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44" r:id="rId3"/>
    <p:sldId id="352" r:id="rId4"/>
    <p:sldId id="382" r:id="rId5"/>
    <p:sldId id="383" r:id="rId6"/>
    <p:sldId id="384" r:id="rId7"/>
    <p:sldId id="385" r:id="rId8"/>
    <p:sldId id="386" r:id="rId9"/>
    <p:sldId id="369" r:id="rId10"/>
    <p:sldId id="370" r:id="rId11"/>
    <p:sldId id="371" r:id="rId12"/>
    <p:sldId id="372" r:id="rId13"/>
    <p:sldId id="373" r:id="rId14"/>
    <p:sldId id="356" r:id="rId15"/>
    <p:sldId id="374" r:id="rId16"/>
    <p:sldId id="375" r:id="rId17"/>
    <p:sldId id="376" r:id="rId18"/>
    <p:sldId id="377" r:id="rId19"/>
    <p:sldId id="378" r:id="rId20"/>
    <p:sldId id="379" r:id="rId21"/>
    <p:sldId id="381" r:id="rId22"/>
    <p:sldId id="388" r:id="rId23"/>
    <p:sldId id="389" r:id="rId24"/>
    <p:sldId id="387" r:id="rId25"/>
    <p:sldId id="390" r:id="rId26"/>
    <p:sldId id="391" r:id="rId27"/>
    <p:sldId id="392" r:id="rId28"/>
    <p:sldId id="393" r:id="rId29"/>
    <p:sldId id="394" r:id="rId30"/>
    <p:sldId id="395" r:id="rId31"/>
    <p:sldId id="398" r:id="rId32"/>
    <p:sldId id="400" r:id="rId33"/>
    <p:sldId id="401" r:id="rId34"/>
    <p:sldId id="402" r:id="rId35"/>
    <p:sldId id="399" r:id="rId36"/>
    <p:sldId id="403" r:id="rId37"/>
    <p:sldId id="404" r:id="rId38"/>
    <p:sldId id="408" r:id="rId39"/>
    <p:sldId id="405" r:id="rId40"/>
    <p:sldId id="406" r:id="rId41"/>
    <p:sldId id="407" r:id="rId42"/>
    <p:sldId id="410" r:id="rId43"/>
    <p:sldId id="411" r:id="rId44"/>
    <p:sldId id="41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1/14/2013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rku.ca/eye" TargetMode="External"/><Relationship Id="rId2" Type="http://schemas.openxmlformats.org/officeDocument/2006/relationships/hyperlink" Target="http://www.ccom-jhc.unh.edu/vislab/Vis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c.ncsu.edu/faculty/healey/PP/P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Visual Perception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attention is the term used to denote the mechanisms which determine which regions of an image are selected for more focus</a:t>
            </a:r>
          </a:p>
          <a:p>
            <a:r>
              <a:rPr lang="en-US" dirty="0" smtClean="0"/>
              <a:t>What is attention?</a:t>
            </a:r>
          </a:p>
          <a:p>
            <a:pPr lvl="1"/>
            <a:r>
              <a:rPr lang="en-US" dirty="0" smtClean="0"/>
              <a:t>Ability to focus on a task</a:t>
            </a:r>
          </a:p>
          <a:p>
            <a:pPr lvl="1"/>
            <a:r>
              <a:rPr lang="en-US" dirty="0" smtClean="0"/>
              <a:t>Ability to concentrate</a:t>
            </a:r>
          </a:p>
          <a:p>
            <a:r>
              <a:rPr lang="en-US" dirty="0" smtClean="0"/>
              <a:t>Aspects of attention</a:t>
            </a:r>
          </a:p>
          <a:p>
            <a:pPr lvl="1"/>
            <a:r>
              <a:rPr lang="en-US" dirty="0" smtClean="0"/>
              <a:t>Selective attention</a:t>
            </a:r>
          </a:p>
          <a:p>
            <a:pPr lvl="1"/>
            <a:r>
              <a:rPr lang="en-US" dirty="0" smtClean="0"/>
              <a:t>Divided attention</a:t>
            </a:r>
          </a:p>
          <a:p>
            <a:pPr lvl="1"/>
            <a:r>
              <a:rPr lang="en-US" dirty="0" smtClean="0"/>
              <a:t>Automaticity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23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4939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88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Divided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Divided attention is the act of trying to attend to two stimuli at once and making multiple responses rather than making one response to multiple stimuli</a:t>
            </a:r>
          </a:p>
          <a:p>
            <a:r>
              <a:rPr lang="en-US" dirty="0" smtClean="0"/>
              <a:t>Capacity Theories</a:t>
            </a:r>
          </a:p>
          <a:p>
            <a:pPr lvl="1"/>
            <a:r>
              <a:rPr lang="en-US" dirty="0" smtClean="0"/>
              <a:t>A limited amount of resources are available to conduct tasks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Only one cognitive process can occur at a time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172200"/>
            <a:ext cx="853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 smtClean="0"/>
              <a:t>1 – D. </a:t>
            </a:r>
            <a:r>
              <a:rPr lang="en-US" sz="1200" dirty="0" err="1" smtClean="0"/>
              <a:t>Kahneman</a:t>
            </a:r>
            <a:r>
              <a:rPr lang="en-US" sz="1200" dirty="0"/>
              <a:t> </a:t>
            </a:r>
            <a:r>
              <a:rPr lang="en-US" sz="1200" dirty="0" smtClean="0"/>
              <a:t>(1973</a:t>
            </a:r>
            <a:r>
              <a:rPr lang="en-US" sz="1200" dirty="0"/>
              <a:t>). </a:t>
            </a:r>
            <a:r>
              <a:rPr lang="en-US" sz="1200" i="1" dirty="0"/>
              <a:t>Attention and effort. </a:t>
            </a:r>
            <a:r>
              <a:rPr lang="en-US" sz="1200" dirty="0"/>
              <a:t>Englewood Cliffs, </a:t>
            </a:r>
            <a:r>
              <a:rPr lang="en-US" sz="1200" dirty="0" smtClean="0"/>
              <a:t>NJ: Prentice-Hall.</a:t>
            </a:r>
          </a:p>
          <a:p>
            <a:r>
              <a:rPr lang="en-US" sz="1200" dirty="0" smtClean="0"/>
              <a:t>2 – H. </a:t>
            </a:r>
            <a:r>
              <a:rPr lang="en-US" sz="1200" dirty="0" err="1" smtClean="0"/>
              <a:t>Pashler</a:t>
            </a:r>
            <a:r>
              <a:rPr lang="en-US" sz="1200" dirty="0" smtClean="0"/>
              <a:t>, “Dual-Task Interference in Simple Tasks: Data and Theory,” </a:t>
            </a:r>
            <a:r>
              <a:rPr lang="en-US" sz="1200" i="1" dirty="0" smtClean="0"/>
              <a:t>Psychological Bulletin</a:t>
            </a:r>
            <a:r>
              <a:rPr lang="en-US" sz="1200" dirty="0" smtClean="0"/>
              <a:t>, </a:t>
            </a:r>
            <a:r>
              <a:rPr lang="en-US" sz="1200" b="1" dirty="0" smtClean="0"/>
              <a:t>116</a:t>
            </a:r>
            <a:r>
              <a:rPr lang="en-US" sz="1200" dirty="0" smtClean="0"/>
              <a:t>(2): 220-244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66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Early studies made an important discovery – a limited set of visual features can be detected very rapidly by low-level, fast-acting processes</a:t>
            </a:r>
          </a:p>
          <a:p>
            <a:r>
              <a:rPr lang="en-US" dirty="0" smtClean="0"/>
              <a:t>Human vision rapidly and automatically categorizes visual images into regions and properties based on simple computations</a:t>
            </a:r>
          </a:p>
          <a:p>
            <a:r>
              <a:rPr lang="en-US" dirty="0" smtClean="0"/>
              <a:t>These computations are done in parallel across the image</a:t>
            </a:r>
          </a:p>
          <a:p>
            <a:r>
              <a:rPr lang="en-US" dirty="0" smtClean="0"/>
              <a:t>These properties are called pre-attentive since their detection seems to precede focused attention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88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Tasks that can be performed on large multi-element displays in less than 200-250 </a:t>
            </a:r>
            <a:r>
              <a:rPr lang="en-US" dirty="0" err="1" smtClean="0"/>
              <a:t>ms</a:t>
            </a:r>
            <a:r>
              <a:rPr lang="en-US" dirty="0" smtClean="0"/>
              <a:t> are considered pre-attentive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599"/>
            <a:ext cx="2752725" cy="270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2752725" cy="270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410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searching for a target red circle based on a difference in hue: (a) target is present in a sea of blue circle distractors; (b) target is </a:t>
            </a:r>
            <a:r>
              <a:rPr lang="en-US" dirty="0" smtClean="0"/>
              <a:t>absent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970406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970406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105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searching for a target red circle based on a difference in curvature: (a) target is absent in a sea of red square distractors; (b) target is </a:t>
            </a:r>
            <a:r>
              <a:rPr lang="en-US" dirty="0" smtClean="0"/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last two examples, we saw hue and shape as a pre-attentive visual feature</a:t>
            </a:r>
          </a:p>
          <a:p>
            <a:r>
              <a:rPr lang="en-US" dirty="0" smtClean="0"/>
              <a:t>A target identified by a unique visual property allows it to “pop out” of the display</a:t>
            </a:r>
          </a:p>
          <a:p>
            <a:r>
              <a:rPr lang="en-US" dirty="0" smtClean="0"/>
              <a:t>This implies that it is easily detected regardless of the distracters</a:t>
            </a:r>
          </a:p>
          <a:p>
            <a:r>
              <a:rPr lang="en-US" dirty="0" smtClean="0"/>
              <a:t>What happens if we combined two or more visual features?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25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752600"/>
            <a:ext cx="3395663" cy="3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1738745"/>
            <a:ext cx="3395663" cy="3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52210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 conjunction search for a target red circle: (a) target is absent in a sea of red square and blue circle distractors; (b) target is present</a:t>
            </a:r>
          </a:p>
        </p:txBody>
      </p:sp>
    </p:spTree>
    <p:extLst>
      <p:ext uri="{BB962C8B-B14F-4D97-AF65-F5344CB8AC3E}">
        <p14:creationId xmlns:p14="http://schemas.microsoft.com/office/powerpoint/2010/main" val="35702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Experiments in psychology have used features to perform the following pre-attentive visual tasks</a:t>
            </a:r>
          </a:p>
          <a:p>
            <a:r>
              <a:rPr lang="en-US" i="1" dirty="0" smtClean="0"/>
              <a:t>Target detection</a:t>
            </a:r>
            <a:r>
              <a:rPr lang="en-US" dirty="0" smtClean="0"/>
              <a:t> – users rapidly and accurately detect the presence or absence of a target with a unique visual feature</a:t>
            </a:r>
          </a:p>
          <a:p>
            <a:r>
              <a:rPr lang="en-US" i="1" dirty="0" smtClean="0"/>
              <a:t>Boundary detection</a:t>
            </a:r>
            <a:r>
              <a:rPr lang="en-US" dirty="0" smtClean="0"/>
              <a:t> – users rapidly and accurately detect a texture boundary between two groups of elements, where all of the elements in each group have a common visual property</a:t>
            </a:r>
          </a:p>
          <a:p>
            <a:r>
              <a:rPr lang="en-US" i="1" dirty="0" smtClean="0"/>
              <a:t>Region tracking</a:t>
            </a:r>
            <a:r>
              <a:rPr lang="en-US" dirty="0" smtClean="0"/>
              <a:t> – users track one or more elements with a unique visual feature as the move in time and space</a:t>
            </a:r>
          </a:p>
          <a:p>
            <a:r>
              <a:rPr lang="en-US" i="1" dirty="0" smtClean="0"/>
              <a:t>Counting and estimation</a:t>
            </a:r>
            <a:r>
              <a:rPr lang="en-US" dirty="0" smtClean="0"/>
              <a:t> – users count or estimate the number of elements with a unique visual feature 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0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ss Maciejewski\Desktop\b1Dv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626" y="0"/>
            <a:ext cx="9217626" cy="6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048000"/>
            <a:ext cx="781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Intensity/luminance      intersection                         terminators                       3D depth cues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4880" y="3669268"/>
            <a:ext cx="656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include direction of motion, velocity of motion and lighting direction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57325"/>
            <a:ext cx="1666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features were measured through a series of experiments using target and boundary detection</a:t>
            </a:r>
          </a:p>
          <a:p>
            <a:r>
              <a:rPr lang="en-US" dirty="0" smtClean="0"/>
              <a:t>Performance was measured by response time and accuracy</a:t>
            </a:r>
          </a:p>
          <a:p>
            <a:r>
              <a:rPr lang="en-US" i="1" dirty="0" smtClean="0"/>
              <a:t>Response time</a:t>
            </a:r>
            <a:r>
              <a:rPr lang="en-US" dirty="0" smtClean="0"/>
              <a:t> – viewers are asked to complete the task as quickly as possible while maintaining a high level of accuracy</a:t>
            </a:r>
          </a:p>
          <a:p>
            <a:r>
              <a:rPr lang="en-US" i="1" dirty="0" smtClean="0"/>
              <a:t>Accuracy</a:t>
            </a:r>
            <a:r>
              <a:rPr lang="en-US" dirty="0" smtClean="0"/>
              <a:t> – display is shown for a small duration then removed, if the viewer can complete the task accurately regardless of the number of distractors then a feature is assumed to be </a:t>
            </a:r>
            <a:r>
              <a:rPr lang="en-US" dirty="0" err="1" smtClean="0"/>
              <a:t>preattentive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12455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Detection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67" y="1447800"/>
            <a:ext cx="2890838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2890838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535269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 boundary detection from </a:t>
            </a:r>
            <a:r>
              <a:rPr lang="en-US" dirty="0" err="1"/>
              <a:t>Treisman's</a:t>
            </a:r>
            <a:r>
              <a:rPr lang="en-US" dirty="0"/>
              <a:t> experiments: (a) a boundary defined by a unique feature hue (red circles and red squares on the top, blue circles and blue squares on the bottom) is </a:t>
            </a:r>
            <a:r>
              <a:rPr lang="en-US" dirty="0" smtClean="0"/>
              <a:t>pre-attentively </a:t>
            </a:r>
            <a:r>
              <a:rPr lang="en-US" dirty="0"/>
              <a:t>classified as horizontal; (b) a boundary defined by a conjunction of features (red circles and blue squares on the left, blue circles and red squares on the right) cannot be </a:t>
            </a:r>
            <a:r>
              <a:rPr lang="en-US" dirty="0" smtClean="0"/>
              <a:t>pre-attentively </a:t>
            </a:r>
            <a:r>
              <a:rPr lang="en-US" dirty="0"/>
              <a:t>classified as vertical</a:t>
            </a:r>
          </a:p>
        </p:txBody>
      </p:sp>
    </p:spTree>
    <p:extLst>
      <p:ext uri="{BB962C8B-B14F-4D97-AF65-F5344CB8AC3E}">
        <p14:creationId xmlns:p14="http://schemas.microsoft.com/office/powerpoint/2010/main" val="17632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Integration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Posited that there are two stages of visual processing, the pre-attentive stage and the focused attention stage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Pre-attentive stage</a:t>
            </a:r>
          </a:p>
          <a:p>
            <a:pPr lvl="1"/>
            <a:r>
              <a:rPr lang="en-US" dirty="0" smtClean="0"/>
              <a:t>Primary visual features are processed</a:t>
            </a:r>
          </a:p>
          <a:p>
            <a:pPr lvl="1"/>
            <a:r>
              <a:rPr lang="en-US" dirty="0" smtClean="0"/>
              <a:t>Objects are analyzed with details (shape, color, etc.)</a:t>
            </a:r>
          </a:p>
          <a:p>
            <a:pPr lvl="1"/>
            <a:r>
              <a:rPr lang="en-US" dirty="0" smtClean="0"/>
              <a:t>Each aspect is processed in different areas of the brain</a:t>
            </a:r>
          </a:p>
          <a:p>
            <a:r>
              <a:rPr lang="en-US" dirty="0" smtClean="0"/>
              <a:t>Focused attention stage</a:t>
            </a:r>
          </a:p>
          <a:p>
            <a:pPr lvl="1"/>
            <a:r>
              <a:rPr lang="en-US" dirty="0" smtClean="0"/>
              <a:t>Integrate individual features in order to perceive object</a:t>
            </a:r>
          </a:p>
          <a:p>
            <a:pPr lvl="1"/>
            <a:r>
              <a:rPr lang="en-US" dirty="0" smtClean="0"/>
              <a:t>If object is familiar, associations between object and prior knowledge are made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Anne </a:t>
            </a:r>
            <a:r>
              <a:rPr lang="en-US" sz="1000" dirty="0" err="1" smtClean="0"/>
              <a:t>Treisman</a:t>
            </a:r>
            <a:r>
              <a:rPr lang="en-US" sz="1000" dirty="0" smtClean="0"/>
              <a:t> and Garry </a:t>
            </a:r>
            <a:r>
              <a:rPr lang="en-US" sz="1000" dirty="0" err="1" smtClean="0"/>
              <a:t>Gelade</a:t>
            </a:r>
            <a:r>
              <a:rPr lang="en-US" sz="1000" dirty="0" smtClean="0"/>
              <a:t> (1980). "A feature-integration theory of attention." </a:t>
            </a:r>
            <a:r>
              <a:rPr lang="en-US" sz="1000" i="1" dirty="0" smtClean="0"/>
              <a:t>Cognitive Psychology</a:t>
            </a:r>
            <a:r>
              <a:rPr lang="en-US" sz="1000" dirty="0" smtClean="0"/>
              <a:t>, Vol. 12, No. 1, pp. 97-136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05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3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Suggests that early visual system detects a group of features called textons which can be put into three categories</a:t>
            </a:r>
          </a:p>
          <a:p>
            <a:pPr lvl="1"/>
            <a:r>
              <a:rPr lang="en-US" dirty="0" smtClean="0"/>
              <a:t>Elongated blobs with specific properties</a:t>
            </a:r>
          </a:p>
          <a:p>
            <a:pPr lvl="1"/>
            <a:r>
              <a:rPr lang="en-US" dirty="0" smtClean="0"/>
              <a:t>Terminators</a:t>
            </a:r>
          </a:p>
          <a:p>
            <a:pPr lvl="1"/>
            <a:r>
              <a:rPr lang="en-US" dirty="0" smtClean="0"/>
              <a:t>Crossings of line segments</a:t>
            </a:r>
          </a:p>
          <a:p>
            <a:r>
              <a:rPr lang="en-US" dirty="0" smtClean="0"/>
              <a:t>Postulated that only a difference in textons or their density can be detected pre-attentively</a:t>
            </a:r>
          </a:p>
          <a:p>
            <a:r>
              <a:rPr lang="en-US" dirty="0" smtClean="0"/>
              <a:t>As in previous theory, suggests that pre-attentive processing occurs in parallel, focused attention in serial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</a:t>
            </a:r>
            <a:r>
              <a:rPr lang="en-US" sz="1000" dirty="0" err="1"/>
              <a:t>Julesz</a:t>
            </a:r>
            <a:r>
              <a:rPr lang="en-US" sz="1000" dirty="0"/>
              <a:t>, B (March, 1981). "Textons, the Elements of Texture Perception, and their Interactions". </a:t>
            </a:r>
            <a:r>
              <a:rPr lang="en-US" sz="1000" i="1" dirty="0"/>
              <a:t>Nature</a:t>
            </a:r>
            <a:r>
              <a:rPr lang="en-US" sz="1000" dirty="0"/>
              <a:t> </a:t>
            </a:r>
            <a:r>
              <a:rPr lang="en-US" sz="1000" b="1" dirty="0"/>
              <a:t>290</a:t>
            </a:r>
            <a:r>
              <a:rPr lang="en-US" sz="1000" dirty="0"/>
              <a:t> (5802): </a:t>
            </a:r>
            <a:r>
              <a:rPr lang="en-US" sz="1000" dirty="0" smtClean="0"/>
              <a:t>91–972</a:t>
            </a:r>
          </a:p>
          <a:p>
            <a:pPr eaLnBrk="1" hangingPunct="1"/>
            <a:r>
              <a:rPr lang="en-US" sz="1000" dirty="0" smtClean="0"/>
              <a:t>2 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3316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78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</a:t>
            </a:r>
            <a:r>
              <a:rPr lang="en-US" sz="1000" dirty="0" err="1"/>
              <a:t>Julesz</a:t>
            </a:r>
            <a:r>
              <a:rPr lang="en-US" sz="1000" dirty="0"/>
              <a:t>, B (March, 1981). "Textons, the Elements of Texture Perception, and their Interactions". </a:t>
            </a:r>
            <a:r>
              <a:rPr lang="en-US" sz="1000" i="1" dirty="0"/>
              <a:t>Nature</a:t>
            </a:r>
            <a:r>
              <a:rPr lang="en-US" sz="1000" dirty="0"/>
              <a:t> </a:t>
            </a:r>
            <a:r>
              <a:rPr lang="en-US" sz="1000" b="1" dirty="0"/>
              <a:t>290</a:t>
            </a:r>
            <a:r>
              <a:rPr lang="en-US" sz="1000" dirty="0"/>
              <a:t> (5802): 91–97</a:t>
            </a:r>
            <a:r>
              <a:rPr lang="en-US" sz="1000" dirty="0" smtClean="0"/>
              <a:t>2 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15" y="1295400"/>
            <a:ext cx="5540385" cy="397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5181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textons: </a:t>
            </a:r>
            <a:r>
              <a:rPr lang="en-US" dirty="0" smtClean="0"/>
              <a:t> two </a:t>
            </a:r>
            <a:r>
              <a:rPr lang="en-US" dirty="0"/>
              <a:t>textons (A and B) that appear different in isolation, but have the same size, number of terminators, and join points; (c) a target group of B-textons is difficult to detect in a background of A-textons when a random rotation is applied</a:t>
            </a:r>
          </a:p>
        </p:txBody>
      </p:sp>
    </p:spTree>
    <p:extLst>
      <p:ext uri="{BB962C8B-B14F-4D97-AF65-F5344CB8AC3E}">
        <p14:creationId xmlns:p14="http://schemas.microsoft.com/office/powerpoint/2010/main" val="12139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all researchers believe in the parallel/serial dichotomy</a:t>
            </a:r>
          </a:p>
          <a:p>
            <a:r>
              <a:rPr lang="en-US" dirty="0" smtClean="0"/>
              <a:t>Similarity theory assumes that search ability varies depending on both the type of task and display conditions</a:t>
            </a:r>
          </a:p>
          <a:p>
            <a:r>
              <a:rPr lang="en-US" dirty="0" smtClean="0"/>
              <a:t>Search time is based on two criteria</a:t>
            </a:r>
          </a:p>
          <a:p>
            <a:pPr lvl="1"/>
            <a:r>
              <a:rPr lang="en-US" i="1" dirty="0" smtClean="0"/>
              <a:t>T-N similarity</a:t>
            </a:r>
            <a:r>
              <a:rPr lang="en-US" dirty="0" smtClean="0"/>
              <a:t>: amount of similarity between targets and non-targets</a:t>
            </a:r>
          </a:p>
          <a:p>
            <a:pPr lvl="1"/>
            <a:r>
              <a:rPr lang="en-US" i="1" dirty="0" smtClean="0"/>
              <a:t>N-N similarity</a:t>
            </a:r>
            <a:r>
              <a:rPr lang="en-US" dirty="0" smtClean="0"/>
              <a:t>: amount of similarity within the non-targets</a:t>
            </a:r>
          </a:p>
          <a:p>
            <a:r>
              <a:rPr lang="en-US" dirty="0" smtClean="0"/>
              <a:t>As T-N similarity increases, search efficiency decreases and search time increases</a:t>
            </a:r>
          </a:p>
          <a:p>
            <a:r>
              <a:rPr lang="en-US" dirty="0" smtClean="0"/>
              <a:t>As N-N similarity decreases, search efficiency decreases and search time increases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Duncan, J. and Humphreys, G. W. Visual search and stimulus similarity. </a:t>
            </a:r>
            <a:r>
              <a:rPr lang="en-US" sz="1000" i="1" dirty="0"/>
              <a:t>Psychological Review 96</a:t>
            </a:r>
            <a:r>
              <a:rPr lang="en-US" sz="1000" dirty="0"/>
              <a:t>, 3 (1989), 433–458. 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6533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</a:t>
            </a:r>
            <a:r>
              <a:rPr lang="en-US" sz="1000" dirty="0" smtClean="0"/>
              <a:t>Duncan, J. and Humphreys, G. W. Visual search and stimulus similarity. </a:t>
            </a:r>
            <a:r>
              <a:rPr lang="en-US" sz="1000" i="1" dirty="0" smtClean="0"/>
              <a:t>Psychological Review 96</a:t>
            </a:r>
            <a:r>
              <a:rPr lang="en-US" sz="1000" dirty="0" smtClean="0"/>
              <a:t>, 3 (1989), 433–458. 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62600" cy="24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4343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N-N similarity affecting search efficiency for a target shaped like the letter L: (a) high N-N (</a:t>
            </a:r>
            <a:r>
              <a:rPr lang="en-US" dirty="0" err="1"/>
              <a:t>nontarget-nontarget</a:t>
            </a:r>
            <a:r>
              <a:rPr lang="en-US" dirty="0"/>
              <a:t>) similarity allows easy detection of target L; (b) low N-N similarity increases the difficulty of detecting the target L</a:t>
            </a:r>
          </a:p>
        </p:txBody>
      </p:sp>
    </p:spTree>
    <p:extLst>
      <p:ext uri="{BB962C8B-B14F-4D97-AF65-F5344CB8AC3E}">
        <p14:creationId xmlns:p14="http://schemas.microsoft.com/office/powerpoint/2010/main" val="39926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Search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Posits that there are two ways in which pre-attentive processes can be used to direct attention:</a:t>
            </a:r>
          </a:p>
          <a:p>
            <a:pPr lvl="1"/>
            <a:r>
              <a:rPr lang="en-US" i="1" dirty="0" smtClean="0"/>
              <a:t>Bottom-up processing </a:t>
            </a:r>
            <a:r>
              <a:rPr lang="en-US" dirty="0" smtClean="0"/>
              <a:t>– stimulus driven</a:t>
            </a:r>
          </a:p>
          <a:p>
            <a:pPr lvl="1"/>
            <a:r>
              <a:rPr lang="en-US" i="1" dirty="0" smtClean="0"/>
              <a:t>Top-down processing </a:t>
            </a:r>
            <a:r>
              <a:rPr lang="en-US" dirty="0" smtClean="0"/>
              <a:t>– user driven</a:t>
            </a:r>
          </a:p>
          <a:p>
            <a:r>
              <a:rPr lang="en-US" dirty="0" smtClean="0"/>
              <a:t>Information from these two processes create a ranking of items in order of their </a:t>
            </a:r>
            <a:r>
              <a:rPr lang="en-US" dirty="0" err="1" smtClean="0"/>
              <a:t>attentional</a:t>
            </a:r>
            <a:r>
              <a:rPr lang="en-US" dirty="0" smtClean="0"/>
              <a:t> priority</a:t>
            </a:r>
          </a:p>
          <a:p>
            <a:r>
              <a:rPr lang="en-US" dirty="0" smtClean="0"/>
              <a:t>Follows concepts of the parallel search processing work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Wolfe, J. M. Guided Search 2.0: A revised model of visual search. </a:t>
            </a:r>
            <a:r>
              <a:rPr lang="en-US" sz="1000" i="1" dirty="0" err="1"/>
              <a:t>Psychonomic</a:t>
            </a:r>
            <a:r>
              <a:rPr lang="en-US" sz="1000" i="1" dirty="0"/>
              <a:t> Bulletin &amp; Review 1</a:t>
            </a:r>
            <a:r>
              <a:rPr lang="en-US" sz="1000" dirty="0"/>
              <a:t>, 2 (1994), 202–238</a:t>
            </a:r>
            <a:r>
              <a:rPr lang="en-US" sz="1000" dirty="0" smtClean="0"/>
              <a:t>.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54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2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Map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Divides visual search task into two parts</a:t>
            </a:r>
          </a:p>
          <a:p>
            <a:pPr lvl="1"/>
            <a:r>
              <a:rPr lang="en-US" i="1" dirty="0" smtClean="0"/>
              <a:t>Selection</a:t>
            </a:r>
            <a:r>
              <a:rPr lang="en-US" dirty="0" smtClean="0"/>
              <a:t>: involves choosing a set of objects from a scene</a:t>
            </a:r>
          </a:p>
          <a:p>
            <a:pPr lvl="1"/>
            <a:r>
              <a:rPr lang="en-US" i="1" dirty="0" smtClean="0"/>
              <a:t>Access</a:t>
            </a:r>
            <a:r>
              <a:rPr lang="en-US" dirty="0" smtClean="0"/>
              <a:t>: determines what properties of the selected objects a viewer can apprehend</a:t>
            </a:r>
          </a:p>
          <a:p>
            <a:r>
              <a:rPr lang="en-US" dirty="0" smtClean="0"/>
              <a:t>Previous work describes these steps as a whole, </a:t>
            </a:r>
            <a:r>
              <a:rPr lang="en-US" dirty="0" err="1" smtClean="0"/>
              <a:t>boolean</a:t>
            </a:r>
            <a:r>
              <a:rPr lang="en-US" dirty="0" smtClean="0"/>
              <a:t> theory posits them as separate steps</a:t>
            </a:r>
          </a:p>
          <a:p>
            <a:r>
              <a:rPr lang="en-US" dirty="0" smtClean="0"/>
              <a:t>Proposes that visual system is capable of dividing a scene into exactly two parts: selected elements and excluded elements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Huang, L. and </a:t>
            </a:r>
            <a:r>
              <a:rPr lang="en-US" sz="1000" dirty="0" err="1"/>
              <a:t>Pashler</a:t>
            </a:r>
            <a:r>
              <a:rPr lang="en-US" sz="1000" dirty="0"/>
              <a:t>, H. A </a:t>
            </a:r>
            <a:r>
              <a:rPr lang="en-US" sz="1000" dirty="0" err="1"/>
              <a:t>boolean</a:t>
            </a:r>
            <a:r>
              <a:rPr lang="en-US" sz="1000" dirty="0"/>
              <a:t> map theory of visual attention. </a:t>
            </a:r>
            <a:r>
              <a:rPr lang="en-US" sz="1000" i="1" dirty="0"/>
              <a:t>Psychological Review 114</a:t>
            </a:r>
            <a:r>
              <a:rPr lang="en-US" sz="1000" dirty="0"/>
              <a:t>, 3 (2007), </a:t>
            </a:r>
            <a:r>
              <a:rPr lang="en-US" sz="1000" dirty="0" smtClean="0"/>
              <a:t>599–631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8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Map Theory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</a:t>
            </a:r>
            <a:r>
              <a:rPr lang="en-US" sz="1000" dirty="0"/>
              <a:t>- Huang, L. and </a:t>
            </a:r>
            <a:r>
              <a:rPr lang="en-US" sz="1000" dirty="0" err="1"/>
              <a:t>Pashler</a:t>
            </a:r>
            <a:r>
              <a:rPr lang="en-US" sz="1000" dirty="0"/>
              <a:t>, H. A </a:t>
            </a:r>
            <a:r>
              <a:rPr lang="en-US" sz="1000" dirty="0" err="1"/>
              <a:t>boolean</a:t>
            </a:r>
            <a:r>
              <a:rPr lang="en-US" sz="1000" dirty="0"/>
              <a:t> map theory of visual attention. </a:t>
            </a:r>
            <a:r>
              <a:rPr lang="en-US" sz="1000" i="1" dirty="0"/>
              <a:t>Psychological Review 114</a:t>
            </a:r>
            <a:r>
              <a:rPr lang="en-US" sz="1000" dirty="0"/>
              <a:t>, 3 (2007), </a:t>
            </a:r>
            <a:r>
              <a:rPr lang="en-US" sz="1000" dirty="0" smtClean="0"/>
              <a:t>599–631</a:t>
            </a:r>
          </a:p>
          <a:p>
            <a:pPr eaLnBrk="1" hangingPunct="1"/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5" y="1524000"/>
            <a:ext cx="2000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62" y="1544411"/>
            <a:ext cx="21145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97" y="1490662"/>
            <a:ext cx="21145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1" y="1566862"/>
            <a:ext cx="19621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356847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</a:t>
            </a:r>
            <a:r>
              <a:rPr lang="en-US" dirty="0" smtClean="0"/>
              <a:t>creating </a:t>
            </a:r>
            <a:r>
              <a:rPr lang="en-US" dirty="0" err="1" smtClean="0"/>
              <a:t>boolean</a:t>
            </a:r>
            <a:r>
              <a:rPr lang="en-US" dirty="0" smtClean="0"/>
              <a:t> maps from an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 level visual processes are also able to generate quick summaries of how simple visual features are distributed</a:t>
            </a:r>
          </a:p>
          <a:p>
            <a:r>
              <a:rPr lang="en-US" dirty="0" smtClean="0"/>
              <a:t>Experiments have shown that observers could:</a:t>
            </a:r>
          </a:p>
          <a:p>
            <a:pPr lvl="1"/>
            <a:r>
              <a:rPr lang="en-US" dirty="0" smtClean="0"/>
              <a:t>Extract the average size of a large number of dots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Extract the average orientation of a simple edge</a:t>
            </a:r>
          </a:p>
          <a:p>
            <a:pPr lvl="1"/>
            <a:r>
              <a:rPr lang="en-US" dirty="0" smtClean="0"/>
              <a:t>Extract average color</a:t>
            </a:r>
          </a:p>
          <a:p>
            <a:pPr lvl="1"/>
            <a:r>
              <a:rPr lang="en-US" dirty="0" smtClean="0"/>
              <a:t>Even extract higher level qualities such as </a:t>
            </a:r>
            <a:r>
              <a:rPr lang="en-US" dirty="0" err="1" smtClean="0"/>
              <a:t>emotoins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D. </a:t>
            </a:r>
            <a:r>
              <a:rPr lang="en-US" sz="1000" dirty="0" err="1"/>
              <a:t>Ariely</a:t>
            </a:r>
            <a:r>
              <a:rPr lang="en-US" sz="1000" dirty="0"/>
              <a:t>, “Seeing sets: Representation by statistical properties</a:t>
            </a:r>
            <a:r>
              <a:rPr lang="en-US" sz="1000" dirty="0" smtClean="0"/>
              <a:t>,”</a:t>
            </a:r>
            <a:r>
              <a:rPr lang="fr-FR" sz="1000" i="1" dirty="0" err="1" smtClean="0"/>
              <a:t>Psychological</a:t>
            </a:r>
            <a:r>
              <a:rPr lang="fr-FR" sz="1000" i="1" dirty="0" smtClean="0"/>
              <a:t> </a:t>
            </a:r>
            <a:r>
              <a:rPr lang="fr-FR" sz="1000" i="1" dirty="0"/>
              <a:t>Science</a:t>
            </a:r>
            <a:r>
              <a:rPr lang="fr-FR" sz="1000" dirty="0"/>
              <a:t>, vol. 12, no. 2, pp. 157–162, 2001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3" y="4419600"/>
            <a:ext cx="331635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7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most important considerations for a visualization designer is deciding how to present information in a display without producing visual confusion</a:t>
            </a:r>
          </a:p>
          <a:p>
            <a:r>
              <a:rPr lang="en-US" dirty="0" smtClean="0"/>
              <a:t>Feature hierarchies suggest the most important data attributes should be displayed with the most salient visual features</a:t>
            </a:r>
          </a:p>
          <a:p>
            <a:r>
              <a:rPr lang="en-US" dirty="0" smtClean="0"/>
              <a:t>Theories on how visual features compete for attention point to a rough order of processing</a:t>
            </a:r>
          </a:p>
          <a:p>
            <a:pPr lvl="1"/>
            <a:r>
              <a:rPr lang="en-US" dirty="0" smtClean="0"/>
              <a:t>Determine the 3D layout of a scene</a:t>
            </a:r>
          </a:p>
          <a:p>
            <a:pPr lvl="1"/>
            <a:r>
              <a:rPr lang="en-US" dirty="0" smtClean="0"/>
              <a:t>Determine surface  structures and volume</a:t>
            </a:r>
          </a:p>
          <a:p>
            <a:pPr lvl="1"/>
            <a:r>
              <a:rPr lang="en-US" dirty="0" smtClean="0"/>
              <a:t>Establish object movement</a:t>
            </a:r>
          </a:p>
          <a:p>
            <a:pPr lvl="1"/>
            <a:r>
              <a:rPr lang="en-US" dirty="0" smtClean="0"/>
              <a:t>Interpret luminance gradients across surfaces</a:t>
            </a:r>
          </a:p>
          <a:p>
            <a:pPr lvl="1"/>
            <a:r>
              <a:rPr lang="en-US" dirty="0" smtClean="0"/>
              <a:t>Use color to fine-tune these interpretations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5214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Cleveland’s Heirarchy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5562600"/>
            <a:ext cx="8763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 WS Cleveland, </a:t>
            </a:r>
            <a:r>
              <a:rPr lang="en-US" sz="1200" i="1" dirty="0"/>
              <a:t>The Elements of Graphing Data</a:t>
            </a:r>
            <a:r>
              <a:rPr lang="en-US" sz="1200" dirty="0"/>
              <a:t>, </a:t>
            </a:r>
            <a:r>
              <a:rPr lang="en-US" sz="1200" dirty="0" smtClean="0"/>
              <a:t>1985</a:t>
            </a:r>
          </a:p>
          <a:p>
            <a:pPr eaLnBrk="1" hangingPunct="1"/>
            <a:r>
              <a:rPr lang="en-US" sz="1200" dirty="0" smtClean="0"/>
              <a:t>2 – Spence, I., and </a:t>
            </a:r>
            <a:r>
              <a:rPr lang="en-US" sz="1200" dirty="0" err="1" smtClean="0"/>
              <a:t>Lewandowsky</a:t>
            </a:r>
            <a:r>
              <a:rPr lang="en-US" sz="1200" dirty="0" smtClean="0"/>
              <a:t>, S. (1991). Displaying proportions and percentages.  </a:t>
            </a:r>
            <a:r>
              <a:rPr lang="en-US" sz="1200" i="1" dirty="0" smtClean="0"/>
              <a:t>Applied Cognitive Psychology</a:t>
            </a:r>
            <a:r>
              <a:rPr lang="en-US" sz="1200" dirty="0" smtClean="0"/>
              <a:t> 5, 61-77</a:t>
            </a:r>
          </a:p>
          <a:p>
            <a:pPr eaLnBrk="1" hangingPunct="1"/>
            <a:r>
              <a:rPr lang="en-US" sz="1200" dirty="0" smtClean="0"/>
              <a:t>3 – </a:t>
            </a:r>
            <a:r>
              <a:rPr lang="en-US" sz="1200" dirty="0" err="1" smtClean="0"/>
              <a:t>Simkin</a:t>
            </a:r>
            <a:r>
              <a:rPr lang="en-US" sz="1200" dirty="0" smtClean="0"/>
              <a:t>, D., and Hastie, R. (1987). An information processing analysis of graph perception. </a:t>
            </a:r>
            <a:r>
              <a:rPr lang="en-US" sz="1200" i="1" dirty="0" smtClean="0"/>
              <a:t>Journal of the American Statistical Association</a:t>
            </a:r>
            <a:r>
              <a:rPr lang="en-US" sz="1200" dirty="0" smtClean="0"/>
              <a:t>, 82, 454-465</a:t>
            </a:r>
          </a:p>
          <a:p>
            <a:pPr eaLnBrk="1" hangingPunct="1"/>
            <a:r>
              <a:rPr lang="en-US" sz="1200" dirty="0" smtClean="0"/>
              <a:t>4 – </a:t>
            </a:r>
            <a:r>
              <a:rPr lang="en-US" sz="1200" dirty="0" err="1" smtClean="0"/>
              <a:t>Carswell</a:t>
            </a:r>
            <a:r>
              <a:rPr lang="en-US" sz="1200" dirty="0" smtClean="0"/>
              <a:t>, C. M. (1992). Choosing </a:t>
            </a:r>
            <a:r>
              <a:rPr lang="en-US" sz="1200" dirty="0" err="1" smtClean="0"/>
              <a:t>specifiers</a:t>
            </a:r>
            <a:r>
              <a:rPr lang="en-US" sz="1200" dirty="0" smtClean="0"/>
              <a:t>: An evaluation of the basic tasks model of graphical perception. </a:t>
            </a:r>
            <a:r>
              <a:rPr lang="en-US" sz="1200" i="1" dirty="0" smtClean="0"/>
              <a:t>Human Factors</a:t>
            </a:r>
            <a:r>
              <a:rPr lang="en-US" sz="1200" dirty="0" smtClean="0"/>
              <a:t>, 4, 535-554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74732" y="1676400"/>
            <a:ext cx="11667" cy="369331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029199" y="16063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939617" y="5118784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0577" y="1676400"/>
            <a:ext cx="31586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Position along a common scale</a:t>
            </a:r>
          </a:p>
          <a:p>
            <a:endParaRPr lang="en-US" dirty="0" smtClean="0"/>
          </a:p>
          <a:p>
            <a:r>
              <a:rPr lang="en-US" dirty="0" smtClean="0"/>
              <a:t>2 – Position along nonaligned scales</a:t>
            </a:r>
          </a:p>
          <a:p>
            <a:endParaRPr lang="en-US" dirty="0"/>
          </a:p>
          <a:p>
            <a:r>
              <a:rPr lang="en-US" dirty="0" smtClean="0"/>
              <a:t>3 – Length</a:t>
            </a:r>
          </a:p>
          <a:p>
            <a:endParaRPr lang="en-US" dirty="0"/>
          </a:p>
          <a:p>
            <a:r>
              <a:rPr lang="en-US" dirty="0" smtClean="0"/>
              <a:t>4 – Angle/Slope</a:t>
            </a:r>
          </a:p>
          <a:p>
            <a:endParaRPr lang="en-US" dirty="0"/>
          </a:p>
          <a:p>
            <a:r>
              <a:rPr lang="en-US" dirty="0" smtClean="0"/>
              <a:t>5 – Area</a:t>
            </a:r>
          </a:p>
          <a:p>
            <a:endParaRPr lang="en-US" dirty="0"/>
          </a:p>
          <a:p>
            <a:r>
              <a:rPr lang="en-US" dirty="0" smtClean="0"/>
              <a:t>6 – Volume</a:t>
            </a:r>
          </a:p>
          <a:p>
            <a:endParaRPr lang="en-US" dirty="0"/>
          </a:p>
          <a:p>
            <a:r>
              <a:rPr lang="en-US" dirty="0" smtClean="0"/>
              <a:t>7 - Color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Cleveland evaluated elements when isolated</a:t>
            </a:r>
          </a:p>
          <a:p>
            <a:r>
              <a:rPr lang="en-US" dirty="0" smtClean="0"/>
              <a:t>Tasks were restricted to magnitude and ratio comparisons</a:t>
            </a:r>
          </a:p>
          <a:p>
            <a:r>
              <a:rPr lang="en-US" dirty="0" smtClean="0"/>
              <a:t>Research indicates this hierarchy may be best in pre-attentive stages or when focusing only on portions of a graphic</a:t>
            </a:r>
            <a:r>
              <a:rPr lang="en-US" baseline="30000" dirty="0" smtClean="0"/>
              <a:t>2,3,4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Post-attentive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Pre-attentive processing asks “What visual properties draw our eyes?”</a:t>
            </a:r>
          </a:p>
          <a:p>
            <a:r>
              <a:rPr lang="en-US" dirty="0" smtClean="0"/>
              <a:t>Another question is: “What happens to the visual representation of an object when we stop attending and look at something else?”</a:t>
            </a:r>
          </a:p>
          <a:p>
            <a:r>
              <a:rPr lang="en-US" dirty="0" smtClean="0"/>
              <a:t>Our memory for detail between glances at a scene is very limited</a:t>
            </a:r>
          </a:p>
          <a:p>
            <a:r>
              <a:rPr lang="en-US" dirty="0" smtClean="0"/>
              <a:t>Evidence suggests that a viewer’s current state of mind plays a critical role in what is seen, not seen and seen next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0069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Post-attentive Amnesia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might assume that seeing a scene in advance would help with target detection</a:t>
            </a:r>
          </a:p>
          <a:p>
            <a:r>
              <a:rPr lang="en-US" dirty="0" smtClean="0"/>
              <a:t>To test this, targets were designed with two properties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Conjunction of features (cannot be detected pre-attentively)</a:t>
            </a:r>
          </a:p>
          <a:p>
            <a:pPr lvl="1"/>
            <a:r>
              <a:rPr lang="en-US" dirty="0" smtClean="0"/>
              <a:t>Arbitrary combination of color and shape (cannot be recognized semantically and remembered)</a:t>
            </a:r>
          </a:p>
          <a:p>
            <a:r>
              <a:rPr lang="en-US" dirty="0" smtClean="0"/>
              <a:t>Results showed that previewing an image provided no advantage</a:t>
            </a:r>
          </a:p>
          <a:p>
            <a:r>
              <a:rPr lang="en-US" dirty="0" smtClean="0"/>
              <a:t>If post-attentive search has no advantage, then pre-attentive methods may be critical for efficient data exploration!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</a:t>
            </a:r>
            <a:r>
              <a:rPr lang="de-DE" sz="1000" dirty="0"/>
              <a:t>J. M. Wolfe, N. Klempen, and K. Dahlen, “Post attentive vision</a:t>
            </a:r>
            <a:r>
              <a:rPr lang="de-DE" sz="1000" dirty="0" smtClean="0"/>
              <a:t>,” </a:t>
            </a:r>
            <a:r>
              <a:rPr lang="en-US" sz="1000" i="1" dirty="0" smtClean="0"/>
              <a:t>The </a:t>
            </a:r>
            <a:r>
              <a:rPr lang="en-US" sz="1000" i="1" dirty="0"/>
              <a:t>Journal of Experimental Psychology: Human Perception and</a:t>
            </a:r>
          </a:p>
          <a:p>
            <a:r>
              <a:rPr lang="en-US" sz="1000" i="1" dirty="0"/>
              <a:t>Performance</a:t>
            </a:r>
            <a:r>
              <a:rPr lang="en-US" sz="1000" dirty="0"/>
              <a:t>, vol. 26, no. 2, pp. 693–716, 2000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0807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Attention Guided by Memory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Contextual cuing</a:t>
            </a:r>
            <a:r>
              <a:rPr lang="en-US" dirty="0" smtClean="0"/>
              <a:t> – viewers find a target more rapidly for a subset of the displays that are presented repeatedly – but in random order</a:t>
            </a:r>
          </a:p>
          <a:p>
            <a:pPr lvl="1"/>
            <a:r>
              <a:rPr lang="en-US" dirty="0" smtClean="0"/>
              <a:t>When tested, viewers showed no awareness that some displays were repeated</a:t>
            </a:r>
          </a:p>
          <a:p>
            <a:pPr lvl="1"/>
            <a:r>
              <a:rPr lang="en-US" dirty="0" smtClean="0"/>
              <a:t>Appears to involve guided attention to a target by subtle regularities in past experience</a:t>
            </a:r>
          </a:p>
          <a:p>
            <a:pPr lvl="1"/>
            <a:r>
              <a:rPr lang="en-US" dirty="0" smtClean="0"/>
              <a:t>Attention can be affected by incidental knowledge about global context</a:t>
            </a:r>
          </a:p>
          <a:p>
            <a:r>
              <a:rPr lang="en-US" dirty="0" smtClean="0"/>
              <a:t>Visualization might be able to harness such incidental spatial knowledge of a scene by tracking both the number of views and time spent viewing images that are later re-examined by the viewer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M. M. Chun and Y. Jiang, “Contextual cueing: Implicit </a:t>
            </a:r>
            <a:r>
              <a:rPr lang="en-US" sz="1000" dirty="0" smtClean="0"/>
              <a:t>learning and </a:t>
            </a:r>
            <a:r>
              <a:rPr lang="en-US" sz="1000" dirty="0"/>
              <a:t>memory of visual context guides spatial attention,” </a:t>
            </a:r>
            <a:r>
              <a:rPr lang="en-US" sz="1000" i="1" dirty="0"/>
              <a:t>Cognitive</a:t>
            </a:r>
          </a:p>
          <a:p>
            <a:r>
              <a:rPr lang="nl-NL" sz="1000" i="1" dirty="0"/>
              <a:t>Psychology</a:t>
            </a:r>
            <a:r>
              <a:rPr lang="nl-NL" sz="1000" dirty="0"/>
              <a:t>, vol. 36, no. 1, pp. 28–71, 1998</a:t>
            </a:r>
            <a:r>
              <a:rPr lang="nl-NL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1514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 Guided by Memory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Inhibition of return</a:t>
            </a:r>
            <a:r>
              <a:rPr lang="en-US" i="1" baseline="30000" dirty="0" smtClean="0"/>
              <a:t>1</a:t>
            </a:r>
            <a:r>
              <a:rPr lang="en-US" dirty="0" smtClean="0"/>
              <a:t> – viewers have an unconscious tendency to look for targets in novel locations in the display as opposed to looking at locations that have already been examined</a:t>
            </a:r>
          </a:p>
          <a:p>
            <a:pPr lvl="1"/>
            <a:r>
              <a:rPr lang="en-US" sz="2200" dirty="0" smtClean="0"/>
              <a:t>This has shown to be distinct from strategic influences such as choosing to search left-to-right</a:t>
            </a:r>
          </a:p>
          <a:p>
            <a:r>
              <a:rPr lang="en-US" i="1" dirty="0" smtClean="0"/>
              <a:t>Rapid resumption</a:t>
            </a:r>
            <a:r>
              <a:rPr lang="en-US" i="1" baseline="30000" dirty="0" smtClean="0"/>
              <a:t>2</a:t>
            </a:r>
            <a:r>
              <a:rPr lang="en-US" dirty="0" smtClean="0"/>
              <a:t> – viewers can resume an interrupted search much faster than they can start a new search</a:t>
            </a:r>
          </a:p>
          <a:p>
            <a:pPr lvl="1"/>
            <a:r>
              <a:rPr lang="en-US" sz="2200" dirty="0" smtClean="0"/>
              <a:t>This suggests that viewers may benefit from unconscious perceptual predictions that they make about the target based on partial information acquired during an initial glimpse of the display</a:t>
            </a:r>
            <a:endParaRPr lang="en-US" sz="22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715000"/>
            <a:ext cx="80375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M. I. Posner and Y. Cohen, “Components of visual orienting</a:t>
            </a:r>
            <a:r>
              <a:rPr lang="en-US" sz="1000" dirty="0" smtClean="0"/>
              <a:t>,” in </a:t>
            </a:r>
            <a:r>
              <a:rPr lang="en-US" sz="1000" i="1" dirty="0"/>
              <a:t>Attention &amp; Performance X</a:t>
            </a:r>
            <a:r>
              <a:rPr lang="en-US" sz="1000" dirty="0"/>
              <a:t>, H. </a:t>
            </a:r>
            <a:r>
              <a:rPr lang="en-US" sz="1000" dirty="0" err="1"/>
              <a:t>Bouma</a:t>
            </a:r>
            <a:r>
              <a:rPr lang="en-US" sz="1000" dirty="0"/>
              <a:t> and D. </a:t>
            </a:r>
            <a:r>
              <a:rPr lang="en-US" sz="1000" dirty="0" err="1"/>
              <a:t>Bouwhuis</a:t>
            </a:r>
            <a:r>
              <a:rPr lang="en-US" sz="1000" dirty="0"/>
              <a:t>, Eds.</a:t>
            </a:r>
          </a:p>
          <a:p>
            <a:r>
              <a:rPr lang="en-US" sz="1000" dirty="0"/>
              <a:t>Hillsdale, New Jersey: Lawrence Erlbaum and Associates, </a:t>
            </a:r>
            <a:r>
              <a:rPr lang="en-US" sz="1000" dirty="0" smtClean="0"/>
              <a:t>1984, pp</a:t>
            </a:r>
            <a:r>
              <a:rPr lang="en-US" sz="1000" dirty="0"/>
              <a:t>. 531–556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A</a:t>
            </a:r>
            <a:r>
              <a:rPr lang="en-US" sz="1000" dirty="0"/>
              <a:t>. </a:t>
            </a:r>
            <a:r>
              <a:rPr lang="en-US" sz="1000" dirty="0" err="1"/>
              <a:t>Lleras</a:t>
            </a:r>
            <a:r>
              <a:rPr lang="en-US" sz="1000" dirty="0"/>
              <a:t>, R. A. </a:t>
            </a:r>
            <a:r>
              <a:rPr lang="en-US" sz="1000" dirty="0" err="1"/>
              <a:t>Rensink</a:t>
            </a:r>
            <a:r>
              <a:rPr lang="en-US" sz="1000" dirty="0"/>
              <a:t>, and J. T. </a:t>
            </a:r>
            <a:r>
              <a:rPr lang="en-US" sz="1000" dirty="0" err="1"/>
              <a:t>Enns</a:t>
            </a:r>
            <a:r>
              <a:rPr lang="en-US" sz="1000" dirty="0"/>
              <a:t>, “Rapid resumption of </a:t>
            </a:r>
            <a:r>
              <a:rPr lang="en-US" sz="1000" dirty="0" smtClean="0"/>
              <a:t>an interrupted </a:t>
            </a:r>
            <a:r>
              <a:rPr lang="en-US" sz="1000" dirty="0"/>
              <a:t>search: New insights on interactions of vision and</a:t>
            </a:r>
          </a:p>
          <a:p>
            <a:r>
              <a:rPr lang="en-US" sz="1000" dirty="0"/>
              <a:t>memory,” </a:t>
            </a:r>
            <a:r>
              <a:rPr lang="en-US" sz="1000" i="1" dirty="0"/>
              <a:t>Psychological Science</a:t>
            </a:r>
            <a:r>
              <a:rPr lang="en-US" sz="1000" dirty="0"/>
              <a:t>, vol. 16, no. 9, pp. 684–688, 2005.</a:t>
            </a:r>
            <a:endParaRPr lang="en-US" sz="1000" dirty="0" smtClean="0"/>
          </a:p>
          <a:p>
            <a:r>
              <a:rPr lang="en-US" sz="1000" dirty="0"/>
              <a:t>3</a:t>
            </a:r>
            <a:r>
              <a:rPr lang="en-US" sz="1000" dirty="0" smtClean="0"/>
              <a:t>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447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Blindness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Vision is a dynamic process, things being built in our mind are short lived models of the external world</a:t>
            </a:r>
          </a:p>
          <a:p>
            <a:r>
              <a:rPr lang="en-US" dirty="0" smtClean="0"/>
              <a:t>What a viewer is searching for and what is presented can all have an effect on performance</a:t>
            </a:r>
          </a:p>
          <a:p>
            <a:r>
              <a:rPr lang="en-US" dirty="0" smtClean="0"/>
              <a:t>An interruption in what is being seen (a blink or blank screen) can render us “blind” to changes that occur in the scene during interruption</a:t>
            </a:r>
          </a:p>
          <a:p>
            <a:r>
              <a:rPr lang="en-US" dirty="0" smtClean="0"/>
              <a:t>Fun examples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pictures (Ron </a:t>
            </a:r>
            <a:r>
              <a:rPr lang="en-US" dirty="0" err="1" smtClean="0"/>
              <a:t>Rensink</a:t>
            </a:r>
            <a:r>
              <a:rPr lang="en-US" dirty="0" smtClean="0"/>
              <a:t>, UBC)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://www.psych.ubc.ca/~rensink/flicker/download/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R. A. </a:t>
            </a:r>
            <a:r>
              <a:rPr lang="en-US" sz="1000" dirty="0" err="1"/>
              <a:t>Rensink</a:t>
            </a:r>
            <a:r>
              <a:rPr lang="en-US" sz="1000" dirty="0"/>
              <a:t>, J. K. </a:t>
            </a:r>
            <a:r>
              <a:rPr lang="en-US" sz="1000" dirty="0" err="1"/>
              <a:t>O’Regan</a:t>
            </a:r>
            <a:r>
              <a:rPr lang="en-US" sz="1000" dirty="0"/>
              <a:t>, and J. J. Clark, “To see or </a:t>
            </a:r>
            <a:r>
              <a:rPr lang="en-US" sz="1000" dirty="0" smtClean="0"/>
              <a:t>not to </a:t>
            </a:r>
            <a:r>
              <a:rPr lang="en-US" sz="1000" dirty="0"/>
              <a:t>see: The need for attention to perceive changes in scenes,”</a:t>
            </a:r>
          </a:p>
          <a:p>
            <a:r>
              <a:rPr lang="fr-FR" sz="1000" i="1" dirty="0" err="1"/>
              <a:t>Psychological</a:t>
            </a:r>
            <a:r>
              <a:rPr lang="fr-FR" sz="1000" i="1" dirty="0"/>
              <a:t> Science</a:t>
            </a:r>
            <a:r>
              <a:rPr lang="fr-FR" sz="1000" dirty="0"/>
              <a:t>, vol. 8, pp. 368–373, 1997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9642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scientific study of the relation between the stimulus and the sensation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analysis of the perceptual processes by studying the effect on a subject’s experience or </a:t>
            </a:r>
            <a:r>
              <a:rPr lang="en-US" dirty="0" err="1" smtClean="0"/>
              <a:t>behaviour</a:t>
            </a:r>
            <a:r>
              <a:rPr lang="en-US" dirty="0" smtClean="0"/>
              <a:t> of systematically varying the properties of a stimulus along one or more physical dimensions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Refers to a general class of methods that can be applied to study a perceptual system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G. </a:t>
            </a:r>
            <a:r>
              <a:rPr lang="en-US" sz="1200" dirty="0" err="1" smtClean="0"/>
              <a:t>Gescheider</a:t>
            </a:r>
            <a:r>
              <a:rPr lang="en-US" sz="1200" dirty="0" smtClean="0"/>
              <a:t>, </a:t>
            </a:r>
            <a:r>
              <a:rPr lang="en-US" sz="1200" i="1" dirty="0" smtClean="0"/>
              <a:t>Psychophysics: The Fundamentals</a:t>
            </a:r>
            <a:r>
              <a:rPr lang="en-US" sz="1200" dirty="0" smtClean="0"/>
              <a:t>. Lawrence </a:t>
            </a:r>
            <a:r>
              <a:rPr lang="en-US" sz="1200" dirty="0"/>
              <a:t>Erlbaum </a:t>
            </a:r>
            <a:r>
              <a:rPr lang="en-US" sz="1200" dirty="0" smtClean="0"/>
              <a:t>Associates. 1997</a:t>
            </a:r>
          </a:p>
          <a:p>
            <a:pPr eaLnBrk="1" hangingPunct="1"/>
            <a:r>
              <a:rPr lang="en-US" sz="1200" dirty="0" smtClean="0"/>
              <a:t>2 – V Bruce, PR Green and MA </a:t>
            </a:r>
            <a:r>
              <a:rPr lang="en-US" sz="1200" dirty="0" err="1" smtClean="0"/>
              <a:t>Georgeson</a:t>
            </a:r>
            <a:r>
              <a:rPr lang="en-US" sz="1200" dirty="0" smtClean="0"/>
              <a:t>. </a:t>
            </a:r>
            <a:r>
              <a:rPr lang="en-US" sz="1200" i="1" dirty="0" smtClean="0"/>
              <a:t>Visual </a:t>
            </a:r>
            <a:r>
              <a:rPr lang="en-US" sz="1200" i="1" dirty="0"/>
              <a:t>perception</a:t>
            </a:r>
            <a:r>
              <a:rPr lang="en-US" sz="1200" dirty="0"/>
              <a:t> (3rd ed.). Psychology Press</a:t>
            </a:r>
            <a:r>
              <a:rPr lang="en-US" sz="1200" dirty="0" smtClean="0"/>
              <a:t>. 1996</a:t>
            </a:r>
          </a:p>
        </p:txBody>
      </p:sp>
    </p:spTree>
    <p:extLst>
      <p:ext uri="{BB962C8B-B14F-4D97-AF65-F5344CB8AC3E}">
        <p14:creationId xmlns:p14="http://schemas.microsoft.com/office/powerpoint/2010/main" val="16961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Inattentional</a:t>
            </a:r>
            <a:r>
              <a:rPr lang="en-US" dirty="0" smtClean="0"/>
              <a:t> Blindness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Viewers can completely fail to perceive visually salient objects or activities</a:t>
            </a:r>
          </a:p>
          <a:p>
            <a:r>
              <a:rPr lang="en-US" dirty="0"/>
              <a:t>http://viscog.beckman.illinois.edu/flashmovie/15.php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H. E. </a:t>
            </a:r>
            <a:r>
              <a:rPr lang="en-US" sz="1000" dirty="0" err="1"/>
              <a:t>Egeth</a:t>
            </a:r>
            <a:r>
              <a:rPr lang="en-US" sz="1000" dirty="0"/>
              <a:t> and S. Yantis, “Visual attention: Control, </a:t>
            </a:r>
            <a:r>
              <a:rPr lang="en-US" sz="1000" dirty="0" smtClean="0"/>
              <a:t>representation, and </a:t>
            </a:r>
            <a:r>
              <a:rPr lang="en-US" sz="1000" dirty="0"/>
              <a:t>time course,” </a:t>
            </a:r>
            <a:r>
              <a:rPr lang="en-US" sz="1000" i="1" dirty="0"/>
              <a:t>Annual Review of Psychology</a:t>
            </a:r>
            <a:r>
              <a:rPr lang="en-US" sz="1000" dirty="0"/>
              <a:t>, vol. 48, pp.</a:t>
            </a:r>
          </a:p>
          <a:p>
            <a:r>
              <a:rPr lang="en-US" sz="1000" dirty="0"/>
              <a:t>269–297, 1997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27529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Attentional 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Attentional blink</a:t>
            </a:r>
            <a:r>
              <a:rPr lang="en-US" dirty="0"/>
              <a:t> </a:t>
            </a:r>
            <a:r>
              <a:rPr lang="en-US" dirty="0" smtClean="0"/>
              <a:t>– used to study the availability of attention across time</a:t>
            </a:r>
          </a:p>
          <a:p>
            <a:r>
              <a:rPr lang="en-US" dirty="0" smtClean="0"/>
              <a:t>Findings indicate that when two targets are presented in rapid succession, the second of the two targets cannot be detected or identified when it appears within approximately 100-500 </a:t>
            </a:r>
            <a:r>
              <a:rPr lang="en-US" dirty="0" err="1" smtClean="0"/>
              <a:t>ms</a:t>
            </a:r>
            <a:r>
              <a:rPr lang="en-US" dirty="0" smtClean="0"/>
              <a:t> following the first target</a:t>
            </a:r>
          </a:p>
          <a:p>
            <a:r>
              <a:rPr lang="en-US" dirty="0" smtClean="0"/>
              <a:t>If the second target is presented immediately after the first, reports of the second target are quite accurate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D. E. Broadbent and M. H. P. Broadbent, “From detection </a:t>
            </a:r>
            <a:r>
              <a:rPr lang="en-US" sz="1000" dirty="0" smtClean="0"/>
              <a:t>to identification</a:t>
            </a:r>
            <a:r>
              <a:rPr lang="en-US" sz="1000" dirty="0"/>
              <a:t>: Response to multiple targets in rapid serial visual</a:t>
            </a:r>
          </a:p>
          <a:p>
            <a:r>
              <a:rPr lang="en-US" sz="1000" dirty="0"/>
              <a:t>presentation,” </a:t>
            </a:r>
            <a:r>
              <a:rPr lang="en-US" sz="1000" i="1" dirty="0"/>
              <a:t>Perception and Psychophysics</a:t>
            </a:r>
            <a:r>
              <a:rPr lang="en-US" sz="1000" dirty="0"/>
              <a:t>, vol. 42, no. 4, pp. </a:t>
            </a:r>
            <a:r>
              <a:rPr lang="en-US" sz="1000" dirty="0" smtClean="0"/>
              <a:t>105– 113</a:t>
            </a:r>
            <a:r>
              <a:rPr lang="en-US" sz="1000" dirty="0"/>
              <a:t>, 1987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2 -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867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“Blindness” 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Significant changes in data may be missed</a:t>
            </a:r>
          </a:p>
          <a:p>
            <a:r>
              <a:rPr lang="en-US" dirty="0" smtClean="0"/>
              <a:t>Need to insure that attention is fully deployed on a specific location in a visualization</a:t>
            </a:r>
          </a:p>
          <a:p>
            <a:r>
              <a:rPr lang="en-US" dirty="0" smtClean="0"/>
              <a:t>Attending to data elements in one frame of an animation may render us temporarily blind to what follows at a location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997714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659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Perception in Visualization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 choice of visual features will focus attention to areas in a visualization that contain important data</a:t>
            </a:r>
          </a:p>
          <a:p>
            <a:r>
              <a:rPr lang="en-US" dirty="0" smtClean="0"/>
              <a:t>Properly weighting the perceptual strength of the chosen data representation can help this</a:t>
            </a:r>
          </a:p>
          <a:p>
            <a:r>
              <a:rPr lang="en-US" dirty="0" smtClean="0"/>
              <a:t>Can also track attention to predict where a viewer will look allowing different parts of an image to be managed based on the amount of attention it is expected to receive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292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</p:spTree>
    <p:extLst>
      <p:ext uri="{BB962C8B-B14F-4D97-AF65-F5344CB8AC3E}">
        <p14:creationId xmlns:p14="http://schemas.microsoft.com/office/powerpoint/2010/main" val="31087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 Readings:</a:t>
            </a:r>
          </a:p>
          <a:p>
            <a:pPr lvl="1"/>
            <a:r>
              <a:rPr lang="en-US" dirty="0" smtClean="0"/>
              <a:t>C. Healey and J. </a:t>
            </a:r>
            <a:r>
              <a:rPr lang="en-US" dirty="0" err="1" smtClean="0"/>
              <a:t>Enns</a:t>
            </a:r>
            <a:r>
              <a:rPr lang="en-US" dirty="0" smtClean="0"/>
              <a:t>, “Attention </a:t>
            </a:r>
            <a:r>
              <a:rPr lang="en-US" dirty="0"/>
              <a:t>and Visual Memory in Visualization and Computer </a:t>
            </a:r>
            <a:r>
              <a:rPr lang="en-US" dirty="0" smtClean="0"/>
              <a:t>Graphics,” IEEE Transactions on Visualization and Computer Graphics, 2011 (Pre-print).</a:t>
            </a:r>
          </a:p>
          <a:p>
            <a:r>
              <a:rPr lang="en-US" dirty="0" smtClean="0"/>
              <a:t>Good References: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Colin Ware: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2"/>
              </a:rPr>
              <a:t>http://www.ccom-jhc.unh.edu/vislab/VisCourse/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Joy of Visual Perception: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3"/>
              </a:rPr>
              <a:t>http://www.yorku.ca/eye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Chris Healey</a:t>
            </a:r>
          </a:p>
          <a:p>
            <a:pPr lvl="2">
              <a:lnSpc>
                <a:spcPct val="8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www.csc.ncsu.edu/faculty/healey/PP/PP.html</a:t>
            </a:r>
            <a:endParaRPr lang="en-US" dirty="0" smtClean="0"/>
          </a:p>
          <a:p>
            <a:pPr lvl="2">
              <a:lnSpc>
                <a:spcPct val="80000"/>
              </a:lnSpc>
            </a:pPr>
            <a:endParaRPr lang="en-US" dirty="0" smtClean="0"/>
          </a:p>
          <a:p>
            <a:r>
              <a:rPr lang="en-US" dirty="0" smtClean="0"/>
              <a:t>Homework:</a:t>
            </a:r>
          </a:p>
          <a:p>
            <a:pPr lvl="1"/>
            <a:r>
              <a:rPr lang="en-US" dirty="0" smtClean="0"/>
              <a:t>Milestone #1 is due </a:t>
            </a:r>
            <a:r>
              <a:rPr lang="en-US" smtClean="0"/>
              <a:t>in </a:t>
            </a:r>
            <a:r>
              <a:rPr lang="en-US" smtClean="0"/>
              <a:t>~1.5 weeks!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 (JND)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Smallest detectable difference between a starting and secondary level of a particular sensory stimulus (also referred to as the </a:t>
                </a:r>
                <a:r>
                  <a:rPr lang="en-US" b="1" dirty="0" smtClean="0"/>
                  <a:t>difference limen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For many sensory modalities, the JND is a fixed proportion (in the mid-range of measurements away from the upper and lower bounds)</a:t>
                </a:r>
              </a:p>
              <a:p>
                <a:r>
                  <a:rPr lang="en-US" dirty="0" smtClean="0"/>
                  <a:t>Proportion of physical measurements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k is what is important (I is the intensity of the stimulation,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is the addition to the stimulation required for the observer to notice)</a:t>
                </a:r>
              </a:p>
              <a:p>
                <a:r>
                  <a:rPr lang="en-US" dirty="0" smtClean="0"/>
                  <a:t>This is referred to as </a:t>
                </a:r>
                <a:r>
                  <a:rPr lang="en-US" i="1" dirty="0" smtClean="0"/>
                  <a:t>Weber’s Law</a:t>
                </a:r>
                <a:r>
                  <a:rPr lang="en-US" dirty="0" smtClean="0"/>
                  <a:t> or the </a:t>
                </a:r>
                <a:r>
                  <a:rPr lang="en-US" i="1" dirty="0" smtClean="0"/>
                  <a:t>Weber-Fechner Law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EH Weber, HE Ross and DJ Murray, </a:t>
            </a:r>
            <a:r>
              <a:rPr lang="en-US" sz="1200" i="1" dirty="0" smtClean="0"/>
              <a:t>EH Weber on the Tactile Sense</a:t>
            </a:r>
            <a:r>
              <a:rPr lang="en-US" sz="1200" dirty="0" smtClean="0"/>
              <a:t>s. Psychology Press; 2nd Revised edition </a:t>
            </a:r>
            <a:r>
              <a:rPr lang="en-US" sz="1200" dirty="0" err="1" smtClean="0"/>
              <a:t>edition</a:t>
            </a:r>
            <a:r>
              <a:rPr lang="en-US" sz="1200" dirty="0" smtClean="0"/>
              <a:t> (January 1, 1996)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8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statistical measurement, not an exact quantity</a:t>
            </a:r>
          </a:p>
          <a:p>
            <a:r>
              <a:rPr lang="en-US" dirty="0" smtClean="0"/>
              <a:t>From trial to trial, the difference one notices will vary</a:t>
            </a:r>
          </a:p>
          <a:p>
            <a:r>
              <a:rPr lang="en-US" dirty="0" smtClean="0"/>
              <a:t>Must conduct many trials in order to determine a threshold</a:t>
            </a:r>
          </a:p>
          <a:p>
            <a:r>
              <a:rPr lang="en-US" dirty="0" smtClean="0"/>
              <a:t>JND is usually reported as the difference at which a person notices 50% of the time</a:t>
            </a:r>
          </a:p>
          <a:p>
            <a:r>
              <a:rPr lang="en-US" dirty="0" smtClean="0"/>
              <a:t>Depends on the situational, motivational and perceptual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Steven’s Power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relationship between the magnitude of a physical stimulus and its perceived intensity or strength: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Considered to supersede Weber’s law on the basis that it descries a wider range of sensations</a:t>
                </a:r>
              </a:p>
              <a:p>
                <a:r>
                  <a:rPr lang="en-US" dirty="0" smtClean="0"/>
                  <a:t>S is the subjective magnitude of the stimulation</a:t>
                </a:r>
              </a:p>
              <a:p>
                <a:r>
                  <a:rPr lang="en-US" dirty="0"/>
                  <a:t>k</a:t>
                </a:r>
                <a:r>
                  <a:rPr lang="en-US" dirty="0" smtClean="0"/>
                  <a:t> is the proportionality constant that depends on the type of stimulation</a:t>
                </a:r>
              </a:p>
              <a:p>
                <a:r>
                  <a:rPr lang="en-US" dirty="0" smtClean="0"/>
                  <a:t>I is the magnitude of the physical stimulus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 is the exponent that depends on the type of stimulation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Stevens, S.S. (1957). "On the psychophysical law". </a:t>
            </a:r>
            <a:r>
              <a:rPr lang="en-US" sz="1200" i="1" dirty="0"/>
              <a:t>Psychological Review</a:t>
            </a:r>
            <a:r>
              <a:rPr lang="en-US" sz="1200" dirty="0"/>
              <a:t> </a:t>
            </a:r>
            <a:r>
              <a:rPr lang="en-US" sz="1200" b="1" dirty="0"/>
              <a:t>64</a:t>
            </a:r>
            <a:r>
              <a:rPr lang="en-US" sz="1200" dirty="0"/>
              <a:t> (3): 153–181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45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Steven’s Power Law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79193468"/>
              </p:ext>
            </p:extLst>
          </p:nvPr>
        </p:nvGraphicFramePr>
        <p:xfrm>
          <a:off x="5943600" y="1447800"/>
          <a:ext cx="2827274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574"/>
                <a:gridCol w="14097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Loudness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 (Coffee) - .6 (Heptane)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 (Cold) – 1.6 (Warm)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Heaviness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.1.45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 Shock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3935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Stevens, S.S. (1957). "On the psychophysical law". </a:t>
            </a:r>
            <a:r>
              <a:rPr lang="en-US" sz="1200" i="1" dirty="0"/>
              <a:t>Psychological Review</a:t>
            </a:r>
            <a:r>
              <a:rPr lang="en-US" sz="1200" dirty="0"/>
              <a:t> </a:t>
            </a:r>
            <a:r>
              <a:rPr lang="en-US" sz="1200" b="1" dirty="0"/>
              <a:t>64</a:t>
            </a:r>
            <a:r>
              <a:rPr lang="en-US" sz="1200" dirty="0"/>
              <a:t> (3): 153–181</a:t>
            </a:r>
            <a:endParaRPr lang="en-US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105400" cy="457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Detailed vision is only possible within a small portion of the visible field (approximately an area the size of your thumbnail at an arms length away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see detailed information from more than one region, the eyes move rapidly between areas</a:t>
            </a:r>
          </a:p>
          <a:p>
            <a:r>
              <a:rPr lang="en-US" dirty="0" smtClean="0"/>
              <a:t>This alternates between a brief stationary period (a fixation) and flicking rapidly to a new location during a brief period of blindness (a saccade – takes at least 200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occurs 3-4 times per second with little awareness on our part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516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1 - 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  <a:p>
            <a:pPr eaLnBrk="1" hangingPunct="1"/>
            <a:r>
              <a:rPr lang="en-US" sz="1000" dirty="0" smtClean="0"/>
              <a:t>2 – A. </a:t>
            </a:r>
            <a:r>
              <a:rPr lang="en-US" sz="1000" dirty="0" err="1" smtClean="0"/>
              <a:t>Yarbus</a:t>
            </a:r>
            <a:r>
              <a:rPr lang="en-US" sz="1000" dirty="0" smtClean="0"/>
              <a:t>, </a:t>
            </a:r>
            <a:r>
              <a:rPr lang="en-US" sz="1000" i="1" dirty="0" smtClean="0"/>
              <a:t>Eye Movements and Vision</a:t>
            </a:r>
            <a:r>
              <a:rPr lang="en-US" sz="1000" dirty="0" smtClean="0"/>
              <a:t>. New York, New York: Plenum Press, 1967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96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6910</TotalTime>
  <Words>4555</Words>
  <Application>Microsoft Office PowerPoint</Application>
  <PresentationFormat>On-screen Show (4:3)</PresentationFormat>
  <Paragraphs>322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CSE 591 Visual Perception</vt:lpstr>
      <vt:lpstr>PowerPoint Presentation</vt:lpstr>
      <vt:lpstr>Perception</vt:lpstr>
      <vt:lpstr>Psychophysics</vt:lpstr>
      <vt:lpstr>Just Noticeable Difference (JND)</vt:lpstr>
      <vt:lpstr>Just Noticeable Difference</vt:lpstr>
      <vt:lpstr>Steven’s Power Law</vt:lpstr>
      <vt:lpstr>Steven’s Power Law</vt:lpstr>
      <vt:lpstr>Visual Processing</vt:lpstr>
      <vt:lpstr>Visual Attention</vt:lpstr>
      <vt:lpstr>Selective Visual Attention</vt:lpstr>
      <vt:lpstr>Theoretical Interpretations of Selective Attention</vt:lpstr>
      <vt:lpstr>Theoretical Interpretations of Divided Attention</vt:lpstr>
      <vt:lpstr>Pre-attentive Processing</vt:lpstr>
      <vt:lpstr>Pre-attentive Processing</vt:lpstr>
      <vt:lpstr>Pre-attentive Processing</vt:lpstr>
      <vt:lpstr>Pre-attentive Processing</vt:lpstr>
      <vt:lpstr>Pre-attentive Processing</vt:lpstr>
      <vt:lpstr>Pre-attentive Features</vt:lpstr>
      <vt:lpstr>Partial List of Pre-Attentive Visual Features</vt:lpstr>
      <vt:lpstr>Partial List of Pre-Attentive Visual Features</vt:lpstr>
      <vt:lpstr>Pre-Attentive Visual Features</vt:lpstr>
      <vt:lpstr>Boundary Detection Experiment</vt:lpstr>
      <vt:lpstr>Feature Integration Theory</vt:lpstr>
      <vt:lpstr>Texton Theory</vt:lpstr>
      <vt:lpstr>Texton Theory</vt:lpstr>
      <vt:lpstr>Similarity Theory</vt:lpstr>
      <vt:lpstr>Similarity Theory</vt:lpstr>
      <vt:lpstr>Guided Search Theory</vt:lpstr>
      <vt:lpstr>Boolean Map Theory</vt:lpstr>
      <vt:lpstr>Boolean Map Theory</vt:lpstr>
      <vt:lpstr>Ensemble Encoding</vt:lpstr>
      <vt:lpstr>Feature Hierarchy</vt:lpstr>
      <vt:lpstr>Cleveland’s Heirarchy1</vt:lpstr>
      <vt:lpstr>Post-attentive Vision</vt:lpstr>
      <vt:lpstr>Post-attentive Amnesia</vt:lpstr>
      <vt:lpstr>Attention Guided by Memory and Prediction</vt:lpstr>
      <vt:lpstr>Attention Guided by Memory and Prediction</vt:lpstr>
      <vt:lpstr>Change Blindness</vt:lpstr>
      <vt:lpstr>Inattentional Blindness</vt:lpstr>
      <vt:lpstr>Attentional Blink</vt:lpstr>
      <vt:lpstr>Implications of “Blindness” on Visualization</vt:lpstr>
      <vt:lpstr>Perception in Visualization and Graphics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240</cp:revision>
  <dcterms:created xsi:type="dcterms:W3CDTF">2011-08-04T19:58:28Z</dcterms:created>
  <dcterms:modified xsi:type="dcterms:W3CDTF">2013-01-14T16:39:49Z</dcterms:modified>
</cp:coreProperties>
</file>