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344" r:id="rId3"/>
    <p:sldId id="345" r:id="rId4"/>
    <p:sldId id="346" r:id="rId5"/>
    <p:sldId id="347" r:id="rId6"/>
    <p:sldId id="350" r:id="rId7"/>
    <p:sldId id="348" r:id="rId8"/>
    <p:sldId id="351" r:id="rId9"/>
    <p:sldId id="349" r:id="rId10"/>
    <p:sldId id="372" r:id="rId11"/>
    <p:sldId id="384" r:id="rId12"/>
    <p:sldId id="385" r:id="rId13"/>
    <p:sldId id="354" r:id="rId14"/>
    <p:sldId id="361" r:id="rId15"/>
    <p:sldId id="356" r:id="rId16"/>
    <p:sldId id="360" r:id="rId17"/>
    <p:sldId id="357" r:id="rId18"/>
    <p:sldId id="358" r:id="rId19"/>
    <p:sldId id="359" r:id="rId20"/>
    <p:sldId id="362" r:id="rId21"/>
    <p:sldId id="363" r:id="rId22"/>
    <p:sldId id="364" r:id="rId23"/>
    <p:sldId id="392" r:id="rId24"/>
    <p:sldId id="352" r:id="rId25"/>
    <p:sldId id="355" r:id="rId26"/>
    <p:sldId id="367" r:id="rId27"/>
    <p:sldId id="368" r:id="rId28"/>
    <p:sldId id="387" r:id="rId29"/>
    <p:sldId id="373" r:id="rId30"/>
    <p:sldId id="374" r:id="rId31"/>
    <p:sldId id="369" r:id="rId32"/>
    <p:sldId id="371" r:id="rId33"/>
    <p:sldId id="366" r:id="rId34"/>
    <p:sldId id="375" r:id="rId35"/>
    <p:sldId id="377" r:id="rId36"/>
    <p:sldId id="386" r:id="rId37"/>
    <p:sldId id="381" r:id="rId38"/>
    <p:sldId id="388" r:id="rId39"/>
    <p:sldId id="389" r:id="rId40"/>
    <p:sldId id="380" r:id="rId41"/>
    <p:sldId id="390" r:id="rId42"/>
    <p:sldId id="391" r:id="rId43"/>
    <p:sldId id="379" r:id="rId44"/>
    <p:sldId id="378" r:id="rId45"/>
    <p:sldId id="383" r:id="rId46"/>
    <p:sldId id="343" r:id="rId47"/>
    <p:sldId id="34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apers\Book-VA\Baseb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Sheet1!$D$2:$D$21</c:f>
              <c:numCache>
                <c:formatCode>General</c:formatCode>
                <c:ptCount val="20"/>
                <c:pt idx="0">
                  <c:v>111</c:v>
                </c:pt>
                <c:pt idx="1">
                  <c:v>106</c:v>
                </c:pt>
                <c:pt idx="2">
                  <c:v>65</c:v>
                </c:pt>
                <c:pt idx="3">
                  <c:v>89</c:v>
                </c:pt>
                <c:pt idx="4">
                  <c:v>95</c:v>
                </c:pt>
                <c:pt idx="5">
                  <c:v>115</c:v>
                </c:pt>
                <c:pt idx="6">
                  <c:v>100</c:v>
                </c:pt>
                <c:pt idx="7">
                  <c:v>85</c:v>
                </c:pt>
                <c:pt idx="8">
                  <c:v>101</c:v>
                </c:pt>
                <c:pt idx="9">
                  <c:v>53</c:v>
                </c:pt>
                <c:pt idx="10">
                  <c:v>92</c:v>
                </c:pt>
                <c:pt idx="11">
                  <c:v>76</c:v>
                </c:pt>
                <c:pt idx="12">
                  <c:v>87</c:v>
                </c:pt>
                <c:pt idx="13">
                  <c:v>106</c:v>
                </c:pt>
                <c:pt idx="14">
                  <c:v>84</c:v>
                </c:pt>
                <c:pt idx="15">
                  <c:v>71</c:v>
                </c:pt>
                <c:pt idx="16">
                  <c:v>80</c:v>
                </c:pt>
                <c:pt idx="17">
                  <c:v>100</c:v>
                </c:pt>
                <c:pt idx="18">
                  <c:v>62</c:v>
                </c:pt>
                <c:pt idx="19">
                  <c:v>100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0.33600000000000063</c:v>
                </c:pt>
                <c:pt idx="1">
                  <c:v>0.32400000000000057</c:v>
                </c:pt>
                <c:pt idx="2">
                  <c:v>0.32100000000000056</c:v>
                </c:pt>
                <c:pt idx="3">
                  <c:v>0.3150000000000005</c:v>
                </c:pt>
                <c:pt idx="4">
                  <c:v>0.3120000000000005</c:v>
                </c:pt>
                <c:pt idx="5">
                  <c:v>0.3120000000000005</c:v>
                </c:pt>
                <c:pt idx="6">
                  <c:v>0.30700000000000038</c:v>
                </c:pt>
                <c:pt idx="7">
                  <c:v>0.30700000000000038</c:v>
                </c:pt>
                <c:pt idx="8">
                  <c:v>0.30400000000000038</c:v>
                </c:pt>
                <c:pt idx="9">
                  <c:v>0.30000000000000032</c:v>
                </c:pt>
                <c:pt idx="10">
                  <c:v>0.30000000000000032</c:v>
                </c:pt>
                <c:pt idx="11">
                  <c:v>0.29800000000000032</c:v>
                </c:pt>
                <c:pt idx="12">
                  <c:v>0.29800000000000032</c:v>
                </c:pt>
                <c:pt idx="13">
                  <c:v>0.29600000000000032</c:v>
                </c:pt>
                <c:pt idx="14">
                  <c:v>0.29300000000000032</c:v>
                </c:pt>
                <c:pt idx="15">
                  <c:v>0.29200000000000031</c:v>
                </c:pt>
                <c:pt idx="16">
                  <c:v>0.29000000000000031</c:v>
                </c:pt>
                <c:pt idx="17">
                  <c:v>0.29000000000000031</c:v>
                </c:pt>
                <c:pt idx="18">
                  <c:v>0.28800000000000031</c:v>
                </c:pt>
                <c:pt idx="19">
                  <c:v>0.28700000000000031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901504"/>
        <c:axId val="128903040"/>
      </c:scatterChart>
      <c:valAx>
        <c:axId val="128901504"/>
        <c:scaling>
          <c:orientation val="minMax"/>
          <c:max val="120"/>
          <c:min val="5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8903040"/>
        <c:crosses val="autoZero"/>
        <c:crossBetween val="midCat"/>
      </c:valAx>
      <c:valAx>
        <c:axId val="128903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9015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1/31/2014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Multivariate Data Visualization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Scatterplot diagnostics</a:t>
            </a:r>
          </a:p>
          <a:p>
            <a:pPr lvl="1"/>
            <a:r>
              <a:rPr lang="en-US" dirty="0" smtClean="0"/>
              <a:t>Graph-theoretic measures for detecting a variety of structural anomalies in a geometric graph representation of scatterplot data</a:t>
            </a:r>
          </a:p>
          <a:p>
            <a:pPr lvl="1"/>
            <a:r>
              <a:rPr lang="en-US" dirty="0" smtClean="0"/>
              <a:t>Ratings can be used to pick views that show particular structures that are of interest to the user</a:t>
            </a:r>
          </a:p>
          <a:p>
            <a:pPr lvl="1"/>
            <a:r>
              <a:rPr lang="en-US" dirty="0" smtClean="0"/>
              <a:t>Coined by </a:t>
            </a:r>
            <a:r>
              <a:rPr lang="en-US" dirty="0" err="1" smtClean="0"/>
              <a:t>Tukey</a:t>
            </a:r>
            <a:r>
              <a:rPr lang="en-US" dirty="0" smtClean="0"/>
              <a:t>, but never published, it is an exploratory graphical technique to help determine notable relationships  between two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508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J</a:t>
            </a:r>
            <a:r>
              <a:rPr lang="en-US" sz="1200" dirty="0"/>
              <a:t>. </a:t>
            </a:r>
            <a:r>
              <a:rPr lang="en-US" sz="1200" dirty="0" err="1"/>
              <a:t>Tukey</a:t>
            </a:r>
            <a:r>
              <a:rPr lang="en-US" sz="1200" dirty="0"/>
              <a:t> and P. </a:t>
            </a:r>
            <a:r>
              <a:rPr lang="en-US" sz="1200" dirty="0" err="1"/>
              <a:t>Tukey</a:t>
            </a:r>
            <a:r>
              <a:rPr lang="en-US" sz="1200" dirty="0"/>
              <a:t>. Computing graphics and exploratory data </a:t>
            </a:r>
            <a:r>
              <a:rPr lang="en-US" sz="1200" dirty="0" smtClean="0"/>
              <a:t>analysis: An </a:t>
            </a:r>
            <a:r>
              <a:rPr lang="en-US" sz="1200" dirty="0"/>
              <a:t>introduction. In Proceedings of the Sixth Annual Conference </a:t>
            </a:r>
            <a:r>
              <a:rPr lang="en-US" sz="1200" dirty="0" smtClean="0"/>
              <a:t>and Exposition</a:t>
            </a:r>
            <a:r>
              <a:rPr lang="en-US" sz="1200" dirty="0"/>
              <a:t>: Computer Graphics 85. In Proceedings of the Sixth </a:t>
            </a:r>
            <a:r>
              <a:rPr lang="en-US" sz="1200" dirty="0" smtClean="0"/>
              <a:t>Annual Conference </a:t>
            </a:r>
            <a:r>
              <a:rPr lang="en-US" sz="1200" dirty="0"/>
              <a:t>and Exposition: Computer Graphics, pages 773–785, 1985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L. Wilkinson, A. </a:t>
            </a:r>
            <a:r>
              <a:rPr lang="en-US" sz="1200" dirty="0" err="1"/>
              <a:t>Anand</a:t>
            </a:r>
            <a:r>
              <a:rPr lang="en-US" sz="1200" dirty="0"/>
              <a:t>, and R. Grossman. Graph-theoretic </a:t>
            </a:r>
            <a:r>
              <a:rPr lang="en-US" sz="1200" dirty="0" err="1" smtClean="0"/>
              <a:t>scagnostics.In</a:t>
            </a:r>
            <a:r>
              <a:rPr lang="en-US" sz="1200" dirty="0" smtClean="0"/>
              <a:t> </a:t>
            </a:r>
            <a:r>
              <a:rPr lang="en-US" sz="1200" dirty="0"/>
              <a:t>Proceedings Information Visualization, pages 157–164. IEEE CS</a:t>
            </a:r>
          </a:p>
          <a:p>
            <a:r>
              <a:rPr lang="en-US" sz="1200" dirty="0"/>
              <a:t>Press, 2005.</a:t>
            </a:r>
          </a:p>
        </p:txBody>
      </p:sp>
    </p:spTree>
    <p:extLst>
      <p:ext uri="{BB962C8B-B14F-4D97-AF65-F5344CB8AC3E}">
        <p14:creationId xmlns:p14="http://schemas.microsoft.com/office/powerpoint/2010/main" val="25621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Wilkinson et al. propose nine </a:t>
            </a:r>
            <a:r>
              <a:rPr lang="en-US" dirty="0" err="1" smtClean="0"/>
              <a:t>scagnostic</a:t>
            </a:r>
            <a:r>
              <a:rPr lang="en-US" dirty="0" smtClean="0"/>
              <a:t> measures to characterize the scatterplots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Measures have proven statistical properties that are computable for modern datasets (available as a free downloadable package in 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508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J</a:t>
            </a:r>
            <a:r>
              <a:rPr lang="en-US" sz="1200" dirty="0"/>
              <a:t>. </a:t>
            </a:r>
            <a:r>
              <a:rPr lang="en-US" sz="1200" dirty="0" err="1"/>
              <a:t>Tukey</a:t>
            </a:r>
            <a:r>
              <a:rPr lang="en-US" sz="1200" dirty="0"/>
              <a:t> and P. </a:t>
            </a:r>
            <a:r>
              <a:rPr lang="en-US" sz="1200" dirty="0" err="1"/>
              <a:t>Tukey</a:t>
            </a:r>
            <a:r>
              <a:rPr lang="en-US" sz="1200" dirty="0"/>
              <a:t>. Computing graphics and exploratory data </a:t>
            </a:r>
            <a:r>
              <a:rPr lang="en-US" sz="1200" dirty="0" smtClean="0"/>
              <a:t>analysis: An </a:t>
            </a:r>
            <a:r>
              <a:rPr lang="en-US" sz="1200" dirty="0"/>
              <a:t>introduction. In Proceedings of the Sixth Annual Conference </a:t>
            </a:r>
            <a:r>
              <a:rPr lang="en-US" sz="1200" dirty="0" smtClean="0"/>
              <a:t>and Exposition</a:t>
            </a:r>
            <a:r>
              <a:rPr lang="en-US" sz="1200" dirty="0"/>
              <a:t>: Computer Graphics 85. In Proceedings of the Sixth </a:t>
            </a:r>
            <a:r>
              <a:rPr lang="en-US" sz="1200" dirty="0" smtClean="0"/>
              <a:t>Annual Conference </a:t>
            </a:r>
            <a:r>
              <a:rPr lang="en-US" sz="1200" dirty="0"/>
              <a:t>and Exposition: Computer Graphics, pages 773–785, 1985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L. Wilkinson, A. </a:t>
            </a:r>
            <a:r>
              <a:rPr lang="en-US" sz="1200" dirty="0" err="1"/>
              <a:t>Anand</a:t>
            </a:r>
            <a:r>
              <a:rPr lang="en-US" sz="1200" dirty="0"/>
              <a:t>, and R. Grossman. Graph-theoretic </a:t>
            </a:r>
            <a:r>
              <a:rPr lang="en-US" sz="1200" dirty="0" err="1" smtClean="0"/>
              <a:t>scagnostics.In</a:t>
            </a:r>
            <a:r>
              <a:rPr lang="en-US" sz="1200" dirty="0" smtClean="0"/>
              <a:t> </a:t>
            </a:r>
            <a:r>
              <a:rPr lang="en-US" sz="1200" dirty="0"/>
              <a:t>Proceedings Information Visualization, pages 157–164. IEEE CS</a:t>
            </a:r>
          </a:p>
          <a:p>
            <a:r>
              <a:rPr lang="en-US" sz="1200" dirty="0"/>
              <a:t>Press, 2005.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2286001"/>
            <a:ext cx="16946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Outlying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Sparse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Striated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Skinny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Monotonic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15273" y="2286000"/>
            <a:ext cx="13615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Skewed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Clumpy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Convex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Stringy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4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Scagnostics</a:t>
            </a:r>
            <a:r>
              <a:rPr lang="en-US" dirty="0" smtClean="0"/>
              <a:t>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 Theoretic </a:t>
            </a:r>
            <a:r>
              <a:rPr lang="en-US" dirty="0" err="1" smtClean="0"/>
              <a:t>Scagnostics</a:t>
            </a:r>
            <a:r>
              <a:rPr lang="en-US" dirty="0" smtClean="0"/>
              <a:t> are based on Geometric Graphs</a:t>
            </a:r>
          </a:p>
          <a:p>
            <a:pPr lvl="1"/>
            <a:r>
              <a:rPr lang="en-US" dirty="0" smtClean="0"/>
              <a:t>Convex Hull (the outer edges of a Delaunay triangulation)</a:t>
            </a:r>
          </a:p>
          <a:p>
            <a:pPr lvl="1"/>
            <a:r>
              <a:rPr lang="en-US" dirty="0" smtClean="0"/>
              <a:t>Alpha Hull (a generalization of the convex hull and a </a:t>
            </a:r>
            <a:r>
              <a:rPr lang="en-US" dirty="0" err="1" smtClean="0"/>
              <a:t>subgraph</a:t>
            </a:r>
            <a:r>
              <a:rPr lang="en-US" dirty="0" smtClean="0"/>
              <a:t> of the Delaunay triangulation)</a:t>
            </a:r>
          </a:p>
          <a:p>
            <a:pPr lvl="1"/>
            <a:r>
              <a:rPr lang="en-US" dirty="0" smtClean="0"/>
              <a:t>Minimum Spanning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2655189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74" y="3505200"/>
            <a:ext cx="2646426" cy="26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05200"/>
            <a:ext cx="2628900" cy="266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3201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</a:t>
            </a:r>
            <a:r>
              <a:rPr lang="en-US" sz="1200" dirty="0"/>
              <a:t>L. Wilkinson, A. </a:t>
            </a:r>
            <a:r>
              <a:rPr lang="en-US" sz="1200" dirty="0" err="1"/>
              <a:t>Anand</a:t>
            </a:r>
            <a:r>
              <a:rPr lang="en-US" sz="1200" dirty="0"/>
              <a:t>, and R. Grossman. Graph-theoretic </a:t>
            </a:r>
            <a:r>
              <a:rPr lang="en-US" sz="1200" dirty="0" err="1" smtClean="0"/>
              <a:t>scagnostics.In</a:t>
            </a:r>
            <a:r>
              <a:rPr lang="en-US" sz="1200" dirty="0" smtClean="0"/>
              <a:t> </a:t>
            </a:r>
            <a:r>
              <a:rPr lang="en-US" sz="1200" dirty="0"/>
              <a:t>Proceedings Information Visualization, pages 157–164. IEEE CS</a:t>
            </a:r>
          </a:p>
          <a:p>
            <a:r>
              <a:rPr lang="en-US" sz="1200" dirty="0"/>
              <a:t>Press, 2005.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760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Convex Hull                                Alpha Hull                                   Minimum Spanning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Density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</a:p>
          <a:p>
            <a:r>
              <a:rPr lang="en-US" dirty="0" smtClean="0"/>
              <a:t>Continuous Scatterplots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362200"/>
            <a:ext cx="82677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419350"/>
            <a:ext cx="83534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419350"/>
            <a:ext cx="83724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5900" y="605926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– B. W. Silverman. </a:t>
            </a:r>
            <a:r>
              <a:rPr lang="en-US" sz="1200" i="1" dirty="0" smtClean="0"/>
              <a:t>Density Estimation for Statistics and Data Analysis</a:t>
            </a:r>
            <a:r>
              <a:rPr lang="en-US" sz="1200" dirty="0" smtClean="0"/>
              <a:t>. Chapman &amp; Hall/CRC, 1986.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- http://parallel.vub.ac.be/research/causalModels/tutorial/kde.html</a:t>
            </a:r>
          </a:p>
          <a:p>
            <a:r>
              <a:rPr lang="en-US" sz="1200" dirty="0" smtClean="0"/>
              <a:t>2 - S. </a:t>
            </a:r>
            <a:r>
              <a:rPr lang="en-US" sz="1200" dirty="0" err="1" smtClean="0"/>
              <a:t>Bachthaler</a:t>
            </a:r>
            <a:r>
              <a:rPr lang="en-US" sz="1200" dirty="0" smtClean="0"/>
              <a:t> and D. </a:t>
            </a:r>
            <a:r>
              <a:rPr lang="en-US" sz="1200" dirty="0" err="1" smtClean="0"/>
              <a:t>Weiskopf</a:t>
            </a:r>
            <a:r>
              <a:rPr lang="en-US" sz="1200" dirty="0" smtClean="0"/>
              <a:t>, “Continuous Scatterplots,"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, vol. 14, no. 6, pp. 1428-1435, 2008.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90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76250"/>
            <a:ext cx="827722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477000"/>
            <a:ext cx="5146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http://www.gapminder.org/GapminderMedia/wp-uploads/pdf_charts/GWM2010.pdf</a:t>
            </a:r>
          </a:p>
        </p:txBody>
      </p:sp>
    </p:spTree>
    <p:extLst>
      <p:ext uri="{BB962C8B-B14F-4D97-AF65-F5344CB8AC3E}">
        <p14:creationId xmlns:p14="http://schemas.microsoft.com/office/powerpoint/2010/main" val="2140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 - Mosaic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display that allows you to examine the relationship among two or more categorical variables</a:t>
            </a:r>
          </a:p>
          <a:p>
            <a:r>
              <a:rPr lang="en-US" dirty="0" smtClean="0"/>
              <a:t>Start as a square with length one</a:t>
            </a:r>
          </a:p>
          <a:p>
            <a:pPr lvl="1"/>
            <a:r>
              <a:rPr lang="en-US" dirty="0" smtClean="0"/>
              <a:t>Divide first into horizontal bars whose widths are proportional to the probabilities associated with the first categorical variable</a:t>
            </a:r>
          </a:p>
          <a:p>
            <a:pPr lvl="1"/>
            <a:r>
              <a:rPr lang="en-US" dirty="0" smtClean="0"/>
              <a:t>Next each bar is split vertically by the conditional probability of the second categorical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5410200" cy="46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Mortality rates between men and women on the Titanic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5049"/>
            <a:ext cx="4152900" cy="39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300288"/>
            <a:ext cx="4152900" cy="396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http://www.childrensmercy.org/stats/definitions/mosaic.htm.</a:t>
            </a:r>
          </a:p>
        </p:txBody>
      </p:sp>
    </p:spTree>
    <p:extLst>
      <p:ext uri="{BB962C8B-B14F-4D97-AF65-F5344CB8AC3E}">
        <p14:creationId xmlns:p14="http://schemas.microsoft.com/office/powerpoint/2010/main" val="3032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36187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21899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Basis for Mosaic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tempting to dismiss mosaic plots because they represent counts as rectangular areas and so provide a distorted perceptual encoding</a:t>
            </a:r>
          </a:p>
          <a:p>
            <a:r>
              <a:rPr lang="en-US" dirty="0" smtClean="0"/>
              <a:t>In fact, the important encoding is the length</a:t>
            </a:r>
          </a:p>
          <a:p>
            <a:r>
              <a:rPr lang="en-US" dirty="0" smtClean="0"/>
              <a:t>At each stage, the comparison of interest is of the length of the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Last Lecture</a:t>
            </a:r>
          </a:p>
          <a:p>
            <a:pPr lvl="1"/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Box and Whisker Plots</a:t>
            </a:r>
          </a:p>
          <a:p>
            <a:pPr lvl="1"/>
            <a:r>
              <a:rPr lang="en-US" dirty="0" smtClean="0"/>
              <a:t>Line Graphs</a:t>
            </a:r>
          </a:p>
          <a:p>
            <a:r>
              <a:rPr lang="en-US" dirty="0" smtClean="0"/>
              <a:t>What if we have multivariate data?</a:t>
            </a:r>
          </a:p>
          <a:p>
            <a:pPr lvl="1"/>
            <a:r>
              <a:rPr lang="en-US" dirty="0" smtClean="0"/>
              <a:t>Today we want to discuss techniques 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Multiples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 each variable its own display (sometimes called Trellis Chart, Grid Chart)</a:t>
            </a:r>
          </a:p>
          <a:p>
            <a:r>
              <a:rPr lang="en-US" dirty="0" smtClean="0"/>
              <a:t>Use the same graphic to display different slices of a dataset</a:t>
            </a:r>
          </a:p>
          <a:p>
            <a:r>
              <a:rPr lang="en-US" dirty="0" smtClean="0"/>
              <a:t>We want to ask questions about our data, how does X compare to Y?</a:t>
            </a:r>
          </a:p>
          <a:p>
            <a:r>
              <a:rPr lang="en-US" dirty="0" smtClean="0"/>
              <a:t>Placement of the small multiples should reflect some logical order in order to guide user</a:t>
            </a:r>
          </a:p>
          <a:p>
            <a:r>
              <a:rPr lang="en-US" dirty="0" smtClean="0"/>
              <a:t>Should share the same measures, scales, size and shape</a:t>
            </a:r>
          </a:p>
          <a:p>
            <a:r>
              <a:rPr lang="en-US" dirty="0" smtClean="0"/>
              <a:t>Simplicity is key as users need to ingest large number of charts at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428601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Tufte</a:t>
            </a:r>
            <a:r>
              <a:rPr lang="en-US" sz="1200" dirty="0" smtClean="0"/>
              <a:t>, Edward (1983). </a:t>
            </a:r>
            <a:r>
              <a:rPr lang="en-US" sz="1200" i="1" dirty="0" smtClean="0"/>
              <a:t>Visual Display of Quantitative Information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47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" y="228600"/>
            <a:ext cx="7166610" cy="635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5673706" y="3421037"/>
            <a:ext cx="550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http://junkcharts.typepad.com/junk_charts/small_multiples/</a:t>
            </a:r>
          </a:p>
        </p:txBody>
      </p:sp>
    </p:spTree>
    <p:extLst>
      <p:ext uri="{BB962C8B-B14F-4D97-AF65-F5344CB8AC3E}">
        <p14:creationId xmlns:p14="http://schemas.microsoft.com/office/powerpoint/2010/main" val="36405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38" y="152400"/>
            <a:ext cx="4901712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4539032" y="3347633"/>
            <a:ext cx="4914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http://www.juiceanalytics.com/writing/better-know-visualization-small-multiples/</a:t>
            </a:r>
          </a:p>
        </p:txBody>
      </p:sp>
    </p:spTree>
    <p:extLst>
      <p:ext uri="{BB962C8B-B14F-4D97-AF65-F5344CB8AC3E}">
        <p14:creationId xmlns:p14="http://schemas.microsoft.com/office/powerpoint/2010/main" val="270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Clouds and </a:t>
            </a:r>
            <a:r>
              <a:rPr lang="en-US" dirty="0" err="1" smtClean="0"/>
              <a:t>Wordles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Visual representation for text data where words are placed and scaled based on some statistical measures</a:t>
            </a:r>
          </a:p>
          <a:p>
            <a:r>
              <a:rPr lang="en-US" sz="2400" dirty="0" smtClean="0"/>
              <a:t>Font size is typically determined by the number of instances a word is used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35069"/>
            <a:ext cx="38100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75446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 cloud comparing 2002 State of the Union Address by U.S. President Bush and 2011 State of the Union Address by President Obama. Created at TagCrowd.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3246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Viegas</a:t>
            </a:r>
            <a:r>
              <a:rPr lang="en-US" sz="1200" dirty="0" smtClean="0"/>
              <a:t>, FB, Wattenberg, M, Feinberg, J, “Participatory Visualization with </a:t>
            </a:r>
            <a:r>
              <a:rPr lang="en-US" sz="1200" dirty="0" err="1" smtClean="0"/>
              <a:t>Wordle</a:t>
            </a:r>
            <a:r>
              <a:rPr lang="en-US" sz="1200" dirty="0" smtClean="0"/>
              <a:t>, IEEE Transactions on Visualization and Computer Graphics 15(6)1137-1144</a:t>
            </a:r>
            <a:endParaRPr lang="en-US" sz="12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4105603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Multivariate Case - Scatterplot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0895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7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Papers\Geovis-Essay\Geovisualization-Essay\P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72165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0503" y="615309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1 - </a:t>
            </a:r>
            <a:r>
              <a:rPr lang="en-US" sz="1000" b="0" dirty="0" err="1" smtClean="0"/>
              <a:t>Inselberg</a:t>
            </a:r>
            <a:r>
              <a:rPr lang="en-US" sz="1000" b="0" dirty="0" smtClean="0"/>
              <a:t> A (1985) The Plane with Parallel Coordinates. The Visual Computer1(4):69-91</a:t>
            </a:r>
          </a:p>
          <a:p>
            <a:r>
              <a:rPr lang="en-US" sz="1000" b="0" dirty="0" smtClean="0"/>
              <a:t>2 - </a:t>
            </a:r>
            <a:r>
              <a:rPr lang="en-US" sz="1000" b="0" dirty="0" err="1" smtClean="0"/>
              <a:t>Ankerst</a:t>
            </a:r>
            <a:r>
              <a:rPr lang="en-US" sz="1000" b="0" dirty="0" smtClean="0"/>
              <a:t> M, </a:t>
            </a:r>
            <a:r>
              <a:rPr lang="en-US" sz="1000" b="0" dirty="0" err="1" smtClean="0"/>
              <a:t>Berchtold</a:t>
            </a:r>
            <a:r>
              <a:rPr lang="en-US" sz="1000" b="0" dirty="0" smtClean="0"/>
              <a:t> B, </a:t>
            </a:r>
            <a:r>
              <a:rPr lang="en-US" sz="1000" b="0" dirty="0" err="1" smtClean="0"/>
              <a:t>Keim</a:t>
            </a:r>
            <a:r>
              <a:rPr lang="en-US" sz="1000" b="0" dirty="0" smtClean="0"/>
              <a:t> DA (1998) Similarity clustering of dimensions for an enhanced visualization of multidimensional data. IEEE Symposium on Information Visualization </a:t>
            </a:r>
            <a:r>
              <a:rPr lang="en-US" sz="1000" b="0" dirty="0" err="1" smtClean="0"/>
              <a:t>pp</a:t>
            </a:r>
            <a:r>
              <a:rPr lang="en-US" sz="1000" b="0" dirty="0" smtClean="0"/>
              <a:t> 52-62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882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variables can take different values with very different ranges</a:t>
            </a:r>
          </a:p>
          <a:p>
            <a:pPr lvl="1"/>
            <a:r>
              <a:rPr lang="en-US" dirty="0" smtClean="0"/>
              <a:t>Need to normalize data ranges (maybe do a power transformation and then a normalization?)</a:t>
            </a:r>
          </a:p>
          <a:p>
            <a:r>
              <a:rPr lang="en-US" dirty="0" smtClean="0"/>
              <a:t>Order of the parallel coordinate plots has a major impact on the resultant visualization</a:t>
            </a:r>
          </a:p>
          <a:p>
            <a:r>
              <a:rPr lang="en-US" dirty="0" smtClean="0"/>
              <a:t>The more variables we plot, the more lines we get and the more clutter that we get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5263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0" dirty="0" smtClean="0"/>
              <a:t>1 -Yang, J., Peng, W., Ward, M.O., Rundensteiner, E.A., </a:t>
            </a:r>
            <a:r>
              <a:rPr lang="en-US" sz="1000" b="0" dirty="0" smtClean="0"/>
              <a:t>Interactive </a:t>
            </a:r>
            <a:r>
              <a:rPr lang="en-US" sz="1000" b="0" dirty="0"/>
              <a:t>hierarchical dimension </a:t>
            </a:r>
            <a:r>
              <a:rPr lang="en-US" sz="1000" b="0" dirty="0" smtClean="0"/>
              <a:t>ordering, spacing </a:t>
            </a:r>
            <a:r>
              <a:rPr lang="en-US" sz="1000" b="0" dirty="0"/>
              <a:t>and filtering for exploration of high </a:t>
            </a:r>
            <a:r>
              <a:rPr lang="en-US" sz="1000" b="0" dirty="0" smtClean="0"/>
              <a:t>dimensional datasets</a:t>
            </a:r>
            <a:r>
              <a:rPr lang="en-US" sz="1000" b="0" dirty="0"/>
              <a:t>. In </a:t>
            </a:r>
            <a:r>
              <a:rPr lang="en-US" sz="1000" b="0" i="1" dirty="0"/>
              <a:t>Proc. of IEEE </a:t>
            </a:r>
            <a:r>
              <a:rPr lang="en-US" sz="1000" b="0" i="1" dirty="0" smtClean="0"/>
              <a:t>Symposium </a:t>
            </a:r>
            <a:r>
              <a:rPr lang="en-US" sz="1000" b="0" i="1" dirty="0"/>
              <a:t>on </a:t>
            </a:r>
            <a:r>
              <a:rPr lang="en-US" sz="1000" b="0" i="1" dirty="0" smtClean="0"/>
              <a:t>Information Visualization </a:t>
            </a:r>
            <a:r>
              <a:rPr lang="en-US" sz="1000" b="0" dirty="0"/>
              <a:t>(2003), pp. 105–112</a:t>
            </a:r>
            <a:r>
              <a:rPr lang="en-US" sz="1000" b="0" dirty="0" smtClean="0"/>
              <a:t>.</a:t>
            </a:r>
          </a:p>
          <a:p>
            <a:r>
              <a:rPr lang="en-US" sz="1000" b="0" dirty="0" smtClean="0"/>
              <a:t>2 – Zhou, H., Yuan, X., </a:t>
            </a:r>
            <a:r>
              <a:rPr lang="en-US" sz="1000" b="0" dirty="0" err="1" smtClean="0"/>
              <a:t>Qu</a:t>
            </a:r>
            <a:r>
              <a:rPr lang="en-US" sz="1000" b="0" dirty="0" smtClean="0"/>
              <a:t>, </a:t>
            </a:r>
            <a:r>
              <a:rPr lang="en-US" sz="1000" b="0" dirty="0" err="1" smtClean="0"/>
              <a:t>Huamin</a:t>
            </a:r>
            <a:r>
              <a:rPr lang="en-US" sz="1000" b="0" dirty="0" smtClean="0"/>
              <a:t>, Cui, W., Chen, B., “Visual Clustering in Parallel Coordinates,” Computer Graphics Forum 27(3) 1047-1054, 2008.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4116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Brushing</a:t>
            </a:r>
          </a:p>
          <a:p>
            <a:pPr lvl="1"/>
            <a:r>
              <a:rPr lang="en-US" dirty="0" smtClean="0"/>
              <a:t>Angle between axes indicates level of correlation</a:t>
            </a:r>
          </a:p>
          <a:p>
            <a:pPr lvl="1"/>
            <a:r>
              <a:rPr lang="en-US" dirty="0" smtClean="0"/>
              <a:t>Select subsets which exhibit a correlation along two axes by specifying angle of interest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0" dirty="0" smtClean="0"/>
              <a:t>1 –</a:t>
            </a:r>
            <a:r>
              <a:rPr lang="en-US" sz="1000" b="0" dirty="0" smtClean="0"/>
              <a:t>Hauser, H., </a:t>
            </a:r>
            <a:r>
              <a:rPr lang="en-US" sz="1000" b="0" dirty="0" err="1" smtClean="0"/>
              <a:t>Ledermann</a:t>
            </a:r>
            <a:r>
              <a:rPr lang="en-US" sz="1000" b="0" dirty="0" smtClean="0"/>
              <a:t>, F., </a:t>
            </a:r>
            <a:r>
              <a:rPr lang="en-US" sz="1000" b="0" dirty="0" err="1" smtClean="0"/>
              <a:t>Doleisch</a:t>
            </a:r>
            <a:r>
              <a:rPr lang="en-US" sz="1000" b="0" dirty="0" smtClean="0"/>
              <a:t>, H., “Angular Brushing of Extended Parallel Coordinates,” </a:t>
            </a:r>
            <a:r>
              <a:rPr lang="en-US" sz="1000" b="0" i="1" dirty="0" smtClean="0"/>
              <a:t>Proceedings of the IEEE Symposium on Information Visualization </a:t>
            </a:r>
            <a:r>
              <a:rPr lang="en-US" sz="1000" b="0" dirty="0" smtClean="0"/>
              <a:t>(2002), pp. 127–130 </a:t>
            </a:r>
            <a:endParaRPr lang="en-US" sz="1000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200"/>
            <a:ext cx="36957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5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Clustering in 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color and opacity based on line density</a:t>
            </a:r>
          </a:p>
          <a:p>
            <a:r>
              <a:rPr lang="en-US" dirty="0" smtClean="0"/>
              <a:t>Compute local density for each line by averaging the density values of all control points</a:t>
            </a:r>
          </a:p>
          <a:p>
            <a:r>
              <a:rPr lang="en-US" dirty="0" smtClean="0"/>
              <a:t>Apply color and opacity based on user specification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Visual Clustering in Parallel </a:t>
            </a:r>
            <a:r>
              <a:rPr lang="en-US" sz="1000" b="0" dirty="0" smtClean="0"/>
              <a:t>Coordinates, Hong </a:t>
            </a:r>
            <a:r>
              <a:rPr lang="en-US" sz="1000" b="0" dirty="0"/>
              <a:t>Zhou, </a:t>
            </a:r>
            <a:r>
              <a:rPr lang="en-US" sz="1000" b="0" dirty="0" err="1"/>
              <a:t>Xiaoru</a:t>
            </a:r>
            <a:r>
              <a:rPr lang="en-US" sz="1000" b="0" dirty="0"/>
              <a:t> Yuan, </a:t>
            </a:r>
            <a:r>
              <a:rPr lang="en-US" sz="1000" b="0" dirty="0" err="1"/>
              <a:t>Huamin</a:t>
            </a:r>
            <a:r>
              <a:rPr lang="en-US" sz="1000" b="0" dirty="0"/>
              <a:t> </a:t>
            </a:r>
            <a:r>
              <a:rPr lang="en-US" sz="1000" b="0" dirty="0" err="1"/>
              <a:t>Qu</a:t>
            </a:r>
            <a:r>
              <a:rPr lang="en-US" sz="1000" b="0" dirty="0"/>
              <a:t>, </a:t>
            </a:r>
            <a:r>
              <a:rPr lang="en-US" sz="1000" b="0" dirty="0" err="1"/>
              <a:t>Weiwei</a:t>
            </a:r>
            <a:r>
              <a:rPr lang="en-US" sz="1000" b="0" dirty="0"/>
              <a:t> Cui, </a:t>
            </a:r>
            <a:r>
              <a:rPr lang="en-US" sz="1000" b="0" dirty="0" err="1"/>
              <a:t>Baoquan</a:t>
            </a:r>
            <a:r>
              <a:rPr lang="en-US" sz="1000" b="0" dirty="0"/>
              <a:t> </a:t>
            </a:r>
            <a:r>
              <a:rPr lang="en-US" sz="1000" b="0" dirty="0" smtClean="0"/>
              <a:t>Chen. Computer </a:t>
            </a:r>
            <a:r>
              <a:rPr lang="en-US" sz="1000" b="0" dirty="0"/>
              <a:t>Graphics Forum (Proceedings of EuroVis'08), vol. 27, no. 3, 2008.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48125"/>
            <a:ext cx="8299159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8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Creates lower-dimensional projections that provide maximum insight into the data and optimizes the parameter space for pixel-oriented visualizations</a:t>
            </a:r>
          </a:p>
          <a:p>
            <a:r>
              <a:rPr lang="en-US" dirty="0" smtClean="0"/>
              <a:t>Metrics based on a particular view of parallel coordinate plots</a:t>
            </a:r>
          </a:p>
          <a:p>
            <a:r>
              <a:rPr lang="en-US" dirty="0" smtClean="0"/>
              <a:t>Screen space metrics – depends on the size of the display</a:t>
            </a:r>
          </a:p>
          <a:p>
            <a:r>
              <a:rPr lang="en-US" dirty="0" smtClean="0"/>
              <a:t>Space between the axes is where interesting patterns occur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 smtClean="0"/>
              <a:t>Dasgupta</a:t>
            </a:r>
            <a:r>
              <a:rPr lang="en-US" sz="1000" b="0" dirty="0" smtClean="0"/>
              <a:t>, A., </a:t>
            </a:r>
            <a:r>
              <a:rPr lang="en-US" sz="1000" b="0" dirty="0" err="1" smtClean="0"/>
              <a:t>Kosara</a:t>
            </a:r>
            <a:r>
              <a:rPr lang="en-US" sz="1000" b="0" dirty="0" smtClean="0"/>
              <a:t>, R., “</a:t>
            </a:r>
            <a:r>
              <a:rPr lang="en-US" sz="1000" b="0" dirty="0" err="1" smtClean="0"/>
              <a:t>Pargnostics</a:t>
            </a:r>
            <a:r>
              <a:rPr lang="en-US" sz="1000" b="0" dirty="0" smtClean="0"/>
              <a:t>: Screen-Space Metrics for Parallel Coordinate Plots, IEEE Transactions on Visualization and Computer Graphics 16(6): 1017-1026.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8766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two main ways of presenting multivariate data sets?</a:t>
            </a:r>
          </a:p>
          <a:p>
            <a:pPr lvl="1"/>
            <a:r>
              <a:rPr lang="en-US" dirty="0" smtClean="0"/>
              <a:t>Directly (textually) – Tables</a:t>
            </a:r>
          </a:p>
          <a:p>
            <a:pPr lvl="1"/>
            <a:r>
              <a:rPr lang="en-US" dirty="0" smtClean="0"/>
              <a:t>Symbolically (pictures) – Graphs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we decide which to use, and when?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28701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1 – </a:t>
            </a:r>
            <a:r>
              <a:rPr lang="en-US" sz="1000" b="0" dirty="0" smtClean="0"/>
              <a:t>Descriptions on this slide are borrowed from John </a:t>
            </a:r>
            <a:r>
              <a:rPr lang="en-US" sz="1000" b="0" dirty="0" err="1" smtClean="0"/>
              <a:t>Stasko’s</a:t>
            </a:r>
            <a:r>
              <a:rPr lang="en-US" sz="1000" b="0" dirty="0" smtClean="0"/>
              <a:t> “Multivariate Data &amp; Tables and Graphs” </a:t>
            </a:r>
            <a:r>
              <a:rPr lang="en-US" sz="1000" b="0" dirty="0"/>
              <a:t>lecture: http://www.cc.gatech.edu/~stasko/7450/Notes/data.pdf</a:t>
            </a:r>
          </a:p>
        </p:txBody>
      </p:sp>
    </p:spTree>
    <p:extLst>
      <p:ext uri="{BB962C8B-B14F-4D97-AF65-F5344CB8AC3E}">
        <p14:creationId xmlns:p14="http://schemas.microsoft.com/office/powerpoint/2010/main" val="7629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 variety of metrics to try and optimize the use of the screen space</a:t>
            </a:r>
          </a:p>
          <a:p>
            <a:pPr lvl="1"/>
            <a:r>
              <a:rPr lang="en-US" dirty="0" smtClean="0"/>
              <a:t>One-Dimensional Histogram Distance – records the slope of the lines between the axes</a:t>
            </a:r>
          </a:p>
          <a:p>
            <a:pPr lvl="1"/>
            <a:r>
              <a:rPr lang="en-US" dirty="0" smtClean="0"/>
              <a:t>Two-Dimensional Axis pair Histogram – Histogram of all the lines covering both axes</a:t>
            </a:r>
          </a:p>
          <a:p>
            <a:pPr lvl="1"/>
            <a:r>
              <a:rPr lang="en-US" dirty="0" smtClean="0"/>
              <a:t>Line Crossings – interpret each line between a pair of axes as a directed interval</a:t>
            </a:r>
          </a:p>
          <a:p>
            <a:pPr lvl="1"/>
            <a:r>
              <a:rPr lang="en-US" dirty="0" smtClean="0"/>
              <a:t>Angles of Crossing – Determine angle between line crossings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 smtClean="0"/>
              <a:t>Dasgupta</a:t>
            </a:r>
            <a:r>
              <a:rPr lang="en-US" sz="1000" b="0" dirty="0" smtClean="0"/>
              <a:t>, A., </a:t>
            </a:r>
            <a:r>
              <a:rPr lang="en-US" sz="1000" b="0" dirty="0" err="1" smtClean="0"/>
              <a:t>Kosara</a:t>
            </a:r>
            <a:r>
              <a:rPr lang="en-US" sz="1000" b="0" dirty="0" smtClean="0"/>
              <a:t>, R., “</a:t>
            </a:r>
            <a:r>
              <a:rPr lang="en-US" sz="1000" b="0" dirty="0" err="1" smtClean="0"/>
              <a:t>Pargnostics</a:t>
            </a:r>
            <a:r>
              <a:rPr lang="en-US" sz="1000" b="0" dirty="0" smtClean="0"/>
              <a:t>: Screen-Space Metrics for Parallel Coordinate Plots, IEEE Transactions on Visualization and Computer Graphics 16(6): 1017-1026.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1580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Visualization method adopting parallel coordinate layout but uses frequency based representation</a:t>
            </a:r>
          </a:p>
          <a:p>
            <a:pPr lvl="1"/>
            <a:r>
              <a:rPr lang="en-US" dirty="0" smtClean="0"/>
              <a:t>Layout similar to parallel coordinate plots</a:t>
            </a:r>
          </a:p>
          <a:p>
            <a:pPr lvl="1"/>
            <a:r>
              <a:rPr lang="en-US" dirty="0" smtClean="0"/>
              <a:t>Continuous axes replaced with boxes</a:t>
            </a:r>
          </a:p>
          <a:p>
            <a:pPr lvl="1"/>
            <a:r>
              <a:rPr lang="en-US" dirty="0" smtClean="0"/>
              <a:t>Used for categorical data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Robert </a:t>
            </a:r>
            <a:r>
              <a:rPr lang="en-US" sz="1000" b="0" dirty="0" err="1" smtClean="0"/>
              <a:t>Kosara</a:t>
            </a:r>
            <a:r>
              <a:rPr lang="en-US" sz="1000" b="0" dirty="0" smtClean="0"/>
              <a:t>, Fabian </a:t>
            </a:r>
            <a:r>
              <a:rPr lang="en-US" sz="1000" b="0" dirty="0" err="1" smtClean="0"/>
              <a:t>Bendix</a:t>
            </a:r>
            <a:r>
              <a:rPr lang="en-US" sz="1000" b="0" dirty="0" smtClean="0"/>
              <a:t>, and </a:t>
            </a:r>
            <a:r>
              <a:rPr lang="en-US" sz="1000" b="0" dirty="0" err="1" smtClean="0"/>
              <a:t>Helwig</a:t>
            </a:r>
            <a:r>
              <a:rPr lang="en-US" sz="1000" b="0" dirty="0" smtClean="0"/>
              <a:t> Hauser. 2006. Parallel Sets: Interactive Exploration and Visual Analysis of Categorical Data.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 12, 4 (July 2006), 558-568</a:t>
            </a:r>
            <a:endParaRPr lang="en-US" sz="1000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523192" cy="272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6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47800"/>
            <a:ext cx="86391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 out axes in a radial layout, length of a ray emanates from a central point</a:t>
            </a:r>
          </a:p>
          <a:p>
            <a:r>
              <a:rPr lang="en-US" dirty="0" smtClean="0"/>
              <a:t>Rays are then joined together by a polyline drawn around the outside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469114" y="4118753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Bats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2475" y="447765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934942" y="50580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1314" y="473891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Batting Average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066800" y="48006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48006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599406" y="5257006"/>
            <a:ext cx="914400" cy="1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600200" y="43434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886200" y="43434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9243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34290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4290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3434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434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905500" y="45339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57531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72200" y="48006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638800" y="48006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638800" y="4267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2200" y="42672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72200" y="4800600"/>
            <a:ext cx="838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5486400" y="49530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7620000" y="4648199"/>
            <a:ext cx="30480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7696202" y="4876799"/>
            <a:ext cx="152399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72400" y="4800600"/>
            <a:ext cx="228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7467600" y="4800600"/>
            <a:ext cx="304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67599" y="4495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67599" y="48006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772399" y="48006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7734299" y="45339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7031" y="5574268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Gonzalez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54739" y="5562600"/>
            <a:ext cx="69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Votto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80521" y="4876800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Infante</a:t>
            </a:r>
            <a:endParaRPr lang="en-US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S. E. </a:t>
            </a:r>
            <a:r>
              <a:rPr lang="en-US" sz="1000" b="0" dirty="0" err="1"/>
              <a:t>Fienberg</a:t>
            </a:r>
            <a:r>
              <a:rPr lang="en-US" sz="1000" b="0" dirty="0" err="1" smtClean="0"/>
              <a:t>,”Graphical</a:t>
            </a:r>
            <a:r>
              <a:rPr lang="en-US" sz="1000" b="0" dirty="0" smtClean="0"/>
              <a:t> </a:t>
            </a:r>
            <a:r>
              <a:rPr lang="en-US" sz="1000" b="0" dirty="0"/>
              <a:t>Methods in Statistics," </a:t>
            </a:r>
            <a:r>
              <a:rPr lang="en-US" sz="1000" b="0" i="1" dirty="0"/>
              <a:t>The American Statistician</a:t>
            </a:r>
            <a:r>
              <a:rPr lang="en-US" sz="1000" b="0" dirty="0"/>
              <a:t>, vol. </a:t>
            </a:r>
            <a:r>
              <a:rPr lang="en-US" sz="1000" b="0" dirty="0" smtClean="0"/>
              <a:t>33 pp</a:t>
            </a:r>
            <a:r>
              <a:rPr lang="en-US" sz="1000" b="0" dirty="0"/>
              <a:t>. </a:t>
            </a:r>
            <a:r>
              <a:rPr lang="en-US" sz="1000" b="0" dirty="0" smtClean="0"/>
              <a:t>156-178</a:t>
            </a:r>
            <a:r>
              <a:rPr lang="en-US" sz="1000" b="0" dirty="0"/>
              <a:t>, 1979.</a:t>
            </a:r>
          </a:p>
        </p:txBody>
      </p:sp>
    </p:spTree>
    <p:extLst>
      <p:ext uri="{BB962C8B-B14F-4D97-AF65-F5344CB8AC3E}">
        <p14:creationId xmlns:p14="http://schemas.microsoft.com/office/powerpoint/2010/main" val="27340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 – </a:t>
            </a:r>
            <a:r>
              <a:rPr lang="en-US" dirty="0" err="1" smtClean="0"/>
              <a:t>Chernoff</a:t>
            </a:r>
            <a:r>
              <a:rPr lang="en-US" dirty="0" smtClean="0"/>
              <a:t> 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7877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9508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Herman </a:t>
            </a:r>
            <a:r>
              <a:rPr lang="en-US" sz="1200" dirty="0" err="1"/>
              <a:t>Chernoff</a:t>
            </a:r>
            <a:r>
              <a:rPr lang="en-US" sz="1200" dirty="0"/>
              <a:t>, The Use of Faces to Represent Points in K-Dimensional Space Graphically, </a:t>
            </a:r>
            <a:r>
              <a:rPr lang="en-US" sz="1200" i="1" dirty="0"/>
              <a:t>Journal of the American Statistical Association</a:t>
            </a:r>
            <a:r>
              <a:rPr lang="en-US" sz="1200" dirty="0"/>
              <a:t>, vol. 68, no. 342, pp. 361–368, </a:t>
            </a:r>
            <a:r>
              <a:rPr lang="en-US" sz="1200" dirty="0" smtClean="0"/>
              <a:t>1973</a:t>
            </a:r>
          </a:p>
          <a:p>
            <a:r>
              <a:rPr lang="en-US" sz="1200" dirty="0"/>
              <a:t>2 - Christopher J. Morris, David S. Ebert, Penny </a:t>
            </a:r>
            <a:r>
              <a:rPr lang="en-US" sz="1200" dirty="0" err="1"/>
              <a:t>Rheingans</a:t>
            </a:r>
            <a:r>
              <a:rPr lang="en-US" sz="1200" dirty="0"/>
              <a:t>, </a:t>
            </a:r>
            <a:r>
              <a:rPr lang="en-US" sz="1200" i="1" dirty="0"/>
              <a:t>An Experimental Analysis of the Pre-Attentiveness of Features in </a:t>
            </a:r>
            <a:r>
              <a:rPr lang="en-US" sz="1200" i="1" dirty="0" err="1"/>
              <a:t>Chernoff</a:t>
            </a:r>
            <a:r>
              <a:rPr lang="en-US" sz="1200" i="1" dirty="0"/>
              <a:t> Faces</a:t>
            </a:r>
            <a:r>
              <a:rPr lang="en-US" sz="1200" dirty="0"/>
              <a:t>, Proceedings Applied Imagery Pattern Recognition, pp. 12–17, 1999.</a:t>
            </a:r>
          </a:p>
        </p:txBody>
      </p:sp>
    </p:spTree>
    <p:extLst>
      <p:ext uri="{BB962C8B-B14F-4D97-AF65-F5344CB8AC3E}">
        <p14:creationId xmlns:p14="http://schemas.microsoft.com/office/powerpoint/2010/main" val="13302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Pixel-Based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5943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1- </a:t>
            </a:r>
            <a:r>
              <a:rPr lang="en-US" sz="1200" dirty="0" err="1" smtClean="0"/>
              <a:t>Keim</a:t>
            </a:r>
            <a:r>
              <a:rPr lang="en-US" sz="1200" dirty="0" smtClean="0"/>
              <a:t>, DA.: </a:t>
            </a:r>
            <a:r>
              <a:rPr lang="en-US" sz="1200" dirty="0"/>
              <a:t>Designing Pixel-oriented </a:t>
            </a:r>
            <a:r>
              <a:rPr lang="en-US" sz="1200" dirty="0" smtClean="0"/>
              <a:t>Visualization Techniques</a:t>
            </a:r>
            <a:r>
              <a:rPr lang="en-US" sz="1200" dirty="0"/>
              <a:t>: Theory and Applications. IEEE Transactions on </a:t>
            </a:r>
            <a:r>
              <a:rPr lang="en-US" sz="1200" dirty="0" smtClean="0"/>
              <a:t>Visualization and </a:t>
            </a:r>
            <a:r>
              <a:rPr lang="en-US" sz="1200" dirty="0"/>
              <a:t>Computer Graphics (TVCG) 6, 1 (2000), 59–78. </a:t>
            </a:r>
            <a:endParaRPr lang="en-US" sz="1200" dirty="0" smtClean="0"/>
          </a:p>
          <a:p>
            <a:r>
              <a:rPr lang="en-US" sz="1200" dirty="0" smtClean="0"/>
              <a:t>2 - Daniela </a:t>
            </a:r>
            <a:r>
              <a:rPr lang="en-US" sz="1200" dirty="0" err="1"/>
              <a:t>Oelke</a:t>
            </a:r>
            <a:r>
              <a:rPr lang="en-US" sz="1200" dirty="0"/>
              <a:t>, Halldor </a:t>
            </a:r>
            <a:r>
              <a:rPr lang="en-US" sz="1200" dirty="0" err="1"/>
              <a:t>Janetzko</a:t>
            </a:r>
            <a:r>
              <a:rPr lang="en-US" sz="1200" dirty="0"/>
              <a:t>, Svenja Simon, Klaus </a:t>
            </a:r>
            <a:r>
              <a:rPr lang="en-US" sz="1200" dirty="0" err="1"/>
              <a:t>Neuhaus</a:t>
            </a:r>
            <a:r>
              <a:rPr lang="en-US" sz="1200" dirty="0"/>
              <a:t>, Daniel A. </a:t>
            </a:r>
            <a:r>
              <a:rPr lang="en-US" sz="1200" dirty="0" err="1"/>
              <a:t>Keim</a:t>
            </a:r>
            <a:r>
              <a:rPr lang="en-US" sz="1200" dirty="0"/>
              <a:t>: Visual Boosting in Pixel-based Visualizations. </a:t>
            </a:r>
            <a:r>
              <a:rPr lang="en-US" sz="1200" dirty="0" smtClean="0"/>
              <a:t>Computer </a:t>
            </a:r>
            <a:r>
              <a:rPr lang="en-US" sz="1200" dirty="0"/>
              <a:t>Graph. Forum 30(3): 871-880 (2011)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467600" cy="458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9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Boosting of Pixel-Based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Could modify the pixel based display to incorporate components that will draw attention to the salient aspects of the data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943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1- </a:t>
            </a:r>
            <a:r>
              <a:rPr lang="en-US" sz="1200" dirty="0" err="1" smtClean="0"/>
              <a:t>Keim</a:t>
            </a:r>
            <a:r>
              <a:rPr lang="en-US" sz="1200" dirty="0" smtClean="0"/>
              <a:t>, DA.: </a:t>
            </a:r>
            <a:r>
              <a:rPr lang="en-US" sz="1200" dirty="0"/>
              <a:t>Designing Pixel-oriented </a:t>
            </a:r>
            <a:r>
              <a:rPr lang="en-US" sz="1200" dirty="0" smtClean="0"/>
              <a:t>Visualization Techniques</a:t>
            </a:r>
            <a:r>
              <a:rPr lang="en-US" sz="1200" dirty="0"/>
              <a:t>: Theory and Applications. IEEE Transactions on </a:t>
            </a:r>
            <a:r>
              <a:rPr lang="en-US" sz="1200" dirty="0" smtClean="0"/>
              <a:t>Visualization and </a:t>
            </a:r>
            <a:r>
              <a:rPr lang="en-US" sz="1200" dirty="0"/>
              <a:t>Computer Graphics (TVCG) 6, 1 (2000), 59–78. </a:t>
            </a:r>
            <a:endParaRPr lang="en-US" sz="1200" dirty="0" smtClean="0"/>
          </a:p>
          <a:p>
            <a:r>
              <a:rPr lang="en-US" sz="1200" dirty="0" smtClean="0"/>
              <a:t>2 - Daniela </a:t>
            </a:r>
            <a:r>
              <a:rPr lang="en-US" sz="1200" dirty="0" err="1"/>
              <a:t>Oelke</a:t>
            </a:r>
            <a:r>
              <a:rPr lang="en-US" sz="1200" dirty="0"/>
              <a:t>, Halldor </a:t>
            </a:r>
            <a:r>
              <a:rPr lang="en-US" sz="1200" dirty="0" err="1"/>
              <a:t>Janetzko</a:t>
            </a:r>
            <a:r>
              <a:rPr lang="en-US" sz="1200" dirty="0"/>
              <a:t>, Svenja Simon, Klaus </a:t>
            </a:r>
            <a:r>
              <a:rPr lang="en-US" sz="1200" dirty="0" err="1"/>
              <a:t>Neuhaus</a:t>
            </a:r>
            <a:r>
              <a:rPr lang="en-US" sz="1200" dirty="0"/>
              <a:t>, Daniel A. </a:t>
            </a:r>
            <a:r>
              <a:rPr lang="en-US" sz="1200" dirty="0" err="1"/>
              <a:t>Keim</a:t>
            </a:r>
            <a:r>
              <a:rPr lang="en-US" sz="1200" dirty="0"/>
              <a:t>: Visual Boosting in Pixel-based Visualizations. </a:t>
            </a:r>
            <a:r>
              <a:rPr lang="en-US" sz="1200" dirty="0" smtClean="0"/>
              <a:t>Computer </a:t>
            </a:r>
            <a:r>
              <a:rPr lang="en-US" sz="1200" dirty="0"/>
              <a:t>Graph. Forum 30(3): 871-880 (2011)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2709208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Halo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273" y="2709207"/>
            <a:ext cx="1634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Distortion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Hatching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581400"/>
            <a:ext cx="34004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7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type of problem</a:t>
            </a:r>
          </a:p>
          <a:p>
            <a:pPr lvl="1"/>
            <a:r>
              <a:rPr lang="en-US" dirty="0" smtClean="0"/>
              <a:t>Large set of items, each can be in one or more set</a:t>
            </a:r>
          </a:p>
          <a:p>
            <a:pPr lvl="1"/>
            <a:r>
              <a:rPr lang="en-US" dirty="0" smtClean="0"/>
              <a:t>How do we visually represent the set membership?</a:t>
            </a:r>
          </a:p>
          <a:p>
            <a:pPr lvl="2"/>
            <a:r>
              <a:rPr lang="en-US" dirty="0" smtClean="0"/>
              <a:t>Venn Diagrams</a:t>
            </a:r>
          </a:p>
          <a:p>
            <a:pPr lvl="2"/>
            <a:r>
              <a:rPr lang="en-US" dirty="0" smtClean="0"/>
              <a:t>Euler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Often used to illustrate a set </a:t>
            </a:r>
          </a:p>
          <a:p>
            <a:r>
              <a:rPr lang="en-US" dirty="0" smtClean="0"/>
              <a:t>By drawing partly overlapping shapes, different element combinations are assigned to areas</a:t>
            </a:r>
          </a:p>
          <a:p>
            <a:r>
              <a:rPr lang="en-US" dirty="0" smtClean="0"/>
              <a:t>As the number of set elements increases, this becomes impractical</a:t>
            </a:r>
          </a:p>
          <a:p>
            <a:r>
              <a:rPr lang="en-US" dirty="0" smtClean="0"/>
              <a:t>Hard to make all possible element combinations visible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29527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http://blog.visual.ly/euler-and-venn-diagrams/</a:t>
            </a:r>
          </a:p>
        </p:txBody>
      </p:sp>
    </p:spTree>
    <p:extLst>
      <p:ext uri="{BB962C8B-B14F-4D97-AF65-F5344CB8AC3E}">
        <p14:creationId xmlns:p14="http://schemas.microsoft.com/office/powerpoint/2010/main" val="36185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Venn diagrams are Euler diagrams, but not all Euler diagrams are Venn diagrams</a:t>
            </a:r>
          </a:p>
          <a:p>
            <a:r>
              <a:rPr lang="en-US" dirty="0" smtClean="0"/>
              <a:t>Venn diagrams have every hypothetically possible logical relationship between categories</a:t>
            </a:r>
          </a:p>
          <a:p>
            <a:r>
              <a:rPr lang="en-US" dirty="0" smtClean="0"/>
              <a:t>Euler Diagrams have only those combinations that exist in the real world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http://blog.visual.ly/euler-and-venn-diagrams/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114800"/>
            <a:ext cx="588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3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tables when</a:t>
            </a:r>
          </a:p>
          <a:p>
            <a:pPr lvl="1"/>
            <a:r>
              <a:rPr lang="en-US" dirty="0" smtClean="0"/>
              <a:t>The document will be used to look individual value</a:t>
            </a:r>
          </a:p>
          <a:p>
            <a:pPr lvl="1"/>
            <a:r>
              <a:rPr lang="en-US" dirty="0" smtClean="0"/>
              <a:t>The document will be used to compare individual values</a:t>
            </a:r>
          </a:p>
          <a:p>
            <a:pPr lvl="1"/>
            <a:r>
              <a:rPr lang="en-US" dirty="0" smtClean="0"/>
              <a:t>Precise values are required</a:t>
            </a:r>
          </a:p>
          <a:p>
            <a:pPr lvl="1"/>
            <a:r>
              <a:rPr lang="en-US" dirty="0" smtClean="0"/>
              <a:t>The quantitative info to be communicated involves more than one unit of measure</a:t>
            </a:r>
          </a:p>
          <a:p>
            <a:r>
              <a:rPr lang="en-US" dirty="0" smtClean="0"/>
              <a:t>Use graphs when</a:t>
            </a:r>
          </a:p>
          <a:p>
            <a:pPr lvl="1"/>
            <a:r>
              <a:rPr lang="en-US" dirty="0" smtClean="0"/>
              <a:t>The message is contained in the shape of the values</a:t>
            </a:r>
          </a:p>
          <a:p>
            <a:pPr lvl="1"/>
            <a:r>
              <a:rPr lang="en-US" dirty="0" smtClean="0"/>
              <a:t>The document will be used to reveal relationships among values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1 – </a:t>
            </a:r>
            <a:r>
              <a:rPr lang="en-US" sz="1000" b="0" dirty="0" smtClean="0"/>
              <a:t>Descriptions on this slide are borrowed from John </a:t>
            </a:r>
            <a:r>
              <a:rPr lang="en-US" sz="1000" b="0" dirty="0" err="1" smtClean="0"/>
              <a:t>Stasko’s</a:t>
            </a:r>
            <a:r>
              <a:rPr lang="en-US" sz="1000" b="0" dirty="0" smtClean="0"/>
              <a:t> “Multivariate Data &amp; Tables and Graphs” </a:t>
            </a:r>
            <a:r>
              <a:rPr lang="en-US" sz="1000" b="0" dirty="0"/>
              <a:t>lecture: http://www.cc.gatech.edu/~</a:t>
            </a:r>
            <a:r>
              <a:rPr lang="en-US" sz="1000" b="0" dirty="0" smtClean="0"/>
              <a:t>stasko/7450/Notes/data.pdf</a:t>
            </a:r>
          </a:p>
          <a:p>
            <a:r>
              <a:rPr lang="en-US" sz="1000" b="0" dirty="0" smtClean="0"/>
              <a:t>2 -  S. Few, Show Me the Numbers: Designing Tables and Graphs to Enlighten, 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5222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3434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0503" y="61516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Collins, Christopher; Penn, Gerald; </a:t>
            </a:r>
            <a:r>
              <a:rPr lang="en-US" sz="1000" b="0" dirty="0" err="1"/>
              <a:t>Carpendale</a:t>
            </a:r>
            <a:r>
              <a:rPr lang="en-US" sz="1000" b="0" dirty="0"/>
              <a:t>, </a:t>
            </a:r>
            <a:r>
              <a:rPr lang="en-US" sz="1000" b="0" dirty="0" err="1"/>
              <a:t>Sheelagh</a:t>
            </a:r>
            <a:r>
              <a:rPr lang="en-US" sz="1000" b="0" dirty="0"/>
              <a:t>. Bubble Sets: Revealing Set Relations over Existing Visualizations.</a:t>
            </a:r>
            <a:r>
              <a:rPr lang="en-US" sz="1000" b="0" i="1" dirty="0"/>
              <a:t> </a:t>
            </a:r>
            <a:r>
              <a:rPr lang="en-US" sz="1000" b="0" dirty="0"/>
              <a:t>IEEE Transactions on Visualization and Computer Graphics (Proceedings of the IEEE Conference on Information Visualization (</a:t>
            </a:r>
            <a:r>
              <a:rPr lang="en-US" sz="1000" b="0" dirty="0" err="1"/>
              <a:t>InfoVis</a:t>
            </a:r>
            <a:r>
              <a:rPr lang="en-US" sz="1000" b="0" dirty="0"/>
              <a:t> '09)), 15(6): November-December, 2009.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457325"/>
            <a:ext cx="32861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4" y="1419225"/>
            <a:ext cx="5273386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9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Coordinated Multiple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Instead of trying to make the “best” visualization of all of our data, perhaps we can use multiple views</a:t>
            </a:r>
          </a:p>
          <a:p>
            <a:r>
              <a:rPr lang="en-US" dirty="0" smtClean="0"/>
              <a:t>Data can be expressed in a variety of ways</a:t>
            </a:r>
          </a:p>
          <a:p>
            <a:r>
              <a:rPr lang="en-US" dirty="0" smtClean="0"/>
              <a:t>Given the multivariate nature of data, a single statistical graphic may not be enough</a:t>
            </a:r>
          </a:p>
          <a:p>
            <a:r>
              <a:rPr lang="en-US" dirty="0" smtClean="0"/>
              <a:t>Interactive graphics systems can provide multiple representations of the data</a:t>
            </a:r>
          </a:p>
          <a:p>
            <a:r>
              <a:rPr lang="en-US" dirty="0" smtClean="0"/>
              <a:t>These representations can be </a:t>
            </a:r>
            <a:r>
              <a:rPr lang="en-US" i="1" dirty="0" smtClean="0"/>
              <a:t>linked</a:t>
            </a:r>
            <a:r>
              <a:rPr lang="en-US" dirty="0" smtClean="0"/>
              <a:t> or </a:t>
            </a:r>
            <a:r>
              <a:rPr lang="en-US" i="1" dirty="0" smtClean="0"/>
              <a:t>coordinated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6151602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North C, </a:t>
            </a:r>
            <a:r>
              <a:rPr lang="en-US" sz="1000" b="0" dirty="0" err="1" smtClean="0"/>
              <a:t>Shneiderman</a:t>
            </a:r>
            <a:r>
              <a:rPr lang="en-US" sz="1000" b="0" dirty="0" smtClean="0"/>
              <a:t> B (2000) Snap-together visualization Evaluating coordination usage and construction. International Journal of Human-Computer Studies 51:715-739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7323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Selecting data in one view highlights the same data points in other views</a:t>
            </a:r>
          </a:p>
          <a:p>
            <a:r>
              <a:rPr lang="en-US" dirty="0" smtClean="0"/>
              <a:t>Connecting multiple views through linked brushing provides more information than considering the component visualizations independently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i="1" dirty="0"/>
              <a:t>Brushing</a:t>
            </a:r>
            <a:r>
              <a:rPr lang="en-US" sz="1000" b="0" dirty="0"/>
              <a:t> Scatterplots. R. A. Becker and W. S. </a:t>
            </a:r>
            <a:r>
              <a:rPr lang="en-US" sz="1000" b="0" i="1" dirty="0"/>
              <a:t>Cleveland</a:t>
            </a:r>
            <a:r>
              <a:rPr lang="en-US" sz="1000" b="0" dirty="0"/>
              <a:t> (1987). </a:t>
            </a:r>
            <a:r>
              <a:rPr lang="en-US" sz="1000" b="0" dirty="0" err="1"/>
              <a:t>Technometrics</a:t>
            </a:r>
            <a:r>
              <a:rPr lang="en-US" sz="1000" b="0" dirty="0"/>
              <a:t>, 29:127-142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657600"/>
            <a:ext cx="52006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Statistical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interaction can allow us to visualize other combinations of variables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0503" y="5843826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1 - N. </a:t>
            </a:r>
            <a:r>
              <a:rPr lang="en-US" sz="1000" b="0" dirty="0" err="1" smtClean="0"/>
              <a:t>Elmqvist</a:t>
            </a:r>
            <a:r>
              <a:rPr lang="en-US" sz="1000" b="0" dirty="0" smtClean="0"/>
              <a:t>, P. </a:t>
            </a:r>
            <a:r>
              <a:rPr lang="en-US" sz="1000" b="0" dirty="0" err="1" smtClean="0"/>
              <a:t>Dragicevic</a:t>
            </a:r>
            <a:r>
              <a:rPr lang="en-US" sz="1000" b="0" dirty="0" smtClean="0"/>
              <a:t>, and J.-D. </a:t>
            </a:r>
            <a:r>
              <a:rPr lang="en-US" sz="1000" b="0" dirty="0" err="1" smtClean="0"/>
              <a:t>Fekete</a:t>
            </a:r>
            <a:r>
              <a:rPr lang="en-US" sz="1000" b="0" dirty="0" smtClean="0"/>
              <a:t>, “Rolling the Dice: </a:t>
            </a:r>
            <a:r>
              <a:rPr lang="en-US" sz="1000" b="0" dirty="0" err="1" smtClean="0"/>
              <a:t>MultidimensionalVisual</a:t>
            </a:r>
            <a:r>
              <a:rPr lang="en-US" sz="1000" b="0" dirty="0" smtClean="0"/>
              <a:t> Exploration Using Scatterplot Matrix Navigation,"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, vol. 14, no. 6, pp. 1141-1148, 2008..</a:t>
            </a:r>
          </a:p>
          <a:p>
            <a:r>
              <a:rPr lang="en-US" sz="1000" b="0" dirty="0" smtClean="0"/>
              <a:t/>
            </a:r>
            <a:br>
              <a:rPr lang="en-US" sz="1000" b="0" dirty="0" smtClean="0"/>
            </a:br>
            <a:r>
              <a:rPr lang="en-US" sz="1000" b="0" dirty="0" smtClean="0"/>
              <a:t>2 - Jeffrey </a:t>
            </a:r>
            <a:r>
              <a:rPr lang="en-US" sz="1000" b="0" dirty="0" err="1" smtClean="0"/>
              <a:t>Heer</a:t>
            </a:r>
            <a:r>
              <a:rPr lang="en-US" sz="1000" b="0" dirty="0" smtClean="0"/>
              <a:t> and George Robertson. 2007. Animated Transitions in Statistical Data Graphics.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 13, 6 (November 2007), 1240-1247. </a:t>
            </a:r>
            <a:endParaRPr lang="en-US" sz="10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06" y="2328182"/>
            <a:ext cx="3226404" cy="323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2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&amp; Magnet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cases are represented as small bits of “iron” dust</a:t>
            </a:r>
          </a:p>
          <a:p>
            <a:r>
              <a:rPr lang="en-US" dirty="0" smtClean="0"/>
              <a:t>Different attributes given physical manifestation as magnets</a:t>
            </a:r>
          </a:p>
          <a:p>
            <a:r>
              <a:rPr lang="en-US" dirty="0" smtClean="0"/>
              <a:t>Interact with objects to explore data</a:t>
            </a:r>
          </a:p>
          <a:p>
            <a:r>
              <a:rPr lang="en-US" dirty="0" smtClean="0"/>
              <a:t>Iron bits (data) are drawn toward magnets (attributes) proportional to that data element’s value in that attribute</a:t>
            </a:r>
          </a:p>
          <a:p>
            <a:pPr lvl="1"/>
            <a:r>
              <a:rPr lang="en-US" dirty="0" smtClean="0"/>
              <a:t>Higher values are attracted more strongly</a:t>
            </a:r>
          </a:p>
          <a:p>
            <a:r>
              <a:rPr lang="en-US" dirty="0" smtClean="0"/>
              <a:t>All magnets present on display affect position of all dust</a:t>
            </a:r>
          </a:p>
          <a:p>
            <a:r>
              <a:rPr lang="en-US" dirty="0" smtClean="0"/>
              <a:t>Individual power of magnets can be changed</a:t>
            </a:r>
          </a:p>
          <a:p>
            <a:r>
              <a:rPr lang="en-US" dirty="0" smtClean="0"/>
              <a:t>Dust’s color and size can be connected to attributes as well</a:t>
            </a:r>
          </a:p>
          <a:p>
            <a:r>
              <a:rPr lang="en-US" dirty="0" smtClean="0"/>
              <a:t>Moving a magnet makes all the “dust” move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2762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Yi, Rachel Melton, John </a:t>
            </a:r>
            <a:r>
              <a:rPr lang="en-US" sz="1200" dirty="0" err="1"/>
              <a:t>Stasko</a:t>
            </a:r>
            <a:r>
              <a:rPr lang="en-US" sz="1200" dirty="0"/>
              <a:t>, and Julie </a:t>
            </a:r>
            <a:r>
              <a:rPr lang="en-US" sz="1200" dirty="0" err="1"/>
              <a:t>Jacko</a:t>
            </a:r>
            <a:r>
              <a:rPr lang="en-US" sz="1200" dirty="0"/>
              <a:t>, "Dust &amp; Magnet: Multivariate Information Visualization using a Magnet Metaphor," </a:t>
            </a:r>
            <a:r>
              <a:rPr lang="en-US" sz="1200" i="1" dirty="0"/>
              <a:t>Information Visualization</a:t>
            </a:r>
            <a:r>
              <a:rPr lang="en-US" sz="1200" dirty="0"/>
              <a:t>, Vol. 4, No. 4, Winter 2005, pp. 239-256</a:t>
            </a:r>
          </a:p>
        </p:txBody>
      </p:sp>
    </p:spTree>
    <p:extLst>
      <p:ext uri="{BB962C8B-B14F-4D97-AF65-F5344CB8AC3E}">
        <p14:creationId xmlns:p14="http://schemas.microsoft.com/office/powerpoint/2010/main" val="6478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We’ve looked at methods that look at a fair number of methods for visualizing high-dimensional data</a:t>
            </a:r>
          </a:p>
          <a:p>
            <a:r>
              <a:rPr lang="en-US" dirty="0" smtClean="0"/>
              <a:t>Unfortunately, as the number of dimensions increase, we get more clutter and methods may fall apart</a:t>
            </a:r>
          </a:p>
          <a:p>
            <a:r>
              <a:rPr lang="en-US" dirty="0" smtClean="0"/>
              <a:t>Data that is similar in most dimensions ought to be drawn together</a:t>
            </a:r>
          </a:p>
          <a:p>
            <a:r>
              <a:rPr lang="en-US" dirty="0" smtClean="0"/>
              <a:t>Need to project the data down into the plane and give it some simplified representation</a:t>
            </a:r>
          </a:p>
          <a:p>
            <a:r>
              <a:rPr lang="en-US" dirty="0" smtClean="0"/>
              <a:t>Only look at certain aspects of the data at one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/>
              <a:t>L. Wilkinson, A. </a:t>
            </a:r>
            <a:r>
              <a:rPr lang="en-US" dirty="0" err="1"/>
              <a:t>Anand</a:t>
            </a:r>
            <a:r>
              <a:rPr lang="en-US" dirty="0"/>
              <a:t>, and R. Grossman. Graph-theoretic </a:t>
            </a:r>
            <a:r>
              <a:rPr lang="en-US" dirty="0" err="1"/>
              <a:t>scagnostics.In</a:t>
            </a:r>
            <a:r>
              <a:rPr lang="en-US" dirty="0"/>
              <a:t> Proceedings Information Visualization, pages 157–164. IEEE </a:t>
            </a:r>
            <a:r>
              <a:rPr lang="en-US" dirty="0" smtClean="0"/>
              <a:t>CS Press</a:t>
            </a:r>
            <a:r>
              <a:rPr lang="en-US" dirty="0"/>
              <a:t>, 2005.</a:t>
            </a:r>
          </a:p>
          <a:p>
            <a:pPr lvl="1"/>
            <a:r>
              <a:rPr lang="en-US" dirty="0" err="1" smtClean="0"/>
              <a:t>Ankerst</a:t>
            </a:r>
            <a:r>
              <a:rPr lang="en-US" dirty="0" smtClean="0"/>
              <a:t> </a:t>
            </a:r>
            <a:r>
              <a:rPr lang="en-US" dirty="0"/>
              <a:t>M, </a:t>
            </a:r>
            <a:r>
              <a:rPr lang="en-US" dirty="0" err="1"/>
              <a:t>Berchtold</a:t>
            </a:r>
            <a:r>
              <a:rPr lang="en-US" dirty="0"/>
              <a:t> B, </a:t>
            </a:r>
            <a:r>
              <a:rPr lang="en-US" dirty="0" err="1"/>
              <a:t>Keim</a:t>
            </a:r>
            <a:r>
              <a:rPr lang="en-US" dirty="0"/>
              <a:t> DA (1998) Similarity clustering of dimensions for an enhanced visualization of multidimensional data. IEEE Symposium on Information Visualization </a:t>
            </a:r>
            <a:r>
              <a:rPr lang="en-US" dirty="0" err="1"/>
              <a:t>pp</a:t>
            </a:r>
            <a:r>
              <a:rPr lang="en-US" dirty="0"/>
              <a:t> 52-62</a:t>
            </a:r>
          </a:p>
          <a:p>
            <a:pPr lvl="1"/>
            <a:r>
              <a:rPr lang="en-US" dirty="0"/>
              <a:t>Jeffrey </a:t>
            </a:r>
            <a:r>
              <a:rPr lang="en-US" dirty="0" err="1"/>
              <a:t>Heer</a:t>
            </a:r>
            <a:r>
              <a:rPr lang="en-US" dirty="0"/>
              <a:t> and George Robertson. 2007. Animated Transitions in Statistical Data Graphics.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 13, 6 (November 2007), 1240-1247</a:t>
            </a:r>
            <a:r>
              <a:rPr lang="pt-BR" dirty="0" smtClean="0"/>
              <a:t>Homework</a:t>
            </a:r>
          </a:p>
          <a:p>
            <a:r>
              <a:rPr lang="pt-BR" dirty="0" smtClean="0"/>
              <a:t>Homework #2 is due </a:t>
            </a:r>
            <a:r>
              <a:rPr lang="pt-BR" dirty="0" smtClean="0"/>
              <a:t>Wednesday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Visual display that illustrates one or more relationships among entities</a:t>
            </a:r>
          </a:p>
          <a:p>
            <a:pPr lvl="1"/>
            <a:r>
              <a:rPr lang="en-US" dirty="0" smtClean="0"/>
              <a:t>Shorthand way to present information</a:t>
            </a:r>
          </a:p>
          <a:p>
            <a:pPr lvl="1"/>
            <a:r>
              <a:rPr lang="en-US" dirty="0" smtClean="0"/>
              <a:t>Allows a trend, pattern or comparison to be easily comprehended</a:t>
            </a:r>
          </a:p>
          <a:p>
            <a:r>
              <a:rPr lang="en-US" dirty="0" smtClean="0"/>
              <a:t>Critical to remain task-centric</a:t>
            </a:r>
          </a:p>
          <a:p>
            <a:pPr lvl="1"/>
            <a:r>
              <a:rPr lang="en-US" dirty="0" smtClean="0"/>
              <a:t>Why do you need a graph?</a:t>
            </a:r>
          </a:p>
          <a:p>
            <a:pPr lvl="1"/>
            <a:r>
              <a:rPr lang="en-US" dirty="0" smtClean="0"/>
              <a:t>What questions are being answered?</a:t>
            </a:r>
          </a:p>
          <a:p>
            <a:pPr lvl="1"/>
            <a:r>
              <a:rPr lang="en-US" dirty="0" smtClean="0"/>
              <a:t>What data is needed to answer those questions?</a:t>
            </a:r>
          </a:p>
          <a:p>
            <a:pPr lvl="1"/>
            <a:r>
              <a:rPr lang="en-US" dirty="0" smtClean="0"/>
              <a:t>Who is the audience?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28701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– Descriptions on this slide are borrowed from John </a:t>
            </a:r>
            <a:r>
              <a:rPr lang="en-US" sz="1000" b="0" dirty="0" err="1" smtClean="0"/>
              <a:t>Stasko’s</a:t>
            </a:r>
            <a:r>
              <a:rPr lang="en-US" sz="1000" b="0" dirty="0" smtClean="0"/>
              <a:t> “Multivariate Data &amp; Tables and Graphs” lecture: http://www.cc.gatech.edu/~stasko/7450/Notes/data.pdf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1642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75418"/>
              </p:ext>
            </p:extLst>
          </p:nvPr>
        </p:nvGraphicFramePr>
        <p:xfrm>
          <a:off x="838200" y="838200"/>
          <a:ext cx="7239002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265"/>
                <a:gridCol w="1069145"/>
                <a:gridCol w="1069145"/>
                <a:gridCol w="1069145"/>
                <a:gridCol w="1069145"/>
                <a:gridCol w="1314157"/>
              </a:tblGrid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 Bats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Runs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RBI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Batting Ave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C. Gonzalez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Votto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O. Infante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T. Tulowitzki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Holiday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Pujols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Prado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R. Zimmerman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R. Braun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S. Castro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H. Ramirez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P. Polanco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Gonzalez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Werth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Byrd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Ethier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Pagan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NYM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Huff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Keppinger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D. Uggla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8576" y="6172200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National League Batting Average Leaders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univariate representations, we think of data case as being shown along one dimension and value in another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0955"/>
            <a:ext cx="369270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81574" y="2590800"/>
            <a:ext cx="4886226" cy="3033355"/>
            <a:chOff x="152400" y="1447800"/>
            <a:chExt cx="8077200" cy="456033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144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4038600"/>
              <a:ext cx="609600" cy="1219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62000" y="2819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762000" y="4038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62000" y="4648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447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667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886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105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324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2162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2162" y="3883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25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.292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17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909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.312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105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47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8400" y="1447800"/>
              <a:ext cx="305370" cy="555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2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Bivariate Case – Stacked Bar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O. </a:t>
            </a:r>
            <a:r>
              <a:rPr lang="en-US" sz="1100" dirty="0" err="1" smtClean="0">
                <a:solidFill>
                  <a:schemeClr val="tx1"/>
                </a:solidFill>
              </a:rPr>
              <a:t>Infante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8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Keppinger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3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Pagan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4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H. Ramirez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18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Huff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6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T. </a:t>
            </a:r>
            <a:r>
              <a:rPr lang="en-US" sz="1100" dirty="0" err="1" smtClean="0">
                <a:solidFill>
                  <a:schemeClr val="tx1"/>
                </a:solidFill>
              </a:rPr>
              <a:t>Tulowitzki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0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D. </a:t>
            </a:r>
            <a:r>
              <a:rPr lang="en-US" sz="1100" dirty="0" err="1" smtClean="0">
                <a:solidFill>
                  <a:schemeClr val="tx1"/>
                </a:solidFill>
              </a:rPr>
              <a:t>Uggla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5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42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S. Castro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8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P. </a:t>
            </a:r>
            <a:r>
              <a:rPr lang="en-US" sz="1100" dirty="0" err="1" smtClean="0">
                <a:solidFill>
                  <a:schemeClr val="tx1"/>
                </a:solidFill>
              </a:rPr>
              <a:t>Polanco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3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Prado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3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Byrd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18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Zimmerman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718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Werth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18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Ethier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0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Holiday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06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Braun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006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5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Votto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15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Pujols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-867756" y="3510914"/>
            <a:ext cx="3963194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4238" y="5492114"/>
            <a:ext cx="7696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038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952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866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7812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6956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610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524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38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353237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1838" y="45777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8" y="3663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61838" y="27489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1838" y="18345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1682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" y="2593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2000" y="3507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442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0" y="533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32898" y="56415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472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616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6760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904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048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37203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6438" y="56474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19925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857438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Runs Batted In</a:t>
            </a:r>
            <a:endParaRPr lang="en-US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00503" y="631965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T. N. Dang, L. Wilkinson and A. </a:t>
            </a:r>
            <a:r>
              <a:rPr lang="en-US" sz="1000" b="0" dirty="0" err="1" smtClean="0"/>
              <a:t>Anand</a:t>
            </a:r>
            <a:r>
              <a:rPr lang="en-US" sz="1000" b="0" dirty="0" smtClean="0"/>
              <a:t>, “Stacking Graphic Elements to Avoid Over-Plotting,"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, vol. 14, no. 6, pp. 1044-1052, 2010.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424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Case -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Visualizes discrete data values along two axes</a:t>
            </a:r>
          </a:p>
          <a:p>
            <a:r>
              <a:rPr lang="en-US" dirty="0" smtClean="0"/>
              <a:t>Used as a means of analyzing bivariate relationships </a:t>
            </a:r>
          </a:p>
          <a:p>
            <a:r>
              <a:rPr lang="en-US" dirty="0" smtClean="0"/>
              <a:t>Quick means of assessing outliers, clusters and distributions</a:t>
            </a:r>
          </a:p>
          <a:p>
            <a:r>
              <a:rPr lang="en-US" dirty="0" smtClean="0"/>
              <a:t>Putting a line through the data can help assess trends, but can also mislead viewer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65432389"/>
              </p:ext>
            </p:extLst>
          </p:nvPr>
        </p:nvGraphicFramePr>
        <p:xfrm>
          <a:off x="2286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353150" y="4742850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Batting Average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62600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7213</TotalTime>
  <Words>2948</Words>
  <Application>Microsoft Office PowerPoint</Application>
  <PresentationFormat>On-screen Show (4:3)</PresentationFormat>
  <Paragraphs>426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Equity</vt:lpstr>
      <vt:lpstr>CSE 591 Multivariate Data Visualization</vt:lpstr>
      <vt:lpstr>Univariate Data Visualization</vt:lpstr>
      <vt:lpstr>Representation</vt:lpstr>
      <vt:lpstr>Tables?</vt:lpstr>
      <vt:lpstr>Graphs?</vt:lpstr>
      <vt:lpstr>PowerPoint Presentation</vt:lpstr>
      <vt:lpstr>Univariate Case</vt:lpstr>
      <vt:lpstr>Bivariate Case – Stacked Bar Graph</vt:lpstr>
      <vt:lpstr>Bivariate Case - Scatterplot</vt:lpstr>
      <vt:lpstr>Scagnostics</vt:lpstr>
      <vt:lpstr>Scagnostics</vt:lpstr>
      <vt:lpstr>Scagnostics - Methods</vt:lpstr>
      <vt:lpstr>Multivariate Density Estimation</vt:lpstr>
      <vt:lpstr>Multivariate Case</vt:lpstr>
      <vt:lpstr>Multivariate Case - Mosaic Plot</vt:lpstr>
      <vt:lpstr>The Titanic Example</vt:lpstr>
      <vt:lpstr>The Titanic Example</vt:lpstr>
      <vt:lpstr>The Titanic Example</vt:lpstr>
      <vt:lpstr>Perceptual Basis for Mosaic Plot</vt:lpstr>
      <vt:lpstr>Small Multiples</vt:lpstr>
      <vt:lpstr>PowerPoint Presentation</vt:lpstr>
      <vt:lpstr>PowerPoint Presentation</vt:lpstr>
      <vt:lpstr>Tag Clouds and Wordles</vt:lpstr>
      <vt:lpstr>Multivariate Case - Scatterplot Matrix</vt:lpstr>
      <vt:lpstr>Parallel Coordinate Plots</vt:lpstr>
      <vt:lpstr>Issues With Parallel Coordinate Plots</vt:lpstr>
      <vt:lpstr>Attribute Ratios</vt:lpstr>
      <vt:lpstr>Visual Clustering in Parallel Coordinate Plots</vt:lpstr>
      <vt:lpstr>Pargnostics</vt:lpstr>
      <vt:lpstr>Pargnostics</vt:lpstr>
      <vt:lpstr>Parallel Sets</vt:lpstr>
      <vt:lpstr>Parallel Sets</vt:lpstr>
      <vt:lpstr>Star Plot</vt:lpstr>
      <vt:lpstr>Multivariate Case – Chernoff Faces</vt:lpstr>
      <vt:lpstr>Pixel-Based Displays</vt:lpstr>
      <vt:lpstr>Visual Boosting of Pixel-Based Displays</vt:lpstr>
      <vt:lpstr>Set Operations</vt:lpstr>
      <vt:lpstr>Venn Diagram</vt:lpstr>
      <vt:lpstr>Euler Diagrams</vt:lpstr>
      <vt:lpstr>Bubble Sets</vt:lpstr>
      <vt:lpstr>Coordinated Multiple Views</vt:lpstr>
      <vt:lpstr>Brushing</vt:lpstr>
      <vt:lpstr>Interaction in Statistical Graphics</vt:lpstr>
      <vt:lpstr>Dust &amp; Magnet</vt:lpstr>
      <vt:lpstr>Summary</vt:lpstr>
      <vt:lpstr>Readings and Homework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258</cp:revision>
  <dcterms:created xsi:type="dcterms:W3CDTF">2011-08-04T19:58:28Z</dcterms:created>
  <dcterms:modified xsi:type="dcterms:W3CDTF">2014-01-31T22:53:53Z</dcterms:modified>
</cp:coreProperties>
</file>