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50" r:id="rId3"/>
    <p:sldId id="351" r:id="rId4"/>
    <p:sldId id="353" r:id="rId5"/>
    <p:sldId id="355" r:id="rId6"/>
    <p:sldId id="354" r:id="rId7"/>
    <p:sldId id="365" r:id="rId8"/>
    <p:sldId id="382" r:id="rId9"/>
    <p:sldId id="383" r:id="rId10"/>
    <p:sldId id="384" r:id="rId11"/>
    <p:sldId id="385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66" r:id="rId23"/>
    <p:sldId id="381" r:id="rId24"/>
    <p:sldId id="396" r:id="rId25"/>
    <p:sldId id="398" r:id="rId26"/>
    <p:sldId id="399" r:id="rId27"/>
    <p:sldId id="400" r:id="rId28"/>
    <p:sldId id="401" r:id="rId29"/>
    <p:sldId id="344" r:id="rId30"/>
    <p:sldId id="352" r:id="rId31"/>
    <p:sldId id="345" r:id="rId32"/>
    <p:sldId id="347" r:id="rId33"/>
    <p:sldId id="348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91" r:id="rId43"/>
    <p:sldId id="386" r:id="rId44"/>
    <p:sldId id="392" r:id="rId45"/>
    <p:sldId id="364" r:id="rId46"/>
    <p:sldId id="393" r:id="rId47"/>
    <p:sldId id="394" r:id="rId48"/>
    <p:sldId id="395" r:id="rId49"/>
    <p:sldId id="390" r:id="rId50"/>
    <p:sldId id="388" r:id="rId51"/>
    <p:sldId id="397" r:id="rId52"/>
    <p:sldId id="387" r:id="rId53"/>
    <p:sldId id="34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7114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2/6/2013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Geographic Visualization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 </a:t>
            </a:r>
            <a:r>
              <a:rPr lang="en-US" dirty="0" err="1" smtClean="0"/>
              <a:t>Datums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of geodetic </a:t>
            </a:r>
            <a:r>
              <a:rPr lang="en-US" dirty="0" err="1" smtClean="0"/>
              <a:t>datums</a:t>
            </a:r>
            <a:r>
              <a:rPr lang="en-US" dirty="0" smtClean="0"/>
              <a:t>/ ellipse (spheroid) models:</a:t>
            </a:r>
          </a:p>
          <a:p>
            <a:pPr lvl="1"/>
            <a:r>
              <a:rPr lang="en-US" dirty="0" smtClean="0"/>
              <a:t>Topographical surface – surface of the </a:t>
            </a:r>
            <a:r>
              <a:rPr lang="en-US" dirty="0" err="1" smtClean="0"/>
              <a:t>earch</a:t>
            </a:r>
            <a:r>
              <a:rPr lang="en-US" dirty="0" smtClean="0"/>
              <a:t> is the actual surface of land and sea at some moment in time</a:t>
            </a:r>
          </a:p>
          <a:p>
            <a:pPr lvl="1"/>
            <a:r>
              <a:rPr lang="en-US" dirty="0" smtClean="0"/>
              <a:t>Sea level – average surface of the oceans where tidal forces and gravity cause this smoothed surface to vary</a:t>
            </a:r>
          </a:p>
          <a:p>
            <a:pPr lvl="1"/>
            <a:r>
              <a:rPr lang="en-US" dirty="0" smtClean="0"/>
              <a:t>Gravity models – attempt to describe variations in the gravity field, and local variations in gravity cause this to be irregular</a:t>
            </a:r>
            <a:endParaRPr lang="en-US" dirty="0"/>
          </a:p>
        </p:txBody>
      </p:sp>
      <p:pic>
        <p:nvPicPr>
          <p:cNvPr id="4" name="Picture 7" descr="C:\TEMP\FOR220\Graphics\surfac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68787"/>
            <a:ext cx="48006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</a:t>
            </a:r>
            <a:br>
              <a:rPr lang="en-US" dirty="0" smtClean="0"/>
            </a:br>
            <a:r>
              <a:rPr lang="en-US" dirty="0" smtClean="0"/>
              <a:t>Latitude-Longitude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commonly used coordinate system</a:t>
            </a:r>
          </a:p>
          <a:p>
            <a:r>
              <a:rPr lang="en-US" dirty="0" smtClean="0"/>
              <a:t>No transformations necessary between areas</a:t>
            </a:r>
          </a:p>
          <a:p>
            <a:r>
              <a:rPr lang="en-US" dirty="0" smtClean="0"/>
              <a:t>Scale, shape and direction distortion all increase with increasing area of interest</a:t>
            </a:r>
            <a:endParaRPr lang="en-US" dirty="0"/>
          </a:p>
        </p:txBody>
      </p:sp>
      <p:pic>
        <p:nvPicPr>
          <p:cNvPr id="4" name="Picture 8" descr="C:\TEMP\FOR220\Graphics\lat-long-prime-e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072063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map projection is a portrayal of the earth’s surface onto a flat surface</a:t>
            </a:r>
          </a:p>
          <a:p>
            <a:r>
              <a:rPr lang="en-US" dirty="0" smtClean="0"/>
              <a:t>There is no universally perfect projection system</a:t>
            </a:r>
          </a:p>
          <a:p>
            <a:r>
              <a:rPr lang="en-US" dirty="0" smtClean="0"/>
              <a:t>Projection classifications</a:t>
            </a:r>
          </a:p>
          <a:p>
            <a:pPr lvl="1"/>
            <a:r>
              <a:rPr lang="en-US" dirty="0" smtClean="0"/>
              <a:t>Area/shape distortion</a:t>
            </a:r>
          </a:p>
          <a:p>
            <a:pPr lvl="2"/>
            <a:r>
              <a:rPr lang="en-US" dirty="0" smtClean="0"/>
              <a:t>Equivalent (Equal Area) – Area is similar on globe and flat map, but shape is not</a:t>
            </a:r>
          </a:p>
          <a:p>
            <a:pPr lvl="2"/>
            <a:r>
              <a:rPr lang="en-US" dirty="0" smtClean="0"/>
              <a:t>Conformal – Shape (scale) is similar on globe and flat map, but the area is not</a:t>
            </a:r>
          </a:p>
          <a:p>
            <a:pPr lvl="1"/>
            <a:r>
              <a:rPr lang="en-US" dirty="0" smtClean="0"/>
              <a:t>Shape of projection</a:t>
            </a:r>
          </a:p>
          <a:p>
            <a:pPr lvl="2"/>
            <a:r>
              <a:rPr lang="en-US" dirty="0" smtClean="0"/>
              <a:t>Cylindrical – projection of sphere onto a cylinder</a:t>
            </a:r>
          </a:p>
          <a:p>
            <a:pPr lvl="2"/>
            <a:r>
              <a:rPr lang="en-US" dirty="0" smtClean="0"/>
              <a:t>Conic – projection of sphere onto a cone</a:t>
            </a:r>
          </a:p>
          <a:p>
            <a:pPr lvl="2"/>
            <a:r>
              <a:rPr lang="en-US" dirty="0" smtClean="0"/>
              <a:t>Azimuthal – projection of a sphere onto a plane</a:t>
            </a:r>
          </a:p>
          <a:p>
            <a:pPr lvl="2"/>
            <a:r>
              <a:rPr lang="en-US" dirty="0" smtClean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18047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Projections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1025" y="2827337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Meridians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" y="3355975"/>
            <a:ext cx="407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North-South lines (such as Longitude)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1025" y="4808537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Parallels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25" y="5318125"/>
            <a:ext cx="364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East-West lines (such as Latitude)</a:t>
            </a:r>
          </a:p>
        </p:txBody>
      </p:sp>
      <p:pic>
        <p:nvPicPr>
          <p:cNvPr id="8" name="Picture 9" descr="N:\bettingp\FOR220\gl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93875"/>
            <a:ext cx="4191000" cy="3997325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111375" y="3078163"/>
            <a:ext cx="327025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73250" y="4510088"/>
            <a:ext cx="335438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Cylindrical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Straight meridians and parallels</a:t>
            </a:r>
          </a:p>
          <a:p>
            <a:pPr lvl="1"/>
            <a:r>
              <a:rPr lang="en-US" dirty="0" smtClean="0"/>
              <a:t>Meridians equally space</a:t>
            </a:r>
          </a:p>
          <a:p>
            <a:pPr lvl="1"/>
            <a:r>
              <a:rPr lang="en-US" dirty="0" smtClean="0"/>
              <a:t>Parallels unequally spaces</a:t>
            </a:r>
          </a:p>
          <a:p>
            <a:r>
              <a:rPr lang="en-US" dirty="0" smtClean="0"/>
              <a:t>Common cylindrical projections</a:t>
            </a:r>
          </a:p>
          <a:p>
            <a:pPr lvl="1"/>
            <a:r>
              <a:rPr lang="en-US" dirty="0" smtClean="0"/>
              <a:t>Mercator</a:t>
            </a:r>
          </a:p>
          <a:p>
            <a:pPr lvl="1"/>
            <a:r>
              <a:rPr lang="en-US" dirty="0" smtClean="0"/>
              <a:t>Universal Mercator</a:t>
            </a:r>
          </a:p>
        </p:txBody>
      </p:sp>
      <p:pic>
        <p:nvPicPr>
          <p:cNvPr id="4" name="Picture 8" descr="N:\bettingp\FOR220\gl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1757330" cy="1676400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4724400" y="4693511"/>
            <a:ext cx="849878" cy="1432649"/>
          </a:xfrm>
          <a:prstGeom prst="can">
            <a:avLst>
              <a:gd name="adj" fmla="val 38158"/>
            </a:avLst>
          </a:prstGeom>
          <a:solidFill>
            <a:srgbClr val="CCFFCC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3651243" y="5409836"/>
            <a:ext cx="76041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Cylindrical Projections - Peters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De-emphasizes exaggerations in the high latitudes</a:t>
            </a:r>
            <a:endParaRPr lang="en-US" dirty="0"/>
          </a:p>
        </p:txBody>
      </p:sp>
      <p:pic>
        <p:nvPicPr>
          <p:cNvPr id="4" name="Picture 2" descr="C:\_Pete\Classes\FOR 220\pet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90320"/>
            <a:ext cx="6858000" cy="4425289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Cylindrical Projections - Mercator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Emphasizes exaggerations in the high latitudes</a:t>
            </a:r>
            <a:endParaRPr lang="en-US" dirty="0"/>
          </a:p>
        </p:txBody>
      </p:sp>
      <p:pic>
        <p:nvPicPr>
          <p:cNvPr id="4" name="Picture 7" descr="C:\_Pete\Classes\FOR 220\merca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5962"/>
            <a:ext cx="7086600" cy="4473726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Conic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Straight meridians, curved parallels</a:t>
            </a:r>
          </a:p>
          <a:p>
            <a:pPr lvl="1"/>
            <a:r>
              <a:rPr lang="en-US" dirty="0" smtClean="0"/>
              <a:t>Meridians radiate from poles</a:t>
            </a:r>
          </a:p>
          <a:p>
            <a:pPr lvl="1"/>
            <a:r>
              <a:rPr lang="en-US" dirty="0" smtClean="0"/>
              <a:t>Parallels may be equally spaces</a:t>
            </a:r>
          </a:p>
          <a:p>
            <a:r>
              <a:rPr lang="en-US" dirty="0" smtClean="0"/>
              <a:t>Common conic projections</a:t>
            </a:r>
          </a:p>
          <a:p>
            <a:pPr lvl="1"/>
            <a:r>
              <a:rPr lang="en-US" dirty="0" smtClean="0"/>
              <a:t>Albers</a:t>
            </a:r>
          </a:p>
          <a:p>
            <a:pPr lvl="1"/>
            <a:r>
              <a:rPr lang="en-US" dirty="0" smtClean="0"/>
              <a:t>Lambert</a:t>
            </a:r>
          </a:p>
          <a:p>
            <a:pPr lvl="1"/>
            <a:r>
              <a:rPr lang="en-US" dirty="0" smtClean="0"/>
              <a:t>Polyconic</a:t>
            </a:r>
            <a:endParaRPr lang="en-US" dirty="0"/>
          </a:p>
        </p:txBody>
      </p:sp>
      <p:pic>
        <p:nvPicPr>
          <p:cNvPr id="4" name="Picture 8" descr="N:\bettingp\FOR220\gl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442"/>
            <a:ext cx="2286000" cy="2180724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5271267" y="4724400"/>
            <a:ext cx="86803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096000" y="3810000"/>
            <a:ext cx="1143000" cy="1600200"/>
          </a:xfrm>
          <a:prstGeom prst="triangle">
            <a:avLst>
              <a:gd name="adj" fmla="val 50000"/>
            </a:avLst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6096000" y="5334000"/>
            <a:ext cx="1143000" cy="152400"/>
          </a:xfrm>
          <a:prstGeom prst="ellipse">
            <a:avLst/>
          </a:prstGeom>
          <a:solidFill>
            <a:srgbClr val="CCFF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Conic Projections – Albers Equal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Direction, area and shape are distorted away from the standard parallels</a:t>
            </a:r>
          </a:p>
          <a:p>
            <a:r>
              <a:rPr lang="en-US" dirty="0" smtClean="0"/>
              <a:t>Area and directions are true only in limited portions of a map</a:t>
            </a:r>
            <a:endParaRPr lang="en-US" dirty="0"/>
          </a:p>
        </p:txBody>
      </p:sp>
      <p:pic>
        <p:nvPicPr>
          <p:cNvPr id="4" name="Picture 7" descr="C:\_Pete\Classes\FOR 220\alb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2819400"/>
            <a:ext cx="5106988" cy="3771900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Conic Projections - Equidistant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Direction, area and shape distorted away from the standard parallels</a:t>
            </a:r>
          </a:p>
          <a:p>
            <a:r>
              <a:rPr lang="en-US" dirty="0" smtClean="0"/>
              <a:t>Areas and directions are true only in limited portions of the map</a:t>
            </a:r>
            <a:endParaRPr lang="en-US" dirty="0"/>
          </a:p>
        </p:txBody>
      </p:sp>
      <p:pic>
        <p:nvPicPr>
          <p:cNvPr id="4" name="Picture 7" descr="C:\_Pete\Classes\FOR 220\equidista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57500"/>
            <a:ext cx="5210175" cy="3848100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Geovisualization primarily denotes tools and techniques that are designed to support analyses that focus on datasets with a geographic component</a:t>
            </a:r>
          </a:p>
          <a:p>
            <a:r>
              <a:rPr lang="en-US" dirty="0" smtClean="0"/>
              <a:t>Visual representations are designed and built utilizing cartographic principles</a:t>
            </a:r>
          </a:p>
          <a:p>
            <a:r>
              <a:rPr lang="en-US" dirty="0" smtClean="0"/>
              <a:t>Previous lectures we looked for trends over multivariate data and temporal data</a:t>
            </a:r>
          </a:p>
          <a:p>
            <a:r>
              <a:rPr lang="en-US" dirty="0" smtClean="0"/>
              <a:t>Today, we look for trends over geographic regions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46671"/>
            <a:ext cx="6934200" cy="168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6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Azimuthal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Straight or curved meridians, curved parallels</a:t>
            </a:r>
          </a:p>
          <a:p>
            <a:pPr lvl="1"/>
            <a:r>
              <a:rPr lang="en-US" dirty="0" smtClean="0"/>
              <a:t>Meridians radiate from poles</a:t>
            </a:r>
          </a:p>
          <a:p>
            <a:pPr lvl="1"/>
            <a:r>
              <a:rPr lang="en-US" dirty="0" smtClean="0"/>
              <a:t>Parallels may be equally spaced</a:t>
            </a:r>
          </a:p>
        </p:txBody>
      </p:sp>
      <p:pic>
        <p:nvPicPr>
          <p:cNvPr id="4" name="Picture 8" descr="N:\bettingp\FOR220\gl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228975"/>
            <a:ext cx="2654300" cy="2532063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114800" y="4476750"/>
            <a:ext cx="129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5638800" y="4191000"/>
            <a:ext cx="1752600" cy="609600"/>
          </a:xfrm>
          <a:prstGeom prst="parallelogram">
            <a:avLst>
              <a:gd name="adj" fmla="val 71875"/>
            </a:avLst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Azimuthal Projections - Orthographic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Simplest form is orthogonal projection</a:t>
            </a:r>
          </a:p>
          <a:p>
            <a:r>
              <a:rPr lang="en-US" dirty="0" smtClean="0"/>
              <a:t>Adequate only for very small areas</a:t>
            </a:r>
          </a:p>
          <a:p>
            <a:r>
              <a:rPr lang="en-US" dirty="0" smtClean="0"/>
              <a:t>Scale and area distortion increases as distance from the tangent center increases</a:t>
            </a:r>
            <a:endParaRPr lang="en-US" dirty="0"/>
          </a:p>
        </p:txBody>
      </p:sp>
      <p:pic>
        <p:nvPicPr>
          <p:cNvPr id="4" name="Picture 1036" descr="C:\TEMP\FOR220\Graphics\sphere-plane-tang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"/>
          <a:stretch>
            <a:fillRect/>
          </a:stretch>
        </p:blipFill>
        <p:spPr bwMode="auto">
          <a:xfrm>
            <a:off x="4343400" y="2935287"/>
            <a:ext cx="3182938" cy="3617913"/>
          </a:xfrm>
          <a:prstGeom prst="rect">
            <a:avLst/>
          </a:prstGeom>
          <a:noFill/>
          <a:ln w="31750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"/>
            <a:ext cx="5029200" cy="654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Projection Should I Use?</a:t>
            </a: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6061" y="207462"/>
            <a:ext cx="5118100" cy="732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2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Elements and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cartographer’s job to select appropriate map elements and to implement them within the available space</a:t>
            </a:r>
          </a:p>
          <a:p>
            <a:r>
              <a:rPr lang="en-US" dirty="0" smtClean="0"/>
              <a:t>Map Elements</a:t>
            </a:r>
          </a:p>
          <a:p>
            <a:pPr lvl="1"/>
            <a:r>
              <a:rPr lang="en-US" dirty="0" smtClean="0"/>
              <a:t>Frame line and neat line</a:t>
            </a:r>
          </a:p>
          <a:p>
            <a:pPr lvl="1"/>
            <a:r>
              <a:rPr lang="en-US" dirty="0" smtClean="0"/>
              <a:t>Mapped area</a:t>
            </a:r>
          </a:p>
          <a:p>
            <a:pPr lvl="1"/>
            <a:r>
              <a:rPr lang="en-US" dirty="0" smtClean="0"/>
              <a:t>Inset</a:t>
            </a:r>
          </a:p>
          <a:p>
            <a:pPr lvl="1"/>
            <a:r>
              <a:rPr lang="en-US" dirty="0" smtClean="0"/>
              <a:t>Title and subtitle</a:t>
            </a:r>
          </a:p>
          <a:p>
            <a:pPr lvl="1"/>
            <a:r>
              <a:rPr lang="en-US" dirty="0" smtClean="0"/>
              <a:t>Legend</a:t>
            </a:r>
          </a:p>
          <a:p>
            <a:pPr lvl="1"/>
            <a:r>
              <a:rPr lang="en-US" dirty="0" smtClean="0"/>
              <a:t>Data source</a:t>
            </a:r>
          </a:p>
          <a:p>
            <a:pPr lvl="1"/>
            <a:r>
              <a:rPr lang="en-US" dirty="0" smtClean="0"/>
              <a:t>Scale </a:t>
            </a:r>
          </a:p>
          <a:p>
            <a:pPr lvl="1"/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34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ROSS INSERT IMAGE PG. 191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"/>
            <a:ext cx="5331627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Map element that defines all of the thematic symbols of the map</a:t>
            </a:r>
          </a:p>
          <a:p>
            <a:r>
              <a:rPr lang="en-US" dirty="0" smtClean="0"/>
              <a:t>Symbols that are self explanatory or not directly related to the map’s theme can be omitted</a:t>
            </a:r>
          </a:p>
          <a:p>
            <a:r>
              <a:rPr lang="en-US" dirty="0" smtClean="0"/>
              <a:t>Symbols should be vertically centered with their definition</a:t>
            </a:r>
          </a:p>
          <a:p>
            <a:r>
              <a:rPr lang="en-US" dirty="0" smtClean="0"/>
              <a:t>Textual definitions should be horizontally centered</a:t>
            </a:r>
          </a:p>
          <a:p>
            <a:r>
              <a:rPr lang="en-US" dirty="0" smtClean="0"/>
              <a:t>Legend heading can be used to further explain the maps theme</a:t>
            </a:r>
          </a:p>
          <a:p>
            <a:r>
              <a:rPr lang="en-US" dirty="0" smtClean="0"/>
              <a:t>Scale is added to indicate the distances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99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use of decorative type families</a:t>
            </a:r>
          </a:p>
          <a:p>
            <a:r>
              <a:rPr lang="en-US" dirty="0" smtClean="0"/>
              <a:t>Use bold and italic type sparingly</a:t>
            </a:r>
          </a:p>
          <a:p>
            <a:r>
              <a:rPr lang="en-US" dirty="0" smtClean="0"/>
              <a:t>Script, cursive and ornate style are difficult to read</a:t>
            </a:r>
          </a:p>
          <a:p>
            <a:r>
              <a:rPr lang="en-US" dirty="0" smtClean="0"/>
              <a:t>Attempt to reserve italics for hydrographic (water) features or to identify the data source (slanted form resembles the flow of water)</a:t>
            </a:r>
          </a:p>
          <a:p>
            <a:r>
              <a:rPr lang="en-US" dirty="0" smtClean="0"/>
              <a:t>Avoid using more than two type families on a given map</a:t>
            </a:r>
          </a:p>
          <a:p>
            <a:r>
              <a:rPr lang="en-US" dirty="0" smtClean="0"/>
              <a:t>Choose a realistic lower limit for all type size (all type needs to be readable)</a:t>
            </a:r>
          </a:p>
          <a:p>
            <a:r>
              <a:rPr lang="en-US" dirty="0" smtClean="0"/>
              <a:t>Type size should correspond with the size or importance of map features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42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 Guidelines for Map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Orient type horizontally when possible</a:t>
            </a:r>
          </a:p>
          <a:p>
            <a:pPr lvl="1"/>
            <a:r>
              <a:rPr lang="en-US" dirty="0" smtClean="0"/>
              <a:t>One exception is when labeling diagonal or curved features</a:t>
            </a:r>
          </a:p>
          <a:p>
            <a:r>
              <a:rPr lang="en-US" dirty="0" smtClean="0"/>
              <a:t>Avoid overprinting (i.e., when a block of type is placed on top of a map feature obscuring the type)</a:t>
            </a:r>
          </a:p>
          <a:p>
            <a:r>
              <a:rPr lang="en-US" dirty="0" smtClean="0"/>
              <a:t>Ensure type is placed so that it is clearly associated with the feature it is representing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52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Arial" charset="0"/>
              </a:rPr>
              <a:t>Choropleth Maps</a:t>
            </a:r>
            <a:r>
              <a:rPr lang="en-US" sz="3600" baseline="30000" dirty="0" smtClean="0">
                <a:cs typeface="Arial" charset="0"/>
              </a:rPr>
              <a:t>1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cs typeface="Arial" charset="0"/>
              </a:rPr>
              <a:t>Areas of the map are shaded in proportion to a measured variable</a:t>
            </a:r>
          </a:p>
          <a:p>
            <a:r>
              <a:rPr lang="en-US" sz="2400" smtClean="0">
                <a:cs typeface="Arial" charset="0"/>
              </a:rPr>
              <a:t>Coloring is based on a classification (histogram binning) of the distribution of the measured variable</a:t>
            </a:r>
            <a:endParaRPr lang="en-US" sz="2400" baseline="30000" smtClean="0">
              <a:cs typeface="Arial" charset="0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6242050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/>
              <a:t>– J. K. Wright. </a:t>
            </a:r>
            <a:r>
              <a:rPr lang="en-US" sz="1400" i="1" dirty="0"/>
              <a:t>Problems in Population Mapping</a:t>
            </a:r>
            <a:r>
              <a:rPr lang="en-US" sz="1400" dirty="0"/>
              <a:t>.  Notes on Statistical Mapping, with Reference to the Mapping of Population Phenomena.  AGS and Population Association of America, p. 1-18, 1938.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1" y="2743200"/>
            <a:ext cx="5029198" cy="3303265"/>
            <a:chOff x="5015329" y="-2007609"/>
            <a:chExt cx="6782971" cy="5161972"/>
          </a:xfrm>
        </p:grpSpPr>
        <p:pic>
          <p:nvPicPr>
            <p:cNvPr id="66567" name="Picture 2" descr="http://www.nass.usda.gov/research/atlas02/Crops/Hay%20and%20Forage%20Crops%20Harvested/Hay%20-%20All%20Hay%20Including%20Alfalfa,%20Other%20Tame,%20Small%20Grain,%20and%20Wild,%20Harvested%20Acres-choropleth%20ma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100" y="-2007609"/>
              <a:ext cx="6680200" cy="516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8" name="TextBox 6"/>
            <p:cNvSpPr txBox="1">
              <a:spLocks noChangeArrowheads="1"/>
            </p:cNvSpPr>
            <p:nvPr/>
          </p:nvSpPr>
          <p:spPr bwMode="auto">
            <a:xfrm rot="16200000">
              <a:off x="3579928" y="1181317"/>
              <a:ext cx="3128623" cy="25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dirty="0"/>
                <a:t>http://www.nass.usda.gov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4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Utilize sophisticated, interactive maps to explore information</a:t>
            </a:r>
          </a:p>
          <a:p>
            <a:r>
              <a:rPr lang="en-US" dirty="0" smtClean="0"/>
              <a:t>Recent work focuses on incorporating temporal components into analysis</a:t>
            </a:r>
          </a:p>
          <a:p>
            <a:r>
              <a:rPr lang="en-US" dirty="0" smtClean="0"/>
              <a:t>Moving towards a combination of interactive maps and statistical analysis methods</a:t>
            </a:r>
          </a:p>
          <a:p>
            <a:r>
              <a:rPr lang="en-US" dirty="0" err="1" smtClean="0"/>
              <a:t>Tobler’s</a:t>
            </a:r>
            <a:r>
              <a:rPr lang="en-US" dirty="0" smtClean="0"/>
              <a:t> first law of geography: “Everything </a:t>
            </a:r>
            <a:r>
              <a:rPr lang="en-US" dirty="0"/>
              <a:t>is related to everything else, but near things are more related than distant </a:t>
            </a:r>
            <a:r>
              <a:rPr lang="en-US" dirty="0" smtClean="0"/>
              <a:t>things”</a:t>
            </a:r>
            <a:r>
              <a:rPr lang="en-US" baseline="30000" dirty="0" smtClean="0"/>
              <a:t>1</a:t>
            </a:r>
          </a:p>
          <a:p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err="1"/>
              <a:t>Tobler</a:t>
            </a:r>
            <a:r>
              <a:rPr lang="en-US" sz="1200" dirty="0"/>
              <a:t> W., (1970) "A computer movie simulating urban growth in the Detroit region". </a:t>
            </a:r>
            <a:r>
              <a:rPr lang="en-US" sz="1200" i="1" dirty="0"/>
              <a:t>Economic Geography</a:t>
            </a:r>
            <a:r>
              <a:rPr lang="en-US" sz="1200" dirty="0"/>
              <a:t>, 46(2): 234-240</a:t>
            </a:r>
          </a:p>
        </p:txBody>
      </p:sp>
    </p:spTree>
    <p:extLst>
      <p:ext uri="{BB962C8B-B14F-4D97-AF65-F5344CB8AC3E}">
        <p14:creationId xmlns:p14="http://schemas.microsoft.com/office/powerpoint/2010/main" val="27290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Choropleth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Earliest known choropleth map was created in 1826 by Baron Pierre Charles </a:t>
            </a:r>
            <a:r>
              <a:rPr lang="en-US" dirty="0" err="1" smtClean="0"/>
              <a:t>Dupin</a:t>
            </a:r>
            <a:endParaRPr lang="en-US" dirty="0" smtClean="0"/>
          </a:p>
          <a:p>
            <a:r>
              <a:rPr lang="en-US" dirty="0" smtClean="0"/>
              <a:t>Term choropleth map was coined in 1938 by John Kirtland Wright</a:t>
            </a:r>
          </a:p>
          <a:p>
            <a:r>
              <a:rPr lang="en-US" dirty="0" smtClean="0"/>
              <a:t>Choropleth maps are based on statistical data aggregated over defined geographical regions</a:t>
            </a:r>
          </a:p>
          <a:p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err="1"/>
              <a:t>Tobler</a:t>
            </a:r>
            <a:r>
              <a:rPr lang="en-US" sz="1200" dirty="0"/>
              <a:t> W., (1970) "A computer movie simulating urban growth in the Detroit region". </a:t>
            </a:r>
            <a:r>
              <a:rPr lang="en-US" sz="1200" i="1" dirty="0"/>
              <a:t>Economic Geography</a:t>
            </a:r>
            <a:r>
              <a:rPr lang="en-US" sz="1200" dirty="0"/>
              <a:t>, 46(2): 234-240</a:t>
            </a:r>
          </a:p>
        </p:txBody>
      </p:sp>
    </p:spTree>
    <p:extLst>
      <p:ext uri="{BB962C8B-B14F-4D97-AF65-F5344CB8AC3E}">
        <p14:creationId xmlns:p14="http://schemas.microsoft.com/office/powerpoint/2010/main" val="3750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Coloring Choropleth Maps</a:t>
            </a:r>
            <a:r>
              <a:rPr lang="en-US" baseline="30000" dirty="0" smtClean="0">
                <a:cs typeface="Arial" charset="0"/>
              </a:rPr>
              <a:t>1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Arial" charset="0"/>
              </a:rPr>
              <a:t>The number of colors depends on the number of classes (bins)</a:t>
            </a:r>
          </a:p>
          <a:p>
            <a:r>
              <a:rPr lang="en-US" sz="2400" dirty="0" smtClean="0">
                <a:cs typeface="Arial" charset="0"/>
              </a:rPr>
              <a:t>Too many classes can overwhelm the user and distract them from seeing trends</a:t>
            </a:r>
          </a:p>
          <a:p>
            <a:r>
              <a:rPr lang="en-US" sz="2400" dirty="0" smtClean="0">
                <a:cs typeface="Arial" charset="0"/>
              </a:rPr>
              <a:t>Too many classes can compromise legibility as colors become difficult to distinguish</a:t>
            </a:r>
          </a:p>
          <a:p>
            <a:r>
              <a:rPr lang="en-US" sz="2400" dirty="0" smtClean="0">
                <a:cs typeface="Arial" charset="0"/>
              </a:rPr>
              <a:t>Typical cartographic rule of thumb is 5-7 classes</a:t>
            </a:r>
          </a:p>
          <a:p>
            <a:r>
              <a:rPr lang="en-US" sz="2400" dirty="0" smtClean="0">
                <a:cs typeface="Arial" charset="0"/>
              </a:rPr>
              <a:t>Typical coloring schemes</a:t>
            </a:r>
            <a:r>
              <a:rPr lang="en-US" sz="2400" baseline="30000" dirty="0" smtClean="0">
                <a:cs typeface="Arial" charset="0"/>
              </a:rPr>
              <a:t>8</a:t>
            </a:r>
            <a:r>
              <a:rPr lang="en-US" sz="2400" dirty="0" smtClean="0">
                <a:cs typeface="Arial" charset="0"/>
              </a:rPr>
              <a:t> include sequential, divergent and qualitative</a:t>
            </a:r>
          </a:p>
          <a:p>
            <a:r>
              <a:rPr lang="en-US" sz="2400" dirty="0" smtClean="0">
                <a:cs typeface="Arial" charset="0"/>
              </a:rPr>
              <a:t>For more details on mapping as a visual representation, see </a:t>
            </a:r>
            <a:r>
              <a:rPr lang="en-US" sz="2400" baseline="30000" dirty="0" smtClean="0">
                <a:cs typeface="Arial" charset="0"/>
              </a:rPr>
              <a:t>2</a:t>
            </a:r>
          </a:p>
        </p:txBody>
      </p:sp>
      <p:sp>
        <p:nvSpPr>
          <p:cNvPr id="67588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– C. A. Brewer. http://colorbrewer.org</a:t>
            </a:r>
          </a:p>
          <a:p>
            <a:r>
              <a:rPr lang="en-US" sz="1200" dirty="0" smtClean="0"/>
              <a:t>2 – A. </a:t>
            </a:r>
            <a:r>
              <a:rPr lang="en-US" sz="1200" dirty="0" err="1" smtClean="0"/>
              <a:t>MacEachren</a:t>
            </a:r>
            <a:r>
              <a:rPr lang="en-US" sz="1200" dirty="0" smtClean="0"/>
              <a:t>.  </a:t>
            </a:r>
            <a:r>
              <a:rPr lang="en-US" sz="1200" i="1" dirty="0" smtClean="0"/>
              <a:t>How Maps Work</a:t>
            </a:r>
            <a:r>
              <a:rPr lang="en-US" sz="1200" dirty="0" smtClean="0"/>
              <a:t>. Guilford Press, 1995.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1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 Schemes</a:t>
            </a:r>
            <a:r>
              <a:rPr lang="en-US" baseline="30000" dirty="0">
                <a:cs typeface="Arial" charset="0"/>
              </a:rPr>
              <a:t>1</a:t>
            </a:r>
            <a:endParaRPr lang="en-US" baseline="30000" dirty="0" smtClean="0"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>
                <a:cs typeface="Arial" charset="0"/>
              </a:rPr>
              <a:t>Sequential Color Schemes</a:t>
            </a:r>
          </a:p>
          <a:p>
            <a:pPr lvl="1"/>
            <a:r>
              <a:rPr lang="en-US" sz="1800" smtClean="0">
                <a:cs typeface="Arial" charset="0"/>
              </a:rPr>
              <a:t>Suited for ordered data</a:t>
            </a:r>
          </a:p>
          <a:p>
            <a:pPr lvl="1"/>
            <a:r>
              <a:rPr lang="en-US" sz="1800" smtClean="0">
                <a:cs typeface="Arial" charset="0"/>
              </a:rPr>
              <a:t>Lightness steps dominate the look of the scheme </a:t>
            </a:r>
          </a:p>
          <a:p>
            <a:pPr lvl="1"/>
            <a:r>
              <a:rPr lang="en-US" sz="1800" smtClean="0">
                <a:cs typeface="Arial" charset="0"/>
              </a:rPr>
              <a:t>Light values are low data values, dark are high</a:t>
            </a:r>
          </a:p>
          <a:p>
            <a:pPr lvl="1"/>
            <a:r>
              <a:rPr lang="en-US" sz="1800" smtClean="0">
                <a:cs typeface="Arial" charset="0"/>
              </a:rPr>
              <a:t>Good for Ordinal, interval and ratio data types</a:t>
            </a:r>
          </a:p>
          <a:p>
            <a:r>
              <a:rPr lang="en-US" sz="2400" smtClean="0">
                <a:cs typeface="Arial" charset="0"/>
              </a:rPr>
              <a:t>Diverging Color Schemes</a:t>
            </a:r>
          </a:p>
          <a:p>
            <a:pPr lvl="1"/>
            <a:r>
              <a:rPr lang="en-US" sz="1800" smtClean="0">
                <a:cs typeface="Arial" charset="0"/>
              </a:rPr>
              <a:t>Puts an emphasis on critical midrange values</a:t>
            </a:r>
          </a:p>
          <a:p>
            <a:pPr lvl="1"/>
            <a:r>
              <a:rPr lang="en-US" sz="1800" smtClean="0">
                <a:cs typeface="Arial" charset="0"/>
              </a:rPr>
              <a:t>Color change represents deviation from a meaningful midrange critical value</a:t>
            </a:r>
          </a:p>
          <a:p>
            <a:pPr lvl="1"/>
            <a:r>
              <a:rPr lang="en-US" sz="1800" smtClean="0">
                <a:cs typeface="Arial" charset="0"/>
              </a:rPr>
              <a:t>Good for ratio data types where looking at data above and below a ‘zero’ point</a:t>
            </a:r>
            <a:endParaRPr lang="en-US" smtClean="0">
              <a:cs typeface="Arial" charset="0"/>
            </a:endParaRPr>
          </a:p>
          <a:p>
            <a:r>
              <a:rPr lang="en-US" sz="2400" smtClean="0">
                <a:cs typeface="Arial" charset="0"/>
              </a:rPr>
              <a:t>Qualitative Color Schemes</a:t>
            </a:r>
          </a:p>
          <a:p>
            <a:pPr lvl="1"/>
            <a:r>
              <a:rPr lang="en-US" sz="1800" smtClean="0">
                <a:cs typeface="Arial" charset="0"/>
              </a:rPr>
              <a:t>Does not imply magnitude difference</a:t>
            </a:r>
          </a:p>
          <a:p>
            <a:pPr lvl="1"/>
            <a:r>
              <a:rPr lang="en-US" sz="1800" smtClean="0">
                <a:cs typeface="Arial" charset="0"/>
              </a:rPr>
              <a:t>Used to show differences between classes</a:t>
            </a:r>
          </a:p>
          <a:p>
            <a:pPr lvl="1"/>
            <a:r>
              <a:rPr lang="en-US" sz="1800" smtClean="0">
                <a:cs typeface="Arial" charset="0"/>
              </a:rPr>
              <a:t>Good for Nominal data types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13970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11 – C. A. Brewer. http://colorbrewer.org</a:t>
            </a: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07" y="17653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3200400"/>
            <a:ext cx="1276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28" y="4495800"/>
            <a:ext cx="1392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/>
              <a:t>– C. A. Brewer. http://</a:t>
            </a:r>
            <a:r>
              <a:rPr lang="en-US" sz="1200" dirty="0" smtClean="0"/>
              <a:t>colorbrewer.org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31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Interval Selection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visual representation of the choropleth map is highly influenced by the class interval selection</a:t>
            </a:r>
          </a:p>
          <a:p>
            <a:r>
              <a:rPr lang="en-US" sz="2400" dirty="0" smtClean="0"/>
              <a:t>This is similar to the concept of histogram binning</a:t>
            </a:r>
          </a:p>
          <a:p>
            <a:r>
              <a:rPr lang="en-US" sz="2400" dirty="0" smtClean="0"/>
              <a:t>Popular choices for class interval selection include</a:t>
            </a:r>
          </a:p>
          <a:p>
            <a:pPr lvl="1"/>
            <a:r>
              <a:rPr lang="en-US" sz="1800" dirty="0" smtClean="0"/>
              <a:t>Equal interval selection</a:t>
            </a:r>
          </a:p>
          <a:p>
            <a:pPr lvl="1"/>
            <a:r>
              <a:rPr lang="en-US" sz="1800" dirty="0" smtClean="0"/>
              <a:t>Jenks’ Natural Breaks</a:t>
            </a:r>
            <a:r>
              <a:rPr lang="en-US" sz="1800" baseline="30000" dirty="0" smtClean="0"/>
              <a:t>1</a:t>
            </a:r>
          </a:p>
          <a:p>
            <a:pPr lvl="1"/>
            <a:r>
              <a:rPr lang="en-US" sz="1800" dirty="0" smtClean="0"/>
              <a:t>Minimum boundary error</a:t>
            </a:r>
            <a:r>
              <a:rPr lang="en-US" sz="1800" baseline="30000" dirty="0"/>
              <a:t>2</a:t>
            </a:r>
            <a:endParaRPr lang="en-US" sz="1800" baseline="30000" dirty="0" smtClean="0"/>
          </a:p>
          <a:p>
            <a:r>
              <a:rPr lang="en-US" sz="2400" dirty="0" smtClean="0"/>
              <a:t>Again, these choices for optimizing the class interval selection are highly dependent on the underlying data distribution</a:t>
            </a: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244475" y="5983288"/>
            <a:ext cx="848836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1– </a:t>
            </a:r>
            <a:r>
              <a:rPr lang="en-US" sz="1200" dirty="0"/>
              <a:t>G. F. Jenks.  The data model concept in statistical mapping.  </a:t>
            </a:r>
            <a:r>
              <a:rPr lang="en-US" sz="1200" i="1" dirty="0"/>
              <a:t>International Yearbook of Cartography, 26:186-190, 1967.</a:t>
            </a:r>
          </a:p>
          <a:p>
            <a:pPr eaLnBrk="1" hangingPunct="1"/>
            <a:r>
              <a:rPr lang="en-US" sz="1200" dirty="0" smtClean="0"/>
              <a:t>2 </a:t>
            </a:r>
            <a:r>
              <a:rPr lang="en-US" sz="1200" dirty="0"/>
              <a:t>– E. K. </a:t>
            </a:r>
            <a:r>
              <a:rPr lang="en-US" sz="1200" dirty="0" err="1"/>
              <a:t>Cromley</a:t>
            </a:r>
            <a:r>
              <a:rPr lang="en-US" sz="1200" dirty="0"/>
              <a:t> and R. G. </a:t>
            </a:r>
            <a:r>
              <a:rPr lang="en-US" sz="1200" dirty="0" err="1"/>
              <a:t>Cromley</a:t>
            </a:r>
            <a:r>
              <a:rPr lang="en-US" sz="1200" dirty="0"/>
              <a:t>.  An analysis of alternative classifications schemes for medical atlas mapping.  </a:t>
            </a:r>
            <a:r>
              <a:rPr lang="en-US" sz="1200" i="1" dirty="0"/>
              <a:t>European Journal of Cancer.  Series B (Methodological</a:t>
            </a:r>
            <a:r>
              <a:rPr lang="en-US" sz="1200" dirty="0"/>
              <a:t>)</a:t>
            </a:r>
            <a:r>
              <a:rPr lang="en-US" sz="1200" i="1" dirty="0"/>
              <a:t>, 26(2):211-252, 1964.</a:t>
            </a:r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Classifies (bins) data such that each class occupies an equal interval along the number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𝑟𝑎𝑛𝑔𝑒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𝐻𝑖𝑔h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𝐿𝑜𝑤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 all we do is find the maximum and minimum values of our data and divide our data set such that each color bin holds the same amount of data</a:t>
                </a:r>
              </a:p>
              <a:p>
                <a:r>
                  <a:rPr lang="en-US" dirty="0" smtClean="0"/>
                  <a:t>Advantage – easy to compute</a:t>
                </a:r>
              </a:p>
              <a:p>
                <a:r>
                  <a:rPr lang="en-US" dirty="0" smtClean="0"/>
                  <a:t>Disadvantage - this fails to consider how data are distributed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19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𝐼𝑛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𝐶𝑙𝑎𝑠𝑠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𝑇𝑜𝑡𝑎𝑙𝑆𝑎𝑚𝑝𝑙𝑒𝑠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𝑁𝑢𝑚𝐶𝑙𝑎𝑠𝑠𝑒𝑠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51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Classes are formed by adding or subtracting some number of standard deviations from the mean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If data are normally (or near normally) distributed, the mean serves as a useful dividing point</a:t>
            </a:r>
          </a:p>
          <a:p>
            <a:pPr lvl="1"/>
            <a:r>
              <a:rPr lang="en-US" dirty="0" smtClean="0"/>
              <a:t>Legend will contain no gaps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Only works well only with data that are normally distributed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094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 is to consider individual data values and group those that are similar</a:t>
            </a:r>
          </a:p>
          <a:p>
            <a:r>
              <a:rPr lang="en-US" dirty="0" smtClean="0"/>
              <a:t>Order data for low to high and differences between adjacent values are computed</a:t>
            </a:r>
          </a:p>
          <a:p>
            <a:r>
              <a:rPr lang="en-US" dirty="0" smtClean="0"/>
              <a:t>The largest differences (“breaks”) are used for the class divisions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Easy to compute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May miss natural clusters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48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values are examined visually to determine logical breaks (or clusters) within the data</a:t>
            </a:r>
          </a:p>
          <a:p>
            <a:r>
              <a:rPr lang="en-US" dirty="0" smtClean="0"/>
              <a:t>Goal is to minimize differences between data values in the same class and maximize differences between  different classes</a:t>
            </a:r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Tries to take into account natural underlying structure of the data</a:t>
            </a:r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Subjective, different mapmakers may choose other values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9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Same as natural breaks, but minimizes an objective function (think of what we talked about with PCA, MDS, etc.)</a:t>
            </a:r>
          </a:p>
          <a:p>
            <a:r>
              <a:rPr lang="en-US" dirty="0" smtClean="0"/>
              <a:t>Goal is to place values into groups (classes, bins)</a:t>
            </a:r>
          </a:p>
          <a:p>
            <a:r>
              <a:rPr lang="en-US" dirty="0" smtClean="0"/>
              <a:t>Measure an “error” – common is to use the sum of absolute deviations about class medians</a:t>
            </a:r>
          </a:p>
          <a:p>
            <a:pPr lvl="1"/>
            <a:r>
              <a:rPr lang="en-US" dirty="0" smtClean="0"/>
              <a:t>Calculate each class median and then add the resulting sums of absolute deviations</a:t>
            </a:r>
          </a:p>
          <a:p>
            <a:r>
              <a:rPr lang="en-US" dirty="0" smtClean="0"/>
              <a:t>Many computer based algorithms have been developed to do this:</a:t>
            </a:r>
          </a:p>
          <a:p>
            <a:pPr lvl="1"/>
            <a:r>
              <a:rPr lang="en-US" dirty="0" smtClean="0"/>
              <a:t>Jenks-</a:t>
            </a:r>
            <a:r>
              <a:rPr lang="en-US" dirty="0" err="1" smtClean="0"/>
              <a:t>Caspall</a:t>
            </a:r>
            <a:endParaRPr lang="en-US" dirty="0" smtClean="0"/>
          </a:p>
          <a:p>
            <a:pPr lvl="1"/>
            <a:r>
              <a:rPr lang="en-US" dirty="0" smtClean="0"/>
              <a:t>Fisher-Jenks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Good empirical method for grouping data</a:t>
            </a:r>
          </a:p>
          <a:p>
            <a:pPr lvl="1"/>
            <a:r>
              <a:rPr lang="en-US" dirty="0" smtClean="0"/>
              <a:t>Can assist in determining appropriate number of classes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Hard to explain to novice users</a:t>
            </a:r>
          </a:p>
          <a:p>
            <a:pPr lvl="1"/>
            <a:r>
              <a:rPr lang="en-US" dirty="0" smtClean="0"/>
              <a:t>May leave gaps in the map legend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35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thematic map (or statistical map) is used to display the spatial pattern of a theme or attribute</a:t>
            </a:r>
          </a:p>
          <a:p>
            <a:r>
              <a:rPr lang="en-US" dirty="0" smtClean="0"/>
              <a:t>Focus is on spatial pattern as opposed to a general-reference map which focuses on location</a:t>
            </a:r>
          </a:p>
          <a:p>
            <a:r>
              <a:rPr lang="en-US" dirty="0" smtClean="0"/>
              <a:t>Goal of a thematic map is to emphasize spatial patterns of geographic attributes (e.g., population density)</a:t>
            </a:r>
          </a:p>
          <a:p>
            <a:r>
              <a:rPr lang="en-US" dirty="0" smtClean="0"/>
              <a:t>How are thematic maps used?</a:t>
            </a:r>
          </a:p>
          <a:p>
            <a:pPr lvl="1"/>
            <a:r>
              <a:rPr lang="en-US" dirty="0" smtClean="0"/>
              <a:t>To provide specific information about particular locations</a:t>
            </a:r>
          </a:p>
          <a:p>
            <a:pPr lvl="1"/>
            <a:r>
              <a:rPr lang="en-US" dirty="0" smtClean="0"/>
              <a:t>To provide general information about spatial patterns</a:t>
            </a:r>
          </a:p>
          <a:p>
            <a:pPr lvl="1"/>
            <a:r>
              <a:rPr lang="en-US" dirty="0" smtClean="0"/>
              <a:t>To compare patterns on multiple maps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37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Utilizing Spatial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classification methods described do not consider the spatial context of the data</a:t>
            </a:r>
          </a:p>
          <a:p>
            <a:r>
              <a:rPr lang="en-US" dirty="0" smtClean="0"/>
              <a:t>Goal was to simplify the appearance of the map</a:t>
            </a:r>
          </a:p>
          <a:p>
            <a:r>
              <a:rPr lang="en-US" dirty="0" smtClean="0"/>
              <a:t>What if we want to have our classification also take into account spatial relationships?</a:t>
            </a: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33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92657" y="-169159"/>
            <a:ext cx="6310584" cy="695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90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Choropleth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Need to standardize the statistics</a:t>
            </a:r>
          </a:p>
          <a:p>
            <a:pPr lvl="1"/>
            <a:r>
              <a:rPr lang="en-US" dirty="0" smtClean="0"/>
              <a:t>Divide by population</a:t>
            </a:r>
          </a:p>
          <a:p>
            <a:pPr lvl="1"/>
            <a:r>
              <a:rPr lang="en-US" dirty="0" smtClean="0"/>
              <a:t>Divide by area</a:t>
            </a:r>
          </a:p>
          <a:p>
            <a:r>
              <a:rPr lang="en-US" dirty="0" smtClean="0"/>
              <a:t>Need to be aware that size of areas can cause visual perception issues</a:t>
            </a:r>
          </a:p>
          <a:p>
            <a:r>
              <a:rPr lang="en-US" dirty="0" smtClean="0"/>
              <a:t>Modifiable areal unit problem – source of statistical bias occurring when data is aggregated into districts</a:t>
            </a:r>
          </a:p>
          <a:p>
            <a:r>
              <a:rPr lang="en-US" dirty="0" smtClean="0"/>
              <a:t>Ecological Fallacy – inferences about the nature of individuals are based solely upon aggregate statistics collected for the group to which those individuals belong</a:t>
            </a:r>
          </a:p>
          <a:p>
            <a:pPr lvl="1"/>
            <a:r>
              <a:rPr lang="en-US" dirty="0" smtClean="0"/>
              <a:t>Assumes that individual members of a group have the average characteristics of the group at large</a:t>
            </a:r>
          </a:p>
          <a:p>
            <a:pPr lvl="1"/>
            <a:r>
              <a:rPr lang="en-US" dirty="0" smtClean="0"/>
              <a:t>However, group characteristics do not necessarily apply to individuals within that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Dasymetric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Like choropleth, uses areal symbols to represent presumed zones of uniformity</a:t>
            </a:r>
          </a:p>
          <a:p>
            <a:r>
              <a:rPr lang="en-US" dirty="0" smtClean="0"/>
              <a:t>However, bounds of the zones need not match the unit boundaries</a:t>
            </a:r>
          </a:p>
          <a:p>
            <a:r>
              <a:rPr lang="en-US" dirty="0" smtClean="0"/>
              <a:t>Redistribution of data is done through use of ancillary information</a:t>
            </a:r>
          </a:p>
          <a:p>
            <a:pPr lvl="1"/>
            <a:r>
              <a:rPr lang="en-US" dirty="0" smtClean="0"/>
              <a:t>For example land use/land cover data, you could use this to distribute horse between rural and urban areas more accurately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5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Dasymetric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choropleth map, phenomena are not often uniformly distributed across an area</a:t>
            </a:r>
          </a:p>
          <a:p>
            <a:r>
              <a:rPr lang="en-US" dirty="0" smtClean="0"/>
              <a:t>Key to dasymetric mapping is the use of ancillary information</a:t>
            </a:r>
          </a:p>
          <a:p>
            <a:r>
              <a:rPr lang="en-US" dirty="0" smtClean="0"/>
              <a:t>Methods for automatic creation of dasymetric map</a:t>
            </a:r>
          </a:p>
          <a:p>
            <a:pPr lvl="1"/>
            <a:r>
              <a:rPr lang="en-US" dirty="0" smtClean="0"/>
              <a:t>Binary method – divide land use into habitable and uninhabitable</a:t>
            </a:r>
          </a:p>
          <a:p>
            <a:pPr lvl="1"/>
            <a:r>
              <a:rPr lang="en-US" dirty="0" smtClean="0"/>
              <a:t>Intelligent dasymetric mapping – utilizes cartographers domain knowledge and ancillary records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33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Isopleth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Isarithmic</a:t>
            </a:r>
            <a:r>
              <a:rPr lang="en-US" dirty="0" smtClean="0"/>
              <a:t> map or contour map is created by interpolating a set of </a:t>
            </a:r>
            <a:r>
              <a:rPr lang="en-US" dirty="0" err="1" smtClean="0"/>
              <a:t>isolines</a:t>
            </a:r>
            <a:r>
              <a:rPr lang="en-US" dirty="0" smtClean="0"/>
              <a:t> between sample pints of known values</a:t>
            </a:r>
          </a:p>
          <a:p>
            <a:r>
              <a:rPr lang="en-US" dirty="0" smtClean="0"/>
              <a:t>Created from collection of point data and then interpolating unknown values between them</a:t>
            </a:r>
          </a:p>
          <a:p>
            <a:r>
              <a:rPr lang="en-US" dirty="0" smtClean="0"/>
              <a:t>Interpolation methods:</a:t>
            </a:r>
          </a:p>
          <a:p>
            <a:pPr lvl="1"/>
            <a:r>
              <a:rPr lang="en-US" dirty="0" smtClean="0"/>
              <a:t>Kernel density estimation (see earlier lectures)</a:t>
            </a:r>
          </a:p>
          <a:p>
            <a:pPr lvl="1"/>
            <a:r>
              <a:rPr lang="en-US" dirty="0" smtClean="0"/>
              <a:t>Inverse distance </a:t>
            </a:r>
          </a:p>
          <a:p>
            <a:pPr lvl="1"/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54" y="4114800"/>
            <a:ext cx="2873246" cy="231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9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Proportional Symbol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numerical data associated with point locations</a:t>
            </a:r>
          </a:p>
          <a:p>
            <a:r>
              <a:rPr lang="en-US" dirty="0" smtClean="0"/>
              <a:t>Utilizes a symbol and scales the size to show data</a:t>
            </a:r>
          </a:p>
          <a:p>
            <a:r>
              <a:rPr lang="en-US" dirty="0" smtClean="0"/>
              <a:t>Proportional symbols can be used for two forms of point data</a:t>
            </a:r>
          </a:p>
          <a:p>
            <a:pPr lvl="1"/>
            <a:r>
              <a:rPr lang="en-US" dirty="0" smtClean="0"/>
              <a:t>True point data – actual measurements at point locations (number of calls made from a phone booth)</a:t>
            </a:r>
          </a:p>
          <a:p>
            <a:pPr lvl="1"/>
            <a:r>
              <a:rPr lang="en-US" dirty="0" smtClean="0"/>
              <a:t>Conceptual point data – data collected over an area, but data is conceived as being located at points (for example the centroid)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14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 Symbol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Geometric symbols – use of shapes that does not necessarily mimic phenomenon occurring</a:t>
            </a:r>
          </a:p>
          <a:p>
            <a:r>
              <a:rPr lang="en-US" dirty="0" smtClean="0"/>
              <a:t>Pictographic symbols – heads of wheat, cows, etc. to mimic types of occurrence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19400"/>
            <a:ext cx="4724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25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 Symbol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Major issue is deciding how large symbols should be and how much overlap there will be</a:t>
            </a:r>
          </a:p>
          <a:p>
            <a:r>
              <a:rPr lang="en-US" dirty="0" smtClean="0"/>
              <a:t>Need to be cognizant of perceptual interpolation of sizing of symbols</a:t>
            </a:r>
          </a:p>
          <a:p>
            <a:r>
              <a:rPr lang="en-US" dirty="0" smtClean="0"/>
              <a:t>Need to consider legend design, symbol overlap and symbol redundancy</a:t>
            </a:r>
          </a:p>
          <a:p>
            <a:r>
              <a:rPr lang="en-US" dirty="0" smtClean="0"/>
              <a:t>Redundant symbols represent a single attribute through the use of two visual variables (e.g. size and color)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95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Necklace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3" y="1476375"/>
            <a:ext cx="7126217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err="1"/>
              <a:t>Speckmann</a:t>
            </a:r>
            <a:r>
              <a:rPr lang="en-US" sz="1200" dirty="0"/>
              <a:t>, B and </a:t>
            </a:r>
            <a:r>
              <a:rPr lang="en-US" sz="1200" dirty="0" err="1"/>
              <a:t>Verbeek</a:t>
            </a:r>
            <a:r>
              <a:rPr lang="en-US" sz="1200" dirty="0"/>
              <a:t>, K. "Necklace Maps," IEEE Transactions on Visualization and Computer Graphics 16(6): 881-889, 2010</a:t>
            </a:r>
          </a:p>
        </p:txBody>
      </p:sp>
    </p:spTree>
    <p:extLst>
      <p:ext uri="{BB962C8B-B14F-4D97-AF65-F5344CB8AC3E}">
        <p14:creationId xmlns:p14="http://schemas.microsoft.com/office/powerpoint/2010/main" val="15622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0525"/>
            <a:ext cx="44862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60525"/>
            <a:ext cx="43815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0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Technique in which spatial geometry is distorted to reflect a theme</a:t>
            </a:r>
          </a:p>
          <a:p>
            <a:r>
              <a:rPr lang="en-US" dirty="0" smtClean="0"/>
              <a:t>For example, sizes of counties may be made proportional to the population of each county</a:t>
            </a:r>
          </a:p>
          <a:p>
            <a:r>
              <a:rPr lang="en-US" dirty="0" smtClean="0"/>
              <a:t>Most common cartogram would be </a:t>
            </a:r>
            <a:r>
              <a:rPr lang="en-US" b="1" dirty="0" smtClean="0"/>
              <a:t>distance cartogram</a:t>
            </a:r>
            <a:r>
              <a:rPr lang="en-US" dirty="0" smtClean="0"/>
              <a:t>, where lengths on map are scaled to travel time (e.g., subway maps with length scaled to time ride on subway)</a:t>
            </a:r>
          </a:p>
          <a:p>
            <a:r>
              <a:rPr lang="en-US" dirty="0" err="1" smtClean="0"/>
              <a:t>Gastner</a:t>
            </a:r>
            <a:r>
              <a:rPr lang="en-US" dirty="0" smtClean="0"/>
              <a:t> and Newman developed approaches using physics to maintain topography for digital cartograms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324600"/>
            <a:ext cx="8445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err="1" smtClean="0"/>
              <a:t>Gaster</a:t>
            </a:r>
            <a:r>
              <a:rPr lang="en-US" sz="1200" dirty="0" smtClean="0"/>
              <a:t>, MT and Newman, MEG. “Diffusion based method for producing density-equalizing maps,” Proceedings of the National Academy of Sciences 101(20): 7499-7504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96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678269"/>
            <a:ext cx="488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Cartogram of Gross Domestic Product by Country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://www-personal.umich.edu/~mejn/cartograms/</a:t>
            </a:r>
          </a:p>
        </p:txBody>
      </p:sp>
    </p:spTree>
    <p:extLst>
      <p:ext uri="{BB962C8B-B14F-4D97-AF65-F5344CB8AC3E}">
        <p14:creationId xmlns:p14="http://schemas.microsoft.com/office/powerpoint/2010/main" val="3004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324600"/>
            <a:ext cx="8445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err="1"/>
              <a:t>Buchin</a:t>
            </a:r>
            <a:r>
              <a:rPr lang="en-US" sz="1200" dirty="0"/>
              <a:t> K, </a:t>
            </a:r>
            <a:r>
              <a:rPr lang="en-US" sz="1200" dirty="0" err="1"/>
              <a:t>Speckmann</a:t>
            </a:r>
            <a:r>
              <a:rPr lang="en-US" sz="1200" dirty="0"/>
              <a:t>, B, </a:t>
            </a:r>
            <a:r>
              <a:rPr lang="en-US" sz="1200" dirty="0" err="1"/>
              <a:t>Verbeek</a:t>
            </a:r>
            <a:r>
              <a:rPr lang="en-US" sz="1200" dirty="0"/>
              <a:t>, K. "Flow Map Layout via Spiral Trees," IEEE Transactions on Visualization and Computer Graphics 17(12): 2536-2544, 2011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799"/>
            <a:ext cx="7848600" cy="4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5765300"/>
            <a:ext cx="284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Whiskey Exports from Scotland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Dykes, J.; Wood, J.; </a:t>
            </a:r>
            <a:r>
              <a:rPr lang="en-US" dirty="0" err="1"/>
              <a:t>Slingsby</a:t>
            </a:r>
            <a:r>
              <a:rPr lang="en-US" dirty="0"/>
              <a:t>, A.; , "Rethinking Map Legends with Visualization," IEEE Transactions on Visualization and Computer Graphics, vol.16, no.6, pp.890-899, Nov.-Dec. 2010 </a:t>
            </a:r>
            <a:endParaRPr lang="en-US" dirty="0" smtClean="0"/>
          </a:p>
          <a:p>
            <a:pPr lvl="1"/>
            <a:r>
              <a:rPr lang="en-US" dirty="0" err="1" smtClean="0"/>
              <a:t>Gaster</a:t>
            </a:r>
            <a:r>
              <a:rPr lang="en-US" dirty="0"/>
              <a:t>, MT and Newman, MEG. “Diffusion based method for producing density-equalizing maps,” Proceedings of the National Academy of Sciences 101(20): </a:t>
            </a:r>
            <a:r>
              <a:rPr lang="en-US" dirty="0" smtClean="0"/>
              <a:t>7499-7504</a:t>
            </a:r>
          </a:p>
          <a:p>
            <a:pPr lvl="1"/>
            <a:r>
              <a:rPr lang="en-US" dirty="0" err="1" smtClean="0"/>
              <a:t>Buchin</a:t>
            </a:r>
            <a:r>
              <a:rPr lang="en-US" dirty="0" smtClean="0"/>
              <a:t> </a:t>
            </a:r>
            <a:r>
              <a:rPr lang="en-US" dirty="0"/>
              <a:t>K, </a:t>
            </a:r>
            <a:r>
              <a:rPr lang="en-US" dirty="0" err="1"/>
              <a:t>Speckmann</a:t>
            </a:r>
            <a:r>
              <a:rPr lang="en-US" dirty="0"/>
              <a:t>, B, </a:t>
            </a:r>
            <a:r>
              <a:rPr lang="en-US" dirty="0" err="1"/>
              <a:t>Verbeek</a:t>
            </a:r>
            <a:r>
              <a:rPr lang="en-US" dirty="0"/>
              <a:t>, K. "Flow Map Layout via Spiral Trees," IEEE Transactions on Visualization and Computer Graphics 17(12): 2536-2544, </a:t>
            </a:r>
            <a:r>
              <a:rPr lang="en-US" dirty="0" smtClean="0"/>
              <a:t>2011</a:t>
            </a:r>
            <a:endParaRPr lang="en-US" dirty="0"/>
          </a:p>
          <a:p>
            <a:pPr lvl="1"/>
            <a:r>
              <a:rPr lang="en-US" dirty="0" err="1" smtClean="0"/>
              <a:t>Speckmann</a:t>
            </a:r>
            <a:r>
              <a:rPr lang="en-US" dirty="0"/>
              <a:t>, B and </a:t>
            </a:r>
            <a:r>
              <a:rPr lang="en-US" dirty="0" err="1"/>
              <a:t>Verbeek</a:t>
            </a:r>
            <a:r>
              <a:rPr lang="en-US" dirty="0"/>
              <a:t>, K. "Necklace Maps," IEEE Transactions on Visualization and Computer Graphics 16(6): 881-889, 2010</a:t>
            </a:r>
            <a:r>
              <a:rPr lang="en-US" dirty="0" smtClean="0"/>
              <a:t>.</a:t>
            </a:r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Homework #3 is due </a:t>
            </a:r>
            <a:r>
              <a:rPr lang="pt-BR" smtClean="0"/>
              <a:t>Monday!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Steps for Communicating Map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what the real-world distribution of the phenomenon might look like</a:t>
            </a:r>
          </a:p>
          <a:p>
            <a:r>
              <a:rPr lang="en-US" dirty="0" smtClean="0"/>
              <a:t>Determine the purpose of the map and the intended audience</a:t>
            </a:r>
          </a:p>
          <a:p>
            <a:r>
              <a:rPr lang="en-US" dirty="0" smtClean="0"/>
              <a:t>Collect data appropriate for the map’s purpose</a:t>
            </a:r>
          </a:p>
          <a:p>
            <a:r>
              <a:rPr lang="en-US" dirty="0" smtClean="0"/>
              <a:t>Design and construct the map</a:t>
            </a:r>
          </a:p>
          <a:p>
            <a:r>
              <a:rPr lang="en-US" dirty="0" smtClean="0"/>
              <a:t>Determine whether users find the map useful/informative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96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Phenomena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way to think about geographic phenomena is to consider their spatial dimension</a:t>
            </a:r>
          </a:p>
          <a:p>
            <a:r>
              <a:rPr lang="en-US" dirty="0" smtClean="0"/>
              <a:t>Five types of phenomena</a:t>
            </a:r>
          </a:p>
          <a:p>
            <a:pPr lvl="1"/>
            <a:r>
              <a:rPr lang="en-US" dirty="0" smtClean="0"/>
              <a:t>Point phenomena – no spatial extent (weather recording devices, oil wells)</a:t>
            </a:r>
          </a:p>
          <a:p>
            <a:pPr lvl="1"/>
            <a:r>
              <a:rPr lang="en-US" dirty="0" smtClean="0"/>
              <a:t>Linear phenomena – one dimensional, length but no width (country borders)</a:t>
            </a:r>
          </a:p>
          <a:p>
            <a:pPr lvl="1"/>
            <a:r>
              <a:rPr lang="en-US" dirty="0" smtClean="0"/>
              <a:t>Areal phenomena – have length and width (lakes)</a:t>
            </a:r>
          </a:p>
          <a:p>
            <a:pPr lvl="1"/>
            <a:r>
              <a:rPr lang="en-US" dirty="0" smtClean="0"/>
              <a:t>2.5 D Phenomena – surface (height above sea level)</a:t>
            </a:r>
          </a:p>
          <a:p>
            <a:pPr lvl="1"/>
            <a:r>
              <a:rPr lang="en-US" dirty="0" smtClean="0"/>
              <a:t>3D Phenomena – have a value at any location within the volume (concentration of carbon dioxide)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85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a way to define locations on a map (need to specify points, lines, polygons etc.)</a:t>
            </a:r>
          </a:p>
          <a:p>
            <a:r>
              <a:rPr lang="en-US" dirty="0" smtClean="0"/>
              <a:t>Typically use Cartesian coordinates</a:t>
            </a:r>
          </a:p>
          <a:p>
            <a:r>
              <a:rPr lang="en-US" dirty="0" smtClean="0"/>
              <a:t>Types of Map Coordinate Systems: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smtClean="0"/>
              <a:t>Universal Transverse Mercator</a:t>
            </a:r>
          </a:p>
          <a:p>
            <a:pPr lvl="1"/>
            <a:r>
              <a:rPr lang="en-US" dirty="0" smtClean="0"/>
              <a:t>State Plane</a:t>
            </a:r>
          </a:p>
          <a:p>
            <a:pPr lvl="1"/>
            <a:r>
              <a:rPr lang="en-US" dirty="0" smtClean="0"/>
              <a:t>Metes and bounds</a:t>
            </a:r>
          </a:p>
        </p:txBody>
      </p:sp>
    </p:spTree>
    <p:extLst>
      <p:ext uri="{BB962C8B-B14F-4D97-AF65-F5344CB8AC3E}">
        <p14:creationId xmlns:p14="http://schemas.microsoft.com/office/powerpoint/2010/main" val="36444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Coordinate systems are based on </a:t>
            </a:r>
            <a:r>
              <a:rPr lang="en-US" b="1" dirty="0" smtClean="0"/>
              <a:t>geodetic </a:t>
            </a:r>
            <a:r>
              <a:rPr lang="en-US" b="1" dirty="0" err="1" smtClean="0"/>
              <a:t>datums</a:t>
            </a:r>
            <a:endParaRPr lang="en-US" dirty="0" smtClean="0"/>
          </a:p>
          <a:p>
            <a:r>
              <a:rPr lang="en-US" dirty="0" err="1" smtClean="0"/>
              <a:t>Datums</a:t>
            </a:r>
            <a:r>
              <a:rPr lang="en-US" dirty="0" smtClean="0"/>
              <a:t> define the size and shape of the earth</a:t>
            </a:r>
          </a:p>
          <a:p>
            <a:r>
              <a:rPr lang="en-US" dirty="0" smtClean="0"/>
              <a:t>The initial point of the coordinate system is determined by the projection, ellipse model and datum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datums</a:t>
            </a:r>
            <a:r>
              <a:rPr lang="en-US" dirty="0" smtClean="0"/>
              <a:t> in the US:</a:t>
            </a:r>
          </a:p>
          <a:p>
            <a:pPr lvl="1"/>
            <a:r>
              <a:rPr lang="en-US" dirty="0" smtClean="0"/>
              <a:t>North American Datum 1927</a:t>
            </a:r>
          </a:p>
          <a:p>
            <a:pPr lvl="1"/>
            <a:r>
              <a:rPr lang="en-US" dirty="0" smtClean="0"/>
              <a:t>North American Datum 1983</a:t>
            </a:r>
          </a:p>
          <a:p>
            <a:pPr lvl="1"/>
            <a:r>
              <a:rPr lang="en-US" dirty="0" smtClean="0"/>
              <a:t>World Geodetic System</a:t>
            </a:r>
            <a:endParaRPr lang="en-US" dirty="0"/>
          </a:p>
        </p:txBody>
      </p:sp>
      <p:pic>
        <p:nvPicPr>
          <p:cNvPr id="4" name="Picture 7" descr="C:\TEMP\FOR220\Graphics\ellip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886200" cy="2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8106</TotalTime>
  <Words>3314</Words>
  <Application>Microsoft Office PowerPoint</Application>
  <PresentationFormat>On-screen Show (4:3)</PresentationFormat>
  <Paragraphs>338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Equity</vt:lpstr>
      <vt:lpstr>CSE 591 Geographic Visualization</vt:lpstr>
      <vt:lpstr>Geovisualization</vt:lpstr>
      <vt:lpstr>Geographic Visualization</vt:lpstr>
      <vt:lpstr>Thematic Maps</vt:lpstr>
      <vt:lpstr>Thematic Maps</vt:lpstr>
      <vt:lpstr>Basic Steps for Communicating Map Information</vt:lpstr>
      <vt:lpstr>Map Phenomena</vt:lpstr>
      <vt:lpstr>Coordinate Systems</vt:lpstr>
      <vt:lpstr>Coordinate Systems</vt:lpstr>
      <vt:lpstr>Coordinate System Datums</vt:lpstr>
      <vt:lpstr>Coordinate Systems Latitude-Longitude System</vt:lpstr>
      <vt:lpstr>Map Projections</vt:lpstr>
      <vt:lpstr>Map Projections</vt:lpstr>
      <vt:lpstr>Cylindrical Projections</vt:lpstr>
      <vt:lpstr>Cylindrical Projections - Peters</vt:lpstr>
      <vt:lpstr>Cylindrical Projections - Mercator</vt:lpstr>
      <vt:lpstr>Conic Projections</vt:lpstr>
      <vt:lpstr>Conic Projections – Albers Equal Area</vt:lpstr>
      <vt:lpstr>Conic Projections - Equidistant</vt:lpstr>
      <vt:lpstr>Azimuthal Projections</vt:lpstr>
      <vt:lpstr>Azimuthal Projections - Orthographic</vt:lpstr>
      <vt:lpstr>PowerPoint Presentation</vt:lpstr>
      <vt:lpstr>What Projection Should I Use?</vt:lpstr>
      <vt:lpstr>Map Elements and Typography</vt:lpstr>
      <vt:lpstr>PowerPoint Presentation</vt:lpstr>
      <vt:lpstr>Legend</vt:lpstr>
      <vt:lpstr>Typography</vt:lpstr>
      <vt:lpstr>Specific Guidelines for Map Elements</vt:lpstr>
      <vt:lpstr>Choropleth Maps1</vt:lpstr>
      <vt:lpstr>Choropleth Maps</vt:lpstr>
      <vt:lpstr>Coloring Choropleth Maps1</vt:lpstr>
      <vt:lpstr>Color Schemes1</vt:lpstr>
      <vt:lpstr>Class Interval Selection</vt:lpstr>
      <vt:lpstr>Equal Interval</vt:lpstr>
      <vt:lpstr>Quantiles</vt:lpstr>
      <vt:lpstr>Mean-Standard Deviation</vt:lpstr>
      <vt:lpstr>Maximum Breaks</vt:lpstr>
      <vt:lpstr>Natural Breaks</vt:lpstr>
      <vt:lpstr>Optimal Classification</vt:lpstr>
      <vt:lpstr>Utilizing Spatial Context</vt:lpstr>
      <vt:lpstr>PowerPoint Presentation</vt:lpstr>
      <vt:lpstr>Choropleth Maps</vt:lpstr>
      <vt:lpstr>Dasymetric Map</vt:lpstr>
      <vt:lpstr>Dasymetric Map</vt:lpstr>
      <vt:lpstr>Isopleth Map</vt:lpstr>
      <vt:lpstr>Proportional Symbol Mapping</vt:lpstr>
      <vt:lpstr>Proportional Symbol Mapping</vt:lpstr>
      <vt:lpstr>Proportional Symbol Mapping</vt:lpstr>
      <vt:lpstr>Necklace Map</vt:lpstr>
      <vt:lpstr>Cartogram</vt:lpstr>
      <vt:lpstr>Cartogram</vt:lpstr>
      <vt:lpstr>Flow Map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280</cp:revision>
  <dcterms:created xsi:type="dcterms:W3CDTF">2011-08-04T19:58:28Z</dcterms:created>
  <dcterms:modified xsi:type="dcterms:W3CDTF">2013-02-06T16:23:45Z</dcterms:modified>
</cp:coreProperties>
</file>