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6" r:id="rId14"/>
    <p:sldId id="357" r:id="rId15"/>
    <p:sldId id="355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85" r:id="rId44"/>
    <p:sldId id="386" r:id="rId45"/>
    <p:sldId id="387" r:id="rId46"/>
    <p:sldId id="388" r:id="rId47"/>
    <p:sldId id="389" r:id="rId48"/>
    <p:sldId id="390" r:id="rId49"/>
    <p:sldId id="391" r:id="rId50"/>
    <p:sldId id="393" r:id="rId51"/>
    <p:sldId id="394" r:id="rId52"/>
    <p:sldId id="395" r:id="rId53"/>
    <p:sldId id="396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343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0" autoAdjust="0"/>
    <p:restoredTop sz="86933" autoAdjust="0"/>
  </p:normalViewPr>
  <p:slideViewPr>
    <p:cSldViewPr>
      <p:cViewPr varScale="1">
        <p:scale>
          <a:sx n="80" d="100"/>
          <a:sy n="80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apers\Book-VA\Baseba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Sheet1!$D$2:$D$21</c:f>
              <c:numCache>
                <c:formatCode>General</c:formatCode>
                <c:ptCount val="20"/>
                <c:pt idx="0">
                  <c:v>111</c:v>
                </c:pt>
                <c:pt idx="1">
                  <c:v>106</c:v>
                </c:pt>
                <c:pt idx="2">
                  <c:v>65</c:v>
                </c:pt>
                <c:pt idx="3">
                  <c:v>89</c:v>
                </c:pt>
                <c:pt idx="4">
                  <c:v>95</c:v>
                </c:pt>
                <c:pt idx="5">
                  <c:v>115</c:v>
                </c:pt>
                <c:pt idx="6">
                  <c:v>100</c:v>
                </c:pt>
                <c:pt idx="7">
                  <c:v>85</c:v>
                </c:pt>
                <c:pt idx="8">
                  <c:v>101</c:v>
                </c:pt>
                <c:pt idx="9">
                  <c:v>53</c:v>
                </c:pt>
                <c:pt idx="10">
                  <c:v>92</c:v>
                </c:pt>
                <c:pt idx="11">
                  <c:v>76</c:v>
                </c:pt>
                <c:pt idx="12">
                  <c:v>87</c:v>
                </c:pt>
                <c:pt idx="13">
                  <c:v>106</c:v>
                </c:pt>
                <c:pt idx="14">
                  <c:v>84</c:v>
                </c:pt>
                <c:pt idx="15">
                  <c:v>71</c:v>
                </c:pt>
                <c:pt idx="16">
                  <c:v>80</c:v>
                </c:pt>
                <c:pt idx="17">
                  <c:v>100</c:v>
                </c:pt>
                <c:pt idx="18">
                  <c:v>62</c:v>
                </c:pt>
                <c:pt idx="19">
                  <c:v>100</c:v>
                </c:pt>
              </c:numCache>
            </c:numRef>
          </c:xVal>
          <c:yVal>
            <c:numRef>
              <c:f>Sheet1!$F$2:$F$21</c:f>
              <c:numCache>
                <c:formatCode>General</c:formatCode>
                <c:ptCount val="20"/>
                <c:pt idx="0">
                  <c:v>0.33600000000000063</c:v>
                </c:pt>
                <c:pt idx="1">
                  <c:v>0.32400000000000057</c:v>
                </c:pt>
                <c:pt idx="2">
                  <c:v>0.32100000000000056</c:v>
                </c:pt>
                <c:pt idx="3">
                  <c:v>0.3150000000000005</c:v>
                </c:pt>
                <c:pt idx="4">
                  <c:v>0.3120000000000005</c:v>
                </c:pt>
                <c:pt idx="5">
                  <c:v>0.3120000000000005</c:v>
                </c:pt>
                <c:pt idx="6">
                  <c:v>0.30700000000000038</c:v>
                </c:pt>
                <c:pt idx="7">
                  <c:v>0.30700000000000038</c:v>
                </c:pt>
                <c:pt idx="8">
                  <c:v>0.30400000000000038</c:v>
                </c:pt>
                <c:pt idx="9">
                  <c:v>0.30000000000000032</c:v>
                </c:pt>
                <c:pt idx="10">
                  <c:v>0.30000000000000032</c:v>
                </c:pt>
                <c:pt idx="11">
                  <c:v>0.29800000000000032</c:v>
                </c:pt>
                <c:pt idx="12">
                  <c:v>0.29800000000000032</c:v>
                </c:pt>
                <c:pt idx="13">
                  <c:v>0.29600000000000032</c:v>
                </c:pt>
                <c:pt idx="14">
                  <c:v>0.29300000000000032</c:v>
                </c:pt>
                <c:pt idx="15">
                  <c:v>0.29200000000000031</c:v>
                </c:pt>
                <c:pt idx="16">
                  <c:v>0.29000000000000031</c:v>
                </c:pt>
                <c:pt idx="17">
                  <c:v>0.29000000000000031</c:v>
                </c:pt>
                <c:pt idx="18">
                  <c:v>0.28800000000000031</c:v>
                </c:pt>
                <c:pt idx="19">
                  <c:v>0.28700000000000031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347840"/>
        <c:axId val="126203392"/>
      </c:scatterChart>
      <c:valAx>
        <c:axId val="119347840"/>
        <c:scaling>
          <c:orientation val="minMax"/>
          <c:max val="120"/>
          <c:min val="5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26203392"/>
        <c:crosses val="autoZero"/>
        <c:crossBetween val="midCat"/>
      </c:valAx>
      <c:valAx>
        <c:axId val="126203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93478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>
                <a:latin typeface="Times New Roman" pitchFamily="18" charset="0"/>
              </a:rPr>
              <a:t>Show examples of skewness and random noise power transforms</a:t>
            </a: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fld id="{924B83CA-538B-4F30-B589-443230D35EAD}" type="slidenum">
              <a:rPr lang="en-US" smtClean="0"/>
              <a:pPr eaLnBrk="1" hangingPunct="1"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0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2/16/2014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vis-wiki.net/index.php/Visualization_Pipelin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Maciejewski</a:t>
            </a:r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591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Midterm Review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Variables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number of visual variables necessary for the representation is at least equal to the number of components in the information</a:t>
            </a:r>
          </a:p>
          <a:p>
            <a:r>
              <a:rPr lang="en-US" dirty="0" smtClean="0"/>
              <a:t>With three components, the information can be perceived as a single image</a:t>
            </a:r>
          </a:p>
          <a:p>
            <a:r>
              <a:rPr lang="en-US" dirty="0" smtClean="0"/>
              <a:t>Otherwise, we need several images (this is often termed </a:t>
            </a:r>
            <a:r>
              <a:rPr lang="en-US" i="1" dirty="0" smtClean="0"/>
              <a:t>small multiples</a:t>
            </a:r>
            <a:r>
              <a:rPr lang="en-US" dirty="0" smtClean="0"/>
              <a:t> and will be discussed in a future lecture)</a:t>
            </a:r>
          </a:p>
          <a:p>
            <a:r>
              <a:rPr lang="en-US" dirty="0" smtClean="0"/>
              <a:t>The number of components is the best basis for a classification of graphic constructions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J </a:t>
            </a:r>
            <a:r>
              <a:rPr lang="en-US" sz="1200" dirty="0" err="1" smtClean="0"/>
              <a:t>Bertin</a:t>
            </a:r>
            <a:r>
              <a:rPr lang="en-US" sz="1200" dirty="0" smtClean="0"/>
              <a:t> (1967), </a:t>
            </a:r>
            <a:r>
              <a:rPr lang="en-US" sz="1200" i="1" dirty="0" smtClean="0"/>
              <a:t>The Semiology of Graphics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954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Bertin’s</a:t>
            </a:r>
            <a:r>
              <a:rPr lang="en-US" dirty="0" smtClean="0"/>
              <a:t> “Levels of Organization”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Components of information do not all involve the same intellectual approach</a:t>
            </a:r>
          </a:p>
          <a:p>
            <a:r>
              <a:rPr lang="en-US" dirty="0" smtClean="0"/>
              <a:t>For example, we may choose to order qualitative (nominal) categories to compare ordered categories</a:t>
            </a:r>
          </a:p>
          <a:p>
            <a:r>
              <a:rPr lang="en-US" dirty="0" smtClean="0"/>
              <a:t>A component can be classified as qualitative, ordered or quantitative</a:t>
            </a:r>
          </a:p>
          <a:p>
            <a:r>
              <a:rPr lang="en-US" dirty="0" smtClean="0"/>
              <a:t>The visual variables which represent each component must permit parallel perceptual approaches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J </a:t>
            </a:r>
            <a:r>
              <a:rPr lang="en-US" sz="1200" dirty="0" err="1" smtClean="0"/>
              <a:t>Bertin</a:t>
            </a:r>
            <a:r>
              <a:rPr lang="en-US" sz="1200" dirty="0" smtClean="0"/>
              <a:t> (1967), </a:t>
            </a:r>
            <a:r>
              <a:rPr lang="en-US" sz="1200" i="1" dirty="0" smtClean="0"/>
              <a:t>The Semiology of Graphics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67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Bertin’s</a:t>
            </a:r>
            <a:r>
              <a:rPr lang="en-US" dirty="0" smtClean="0"/>
              <a:t> “Levels of Organization”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J </a:t>
            </a:r>
            <a:r>
              <a:rPr lang="en-US" sz="1200" dirty="0" err="1" smtClean="0"/>
              <a:t>Bertin</a:t>
            </a:r>
            <a:r>
              <a:rPr lang="en-US" sz="1200" dirty="0" smtClean="0"/>
              <a:t> (1967), </a:t>
            </a:r>
            <a:r>
              <a:rPr lang="en-US" sz="1200" i="1" dirty="0" smtClean="0"/>
              <a:t>The Semiology of Graphics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1828800" y="20574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20574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20574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28800" y="26670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09800" y="26670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90800" y="26670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8800" y="30480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09800" y="30480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90800" y="30480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28800" y="3657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09800" y="3657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90800" y="3657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038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00" y="4038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90800" y="4038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28800" y="4419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09800" y="4419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90800" y="4419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828800" y="4800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09800" y="4800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590800" y="4800600"/>
            <a:ext cx="381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1999" y="2073729"/>
            <a:ext cx="85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66800" y="267866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958549" y="3059668"/>
            <a:ext cx="64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2000" y="3669268"/>
            <a:ext cx="82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Texture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5015" y="40386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4431268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Orientation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34633" y="481226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81400" y="1905000"/>
            <a:ext cx="2451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– Nominal (Qualitative)</a:t>
            </a:r>
          </a:p>
          <a:p>
            <a:r>
              <a:rPr lang="en-US" dirty="0" smtClean="0"/>
              <a:t>O – Ordered (Ordinal)</a:t>
            </a:r>
          </a:p>
          <a:p>
            <a:r>
              <a:rPr lang="en-US" dirty="0" smtClean="0"/>
              <a:t>Q – Quantitative (Interval)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42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Combinatorics</a:t>
            </a:r>
            <a:r>
              <a:rPr lang="en-US" dirty="0" smtClean="0"/>
              <a:t> of Encodings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Challenge:</a:t>
            </a:r>
          </a:p>
          <a:p>
            <a:pPr lvl="1"/>
            <a:r>
              <a:rPr lang="en-US" dirty="0" smtClean="0"/>
              <a:t>Pick the best encodings from the exponential number of possibilities (n+1)</a:t>
            </a:r>
            <a:r>
              <a:rPr lang="en-US" baseline="30000" dirty="0" smtClean="0"/>
              <a:t>8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Principle of Consistency: The properties of the image should match the properties of the data</a:t>
            </a:r>
          </a:p>
          <a:p>
            <a:endParaRPr lang="en-US" dirty="0"/>
          </a:p>
          <a:p>
            <a:r>
              <a:rPr lang="en-US" dirty="0" smtClean="0"/>
              <a:t>Principle of Importance Ordering: Encode the most important information in the most effective way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5867400"/>
            <a:ext cx="803751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</a:t>
            </a:r>
            <a:r>
              <a:rPr lang="en-US" sz="1200" dirty="0" smtClean="0"/>
              <a:t>This slide is borrowed </a:t>
            </a:r>
            <a:r>
              <a:rPr lang="en-US" sz="1200" dirty="0"/>
              <a:t>from Pat </a:t>
            </a:r>
            <a:r>
              <a:rPr lang="en-US" sz="1200" dirty="0" err="1"/>
              <a:t>Hanrahan’s</a:t>
            </a:r>
            <a:r>
              <a:rPr lang="en-US" sz="1200" dirty="0"/>
              <a:t> </a:t>
            </a:r>
            <a:r>
              <a:rPr lang="en-US" sz="1200" dirty="0" smtClean="0"/>
              <a:t>“From Data to Image” lecture: http</a:t>
            </a:r>
            <a:r>
              <a:rPr lang="en-US" sz="1200" dirty="0"/>
              <a:t>://graphics.stanford.edu/courses/cs448b-04-winter/lectures/encoding/</a:t>
            </a:r>
          </a:p>
          <a:p>
            <a:pPr eaLnBrk="1" hangingPunct="1"/>
            <a:endParaRPr lang="en-US" sz="12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036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Expressiveness &amp; Effectiveness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Expressiveness: A set of facts is expressible in a visual language if the visualizations express all the facts in the set of data, and only the facts in the data</a:t>
            </a:r>
          </a:p>
          <a:p>
            <a:endParaRPr lang="en-US" dirty="0"/>
          </a:p>
          <a:p>
            <a:r>
              <a:rPr lang="en-US" dirty="0" smtClean="0"/>
              <a:t>Effectiveness: A visualization is more effective than another visualization if the information conveyed by one visualization is more readily perceived than the information in the other visualization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286381"/>
            <a:ext cx="803751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</a:t>
            </a:r>
            <a:r>
              <a:rPr lang="en-US" sz="1200" dirty="0" smtClean="0"/>
              <a:t>J. </a:t>
            </a:r>
            <a:r>
              <a:rPr lang="en-US" sz="1200" dirty="0" err="1" smtClean="0"/>
              <a:t>Mackinlay</a:t>
            </a:r>
            <a:r>
              <a:rPr lang="en-US" sz="1200" dirty="0" smtClean="0"/>
              <a:t>, Automating the Design of Graphical Presentations of Relational Information, ACM Transactions on Graphics, 5(2): 110-141, 1986.</a:t>
            </a:r>
            <a:endParaRPr lang="en-US" sz="1200" dirty="0"/>
          </a:p>
          <a:p>
            <a:pPr eaLnBrk="1" hangingPunct="1"/>
            <a:endParaRPr lang="en-US" sz="12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607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key goal of visualization is to produce images of data that support visual analysis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Human perception plays an important role in visualization</a:t>
            </a:r>
          </a:p>
          <a:p>
            <a:r>
              <a:rPr lang="en-US" dirty="0" smtClean="0"/>
              <a:t>How we “see” details directly impacts the efficiency and effectiveness of an image (remember </a:t>
            </a:r>
            <a:r>
              <a:rPr lang="en-US" dirty="0" err="1" smtClean="0"/>
              <a:t>Mackinlay’s</a:t>
            </a:r>
            <a:r>
              <a:rPr lang="en-US" dirty="0" smtClean="0"/>
              <a:t> criteria from last lecture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By understanding perception, we can improve the quality and quantity of information being displayed</a:t>
            </a:r>
            <a:r>
              <a:rPr lang="en-US" baseline="30000" dirty="0" smtClean="0"/>
              <a:t>3</a:t>
            </a:r>
            <a:endParaRPr lang="en-US" baseline="300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8" y="5562600"/>
            <a:ext cx="80375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/>
              <a:t>1 - </a:t>
            </a:r>
            <a:r>
              <a:rPr lang="en-US" sz="1200" dirty="0" smtClean="0"/>
              <a:t>C</a:t>
            </a:r>
            <a:r>
              <a:rPr lang="en-US" sz="1200" dirty="0"/>
              <a:t>. Healey and J. </a:t>
            </a:r>
            <a:r>
              <a:rPr lang="en-US" sz="1200" dirty="0" err="1"/>
              <a:t>Enns</a:t>
            </a:r>
            <a:r>
              <a:rPr lang="en-US" sz="1200" dirty="0"/>
              <a:t>, “Attention and Visual Memory in Visualization and Computer Graphics”, IEEE Transactions on Visualization and Computer Graphics, 2011 (Pre-print</a:t>
            </a:r>
            <a:r>
              <a:rPr lang="en-US" sz="1200" dirty="0" smtClean="0"/>
              <a:t>)</a:t>
            </a:r>
          </a:p>
          <a:p>
            <a:pPr eaLnBrk="1" hangingPunct="1"/>
            <a:r>
              <a:rPr lang="en-US" sz="1200" dirty="0" smtClean="0"/>
              <a:t>2 - J</a:t>
            </a:r>
            <a:r>
              <a:rPr lang="en-US" sz="1200" dirty="0"/>
              <a:t>. </a:t>
            </a:r>
            <a:r>
              <a:rPr lang="en-US" sz="1200" dirty="0" err="1"/>
              <a:t>Mackinlay</a:t>
            </a:r>
            <a:r>
              <a:rPr lang="en-US" sz="1200" dirty="0"/>
              <a:t>, Automating the Design of Graphical Presentations of Relational Information, ACM Transactions on Graphics, 5(2): 110-141, 1986</a:t>
            </a:r>
            <a:r>
              <a:rPr lang="en-US" sz="1200" dirty="0" smtClean="0"/>
              <a:t>.</a:t>
            </a:r>
          </a:p>
          <a:p>
            <a:pPr eaLnBrk="1" hangingPunct="1"/>
            <a:r>
              <a:rPr lang="en-US" sz="1200" dirty="0" smtClean="0"/>
              <a:t>3 - Ware</a:t>
            </a:r>
            <a:r>
              <a:rPr lang="en-US" sz="1200" dirty="0"/>
              <a:t>, C. </a:t>
            </a:r>
            <a:r>
              <a:rPr lang="en-US" sz="1200" i="1" dirty="0"/>
              <a:t>Information Visualization: Perception for Design</a:t>
            </a:r>
            <a:r>
              <a:rPr lang="en-US" sz="1200" dirty="0"/>
              <a:t>. Morgan Kaufmann Publishers, Inc., San Francisco, California, 2000.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793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Selective Visual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difficult to attend to more than one thing at the same time</a:t>
            </a:r>
          </a:p>
          <a:p>
            <a:r>
              <a:rPr lang="en-US" dirty="0" smtClean="0"/>
              <a:t>When we attend to one task over the other, this is selective attention</a:t>
            </a:r>
          </a:p>
          <a:p>
            <a:r>
              <a:rPr lang="en-US" dirty="0" smtClean="0"/>
              <a:t>Classic </a:t>
            </a:r>
            <a:r>
              <a:rPr lang="en-US" dirty="0" err="1" smtClean="0"/>
              <a:t>Stroop</a:t>
            </a:r>
            <a:r>
              <a:rPr lang="en-US" dirty="0" smtClean="0"/>
              <a:t> task – Read aloud the color of the word, not the word itself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038600"/>
            <a:ext cx="47339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57198" y="6459379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err="1"/>
              <a:t>Stroop</a:t>
            </a:r>
            <a:r>
              <a:rPr lang="en-US" sz="1000" dirty="0"/>
              <a:t>, John Ridley (1935). "Studies of interference in serial verbal reactions". </a:t>
            </a:r>
            <a:r>
              <a:rPr lang="en-US" sz="1000" i="1" dirty="0"/>
              <a:t>Journal of Experimental Psychology</a:t>
            </a:r>
            <a:r>
              <a:rPr lang="en-US" sz="1000" dirty="0"/>
              <a:t> </a:t>
            </a:r>
            <a:r>
              <a:rPr lang="en-US" sz="1000" b="1" dirty="0"/>
              <a:t>18</a:t>
            </a:r>
            <a:r>
              <a:rPr lang="en-US" sz="1000" dirty="0"/>
              <a:t> (6): 643–66</a:t>
            </a:r>
          </a:p>
        </p:txBody>
      </p:sp>
    </p:spTree>
    <p:extLst>
      <p:ext uri="{BB962C8B-B14F-4D97-AF65-F5344CB8AC3E}">
        <p14:creationId xmlns:p14="http://schemas.microsoft.com/office/powerpoint/2010/main" val="190980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Theoretical Interpretations of Selective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Bottleneck/filter theories</a:t>
            </a:r>
          </a:p>
          <a:p>
            <a:pPr lvl="1"/>
            <a:r>
              <a:rPr lang="en-US" dirty="0" smtClean="0"/>
              <a:t>A bottleneck is a mechanism that limits the amount of information to be attended to</a:t>
            </a:r>
          </a:p>
          <a:p>
            <a:r>
              <a:rPr lang="en-US" i="1" dirty="0" smtClean="0"/>
              <a:t>Early selection</a:t>
            </a:r>
            <a:r>
              <a:rPr lang="en-US" i="1" baseline="30000" dirty="0" smtClean="0"/>
              <a:t>1</a:t>
            </a:r>
            <a:r>
              <a:rPr lang="en-US" dirty="0" smtClean="0"/>
              <a:t> - select one message for further processing and all others are lost</a:t>
            </a:r>
          </a:p>
          <a:p>
            <a:r>
              <a:rPr lang="en-US" i="1" dirty="0" smtClean="0"/>
              <a:t>Attenuation</a:t>
            </a:r>
            <a:r>
              <a:rPr lang="en-US" i="1" baseline="30000" dirty="0" smtClean="0"/>
              <a:t>2</a:t>
            </a:r>
            <a:r>
              <a:rPr lang="en-US" dirty="0" smtClean="0"/>
              <a:t> – select one message for full processing, others are partially processed</a:t>
            </a:r>
          </a:p>
          <a:p>
            <a:r>
              <a:rPr lang="en-US" i="1" dirty="0" smtClean="0"/>
              <a:t>Late selection</a:t>
            </a:r>
            <a:r>
              <a:rPr lang="en-US" i="1" baseline="30000" dirty="0" smtClean="0"/>
              <a:t>3</a:t>
            </a:r>
            <a:r>
              <a:rPr lang="en-US" dirty="0" smtClean="0"/>
              <a:t> – all messages get through but only one is selected for processing</a:t>
            </a:r>
            <a:endParaRPr lang="en-US" i="1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798" y="6059269"/>
            <a:ext cx="85344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– D. E. Broadbent, </a:t>
            </a:r>
            <a:r>
              <a:rPr lang="en-US" sz="1200" i="1" dirty="0" smtClean="0"/>
              <a:t>Perception and Communication</a:t>
            </a:r>
            <a:r>
              <a:rPr lang="en-US" sz="1200" dirty="0" smtClean="0"/>
              <a:t>. Oxford, United Kingdom: Oxford University Press, 1958</a:t>
            </a:r>
          </a:p>
          <a:p>
            <a:pPr eaLnBrk="1" hangingPunct="1"/>
            <a:r>
              <a:rPr lang="en-US" sz="1200" dirty="0" smtClean="0"/>
              <a:t>2 – A. </a:t>
            </a:r>
            <a:r>
              <a:rPr lang="en-US" sz="1200" dirty="0" err="1" smtClean="0"/>
              <a:t>Triesman</a:t>
            </a:r>
            <a:r>
              <a:rPr lang="en-US" sz="1200" dirty="0" smtClean="0"/>
              <a:t>, “Monitoring and storage of irrelevant messages in selective attention,” </a:t>
            </a:r>
            <a:r>
              <a:rPr lang="en-US" sz="1200" i="1" dirty="0" smtClean="0"/>
              <a:t>Psychological Review</a:t>
            </a:r>
            <a:r>
              <a:rPr lang="en-US" sz="1200" dirty="0" smtClean="0"/>
              <a:t> </a:t>
            </a:r>
            <a:r>
              <a:rPr lang="en-US" sz="1200" b="1" dirty="0" smtClean="0"/>
              <a:t>87</a:t>
            </a:r>
            <a:r>
              <a:rPr lang="en-US" sz="1200" dirty="0" smtClean="0"/>
              <a:t>:  272-300</a:t>
            </a:r>
          </a:p>
          <a:p>
            <a:pPr eaLnBrk="1" hangingPunct="1"/>
            <a:r>
              <a:rPr lang="en-US" sz="1200" dirty="0" smtClean="0"/>
              <a:t>3 – J. A. Deutsch and D. Deutsch, "Attention: some theoretical considerations,“ </a:t>
            </a:r>
            <a:r>
              <a:rPr lang="en-US" sz="1200" i="1" dirty="0" smtClean="0"/>
              <a:t>Psychological Review</a:t>
            </a:r>
            <a:r>
              <a:rPr lang="en-US" sz="1200" dirty="0" smtClean="0"/>
              <a:t> </a:t>
            </a:r>
            <a:r>
              <a:rPr lang="en-US" sz="1200" b="1" dirty="0" smtClean="0"/>
              <a:t>70</a:t>
            </a:r>
            <a:r>
              <a:rPr lang="en-US" sz="1200" dirty="0" smtClean="0"/>
              <a:t>: 80–90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06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Theoretical Interpretations of Divided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Divided attention is the act of trying to attend to two stimuli at once and making multiple responses rather than making one response to multiple stimuli</a:t>
            </a:r>
          </a:p>
          <a:p>
            <a:r>
              <a:rPr lang="en-US" dirty="0" smtClean="0"/>
              <a:t>Capacity Theories</a:t>
            </a:r>
          </a:p>
          <a:p>
            <a:pPr lvl="1"/>
            <a:r>
              <a:rPr lang="en-US" dirty="0" smtClean="0"/>
              <a:t>A limited amount of resources are available to conduct tasks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smtClean="0"/>
              <a:t>Only one cognitive process can occur at a time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798" y="6172200"/>
            <a:ext cx="8534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200" dirty="0" smtClean="0"/>
              <a:t>1 – D. </a:t>
            </a:r>
            <a:r>
              <a:rPr lang="en-US" sz="1200" dirty="0" err="1" smtClean="0"/>
              <a:t>Kahneman</a:t>
            </a:r>
            <a:r>
              <a:rPr lang="en-US" sz="1200" dirty="0"/>
              <a:t> </a:t>
            </a:r>
            <a:r>
              <a:rPr lang="en-US" sz="1200" dirty="0" smtClean="0"/>
              <a:t>(1973</a:t>
            </a:r>
            <a:r>
              <a:rPr lang="en-US" sz="1200" dirty="0"/>
              <a:t>). </a:t>
            </a:r>
            <a:r>
              <a:rPr lang="en-US" sz="1200" i="1" dirty="0"/>
              <a:t>Attention and effort. </a:t>
            </a:r>
            <a:r>
              <a:rPr lang="en-US" sz="1200" dirty="0"/>
              <a:t>Englewood Cliffs, </a:t>
            </a:r>
            <a:r>
              <a:rPr lang="en-US" sz="1200" dirty="0" smtClean="0"/>
              <a:t>NJ: Prentice-Hall.</a:t>
            </a:r>
          </a:p>
          <a:p>
            <a:r>
              <a:rPr lang="en-US" sz="1200" dirty="0" smtClean="0"/>
              <a:t>2 – H. </a:t>
            </a:r>
            <a:r>
              <a:rPr lang="en-US" sz="1200" dirty="0" err="1" smtClean="0"/>
              <a:t>Pashler</a:t>
            </a:r>
            <a:r>
              <a:rPr lang="en-US" sz="1200" dirty="0" smtClean="0"/>
              <a:t>, “Dual-Task Interference in Simple Tasks: Data and Theory,” </a:t>
            </a:r>
            <a:r>
              <a:rPr lang="en-US" sz="1200" i="1" dirty="0" smtClean="0"/>
              <a:t>Psychological Bulletin</a:t>
            </a:r>
            <a:r>
              <a:rPr lang="en-US" sz="1200" dirty="0" smtClean="0"/>
              <a:t>, </a:t>
            </a:r>
            <a:r>
              <a:rPr lang="en-US" sz="1200" b="1" dirty="0" smtClean="0"/>
              <a:t>116</a:t>
            </a:r>
            <a:r>
              <a:rPr lang="en-US" sz="1200" dirty="0" smtClean="0"/>
              <a:t>(2): 220-244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176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Partial List of Pre-Attentive Visual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05490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000" dirty="0" smtClean="0"/>
              <a:t>C. Healey and J. </a:t>
            </a:r>
            <a:r>
              <a:rPr lang="en-US" sz="1000" dirty="0" err="1" smtClean="0"/>
              <a:t>Enns</a:t>
            </a:r>
            <a:r>
              <a:rPr lang="en-US" sz="1000" dirty="0" smtClean="0"/>
              <a:t>, “Attention and Visual Memory in Visualization and Computer Graphics”, IEEE Transactions on Visualization and Computer Graphics, 2011 (Pre-print)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4478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13164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1413164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478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048000"/>
            <a:ext cx="724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Blob orientation            length, width                        closure                                    size</a:t>
            </a:r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11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4" y="3657600"/>
            <a:ext cx="1666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14400" y="5269468"/>
            <a:ext cx="752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Curvature                        density, contrast           number, estimation                  color(hue)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4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“The use of computer-supported, interactive visual representations of data to amplify cognition.”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This is not simply the process of making a graphic or an image, the goal is to create insight, not pretty pictures</a:t>
            </a:r>
          </a:p>
          <a:p>
            <a:r>
              <a:rPr lang="en-US" dirty="0" smtClean="0"/>
              <a:t>We want to help people form a mental image of something and internalize their own understanding</a:t>
            </a:r>
          </a:p>
          <a:p>
            <a:r>
              <a:rPr lang="en-US" dirty="0" smtClean="0"/>
              <a:t>We want to promote discovery, decision making and explanations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49287" y="6287013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1-Readings in Information Visualization: Using Vision to Think, SK Card, J </a:t>
            </a:r>
            <a:r>
              <a:rPr lang="en-US" sz="1000" b="0" dirty="0" err="1" smtClean="0"/>
              <a:t>Mackinlay</a:t>
            </a:r>
            <a:r>
              <a:rPr lang="en-US" sz="1000" b="0" dirty="0" smtClean="0"/>
              <a:t> and </a:t>
            </a:r>
            <a:r>
              <a:rPr lang="en-US" sz="1000" b="0" dirty="0" err="1" smtClean="0"/>
              <a:t>B.Shneiderman</a:t>
            </a:r>
            <a:r>
              <a:rPr lang="en-US" sz="1000" b="0" dirty="0" smtClean="0"/>
              <a:t>, 1999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24244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Results from research on visual attention can be used to assign visual features to data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One of the key components of visually representing data is choosing the appropriate color scale</a:t>
            </a:r>
          </a:p>
          <a:p>
            <a:r>
              <a:rPr lang="en-US" dirty="0" smtClean="0"/>
              <a:t>There is no “best” color scale</a:t>
            </a:r>
          </a:p>
          <a:p>
            <a:r>
              <a:rPr lang="en-US" dirty="0"/>
              <a:t>Choice depends </a:t>
            </a:r>
            <a:r>
              <a:rPr lang="en-US" dirty="0" smtClean="0"/>
              <a:t>on</a:t>
            </a:r>
            <a:r>
              <a:rPr lang="en-US" baseline="30000" dirty="0" smtClean="0"/>
              <a:t>1,2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problem domain</a:t>
            </a:r>
          </a:p>
          <a:p>
            <a:pPr lvl="1"/>
            <a:r>
              <a:rPr lang="en-US" dirty="0" smtClean="0"/>
              <a:t>visual representation</a:t>
            </a:r>
          </a:p>
          <a:p>
            <a:pPr lvl="1"/>
            <a:r>
              <a:rPr lang="en-US" dirty="0" smtClean="0"/>
              <a:t>Questions the analyst is asking of the data</a:t>
            </a:r>
          </a:p>
          <a:p>
            <a:r>
              <a:rPr lang="en-US" dirty="0" smtClean="0"/>
              <a:t>While there is no “best” choice, there are design principles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172200"/>
            <a:ext cx="80375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1 - </a:t>
            </a:r>
            <a:r>
              <a:rPr lang="en-US" sz="1000" dirty="0" smtClean="0"/>
              <a:t>H. </a:t>
            </a:r>
            <a:r>
              <a:rPr lang="en-US" sz="1000" dirty="0" err="1" smtClean="0"/>
              <a:t>Levkowitz</a:t>
            </a:r>
            <a:r>
              <a:rPr lang="en-US" sz="1000" dirty="0" smtClean="0"/>
              <a:t> and G. T. Herman, "Color scales for image data," IEEE Computer Graphics and Applications, vol. 12, pp. 72-80, 1992</a:t>
            </a:r>
          </a:p>
          <a:p>
            <a:pPr eaLnBrk="1" hangingPunct="1"/>
            <a:r>
              <a:rPr lang="en-US" sz="1000" dirty="0" smtClean="0"/>
              <a:t>2 - P. </a:t>
            </a:r>
            <a:r>
              <a:rPr lang="en-US" sz="1000" dirty="0" err="1" smtClean="0"/>
              <a:t>Rheingans</a:t>
            </a:r>
            <a:r>
              <a:rPr lang="en-US" sz="1000" dirty="0" smtClean="0"/>
              <a:t>, "Task-based color scale design," Proceedings of Applied Image and Pattern Recognition, pp. 35-43, 1999.</a:t>
            </a:r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5871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Principles for Color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Order</a:t>
            </a:r>
            <a:r>
              <a:rPr lang="en-US" i="1" baseline="30000" dirty="0" smtClean="0"/>
              <a:t>1</a:t>
            </a:r>
            <a:r>
              <a:rPr lang="en-US" dirty="0" smtClean="0"/>
              <a:t> – Given a univariate data type, the color scale that is chosen to map the data must represent a perceived ordering</a:t>
            </a:r>
          </a:p>
          <a:p>
            <a:r>
              <a:rPr lang="en-US" i="1" dirty="0" smtClean="0"/>
              <a:t>Separation</a:t>
            </a:r>
            <a:r>
              <a:rPr lang="en-US" i="1" baseline="30000" dirty="0" smtClean="0"/>
              <a:t>2</a:t>
            </a:r>
            <a:r>
              <a:rPr lang="en-US" dirty="0" smtClean="0"/>
              <a:t> – Important differences between ranges of the variable should be represented by colors that can be perceived as being different</a:t>
            </a:r>
          </a:p>
          <a:p>
            <a:pPr lvl="1"/>
            <a:r>
              <a:rPr lang="en-US" dirty="0" smtClean="0"/>
              <a:t>Not only should they be perceived as different, but also equal</a:t>
            </a:r>
          </a:p>
          <a:p>
            <a:r>
              <a:rPr lang="en-US" i="1" dirty="0" smtClean="0"/>
              <a:t>Aesthetics</a:t>
            </a:r>
            <a:r>
              <a:rPr lang="en-US" i="1" baseline="30000" dirty="0" smtClean="0"/>
              <a:t>3</a:t>
            </a:r>
            <a:r>
              <a:rPr lang="en-US" dirty="0" smtClean="0"/>
              <a:t> – color map should be aesthetically pleasing, contain a maximum perceptual resolution, and ordering should be intuitive</a:t>
            </a:r>
            <a:endParaRPr lang="en-US" i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5827693"/>
            <a:ext cx="8037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1 - </a:t>
            </a:r>
            <a:r>
              <a:rPr lang="en-US" sz="1000" dirty="0"/>
              <a:t>B. E. Trumbo, </a:t>
            </a:r>
            <a:r>
              <a:rPr lang="en-US" sz="1000" dirty="0" smtClean="0"/>
              <a:t>“Theory </a:t>
            </a:r>
            <a:r>
              <a:rPr lang="en-US" sz="1000" dirty="0"/>
              <a:t>for Coloring Bivariate Statistical Maps," </a:t>
            </a:r>
            <a:r>
              <a:rPr lang="en-US" sz="1000" i="1" dirty="0"/>
              <a:t>The </a:t>
            </a:r>
            <a:r>
              <a:rPr lang="en-US" sz="1000" i="1" dirty="0" smtClean="0"/>
              <a:t>American </a:t>
            </a:r>
            <a:r>
              <a:rPr lang="it-IT" sz="1000" i="1" dirty="0" smtClean="0"/>
              <a:t>Statistician</a:t>
            </a:r>
            <a:r>
              <a:rPr lang="it-IT" sz="1000" dirty="0"/>
              <a:t>, vol. 35, no. 4, pp. </a:t>
            </a:r>
            <a:r>
              <a:rPr lang="it-IT" sz="1000" dirty="0" smtClean="0"/>
              <a:t>220-226</a:t>
            </a:r>
            <a:r>
              <a:rPr lang="it-IT" sz="1000" dirty="0"/>
              <a:t>, 1981.</a:t>
            </a:r>
            <a:endParaRPr lang="en-US" sz="1000" dirty="0" smtClean="0"/>
          </a:p>
          <a:p>
            <a:pPr eaLnBrk="1" hangingPunct="1"/>
            <a:r>
              <a:rPr lang="en-US" sz="1000" dirty="0" smtClean="0"/>
              <a:t>2 - H. </a:t>
            </a:r>
            <a:r>
              <a:rPr lang="en-US" sz="1000" dirty="0" err="1" smtClean="0"/>
              <a:t>Levkowitz</a:t>
            </a:r>
            <a:r>
              <a:rPr lang="en-US" sz="1000" dirty="0" smtClean="0"/>
              <a:t> and G. T. Herman, "Color scales for image data," IEEE Computer Graphics and Applications, vol. 12, pp. 72-80, 1992</a:t>
            </a:r>
          </a:p>
          <a:p>
            <a:r>
              <a:rPr lang="en-US" sz="1000" dirty="0" smtClean="0"/>
              <a:t>3 - </a:t>
            </a:r>
            <a:r>
              <a:rPr lang="en-US" sz="1000" dirty="0"/>
              <a:t>K. Moreland, </a:t>
            </a:r>
            <a:r>
              <a:rPr lang="en-US" sz="1000" dirty="0" smtClean="0"/>
              <a:t>“Diverging </a:t>
            </a:r>
            <a:r>
              <a:rPr lang="en-US" sz="1000" dirty="0"/>
              <a:t>Color Maps for </a:t>
            </a:r>
            <a:r>
              <a:rPr lang="en-US" sz="1000" dirty="0" smtClean="0"/>
              <a:t>Scientific </a:t>
            </a:r>
            <a:r>
              <a:rPr lang="en-US" sz="1000" dirty="0"/>
              <a:t>Visualization," </a:t>
            </a:r>
            <a:r>
              <a:rPr lang="en-US" sz="1000" i="1" dirty="0"/>
              <a:t>Proceedings of </a:t>
            </a:r>
            <a:r>
              <a:rPr lang="en-US" sz="1000" i="1" dirty="0" smtClean="0"/>
              <a:t>the 5th </a:t>
            </a:r>
            <a:r>
              <a:rPr lang="en-US" sz="1000" i="1" dirty="0"/>
              <a:t>International Symposium on Visual Computing</a:t>
            </a:r>
            <a:r>
              <a:rPr lang="en-US" sz="1000" dirty="0"/>
              <a:t>, December 2009.</a:t>
            </a:r>
          </a:p>
        </p:txBody>
      </p:sp>
    </p:spTree>
    <p:extLst>
      <p:ext uri="{BB962C8B-B14F-4D97-AF65-F5344CB8AC3E}">
        <p14:creationId xmlns:p14="http://schemas.microsoft.com/office/powerpoint/2010/main" val="6905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Color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Qualitative scheme</a:t>
            </a:r>
          </a:p>
          <a:p>
            <a:pPr lvl="1"/>
            <a:r>
              <a:rPr lang="en-US" dirty="0" smtClean="0"/>
              <a:t>Rainbow color scale is one of the most commonly used, but it is a poor color map in a large variety of domain problems</a:t>
            </a:r>
          </a:p>
          <a:p>
            <a:pPr lvl="1"/>
            <a:r>
              <a:rPr lang="en-US" dirty="0" smtClean="0"/>
              <a:t>Ordering of the hues is unintuitive</a:t>
            </a:r>
          </a:p>
          <a:p>
            <a:pPr lvl="1"/>
            <a:r>
              <a:rPr lang="en-US" dirty="0" smtClean="0"/>
              <a:t>Nominal data types can use this scale as no ordering is implied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5827693"/>
            <a:ext cx="803751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1 - D. Borland and R. M. Taylor, “Rainbow Color Map (Still) Considered Harmful,“ </a:t>
            </a:r>
            <a:r>
              <a:rPr lang="fr-FR" sz="1000" i="1" dirty="0" smtClean="0"/>
              <a:t>Computer </a:t>
            </a:r>
            <a:r>
              <a:rPr lang="fr-FR" sz="1000" i="1" dirty="0" err="1" smtClean="0"/>
              <a:t>Graphics</a:t>
            </a:r>
            <a:r>
              <a:rPr lang="fr-FR" sz="1000" i="1" dirty="0" smtClean="0"/>
              <a:t> &amp; Applications</a:t>
            </a:r>
            <a:r>
              <a:rPr lang="fr-FR" sz="1000" dirty="0" smtClean="0"/>
              <a:t>, vol. 27, no. 2, pp. 14-17, 2007.</a:t>
            </a:r>
          </a:p>
          <a:p>
            <a:r>
              <a:rPr lang="en-US" sz="1000" dirty="0" smtClean="0"/>
              <a:t>2 -P. </a:t>
            </a:r>
            <a:r>
              <a:rPr lang="en-US" sz="1000" dirty="0" err="1" smtClean="0"/>
              <a:t>Rheingans</a:t>
            </a:r>
            <a:r>
              <a:rPr lang="en-US" sz="1000" dirty="0" smtClean="0"/>
              <a:t>, “Task-based color scale design," </a:t>
            </a:r>
            <a:r>
              <a:rPr lang="en-US" sz="1000" i="1" dirty="0" smtClean="0"/>
              <a:t>Proceedings of Applied Image and Pattern Recognition</a:t>
            </a:r>
            <a:r>
              <a:rPr lang="en-US" sz="1000" dirty="0" smtClean="0"/>
              <a:t>, pp. 35-43, 1999.</a:t>
            </a:r>
          </a:p>
          <a:p>
            <a:r>
              <a:rPr lang="en-US" sz="1000" dirty="0" smtClean="0"/>
              <a:t>3 - M. A. Harrower and C. A. Brewer, “ColorBrewer.org: An online tool for selecting color schemes for maps," </a:t>
            </a:r>
            <a:r>
              <a:rPr lang="en-US" sz="1000" i="1" dirty="0" smtClean="0"/>
              <a:t>The </a:t>
            </a:r>
            <a:r>
              <a:rPr lang="en-US" sz="1000" i="1" dirty="0" err="1" smtClean="0"/>
              <a:t>Catrtographic</a:t>
            </a:r>
            <a:r>
              <a:rPr lang="en-US" sz="1000" i="1" dirty="0" smtClean="0"/>
              <a:t> Journal</a:t>
            </a:r>
            <a:r>
              <a:rPr lang="en-US" sz="1000" dirty="0" smtClean="0"/>
              <a:t>, vol. 40, no. 1, pp. 27-37, 2003.</a:t>
            </a: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87866"/>
            <a:ext cx="17335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787866"/>
            <a:ext cx="10382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6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Color Schemes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Sequential color scheme</a:t>
            </a:r>
          </a:p>
          <a:p>
            <a:pPr lvl="1"/>
            <a:r>
              <a:rPr lang="en-US" dirty="0" smtClean="0"/>
              <a:t>Simplest is the gray scale map where variable is mapped to brightness</a:t>
            </a:r>
          </a:p>
          <a:p>
            <a:pPr lvl="1"/>
            <a:r>
              <a:rPr lang="en-US" dirty="0" smtClean="0"/>
              <a:t>Sequential maps represent ordered data</a:t>
            </a:r>
          </a:p>
          <a:p>
            <a:pPr lvl="1"/>
            <a:r>
              <a:rPr lang="en-US" dirty="0" smtClean="0"/>
              <a:t>Dark colors typically represent high ranges, bright, low</a:t>
            </a:r>
          </a:p>
          <a:p>
            <a:pPr lvl="1"/>
            <a:r>
              <a:rPr lang="en-US" dirty="0" smtClean="0"/>
              <a:t>Benefits are that the scale is intuitive</a:t>
            </a:r>
          </a:p>
          <a:p>
            <a:pPr lvl="1"/>
            <a:r>
              <a:rPr lang="en-US" dirty="0" smtClean="0"/>
              <a:t>Weakness is that limited number of distinguishable colors can be represented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5827693"/>
            <a:ext cx="803751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1 - </a:t>
            </a:r>
            <a:r>
              <a:rPr lang="en-US" sz="1000" dirty="0"/>
              <a:t>D. Borland and R. M. Taylor, </a:t>
            </a:r>
            <a:r>
              <a:rPr lang="en-US" sz="1000" dirty="0" smtClean="0"/>
              <a:t>“Rainbow </a:t>
            </a:r>
            <a:r>
              <a:rPr lang="en-US" sz="1000" dirty="0"/>
              <a:t>Color Map (Still) Considered Harmful</a:t>
            </a:r>
            <a:r>
              <a:rPr lang="en-US" sz="1000" dirty="0" smtClean="0"/>
              <a:t>,“ </a:t>
            </a:r>
            <a:r>
              <a:rPr lang="fr-FR" sz="1000" i="1" dirty="0" smtClean="0"/>
              <a:t>Computer </a:t>
            </a:r>
            <a:r>
              <a:rPr lang="fr-FR" sz="1000" i="1" dirty="0" err="1"/>
              <a:t>Graphics</a:t>
            </a:r>
            <a:r>
              <a:rPr lang="fr-FR" sz="1000" i="1" dirty="0"/>
              <a:t> &amp; Applications</a:t>
            </a:r>
            <a:r>
              <a:rPr lang="fr-FR" sz="1000" dirty="0"/>
              <a:t>, vol. 27, no. 2, pp. </a:t>
            </a:r>
            <a:r>
              <a:rPr lang="fr-FR" sz="1000" dirty="0" smtClean="0"/>
              <a:t>14-17</a:t>
            </a:r>
            <a:r>
              <a:rPr lang="fr-FR" sz="1000" dirty="0"/>
              <a:t>, 2007</a:t>
            </a:r>
            <a:r>
              <a:rPr lang="fr-FR" sz="1000" dirty="0" smtClean="0"/>
              <a:t>.</a:t>
            </a:r>
          </a:p>
          <a:p>
            <a:r>
              <a:rPr lang="en-US" sz="1000" dirty="0" smtClean="0"/>
              <a:t>2 -</a:t>
            </a:r>
            <a:r>
              <a:rPr lang="en-US" sz="1000" dirty="0"/>
              <a:t>P. </a:t>
            </a:r>
            <a:r>
              <a:rPr lang="en-US" sz="1000" dirty="0" err="1"/>
              <a:t>Rheingans</a:t>
            </a:r>
            <a:r>
              <a:rPr lang="en-US" sz="1000" dirty="0"/>
              <a:t>, </a:t>
            </a:r>
            <a:r>
              <a:rPr lang="en-US" sz="1000" dirty="0" smtClean="0"/>
              <a:t>“Task-based </a:t>
            </a:r>
            <a:r>
              <a:rPr lang="en-US" sz="1000" dirty="0"/>
              <a:t>color scale design," </a:t>
            </a:r>
            <a:r>
              <a:rPr lang="en-US" sz="1000" i="1" dirty="0"/>
              <a:t>Proceedings of Applied Image </a:t>
            </a:r>
            <a:r>
              <a:rPr lang="en-US" sz="1000" i="1" dirty="0" smtClean="0"/>
              <a:t>and Pattern </a:t>
            </a:r>
            <a:r>
              <a:rPr lang="en-US" sz="1000" i="1" dirty="0"/>
              <a:t>Recognition</a:t>
            </a:r>
            <a:r>
              <a:rPr lang="en-US" sz="1000" dirty="0"/>
              <a:t>, pp. </a:t>
            </a:r>
            <a:r>
              <a:rPr lang="en-US" sz="1000" dirty="0" smtClean="0"/>
              <a:t>35-43</a:t>
            </a:r>
            <a:r>
              <a:rPr lang="en-US" sz="1000" dirty="0"/>
              <a:t>, 1999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3 - </a:t>
            </a:r>
            <a:r>
              <a:rPr lang="en-US" sz="1000" dirty="0"/>
              <a:t>M. A. Harrower and C. A. Brewer, </a:t>
            </a:r>
            <a:r>
              <a:rPr lang="en-US" sz="1000" dirty="0" smtClean="0"/>
              <a:t>“ColorBrewer.org</a:t>
            </a:r>
            <a:r>
              <a:rPr lang="en-US" sz="1000" dirty="0"/>
              <a:t>:</a:t>
            </a:r>
            <a:r>
              <a:rPr lang="en-US" sz="1000" dirty="0" smtClean="0"/>
              <a:t> </a:t>
            </a:r>
            <a:r>
              <a:rPr lang="en-US" sz="1000" dirty="0"/>
              <a:t>An online tool for selecting </a:t>
            </a:r>
            <a:r>
              <a:rPr lang="en-US" sz="1000" dirty="0" smtClean="0"/>
              <a:t>color schemes </a:t>
            </a:r>
            <a:r>
              <a:rPr lang="en-US" sz="1000" dirty="0"/>
              <a:t>for maps," </a:t>
            </a:r>
            <a:r>
              <a:rPr lang="en-US" sz="1000" i="1" dirty="0"/>
              <a:t>The </a:t>
            </a:r>
            <a:r>
              <a:rPr lang="en-US" sz="1000" i="1" dirty="0" err="1"/>
              <a:t>Catrtographic</a:t>
            </a:r>
            <a:r>
              <a:rPr lang="en-US" sz="1000" i="1" dirty="0"/>
              <a:t> Journal</a:t>
            </a:r>
            <a:r>
              <a:rPr lang="en-US" sz="1000" dirty="0"/>
              <a:t>, vol. 40, no. 1, pp. </a:t>
            </a:r>
            <a:r>
              <a:rPr lang="en-US" sz="1000" dirty="0" smtClean="0"/>
              <a:t>27-37</a:t>
            </a:r>
            <a:r>
              <a:rPr lang="en-US" sz="1000" dirty="0"/>
              <a:t>, 2003.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95850"/>
            <a:ext cx="20859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2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Typical first look visualization method</a:t>
            </a:r>
          </a:p>
          <a:p>
            <a:pPr lvl="1"/>
            <a:r>
              <a:rPr lang="en-US" dirty="0" smtClean="0"/>
              <a:t>Shows the shape of the data distribution</a:t>
            </a:r>
          </a:p>
          <a:p>
            <a:r>
              <a:rPr lang="en-US" dirty="0">
                <a:cs typeface="Arial" charset="0"/>
              </a:rPr>
              <a:t>The choice of the histogram bin width greatly impacts the resultant visualization</a:t>
            </a:r>
          </a:p>
          <a:p>
            <a:r>
              <a:rPr lang="en-US" dirty="0">
                <a:cs typeface="Arial" charset="0"/>
              </a:rPr>
              <a:t>There is no “best” number of bins, instead, different bin sizes can reveal different features of the data</a:t>
            </a:r>
          </a:p>
          <a:p>
            <a:r>
              <a:rPr lang="en-US" dirty="0">
                <a:cs typeface="Arial" charset="0"/>
              </a:rPr>
              <a:t>Some methods work to determine an optimal number of bins, but these methods make assumptions on the underlying data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Histogram Binning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cs typeface="Arial" charset="0"/>
                  </a:rPr>
                  <a:t>Number of bins (k) can be user specified or chosen from a suggested bin width (h) such that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  <m:d>
                      <m:dPr>
                        <m:begChr m:val="⌈"/>
                        <m:endChr m:val=""/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⌉"/>
                            <m:ctrlPr>
                              <a:rPr lang="en-US" b="0" i="1" smtClean="0">
                                <a:latin typeface="Cambria Math"/>
                                <a:cs typeface="Arial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  <a:cs typeface="Arial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cs typeface="Arial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cs typeface="Arial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cs typeface="Arial" charset="0"/>
                                      </a:rPr>
                                      <m:t> −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/>
                                            <a:cs typeface="Arial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  <a:cs typeface="Arial" charset="0"/>
                                          </a:rPr>
                                          <m:t>min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cs typeface="Arial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func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  <m:t>h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smtClean="0">
                    <a:cs typeface="Arial" charset="0"/>
                  </a:rPr>
                  <a:t>Common choices for k include the square-root choice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err="1" smtClean="0">
                    <a:cs typeface="Arial" charset="0"/>
                  </a:rPr>
                  <a:t>Sturge’s</a:t>
                </a:r>
                <a:r>
                  <a:rPr lang="en-US" dirty="0" smtClean="0">
                    <a:cs typeface="Arial" charset="0"/>
                  </a:rPr>
                  <a:t> formula</a:t>
                </a:r>
                <a:r>
                  <a:rPr lang="en-US" baseline="30000" dirty="0">
                    <a:cs typeface="Arial" charset="0"/>
                  </a:rPr>
                  <a:t>1</a:t>
                </a:r>
                <a:r>
                  <a:rPr lang="en-US" dirty="0" smtClean="0">
                    <a:cs typeface="Arial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</m:oMath>
                </a14:m>
                <a:r>
                  <a:rPr lang="en-US" i="0" dirty="0" smtClean="0">
                    <a:latin typeface="+mj-lt"/>
                    <a:cs typeface="Arial" charset="0"/>
                  </a:rPr>
                  <a:t>⌈</a:t>
                </a:r>
                <a:r>
                  <a:rPr lang="en-US" b="0" i="0" dirty="0" smtClean="0">
                    <a:latin typeface="+mj-lt"/>
                    <a:cs typeface="Arial" charset="0"/>
                  </a:rPr>
                  <a:t>log N+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⌉"/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smtClean="0">
                    <a:cs typeface="Arial" charset="0"/>
                  </a:rPr>
                  <a:t>Scott’s choice</a:t>
                </a:r>
                <a:r>
                  <a:rPr lang="en-US" baseline="30000" dirty="0" smtClean="0">
                    <a:cs typeface="Arial" charset="0"/>
                  </a:rPr>
                  <a:t>2</a:t>
                </a:r>
                <a:r>
                  <a:rPr lang="en-US" dirty="0" smtClean="0">
                    <a:cs typeface="Arial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h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3.5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cs typeface="Arial" charset="0"/>
                          </a:rPr>
                          <m:t>𝜎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cs typeface="Arial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cs typeface="Arial" charset="0"/>
                              </a:rPr>
                              <m:t>𝑁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cs typeface="Arial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dirty="0" smtClean="0">
                  <a:cs typeface="Arial" charset="0"/>
                </a:endParaRPr>
              </a:p>
              <a:p>
                <a:r>
                  <a:rPr lang="en-US" dirty="0" smtClean="0">
                    <a:cs typeface="Arial" charset="0"/>
                  </a:rPr>
                  <a:t>Freedman-</a:t>
                </a:r>
                <a:r>
                  <a:rPr lang="en-US" dirty="0" err="1" smtClean="0">
                    <a:cs typeface="Arial" charset="0"/>
                  </a:rPr>
                  <a:t>Diaconis</a:t>
                </a:r>
                <a:r>
                  <a:rPr lang="en-US" dirty="0" smtClean="0">
                    <a:cs typeface="Arial" charset="0"/>
                  </a:rPr>
                  <a:t> rule</a:t>
                </a:r>
                <a:r>
                  <a:rPr lang="en-US" baseline="30000" dirty="0" smtClean="0">
                    <a:cs typeface="Arial" charset="0"/>
                  </a:rPr>
                  <a:t>3</a:t>
                </a:r>
                <a:r>
                  <a:rPr lang="en-US" dirty="0" smtClean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charset="0"/>
                      </a:rPr>
                      <m:t>h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=2</m:t>
                    </m:r>
                    <m:r>
                      <a:rPr lang="en-US" b="0" i="1" smtClean="0">
                        <a:latin typeface="Cambria Math"/>
                        <a:cs typeface="Arial" charset="0"/>
                      </a:rPr>
                      <m:t>𝐼𝑄𝑅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cs typeface="Arial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/>
                            <a:cs typeface="Arial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cs typeface="Arial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cs typeface="Arial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  <a:cs typeface="Arial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cs typeface="Arial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cs typeface="Arial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endParaRPr lang="en-US" dirty="0" smtClean="0">
                  <a:cs typeface="Arial" charset="0"/>
                </a:endParaRPr>
              </a:p>
            </p:txBody>
          </p:sp>
        </mc:Choice>
        <mc:Fallback xmlns="">
          <p:sp>
            <p:nvSpPr>
              <p:cNvPr id="573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6" t="-1067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351" name="TextBox 3"/>
          <p:cNvSpPr txBox="1">
            <a:spLocks noChangeArrowheads="1"/>
          </p:cNvSpPr>
          <p:nvPr/>
        </p:nvSpPr>
        <p:spPr bwMode="auto">
          <a:xfrm>
            <a:off x="427037" y="5943600"/>
            <a:ext cx="8488363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/>
              <a:t>1</a:t>
            </a:r>
            <a:r>
              <a:rPr lang="en-US" sz="1200" dirty="0" smtClean="0"/>
              <a:t> </a:t>
            </a:r>
            <a:r>
              <a:rPr lang="en-US" sz="1200" dirty="0"/>
              <a:t>– H. A. </a:t>
            </a:r>
            <a:r>
              <a:rPr lang="en-US" sz="1200" dirty="0" err="1"/>
              <a:t>Sturges</a:t>
            </a:r>
            <a:r>
              <a:rPr lang="en-US" sz="1200" dirty="0"/>
              <a:t>.  The choice of a class interval.  </a:t>
            </a:r>
            <a:r>
              <a:rPr lang="en-US" sz="1200" i="1" dirty="0"/>
              <a:t>Journal of the American Statistical Association, p. 65-66, </a:t>
            </a:r>
            <a:r>
              <a:rPr lang="en-US" sz="1200" i="1" dirty="0" smtClean="0"/>
              <a:t>1926</a:t>
            </a:r>
          </a:p>
          <a:p>
            <a:pPr eaLnBrk="1" hangingPunct="1"/>
            <a:r>
              <a:rPr lang="en-US" sz="1200" i="1" dirty="0" smtClean="0"/>
              <a:t>2 - </a:t>
            </a:r>
            <a:r>
              <a:rPr lang="en-US" sz="1200" dirty="0" smtClean="0"/>
              <a:t>D</a:t>
            </a:r>
            <a:r>
              <a:rPr lang="en-US" sz="1200" dirty="0"/>
              <a:t>. W. Scott.  On optimal and data-based histograms.  </a:t>
            </a:r>
            <a:r>
              <a:rPr lang="en-US" sz="1200" i="1" dirty="0" err="1"/>
              <a:t>Biometrika</a:t>
            </a:r>
            <a:r>
              <a:rPr lang="en-US" sz="1200" i="1" dirty="0"/>
              <a:t>, 66(3):605-610, 1979</a:t>
            </a:r>
            <a:r>
              <a:rPr lang="en-US" sz="1200" i="1" dirty="0" smtClean="0"/>
              <a:t>.</a:t>
            </a:r>
          </a:p>
          <a:p>
            <a:pPr eaLnBrk="1" hangingPunct="1"/>
            <a:r>
              <a:rPr lang="en-US" sz="1200" i="1" dirty="0" smtClean="0"/>
              <a:t>3 - </a:t>
            </a:r>
            <a:r>
              <a:rPr lang="en-US" sz="1000" dirty="0"/>
              <a:t>Freedman, David; </a:t>
            </a:r>
            <a:r>
              <a:rPr lang="en-US" sz="1000" dirty="0" err="1"/>
              <a:t>Diaconis</a:t>
            </a:r>
            <a:r>
              <a:rPr lang="en-US" sz="1000" dirty="0"/>
              <a:t>, </a:t>
            </a:r>
            <a:r>
              <a:rPr lang="en-US" sz="1000" dirty="0" err="1" smtClean="0"/>
              <a:t>Persi</a:t>
            </a:r>
            <a:r>
              <a:rPr lang="en-US" sz="1000" dirty="0" smtClean="0"/>
              <a:t>, "On </a:t>
            </a:r>
            <a:r>
              <a:rPr lang="en-US" sz="1000" dirty="0"/>
              <a:t>the histogram as a density estimator: </a:t>
            </a:r>
            <a:r>
              <a:rPr lang="en-US" sz="1000" i="1" dirty="0"/>
              <a:t>L</a:t>
            </a:r>
            <a:r>
              <a:rPr lang="en-US" sz="1000" baseline="-25000" dirty="0"/>
              <a:t>2</a:t>
            </a:r>
            <a:r>
              <a:rPr lang="en-US" sz="1000" dirty="0"/>
              <a:t> theory</a:t>
            </a:r>
            <a:r>
              <a:rPr lang="en-US" sz="1000" dirty="0" smtClean="0"/>
              <a:t>". </a:t>
            </a:r>
            <a:r>
              <a:rPr lang="en-US" sz="1000" i="1" dirty="0"/>
              <a:t>Probability Theory and Related Fields</a:t>
            </a:r>
            <a:r>
              <a:rPr lang="en-US" sz="1000" dirty="0"/>
              <a:t> (Heidelberg: Springer Berlin) </a:t>
            </a:r>
            <a:r>
              <a:rPr lang="en-US" sz="1000" b="1" dirty="0"/>
              <a:t>57</a:t>
            </a:r>
            <a:r>
              <a:rPr lang="en-US" sz="1000" dirty="0"/>
              <a:t> (4): </a:t>
            </a:r>
            <a:r>
              <a:rPr lang="en-US" sz="1000" dirty="0" smtClean="0"/>
              <a:t>453–476, 1981.</a:t>
            </a:r>
            <a:endParaRPr lang="en-US" sz="1000" dirty="0"/>
          </a:p>
          <a:p>
            <a:pPr eaLnBrk="1" hangingPunct="1"/>
            <a:r>
              <a:rPr lang="en-US" sz="1200" i="1" dirty="0" smtClean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08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Quantiles</a:t>
            </a:r>
            <a:r>
              <a:rPr lang="en-US" dirty="0" smtClean="0"/>
              <a:t> – points taken at regular intervals from the cumulative distribution function of a random variable</a:t>
            </a:r>
          </a:p>
          <a:p>
            <a:r>
              <a:rPr lang="en-US" dirty="0" smtClean="0"/>
              <a:t>Data is divided into </a:t>
            </a:r>
            <a:r>
              <a:rPr lang="en-US" i="1" dirty="0" smtClean="0"/>
              <a:t>q</a:t>
            </a:r>
            <a:r>
              <a:rPr lang="en-US" dirty="0" smtClean="0"/>
              <a:t> equal-sized data subset</a:t>
            </a:r>
          </a:p>
          <a:p>
            <a:r>
              <a:rPr lang="en-US" dirty="0" smtClean="0"/>
              <a:t>The </a:t>
            </a:r>
            <a:r>
              <a:rPr lang="en-US" i="1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/>
              <a:t> </a:t>
            </a:r>
            <a:r>
              <a:rPr lang="en-US" i="1" dirty="0" smtClean="0"/>
              <a:t>q-</a:t>
            </a:r>
            <a:r>
              <a:rPr lang="en-US" dirty="0" err="1" smtClean="0"/>
              <a:t>quantile</a:t>
            </a:r>
            <a:r>
              <a:rPr lang="en-US" dirty="0" smtClean="0"/>
              <a:t> for a random variable is the value </a:t>
            </a:r>
            <a:r>
              <a:rPr lang="en-US" i="1" dirty="0" smtClean="0"/>
              <a:t>x</a:t>
            </a:r>
            <a:r>
              <a:rPr lang="en-US" dirty="0" smtClean="0"/>
              <a:t> such that the probability that the random variable will be less than </a:t>
            </a:r>
            <a:r>
              <a:rPr lang="en-US" i="1" dirty="0" smtClean="0"/>
              <a:t>x</a:t>
            </a:r>
            <a:r>
              <a:rPr lang="en-US" dirty="0" smtClean="0"/>
              <a:t> is at most </a:t>
            </a:r>
            <a:r>
              <a:rPr lang="en-US" i="1" dirty="0" smtClean="0"/>
              <a:t>k/q</a:t>
            </a:r>
          </a:p>
          <a:p>
            <a:r>
              <a:rPr lang="en-US" dirty="0"/>
              <a:t>The 2-quantile is the </a:t>
            </a:r>
            <a:r>
              <a:rPr lang="en-US" i="1" dirty="0"/>
              <a:t>median</a:t>
            </a:r>
            <a:endParaRPr lang="en-US" dirty="0"/>
          </a:p>
          <a:p>
            <a:r>
              <a:rPr lang="en-US" dirty="0"/>
              <a:t>The 4-quantiles are called </a:t>
            </a:r>
            <a:r>
              <a:rPr lang="en-US" i="1" dirty="0" smtClean="0"/>
              <a:t>quartiles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0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and Whisker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Graphically depict groups of numerical data through their five-number summaries:</a:t>
            </a:r>
          </a:p>
          <a:p>
            <a:pPr lvl="1"/>
            <a:r>
              <a:rPr lang="en-US" dirty="0" smtClean="0"/>
              <a:t>Smallest observation</a:t>
            </a:r>
          </a:p>
          <a:p>
            <a:pPr lvl="1"/>
            <a:r>
              <a:rPr lang="en-US" dirty="0" smtClean="0"/>
              <a:t>Lower quartile</a:t>
            </a:r>
          </a:p>
          <a:p>
            <a:pPr lvl="1"/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Upper quartile</a:t>
            </a:r>
          </a:p>
          <a:p>
            <a:pPr lvl="1"/>
            <a:r>
              <a:rPr lang="en-US" dirty="0" smtClean="0"/>
              <a:t>Sample maximum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33938" y="3243263"/>
            <a:ext cx="39338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4419600"/>
            <a:ext cx="4856970" cy="152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Interquantile</a:t>
            </a:r>
            <a:r>
              <a:rPr lang="en-US" sz="2400" dirty="0"/>
              <a:t> </a:t>
            </a:r>
            <a:r>
              <a:rPr lang="en-US" sz="2400" dirty="0" smtClean="0"/>
              <a:t>range (IQR)  </a:t>
            </a:r>
            <a:r>
              <a:rPr lang="en-US" sz="2400" dirty="0"/>
              <a:t>is the difference between the upper and lower quartile (Q</a:t>
            </a:r>
            <a:r>
              <a:rPr lang="en-US" sz="2400" baseline="-25000" dirty="0"/>
              <a:t>3</a:t>
            </a:r>
            <a:r>
              <a:rPr lang="en-US" sz="2400" dirty="0"/>
              <a:t>-Q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Q-Q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Plot comparing the probability distribution by plotting their quantiles against each other</a:t>
            </a:r>
          </a:p>
          <a:p>
            <a:r>
              <a:rPr lang="en-US" dirty="0" smtClean="0"/>
              <a:t>A point (</a:t>
            </a:r>
            <a:r>
              <a:rPr lang="en-US" dirty="0" err="1" smtClean="0"/>
              <a:t>x,y</a:t>
            </a:r>
            <a:r>
              <a:rPr lang="en-US" dirty="0" smtClean="0"/>
              <a:t>) on the plot corresponds to one of the quantiles of the second distribution</a:t>
            </a:r>
          </a:p>
          <a:p>
            <a:r>
              <a:rPr lang="en-US" dirty="0" smtClean="0"/>
              <a:t>If the two distributions being compared are similar, the points in the Q-Q plot will approximately lie on the line y=x</a:t>
            </a:r>
          </a:p>
          <a:p>
            <a:r>
              <a:rPr lang="en-US" dirty="0" smtClean="0"/>
              <a:t>If the distributions are linearly related they will lie approximately on a line, but not necessarily y=x</a:t>
            </a:r>
          </a:p>
          <a:p>
            <a:r>
              <a:rPr lang="en-US" dirty="0" smtClean="0"/>
              <a:t>Q-Q plots can also be used as a graphical means of estimating parameters in a location-scale family of distributions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96887" y="6324600"/>
            <a:ext cx="80375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err="1"/>
              <a:t>Wilk</a:t>
            </a:r>
            <a:r>
              <a:rPr lang="en-US" sz="1200" dirty="0"/>
              <a:t>, M.B.; </a:t>
            </a:r>
            <a:r>
              <a:rPr lang="en-US" sz="1200" dirty="0" err="1"/>
              <a:t>Gnanadesikan</a:t>
            </a:r>
            <a:r>
              <a:rPr lang="en-US" sz="1200" dirty="0"/>
              <a:t>, R. (1968), "Probability plotting methods for the analysis of data", </a:t>
            </a:r>
            <a:r>
              <a:rPr lang="en-US" sz="1200" i="1" dirty="0" err="1"/>
              <a:t>Biometrika</a:t>
            </a:r>
            <a:r>
              <a:rPr lang="en-US" sz="1200" dirty="0"/>
              <a:t> (</a:t>
            </a:r>
            <a:r>
              <a:rPr lang="en-US" sz="1200" dirty="0" err="1"/>
              <a:t>Biometrika</a:t>
            </a:r>
            <a:r>
              <a:rPr lang="en-US" sz="1200" dirty="0"/>
              <a:t> Trust) </a:t>
            </a:r>
            <a:r>
              <a:rPr lang="en-US" sz="1200" b="1" dirty="0"/>
              <a:t>55</a:t>
            </a:r>
            <a:r>
              <a:rPr lang="en-US" sz="1200" dirty="0"/>
              <a:t> (1): 1–17</a:t>
            </a:r>
            <a:r>
              <a:rPr lang="pt-BR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40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Normal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Normal (Gaussian) distribution has many features which make it popular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It can be fully characterized with two parameters</a:t>
                </a:r>
              </a:p>
              <a:p>
                <a:pPr lvl="1"/>
                <a:r>
                  <a:rPr lang="en-US" dirty="0" smtClean="0"/>
                  <a:t>The probability of any value can be obtained by knowing how many standard deviations it is away from the mean</a:t>
                </a:r>
              </a:p>
              <a:p>
                <a:pPr lvl="1"/>
                <a:r>
                  <a:rPr lang="en-US" dirty="0" smtClean="0"/>
                  <a:t>Many statistical measures and tests are well defined for this distribution</a:t>
                </a:r>
              </a:p>
              <a:p>
                <a:r>
                  <a:rPr lang="en-US" dirty="0" smtClean="0"/>
                  <a:t>Must be careful not to characterize non-Normal data as Normal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1176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13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Information Seeking Mantra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0" y="1981200"/>
            <a:ext cx="57912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Overview first,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then zoom and filter,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details on demand</a:t>
            </a:r>
            <a:endParaRPr lang="en-US" sz="36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49287" y="6380202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dirty="0" smtClean="0"/>
              <a:t>1 </a:t>
            </a:r>
            <a:r>
              <a:rPr lang="en-US" sz="1000" dirty="0"/>
              <a:t>- B. </a:t>
            </a:r>
            <a:r>
              <a:rPr lang="en-US" sz="1000" dirty="0" err="1"/>
              <a:t>Shneiderman</a:t>
            </a:r>
            <a:r>
              <a:rPr lang="en-US" sz="1000" i="1" dirty="0"/>
              <a:t>. The Eyes Have It: A Task by Data Type Taxonomy for Information Visualizations</a:t>
            </a:r>
            <a:r>
              <a:rPr lang="en-US" sz="1000" dirty="0"/>
              <a:t>. In the Proceedings of the IEEE Symposium on Visual Languages, pp. 336-343, 1996.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4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and Standard 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 sample population X = {x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… , </a:t>
                </a:r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} the mean is defined as: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standard deviation is defined as: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2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Measure of the asymmetry of the probability distribution</a:t>
            </a:r>
          </a:p>
          <a:p>
            <a:r>
              <a:rPr lang="en-US" dirty="0" smtClean="0"/>
              <a:t>Can be positive, negative or undefined</a:t>
            </a:r>
          </a:p>
          <a:p>
            <a:r>
              <a:rPr lang="en-US" dirty="0" smtClean="0"/>
              <a:t>Negative skew indicates that the tail on the left side is longer than on the right</a:t>
            </a:r>
          </a:p>
          <a:p>
            <a:r>
              <a:rPr lang="en-US" dirty="0" smtClean="0"/>
              <a:t>Positive skew indicates that the tail on the right side is longer than on the left</a:t>
            </a:r>
          </a:p>
          <a:p>
            <a:r>
              <a:rPr lang="en-US" dirty="0" smtClean="0"/>
              <a:t>A zero value indicates the tails are relatively evenly distributed on both sides of the mean, but does not necessarily imply symmetry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The Power Transformation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We can transform data to a normal approximation by a power transformation</a:t>
            </a:r>
            <a:r>
              <a:rPr lang="en-US" baseline="30000" dirty="0" smtClean="0">
                <a:cs typeface="Arial" charset="0"/>
              </a:rPr>
              <a:t>1</a:t>
            </a:r>
          </a:p>
          <a:p>
            <a:r>
              <a:rPr lang="en-US" dirty="0" smtClean="0">
                <a:cs typeface="Arial" charset="0"/>
              </a:rPr>
              <a:t>Such transformations reduce the effects of:</a:t>
            </a:r>
          </a:p>
          <a:p>
            <a:pPr lvl="1"/>
            <a:r>
              <a:rPr lang="en-US" sz="2000" dirty="0" smtClean="0">
                <a:cs typeface="Arial" charset="0"/>
              </a:rPr>
              <a:t>Skewness (transformations changes the range of data values and helps fit data onto the display)</a:t>
            </a:r>
          </a:p>
          <a:p>
            <a:pPr lvl="1"/>
            <a:r>
              <a:rPr lang="en-US" sz="2000" dirty="0" smtClean="0">
                <a:cs typeface="Arial" charset="0"/>
              </a:rPr>
              <a:t>Random noise (transformations can help show global trends)</a:t>
            </a:r>
          </a:p>
          <a:p>
            <a:pPr lvl="1"/>
            <a:r>
              <a:rPr lang="en-US" sz="2000" dirty="0" smtClean="0">
                <a:cs typeface="Arial" charset="0"/>
              </a:rPr>
              <a:t>Monotone spread</a:t>
            </a:r>
          </a:p>
          <a:p>
            <a:endParaRPr lang="en-US" dirty="0" smtClean="0">
              <a:cs typeface="Arial" charset="0"/>
            </a:endParaRPr>
          </a:p>
          <a:p>
            <a:endParaRPr lang="en-US" dirty="0" smtClean="0">
              <a:cs typeface="Arial" charset="0"/>
            </a:endParaRPr>
          </a:p>
        </p:txBody>
      </p:sp>
      <p:sp>
        <p:nvSpPr>
          <p:cNvPr id="77828" name="TextBox 5"/>
          <p:cNvSpPr txBox="1">
            <a:spLocks noChangeArrowheads="1"/>
          </p:cNvSpPr>
          <p:nvPr/>
        </p:nvSpPr>
        <p:spPr bwMode="auto">
          <a:xfrm>
            <a:off x="320675" y="6299200"/>
            <a:ext cx="84883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 </a:t>
            </a:r>
            <a:r>
              <a:rPr lang="en-US" sz="1200" dirty="0"/>
              <a:t>– J. W. </a:t>
            </a:r>
            <a:r>
              <a:rPr lang="en-US" sz="1200" dirty="0" err="1"/>
              <a:t>Tukey</a:t>
            </a:r>
            <a:r>
              <a:rPr lang="en-US" sz="1200" dirty="0"/>
              <a:t>.  On the comparative anatomy of transformations.  </a:t>
            </a:r>
            <a:r>
              <a:rPr lang="en-US" sz="1200" i="1" dirty="0"/>
              <a:t>Annals of Mathematical Statistics</a:t>
            </a:r>
            <a:r>
              <a:rPr lang="en-US" sz="1200" dirty="0"/>
              <a:t>, 28: 602-632, 1955.</a:t>
            </a:r>
          </a:p>
        </p:txBody>
      </p:sp>
    </p:spTree>
    <p:extLst>
      <p:ext uri="{BB962C8B-B14F-4D97-AF65-F5344CB8AC3E}">
        <p14:creationId xmlns:p14="http://schemas.microsoft.com/office/powerpoint/2010/main" val="385255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Non-Data Components of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Axes and legends can often be as important as the data themselves</a:t>
            </a:r>
          </a:p>
          <a:p>
            <a:r>
              <a:rPr lang="en-US" dirty="0" smtClean="0"/>
              <a:t>Poor axis choices and label choices can lead to confusing visualizations</a:t>
            </a:r>
          </a:p>
          <a:p>
            <a:r>
              <a:rPr lang="en-US" dirty="0" smtClean="0"/>
              <a:t>Axis tick labels provide cognitive context for most basic plot types</a:t>
            </a:r>
          </a:p>
          <a:p>
            <a:r>
              <a:rPr lang="en-US" dirty="0" smtClean="0"/>
              <a:t>They support estimation and contribute to the overall appearance of the graphic</a:t>
            </a:r>
          </a:p>
          <a:p>
            <a:r>
              <a:rPr lang="en-US" dirty="0" smtClean="0"/>
              <a:t>Cleveland suggests choosing the scales so that the data rectangle fills up as much of the scale-line rectangle as possible</a:t>
            </a:r>
            <a:endParaRPr 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0837" y="6243935"/>
            <a:ext cx="84883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200" dirty="0"/>
              <a:t>W. S. Cleveland. The Elements of Graphing Data. Wadsworth Publ. Co</a:t>
            </a:r>
            <a:r>
              <a:rPr lang="en-US" sz="1200" dirty="0" smtClean="0"/>
              <a:t>., Belmont</a:t>
            </a:r>
            <a:r>
              <a:rPr lang="en-US" sz="1200" dirty="0"/>
              <a:t>, CA, USA, 1985.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315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Aspect Ratios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Our ability to perceive trends and patterns in a given display is heavily influenced by the aspect ratio</a:t>
            </a:r>
          </a:p>
          <a:p>
            <a:r>
              <a:rPr lang="en-US" dirty="0" smtClean="0"/>
              <a:t>Aspect ratio affects densities, relative distances and orientations</a:t>
            </a:r>
          </a:p>
          <a:p>
            <a:r>
              <a:rPr lang="en-US" dirty="0" smtClean="0"/>
              <a:t>Several methods have been proposed for automatically selecting the aspect ratio</a:t>
            </a:r>
          </a:p>
          <a:p>
            <a:r>
              <a:rPr lang="en-US" dirty="0" smtClean="0"/>
              <a:t>Aspect ratio: a = width/height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Univariate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univariate representations, we think of data case as being shown along one dimension and value in another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80955"/>
            <a:ext cx="369270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181574" y="2590800"/>
            <a:ext cx="4886226" cy="3033355"/>
            <a:chOff x="152400" y="1447800"/>
            <a:chExt cx="8077200" cy="4560332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838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-875506" y="3466306"/>
              <a:ext cx="3581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14400" y="2819400"/>
              <a:ext cx="609600" cy="24384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24000" y="3429000"/>
              <a:ext cx="609600" cy="18288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3600" y="2819400"/>
              <a:ext cx="609600" cy="24384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32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2800" y="4038600"/>
              <a:ext cx="609600" cy="12192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2400" y="3429000"/>
              <a:ext cx="609600" cy="18288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6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400800" y="4648200"/>
              <a:ext cx="609600" cy="6096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914400" y="5257800"/>
              <a:ext cx="7315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762000" y="28194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762000" y="34290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0800000">
              <a:off x="762000" y="40386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>
              <a:off x="762000" y="46482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14478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0574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6670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32766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3886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4958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51054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57150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69342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6324600" y="53340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62162" y="2667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2162" y="32736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2162" y="38832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62162" y="4492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748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.287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525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.292</a:t>
              </a:r>
              <a:endParaRPr 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1370" y="534126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.297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4717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.302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91542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.307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90966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.312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10742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.316</a:t>
              </a:r>
              <a:endParaRPr lang="en-US" sz="14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2105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.321</a:t>
              </a:r>
              <a:endParaRPr 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45164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.326</a:t>
              </a:r>
              <a:endParaRPr 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54764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.331</a:t>
              </a:r>
              <a:endParaRPr lang="en-US" sz="1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46220" y="5334000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.336</a:t>
              </a:r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-1414600" y="3319600"/>
              <a:ext cx="3503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Frequency count of batting average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2000" y="5638800"/>
              <a:ext cx="723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Batting average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38400" y="1447800"/>
              <a:ext cx="305370" cy="555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08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Bivariate Case – Stacked Bar Graph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42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O. </a:t>
            </a:r>
            <a:r>
              <a:rPr lang="en-US" sz="1100" dirty="0" err="1" smtClean="0">
                <a:solidFill>
                  <a:schemeClr val="tx1"/>
                </a:solidFill>
              </a:rPr>
              <a:t>Infante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286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J. </a:t>
            </a:r>
            <a:r>
              <a:rPr lang="en-US" sz="1100" dirty="0" err="1" smtClean="0">
                <a:solidFill>
                  <a:schemeClr val="tx1"/>
                </a:solidFill>
              </a:rPr>
              <a:t>Keppinger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30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Pagan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574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H. Ramirez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18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Huff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862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T. </a:t>
            </a:r>
            <a:r>
              <a:rPr lang="en-US" sz="1100" dirty="0" err="1" smtClean="0">
                <a:solidFill>
                  <a:schemeClr val="tx1"/>
                </a:solidFill>
              </a:rPr>
              <a:t>Tulowitzki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006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D. </a:t>
            </a:r>
            <a:r>
              <a:rPr lang="en-US" sz="1100" dirty="0" err="1" smtClean="0">
                <a:solidFill>
                  <a:schemeClr val="tx1"/>
                </a:solidFill>
              </a:rPr>
              <a:t>Uggla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15038" y="45777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C. Gonzalez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42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S. Castro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286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P. </a:t>
            </a:r>
            <a:r>
              <a:rPr lang="en-US" sz="1100" dirty="0" err="1" smtClean="0">
                <a:solidFill>
                  <a:schemeClr val="tx1"/>
                </a:solidFill>
              </a:rPr>
              <a:t>Polanco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430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M. Prado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30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M. Byrd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718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R. Zimmerman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718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J. </a:t>
            </a:r>
            <a:r>
              <a:rPr lang="en-US" sz="1100" dirty="0" err="1" smtClean="0">
                <a:solidFill>
                  <a:schemeClr val="tx1"/>
                </a:solidFill>
              </a:rPr>
              <a:t>Werth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71838" y="18345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</a:t>
            </a:r>
            <a:r>
              <a:rPr lang="en-US" sz="1100" dirty="0" err="1" smtClean="0">
                <a:solidFill>
                  <a:schemeClr val="tx1"/>
                </a:solidFill>
              </a:rPr>
              <a:t>Ethier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006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M. Holiday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006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R. Braun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00638" y="18345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Gonzalez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15038" y="36633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J. </a:t>
            </a:r>
            <a:r>
              <a:rPr lang="en-US" sz="1100" dirty="0" err="1" smtClean="0">
                <a:solidFill>
                  <a:schemeClr val="tx1"/>
                </a:solidFill>
              </a:rPr>
              <a:t>Votto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515038" y="2748914"/>
            <a:ext cx="914400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A. </a:t>
            </a:r>
            <a:r>
              <a:rPr lang="en-US" sz="1100" dirty="0" err="1" smtClean="0">
                <a:solidFill>
                  <a:schemeClr val="tx1"/>
                </a:solidFill>
              </a:rPr>
              <a:t>Pujols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-867756" y="3510914"/>
            <a:ext cx="3963194" cy="7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4238" y="5492114"/>
            <a:ext cx="7696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0380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19524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28668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37812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6956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6100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65244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7438838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8353237" y="5568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61838" y="45777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1838" y="36633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61838" y="27489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61838" y="1834514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2000" y="168211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762000" y="25935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62000" y="35079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62000" y="44223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62000" y="533673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932898" y="564153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40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847298" y="56445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761698" y="56445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60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676098" y="5647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590498" y="56445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80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5504898" y="564749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90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6372038" y="56445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286438" y="56474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110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199258" y="56445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120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3857438" y="5879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Runs Batted In</a:t>
            </a:r>
            <a:endParaRPr lang="en-US" dirty="0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600503" y="6319653"/>
            <a:ext cx="8037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T. N. Dang, L. Wilkinson and A. </a:t>
            </a:r>
            <a:r>
              <a:rPr lang="en-US" sz="1000" b="0" dirty="0" err="1" smtClean="0"/>
              <a:t>Anand</a:t>
            </a:r>
            <a:r>
              <a:rPr lang="en-US" sz="1000" b="0" dirty="0" smtClean="0"/>
              <a:t>, “Stacking Graphic Elements to Avoid Over-Plotting," </a:t>
            </a:r>
            <a:r>
              <a:rPr lang="en-US" sz="1000" b="0" i="1" dirty="0" smtClean="0"/>
              <a:t>IEEE Transactions on Visualization and Computer Graphics</a:t>
            </a:r>
            <a:r>
              <a:rPr lang="en-US" sz="1000" b="0" dirty="0" smtClean="0"/>
              <a:t>, vol. 14, no. 6, pp. 1044-1052, 2010.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8983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Case - 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Visualizes discrete data values along two axes</a:t>
            </a:r>
          </a:p>
          <a:p>
            <a:r>
              <a:rPr lang="en-US" dirty="0" smtClean="0"/>
              <a:t>Used as a means of analyzing bivariate relationships </a:t>
            </a:r>
          </a:p>
          <a:p>
            <a:r>
              <a:rPr lang="en-US" dirty="0" smtClean="0"/>
              <a:t>Quick means of assessing outliers, clusters and distributions</a:t>
            </a:r>
          </a:p>
          <a:p>
            <a:r>
              <a:rPr lang="en-US" dirty="0" smtClean="0"/>
              <a:t>Putting a line through the data can help assess trends, but can also mislead viewer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91113414"/>
              </p:ext>
            </p:extLst>
          </p:nvPr>
        </p:nvGraphicFramePr>
        <p:xfrm>
          <a:off x="2286000" y="3733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1353150" y="4742850"/>
            <a:ext cx="147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Batting Average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6260068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Number of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8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Multivariate Case - Mosaic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Graphical display that allows you to examine the relationship among two or more categorical variables</a:t>
            </a:r>
          </a:p>
          <a:p>
            <a:r>
              <a:rPr lang="en-US" dirty="0" smtClean="0"/>
              <a:t>Start as a square with length one</a:t>
            </a:r>
          </a:p>
          <a:p>
            <a:pPr lvl="1"/>
            <a:r>
              <a:rPr lang="en-US" dirty="0" smtClean="0"/>
              <a:t>Divide first into horizontal bars whose widths are proportional to the probabilities associated with the first categorical variable</a:t>
            </a:r>
          </a:p>
          <a:p>
            <a:pPr lvl="1"/>
            <a:r>
              <a:rPr lang="en-US" dirty="0" smtClean="0"/>
              <a:t>Next each bar is split vertically by the conditional probability of the second categorical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5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Titanic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47800"/>
            <a:ext cx="5410200" cy="462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8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for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Searching and browsing </a:t>
            </a:r>
            <a:r>
              <a:rPr lang="en-US" dirty="0" smtClean="0"/>
              <a:t>- find a specific piece of information, inspect data, seek information</a:t>
            </a:r>
          </a:p>
          <a:p>
            <a:r>
              <a:rPr lang="en-US" b="1" dirty="0" smtClean="0"/>
              <a:t>Analyze </a:t>
            </a:r>
            <a:r>
              <a:rPr lang="en-US" dirty="0" smtClean="0"/>
              <a:t>– do comparisons, differences, look for outliers, </a:t>
            </a:r>
            <a:r>
              <a:rPr lang="en-US" dirty="0" err="1" smtClean="0"/>
              <a:t>extrema</a:t>
            </a:r>
            <a:r>
              <a:rPr lang="en-US" dirty="0" smtClean="0"/>
              <a:t> and patterns</a:t>
            </a:r>
          </a:p>
          <a:p>
            <a:r>
              <a:rPr lang="en-US" b="1" dirty="0" smtClean="0"/>
              <a:t>Monitor</a:t>
            </a:r>
            <a:r>
              <a:rPr lang="en-US" dirty="0" smtClean="0"/>
              <a:t> – look for changes and trends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43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Titanic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Mortality rates between men and women on the Titanic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05049"/>
            <a:ext cx="4152900" cy="395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2300288"/>
            <a:ext cx="4152900" cy="396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6459379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http://www.childrensmercy.org/stats/definitions/mosaic.htm.</a:t>
            </a:r>
          </a:p>
        </p:txBody>
      </p:sp>
    </p:spTree>
    <p:extLst>
      <p:ext uri="{BB962C8B-B14F-4D97-AF65-F5344CB8AC3E}">
        <p14:creationId xmlns:p14="http://schemas.microsoft.com/office/powerpoint/2010/main" val="411802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Titanic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936187"/>
            <a:ext cx="3924300" cy="375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921899"/>
            <a:ext cx="3924300" cy="375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48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Coordinate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:\Papers\Geovis-Essay\Geovisualization-Essay\PC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721656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0503" y="6153090"/>
            <a:ext cx="80375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 smtClean="0"/>
              <a:t>1 - </a:t>
            </a:r>
            <a:r>
              <a:rPr lang="en-US" sz="1000" b="0" dirty="0" err="1" smtClean="0"/>
              <a:t>Inselberg</a:t>
            </a:r>
            <a:r>
              <a:rPr lang="en-US" sz="1000" b="0" dirty="0" smtClean="0"/>
              <a:t> A (1985) The Plane with Parallel Coordinates. The Visual Computer1(4):69-91</a:t>
            </a:r>
          </a:p>
          <a:p>
            <a:r>
              <a:rPr lang="en-US" sz="1000" b="0" dirty="0" smtClean="0"/>
              <a:t>2 - </a:t>
            </a:r>
            <a:r>
              <a:rPr lang="en-US" sz="1000" b="0" dirty="0" err="1" smtClean="0"/>
              <a:t>Ankerst</a:t>
            </a:r>
            <a:r>
              <a:rPr lang="en-US" sz="1000" b="0" dirty="0" smtClean="0"/>
              <a:t> M, </a:t>
            </a:r>
            <a:r>
              <a:rPr lang="en-US" sz="1000" b="0" dirty="0" err="1" smtClean="0"/>
              <a:t>Berchtold</a:t>
            </a:r>
            <a:r>
              <a:rPr lang="en-US" sz="1000" b="0" dirty="0" smtClean="0"/>
              <a:t> B, </a:t>
            </a:r>
            <a:r>
              <a:rPr lang="en-US" sz="1000" b="0" dirty="0" err="1" smtClean="0"/>
              <a:t>Keim</a:t>
            </a:r>
            <a:r>
              <a:rPr lang="en-US" sz="1000" b="0" dirty="0" smtClean="0"/>
              <a:t> DA (1998) Similarity clustering of dimensions for an enhanced visualization of multidimensional data. IEEE Symposium on Information Visualization </a:t>
            </a:r>
            <a:r>
              <a:rPr lang="en-US" sz="1000" b="0" dirty="0" err="1" smtClean="0"/>
              <a:t>pp</a:t>
            </a:r>
            <a:r>
              <a:rPr lang="en-US" sz="1000" b="0" dirty="0" smtClean="0"/>
              <a:t> 52-62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3276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Parallel Coordinate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Different variables can take different values with very different ranges</a:t>
            </a:r>
          </a:p>
          <a:p>
            <a:pPr lvl="1"/>
            <a:r>
              <a:rPr lang="en-US" dirty="0" smtClean="0"/>
              <a:t>Need to normalize data ranges (maybe do a power transformation and then a normalization?)</a:t>
            </a:r>
          </a:p>
          <a:p>
            <a:r>
              <a:rPr lang="en-US" dirty="0" smtClean="0"/>
              <a:t>Order of the parallel coordinate plots has a major impact on the resultant visualization</a:t>
            </a:r>
          </a:p>
          <a:p>
            <a:r>
              <a:rPr lang="en-US" dirty="0" smtClean="0"/>
              <a:t>The more variables we plot, the more lines we get and the more clutter that we get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85263" y="5997714"/>
            <a:ext cx="8037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0" dirty="0" smtClean="0"/>
              <a:t>1 -Yang, J., Peng, W., Ward, M.O., Rundensteiner, E.A., </a:t>
            </a:r>
            <a:r>
              <a:rPr lang="en-US" sz="1000" b="0" dirty="0" smtClean="0"/>
              <a:t>Interactive </a:t>
            </a:r>
            <a:r>
              <a:rPr lang="en-US" sz="1000" b="0" dirty="0"/>
              <a:t>hierarchical dimension </a:t>
            </a:r>
            <a:r>
              <a:rPr lang="en-US" sz="1000" b="0" dirty="0" smtClean="0"/>
              <a:t>ordering, spacing </a:t>
            </a:r>
            <a:r>
              <a:rPr lang="en-US" sz="1000" b="0" dirty="0"/>
              <a:t>and filtering for exploration of high </a:t>
            </a:r>
            <a:r>
              <a:rPr lang="en-US" sz="1000" b="0" dirty="0" smtClean="0"/>
              <a:t>dimensional datasets</a:t>
            </a:r>
            <a:r>
              <a:rPr lang="en-US" sz="1000" b="0" dirty="0"/>
              <a:t>. In </a:t>
            </a:r>
            <a:r>
              <a:rPr lang="en-US" sz="1000" b="0" i="1" dirty="0"/>
              <a:t>Proc. of IEEE </a:t>
            </a:r>
            <a:r>
              <a:rPr lang="en-US" sz="1000" b="0" i="1" dirty="0" smtClean="0"/>
              <a:t>Symposium </a:t>
            </a:r>
            <a:r>
              <a:rPr lang="en-US" sz="1000" b="0" i="1" dirty="0"/>
              <a:t>on </a:t>
            </a:r>
            <a:r>
              <a:rPr lang="en-US" sz="1000" b="0" i="1" dirty="0" smtClean="0"/>
              <a:t>Information Visualization </a:t>
            </a:r>
            <a:r>
              <a:rPr lang="en-US" sz="1000" b="0" dirty="0"/>
              <a:t>(2003), pp. 105–112</a:t>
            </a:r>
            <a:r>
              <a:rPr lang="en-US" sz="1000" b="0" dirty="0" smtClean="0"/>
              <a:t>.</a:t>
            </a:r>
          </a:p>
          <a:p>
            <a:r>
              <a:rPr lang="en-US" sz="1000" b="0" dirty="0" smtClean="0"/>
              <a:t>2 – Zhou, H., Yuan, X., </a:t>
            </a:r>
            <a:r>
              <a:rPr lang="en-US" sz="1000" b="0" dirty="0" err="1" smtClean="0"/>
              <a:t>Qu</a:t>
            </a:r>
            <a:r>
              <a:rPr lang="en-US" sz="1000" b="0" dirty="0" smtClean="0"/>
              <a:t>, </a:t>
            </a:r>
            <a:r>
              <a:rPr lang="en-US" sz="1000" b="0" dirty="0" err="1" smtClean="0"/>
              <a:t>Huamin</a:t>
            </a:r>
            <a:r>
              <a:rPr lang="en-US" sz="1000" b="0" dirty="0" smtClean="0"/>
              <a:t>, Cui, W., Chen, B., “Visual Clustering in Parallel Coordinates,” Computer Graphics Forum 27(3) 1047-1054, 2008.</a:t>
            </a:r>
            <a:endParaRPr lang="en-US" sz="1000" b="0" dirty="0"/>
          </a:p>
        </p:txBody>
      </p:sp>
    </p:spTree>
    <p:extLst>
      <p:ext uri="{BB962C8B-B14F-4D97-AF65-F5344CB8AC3E}">
        <p14:creationId xmlns:p14="http://schemas.microsoft.com/office/powerpoint/2010/main" val="263231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Lay out axes in a radial layout, length of a ray emanates from a central point</a:t>
            </a:r>
          </a:p>
          <a:p>
            <a:r>
              <a:rPr lang="en-US" dirty="0" smtClean="0"/>
              <a:t>Rays are then joined together by a polyline drawn around the outside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812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1469114" y="4118753"/>
            <a:ext cx="84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Bats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52475" y="447765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1934942" y="505809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RBI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1314" y="473891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Batting Average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066800" y="4800600"/>
            <a:ext cx="990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057400" y="4800600"/>
            <a:ext cx="914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599406" y="5257006"/>
            <a:ext cx="914400" cy="15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600200" y="4343400"/>
            <a:ext cx="914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886200" y="43434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3924300" y="5219700"/>
            <a:ext cx="83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43400" y="48006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3429000" y="4800600"/>
            <a:ext cx="914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3429000" y="3886200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4343400" y="3886200"/>
            <a:ext cx="91440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000" y="4800600"/>
            <a:ext cx="914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343400" y="4800600"/>
            <a:ext cx="9144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5905500" y="45339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5753100" y="5219700"/>
            <a:ext cx="83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172200" y="4800600"/>
            <a:ext cx="838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0800000">
            <a:off x="5638800" y="48006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5638800" y="4267200"/>
            <a:ext cx="5334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72200" y="42672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6172200" y="4800600"/>
            <a:ext cx="83820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6200000" flipV="1">
            <a:off x="5486400" y="4953000"/>
            <a:ext cx="8382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V="1">
            <a:off x="7620000" y="4648199"/>
            <a:ext cx="304800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6200000" flipV="1">
            <a:off x="7696202" y="4876799"/>
            <a:ext cx="152399" cy="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72400" y="4800600"/>
            <a:ext cx="2285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7467600" y="4800600"/>
            <a:ext cx="3048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7467599" y="4495800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467599" y="4800600"/>
            <a:ext cx="3048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772399" y="4800600"/>
            <a:ext cx="228600" cy="152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>
            <a:off x="7734299" y="4533900"/>
            <a:ext cx="3048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47031" y="5574268"/>
            <a:ext cx="102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Gonzalez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54739" y="5562600"/>
            <a:ext cx="69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Votto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380521" y="4876800"/>
            <a:ext cx="84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Infante</a:t>
            </a:r>
            <a:endParaRPr lang="en-US" dirty="0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04800" y="6477000"/>
            <a:ext cx="8037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000" b="0" dirty="0"/>
              <a:t>S. E. </a:t>
            </a:r>
            <a:r>
              <a:rPr lang="en-US" sz="1000" b="0" dirty="0" err="1"/>
              <a:t>Fienberg</a:t>
            </a:r>
            <a:r>
              <a:rPr lang="en-US" sz="1000" b="0" dirty="0" err="1" smtClean="0"/>
              <a:t>,”Graphical</a:t>
            </a:r>
            <a:r>
              <a:rPr lang="en-US" sz="1000" b="0" dirty="0" smtClean="0"/>
              <a:t> </a:t>
            </a:r>
            <a:r>
              <a:rPr lang="en-US" sz="1000" b="0" dirty="0"/>
              <a:t>Methods in Statistics," </a:t>
            </a:r>
            <a:r>
              <a:rPr lang="en-US" sz="1000" b="0" i="1" dirty="0"/>
              <a:t>The American Statistician</a:t>
            </a:r>
            <a:r>
              <a:rPr lang="en-US" sz="1000" b="0" dirty="0"/>
              <a:t>, vol. </a:t>
            </a:r>
            <a:r>
              <a:rPr lang="en-US" sz="1000" b="0" dirty="0" smtClean="0"/>
              <a:t>33 pp</a:t>
            </a:r>
            <a:r>
              <a:rPr lang="en-US" sz="1000" b="0" dirty="0"/>
              <a:t>. </a:t>
            </a:r>
            <a:r>
              <a:rPr lang="en-US" sz="1000" b="0" dirty="0" smtClean="0"/>
              <a:t>156-178</a:t>
            </a:r>
            <a:r>
              <a:rPr lang="en-US" sz="1000" b="0" dirty="0"/>
              <a:t>, 1979.</a:t>
            </a:r>
          </a:p>
        </p:txBody>
      </p:sp>
    </p:spTree>
    <p:extLst>
      <p:ext uri="{BB962C8B-B14F-4D97-AF65-F5344CB8AC3E}">
        <p14:creationId xmlns:p14="http://schemas.microsoft.com/office/powerpoint/2010/main" val="31764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None/>
            </a:pPr>
            <a:r>
              <a:rPr lang="en-GB" sz="2800" dirty="0">
                <a:solidFill>
                  <a:schemeClr val="tx2"/>
                </a:solidFill>
              </a:rPr>
              <a:t>Given </a:t>
            </a:r>
            <a:r>
              <a:rPr lang="en-GB" sz="2800" i="1" dirty="0">
                <a:solidFill>
                  <a:schemeClr val="tx2"/>
                </a:solidFill>
              </a:rPr>
              <a:t>K</a:t>
            </a:r>
            <a:r>
              <a:rPr lang="en-GB" sz="2800" dirty="0">
                <a:solidFill>
                  <a:schemeClr val="tx2"/>
                </a:solidFill>
              </a:rPr>
              <a:t>, the </a:t>
            </a:r>
            <a:r>
              <a:rPr lang="en-GB" sz="2800" i="1" dirty="0">
                <a:solidFill>
                  <a:schemeClr val="tx2"/>
                </a:solidFill>
              </a:rPr>
              <a:t>K-means </a:t>
            </a:r>
            <a:r>
              <a:rPr lang="en-GB" sz="2800" dirty="0">
                <a:solidFill>
                  <a:schemeClr val="tx2"/>
                </a:solidFill>
              </a:rPr>
              <a:t>algorithm is implemented in four steps:</a:t>
            </a:r>
          </a:p>
          <a:p>
            <a:pPr>
              <a:buFont typeface="Arial" charset="0"/>
              <a:buNone/>
            </a:pPr>
            <a:r>
              <a:rPr lang="en-GB" sz="2800" dirty="0"/>
              <a:t>	1. Choose </a:t>
            </a:r>
            <a:r>
              <a:rPr lang="en-GB" sz="2800" i="1" dirty="0"/>
              <a:t>K</a:t>
            </a:r>
            <a:r>
              <a:rPr lang="en-GB" sz="2800" dirty="0"/>
              <a:t> points at random as cluster centres (centroids)</a:t>
            </a:r>
          </a:p>
          <a:p>
            <a:pPr>
              <a:buFont typeface="Arial" charset="0"/>
              <a:buNone/>
            </a:pPr>
            <a:r>
              <a:rPr lang="en-GB" sz="2800" dirty="0"/>
              <a:t>	2. Assign each instance to its closest cluster centre using certain distance measure (usually Euclidean or Manhattan)</a:t>
            </a:r>
          </a:p>
          <a:p>
            <a:pPr>
              <a:buFont typeface="Arial" charset="0"/>
              <a:buNone/>
            </a:pPr>
            <a:r>
              <a:rPr lang="en-GB" sz="2800" dirty="0"/>
              <a:t>	3. Calculate the centroid of each cluster, use it as the new cluster centre (one measure of centroid is mean)</a:t>
            </a:r>
          </a:p>
          <a:p>
            <a:pPr>
              <a:buFont typeface="Arial" charset="0"/>
              <a:buNone/>
            </a:pPr>
            <a:r>
              <a:rPr lang="en-GB" sz="2800" dirty="0"/>
              <a:t>	4. Go back to Step 2, stop when cluster centres do not change any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vs. Cyclical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Linear time assumes a starting point and defines the time domain with data elements from the past and future</a:t>
            </a:r>
          </a:p>
          <a:p>
            <a:r>
              <a:rPr lang="en-US" dirty="0" smtClean="0"/>
              <a:t>Natural processes may be cyclic (e.g., seasons)</a:t>
            </a:r>
          </a:p>
          <a:p>
            <a:pPr lvl="1"/>
            <a:r>
              <a:rPr lang="en-US" dirty="0" smtClean="0"/>
              <a:t>The ordering of points in a cyclic time domain would be meaningless</a:t>
            </a:r>
          </a:p>
          <a:p>
            <a:pPr lvl="1"/>
            <a:r>
              <a:rPr lang="en-US" dirty="0" smtClean="0"/>
              <a:t>Winter comes before summer, but also after summer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7037" y="6243935"/>
            <a:ext cx="84883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r>
              <a:rPr lang="en-US" sz="1000" dirty="0" smtClean="0"/>
              <a:t>W. </a:t>
            </a:r>
            <a:r>
              <a:rPr lang="en-US" sz="1000" dirty="0" err="1" smtClean="0"/>
              <a:t>Aigner</a:t>
            </a:r>
            <a:r>
              <a:rPr lang="en-US" sz="1000" dirty="0" smtClean="0"/>
              <a:t>, S. </a:t>
            </a:r>
            <a:r>
              <a:rPr lang="en-US" sz="1000" dirty="0" err="1" smtClean="0"/>
              <a:t>Miksch</a:t>
            </a:r>
            <a:r>
              <a:rPr lang="en-US" sz="1000" dirty="0" smtClean="0"/>
              <a:t>, W. Muller, H. Schumann, C. </a:t>
            </a:r>
            <a:r>
              <a:rPr lang="en-US" sz="1000" dirty="0" err="1" smtClean="0"/>
              <a:t>Tominski</a:t>
            </a:r>
            <a:r>
              <a:rPr lang="en-US" sz="1000" dirty="0" smtClean="0"/>
              <a:t>, "Visual Methods for Analyzing Time-Oriented Data", </a:t>
            </a:r>
            <a:r>
              <a:rPr lang="en-US" sz="1000" i="1" dirty="0" smtClean="0"/>
              <a:t>IEEE Trans. On Visualization and Computer Graphics</a:t>
            </a:r>
            <a:r>
              <a:rPr lang="en-US" sz="1000" dirty="0" smtClean="0"/>
              <a:t>, Vol. 14, No. 1, Jan.-Feb. 2008, pp. 47-60. </a:t>
            </a:r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3923645"/>
            <a:ext cx="22288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86200"/>
            <a:ext cx="22098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3850005"/>
            <a:ext cx="2219325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3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Sizing the Horizon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247900"/>
            <a:ext cx="76771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5867400"/>
            <a:ext cx="838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Jeffrey </a:t>
            </a:r>
            <a:r>
              <a:rPr lang="en-US" sz="1200" dirty="0" err="1"/>
              <a:t>Heer</a:t>
            </a:r>
            <a:r>
              <a:rPr lang="en-US" sz="1200" dirty="0"/>
              <a:t>, Nicholas Kong, and </a:t>
            </a:r>
            <a:r>
              <a:rPr lang="en-US" sz="1200" dirty="0" err="1"/>
              <a:t>Maneesh</a:t>
            </a:r>
            <a:r>
              <a:rPr lang="en-US" sz="1200" dirty="0"/>
              <a:t> </a:t>
            </a:r>
            <a:r>
              <a:rPr lang="en-US" sz="1200" dirty="0" err="1"/>
              <a:t>Agrawala</a:t>
            </a:r>
            <a:r>
              <a:rPr lang="en-US" sz="1200" dirty="0"/>
              <a:t>. 2009. Sizing the horizon: the effects of chart size and layering on the graphical perception of time series visualizations. In </a:t>
            </a:r>
            <a:r>
              <a:rPr lang="en-US" sz="1200" i="1" dirty="0"/>
              <a:t>Proceedings of the 27th international conference on Human factors in computing systems</a:t>
            </a:r>
            <a:r>
              <a:rPr lang="en-US" sz="1200" dirty="0"/>
              <a:t> (CHI '09). ACM, New York, NY, USA, 1303-1312.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13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simple </a:t>
            </a:r>
            <a:r>
              <a:rPr lang="en-US" dirty="0"/>
              <a:t>moving average is formed by computing the average price of a </a:t>
            </a:r>
            <a:r>
              <a:rPr lang="en-US" dirty="0" smtClean="0"/>
              <a:t>measure </a:t>
            </a:r>
            <a:r>
              <a:rPr lang="en-US" dirty="0"/>
              <a:t>over a specific number of periods. </a:t>
            </a:r>
            <a:endParaRPr lang="en-US" dirty="0" smtClean="0"/>
          </a:p>
          <a:p>
            <a:r>
              <a:rPr lang="en-US" dirty="0" smtClean="0"/>
              <a:t>In this example we’ll look at stock market closing prices</a:t>
            </a:r>
          </a:p>
          <a:p>
            <a:r>
              <a:rPr lang="en-US" dirty="0" smtClean="0"/>
              <a:t>A </a:t>
            </a:r>
            <a:r>
              <a:rPr lang="en-US" dirty="0"/>
              <a:t>5-day simple moving average is the five day sum of closing prices divided by five.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its name implies, a moving average is an average that moves. Old data is dropped as new data comes available.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causes the average to move along the time scale. Below is an example of a 5-day moving average evolving over three days. </a:t>
            </a:r>
          </a:p>
          <a:p>
            <a:r>
              <a:rPr lang="en-US" dirty="0"/>
              <a:t>Daily Closing Prices: 11,12,13,14,15,16,17 </a:t>
            </a:r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/>
              <a:t>day of 5-day SMA: (11 + 12 + 13 + 14 + 15) / 5 = 13 Second day of 5-day SMA: (12 + 13 + 14 + 15 + 16) / 5 = 14 Third day of 5-day SMA: (13 + 14 + 15 + 16 + 17) / 5 = 15 </a:t>
            </a:r>
          </a:p>
        </p:txBody>
      </p:sp>
    </p:spTree>
    <p:extLst>
      <p:ext uri="{BB962C8B-B14F-4D97-AF65-F5344CB8AC3E}">
        <p14:creationId xmlns:p14="http://schemas.microsoft.com/office/powerpoint/2010/main" val="366762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cs typeface="Arial" charset="0"/>
              </a:rPr>
              <a:t>Choropleth Maps</a:t>
            </a:r>
            <a:r>
              <a:rPr lang="en-US" sz="3600" baseline="30000" dirty="0" smtClean="0">
                <a:cs typeface="Arial" charset="0"/>
              </a:rPr>
              <a:t>1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cs typeface="Arial" charset="0"/>
              </a:rPr>
              <a:t>Areas of the map are shaded in proportion to a measured variable</a:t>
            </a:r>
          </a:p>
          <a:p>
            <a:r>
              <a:rPr lang="en-US" sz="2400" smtClean="0">
                <a:cs typeface="Arial" charset="0"/>
              </a:rPr>
              <a:t>Coloring is based on a classification (histogram binning) of the distribution of the measured variable</a:t>
            </a:r>
            <a:endParaRPr lang="en-US" sz="2400" baseline="30000" smtClean="0">
              <a:cs typeface="Arial" charset="0"/>
            </a:endParaRP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228600" y="6242050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400" dirty="0" smtClean="0"/>
              <a:t>1 </a:t>
            </a:r>
            <a:r>
              <a:rPr lang="en-US" sz="1400" dirty="0"/>
              <a:t>– J. K. Wright. </a:t>
            </a:r>
            <a:r>
              <a:rPr lang="en-US" sz="1400" i="1" dirty="0"/>
              <a:t>Problems in Population Mapping</a:t>
            </a:r>
            <a:r>
              <a:rPr lang="en-US" sz="1400" dirty="0"/>
              <a:t>.  Notes on Statistical Mapping, with Reference to the Mapping of Population Phenomena.  AGS and Population Association of America, p. 1-18, 1938.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47801" y="2743200"/>
            <a:ext cx="5029198" cy="3303265"/>
            <a:chOff x="5015329" y="-2007609"/>
            <a:chExt cx="6782971" cy="5161972"/>
          </a:xfrm>
        </p:grpSpPr>
        <p:pic>
          <p:nvPicPr>
            <p:cNvPr id="66567" name="Picture 2" descr="http://www.nass.usda.gov/research/atlas02/Crops/Hay%20and%20Forage%20Crops%20Harvested/Hay%20-%20All%20Hay%20Including%20Alfalfa,%20Other%20Tame,%20Small%20Grain,%20and%20Wild,%20Harvested%20Acres-choropleth%20map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8100" y="-2007609"/>
              <a:ext cx="6680200" cy="516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68" name="TextBox 6"/>
            <p:cNvSpPr txBox="1">
              <a:spLocks noChangeArrowheads="1"/>
            </p:cNvSpPr>
            <p:nvPr/>
          </p:nvSpPr>
          <p:spPr bwMode="auto">
            <a:xfrm rot="16200000">
              <a:off x="3579928" y="1181317"/>
              <a:ext cx="3128623" cy="257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sz="2000" dirty="0"/>
                <a:t>http://www.nass.usda.gov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473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Types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cs typeface="Arial" charset="0"/>
              </a:rPr>
              <a:t>Nominal</a:t>
            </a:r>
          </a:p>
          <a:p>
            <a:pPr lvl="1"/>
            <a:r>
              <a:rPr lang="en-US" sz="1800" dirty="0">
                <a:cs typeface="Arial" charset="0"/>
              </a:rPr>
              <a:t>Data whose categories have no implied ordering</a:t>
            </a:r>
          </a:p>
          <a:p>
            <a:pPr lvl="1"/>
            <a:r>
              <a:rPr lang="en-US" sz="1800" dirty="0">
                <a:cs typeface="Arial" charset="0"/>
              </a:rPr>
              <a:t>Examples include political affiliations of a population</a:t>
            </a:r>
          </a:p>
          <a:p>
            <a:r>
              <a:rPr lang="en-US" sz="2400" b="1" dirty="0">
                <a:cs typeface="Arial" charset="0"/>
              </a:rPr>
              <a:t>Ordinal</a:t>
            </a:r>
          </a:p>
          <a:p>
            <a:pPr lvl="1"/>
            <a:r>
              <a:rPr lang="en-US" sz="1800" dirty="0">
                <a:cs typeface="Arial" charset="0"/>
              </a:rPr>
              <a:t>Data that has a specified order, but no specified distance metric</a:t>
            </a:r>
          </a:p>
          <a:p>
            <a:pPr lvl="1"/>
            <a:r>
              <a:rPr lang="en-US" sz="1800" dirty="0">
                <a:cs typeface="Arial" charset="0"/>
              </a:rPr>
              <a:t>Examples include beverage sizes at McDonalds (Small, medium, large)</a:t>
            </a:r>
          </a:p>
          <a:p>
            <a:r>
              <a:rPr lang="en-US" sz="2400" b="1" dirty="0">
                <a:cs typeface="Arial" charset="0"/>
              </a:rPr>
              <a:t>Interval</a:t>
            </a:r>
          </a:p>
          <a:p>
            <a:pPr lvl="1"/>
            <a:r>
              <a:rPr lang="en-US" sz="1800" dirty="0">
                <a:cs typeface="Arial" charset="0"/>
              </a:rPr>
              <a:t>Data that has measurable distances</a:t>
            </a:r>
          </a:p>
          <a:p>
            <a:pPr lvl="1"/>
            <a:r>
              <a:rPr lang="en-US" sz="1800" dirty="0">
                <a:cs typeface="Arial" charset="0"/>
              </a:rPr>
              <a:t>Examples include </a:t>
            </a:r>
            <a:r>
              <a:rPr lang="en-US" sz="1800" dirty="0" smtClean="0">
                <a:cs typeface="Arial" charset="0"/>
              </a:rPr>
              <a:t>periods of time (second, minute, etc.) – the zero point is arbitrary</a:t>
            </a:r>
            <a:endParaRPr lang="en-US" sz="1800" dirty="0">
              <a:cs typeface="Arial" charset="0"/>
            </a:endParaRPr>
          </a:p>
          <a:p>
            <a:r>
              <a:rPr lang="en-US" sz="2400" b="1" dirty="0">
                <a:cs typeface="Arial" charset="0"/>
              </a:rPr>
              <a:t>Ratio</a:t>
            </a:r>
          </a:p>
          <a:p>
            <a:pPr lvl="1"/>
            <a:r>
              <a:rPr lang="en-US" sz="1800" dirty="0">
                <a:cs typeface="Arial" charset="0"/>
              </a:rPr>
              <a:t>Same as interval, but include a zero point</a:t>
            </a:r>
          </a:p>
          <a:p>
            <a:pPr lvl="1"/>
            <a:r>
              <a:rPr lang="en-US" sz="1800" dirty="0">
                <a:cs typeface="Arial" charset="0"/>
              </a:rPr>
              <a:t>Example include </a:t>
            </a:r>
            <a:r>
              <a:rPr lang="en-US" sz="1800" dirty="0" smtClean="0">
                <a:cs typeface="Arial" charset="0"/>
              </a:rPr>
              <a:t>Celsius </a:t>
            </a:r>
            <a:r>
              <a:rPr lang="en-US" sz="1800" dirty="0">
                <a:cs typeface="Arial" charset="0"/>
              </a:rPr>
              <a:t>scale, height above sea level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1722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1- SS Stevens, “On the Theory of Scales of Measurement,” </a:t>
            </a:r>
            <a:r>
              <a:rPr lang="en-US" sz="1200" i="1" dirty="0" smtClean="0"/>
              <a:t>Science</a:t>
            </a:r>
            <a:r>
              <a:rPr lang="en-US" sz="1200" dirty="0" smtClean="0"/>
              <a:t>, 103(2684):677-680, 1946.</a:t>
            </a:r>
          </a:p>
        </p:txBody>
      </p:sp>
    </p:spTree>
    <p:extLst>
      <p:ext uri="{BB962C8B-B14F-4D97-AF65-F5344CB8AC3E}">
        <p14:creationId xmlns:p14="http://schemas.microsoft.com/office/powerpoint/2010/main" val="7738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Coloring Choropleth Maps</a:t>
            </a:r>
            <a:r>
              <a:rPr lang="en-US" baseline="30000" dirty="0" smtClean="0">
                <a:cs typeface="Arial" charset="0"/>
              </a:rPr>
              <a:t>1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Arial" charset="0"/>
              </a:rPr>
              <a:t>The number of colors depends on the number of classes (bins)</a:t>
            </a:r>
          </a:p>
          <a:p>
            <a:r>
              <a:rPr lang="en-US" sz="2400" dirty="0" smtClean="0">
                <a:cs typeface="Arial" charset="0"/>
              </a:rPr>
              <a:t>Too many classes can overwhelm the user and distract them from seeing trends</a:t>
            </a:r>
          </a:p>
          <a:p>
            <a:r>
              <a:rPr lang="en-US" sz="2400" dirty="0" smtClean="0">
                <a:cs typeface="Arial" charset="0"/>
              </a:rPr>
              <a:t>Too many classes can compromise legibility as colors become difficult to distinguish</a:t>
            </a:r>
          </a:p>
          <a:p>
            <a:r>
              <a:rPr lang="en-US" sz="2400" dirty="0" smtClean="0">
                <a:cs typeface="Arial" charset="0"/>
              </a:rPr>
              <a:t>Typical cartographic rule of thumb is 5-7 classes</a:t>
            </a:r>
          </a:p>
          <a:p>
            <a:r>
              <a:rPr lang="en-US" sz="2400" dirty="0" smtClean="0">
                <a:cs typeface="Arial" charset="0"/>
              </a:rPr>
              <a:t>Typical coloring schemes</a:t>
            </a:r>
            <a:r>
              <a:rPr lang="en-US" sz="2400" baseline="30000" dirty="0" smtClean="0">
                <a:cs typeface="Arial" charset="0"/>
              </a:rPr>
              <a:t>8</a:t>
            </a:r>
            <a:r>
              <a:rPr lang="en-US" sz="2400" dirty="0" smtClean="0">
                <a:cs typeface="Arial" charset="0"/>
              </a:rPr>
              <a:t> include sequential, divergent and qualitative</a:t>
            </a:r>
          </a:p>
          <a:p>
            <a:r>
              <a:rPr lang="en-US" sz="2400" dirty="0" smtClean="0">
                <a:cs typeface="Arial" charset="0"/>
              </a:rPr>
              <a:t>For more details on mapping as a visual representation, see </a:t>
            </a:r>
            <a:r>
              <a:rPr lang="en-US" sz="2400" baseline="30000" dirty="0" smtClean="0">
                <a:cs typeface="Arial" charset="0"/>
              </a:rPr>
              <a:t>2</a:t>
            </a:r>
          </a:p>
        </p:txBody>
      </p:sp>
      <p:sp>
        <p:nvSpPr>
          <p:cNvPr id="67588" name="Rectangle 10"/>
          <p:cNvSpPr>
            <a:spLocks noChangeArrowheads="1"/>
          </p:cNvSpPr>
          <p:nvPr/>
        </p:nvSpPr>
        <p:spPr bwMode="auto">
          <a:xfrm>
            <a:off x="241300" y="6213475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 smtClean="0"/>
              <a:t>1 – C. A. Brewer. http://colorbrewer.org</a:t>
            </a:r>
          </a:p>
          <a:p>
            <a:r>
              <a:rPr lang="en-US" sz="1200" dirty="0" smtClean="0"/>
              <a:t>2 – A. </a:t>
            </a:r>
            <a:r>
              <a:rPr lang="en-US" sz="1200" dirty="0" err="1" smtClean="0"/>
              <a:t>MacEachren</a:t>
            </a:r>
            <a:r>
              <a:rPr lang="en-US" sz="1200" dirty="0" smtClean="0"/>
              <a:t>.  </a:t>
            </a:r>
            <a:r>
              <a:rPr lang="en-US" sz="1200" i="1" dirty="0" smtClean="0"/>
              <a:t>How Maps Work</a:t>
            </a:r>
            <a:r>
              <a:rPr lang="en-US" sz="1200" dirty="0" smtClean="0"/>
              <a:t>. Guilford Press, 1995.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51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Color Schemes</a:t>
            </a:r>
            <a:r>
              <a:rPr lang="en-US" baseline="30000" dirty="0">
                <a:cs typeface="Arial" charset="0"/>
              </a:rPr>
              <a:t>1</a:t>
            </a:r>
            <a:endParaRPr lang="en-US" baseline="30000" dirty="0" smtClean="0">
              <a:cs typeface="Arial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smtClean="0">
                <a:cs typeface="Arial" charset="0"/>
              </a:rPr>
              <a:t>Sequential Color Schemes</a:t>
            </a:r>
          </a:p>
          <a:p>
            <a:pPr lvl="1"/>
            <a:r>
              <a:rPr lang="en-US" sz="1800" smtClean="0">
                <a:cs typeface="Arial" charset="0"/>
              </a:rPr>
              <a:t>Suited for ordered data</a:t>
            </a:r>
          </a:p>
          <a:p>
            <a:pPr lvl="1"/>
            <a:r>
              <a:rPr lang="en-US" sz="1800" smtClean="0">
                <a:cs typeface="Arial" charset="0"/>
              </a:rPr>
              <a:t>Lightness steps dominate the look of the scheme </a:t>
            </a:r>
          </a:p>
          <a:p>
            <a:pPr lvl="1"/>
            <a:r>
              <a:rPr lang="en-US" sz="1800" smtClean="0">
                <a:cs typeface="Arial" charset="0"/>
              </a:rPr>
              <a:t>Light values are low data values, dark are high</a:t>
            </a:r>
          </a:p>
          <a:p>
            <a:pPr lvl="1"/>
            <a:r>
              <a:rPr lang="en-US" sz="1800" smtClean="0">
                <a:cs typeface="Arial" charset="0"/>
              </a:rPr>
              <a:t>Good for Ordinal, interval and ratio data types</a:t>
            </a:r>
          </a:p>
          <a:p>
            <a:r>
              <a:rPr lang="en-US" sz="2400" smtClean="0">
                <a:cs typeface="Arial" charset="0"/>
              </a:rPr>
              <a:t>Diverging Color Schemes</a:t>
            </a:r>
          </a:p>
          <a:p>
            <a:pPr lvl="1"/>
            <a:r>
              <a:rPr lang="en-US" sz="1800" smtClean="0">
                <a:cs typeface="Arial" charset="0"/>
              </a:rPr>
              <a:t>Puts an emphasis on critical midrange values</a:t>
            </a:r>
          </a:p>
          <a:p>
            <a:pPr lvl="1"/>
            <a:r>
              <a:rPr lang="en-US" sz="1800" smtClean="0">
                <a:cs typeface="Arial" charset="0"/>
              </a:rPr>
              <a:t>Color change represents deviation from a meaningful midrange critical value</a:t>
            </a:r>
          </a:p>
          <a:p>
            <a:pPr lvl="1"/>
            <a:r>
              <a:rPr lang="en-US" sz="1800" smtClean="0">
                <a:cs typeface="Arial" charset="0"/>
              </a:rPr>
              <a:t>Good for ratio data types where looking at data above and below a ‘zero’ point</a:t>
            </a:r>
            <a:endParaRPr lang="en-US" smtClean="0">
              <a:cs typeface="Arial" charset="0"/>
            </a:endParaRPr>
          </a:p>
          <a:p>
            <a:r>
              <a:rPr lang="en-US" sz="2400" smtClean="0">
                <a:cs typeface="Arial" charset="0"/>
              </a:rPr>
              <a:t>Qualitative Color Schemes</a:t>
            </a:r>
          </a:p>
          <a:p>
            <a:pPr lvl="1"/>
            <a:r>
              <a:rPr lang="en-US" sz="1800" smtClean="0">
                <a:cs typeface="Arial" charset="0"/>
              </a:rPr>
              <a:t>Does not imply magnitude difference</a:t>
            </a:r>
          </a:p>
          <a:p>
            <a:pPr lvl="1"/>
            <a:r>
              <a:rPr lang="en-US" sz="1800" smtClean="0">
                <a:cs typeface="Arial" charset="0"/>
              </a:rPr>
              <a:t>Used to show differences between classes</a:t>
            </a:r>
          </a:p>
          <a:p>
            <a:pPr lvl="1"/>
            <a:r>
              <a:rPr lang="en-US" sz="1800" smtClean="0">
                <a:cs typeface="Arial" charset="0"/>
              </a:rPr>
              <a:t>Good for Nominal data types</a:t>
            </a: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0" y="1397000"/>
            <a:ext cx="9144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11 – C. A. Brewer. http://colorbrewer.org</a:t>
            </a:r>
          </a:p>
        </p:txBody>
      </p:sp>
      <p:pic>
        <p:nvPicPr>
          <p:cNvPr id="696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207" y="1765300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3200400"/>
            <a:ext cx="12763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528" y="4495800"/>
            <a:ext cx="13922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41300" y="6213475"/>
            <a:ext cx="914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 smtClean="0"/>
              <a:t>1 </a:t>
            </a:r>
            <a:r>
              <a:rPr lang="en-US" sz="1200" dirty="0"/>
              <a:t>– C. A. Brewer. http://</a:t>
            </a:r>
            <a:r>
              <a:rPr lang="en-US" sz="1200" dirty="0" smtClean="0"/>
              <a:t>colorbrewer.org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71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 Interval Selection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visual representation of the choropleth map is highly influenced by the class interval selection</a:t>
            </a:r>
          </a:p>
          <a:p>
            <a:r>
              <a:rPr lang="en-US" sz="2400" dirty="0" smtClean="0"/>
              <a:t>This is similar to the concept of histogram binning</a:t>
            </a:r>
          </a:p>
          <a:p>
            <a:r>
              <a:rPr lang="en-US" sz="2400" dirty="0" smtClean="0"/>
              <a:t>Popular choices for class interval selection include</a:t>
            </a:r>
          </a:p>
          <a:p>
            <a:pPr lvl="1"/>
            <a:r>
              <a:rPr lang="en-US" sz="1800" dirty="0" smtClean="0"/>
              <a:t>Equal interval selection</a:t>
            </a:r>
          </a:p>
          <a:p>
            <a:pPr lvl="1"/>
            <a:r>
              <a:rPr lang="en-US" sz="1800" dirty="0" smtClean="0"/>
              <a:t>Jenks’ Natural Breaks</a:t>
            </a:r>
            <a:r>
              <a:rPr lang="en-US" sz="1800" baseline="30000" dirty="0" smtClean="0"/>
              <a:t>1</a:t>
            </a:r>
          </a:p>
          <a:p>
            <a:pPr lvl="1"/>
            <a:r>
              <a:rPr lang="en-US" sz="1800" dirty="0" smtClean="0"/>
              <a:t>Minimum boundary error</a:t>
            </a:r>
            <a:r>
              <a:rPr lang="en-US" sz="1800" baseline="30000" dirty="0"/>
              <a:t>2</a:t>
            </a:r>
            <a:endParaRPr lang="en-US" sz="1800" baseline="30000" dirty="0" smtClean="0"/>
          </a:p>
          <a:p>
            <a:r>
              <a:rPr lang="en-US" sz="2400" dirty="0" smtClean="0"/>
              <a:t>Again, these choices for optimizing the class interval selection are highly dependent on the underlying data distribution</a:t>
            </a:r>
          </a:p>
        </p:txBody>
      </p:sp>
      <p:sp>
        <p:nvSpPr>
          <p:cNvPr id="70660" name="TextBox 3"/>
          <p:cNvSpPr txBox="1">
            <a:spLocks noChangeArrowheads="1"/>
          </p:cNvSpPr>
          <p:nvPr/>
        </p:nvSpPr>
        <p:spPr bwMode="auto">
          <a:xfrm>
            <a:off x="244475" y="5983288"/>
            <a:ext cx="848836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1– </a:t>
            </a:r>
            <a:r>
              <a:rPr lang="en-US" sz="1200" dirty="0"/>
              <a:t>G. F. Jenks.  The data model concept in statistical mapping.  </a:t>
            </a:r>
            <a:r>
              <a:rPr lang="en-US" sz="1200" i="1" dirty="0"/>
              <a:t>International Yearbook of Cartography, 26:186-190, 1967.</a:t>
            </a:r>
          </a:p>
          <a:p>
            <a:pPr eaLnBrk="1" hangingPunct="1"/>
            <a:r>
              <a:rPr lang="en-US" sz="1200" dirty="0" smtClean="0"/>
              <a:t>2 </a:t>
            </a:r>
            <a:r>
              <a:rPr lang="en-US" sz="1200" dirty="0"/>
              <a:t>– E. K. </a:t>
            </a:r>
            <a:r>
              <a:rPr lang="en-US" sz="1200" dirty="0" err="1"/>
              <a:t>Cromley</a:t>
            </a:r>
            <a:r>
              <a:rPr lang="en-US" sz="1200" dirty="0"/>
              <a:t> and R. G. </a:t>
            </a:r>
            <a:r>
              <a:rPr lang="en-US" sz="1200" dirty="0" err="1"/>
              <a:t>Cromley</a:t>
            </a:r>
            <a:r>
              <a:rPr lang="en-US" sz="1200" dirty="0"/>
              <a:t>.  An analysis of alternative classifications schemes for medical atlas mapping.  </a:t>
            </a:r>
            <a:r>
              <a:rPr lang="en-US" sz="1200" i="1" dirty="0"/>
              <a:t>European Journal of Cancer.  Series B (Methodological</a:t>
            </a:r>
            <a:r>
              <a:rPr lang="en-US" sz="1200" dirty="0"/>
              <a:t>)</a:t>
            </a:r>
            <a:r>
              <a:rPr lang="en-US" sz="1200" i="1" dirty="0"/>
              <a:t>, 26(2):211-252, 1964.</a:t>
            </a:r>
            <a:endParaRPr lang="en-US" sz="1200" dirty="0"/>
          </a:p>
          <a:p>
            <a:pPr eaLnBrk="1" hangingPunct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09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 Interval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Classifies (bins) data such that each class occupies an equal interval along the number line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𝑟𝑎𝑛𝑔𝑒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𝑁𝑢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𝑚𝐶𝑙𝑎𝑠𝑠𝑒𝑠</m:t>
                              </m:r>
                            </m:e>
                            <m:sub/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𝐻𝑖𝑔h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𝐿𝑜𝑤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𝑁𝑢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𝑚𝐶𝑙𝑎𝑠𝑠𝑒𝑠</m:t>
                              </m:r>
                            </m:e>
                            <m:sub/>
                          </m:sSub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So all we do is find the maximum and minimum values of our data and divide our data set such that each color bin holds the same amount of data</a:t>
                </a:r>
              </a:p>
              <a:p>
                <a:r>
                  <a:rPr lang="en-US" dirty="0" smtClean="0"/>
                  <a:t>Advantage – easy to compute</a:t>
                </a:r>
              </a:p>
              <a:p>
                <a:r>
                  <a:rPr lang="en-US" dirty="0" smtClean="0"/>
                  <a:t>Disadvantage - this fails to consider how data are distributed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40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Decide the number of color bins (classes) that we want to use and that will determine the number of quantiles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𝐼𝑛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𝐶𝑙𝑎𝑠𝑠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𝑇𝑜𝑡𝑎𝑙𝑆𝑎𝑚𝑝𝑙𝑒𝑠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𝑁𝑢𝑚𝐶𝑙𝑎𝑠𝑠𝑒𝑠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Advantages</a:t>
                </a:r>
              </a:p>
              <a:p>
                <a:pPr lvl="1"/>
                <a:r>
                  <a:rPr lang="en-US" dirty="0" smtClean="0"/>
                  <a:t>Easy to compute</a:t>
                </a:r>
              </a:p>
              <a:p>
                <a:pPr lvl="1"/>
                <a:r>
                  <a:rPr lang="en-US" dirty="0" smtClean="0"/>
                  <a:t>Percentage of observations in each class will be the same</a:t>
                </a:r>
              </a:p>
              <a:p>
                <a:pPr lvl="1"/>
                <a:r>
                  <a:rPr lang="en-US" dirty="0" smtClean="0"/>
                  <a:t>Class assignment is based on rank order so good for ordinal data</a:t>
                </a:r>
              </a:p>
              <a:p>
                <a:r>
                  <a:rPr lang="en-US" dirty="0" smtClean="0"/>
                  <a:t>Disadvantage</a:t>
                </a:r>
              </a:p>
              <a:p>
                <a:pPr lvl="1"/>
                <a:r>
                  <a:rPr lang="en-US" dirty="0" smtClean="0"/>
                  <a:t>Fails to consider data distribution</a:t>
                </a:r>
              </a:p>
              <a:p>
                <a:pPr lvl="1"/>
                <a:r>
                  <a:rPr lang="en-US" dirty="0" smtClean="0"/>
                  <a:t>Can wind up placing dissimilar data into same class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733" r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160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Decide the number of color bins (classes) that we want to use and that will determine the number of quantiles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𝐼𝑛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𝐶𝑙𝑎𝑠𝑠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𝑇𝑜𝑡𝑎𝑙𝑆𝑎𝑚𝑝𝑙𝑒𝑠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𝑁𝑢𝑚𝐶𝑙𝑎𝑠𝑠𝑒𝑠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Advantages</a:t>
                </a:r>
              </a:p>
              <a:p>
                <a:pPr lvl="1"/>
                <a:r>
                  <a:rPr lang="en-US" dirty="0" smtClean="0"/>
                  <a:t>Easy to compute</a:t>
                </a:r>
              </a:p>
              <a:p>
                <a:pPr lvl="1"/>
                <a:r>
                  <a:rPr lang="en-US" dirty="0" smtClean="0"/>
                  <a:t>Percentage of observations in each class will be the same</a:t>
                </a:r>
              </a:p>
              <a:p>
                <a:pPr lvl="1"/>
                <a:r>
                  <a:rPr lang="en-US" dirty="0" smtClean="0"/>
                  <a:t>Class assignment is based on rank order so good for ordinal data</a:t>
                </a:r>
              </a:p>
              <a:p>
                <a:r>
                  <a:rPr lang="en-US" dirty="0" smtClean="0"/>
                  <a:t>Disadvantage</a:t>
                </a:r>
              </a:p>
              <a:p>
                <a:pPr lvl="1"/>
                <a:r>
                  <a:rPr lang="en-US" dirty="0" smtClean="0"/>
                  <a:t>Fails to consider data distribution</a:t>
                </a:r>
              </a:p>
              <a:p>
                <a:pPr lvl="1"/>
                <a:r>
                  <a:rPr lang="en-US" dirty="0" smtClean="0"/>
                  <a:t>Can wind up placing dissimilar data into same class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733" r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28601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160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Isopleth</a:t>
            </a:r>
            <a:r>
              <a:rPr lang="en-US" dirty="0" smtClean="0"/>
              <a:t>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Isarithmic</a:t>
            </a:r>
            <a:r>
              <a:rPr lang="en-US" dirty="0" smtClean="0"/>
              <a:t> map or contour map is created by interpolating a set of </a:t>
            </a:r>
            <a:r>
              <a:rPr lang="en-US" dirty="0" err="1" smtClean="0"/>
              <a:t>isolines</a:t>
            </a:r>
            <a:r>
              <a:rPr lang="en-US" dirty="0" smtClean="0"/>
              <a:t> between sample points of known values</a:t>
            </a:r>
          </a:p>
          <a:p>
            <a:r>
              <a:rPr lang="en-US" dirty="0" smtClean="0"/>
              <a:t>Created from collection of point data and then interpolating unknown values between them</a:t>
            </a:r>
          </a:p>
          <a:p>
            <a:r>
              <a:rPr lang="en-US" dirty="0" smtClean="0"/>
              <a:t>Interpolation methods:</a:t>
            </a:r>
          </a:p>
          <a:p>
            <a:pPr lvl="1"/>
            <a:r>
              <a:rPr lang="en-US" dirty="0" smtClean="0"/>
              <a:t>Kernel density estimation (see earlier lectures)</a:t>
            </a:r>
          </a:p>
          <a:p>
            <a:pPr lvl="1"/>
            <a:r>
              <a:rPr lang="en-US" dirty="0" smtClean="0"/>
              <a:t>Inverse distance </a:t>
            </a:r>
          </a:p>
          <a:p>
            <a:pPr lvl="1"/>
            <a:r>
              <a:rPr lang="en-US" dirty="0" err="1" smtClean="0"/>
              <a:t>Kriging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77000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554" y="4114800"/>
            <a:ext cx="2873246" cy="2314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4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Proportional Symbol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Represent numerical data associated with point locations</a:t>
            </a:r>
          </a:p>
          <a:p>
            <a:r>
              <a:rPr lang="en-US" dirty="0" smtClean="0"/>
              <a:t>Utilizes a symbol and scales the size to show data</a:t>
            </a:r>
          </a:p>
          <a:p>
            <a:r>
              <a:rPr lang="en-US" dirty="0" smtClean="0"/>
              <a:t>Proportional symbols can be used for two forms of point data</a:t>
            </a:r>
          </a:p>
          <a:p>
            <a:pPr lvl="1"/>
            <a:r>
              <a:rPr lang="en-US" dirty="0" smtClean="0"/>
              <a:t>True point data – actual measurements at point locations (number of calls made from a phone booth)</a:t>
            </a:r>
          </a:p>
          <a:p>
            <a:pPr lvl="1"/>
            <a:r>
              <a:rPr lang="en-US" dirty="0" smtClean="0"/>
              <a:t>Conceptual point data – data collected over an area, but data is conceived as being located at points (for example the centroid)</a:t>
            </a:r>
            <a:endParaRPr 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69900" y="6477000"/>
            <a:ext cx="84455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200" dirty="0" smtClean="0"/>
              <a:t>TA Slocum, RB McMaster, FC Kessler and HH Howard, “Thematic Cartography and Geovisualization,” Prentice Hall Series, 2009.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4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828800"/>
            <a:ext cx="2743200" cy="3657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28409" y="1828800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62200" y="1828800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3400" y="27432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" idx="3"/>
          </p:cNvCxnSpPr>
          <p:nvPr/>
        </p:nvCxnSpPr>
        <p:spPr>
          <a:xfrm>
            <a:off x="533400" y="36576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572000"/>
            <a:ext cx="2743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20306" y="198120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4.55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4600" y="1944469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dirty="0" smtClean="0"/>
              <a:t>5.54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289560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</a:p>
          <a:p>
            <a:r>
              <a:rPr lang="en-US" dirty="0" smtClean="0"/>
              <a:t>2.24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0200" y="2895600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4</a:t>
            </a:r>
          </a:p>
          <a:p>
            <a:r>
              <a:rPr lang="en-US" dirty="0" smtClean="0"/>
              <a:t>-5.15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14600" y="297180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</a:t>
            </a:r>
          </a:p>
          <a:p>
            <a:r>
              <a:rPr lang="en-US" dirty="0" smtClean="0"/>
              <a:t>9.02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55612" y="3810000"/>
            <a:ext cx="46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6</a:t>
            </a:r>
          </a:p>
          <a:p>
            <a:r>
              <a:rPr lang="en-US" dirty="0" smtClean="0"/>
              <a:t>3.1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3810000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7</a:t>
            </a:r>
          </a:p>
          <a:p>
            <a:r>
              <a:rPr lang="en-US" dirty="0" smtClean="0"/>
              <a:t>-4.39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14600" y="3810000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8</a:t>
            </a:r>
          </a:p>
          <a:p>
            <a:r>
              <a:rPr lang="en-US" dirty="0" smtClean="0"/>
              <a:t>-2.09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4600" y="4724400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10</a:t>
            </a:r>
          </a:p>
          <a:p>
            <a:r>
              <a:rPr lang="en-US" dirty="0" smtClean="0"/>
              <a:t>-3.06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70012" y="4724400"/>
            <a:ext cx="46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9</a:t>
            </a:r>
          </a:p>
          <a:p>
            <a:r>
              <a:rPr lang="en-US" dirty="0" smtClean="0"/>
              <a:t>.46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1000" y="1676400"/>
            <a:ext cx="0" cy="16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1107" y="1676400"/>
            <a:ext cx="142769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536" y="2907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766936" y="14478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graphicFrame>
        <p:nvGraphicFramePr>
          <p:cNvPr id="2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03055334"/>
              </p:ext>
            </p:extLst>
          </p:nvPr>
        </p:nvGraphicFramePr>
        <p:xfrm>
          <a:off x="4115435" y="1635760"/>
          <a:ext cx="276098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3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44323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33400" y="6400800"/>
            <a:ext cx="8038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MJ de Smith, MF </a:t>
            </a:r>
            <a:r>
              <a:rPr lang="en-US" sz="1200" dirty="0" err="1" smtClean="0"/>
              <a:t>Goodchild</a:t>
            </a:r>
            <a:r>
              <a:rPr lang="en-US" sz="1200" dirty="0" smtClean="0"/>
              <a:t> and PA Longley. Geospatial Analysis: A Comprehensive Guide to Principles, Techniques and Software Tools, 2007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56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Highlighting and focus</a:t>
            </a:r>
          </a:p>
          <a:p>
            <a:r>
              <a:rPr lang="en-US" dirty="0" smtClean="0"/>
              <a:t>Drill-down and hyperlinks</a:t>
            </a:r>
          </a:p>
          <a:p>
            <a:r>
              <a:rPr lang="en-US" dirty="0" smtClean="0"/>
              <a:t>Overview and context</a:t>
            </a:r>
          </a:p>
          <a:p>
            <a:r>
              <a:rPr lang="en-US" dirty="0" smtClean="0"/>
              <a:t>Changing parameters</a:t>
            </a:r>
          </a:p>
          <a:p>
            <a:r>
              <a:rPr lang="en-US" dirty="0" smtClean="0"/>
              <a:t>Changing representations</a:t>
            </a:r>
          </a:p>
          <a:p>
            <a:r>
              <a:rPr lang="en-US" dirty="0" smtClean="0"/>
              <a:t>Temporal fusion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28600"/>
            <a:ext cx="917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A. Dix and G. </a:t>
            </a:r>
            <a:r>
              <a:rPr lang="en-US" sz="1200" dirty="0" smtClean="0"/>
              <a:t>Ellis. </a:t>
            </a:r>
            <a:r>
              <a:rPr lang="en-US" sz="1200" b="1" dirty="0" smtClean="0"/>
              <a:t>Starting </a:t>
            </a:r>
            <a:r>
              <a:rPr lang="en-US" sz="1200" b="1" dirty="0"/>
              <a:t>Simple - adding value to static visualisation through simple interaction.</a:t>
            </a:r>
            <a:r>
              <a:rPr lang="en-US" sz="1200" dirty="0"/>
              <a:t> </a:t>
            </a:r>
            <a:r>
              <a:rPr lang="en-US" sz="1200" i="1" dirty="0" smtClean="0"/>
              <a:t>Proceedings </a:t>
            </a:r>
            <a:r>
              <a:rPr lang="en-US" sz="1200" i="1" dirty="0"/>
              <a:t>of Advanced Visual Interfaces </a:t>
            </a:r>
            <a:r>
              <a:rPr lang="en-US" sz="1200" i="1" dirty="0" smtClean="0"/>
              <a:t>, </a:t>
            </a:r>
            <a:r>
              <a:rPr lang="en-US" sz="1200" dirty="0" smtClean="0"/>
              <a:t>1998</a:t>
            </a:r>
          </a:p>
        </p:txBody>
      </p:sp>
    </p:spTree>
    <p:extLst>
      <p:ext uri="{BB962C8B-B14F-4D97-AF65-F5344CB8AC3E}">
        <p14:creationId xmlns:p14="http://schemas.microsoft.com/office/powerpoint/2010/main" val="28821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Visualization Pipeline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980801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We want to take these different data types and map them to an appropriate visual representation</a:t>
            </a:r>
          </a:p>
          <a:p>
            <a:r>
              <a:rPr lang="en-US" b="1" dirty="0" smtClean="0"/>
              <a:t>Data Analysis</a:t>
            </a:r>
            <a:r>
              <a:rPr lang="en-US" dirty="0" smtClean="0"/>
              <a:t> – data are prepared for visualization (smooth, interpolate, transform)</a:t>
            </a:r>
          </a:p>
          <a:p>
            <a:r>
              <a:rPr lang="en-US" b="1" dirty="0" smtClean="0"/>
              <a:t>Filtering</a:t>
            </a:r>
            <a:r>
              <a:rPr lang="en-US" dirty="0" smtClean="0"/>
              <a:t> – A subset of the data (usually user defined) is selected for visualization</a:t>
            </a:r>
          </a:p>
          <a:p>
            <a:r>
              <a:rPr lang="en-US" b="1" dirty="0" smtClean="0"/>
              <a:t>Mapping</a:t>
            </a:r>
            <a:r>
              <a:rPr lang="en-US" dirty="0" smtClean="0"/>
              <a:t> – Data are mapped to geometric primitives and their attributes</a:t>
            </a:r>
          </a:p>
          <a:p>
            <a:r>
              <a:rPr lang="en-US" b="1" dirty="0" smtClean="0"/>
              <a:t>Rendering</a:t>
            </a:r>
            <a:r>
              <a:rPr lang="en-US" dirty="0" smtClean="0"/>
              <a:t> – Geometric data are transformed to image data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1"/>
            <a:ext cx="856393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57200" y="6197025"/>
            <a:ext cx="80375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Image taken from </a:t>
            </a:r>
            <a:r>
              <a:rPr lang="en-US" sz="1200" dirty="0" smtClean="0">
                <a:hlinkClick r:id="rId3"/>
              </a:rPr>
              <a:t>http://www.infovis-wiki.net/index.php/Visualization_Pipeline</a:t>
            </a:r>
            <a:endParaRPr lang="en-US" sz="1200" dirty="0" smtClean="0"/>
          </a:p>
          <a:p>
            <a:pPr eaLnBrk="1" hangingPunct="1"/>
            <a:r>
              <a:rPr lang="en-US" sz="1000" dirty="0" smtClean="0"/>
              <a:t>Haber, R. &amp; McNabb, D. A. (1990). Visualization idioms</a:t>
            </a:r>
            <a:r>
              <a:rPr lang="en-US" sz="1000" dirty="0"/>
              <a:t>: A conceptual model for </a:t>
            </a:r>
            <a:r>
              <a:rPr lang="en-US" sz="1000" dirty="0" smtClean="0"/>
              <a:t>scientific </a:t>
            </a:r>
            <a:r>
              <a:rPr lang="en-US" sz="1000" dirty="0"/>
              <a:t>visualization systems. In Visualization</a:t>
            </a:r>
          </a:p>
          <a:p>
            <a:r>
              <a:rPr lang="en-US" sz="1000" dirty="0"/>
              <a:t>in </a:t>
            </a:r>
            <a:r>
              <a:rPr lang="en-US" sz="1000" dirty="0" smtClean="0"/>
              <a:t>Scientific </a:t>
            </a:r>
            <a:r>
              <a:rPr lang="en-US" sz="1000" dirty="0"/>
              <a:t>Computing.</a:t>
            </a:r>
          </a:p>
        </p:txBody>
      </p:sp>
    </p:spTree>
    <p:extLst>
      <p:ext uri="{BB962C8B-B14F-4D97-AF65-F5344CB8AC3E}">
        <p14:creationId xmlns:p14="http://schemas.microsoft.com/office/powerpoint/2010/main" val="389858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</a:p>
          <a:p>
            <a:pPr lvl="1"/>
            <a:r>
              <a:rPr lang="en-US" dirty="0" smtClean="0"/>
              <a:t>Navigation, selection, manipulation, distortion, filtering</a:t>
            </a:r>
          </a:p>
          <a:p>
            <a:r>
              <a:rPr lang="en-US" dirty="0" smtClean="0"/>
              <a:t>Space of Interaction</a:t>
            </a:r>
          </a:p>
          <a:p>
            <a:pPr lvl="1"/>
            <a:r>
              <a:rPr lang="en-US" dirty="0" smtClean="0"/>
              <a:t>Screen, data value, data structure, attribute object, visualization structure</a:t>
            </a:r>
          </a:p>
          <a:p>
            <a:r>
              <a:rPr lang="en-US" dirty="0" smtClean="0"/>
              <a:t>Parameters of the interaction operator</a:t>
            </a:r>
          </a:p>
          <a:p>
            <a:pPr lvl="1"/>
            <a:r>
              <a:rPr lang="en-US" dirty="0" smtClean="0"/>
              <a:t>Focus, extents, transformation, blender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428600"/>
            <a:ext cx="7501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 Ward, G Grinstein and D </a:t>
            </a:r>
            <a:r>
              <a:rPr lang="en-US" sz="1200" dirty="0" err="1" smtClean="0"/>
              <a:t>Keim</a:t>
            </a:r>
            <a:r>
              <a:rPr lang="en-US" sz="1200" dirty="0" smtClean="0"/>
              <a:t>. Interactive Data Visualization: Foundations, Techniques and Applications. A K Peters Ltd, 2010.</a:t>
            </a:r>
          </a:p>
        </p:txBody>
      </p:sp>
    </p:spTree>
    <p:extLst>
      <p:ext uri="{BB962C8B-B14F-4D97-AF65-F5344CB8AC3E}">
        <p14:creationId xmlns:p14="http://schemas.microsoft.com/office/powerpoint/2010/main" val="23849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in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Broken down into 7 categories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Explore</a:t>
            </a:r>
          </a:p>
          <a:p>
            <a:pPr lvl="1"/>
            <a:r>
              <a:rPr lang="en-US" dirty="0" smtClean="0"/>
              <a:t>Reconfigure</a:t>
            </a:r>
          </a:p>
          <a:p>
            <a:pPr lvl="1"/>
            <a:r>
              <a:rPr lang="en-US" dirty="0" smtClean="0"/>
              <a:t>Encode</a:t>
            </a:r>
          </a:p>
          <a:p>
            <a:pPr lvl="1"/>
            <a:r>
              <a:rPr lang="en-US" dirty="0" smtClean="0"/>
              <a:t>Abstract/Elaborate</a:t>
            </a:r>
          </a:p>
          <a:p>
            <a:pPr lvl="1"/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Connect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800" y="62484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 err="1"/>
              <a:t>Ji</a:t>
            </a:r>
            <a:r>
              <a:rPr lang="en-US" sz="1200" dirty="0"/>
              <a:t> </a:t>
            </a:r>
            <a:r>
              <a:rPr lang="en-US" sz="1200" dirty="0" err="1"/>
              <a:t>Soo</a:t>
            </a:r>
            <a:r>
              <a:rPr lang="en-US" sz="1200" dirty="0"/>
              <a:t> Yi; </a:t>
            </a:r>
            <a:r>
              <a:rPr lang="en-US" sz="1200" dirty="0" err="1"/>
              <a:t>Youn</a:t>
            </a:r>
            <a:r>
              <a:rPr lang="en-US" sz="1200" dirty="0"/>
              <a:t> ah Kang; </a:t>
            </a:r>
            <a:r>
              <a:rPr lang="en-US" sz="1200" dirty="0" err="1"/>
              <a:t>Stasko</a:t>
            </a:r>
            <a:r>
              <a:rPr lang="en-US" sz="1200" dirty="0"/>
              <a:t>, J.T.; </a:t>
            </a:r>
            <a:r>
              <a:rPr lang="en-US" sz="1200" dirty="0" err="1"/>
              <a:t>Jacko</a:t>
            </a:r>
            <a:r>
              <a:rPr lang="en-US" sz="1200" dirty="0"/>
              <a:t>, J.A.; , "Toward a Deeper Understanding of the Role of Interaction in Information Visualization," </a:t>
            </a:r>
            <a:r>
              <a:rPr lang="en-US" sz="1200" i="1" dirty="0"/>
              <a:t>IEEE Transactions on Visualization and Computer Graphics, </a:t>
            </a:r>
            <a:r>
              <a:rPr lang="en-US" sz="1200" dirty="0"/>
              <a:t>vol.13, no.6, pp.1224-1231, Nov.-Dec. 2007</a:t>
            </a:r>
          </a:p>
        </p:txBody>
      </p:sp>
    </p:spTree>
    <p:extLst>
      <p:ext uri="{BB962C8B-B14F-4D97-AF65-F5344CB8AC3E}">
        <p14:creationId xmlns:p14="http://schemas.microsoft.com/office/powerpoint/2010/main" val="31270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Transitioning Between Data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Many interfaces schemes exist that allow users to move between focused and contextual views of a data set</a:t>
            </a:r>
          </a:p>
          <a:p>
            <a:r>
              <a:rPr lang="en-US" dirty="0" smtClean="0"/>
              <a:t>Can categorize these schemes into four sorts of approaches</a:t>
            </a:r>
          </a:p>
          <a:p>
            <a:pPr lvl="1"/>
            <a:r>
              <a:rPr lang="en-US" dirty="0" err="1" smtClean="0"/>
              <a:t>Overview+detail</a:t>
            </a:r>
            <a:endParaRPr lang="en-US" dirty="0" smtClean="0"/>
          </a:p>
          <a:p>
            <a:pPr lvl="2"/>
            <a:r>
              <a:rPr lang="en-US" dirty="0" smtClean="0"/>
              <a:t>Uses a spatial separation between focused and contextual views</a:t>
            </a:r>
          </a:p>
          <a:p>
            <a:pPr lvl="1"/>
            <a:r>
              <a:rPr lang="en-US" dirty="0" smtClean="0"/>
              <a:t>Zooming</a:t>
            </a:r>
          </a:p>
          <a:p>
            <a:pPr lvl="2"/>
            <a:r>
              <a:rPr lang="en-US" dirty="0" smtClean="0"/>
              <a:t>Uses a temporal separation</a:t>
            </a:r>
          </a:p>
          <a:p>
            <a:pPr lvl="1"/>
            <a:r>
              <a:rPr lang="en-US" dirty="0" err="1" smtClean="0"/>
              <a:t>Focus+Context</a:t>
            </a:r>
            <a:endParaRPr lang="en-US" dirty="0" smtClean="0"/>
          </a:p>
          <a:p>
            <a:pPr lvl="2"/>
            <a:r>
              <a:rPr lang="en-US" dirty="0" smtClean="0"/>
              <a:t>Displays focus within the context</a:t>
            </a:r>
          </a:p>
          <a:p>
            <a:pPr lvl="1"/>
            <a:r>
              <a:rPr lang="en-US" dirty="0" smtClean="0"/>
              <a:t>Cue-Based</a:t>
            </a:r>
          </a:p>
          <a:p>
            <a:pPr lvl="2"/>
            <a:r>
              <a:rPr lang="en-US" dirty="0" smtClean="0"/>
              <a:t>Selectively highlight/</a:t>
            </a:r>
            <a:r>
              <a:rPr lang="en-US" dirty="0" err="1" smtClean="0"/>
              <a:t>supress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6320135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A. Cockburn, A. </a:t>
            </a:r>
            <a:r>
              <a:rPr lang="en-US" sz="1200" dirty="0" err="1"/>
              <a:t>Karlson</a:t>
            </a:r>
            <a:r>
              <a:rPr lang="en-US" sz="1200" dirty="0"/>
              <a:t>, and B. </a:t>
            </a:r>
            <a:r>
              <a:rPr lang="en-US" sz="1200" dirty="0" err="1"/>
              <a:t>Bederson</a:t>
            </a:r>
            <a:r>
              <a:rPr lang="en-US" sz="1200" dirty="0"/>
              <a:t>, "A Review of </a:t>
            </a:r>
            <a:r>
              <a:rPr lang="en-US" sz="1200" dirty="0" err="1"/>
              <a:t>Overview+Detail</a:t>
            </a:r>
            <a:r>
              <a:rPr lang="en-US" sz="1200" dirty="0"/>
              <a:t>, Zooming, and </a:t>
            </a:r>
            <a:r>
              <a:rPr lang="en-US" sz="1200" dirty="0" err="1"/>
              <a:t>Focus+Context</a:t>
            </a:r>
            <a:r>
              <a:rPr lang="en-US" sz="1200" dirty="0"/>
              <a:t> Interfaces", </a:t>
            </a:r>
            <a:r>
              <a:rPr lang="en-US" sz="1200" i="1" dirty="0"/>
              <a:t>ACM Computing Surveys</a:t>
            </a:r>
            <a:r>
              <a:rPr lang="en-US" sz="1200" dirty="0"/>
              <a:t>, Vol. 41, No. 1, Dec. 2008, pp. 2:1-2:31.</a:t>
            </a:r>
          </a:p>
        </p:txBody>
      </p:sp>
    </p:spTree>
    <p:extLst>
      <p:ext uri="{BB962C8B-B14F-4D97-AF65-F5344CB8AC3E}">
        <p14:creationId xmlns:p14="http://schemas.microsoft.com/office/powerpoint/2010/main" val="28174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Midterm is worth 20% of your grade</a:t>
            </a:r>
          </a:p>
          <a:p>
            <a:r>
              <a:rPr lang="en-US" dirty="0" smtClean="0"/>
              <a:t>Midterm is Wednesday</a:t>
            </a:r>
            <a:r>
              <a:rPr lang="en-US" smtClean="0"/>
              <a:t>, </a:t>
            </a:r>
            <a:r>
              <a:rPr lang="en-US" smtClean="0"/>
              <a:t>3/5/2014 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know how to assign quantitative dimensions of our data to </a:t>
            </a:r>
            <a:r>
              <a:rPr lang="en-US" i="1" dirty="0" smtClean="0"/>
              <a:t>aesthetic attributes</a:t>
            </a:r>
            <a:r>
              <a:rPr lang="en-US" i="1" baseline="30000" dirty="0" smtClean="0"/>
              <a:t>1</a:t>
            </a:r>
            <a:r>
              <a:rPr lang="en-US" dirty="0" smtClean="0"/>
              <a:t> of the data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L Wilkinson (2005) </a:t>
            </a:r>
            <a:r>
              <a:rPr lang="en-US" sz="1200" i="1" dirty="0" smtClean="0"/>
              <a:t>The Grammar of Graphics</a:t>
            </a:r>
            <a:endParaRPr lang="en-US" sz="1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101062"/>
              </p:ext>
            </p:extLst>
          </p:nvPr>
        </p:nvGraphicFramePr>
        <p:xfrm>
          <a:off x="1427954" y="2438400"/>
          <a:ext cx="6175249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43"/>
                <a:gridCol w="1334961"/>
                <a:gridCol w="1274445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</a:p>
                    <a:p>
                      <a:r>
                        <a:rPr lang="en-US" dirty="0" smtClean="0"/>
                        <a:t>Size</a:t>
                      </a:r>
                    </a:p>
                    <a:p>
                      <a:r>
                        <a:rPr lang="en-US" dirty="0" smtClean="0"/>
                        <a:t>Shape</a:t>
                      </a:r>
                    </a:p>
                    <a:p>
                      <a:r>
                        <a:rPr lang="en-US" dirty="0" smtClean="0"/>
                        <a:t>  polygon</a:t>
                      </a:r>
                    </a:p>
                    <a:p>
                      <a:r>
                        <a:rPr lang="en-US" baseline="0" dirty="0" smtClean="0"/>
                        <a:t>  glyph</a:t>
                      </a:r>
                    </a:p>
                    <a:p>
                      <a:r>
                        <a:rPr lang="en-US" baseline="0" dirty="0" smtClean="0"/>
                        <a:t>  image</a:t>
                      </a:r>
                    </a:p>
                    <a:p>
                      <a:r>
                        <a:rPr lang="en-US" baseline="0" dirty="0" smtClean="0"/>
                        <a:t>Rotation</a:t>
                      </a:r>
                    </a:p>
                    <a:p>
                      <a:r>
                        <a:rPr lang="en-US" baseline="0" dirty="0" smtClean="0"/>
                        <a:t>Resolution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</a:p>
                    <a:p>
                      <a:r>
                        <a:rPr lang="en-US" dirty="0" smtClean="0"/>
                        <a:t>  hue</a:t>
                      </a:r>
                    </a:p>
                    <a:p>
                      <a:r>
                        <a:rPr lang="en-US" dirty="0" smtClean="0"/>
                        <a:t>  brightness</a:t>
                      </a:r>
                    </a:p>
                    <a:p>
                      <a:r>
                        <a:rPr lang="en-US" baseline="0" dirty="0" smtClean="0"/>
                        <a:t>  saturation</a:t>
                      </a:r>
                    </a:p>
                    <a:p>
                      <a:r>
                        <a:rPr lang="en-US" baseline="0" dirty="0" smtClean="0"/>
                        <a:t>Texture</a:t>
                      </a:r>
                    </a:p>
                    <a:p>
                      <a:r>
                        <a:rPr lang="en-US" baseline="0" dirty="0" smtClean="0"/>
                        <a:t>  pattern</a:t>
                      </a:r>
                    </a:p>
                    <a:p>
                      <a:r>
                        <a:rPr lang="en-US" baseline="0" dirty="0" smtClean="0"/>
                        <a:t>  granularity</a:t>
                      </a:r>
                    </a:p>
                    <a:p>
                      <a:r>
                        <a:rPr lang="en-US" baseline="0" dirty="0" smtClean="0"/>
                        <a:t>  orientation</a:t>
                      </a:r>
                    </a:p>
                    <a:p>
                      <a:r>
                        <a:rPr lang="en-US" baseline="0" dirty="0" smtClean="0"/>
                        <a:t>Blur</a:t>
                      </a:r>
                    </a:p>
                    <a:p>
                      <a:r>
                        <a:rPr lang="en-US" baseline="0" dirty="0" smtClean="0"/>
                        <a:t>Transparency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Direction</a:t>
                      </a:r>
                    </a:p>
                    <a:p>
                      <a:r>
                        <a:rPr lang="en-US" dirty="0" smtClean="0"/>
                        <a:t>Speed</a:t>
                      </a:r>
                    </a:p>
                    <a:p>
                      <a:r>
                        <a:rPr lang="en-US" dirty="0" smtClean="0"/>
                        <a:t>Acceleration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Tone</a:t>
                      </a:r>
                    </a:p>
                    <a:p>
                      <a:r>
                        <a:rPr lang="en-US" dirty="0" smtClean="0"/>
                        <a:t>Volume</a:t>
                      </a:r>
                    </a:p>
                    <a:p>
                      <a:r>
                        <a:rPr lang="en-US" dirty="0" smtClean="0"/>
                        <a:t>Rhythm</a:t>
                      </a:r>
                    </a:p>
                    <a:p>
                      <a:r>
                        <a:rPr lang="en-US" dirty="0" smtClean="0"/>
                        <a:t>Voice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9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Aesthetic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attribute must be capable of representing both continuous and categorical variables</a:t>
            </a:r>
          </a:p>
          <a:p>
            <a:r>
              <a:rPr lang="en-US" dirty="0" smtClean="0"/>
              <a:t>When representing a continuous variable, an attribute must vary primarily on </a:t>
            </a:r>
            <a:r>
              <a:rPr lang="en-US" b="1" dirty="0" smtClean="0"/>
              <a:t>one </a:t>
            </a:r>
            <a:r>
              <a:rPr lang="en-US" dirty="0" smtClean="0"/>
              <a:t>psychophysical dimension</a:t>
            </a:r>
          </a:p>
          <a:p>
            <a:r>
              <a:rPr lang="en-US" dirty="0" smtClean="0"/>
              <a:t>In order to use multidimensional attributes (such as color), we must scale them on a single dimension</a:t>
            </a:r>
          </a:p>
          <a:p>
            <a:r>
              <a:rPr lang="en-US" dirty="0" smtClean="0"/>
              <a:t>An attribute does not imply a linear perceptual scale</a:t>
            </a:r>
          </a:p>
          <a:p>
            <a:r>
              <a:rPr lang="en-US" dirty="0" smtClean="0"/>
              <a:t>Much of the skill in graphic design is knowing what combination of attributes should be avoided</a:t>
            </a:r>
            <a:r>
              <a:rPr lang="en-US" baseline="30000" dirty="0" smtClean="0"/>
              <a:t>1</a:t>
            </a:r>
            <a:endParaRPr lang="en-US" baseline="3000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198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1-SM </a:t>
            </a:r>
            <a:r>
              <a:rPr lang="en-US" sz="1200" dirty="0" err="1" smtClean="0"/>
              <a:t>Kosslyn</a:t>
            </a:r>
            <a:r>
              <a:rPr lang="en-US" sz="1200" dirty="0" smtClean="0"/>
              <a:t> (1994), </a:t>
            </a:r>
            <a:r>
              <a:rPr lang="en-US" sz="1200" i="1" dirty="0" smtClean="0"/>
              <a:t>The Elements of Graph Design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947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Bertin’s </a:t>
            </a:r>
            <a:r>
              <a:rPr lang="en-US" dirty="0" smtClean="0"/>
              <a:t>Visual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Visualization is concerned </a:t>
            </a:r>
            <a:r>
              <a:rPr lang="en-US" dirty="0" smtClean="0"/>
              <a:t>primarily </a:t>
            </a:r>
            <a:r>
              <a:rPr lang="en-US" dirty="0"/>
              <a:t>with a mapping to visual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x,y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Position</a:t>
            </a:r>
          </a:p>
          <a:p>
            <a:r>
              <a:rPr lang="en-US" dirty="0" smtClean="0"/>
              <a:t>[z]</a:t>
            </a:r>
          </a:p>
          <a:p>
            <a:pPr lvl="1"/>
            <a:r>
              <a:rPr lang="en-US" dirty="0" smtClean="0"/>
              <a:t>Size (</a:t>
            </a:r>
            <a:r>
              <a:rPr lang="en-US" dirty="0" err="1" smtClean="0"/>
              <a:t>Taille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Value (</a:t>
            </a:r>
            <a:r>
              <a:rPr lang="en-US" dirty="0" err="1" smtClean="0"/>
              <a:t>Valeur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Color (</a:t>
            </a:r>
            <a:r>
              <a:rPr lang="en-US" dirty="0" err="1" smtClean="0"/>
              <a:t>Couleur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Texture (Grain)</a:t>
            </a:r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Shape (</a:t>
            </a:r>
            <a:r>
              <a:rPr lang="en-US" dirty="0" err="1" smtClean="0"/>
              <a:t>Forme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6324600"/>
            <a:ext cx="803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 dirty="0" smtClean="0"/>
              <a:t>J </a:t>
            </a:r>
            <a:r>
              <a:rPr lang="en-US" sz="1200" dirty="0" err="1" smtClean="0"/>
              <a:t>Bertin</a:t>
            </a:r>
            <a:r>
              <a:rPr lang="en-US" sz="1200" dirty="0" smtClean="0"/>
              <a:t> (1967), </a:t>
            </a:r>
            <a:r>
              <a:rPr lang="en-US" sz="1200" i="1" dirty="0" smtClean="0"/>
              <a:t>The Semiology of Graphics</a:t>
            </a:r>
            <a:endParaRPr lang="en-US" sz="10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73318"/>
            <a:ext cx="5181600" cy="437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6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8686</TotalTime>
  <Words>5225</Words>
  <Application>Microsoft Office PowerPoint</Application>
  <PresentationFormat>On-screen Show (4:3)</PresentationFormat>
  <Paragraphs>692</Paragraphs>
  <Slides>63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Equity</vt:lpstr>
      <vt:lpstr>CSE 591 Midterm Review</vt:lpstr>
      <vt:lpstr>What is Visualization?</vt:lpstr>
      <vt:lpstr>The Information Seeking Mantra</vt:lpstr>
      <vt:lpstr>Tasks for Visualization</vt:lpstr>
      <vt:lpstr>Data Types</vt:lpstr>
      <vt:lpstr>The Visualization Pipeline</vt:lpstr>
      <vt:lpstr>Mapping Data</vt:lpstr>
      <vt:lpstr>Aesthetic Attributes</vt:lpstr>
      <vt:lpstr>Bertin’s Visual Variables</vt:lpstr>
      <vt:lpstr>How Many Variables to Use?</vt:lpstr>
      <vt:lpstr>Bertin’s “Levels of Organization”</vt:lpstr>
      <vt:lpstr>Bertin’s “Levels of Organization”</vt:lpstr>
      <vt:lpstr>Combinatorics of Encodings</vt:lpstr>
      <vt:lpstr>The Expressiveness &amp; Effectiveness Criteria</vt:lpstr>
      <vt:lpstr>Perception</vt:lpstr>
      <vt:lpstr>Selective Visual Attention</vt:lpstr>
      <vt:lpstr>Theoretical Interpretations of Selective Attention</vt:lpstr>
      <vt:lpstr>Theoretical Interpretations of Divided Attention</vt:lpstr>
      <vt:lpstr>Partial List of Pre-Attentive Visual Features</vt:lpstr>
      <vt:lpstr>Color</vt:lpstr>
      <vt:lpstr>Design Principles for Color Schemes</vt:lpstr>
      <vt:lpstr>Univariate Color Schemes</vt:lpstr>
      <vt:lpstr>Univariate Color Schemes</vt:lpstr>
      <vt:lpstr>Histograms</vt:lpstr>
      <vt:lpstr>Histogram Binning</vt:lpstr>
      <vt:lpstr>Quantiles</vt:lpstr>
      <vt:lpstr>Box and Whisker Plots</vt:lpstr>
      <vt:lpstr>Q-Q Plots</vt:lpstr>
      <vt:lpstr>The Normal Distribution</vt:lpstr>
      <vt:lpstr>Mean and Standard Deviation</vt:lpstr>
      <vt:lpstr>Skewness</vt:lpstr>
      <vt:lpstr>The Power Transformation</vt:lpstr>
      <vt:lpstr>Non-Data Components of Graphs</vt:lpstr>
      <vt:lpstr>Graph Aspect Ratios</vt:lpstr>
      <vt:lpstr>Univariate Case</vt:lpstr>
      <vt:lpstr>Bivariate Case – Stacked Bar Graph</vt:lpstr>
      <vt:lpstr>Bivariate Case - Scatterplot</vt:lpstr>
      <vt:lpstr>Multivariate Case - Mosaic Plot</vt:lpstr>
      <vt:lpstr>The Titanic Example</vt:lpstr>
      <vt:lpstr>The Titanic Example</vt:lpstr>
      <vt:lpstr>The Titanic Example</vt:lpstr>
      <vt:lpstr>Parallel Coordinate Plots</vt:lpstr>
      <vt:lpstr>Issues With Parallel Coordinate Plots</vt:lpstr>
      <vt:lpstr>Star Plot</vt:lpstr>
      <vt:lpstr>K-Means</vt:lpstr>
      <vt:lpstr>Linear vs. Cyclical Time</vt:lpstr>
      <vt:lpstr>Sizing the Horizon</vt:lpstr>
      <vt:lpstr>Moving Average </vt:lpstr>
      <vt:lpstr>Choropleth Maps1</vt:lpstr>
      <vt:lpstr>Coloring Choropleth Maps1</vt:lpstr>
      <vt:lpstr>Color Schemes1</vt:lpstr>
      <vt:lpstr>Class Interval Selection</vt:lpstr>
      <vt:lpstr>Equal Interval</vt:lpstr>
      <vt:lpstr>Quantiles</vt:lpstr>
      <vt:lpstr>Quantiles</vt:lpstr>
      <vt:lpstr>Isopleth Map</vt:lpstr>
      <vt:lpstr>Proportional Symbol Mapping</vt:lpstr>
      <vt:lpstr>Adjacency Matrix</vt:lpstr>
      <vt:lpstr>Interaction Types</vt:lpstr>
      <vt:lpstr>Interaction Types</vt:lpstr>
      <vt:lpstr>Interaction in Visualization</vt:lpstr>
      <vt:lpstr>Transitioning Between Data Views</vt:lpstr>
      <vt:lpstr>Announcements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Ross Maciejewski</cp:lastModifiedBy>
  <cp:revision>317</cp:revision>
  <dcterms:created xsi:type="dcterms:W3CDTF">2011-08-04T19:58:28Z</dcterms:created>
  <dcterms:modified xsi:type="dcterms:W3CDTF">2014-02-16T20:19:37Z</dcterms:modified>
</cp:coreProperties>
</file>