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 Li" initials="WL" lastIdx="2" clrIdx="0">
    <p:extLst>
      <p:ext uri="{19B8F6BF-5375-455C-9EA6-DF929625EA0E}">
        <p15:presenceInfo xmlns:p15="http://schemas.microsoft.com/office/powerpoint/2012/main" userId="a2743e47-2b5e-4841-960c-2bcb9be7c0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4T01:20:02.692" idx="1">
    <p:pos x="882" y="1359"/>
    <p:text>一个测试效果良好的分类器，其实并不像人类一样学习到了所分类样本的真正底层意义，只不过刚好构建了一个在训练数据上运行相当良好的模型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4T01:46:10.448" idx="2">
    <p:pos x="2322" y="2070"/>
    <p:text>1. 随机性的增加使网络更加robustness  2. 通过跳过被影响的层来降低影响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10/13/18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eitian.li@Rutgers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openreview.net/pdf?id=HkTEFfZR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598AA-AB64-1E43-8B6B-CDEA62703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740638" cy="3035808"/>
          </a:xfrm>
        </p:spPr>
        <p:txBody>
          <a:bodyPr/>
          <a:lstStyle/>
          <a:p>
            <a:r>
              <a:rPr lang="en" altLang="zh-CN" dirty="0"/>
              <a:t>Robustness of Deep Learning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9F3A66-8158-A24B-B4B4-4AE297AAF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Hans" altLang="en-US" dirty="0"/>
              <a:t>对抗样本</a:t>
            </a:r>
            <a:endParaRPr kumimoji="1" lang="en-US" altLang="zh-Hans" dirty="0"/>
          </a:p>
          <a:p>
            <a:pPr algn="ctr"/>
            <a:r>
              <a:rPr kumimoji="1" lang="en-US" altLang="zh-Hans" dirty="0">
                <a:hlinkClick r:id="rId2"/>
              </a:rPr>
              <a:t>weitian.li@Rutgers.edu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李伟添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120687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30744-8EA0-5B46-9EBA-21A8CC54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深度学习模型的现状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BEC0C-70BE-D440-835D-1ADA9E7C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模型维度和参数非常高、多，复杂度非常高</a:t>
            </a:r>
            <a:endParaRPr kumimoji="1" lang="en-US" altLang="zh-Hans" dirty="0"/>
          </a:p>
          <a:p>
            <a:r>
              <a:rPr kumimoji="1" lang="en-US" altLang="zh-Hans" dirty="0"/>
              <a:t>2.</a:t>
            </a:r>
            <a:r>
              <a:rPr kumimoji="1" lang="zh-Hans" altLang="en-US" dirty="0"/>
              <a:t> 不需要人为设定特征，可自主学习模式特征</a:t>
            </a:r>
            <a:endParaRPr kumimoji="1" lang="en-US" altLang="zh-Hans" dirty="0"/>
          </a:p>
          <a:p>
            <a:r>
              <a:rPr kumimoji="1" lang="en-US" altLang="zh-Hans" dirty="0"/>
              <a:t>3.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cv, </a:t>
            </a:r>
            <a:r>
              <a:rPr kumimoji="1" lang="en-US" altLang="zh-Hans" dirty="0" err="1"/>
              <a:t>nlp</a:t>
            </a:r>
            <a:r>
              <a:rPr kumimoji="1" lang="zh-Hans" altLang="en-US" dirty="0"/>
              <a:t> 方面的效果非常良好，可进行多分类</a:t>
            </a:r>
            <a:endParaRPr kumimoji="1" lang="en-US" altLang="zh-Hans" dirty="0"/>
          </a:p>
          <a:p>
            <a:r>
              <a:rPr kumimoji="1" lang="en-US" altLang="zh-Hans" dirty="0"/>
              <a:t>4.</a:t>
            </a:r>
            <a:r>
              <a:rPr kumimoji="1" lang="zh-Hans" altLang="en-US" dirty="0"/>
              <a:t> 数据量需要大，训练要求高</a:t>
            </a:r>
            <a:endParaRPr kumimoji="1" lang="en-US" altLang="zh-Hans" dirty="0"/>
          </a:p>
          <a:p>
            <a:r>
              <a:rPr kumimoji="1" lang="en-US" altLang="zh-Hans" dirty="0"/>
              <a:t>5.</a:t>
            </a:r>
            <a:r>
              <a:rPr kumimoji="1" lang="zh-Hans" altLang="en-US" dirty="0"/>
              <a:t> 人类对于深度学习模型学习到的特征不了解，搞不懂模型在做什么</a:t>
            </a:r>
            <a:endParaRPr kumimoji="1" lang="en-US" altLang="zh-Hans" dirty="0"/>
          </a:p>
          <a:p>
            <a:r>
              <a:rPr kumimoji="1" lang="en-US" altLang="zh-Hans" dirty="0"/>
              <a:t>6. </a:t>
            </a:r>
            <a:r>
              <a:rPr kumimoji="1" lang="zh-Hans" altLang="en-US" dirty="0"/>
              <a:t>相对于传统机器学习方法，深度学习泛化能力较好</a:t>
            </a:r>
            <a:endParaRPr kumimoji="1" lang="en-US" altLang="zh-Hans" dirty="0"/>
          </a:p>
          <a:p>
            <a:r>
              <a:rPr kumimoji="1" lang="en-US" altLang="zh-Hans" dirty="0"/>
              <a:t>7.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….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35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64915-4332-9446-A4EA-1B86DD09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什么是对抗样本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BB189-39EC-B44C-96E4-6D9AA0EB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通常认为噪声的存在会影响模型的</a:t>
            </a:r>
            <a:r>
              <a:rPr kumimoji="1" lang="en-US" altLang="zh-Hans" dirty="0" err="1"/>
              <a:t>acc</a:t>
            </a:r>
            <a:r>
              <a:rPr kumimoji="1" lang="zh-Hans" altLang="en-US" dirty="0"/>
              <a:t>等一些问题，而在</a:t>
            </a:r>
            <a:r>
              <a:rPr kumimoji="1" lang="en-US" altLang="zh-Hans" dirty="0"/>
              <a:t>2014</a:t>
            </a:r>
            <a:r>
              <a:rPr kumimoji="1" lang="zh-Hans" altLang="en-US" dirty="0"/>
              <a:t>年</a:t>
            </a:r>
            <a:r>
              <a:rPr lang="en" altLang="zh-CN" dirty="0" err="1"/>
              <a:t>Goodfellow</a:t>
            </a:r>
            <a:r>
              <a:rPr lang="en" altLang="zh-CN" dirty="0"/>
              <a:t> </a:t>
            </a:r>
            <a:r>
              <a:rPr lang="zh-Hans" altLang="en-US" dirty="0"/>
              <a:t>的一篇文章指出了对抗样本的存在。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68C22E-D178-424D-84DA-5D417749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36" y="2743911"/>
            <a:ext cx="8577390" cy="32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57E0F-F088-594B-A05A-757CCC52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网络的高度线性影响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2BD6C-F2A3-1744-80D1-2B53BA1A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333D86-08B4-374F-8D12-128ED179B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98" y="1701800"/>
            <a:ext cx="90297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3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A14AF-C9D0-B645-B48A-9D152FB1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攻击分类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9B250-906E-6540-9864-4A03FEB2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目前存在三种攻击模型的方式： </a:t>
            </a:r>
            <a:br>
              <a:rPr lang="zh-CN" altLang="en-US" dirty="0"/>
            </a:br>
            <a:r>
              <a:rPr lang="en" altLang="zh-CN" dirty="0"/>
              <a:t>White-box attack</a:t>
            </a:r>
            <a:r>
              <a:rPr lang="zh-CN" altLang="en" dirty="0"/>
              <a:t>：</a:t>
            </a:r>
            <a:r>
              <a:rPr lang="zh-CN" altLang="en-US" dirty="0"/>
              <a:t>白盒攻击，对模型和训练集完全了解 </a:t>
            </a:r>
            <a:br>
              <a:rPr lang="zh-CN" altLang="en-US" dirty="0"/>
            </a:br>
            <a:r>
              <a:rPr lang="en" altLang="zh-CN" dirty="0"/>
              <a:t>Black-box attack</a:t>
            </a:r>
            <a:r>
              <a:rPr lang="zh-CN" altLang="en" dirty="0"/>
              <a:t>：</a:t>
            </a:r>
            <a:r>
              <a:rPr lang="zh-CN" altLang="en-US" dirty="0"/>
              <a:t>黑盒攻击：对模型不了解，对训练集不了解或了解很少 </a:t>
            </a:r>
            <a:br>
              <a:rPr lang="zh-CN" altLang="en-US" dirty="0"/>
            </a:br>
            <a:r>
              <a:rPr lang="en" altLang="zh-CN" dirty="0"/>
              <a:t>Real-word attack</a:t>
            </a:r>
            <a:r>
              <a:rPr lang="zh-CN" altLang="en" dirty="0"/>
              <a:t>：</a:t>
            </a:r>
            <a:r>
              <a:rPr lang="zh-CN" altLang="en-US" dirty="0"/>
              <a:t>在真实世界攻击。如将对抗样本打印出来，用手机拍照识别。 </a:t>
            </a:r>
            <a:br>
              <a:rPr lang="zh-CN" altLang="en-US" dirty="0"/>
            </a:br>
            <a:r>
              <a:rPr lang="en" altLang="zh-CN" dirty="0"/>
              <a:t>targeted attack</a:t>
            </a:r>
            <a:r>
              <a:rPr lang="zh-CN" altLang="en" dirty="0"/>
              <a:t>：</a:t>
            </a:r>
            <a:r>
              <a:rPr lang="zh-CN" altLang="en-US" dirty="0"/>
              <a:t>使得图像都被错分到给定类别上。 </a:t>
            </a:r>
            <a:br>
              <a:rPr lang="zh-CN" altLang="en-US" dirty="0"/>
            </a:br>
            <a:r>
              <a:rPr lang="en" altLang="zh-CN" dirty="0"/>
              <a:t>non-target attack</a:t>
            </a:r>
            <a:r>
              <a:rPr lang="zh-CN" altLang="en" dirty="0"/>
              <a:t>：</a:t>
            </a:r>
            <a:r>
              <a:rPr lang="zh-CN" altLang="en-US" dirty="0"/>
              <a:t>事先不知道需要攻击的网络细节，也不指定预测的类别，生成对抗样本来欺骗防守方的网络。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2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EDB82-04C7-3D4D-8D0A-8E534820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攻击方法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0129D-4F78-694C-A2C8-0D677AB1A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FGSM</a:t>
            </a:r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en-US" altLang="zh-Hans" dirty="0"/>
              <a:t>2.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C&amp;W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Attack</a:t>
            </a:r>
          </a:p>
          <a:p>
            <a:r>
              <a:rPr kumimoji="1" lang="zh-CN" altLang="en-US" dirty="0"/>
              <a:t>通过限制 </a:t>
            </a:r>
            <a:r>
              <a:rPr kumimoji="1" lang="en" altLang="zh-CN" dirty="0"/>
              <a:t>l_</a:t>
            </a:r>
            <a:r>
              <a:rPr kumimoji="1" lang="zh-Hans" altLang="en-US" dirty="0"/>
              <a:t>无穷</a:t>
            </a:r>
            <a:r>
              <a:rPr kumimoji="1" lang="zh-CN" altLang="en" dirty="0"/>
              <a:t>、</a:t>
            </a:r>
            <a:r>
              <a:rPr kumimoji="1" lang="en" altLang="zh-CN" dirty="0"/>
              <a:t>l_2 </a:t>
            </a:r>
            <a:r>
              <a:rPr kumimoji="1" lang="zh-CN" altLang="en-US" dirty="0"/>
              <a:t>和 </a:t>
            </a:r>
            <a:r>
              <a:rPr kumimoji="1" lang="en" altLang="zh-CN" dirty="0"/>
              <a:t>l_0 </a:t>
            </a:r>
            <a:r>
              <a:rPr kumimoji="1" lang="zh-CN" altLang="en-US" dirty="0"/>
              <a:t>范数使得扰动无法被察觉。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FBFCBB-859D-0B41-9FDC-2CDC28EA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2654300"/>
            <a:ext cx="7518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5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18EB4-DCCA-EC4B-ACFC-F361CFE6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防御方法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177D5-A8F4-B647-941D-576A86A5C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设置多个模型同时预测</a:t>
            </a:r>
            <a:endParaRPr kumimoji="1" lang="en-US" altLang="zh-Hans" dirty="0"/>
          </a:p>
          <a:p>
            <a:r>
              <a:rPr kumimoji="1" lang="en-US" altLang="zh-Hans" dirty="0"/>
              <a:t>2.</a:t>
            </a:r>
            <a:r>
              <a:rPr kumimoji="1" lang="zh-Hans" altLang="en-US" dirty="0"/>
              <a:t> 采用蒸馏网络进行梯度遮蔽</a:t>
            </a:r>
            <a:endParaRPr kumimoji="1" lang="en-US" altLang="zh-Hans" dirty="0"/>
          </a:p>
          <a:p>
            <a:r>
              <a:rPr kumimoji="1" lang="en-US" altLang="zh-Hans" dirty="0"/>
              <a:t>3.</a:t>
            </a:r>
            <a:r>
              <a:rPr kumimoji="1" lang="zh-Hans" altLang="en-US" dirty="0"/>
              <a:t> 训练中采取对抗样本</a:t>
            </a:r>
            <a:endParaRPr kumimoji="1" lang="en-US" altLang="zh-Hans" dirty="0"/>
          </a:p>
          <a:p>
            <a:r>
              <a:rPr kumimoji="1" lang="en-US" altLang="zh-Hans" dirty="0"/>
              <a:t>4.</a:t>
            </a:r>
            <a:r>
              <a:rPr kumimoji="1" lang="zh-Hans" altLang="en-US" dirty="0"/>
              <a:t> 图像预处理去噪</a:t>
            </a:r>
            <a:endParaRPr kumimoji="1" lang="en-US" altLang="zh-Hans" dirty="0"/>
          </a:p>
          <a:p>
            <a:r>
              <a:rPr kumimoji="1" lang="en-US" altLang="zh-Hans" dirty="0"/>
              <a:t>5.</a:t>
            </a:r>
            <a:r>
              <a:rPr kumimoji="1" lang="zh-Hans" altLang="en-US" dirty="0"/>
              <a:t> 深度压缩网络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13105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0A8A-2B45-114A-90B3-04D66E06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与二值化网络的关联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D5C83-BF52-3E46-8DD8-9B389A2F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1. ATTACKING BINARIZED NEURAL NETWORKS</a:t>
            </a:r>
            <a:r>
              <a:rPr kumimoji="1" lang="zh-Hans" altLang="en-US" dirty="0"/>
              <a:t> 攻击二值化网络</a:t>
            </a:r>
            <a:endParaRPr kumimoji="1" lang="en-US" altLang="zh-Hans" dirty="0"/>
          </a:p>
          <a:p>
            <a:r>
              <a:rPr kumimoji="1" lang="en" altLang="zh-CN" dirty="0">
                <a:hlinkClick r:id="rId2"/>
              </a:rPr>
              <a:t>https://openreview.net/pdf?id=HkTEFfZRb</a:t>
            </a:r>
            <a:endParaRPr kumimoji="1" lang="en" altLang="zh-CN" dirty="0"/>
          </a:p>
          <a:p>
            <a:r>
              <a:rPr kumimoji="1" lang="en-US" altLang="zh-Hans" dirty="0"/>
              <a:t>2.</a:t>
            </a:r>
            <a:r>
              <a:rPr kumimoji="1" lang="zh-Hans" altLang="en-US" dirty="0"/>
              <a:t> </a:t>
            </a:r>
            <a:r>
              <a:rPr kumimoji="1" lang="en" altLang="zh-Hans" dirty="0"/>
              <a:t>Convolutional Networks with Adaptive Inference Graphs</a:t>
            </a:r>
            <a:r>
              <a:rPr kumimoji="1" lang="zh-Hans" altLang="en-US" dirty="0"/>
              <a:t> 类似残差网络一样决定处理层的卷积层</a:t>
            </a:r>
            <a:r>
              <a:rPr kumimoji="1" lang="en-US" altLang="zh-Han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5257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木活字</Template>
  <TotalTime>221</TotalTime>
  <Words>267</Words>
  <Application>Microsoft Macintosh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方正姚体</vt:lpstr>
      <vt:lpstr>Calibri</vt:lpstr>
      <vt:lpstr>Rockwell</vt:lpstr>
      <vt:lpstr>Rockwell Condensed</vt:lpstr>
      <vt:lpstr>Rockwell Extra Bold</vt:lpstr>
      <vt:lpstr>Wingdings</vt:lpstr>
      <vt:lpstr>木活字</vt:lpstr>
      <vt:lpstr>Robustness of Deep Learning</vt:lpstr>
      <vt:lpstr>深度学习模型的现状</vt:lpstr>
      <vt:lpstr>什么是对抗样本</vt:lpstr>
      <vt:lpstr>网络的高度线性影响</vt:lpstr>
      <vt:lpstr>攻击分类</vt:lpstr>
      <vt:lpstr>攻击方法</vt:lpstr>
      <vt:lpstr>防御方法</vt:lpstr>
      <vt:lpstr>与二值化网络的关联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 Li</dc:creator>
  <cp:lastModifiedBy>Weitian Li</cp:lastModifiedBy>
  <cp:revision>11</cp:revision>
  <dcterms:created xsi:type="dcterms:W3CDTF">2018-10-14T02:15:20Z</dcterms:created>
  <dcterms:modified xsi:type="dcterms:W3CDTF">2018-10-14T05:57:18Z</dcterms:modified>
</cp:coreProperties>
</file>