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9" r:id="rId7"/>
    <p:sldId id="270" r:id="rId8"/>
    <p:sldId id="279" r:id="rId9"/>
    <p:sldId id="281" r:id="rId10"/>
    <p:sldId id="258" r:id="rId11"/>
    <p:sldId id="275" r:id="rId12"/>
    <p:sldId id="259" r:id="rId13"/>
    <p:sldId id="260" r:id="rId14"/>
    <p:sldId id="276" r:id="rId15"/>
    <p:sldId id="277" r:id="rId16"/>
    <p:sldId id="278" r:id="rId17"/>
    <p:sldId id="257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CD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2415-B453-43BE-B40C-99E39699E3F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52A7-54DA-4932-A724-38241E9FBD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53796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49" y="6217920"/>
            <a:ext cx="1428600" cy="64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4316"/>
            <a:ext cx="9144000" cy="274320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97728"/>
            <a:ext cx="121379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Boston University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29663" y="6583679"/>
            <a:ext cx="414337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F585C4EA-B1FA-42A7-9741-27AF4BDB7D3C}" type="slidenum">
              <a:rPr lang="en-US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f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31897"/>
            <a:ext cx="6858000" cy="23876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Image Foreground/Background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Segmentation using Max-Flow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220" y="2612771"/>
            <a:ext cx="2481943" cy="246286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Member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+mn-ea"/>
                <a:cs typeface="Arial" panose="020B0604020202020204" pitchFamily="34" charset="0"/>
              </a:rPr>
              <a:t>Chengeng</a:t>
            </a:r>
            <a:r>
              <a:rPr lang="en-US" b="1" dirty="0">
                <a:latin typeface="+mn-ea"/>
                <a:cs typeface="Arial" panose="020B0604020202020204" pitchFamily="34" charset="0"/>
              </a:rPr>
              <a:t> Liu</a:t>
            </a:r>
          </a:p>
          <a:p>
            <a:pPr algn="l"/>
            <a:r>
              <a:rPr lang="en-US" b="1" dirty="0">
                <a:latin typeface="+mn-ea"/>
                <a:cs typeface="Arial" panose="020B0604020202020204" pitchFamily="34" charset="0"/>
              </a:rPr>
              <a:t>Shaowei Lin</a:t>
            </a:r>
          </a:p>
          <a:p>
            <a:pPr algn="l"/>
            <a:r>
              <a:rPr lang="en-US" b="1" dirty="0">
                <a:latin typeface="+mn-ea"/>
                <a:cs typeface="Arial" panose="020B0604020202020204" pitchFamily="34" charset="0"/>
              </a:rPr>
              <a:t>Fei Gao</a:t>
            </a:r>
          </a:p>
          <a:p>
            <a:pPr algn="l"/>
            <a:r>
              <a:rPr lang="en-US" b="1" dirty="0" err="1">
                <a:latin typeface="+mn-ea"/>
                <a:cs typeface="Arial" panose="020B0604020202020204" pitchFamily="34" charset="0"/>
              </a:rPr>
              <a:t>Siyuan</a:t>
            </a:r>
            <a:r>
              <a:rPr lang="en-US" b="1" dirty="0">
                <a:latin typeface="+mn-ea"/>
                <a:cs typeface="Arial" panose="020B0604020202020204" pitchFamily="34" charset="0"/>
              </a:rPr>
              <a:t> Zhang</a:t>
            </a:r>
          </a:p>
          <a:p>
            <a:pPr algn="l"/>
            <a:r>
              <a:rPr lang="en-US" b="1" dirty="0" err="1">
                <a:latin typeface="+mn-ea"/>
                <a:cs typeface="Arial" panose="020B0604020202020204" pitchFamily="34" charset="0"/>
              </a:rPr>
              <a:t>Runchuan</a:t>
            </a:r>
            <a:r>
              <a:rPr lang="en-US" b="1" dirty="0">
                <a:latin typeface="+mn-ea"/>
                <a:cs typeface="Arial" panose="020B0604020202020204" pitchFamily="34" charset="0"/>
              </a:rPr>
              <a:t> Feng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77677" y="3613368"/>
            <a:ext cx="232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2022/12/08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51560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Compare with other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7320"/>
            <a:ext cx="7886700" cy="475996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K-means algorithm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Randomly initialize K cluster centroids 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Repeat {</a:t>
            </a:r>
          </a:p>
          <a:p>
            <a:pPr marL="0" indent="45720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for    = 1 to </a:t>
            </a:r>
          </a:p>
          <a:p>
            <a:pPr marL="457200" lvl="1" indent="45720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:= index (from 1 to K) of cluster centroid closest to </a:t>
            </a:r>
          </a:p>
          <a:p>
            <a:pPr marL="0" indent="45720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for    = 1 to K</a:t>
            </a:r>
          </a:p>
          <a:p>
            <a:pPr marL="457200" lvl="1" indent="45720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:= average (mean) of points assigned to cluster </a:t>
            </a:r>
          </a:p>
          <a:p>
            <a:pPr marL="0" indent="45720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45720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35" y="1906270"/>
            <a:ext cx="2691765" cy="299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85" y="2936240"/>
            <a:ext cx="462915" cy="332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775" y="2847340"/>
            <a:ext cx="422275" cy="312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45" y="3554095"/>
            <a:ext cx="351155" cy="29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950" y="3594100"/>
            <a:ext cx="149225" cy="213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235" y="3303905"/>
            <a:ext cx="174625" cy="250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225" y="2582545"/>
            <a:ext cx="127635" cy="283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0455" y="2677160"/>
            <a:ext cx="215265" cy="1892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0" y="5145405"/>
            <a:ext cx="4131945" cy="971550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48985" y="3849370"/>
            <a:ext cx="279209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K-means For Image Segmentation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r="42826"/>
          <a:stretch>
            <a:fillRect/>
          </a:stretch>
        </p:blipFill>
        <p:spPr>
          <a:xfrm>
            <a:off x="481330" y="1558925"/>
            <a:ext cx="3289300" cy="3310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70" y="1691005"/>
            <a:ext cx="4816475" cy="2823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330" y="5007610"/>
            <a:ext cx="7827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Compress an image using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Each {R, G, B} pixel value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is an input vector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Cluster into K clusters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(using k-means)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Replace each vector by its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cluster’s index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(K possible values)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For display, show the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50" y="5262245"/>
            <a:ext cx="422275" cy="312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780" y="5806440"/>
            <a:ext cx="462915" cy="332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810" y="6139180"/>
            <a:ext cx="282575" cy="247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K-means For Image Segmentation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5" y="1490345"/>
            <a:ext cx="6560185" cy="4290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5915660"/>
            <a:ext cx="788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: Two example of the application of the K-means clustering algorithm to image segmentation showing the intial images together with their K-means segmentations obtained using various values of 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Compare with other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Gaussian Mixture Model</a:t>
            </a:r>
          </a:p>
          <a:p>
            <a:r>
              <a:rPr lang="en-US" altLang="zh-CN" dirty="0"/>
              <a:t>All data are generated by one of the gaussian distribution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7730A-B900-1DF5-4960-F83A6B41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90" y="2903135"/>
            <a:ext cx="4267251" cy="2666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4AF6B-A00A-B3E2-A849-E312D410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1" y="2769178"/>
            <a:ext cx="3470410" cy="659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Gaussian Mixture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072E4-BB6D-FBA0-5A11-559F03CAD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12"/>
          <a:stretch/>
        </p:blipFill>
        <p:spPr>
          <a:xfrm>
            <a:off x="4342000" y="1909871"/>
            <a:ext cx="1798476" cy="2353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56EBD-536D-DF09-5415-E73878D08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1" b="12937"/>
          <a:stretch/>
        </p:blipFill>
        <p:spPr>
          <a:xfrm>
            <a:off x="176672" y="2086015"/>
            <a:ext cx="3741744" cy="204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8B185-5D1A-D7D6-0C94-44DA4171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06" y="2309300"/>
            <a:ext cx="2469094" cy="1694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6EC327-AD37-02F3-19FE-B0D5E4F15EDB}"/>
              </a:ext>
            </a:extLst>
          </p:cNvPr>
          <p:cNvSpPr txBox="1"/>
          <p:nvPr/>
        </p:nvSpPr>
        <p:spPr>
          <a:xfrm>
            <a:off x="872386" y="4501390"/>
            <a:ext cx="5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D6ADA-A83A-D502-3312-4E6F819F5C19}"/>
              </a:ext>
            </a:extLst>
          </p:cNvPr>
          <p:cNvSpPr txBox="1"/>
          <p:nvPr/>
        </p:nvSpPr>
        <p:spPr>
          <a:xfrm>
            <a:off x="4955852" y="4415717"/>
            <a:ext cx="5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09FCB-C0D6-9FF8-5F72-3ABB01094C20}"/>
              </a:ext>
            </a:extLst>
          </p:cNvPr>
          <p:cNvSpPr txBox="1"/>
          <p:nvPr/>
        </p:nvSpPr>
        <p:spPr>
          <a:xfrm>
            <a:off x="7625824" y="4415717"/>
            <a:ext cx="5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056D23-7DE8-14DD-E9D9-8182A8A5B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22" y="2899888"/>
            <a:ext cx="563929" cy="3734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AACC0D-AD6B-8ADB-1F71-84E9C17DAE15}"/>
              </a:ext>
            </a:extLst>
          </p:cNvPr>
          <p:cNvSpPr txBox="1"/>
          <p:nvPr/>
        </p:nvSpPr>
        <p:spPr>
          <a:xfrm>
            <a:off x="2914119" y="4415717"/>
            <a:ext cx="5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26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Gaussian Mixture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F50B1-71BA-2535-E7CA-7F255D91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7" y="2795619"/>
            <a:ext cx="2494589" cy="218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64666-DB1D-DF26-1A37-032AE4DC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06" y="2588098"/>
            <a:ext cx="5913632" cy="3116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4378F-320F-237C-7267-12C8E03DB246}"/>
              </a:ext>
            </a:extLst>
          </p:cNvPr>
          <p:cNvSpPr txBox="1"/>
          <p:nvPr/>
        </p:nvSpPr>
        <p:spPr>
          <a:xfrm>
            <a:off x="628650" y="1770061"/>
            <a:ext cx="49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Expectation-Maximization method to 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1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78" y="121557"/>
            <a:ext cx="7886700" cy="1325563"/>
          </a:xfrm>
        </p:spPr>
        <p:txBody>
          <a:bodyPr/>
          <a:lstStyle/>
          <a:p>
            <a:r>
              <a:rPr lang="en-US" altLang="zh-CN" b="1" dirty="0"/>
              <a:t>Gaussian Mixture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EC327-AD37-02F3-19FE-B0D5E4F15EDB}"/>
              </a:ext>
            </a:extLst>
          </p:cNvPr>
          <p:cNvSpPr txBox="1"/>
          <p:nvPr/>
        </p:nvSpPr>
        <p:spPr>
          <a:xfrm>
            <a:off x="1370792" y="4364442"/>
            <a:ext cx="109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(original)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D6ADA-A83A-D502-3312-4E6F819F5C19}"/>
              </a:ext>
            </a:extLst>
          </p:cNvPr>
          <p:cNvSpPr txBox="1"/>
          <p:nvPr/>
        </p:nvSpPr>
        <p:spPr>
          <a:xfrm>
            <a:off x="7396619" y="3752475"/>
            <a:ext cx="6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(K=3)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09FCB-C0D6-9FF8-5F72-3ABB01094C20}"/>
              </a:ext>
            </a:extLst>
          </p:cNvPr>
          <p:cNvSpPr txBox="1"/>
          <p:nvPr/>
        </p:nvSpPr>
        <p:spPr>
          <a:xfrm>
            <a:off x="7396619" y="5558092"/>
            <a:ext cx="6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(K=5)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ACC0D-AD6B-8ADB-1F71-84E9C17DAE15}"/>
              </a:ext>
            </a:extLst>
          </p:cNvPr>
          <p:cNvSpPr txBox="1"/>
          <p:nvPr/>
        </p:nvSpPr>
        <p:spPr>
          <a:xfrm>
            <a:off x="7340437" y="1946858"/>
            <a:ext cx="6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(K=2)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B0C56-4320-10A2-9E98-130EA3D6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491" y="1077035"/>
            <a:ext cx="2564591" cy="1694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29234-71BD-634C-3B21-D0ACF37CB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7" y="2435403"/>
            <a:ext cx="27146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40AF0-32BD-1F30-5DFA-8F469AA1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329" y="2883405"/>
            <a:ext cx="2520915" cy="1738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D743B-95B6-82F9-621C-316EFBA25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328" y="4774544"/>
            <a:ext cx="2520916" cy="17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35200"/>
            <a:ext cx="6858000" cy="23876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39" y="-35243"/>
            <a:ext cx="8841922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 Segment Foreground and Background</a:t>
            </a:r>
          </a:p>
        </p:txBody>
      </p:sp>
      <p:sp>
        <p:nvSpPr>
          <p:cNvPr id="18" name="矩形 17"/>
          <p:cNvSpPr/>
          <p:nvPr/>
        </p:nvSpPr>
        <p:spPr>
          <a:xfrm>
            <a:off x="298224" y="1271036"/>
            <a:ext cx="4415819" cy="421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Image segmentation: Partitioning a digital image into multiple segments according to some certain features. </a:t>
            </a:r>
          </a:p>
          <a:p>
            <a:pPr indent="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Selecting a region of background pixels and another region of foreground pixels from the given gray scale images.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89" y="4390520"/>
            <a:ext cx="2173151" cy="15600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40" y="4387836"/>
            <a:ext cx="2160000" cy="156276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83" y="1301727"/>
            <a:ext cx="1458000" cy="253893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981" y="1271036"/>
            <a:ext cx="1457659" cy="2600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2400" b="1" dirty="0">
                <a:solidFill>
                  <a:srgbClr val="FFFFFF"/>
                </a:solidFill>
              </a:rPr>
              <a:t>Based on Min-Cut Max-Flow Theorem</a:t>
            </a:r>
            <a:endParaRPr lang="en-US" altLang="zh-CN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5212" y="3355130"/>
            <a:ext cx="2867074" cy="2427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 Transform the input image into network flow graph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 Using max-flow algorithms to find the min-cut which leads to a optimal segmentation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076308"/>
            <a:ext cx="5177792" cy="4582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2400" b="1" dirty="0">
                <a:solidFill>
                  <a:srgbClr val="FFFFFF"/>
                </a:solidFill>
              </a:rPr>
              <a:t>Based on Min-Cut Max-Flow Theorem</a:t>
            </a:r>
            <a:endParaRPr lang="en-US" altLang="zh-CN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624" y="1020788"/>
            <a:ext cx="8639070" cy="228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   1.Each pixel in the image is considered as a node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         Two more specially designated terminal nodes: </a:t>
            </a:r>
            <a:r>
              <a:rPr lang="en-US" altLang="zh-CN" sz="2000" b="1" dirty="0">
                <a:latin typeface="+mn-ea"/>
              </a:rPr>
              <a:t>S(source) </a:t>
            </a:r>
            <a:r>
              <a:rPr lang="en-US" altLang="zh-CN" sz="2000" dirty="0">
                <a:latin typeface="+mn-ea"/>
              </a:rPr>
              <a:t>and </a:t>
            </a:r>
            <a:r>
              <a:rPr lang="en-US" altLang="zh-CN" sz="2000" b="1" dirty="0">
                <a:latin typeface="+mn-ea"/>
              </a:rPr>
              <a:t>T(sink)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  2.Neighboring nodes are connected by edges in a regular grid-like fashion</a:t>
            </a:r>
            <a:r>
              <a:rPr lang="en-US" altLang="zh-CN" sz="2000" b="1" dirty="0">
                <a:latin typeface="+mn-ea"/>
              </a:rPr>
              <a:t>.(n-link)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+mn-ea"/>
              </a:rPr>
              <a:t>        Another kinds of edges are used to connect nodes to terminals</a:t>
            </a:r>
            <a:r>
              <a:rPr lang="en-US" altLang="zh-CN" sz="2000" b="1" dirty="0">
                <a:latin typeface="+mn-ea"/>
              </a:rPr>
              <a:t>(t-link)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  3.All graph edges are assigned some different nonnegative weight(cost)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560915" y="298988"/>
            <a:ext cx="499630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Transform Image into Graph</a:t>
            </a:r>
            <a:endParaRPr lang="zh-CN" alt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91" y="3470681"/>
            <a:ext cx="4239217" cy="2686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8983" y="5986195"/>
            <a:ext cx="4144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j-ea"/>
                <a:ea typeface="+mj-ea"/>
              </a:rPr>
              <a:t>A image with 3*2 pixels and its graph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2400" b="1" dirty="0">
                <a:solidFill>
                  <a:srgbClr val="FFFFFF"/>
                </a:solidFill>
              </a:rPr>
              <a:t>Based on Min-Cut Max-Flow Theorem</a:t>
            </a:r>
            <a:endParaRPr lang="en-US" altLang="zh-CN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0915" y="1001667"/>
            <a:ext cx="4244350" cy="2427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T-links of terminals: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①</a:t>
            </a:r>
            <a:r>
              <a:rPr lang="en-US" altLang="zh-CN" dirty="0">
                <a:latin typeface="+mn-ea"/>
              </a:rPr>
              <a:t>S-T &amp; </a:t>
            </a:r>
            <a:r>
              <a:rPr lang="en-US" altLang="zh-CN" dirty="0" err="1">
                <a:latin typeface="+mn-ea"/>
              </a:rPr>
              <a:t>T-S:set</a:t>
            </a:r>
            <a:r>
              <a:rPr lang="en-US" altLang="zh-CN" dirty="0">
                <a:latin typeface="+mn-ea"/>
              </a:rPr>
              <a:t> to be a large value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    ②</a:t>
            </a:r>
            <a:r>
              <a:rPr lang="en-US" altLang="zh-CN" dirty="0">
                <a:latin typeface="+mn-ea"/>
              </a:rPr>
              <a:t>S-S &amp; </a:t>
            </a:r>
            <a:r>
              <a:rPr lang="en-US" altLang="zh-CN" dirty="0" err="1">
                <a:latin typeface="+mn-ea"/>
              </a:rPr>
              <a:t>T-T:set</a:t>
            </a:r>
            <a:r>
              <a:rPr lang="en-US" altLang="zh-CN" dirty="0">
                <a:latin typeface="+mn-ea"/>
              </a:rPr>
              <a:t> to be 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 Other links:</a:t>
            </a:r>
          </a:p>
        </p:txBody>
      </p:sp>
      <p:sp>
        <p:nvSpPr>
          <p:cNvPr id="4" name="矩形 3"/>
          <p:cNvSpPr/>
          <p:nvPr/>
        </p:nvSpPr>
        <p:spPr>
          <a:xfrm>
            <a:off x="560915" y="298988"/>
            <a:ext cx="483010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Calculation of Edge Weight</a:t>
            </a:r>
            <a:endParaRPr lang="zh-CN" alt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0" y="3429000"/>
            <a:ext cx="3610479" cy="828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32" y="2628792"/>
            <a:ext cx="571636" cy="558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9643" y="4499067"/>
            <a:ext cx="529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Here,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zh-CN" dirty="0">
                <a:latin typeface="+mn-ea"/>
              </a:rPr>
              <a:t> and </a:t>
            </a:r>
            <a:r>
              <a:rPr lang="en-US" altLang="zh-CN" b="1" i="1" dirty="0" err="1"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r>
              <a:rPr lang="en-US" altLang="zh-CN" dirty="0">
                <a:latin typeface="+mn-ea"/>
              </a:rPr>
              <a:t> are the intensities of pixels p and q respectively and σ from empirical results was chosen to be 30.</a:t>
            </a:r>
            <a:endParaRPr lang="zh-CN" altLang="en-US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5" y="1435603"/>
            <a:ext cx="4114799" cy="2751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915" y="298988"/>
            <a:ext cx="38053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Max-Flow Algorithms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60705" y="1117600"/>
            <a:ext cx="7886700" cy="448627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sz="2400" b="1" spc="-5" dirty="0">
                <a:sym typeface="+mn-ea"/>
              </a:rPr>
              <a:t>Edmonds-Karp</a:t>
            </a:r>
            <a:r>
              <a:rPr lang="zh-CN" sz="2400" b="1" spc="-5" dirty="0">
                <a:sym typeface="+mn-ea"/>
              </a:rPr>
              <a:t>（</a:t>
            </a:r>
            <a:r>
              <a:rPr lang="en-US" altLang="zh-CN" sz="2400" b="1" spc="-5" dirty="0">
                <a:sym typeface="+mn-ea"/>
              </a:rPr>
              <a:t>EK </a:t>
            </a:r>
            <a:r>
              <a:rPr lang="zh-CN" altLang="en-US" sz="2400" b="1" spc="-5" dirty="0">
                <a:sym typeface="+mn-ea"/>
              </a:rPr>
              <a:t>）</a:t>
            </a:r>
          </a:p>
          <a:p>
            <a:pPr marL="0" indent="0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1. It’s an implementation of the Ford-Fulkerson method that uses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for finding augmenting paths</a:t>
            </a:r>
          </a:p>
          <a:p>
            <a:pPr marL="0" indent="0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2. The algorithm runs in             time.</a:t>
            </a:r>
          </a:p>
          <a:p>
            <a:pPr marL="0" algn="l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3. The flow of an edge cannot exceed the capacity.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Source 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only has an outgoing flow,  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sink t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has only incoming flow.</a:t>
            </a:r>
          </a:p>
          <a:p>
            <a:pPr marL="0" algn="l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capacity[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][v] -=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new_flow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capacity[v][u] +=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new_flow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fontAlgn="auto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4. When there’s no augmenting path can be found, </a:t>
            </a:r>
            <a:r>
              <a:rPr lang="en-US" altLang="zh-CN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Current flow = max flow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05" y="2491740"/>
            <a:ext cx="7620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3350" y="542290"/>
            <a:ext cx="3996690" cy="1996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790" y="220980"/>
            <a:ext cx="22898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spc="-5" dirty="0">
                <a:sym typeface="+mn-ea"/>
              </a:rPr>
              <a:t>Initial flow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970" y="3653790"/>
            <a:ext cx="3773170" cy="1920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6000" y="322961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spc="-5" dirty="0">
                <a:sym typeface="+mn-ea"/>
              </a:rPr>
              <a:t>maximal flow in the flow network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493260" y="2465705"/>
            <a:ext cx="0" cy="728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2030" y="2646045"/>
            <a:ext cx="2523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Ford-Fulkerson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88D1-9801-452E-96F0-B62E9539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24399" cy="806449"/>
          </a:xfrm>
        </p:spPr>
        <p:txBody>
          <a:bodyPr/>
          <a:lstStyle/>
          <a:p>
            <a:r>
              <a:rPr lang="en-US" altLang="zh-CN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Image Segmentation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9F32DE-9E90-4FC9-AB0B-D7AEC4FB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37" y="1332252"/>
            <a:ext cx="1590753" cy="159075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81CE2E-287D-4316-BD46-4211E421C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" y="1378707"/>
            <a:ext cx="1762252" cy="17622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9834C3-6719-4056-83DD-BDE0656BE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94" y="1378707"/>
            <a:ext cx="1762252" cy="17622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61B041-5128-4CAA-9D51-5091D4405C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" y="3140959"/>
            <a:ext cx="1762252" cy="1762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A70CAE-C9E4-48A4-A9F9-AE5DC5A74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95" y="3140960"/>
            <a:ext cx="1762252" cy="1762252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D03C0034-1A84-4CA9-A125-880497FAD391}"/>
              </a:ext>
            </a:extLst>
          </p:cNvPr>
          <p:cNvSpPr/>
          <p:nvPr/>
        </p:nvSpPr>
        <p:spPr>
          <a:xfrm>
            <a:off x="1498849" y="4064832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CAAF73-FBFE-4772-9CA9-D331DE684285}"/>
              </a:ext>
            </a:extLst>
          </p:cNvPr>
          <p:cNvSpPr/>
          <p:nvPr/>
        </p:nvSpPr>
        <p:spPr>
          <a:xfrm>
            <a:off x="1137376" y="3733759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DB1D5DA-2475-443B-833A-0E7B3AC6D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37" y="4499019"/>
            <a:ext cx="1590752" cy="1590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D0E534C-8C38-4B86-84A2-6E631731F8C7}"/>
              </a:ext>
            </a:extLst>
          </p:cNvPr>
          <p:cNvSpPr txBox="1"/>
          <p:nvPr/>
        </p:nvSpPr>
        <p:spPr>
          <a:xfrm>
            <a:off x="7084889" y="3533714"/>
            <a:ext cx="1285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Roboto" panose="020B0604020202020204" pitchFamily="2" charset="0"/>
              </a:rPr>
              <a:t>50</a:t>
            </a:r>
            <a:r>
              <a:rPr lang="en-US" altLang="zh-CN" sz="2000" b="0" i="0" dirty="0">
                <a:effectLst/>
                <a:latin typeface="Roboto" panose="020B0604020202020204" pitchFamily="2" charset="0"/>
              </a:rPr>
              <a:t>×</a:t>
            </a:r>
            <a:r>
              <a:rPr lang="en-US" altLang="zh-CN" sz="2000" b="1" dirty="0">
                <a:latin typeface="Roboto" panose="020B0604020202020204" pitchFamily="2" charset="0"/>
              </a:rPr>
              <a:t>50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A9A02D-95F9-4098-BB7B-B8FC3449CFCD}"/>
              </a:ext>
            </a:extLst>
          </p:cNvPr>
          <p:cNvSpPr txBox="1"/>
          <p:nvPr/>
        </p:nvSpPr>
        <p:spPr>
          <a:xfrm>
            <a:off x="6943805" y="4926064"/>
            <a:ext cx="1285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Roboto" panose="020B0604020202020204" pitchFamily="2" charset="0"/>
              </a:rPr>
              <a:t>100</a:t>
            </a:r>
            <a:r>
              <a:rPr lang="en-US" altLang="zh-CN" sz="2000" b="0" i="0" dirty="0">
                <a:effectLst/>
                <a:latin typeface="Roboto" panose="020B0604020202020204" pitchFamily="2" charset="0"/>
              </a:rPr>
              <a:t>×</a:t>
            </a:r>
            <a:r>
              <a:rPr lang="en-US" altLang="zh-CN" sz="2000" b="1" i="0" dirty="0">
                <a:effectLst/>
                <a:latin typeface="Roboto" panose="020B0604020202020204" pitchFamily="2" charset="0"/>
              </a:rPr>
              <a:t>10</a:t>
            </a:r>
            <a:r>
              <a:rPr lang="en-US" altLang="zh-CN" sz="2000" b="1" dirty="0">
                <a:latin typeface="Roboto" panose="020B0604020202020204" pitchFamily="2" charset="0"/>
              </a:rPr>
              <a:t>0</a:t>
            </a:r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77E4408-5A3D-4F7D-B239-B8E1A65BF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37" y="2923005"/>
            <a:ext cx="1590752" cy="1590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8FDA797-F673-4928-A531-5EB11FA1E46D}"/>
              </a:ext>
            </a:extLst>
          </p:cNvPr>
          <p:cNvSpPr txBox="1"/>
          <p:nvPr/>
        </p:nvSpPr>
        <p:spPr>
          <a:xfrm>
            <a:off x="396621" y="510323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To shorten the calculation time of the algorithm, we choose to reduce the image to 50 * 50 pixels and then segment.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76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88D1-9801-452E-96F0-B62E9539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24399" cy="806449"/>
          </a:xfrm>
        </p:spPr>
        <p:txBody>
          <a:bodyPr/>
          <a:lstStyle/>
          <a:p>
            <a:r>
              <a:rPr lang="en-US" altLang="zh-CN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Image Segmentation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50C51E-7D72-4F66-B9C6-93F9530C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97" y="3293268"/>
            <a:ext cx="1176338" cy="11763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667B542-2C52-485E-A86C-D6D65A0B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29" y="1800224"/>
            <a:ext cx="2081214" cy="20812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D54BA4-B6FF-4163-82AA-16701FA80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29" y="3881437"/>
            <a:ext cx="2081214" cy="2081214"/>
          </a:xfrm>
          <a:prstGeom prst="rect">
            <a:avLst/>
          </a:prstGeom>
          <a:ln>
            <a:solidFill>
              <a:schemeClr val="tx1">
                <a:alpha val="99000"/>
              </a:schemeClr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938ED4-5DDC-4DA9-BBFF-EA2D369E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87" y="1800224"/>
            <a:ext cx="2081214" cy="20812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7D319E-2ADF-45B5-BED4-194DAB7F3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87" y="3881437"/>
            <a:ext cx="2081214" cy="208121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96E51C93-BE25-4C7A-9887-A7EF1B3E5063}"/>
              </a:ext>
            </a:extLst>
          </p:cNvPr>
          <p:cNvSpPr/>
          <p:nvPr/>
        </p:nvSpPr>
        <p:spPr>
          <a:xfrm>
            <a:off x="3653788" y="1911668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9C3F7CB-3F4B-4A1C-9210-C4505AC4ABCD}"/>
              </a:ext>
            </a:extLst>
          </p:cNvPr>
          <p:cNvSpPr/>
          <p:nvPr/>
        </p:nvSpPr>
        <p:spPr>
          <a:xfrm>
            <a:off x="4547708" y="2768441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7E17C2D-BD66-45A0-AFCF-7F032922C0CA}"/>
              </a:ext>
            </a:extLst>
          </p:cNvPr>
          <p:cNvSpPr/>
          <p:nvPr/>
        </p:nvSpPr>
        <p:spPr>
          <a:xfrm>
            <a:off x="3724273" y="5592128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430A687-29CE-4956-B1B1-75E46BC2C989}"/>
              </a:ext>
            </a:extLst>
          </p:cNvPr>
          <p:cNvSpPr/>
          <p:nvPr/>
        </p:nvSpPr>
        <p:spPr>
          <a:xfrm>
            <a:off x="4541992" y="4849654"/>
            <a:ext cx="140971" cy="144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8633E7-1251-4733-8080-2DCA3CCB8280}"/>
              </a:ext>
            </a:extLst>
          </p:cNvPr>
          <p:cNvCxnSpPr/>
          <p:nvPr/>
        </p:nvCxnSpPr>
        <p:spPr>
          <a:xfrm flipV="1">
            <a:off x="2636520" y="2979420"/>
            <a:ext cx="70866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A95FD04-643B-4B86-8A45-CF74A5B84E34}"/>
              </a:ext>
            </a:extLst>
          </p:cNvPr>
          <p:cNvCxnSpPr>
            <a:cxnSpLocks/>
          </p:cNvCxnSpPr>
          <p:nvPr/>
        </p:nvCxnSpPr>
        <p:spPr>
          <a:xfrm>
            <a:off x="2601749" y="4053840"/>
            <a:ext cx="717714" cy="9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6B1B86-5AD7-45EC-960A-CF9E1E45119B}"/>
              </a:ext>
            </a:extLst>
          </p:cNvPr>
          <p:cNvCxnSpPr>
            <a:cxnSpLocks/>
          </p:cNvCxnSpPr>
          <p:nvPr/>
        </p:nvCxnSpPr>
        <p:spPr>
          <a:xfrm>
            <a:off x="5701901" y="2913221"/>
            <a:ext cx="72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6A50FA-801B-49B8-8EDA-4679CC76CBA9}"/>
              </a:ext>
            </a:extLst>
          </p:cNvPr>
          <p:cNvCxnSpPr>
            <a:cxnSpLocks/>
          </p:cNvCxnSpPr>
          <p:nvPr/>
        </p:nvCxnSpPr>
        <p:spPr>
          <a:xfrm>
            <a:off x="5701901" y="4922044"/>
            <a:ext cx="72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B1F7D23-A0C8-4CE8-AD3B-F3D5FF1A5324}"/>
              </a:ext>
            </a:extLst>
          </p:cNvPr>
          <p:cNvSpPr txBox="1"/>
          <p:nvPr/>
        </p:nvSpPr>
        <p:spPr>
          <a:xfrm>
            <a:off x="781049" y="1256744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Different source/sink point choose</a:t>
            </a:r>
          </a:p>
        </p:txBody>
      </p:sp>
    </p:spTree>
    <p:extLst>
      <p:ext uri="{BB962C8B-B14F-4D97-AF65-F5344CB8AC3E}">
        <p14:creationId xmlns:p14="http://schemas.microsoft.com/office/powerpoint/2010/main" val="1636561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310f6ab-d07c-48b1-ab1b-08b2d472d683"/>
  <p:tag name="COMMONDATA" val="eyJoZGlkIjoiYmY5NTJkNTRkMDdkNWM2ODM1NDFhNTZjODA0ODUxZ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55,&quot;width&quot;:790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714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596</Words>
  <Application>Microsoft Office PowerPoint</Application>
  <PresentationFormat>全屏显示(4:3)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Roboto</vt:lpstr>
      <vt:lpstr>Wingdings</vt:lpstr>
      <vt:lpstr>Office Theme</vt:lpstr>
      <vt:lpstr>Image Foreground/Background  Segmentation using Max-Flow</vt:lpstr>
      <vt:lpstr>Problem: Segment Foreground and Background</vt:lpstr>
      <vt:lpstr>Based on Min-Cut Max-Flow Theorem</vt:lpstr>
      <vt:lpstr>Based on Min-Cut Max-Flow Theorem</vt:lpstr>
      <vt:lpstr>Based on Min-Cut Max-Flow Theorem</vt:lpstr>
      <vt:lpstr>PowerPoint 演示文稿</vt:lpstr>
      <vt:lpstr>PowerPoint 演示文稿</vt:lpstr>
      <vt:lpstr>Image Segmentation</vt:lpstr>
      <vt:lpstr>Image Segmentation</vt:lpstr>
      <vt:lpstr>Compare with other algorithm</vt:lpstr>
      <vt:lpstr>K-means For Image Segmentation</vt:lpstr>
      <vt:lpstr>K-means For Image Segmentation</vt:lpstr>
      <vt:lpstr>Compare with other algorithm</vt:lpstr>
      <vt:lpstr>Gaussian Mixture Model</vt:lpstr>
      <vt:lpstr>Gaussian Mixture Model</vt:lpstr>
      <vt:lpstr>Gaussian Mixture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Foreground/Background  Segmentation using Max-Flow</dc:title>
  <dc:creator>86188</dc:creator>
  <cp:lastModifiedBy>冯 润川</cp:lastModifiedBy>
  <cp:revision>50</cp:revision>
  <dcterms:created xsi:type="dcterms:W3CDTF">2022-12-07T02:25:00Z</dcterms:created>
  <dcterms:modified xsi:type="dcterms:W3CDTF">2022-12-08T04:34:45Z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8CCBFE8096A64C39821621A1C14B7DB8</vt:lpwstr>
  </property>
  <property fmtid="{D5CDD505-2E9C-101B-9397-08002B2CF9AE}" pid="3" name="KSOProductBuildVer">
    <vt:lpwstr>2052-11.1.0.12763</vt:lpwstr>
  </property>
</Properties>
</file>