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7"/>
  </p:notes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Montserrat Black" panose="020F0502020204030204" pitchFamily="34" charset="0"/>
      <p:bold r:id="rId22"/>
      <p:italic r:id="rId23"/>
      <p:boldItalic r:id="rId24"/>
    </p:embeddedFont>
    <p:embeddedFont>
      <p:font typeface="Montserrat ExtraBold" panose="020F0502020204030204" pitchFamily="34" charset="0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56" d="100"/>
          <a:sy n="156" d="100"/>
        </p:scale>
        <p:origin x="2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6743487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6743487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751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407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618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683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4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40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511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3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337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77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72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2">
  <p:cSld name="TITLE_1">
    <p:bg>
      <p:bgPr>
        <a:solidFill>
          <a:srgbClr val="57068C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7" name="Google Shape;17;p3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lio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4">
  <p:cSld name="TITLE_1_1_1">
    <p:bg>
      <p:bgPr>
        <a:solidFill>
          <a:srgbClr val="57068C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3" name="Google Shape;23;p4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5">
  <p:cSld name="TITLE_1_1_1_1">
    <p:bg>
      <p:bgPr>
        <a:solidFill>
          <a:srgbClr val="57068C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9" name="Google Shape;29;p5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57068C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7" cy="5143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Google Shape;34;p6" descr=" "/>
          <p:cNvCxnSpPr/>
          <p:nvPr/>
        </p:nvCxnSpPr>
        <p:spPr>
          <a:xfrm>
            <a:off x="407168" y="2618527"/>
            <a:ext cx="5214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" name="Google Shape;35;p6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" name="Google Shape;42;p7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pic>
        <p:nvPicPr>
          <p:cNvPr id="46" name="Google Shape;46;p8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1376250" y="1828800"/>
            <a:ext cx="3330300" cy="24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5051175" y="1828800"/>
            <a:ext cx="3330300" cy="24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 descr=" 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2" name="Google Shape;72;p12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_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sz="4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61" r:id="rId8"/>
    <p:sldLayoutId id="2147483662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t12/privacy_coding_2022/tree/main/Raw%20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t12/privacy_coding_2022/blob/main/Codings_Full/coding6.cs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lint12/privacy_coding_2022/blob/main/Codings_Meta/coding6_meta.csv" TargetMode="External"/><Relationship Id="rId5" Type="http://schemas.openxmlformats.org/officeDocument/2006/relationships/hyperlink" Target="https://github.com/lint12/privacy_coding_2022/blob/main/Policy_Evidence/policy_evidence_c6.csv" TargetMode="External"/><Relationship Id="rId4" Type="http://schemas.openxmlformats.org/officeDocument/2006/relationships/hyperlink" Target="https://github.com/lint12/privacy_coding_2022/blob/main/Codings_Filtered/coding6.csv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t12/privacy_coding_2022/blob/main/Codings_Empty/coding7.cs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t12/privacy_coding_2022/blob/main/Codings_Empty/coding8.csv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t12/privacy_coding_2022/blob/main/Codings_Full/coding9.csv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lint12/privacy_coding_2022/blob/main/Codings_Meta/coding9_meta.csv" TargetMode="External"/><Relationship Id="rId5" Type="http://schemas.openxmlformats.org/officeDocument/2006/relationships/hyperlink" Target="https://github.com/lint12/privacy_coding_2022/blob/main/Policy_Evidence/policy_evidence_c9.csv" TargetMode="External"/><Relationship Id="rId4" Type="http://schemas.openxmlformats.org/officeDocument/2006/relationships/hyperlink" Target="https://github.com/lint12/privacy_coding_2022/blob/main/Codings_Filtered/coding9.cs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t12/privacy_coding_2022/blob/main/Codings_Full/coding10.csv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lint12/privacy_coding_2022/blob/main/Codings_Meta/coding10_meta.csv" TargetMode="External"/><Relationship Id="rId5" Type="http://schemas.openxmlformats.org/officeDocument/2006/relationships/hyperlink" Target="https://github.com/lint12/privacy_coding_2022/blob/main/Policy_Evidence/policy_evidence_c10.csv" TargetMode="External"/><Relationship Id="rId4" Type="http://schemas.openxmlformats.org/officeDocument/2006/relationships/hyperlink" Target="https://github.com/lint12/privacy_coding_2022/blob/main/Codings_Filtered/coding10.csv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t12/privacy_coding_2022/blob/main/Codings_Full/coding11.cs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lint12/privacy_coding_2022/blob/main/Codings_Meta/coding11_meta.csv" TargetMode="External"/><Relationship Id="rId5" Type="http://schemas.openxmlformats.org/officeDocument/2006/relationships/hyperlink" Target="https://github.com/lint12/privacy_coding_2022/blob/main/Policy_Evidence/policy_evidence_c11.csv" TargetMode="External"/><Relationship Id="rId4" Type="http://schemas.openxmlformats.org/officeDocument/2006/relationships/hyperlink" Target="https://github.com/lint12/privacy_coding_2022/blob/main/Codings_Filtered/coding11.cs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t12/privacy_coding_2022/blob/main/coding_overview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int12/privacy_coding_2022/blob/main/policies.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t12/privacy_coding_2022/blob/main/Codings_Full/coding1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t12/privacy_coding_2022/blob/main/Codings_Full/coding2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lint12/privacy_coding_2022/blob/main/Codings_Meta/coding2_meta.csv" TargetMode="External"/><Relationship Id="rId4" Type="http://schemas.openxmlformats.org/officeDocument/2006/relationships/hyperlink" Target="https://github.com/lint12/privacy_coding_2022/blob/main/Codings_Filtered/coding2.cs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t12/privacy_coding_2022/blob/main/Codings_Empty/coding3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t12/privacy_coding_2022/blob/main/Codings_Empty/coding4.cs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t12/privacy_coding_2022/blob/main/Codings_Full/coding5.cs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lint12/privacy_coding_2022/blob/main/Codings_Meta/coding5_meta.csv" TargetMode="External"/><Relationship Id="rId5" Type="http://schemas.openxmlformats.org/officeDocument/2006/relationships/hyperlink" Target="https://github.com/lint12/privacy_coding_2022/blob/main/Policy_Evidence/policy_evidence_c5.csv" TargetMode="External"/><Relationship Id="rId4" Type="http://schemas.openxmlformats.org/officeDocument/2006/relationships/hyperlink" Target="https://github.com/lint12/privacy_coding_2022/blob/main/Codings_Filtered/coding5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Formatted </a:t>
            </a:r>
            <a:r>
              <a:rPr lang="en" dirty="0" err="1"/>
              <a:t>Codings</a:t>
            </a:r>
            <a:r>
              <a:rPr lang="en" dirty="0"/>
              <a:t> </a:t>
            </a:r>
            <a:endParaRPr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316950" y="2938026"/>
            <a:ext cx="6541050" cy="474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sz="1400" dirty="0"/>
              <a:t>Based on raw (JSON) data: </a:t>
            </a:r>
            <a:r>
              <a:rPr lang="en-US" sz="1400" dirty="0">
                <a:highlight>
                  <a:srgbClr val="C0C0C0"/>
                </a:highlight>
                <a:hlinkClick r:id="rId3"/>
              </a:rPr>
              <a:t>privacy_coding_2022/tree/main/Raw Data</a:t>
            </a:r>
            <a:r>
              <a:rPr lang="en-US" sz="1400" dirty="0">
                <a:highlight>
                  <a:srgbClr val="C0C0C0"/>
                </a:highlight>
              </a:rPr>
              <a:t> </a:t>
            </a:r>
            <a:r>
              <a:rPr lang="en" sz="1400" dirty="0">
                <a:highlight>
                  <a:srgbClr val="C0C0C0"/>
                </a:highlight>
              </a:rPr>
              <a:t> </a:t>
            </a:r>
            <a:endParaRPr sz="1400" dirty="0">
              <a:highlight>
                <a:srgbClr val="C0C0C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4CB4E-68EB-9540-5CA3-B374AA63A76E}"/>
              </a:ext>
            </a:extLst>
          </p:cNvPr>
          <p:cNvSpPr txBox="1"/>
          <p:nvPr/>
        </p:nvSpPr>
        <p:spPr>
          <a:xfrm>
            <a:off x="316950" y="3744021"/>
            <a:ext cx="133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Tiffany Lin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6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376250" y="1828800"/>
            <a:ext cx="3330300" cy="2310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dirty="0"/>
              <a:t>Created Date: 07/02/2020 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Number of Questions: 239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166 out of 223 are valid coding instances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97 policy instances were coded</a:t>
            </a: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51175" y="1828799"/>
            <a:ext cx="3330300" cy="1518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3"/>
              </a:rPr>
              <a:t>coding6.csv</a:t>
            </a:r>
            <a:endParaRPr lang="en-US" sz="1050" dirty="0"/>
          </a:p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4"/>
              </a:rPr>
              <a:t>coding6_filtered.csv</a:t>
            </a:r>
            <a:endParaRPr lang="en-US" sz="1050" dirty="0"/>
          </a:p>
          <a:p>
            <a:pPr marL="17145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5"/>
              </a:rPr>
              <a:t>policy_evidence_c6.csv</a:t>
            </a:r>
            <a:r>
              <a:rPr lang="en-US" sz="1050" dirty="0"/>
              <a:t> </a:t>
            </a:r>
          </a:p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6"/>
              </a:rPr>
              <a:t>coding6_meta.csv</a:t>
            </a:r>
            <a:r>
              <a:rPr lang="en-US" sz="1050" dirty="0"/>
              <a:t>  </a:t>
            </a:r>
          </a:p>
        </p:txBody>
      </p:sp>
      <p:cxnSp>
        <p:nvCxnSpPr>
          <p:cNvPr id="143" name="Google Shape;143;p24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7819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7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376250" y="1828800"/>
            <a:ext cx="3330300" cy="2310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dirty="0"/>
              <a:t>Created Date: 07/14/2020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Number of Questions: 230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No valid coding instances or valid time sessions were recorded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A csv of the questions asked will still be provided for reference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51175" y="1828800"/>
            <a:ext cx="3330300" cy="481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3"/>
              </a:rPr>
              <a:t>coding7.csv</a:t>
            </a:r>
            <a:endParaRPr lang="en-US" sz="1050" dirty="0"/>
          </a:p>
        </p:txBody>
      </p:sp>
      <p:cxnSp>
        <p:nvCxnSpPr>
          <p:cNvPr id="143" name="Google Shape;143;p24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8152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8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376250" y="1828800"/>
            <a:ext cx="3330300" cy="2310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dirty="0"/>
              <a:t>Created Date: 07/17/2020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Number of Questions: 230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No coding instances or valid time sessions were recorded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A csv of the questions asked will still be provided for reference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51175" y="1828800"/>
            <a:ext cx="3330300" cy="481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3"/>
              </a:rPr>
              <a:t>coding8.csv</a:t>
            </a:r>
            <a:endParaRPr lang="en-US" sz="1050" dirty="0"/>
          </a:p>
        </p:txBody>
      </p:sp>
      <p:cxnSp>
        <p:nvCxnSpPr>
          <p:cNvPr id="143" name="Google Shape;143;p24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178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9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376250" y="1828800"/>
            <a:ext cx="3330300" cy="2310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dirty="0"/>
              <a:t>Created Date: 07/23/2020 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Number of Questions: 239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300 out of 332 are valid coding instances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155 policy instances were coded</a:t>
            </a: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51175" y="1828799"/>
            <a:ext cx="3330300" cy="1518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3"/>
              </a:rPr>
              <a:t>coding9.csv</a:t>
            </a:r>
            <a:endParaRPr lang="en-US" sz="1050" dirty="0"/>
          </a:p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4"/>
              </a:rPr>
              <a:t>coding9_filtered.csv</a:t>
            </a:r>
            <a:endParaRPr lang="en-US" sz="1050" dirty="0"/>
          </a:p>
          <a:p>
            <a:pPr marL="17145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5"/>
              </a:rPr>
              <a:t>policy_evidence_c9.csv</a:t>
            </a:r>
            <a:r>
              <a:rPr lang="en-US" sz="1050" dirty="0"/>
              <a:t> </a:t>
            </a:r>
          </a:p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6"/>
              </a:rPr>
              <a:t>coding9_meta.csv</a:t>
            </a:r>
            <a:r>
              <a:rPr lang="en-US" sz="1050" dirty="0"/>
              <a:t>  </a:t>
            </a:r>
          </a:p>
        </p:txBody>
      </p:sp>
      <p:cxnSp>
        <p:nvCxnSpPr>
          <p:cNvPr id="143" name="Google Shape;143;p24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9338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10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376250" y="1828800"/>
            <a:ext cx="3330300" cy="2310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dirty="0"/>
              <a:t>Created Date: 08/17/2020 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Number of Questions: 239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394 out of 454 are valid coding instances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198 policy instances were coded</a:t>
            </a: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51175" y="1828799"/>
            <a:ext cx="3330300" cy="1518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3"/>
              </a:rPr>
              <a:t>coding10.csv</a:t>
            </a:r>
            <a:endParaRPr lang="en-US" sz="1050" dirty="0"/>
          </a:p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4"/>
              </a:rPr>
              <a:t>coding10_filtered.csv</a:t>
            </a:r>
            <a:endParaRPr lang="en-US" sz="1050" dirty="0"/>
          </a:p>
          <a:p>
            <a:pPr marL="17145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5"/>
              </a:rPr>
              <a:t>policy_evidence_c10.csv</a:t>
            </a:r>
            <a:r>
              <a:rPr lang="en-US" sz="1050" dirty="0"/>
              <a:t> </a:t>
            </a:r>
          </a:p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6"/>
              </a:rPr>
              <a:t>coding10_meta.csv</a:t>
            </a:r>
            <a:r>
              <a:rPr lang="en-US" sz="1050" dirty="0"/>
              <a:t>  </a:t>
            </a:r>
          </a:p>
        </p:txBody>
      </p:sp>
      <p:cxnSp>
        <p:nvCxnSpPr>
          <p:cNvPr id="143" name="Google Shape;143;p24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521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11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376250" y="1828800"/>
            <a:ext cx="3330300" cy="2310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dirty="0"/>
              <a:t>Created Date: 10/19/2020 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Number of Questions: 101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2 out of 8 are valid coding instances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2 policy instances were coded</a:t>
            </a: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51175" y="1828799"/>
            <a:ext cx="3330300" cy="1518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3"/>
              </a:rPr>
              <a:t>coding11.csv</a:t>
            </a:r>
            <a:endParaRPr lang="en-US" sz="1050" dirty="0"/>
          </a:p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4"/>
              </a:rPr>
              <a:t>coding11_filtered.csv</a:t>
            </a:r>
            <a:endParaRPr lang="en-US" sz="1050" dirty="0"/>
          </a:p>
          <a:p>
            <a:pPr marL="17145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5"/>
              </a:rPr>
              <a:t>policy_evidence_c11.csv</a:t>
            </a:r>
            <a:r>
              <a:rPr lang="en-US" sz="1050" dirty="0"/>
              <a:t> </a:t>
            </a:r>
          </a:p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6"/>
              </a:rPr>
              <a:t>coding11_meta.csv</a:t>
            </a:r>
            <a:r>
              <a:rPr lang="en-US" sz="1050" dirty="0"/>
              <a:t>  </a:t>
            </a:r>
          </a:p>
        </p:txBody>
      </p:sp>
      <p:cxnSp>
        <p:nvCxnSpPr>
          <p:cNvPr id="143" name="Google Shape;143;p24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057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1747157"/>
            <a:ext cx="3345900" cy="955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Purpose</a:t>
            </a:r>
            <a:endParaRPr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014364" y="1686241"/>
            <a:ext cx="4192800" cy="2004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Be able to perform analysis on the formatted </a:t>
            </a:r>
            <a:r>
              <a:rPr lang="en-US" dirty="0" err="1"/>
              <a:t>codings</a:t>
            </a:r>
            <a:r>
              <a:rPr lang="en-US" dirty="0"/>
              <a:t> to: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gain insights on company policies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retrieve text-based evidence for questions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monitor coder behavior with meta data </a:t>
            </a:r>
            <a:endParaRPr dirty="0"/>
          </a:p>
        </p:txBody>
      </p:sp>
      <p:cxnSp>
        <p:nvCxnSpPr>
          <p:cNvPr id="136" name="Google Shape;136;p23"/>
          <p:cNvCxnSpPr/>
          <p:nvPr/>
        </p:nvCxnSpPr>
        <p:spPr>
          <a:xfrm>
            <a:off x="2900432" y="2518986"/>
            <a:ext cx="6216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376250" y="1828799"/>
            <a:ext cx="3330300" cy="2930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dirty="0"/>
              <a:t>There are a total of 11 different types of question pools or </a:t>
            </a:r>
            <a:r>
              <a:rPr lang="en-US" dirty="0" err="1"/>
              <a:t>codings</a:t>
            </a:r>
            <a:r>
              <a:rPr lang="en-US" dirty="0"/>
              <a:t> 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Created date range: </a:t>
            </a:r>
            <a:br>
              <a:rPr lang="en-US" dirty="0"/>
            </a:br>
            <a:r>
              <a:rPr lang="en-US" dirty="0"/>
              <a:t>05/22/2020 - 10/19/2020 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Total number of question categories/labels: 218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411 Companies 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336 Policy Instances</a:t>
            </a:r>
            <a:endParaRPr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3"/>
              </a:rPr>
              <a:t>coding_overview.csv</a:t>
            </a:r>
            <a:r>
              <a:rPr lang="en-US" sz="1050" dirty="0"/>
              <a:t> </a:t>
            </a:r>
          </a:p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4"/>
              </a:rPr>
              <a:t>policies.csv</a:t>
            </a:r>
            <a:r>
              <a:rPr lang="en-US" sz="1050" dirty="0"/>
              <a:t> </a:t>
            </a:r>
            <a:endParaRPr sz="1050" dirty="0"/>
          </a:p>
        </p:txBody>
      </p:sp>
      <p:cxnSp>
        <p:nvCxnSpPr>
          <p:cNvPr id="143" name="Google Shape;143;p24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D390-48CB-37F5-482A-3D61FFB6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75" y="2201175"/>
            <a:ext cx="4079100" cy="741150"/>
          </a:xfrm>
        </p:spPr>
        <p:txBody>
          <a:bodyPr/>
          <a:lstStyle/>
          <a:p>
            <a:r>
              <a:rPr lang="en-US" dirty="0"/>
              <a:t>CSV Details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B7932-98E1-2146-B589-AD5B9D1F668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23171" y="540152"/>
            <a:ext cx="3837000" cy="4063195"/>
          </a:xfrm>
        </p:spPr>
        <p:txBody>
          <a:bodyPr/>
          <a:lstStyle/>
          <a:p>
            <a:r>
              <a:rPr lang="en-US" sz="1200" dirty="0"/>
              <a:t>coding{#}.csv includes the frequency of answer choices for each company coded for in that pool of questions </a:t>
            </a:r>
          </a:p>
          <a:p>
            <a:pPr marL="114300" indent="0">
              <a:buNone/>
            </a:pPr>
            <a:endParaRPr lang="en-US" sz="1200" dirty="0"/>
          </a:p>
          <a:p>
            <a:r>
              <a:rPr lang="en-US" sz="1200" dirty="0"/>
              <a:t>coding{#}_</a:t>
            </a:r>
            <a:r>
              <a:rPr lang="en-US" sz="1200" dirty="0" err="1"/>
              <a:t>filtered.csv</a:t>
            </a:r>
            <a:r>
              <a:rPr lang="en-US" sz="1200" dirty="0"/>
              <a:t> only shows the rows with nonzero values for easier digestion </a:t>
            </a:r>
          </a:p>
          <a:p>
            <a:pPr marL="114300" indent="0">
              <a:buNone/>
            </a:pPr>
            <a:endParaRPr lang="en-US" sz="1200" dirty="0"/>
          </a:p>
          <a:p>
            <a:r>
              <a:rPr lang="en-US" sz="1200" dirty="0" err="1"/>
              <a:t>policy_evidence_c</a:t>
            </a:r>
            <a:r>
              <a:rPr lang="en-US" sz="1200" dirty="0"/>
              <a:t>{#}.csv includes sentences that were highlighted in company policies to backup the answer chosen for the coded questions</a:t>
            </a:r>
          </a:p>
          <a:p>
            <a:pPr marL="114300" indent="0">
              <a:buNone/>
            </a:pPr>
            <a:endParaRPr lang="en-US" sz="1200" dirty="0"/>
          </a:p>
          <a:p>
            <a:r>
              <a:rPr lang="en-US" sz="1200" dirty="0"/>
              <a:t>coding{#}_</a:t>
            </a:r>
            <a:r>
              <a:rPr lang="en-US" sz="1200" dirty="0" err="1"/>
              <a:t>meta.csv</a:t>
            </a:r>
            <a:r>
              <a:rPr lang="en-US" sz="1200" dirty="0"/>
              <a:t> includes coder behavior, confidence, and professor Florencia’s interaction for each question and its respective answer choices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3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1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376250" y="1828799"/>
            <a:ext cx="3330300" cy="2784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dirty="0"/>
              <a:t>Created Date: 05/22/2020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Number of Questions: 6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None of the valid coding instances can be matched with a company in the dataset so further analysis would not help identify what types of policies certain companies support. 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A csv of the questions asked will still be provided for reference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51175" y="1828800"/>
            <a:ext cx="3330300" cy="449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3"/>
              </a:rPr>
              <a:t>coding1.csv</a:t>
            </a:r>
            <a:r>
              <a:rPr lang="en-US" sz="1050" dirty="0"/>
              <a:t> </a:t>
            </a:r>
          </a:p>
        </p:txBody>
      </p:sp>
      <p:cxnSp>
        <p:nvCxnSpPr>
          <p:cNvPr id="143" name="Google Shape;143;p24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70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2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376250" y="1828800"/>
            <a:ext cx="3330300" cy="2310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dirty="0"/>
              <a:t>Created Date: 06/08/2020 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Number of Questions: 86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35 out of 49 are valid coding instances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5 policy instances were coded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No time sessions were recorded</a:t>
            </a: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51175" y="1828799"/>
            <a:ext cx="3330300" cy="1518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3"/>
              </a:rPr>
              <a:t>coding2.csv</a:t>
            </a:r>
            <a:endParaRPr lang="en-US" sz="1050" dirty="0"/>
          </a:p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4"/>
              </a:rPr>
              <a:t>coding2_filtered.csv</a:t>
            </a:r>
            <a:endParaRPr lang="en-US" sz="1050" dirty="0"/>
          </a:p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5"/>
              </a:rPr>
              <a:t>coding2_meta.csv</a:t>
            </a:r>
            <a:r>
              <a:rPr lang="en-US" sz="1050" dirty="0"/>
              <a:t>  </a:t>
            </a:r>
          </a:p>
        </p:txBody>
      </p:sp>
      <p:cxnSp>
        <p:nvCxnSpPr>
          <p:cNvPr id="143" name="Google Shape;143;p24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7099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3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376250" y="1828800"/>
            <a:ext cx="3330300" cy="2310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dirty="0"/>
              <a:t>Created Date: 06/08/2020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Number of Questions: 36 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No coding instances or valid time sessions were recorded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A csv of the questions asked will still be provided for reference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51175" y="1828800"/>
            <a:ext cx="3330300" cy="481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3"/>
              </a:rPr>
              <a:t>coding3.cs</a:t>
            </a:r>
            <a:r>
              <a:rPr lang="en-US" sz="1050" dirty="0">
                <a:hlinkClick r:id="rId3"/>
              </a:rPr>
              <a:t>v</a:t>
            </a:r>
            <a:endParaRPr lang="en-US" sz="1050" dirty="0"/>
          </a:p>
        </p:txBody>
      </p:sp>
      <p:cxnSp>
        <p:nvCxnSpPr>
          <p:cNvPr id="143" name="Google Shape;143;p24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3884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4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376250" y="1828800"/>
            <a:ext cx="3330300" cy="2310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dirty="0"/>
              <a:t>Created Date: 06/15/2020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Number of Questions: 101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No coding instances or valid time sessions were recorded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A csv of the questions asked will still be provided for reference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51175" y="1828800"/>
            <a:ext cx="3330300" cy="481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3"/>
              </a:rPr>
              <a:t>coding4.csv</a:t>
            </a:r>
            <a:endParaRPr lang="en-US" sz="1050" dirty="0"/>
          </a:p>
        </p:txBody>
      </p:sp>
      <p:cxnSp>
        <p:nvCxnSpPr>
          <p:cNvPr id="143" name="Google Shape;143;p24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215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5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376250" y="1828800"/>
            <a:ext cx="3330300" cy="2310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dirty="0"/>
              <a:t>Created Date: 06/22/2020 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Number of Questions: 101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100 out of 140 are valid coding instances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61 policy instances were coded</a:t>
            </a: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51175" y="1828799"/>
            <a:ext cx="3330300" cy="1518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3"/>
              </a:rPr>
              <a:t>coding5.csv</a:t>
            </a:r>
            <a:endParaRPr lang="en-US" sz="1050" dirty="0"/>
          </a:p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4"/>
              </a:rPr>
              <a:t>coding5_filtered.csv</a:t>
            </a:r>
            <a:endParaRPr lang="en-US" sz="1050" dirty="0"/>
          </a:p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5"/>
              </a:rPr>
              <a:t>policy_evidence_c5.csv</a:t>
            </a:r>
            <a:r>
              <a:rPr lang="en-US" sz="1050" dirty="0"/>
              <a:t> </a:t>
            </a:r>
          </a:p>
          <a:p>
            <a:pPr marL="171450" lvl="0" indent="-171450">
              <a:spcAft>
                <a:spcPts val="1600"/>
              </a:spcAft>
              <a:buFont typeface="Wingdings" pitchFamily="2" charset="2"/>
              <a:buChar char="v"/>
            </a:pPr>
            <a:r>
              <a:rPr lang="en-US" sz="1050" dirty="0">
                <a:hlinkClick r:id="rId6"/>
              </a:rPr>
              <a:t>coding5_meta.csv</a:t>
            </a:r>
            <a:r>
              <a:rPr lang="en-US" sz="1050" dirty="0"/>
              <a:t>  </a:t>
            </a:r>
          </a:p>
        </p:txBody>
      </p:sp>
      <p:cxnSp>
        <p:nvCxnSpPr>
          <p:cNvPr id="143" name="Google Shape;143;p24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41105478"/>
      </p:ext>
    </p:extLst>
  </p:cSld>
  <p:clrMapOvr>
    <a:masterClrMapping/>
  </p:clrMapOvr>
</p:sld>
</file>

<file path=ppt/theme/theme1.xml><?xml version="1.0" encoding="utf-8"?>
<a:theme xmlns:a="http://schemas.openxmlformats.org/drawingml/2006/main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638</Words>
  <Application>Microsoft Macintosh PowerPoint</Application>
  <PresentationFormat>On-screen Show (16:9)</PresentationFormat>
  <Paragraphs>108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Wingdings</vt:lpstr>
      <vt:lpstr>Montserrat Black</vt:lpstr>
      <vt:lpstr>Montserrat</vt:lpstr>
      <vt:lpstr>Montserrat ExtraBold</vt:lpstr>
      <vt:lpstr>NYU Bold</vt:lpstr>
      <vt:lpstr>Formatted Codings </vt:lpstr>
      <vt:lpstr>Purpose</vt:lpstr>
      <vt:lpstr>Overview</vt:lpstr>
      <vt:lpstr>CSV Details </vt:lpstr>
      <vt:lpstr>Coding 1</vt:lpstr>
      <vt:lpstr>Coding 2</vt:lpstr>
      <vt:lpstr>Coding 3</vt:lpstr>
      <vt:lpstr>Coding 4</vt:lpstr>
      <vt:lpstr>Coding 5</vt:lpstr>
      <vt:lpstr>Coding 6</vt:lpstr>
      <vt:lpstr>Coding 7</vt:lpstr>
      <vt:lpstr>Coding 8</vt:lpstr>
      <vt:lpstr>Coding 9</vt:lpstr>
      <vt:lpstr>Coding 10</vt:lpstr>
      <vt:lpstr>Coding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cp:lastModifiedBy>Tiffany Lin</cp:lastModifiedBy>
  <cp:revision>11</cp:revision>
  <dcterms:modified xsi:type="dcterms:W3CDTF">2022-08-14T02:54:50Z</dcterms:modified>
</cp:coreProperties>
</file>