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319" r:id="rId2"/>
    <p:sldId id="266" r:id="rId3"/>
    <p:sldId id="339" r:id="rId4"/>
    <p:sldId id="341" r:id="rId5"/>
    <p:sldId id="361" r:id="rId6"/>
    <p:sldId id="362" r:id="rId7"/>
    <p:sldId id="364" r:id="rId8"/>
    <p:sldId id="367" r:id="rId9"/>
    <p:sldId id="368" r:id="rId10"/>
    <p:sldId id="363" r:id="rId11"/>
    <p:sldId id="369" r:id="rId12"/>
    <p:sldId id="344" r:id="rId13"/>
  </p:sldIdLst>
  <p:sldSz cx="9144000" cy="5143500" type="screen16x9"/>
  <p:notesSz cx="6858000" cy="9144000"/>
  <p:embeddedFontLst>
    <p:embeddedFont>
      <p:font typeface="Merriweather Sans" pitchFamily="2" charset="0"/>
      <p:regular r:id="rId15"/>
      <p:bold r:id="rId16"/>
      <p:italic r:id="rId17"/>
      <p:boldItalic r:id="rId18"/>
    </p:embeddedFont>
    <p:embeddedFont>
      <p:font typeface="Monotxt" panose="00000400000000000000" pitchFamily="2" charset="0"/>
      <p:regular r:id="rId19"/>
    </p:embeddedFont>
    <p:embeddedFont>
      <p:font typeface="Montserrat"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B5EC"/>
    <a:srgbClr val="059DCC"/>
    <a:srgbClr val="FFFF00"/>
    <a:srgbClr val="92D050"/>
    <a:srgbClr val="33CC33"/>
    <a:srgbClr val="00CC00"/>
    <a:srgbClr val="01A3D2"/>
    <a:srgbClr val="20327E"/>
    <a:srgbClr val="FEE800"/>
    <a:srgbClr val="0076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F70559-DF1F-4E1F-8F67-AB34B1930B39}">
  <a:tblStyle styleId="{21F70559-DF1F-4E1F-8F67-AB34B1930B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757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1045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479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09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79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2258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039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24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194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905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fb4f4e0b9f_0_13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fb4f4e0b9f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573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6"/>
          <p:cNvSpPr txBox="1">
            <a:spLocks noGrp="1"/>
          </p:cNvSpPr>
          <p:nvPr>
            <p:ph type="title"/>
          </p:nvPr>
        </p:nvSpPr>
        <p:spPr>
          <a:xfrm>
            <a:off x="571500" y="445025"/>
            <a:ext cx="8001000" cy="5727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6" name="Google Shape;56;p6"/>
          <p:cNvSpPr/>
          <p:nvPr/>
        </p:nvSpPr>
        <p:spPr>
          <a:xfrm>
            <a:off x="7098300" y="266925"/>
            <a:ext cx="219000" cy="21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300"/>
        <p:cNvGrpSpPr/>
        <p:nvPr/>
      </p:nvGrpSpPr>
      <p:grpSpPr>
        <a:xfrm>
          <a:off x="0" y="0"/>
          <a:ext cx="0" cy="0"/>
          <a:chOff x="0" y="0"/>
          <a:chExt cx="0" cy="0"/>
        </a:xfrm>
      </p:grpSpPr>
      <p:sp>
        <p:nvSpPr>
          <p:cNvPr id="301" name="Google Shape;301;p30"/>
          <p:cNvSpPr/>
          <p:nvPr/>
        </p:nvSpPr>
        <p:spPr>
          <a:xfrm>
            <a:off x="45050" y="3733150"/>
            <a:ext cx="1376825" cy="1224700"/>
          </a:xfrm>
          <a:custGeom>
            <a:avLst/>
            <a:gdLst/>
            <a:ahLst/>
            <a:cxnLst/>
            <a:rect l="l" t="t" r="r" b="b"/>
            <a:pathLst>
              <a:path w="55073" h="48988" extrusionOk="0">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7902625" y="117300"/>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7560400" y="1436575"/>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3067600" y="1070788"/>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0"/>
          <p:cNvGrpSpPr/>
          <p:nvPr/>
        </p:nvGrpSpPr>
        <p:grpSpPr>
          <a:xfrm>
            <a:off x="7471100" y="3345100"/>
            <a:ext cx="585925" cy="291550"/>
            <a:chOff x="4200900" y="3693425"/>
            <a:chExt cx="585925" cy="291550"/>
          </a:xfrm>
        </p:grpSpPr>
        <p:sp>
          <p:nvSpPr>
            <p:cNvPr id="306" name="Google Shape;306;p30"/>
            <p:cNvSpPr/>
            <p:nvPr/>
          </p:nvSpPr>
          <p:spPr>
            <a:xfrm>
              <a:off x="4200900" y="3839175"/>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4369700" y="3839175"/>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0"/>
            <p:cNvSpPr/>
            <p:nvPr/>
          </p:nvSpPr>
          <p:spPr>
            <a:xfrm>
              <a:off x="4537800" y="3839175"/>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0"/>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30"/>
          <p:cNvSpPr/>
          <p:nvPr/>
        </p:nvSpPr>
        <p:spPr>
          <a:xfrm>
            <a:off x="527850" y="2907175"/>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2385750" y="4340425"/>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5414488" y="294750"/>
            <a:ext cx="1376825" cy="1224700"/>
          </a:xfrm>
          <a:custGeom>
            <a:avLst/>
            <a:gdLst/>
            <a:ahLst/>
            <a:cxnLst/>
            <a:rect l="l" t="t" r="r" b="b"/>
            <a:pathLst>
              <a:path w="55073" h="48988" extrusionOk="0">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2125175" y="3833650"/>
            <a:ext cx="219000" cy="219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3722388" y="3863788"/>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4919025" y="4340425"/>
            <a:ext cx="219000" cy="219000"/>
          </a:xfrm>
          <a:prstGeom prst="ellipse">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5701050" y="3859213"/>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772125" y="4217313"/>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30"/>
          <p:cNvGrpSpPr/>
          <p:nvPr/>
        </p:nvGrpSpPr>
        <p:grpSpPr>
          <a:xfrm>
            <a:off x="1080275" y="1074400"/>
            <a:ext cx="585925" cy="291550"/>
            <a:chOff x="4200900" y="3693425"/>
            <a:chExt cx="585925" cy="291550"/>
          </a:xfrm>
        </p:grpSpPr>
        <p:sp>
          <p:nvSpPr>
            <p:cNvPr id="321" name="Google Shape;321;p30"/>
            <p:cNvSpPr/>
            <p:nvPr/>
          </p:nvSpPr>
          <p:spPr>
            <a:xfrm>
              <a:off x="4200900" y="3839175"/>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4369700" y="3839175"/>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4537800" y="3839175"/>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30"/>
          <p:cNvSpPr/>
          <p:nvPr/>
        </p:nvSpPr>
        <p:spPr>
          <a:xfrm>
            <a:off x="527850" y="207050"/>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1915800" y="157250"/>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8024400" y="4638713"/>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8521275" y="2374525"/>
            <a:ext cx="219000" cy="21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352500" y="1914750"/>
            <a:ext cx="219000" cy="21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4402500" y="517800"/>
            <a:ext cx="219000" cy="21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333"/>
        <p:cNvGrpSpPr/>
        <p:nvPr/>
      </p:nvGrpSpPr>
      <p:grpSpPr>
        <a:xfrm>
          <a:off x="0" y="0"/>
          <a:ext cx="0" cy="0"/>
          <a:chOff x="0" y="0"/>
          <a:chExt cx="0" cy="0"/>
        </a:xfrm>
      </p:grpSpPr>
      <p:grpSp>
        <p:nvGrpSpPr>
          <p:cNvPr id="334" name="Google Shape;334;p31"/>
          <p:cNvGrpSpPr/>
          <p:nvPr/>
        </p:nvGrpSpPr>
        <p:grpSpPr>
          <a:xfrm>
            <a:off x="1283275" y="955825"/>
            <a:ext cx="6853475" cy="2664600"/>
            <a:chOff x="1283275" y="955825"/>
            <a:chExt cx="6853475" cy="2664600"/>
          </a:xfrm>
        </p:grpSpPr>
        <p:sp>
          <p:nvSpPr>
            <p:cNvPr id="335" name="Google Shape;335;p31"/>
            <p:cNvSpPr/>
            <p:nvPr/>
          </p:nvSpPr>
          <p:spPr>
            <a:xfrm rot="5400000">
              <a:off x="6510750" y="585025"/>
              <a:ext cx="1255200" cy="1996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1"/>
            <p:cNvSpPr/>
            <p:nvPr/>
          </p:nvSpPr>
          <p:spPr>
            <a:xfrm>
              <a:off x="1283275" y="1523125"/>
              <a:ext cx="6225300" cy="2097300"/>
            </a:xfrm>
            <a:prstGeom prst="rect">
              <a:avLst/>
            </a:prstGeom>
            <a:solidFill>
              <a:schemeClr val="lt1"/>
            </a:solid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37" name="Google Shape;337;p31"/>
          <p:cNvSpPr/>
          <p:nvPr/>
        </p:nvSpPr>
        <p:spPr>
          <a:xfrm>
            <a:off x="7451525" y="3684325"/>
            <a:ext cx="1376825" cy="1224700"/>
          </a:xfrm>
          <a:custGeom>
            <a:avLst/>
            <a:gdLst/>
            <a:ahLst/>
            <a:cxnLst/>
            <a:rect l="l" t="t" r="r" b="b"/>
            <a:pathLst>
              <a:path w="55073" h="48988" extrusionOk="0">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1"/>
          <p:cNvSpPr/>
          <p:nvPr/>
        </p:nvSpPr>
        <p:spPr>
          <a:xfrm>
            <a:off x="3938500" y="396823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1"/>
          <p:cNvSpPr/>
          <p:nvPr/>
        </p:nvSpPr>
        <p:spPr>
          <a:xfrm>
            <a:off x="2647650" y="730975"/>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1"/>
          <p:cNvSpPr/>
          <p:nvPr/>
        </p:nvSpPr>
        <p:spPr>
          <a:xfrm>
            <a:off x="258475" y="2490300"/>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68425" y="117300"/>
            <a:ext cx="1376825" cy="1224700"/>
          </a:xfrm>
          <a:custGeom>
            <a:avLst/>
            <a:gdLst/>
            <a:ahLst/>
            <a:cxnLst/>
            <a:rect l="l" t="t" r="r" b="b"/>
            <a:pathLst>
              <a:path w="55073" h="48988" extrusionOk="0">
                <a:moveTo>
                  <a:pt x="42599" y="0"/>
                </a:moveTo>
                <a:cubicBezTo>
                  <a:pt x="41543" y="0"/>
                  <a:pt x="40381" y="413"/>
                  <a:pt x="39394" y="1226"/>
                </a:cubicBezTo>
                <a:lnTo>
                  <a:pt x="2455" y="31748"/>
                </a:lnTo>
                <a:cubicBezTo>
                  <a:pt x="558" y="33310"/>
                  <a:pt x="0" y="35793"/>
                  <a:pt x="1200" y="37272"/>
                </a:cubicBezTo>
                <a:cubicBezTo>
                  <a:pt x="1786" y="37978"/>
                  <a:pt x="2670" y="38327"/>
                  <a:pt x="3641" y="38327"/>
                </a:cubicBezTo>
                <a:cubicBezTo>
                  <a:pt x="4705" y="38327"/>
                  <a:pt x="5872" y="37908"/>
                  <a:pt x="6863" y="37077"/>
                </a:cubicBezTo>
                <a:lnTo>
                  <a:pt x="17019" y="28707"/>
                </a:lnTo>
                <a:lnTo>
                  <a:pt x="25835" y="21425"/>
                </a:lnTo>
                <a:lnTo>
                  <a:pt x="25835" y="21425"/>
                </a:lnTo>
                <a:cubicBezTo>
                  <a:pt x="23910" y="23015"/>
                  <a:pt x="23352" y="25471"/>
                  <a:pt x="24579" y="26949"/>
                </a:cubicBezTo>
                <a:cubicBezTo>
                  <a:pt x="25154" y="27658"/>
                  <a:pt x="26037" y="28008"/>
                  <a:pt x="27009" y="28008"/>
                </a:cubicBezTo>
                <a:cubicBezTo>
                  <a:pt x="28064" y="28008"/>
                  <a:pt x="29224" y="27596"/>
                  <a:pt x="30211" y="26785"/>
                </a:cubicBezTo>
                <a:lnTo>
                  <a:pt x="30211" y="26785"/>
                </a:lnTo>
                <a:lnTo>
                  <a:pt x="21399" y="34036"/>
                </a:lnTo>
                <a:lnTo>
                  <a:pt x="11271" y="42405"/>
                </a:lnTo>
                <a:cubicBezTo>
                  <a:pt x="9374" y="43995"/>
                  <a:pt x="8816" y="46451"/>
                  <a:pt x="10016" y="47929"/>
                </a:cubicBezTo>
                <a:cubicBezTo>
                  <a:pt x="10604" y="48638"/>
                  <a:pt x="11488" y="48988"/>
                  <a:pt x="12460" y="48988"/>
                </a:cubicBezTo>
                <a:cubicBezTo>
                  <a:pt x="13516" y="48988"/>
                  <a:pt x="14677" y="48575"/>
                  <a:pt x="15679" y="47762"/>
                </a:cubicBezTo>
                <a:lnTo>
                  <a:pt x="52590" y="17268"/>
                </a:lnTo>
                <a:cubicBezTo>
                  <a:pt x="54515" y="15678"/>
                  <a:pt x="55073" y="13223"/>
                  <a:pt x="53845" y="11744"/>
                </a:cubicBezTo>
                <a:cubicBezTo>
                  <a:pt x="53270" y="11035"/>
                  <a:pt x="52387" y="10686"/>
                  <a:pt x="51415" y="10686"/>
                </a:cubicBezTo>
                <a:cubicBezTo>
                  <a:pt x="50359" y="10686"/>
                  <a:pt x="49197" y="11098"/>
                  <a:pt x="48210" y="11912"/>
                </a:cubicBezTo>
                <a:lnTo>
                  <a:pt x="40370" y="18384"/>
                </a:lnTo>
                <a:cubicBezTo>
                  <a:pt x="39378" y="19201"/>
                  <a:pt x="38209" y="19614"/>
                  <a:pt x="37145" y="19614"/>
                </a:cubicBezTo>
                <a:cubicBezTo>
                  <a:pt x="36175" y="19614"/>
                  <a:pt x="35292" y="19271"/>
                  <a:pt x="34707" y="18579"/>
                </a:cubicBezTo>
                <a:cubicBezTo>
                  <a:pt x="33507" y="17073"/>
                  <a:pt x="34065" y="14618"/>
                  <a:pt x="35962" y="13028"/>
                </a:cubicBezTo>
                <a:lnTo>
                  <a:pt x="43802" y="6583"/>
                </a:lnTo>
                <a:cubicBezTo>
                  <a:pt x="45699" y="4993"/>
                  <a:pt x="46257" y="2537"/>
                  <a:pt x="45029" y="1059"/>
                </a:cubicBezTo>
                <a:cubicBezTo>
                  <a:pt x="44454" y="350"/>
                  <a:pt x="43571" y="0"/>
                  <a:pt x="425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2125175" y="4187175"/>
            <a:ext cx="219000" cy="2190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1"/>
          <p:cNvSpPr/>
          <p:nvPr/>
        </p:nvSpPr>
        <p:spPr>
          <a:xfrm>
            <a:off x="5701050" y="3859213"/>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1"/>
          <p:cNvSpPr/>
          <p:nvPr/>
        </p:nvSpPr>
        <p:spPr>
          <a:xfrm>
            <a:off x="6415025" y="4389600"/>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31"/>
          <p:cNvGrpSpPr/>
          <p:nvPr/>
        </p:nvGrpSpPr>
        <p:grpSpPr>
          <a:xfrm>
            <a:off x="1283275" y="1074400"/>
            <a:ext cx="585925" cy="291550"/>
            <a:chOff x="4200900" y="3693425"/>
            <a:chExt cx="585925" cy="291550"/>
          </a:xfrm>
        </p:grpSpPr>
        <p:sp>
          <p:nvSpPr>
            <p:cNvPr id="346" name="Google Shape;346;p31"/>
            <p:cNvSpPr/>
            <p:nvPr/>
          </p:nvSpPr>
          <p:spPr>
            <a:xfrm>
              <a:off x="4200900" y="3839175"/>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1"/>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p:nvPr/>
          </p:nvSpPr>
          <p:spPr>
            <a:xfrm>
              <a:off x="4369700" y="3839175"/>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1"/>
            <p:cNvSpPr/>
            <p:nvPr/>
          </p:nvSpPr>
          <p:spPr>
            <a:xfrm>
              <a:off x="4537800" y="3839175"/>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1"/>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2" name="Google Shape;352;p31"/>
          <p:cNvSpPr/>
          <p:nvPr/>
        </p:nvSpPr>
        <p:spPr>
          <a:xfrm>
            <a:off x="7584325" y="282613"/>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1"/>
          <p:cNvSpPr/>
          <p:nvPr/>
        </p:nvSpPr>
        <p:spPr>
          <a:xfrm>
            <a:off x="4615150" y="501625"/>
            <a:ext cx="803700" cy="617425"/>
          </a:xfrm>
          <a:custGeom>
            <a:avLst/>
            <a:gdLst/>
            <a:ahLst/>
            <a:cxnLst/>
            <a:rect l="l" t="t" r="r" b="b"/>
            <a:pathLst>
              <a:path w="32148" h="24697" extrusionOk="0">
                <a:moveTo>
                  <a:pt x="31420" y="0"/>
                </a:moveTo>
                <a:cubicBezTo>
                  <a:pt x="31319" y="0"/>
                  <a:pt x="31212" y="35"/>
                  <a:pt x="31108" y="117"/>
                </a:cubicBezTo>
                <a:lnTo>
                  <a:pt x="251" y="23776"/>
                </a:lnTo>
                <a:cubicBezTo>
                  <a:pt x="28" y="23971"/>
                  <a:pt x="0" y="24278"/>
                  <a:pt x="168" y="24473"/>
                </a:cubicBezTo>
                <a:cubicBezTo>
                  <a:pt x="251" y="24613"/>
                  <a:pt x="391" y="24696"/>
                  <a:pt x="558" y="24696"/>
                </a:cubicBezTo>
                <a:cubicBezTo>
                  <a:pt x="670" y="24696"/>
                  <a:pt x="781" y="24641"/>
                  <a:pt x="865" y="24585"/>
                </a:cubicBezTo>
                <a:lnTo>
                  <a:pt x="31721" y="898"/>
                </a:lnTo>
                <a:cubicBezTo>
                  <a:pt x="32147" y="584"/>
                  <a:pt x="31835" y="0"/>
                  <a:pt x="314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p:nvPr/>
        </p:nvSpPr>
        <p:spPr>
          <a:xfrm>
            <a:off x="616975" y="4406163"/>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1"/>
          <p:cNvSpPr/>
          <p:nvPr/>
        </p:nvSpPr>
        <p:spPr>
          <a:xfrm>
            <a:off x="8572500" y="1963725"/>
            <a:ext cx="219000" cy="21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1"/>
          <p:cNvSpPr/>
          <p:nvPr/>
        </p:nvSpPr>
        <p:spPr>
          <a:xfrm>
            <a:off x="525650" y="3557700"/>
            <a:ext cx="219000" cy="219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p:nvPr/>
        </p:nvSpPr>
        <p:spPr>
          <a:xfrm>
            <a:off x="4120300" y="282625"/>
            <a:ext cx="219000" cy="2190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1"/>
          <p:cNvSpPr/>
          <p:nvPr/>
        </p:nvSpPr>
        <p:spPr>
          <a:xfrm>
            <a:off x="7707400" y="3156788"/>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1"/>
          <p:cNvSpPr/>
          <p:nvPr/>
        </p:nvSpPr>
        <p:spPr>
          <a:xfrm>
            <a:off x="5912700" y="572263"/>
            <a:ext cx="865100" cy="158700"/>
          </a:xfrm>
          <a:custGeom>
            <a:avLst/>
            <a:gdLst/>
            <a:ahLst/>
            <a:cxnLst/>
            <a:rect l="l" t="t" r="r" b="b"/>
            <a:pathLst>
              <a:path w="34604" h="6348" extrusionOk="0">
                <a:moveTo>
                  <a:pt x="33900" y="0"/>
                </a:moveTo>
                <a:cubicBezTo>
                  <a:pt x="33748" y="0"/>
                  <a:pt x="33593" y="70"/>
                  <a:pt x="33484" y="237"/>
                </a:cubicBezTo>
                <a:lnTo>
                  <a:pt x="30639" y="4673"/>
                </a:lnTo>
                <a:lnTo>
                  <a:pt x="27681" y="265"/>
                </a:lnTo>
                <a:cubicBezTo>
                  <a:pt x="27598" y="154"/>
                  <a:pt x="27430" y="70"/>
                  <a:pt x="27263" y="42"/>
                </a:cubicBezTo>
                <a:cubicBezTo>
                  <a:pt x="27096" y="42"/>
                  <a:pt x="26928" y="154"/>
                  <a:pt x="26844" y="293"/>
                </a:cubicBezTo>
                <a:lnTo>
                  <a:pt x="23971" y="4729"/>
                </a:lnTo>
                <a:lnTo>
                  <a:pt x="21041" y="349"/>
                </a:lnTo>
                <a:cubicBezTo>
                  <a:pt x="20930" y="209"/>
                  <a:pt x="20790" y="126"/>
                  <a:pt x="20623" y="126"/>
                </a:cubicBezTo>
                <a:cubicBezTo>
                  <a:pt x="20428" y="126"/>
                  <a:pt x="20288" y="209"/>
                  <a:pt x="20205" y="349"/>
                </a:cubicBezTo>
                <a:lnTo>
                  <a:pt x="17331" y="4785"/>
                </a:lnTo>
                <a:lnTo>
                  <a:pt x="14402" y="405"/>
                </a:lnTo>
                <a:cubicBezTo>
                  <a:pt x="14290" y="265"/>
                  <a:pt x="14123" y="181"/>
                  <a:pt x="13955" y="181"/>
                </a:cubicBezTo>
                <a:cubicBezTo>
                  <a:pt x="13788" y="181"/>
                  <a:pt x="13620" y="265"/>
                  <a:pt x="13537" y="405"/>
                </a:cubicBezTo>
                <a:lnTo>
                  <a:pt x="10691" y="4841"/>
                </a:lnTo>
                <a:lnTo>
                  <a:pt x="7734" y="460"/>
                </a:lnTo>
                <a:cubicBezTo>
                  <a:pt x="7650" y="321"/>
                  <a:pt x="7483" y="237"/>
                  <a:pt x="7315" y="237"/>
                </a:cubicBezTo>
                <a:cubicBezTo>
                  <a:pt x="7148" y="237"/>
                  <a:pt x="6980" y="321"/>
                  <a:pt x="6897" y="460"/>
                </a:cubicBezTo>
                <a:lnTo>
                  <a:pt x="4051" y="4924"/>
                </a:lnTo>
                <a:lnTo>
                  <a:pt x="1094" y="516"/>
                </a:lnTo>
                <a:cubicBezTo>
                  <a:pt x="987" y="353"/>
                  <a:pt x="841" y="285"/>
                  <a:pt x="695" y="285"/>
                </a:cubicBezTo>
                <a:cubicBezTo>
                  <a:pt x="344" y="285"/>
                  <a:pt x="0" y="680"/>
                  <a:pt x="257" y="1074"/>
                </a:cubicBezTo>
                <a:lnTo>
                  <a:pt x="3632" y="6124"/>
                </a:lnTo>
                <a:cubicBezTo>
                  <a:pt x="3716" y="6263"/>
                  <a:pt x="3884" y="6347"/>
                  <a:pt x="4051" y="6347"/>
                </a:cubicBezTo>
                <a:lnTo>
                  <a:pt x="4079" y="6347"/>
                </a:lnTo>
                <a:cubicBezTo>
                  <a:pt x="4246" y="6347"/>
                  <a:pt x="4386" y="6263"/>
                  <a:pt x="4497" y="6124"/>
                </a:cubicBezTo>
                <a:lnTo>
                  <a:pt x="7343" y="1660"/>
                </a:lnTo>
                <a:lnTo>
                  <a:pt x="10300" y="6068"/>
                </a:lnTo>
                <a:cubicBezTo>
                  <a:pt x="10384" y="6180"/>
                  <a:pt x="10524" y="6263"/>
                  <a:pt x="10691" y="6291"/>
                </a:cubicBezTo>
                <a:cubicBezTo>
                  <a:pt x="10858" y="6291"/>
                  <a:pt x="11026" y="6180"/>
                  <a:pt x="11109" y="6040"/>
                </a:cubicBezTo>
                <a:lnTo>
                  <a:pt x="13983" y="1604"/>
                </a:lnTo>
                <a:lnTo>
                  <a:pt x="16912" y="6012"/>
                </a:lnTo>
                <a:cubicBezTo>
                  <a:pt x="16996" y="6152"/>
                  <a:pt x="17164" y="6236"/>
                  <a:pt x="17331" y="6236"/>
                </a:cubicBezTo>
                <a:cubicBezTo>
                  <a:pt x="17498" y="6208"/>
                  <a:pt x="17666" y="6124"/>
                  <a:pt x="17777" y="5984"/>
                </a:cubicBezTo>
                <a:lnTo>
                  <a:pt x="20623" y="1548"/>
                </a:lnTo>
                <a:lnTo>
                  <a:pt x="23580" y="5929"/>
                </a:lnTo>
                <a:cubicBezTo>
                  <a:pt x="23664" y="6068"/>
                  <a:pt x="23831" y="6152"/>
                  <a:pt x="23999" y="6152"/>
                </a:cubicBezTo>
                <a:cubicBezTo>
                  <a:pt x="24166" y="6152"/>
                  <a:pt x="24306" y="6068"/>
                  <a:pt x="24417" y="5929"/>
                </a:cubicBezTo>
                <a:lnTo>
                  <a:pt x="27263" y="1493"/>
                </a:lnTo>
                <a:lnTo>
                  <a:pt x="30220" y="5873"/>
                </a:lnTo>
                <a:cubicBezTo>
                  <a:pt x="30304" y="6012"/>
                  <a:pt x="30471" y="6096"/>
                  <a:pt x="30639" y="6096"/>
                </a:cubicBezTo>
                <a:cubicBezTo>
                  <a:pt x="30806" y="6096"/>
                  <a:pt x="30974" y="6012"/>
                  <a:pt x="31057" y="5873"/>
                </a:cubicBezTo>
                <a:lnTo>
                  <a:pt x="34349" y="767"/>
                </a:lnTo>
                <a:cubicBezTo>
                  <a:pt x="34603" y="377"/>
                  <a:pt x="34256" y="0"/>
                  <a:pt x="33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1500" y="445025"/>
            <a:ext cx="8001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Montserrat"/>
              <a:buNone/>
              <a:defRPr sz="3200" b="1">
                <a:solidFill>
                  <a:schemeClr val="dk1"/>
                </a:solidFill>
                <a:latin typeface="Montserrat"/>
                <a:ea typeface="Montserrat"/>
                <a:cs typeface="Montserrat"/>
                <a:sym typeface="Montserrat"/>
              </a:defRPr>
            </a:lvl1pPr>
            <a:lvl2pPr lvl="1">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2pPr>
            <a:lvl3pPr lvl="2">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3pPr>
            <a:lvl4pPr lvl="3">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4pPr>
            <a:lvl5pPr lvl="4">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5pPr>
            <a:lvl6pPr lvl="5">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6pPr>
            <a:lvl7pPr lvl="6">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7pPr>
            <a:lvl8pPr lvl="7">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8pPr>
            <a:lvl9pPr lvl="8">
              <a:spcBef>
                <a:spcPts val="0"/>
              </a:spcBef>
              <a:spcAft>
                <a:spcPts val="0"/>
              </a:spcAft>
              <a:buClr>
                <a:schemeClr val="dk1"/>
              </a:buClr>
              <a:buSzPts val="3200"/>
              <a:buFont typeface="Merriweather Sans"/>
              <a:buNone/>
              <a:defRPr sz="3200" b="1">
                <a:solidFill>
                  <a:schemeClr val="dk1"/>
                </a:solidFill>
                <a:latin typeface="Merriweather Sans"/>
                <a:ea typeface="Merriweather Sans"/>
                <a:cs typeface="Merriweather Sans"/>
                <a:sym typeface="Merriweather Sans"/>
              </a:defRPr>
            </a:lvl9pPr>
          </a:lstStyle>
          <a:p>
            <a:endParaRPr/>
          </a:p>
        </p:txBody>
      </p:sp>
      <p:sp>
        <p:nvSpPr>
          <p:cNvPr id="7" name="Google Shape;7;p1"/>
          <p:cNvSpPr txBox="1">
            <a:spLocks noGrp="1"/>
          </p:cNvSpPr>
          <p:nvPr>
            <p:ph type="body" idx="1"/>
          </p:nvPr>
        </p:nvSpPr>
        <p:spPr>
          <a:xfrm>
            <a:off x="571500" y="1152475"/>
            <a:ext cx="80010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 id="2147483658" r:id="rId2"/>
    <p:sldLayoutId id="2147483676" r:id="rId3"/>
    <p:sldLayoutId id="214748367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9D96"/>
        </a:solidFill>
        <a:effectLst/>
      </p:bgPr>
    </p:bg>
    <p:spTree>
      <p:nvGrpSpPr>
        <p:cNvPr id="1" name="Shape 561"/>
        <p:cNvGrpSpPr/>
        <p:nvPr/>
      </p:nvGrpSpPr>
      <p:grpSpPr>
        <a:xfrm>
          <a:off x="0" y="0"/>
          <a:ext cx="0" cy="0"/>
          <a:chOff x="0" y="0"/>
          <a:chExt cx="0" cy="0"/>
        </a:xfrm>
      </p:grpSpPr>
      <p:sp>
        <p:nvSpPr>
          <p:cNvPr id="2" name="Google Shape;370;p35">
            <a:extLst>
              <a:ext uri="{FF2B5EF4-FFF2-40B4-BE49-F238E27FC236}">
                <a16:creationId xmlns:a16="http://schemas.microsoft.com/office/drawing/2014/main" id="{01F3F5DC-33B9-6CE9-9D82-D47D96CB8D75}"/>
              </a:ext>
            </a:extLst>
          </p:cNvPr>
          <p:cNvSpPr/>
          <p:nvPr/>
        </p:nvSpPr>
        <p:spPr>
          <a:xfrm>
            <a:off x="277596" y="530072"/>
            <a:ext cx="8588808" cy="3098034"/>
          </a:xfrm>
          <a:prstGeom prst="rect">
            <a:avLst/>
          </a:prstGeom>
          <a:ln>
            <a:solidFill>
              <a:srgbClr val="009D96"/>
            </a:solidFill>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371;p35">
            <a:extLst>
              <a:ext uri="{FF2B5EF4-FFF2-40B4-BE49-F238E27FC236}">
                <a16:creationId xmlns:a16="http://schemas.microsoft.com/office/drawing/2014/main" id="{0036F6BE-394A-95DB-463F-C2507F996973}"/>
              </a:ext>
            </a:extLst>
          </p:cNvPr>
          <p:cNvSpPr/>
          <p:nvPr/>
        </p:nvSpPr>
        <p:spPr>
          <a:xfrm>
            <a:off x="66368" y="73742"/>
            <a:ext cx="9011264" cy="4984955"/>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 name="Google Shape;376;p35">
            <a:extLst>
              <a:ext uri="{FF2B5EF4-FFF2-40B4-BE49-F238E27FC236}">
                <a16:creationId xmlns:a16="http://schemas.microsoft.com/office/drawing/2014/main" id="{3D054924-EF31-04DF-9FBF-168BC828902E}"/>
              </a:ext>
            </a:extLst>
          </p:cNvPr>
          <p:cNvGrpSpPr/>
          <p:nvPr/>
        </p:nvGrpSpPr>
        <p:grpSpPr>
          <a:xfrm rot="10800000">
            <a:off x="8406614" y="4639549"/>
            <a:ext cx="585925" cy="289569"/>
            <a:chOff x="4200900" y="3693425"/>
            <a:chExt cx="585925" cy="289569"/>
          </a:xfrm>
        </p:grpSpPr>
        <p:sp>
          <p:nvSpPr>
            <p:cNvPr id="6" name="Google Shape;377;p35">
              <a:extLst>
                <a:ext uri="{FF2B5EF4-FFF2-40B4-BE49-F238E27FC236}">
                  <a16:creationId xmlns:a16="http://schemas.microsoft.com/office/drawing/2014/main" id="{AA67A9D6-B76A-C53C-509B-688A6521FAA2}"/>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8;p35">
              <a:extLst>
                <a:ext uri="{FF2B5EF4-FFF2-40B4-BE49-F238E27FC236}">
                  <a16:creationId xmlns:a16="http://schemas.microsoft.com/office/drawing/2014/main" id="{60FDB238-9AB1-069E-37AC-968BCBBBB2CC}"/>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79;p35">
              <a:extLst>
                <a:ext uri="{FF2B5EF4-FFF2-40B4-BE49-F238E27FC236}">
                  <a16:creationId xmlns:a16="http://schemas.microsoft.com/office/drawing/2014/main" id="{9F771193-F232-78AC-9ABB-985676A2B316}"/>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80;p35">
              <a:extLst>
                <a:ext uri="{FF2B5EF4-FFF2-40B4-BE49-F238E27FC236}">
                  <a16:creationId xmlns:a16="http://schemas.microsoft.com/office/drawing/2014/main" id="{A93EFBED-4706-1C46-12AC-2BD620440D4F}"/>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81;p35">
              <a:extLst>
                <a:ext uri="{FF2B5EF4-FFF2-40B4-BE49-F238E27FC236}">
                  <a16:creationId xmlns:a16="http://schemas.microsoft.com/office/drawing/2014/main" id="{88F61F45-63AC-164F-DFF0-C04773A180D3}"/>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82;p35">
              <a:extLst>
                <a:ext uri="{FF2B5EF4-FFF2-40B4-BE49-F238E27FC236}">
                  <a16:creationId xmlns:a16="http://schemas.microsoft.com/office/drawing/2014/main" id="{2159639B-AECC-E00F-3009-5A74943D8355}"/>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itle 2">
            <a:extLst>
              <a:ext uri="{FF2B5EF4-FFF2-40B4-BE49-F238E27FC236}">
                <a16:creationId xmlns:a16="http://schemas.microsoft.com/office/drawing/2014/main" id="{6F194059-7886-6E39-9B32-1701DFC68AD0}"/>
              </a:ext>
            </a:extLst>
          </p:cNvPr>
          <p:cNvSpPr txBox="1">
            <a:spLocks/>
          </p:cNvSpPr>
          <p:nvPr/>
        </p:nvSpPr>
        <p:spPr>
          <a:xfrm>
            <a:off x="1701150" y="3736078"/>
            <a:ext cx="5741700" cy="10472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ontserrat"/>
              <a:buNone/>
              <a:defRPr sz="3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2pPr>
            <a:lvl3pPr marR="0" lvl="2"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3pPr>
            <a:lvl4pPr marR="0" lvl="3"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4pPr>
            <a:lvl5pPr marR="0" lvl="4"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5pPr>
            <a:lvl6pPr marR="0" lvl="5"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6pPr>
            <a:lvl7pPr marR="0" lvl="6"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7pPr>
            <a:lvl8pPr marR="0" lvl="7"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8pPr>
            <a:lvl9pPr marR="0" lvl="8"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9pPr>
          </a:lstStyle>
          <a:p>
            <a:pPr algn="ctr"/>
            <a:r>
              <a:rPr lang="en" sz="1600" b="0" dirty="0">
                <a:solidFill>
                  <a:schemeClr val="tx1"/>
                </a:solidFill>
              </a:rPr>
              <a:t>M UNGGUL LINTANG NAGARI</a:t>
            </a:r>
          </a:p>
        </p:txBody>
      </p:sp>
      <p:sp>
        <p:nvSpPr>
          <p:cNvPr id="14" name="Google Shape;370;p35">
            <a:extLst>
              <a:ext uri="{FF2B5EF4-FFF2-40B4-BE49-F238E27FC236}">
                <a16:creationId xmlns:a16="http://schemas.microsoft.com/office/drawing/2014/main" id="{DC3BF611-3D80-BB0B-9A9A-849D8CEBE590}"/>
              </a:ext>
            </a:extLst>
          </p:cNvPr>
          <p:cNvSpPr/>
          <p:nvPr/>
        </p:nvSpPr>
        <p:spPr>
          <a:xfrm>
            <a:off x="1048315" y="1481862"/>
            <a:ext cx="6909120" cy="1660023"/>
          </a:xfrm>
          <a:prstGeom prst="rect">
            <a:avLst/>
          </a:prstGeom>
          <a:solidFill>
            <a:srgbClr val="00827C"/>
          </a:solidFill>
          <a:ln/>
          <a:effectLst>
            <a:softEdge rad="31750"/>
          </a:effectLst>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Title 2">
            <a:extLst>
              <a:ext uri="{FF2B5EF4-FFF2-40B4-BE49-F238E27FC236}">
                <a16:creationId xmlns:a16="http://schemas.microsoft.com/office/drawing/2014/main" id="{ED1C2AC8-553F-2F6D-ABED-4D567EA7A906}"/>
              </a:ext>
            </a:extLst>
          </p:cNvPr>
          <p:cNvSpPr txBox="1">
            <a:spLocks/>
          </p:cNvSpPr>
          <p:nvPr/>
        </p:nvSpPr>
        <p:spPr>
          <a:xfrm>
            <a:off x="1309945" y="1652259"/>
            <a:ext cx="6385851" cy="1167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r>
              <a:rPr lang="en-US" sz="2400" dirty="0">
                <a:solidFill>
                  <a:schemeClr val="tx1"/>
                </a:solidFill>
              </a:rPr>
              <a:t>SLEEP DISORDER CLASSIFICATION USING</a:t>
            </a:r>
          </a:p>
          <a:p>
            <a:r>
              <a:rPr lang="en-US" sz="2400" dirty="0">
                <a:solidFill>
                  <a:schemeClr val="tx1"/>
                </a:solidFill>
              </a:rPr>
              <a:t>MACHINE LEARNING MODEL</a:t>
            </a:r>
            <a:endParaRPr lang="en-ID" sz="1200" u="sng" dirty="0"/>
          </a:p>
        </p:txBody>
      </p:sp>
      <p:sp>
        <p:nvSpPr>
          <p:cNvPr id="16" name="Title 2">
            <a:extLst>
              <a:ext uri="{FF2B5EF4-FFF2-40B4-BE49-F238E27FC236}">
                <a16:creationId xmlns:a16="http://schemas.microsoft.com/office/drawing/2014/main" id="{B24C0973-C9AF-5CB9-B216-887DC09D29E7}"/>
              </a:ext>
            </a:extLst>
          </p:cNvPr>
          <p:cNvSpPr txBox="1">
            <a:spLocks/>
          </p:cNvSpPr>
          <p:nvPr/>
        </p:nvSpPr>
        <p:spPr>
          <a:xfrm>
            <a:off x="2520950" y="788750"/>
            <a:ext cx="3963843" cy="407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r>
              <a:rPr lang="en" sz="2400" dirty="0">
                <a:solidFill>
                  <a:srgbClr val="01A3D2"/>
                </a:solidFill>
              </a:rPr>
              <a:t>FINAL PROJECT </a:t>
            </a:r>
          </a:p>
        </p:txBody>
      </p:sp>
      <p:sp>
        <p:nvSpPr>
          <p:cNvPr id="19" name="Title 2">
            <a:extLst>
              <a:ext uri="{FF2B5EF4-FFF2-40B4-BE49-F238E27FC236}">
                <a16:creationId xmlns:a16="http://schemas.microsoft.com/office/drawing/2014/main" id="{713FD591-E4F9-CD72-38AD-E1DB31CCAEDC}"/>
              </a:ext>
            </a:extLst>
          </p:cNvPr>
          <p:cNvSpPr txBox="1">
            <a:spLocks/>
          </p:cNvSpPr>
          <p:nvPr/>
        </p:nvSpPr>
        <p:spPr>
          <a:xfrm>
            <a:off x="7611650" y="4627198"/>
            <a:ext cx="794964"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1 / 12</a:t>
            </a:r>
            <a:endParaRPr lang="en-ID" sz="1100" u="sng" dirty="0">
              <a:solidFill>
                <a:schemeClr val="tx1"/>
              </a:solidFill>
              <a:latin typeface="Monotxt" panose="00000400000000000000" pitchFamily="2" charset="0"/>
              <a:cs typeface="Monotxt" panose="00000400000000000000" pitchFamily="2" charset="0"/>
            </a:endParaRPr>
          </a:p>
        </p:txBody>
      </p:sp>
      <p:sp>
        <p:nvSpPr>
          <p:cNvPr id="18" name="Oval 17">
            <a:extLst>
              <a:ext uri="{FF2B5EF4-FFF2-40B4-BE49-F238E27FC236}">
                <a16:creationId xmlns:a16="http://schemas.microsoft.com/office/drawing/2014/main" id="{0540B434-DD1E-0210-3098-975CE066CB79}"/>
              </a:ext>
            </a:extLst>
          </p:cNvPr>
          <p:cNvSpPr/>
          <p:nvPr/>
        </p:nvSpPr>
        <p:spPr>
          <a:xfrm>
            <a:off x="7096659" y="263081"/>
            <a:ext cx="219689" cy="219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n w="19050">
                <a:solidFill>
                  <a:srgbClr val="FFC000"/>
                </a:solidFill>
              </a:ln>
            </a:endParaRPr>
          </a:p>
        </p:txBody>
      </p:sp>
      <p:sp>
        <p:nvSpPr>
          <p:cNvPr id="20" name="Oval 19">
            <a:extLst>
              <a:ext uri="{FF2B5EF4-FFF2-40B4-BE49-F238E27FC236}">
                <a16:creationId xmlns:a16="http://schemas.microsoft.com/office/drawing/2014/main" id="{45D1307D-E7AE-A56D-9424-A83E150D8A7A}"/>
              </a:ext>
            </a:extLst>
          </p:cNvPr>
          <p:cNvSpPr/>
          <p:nvPr/>
        </p:nvSpPr>
        <p:spPr>
          <a:xfrm>
            <a:off x="7034980" y="188563"/>
            <a:ext cx="334135" cy="334135"/>
          </a:xfrm>
          <a:prstGeom prst="ellipse">
            <a:avLst/>
          </a:prstGeom>
          <a:solidFill>
            <a:srgbClr val="009D96"/>
          </a:solidFill>
          <a:ln>
            <a:solidFill>
              <a:srgbClr val="009D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n w="38100">
                <a:solidFill>
                  <a:srgbClr val="B3A123"/>
                </a:solidFill>
              </a:ln>
            </a:endParaRPr>
          </a:p>
        </p:txBody>
      </p:sp>
      <p:pic>
        <p:nvPicPr>
          <p:cNvPr id="1026" name="Picture 2">
            <a:extLst>
              <a:ext uri="{FF2B5EF4-FFF2-40B4-BE49-F238E27FC236}">
                <a16:creationId xmlns:a16="http://schemas.microsoft.com/office/drawing/2014/main" id="{089EAF8A-5BCD-55B9-FC85-E23C807AA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0970" y="605264"/>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8C17177-8A85-97C8-68A0-154BCE8625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59453" y="862083"/>
            <a:ext cx="1196691" cy="297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543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426036" y="4627198"/>
            <a:ext cx="847741"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10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solidFill>
                  <a:srgbClr val="01A3D2"/>
                </a:solidFill>
              </a:rPr>
              <a:t>EVALUATION</a:t>
            </a: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5">
            <a:extLst>
              <a:ext uri="{FF2B5EF4-FFF2-40B4-BE49-F238E27FC236}">
                <a16:creationId xmlns:a16="http://schemas.microsoft.com/office/drawing/2014/main" id="{F161FA95-9736-CE63-8E20-978F1139D203}"/>
              </a:ext>
            </a:extLst>
          </p:cNvPr>
          <p:cNvGraphicFramePr>
            <a:graphicFrameLocks noGrp="1"/>
          </p:cNvGraphicFramePr>
          <p:nvPr>
            <p:extLst>
              <p:ext uri="{D42A27DB-BD31-4B8C-83A1-F6EECF244321}">
                <p14:modId xmlns:p14="http://schemas.microsoft.com/office/powerpoint/2010/main" val="3719384060"/>
              </p:ext>
            </p:extLst>
          </p:nvPr>
        </p:nvGraphicFramePr>
        <p:xfrm>
          <a:off x="458960" y="1824036"/>
          <a:ext cx="8278552" cy="2135018"/>
        </p:xfrm>
        <a:graphic>
          <a:graphicData uri="http://schemas.openxmlformats.org/drawingml/2006/table">
            <a:tbl>
              <a:tblPr firstRow="1" bandRow="1">
                <a:tableStyleId>{F5AB1C69-6EDB-4FF4-983F-18BD219EF322}</a:tableStyleId>
              </a:tblPr>
              <a:tblGrid>
                <a:gridCol w="2069638">
                  <a:extLst>
                    <a:ext uri="{9D8B030D-6E8A-4147-A177-3AD203B41FA5}">
                      <a16:colId xmlns:a16="http://schemas.microsoft.com/office/drawing/2014/main" val="1429754124"/>
                    </a:ext>
                  </a:extLst>
                </a:gridCol>
                <a:gridCol w="2069638">
                  <a:extLst>
                    <a:ext uri="{9D8B030D-6E8A-4147-A177-3AD203B41FA5}">
                      <a16:colId xmlns:a16="http://schemas.microsoft.com/office/drawing/2014/main" val="3401102372"/>
                    </a:ext>
                  </a:extLst>
                </a:gridCol>
                <a:gridCol w="2069638">
                  <a:extLst>
                    <a:ext uri="{9D8B030D-6E8A-4147-A177-3AD203B41FA5}">
                      <a16:colId xmlns:a16="http://schemas.microsoft.com/office/drawing/2014/main" val="1919654904"/>
                    </a:ext>
                  </a:extLst>
                </a:gridCol>
                <a:gridCol w="2069638">
                  <a:extLst>
                    <a:ext uri="{9D8B030D-6E8A-4147-A177-3AD203B41FA5}">
                      <a16:colId xmlns:a16="http://schemas.microsoft.com/office/drawing/2014/main" val="3470348900"/>
                    </a:ext>
                  </a:extLst>
                </a:gridCol>
              </a:tblGrid>
              <a:tr h="440687">
                <a:tc>
                  <a:txBody>
                    <a:bodyPr/>
                    <a:lstStyle/>
                    <a:p>
                      <a:pPr algn="ctr"/>
                      <a:r>
                        <a:rPr lang="en-US" sz="1700"/>
                        <a:t>MODEL</a:t>
                      </a:r>
                      <a:endParaRPr lang="en-ID" sz="1700" dirty="0"/>
                    </a:p>
                  </a:txBody>
                  <a:tcPr marL="108663" marR="108663" marT="54331" marB="54331"/>
                </a:tc>
                <a:tc>
                  <a:txBody>
                    <a:bodyPr/>
                    <a:lstStyle/>
                    <a:p>
                      <a:pPr algn="ctr"/>
                      <a:r>
                        <a:rPr lang="en-US" sz="1700" dirty="0"/>
                        <a:t>Accuracy</a:t>
                      </a:r>
                      <a:endParaRPr lang="en-ID" sz="1700" dirty="0"/>
                    </a:p>
                  </a:txBody>
                  <a:tcPr marL="108663" marR="108663" marT="54331" marB="54331"/>
                </a:tc>
                <a:tc>
                  <a:txBody>
                    <a:bodyPr/>
                    <a:lstStyle/>
                    <a:p>
                      <a:pPr algn="ctr"/>
                      <a:r>
                        <a:rPr lang="en-US" sz="1700" dirty="0"/>
                        <a:t>Precision</a:t>
                      </a:r>
                      <a:endParaRPr lang="en-ID" sz="1700" dirty="0"/>
                    </a:p>
                  </a:txBody>
                  <a:tcPr marL="108663" marR="108663" marT="54331" marB="54331"/>
                </a:tc>
                <a:tc>
                  <a:txBody>
                    <a:bodyPr/>
                    <a:lstStyle/>
                    <a:p>
                      <a:pPr algn="ctr"/>
                      <a:r>
                        <a:rPr lang="en-US" sz="1700" dirty="0"/>
                        <a:t>Recall</a:t>
                      </a:r>
                      <a:endParaRPr lang="en-ID" sz="1700" dirty="0"/>
                    </a:p>
                  </a:txBody>
                  <a:tcPr marL="108663" marR="108663" marT="54331" marB="54331"/>
                </a:tc>
                <a:extLst>
                  <a:ext uri="{0D108BD9-81ED-4DB2-BD59-A6C34878D82A}">
                    <a16:rowId xmlns:a16="http://schemas.microsoft.com/office/drawing/2014/main" val="1595771414"/>
                  </a:ext>
                </a:extLst>
              </a:tr>
              <a:tr h="615754">
                <a:tc>
                  <a:txBody>
                    <a:bodyPr/>
                    <a:lstStyle/>
                    <a:p>
                      <a:r>
                        <a:rPr lang="en-US" sz="1700" b="1">
                          <a:solidFill>
                            <a:sysClr val="windowText" lastClr="000000"/>
                          </a:solidFill>
                        </a:rPr>
                        <a:t>KNeighborsClassifier</a:t>
                      </a:r>
                      <a:endParaRPr lang="en-ID" sz="1700" b="1"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0,90</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0,90</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0,89</a:t>
                      </a:r>
                      <a:endParaRPr lang="en-ID" sz="1700" dirty="0">
                        <a:solidFill>
                          <a:sysClr val="windowText" lastClr="000000"/>
                        </a:solidFill>
                      </a:endParaRPr>
                    </a:p>
                  </a:txBody>
                  <a:tcPr marL="108663" marR="108663" marT="54331" marB="54331"/>
                </a:tc>
                <a:extLst>
                  <a:ext uri="{0D108BD9-81ED-4DB2-BD59-A6C34878D82A}">
                    <a16:rowId xmlns:a16="http://schemas.microsoft.com/office/drawing/2014/main" val="3705745614"/>
                  </a:ext>
                </a:extLst>
              </a:tr>
              <a:tr h="615754">
                <a:tc>
                  <a:txBody>
                    <a:bodyPr/>
                    <a:lstStyle/>
                    <a:p>
                      <a:r>
                        <a:rPr lang="en-US" sz="1700" b="1" dirty="0" err="1">
                          <a:solidFill>
                            <a:sysClr val="windowText" lastClr="000000"/>
                          </a:solidFill>
                        </a:rPr>
                        <a:t>LogisticRegression</a:t>
                      </a:r>
                      <a:endParaRPr lang="en-ID" sz="1700" b="1"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0,84</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0,89</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0,76</a:t>
                      </a:r>
                      <a:endParaRPr lang="en-ID" sz="1700" dirty="0">
                        <a:solidFill>
                          <a:sysClr val="windowText" lastClr="000000"/>
                        </a:solidFill>
                      </a:endParaRPr>
                    </a:p>
                  </a:txBody>
                  <a:tcPr marL="108663" marR="108663" marT="54331" marB="54331"/>
                </a:tc>
                <a:extLst>
                  <a:ext uri="{0D108BD9-81ED-4DB2-BD59-A6C34878D82A}">
                    <a16:rowId xmlns:a16="http://schemas.microsoft.com/office/drawing/2014/main" val="2909886656"/>
                  </a:ext>
                </a:extLst>
              </a:tr>
              <a:tr h="440687">
                <a:tc>
                  <a:txBody>
                    <a:bodyPr/>
                    <a:lstStyle/>
                    <a:p>
                      <a:r>
                        <a:rPr lang="en-US" sz="1700" b="1" dirty="0">
                          <a:solidFill>
                            <a:sysClr val="windowText" lastClr="000000"/>
                          </a:solidFill>
                        </a:rPr>
                        <a:t>SVC</a:t>
                      </a:r>
                      <a:endParaRPr lang="en-ID" sz="1700" b="1"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0,66</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0,54</a:t>
                      </a:r>
                      <a:endParaRPr lang="en-ID" sz="1700" dirty="0">
                        <a:solidFill>
                          <a:sysClr val="windowText" lastClr="000000"/>
                        </a:solidFill>
                      </a:endParaRPr>
                    </a:p>
                  </a:txBody>
                  <a:tcPr marL="108663" marR="108663" marT="54331" marB="54331"/>
                </a:tc>
                <a:tc>
                  <a:txBody>
                    <a:bodyPr/>
                    <a:lstStyle/>
                    <a:p>
                      <a:pPr algn="ctr"/>
                      <a:r>
                        <a:rPr lang="en-US" sz="1700" dirty="0">
                          <a:solidFill>
                            <a:sysClr val="windowText" lastClr="000000"/>
                          </a:solidFill>
                        </a:rPr>
                        <a:t>0,42</a:t>
                      </a:r>
                      <a:endParaRPr lang="en-ID" sz="1700" dirty="0">
                        <a:solidFill>
                          <a:sysClr val="windowText" lastClr="000000"/>
                        </a:solidFill>
                      </a:endParaRPr>
                    </a:p>
                  </a:txBody>
                  <a:tcPr marL="108663" marR="108663" marT="54331" marB="54331"/>
                </a:tc>
                <a:extLst>
                  <a:ext uri="{0D108BD9-81ED-4DB2-BD59-A6C34878D82A}">
                    <a16:rowId xmlns:a16="http://schemas.microsoft.com/office/drawing/2014/main" val="1403743359"/>
                  </a:ext>
                </a:extLst>
              </a:tr>
            </a:tbl>
          </a:graphicData>
        </a:graphic>
      </p:graphicFrame>
    </p:spTree>
    <p:extLst>
      <p:ext uri="{BB962C8B-B14F-4D97-AF65-F5344CB8AC3E}">
        <p14:creationId xmlns:p14="http://schemas.microsoft.com/office/powerpoint/2010/main" val="19206200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308273" y="4627198"/>
            <a:ext cx="965504"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11 / 12</a:t>
            </a:r>
            <a:endParaRPr lang="en-ID" sz="1000" u="sng" dirty="0">
              <a:solidFill>
                <a:schemeClr val="tx1"/>
              </a:solidFill>
              <a:latin typeface="Monotxt" panose="00000400000000000000" pitchFamily="2" charset="0"/>
              <a:cs typeface="Monotxt" panose="00000400000000000000" pitchFamily="2" charset="0"/>
            </a:endParaRPr>
          </a:p>
        </p:txBody>
      </p:sp>
      <p:sp>
        <p:nvSpPr>
          <p:cNvPr id="15" name="Google Shape;412;p37">
            <a:extLst>
              <a:ext uri="{FF2B5EF4-FFF2-40B4-BE49-F238E27FC236}">
                <a16:creationId xmlns:a16="http://schemas.microsoft.com/office/drawing/2014/main" id="{BEABE754-5A30-5995-9907-610834717208}"/>
              </a:ext>
            </a:extLst>
          </p:cNvPr>
          <p:cNvSpPr txBox="1">
            <a:spLocks/>
          </p:cNvSpPr>
          <p:nvPr/>
        </p:nvSpPr>
        <p:spPr>
          <a:xfrm>
            <a:off x="997911" y="1640033"/>
            <a:ext cx="7659376" cy="476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err="1">
                <a:solidFill>
                  <a:schemeClr val="tx1"/>
                </a:solidFill>
              </a:rPr>
              <a:t>KNeighborsClassifier</a:t>
            </a:r>
            <a:endParaRPr lang="en-ID" sz="2800" b="0" dirty="0">
              <a:solidFill>
                <a:schemeClr val="tx1"/>
              </a:solidFill>
            </a:endParaRPr>
          </a:p>
        </p:txBody>
      </p:sp>
      <p:sp>
        <p:nvSpPr>
          <p:cNvPr id="17" name="Google Shape;410;p37">
            <a:extLst>
              <a:ext uri="{FF2B5EF4-FFF2-40B4-BE49-F238E27FC236}">
                <a16:creationId xmlns:a16="http://schemas.microsoft.com/office/drawing/2014/main" id="{60777BE4-BD3A-F9D3-26F5-D952C69A00F4}"/>
              </a:ext>
            </a:extLst>
          </p:cNvPr>
          <p:cNvSpPr/>
          <p:nvPr/>
        </p:nvSpPr>
        <p:spPr>
          <a:xfrm>
            <a:off x="243840" y="1615629"/>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8;p37">
            <a:extLst>
              <a:ext uri="{FF2B5EF4-FFF2-40B4-BE49-F238E27FC236}">
                <a16:creationId xmlns:a16="http://schemas.microsoft.com/office/drawing/2014/main" id="{1D2AF4E6-9BDB-F6FE-A23C-1EFEEC5DCA38}"/>
              </a:ext>
            </a:extLst>
          </p:cNvPr>
          <p:cNvSpPr txBox="1">
            <a:spLocks/>
          </p:cNvSpPr>
          <p:nvPr/>
        </p:nvSpPr>
        <p:spPr>
          <a:xfrm>
            <a:off x="324313" y="1691601"/>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1</a:t>
            </a:r>
          </a:p>
        </p:txBody>
      </p:sp>
      <p:sp>
        <p:nvSpPr>
          <p:cNvPr id="25" name="Google Shape;412;p37">
            <a:extLst>
              <a:ext uri="{FF2B5EF4-FFF2-40B4-BE49-F238E27FC236}">
                <a16:creationId xmlns:a16="http://schemas.microsoft.com/office/drawing/2014/main" id="{6017B6EC-F04C-0F61-DC3C-E43E90FB8905}"/>
              </a:ext>
            </a:extLst>
          </p:cNvPr>
          <p:cNvSpPr txBox="1">
            <a:spLocks/>
          </p:cNvSpPr>
          <p:nvPr/>
        </p:nvSpPr>
        <p:spPr>
          <a:xfrm>
            <a:off x="997911" y="2628838"/>
            <a:ext cx="7659376" cy="40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err="1">
                <a:solidFill>
                  <a:schemeClr val="tx1"/>
                </a:solidFill>
              </a:rPr>
              <a:t>LogisticRegression</a:t>
            </a:r>
            <a:endParaRPr lang="en-ID" sz="2800" b="0" dirty="0">
              <a:solidFill>
                <a:schemeClr val="tx1"/>
              </a:solidFill>
            </a:endParaRPr>
          </a:p>
        </p:txBody>
      </p:sp>
      <p:sp>
        <p:nvSpPr>
          <p:cNvPr id="26" name="Google Shape;410;p37">
            <a:extLst>
              <a:ext uri="{FF2B5EF4-FFF2-40B4-BE49-F238E27FC236}">
                <a16:creationId xmlns:a16="http://schemas.microsoft.com/office/drawing/2014/main" id="{7CF4E9E4-90CA-4EE7-6756-C503DCCE99B8}"/>
              </a:ext>
            </a:extLst>
          </p:cNvPr>
          <p:cNvSpPr/>
          <p:nvPr/>
        </p:nvSpPr>
        <p:spPr>
          <a:xfrm>
            <a:off x="243840" y="2641248"/>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8;p37">
            <a:extLst>
              <a:ext uri="{FF2B5EF4-FFF2-40B4-BE49-F238E27FC236}">
                <a16:creationId xmlns:a16="http://schemas.microsoft.com/office/drawing/2014/main" id="{A08F62AC-E5D7-A0A4-1090-EBF9314CCA84}"/>
              </a:ext>
            </a:extLst>
          </p:cNvPr>
          <p:cNvSpPr txBox="1">
            <a:spLocks/>
          </p:cNvSpPr>
          <p:nvPr/>
        </p:nvSpPr>
        <p:spPr>
          <a:xfrm>
            <a:off x="324313" y="2717220"/>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2</a:t>
            </a:r>
          </a:p>
        </p:txBody>
      </p:sp>
      <p:sp>
        <p:nvSpPr>
          <p:cNvPr id="32" name="Google Shape;412;p37">
            <a:extLst>
              <a:ext uri="{FF2B5EF4-FFF2-40B4-BE49-F238E27FC236}">
                <a16:creationId xmlns:a16="http://schemas.microsoft.com/office/drawing/2014/main" id="{8AB6A5EE-C377-C744-3CAB-0F2D17894FCB}"/>
              </a:ext>
            </a:extLst>
          </p:cNvPr>
          <p:cNvSpPr txBox="1">
            <a:spLocks/>
          </p:cNvSpPr>
          <p:nvPr/>
        </p:nvSpPr>
        <p:spPr>
          <a:xfrm>
            <a:off x="997911" y="3682467"/>
            <a:ext cx="7659376" cy="40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a:solidFill>
                  <a:schemeClr val="tx1"/>
                </a:solidFill>
              </a:rPr>
              <a:t>SVC</a:t>
            </a:r>
            <a:endParaRPr lang="en-ID" sz="2800" b="0" dirty="0">
              <a:solidFill>
                <a:schemeClr val="tx1"/>
              </a:solidFill>
            </a:endParaRPr>
          </a:p>
        </p:txBody>
      </p:sp>
      <p:sp>
        <p:nvSpPr>
          <p:cNvPr id="33" name="Google Shape;410;p37">
            <a:extLst>
              <a:ext uri="{FF2B5EF4-FFF2-40B4-BE49-F238E27FC236}">
                <a16:creationId xmlns:a16="http://schemas.microsoft.com/office/drawing/2014/main" id="{EAA24BD4-238F-4552-92E5-BCA565AEFE50}"/>
              </a:ext>
            </a:extLst>
          </p:cNvPr>
          <p:cNvSpPr/>
          <p:nvPr/>
        </p:nvSpPr>
        <p:spPr>
          <a:xfrm>
            <a:off x="243840" y="3666675"/>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8;p37">
            <a:extLst>
              <a:ext uri="{FF2B5EF4-FFF2-40B4-BE49-F238E27FC236}">
                <a16:creationId xmlns:a16="http://schemas.microsoft.com/office/drawing/2014/main" id="{0115BF86-6521-FC41-B171-1550464819B4}"/>
              </a:ext>
            </a:extLst>
          </p:cNvPr>
          <p:cNvSpPr txBox="1">
            <a:spLocks/>
          </p:cNvSpPr>
          <p:nvPr/>
        </p:nvSpPr>
        <p:spPr>
          <a:xfrm>
            <a:off x="324313" y="3742647"/>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3</a:t>
            </a: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EVALUATION</a:t>
            </a:r>
            <a:endParaRPr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Crown with solid fill">
            <a:extLst>
              <a:ext uri="{FF2B5EF4-FFF2-40B4-BE49-F238E27FC236}">
                <a16:creationId xmlns:a16="http://schemas.microsoft.com/office/drawing/2014/main" id="{84140E8E-1FFB-9FF6-748F-47F604F56D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88638">
            <a:off x="4547056" y="1300699"/>
            <a:ext cx="783413" cy="783413"/>
          </a:xfrm>
          <a:prstGeom prst="rect">
            <a:avLst/>
          </a:prstGeom>
        </p:spPr>
      </p:pic>
    </p:spTree>
    <p:extLst>
      <p:ext uri="{BB962C8B-B14F-4D97-AF65-F5344CB8AC3E}">
        <p14:creationId xmlns:p14="http://schemas.microsoft.com/office/powerpoint/2010/main" val="3981891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009D96"/>
        </a:solidFill>
        <a:effectLst/>
      </p:bgPr>
    </p:bg>
    <p:spTree>
      <p:nvGrpSpPr>
        <p:cNvPr id="1" name="Shape 561"/>
        <p:cNvGrpSpPr/>
        <p:nvPr/>
      </p:nvGrpSpPr>
      <p:grpSpPr>
        <a:xfrm>
          <a:off x="0" y="0"/>
          <a:ext cx="0" cy="0"/>
          <a:chOff x="0" y="0"/>
          <a:chExt cx="0" cy="0"/>
        </a:xfrm>
      </p:grpSpPr>
      <p:sp>
        <p:nvSpPr>
          <p:cNvPr id="2" name="Google Shape;370;p35">
            <a:extLst>
              <a:ext uri="{FF2B5EF4-FFF2-40B4-BE49-F238E27FC236}">
                <a16:creationId xmlns:a16="http://schemas.microsoft.com/office/drawing/2014/main" id="{01F3F5DC-33B9-6CE9-9D82-D47D96CB8D75}"/>
              </a:ext>
            </a:extLst>
          </p:cNvPr>
          <p:cNvSpPr/>
          <p:nvPr/>
        </p:nvSpPr>
        <p:spPr>
          <a:xfrm>
            <a:off x="279218" y="738136"/>
            <a:ext cx="8588808" cy="3656166"/>
          </a:xfrm>
          <a:prstGeom prst="rect">
            <a:avLst/>
          </a:prstGeom>
          <a:ln>
            <a:solidFill>
              <a:srgbClr val="009D96"/>
            </a:solidFill>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371;p35">
            <a:extLst>
              <a:ext uri="{FF2B5EF4-FFF2-40B4-BE49-F238E27FC236}">
                <a16:creationId xmlns:a16="http://schemas.microsoft.com/office/drawing/2014/main" id="{0036F6BE-394A-95DB-463F-C2507F996973}"/>
              </a:ext>
            </a:extLst>
          </p:cNvPr>
          <p:cNvSpPr/>
          <p:nvPr/>
        </p:nvSpPr>
        <p:spPr>
          <a:xfrm>
            <a:off x="66368" y="73742"/>
            <a:ext cx="9011264" cy="4984955"/>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370;p35">
            <a:extLst>
              <a:ext uri="{FF2B5EF4-FFF2-40B4-BE49-F238E27FC236}">
                <a16:creationId xmlns:a16="http://schemas.microsoft.com/office/drawing/2014/main" id="{DC3BF611-3D80-BB0B-9A9A-849D8CEBE590}"/>
              </a:ext>
            </a:extLst>
          </p:cNvPr>
          <p:cNvSpPr/>
          <p:nvPr/>
        </p:nvSpPr>
        <p:spPr>
          <a:xfrm>
            <a:off x="1727329" y="1616793"/>
            <a:ext cx="5689340" cy="1957040"/>
          </a:xfrm>
          <a:prstGeom prst="rect">
            <a:avLst/>
          </a:prstGeom>
          <a:solidFill>
            <a:srgbClr val="00827C"/>
          </a:solidFill>
          <a:ln/>
          <a:effectLst>
            <a:softEdge rad="31750"/>
          </a:effectLst>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Title 2">
            <a:extLst>
              <a:ext uri="{FF2B5EF4-FFF2-40B4-BE49-F238E27FC236}">
                <a16:creationId xmlns:a16="http://schemas.microsoft.com/office/drawing/2014/main" id="{ED1C2AC8-553F-2F6D-ABED-4D567EA7A906}"/>
              </a:ext>
            </a:extLst>
          </p:cNvPr>
          <p:cNvSpPr txBox="1">
            <a:spLocks/>
          </p:cNvSpPr>
          <p:nvPr/>
        </p:nvSpPr>
        <p:spPr>
          <a:xfrm>
            <a:off x="3156291" y="2000329"/>
            <a:ext cx="2831415" cy="5949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r>
              <a:rPr lang="en" sz="3600" dirty="0">
                <a:solidFill>
                  <a:schemeClr val="tx1"/>
                </a:solidFill>
              </a:rPr>
              <a:t>THANK YOU</a:t>
            </a:r>
            <a:br>
              <a:rPr lang="en" sz="3600" dirty="0">
                <a:solidFill>
                  <a:schemeClr val="accent2"/>
                </a:solidFill>
              </a:rPr>
            </a:br>
            <a:endParaRPr lang="en-ID" sz="3600" u="sng" dirty="0"/>
          </a:p>
        </p:txBody>
      </p:sp>
      <p:sp>
        <p:nvSpPr>
          <p:cNvPr id="18" name="Oval 17">
            <a:extLst>
              <a:ext uri="{FF2B5EF4-FFF2-40B4-BE49-F238E27FC236}">
                <a16:creationId xmlns:a16="http://schemas.microsoft.com/office/drawing/2014/main" id="{0540B434-DD1E-0210-3098-975CE066CB79}"/>
              </a:ext>
            </a:extLst>
          </p:cNvPr>
          <p:cNvSpPr/>
          <p:nvPr/>
        </p:nvSpPr>
        <p:spPr>
          <a:xfrm>
            <a:off x="7096659" y="263081"/>
            <a:ext cx="219689" cy="2196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n w="19050">
                <a:solidFill>
                  <a:srgbClr val="FFC000"/>
                </a:solidFill>
              </a:ln>
            </a:endParaRPr>
          </a:p>
        </p:txBody>
      </p:sp>
      <p:sp>
        <p:nvSpPr>
          <p:cNvPr id="20" name="Oval 19">
            <a:extLst>
              <a:ext uri="{FF2B5EF4-FFF2-40B4-BE49-F238E27FC236}">
                <a16:creationId xmlns:a16="http://schemas.microsoft.com/office/drawing/2014/main" id="{45D1307D-E7AE-A56D-9424-A83E150D8A7A}"/>
              </a:ext>
            </a:extLst>
          </p:cNvPr>
          <p:cNvSpPr/>
          <p:nvPr/>
        </p:nvSpPr>
        <p:spPr>
          <a:xfrm>
            <a:off x="7034980" y="188563"/>
            <a:ext cx="334135" cy="334135"/>
          </a:xfrm>
          <a:prstGeom prst="ellipse">
            <a:avLst/>
          </a:prstGeom>
          <a:solidFill>
            <a:srgbClr val="009D96"/>
          </a:solidFill>
          <a:ln>
            <a:solidFill>
              <a:srgbClr val="009D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ln w="38100">
                <a:solidFill>
                  <a:srgbClr val="B3A123"/>
                </a:solidFill>
              </a:ln>
            </a:endParaRPr>
          </a:p>
        </p:txBody>
      </p:sp>
      <p:pic>
        <p:nvPicPr>
          <p:cNvPr id="4" name="Picture 2">
            <a:extLst>
              <a:ext uri="{FF2B5EF4-FFF2-40B4-BE49-F238E27FC236}">
                <a16:creationId xmlns:a16="http://schemas.microsoft.com/office/drawing/2014/main" id="{AD91E1CF-8048-4956-6A54-86CCF3B41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519" y="2047361"/>
            <a:ext cx="1048777" cy="10487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1D09466-C972-5B77-7D82-29D8335870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57357" y="2406024"/>
            <a:ext cx="1303731" cy="3244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E23A1AEA-F8EB-AAD8-06FD-CB579CFEDB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57357" y="2693819"/>
            <a:ext cx="1303731" cy="3244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45D7DEDF-9123-7676-DB00-C9661B4E9D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57357" y="2141954"/>
            <a:ext cx="1303731" cy="3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6519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22" name="Google Shape;370;p35">
            <a:extLst>
              <a:ext uri="{FF2B5EF4-FFF2-40B4-BE49-F238E27FC236}">
                <a16:creationId xmlns:a16="http://schemas.microsoft.com/office/drawing/2014/main" id="{510D2661-F6A3-688B-B328-ABCD18D412CD}"/>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 name="Google Shape;408;p37">
            <a:extLst>
              <a:ext uri="{FF2B5EF4-FFF2-40B4-BE49-F238E27FC236}">
                <a16:creationId xmlns:a16="http://schemas.microsoft.com/office/drawing/2014/main" id="{72A97594-4BDD-A803-BACB-3E6C90417DB9}"/>
              </a:ext>
            </a:extLst>
          </p:cNvPr>
          <p:cNvSpPr txBox="1">
            <a:spLocks noGrp="1"/>
          </p:cNvSpPr>
          <p:nvPr>
            <p:ph type="title"/>
          </p:nvPr>
        </p:nvSpPr>
        <p:spPr>
          <a:xfrm>
            <a:off x="2322507" y="436156"/>
            <a:ext cx="475254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CONTENT</a:t>
            </a:r>
            <a:endParaRPr dirty="0">
              <a:solidFill>
                <a:srgbClr val="01A3D2"/>
              </a:solidFill>
            </a:endParaRPr>
          </a:p>
        </p:txBody>
      </p:sp>
      <p:sp>
        <p:nvSpPr>
          <p:cNvPr id="24" name="Google Shape;410;p37">
            <a:extLst>
              <a:ext uri="{FF2B5EF4-FFF2-40B4-BE49-F238E27FC236}">
                <a16:creationId xmlns:a16="http://schemas.microsoft.com/office/drawing/2014/main" id="{F0AFD075-6BC5-2D25-8D63-C92766E849B2}"/>
              </a:ext>
            </a:extLst>
          </p:cNvPr>
          <p:cNvSpPr/>
          <p:nvPr/>
        </p:nvSpPr>
        <p:spPr>
          <a:xfrm>
            <a:off x="1608289" y="1615629"/>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3;p37">
            <a:extLst>
              <a:ext uri="{FF2B5EF4-FFF2-40B4-BE49-F238E27FC236}">
                <a16:creationId xmlns:a16="http://schemas.microsoft.com/office/drawing/2014/main" id="{7C45C622-CDBF-203B-45CE-CF4E5F14B803}"/>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2;p37">
            <a:extLst>
              <a:ext uri="{FF2B5EF4-FFF2-40B4-BE49-F238E27FC236}">
                <a16:creationId xmlns:a16="http://schemas.microsoft.com/office/drawing/2014/main" id="{8AFFBAB1-1113-8D2A-C27E-B5F6A8D735FF}"/>
              </a:ext>
            </a:extLst>
          </p:cNvPr>
          <p:cNvSpPr txBox="1">
            <a:spLocks/>
          </p:cNvSpPr>
          <p:nvPr/>
        </p:nvSpPr>
        <p:spPr>
          <a:xfrm>
            <a:off x="2984739" y="2619961"/>
            <a:ext cx="3174521"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000" dirty="0">
                <a:solidFill>
                  <a:schemeClr val="tx1"/>
                </a:solidFill>
              </a:rPr>
              <a:t>TARGET &amp; PREDICTOR</a:t>
            </a:r>
            <a:endParaRPr lang="en-ID" sz="2000" dirty="0">
              <a:solidFill>
                <a:schemeClr val="tx1"/>
              </a:solidFill>
            </a:endParaRPr>
          </a:p>
        </p:txBody>
      </p:sp>
      <p:sp>
        <p:nvSpPr>
          <p:cNvPr id="29" name="Google Shape;412;p37">
            <a:extLst>
              <a:ext uri="{FF2B5EF4-FFF2-40B4-BE49-F238E27FC236}">
                <a16:creationId xmlns:a16="http://schemas.microsoft.com/office/drawing/2014/main" id="{04B9C1ED-E018-8F72-1D7D-47F4F366A303}"/>
              </a:ext>
            </a:extLst>
          </p:cNvPr>
          <p:cNvSpPr txBox="1">
            <a:spLocks/>
          </p:cNvSpPr>
          <p:nvPr/>
        </p:nvSpPr>
        <p:spPr>
          <a:xfrm>
            <a:off x="1889911" y="4104669"/>
            <a:ext cx="2531400"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ctr"/>
            <a:r>
              <a:rPr lang="en-US" sz="2000" dirty="0">
                <a:solidFill>
                  <a:schemeClr val="tx1"/>
                </a:solidFill>
              </a:rPr>
              <a:t>MODEL</a:t>
            </a:r>
            <a:endParaRPr lang="en-ID" sz="2000" dirty="0">
              <a:solidFill>
                <a:schemeClr val="tx1"/>
              </a:solidFill>
            </a:endParaRPr>
          </a:p>
        </p:txBody>
      </p:sp>
      <p:sp>
        <p:nvSpPr>
          <p:cNvPr id="30" name="Google Shape;412;p37">
            <a:extLst>
              <a:ext uri="{FF2B5EF4-FFF2-40B4-BE49-F238E27FC236}">
                <a16:creationId xmlns:a16="http://schemas.microsoft.com/office/drawing/2014/main" id="{231A0405-8A75-5174-6A5A-5FAC0F55D611}"/>
              </a:ext>
            </a:extLst>
          </p:cNvPr>
          <p:cNvSpPr txBox="1">
            <a:spLocks/>
          </p:cNvSpPr>
          <p:nvPr/>
        </p:nvSpPr>
        <p:spPr>
          <a:xfrm>
            <a:off x="5710523" y="2264929"/>
            <a:ext cx="3030479"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ctr"/>
            <a:r>
              <a:rPr lang="en-US" sz="1800" dirty="0">
                <a:solidFill>
                  <a:schemeClr val="tx1"/>
                </a:solidFill>
              </a:rPr>
              <a:t>DATA PREPARATION</a:t>
            </a:r>
            <a:endParaRPr lang="en-ID" sz="1800" dirty="0">
              <a:solidFill>
                <a:schemeClr val="tx1"/>
              </a:solidFill>
            </a:endParaRPr>
          </a:p>
        </p:txBody>
      </p:sp>
      <p:sp>
        <p:nvSpPr>
          <p:cNvPr id="552" name="Google Shape;412;p37">
            <a:extLst>
              <a:ext uri="{FF2B5EF4-FFF2-40B4-BE49-F238E27FC236}">
                <a16:creationId xmlns:a16="http://schemas.microsoft.com/office/drawing/2014/main" id="{5CCD41BD-F694-CB0C-1F91-D1332C0BCD44}"/>
              </a:ext>
            </a:extLst>
          </p:cNvPr>
          <p:cNvSpPr txBox="1">
            <a:spLocks/>
          </p:cNvSpPr>
          <p:nvPr/>
        </p:nvSpPr>
        <p:spPr>
          <a:xfrm>
            <a:off x="5089342" y="3979239"/>
            <a:ext cx="2531400" cy="58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ctr"/>
            <a:r>
              <a:rPr lang="en-US" sz="2000" dirty="0">
                <a:solidFill>
                  <a:schemeClr val="tx1"/>
                </a:solidFill>
              </a:rPr>
              <a:t>EVALUATION</a:t>
            </a:r>
            <a:endParaRPr lang="en-ID" sz="2000" dirty="0">
              <a:solidFill>
                <a:schemeClr val="tx1"/>
              </a:solidFill>
            </a:endParaRPr>
          </a:p>
        </p:txBody>
      </p:sp>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412;p37">
            <a:extLst>
              <a:ext uri="{FF2B5EF4-FFF2-40B4-BE49-F238E27FC236}">
                <a16:creationId xmlns:a16="http://schemas.microsoft.com/office/drawing/2014/main" id="{16B3266D-14DC-2436-CCAE-FDBB035A8EF8}"/>
              </a:ext>
            </a:extLst>
          </p:cNvPr>
          <p:cNvSpPr txBox="1">
            <a:spLocks/>
          </p:cNvSpPr>
          <p:nvPr/>
        </p:nvSpPr>
        <p:spPr>
          <a:xfrm>
            <a:off x="1207086" y="2262023"/>
            <a:ext cx="1517744"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000" dirty="0">
                <a:solidFill>
                  <a:schemeClr val="tx1"/>
                </a:solidFill>
              </a:rPr>
              <a:t>DATASET</a:t>
            </a:r>
            <a:endParaRPr lang="en-ID" sz="2000" dirty="0">
              <a:solidFill>
                <a:schemeClr val="tx1"/>
              </a:solidFill>
            </a:endParaRPr>
          </a:p>
        </p:txBody>
      </p:sp>
      <p:sp>
        <p:nvSpPr>
          <p:cNvPr id="595" name="Google Shape;418;p37">
            <a:extLst>
              <a:ext uri="{FF2B5EF4-FFF2-40B4-BE49-F238E27FC236}">
                <a16:creationId xmlns:a16="http://schemas.microsoft.com/office/drawing/2014/main" id="{199F9635-9618-52E0-B7AB-81D1E1288560}"/>
              </a:ext>
            </a:extLst>
          </p:cNvPr>
          <p:cNvSpPr txBox="1">
            <a:spLocks/>
          </p:cNvSpPr>
          <p:nvPr/>
        </p:nvSpPr>
        <p:spPr>
          <a:xfrm>
            <a:off x="1688762" y="1691601"/>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1</a:t>
            </a: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2 / 12</a:t>
            </a:r>
            <a:endParaRPr lang="en-ID" sz="1000" u="sng" dirty="0">
              <a:solidFill>
                <a:schemeClr val="tx1"/>
              </a:solidFill>
              <a:latin typeface="Monotxt" panose="00000400000000000000" pitchFamily="2" charset="0"/>
              <a:cs typeface="Monotxt" panose="00000400000000000000" pitchFamily="2" charset="0"/>
            </a:endParaRPr>
          </a:p>
        </p:txBody>
      </p:sp>
      <p:sp>
        <p:nvSpPr>
          <p:cNvPr id="11" name="Google Shape;410;p37">
            <a:extLst>
              <a:ext uri="{FF2B5EF4-FFF2-40B4-BE49-F238E27FC236}">
                <a16:creationId xmlns:a16="http://schemas.microsoft.com/office/drawing/2014/main" id="{C24D31B3-5829-D379-B22D-48618C908052}"/>
              </a:ext>
            </a:extLst>
          </p:cNvPr>
          <p:cNvSpPr/>
          <p:nvPr/>
        </p:nvSpPr>
        <p:spPr>
          <a:xfrm>
            <a:off x="4263283" y="1866071"/>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0;p37">
            <a:extLst>
              <a:ext uri="{FF2B5EF4-FFF2-40B4-BE49-F238E27FC236}">
                <a16:creationId xmlns:a16="http://schemas.microsoft.com/office/drawing/2014/main" id="{FA37B568-1423-A515-8A73-F8CDC6A62CD7}"/>
              </a:ext>
            </a:extLst>
          </p:cNvPr>
          <p:cNvSpPr/>
          <p:nvPr/>
        </p:nvSpPr>
        <p:spPr>
          <a:xfrm>
            <a:off x="6917047" y="1618273"/>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0;p37">
            <a:extLst>
              <a:ext uri="{FF2B5EF4-FFF2-40B4-BE49-F238E27FC236}">
                <a16:creationId xmlns:a16="http://schemas.microsoft.com/office/drawing/2014/main" id="{CC76D0BA-1C15-26B9-31B2-EC95328419F9}"/>
              </a:ext>
            </a:extLst>
          </p:cNvPr>
          <p:cNvSpPr/>
          <p:nvPr/>
        </p:nvSpPr>
        <p:spPr>
          <a:xfrm>
            <a:off x="2873989" y="3307357"/>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10;p37">
            <a:extLst>
              <a:ext uri="{FF2B5EF4-FFF2-40B4-BE49-F238E27FC236}">
                <a16:creationId xmlns:a16="http://schemas.microsoft.com/office/drawing/2014/main" id="{4A1CC799-BBAF-3202-2706-CF857633C659}"/>
              </a:ext>
            </a:extLst>
          </p:cNvPr>
          <p:cNvSpPr/>
          <p:nvPr/>
        </p:nvSpPr>
        <p:spPr>
          <a:xfrm>
            <a:off x="6046327" y="3307357"/>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18;p37">
            <a:extLst>
              <a:ext uri="{FF2B5EF4-FFF2-40B4-BE49-F238E27FC236}">
                <a16:creationId xmlns:a16="http://schemas.microsoft.com/office/drawing/2014/main" id="{645AB4E2-4EA2-528A-A84A-51D29B3EA23B}"/>
              </a:ext>
            </a:extLst>
          </p:cNvPr>
          <p:cNvSpPr txBox="1">
            <a:spLocks/>
          </p:cNvSpPr>
          <p:nvPr/>
        </p:nvSpPr>
        <p:spPr>
          <a:xfrm>
            <a:off x="4343142" y="1942042"/>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2</a:t>
            </a:r>
          </a:p>
        </p:txBody>
      </p:sp>
      <p:sp>
        <p:nvSpPr>
          <p:cNvPr id="18" name="Google Shape;418;p37">
            <a:extLst>
              <a:ext uri="{FF2B5EF4-FFF2-40B4-BE49-F238E27FC236}">
                <a16:creationId xmlns:a16="http://schemas.microsoft.com/office/drawing/2014/main" id="{4B2DD9FF-0F0A-45DB-C3D2-5088CF9497D4}"/>
              </a:ext>
            </a:extLst>
          </p:cNvPr>
          <p:cNvSpPr txBox="1">
            <a:spLocks/>
          </p:cNvSpPr>
          <p:nvPr/>
        </p:nvSpPr>
        <p:spPr>
          <a:xfrm>
            <a:off x="7005129" y="1691599"/>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3</a:t>
            </a:r>
          </a:p>
        </p:txBody>
      </p:sp>
      <p:sp>
        <p:nvSpPr>
          <p:cNvPr id="19" name="Google Shape;418;p37">
            <a:extLst>
              <a:ext uri="{FF2B5EF4-FFF2-40B4-BE49-F238E27FC236}">
                <a16:creationId xmlns:a16="http://schemas.microsoft.com/office/drawing/2014/main" id="{FD52CB7E-64EE-4446-F10B-0F6651FACF20}"/>
              </a:ext>
            </a:extLst>
          </p:cNvPr>
          <p:cNvSpPr txBox="1">
            <a:spLocks/>
          </p:cNvSpPr>
          <p:nvPr/>
        </p:nvSpPr>
        <p:spPr>
          <a:xfrm>
            <a:off x="2954462" y="3396339"/>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4</a:t>
            </a:r>
          </a:p>
        </p:txBody>
      </p:sp>
      <p:sp>
        <p:nvSpPr>
          <p:cNvPr id="20" name="Google Shape;418;p37">
            <a:extLst>
              <a:ext uri="{FF2B5EF4-FFF2-40B4-BE49-F238E27FC236}">
                <a16:creationId xmlns:a16="http://schemas.microsoft.com/office/drawing/2014/main" id="{F828BA45-B93D-1CAA-6B7F-83504F14430A}"/>
              </a:ext>
            </a:extLst>
          </p:cNvPr>
          <p:cNvSpPr txBox="1">
            <a:spLocks/>
          </p:cNvSpPr>
          <p:nvPr/>
        </p:nvSpPr>
        <p:spPr>
          <a:xfrm>
            <a:off x="6126800" y="3396339"/>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5</a:t>
            </a:r>
          </a:p>
        </p:txBody>
      </p:sp>
      <p:pic>
        <p:nvPicPr>
          <p:cNvPr id="15" name="Picture 2">
            <a:extLst>
              <a:ext uri="{FF2B5EF4-FFF2-40B4-BE49-F238E27FC236}">
                <a16:creationId xmlns:a16="http://schemas.microsoft.com/office/drawing/2014/main" id="{93348354-BF44-50FD-7294-4E3D396F5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7" name="Picture 4">
            <a:extLst>
              <a:ext uri="{FF2B5EF4-FFF2-40B4-BE49-F238E27FC236}">
                <a16:creationId xmlns:a16="http://schemas.microsoft.com/office/drawing/2014/main" id="{DE557E81-6789-4674-8E5A-44DC6DBA54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A2B4B929-12B1-6C54-131F-BB4D0CCCA2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F49E056E-8D82-9FAE-B215-D71FBED6D3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27" name="Google Shape;423;p37">
            <a:extLst>
              <a:ext uri="{FF2B5EF4-FFF2-40B4-BE49-F238E27FC236}">
                <a16:creationId xmlns:a16="http://schemas.microsoft.com/office/drawing/2014/main" id="{7C45C622-CDBF-203B-45CE-CF4E5F14B803}"/>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412;p37">
            <a:extLst>
              <a:ext uri="{FF2B5EF4-FFF2-40B4-BE49-F238E27FC236}">
                <a16:creationId xmlns:a16="http://schemas.microsoft.com/office/drawing/2014/main" id="{16B3266D-14DC-2436-CCAE-FDBB035A8EF8}"/>
              </a:ext>
            </a:extLst>
          </p:cNvPr>
          <p:cNvSpPr txBox="1">
            <a:spLocks/>
          </p:cNvSpPr>
          <p:nvPr/>
        </p:nvSpPr>
        <p:spPr>
          <a:xfrm>
            <a:off x="5002897" y="1789230"/>
            <a:ext cx="3823851" cy="24303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just"/>
            <a:r>
              <a:rPr lang="en-US" sz="1600" b="0" dirty="0">
                <a:solidFill>
                  <a:schemeClr val="tx1"/>
                </a:solidFill>
              </a:rPr>
              <a:t>The Sleep Health covering a wide range of variables related to sleep and daily habits. It includes details such as gender, age, occupation, sleep duration, quality of sleep, physical activity level, stress levels, BMI category, blood pressure, heart rate, daily steps, and the presence or absence of sleep disorders.</a:t>
            </a:r>
            <a:endParaRPr lang="en-ID" sz="1600" b="0" dirty="0">
              <a:solidFill>
                <a:schemeClr val="tx1"/>
              </a:solidFill>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3 / 12</a:t>
            </a:r>
            <a:endParaRPr lang="en-ID" sz="1000" u="sng" dirty="0">
              <a:solidFill>
                <a:schemeClr val="tx1"/>
              </a:solidFill>
              <a:latin typeface="Monotxt" panose="00000400000000000000" pitchFamily="2" charset="0"/>
              <a:cs typeface="Monotxt" panose="00000400000000000000" pitchFamily="2" charset="0"/>
            </a:endParaRPr>
          </a:p>
        </p:txBody>
      </p:sp>
      <p:sp>
        <p:nvSpPr>
          <p:cNvPr id="14" name="Google Shape;370;p35">
            <a:extLst>
              <a:ext uri="{FF2B5EF4-FFF2-40B4-BE49-F238E27FC236}">
                <a16:creationId xmlns:a16="http://schemas.microsoft.com/office/drawing/2014/main" id="{480755FB-4798-E908-DED2-30F44B86325C}"/>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408;p37">
            <a:extLst>
              <a:ext uri="{FF2B5EF4-FFF2-40B4-BE49-F238E27FC236}">
                <a16:creationId xmlns:a16="http://schemas.microsoft.com/office/drawing/2014/main" id="{13DB096B-8AC5-4A79-173A-55CD785DACD9}"/>
              </a:ext>
            </a:extLst>
          </p:cNvPr>
          <p:cNvSpPr txBox="1">
            <a:spLocks noGrp="1"/>
          </p:cNvSpPr>
          <p:nvPr>
            <p:ph type="title"/>
          </p:nvPr>
        </p:nvSpPr>
        <p:spPr>
          <a:xfrm>
            <a:off x="2322507" y="436156"/>
            <a:ext cx="475254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DATASET</a:t>
            </a:r>
            <a:endParaRPr dirty="0">
              <a:solidFill>
                <a:srgbClr val="01A3D2"/>
              </a:solidFill>
            </a:endParaRPr>
          </a:p>
        </p:txBody>
      </p:sp>
      <p:pic>
        <p:nvPicPr>
          <p:cNvPr id="18" name="Picture 2">
            <a:extLst>
              <a:ext uri="{FF2B5EF4-FFF2-40B4-BE49-F238E27FC236}">
                <a16:creationId xmlns:a16="http://schemas.microsoft.com/office/drawing/2014/main" id="{397F19CA-3B03-391B-4452-9A2B0BE28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147BCBE2-64EB-4255-D762-21023892EE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5BE444F8-B250-67C4-7AF3-2862330518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9B2620BF-768E-F535-34E4-F1D5617223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C5CC466E-7717-B120-8488-3FCB9AC78CE1}"/>
              </a:ext>
            </a:extLst>
          </p:cNvPr>
          <p:cNvPicPr>
            <a:picLocks noChangeAspect="1"/>
          </p:cNvPicPr>
          <p:nvPr/>
        </p:nvPicPr>
        <p:blipFill>
          <a:blip r:embed="rId5"/>
          <a:stretch>
            <a:fillRect/>
          </a:stretch>
        </p:blipFill>
        <p:spPr>
          <a:xfrm>
            <a:off x="317252" y="1934455"/>
            <a:ext cx="4468297" cy="1680488"/>
          </a:xfrm>
          <a:prstGeom prst="rect">
            <a:avLst/>
          </a:prstGeom>
          <a:ln w="19050">
            <a:solidFill>
              <a:schemeClr val="tx1"/>
            </a:solidFill>
          </a:ln>
        </p:spPr>
      </p:pic>
    </p:spTree>
    <p:extLst>
      <p:ext uri="{BB962C8B-B14F-4D97-AF65-F5344CB8AC3E}">
        <p14:creationId xmlns:p14="http://schemas.microsoft.com/office/powerpoint/2010/main" val="1312026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4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TARGET &amp; PREDICTOR</a:t>
            </a:r>
            <a:endParaRPr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A screenshot of a computer&#10;&#10;Description automatically generated">
            <a:extLst>
              <a:ext uri="{FF2B5EF4-FFF2-40B4-BE49-F238E27FC236}">
                <a16:creationId xmlns:a16="http://schemas.microsoft.com/office/drawing/2014/main" id="{1395467A-CB63-725F-88DD-15AFFF1BB025}"/>
              </a:ext>
            </a:extLst>
          </p:cNvPr>
          <p:cNvPicPr>
            <a:picLocks noChangeAspect="1"/>
          </p:cNvPicPr>
          <p:nvPr/>
        </p:nvPicPr>
        <p:blipFill>
          <a:blip r:embed="rId5"/>
          <a:stretch>
            <a:fillRect/>
          </a:stretch>
        </p:blipFill>
        <p:spPr>
          <a:xfrm>
            <a:off x="482805" y="1665606"/>
            <a:ext cx="8178389" cy="2282829"/>
          </a:xfrm>
          <a:prstGeom prst="rect">
            <a:avLst/>
          </a:prstGeom>
        </p:spPr>
      </p:pic>
      <p:cxnSp>
        <p:nvCxnSpPr>
          <p:cNvPr id="46" name="Connector: Curved 45">
            <a:extLst>
              <a:ext uri="{FF2B5EF4-FFF2-40B4-BE49-F238E27FC236}">
                <a16:creationId xmlns:a16="http://schemas.microsoft.com/office/drawing/2014/main" id="{D4910C90-5F79-B9CC-4942-31B046F9C713}"/>
              </a:ext>
            </a:extLst>
          </p:cNvPr>
          <p:cNvCxnSpPr>
            <a:cxnSpLocks/>
          </p:cNvCxnSpPr>
          <p:nvPr/>
        </p:nvCxnSpPr>
        <p:spPr>
          <a:xfrm flipV="1">
            <a:off x="2390400" y="3255487"/>
            <a:ext cx="1022400" cy="927713"/>
          </a:xfrm>
          <a:prstGeom prst="curvedConnector3">
            <a:avLst>
              <a:gd name="adj1" fmla="val 1408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Google Shape;408;p37">
            <a:extLst>
              <a:ext uri="{FF2B5EF4-FFF2-40B4-BE49-F238E27FC236}">
                <a16:creationId xmlns:a16="http://schemas.microsoft.com/office/drawing/2014/main" id="{3985512F-BC67-2158-D65B-0FEF64CBD524}"/>
              </a:ext>
            </a:extLst>
          </p:cNvPr>
          <p:cNvSpPr txBox="1">
            <a:spLocks/>
          </p:cNvSpPr>
          <p:nvPr/>
        </p:nvSpPr>
        <p:spPr>
          <a:xfrm>
            <a:off x="1271819" y="3936766"/>
            <a:ext cx="1228155" cy="463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ontserrat"/>
              <a:buNone/>
              <a:defRPr sz="3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2pPr>
            <a:lvl3pPr marR="0" lvl="2"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3pPr>
            <a:lvl4pPr marR="0" lvl="3"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4pPr>
            <a:lvl5pPr marR="0" lvl="4"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5pPr>
            <a:lvl6pPr marR="0" lvl="5"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6pPr>
            <a:lvl7pPr marR="0" lvl="6"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7pPr>
            <a:lvl8pPr marR="0" lvl="7"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8pPr>
            <a:lvl9pPr marR="0" lvl="8"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9pPr>
          </a:lstStyle>
          <a:p>
            <a:pPr algn="ctr"/>
            <a:r>
              <a:rPr lang="en-US" sz="2000" dirty="0">
                <a:solidFill>
                  <a:srgbClr val="C00000"/>
                </a:solidFill>
              </a:rPr>
              <a:t>t</a:t>
            </a:r>
            <a:r>
              <a:rPr lang="en-ID" sz="2000" dirty="0" err="1">
                <a:solidFill>
                  <a:srgbClr val="C00000"/>
                </a:solidFill>
              </a:rPr>
              <a:t>arget</a:t>
            </a:r>
            <a:endParaRPr lang="en-ID" sz="2000" dirty="0">
              <a:solidFill>
                <a:srgbClr val="C00000"/>
              </a:solidFill>
            </a:endParaRPr>
          </a:p>
        </p:txBody>
      </p:sp>
      <p:cxnSp>
        <p:nvCxnSpPr>
          <p:cNvPr id="56" name="Connector: Elbow 55">
            <a:extLst>
              <a:ext uri="{FF2B5EF4-FFF2-40B4-BE49-F238E27FC236}">
                <a16:creationId xmlns:a16="http://schemas.microsoft.com/office/drawing/2014/main" id="{20EB63AC-7739-041D-7DC4-EB9827027374}"/>
              </a:ext>
            </a:extLst>
          </p:cNvPr>
          <p:cNvCxnSpPr>
            <a:cxnSpLocks/>
          </p:cNvCxnSpPr>
          <p:nvPr/>
        </p:nvCxnSpPr>
        <p:spPr>
          <a:xfrm rot="16200000" flipH="1">
            <a:off x="5742859" y="2365079"/>
            <a:ext cx="615380" cy="268501"/>
          </a:xfrm>
          <a:prstGeom prst="bent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3" name="Google Shape;408;p37">
            <a:extLst>
              <a:ext uri="{FF2B5EF4-FFF2-40B4-BE49-F238E27FC236}">
                <a16:creationId xmlns:a16="http://schemas.microsoft.com/office/drawing/2014/main" id="{EAA12320-C1E8-B1AF-41EE-BFEB5C5CB94F}"/>
              </a:ext>
            </a:extLst>
          </p:cNvPr>
          <p:cNvSpPr txBox="1">
            <a:spLocks/>
          </p:cNvSpPr>
          <p:nvPr/>
        </p:nvSpPr>
        <p:spPr>
          <a:xfrm>
            <a:off x="5159260" y="1696806"/>
            <a:ext cx="1514078" cy="46363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Montserrat"/>
              <a:buNone/>
              <a:defRPr sz="32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2pPr>
            <a:lvl3pPr marR="0" lvl="2"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3pPr>
            <a:lvl4pPr marR="0" lvl="3"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4pPr>
            <a:lvl5pPr marR="0" lvl="4"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5pPr>
            <a:lvl6pPr marR="0" lvl="5"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6pPr>
            <a:lvl7pPr marR="0" lvl="6"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7pPr>
            <a:lvl8pPr marR="0" lvl="7"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8pPr>
            <a:lvl9pPr marR="0" lvl="8" algn="l" rtl="0">
              <a:lnSpc>
                <a:spcPct val="100000"/>
              </a:lnSpc>
              <a:spcBef>
                <a:spcPts val="0"/>
              </a:spcBef>
              <a:spcAft>
                <a:spcPts val="0"/>
              </a:spcAft>
              <a:buClr>
                <a:schemeClr val="dk1"/>
              </a:buClr>
              <a:buSzPts val="3200"/>
              <a:buFont typeface="Merriweather Sans"/>
              <a:buNone/>
              <a:defRPr sz="3200" b="1" i="0" u="none" strike="noStrike" cap="none">
                <a:solidFill>
                  <a:schemeClr val="dk1"/>
                </a:solidFill>
                <a:latin typeface="Merriweather Sans"/>
                <a:ea typeface="Merriweather Sans"/>
                <a:cs typeface="Merriweather Sans"/>
                <a:sym typeface="Merriweather Sans"/>
              </a:defRPr>
            </a:lvl9pPr>
          </a:lstStyle>
          <a:p>
            <a:pPr algn="ctr"/>
            <a:r>
              <a:rPr lang="en-US" sz="2000" dirty="0">
                <a:solidFill>
                  <a:srgbClr val="00B050"/>
                </a:solidFill>
              </a:rPr>
              <a:t>predictor</a:t>
            </a:r>
            <a:endParaRPr lang="en-ID" sz="2000" dirty="0">
              <a:solidFill>
                <a:srgbClr val="00B050"/>
              </a:solidFill>
            </a:endParaRPr>
          </a:p>
        </p:txBody>
      </p:sp>
    </p:spTree>
    <p:extLst>
      <p:ext uri="{BB962C8B-B14F-4D97-AF65-F5344CB8AC3E}">
        <p14:creationId xmlns:p14="http://schemas.microsoft.com/office/powerpoint/2010/main" val="4123992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5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DATA PREPARATION</a:t>
            </a:r>
            <a:endParaRPr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 shot of a computer program&#10;&#10;Description automatically generated">
            <a:extLst>
              <a:ext uri="{FF2B5EF4-FFF2-40B4-BE49-F238E27FC236}">
                <a16:creationId xmlns:a16="http://schemas.microsoft.com/office/drawing/2014/main" id="{1B807BC8-8D8B-2302-7E3A-51F5BA5837E9}"/>
              </a:ext>
            </a:extLst>
          </p:cNvPr>
          <p:cNvPicPr>
            <a:picLocks noChangeAspect="1"/>
          </p:cNvPicPr>
          <p:nvPr/>
        </p:nvPicPr>
        <p:blipFill>
          <a:blip r:embed="rId5"/>
          <a:stretch>
            <a:fillRect/>
          </a:stretch>
        </p:blipFill>
        <p:spPr>
          <a:xfrm>
            <a:off x="1219603" y="1387476"/>
            <a:ext cx="2130149" cy="3509707"/>
          </a:xfrm>
          <a:prstGeom prst="rect">
            <a:avLst/>
          </a:prstGeom>
        </p:spPr>
      </p:pic>
      <p:sp>
        <p:nvSpPr>
          <p:cNvPr id="12" name="Google Shape;412;p37">
            <a:extLst>
              <a:ext uri="{FF2B5EF4-FFF2-40B4-BE49-F238E27FC236}">
                <a16:creationId xmlns:a16="http://schemas.microsoft.com/office/drawing/2014/main" id="{B4A3B34D-7F12-7DC1-E343-0367C5F58BFF}"/>
              </a:ext>
            </a:extLst>
          </p:cNvPr>
          <p:cNvSpPr txBox="1">
            <a:spLocks/>
          </p:cNvSpPr>
          <p:nvPr/>
        </p:nvSpPr>
        <p:spPr>
          <a:xfrm>
            <a:off x="3891162" y="2747126"/>
            <a:ext cx="4382615" cy="7492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lgn="just"/>
            <a:r>
              <a:rPr lang="en-US" sz="2400" b="0" dirty="0">
                <a:solidFill>
                  <a:schemeClr val="tx1"/>
                </a:solidFill>
              </a:rPr>
              <a:t>For preprocessing,</a:t>
            </a:r>
          </a:p>
          <a:p>
            <a:pPr marL="0" indent="0" algn="just"/>
            <a:r>
              <a:rPr lang="en-US" sz="2400" b="0" dirty="0">
                <a:solidFill>
                  <a:schemeClr val="tx1"/>
                </a:solidFill>
              </a:rPr>
              <a:t>Using </a:t>
            </a:r>
            <a:r>
              <a:rPr lang="en-US" sz="2400" b="0" dirty="0" err="1">
                <a:solidFill>
                  <a:schemeClr val="tx1"/>
                </a:solidFill>
              </a:rPr>
              <a:t>LabelEnconder</a:t>
            </a:r>
            <a:r>
              <a:rPr lang="en-US" sz="2400" b="0" dirty="0">
                <a:solidFill>
                  <a:schemeClr val="tx1"/>
                </a:solidFill>
              </a:rPr>
              <a:t>, </a:t>
            </a:r>
            <a:r>
              <a:rPr lang="en-US" sz="2400" b="0" dirty="0" err="1">
                <a:solidFill>
                  <a:schemeClr val="tx1"/>
                </a:solidFill>
              </a:rPr>
              <a:t>OneHotEncoder</a:t>
            </a:r>
            <a:endParaRPr lang="en-ID" sz="2400" b="0" dirty="0">
              <a:solidFill>
                <a:schemeClr val="tx1"/>
              </a:solidFill>
            </a:endParaRPr>
          </a:p>
        </p:txBody>
      </p:sp>
    </p:spTree>
    <p:extLst>
      <p:ext uri="{BB962C8B-B14F-4D97-AF65-F5344CB8AC3E}">
        <p14:creationId xmlns:p14="http://schemas.microsoft.com/office/powerpoint/2010/main" val="9660519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6 / 12</a:t>
            </a:r>
            <a:endParaRPr lang="en-ID" sz="1000" u="sng" dirty="0">
              <a:solidFill>
                <a:schemeClr val="tx1"/>
              </a:solidFill>
              <a:latin typeface="Monotxt" panose="00000400000000000000" pitchFamily="2" charset="0"/>
              <a:cs typeface="Monotxt" panose="00000400000000000000" pitchFamily="2" charset="0"/>
            </a:endParaRPr>
          </a:p>
        </p:txBody>
      </p:sp>
      <p:sp>
        <p:nvSpPr>
          <p:cNvPr id="15" name="Google Shape;412;p37">
            <a:extLst>
              <a:ext uri="{FF2B5EF4-FFF2-40B4-BE49-F238E27FC236}">
                <a16:creationId xmlns:a16="http://schemas.microsoft.com/office/drawing/2014/main" id="{BEABE754-5A30-5995-9907-610834717208}"/>
              </a:ext>
            </a:extLst>
          </p:cNvPr>
          <p:cNvSpPr txBox="1">
            <a:spLocks/>
          </p:cNvSpPr>
          <p:nvPr/>
        </p:nvSpPr>
        <p:spPr>
          <a:xfrm>
            <a:off x="997911" y="1640033"/>
            <a:ext cx="7659376" cy="4765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err="1">
                <a:solidFill>
                  <a:schemeClr val="tx1"/>
                </a:solidFill>
              </a:rPr>
              <a:t>KNeighborsClassifier</a:t>
            </a:r>
            <a:endParaRPr lang="en-ID" sz="2800" b="0" dirty="0">
              <a:solidFill>
                <a:schemeClr val="tx1"/>
              </a:solidFill>
            </a:endParaRPr>
          </a:p>
        </p:txBody>
      </p:sp>
      <p:sp>
        <p:nvSpPr>
          <p:cNvPr id="17" name="Google Shape;410;p37">
            <a:extLst>
              <a:ext uri="{FF2B5EF4-FFF2-40B4-BE49-F238E27FC236}">
                <a16:creationId xmlns:a16="http://schemas.microsoft.com/office/drawing/2014/main" id="{60777BE4-BD3A-F9D3-26F5-D952C69A00F4}"/>
              </a:ext>
            </a:extLst>
          </p:cNvPr>
          <p:cNvSpPr/>
          <p:nvPr/>
        </p:nvSpPr>
        <p:spPr>
          <a:xfrm>
            <a:off x="243840" y="1615629"/>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18;p37">
            <a:extLst>
              <a:ext uri="{FF2B5EF4-FFF2-40B4-BE49-F238E27FC236}">
                <a16:creationId xmlns:a16="http://schemas.microsoft.com/office/drawing/2014/main" id="{1D2AF4E6-9BDB-F6FE-A23C-1EFEEC5DCA38}"/>
              </a:ext>
            </a:extLst>
          </p:cNvPr>
          <p:cNvSpPr txBox="1">
            <a:spLocks/>
          </p:cNvSpPr>
          <p:nvPr/>
        </p:nvSpPr>
        <p:spPr>
          <a:xfrm>
            <a:off x="324313" y="1691601"/>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1</a:t>
            </a:r>
          </a:p>
        </p:txBody>
      </p:sp>
      <p:sp>
        <p:nvSpPr>
          <p:cNvPr id="25" name="Google Shape;412;p37">
            <a:extLst>
              <a:ext uri="{FF2B5EF4-FFF2-40B4-BE49-F238E27FC236}">
                <a16:creationId xmlns:a16="http://schemas.microsoft.com/office/drawing/2014/main" id="{6017B6EC-F04C-0F61-DC3C-E43E90FB8905}"/>
              </a:ext>
            </a:extLst>
          </p:cNvPr>
          <p:cNvSpPr txBox="1">
            <a:spLocks/>
          </p:cNvSpPr>
          <p:nvPr/>
        </p:nvSpPr>
        <p:spPr>
          <a:xfrm>
            <a:off x="997911" y="2628838"/>
            <a:ext cx="7659376" cy="40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err="1">
                <a:solidFill>
                  <a:schemeClr val="tx1"/>
                </a:solidFill>
              </a:rPr>
              <a:t>LogisticRegression</a:t>
            </a:r>
            <a:endParaRPr lang="en-ID" sz="2800" b="0" dirty="0">
              <a:solidFill>
                <a:schemeClr val="tx1"/>
              </a:solidFill>
            </a:endParaRPr>
          </a:p>
        </p:txBody>
      </p:sp>
      <p:sp>
        <p:nvSpPr>
          <p:cNvPr id="26" name="Google Shape;410;p37">
            <a:extLst>
              <a:ext uri="{FF2B5EF4-FFF2-40B4-BE49-F238E27FC236}">
                <a16:creationId xmlns:a16="http://schemas.microsoft.com/office/drawing/2014/main" id="{7CF4E9E4-90CA-4EE7-6756-C503DCCE99B8}"/>
              </a:ext>
            </a:extLst>
          </p:cNvPr>
          <p:cNvSpPr/>
          <p:nvPr/>
        </p:nvSpPr>
        <p:spPr>
          <a:xfrm>
            <a:off x="243840" y="2641248"/>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18;p37">
            <a:extLst>
              <a:ext uri="{FF2B5EF4-FFF2-40B4-BE49-F238E27FC236}">
                <a16:creationId xmlns:a16="http://schemas.microsoft.com/office/drawing/2014/main" id="{A08F62AC-E5D7-A0A4-1090-EBF9314CCA84}"/>
              </a:ext>
            </a:extLst>
          </p:cNvPr>
          <p:cNvSpPr txBox="1">
            <a:spLocks/>
          </p:cNvSpPr>
          <p:nvPr/>
        </p:nvSpPr>
        <p:spPr>
          <a:xfrm>
            <a:off x="324313" y="2717220"/>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2</a:t>
            </a:r>
          </a:p>
        </p:txBody>
      </p:sp>
      <p:sp>
        <p:nvSpPr>
          <p:cNvPr id="32" name="Google Shape;412;p37">
            <a:extLst>
              <a:ext uri="{FF2B5EF4-FFF2-40B4-BE49-F238E27FC236}">
                <a16:creationId xmlns:a16="http://schemas.microsoft.com/office/drawing/2014/main" id="{8AB6A5EE-C377-C744-3CAB-0F2D17894FCB}"/>
              </a:ext>
            </a:extLst>
          </p:cNvPr>
          <p:cNvSpPr txBox="1">
            <a:spLocks/>
          </p:cNvSpPr>
          <p:nvPr/>
        </p:nvSpPr>
        <p:spPr>
          <a:xfrm>
            <a:off x="997911" y="3682467"/>
            <a:ext cx="7659376" cy="4017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dk1"/>
              </a:buClr>
              <a:buSzPts val="2100"/>
              <a:buFont typeface="Roboto"/>
              <a:buNone/>
              <a:defRPr sz="2500" b="1" i="0" u="none" strike="noStrike" cap="none">
                <a:solidFill>
                  <a:schemeClr val="dk1"/>
                </a:solidFill>
                <a:latin typeface="Montserrat"/>
                <a:ea typeface="Montserrat"/>
                <a:cs typeface="Montserrat"/>
                <a:sym typeface="Montserrat"/>
              </a:defRPr>
            </a:lvl1pPr>
            <a:lvl2pPr marL="914400" marR="0" lvl="1"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2pPr>
            <a:lvl3pPr marL="1371600" marR="0" lvl="2"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3pPr>
            <a:lvl4pPr marL="1828800" marR="0" lvl="3"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4pPr>
            <a:lvl5pPr marL="2286000" marR="0" lvl="4"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5pPr>
            <a:lvl6pPr marL="2743200" marR="0" lvl="5"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6pPr>
            <a:lvl7pPr marL="3200400" marR="0" lvl="6"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7pPr>
            <a:lvl8pPr marL="3657600" marR="0" lvl="7"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8pPr>
            <a:lvl9pPr marL="4114800" marR="0" lvl="8" indent="-330200" algn="ctr" rtl="0">
              <a:lnSpc>
                <a:spcPct val="115000"/>
              </a:lnSpc>
              <a:spcBef>
                <a:spcPts val="0"/>
              </a:spcBef>
              <a:spcAft>
                <a:spcPts val="0"/>
              </a:spcAft>
              <a:buClr>
                <a:schemeClr val="dk1"/>
              </a:buClr>
              <a:buSzPts val="2100"/>
              <a:buFont typeface="Roboto"/>
              <a:buNone/>
              <a:defRPr sz="2100" b="0" i="0" u="none" strike="noStrike" cap="none">
                <a:solidFill>
                  <a:schemeClr val="dk1"/>
                </a:solidFill>
                <a:latin typeface="Roboto"/>
                <a:ea typeface="Roboto"/>
                <a:cs typeface="Roboto"/>
                <a:sym typeface="Roboto"/>
              </a:defRPr>
            </a:lvl9pPr>
          </a:lstStyle>
          <a:p>
            <a:pPr marL="0" indent="0"/>
            <a:r>
              <a:rPr lang="en-US" sz="2800" b="0" dirty="0">
                <a:solidFill>
                  <a:schemeClr val="tx1"/>
                </a:solidFill>
              </a:rPr>
              <a:t>SVC</a:t>
            </a:r>
            <a:endParaRPr lang="en-ID" sz="2800" b="0" dirty="0">
              <a:solidFill>
                <a:schemeClr val="tx1"/>
              </a:solidFill>
            </a:endParaRPr>
          </a:p>
        </p:txBody>
      </p:sp>
      <p:sp>
        <p:nvSpPr>
          <p:cNvPr id="33" name="Google Shape;410;p37">
            <a:extLst>
              <a:ext uri="{FF2B5EF4-FFF2-40B4-BE49-F238E27FC236}">
                <a16:creationId xmlns:a16="http://schemas.microsoft.com/office/drawing/2014/main" id="{EAA24BD4-238F-4552-92E5-BCA565AEFE50}"/>
              </a:ext>
            </a:extLst>
          </p:cNvPr>
          <p:cNvSpPr/>
          <p:nvPr/>
        </p:nvSpPr>
        <p:spPr>
          <a:xfrm>
            <a:off x="243840" y="3666675"/>
            <a:ext cx="617432" cy="582900"/>
          </a:xfrm>
          <a:prstGeom prst="rect">
            <a:avLst/>
          </a:prstGeom>
          <a:solidFill>
            <a:srgbClr val="FFD2B6"/>
          </a:solidFill>
          <a:ln w="19050">
            <a:solidFill>
              <a:schemeClr val="tx1"/>
            </a:solidFill>
            <a:prstDash val="dash"/>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18;p37">
            <a:extLst>
              <a:ext uri="{FF2B5EF4-FFF2-40B4-BE49-F238E27FC236}">
                <a16:creationId xmlns:a16="http://schemas.microsoft.com/office/drawing/2014/main" id="{0115BF86-6521-FC41-B171-1550464819B4}"/>
              </a:ext>
            </a:extLst>
          </p:cNvPr>
          <p:cNvSpPr txBox="1">
            <a:spLocks/>
          </p:cNvSpPr>
          <p:nvPr/>
        </p:nvSpPr>
        <p:spPr>
          <a:xfrm>
            <a:off x="324313" y="3742647"/>
            <a:ext cx="456485" cy="430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Montserrat"/>
              <a:buNone/>
              <a:defRPr sz="38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2"/>
              </a:buClr>
              <a:buSzPts val="4000"/>
              <a:buFont typeface="Merriweather Sans"/>
              <a:buNone/>
              <a:defRPr sz="4000" b="1" i="0" u="none" strike="noStrike" cap="none">
                <a:solidFill>
                  <a:schemeClr val="dk2"/>
                </a:solidFill>
                <a:latin typeface="Merriweather Sans"/>
                <a:ea typeface="Merriweather Sans"/>
                <a:cs typeface="Merriweather Sans"/>
                <a:sym typeface="Merriweather Sans"/>
              </a:defRPr>
            </a:lvl9pPr>
          </a:lstStyle>
          <a:p>
            <a:r>
              <a:rPr lang="en" sz="2400" dirty="0">
                <a:solidFill>
                  <a:srgbClr val="01A3D2"/>
                </a:solidFill>
              </a:rPr>
              <a:t>3</a:t>
            </a: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01A3D2"/>
                </a:solidFill>
              </a:rPr>
              <a:t>MODEL</a:t>
            </a:r>
            <a:endParaRPr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622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7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solidFill>
                  <a:srgbClr val="01A3D2"/>
                </a:solidFill>
              </a:rPr>
              <a:t>KNeighborsClassifier</a:t>
            </a:r>
            <a:endParaRPr lang="en-ID"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C76AC09-FA3D-CF70-2B32-9DCEB8E2B011}"/>
              </a:ext>
            </a:extLst>
          </p:cNvPr>
          <p:cNvPicPr>
            <a:picLocks noChangeAspect="1"/>
          </p:cNvPicPr>
          <p:nvPr/>
        </p:nvPicPr>
        <p:blipFill>
          <a:blip r:embed="rId5"/>
          <a:stretch>
            <a:fillRect/>
          </a:stretch>
        </p:blipFill>
        <p:spPr>
          <a:xfrm>
            <a:off x="311973" y="1730115"/>
            <a:ext cx="3557400" cy="2668050"/>
          </a:xfrm>
          <a:prstGeom prst="rect">
            <a:avLst/>
          </a:prstGeom>
        </p:spPr>
      </p:pic>
      <p:graphicFrame>
        <p:nvGraphicFramePr>
          <p:cNvPr id="12" name="Table 15">
            <a:extLst>
              <a:ext uri="{FF2B5EF4-FFF2-40B4-BE49-F238E27FC236}">
                <a16:creationId xmlns:a16="http://schemas.microsoft.com/office/drawing/2014/main" id="{C3FD35D7-87AB-9D49-72E0-1731A079A8D2}"/>
              </a:ext>
            </a:extLst>
          </p:cNvPr>
          <p:cNvGraphicFramePr>
            <a:graphicFrameLocks noGrp="1"/>
          </p:cNvGraphicFramePr>
          <p:nvPr>
            <p:extLst>
              <p:ext uri="{D42A27DB-BD31-4B8C-83A1-F6EECF244321}">
                <p14:modId xmlns:p14="http://schemas.microsoft.com/office/powerpoint/2010/main" val="942002998"/>
              </p:ext>
            </p:extLst>
          </p:nvPr>
        </p:nvGraphicFramePr>
        <p:xfrm>
          <a:off x="4053599" y="2003975"/>
          <a:ext cx="4418372" cy="1483360"/>
        </p:xfrm>
        <a:graphic>
          <a:graphicData uri="http://schemas.openxmlformats.org/drawingml/2006/table">
            <a:tbl>
              <a:tblPr firstRow="1" bandRow="1">
                <a:tableStyleId>{F5AB1C69-6EDB-4FF4-983F-18BD219EF322}</a:tableStyleId>
              </a:tblPr>
              <a:tblGrid>
                <a:gridCol w="2209186">
                  <a:extLst>
                    <a:ext uri="{9D8B030D-6E8A-4147-A177-3AD203B41FA5}">
                      <a16:colId xmlns:a16="http://schemas.microsoft.com/office/drawing/2014/main" val="1429754124"/>
                    </a:ext>
                  </a:extLst>
                </a:gridCol>
                <a:gridCol w="2209186">
                  <a:extLst>
                    <a:ext uri="{9D8B030D-6E8A-4147-A177-3AD203B41FA5}">
                      <a16:colId xmlns:a16="http://schemas.microsoft.com/office/drawing/2014/main" val="3401102372"/>
                    </a:ext>
                  </a:extLst>
                </a:gridCol>
              </a:tblGrid>
              <a:tr h="370840">
                <a:tc>
                  <a:txBody>
                    <a:bodyPr/>
                    <a:lstStyle/>
                    <a:p>
                      <a:pPr algn="ctr"/>
                      <a:r>
                        <a:rPr lang="en-US" dirty="0"/>
                        <a:t>EVALUATION</a:t>
                      </a:r>
                      <a:endParaRPr lang="en-ID" dirty="0"/>
                    </a:p>
                  </a:txBody>
                  <a:tcPr/>
                </a:tc>
                <a:tc>
                  <a:txBody>
                    <a:bodyPr/>
                    <a:lstStyle/>
                    <a:p>
                      <a:pPr algn="ctr"/>
                      <a:r>
                        <a:rPr lang="en-US" dirty="0"/>
                        <a:t>Values</a:t>
                      </a:r>
                      <a:endParaRPr lang="en-ID" dirty="0"/>
                    </a:p>
                  </a:txBody>
                  <a:tcPr/>
                </a:tc>
                <a:extLst>
                  <a:ext uri="{0D108BD9-81ED-4DB2-BD59-A6C34878D82A}">
                    <a16:rowId xmlns:a16="http://schemas.microsoft.com/office/drawing/2014/main" val="1595771414"/>
                  </a:ext>
                </a:extLst>
              </a:tr>
              <a:tr h="370840">
                <a:tc>
                  <a:txBody>
                    <a:bodyPr/>
                    <a:lstStyle/>
                    <a:p>
                      <a:r>
                        <a:rPr lang="en-US" b="1" dirty="0">
                          <a:solidFill>
                            <a:sysClr val="windowText" lastClr="000000"/>
                          </a:solidFill>
                        </a:rPr>
                        <a:t>Accuracy</a:t>
                      </a:r>
                      <a:endParaRPr lang="en-ID" b="1" dirty="0">
                        <a:solidFill>
                          <a:sysClr val="windowText" lastClr="000000"/>
                        </a:solidFill>
                      </a:endParaRPr>
                    </a:p>
                  </a:txBody>
                  <a:tcPr/>
                </a:tc>
                <a:tc>
                  <a:txBody>
                    <a:bodyPr/>
                    <a:lstStyle/>
                    <a:p>
                      <a:pPr algn="ctr"/>
                      <a:r>
                        <a:rPr lang="en-US" dirty="0">
                          <a:solidFill>
                            <a:sysClr val="windowText" lastClr="000000"/>
                          </a:solidFill>
                        </a:rPr>
                        <a:t>0,90</a:t>
                      </a:r>
                      <a:endParaRPr lang="en-ID" dirty="0">
                        <a:solidFill>
                          <a:sysClr val="windowText" lastClr="000000"/>
                        </a:solidFill>
                      </a:endParaRPr>
                    </a:p>
                  </a:txBody>
                  <a:tcPr/>
                </a:tc>
                <a:extLst>
                  <a:ext uri="{0D108BD9-81ED-4DB2-BD59-A6C34878D82A}">
                    <a16:rowId xmlns:a16="http://schemas.microsoft.com/office/drawing/2014/main" val="3705745614"/>
                  </a:ext>
                </a:extLst>
              </a:tr>
              <a:tr h="370840">
                <a:tc>
                  <a:txBody>
                    <a:bodyPr/>
                    <a:lstStyle/>
                    <a:p>
                      <a:r>
                        <a:rPr lang="en-US" b="1" dirty="0">
                          <a:solidFill>
                            <a:sysClr val="windowText" lastClr="000000"/>
                          </a:solidFill>
                        </a:rPr>
                        <a:t>Precision</a:t>
                      </a:r>
                      <a:endParaRPr lang="en-ID" b="1" dirty="0">
                        <a:solidFill>
                          <a:sysClr val="windowText" lastClr="000000"/>
                        </a:solidFill>
                      </a:endParaRPr>
                    </a:p>
                  </a:txBody>
                  <a:tcPr/>
                </a:tc>
                <a:tc>
                  <a:txBody>
                    <a:bodyPr/>
                    <a:lstStyle/>
                    <a:p>
                      <a:pPr algn="ctr"/>
                      <a:r>
                        <a:rPr lang="en-US" dirty="0">
                          <a:solidFill>
                            <a:sysClr val="windowText" lastClr="000000"/>
                          </a:solidFill>
                        </a:rPr>
                        <a:t>0,90</a:t>
                      </a:r>
                      <a:endParaRPr lang="en-ID" dirty="0">
                        <a:solidFill>
                          <a:sysClr val="windowText" lastClr="000000"/>
                        </a:solidFill>
                      </a:endParaRPr>
                    </a:p>
                  </a:txBody>
                  <a:tcPr/>
                </a:tc>
                <a:extLst>
                  <a:ext uri="{0D108BD9-81ED-4DB2-BD59-A6C34878D82A}">
                    <a16:rowId xmlns:a16="http://schemas.microsoft.com/office/drawing/2014/main" val="2909886656"/>
                  </a:ext>
                </a:extLst>
              </a:tr>
              <a:tr h="370840">
                <a:tc>
                  <a:txBody>
                    <a:bodyPr/>
                    <a:lstStyle/>
                    <a:p>
                      <a:r>
                        <a:rPr lang="en-US" b="1" dirty="0">
                          <a:solidFill>
                            <a:sysClr val="windowText" lastClr="000000"/>
                          </a:solidFill>
                        </a:rPr>
                        <a:t>Recall</a:t>
                      </a:r>
                      <a:endParaRPr lang="en-ID" b="1" dirty="0">
                        <a:solidFill>
                          <a:sysClr val="windowText" lastClr="000000"/>
                        </a:solidFill>
                      </a:endParaRPr>
                    </a:p>
                  </a:txBody>
                  <a:tcPr/>
                </a:tc>
                <a:tc>
                  <a:txBody>
                    <a:bodyPr/>
                    <a:lstStyle/>
                    <a:p>
                      <a:pPr algn="ctr"/>
                      <a:r>
                        <a:rPr lang="en-US" dirty="0">
                          <a:solidFill>
                            <a:sysClr val="windowText" lastClr="000000"/>
                          </a:solidFill>
                        </a:rPr>
                        <a:t>0,89</a:t>
                      </a:r>
                      <a:endParaRPr lang="en-ID" dirty="0">
                        <a:solidFill>
                          <a:sysClr val="windowText" lastClr="000000"/>
                        </a:solidFill>
                      </a:endParaRPr>
                    </a:p>
                  </a:txBody>
                  <a:tcPr/>
                </a:tc>
                <a:extLst>
                  <a:ext uri="{0D108BD9-81ED-4DB2-BD59-A6C34878D82A}">
                    <a16:rowId xmlns:a16="http://schemas.microsoft.com/office/drawing/2014/main" val="1403743359"/>
                  </a:ext>
                </a:extLst>
              </a:tr>
            </a:tbl>
          </a:graphicData>
        </a:graphic>
      </p:graphicFrame>
    </p:spTree>
    <p:extLst>
      <p:ext uri="{BB962C8B-B14F-4D97-AF65-F5344CB8AC3E}">
        <p14:creationId xmlns:p14="http://schemas.microsoft.com/office/powerpoint/2010/main" val="2168947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8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solidFill>
                  <a:srgbClr val="01A3D2"/>
                </a:solidFill>
              </a:rPr>
              <a:t>LogisticRegression</a:t>
            </a:r>
            <a:endParaRPr lang="en-ID" dirty="0">
              <a:solidFill>
                <a:srgbClr val="01A3D2"/>
              </a:solidFill>
            </a:endParaRP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5">
            <a:extLst>
              <a:ext uri="{FF2B5EF4-FFF2-40B4-BE49-F238E27FC236}">
                <a16:creationId xmlns:a16="http://schemas.microsoft.com/office/drawing/2014/main" id="{C3FD35D7-87AB-9D49-72E0-1731A079A8D2}"/>
              </a:ext>
            </a:extLst>
          </p:cNvPr>
          <p:cNvGraphicFramePr>
            <a:graphicFrameLocks noGrp="1"/>
          </p:cNvGraphicFramePr>
          <p:nvPr>
            <p:extLst>
              <p:ext uri="{D42A27DB-BD31-4B8C-83A1-F6EECF244321}">
                <p14:modId xmlns:p14="http://schemas.microsoft.com/office/powerpoint/2010/main" val="3219014604"/>
              </p:ext>
            </p:extLst>
          </p:nvPr>
        </p:nvGraphicFramePr>
        <p:xfrm>
          <a:off x="4053599" y="2003975"/>
          <a:ext cx="4418372" cy="1483360"/>
        </p:xfrm>
        <a:graphic>
          <a:graphicData uri="http://schemas.openxmlformats.org/drawingml/2006/table">
            <a:tbl>
              <a:tblPr firstRow="1" bandRow="1">
                <a:tableStyleId>{F5AB1C69-6EDB-4FF4-983F-18BD219EF322}</a:tableStyleId>
              </a:tblPr>
              <a:tblGrid>
                <a:gridCol w="2209186">
                  <a:extLst>
                    <a:ext uri="{9D8B030D-6E8A-4147-A177-3AD203B41FA5}">
                      <a16:colId xmlns:a16="http://schemas.microsoft.com/office/drawing/2014/main" val="1429754124"/>
                    </a:ext>
                  </a:extLst>
                </a:gridCol>
                <a:gridCol w="2209186">
                  <a:extLst>
                    <a:ext uri="{9D8B030D-6E8A-4147-A177-3AD203B41FA5}">
                      <a16:colId xmlns:a16="http://schemas.microsoft.com/office/drawing/2014/main" val="3401102372"/>
                    </a:ext>
                  </a:extLst>
                </a:gridCol>
              </a:tblGrid>
              <a:tr h="370840">
                <a:tc>
                  <a:txBody>
                    <a:bodyPr/>
                    <a:lstStyle/>
                    <a:p>
                      <a:pPr algn="ctr"/>
                      <a:r>
                        <a:rPr lang="en-US" dirty="0"/>
                        <a:t>EVALUATION</a:t>
                      </a:r>
                      <a:endParaRPr lang="en-ID" dirty="0"/>
                    </a:p>
                  </a:txBody>
                  <a:tcPr/>
                </a:tc>
                <a:tc>
                  <a:txBody>
                    <a:bodyPr/>
                    <a:lstStyle/>
                    <a:p>
                      <a:pPr algn="ctr"/>
                      <a:r>
                        <a:rPr lang="en-US" dirty="0"/>
                        <a:t>Values</a:t>
                      </a:r>
                      <a:endParaRPr lang="en-ID" dirty="0"/>
                    </a:p>
                  </a:txBody>
                  <a:tcPr/>
                </a:tc>
                <a:extLst>
                  <a:ext uri="{0D108BD9-81ED-4DB2-BD59-A6C34878D82A}">
                    <a16:rowId xmlns:a16="http://schemas.microsoft.com/office/drawing/2014/main" val="1595771414"/>
                  </a:ext>
                </a:extLst>
              </a:tr>
              <a:tr h="370840">
                <a:tc>
                  <a:txBody>
                    <a:bodyPr/>
                    <a:lstStyle/>
                    <a:p>
                      <a:r>
                        <a:rPr lang="en-US" b="1" dirty="0">
                          <a:solidFill>
                            <a:sysClr val="windowText" lastClr="000000"/>
                          </a:solidFill>
                        </a:rPr>
                        <a:t>Accuracy</a:t>
                      </a:r>
                      <a:endParaRPr lang="en-ID" b="1" dirty="0">
                        <a:solidFill>
                          <a:sysClr val="windowText" lastClr="000000"/>
                        </a:solidFill>
                      </a:endParaRPr>
                    </a:p>
                  </a:txBody>
                  <a:tcPr/>
                </a:tc>
                <a:tc>
                  <a:txBody>
                    <a:bodyPr/>
                    <a:lstStyle/>
                    <a:p>
                      <a:pPr algn="ctr"/>
                      <a:r>
                        <a:rPr lang="en-US" dirty="0">
                          <a:solidFill>
                            <a:sysClr val="windowText" lastClr="000000"/>
                          </a:solidFill>
                        </a:rPr>
                        <a:t>0,84</a:t>
                      </a:r>
                      <a:endParaRPr lang="en-ID" dirty="0">
                        <a:solidFill>
                          <a:sysClr val="windowText" lastClr="000000"/>
                        </a:solidFill>
                      </a:endParaRPr>
                    </a:p>
                  </a:txBody>
                  <a:tcPr/>
                </a:tc>
                <a:extLst>
                  <a:ext uri="{0D108BD9-81ED-4DB2-BD59-A6C34878D82A}">
                    <a16:rowId xmlns:a16="http://schemas.microsoft.com/office/drawing/2014/main" val="3705745614"/>
                  </a:ext>
                </a:extLst>
              </a:tr>
              <a:tr h="370840">
                <a:tc>
                  <a:txBody>
                    <a:bodyPr/>
                    <a:lstStyle/>
                    <a:p>
                      <a:r>
                        <a:rPr lang="en-US" b="1" dirty="0">
                          <a:solidFill>
                            <a:sysClr val="windowText" lastClr="000000"/>
                          </a:solidFill>
                        </a:rPr>
                        <a:t>Precision</a:t>
                      </a:r>
                      <a:endParaRPr lang="en-ID" b="1" dirty="0">
                        <a:solidFill>
                          <a:sysClr val="windowText" lastClr="000000"/>
                        </a:solidFill>
                      </a:endParaRPr>
                    </a:p>
                  </a:txBody>
                  <a:tcPr/>
                </a:tc>
                <a:tc>
                  <a:txBody>
                    <a:bodyPr/>
                    <a:lstStyle/>
                    <a:p>
                      <a:pPr algn="ctr"/>
                      <a:r>
                        <a:rPr lang="en-US" dirty="0">
                          <a:solidFill>
                            <a:sysClr val="windowText" lastClr="000000"/>
                          </a:solidFill>
                        </a:rPr>
                        <a:t>0,89</a:t>
                      </a:r>
                      <a:endParaRPr lang="en-ID" dirty="0">
                        <a:solidFill>
                          <a:sysClr val="windowText" lastClr="000000"/>
                        </a:solidFill>
                      </a:endParaRPr>
                    </a:p>
                  </a:txBody>
                  <a:tcPr/>
                </a:tc>
                <a:extLst>
                  <a:ext uri="{0D108BD9-81ED-4DB2-BD59-A6C34878D82A}">
                    <a16:rowId xmlns:a16="http://schemas.microsoft.com/office/drawing/2014/main" val="2909886656"/>
                  </a:ext>
                </a:extLst>
              </a:tr>
              <a:tr h="370840">
                <a:tc>
                  <a:txBody>
                    <a:bodyPr/>
                    <a:lstStyle/>
                    <a:p>
                      <a:r>
                        <a:rPr lang="en-US" b="1" dirty="0">
                          <a:solidFill>
                            <a:sysClr val="windowText" lastClr="000000"/>
                          </a:solidFill>
                        </a:rPr>
                        <a:t>Recall</a:t>
                      </a:r>
                      <a:endParaRPr lang="en-ID" b="1" dirty="0">
                        <a:solidFill>
                          <a:sysClr val="windowText" lastClr="000000"/>
                        </a:solidFill>
                      </a:endParaRPr>
                    </a:p>
                  </a:txBody>
                  <a:tcPr/>
                </a:tc>
                <a:tc>
                  <a:txBody>
                    <a:bodyPr/>
                    <a:lstStyle/>
                    <a:p>
                      <a:pPr algn="ctr"/>
                      <a:r>
                        <a:rPr lang="en-US" dirty="0">
                          <a:solidFill>
                            <a:sysClr val="windowText" lastClr="000000"/>
                          </a:solidFill>
                        </a:rPr>
                        <a:t>0,76</a:t>
                      </a:r>
                      <a:endParaRPr lang="en-ID" dirty="0">
                        <a:solidFill>
                          <a:sysClr val="windowText" lastClr="000000"/>
                        </a:solidFill>
                      </a:endParaRPr>
                    </a:p>
                  </a:txBody>
                  <a:tcPr/>
                </a:tc>
                <a:extLst>
                  <a:ext uri="{0D108BD9-81ED-4DB2-BD59-A6C34878D82A}">
                    <a16:rowId xmlns:a16="http://schemas.microsoft.com/office/drawing/2014/main" val="1403743359"/>
                  </a:ext>
                </a:extLst>
              </a:tr>
            </a:tbl>
          </a:graphicData>
        </a:graphic>
      </p:graphicFrame>
      <p:pic>
        <p:nvPicPr>
          <p:cNvPr id="15" name="Picture 14">
            <a:extLst>
              <a:ext uri="{FF2B5EF4-FFF2-40B4-BE49-F238E27FC236}">
                <a16:creationId xmlns:a16="http://schemas.microsoft.com/office/drawing/2014/main" id="{5901065B-FFCF-9DF1-24A7-9F0EAE567607}"/>
              </a:ext>
            </a:extLst>
          </p:cNvPr>
          <p:cNvPicPr>
            <a:picLocks noChangeAspect="1"/>
          </p:cNvPicPr>
          <p:nvPr/>
        </p:nvPicPr>
        <p:blipFill>
          <a:blip r:embed="rId5"/>
          <a:stretch>
            <a:fillRect/>
          </a:stretch>
        </p:blipFill>
        <p:spPr>
          <a:xfrm>
            <a:off x="311974" y="1714718"/>
            <a:ext cx="3557399" cy="2668049"/>
          </a:xfrm>
          <a:prstGeom prst="rect">
            <a:avLst/>
          </a:prstGeom>
        </p:spPr>
      </p:pic>
    </p:spTree>
    <p:extLst>
      <p:ext uri="{BB962C8B-B14F-4D97-AF65-F5344CB8AC3E}">
        <p14:creationId xmlns:p14="http://schemas.microsoft.com/office/powerpoint/2010/main" val="2282437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9D96"/>
        </a:solidFill>
        <a:effectLst/>
      </p:bgPr>
    </p:bg>
    <p:spTree>
      <p:nvGrpSpPr>
        <p:cNvPr id="1" name="Shape 561"/>
        <p:cNvGrpSpPr/>
        <p:nvPr/>
      </p:nvGrpSpPr>
      <p:grpSpPr>
        <a:xfrm>
          <a:off x="0" y="0"/>
          <a:ext cx="0" cy="0"/>
          <a:chOff x="0" y="0"/>
          <a:chExt cx="0" cy="0"/>
        </a:xfrm>
      </p:grpSpPr>
      <p:sp>
        <p:nvSpPr>
          <p:cNvPr id="553" name="Google Shape;371;p35">
            <a:extLst>
              <a:ext uri="{FF2B5EF4-FFF2-40B4-BE49-F238E27FC236}">
                <a16:creationId xmlns:a16="http://schemas.microsoft.com/office/drawing/2014/main" id="{62C8F1E0-B99B-EE74-403B-D0392707B43B}"/>
              </a:ext>
            </a:extLst>
          </p:cNvPr>
          <p:cNvSpPr/>
          <p:nvPr/>
        </p:nvSpPr>
        <p:spPr>
          <a:xfrm>
            <a:off x="127747" y="125534"/>
            <a:ext cx="8888506" cy="4892431"/>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 name="Google Shape;376;p35">
            <a:extLst>
              <a:ext uri="{FF2B5EF4-FFF2-40B4-BE49-F238E27FC236}">
                <a16:creationId xmlns:a16="http://schemas.microsoft.com/office/drawing/2014/main" id="{E6CE0B5C-CE19-9AA6-1E20-AC050D3FE92C}"/>
              </a:ext>
            </a:extLst>
          </p:cNvPr>
          <p:cNvGrpSpPr/>
          <p:nvPr/>
        </p:nvGrpSpPr>
        <p:grpSpPr>
          <a:xfrm rot="10800000">
            <a:off x="8320387" y="4639549"/>
            <a:ext cx="585925" cy="289569"/>
            <a:chOff x="4200900" y="3693425"/>
            <a:chExt cx="585925" cy="289569"/>
          </a:xfrm>
        </p:grpSpPr>
        <p:sp>
          <p:nvSpPr>
            <p:cNvPr id="3" name="Google Shape;377;p35">
              <a:extLst>
                <a:ext uri="{FF2B5EF4-FFF2-40B4-BE49-F238E27FC236}">
                  <a16:creationId xmlns:a16="http://schemas.microsoft.com/office/drawing/2014/main" id="{353C05D5-1AE7-B2E4-0D07-53E059638D4C}"/>
                </a:ext>
              </a:extLst>
            </p:cNvPr>
            <p:cNvSpPr/>
            <p:nvPr/>
          </p:nvSpPr>
          <p:spPr>
            <a:xfrm>
              <a:off x="4200900" y="3837194"/>
              <a:ext cx="249025" cy="145800"/>
            </a:xfrm>
            <a:custGeom>
              <a:avLst/>
              <a:gdLst/>
              <a:ahLst/>
              <a:cxnLst/>
              <a:rect l="l" t="t" r="r" b="b"/>
              <a:pathLst>
                <a:path w="9961" h="5832" extrusionOk="0">
                  <a:moveTo>
                    <a:pt x="3433" y="1"/>
                  </a:moveTo>
                  <a:lnTo>
                    <a:pt x="1" y="1"/>
                  </a:lnTo>
                  <a:lnTo>
                    <a:pt x="6529" y="5832"/>
                  </a:lnTo>
                  <a:lnTo>
                    <a:pt x="9961"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378;p35">
              <a:extLst>
                <a:ext uri="{FF2B5EF4-FFF2-40B4-BE49-F238E27FC236}">
                  <a16:creationId xmlns:a16="http://schemas.microsoft.com/office/drawing/2014/main" id="{2B40D885-2BD8-D355-0533-6F5E42EBC955}"/>
                </a:ext>
              </a:extLst>
            </p:cNvPr>
            <p:cNvSpPr/>
            <p:nvPr/>
          </p:nvSpPr>
          <p:spPr>
            <a:xfrm>
              <a:off x="4200900" y="3693425"/>
              <a:ext cx="249025" cy="145775"/>
            </a:xfrm>
            <a:custGeom>
              <a:avLst/>
              <a:gdLst/>
              <a:ahLst/>
              <a:cxnLst/>
              <a:rect l="l" t="t" r="r" b="b"/>
              <a:pathLst>
                <a:path w="9961" h="5831" extrusionOk="0">
                  <a:moveTo>
                    <a:pt x="3433" y="5831"/>
                  </a:moveTo>
                  <a:lnTo>
                    <a:pt x="1" y="5831"/>
                  </a:lnTo>
                  <a:lnTo>
                    <a:pt x="6529" y="0"/>
                  </a:lnTo>
                  <a:lnTo>
                    <a:pt x="9961"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379;p35">
              <a:extLst>
                <a:ext uri="{FF2B5EF4-FFF2-40B4-BE49-F238E27FC236}">
                  <a16:creationId xmlns:a16="http://schemas.microsoft.com/office/drawing/2014/main" id="{8E468EFD-AE74-D508-02AA-E2005D36FCB7}"/>
                </a:ext>
              </a:extLst>
            </p:cNvPr>
            <p:cNvSpPr/>
            <p:nvPr/>
          </p:nvSpPr>
          <p:spPr>
            <a:xfrm>
              <a:off x="4369700" y="3837194"/>
              <a:ext cx="248325" cy="145800"/>
            </a:xfrm>
            <a:custGeom>
              <a:avLst/>
              <a:gdLst/>
              <a:ahLst/>
              <a:cxnLst/>
              <a:rect l="l" t="t" r="r" b="b"/>
              <a:pathLst>
                <a:path w="9933" h="5832" extrusionOk="0">
                  <a:moveTo>
                    <a:pt x="3432" y="1"/>
                  </a:moveTo>
                  <a:lnTo>
                    <a:pt x="0" y="1"/>
                  </a:lnTo>
                  <a:lnTo>
                    <a:pt x="6501" y="5832"/>
                  </a:lnTo>
                  <a:lnTo>
                    <a:pt x="9933"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35">
              <a:extLst>
                <a:ext uri="{FF2B5EF4-FFF2-40B4-BE49-F238E27FC236}">
                  <a16:creationId xmlns:a16="http://schemas.microsoft.com/office/drawing/2014/main" id="{5653572F-017F-07D5-FF03-FA21DB85484A}"/>
                </a:ext>
              </a:extLst>
            </p:cNvPr>
            <p:cNvSpPr/>
            <p:nvPr/>
          </p:nvSpPr>
          <p:spPr>
            <a:xfrm>
              <a:off x="4369700" y="3693425"/>
              <a:ext cx="248325" cy="145775"/>
            </a:xfrm>
            <a:custGeom>
              <a:avLst/>
              <a:gdLst/>
              <a:ahLst/>
              <a:cxnLst/>
              <a:rect l="l" t="t" r="r" b="b"/>
              <a:pathLst>
                <a:path w="9933" h="5831" extrusionOk="0">
                  <a:moveTo>
                    <a:pt x="3432" y="5831"/>
                  </a:moveTo>
                  <a:lnTo>
                    <a:pt x="0" y="5831"/>
                  </a:lnTo>
                  <a:lnTo>
                    <a:pt x="6501" y="0"/>
                  </a:lnTo>
                  <a:lnTo>
                    <a:pt x="9933"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1;p35">
              <a:extLst>
                <a:ext uri="{FF2B5EF4-FFF2-40B4-BE49-F238E27FC236}">
                  <a16:creationId xmlns:a16="http://schemas.microsoft.com/office/drawing/2014/main" id="{34C7DA7C-C34B-B457-EBA2-933C496A3AB9}"/>
                </a:ext>
              </a:extLst>
            </p:cNvPr>
            <p:cNvSpPr/>
            <p:nvPr/>
          </p:nvSpPr>
          <p:spPr>
            <a:xfrm>
              <a:off x="4537800" y="3837194"/>
              <a:ext cx="249025" cy="145800"/>
            </a:xfrm>
            <a:custGeom>
              <a:avLst/>
              <a:gdLst/>
              <a:ahLst/>
              <a:cxnLst/>
              <a:rect l="l" t="t" r="r" b="b"/>
              <a:pathLst>
                <a:path w="9961" h="5832" extrusionOk="0">
                  <a:moveTo>
                    <a:pt x="3432" y="1"/>
                  </a:moveTo>
                  <a:lnTo>
                    <a:pt x="0" y="1"/>
                  </a:lnTo>
                  <a:lnTo>
                    <a:pt x="6529" y="5832"/>
                  </a:lnTo>
                  <a:lnTo>
                    <a:pt x="9960" y="5832"/>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82;p35">
              <a:extLst>
                <a:ext uri="{FF2B5EF4-FFF2-40B4-BE49-F238E27FC236}">
                  <a16:creationId xmlns:a16="http://schemas.microsoft.com/office/drawing/2014/main" id="{D54D0E57-2515-FC4A-E128-E9EB1F73B4DC}"/>
                </a:ext>
              </a:extLst>
            </p:cNvPr>
            <p:cNvSpPr/>
            <p:nvPr/>
          </p:nvSpPr>
          <p:spPr>
            <a:xfrm>
              <a:off x="4537800" y="3693425"/>
              <a:ext cx="249025" cy="145775"/>
            </a:xfrm>
            <a:custGeom>
              <a:avLst/>
              <a:gdLst/>
              <a:ahLst/>
              <a:cxnLst/>
              <a:rect l="l" t="t" r="r" b="b"/>
              <a:pathLst>
                <a:path w="9961" h="5831" extrusionOk="0">
                  <a:moveTo>
                    <a:pt x="3432" y="5831"/>
                  </a:moveTo>
                  <a:lnTo>
                    <a:pt x="0" y="5831"/>
                  </a:lnTo>
                  <a:lnTo>
                    <a:pt x="6529" y="0"/>
                  </a:lnTo>
                  <a:lnTo>
                    <a:pt x="9960" y="0"/>
                  </a:ln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Title 2">
            <a:extLst>
              <a:ext uri="{FF2B5EF4-FFF2-40B4-BE49-F238E27FC236}">
                <a16:creationId xmlns:a16="http://schemas.microsoft.com/office/drawing/2014/main" id="{8C648308-263F-687C-EBBC-002B1A8A3296}"/>
              </a:ext>
            </a:extLst>
          </p:cNvPr>
          <p:cNvSpPr txBox="1">
            <a:spLocks/>
          </p:cNvSpPr>
          <p:nvPr/>
        </p:nvSpPr>
        <p:spPr>
          <a:xfrm>
            <a:off x="7534479" y="4627198"/>
            <a:ext cx="739298" cy="354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Montserrat"/>
              <a:buNone/>
              <a:defRPr sz="48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2pPr>
            <a:lvl3pPr marR="0" lvl="2"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3pPr>
            <a:lvl4pPr marR="0" lvl="3"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4pPr>
            <a:lvl5pPr marR="0" lvl="4"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5pPr>
            <a:lvl6pPr marR="0" lvl="5"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6pPr>
            <a:lvl7pPr marR="0" lvl="6"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7pPr>
            <a:lvl8pPr marR="0" lvl="7"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8pPr>
            <a:lvl9pPr marR="0" lvl="8" algn="ctr" rtl="0">
              <a:lnSpc>
                <a:spcPct val="100000"/>
              </a:lnSpc>
              <a:spcBef>
                <a:spcPts val="0"/>
              </a:spcBef>
              <a:spcAft>
                <a:spcPts val="0"/>
              </a:spcAft>
              <a:buClr>
                <a:schemeClr val="dk1"/>
              </a:buClr>
              <a:buSzPts val="5200"/>
              <a:buFont typeface="Merriweather Sans"/>
              <a:buNone/>
              <a:defRPr sz="5200" b="1" i="0" u="none" strike="noStrike" cap="none">
                <a:solidFill>
                  <a:schemeClr val="dk1"/>
                </a:solidFill>
                <a:latin typeface="Merriweather Sans"/>
                <a:ea typeface="Merriweather Sans"/>
                <a:cs typeface="Merriweather Sans"/>
                <a:sym typeface="Merriweather Sans"/>
              </a:defRPr>
            </a:lvl9pPr>
          </a:lstStyle>
          <a:p>
            <a:pPr algn="l"/>
            <a:r>
              <a:rPr lang="en" sz="1000" dirty="0">
                <a:solidFill>
                  <a:schemeClr val="tx1"/>
                </a:solidFill>
                <a:latin typeface="Monotxt" panose="00000400000000000000" pitchFamily="2" charset="0"/>
                <a:cs typeface="Monotxt" panose="00000400000000000000" pitchFamily="2" charset="0"/>
              </a:rPr>
              <a:t>9 / 12</a:t>
            </a:r>
            <a:endParaRPr lang="en-ID" sz="1000" u="sng" dirty="0">
              <a:solidFill>
                <a:schemeClr val="tx1"/>
              </a:solidFill>
              <a:latin typeface="Monotxt" panose="00000400000000000000" pitchFamily="2" charset="0"/>
              <a:cs typeface="Monotxt" panose="00000400000000000000" pitchFamily="2" charset="0"/>
            </a:endParaRPr>
          </a:p>
        </p:txBody>
      </p:sp>
      <p:sp>
        <p:nvSpPr>
          <p:cNvPr id="24" name="Google Shape;423;p37">
            <a:extLst>
              <a:ext uri="{FF2B5EF4-FFF2-40B4-BE49-F238E27FC236}">
                <a16:creationId xmlns:a16="http://schemas.microsoft.com/office/drawing/2014/main" id="{DBD9D535-F2FC-AF24-744E-8FDE877B2691}"/>
              </a:ext>
            </a:extLst>
          </p:cNvPr>
          <p:cNvSpPr/>
          <p:nvPr/>
        </p:nvSpPr>
        <p:spPr>
          <a:xfrm>
            <a:off x="6673338" y="670888"/>
            <a:ext cx="552425" cy="437925"/>
          </a:xfrm>
          <a:custGeom>
            <a:avLst/>
            <a:gdLst/>
            <a:ahLst/>
            <a:cxnLst/>
            <a:rect l="l" t="t" r="r" b="b"/>
            <a:pathLst>
              <a:path w="22097" h="17517" extrusionOk="0">
                <a:moveTo>
                  <a:pt x="17717" y="1111"/>
                </a:moveTo>
                <a:cubicBezTo>
                  <a:pt x="17828" y="1111"/>
                  <a:pt x="17912" y="1139"/>
                  <a:pt x="18024" y="1167"/>
                </a:cubicBezTo>
                <a:cubicBezTo>
                  <a:pt x="20395" y="1446"/>
                  <a:pt x="21260" y="4431"/>
                  <a:pt x="19391" y="5938"/>
                </a:cubicBezTo>
                <a:lnTo>
                  <a:pt x="6752" y="15926"/>
                </a:lnTo>
                <a:cubicBezTo>
                  <a:pt x="6256" y="16316"/>
                  <a:pt x="5664" y="16506"/>
                  <a:pt x="5077" y="16506"/>
                </a:cubicBezTo>
                <a:cubicBezTo>
                  <a:pt x="4279" y="16506"/>
                  <a:pt x="3489" y="16155"/>
                  <a:pt x="2958" y="15479"/>
                </a:cubicBezTo>
                <a:cubicBezTo>
                  <a:pt x="2037" y="14308"/>
                  <a:pt x="2233" y="12606"/>
                  <a:pt x="3404" y="11685"/>
                </a:cubicBezTo>
                <a:lnTo>
                  <a:pt x="16043" y="1697"/>
                </a:lnTo>
                <a:cubicBezTo>
                  <a:pt x="16490" y="1355"/>
                  <a:pt x="17037" y="1137"/>
                  <a:pt x="17613" y="1137"/>
                </a:cubicBezTo>
                <a:cubicBezTo>
                  <a:pt x="17648" y="1137"/>
                  <a:pt x="17682" y="1138"/>
                  <a:pt x="17717" y="1139"/>
                </a:cubicBezTo>
                <a:lnTo>
                  <a:pt x="17717" y="1111"/>
                </a:lnTo>
                <a:close/>
                <a:moveTo>
                  <a:pt x="17866" y="0"/>
                </a:moveTo>
                <a:cubicBezTo>
                  <a:pt x="17000" y="0"/>
                  <a:pt x="16130" y="301"/>
                  <a:pt x="15429" y="916"/>
                </a:cubicBezTo>
                <a:lnTo>
                  <a:pt x="2791" y="10904"/>
                </a:lnTo>
                <a:cubicBezTo>
                  <a:pt x="1" y="13080"/>
                  <a:pt x="1563" y="17516"/>
                  <a:pt x="5106" y="17516"/>
                </a:cubicBezTo>
                <a:cubicBezTo>
                  <a:pt x="5915" y="17516"/>
                  <a:pt x="6724" y="17237"/>
                  <a:pt x="7394" y="16707"/>
                </a:cubicBezTo>
                <a:lnTo>
                  <a:pt x="20004" y="6747"/>
                </a:lnTo>
                <a:cubicBezTo>
                  <a:pt x="21734" y="5492"/>
                  <a:pt x="22097" y="3092"/>
                  <a:pt x="20786" y="1418"/>
                </a:cubicBezTo>
                <a:cubicBezTo>
                  <a:pt x="20053" y="483"/>
                  <a:pt x="18963" y="0"/>
                  <a:pt x="1786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70;p35">
            <a:extLst>
              <a:ext uri="{FF2B5EF4-FFF2-40B4-BE49-F238E27FC236}">
                <a16:creationId xmlns:a16="http://schemas.microsoft.com/office/drawing/2014/main" id="{25C12F0D-3494-5BDE-67F6-615D267BB4C0}"/>
              </a:ext>
            </a:extLst>
          </p:cNvPr>
          <p:cNvSpPr/>
          <p:nvPr/>
        </p:nvSpPr>
        <p:spPr>
          <a:xfrm>
            <a:off x="243840" y="266000"/>
            <a:ext cx="8662391" cy="959515"/>
          </a:xfrm>
          <a:prstGeom prst="rect">
            <a:avLst/>
          </a:prstGeom>
          <a:ln cmpd="sng">
            <a:solidFill>
              <a:srgbClr val="009D96"/>
            </a:solidFill>
            <a:prstDash val="solid"/>
          </a:ln>
        </p:spPr>
        <p:style>
          <a:lnRef idx="3">
            <a:schemeClr val="lt1"/>
          </a:lnRef>
          <a:fillRef idx="1">
            <a:schemeClr val="accent4"/>
          </a:fillRef>
          <a:effectRef idx="1">
            <a:schemeClr val="accent4"/>
          </a:effectRef>
          <a:fontRef idx="minor">
            <a:schemeClr val="lt1"/>
          </a:fontRef>
        </p:style>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408;p37">
            <a:extLst>
              <a:ext uri="{FF2B5EF4-FFF2-40B4-BE49-F238E27FC236}">
                <a16:creationId xmlns:a16="http://schemas.microsoft.com/office/drawing/2014/main" id="{DD7AC22F-B632-15C7-FC67-FF25B3A0BD47}"/>
              </a:ext>
            </a:extLst>
          </p:cNvPr>
          <p:cNvSpPr txBox="1">
            <a:spLocks noGrp="1"/>
          </p:cNvSpPr>
          <p:nvPr>
            <p:ph type="title"/>
          </p:nvPr>
        </p:nvSpPr>
        <p:spPr>
          <a:xfrm>
            <a:off x="2221707" y="436156"/>
            <a:ext cx="495669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a:solidFill>
                  <a:srgbClr val="01A3D2"/>
                </a:solidFill>
              </a:rPr>
              <a:t>SVC</a:t>
            </a:r>
          </a:p>
        </p:txBody>
      </p:sp>
      <p:pic>
        <p:nvPicPr>
          <p:cNvPr id="30" name="Picture 2">
            <a:extLst>
              <a:ext uri="{FF2B5EF4-FFF2-40B4-BE49-F238E27FC236}">
                <a16:creationId xmlns:a16="http://schemas.microsoft.com/office/drawing/2014/main" id="{9097A676-A16B-096A-EFCB-0C48D7C04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3171" y="335890"/>
            <a:ext cx="823577" cy="823577"/>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5" name="Picture 4">
            <a:extLst>
              <a:ext uri="{FF2B5EF4-FFF2-40B4-BE49-F238E27FC236}">
                <a16:creationId xmlns:a16="http://schemas.microsoft.com/office/drawing/2014/main" id="{D861B3B7-2C5F-ACE6-AA32-67747E5274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602333"/>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a:extLst>
              <a:ext uri="{FF2B5EF4-FFF2-40B4-BE49-F238E27FC236}">
                <a16:creationId xmlns:a16="http://schemas.microsoft.com/office/drawing/2014/main" id="{F2DD3658-4FA0-C485-42ED-4B1F1DF872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890128"/>
            <a:ext cx="965922" cy="24034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a:extLst>
              <a:ext uri="{FF2B5EF4-FFF2-40B4-BE49-F238E27FC236}">
                <a16:creationId xmlns:a16="http://schemas.microsoft.com/office/drawing/2014/main" id="{74781E47-40B7-4A37-EC01-AA23684515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06" t="39768" r="7025" b="38916"/>
          <a:stretch/>
        </p:blipFill>
        <p:spPr bwMode="auto">
          <a:xfrm>
            <a:off x="317252" y="338263"/>
            <a:ext cx="965922" cy="2403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15">
            <a:extLst>
              <a:ext uri="{FF2B5EF4-FFF2-40B4-BE49-F238E27FC236}">
                <a16:creationId xmlns:a16="http://schemas.microsoft.com/office/drawing/2014/main" id="{C3FD35D7-87AB-9D49-72E0-1731A079A8D2}"/>
              </a:ext>
            </a:extLst>
          </p:cNvPr>
          <p:cNvGraphicFramePr>
            <a:graphicFrameLocks noGrp="1"/>
          </p:cNvGraphicFramePr>
          <p:nvPr>
            <p:extLst>
              <p:ext uri="{D42A27DB-BD31-4B8C-83A1-F6EECF244321}">
                <p14:modId xmlns:p14="http://schemas.microsoft.com/office/powerpoint/2010/main" val="4208920981"/>
              </p:ext>
            </p:extLst>
          </p:nvPr>
        </p:nvGraphicFramePr>
        <p:xfrm>
          <a:off x="4053599" y="2003975"/>
          <a:ext cx="4418372" cy="1483360"/>
        </p:xfrm>
        <a:graphic>
          <a:graphicData uri="http://schemas.openxmlformats.org/drawingml/2006/table">
            <a:tbl>
              <a:tblPr firstRow="1" bandRow="1">
                <a:tableStyleId>{F5AB1C69-6EDB-4FF4-983F-18BD219EF322}</a:tableStyleId>
              </a:tblPr>
              <a:tblGrid>
                <a:gridCol w="2209186">
                  <a:extLst>
                    <a:ext uri="{9D8B030D-6E8A-4147-A177-3AD203B41FA5}">
                      <a16:colId xmlns:a16="http://schemas.microsoft.com/office/drawing/2014/main" val="1429754124"/>
                    </a:ext>
                  </a:extLst>
                </a:gridCol>
                <a:gridCol w="2209186">
                  <a:extLst>
                    <a:ext uri="{9D8B030D-6E8A-4147-A177-3AD203B41FA5}">
                      <a16:colId xmlns:a16="http://schemas.microsoft.com/office/drawing/2014/main" val="3401102372"/>
                    </a:ext>
                  </a:extLst>
                </a:gridCol>
              </a:tblGrid>
              <a:tr h="370840">
                <a:tc>
                  <a:txBody>
                    <a:bodyPr/>
                    <a:lstStyle/>
                    <a:p>
                      <a:pPr algn="ctr"/>
                      <a:r>
                        <a:rPr lang="en-US" dirty="0"/>
                        <a:t>EVALUATION</a:t>
                      </a:r>
                      <a:endParaRPr lang="en-ID" dirty="0"/>
                    </a:p>
                  </a:txBody>
                  <a:tcPr/>
                </a:tc>
                <a:tc>
                  <a:txBody>
                    <a:bodyPr/>
                    <a:lstStyle/>
                    <a:p>
                      <a:pPr algn="ctr"/>
                      <a:r>
                        <a:rPr lang="en-US" dirty="0"/>
                        <a:t>Values</a:t>
                      </a:r>
                      <a:endParaRPr lang="en-ID" dirty="0"/>
                    </a:p>
                  </a:txBody>
                  <a:tcPr/>
                </a:tc>
                <a:extLst>
                  <a:ext uri="{0D108BD9-81ED-4DB2-BD59-A6C34878D82A}">
                    <a16:rowId xmlns:a16="http://schemas.microsoft.com/office/drawing/2014/main" val="1595771414"/>
                  </a:ext>
                </a:extLst>
              </a:tr>
              <a:tr h="370840">
                <a:tc>
                  <a:txBody>
                    <a:bodyPr/>
                    <a:lstStyle/>
                    <a:p>
                      <a:r>
                        <a:rPr lang="en-US" b="1" dirty="0">
                          <a:solidFill>
                            <a:sysClr val="windowText" lastClr="000000"/>
                          </a:solidFill>
                        </a:rPr>
                        <a:t>Accuracy</a:t>
                      </a:r>
                      <a:endParaRPr lang="en-ID" b="1" dirty="0">
                        <a:solidFill>
                          <a:sysClr val="windowText" lastClr="000000"/>
                        </a:solidFill>
                      </a:endParaRPr>
                    </a:p>
                  </a:txBody>
                  <a:tcPr/>
                </a:tc>
                <a:tc>
                  <a:txBody>
                    <a:bodyPr/>
                    <a:lstStyle/>
                    <a:p>
                      <a:pPr algn="ctr"/>
                      <a:r>
                        <a:rPr lang="en-US" dirty="0">
                          <a:solidFill>
                            <a:sysClr val="windowText" lastClr="000000"/>
                          </a:solidFill>
                        </a:rPr>
                        <a:t>0,66</a:t>
                      </a:r>
                      <a:endParaRPr lang="en-ID" dirty="0">
                        <a:solidFill>
                          <a:sysClr val="windowText" lastClr="000000"/>
                        </a:solidFill>
                      </a:endParaRPr>
                    </a:p>
                  </a:txBody>
                  <a:tcPr/>
                </a:tc>
                <a:extLst>
                  <a:ext uri="{0D108BD9-81ED-4DB2-BD59-A6C34878D82A}">
                    <a16:rowId xmlns:a16="http://schemas.microsoft.com/office/drawing/2014/main" val="3705745614"/>
                  </a:ext>
                </a:extLst>
              </a:tr>
              <a:tr h="370840">
                <a:tc>
                  <a:txBody>
                    <a:bodyPr/>
                    <a:lstStyle/>
                    <a:p>
                      <a:r>
                        <a:rPr lang="en-US" b="1" dirty="0">
                          <a:solidFill>
                            <a:sysClr val="windowText" lastClr="000000"/>
                          </a:solidFill>
                        </a:rPr>
                        <a:t>Precision</a:t>
                      </a:r>
                      <a:endParaRPr lang="en-ID" b="1" dirty="0">
                        <a:solidFill>
                          <a:sysClr val="windowText" lastClr="000000"/>
                        </a:solidFill>
                      </a:endParaRPr>
                    </a:p>
                  </a:txBody>
                  <a:tcPr/>
                </a:tc>
                <a:tc>
                  <a:txBody>
                    <a:bodyPr/>
                    <a:lstStyle/>
                    <a:p>
                      <a:pPr algn="ctr"/>
                      <a:r>
                        <a:rPr lang="en-US" dirty="0">
                          <a:solidFill>
                            <a:sysClr val="windowText" lastClr="000000"/>
                          </a:solidFill>
                        </a:rPr>
                        <a:t>0,54</a:t>
                      </a:r>
                      <a:endParaRPr lang="en-ID" dirty="0">
                        <a:solidFill>
                          <a:sysClr val="windowText" lastClr="000000"/>
                        </a:solidFill>
                      </a:endParaRPr>
                    </a:p>
                  </a:txBody>
                  <a:tcPr/>
                </a:tc>
                <a:extLst>
                  <a:ext uri="{0D108BD9-81ED-4DB2-BD59-A6C34878D82A}">
                    <a16:rowId xmlns:a16="http://schemas.microsoft.com/office/drawing/2014/main" val="2909886656"/>
                  </a:ext>
                </a:extLst>
              </a:tr>
              <a:tr h="370840">
                <a:tc>
                  <a:txBody>
                    <a:bodyPr/>
                    <a:lstStyle/>
                    <a:p>
                      <a:r>
                        <a:rPr lang="en-US" b="1" dirty="0">
                          <a:solidFill>
                            <a:sysClr val="windowText" lastClr="000000"/>
                          </a:solidFill>
                        </a:rPr>
                        <a:t>Recall</a:t>
                      </a:r>
                      <a:endParaRPr lang="en-ID" b="1" dirty="0">
                        <a:solidFill>
                          <a:sysClr val="windowText" lastClr="000000"/>
                        </a:solidFill>
                      </a:endParaRPr>
                    </a:p>
                  </a:txBody>
                  <a:tcPr/>
                </a:tc>
                <a:tc>
                  <a:txBody>
                    <a:bodyPr/>
                    <a:lstStyle/>
                    <a:p>
                      <a:pPr algn="ctr"/>
                      <a:r>
                        <a:rPr lang="en-US" dirty="0">
                          <a:solidFill>
                            <a:sysClr val="windowText" lastClr="000000"/>
                          </a:solidFill>
                        </a:rPr>
                        <a:t>0,42</a:t>
                      </a:r>
                      <a:endParaRPr lang="en-ID" dirty="0">
                        <a:solidFill>
                          <a:sysClr val="windowText" lastClr="000000"/>
                        </a:solidFill>
                      </a:endParaRPr>
                    </a:p>
                  </a:txBody>
                  <a:tcPr/>
                </a:tc>
                <a:extLst>
                  <a:ext uri="{0D108BD9-81ED-4DB2-BD59-A6C34878D82A}">
                    <a16:rowId xmlns:a16="http://schemas.microsoft.com/office/drawing/2014/main" val="1403743359"/>
                  </a:ext>
                </a:extLst>
              </a:tr>
            </a:tbl>
          </a:graphicData>
        </a:graphic>
      </p:graphicFrame>
      <p:pic>
        <p:nvPicPr>
          <p:cNvPr id="15" name="Picture 14">
            <a:extLst>
              <a:ext uri="{FF2B5EF4-FFF2-40B4-BE49-F238E27FC236}">
                <a16:creationId xmlns:a16="http://schemas.microsoft.com/office/drawing/2014/main" id="{FBF9DF15-4B6D-0B9B-C766-E2C3BB852242}"/>
              </a:ext>
            </a:extLst>
          </p:cNvPr>
          <p:cNvPicPr>
            <a:picLocks noChangeAspect="1"/>
          </p:cNvPicPr>
          <p:nvPr/>
        </p:nvPicPr>
        <p:blipFill>
          <a:blip r:embed="rId5"/>
          <a:stretch>
            <a:fillRect/>
          </a:stretch>
        </p:blipFill>
        <p:spPr>
          <a:xfrm>
            <a:off x="311973" y="1758598"/>
            <a:ext cx="3559774" cy="2706911"/>
          </a:xfrm>
          <a:prstGeom prst="rect">
            <a:avLst/>
          </a:prstGeom>
        </p:spPr>
      </p:pic>
    </p:spTree>
    <p:extLst>
      <p:ext uri="{BB962C8B-B14F-4D97-AF65-F5344CB8AC3E}">
        <p14:creationId xmlns:p14="http://schemas.microsoft.com/office/powerpoint/2010/main" val="4287246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Business Major for College: Real Estate by Slidesgo">
  <a:themeElements>
    <a:clrScheme name="Simple Light">
      <a:dk1>
        <a:srgbClr val="FFFFFF"/>
      </a:dk1>
      <a:lt1>
        <a:srgbClr val="040241"/>
      </a:lt1>
      <a:dk2>
        <a:srgbClr val="FFFFFF"/>
      </a:dk2>
      <a:lt2>
        <a:srgbClr val="FFFFFF"/>
      </a:lt2>
      <a:accent1>
        <a:srgbClr val="F3DC33"/>
      </a:accent1>
      <a:accent2>
        <a:srgbClr val="38CEF0"/>
      </a:accent2>
      <a:accent3>
        <a:srgbClr val="47B9B1"/>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2379</TotalTime>
  <Words>199</Words>
  <Application>Microsoft Office PowerPoint</Application>
  <PresentationFormat>On-screen Show (16:9)</PresentationFormat>
  <Paragraphs>93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Monotxt</vt:lpstr>
      <vt:lpstr>Arial</vt:lpstr>
      <vt:lpstr>Merriweather Sans</vt:lpstr>
      <vt:lpstr>Montserrat</vt:lpstr>
      <vt:lpstr>Roboto</vt:lpstr>
      <vt:lpstr>Business Major for College: Real Estate by Slidesgo</vt:lpstr>
      <vt:lpstr>PowerPoint Presentation</vt:lpstr>
      <vt:lpstr>CONTENT</vt:lpstr>
      <vt:lpstr>DATASET</vt:lpstr>
      <vt:lpstr>TARGET &amp; PREDICTOR</vt:lpstr>
      <vt:lpstr>DATA PREPARATION</vt:lpstr>
      <vt:lpstr>MODEL</vt:lpstr>
      <vt:lpstr>KNeighborsClassifier</vt:lpstr>
      <vt:lpstr>LogisticRegression</vt:lpstr>
      <vt:lpstr>SVC</vt:lpstr>
      <vt:lpstr>EVALUATION</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Falivan</dc:creator>
  <cp:lastModifiedBy>Lintang Nagari</cp:lastModifiedBy>
  <cp:revision>71</cp:revision>
  <dcterms:modified xsi:type="dcterms:W3CDTF">2023-07-12T07:30:58Z</dcterms:modified>
</cp:coreProperties>
</file>