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96" r:id="rId12"/>
    <p:sldId id="295" r:id="rId13"/>
    <p:sldId id="300" r:id="rId14"/>
    <p:sldId id="281" r:id="rId15"/>
    <p:sldId id="272" r:id="rId16"/>
    <p:sldId id="273" r:id="rId17"/>
    <p:sldId id="298" r:id="rId18"/>
    <p:sldId id="297" r:id="rId19"/>
    <p:sldId id="299" r:id="rId20"/>
    <p:sldId id="278" r:id="rId2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Barlow Light" panose="020B0604020202020204" charset="0"/>
      <p:regular r:id="rId27"/>
      <p:bold r:id="rId28"/>
      <p:italic r:id="rId29"/>
      <p:boldItalic r:id="rId30"/>
    </p:embeddedFont>
    <p:embeddedFont>
      <p:font typeface="Barlow SemiBold" panose="020B0604020202020204" charset="0"/>
      <p:regular r:id="rId31"/>
      <p:bold r:id="rId32"/>
      <p:italic r:id="rId33"/>
      <p:boldItalic r:id="rId34"/>
    </p:embeddedFont>
    <p:embeddedFont>
      <p:font typeface="Yu Gothic" panose="020B0400000000000000" pitchFamily="34" charset="-128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87BE4-B5B1-CC9A-71A0-F76A402B98EB}" v="1502" dt="2021-07-18T15:02:02.421"/>
    <p1510:client id="{B3F10DC0-1BE7-931A-7FFE-EF8E4D800452}" v="259" dt="2021-07-18T07:19:11.198"/>
    <p1510:client id="{C51F0CC2-F89B-6CEC-185E-D54A85D04E4A}" v="532" dt="2021-07-19T03:02:38.863"/>
  </p1510:revLst>
</p1510:revInfo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26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03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caecd45ac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caecd45ac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399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29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 Narrow" panose="020B0606020202030204" pitchFamily="34" charset="0"/>
          <a:ea typeface="Arial Narrow" panose="020B060602020203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 Narrow" panose="020B0606020202030204" pitchFamily="34" charset="0"/>
          <a:ea typeface="Arial Narrow" panose="020B060602020203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QOK-UH4Hf-A?feature=oembed" TargetMode="Externa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108316135@gms.tcu.edu.t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 Function</a:t>
            </a:r>
            <a:br>
              <a:rPr lang="en-US" dirty="0"/>
            </a:br>
            <a:br>
              <a:rPr lang="en-US" sz="1600" dirty="0"/>
            </a:br>
            <a:r>
              <a:rPr lang="en-US" sz="1800" dirty="0">
                <a:latin typeface="+mj-ea"/>
                <a:ea typeface="+mj-ea"/>
              </a:rPr>
              <a:t>BY 108316101 </a:t>
            </a:r>
            <a:r>
              <a:rPr lang="zh-CN" altLang="en-US" sz="1800" dirty="0">
                <a:latin typeface="+mj-ea"/>
                <a:ea typeface="+mj-ea"/>
              </a:rPr>
              <a:t>林濟棟</a:t>
            </a:r>
            <a:br>
              <a:rPr lang="en-US" altLang="zh-CN" sz="1800" dirty="0">
                <a:latin typeface="+mj-ea"/>
                <a:ea typeface="+mj-ea"/>
              </a:rPr>
            </a:br>
            <a:r>
              <a:rPr lang="en-US" altLang="zh-CN" sz="1800" dirty="0">
                <a:latin typeface="+mj-ea"/>
                <a:ea typeface="+mj-ea"/>
              </a:rPr>
              <a:t>      108316135 </a:t>
            </a:r>
            <a:r>
              <a:rPr lang="zh-CN" altLang="en-US" sz="1800" dirty="0">
                <a:latin typeface="+mj-ea"/>
                <a:ea typeface="+mj-ea"/>
              </a:rPr>
              <a:t>林廣濤</a:t>
            </a:r>
            <a:endParaRPr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常見的錯誤</a:t>
            </a:r>
            <a:endParaRPr lang="en" dirty="0"/>
          </a:p>
        </p:txBody>
      </p:sp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6DA831-C3C0-4139-BBB8-ED38D417F1D9}"/>
              </a:ext>
            </a:extLst>
          </p:cNvPr>
          <p:cNvSpPr txBox="1"/>
          <p:nvPr/>
        </p:nvSpPr>
        <p:spPr>
          <a:xfrm>
            <a:off x="1375995" y="158847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latin typeface="Barlow SemiBold"/>
              </a:rPr>
              <a:t>參數宣告錯誤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EB6695-987C-47D1-8B23-9AA309BA2035}"/>
              </a:ext>
            </a:extLst>
          </p:cNvPr>
          <p:cNvSpPr txBox="1"/>
          <p:nvPr/>
        </p:nvSpPr>
        <p:spPr>
          <a:xfrm>
            <a:off x="1749668" y="2570284"/>
            <a:ext cx="22083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int wow(</a:t>
            </a:r>
            <a:r>
              <a:rPr lang="zh-TW" altLang="en-US" sz="2000">
                <a:solidFill>
                  <a:srgbClr val="FF0000"/>
                </a:solidFill>
              </a:rPr>
              <a:t>int x,y</a:t>
            </a:r>
            <a:r>
              <a:rPr lang="zh-TW" altLang="en-US" sz="2000"/>
              <a:t>)</a:t>
            </a:r>
          </a:p>
          <a:p>
            <a:r>
              <a:rPr lang="zh-TW" altLang="en-US" sz="2000"/>
              <a:t>{</a:t>
            </a:r>
          </a:p>
          <a:p>
            <a:r>
              <a:rPr lang="zh-TW" altLang="en-US" sz="2000"/>
              <a:t>     //statements;</a:t>
            </a:r>
          </a:p>
          <a:p>
            <a:r>
              <a:rPr lang="zh-TW" altLang="en-US" sz="2000"/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0E3BB1-10F9-47C1-A67D-4BB598D46ACF}"/>
              </a:ext>
            </a:extLst>
          </p:cNvPr>
          <p:cNvSpPr txBox="1"/>
          <p:nvPr/>
        </p:nvSpPr>
        <p:spPr>
          <a:xfrm>
            <a:off x="5805120" y="2566620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int wow(int x, int y)</a:t>
            </a:r>
          </a:p>
          <a:p>
            <a:r>
              <a:rPr lang="zh-TW" altLang="en-US" sz="2000"/>
              <a:t>{</a:t>
            </a:r>
          </a:p>
          <a:p>
            <a:r>
              <a:rPr lang="zh-TW" altLang="en-US" sz="2000"/>
              <a:t>     //statements;</a:t>
            </a:r>
          </a:p>
          <a:p>
            <a:r>
              <a:rPr lang="zh-TW" altLang="en-US" sz="2000"/>
              <a:t>}</a:t>
            </a:r>
            <a:endParaRPr lang="zh-TW" altLang="en-US" sz="2000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ADBF897-5CEE-4A94-AA34-FBD5F96225D2}"/>
              </a:ext>
            </a:extLst>
          </p:cNvPr>
          <p:cNvSpPr/>
          <p:nvPr/>
        </p:nvSpPr>
        <p:spPr>
          <a:xfrm>
            <a:off x="4247651" y="2955886"/>
            <a:ext cx="1135672" cy="54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應為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4DFB7-0AE3-444E-A555-3CA85982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常見的錯誤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DA7C6C-3611-4380-A80F-0536F6EA0A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445B01-39C5-4B34-AAFE-0D116950D123}"/>
              </a:ext>
            </a:extLst>
          </p:cNvPr>
          <p:cNvSpPr txBox="1"/>
          <p:nvPr/>
        </p:nvSpPr>
        <p:spPr>
          <a:xfrm>
            <a:off x="1214803" y="1639765"/>
            <a:ext cx="41279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/>
              <a:t>重複宣告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6F56D-7736-4A38-89F4-A22314B09CE0}"/>
              </a:ext>
            </a:extLst>
          </p:cNvPr>
          <p:cNvSpPr txBox="1"/>
          <p:nvPr/>
        </p:nvSpPr>
        <p:spPr>
          <a:xfrm>
            <a:off x="4794005" y="3211389"/>
            <a:ext cx="274319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int wow(int x, int y</a:t>
            </a:r>
            <a:r>
              <a:rPr lang="zh-TW" altLang="en-US" sz="2000" dirty="0"/>
              <a:t>)</a:t>
            </a:r>
          </a:p>
          <a:p>
            <a:r>
              <a:rPr lang="zh-TW" altLang="en-US" sz="2000"/>
              <a:t>{</a:t>
            </a:r>
          </a:p>
          <a:p>
            <a:r>
              <a:rPr lang="zh-TW" altLang="en-US" sz="2000">
                <a:solidFill>
                  <a:srgbClr val="FF0000"/>
                </a:solidFill>
              </a:rPr>
              <a:t>     int x,y;</a:t>
            </a:r>
          </a:p>
          <a:p>
            <a:r>
              <a:rPr lang="zh-TW" altLang="en-US" sz="2000"/>
              <a:t>     //statements;</a:t>
            </a:r>
          </a:p>
          <a:p>
            <a:r>
              <a:rPr lang="zh-TW" altLang="en-US" sz="2000"/>
              <a:t>}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497906-0F23-4F06-A793-6208651123ED}"/>
              </a:ext>
            </a:extLst>
          </p:cNvPr>
          <p:cNvSpPr txBox="1"/>
          <p:nvPr/>
        </p:nvSpPr>
        <p:spPr>
          <a:xfrm>
            <a:off x="4794005" y="1885216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600"/>
              <a:t>int main()</a:t>
            </a:r>
            <a:endParaRPr lang="zh-TW" sz="1600"/>
          </a:p>
          <a:p>
            <a:r>
              <a:rPr lang="zh-TW" altLang="en-US" sz="1600"/>
              <a:t>{</a:t>
            </a:r>
            <a:endParaRPr lang="zh-TW" altLang="en-US" sz="1600" dirty="0"/>
          </a:p>
          <a:p>
            <a:r>
              <a:rPr lang="zh-TW" altLang="en-US" sz="1600"/>
              <a:t>     wow(</a:t>
            </a:r>
            <a:r>
              <a:rPr lang="zh-TW" altLang="en-US" sz="1600">
                <a:solidFill>
                  <a:schemeClr val="tx2">
                    <a:lumMod val="10000"/>
                  </a:schemeClr>
                </a:solidFill>
              </a:rPr>
              <a:t>x ,y)</a:t>
            </a:r>
            <a:r>
              <a:rPr lang="zh-TW" altLang="en-US" sz="1600"/>
              <a:t>;</a:t>
            </a:r>
            <a:endParaRPr lang="zh-TW" altLang="en-US" sz="1600" dirty="0"/>
          </a:p>
          <a:p>
            <a:r>
              <a:rPr lang="zh-TW" altLang="en-US" sz="1600" dirty="0"/>
              <a:t>     ...</a:t>
            </a:r>
          </a:p>
          <a:p>
            <a:r>
              <a:rPr lang="zh-TW" altLang="en-US" sz="1600"/>
              <a:t>}</a:t>
            </a: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7A3771-6316-4B9C-BA12-0CD4FF98484B}"/>
              </a:ext>
            </a:extLst>
          </p:cNvPr>
          <p:cNvSpPr txBox="1"/>
          <p:nvPr/>
        </p:nvSpPr>
        <p:spPr>
          <a:xfrm>
            <a:off x="4797668" y="136134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1800">
                <a:solidFill>
                  <a:schemeClr val="tx2">
                    <a:lumMod val="10000"/>
                  </a:schemeClr>
                </a:solidFill>
              </a:rPr>
              <a:t>int wow(in</a:t>
            </a:r>
            <a:r>
              <a:rPr lang="en-US" altLang="zh-TW" sz="1800" dirty="0">
                <a:solidFill>
                  <a:schemeClr val="tx2">
                    <a:lumMod val="10000"/>
                  </a:schemeClr>
                </a:solidFill>
              </a:rPr>
              <a:t>t</a:t>
            </a:r>
            <a:r>
              <a:rPr lang="zh-TW" sz="1800">
                <a:solidFill>
                  <a:schemeClr val="tx2">
                    <a:lumMod val="10000"/>
                  </a:schemeClr>
                </a:solidFill>
              </a:rPr>
              <a:t> x, </a:t>
            </a:r>
            <a:r>
              <a:rPr lang="en-US" altLang="zh-TW" sz="1800" dirty="0">
                <a:solidFill>
                  <a:schemeClr val="tx2">
                    <a:lumMod val="10000"/>
                  </a:schemeClr>
                </a:solidFill>
              </a:rPr>
              <a:t>int</a:t>
            </a:r>
            <a:r>
              <a:rPr lang="zh-TW" sz="1800" dirty="0">
                <a:solidFill>
                  <a:schemeClr val="tx2">
                    <a:lumMod val="10000"/>
                  </a:schemeClr>
                </a:solidFill>
              </a:rPr>
              <a:t> </a:t>
            </a:r>
            <a:r>
              <a:rPr lang="en-US" altLang="zh-TW" sz="1800" dirty="0">
                <a:solidFill>
                  <a:schemeClr val="tx2">
                    <a:lumMod val="10000"/>
                  </a:schemeClr>
                </a:solidFill>
              </a:rPr>
              <a:t>y</a:t>
            </a:r>
            <a:r>
              <a:rPr lang="zh-TW" sz="1800">
                <a:solidFill>
                  <a:schemeClr val="tx2">
                    <a:lumMod val="10000"/>
                  </a:schemeClr>
                </a:solidFill>
              </a:rPr>
              <a:t>)</a:t>
            </a:r>
            <a:r>
              <a:rPr lang="en-US" altLang="zh-TW" sz="1800" dirty="0">
                <a:solidFill>
                  <a:schemeClr val="tx2">
                    <a:lumMod val="10000"/>
                  </a:schemeClr>
                </a:solidFill>
              </a:rPr>
              <a:t>;</a:t>
            </a:r>
            <a:endParaRPr lang="zh-TW" sz="1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6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常見的錯誤</a:t>
            </a:r>
            <a:endParaRPr lang="en" dirty="0"/>
          </a:p>
        </p:txBody>
      </p:sp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6DA831-C3C0-4139-BBB8-ED38D417F1D9}"/>
              </a:ext>
            </a:extLst>
          </p:cNvPr>
          <p:cNvSpPr txBox="1"/>
          <p:nvPr/>
        </p:nvSpPr>
        <p:spPr>
          <a:xfrm>
            <a:off x="570033" y="1595803"/>
            <a:ext cx="41279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latin typeface="Barlow SemiBold"/>
              </a:rPr>
              <a:t>參數宣告的型態(或是傳入值得總數)與prototype 宣告不一致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0E3BB1-10F9-47C1-A67D-4BB598D46ACF}"/>
              </a:ext>
            </a:extLst>
          </p:cNvPr>
          <p:cNvSpPr txBox="1"/>
          <p:nvPr/>
        </p:nvSpPr>
        <p:spPr>
          <a:xfrm>
            <a:off x="4794005" y="3709620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int wow(</a:t>
            </a:r>
            <a:r>
              <a:rPr lang="zh-TW" altLang="en-US" sz="2000">
                <a:solidFill>
                  <a:srgbClr val="FF0000"/>
                </a:solidFill>
              </a:rPr>
              <a:t>float x, float y</a:t>
            </a:r>
            <a:r>
              <a:rPr lang="zh-TW" altLang="en-US" sz="2000"/>
              <a:t>)</a:t>
            </a:r>
          </a:p>
          <a:p>
            <a:r>
              <a:rPr lang="zh-TW" altLang="en-US" sz="2000"/>
              <a:t>{</a:t>
            </a:r>
          </a:p>
          <a:p>
            <a:r>
              <a:rPr lang="zh-TW" altLang="en-US" sz="2000"/>
              <a:t>     //statements;</a:t>
            </a:r>
          </a:p>
          <a:p>
            <a:r>
              <a:rPr lang="zh-TW" altLang="en-US" sz="2000"/>
              <a:t>}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A6893E-6784-437E-B400-0CA52E53CEEF}"/>
              </a:ext>
            </a:extLst>
          </p:cNvPr>
          <p:cNvSpPr txBox="1"/>
          <p:nvPr/>
        </p:nvSpPr>
        <p:spPr>
          <a:xfrm>
            <a:off x="4804995" y="1676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1800"/>
              <a:t>int wow(</a:t>
            </a:r>
            <a:r>
              <a:rPr lang="zh-TW" sz="1800">
                <a:solidFill>
                  <a:srgbClr val="FF0000"/>
                </a:solidFill>
              </a:rPr>
              <a:t>in</a:t>
            </a:r>
            <a:r>
              <a:rPr lang="en-US" altLang="zh-TW" sz="1800" dirty="0">
                <a:solidFill>
                  <a:srgbClr val="FF0000"/>
                </a:solidFill>
              </a:rPr>
              <a:t>t</a:t>
            </a:r>
            <a:r>
              <a:rPr lang="zh-TW" sz="1800">
                <a:solidFill>
                  <a:srgbClr val="FF0000"/>
                </a:solidFill>
              </a:rPr>
              <a:t> x, </a:t>
            </a:r>
            <a:r>
              <a:rPr lang="en-US" altLang="zh-TW" sz="1800" dirty="0">
                <a:solidFill>
                  <a:srgbClr val="FF0000"/>
                </a:solidFill>
              </a:rPr>
              <a:t>int</a:t>
            </a:r>
            <a:r>
              <a:rPr lang="zh-TW" sz="1800" dirty="0">
                <a:solidFill>
                  <a:srgbClr val="FF0000"/>
                </a:solidFill>
              </a:rPr>
              <a:t> </a:t>
            </a:r>
            <a:r>
              <a:rPr lang="en-US" altLang="zh-TW" sz="1800" dirty="0">
                <a:solidFill>
                  <a:srgbClr val="FF0000"/>
                </a:solidFill>
              </a:rPr>
              <a:t>y</a:t>
            </a:r>
            <a:r>
              <a:rPr lang="zh-TW" sz="1800"/>
              <a:t>)</a:t>
            </a:r>
            <a:r>
              <a:rPr lang="en-US" altLang="zh-TW" sz="1800" dirty="0"/>
              <a:t>;</a:t>
            </a:r>
            <a:endParaRPr lang="zh-TW" sz="1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EF01F8-7DFC-47CF-AC73-BEFABF61A2E2}"/>
              </a:ext>
            </a:extLst>
          </p:cNvPr>
          <p:cNvSpPr txBox="1"/>
          <p:nvPr/>
        </p:nvSpPr>
        <p:spPr>
          <a:xfrm>
            <a:off x="4801332" y="2295524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600"/>
              <a:t>int main()</a:t>
            </a:r>
            <a:endParaRPr lang="zh-TW" sz="1600"/>
          </a:p>
          <a:p>
            <a:r>
              <a:rPr lang="zh-TW" altLang="en-US" sz="1600"/>
              <a:t>{ </a:t>
            </a:r>
            <a:endParaRPr lang="zh-TW" altLang="en-US" sz="1600" dirty="0"/>
          </a:p>
          <a:p>
            <a:r>
              <a:rPr lang="zh-TW" altLang="en-US" sz="1600"/>
              <a:t>     int a=0,b=0;</a:t>
            </a:r>
            <a:endParaRPr lang="zh-TW" altLang="en-US" sz="1600" dirty="0"/>
          </a:p>
          <a:p>
            <a:r>
              <a:rPr lang="zh-TW" altLang="en-US" sz="1600"/>
              <a:t>     wow(</a:t>
            </a:r>
            <a:r>
              <a:rPr lang="zh-TW" altLang="en-US" sz="1600">
                <a:solidFill>
                  <a:srgbClr val="FF0000"/>
                </a:solidFill>
              </a:rPr>
              <a:t>a,b</a:t>
            </a:r>
            <a:r>
              <a:rPr lang="zh-TW" altLang="en-US" sz="1600"/>
              <a:t>);</a:t>
            </a:r>
            <a:endParaRPr lang="zh-TW" altLang="en-US" sz="1600" dirty="0"/>
          </a:p>
          <a:p>
            <a:r>
              <a:rPr lang="zh-TW" altLang="en-US" sz="1600" dirty="0"/>
              <a:t>     ...</a:t>
            </a:r>
          </a:p>
          <a:p>
            <a:r>
              <a:rPr lang="zh-TW" altLang="en-US" sz="160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999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常見的錯誤</a:t>
            </a:r>
            <a:endParaRPr lang="en" dirty="0"/>
          </a:p>
        </p:txBody>
      </p:sp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6DA831-C3C0-4139-BBB8-ED38D417F1D9}"/>
              </a:ext>
            </a:extLst>
          </p:cNvPr>
          <p:cNvSpPr txBox="1"/>
          <p:nvPr/>
        </p:nvSpPr>
        <p:spPr>
          <a:xfrm>
            <a:off x="570033" y="1595803"/>
            <a:ext cx="41279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latin typeface="Barlow SemiBold"/>
              </a:rPr>
              <a:t>參數宣告的型態(或是傳入值得總數)與prototype 宣告不一致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0E3BB1-10F9-47C1-A67D-4BB598D46ACF}"/>
              </a:ext>
            </a:extLst>
          </p:cNvPr>
          <p:cNvSpPr txBox="1"/>
          <p:nvPr/>
        </p:nvSpPr>
        <p:spPr>
          <a:xfrm>
            <a:off x="4794005" y="3636351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int wow(</a:t>
            </a:r>
            <a:r>
              <a:rPr lang="zh-TW" altLang="en-US" sz="2000">
                <a:solidFill>
                  <a:srgbClr val="FF0000"/>
                </a:solidFill>
              </a:rPr>
              <a:t>int x, int y</a:t>
            </a:r>
            <a:r>
              <a:rPr lang="zh-TW" altLang="en-US" sz="2000"/>
              <a:t>)</a:t>
            </a:r>
          </a:p>
          <a:p>
            <a:r>
              <a:rPr lang="zh-TW" altLang="en-US" sz="2000"/>
              <a:t>{</a:t>
            </a:r>
          </a:p>
          <a:p>
            <a:r>
              <a:rPr lang="zh-TW" altLang="en-US" sz="2000"/>
              <a:t>     //statements;</a:t>
            </a:r>
          </a:p>
          <a:p>
            <a:r>
              <a:rPr lang="zh-TW" altLang="en-US" sz="2000"/>
              <a:t>}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A6893E-6784-437E-B400-0CA52E53CEEF}"/>
              </a:ext>
            </a:extLst>
          </p:cNvPr>
          <p:cNvSpPr txBox="1"/>
          <p:nvPr/>
        </p:nvSpPr>
        <p:spPr>
          <a:xfrm>
            <a:off x="4804995" y="1676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1800"/>
              <a:t>int wow(</a:t>
            </a:r>
            <a:r>
              <a:rPr lang="zh-TW" sz="1800">
                <a:solidFill>
                  <a:srgbClr val="FF0000"/>
                </a:solidFill>
              </a:rPr>
              <a:t>in</a:t>
            </a:r>
            <a:r>
              <a:rPr lang="en-US" altLang="zh-TW" sz="1800" dirty="0">
                <a:solidFill>
                  <a:srgbClr val="FF0000"/>
                </a:solidFill>
              </a:rPr>
              <a:t>t</a:t>
            </a:r>
            <a:r>
              <a:rPr lang="zh-TW" sz="1800">
                <a:solidFill>
                  <a:srgbClr val="FF0000"/>
                </a:solidFill>
              </a:rPr>
              <a:t> x, </a:t>
            </a:r>
            <a:r>
              <a:rPr lang="en-US" altLang="zh-TW" sz="1800" dirty="0">
                <a:solidFill>
                  <a:srgbClr val="FF0000"/>
                </a:solidFill>
              </a:rPr>
              <a:t>int</a:t>
            </a:r>
            <a:r>
              <a:rPr lang="zh-TW" sz="1800" dirty="0">
                <a:solidFill>
                  <a:srgbClr val="FF0000"/>
                </a:solidFill>
              </a:rPr>
              <a:t> </a:t>
            </a:r>
            <a:r>
              <a:rPr lang="en-US" altLang="zh-TW" sz="1800" dirty="0">
                <a:solidFill>
                  <a:srgbClr val="FF0000"/>
                </a:solidFill>
              </a:rPr>
              <a:t>y</a:t>
            </a:r>
            <a:r>
              <a:rPr lang="zh-TW" sz="1800"/>
              <a:t>)</a:t>
            </a:r>
            <a:r>
              <a:rPr lang="en-US" altLang="zh-TW" sz="1800" dirty="0"/>
              <a:t>;</a:t>
            </a:r>
            <a:endParaRPr lang="zh-TW" sz="1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EF01F8-7DFC-47CF-AC73-BEFABF61A2E2}"/>
              </a:ext>
            </a:extLst>
          </p:cNvPr>
          <p:cNvSpPr txBox="1"/>
          <p:nvPr/>
        </p:nvSpPr>
        <p:spPr>
          <a:xfrm>
            <a:off x="4801332" y="2178293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600"/>
              <a:t>int main()</a:t>
            </a:r>
            <a:endParaRPr lang="zh-TW" sz="1600"/>
          </a:p>
          <a:p>
            <a:r>
              <a:rPr lang="zh-TW" altLang="en-US" sz="1600"/>
              <a:t>{</a:t>
            </a:r>
            <a:endParaRPr lang="zh-TW" altLang="en-US" sz="1600" dirty="0"/>
          </a:p>
          <a:p>
            <a:r>
              <a:rPr lang="zh-TW" altLang="en-US" sz="1600"/>
              <a:t>     int a=0,b=0,c=0;</a:t>
            </a:r>
            <a:endParaRPr lang="zh-TW" altLang="en-US" sz="1600" dirty="0"/>
          </a:p>
          <a:p>
            <a:r>
              <a:rPr lang="zh-TW" altLang="en-US" sz="1600"/>
              <a:t>     wow(</a:t>
            </a:r>
            <a:r>
              <a:rPr lang="zh-TW" altLang="en-US" sz="1600">
                <a:solidFill>
                  <a:srgbClr val="FF0000"/>
                </a:solidFill>
              </a:rPr>
              <a:t>a,b,c</a:t>
            </a:r>
            <a:r>
              <a:rPr lang="zh-TW" altLang="en-US" sz="1600"/>
              <a:t>);</a:t>
            </a:r>
            <a:endParaRPr lang="zh-TW" altLang="en-US" sz="1600" dirty="0"/>
          </a:p>
          <a:p>
            <a:r>
              <a:rPr lang="zh-TW" altLang="en-US" sz="1600" dirty="0"/>
              <a:t>     ...</a:t>
            </a:r>
          </a:p>
          <a:p>
            <a:r>
              <a:rPr lang="zh-TW" altLang="en-US" sz="160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533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2. Call by value , reference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TW"/>
              <a:t>Function</a:t>
            </a:r>
            <a:endParaRPr lang="en-US" altLang="zh-TW" dirty="0"/>
          </a:p>
        </p:txBody>
      </p:sp>
      <p:sp>
        <p:nvSpPr>
          <p:cNvPr id="668" name="Google Shape;668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8C3494-04A7-4256-A1A1-A1FC8E988E4E}"/>
              </a:ext>
            </a:extLst>
          </p:cNvPr>
          <p:cNvSpPr txBox="1"/>
          <p:nvPr/>
        </p:nvSpPr>
        <p:spPr>
          <a:xfrm>
            <a:off x="666390" y="1750083"/>
            <a:ext cx="391854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Call by value</a:t>
            </a:r>
          </a:p>
          <a:p>
            <a:endParaRPr lang="zh-TW" altLang="en-US" sz="2000" dirty="0"/>
          </a:p>
          <a:p>
            <a:r>
              <a:rPr lang="zh-TW" altLang="en-US" sz="2000"/>
              <a:t>     -複製參數到自訂函數</a:t>
            </a:r>
          </a:p>
          <a:p>
            <a:r>
              <a:rPr lang="zh-TW" altLang="en-US" sz="2000"/>
              <a:t>     -不會改變原本的值</a:t>
            </a:r>
          </a:p>
          <a:p>
            <a:r>
              <a:rPr lang="zh-TW" altLang="en-US" sz="2000"/>
              <a:t>     -如果不想修改到原本的值</a:t>
            </a:r>
            <a:endParaRPr lang="zh-TW" altLang="en-US" sz="2000" dirty="0"/>
          </a:p>
          <a:p>
            <a:r>
              <a:rPr lang="zh-TW" altLang="en-US" sz="2000"/>
              <a:t>       可以用call by value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B77839-C603-40F1-9536-1E909FC7A72C}"/>
              </a:ext>
            </a:extLst>
          </p:cNvPr>
          <p:cNvSpPr txBox="1"/>
          <p:nvPr/>
        </p:nvSpPr>
        <p:spPr>
          <a:xfrm>
            <a:off x="4691152" y="1752780"/>
            <a:ext cx="345487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Call by reference</a:t>
            </a:r>
            <a:endParaRPr lang="zh-TW"/>
          </a:p>
          <a:p>
            <a:endParaRPr lang="zh-TW" altLang="en-US" sz="2000" dirty="0"/>
          </a:p>
          <a:p>
            <a:r>
              <a:rPr lang="zh-TW" altLang="en-US" sz="2000"/>
              <a:t>     -傳該值的地址給function</a:t>
            </a:r>
          </a:p>
          <a:p>
            <a:r>
              <a:rPr lang="zh-TW" altLang="en-US" sz="2000"/>
              <a:t>     -可以改變原本的數值</a:t>
            </a:r>
          </a:p>
          <a:p>
            <a:r>
              <a:rPr lang="zh-TW" altLang="en-US" sz="2000"/>
              <a:t>     -只開放給特定幾個需要</a:t>
            </a:r>
            <a:endParaRPr lang="zh-TW" altLang="en-US" sz="2000" dirty="0"/>
          </a:p>
          <a:p>
            <a:r>
              <a:rPr lang="zh-TW" altLang="en-US" sz="2000"/>
              <a:t>      改原本值的function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h-TW" altLang="en"/>
              <a:t>差異</a:t>
            </a:r>
            <a:endParaRPr lang="en" dirty="0"/>
          </a:p>
        </p:txBody>
      </p:sp>
      <p:sp>
        <p:nvSpPr>
          <p:cNvPr id="701" name="Google Shape;701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圖片 3">
            <a:hlinkClick r:id="" action="ppaction://media"/>
            <a:extLst>
              <a:ext uri="{FF2B5EF4-FFF2-40B4-BE49-F238E27FC236}">
                <a16:creationId xmlns:a16="http://schemas.microsoft.com/office/drawing/2014/main" id="{FEC1C279-ACBF-401D-AA51-EDBD618F101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66192" y="1425087"/>
            <a:ext cx="5377961" cy="35242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TW"/>
              <a:t>Call</a:t>
            </a:r>
            <a:r>
              <a:rPr lang="zh-TW" altLang="en-US" dirty="0"/>
              <a:t> </a:t>
            </a:r>
            <a:r>
              <a:rPr lang="en-US" altLang="zh-TW"/>
              <a:t>by</a:t>
            </a:r>
            <a:r>
              <a:rPr lang="zh-TW" altLang="en-US" dirty="0"/>
              <a:t> </a:t>
            </a:r>
            <a:r>
              <a:rPr lang="en-US" altLang="zh-TW"/>
              <a:t>value範例</a:t>
            </a:r>
            <a:endParaRPr lang="zh-TW" altLang="en-US"/>
          </a:p>
        </p:txBody>
      </p:sp>
      <p:sp>
        <p:nvSpPr>
          <p:cNvPr id="668" name="Google Shape;668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4CE773-0D6E-461B-9FCD-7E81AE10980E}"/>
              </a:ext>
            </a:extLst>
          </p:cNvPr>
          <p:cNvSpPr txBox="1"/>
          <p:nvPr/>
        </p:nvSpPr>
        <p:spPr>
          <a:xfrm>
            <a:off x="1419957" y="1390649"/>
            <a:ext cx="274319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#include </a:t>
            </a:r>
            <a:r>
              <a:rPr lang="en-US" altLang="zh-TW"/>
              <a:t>&lt;</a:t>
            </a:r>
            <a:r>
              <a:rPr lang="zh-TW"/>
              <a:t>st</a:t>
            </a:r>
            <a:r>
              <a:rPr lang="en-US" altLang="zh-TW"/>
              <a:t>dio.h&gt;</a:t>
            </a:r>
            <a:endParaRPr lang="zh-TW" altLang="en-US"/>
          </a:p>
          <a:p>
            <a:r>
              <a:rPr lang="zh-TW"/>
              <a:t>void swap(int x, int y); </a:t>
            </a:r>
            <a:endParaRPr lang="zh-TW" altLang="en-US"/>
          </a:p>
          <a:p>
            <a:r>
              <a:rPr lang="zh-TW"/>
              <a:t>int main() { </a:t>
            </a:r>
            <a:endParaRPr lang="zh-TW" altLang="en-US"/>
          </a:p>
          <a:p>
            <a:r>
              <a:rPr lang="zh-TW" altLang="en-US" dirty="0"/>
              <a:t>     </a:t>
            </a:r>
            <a:r>
              <a:rPr lang="zh-TW"/>
              <a:t>int a, b;</a:t>
            </a:r>
            <a:r>
              <a:rPr lang="zh-TW" altLang="en-US" dirty="0"/>
              <a:t> </a:t>
            </a:r>
          </a:p>
          <a:p>
            <a:r>
              <a:rPr lang="zh-TW" dirty="0"/>
              <a:t>    </a:t>
            </a:r>
            <a:r>
              <a:rPr lang="zh-TW" altLang="en-US" dirty="0"/>
              <a:t> </a:t>
            </a:r>
            <a:r>
              <a:rPr lang="zh-TW"/>
              <a:t>scanf("%d%d", &amp;a, &amp;b) </a:t>
            </a:r>
          </a:p>
          <a:p>
            <a:r>
              <a:rPr lang="zh-TW" dirty="0"/>
              <a:t>  </a:t>
            </a:r>
            <a:r>
              <a:rPr lang="zh-TW" altLang="en-US" dirty="0"/>
              <a:t>   </a:t>
            </a:r>
            <a:r>
              <a:rPr lang="zh-TW"/>
              <a:t>swap(a, b); </a:t>
            </a:r>
          </a:p>
          <a:p>
            <a:r>
              <a:rPr lang="zh-TW" altLang="en-US" dirty="0"/>
              <a:t>     </a:t>
            </a:r>
            <a:r>
              <a:rPr lang="zh-TW"/>
              <a:t>printf("%d %d\n", a, b);</a:t>
            </a:r>
            <a:r>
              <a:rPr lang="zh-TW" altLang="en-US" dirty="0"/>
              <a:t> </a:t>
            </a:r>
          </a:p>
          <a:p>
            <a:r>
              <a:rPr lang="zh-TW" dirty="0"/>
              <a:t>    </a:t>
            </a:r>
            <a:r>
              <a:rPr lang="zh-TW" altLang="en-US" dirty="0"/>
              <a:t> </a:t>
            </a:r>
            <a:r>
              <a:rPr lang="zh-TW"/>
              <a:t>return 0; </a:t>
            </a:r>
          </a:p>
          <a:p>
            <a:r>
              <a:rPr lang="zh-TW"/>
              <a:t>} </a:t>
            </a:r>
            <a:endParaRPr lang="zh-TW" altLang="en-US"/>
          </a:p>
          <a:p>
            <a:r>
              <a:rPr lang="zh-TW"/>
              <a:t>void swap(int x, int y) { </a:t>
            </a:r>
            <a:endParaRPr lang="zh-TW" altLang="en-US"/>
          </a:p>
          <a:p>
            <a:r>
              <a:rPr lang="zh-TW" altLang="en-US" dirty="0"/>
              <a:t>     </a:t>
            </a:r>
            <a:r>
              <a:rPr lang="zh-TW"/>
              <a:t>int temp;</a:t>
            </a:r>
            <a:r>
              <a:rPr lang="zh-TW" altLang="en-US" dirty="0"/>
              <a:t> </a:t>
            </a:r>
          </a:p>
          <a:p>
            <a:r>
              <a:rPr lang="zh-TW"/>
              <a:t>     printf("%d %d\n", x, y); </a:t>
            </a:r>
            <a:endParaRPr lang="zh-TW" altLang="en-US"/>
          </a:p>
          <a:p>
            <a:r>
              <a:rPr lang="zh-TW" altLang="en-US" dirty="0"/>
              <a:t>     </a:t>
            </a:r>
            <a:r>
              <a:rPr lang="zh-TW"/>
              <a:t>temp = x;</a:t>
            </a:r>
            <a:r>
              <a:rPr lang="zh-TW" altLang="en-US" dirty="0"/>
              <a:t> </a:t>
            </a:r>
          </a:p>
          <a:p>
            <a:r>
              <a:rPr lang="zh-TW" dirty="0"/>
              <a:t>  </a:t>
            </a:r>
            <a:r>
              <a:rPr lang="zh-TW" altLang="en-US" dirty="0"/>
              <a:t>   </a:t>
            </a:r>
            <a:r>
              <a:rPr lang="zh-TW"/>
              <a:t>x = y;</a:t>
            </a:r>
            <a:endParaRPr lang="zh-TW" altLang="en-US"/>
          </a:p>
          <a:p>
            <a:r>
              <a:rPr lang="zh-TW" altLang="en-US" dirty="0"/>
              <a:t>     </a:t>
            </a:r>
            <a:r>
              <a:rPr lang="zh-TW"/>
              <a:t>y = temp;</a:t>
            </a:r>
            <a:r>
              <a:rPr lang="zh-TW" altLang="en-US" dirty="0"/>
              <a:t> </a:t>
            </a:r>
            <a:endParaRPr lang="zh-TW" dirty="0"/>
          </a:p>
          <a:p>
            <a:r>
              <a:rPr lang="zh-TW" dirty="0"/>
              <a:t>    </a:t>
            </a:r>
            <a:r>
              <a:rPr lang="zh-TW" altLang="en-US" dirty="0"/>
              <a:t> </a:t>
            </a:r>
            <a:r>
              <a:rPr lang="zh-TW"/>
              <a:t>printf("%d %d\n", x, y);</a:t>
            </a:r>
            <a:endParaRPr lang="zh-TW" altLang="en-US"/>
          </a:p>
          <a:p>
            <a:r>
              <a:rPr lang="zh-TW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B0C064-7A8D-4ECE-9BA0-C356C03D02D9}"/>
              </a:ext>
            </a:extLst>
          </p:cNvPr>
          <p:cNvSpPr/>
          <p:nvPr/>
        </p:nvSpPr>
        <p:spPr>
          <a:xfrm>
            <a:off x="5528966" y="1977067"/>
            <a:ext cx="862641" cy="59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E192B6-3E55-44E7-9404-3ACD16C25B6E}"/>
              </a:ext>
            </a:extLst>
          </p:cNvPr>
          <p:cNvSpPr/>
          <p:nvPr/>
        </p:nvSpPr>
        <p:spPr>
          <a:xfrm>
            <a:off x="7301182" y="1979762"/>
            <a:ext cx="862641" cy="59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3</a:t>
            </a:r>
            <a:endParaRPr lang="zh-TW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CCDF5B-75E3-4576-80A7-21B2CD24EC07}"/>
              </a:ext>
            </a:extLst>
          </p:cNvPr>
          <p:cNvSpPr txBox="1"/>
          <p:nvPr/>
        </p:nvSpPr>
        <p:spPr>
          <a:xfrm>
            <a:off x="5804914" y="1620688"/>
            <a:ext cx="2846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529C42-3652-41DF-9C57-53AC9C8AC185}"/>
              </a:ext>
            </a:extLst>
          </p:cNvPr>
          <p:cNvSpPr txBox="1"/>
          <p:nvPr/>
        </p:nvSpPr>
        <p:spPr>
          <a:xfrm>
            <a:off x="7602567" y="1623384"/>
            <a:ext cx="3601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b</a:t>
            </a:r>
            <a:endParaRPr lang="zh-TW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2DCB83-54D7-4B21-9124-EFB365B91957}"/>
              </a:ext>
            </a:extLst>
          </p:cNvPr>
          <p:cNvSpPr txBox="1"/>
          <p:nvPr/>
        </p:nvSpPr>
        <p:spPr>
          <a:xfrm>
            <a:off x="6537744" y="3157268"/>
            <a:ext cx="597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temp</a:t>
            </a:r>
            <a:endParaRPr lang="zh-TW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700AEA-F4E7-46DF-8298-52EB98F3E58A}"/>
              </a:ext>
            </a:extLst>
          </p:cNvPr>
          <p:cNvSpPr/>
          <p:nvPr/>
        </p:nvSpPr>
        <p:spPr>
          <a:xfrm>
            <a:off x="6408887" y="3459731"/>
            <a:ext cx="862641" cy="59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4377E9-A556-48EA-8C95-2E8D29F6FB10}"/>
              </a:ext>
            </a:extLst>
          </p:cNvPr>
          <p:cNvSpPr/>
          <p:nvPr/>
        </p:nvSpPr>
        <p:spPr>
          <a:xfrm>
            <a:off x="5504980" y="4333225"/>
            <a:ext cx="899276" cy="59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D57DFE-6211-4EEF-A0A4-E0DB6FA864C2}"/>
              </a:ext>
            </a:extLst>
          </p:cNvPr>
          <p:cNvSpPr/>
          <p:nvPr/>
        </p:nvSpPr>
        <p:spPr>
          <a:xfrm>
            <a:off x="7308302" y="4335920"/>
            <a:ext cx="855315" cy="59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018EEB3-C527-4C2D-B025-92F487BBD79E}"/>
              </a:ext>
            </a:extLst>
          </p:cNvPr>
          <p:cNvSpPr txBox="1"/>
          <p:nvPr/>
        </p:nvSpPr>
        <p:spPr>
          <a:xfrm>
            <a:off x="5823437" y="3991707"/>
            <a:ext cx="2667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x</a:t>
            </a:r>
            <a:endParaRPr lang="zh-TW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642A3C-34B2-42A4-B52E-A696CF431A1B}"/>
              </a:ext>
            </a:extLst>
          </p:cNvPr>
          <p:cNvSpPr txBox="1"/>
          <p:nvPr/>
        </p:nvSpPr>
        <p:spPr>
          <a:xfrm>
            <a:off x="7607543" y="3944082"/>
            <a:ext cx="2593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y</a:t>
            </a:r>
            <a:endParaRPr lang="zh-TW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6CD86B48-2CB6-4AA0-844E-49478CDF60A9}"/>
              </a:ext>
            </a:extLst>
          </p:cNvPr>
          <p:cNvSpPr/>
          <p:nvPr/>
        </p:nvSpPr>
        <p:spPr>
          <a:xfrm rot="-2580000">
            <a:off x="6037336" y="4116100"/>
            <a:ext cx="446941" cy="19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042E1CAB-C340-4B5C-8001-9441376D5793}"/>
              </a:ext>
            </a:extLst>
          </p:cNvPr>
          <p:cNvSpPr/>
          <p:nvPr/>
        </p:nvSpPr>
        <p:spPr>
          <a:xfrm>
            <a:off x="6570285" y="4501866"/>
            <a:ext cx="542192" cy="2637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33BC20D0-9DA1-4F85-9464-1C38DF975A97}"/>
              </a:ext>
            </a:extLst>
          </p:cNvPr>
          <p:cNvSpPr/>
          <p:nvPr/>
        </p:nvSpPr>
        <p:spPr>
          <a:xfrm rot="2940000">
            <a:off x="7116141" y="4102548"/>
            <a:ext cx="461597" cy="22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50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/>
              <a:t>by</a:t>
            </a:r>
            <a:r>
              <a:rPr lang="zh-TW" altLang="en-US"/>
              <a:t> reference</a:t>
            </a:r>
            <a:endParaRPr lang="en-US" altLang="zh-TW"/>
          </a:p>
        </p:txBody>
      </p:sp>
      <p:sp>
        <p:nvSpPr>
          <p:cNvPr id="668" name="Google Shape;668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C7D62A8-3AA4-47C3-A16D-AE61C021DDE8}"/>
              </a:ext>
            </a:extLst>
          </p:cNvPr>
          <p:cNvSpPr txBox="1"/>
          <p:nvPr/>
        </p:nvSpPr>
        <p:spPr>
          <a:xfrm>
            <a:off x="1339361" y="1647091"/>
            <a:ext cx="297033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* operator反參照運算子</a:t>
            </a:r>
          </a:p>
          <a:p>
            <a:endParaRPr lang="zh-TW" altLang="en-US" sz="2000" dirty="0"/>
          </a:p>
          <a:p>
            <a:r>
              <a:rPr lang="zh-TW" sz="2000"/>
              <a:t>   int*</a:t>
            </a:r>
            <a:r>
              <a:rPr lang="zh-TW" altLang="en-US" sz="2000"/>
              <a:t> </a:t>
            </a:r>
            <a:r>
              <a:rPr lang="zh-TW" sz="2000"/>
              <a:t>number</a:t>
            </a:r>
            <a:endParaRPr lang="zh-TW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B86115-62E9-4FF3-81CB-09607C78048D}"/>
              </a:ext>
            </a:extLst>
          </p:cNvPr>
          <p:cNvSpPr txBox="1"/>
          <p:nvPr/>
        </p:nvSpPr>
        <p:spPr>
          <a:xfrm>
            <a:off x="5010149" y="1991456"/>
            <a:ext cx="375431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400"/>
              <a:t>void doublenumber(int* x) {</a:t>
            </a:r>
          </a:p>
          <a:p>
            <a:r>
              <a:rPr lang="zh-TW" sz="2400" dirty="0"/>
              <a:t>   </a:t>
            </a:r>
            <a:r>
              <a:rPr lang="zh-TW" altLang="en-US" sz="2400" dirty="0"/>
              <a:t> </a:t>
            </a:r>
            <a:endParaRPr lang="zh-TW" altLang="en-US" sz="2400"/>
          </a:p>
          <a:p>
            <a:r>
              <a:rPr lang="zh-TW" sz="2400"/>
              <a:t>    </a:t>
            </a:r>
            <a:r>
              <a:rPr lang="zh-TW" altLang="en-US" sz="2400"/>
              <a:t> </a:t>
            </a:r>
            <a:r>
              <a:rPr lang="zh-TW" sz="2400"/>
              <a:t>*x = *x * 2;</a:t>
            </a:r>
            <a:endParaRPr lang="zh-TW"/>
          </a:p>
          <a:p>
            <a:endParaRPr lang="zh-TW" altLang="en-US" sz="2400" dirty="0"/>
          </a:p>
          <a:p>
            <a:r>
              <a:rPr lang="zh-TW" sz="2400"/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DED3FC-2E12-4715-AFBB-1AE08B0C5508}"/>
              </a:ext>
            </a:extLst>
          </p:cNvPr>
          <p:cNvSpPr txBox="1"/>
          <p:nvPr/>
        </p:nvSpPr>
        <p:spPr>
          <a:xfrm>
            <a:off x="1544515" y="2658203"/>
            <a:ext cx="346856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b="1"/>
              <a:t>表示此變數是一個存放記憶體位址的變數</a:t>
            </a:r>
            <a:endParaRPr lang="zh-TW"/>
          </a:p>
          <a:p>
            <a:r>
              <a:rPr lang="en-US" altLang="zh-TW"/>
              <a:t>number</a:t>
            </a:r>
            <a:r>
              <a:rPr lang="zh-TW"/>
              <a:t> 是一個存放位址的變數，存放的位址指向一個空間，指</a:t>
            </a:r>
            <a:r>
              <a:rPr lang="zh-TW" dirty="0"/>
              <a:t>向的空間可存放型態為 int 的數值</a:t>
            </a:r>
            <a:endParaRPr lang="zh-TW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941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A760F-A6BB-440D-9C5B-FDE99C2A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zh-TW" dirty="0"/>
              <a:t> </a:t>
            </a:r>
            <a:r>
              <a:rPr lang="en-US" dirty="0"/>
              <a:t>by</a:t>
            </a:r>
            <a:r>
              <a:rPr lang="zh-TW" dirty="0"/>
              <a:t> </a:t>
            </a:r>
            <a:r>
              <a:rPr lang="en-US" dirty="0"/>
              <a:t>reference</a:t>
            </a:r>
            <a:r>
              <a:rPr lang="zh-TW" altLang="en-US"/>
              <a:t>範例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E3E94A-7B5B-43F9-80F1-1A394CBAEE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3704FB-5F47-4A65-A773-9897F915856B}"/>
              </a:ext>
            </a:extLst>
          </p:cNvPr>
          <p:cNvSpPr txBox="1"/>
          <p:nvPr/>
        </p:nvSpPr>
        <p:spPr>
          <a:xfrm>
            <a:off x="5361842" y="1251437"/>
            <a:ext cx="27431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#include &lt;s</a:t>
            </a:r>
            <a:r>
              <a:rPr lang="en-US" altLang="zh-TW" dirty="0" err="1"/>
              <a:t>tdio.h</a:t>
            </a:r>
            <a:r>
              <a:rPr lang="en-US" altLang="zh-TW" dirty="0"/>
              <a:t>&gt;</a:t>
            </a:r>
            <a:r>
              <a:rPr lang="zh-TW" altLang="en-US" dirty="0"/>
              <a:t> </a:t>
            </a:r>
            <a:endParaRPr lang="zh-TW" altLang="en-US"/>
          </a:p>
          <a:p>
            <a:r>
              <a:rPr lang="zh-TW"/>
              <a:t>void swap( int *x, int *y ); </a:t>
            </a:r>
          </a:p>
          <a:p>
            <a:r>
              <a:rPr lang="zh-TW"/>
              <a:t>int main() </a:t>
            </a:r>
            <a:r>
              <a:rPr lang="zh-TW" altLang="en-US"/>
              <a:t> </a:t>
            </a:r>
            <a:r>
              <a:rPr lang="zh-TW"/>
              <a:t>{ </a:t>
            </a:r>
            <a:endParaRPr lang="zh-TW" altLang="en-US"/>
          </a:p>
          <a:p>
            <a:r>
              <a:rPr lang="zh-TW" altLang="en-US"/>
              <a:t>     </a:t>
            </a:r>
            <a:r>
              <a:rPr lang="zh-TW"/>
              <a:t>int a, b;</a:t>
            </a:r>
            <a:r>
              <a:rPr lang="zh-TW" altLang="en-US"/>
              <a:t> </a:t>
            </a:r>
            <a:endParaRPr lang="zh-TW"/>
          </a:p>
          <a:p>
            <a:r>
              <a:rPr lang="zh-TW"/>
              <a:t>    </a:t>
            </a:r>
            <a:r>
              <a:rPr lang="zh-TW" altLang="en-US"/>
              <a:t> </a:t>
            </a:r>
            <a:r>
              <a:rPr lang="zh-TW"/>
              <a:t>scanf("%d%d", &amp;a, &amp;b);</a:t>
            </a:r>
            <a:r>
              <a:rPr lang="zh-TW" altLang="en-US"/>
              <a:t> </a:t>
            </a:r>
          </a:p>
          <a:p>
            <a:r>
              <a:rPr lang="zh-TW"/>
              <a:t>    </a:t>
            </a:r>
            <a:r>
              <a:rPr lang="zh-TW" altLang="en-US"/>
              <a:t> </a:t>
            </a:r>
            <a:r>
              <a:rPr lang="zh-TW"/>
              <a:t>swap( &amp;a, &amp;b );</a:t>
            </a:r>
            <a:r>
              <a:rPr lang="zh-TW" altLang="en-US"/>
              <a:t> </a:t>
            </a:r>
            <a:endParaRPr lang="zh-TW"/>
          </a:p>
          <a:p>
            <a:r>
              <a:rPr lang="zh-TW" dirty="0"/>
              <a:t> </a:t>
            </a:r>
            <a:r>
              <a:rPr lang="zh-TW" altLang="en-US"/>
              <a:t>    </a:t>
            </a:r>
            <a:r>
              <a:rPr lang="zh-TW"/>
              <a:t>printf("%d %d", a, b);  </a:t>
            </a:r>
            <a:endParaRPr lang="zh-TW" altLang="en-US"/>
          </a:p>
          <a:p>
            <a:r>
              <a:rPr lang="zh-TW" dirty="0"/>
              <a:t> </a:t>
            </a:r>
            <a:r>
              <a:rPr lang="zh-TW" altLang="en-US"/>
              <a:t>    </a:t>
            </a:r>
            <a:r>
              <a:rPr lang="zh-TW"/>
              <a:t>return 0;</a:t>
            </a:r>
            <a:r>
              <a:rPr lang="zh-TW" altLang="en-US"/>
              <a:t> </a:t>
            </a:r>
          </a:p>
          <a:p>
            <a:r>
              <a:rPr lang="zh-TW"/>
              <a:t>}</a:t>
            </a:r>
            <a:endParaRPr lang="zh-TW" altLang="en-US"/>
          </a:p>
          <a:p>
            <a:r>
              <a:rPr lang="zh-TW"/>
              <a:t>void swap(int *x, in</a:t>
            </a:r>
            <a:r>
              <a:rPr lang="en-US" altLang="zh-TW" dirty="0"/>
              <a:t>t</a:t>
            </a:r>
            <a:r>
              <a:rPr lang="zh-TW"/>
              <a:t> *y)</a:t>
            </a:r>
            <a:r>
              <a:rPr lang="zh-TW" altLang="en-US"/>
              <a:t> </a:t>
            </a:r>
          </a:p>
          <a:p>
            <a:r>
              <a:rPr lang="zh-TW" altLang="en-US" dirty="0"/>
              <a:t> </a:t>
            </a:r>
            <a:r>
              <a:rPr lang="zh-TW"/>
              <a:t>{</a:t>
            </a:r>
            <a:r>
              <a:rPr lang="zh-TW" altLang="en-US"/>
              <a:t> </a:t>
            </a:r>
          </a:p>
          <a:p>
            <a:r>
              <a:rPr lang="zh-TW"/>
              <a:t>   </a:t>
            </a:r>
            <a:r>
              <a:rPr lang="zh-TW" altLang="en-US"/>
              <a:t>  </a:t>
            </a:r>
            <a:r>
              <a:rPr lang="zh-TW"/>
              <a:t>int temp; </a:t>
            </a:r>
            <a:endParaRPr lang="zh-TW" altLang="en-US" dirty="0"/>
          </a:p>
          <a:p>
            <a:r>
              <a:rPr lang="zh-TW"/>
              <a:t>    </a:t>
            </a:r>
            <a:r>
              <a:rPr lang="zh-TW" altLang="en-US"/>
              <a:t> </a:t>
            </a:r>
            <a:r>
              <a:rPr lang="zh-TW"/>
              <a:t>printf("%d %d", *x, *y); </a:t>
            </a:r>
          </a:p>
          <a:p>
            <a:r>
              <a:rPr lang="zh-TW" altLang="en-US"/>
              <a:t>     </a:t>
            </a:r>
            <a:r>
              <a:rPr lang="zh-TW"/>
              <a:t>temp = *x;</a:t>
            </a:r>
            <a:r>
              <a:rPr lang="zh-TW" altLang="en-US"/>
              <a:t> </a:t>
            </a:r>
          </a:p>
          <a:p>
            <a:r>
              <a:rPr lang="zh-TW"/>
              <a:t>    </a:t>
            </a:r>
            <a:r>
              <a:rPr lang="zh-TW" altLang="en-US"/>
              <a:t> </a:t>
            </a:r>
            <a:r>
              <a:rPr lang="zh-TW"/>
              <a:t>*x = *y; </a:t>
            </a:r>
          </a:p>
          <a:p>
            <a:r>
              <a:rPr lang="zh-TW"/>
              <a:t>    </a:t>
            </a:r>
            <a:r>
              <a:rPr lang="zh-TW" altLang="en-US"/>
              <a:t> </a:t>
            </a:r>
            <a:r>
              <a:rPr lang="zh-TW"/>
              <a:t>*y = temp; </a:t>
            </a:r>
          </a:p>
          <a:p>
            <a:r>
              <a:rPr lang="zh-TW" altLang="en-US"/>
              <a:t>     </a:t>
            </a:r>
            <a:r>
              <a:rPr lang="zh-TW"/>
              <a:t>printf("%d %d", *x, *y);</a:t>
            </a:r>
            <a:r>
              <a:rPr lang="zh-TW" altLang="en-US"/>
              <a:t> </a:t>
            </a:r>
          </a:p>
          <a:p>
            <a:r>
              <a:rPr lang="zh-TW"/>
              <a:t>}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BD4AB0-3A5C-4204-94C0-E6417F185B03}"/>
              </a:ext>
            </a:extLst>
          </p:cNvPr>
          <p:cNvSpPr/>
          <p:nvPr/>
        </p:nvSpPr>
        <p:spPr>
          <a:xfrm>
            <a:off x="2510826" y="2721095"/>
            <a:ext cx="916556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12B4EF-7C16-4F25-AA02-7A4A053B371F}"/>
              </a:ext>
            </a:extLst>
          </p:cNvPr>
          <p:cNvSpPr/>
          <p:nvPr/>
        </p:nvSpPr>
        <p:spPr>
          <a:xfrm>
            <a:off x="1650881" y="1742536"/>
            <a:ext cx="916556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5F4935-9DE0-4CD6-A1ED-8550102A0B86}"/>
              </a:ext>
            </a:extLst>
          </p:cNvPr>
          <p:cNvSpPr/>
          <p:nvPr/>
        </p:nvSpPr>
        <p:spPr>
          <a:xfrm>
            <a:off x="3271028" y="1745232"/>
            <a:ext cx="916556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2CB311-E702-438D-B6BC-F1C1E3B49E61}"/>
              </a:ext>
            </a:extLst>
          </p:cNvPr>
          <p:cNvSpPr txBox="1"/>
          <p:nvPr/>
        </p:nvSpPr>
        <p:spPr>
          <a:xfrm>
            <a:off x="1766259" y="1448159"/>
            <a:ext cx="683644" cy="318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/>
              <a:t>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48D7BB-9F07-4B1C-A07C-D70276D5347F}"/>
              </a:ext>
            </a:extLst>
          </p:cNvPr>
          <p:cNvSpPr txBox="1"/>
          <p:nvPr/>
        </p:nvSpPr>
        <p:spPr>
          <a:xfrm>
            <a:off x="3386407" y="1450855"/>
            <a:ext cx="6836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/>
              <a:t>b</a:t>
            </a:r>
            <a:endParaRPr lang="zh-TW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CB524E-2FE4-4BED-835D-AF2F5A75B00F}"/>
              </a:ext>
            </a:extLst>
          </p:cNvPr>
          <p:cNvSpPr txBox="1"/>
          <p:nvPr/>
        </p:nvSpPr>
        <p:spPr>
          <a:xfrm>
            <a:off x="2397065" y="2413240"/>
            <a:ext cx="1061050" cy="318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/>
              <a:t>temp</a:t>
            </a:r>
            <a:endParaRPr lang="zh-TW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1631FA-EE8E-4008-88EC-F4E45910B03E}"/>
              </a:ext>
            </a:extLst>
          </p:cNvPr>
          <p:cNvSpPr/>
          <p:nvPr/>
        </p:nvSpPr>
        <p:spPr>
          <a:xfrm>
            <a:off x="1644867" y="3810318"/>
            <a:ext cx="916556" cy="64698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3ABC38-A69F-47A3-97AC-911221D99769}"/>
              </a:ext>
            </a:extLst>
          </p:cNvPr>
          <p:cNvSpPr/>
          <p:nvPr/>
        </p:nvSpPr>
        <p:spPr>
          <a:xfrm>
            <a:off x="3309113" y="3812183"/>
            <a:ext cx="927754" cy="639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532036-790D-411B-B144-78A62FEA5093}"/>
              </a:ext>
            </a:extLst>
          </p:cNvPr>
          <p:cNvSpPr txBox="1"/>
          <p:nvPr/>
        </p:nvSpPr>
        <p:spPr>
          <a:xfrm>
            <a:off x="1848582" y="3504465"/>
            <a:ext cx="5084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/>
              <a:t>x</a:t>
            </a:r>
            <a:endParaRPr lang="zh-TW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11F9A-DAEB-43F5-B4DD-1F7AB8E970EF}"/>
              </a:ext>
            </a:extLst>
          </p:cNvPr>
          <p:cNvSpPr txBox="1"/>
          <p:nvPr/>
        </p:nvSpPr>
        <p:spPr>
          <a:xfrm>
            <a:off x="3493476" y="3478822"/>
            <a:ext cx="4718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/>
              <a:t>y</a:t>
            </a:r>
            <a:endParaRPr lang="zh-TW"/>
          </a:p>
        </p:txBody>
      </p:sp>
      <p:sp>
        <p:nvSpPr>
          <p:cNvPr id="18" name="箭號: 弧形左彎 17">
            <a:extLst>
              <a:ext uri="{FF2B5EF4-FFF2-40B4-BE49-F238E27FC236}">
                <a16:creationId xmlns:a16="http://schemas.microsoft.com/office/drawing/2014/main" id="{1679C722-1D66-4909-9126-B80135A67CDE}"/>
              </a:ext>
            </a:extLst>
          </p:cNvPr>
          <p:cNvSpPr/>
          <p:nvPr/>
        </p:nvSpPr>
        <p:spPr>
          <a:xfrm rot="10800000">
            <a:off x="1083171" y="1954966"/>
            <a:ext cx="520212" cy="224203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弧形右彎 18">
            <a:extLst>
              <a:ext uri="{FF2B5EF4-FFF2-40B4-BE49-F238E27FC236}">
                <a16:creationId xmlns:a16="http://schemas.microsoft.com/office/drawing/2014/main" id="{DADDC448-B9E9-41DC-B713-51FA74AADF78}"/>
              </a:ext>
            </a:extLst>
          </p:cNvPr>
          <p:cNvSpPr/>
          <p:nvPr/>
        </p:nvSpPr>
        <p:spPr>
          <a:xfrm rot="10800000">
            <a:off x="4297826" y="1916047"/>
            <a:ext cx="468924" cy="22640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3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function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 algn="l" fontAlgn="base">
              <a:buNone/>
            </a:pPr>
            <a:r>
              <a:rPr lang="en-US" altLang="zh-CN" sz="1800" b="1" i="0" dirty="0">
                <a:solidFill>
                  <a:srgbClr val="000000"/>
                </a:solidFill>
                <a:effectLst/>
                <a:latin typeface="Barlow SemiBold" panose="020B0604020202020204" charset="0"/>
                <a:ea typeface="+mj-ea"/>
              </a:rPr>
              <a:t>Facilitate the design, implementation, operation and maintenance of large programs</a:t>
            </a:r>
          </a:p>
          <a:p>
            <a:pPr algn="l" fontAlgn="base"/>
            <a:endParaRPr lang="en-US" altLang="zh-CN" sz="11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 fontAlgn="base"/>
            <a:r>
              <a:rPr lang="zh-CN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使程序變得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更簡短而清晰</a:t>
            </a:r>
          </a:p>
          <a:p>
            <a:pPr algn="l" fontAlgn="base"/>
            <a:r>
              <a:rPr lang="zh-CN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有利於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程序維護</a:t>
            </a:r>
          </a:p>
          <a:p>
            <a:pPr algn="l" fontAlgn="base"/>
            <a:r>
              <a:rPr lang="zh-CN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可以提高程序開發的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效率</a:t>
            </a:r>
          </a:p>
          <a:p>
            <a:pPr algn="l" fontAlgn="base"/>
            <a:r>
              <a:rPr lang="zh-CN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提高了代碼的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重用性</a:t>
            </a: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Divide and conquer technique</a:t>
            </a:r>
          </a:p>
          <a:p>
            <a:pPr marL="171450" indent="-171450"/>
            <a:r>
              <a:rPr lang="en-US" sz="1400" b="1" dirty="0"/>
              <a:t>Construct a large program from small, simple pieces (e.g., components)</a:t>
            </a:r>
          </a:p>
          <a:p>
            <a:pPr marL="0" indent="0">
              <a:buNone/>
            </a:pPr>
            <a:endParaRPr lang="en-US" sz="1400" b="1" dirty="0"/>
          </a:p>
          <a:p>
            <a:pPr marL="171450" indent="-171450"/>
            <a:r>
              <a:rPr lang="en-US" sz="1400" b="1" dirty="0"/>
              <a:t>Allow programmers to modularize(</a:t>
            </a:r>
            <a:r>
              <a:rPr lang="zh-CN" altLang="en-US" sz="1400" b="1" dirty="0">
                <a:latin typeface="+mj-ea"/>
                <a:ea typeface="+mj-ea"/>
              </a:rPr>
              <a:t>模組化</a:t>
            </a:r>
            <a:r>
              <a:rPr lang="en-US" sz="1400" b="1" dirty="0"/>
              <a:t>) a program by separating its tasks into self-contained units</a:t>
            </a:r>
            <a:endParaRPr sz="1400" b="1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35"/>
          <p:cNvSpPr txBox="1">
            <a:spLocks noGrp="1"/>
          </p:cNvSpPr>
          <p:nvPr>
            <p:ph type="ctrTitle" idx="4294967295"/>
          </p:nvPr>
        </p:nvSpPr>
        <p:spPr>
          <a:xfrm>
            <a:off x="4856163" y="1201738"/>
            <a:ext cx="4287837" cy="8334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4294967295"/>
          </p:nvPr>
        </p:nvSpPr>
        <p:spPr>
          <a:xfrm>
            <a:off x="4856163" y="2063750"/>
            <a:ext cx="4287837" cy="18780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>
                <a:hlinkClick r:id="rId3"/>
              </a:rPr>
              <a:t>108316135@gms.tcu.edu.tw</a:t>
            </a:r>
            <a:endParaRPr lang="en"/>
          </a:p>
          <a:p>
            <a:pPr>
              <a:lnSpc>
                <a:spcPct val="114999"/>
              </a:lnSpc>
              <a:spcBef>
                <a:spcPts val="0"/>
              </a:spcBef>
              <a:buFont typeface="Barlow Light,Sans-Serif"/>
            </a:pPr>
            <a:r>
              <a:rPr lang="en" dirty="0">
                <a:hlinkClick r:id="rId3"/>
              </a:rPr>
              <a:t>108316101@gms.tcu.edu.tw</a:t>
            </a:r>
            <a:endParaRPr lang="en-US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4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-US" altLang="zh-CN" dirty="0"/>
              <a:t>Function call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function is invoked by</a:t>
            </a:r>
            <a:r>
              <a:rPr lang="en-US" sz="1400" dirty="0"/>
              <a:t>(</a:t>
            </a:r>
            <a:r>
              <a:rPr lang="zh-CN" altLang="en-US" sz="1400" dirty="0">
                <a:latin typeface="+mj-ea"/>
                <a:ea typeface="+mj-ea"/>
              </a:rPr>
              <a:t>調用</a:t>
            </a:r>
            <a:r>
              <a:rPr lang="en-US" sz="1400" dirty="0"/>
              <a:t>)</a:t>
            </a:r>
            <a:r>
              <a:rPr lang="en-US" dirty="0"/>
              <a:t> a function call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1308291" y="652961"/>
            <a:ext cx="7182213" cy="41593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ym typeface="Barlow SemiBold"/>
              </a:rPr>
              <a:t>Function call :</a:t>
            </a:r>
          </a:p>
          <a:p>
            <a:pPr marL="285750" indent="-285750"/>
            <a:r>
              <a:rPr lang="en-US" sz="1800" dirty="0">
                <a:sym typeface="Barlow SemiBold"/>
              </a:rPr>
              <a:t>function name + arguments ( information that the called function needs to perform its designated task )</a:t>
            </a:r>
          </a:p>
          <a:p>
            <a:pPr marL="285750" indent="-285750"/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Barlow SemiBold"/>
              </a:rPr>
              <a:t>pow(3,2) – Math function</a:t>
            </a:r>
            <a:endParaRPr lang="en-US" sz="1800" b="1" dirty="0">
              <a:solidFill>
                <a:schemeClr val="tx1"/>
              </a:solidFill>
              <a:sym typeface="Barlow SemiBold"/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sym typeface="Barlow SemiBold"/>
              </a:rPr>
              <a:t>Called function either returns a result 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Barlow SemiBold"/>
              </a:rPr>
              <a:t>(return value) </a:t>
            </a:r>
            <a:r>
              <a:rPr lang="en-US" sz="1800" b="1" dirty="0">
                <a:solidFill>
                  <a:schemeClr val="tx1"/>
                </a:solidFill>
                <a:sym typeface="Barlow SemiBold"/>
              </a:rPr>
              <a:t>or simply returns to the caller.</a:t>
            </a: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sym typeface="Barlow SemiBold"/>
              </a:rPr>
              <a:t>Function calls form hierarchical relationships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  <a:sym typeface="Barlow SemiBold"/>
              </a:rPr>
              <a:t>(</a:t>
            </a:r>
            <a:r>
              <a:rPr lang="zh-CN" alt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  <a:sym typeface="Barlow SemiBold"/>
              </a:rPr>
              <a:t>層次关系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  <a:sym typeface="Barlow SemiBold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4554E-4B8F-4A22-8663-928B66BF2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34" y="3391211"/>
            <a:ext cx="4683848" cy="16927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Call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549859" y="1603800"/>
            <a:ext cx="573399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600" b="1" dirty="0"/>
              <a:t>Invoking functions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• Provide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function name and arguments (data)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• Function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returns results</a:t>
            </a:r>
            <a:r>
              <a:rPr lang="en-US" sz="1600" dirty="0"/>
              <a:t> or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none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600" b="1" dirty="0"/>
              <a:t>Function call analogy: 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600" b="1" dirty="0"/>
              <a:t>	</a:t>
            </a:r>
            <a:r>
              <a:rPr lang="en-US" sz="1600" dirty="0"/>
              <a:t>• Boss asks worker to complete task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600" dirty="0"/>
              <a:t>	– Worker gets information, does task, returns result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600" dirty="0"/>
              <a:t>	– Information hiding: boss does not know details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687321" y="655420"/>
            <a:ext cx="5461408" cy="6643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/>
                </a:solidFill>
              </a:rPr>
              <a:t>Function Definitions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BF743C-B081-4CA4-8D39-952C8FA5A134}"/>
              </a:ext>
            </a:extLst>
          </p:cNvPr>
          <p:cNvSpPr txBox="1"/>
          <p:nvPr/>
        </p:nvSpPr>
        <p:spPr>
          <a:xfrm>
            <a:off x="731520" y="1405563"/>
            <a:ext cx="4075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Definitions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return-value-type function-name( parameter-list 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	declarations and statements</a:t>
            </a:r>
          </a:p>
          <a:p>
            <a:r>
              <a:rPr lang="en-US" dirty="0"/>
              <a:t> 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704FF-D850-4077-B885-434CDC692CDD}"/>
              </a:ext>
            </a:extLst>
          </p:cNvPr>
          <p:cNvSpPr txBox="1"/>
          <p:nvPr/>
        </p:nvSpPr>
        <p:spPr>
          <a:xfrm>
            <a:off x="1100823" y="2790558"/>
            <a:ext cx="40755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Function-name: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any valid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Return-value-type: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type of the result 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void</a:t>
            </a:r>
            <a:r>
              <a:rPr lang="en-US" dirty="0"/>
              <a:t> – indicates that the function returns nothing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Parameter-list: comma separated list, declares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type must be listed explicitly for each parameter.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basic structure of function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1AB74-051F-4138-9EE5-DD8F0443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564" y="2571750"/>
            <a:ext cx="5010100" cy="1958622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9CC211FA-A43C-4485-B340-A480B4772704}"/>
              </a:ext>
            </a:extLst>
          </p:cNvPr>
          <p:cNvSpPr/>
          <p:nvPr/>
        </p:nvSpPr>
        <p:spPr>
          <a:xfrm rot="5400000">
            <a:off x="4651476" y="1672705"/>
            <a:ext cx="355311" cy="1450386"/>
          </a:xfrm>
          <a:prstGeom prst="leftBrace">
            <a:avLst>
              <a:gd name="adj1" fmla="val 0"/>
              <a:gd name="adj2" fmla="val 525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577;p20">
            <a:extLst>
              <a:ext uri="{FF2B5EF4-FFF2-40B4-BE49-F238E27FC236}">
                <a16:creationId xmlns:a16="http://schemas.microsoft.com/office/drawing/2014/main" id="{7394845D-B138-43C7-886F-E1ECBA807208}"/>
              </a:ext>
            </a:extLst>
          </p:cNvPr>
          <p:cNvSpPr txBox="1">
            <a:spLocks/>
          </p:cNvSpPr>
          <p:nvPr/>
        </p:nvSpPr>
        <p:spPr>
          <a:xfrm>
            <a:off x="1876696" y="2075190"/>
            <a:ext cx="1159981" cy="2552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1400" dirty="0">
                <a:ln>
                  <a:solidFill>
                    <a:schemeClr val="tx1"/>
                  </a:solidFill>
                </a:ln>
              </a:rPr>
              <a:t>Function name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06BEF18-AB70-40A8-8C49-17114A0BDE27}"/>
              </a:ext>
            </a:extLst>
          </p:cNvPr>
          <p:cNvCxnSpPr>
            <a:stCxn id="15" idx="3"/>
          </p:cNvCxnSpPr>
          <p:nvPr/>
        </p:nvCxnSpPr>
        <p:spPr>
          <a:xfrm>
            <a:off x="3036677" y="2202803"/>
            <a:ext cx="202912" cy="479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5D39866-A502-4E5F-80A2-D8D80F3219B4}"/>
              </a:ext>
            </a:extLst>
          </p:cNvPr>
          <p:cNvSpPr/>
          <p:nvPr/>
        </p:nvSpPr>
        <p:spPr>
          <a:xfrm>
            <a:off x="6505302" y="3307516"/>
            <a:ext cx="470263" cy="6537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8D004-506C-4DC2-9A3C-8732A7E18DD3}"/>
              </a:ext>
            </a:extLst>
          </p:cNvPr>
          <p:cNvSpPr txBox="1"/>
          <p:nvPr/>
        </p:nvSpPr>
        <p:spPr>
          <a:xfrm>
            <a:off x="6975566" y="3480477"/>
            <a:ext cx="611342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 SemiBold" panose="020B0604020202020204" charset="0"/>
              </a:rPr>
              <a:t>Body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BCD492-8858-4A09-9B42-8EC20BE7D05B}"/>
              </a:ext>
            </a:extLst>
          </p:cNvPr>
          <p:cNvSpPr txBox="1"/>
          <p:nvPr/>
        </p:nvSpPr>
        <p:spPr>
          <a:xfrm>
            <a:off x="3778528" y="1697022"/>
            <a:ext cx="2101205" cy="52322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 SemiBold" panose="020B0604020202020204" charset="0"/>
              </a:rPr>
              <a:t>Parameters declaration</a:t>
            </a:r>
          </a:p>
          <a:p>
            <a:pPr algn="ctr"/>
            <a:r>
              <a:rPr lang="en-US" dirty="0">
                <a:latin typeface="Barlow SemiBold" panose="020B060402020202020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Barlow SemiBold" panose="020B0604020202020204" charset="0"/>
              </a:rPr>
              <a:t>type</a:t>
            </a:r>
            <a:r>
              <a:rPr lang="en-US" dirty="0">
                <a:latin typeface="Barlow SemiBold" panose="020B060402020202020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Barlow SemiBold" panose="020B0604020202020204" charset="0"/>
              </a:rPr>
              <a:t>name</a:t>
            </a:r>
            <a:r>
              <a:rPr lang="en-US" dirty="0">
                <a:latin typeface="Barlow SemiBold" panose="020B0604020202020204" charset="0"/>
              </a:rPr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6F987E-6C7B-4328-8E20-DC3CAA24B33D}"/>
              </a:ext>
            </a:extLst>
          </p:cNvPr>
          <p:cNvSpPr/>
          <p:nvPr/>
        </p:nvSpPr>
        <p:spPr>
          <a:xfrm>
            <a:off x="1834025" y="2487168"/>
            <a:ext cx="851751" cy="600438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F3AE26C-51F4-4A8C-BCC8-67E5DD0E9E04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0800000">
            <a:off x="602227" y="1692913"/>
            <a:ext cx="1231799" cy="1094474"/>
          </a:xfrm>
          <a:prstGeom prst="bentConnector3">
            <a:avLst>
              <a:gd name="adj1" fmla="val 11855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AACA07-ED26-41F1-8212-D65E2E298B4B}"/>
              </a:ext>
            </a:extLst>
          </p:cNvPr>
          <p:cNvSpPr txBox="1"/>
          <p:nvPr/>
        </p:nvSpPr>
        <p:spPr>
          <a:xfrm>
            <a:off x="602226" y="1431303"/>
            <a:ext cx="2024676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rlow SemiBold" panose="020B0604020202020204" charset="0"/>
              </a:rPr>
              <a:t>Return value type</a:t>
            </a:r>
          </a:p>
          <a:p>
            <a:pPr algn="ctr"/>
            <a:r>
              <a:rPr lang="en-US" dirty="0">
                <a:latin typeface="Barlow SemiBold" panose="020B0604020202020204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Barlow SemiBold" panose="020B0604020202020204" charset="0"/>
              </a:rPr>
              <a:t>void</a:t>
            </a:r>
            <a:r>
              <a:rPr lang="en-US" dirty="0">
                <a:latin typeface="Barlow SemiBold" panose="020B0604020202020204" charset="0"/>
              </a:rPr>
              <a:t> if no return value)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00"/>
                </a:solidFill>
              </a:rPr>
              <a:t>Function Prototype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586" name="Google Shape;586;p21"/>
          <p:cNvSpPr txBox="1">
            <a:spLocks noGrp="1"/>
          </p:cNvSpPr>
          <p:nvPr>
            <p:ph type="body" idx="1"/>
          </p:nvPr>
        </p:nvSpPr>
        <p:spPr>
          <a:xfrm>
            <a:off x="1108397" y="1438879"/>
            <a:ext cx="7338379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tx1"/>
                </a:solidFill>
              </a:rPr>
              <a:t>ALSO KNOWN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 DECLARATION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Indicates to the compiler: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Name of the function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Type of data returned </a:t>
            </a:r>
            <a:r>
              <a:rPr lang="en-US" dirty="0">
                <a:solidFill>
                  <a:schemeClr val="tx1"/>
                </a:solidFill>
              </a:rPr>
              <a:t>by the function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</a:rPr>
              <a:t> Parameters the function expects to receive</a:t>
            </a:r>
          </a:p>
          <a:p>
            <a:pPr marL="1200150" lvl="2" indent="-285750"/>
            <a:r>
              <a:rPr lang="en-US" b="1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tx1"/>
                </a:solidFill>
              </a:rPr>
              <a:t> of parameters</a:t>
            </a:r>
          </a:p>
          <a:p>
            <a:pPr marL="1200150" lvl="2" indent="-285750"/>
            <a:r>
              <a:rPr lang="en-US" b="1" dirty="0">
                <a:solidFill>
                  <a:schemeClr val="tx1"/>
                </a:solidFill>
              </a:rPr>
              <a:t>Types</a:t>
            </a:r>
            <a:r>
              <a:rPr lang="en-US" dirty="0">
                <a:solidFill>
                  <a:schemeClr val="tx1"/>
                </a:solidFill>
              </a:rPr>
              <a:t> of those parameters</a:t>
            </a:r>
          </a:p>
          <a:p>
            <a:pPr marL="1200150" lvl="2" indent="-285750"/>
            <a:r>
              <a:rPr lang="en-US" b="1" dirty="0">
                <a:solidFill>
                  <a:schemeClr val="tx1"/>
                </a:solidFill>
              </a:rPr>
              <a:t>Order</a:t>
            </a:r>
            <a:r>
              <a:rPr lang="en-US" dirty="0">
                <a:solidFill>
                  <a:schemeClr val="tx1"/>
                </a:solidFill>
              </a:rPr>
              <a:t> of those parameters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00"/>
                </a:solidFill>
              </a:rPr>
              <a:t>Function Prototype</a:t>
            </a:r>
            <a:endParaRPr dirty="0"/>
          </a:p>
        </p:txBody>
      </p:sp>
      <p:sp>
        <p:nvSpPr>
          <p:cNvPr id="595" name="Google Shape;595;p22"/>
          <p:cNvSpPr txBox="1">
            <a:spLocks noGrp="1"/>
          </p:cNvSpPr>
          <p:nvPr>
            <p:ph type="body" idx="1"/>
          </p:nvPr>
        </p:nvSpPr>
        <p:spPr>
          <a:xfrm>
            <a:off x="310144" y="1521322"/>
            <a:ext cx="5024726" cy="1645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Compiler uses a function prototype to:</a:t>
            </a:r>
          </a:p>
          <a:p>
            <a:pPr marL="285750" indent="-285750"/>
            <a:r>
              <a:rPr lang="en-US" sz="1400" dirty="0"/>
              <a:t>Check that calls to the function contain the </a:t>
            </a:r>
            <a:r>
              <a:rPr lang="en-US" sz="1400" dirty="0">
                <a:solidFill>
                  <a:schemeClr val="accent2"/>
                </a:solidFill>
              </a:rPr>
              <a:t>correct number </a:t>
            </a:r>
            <a:r>
              <a:rPr lang="en-US" sz="1400" dirty="0"/>
              <a:t>and </a:t>
            </a:r>
            <a:r>
              <a:rPr lang="en-US" sz="1400" dirty="0">
                <a:solidFill>
                  <a:schemeClr val="accent2"/>
                </a:solidFill>
              </a:rPr>
              <a:t>types of arguments</a:t>
            </a:r>
            <a:r>
              <a:rPr lang="en-US" sz="1400" dirty="0"/>
              <a:t> in the </a:t>
            </a:r>
            <a:r>
              <a:rPr lang="en-US" sz="1400" dirty="0">
                <a:solidFill>
                  <a:schemeClr val="accent2"/>
                </a:solidFill>
              </a:rPr>
              <a:t>correct order</a:t>
            </a:r>
          </a:p>
          <a:p>
            <a:pPr marL="285750" indent="-285750"/>
            <a:r>
              <a:rPr lang="en-US" sz="1400" dirty="0"/>
              <a:t>Ensure that </a:t>
            </a:r>
            <a:r>
              <a:rPr lang="en-US" sz="1400" dirty="0">
                <a:solidFill>
                  <a:schemeClr val="accent2"/>
                </a:solidFill>
              </a:rPr>
              <a:t>the value returned </a:t>
            </a:r>
            <a:r>
              <a:rPr lang="en-US" sz="1400" dirty="0"/>
              <a:t>by the function is </a:t>
            </a:r>
            <a:r>
              <a:rPr lang="en-US" sz="1400" dirty="0">
                <a:solidFill>
                  <a:schemeClr val="accent2"/>
                </a:solidFill>
              </a:rPr>
              <a:t>used correctly </a:t>
            </a:r>
            <a:r>
              <a:rPr lang="en-US" sz="1400" dirty="0"/>
              <a:t>in the expression that called the function</a:t>
            </a:r>
            <a:endParaRPr sz="1400" dirty="0"/>
          </a:p>
        </p:txBody>
      </p:sp>
      <p:sp>
        <p:nvSpPr>
          <p:cNvPr id="597" name="Google Shape;59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2E1DC2-5204-4D7B-8E74-C42FDDBE89B5}"/>
              </a:ext>
            </a:extLst>
          </p:cNvPr>
          <p:cNvCxnSpPr/>
          <p:nvPr/>
        </p:nvCxnSpPr>
        <p:spPr>
          <a:xfrm>
            <a:off x="3589673" y="1056953"/>
            <a:ext cx="1964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F7F18FB-C62A-4429-B902-F7BABE5C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86" y="247325"/>
            <a:ext cx="3248478" cy="4648849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E161EA-3F36-4A8C-969A-DBDC053A7703}"/>
              </a:ext>
            </a:extLst>
          </p:cNvPr>
          <p:cNvCxnSpPr/>
          <p:nvPr/>
        </p:nvCxnSpPr>
        <p:spPr>
          <a:xfrm rot="10800000" flipV="1">
            <a:off x="4979562" y="2492393"/>
            <a:ext cx="2785001" cy="820348"/>
          </a:xfrm>
          <a:prstGeom prst="bentConnector3">
            <a:avLst>
              <a:gd name="adj1" fmla="val -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90066A-6316-4B18-8535-69CAB4728734}"/>
              </a:ext>
            </a:extLst>
          </p:cNvPr>
          <p:cNvSpPr txBox="1"/>
          <p:nvPr/>
        </p:nvSpPr>
        <p:spPr>
          <a:xfrm>
            <a:off x="3270939" y="3998302"/>
            <a:ext cx="1776941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 definition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901173E-CF47-401D-8534-7156FDE73D7B}"/>
              </a:ext>
            </a:extLst>
          </p:cNvPr>
          <p:cNvSpPr/>
          <p:nvPr/>
        </p:nvSpPr>
        <p:spPr>
          <a:xfrm>
            <a:off x="5069170" y="3617604"/>
            <a:ext cx="627016" cy="103980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6E4970-B0FC-482F-8201-3A6DBD345DA9}"/>
              </a:ext>
            </a:extLst>
          </p:cNvPr>
          <p:cNvSpPr txBox="1"/>
          <p:nvPr/>
        </p:nvSpPr>
        <p:spPr>
          <a:xfrm>
            <a:off x="3641926" y="3148132"/>
            <a:ext cx="1337636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Custom 1">
      <a:majorFont>
        <a:latin typeface="Arial Narrow"/>
        <a:ea typeface="Yu Gothic"/>
        <a:cs typeface=""/>
      </a:majorFont>
      <a:minorFont>
        <a:latin typeface="Arial Narrow"/>
        <a:ea typeface="Yu Gothi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1619</Words>
  <Application>Microsoft Office PowerPoint</Application>
  <PresentationFormat>如螢幕大小 (16:9)</PresentationFormat>
  <Paragraphs>382</Paragraphs>
  <Slides>20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Lodovico template</vt:lpstr>
      <vt:lpstr>03 Function  BY 108316101 林濟棟       108316135 林廣濤</vt:lpstr>
      <vt:lpstr>Advantages of function</vt:lpstr>
      <vt:lpstr>1. Function call</vt:lpstr>
      <vt:lpstr>PowerPoint 簡報</vt:lpstr>
      <vt:lpstr>Function Call</vt:lpstr>
      <vt:lpstr>Function Definitions</vt:lpstr>
      <vt:lpstr>The basic structure of function</vt:lpstr>
      <vt:lpstr>Function Prototype</vt:lpstr>
      <vt:lpstr>Function Prototype</vt:lpstr>
      <vt:lpstr>常見的錯誤</vt:lpstr>
      <vt:lpstr>常見的錯誤</vt:lpstr>
      <vt:lpstr>常見的錯誤</vt:lpstr>
      <vt:lpstr>常見的錯誤</vt:lpstr>
      <vt:lpstr>2. Call by value , reference</vt:lpstr>
      <vt:lpstr>Function</vt:lpstr>
      <vt:lpstr>差異</vt:lpstr>
      <vt:lpstr>Call by value範例</vt:lpstr>
      <vt:lpstr>Call by reference</vt:lpstr>
      <vt:lpstr>Call by reference範例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Functions  BY 108316101 林濟棟       108316135 林廣濤</dc:title>
  <dc:creator>Declan</dc:creator>
  <cp:lastModifiedBy>林 濟棟</cp:lastModifiedBy>
  <cp:revision>444</cp:revision>
  <dcterms:modified xsi:type="dcterms:W3CDTF">2021-07-19T03:03:04Z</dcterms:modified>
</cp:coreProperties>
</file>