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6" r:id="rId7"/>
    <p:sldId id="267" r:id="rId8"/>
    <p:sldId id="268" r:id="rId9"/>
    <p:sldId id="269" r:id="rId10"/>
    <p:sldId id="271" r:id="rId11"/>
    <p:sldId id="272" r:id="rId12"/>
    <p:sldId id="273" r:id="rId13"/>
  </p:sldIdLst>
  <p:sldSz cx="9144000" cy="5143500"/>
  <p:notesSz cx="6858000" cy="9144000"/>
  <p:embeddedFontLst>
    <p:embeddedFont>
      <p:font typeface="Oswald"/>
      <p:regular r:id="rId17"/>
    </p:embeddedFont>
    <p:embeddedFont>
      <p:font typeface="Raleway"/>
      <p:regular r:id="rId18"/>
    </p:embeddedFont>
    <p:embeddedFont>
      <p:font typeface="Raleway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c1997cbfd_0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c1997cbfd_0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 hasCustomPrompt="1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type="body" idx="1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1"/>
        </a:solid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14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14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type="body" idx="1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type="body" idx="2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type="title" idx="3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type="title" idx="2" hasCustomPrompt="1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5"/>
          <p:cNvSpPr txBox="1"/>
          <p:nvPr>
            <p:ph type="title" idx="3" hasCustomPrompt="1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5"/>
          <p:cNvSpPr txBox="1"/>
          <p:nvPr>
            <p:ph type="title" idx="4" hasCustomPrompt="1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5"/>
          <p:cNvSpPr txBox="1"/>
          <p:nvPr>
            <p:ph type="title" idx="5" hasCustomPrompt="1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5"/>
          <p:cNvSpPr txBox="1"/>
          <p:nvPr>
            <p:ph type="subTitle" idx="1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type="subTitle" idx="6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type="subTitle" idx="7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type="subTitle" idx="8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type="subTitle" idx="9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type="subTitle" idx="13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type="subTitle" idx="14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type="subTitle" idx="15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5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type="subTitle" idx="1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subTitle" idx="2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type="subTitle" idx="3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type="subTitle" idx="4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type="subTitle" idx="5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type="subTitle" idx="6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5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type="subTitle" idx="1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type="subTitle" idx="2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type="subTitle" idx="3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type="subTitle" idx="4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subTitle" idx="5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subTitle" idx="6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5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type="subTitle" idx="1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type="subTitle" idx="2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175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type="subTitle" idx="3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type="subTitle" idx="4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64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type="subTitle" idx="5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type="subTitle" idx="6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type="subTitle" idx="7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type="subTitle" idx="8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175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5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9"/>
          <p:cNvSpPr txBox="1"/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9"/>
          <p:cNvSpPr txBox="1"/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9"/>
          <p:cNvSpPr txBox="1"/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0"/>
          <p:cNvSpPr txBox="1"/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0"/>
          <p:cNvSpPr txBox="1"/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0"/>
          <p:cNvSpPr txBox="1"/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type="subTitle" idx="13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type="title" idx="14" hasCustomPrompt="1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/>
          <p:nvPr>
            <p:ph type="subTitle" idx="15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type="subTitle" idx="16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type="title" idx="17" hasCustomPrompt="1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0"/>
          <p:cNvSpPr txBox="1"/>
          <p:nvPr>
            <p:ph type="subTitle" idx="18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type="subTitle" idx="19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type="title" idx="20" hasCustomPrompt="1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0"/>
          <p:cNvSpPr txBox="1"/>
          <p:nvPr>
            <p:ph type="subTitle" idx="21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2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subTitle" idx="1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type="subTitle" idx="2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type="subTitle" idx="3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type="subTitle" idx="4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type="subTitle" idx="5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type="subTitle" idx="6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type="subTitle" idx="7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type="subTitle" idx="8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type="subTitle" idx="9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type="subTitle" idx="13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type="subTitle" idx="14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type="subTitle" idx="15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">
  <p:cSld name="CUSTOM_3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 hasCustomPrompt="1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2"/>
          <p:cNvSpPr txBox="1"/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2">
  <p:cSld name="CUSTOM_6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 hasCustomPrompt="1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" name="Google Shape;138;p23"/>
          <p:cNvSpPr txBox="1"/>
          <p:nvPr>
            <p:ph type="title" idx="2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3">
  <p:cSld name="CUSTOM_6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 hasCustomPrompt="1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p24"/>
          <p:cNvSpPr txBox="1"/>
          <p:nvPr>
            <p:ph type="title" idx="2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4">
  <p:cSld name="CUSTOM_6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 hasCustomPrompt="1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25"/>
          <p:cNvSpPr txBox="1"/>
          <p:nvPr>
            <p:ph type="title" idx="2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5">
  <p:cSld name="CUSTOM_6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 hasCustomPrompt="1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p26"/>
          <p:cNvSpPr txBox="1"/>
          <p:nvPr>
            <p:ph type="title" idx="2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6">
  <p:cSld name="CUSTOM_6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 hasCustomPrompt="1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7"/>
          <p:cNvSpPr txBox="1"/>
          <p:nvPr>
            <p:ph type="title" idx="2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4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4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1" name="Google Shape;161;p32"/>
          <p:cNvSpPr txBox="1"/>
          <p:nvPr>
            <p:ph type="subTitle" idx="1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32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-GB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-GB"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-GB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-GB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32"/>
          <p:cNvSpPr txBox="1"/>
          <p:nvPr>
            <p:ph type="subTitle" idx="2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body" idx="1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type="body" idx="2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title" idx="3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type="subTitle" idx="1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type="body" idx="2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body" idx="1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image" Target="../media/image3.jpeg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2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PREZENTARE TESTE</a:t>
            </a:r>
            <a:endParaRPr lang="en-US"/>
          </a:p>
        </p:txBody>
      </p:sp>
      <p:grpSp>
        <p:nvGrpSpPr>
          <p:cNvPr id="174" name="Google Shape;174;p35"/>
          <p:cNvGrpSpPr/>
          <p:nvPr/>
        </p:nvGrpSpPr>
        <p:grpSpPr>
          <a:xfrm rot="-5400000">
            <a:off x="4531668" y="1145388"/>
            <a:ext cx="80672" cy="3791466"/>
            <a:chOff x="240800" y="2204795"/>
            <a:chExt cx="14075" cy="652105"/>
          </a:xfrm>
        </p:grpSpPr>
        <p:sp>
          <p:nvSpPr>
            <p:cNvPr id="175" name="Google Shape;175;p35"/>
            <p:cNvSpPr/>
            <p:nvPr/>
          </p:nvSpPr>
          <p:spPr>
            <a:xfrm>
              <a:off x="240801" y="2204795"/>
              <a:ext cx="11401" cy="545681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35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35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9" name="Google Shape;179;p35"/>
          <p:cNvGrpSpPr/>
          <p:nvPr/>
        </p:nvGrpSpPr>
        <p:grpSpPr>
          <a:xfrm>
            <a:off x="2278754" y="3912467"/>
            <a:ext cx="543432" cy="741197"/>
            <a:chOff x="2278754" y="3912467"/>
            <a:chExt cx="543432" cy="741197"/>
          </a:xfrm>
        </p:grpSpPr>
        <p:sp>
          <p:nvSpPr>
            <p:cNvPr id="180" name="Google Shape;180;p35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4" name="Google Shape;204;p35"/>
          <p:cNvGrpSpPr/>
          <p:nvPr/>
        </p:nvGrpSpPr>
        <p:grpSpPr>
          <a:xfrm>
            <a:off x="548547" y="2097130"/>
            <a:ext cx="541000" cy="741197"/>
            <a:chOff x="548547" y="2097130"/>
            <a:chExt cx="541000" cy="741197"/>
          </a:xfrm>
        </p:grpSpPr>
        <p:sp>
          <p:nvSpPr>
            <p:cNvPr id="205" name="Google Shape;205;p35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9" name="Google Shape;229;p35"/>
          <p:cNvGrpSpPr/>
          <p:nvPr/>
        </p:nvGrpSpPr>
        <p:grpSpPr>
          <a:xfrm>
            <a:off x="3195818" y="841369"/>
            <a:ext cx="5171654" cy="2620431"/>
            <a:chOff x="2729182" y="1660105"/>
            <a:chExt cx="1331768" cy="674795"/>
          </a:xfrm>
        </p:grpSpPr>
        <p:sp>
          <p:nvSpPr>
            <p:cNvPr id="230" name="Google Shape;230;p35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3884925" y="2312800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2729182" y="1660105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Pair Programming avantaje si dezavantaje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Dezavantaj: Pair Programming implică două persoane pentru a lucra la același task, ceea ce poate crește costurile de resurse.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Dezavantaj: Activitatea continuă de Pair Programming poate duce la oboseală și poate reduce concentrarea în timp, ceea ce ar putea afecta productivitatea.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Dezavantaj: Diferențele de stil și personalitate între membrii perechii pot duce la tensiuni sau conflicte, afectând calitatea colaborării.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Dezavantaj: Pair Programming necesită o comunicare eficientă și deschisă între membrii perechii, iar lipsa acesteia poate duce la neînțelegeri și conflicte.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Dezavantaj: Gestionați greu sarcinile individuale ale membrilor perechii, iar un membru ar putea să devină pasiv sau să se simtă mai puțin implicat.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MS Test</a:t>
            </a:r>
            <a:endParaRPr lang="ro-RO" altLang="en-GB"/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600" b="1"/>
              <a:t>Definiție</a:t>
            </a:r>
            <a:r>
              <a:rPr lang="ro-RO" sz="1600"/>
              <a:t>: MS Test este un cadru de testare dezvoltat de Microsoft, integrat în Visual Studio, care facilitează proiectarea, implementarea și executarea testelor unitare pentru aplicațiile .NET.</a:t>
            </a:r>
            <a:endParaRPr lang="ro-RO" sz="16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600" b="1"/>
              <a:t>Compatibilitate</a:t>
            </a:r>
            <a:r>
              <a:rPr lang="ro-RO" sz="1600"/>
              <a:t>: MS Test este optimizat pentru a lucra perfect cu limbajul de programare C# și platforma de dezvoltare ASP.NET.</a:t>
            </a:r>
            <a:endParaRPr lang="ro-RO" sz="1600"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7"/>
          <p:cNvGrpSpPr/>
          <p:nvPr/>
        </p:nvGrpSpPr>
        <p:grpSpPr>
          <a:xfrm>
            <a:off x="105579" y="4273092"/>
            <a:ext cx="543432" cy="741197"/>
            <a:chOff x="2278754" y="3912467"/>
            <a:chExt cx="543432" cy="741197"/>
          </a:xfrm>
        </p:grpSpPr>
        <p:sp>
          <p:nvSpPr>
            <p:cNvPr id="267" name="Google Shape;267;p37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1" name="Google Shape;291;p37"/>
          <p:cNvGrpSpPr/>
          <p:nvPr/>
        </p:nvGrpSpPr>
        <p:grpSpPr>
          <a:xfrm>
            <a:off x="396318" y="1228088"/>
            <a:ext cx="8426679" cy="2929625"/>
            <a:chOff x="1890971" y="1788200"/>
            <a:chExt cx="2169979" cy="754416"/>
          </a:xfrm>
        </p:grpSpPr>
        <p:sp>
          <p:nvSpPr>
            <p:cNvPr id="292" name="Google Shape;292;p37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" name="Text Box 37"/>
          <p:cNvSpPr txBox="1"/>
          <p:nvPr/>
        </p:nvSpPr>
        <p:spPr>
          <a:xfrm>
            <a:off x="719455" y="541020"/>
            <a:ext cx="7828280" cy="271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8" indent="0" algn="just">
              <a:lnSpc>
                <a:spcPct val="150000"/>
              </a:lnSpc>
              <a:buNone/>
            </a:pPr>
            <a:r>
              <a:rPr altLang="en-US" sz="1600" b="1">
                <a:solidFill>
                  <a:schemeClr val="bg1"/>
                </a:solidFill>
                <a:latin typeface="Raleway" charset="0"/>
                <a:cs typeface="Raleway" charset="0"/>
              </a:rPr>
              <a:t>Integrare Seamless</a:t>
            </a:r>
            <a:r>
              <a:rPr altLang="en-US" sz="1600">
                <a:solidFill>
                  <a:schemeClr val="bg1"/>
                </a:solidFill>
                <a:latin typeface="Raleway" charset="0"/>
                <a:cs typeface="Raleway" charset="0"/>
              </a:rPr>
              <a:t>: Fiind integrat în Visual Studio, MS Test oferă o integrare fără probleme cu proiectele C# ASP.NET, facilitând proiectarea și implementarea testelor.</a:t>
            </a:r>
            <a:endParaRPr altLang="en-US" sz="1600">
              <a:solidFill>
                <a:schemeClr val="bg1"/>
              </a:solidFill>
              <a:latin typeface="Raleway" charset="0"/>
              <a:cs typeface="Raleway" charset="0"/>
            </a:endParaRPr>
          </a:p>
          <a:p>
            <a:pPr marL="0" lvl="8" indent="0" algn="just">
              <a:lnSpc>
                <a:spcPct val="150000"/>
              </a:lnSpc>
              <a:buNone/>
            </a:pPr>
            <a:endParaRPr altLang="en-US" sz="1600">
              <a:solidFill>
                <a:schemeClr val="bg1"/>
              </a:solidFill>
              <a:latin typeface="Raleway" charset="0"/>
              <a:cs typeface="Raleway" charset="0"/>
            </a:endParaRPr>
          </a:p>
          <a:p>
            <a:pPr marL="0" lvl="8" indent="0" algn="just">
              <a:lnSpc>
                <a:spcPct val="150000"/>
              </a:lnSpc>
              <a:buNone/>
            </a:pPr>
            <a:r>
              <a:rPr altLang="en-US" sz="1600" b="1">
                <a:solidFill>
                  <a:schemeClr val="bg1"/>
                </a:solidFill>
                <a:latin typeface="Raleway" charset="0"/>
                <a:cs typeface="Raleway" charset="0"/>
              </a:rPr>
              <a:t>Acutate și Fiabilitate</a:t>
            </a:r>
            <a:r>
              <a:rPr altLang="en-US" sz="1600">
                <a:solidFill>
                  <a:schemeClr val="bg1"/>
                </a:solidFill>
                <a:latin typeface="Raleway" charset="0"/>
                <a:cs typeface="Raleway" charset="0"/>
              </a:rPr>
              <a:t>: MS Test oferă un cadru solid pentru testarea unitară, asigurând acuratețe și fiabilitate în evaluarea comportamentului codului.</a:t>
            </a:r>
            <a:endParaRPr altLang="en-US" sz="1600">
              <a:solidFill>
                <a:schemeClr val="bg1"/>
              </a:solidFill>
              <a:latin typeface="Raleway" charset="0"/>
              <a:cs typeface="Raleway" charset="0"/>
            </a:endParaRPr>
          </a:p>
          <a:p>
            <a:pPr marL="0" lvl="8" indent="0" algn="just">
              <a:lnSpc>
                <a:spcPct val="150000"/>
              </a:lnSpc>
              <a:buNone/>
            </a:pPr>
            <a:endParaRPr altLang="en-US" sz="1600">
              <a:solidFill>
                <a:schemeClr val="bg1"/>
              </a:solidFill>
              <a:latin typeface="Raleway" charset="0"/>
              <a:cs typeface="Raleway" charset="0"/>
            </a:endParaRPr>
          </a:p>
          <a:p>
            <a:pPr marL="0" lvl="8" indent="0" algn="just">
              <a:lnSpc>
                <a:spcPct val="150000"/>
              </a:lnSpc>
              <a:buNone/>
            </a:pPr>
            <a:r>
              <a:rPr altLang="en-US" sz="1600" b="1">
                <a:solidFill>
                  <a:schemeClr val="bg1"/>
                </a:solidFill>
                <a:latin typeface="Raleway" charset="0"/>
                <a:cs typeface="Raleway" charset="0"/>
              </a:rPr>
              <a:t>Suport pentru ASP.NET Features</a:t>
            </a:r>
            <a:r>
              <a:rPr altLang="en-US" sz="1600">
                <a:solidFill>
                  <a:schemeClr val="bg1"/>
                </a:solidFill>
                <a:latin typeface="Raleway" charset="0"/>
                <a:cs typeface="Raleway" charset="0"/>
              </a:rPr>
              <a:t>: MS Test dispune de funcționalități specifice pentru testarea componentelor ASP.NET, inclusiv suport pentru testarea controlerelor, a serviciilor web și a altor elemente specifice platformei.</a:t>
            </a:r>
            <a:endParaRPr altLang="en-US" sz="1600">
              <a:solidFill>
                <a:schemeClr val="bg1"/>
              </a:solidFill>
              <a:latin typeface="Raleway" charset="0"/>
              <a:cs typeface="Raleway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o-RO"/>
              <a:t>Proiectarea testelor</a:t>
            </a:r>
            <a:endParaRPr lang="en-US" altLang="ro-RO"/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ro-RO" sz="1600"/>
              <a:t>Testele au fost in principal proiectate pentru a verifica elementele din controllere, testand controllerele am verificat toate elementele importante din proiecte ( Entitatile, Repository-urile si functiile REST care se bazeaza pe acestea).</a:t>
            </a:r>
            <a:endParaRPr lang="en-US" altLang="ro-RO" sz="160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ro-RO" sz="1600"/>
              <a:t>MS Test facilitează utilizarea atributelor precum [TestMethod] și [TestClass] pentru a defini metodele de test și clasele de test.</a:t>
            </a:r>
            <a:endParaRPr lang="en-US" altLang="ro-RO" sz="160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ro-RO" sz="1600"/>
              <a:t>Totodata este utilizata libraria Moq pentru a putea utiliza functiile din controller fara a modifica baza de date.</a:t>
            </a:r>
            <a:endParaRPr lang="en-US" altLang="ro-RO" sz="160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altLang="ro-RO" sz="1600"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o-RO"/>
              <a:t>Fine Code Coverage</a:t>
            </a:r>
            <a:endParaRPr lang="en-US" altLang="ro-RO"/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ro-RO" sz="1600"/>
              <a:t>Pentru stabilirea nivelului de acoperire realizat de seturile de teste, este utilizata o extensie din visual studio (Fine Code Coverage)</a:t>
            </a:r>
            <a:endParaRPr lang="en-US" altLang="ro-RO" sz="16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altLang="ro-RO" sz="1600"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2336165"/>
            <a:ext cx="3515995" cy="22326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835" y="2336800"/>
            <a:ext cx="3521075" cy="2232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TDD vs Pair Programming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In cadrul acestui proiect controllerele au trecut prin doua iteratii, initial testele au fost scrise prin Pair Programming, iar testele au fost proiectate ulterior pentru a stabili eficacitatea functiilor REST. A doua iteratia a controllerelor a fost dezvoltata pe baza unor seturi de teste deja create. 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Dupa cum se poate vedea in Fine Code Coverage, controllerele dezvoltatea pe baza TDD-ului, are un cod coverage mai bun decat cel dezvoltat prin Pair Programming, in acelasi timp, metodele dezvoltate pe baza TDD-ului au fost mai usor de verificat si se integreaza mai bine cu restul proiectului.</a:t>
            </a:r>
            <a:endParaRPr lang="en-US"/>
          </a:p>
        </p:txBody>
      </p:sp>
      <p:pic>
        <p:nvPicPr>
          <p:cNvPr id="4" name="Picture 3" descr="tes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2284095"/>
            <a:ext cx="7703820" cy="1550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TDD avantaje si dezavantaje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Avantaj: TDD promovează scrierea testelor înainte de a scrie codul de producție, asigurând că funcționalitățile esențiale sunt testate automat. Acest lucru contribuie la creșterea fiabilității software-ului.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Avantaj: Dezvoltatorii pot efectua refactorizări cu încredere, deoarece testele existente vor evidenția orice regresii sau erori potențiale.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Avantaj: Testele servesc și ca documentare pentru cod. Ele oferă un ghid de utilizare clar pentru alte echipe sau dezvoltatori care interacționează cu acel cod.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Avantaj: TDD furnizează feedback rapid cu privire la corectitudinea implementării, facilitând detectarea și rezolvarea erorilor în stadii incipiente ale dezvoltării.</a:t>
            </a:r>
            <a:endParaRPr lang="en-US"/>
          </a:p>
          <a:p>
            <a:pPr marL="13970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TDD avantaje si dezavantaje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Dezavantaj: Scrisul testelor înainte de a începe dezvoltarea poate părea mai lent la început, deoarece necesită o planificare și o înțelegere a cerințelor mai detaliate.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Dezavantaj: Pentru dezvoltatorii noi în TDD, există o curbă de învățare inițială, deoarece aceștia trebuie să se obișnuiască cu abordarea inversă față de dezvoltarea tradițională.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Dezavantaj: Există riscul ca dezvoltatorii să se concentreze prea mult pe testarea detaliilor specifice și să neglijeze testarea funcționalității generale.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Dezavantaj: O creștere a numărului de teste poate duce la un cost de întreținere mai mare, deoarece modificările aduse în funcționalități pot necesita actualizarea testelor corespunzătoare.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Dezavantaj: Schimbările frecvente în cerințe pot necesita ajustări constante ale testelor, ceea ce poate deveni consumator de timp.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Pair Programming avantaje si dezavantaje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Avantaj: Pair Programming implică două perechi de ochi și două creiere, ceea ce aduce o perspectivă mai bogată asupra problemelor și contribuie la scrierea unui cod de înaltă calitate.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Avantaj: Dezvoltatorii în pereche pot împărtăși cunoștințe și experiențe, facilitând învățarea reciprocă și creșterea nivelului de competență în echipă.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Avantaj: Pair Programming contribuie la identificarea și remedierea erorilor în timp real, reducând astfel numărul de defecte care ar putea ajunge în codul de producție.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Avantaj: Problemele pot fi abordate și rezolvate mai rapid, datorită abordării cooperative și brainstorming-ului continuu între membrii perechii.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Avantaj: Pair Programming contribuie la o mai bună împărțire a responsabilităților, asigurând că toate aspectele sunt luate în considerare și niciun membru nu este suprasolicitat.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5343</Words>
  <Application>WPS Presentation</Application>
  <PresentationFormat/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Oswald</vt:lpstr>
      <vt:lpstr>Raleway</vt:lpstr>
      <vt:lpstr>Raleway</vt:lpstr>
      <vt:lpstr>Microsoft YaHei</vt:lpstr>
      <vt:lpstr>Arial Unicode MS</vt:lpstr>
      <vt:lpstr>Times New Roman</vt:lpstr>
      <vt:lpstr>E-Commerce Business Plan By Slidesgo</vt:lpstr>
      <vt:lpstr>PROIECT  DONUTOVERFLOW</vt:lpstr>
      <vt:lpstr>SCOPUL APLICAȚIEI</vt:lpstr>
      <vt:lpstr>FUNCȚIONALITĂȚILE APLICAȚIEI</vt:lpstr>
      <vt:lpstr>MS Test</vt:lpstr>
      <vt:lpstr>MS Test</vt:lpstr>
      <vt:lpstr>PowerPoint 演示文稿</vt:lpstr>
      <vt:lpstr>TDD vs Pair Programming</vt:lpstr>
      <vt:lpstr>TDD avantaje si dezavantaje</vt:lpstr>
      <vt:lpstr>TDD avantaje si dezavantaje</vt:lpstr>
      <vt:lpstr>Pair Programming avantaje si dezavantaje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 DONUTOVERFLOW</dc:title>
  <dc:creator/>
  <cp:lastModifiedBy>Vlad</cp:lastModifiedBy>
  <cp:revision>8</cp:revision>
  <dcterms:created xsi:type="dcterms:W3CDTF">2023-05-17T20:55:00Z</dcterms:created>
  <dcterms:modified xsi:type="dcterms:W3CDTF">2023-12-17T13:57:50Z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74992B6930EF482CBEBEC94DD12AB400</vt:lpwstr>
  </property>
  <property fmtid="{D5CDD505-2E9C-101B-9397-08002B2CF9AE}" pid="3" name="KSOProductBuildVer">
    <vt:lpwstr>1033-12.2.0.13359</vt:lpwstr>
  </property>
</Properties>
</file>