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1" r:id="rId9"/>
    <p:sldId id="269" r:id="rId10"/>
    <p:sldId id="262" r:id="rId11"/>
    <p:sldId id="263" r:id="rId12"/>
    <p:sldId id="264" r:id="rId13"/>
    <p:sldId id="270" r:id="rId14"/>
    <p:sldId id="265" r:id="rId15"/>
    <p:sldId id="26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B861E9-FD67-4AB2-8C18-1F115F727A55}">
          <p14:sldIdLst>
            <p14:sldId id="256"/>
            <p14:sldId id="257"/>
            <p14:sldId id="267"/>
            <p14:sldId id="258"/>
            <p14:sldId id="259"/>
            <p14:sldId id="268"/>
            <p14:sldId id="260"/>
            <p14:sldId id="261"/>
            <p14:sldId id="269"/>
            <p14:sldId id="262"/>
            <p14:sldId id="263"/>
            <p14:sldId id="264"/>
            <p14:sldId id="270"/>
            <p14:sldId id="265"/>
            <p14:sldId id="266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Bubble sort</c:v>
                </c:pt>
                <c:pt idx="1">
                  <c:v>Count sort</c:v>
                </c:pt>
                <c:pt idx="2">
                  <c:v>Radix sort</c:v>
                </c:pt>
                <c:pt idx="3">
                  <c:v>Merge sort</c:v>
                </c:pt>
                <c:pt idx="4">
                  <c:v>Quick sort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8.3000421524047796E-2</c:v>
                </c:pt>
                <c:pt idx="1">
                  <c:v>0.36202740669250399</c:v>
                </c:pt>
                <c:pt idx="2">
                  <c:v>0.48106455802917403</c:v>
                </c:pt>
                <c:pt idx="3">
                  <c:v>3.00192832946777E-3</c:v>
                </c:pt>
                <c:pt idx="4">
                  <c:v>1.9984245300292899E-3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517632"/>
        <c:axId val="130527616"/>
      </c:barChart>
      <c:catAx>
        <c:axId val="130517632"/>
        <c:scaling>
          <c:orientation val="minMax"/>
        </c:scaling>
        <c:delete val="0"/>
        <c:axPos val="b"/>
        <c:majorTickMark val="out"/>
        <c:minorTickMark val="none"/>
        <c:tickLblPos val="nextTo"/>
        <c:crossAx val="130527616"/>
        <c:crosses val="autoZero"/>
        <c:auto val="1"/>
        <c:lblAlgn val="ctr"/>
        <c:lblOffset val="100"/>
        <c:noMultiLvlLbl val="0"/>
      </c:catAx>
      <c:valAx>
        <c:axId val="130527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0517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o-RO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Bubble sort</c:v>
                </c:pt>
                <c:pt idx="1">
                  <c:v>Count sort</c:v>
                </c:pt>
                <c:pt idx="2">
                  <c:v>Radix sort</c:v>
                </c:pt>
                <c:pt idx="3">
                  <c:v>Merge sort</c:v>
                </c:pt>
                <c:pt idx="4">
                  <c:v>Quick sort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10.049082994460999</c:v>
                </c:pt>
                <c:pt idx="1">
                  <c:v>4.5738554000854403</c:v>
                </c:pt>
                <c:pt idx="2">
                  <c:v>5.4963338375091499</c:v>
                </c:pt>
                <c:pt idx="3">
                  <c:v>5.1004648208618102E-2</c:v>
                </c:pt>
                <c:pt idx="4">
                  <c:v>3.10032367706298E-2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524096"/>
        <c:axId val="132728320"/>
      </c:barChart>
      <c:catAx>
        <c:axId val="131524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2728320"/>
        <c:crosses val="autoZero"/>
        <c:auto val="1"/>
        <c:lblAlgn val="ctr"/>
        <c:lblOffset val="100"/>
        <c:noMultiLvlLbl val="0"/>
      </c:catAx>
      <c:valAx>
        <c:axId val="132728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524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o-RO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Bubble sort</c:v>
                </c:pt>
                <c:pt idx="1">
                  <c:v>Count sort</c:v>
                </c:pt>
                <c:pt idx="2">
                  <c:v>Radix sort</c:v>
                </c:pt>
                <c:pt idx="3">
                  <c:v>Merge sort</c:v>
                </c:pt>
                <c:pt idx="4">
                  <c:v>Quick sort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36.536451578140202</c:v>
                </c:pt>
                <c:pt idx="2">
                  <c:v>49.855361938476499</c:v>
                </c:pt>
                <c:pt idx="3">
                  <c:v>0.45760846138000399</c:v>
                </c:pt>
                <c:pt idx="4">
                  <c:v>0.30876803398132302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81600"/>
        <c:axId val="131483136"/>
      </c:barChart>
      <c:catAx>
        <c:axId val="131481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1483136"/>
        <c:crosses val="autoZero"/>
        <c:auto val="1"/>
        <c:lblAlgn val="ctr"/>
        <c:lblOffset val="100"/>
        <c:noMultiLvlLbl val="0"/>
      </c:catAx>
      <c:valAx>
        <c:axId val="131483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481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o-RO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3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Count sort</c:v>
                </c:pt>
                <c:pt idx="1">
                  <c:v>Merge sort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4.0009021759033203E-3</c:v>
                </c:pt>
                <c:pt idx="1">
                  <c:v>4.0002107620239202E-2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149504"/>
        <c:axId val="142151040"/>
      </c:barChart>
      <c:catAx>
        <c:axId val="142149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151040"/>
        <c:crosses val="autoZero"/>
        <c:auto val="1"/>
        <c:lblAlgn val="ctr"/>
        <c:lblOffset val="100"/>
        <c:noMultiLvlLbl val="0"/>
      </c:catAx>
      <c:valAx>
        <c:axId val="142151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149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o-RO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4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Bubble sort</c:v>
                </c:pt>
                <c:pt idx="1">
                  <c:v>Count sort</c:v>
                </c:pt>
                <c:pt idx="2">
                  <c:v>Radix sort</c:v>
                </c:pt>
                <c:pt idx="3">
                  <c:v>Merge sort</c:v>
                </c:pt>
                <c:pt idx="4">
                  <c:v>Quick sort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3.8668677806854199</c:v>
                </c:pt>
                <c:pt idx="1">
                  <c:v>3.44139075279235</c:v>
                </c:pt>
                <c:pt idx="2">
                  <c:v>4.8006596565246502</c:v>
                </c:pt>
                <c:pt idx="3">
                  <c:v>3.9002895355224602E-2</c:v>
                </c:pt>
                <c:pt idx="4">
                  <c:v>2.6006460189819301E-2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225408"/>
        <c:axId val="142226944"/>
      </c:barChart>
      <c:catAx>
        <c:axId val="142225408"/>
        <c:scaling>
          <c:orientation val="minMax"/>
        </c:scaling>
        <c:delete val="0"/>
        <c:axPos val="b"/>
        <c:majorTickMark val="out"/>
        <c:minorTickMark val="none"/>
        <c:tickLblPos val="nextTo"/>
        <c:crossAx val="142226944"/>
        <c:crosses val="autoZero"/>
        <c:auto val="1"/>
        <c:lblAlgn val="ctr"/>
        <c:lblOffset val="100"/>
        <c:noMultiLvlLbl val="0"/>
      </c:catAx>
      <c:valAx>
        <c:axId val="142226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225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o-RO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5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Bubble sort</c:v>
                </c:pt>
                <c:pt idx="1">
                  <c:v>Count sort</c:v>
                </c:pt>
                <c:pt idx="2">
                  <c:v>Radix sort</c:v>
                </c:pt>
                <c:pt idx="3">
                  <c:v>Merge sort</c:v>
                </c:pt>
                <c:pt idx="4">
                  <c:v>Quick sort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14.2137794494628</c:v>
                </c:pt>
                <c:pt idx="1">
                  <c:v>3.4942841529846098</c:v>
                </c:pt>
                <c:pt idx="2">
                  <c:v>4.8758511543273899</c:v>
                </c:pt>
                <c:pt idx="3">
                  <c:v>3.9002656936645501E-2</c:v>
                </c:pt>
                <c:pt idx="4">
                  <c:v>2.30019092559814E-2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264576"/>
        <c:axId val="142348288"/>
      </c:barChart>
      <c:catAx>
        <c:axId val="142264576"/>
        <c:scaling>
          <c:orientation val="minMax"/>
        </c:scaling>
        <c:delete val="0"/>
        <c:axPos val="b"/>
        <c:majorTickMark val="out"/>
        <c:minorTickMark val="none"/>
        <c:tickLblPos val="nextTo"/>
        <c:crossAx val="142348288"/>
        <c:crosses val="autoZero"/>
        <c:auto val="1"/>
        <c:lblAlgn val="ctr"/>
        <c:lblOffset val="100"/>
        <c:noMultiLvlLbl val="0"/>
      </c:catAx>
      <c:valAx>
        <c:axId val="142348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264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o-RO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6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Bubble sort</c:v>
                </c:pt>
                <c:pt idx="1">
                  <c:v>Count sort</c:v>
                </c:pt>
                <c:pt idx="2">
                  <c:v>Radix sort</c:v>
                </c:pt>
                <c:pt idx="3">
                  <c:v>Merge sort</c:v>
                </c:pt>
                <c:pt idx="4">
                  <c:v>Quick sort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4.2608740329742396</c:v>
                </c:pt>
                <c:pt idx="1">
                  <c:v>1.04555940628051</c:v>
                </c:pt>
                <c:pt idx="2">
                  <c:v>4.7710821628570503</c:v>
                </c:pt>
                <c:pt idx="3">
                  <c:v>3.6002635955810498E-2</c:v>
                </c:pt>
                <c:pt idx="4">
                  <c:v>2.7002573013305602E-2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054144"/>
        <c:axId val="142055680"/>
      </c:barChart>
      <c:catAx>
        <c:axId val="142054144"/>
        <c:scaling>
          <c:orientation val="minMax"/>
        </c:scaling>
        <c:delete val="0"/>
        <c:axPos val="b"/>
        <c:majorTickMark val="out"/>
        <c:minorTickMark val="none"/>
        <c:tickLblPos val="nextTo"/>
        <c:crossAx val="142055680"/>
        <c:crosses val="autoZero"/>
        <c:auto val="1"/>
        <c:lblAlgn val="ctr"/>
        <c:lblOffset val="100"/>
        <c:noMultiLvlLbl val="0"/>
      </c:catAx>
      <c:valAx>
        <c:axId val="142055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054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o-RO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7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Bubble sort</c:v>
                </c:pt>
                <c:pt idx="1">
                  <c:v>Count sort</c:v>
                </c:pt>
                <c:pt idx="2">
                  <c:v>Radix sort</c:v>
                </c:pt>
                <c:pt idx="3">
                  <c:v>Merge sort</c:v>
                </c:pt>
                <c:pt idx="4">
                  <c:v>Quick sort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14.3466255664825</c:v>
                </c:pt>
                <c:pt idx="1">
                  <c:v>1.08358454704284</c:v>
                </c:pt>
                <c:pt idx="2">
                  <c:v>4.7849493026733398</c:v>
                </c:pt>
                <c:pt idx="3">
                  <c:v>3.5004138946533203E-2</c:v>
                </c:pt>
                <c:pt idx="4">
                  <c:v>2.3002147674560498E-2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981184"/>
        <c:axId val="141982720"/>
      </c:barChart>
      <c:catAx>
        <c:axId val="141981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41982720"/>
        <c:crosses val="autoZero"/>
        <c:auto val="1"/>
        <c:lblAlgn val="ctr"/>
        <c:lblOffset val="100"/>
        <c:noMultiLvlLbl val="0"/>
      </c:catAx>
      <c:valAx>
        <c:axId val="141982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1981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o-RO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8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Bubble sort</c:v>
                </c:pt>
                <c:pt idx="1">
                  <c:v>Count sort</c:v>
                </c:pt>
                <c:pt idx="2">
                  <c:v>Radix sort</c:v>
                </c:pt>
                <c:pt idx="3">
                  <c:v>Merge sort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4.2680635452270499</c:v>
                </c:pt>
                <c:pt idx="1">
                  <c:v>1.31901931762695</c:v>
                </c:pt>
                <c:pt idx="2">
                  <c:v>4.6129229068756104</c:v>
                </c:pt>
                <c:pt idx="3">
                  <c:v>3.6006689071655197E-2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2092544"/>
        <c:axId val="142094336"/>
      </c:barChart>
      <c:catAx>
        <c:axId val="142092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42094336"/>
        <c:crosses val="autoZero"/>
        <c:auto val="1"/>
        <c:lblAlgn val="ctr"/>
        <c:lblOffset val="100"/>
        <c:noMultiLvlLbl val="0"/>
      </c:catAx>
      <c:valAx>
        <c:axId val="142094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092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o-RO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Evaluare</a:t>
            </a:r>
            <a:r>
              <a:rPr lang="en-US" dirty="0" smtClean="0"/>
              <a:t> </a:t>
            </a:r>
            <a:r>
              <a:rPr lang="en-US" dirty="0" err="1" smtClean="0"/>
              <a:t>sortari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Bubble sort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Count sort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Radix sort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Merge sort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Quick sort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943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1726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402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r>
              <a:rPr lang="en-US" dirty="0" smtClean="0"/>
              <a:t> teste 0,1,2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Bubble sort: </a:t>
            </a:r>
            <a:r>
              <a:rPr lang="en-US" sz="1600" dirty="0" err="1" smtClean="0"/>
              <a:t>este</a:t>
            </a:r>
            <a:r>
              <a:rPr lang="en-US" sz="1600" dirty="0" smtClean="0"/>
              <a:t> un program </a:t>
            </a:r>
            <a:r>
              <a:rPr lang="en-US" sz="1600" dirty="0" err="1" smtClean="0"/>
              <a:t>greoi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creste</a:t>
            </a:r>
            <a:r>
              <a:rPr lang="en-US" sz="1600" dirty="0" smtClean="0"/>
              <a:t> exponential </a:t>
            </a:r>
            <a:r>
              <a:rPr lang="en-US" sz="1600" dirty="0" err="1" smtClean="0"/>
              <a:t>odata</a:t>
            </a:r>
            <a:r>
              <a:rPr lang="en-US" sz="1600" dirty="0" smtClean="0"/>
              <a:t> cu </a:t>
            </a:r>
            <a:r>
              <a:rPr lang="en-US" sz="1600" dirty="0" err="1" smtClean="0"/>
              <a:t>cresterea</a:t>
            </a:r>
            <a:r>
              <a:rPr lang="en-US" sz="1600" dirty="0" smtClean="0"/>
              <a:t> </a:t>
            </a:r>
            <a:r>
              <a:rPr lang="en-US" sz="1600" dirty="0" err="1" smtClean="0"/>
              <a:t>numarului</a:t>
            </a:r>
            <a:r>
              <a:rPr lang="en-US" sz="1600" dirty="0" smtClean="0"/>
              <a:t> de </a:t>
            </a:r>
            <a:r>
              <a:rPr lang="en-US" sz="1600" dirty="0" err="1" smtClean="0"/>
              <a:t>variabile</a:t>
            </a:r>
            <a:r>
              <a:rPr lang="en-US" sz="1600" dirty="0" smtClean="0"/>
              <a:t> (la </a:t>
            </a:r>
            <a:r>
              <a:rPr lang="en-US" sz="1600" dirty="0" err="1" smtClean="0"/>
              <a:t>testul</a:t>
            </a:r>
            <a:r>
              <a:rPr lang="en-US" sz="1600" dirty="0" smtClean="0"/>
              <a:t> 2 am </a:t>
            </a:r>
            <a:r>
              <a:rPr lang="en-US" sz="1600" dirty="0" err="1" smtClean="0"/>
              <a:t>lasat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ruleze</a:t>
            </a:r>
            <a:r>
              <a:rPr lang="en-US" sz="1600" dirty="0" smtClean="0"/>
              <a:t> </a:t>
            </a:r>
            <a:r>
              <a:rPr lang="en-US" sz="1600" dirty="0" err="1" smtClean="0"/>
              <a:t>chiar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10 minute </a:t>
            </a:r>
            <a:r>
              <a:rPr lang="en-US" sz="1600" dirty="0" err="1" smtClean="0"/>
              <a:t>si</a:t>
            </a:r>
            <a:r>
              <a:rPr lang="en-US" sz="1600" dirty="0" smtClean="0"/>
              <a:t> tot nu </a:t>
            </a:r>
            <a:r>
              <a:rPr lang="en-US" sz="1600" dirty="0" err="1" smtClean="0"/>
              <a:t>termina</a:t>
            </a:r>
            <a:r>
              <a:rPr lang="en-US" sz="1600" dirty="0" smtClean="0"/>
              <a:t> de </a:t>
            </a:r>
            <a:r>
              <a:rPr lang="en-US" sz="1600" dirty="0" err="1" smtClean="0"/>
              <a:t>sortat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Count sort: </a:t>
            </a:r>
            <a:r>
              <a:rPr lang="en-US" sz="1600" dirty="0" err="1" smtClean="0"/>
              <a:t>atunci</a:t>
            </a:r>
            <a:r>
              <a:rPr lang="en-US" sz="1600" dirty="0" smtClean="0"/>
              <a:t> </a:t>
            </a:r>
            <a:r>
              <a:rPr lang="en-US" sz="1600" dirty="0" err="1" smtClean="0"/>
              <a:t>cand</a:t>
            </a:r>
            <a:r>
              <a:rPr lang="en-US" sz="1600" dirty="0" smtClean="0"/>
              <a:t> </a:t>
            </a:r>
            <a:r>
              <a:rPr lang="en-US" sz="1600" dirty="0" err="1" smtClean="0"/>
              <a:t>valoarea</a:t>
            </a:r>
            <a:r>
              <a:rPr lang="en-US" sz="1600" dirty="0" smtClean="0"/>
              <a:t> maxima a </a:t>
            </a:r>
            <a:r>
              <a:rPr lang="en-US" sz="1600" dirty="0" err="1" smtClean="0"/>
              <a:t>vectorului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relativ</a:t>
            </a:r>
            <a:r>
              <a:rPr lang="en-US" sz="1600" dirty="0" smtClean="0"/>
              <a:t> un </a:t>
            </a:r>
            <a:r>
              <a:rPr lang="en-US" sz="1600" dirty="0" err="1" smtClean="0"/>
              <a:t>numar</a:t>
            </a:r>
            <a:r>
              <a:rPr lang="en-US" sz="1600" dirty="0" smtClean="0"/>
              <a:t> decent (</a:t>
            </a:r>
            <a:r>
              <a:rPr lang="en-US" sz="1600" dirty="0" err="1" smtClean="0"/>
              <a:t>aproximativ</a:t>
            </a:r>
            <a:r>
              <a:rPr lang="en-US" sz="1600" dirty="0" smtClean="0"/>
              <a:t> </a:t>
            </a:r>
            <a:r>
              <a:rPr lang="en-US" sz="1600" dirty="0" err="1" smtClean="0"/>
              <a:t>egal</a:t>
            </a:r>
            <a:r>
              <a:rPr lang="en-US" sz="1600" dirty="0" smtClean="0"/>
              <a:t> cu </a:t>
            </a:r>
            <a:r>
              <a:rPr lang="en-US" sz="1600" dirty="0" err="1" smtClean="0"/>
              <a:t>lungimea</a:t>
            </a:r>
            <a:r>
              <a:rPr lang="en-US" sz="1600" dirty="0" smtClean="0"/>
              <a:t> </a:t>
            </a:r>
            <a:r>
              <a:rPr lang="en-US" sz="1600" dirty="0" err="1" smtClean="0"/>
              <a:t>vectorului</a:t>
            </a:r>
            <a:r>
              <a:rPr lang="en-US" sz="1600" dirty="0" smtClean="0"/>
              <a:t>) </a:t>
            </a:r>
            <a:r>
              <a:rPr lang="en-US" sz="1600" dirty="0" err="1" smtClean="0"/>
              <a:t>compileaza</a:t>
            </a:r>
            <a:r>
              <a:rPr lang="en-US" sz="1600" dirty="0" smtClean="0"/>
              <a:t> </a:t>
            </a:r>
            <a:r>
              <a:rPr lang="en-US" sz="1600" dirty="0" err="1" smtClean="0"/>
              <a:t>intr</a:t>
            </a:r>
            <a:r>
              <a:rPr lang="en-US" sz="1600" dirty="0" smtClean="0"/>
              <a:t>-un </a:t>
            </a:r>
            <a:r>
              <a:rPr lang="en-US" sz="1600" dirty="0" err="1" smtClean="0"/>
              <a:t>timp</a:t>
            </a:r>
            <a:r>
              <a:rPr lang="en-US" sz="1600" dirty="0" smtClean="0"/>
              <a:t> decent. </a:t>
            </a:r>
            <a:r>
              <a:rPr lang="en-US" sz="1600" dirty="0" err="1" smtClean="0"/>
              <a:t>Singurul</a:t>
            </a:r>
            <a:r>
              <a:rPr lang="en-US" sz="1600" dirty="0" smtClean="0"/>
              <a:t> </a:t>
            </a:r>
            <a:r>
              <a:rPr lang="en-US" sz="1600" dirty="0" err="1" smtClean="0"/>
              <a:t>avantaj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dat</a:t>
            </a:r>
            <a:r>
              <a:rPr lang="en-US" sz="1600" dirty="0" smtClean="0"/>
              <a:t> de </a:t>
            </a:r>
            <a:r>
              <a:rPr lang="en-US" sz="1600" dirty="0" err="1" smtClean="0"/>
              <a:t>faptul</a:t>
            </a:r>
            <a:r>
              <a:rPr lang="en-US" sz="1600" dirty="0" smtClean="0"/>
              <a:t> ca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usor</a:t>
            </a:r>
            <a:r>
              <a:rPr lang="en-US" sz="1600" dirty="0" smtClean="0"/>
              <a:t> de </a:t>
            </a:r>
            <a:r>
              <a:rPr lang="en-US" sz="1600" dirty="0" err="1" smtClean="0"/>
              <a:t>implementat</a:t>
            </a:r>
            <a:endParaRPr lang="en-US" sz="1600" dirty="0" smtClean="0"/>
          </a:p>
          <a:p>
            <a:r>
              <a:rPr lang="en-US" sz="1600" dirty="0" smtClean="0"/>
              <a:t>Radix sort: </a:t>
            </a:r>
            <a:r>
              <a:rPr lang="en-US" sz="1600" dirty="0" err="1" smtClean="0"/>
              <a:t>compileaza</a:t>
            </a:r>
            <a:r>
              <a:rPr lang="en-US" sz="1600" dirty="0" smtClean="0"/>
              <a:t> </a:t>
            </a:r>
            <a:r>
              <a:rPr lang="en-US" sz="1600" dirty="0" err="1" smtClean="0"/>
              <a:t>destul</a:t>
            </a:r>
            <a:r>
              <a:rPr lang="en-US" sz="1600" dirty="0" smtClean="0"/>
              <a:t> de </a:t>
            </a:r>
            <a:r>
              <a:rPr lang="en-US" sz="1600" dirty="0" err="1" smtClean="0"/>
              <a:t>greu</a:t>
            </a:r>
            <a:r>
              <a:rPr lang="en-US" sz="1600" dirty="0" smtClean="0"/>
              <a:t> </a:t>
            </a:r>
            <a:r>
              <a:rPr lang="en-US" sz="1600" dirty="0" err="1" smtClean="0"/>
              <a:t>iar</a:t>
            </a:r>
            <a:r>
              <a:rPr lang="en-US" sz="1600" dirty="0" smtClean="0"/>
              <a:t> </a:t>
            </a:r>
            <a:r>
              <a:rPr lang="en-US" sz="1600" dirty="0" err="1" smtClean="0"/>
              <a:t>implementarea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grea</a:t>
            </a:r>
            <a:endParaRPr lang="en-US" sz="1600" dirty="0" smtClean="0"/>
          </a:p>
          <a:p>
            <a:r>
              <a:rPr lang="en-US" sz="1600" dirty="0" smtClean="0"/>
              <a:t>Merge sort </a:t>
            </a:r>
            <a:r>
              <a:rPr lang="en-US" sz="1600" dirty="0" err="1" smtClean="0"/>
              <a:t>si</a:t>
            </a:r>
            <a:r>
              <a:rPr lang="en-US" sz="1600" dirty="0" smtClean="0"/>
              <a:t> quick sort: </a:t>
            </a:r>
            <a:r>
              <a:rPr lang="en-US" sz="1600" dirty="0" err="1" smtClean="0"/>
              <a:t>sorteaza</a:t>
            </a:r>
            <a:r>
              <a:rPr lang="en-US" sz="1600" dirty="0" smtClean="0"/>
              <a:t> </a:t>
            </a:r>
            <a:r>
              <a:rPr lang="en-US" sz="1600" dirty="0" err="1" smtClean="0"/>
              <a:t>intr</a:t>
            </a:r>
            <a:r>
              <a:rPr lang="en-US" sz="1600" dirty="0" smtClean="0"/>
              <a:t>-un </a:t>
            </a:r>
            <a:r>
              <a:rPr lang="en-US" sz="1600" dirty="0" err="1" smtClean="0"/>
              <a:t>timp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scurt</a:t>
            </a:r>
            <a:r>
              <a:rPr lang="en-US" sz="1600" dirty="0" smtClean="0"/>
              <a:t> fata de </a:t>
            </a:r>
            <a:r>
              <a:rPr lang="en-US" sz="1600" dirty="0" err="1" smtClean="0"/>
              <a:t>celelalte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relativ</a:t>
            </a:r>
            <a:r>
              <a:rPr lang="en-US" sz="1600" dirty="0" smtClean="0"/>
              <a:t> </a:t>
            </a:r>
            <a:r>
              <a:rPr lang="en-US" sz="1600" dirty="0" err="1" smtClean="0"/>
              <a:t>usor</a:t>
            </a:r>
            <a:r>
              <a:rPr lang="en-US" sz="1600" dirty="0" smtClean="0"/>
              <a:t> de </a:t>
            </a:r>
            <a:r>
              <a:rPr lang="en-US" sz="1600" dirty="0" err="1" smtClean="0"/>
              <a:t>implementat</a:t>
            </a:r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Concluzie</a:t>
            </a:r>
            <a:r>
              <a:rPr lang="en-US" sz="1600" dirty="0" smtClean="0"/>
              <a:t>: </a:t>
            </a:r>
            <a:r>
              <a:rPr lang="en-US" sz="1600" dirty="0" err="1" smtClean="0"/>
              <a:t>daca</a:t>
            </a:r>
            <a:r>
              <a:rPr lang="en-US" sz="1600" dirty="0" smtClean="0"/>
              <a:t> </a:t>
            </a:r>
            <a:r>
              <a:rPr lang="en-US" sz="1600" dirty="0" err="1" smtClean="0"/>
              <a:t>avem</a:t>
            </a:r>
            <a:r>
              <a:rPr lang="en-US" sz="1600" dirty="0" smtClean="0"/>
              <a:t> un sir de </a:t>
            </a:r>
            <a:r>
              <a:rPr lang="en-US" sz="1600" dirty="0" err="1" smtClean="0"/>
              <a:t>numere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nu </a:t>
            </a:r>
            <a:r>
              <a:rPr lang="en-US" sz="1600" dirty="0" err="1" smtClean="0"/>
              <a:t>cunoastem</a:t>
            </a:r>
            <a:r>
              <a:rPr lang="en-US" sz="1600" dirty="0" smtClean="0"/>
              <a:t> exact </a:t>
            </a:r>
            <a:r>
              <a:rPr lang="en-US" sz="1600" dirty="0" err="1" smtClean="0"/>
              <a:t>componenta</a:t>
            </a:r>
            <a:r>
              <a:rPr lang="en-US" sz="1600" dirty="0" smtClean="0"/>
              <a:t> </a:t>
            </a:r>
            <a:r>
              <a:rPr lang="en-US" sz="1600" dirty="0" err="1" smtClean="0"/>
              <a:t>lor</a:t>
            </a:r>
            <a:r>
              <a:rPr lang="en-US" sz="1600" dirty="0" smtClean="0"/>
              <a:t>,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sortarea</a:t>
            </a:r>
            <a:r>
              <a:rPr lang="en-US" sz="1600" dirty="0" smtClean="0"/>
              <a:t> </a:t>
            </a:r>
            <a:r>
              <a:rPr lang="en-US" sz="1600" dirty="0" err="1" smtClean="0"/>
              <a:t>acestora</a:t>
            </a:r>
            <a:r>
              <a:rPr lang="en-US" sz="1600" dirty="0" smtClean="0"/>
              <a:t> </a:t>
            </a:r>
            <a:r>
              <a:rPr lang="en-US" sz="1600" dirty="0" err="1" smtClean="0"/>
              <a:t>cel</a:t>
            </a:r>
            <a:r>
              <a:rPr lang="en-US" sz="1600" dirty="0" smtClean="0"/>
              <a:t>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eficient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alegem</a:t>
            </a:r>
            <a:r>
              <a:rPr lang="en-US" sz="1600" dirty="0" smtClean="0"/>
              <a:t> quick sort </a:t>
            </a:r>
            <a:r>
              <a:rPr lang="en-US" sz="1600" dirty="0" err="1" smtClean="0"/>
              <a:t>sau</a:t>
            </a:r>
            <a:r>
              <a:rPr lang="en-US" sz="1600" dirty="0" smtClean="0"/>
              <a:t> merge sort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421316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3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10 000 </a:t>
            </a:r>
            <a:r>
              <a:rPr lang="en-US" dirty="0" err="1" smtClean="0"/>
              <a:t>numere</a:t>
            </a:r>
            <a:endParaRPr lang="en-US" dirty="0" smtClean="0"/>
          </a:p>
          <a:p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apartin</a:t>
            </a:r>
            <a:r>
              <a:rPr lang="en-US" dirty="0" smtClean="0"/>
              <a:t> </a:t>
            </a:r>
            <a:r>
              <a:rPr lang="en-US" dirty="0" err="1" smtClean="0"/>
              <a:t>intervalului</a:t>
            </a:r>
            <a:r>
              <a:rPr lang="en-US" dirty="0" smtClean="0"/>
              <a:t> [0,9]</a:t>
            </a:r>
          </a:p>
          <a:p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test </a:t>
            </a:r>
            <a:r>
              <a:rPr lang="en-US" dirty="0" err="1" smtClean="0"/>
              <a:t>doresc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verific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numerelor</a:t>
            </a:r>
            <a:r>
              <a:rPr lang="en-US" dirty="0" smtClean="0"/>
              <a:t> cu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count sort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merge sort </a:t>
            </a:r>
            <a:r>
              <a:rPr lang="en-US" dirty="0" err="1" smtClean="0"/>
              <a:t>sau</a:t>
            </a:r>
            <a:r>
              <a:rPr lang="en-US" dirty="0" smtClean="0"/>
              <a:t> quick sort (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macar</a:t>
            </a:r>
            <a:r>
              <a:rPr lang="en-US" dirty="0" smtClean="0"/>
              <a:t> la </a:t>
            </a:r>
            <a:r>
              <a:rPr lang="en-US" dirty="0" err="1" smtClean="0"/>
              <a:t>fel</a:t>
            </a:r>
            <a:r>
              <a:rPr lang="en-US" dirty="0" smtClean="0"/>
              <a:t> de </a:t>
            </a:r>
            <a:r>
              <a:rPr lang="en-US" dirty="0" err="1" smtClean="0"/>
              <a:t>eficient</a:t>
            </a:r>
            <a:r>
              <a:rPr lang="en-US" dirty="0" smtClean="0"/>
              <a:t>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0524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test 3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Durata bubble sort:  8.859571695327759</a:t>
            </a:r>
          </a:p>
          <a:p>
            <a:r>
              <a:rPr lang="ro-RO" dirty="0"/>
              <a:t>Durata count sort:  0.00400090217590332</a:t>
            </a:r>
          </a:p>
          <a:p>
            <a:r>
              <a:rPr lang="ro-RO" dirty="0"/>
              <a:t>Durata radix sort:  4.511066198348999</a:t>
            </a:r>
          </a:p>
          <a:p>
            <a:r>
              <a:rPr lang="ro-RO" dirty="0"/>
              <a:t>Durata merge sort:  0.04000210762023926</a:t>
            </a:r>
          </a:p>
          <a:p>
            <a:r>
              <a:rPr lang="ro-RO" dirty="0"/>
              <a:t>Durata quick sort: maximum recursion depth exceeded in </a:t>
            </a:r>
            <a:r>
              <a:rPr lang="ro-RO" dirty="0" smtClean="0"/>
              <a:t>comparison</a:t>
            </a:r>
            <a:r>
              <a:rPr lang="en-US" dirty="0" smtClean="0"/>
              <a:t> (</a:t>
            </a:r>
            <a:r>
              <a:rPr lang="en-US" dirty="0" err="1" smtClean="0"/>
              <a:t>eroare</a:t>
            </a:r>
            <a:r>
              <a:rPr lang="en-US" dirty="0" smtClean="0"/>
              <a:t> </a:t>
            </a:r>
            <a:r>
              <a:rPr lang="en-US" dirty="0" err="1" smtClean="0"/>
              <a:t>cauzata</a:t>
            </a:r>
            <a:r>
              <a:rPr lang="en-US" dirty="0" smtClean="0"/>
              <a:t> de </a:t>
            </a:r>
            <a:r>
              <a:rPr lang="en-US" dirty="0" err="1" smtClean="0"/>
              <a:t>faptul</a:t>
            </a:r>
            <a:r>
              <a:rPr lang="en-US" dirty="0" smtClean="0"/>
              <a:t> ca </a:t>
            </a:r>
            <a:r>
              <a:rPr lang="en-US" dirty="0" err="1" smtClean="0"/>
              <a:t>pcharm</a:t>
            </a:r>
            <a:r>
              <a:rPr lang="en-US" dirty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are un </a:t>
            </a:r>
            <a:r>
              <a:rPr lang="en-US" dirty="0" err="1" smtClean="0"/>
              <a:t>numar</a:t>
            </a:r>
            <a:r>
              <a:rPr lang="en-US" dirty="0" smtClean="0"/>
              <a:t> maxim de </a:t>
            </a:r>
            <a:r>
              <a:rPr lang="en-US" dirty="0" err="1" smtClean="0"/>
              <a:t>reapelari</a:t>
            </a:r>
            <a:r>
              <a:rPr lang="en-US" dirty="0" smtClean="0"/>
              <a:t> 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 recursive)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14040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Grafic</a:t>
            </a:r>
            <a:r>
              <a:rPr lang="en-US" dirty="0" smtClean="0"/>
              <a:t> test 3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0884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069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r>
              <a:rPr lang="en-US" dirty="0" smtClean="0"/>
              <a:t> test 3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stim ca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mici</a:t>
            </a:r>
            <a:r>
              <a:rPr lang="en-US" dirty="0" smtClean="0"/>
              <a:t> (ex </a:t>
            </a:r>
            <a:r>
              <a:rPr lang="en-US" dirty="0" err="1" smtClean="0"/>
              <a:t>ordonarea</a:t>
            </a:r>
            <a:r>
              <a:rPr lang="en-US" dirty="0" smtClean="0"/>
              <a:t> </a:t>
            </a:r>
            <a:r>
              <a:rPr lang="en-US" dirty="0" err="1" smtClean="0"/>
              <a:t>elevilor</a:t>
            </a:r>
            <a:r>
              <a:rPr lang="en-US" dirty="0" smtClean="0"/>
              <a:t> la </a:t>
            </a:r>
            <a:r>
              <a:rPr lang="en-US" dirty="0" err="1" smtClean="0"/>
              <a:t>nivel</a:t>
            </a:r>
            <a:r>
              <a:rPr lang="en-US" dirty="0"/>
              <a:t> </a:t>
            </a:r>
            <a:r>
              <a:rPr lang="en-US" dirty="0" smtClean="0"/>
              <a:t>national la </a:t>
            </a:r>
            <a:r>
              <a:rPr lang="en-US" dirty="0" err="1" smtClean="0"/>
              <a:t>olimpiade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punctajul</a:t>
            </a:r>
            <a:r>
              <a:rPr lang="en-US" dirty="0" smtClean="0"/>
              <a:t> </a:t>
            </a:r>
            <a:r>
              <a:rPr lang="en-US" dirty="0" err="1" smtClean="0"/>
              <a:t>obtinut</a:t>
            </a:r>
            <a:r>
              <a:rPr lang="en-US" dirty="0" smtClean="0"/>
              <a:t>) </a:t>
            </a:r>
            <a:r>
              <a:rPr lang="en-US" dirty="0" smtClean="0"/>
              <a:t>count </a:t>
            </a:r>
            <a:r>
              <a:rPr lang="en-US" dirty="0" err="1" smtClean="0"/>
              <a:t>sortul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eficienta</a:t>
            </a:r>
            <a:r>
              <a:rPr lang="en-US" dirty="0" smtClean="0"/>
              <a:t> </a:t>
            </a:r>
            <a:r>
              <a:rPr lang="en-US" dirty="0" err="1" smtClean="0"/>
              <a:t>solutie</a:t>
            </a:r>
            <a:r>
              <a:rPr lang="en-US" dirty="0" smtClean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581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4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10 000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randoom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ax= 32766</a:t>
            </a:r>
          </a:p>
          <a:p>
            <a:r>
              <a:rPr lang="en-US" dirty="0" err="1" smtClean="0"/>
              <a:t>Aceleasi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ca la </a:t>
            </a:r>
            <a:r>
              <a:rPr lang="en-US" dirty="0" err="1" smtClean="0"/>
              <a:t>testul</a:t>
            </a:r>
            <a:r>
              <a:rPr lang="en-US" dirty="0" smtClean="0"/>
              <a:t> 1 </a:t>
            </a:r>
            <a:r>
              <a:rPr lang="en-US" dirty="0" err="1" smtClean="0"/>
              <a:t>doar</a:t>
            </a:r>
            <a:r>
              <a:rPr lang="en-US" dirty="0" smtClean="0"/>
              <a:t> ca </a:t>
            </a:r>
            <a:r>
              <a:rPr lang="en-US" dirty="0" err="1" smtClean="0"/>
              <a:t>doresc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testez</a:t>
            </a:r>
            <a:r>
              <a:rPr lang="en-US" dirty="0" smtClean="0"/>
              <a:t> </a:t>
            </a:r>
            <a:r>
              <a:rPr lang="en-US" dirty="0" err="1" smtClean="0"/>
              <a:t>eficacitatea</a:t>
            </a:r>
            <a:r>
              <a:rPr lang="en-US" dirty="0" smtClean="0"/>
              <a:t> </a:t>
            </a:r>
            <a:r>
              <a:rPr lang="en-US" dirty="0" err="1" smtClean="0"/>
              <a:t>subprogramelor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un vector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sortat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151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test 4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Durata bubble sort:  3.866867780685425</a:t>
            </a:r>
          </a:p>
          <a:p>
            <a:r>
              <a:rPr lang="ro-RO" dirty="0"/>
              <a:t>Durata count sort:  3.4413907527923584</a:t>
            </a:r>
          </a:p>
          <a:p>
            <a:r>
              <a:rPr lang="ro-RO" dirty="0"/>
              <a:t>Durata radix sort:  4.800659656524658</a:t>
            </a:r>
          </a:p>
          <a:p>
            <a:r>
              <a:rPr lang="ro-RO" dirty="0"/>
              <a:t>Durata merge sort:  0.03900289535522461</a:t>
            </a:r>
          </a:p>
          <a:p>
            <a:r>
              <a:rPr lang="ro-RO" dirty="0"/>
              <a:t>Durata quick sort:  0.026006460189819336</a:t>
            </a:r>
          </a:p>
        </p:txBody>
      </p:sp>
    </p:spTree>
    <p:extLst>
      <p:ext uri="{BB962C8B-B14F-4D97-AF65-F5344CB8AC3E}">
        <p14:creationId xmlns:p14="http://schemas.microsoft.com/office/powerpoint/2010/main" val="138710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0207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16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r>
              <a:rPr lang="en-US" dirty="0" smtClean="0"/>
              <a:t> test 4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 </a:t>
            </a:r>
            <a:r>
              <a:rPr lang="en-US" dirty="0" err="1" smtClean="0"/>
              <a:t>vectorul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</a:t>
            </a:r>
            <a:r>
              <a:rPr lang="en-US" dirty="0" err="1" smtClean="0"/>
              <a:t>sortat</a:t>
            </a:r>
            <a:r>
              <a:rPr lang="en-US" dirty="0" smtClean="0"/>
              <a:t> bubble, radix </a:t>
            </a:r>
            <a:r>
              <a:rPr lang="en-US" dirty="0" err="1" smtClean="0"/>
              <a:t>si</a:t>
            </a:r>
            <a:r>
              <a:rPr lang="en-US" dirty="0" smtClean="0"/>
              <a:t> count au </a:t>
            </a:r>
            <a:r>
              <a:rPr lang="en-US" dirty="0" err="1" smtClean="0"/>
              <a:t>timpi</a:t>
            </a:r>
            <a:r>
              <a:rPr lang="en-US" dirty="0" smtClean="0"/>
              <a:t> de </a:t>
            </a:r>
            <a:r>
              <a:rPr lang="en-US" dirty="0" err="1" smtClean="0"/>
              <a:t>rulare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0031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0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1 000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randoom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Max=32 610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418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5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10 000 numere randoom</a:t>
            </a:r>
          </a:p>
          <a:p>
            <a:r>
              <a:rPr lang="ro-RO" dirty="0"/>
              <a:t>Max= 32766</a:t>
            </a:r>
          </a:p>
          <a:p>
            <a:r>
              <a:rPr lang="ro-RO" dirty="0"/>
              <a:t>Aceleasi numere ca la testul 1 doar ca doresc sa testez eficacitatea subprogramelor pe un vector deja </a:t>
            </a:r>
            <a:r>
              <a:rPr lang="ro-RO" dirty="0" smtClean="0"/>
              <a:t>sortat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96087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test 5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Durata bubble sort:  14.21377944946289</a:t>
            </a:r>
          </a:p>
          <a:p>
            <a:r>
              <a:rPr lang="ro-RO" dirty="0"/>
              <a:t>Durata count sort:  3.494284152984619</a:t>
            </a:r>
          </a:p>
          <a:p>
            <a:r>
              <a:rPr lang="ro-RO" dirty="0"/>
              <a:t>Durata radix sort:  4.875851154327393</a:t>
            </a:r>
          </a:p>
          <a:p>
            <a:r>
              <a:rPr lang="ro-RO" dirty="0"/>
              <a:t>Durata merge sort:  0.03900265693664551</a:t>
            </a:r>
          </a:p>
          <a:p>
            <a:r>
              <a:rPr lang="ro-RO" dirty="0"/>
              <a:t>Durata quick sort:  0.023001909255981445</a:t>
            </a:r>
          </a:p>
        </p:txBody>
      </p:sp>
    </p:spTree>
    <p:extLst>
      <p:ext uri="{BB962C8B-B14F-4D97-AF65-F5344CB8AC3E}">
        <p14:creationId xmlns:p14="http://schemas.microsoft.com/office/powerpoint/2010/main" val="76760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Grafic</a:t>
            </a:r>
            <a:r>
              <a:rPr lang="en-US" dirty="0" smtClean="0"/>
              <a:t> test 5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46424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6537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r>
              <a:rPr lang="en-US" dirty="0" smtClean="0"/>
              <a:t> test 5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 </a:t>
            </a:r>
            <a:r>
              <a:rPr lang="en-US" dirty="0" err="1" smtClean="0"/>
              <a:t>vectorul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r>
              <a:rPr lang="en-US" dirty="0" smtClean="0"/>
              <a:t>, </a:t>
            </a:r>
            <a:r>
              <a:rPr lang="en-US" dirty="0" err="1" smtClean="0"/>
              <a:t>timpii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quick sort </a:t>
            </a:r>
            <a:r>
              <a:rPr lang="en-US" dirty="0" err="1" smtClean="0"/>
              <a:t>si</a:t>
            </a:r>
            <a:r>
              <a:rPr lang="en-US" dirty="0" smtClean="0"/>
              <a:t> merge sort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aproape</a:t>
            </a:r>
            <a:r>
              <a:rPr lang="en-US" dirty="0" smtClean="0"/>
              <a:t> </a:t>
            </a:r>
            <a:r>
              <a:rPr lang="en-US" dirty="0" err="1" smtClean="0"/>
              <a:t>identici</a:t>
            </a:r>
            <a:r>
              <a:rPr lang="en-US" dirty="0" smtClean="0"/>
              <a:t> cu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vectorul</a:t>
            </a:r>
            <a:r>
              <a:rPr lang="en-US" dirty="0" smtClean="0"/>
              <a:t> </a:t>
            </a:r>
            <a:r>
              <a:rPr lang="en-US" dirty="0" err="1" smtClean="0"/>
              <a:t>sortat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40173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6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10 000 </a:t>
            </a:r>
            <a:r>
              <a:rPr lang="en-US" dirty="0" err="1" smtClean="0"/>
              <a:t>numere</a:t>
            </a:r>
            <a:endParaRPr lang="en-US" dirty="0" smtClean="0"/>
          </a:p>
          <a:p>
            <a:r>
              <a:rPr lang="en-US" dirty="0" err="1" smtClean="0"/>
              <a:t>Vectorul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de forma v[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Doresc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verific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un vector </a:t>
            </a:r>
            <a:r>
              <a:rPr lang="en-US" dirty="0" err="1" smtClean="0"/>
              <a:t>sortat</a:t>
            </a:r>
            <a:r>
              <a:rPr lang="en-US" dirty="0" smtClean="0"/>
              <a:t> </a:t>
            </a:r>
            <a:r>
              <a:rPr lang="en-US" dirty="0" err="1" smtClean="0"/>
              <a:t>crescator</a:t>
            </a:r>
            <a:r>
              <a:rPr lang="en-US" dirty="0" smtClean="0"/>
              <a:t> cu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numerele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influenteaza</a:t>
            </a:r>
            <a:r>
              <a:rPr lang="en-US" dirty="0" smtClean="0"/>
              <a:t> </a:t>
            </a:r>
            <a:r>
              <a:rPr lang="en-US" dirty="0" err="1" smtClean="0"/>
              <a:t>timpii</a:t>
            </a:r>
            <a:r>
              <a:rPr lang="en-US" dirty="0" smtClean="0"/>
              <a:t> </a:t>
            </a:r>
            <a:r>
              <a:rPr lang="en-US" dirty="0" err="1" smtClean="0"/>
              <a:t>subprogramelor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21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test 6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Durata bubble sort:  4.260874032974243</a:t>
            </a:r>
          </a:p>
          <a:p>
            <a:r>
              <a:rPr lang="ro-RO" dirty="0"/>
              <a:t>Durata count sort:  1.0455594062805176</a:t>
            </a:r>
          </a:p>
          <a:p>
            <a:r>
              <a:rPr lang="ro-RO" dirty="0"/>
              <a:t>Durata radix sort:  4.771082162857056</a:t>
            </a:r>
          </a:p>
          <a:p>
            <a:r>
              <a:rPr lang="ro-RO" dirty="0"/>
              <a:t>Durata merge sort:  0.03600263595581055</a:t>
            </a:r>
          </a:p>
          <a:p>
            <a:r>
              <a:rPr lang="ro-RO" dirty="0"/>
              <a:t>Durata quick sort:  0.027002573013305664</a:t>
            </a:r>
          </a:p>
        </p:txBody>
      </p:sp>
    </p:spTree>
    <p:extLst>
      <p:ext uri="{BB962C8B-B14F-4D97-AF65-F5344CB8AC3E}">
        <p14:creationId xmlns:p14="http://schemas.microsoft.com/office/powerpoint/2010/main" val="3642995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Grafic</a:t>
            </a:r>
            <a:r>
              <a:rPr lang="en-US" dirty="0" smtClean="0"/>
              <a:t> test 6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240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290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7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10 000 </a:t>
            </a:r>
            <a:r>
              <a:rPr lang="en-US" dirty="0" err="1" smtClean="0"/>
              <a:t>numere</a:t>
            </a:r>
            <a:endParaRPr lang="en-US" dirty="0" smtClean="0"/>
          </a:p>
          <a:p>
            <a:r>
              <a:rPr lang="en-US" dirty="0" err="1" smtClean="0"/>
              <a:t>Aceleasi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ca la </a:t>
            </a:r>
            <a:r>
              <a:rPr lang="en-US" dirty="0" err="1" smtClean="0"/>
              <a:t>testul</a:t>
            </a:r>
            <a:r>
              <a:rPr lang="en-US" dirty="0" smtClean="0"/>
              <a:t> 7 </a:t>
            </a:r>
            <a:r>
              <a:rPr lang="en-US" dirty="0" err="1" smtClean="0"/>
              <a:t>doar</a:t>
            </a:r>
            <a:r>
              <a:rPr lang="en-US" dirty="0" smtClean="0"/>
              <a:t> ca </a:t>
            </a:r>
            <a:r>
              <a:rPr lang="en-US" dirty="0" err="1" smtClean="0"/>
              <a:t>ordonate</a:t>
            </a:r>
            <a:r>
              <a:rPr lang="en-US" dirty="0" smtClean="0"/>
              <a:t> </a:t>
            </a:r>
            <a:r>
              <a:rPr lang="en-US" dirty="0" err="1" smtClean="0"/>
              <a:t>descrescator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6716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test 7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Durata bubble sort:  14.346625566482544</a:t>
            </a:r>
          </a:p>
          <a:p>
            <a:r>
              <a:rPr lang="ro-RO" dirty="0"/>
              <a:t>Durata count sort:  1.0835845470428467</a:t>
            </a:r>
          </a:p>
          <a:p>
            <a:r>
              <a:rPr lang="ro-RO" dirty="0"/>
              <a:t>Durata radix sort:  4.78494930267334</a:t>
            </a:r>
          </a:p>
          <a:p>
            <a:r>
              <a:rPr lang="ro-RO" dirty="0"/>
              <a:t>Durata merge sort:  0.0350041389465332</a:t>
            </a:r>
          </a:p>
          <a:p>
            <a:r>
              <a:rPr lang="ro-RO" dirty="0"/>
              <a:t>Durata quick sort:  0.023002147674560547</a:t>
            </a:r>
          </a:p>
        </p:txBody>
      </p:sp>
    </p:spTree>
    <p:extLst>
      <p:ext uri="{BB962C8B-B14F-4D97-AF65-F5344CB8AC3E}">
        <p14:creationId xmlns:p14="http://schemas.microsoft.com/office/powerpoint/2010/main" val="504386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Grafic</a:t>
            </a:r>
            <a:r>
              <a:rPr lang="en-US" dirty="0" smtClean="0"/>
              <a:t> test 7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9621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89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Rezultate</a:t>
            </a:r>
            <a:r>
              <a:rPr lang="en-US" dirty="0"/>
              <a:t> </a:t>
            </a:r>
            <a:r>
              <a:rPr lang="en-US" dirty="0" smtClean="0"/>
              <a:t>test 0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Durata bubble sort:  0.08300042152404785</a:t>
            </a:r>
          </a:p>
          <a:p>
            <a:r>
              <a:rPr lang="ro-RO" dirty="0"/>
              <a:t>Durata count sort:  0.3620274066925049</a:t>
            </a:r>
          </a:p>
          <a:p>
            <a:r>
              <a:rPr lang="ro-RO" dirty="0"/>
              <a:t>Durata radix sort:  0.4810645580291748</a:t>
            </a:r>
          </a:p>
          <a:p>
            <a:r>
              <a:rPr lang="ro-RO" dirty="0"/>
              <a:t>Durata merge sort:  0.0030019283294677734</a:t>
            </a:r>
          </a:p>
          <a:p>
            <a:r>
              <a:rPr lang="ro-RO" dirty="0"/>
              <a:t>Durata quick sort:  0.001998424530029297</a:t>
            </a:r>
          </a:p>
        </p:txBody>
      </p:sp>
    </p:spTree>
    <p:extLst>
      <p:ext uri="{BB962C8B-B14F-4D97-AF65-F5344CB8AC3E}">
        <p14:creationId xmlns:p14="http://schemas.microsoft.com/office/powerpoint/2010/main" val="3621047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8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10 000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numerele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egale</a:t>
            </a:r>
            <a:r>
              <a:rPr lang="en-US" dirty="0" smtClean="0"/>
              <a:t> cu 12345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vrut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aleg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nu </a:t>
            </a:r>
            <a:r>
              <a:rPr lang="en-US" dirty="0" err="1" smtClean="0"/>
              <a:t>foarte</a:t>
            </a:r>
            <a:r>
              <a:rPr lang="en-US" dirty="0" smtClean="0"/>
              <a:t> mic (</a:t>
            </a:r>
            <a:r>
              <a:rPr lang="en-US" dirty="0" err="1" smtClean="0"/>
              <a:t>pentru</a:t>
            </a:r>
            <a:r>
              <a:rPr lang="en-US" dirty="0" smtClean="0"/>
              <a:t> a nu </a:t>
            </a:r>
            <a:r>
              <a:rPr lang="en-US" dirty="0" err="1" smtClean="0"/>
              <a:t>favoriza</a:t>
            </a:r>
            <a:r>
              <a:rPr lang="en-US" dirty="0" smtClean="0"/>
              <a:t> count sort </a:t>
            </a:r>
            <a:r>
              <a:rPr lang="en-US" dirty="0" err="1" smtClean="0"/>
              <a:t>ul</a:t>
            </a:r>
            <a:r>
              <a:rPr lang="en-US" dirty="0" smtClean="0"/>
              <a:t>)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comportamentul</a:t>
            </a:r>
            <a:r>
              <a:rPr lang="en-US" dirty="0" smtClean="0"/>
              <a:t> </a:t>
            </a:r>
            <a:r>
              <a:rPr lang="en-US" dirty="0" err="1" smtClean="0"/>
              <a:t>algoritmilor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un vector constant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18165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test 8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Durata bubble sort:  4.268063545227051</a:t>
            </a:r>
          </a:p>
          <a:p>
            <a:r>
              <a:rPr lang="ro-RO" dirty="0"/>
              <a:t>Durata count sort:  1.3190193176269531</a:t>
            </a:r>
          </a:p>
          <a:p>
            <a:r>
              <a:rPr lang="ro-RO" dirty="0"/>
              <a:t>Durata radix sort:  4.61292290687561</a:t>
            </a:r>
          </a:p>
          <a:p>
            <a:r>
              <a:rPr lang="ro-RO" dirty="0"/>
              <a:t>Durata merge sort:  0.03600668907165527</a:t>
            </a:r>
          </a:p>
          <a:p>
            <a:r>
              <a:rPr lang="ro-RO" dirty="0"/>
              <a:t>Durata quick sort: maximum recursion depth exceeded in comparison</a:t>
            </a:r>
          </a:p>
        </p:txBody>
      </p:sp>
    </p:spTree>
    <p:extLst>
      <p:ext uri="{BB962C8B-B14F-4D97-AF65-F5344CB8AC3E}">
        <p14:creationId xmlns:p14="http://schemas.microsoft.com/office/powerpoint/2010/main" val="1618557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Grafic</a:t>
            </a:r>
            <a:r>
              <a:rPr lang="en-US" dirty="0" smtClean="0"/>
              <a:t> test 8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7196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55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Cand</a:t>
            </a:r>
            <a:r>
              <a:rPr lang="en-US" sz="1800" dirty="0" smtClean="0"/>
              <a:t> nu se </a:t>
            </a:r>
            <a:r>
              <a:rPr lang="en-US" sz="1800" dirty="0" err="1" smtClean="0"/>
              <a:t>cunoaste</a:t>
            </a:r>
            <a:r>
              <a:rPr lang="en-US" sz="1800" dirty="0" smtClean="0"/>
              <a:t> </a:t>
            </a:r>
            <a:r>
              <a:rPr lang="en-US" sz="1800" dirty="0" err="1" smtClean="0"/>
              <a:t>natura</a:t>
            </a:r>
            <a:r>
              <a:rPr lang="en-US" sz="1800" dirty="0" smtClean="0"/>
              <a:t> </a:t>
            </a:r>
            <a:r>
              <a:rPr lang="en-US" sz="1800" dirty="0" err="1" smtClean="0"/>
              <a:t>numerelor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numarul</a:t>
            </a:r>
            <a:r>
              <a:rPr lang="en-US" sz="1800" dirty="0" smtClean="0"/>
              <a:t> </a:t>
            </a:r>
            <a:r>
              <a:rPr lang="en-US" sz="1800" dirty="0" err="1" smtClean="0"/>
              <a:t>lor</a:t>
            </a:r>
            <a:r>
              <a:rPr lang="en-US" sz="1800" dirty="0" smtClean="0"/>
              <a:t>, </a:t>
            </a:r>
            <a:r>
              <a:rPr lang="en-US" sz="1800" dirty="0" err="1" smtClean="0"/>
              <a:t>cel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</a:t>
            </a:r>
            <a:r>
              <a:rPr lang="en-US" sz="1800" dirty="0" err="1" smtClean="0"/>
              <a:t>eficient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de ales </a:t>
            </a:r>
            <a:r>
              <a:rPr lang="en-US" sz="1800" dirty="0" err="1" smtClean="0"/>
              <a:t>intre</a:t>
            </a:r>
            <a:r>
              <a:rPr lang="en-US" sz="1800" dirty="0" smtClean="0"/>
              <a:t> merge sort </a:t>
            </a:r>
            <a:r>
              <a:rPr lang="en-US" sz="1800" dirty="0" err="1" smtClean="0"/>
              <a:t>sau</a:t>
            </a:r>
            <a:r>
              <a:rPr lang="en-US" sz="1800" dirty="0" smtClean="0"/>
              <a:t> quick sort (</a:t>
            </a:r>
            <a:r>
              <a:rPr lang="en-US" sz="1800" dirty="0" err="1" smtClean="0"/>
              <a:t>implementare</a:t>
            </a:r>
            <a:r>
              <a:rPr lang="en-US" sz="1800" dirty="0" smtClean="0"/>
              <a:t> </a:t>
            </a:r>
            <a:r>
              <a:rPr lang="en-US" sz="1800" dirty="0" err="1" smtClean="0"/>
              <a:t>relativ</a:t>
            </a:r>
            <a:r>
              <a:rPr lang="en-US" sz="1800" dirty="0" smtClean="0"/>
              <a:t> </a:t>
            </a:r>
            <a:r>
              <a:rPr lang="en-US" sz="1800" dirty="0" err="1" smtClean="0"/>
              <a:t>usoara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timp</a:t>
            </a:r>
            <a:r>
              <a:rPr lang="en-US" sz="1800" dirty="0" smtClean="0"/>
              <a:t> de </a:t>
            </a:r>
            <a:r>
              <a:rPr lang="en-US" sz="1800" dirty="0" err="1" smtClean="0"/>
              <a:t>rulare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mic)</a:t>
            </a:r>
          </a:p>
          <a:p>
            <a:r>
              <a:rPr lang="en-US" sz="1800" dirty="0" err="1" smtClean="0"/>
              <a:t>Cand</a:t>
            </a:r>
            <a:r>
              <a:rPr lang="en-US" sz="1800" dirty="0" smtClean="0"/>
              <a:t> se </a:t>
            </a:r>
            <a:r>
              <a:rPr lang="en-US" sz="1800" dirty="0" err="1" smtClean="0"/>
              <a:t>dau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</a:t>
            </a:r>
            <a:r>
              <a:rPr lang="en-US" sz="1800" dirty="0" err="1" smtClean="0"/>
              <a:t>multe</a:t>
            </a:r>
            <a:r>
              <a:rPr lang="en-US" sz="1800" dirty="0" smtClean="0"/>
              <a:t> </a:t>
            </a:r>
            <a:r>
              <a:rPr lang="en-US" sz="1800" dirty="0" err="1" smtClean="0"/>
              <a:t>numere</a:t>
            </a:r>
            <a:r>
              <a:rPr lang="en-US" sz="1800" dirty="0" smtClean="0"/>
              <a:t> </a:t>
            </a:r>
            <a:r>
              <a:rPr lang="en-US" sz="1800" dirty="0" err="1" smtClean="0"/>
              <a:t>dintr</a:t>
            </a:r>
            <a:r>
              <a:rPr lang="en-US" sz="1800" dirty="0" smtClean="0"/>
              <a:t>-un interval mic (de </a:t>
            </a:r>
            <a:r>
              <a:rPr lang="en-US" sz="1800" dirty="0" err="1" smtClean="0"/>
              <a:t>exemplu</a:t>
            </a:r>
            <a:r>
              <a:rPr lang="en-US" sz="1800" dirty="0" smtClean="0"/>
              <a:t> </a:t>
            </a:r>
            <a:r>
              <a:rPr lang="en-US" sz="1800" dirty="0" err="1" smtClean="0"/>
              <a:t>notele</a:t>
            </a:r>
            <a:r>
              <a:rPr lang="en-US" sz="1800" dirty="0" smtClean="0"/>
              <a:t> </a:t>
            </a:r>
            <a:r>
              <a:rPr lang="en-US" sz="1800" dirty="0" err="1" smtClean="0"/>
              <a:t>unor</a:t>
            </a:r>
            <a:r>
              <a:rPr lang="en-US" sz="1800" dirty="0" smtClean="0"/>
              <a:t> </a:t>
            </a:r>
            <a:r>
              <a:rPr lang="en-US" sz="1800" dirty="0" err="1" smtClean="0"/>
              <a:t>elevi</a:t>
            </a:r>
            <a:r>
              <a:rPr lang="en-US" sz="1800" dirty="0" smtClean="0"/>
              <a:t>) </a:t>
            </a:r>
            <a:r>
              <a:rPr lang="en-US" sz="1800" dirty="0" err="1" smtClean="0"/>
              <a:t>cel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</a:t>
            </a:r>
            <a:r>
              <a:rPr lang="en-US" sz="1800" dirty="0" err="1" smtClean="0"/>
              <a:t>eficient</a:t>
            </a:r>
            <a:r>
              <a:rPr lang="en-US" sz="1800" dirty="0" smtClean="0"/>
              <a:t> </a:t>
            </a:r>
            <a:r>
              <a:rPr lang="en-US" sz="1800" dirty="0" err="1" smtClean="0"/>
              <a:t>este</a:t>
            </a:r>
            <a:r>
              <a:rPr lang="en-US" sz="1800" dirty="0" smtClean="0"/>
              <a:t> count sort (se </a:t>
            </a:r>
            <a:r>
              <a:rPr lang="en-US" sz="1800" dirty="0" err="1" smtClean="0"/>
              <a:t>implementeaza</a:t>
            </a:r>
            <a:r>
              <a:rPr lang="en-US" sz="1800" dirty="0" smtClean="0"/>
              <a:t> super </a:t>
            </a:r>
            <a:r>
              <a:rPr lang="en-US" sz="1800" dirty="0" err="1" smtClean="0"/>
              <a:t>usor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ruleaza</a:t>
            </a:r>
            <a:r>
              <a:rPr lang="en-US" sz="1800" dirty="0" smtClean="0"/>
              <a:t> </a:t>
            </a:r>
            <a:r>
              <a:rPr lang="en-US" sz="1800" dirty="0" err="1" smtClean="0"/>
              <a:t>mult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</a:t>
            </a:r>
            <a:r>
              <a:rPr lang="en-US" sz="1800" dirty="0" err="1" smtClean="0"/>
              <a:t>repede</a:t>
            </a:r>
            <a:r>
              <a:rPr lang="en-US" sz="1800" dirty="0" smtClean="0"/>
              <a:t> </a:t>
            </a:r>
            <a:r>
              <a:rPr lang="en-US" sz="1800" dirty="0" err="1" smtClean="0"/>
              <a:t>decat</a:t>
            </a:r>
            <a:r>
              <a:rPr lang="en-US" sz="1800" dirty="0" smtClean="0"/>
              <a:t> </a:t>
            </a:r>
            <a:r>
              <a:rPr lang="en-US" sz="1800" dirty="0" err="1" smtClean="0"/>
              <a:t>celelalte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Am ales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alte</a:t>
            </a:r>
            <a:r>
              <a:rPr lang="en-US" sz="1800" dirty="0" smtClean="0"/>
              <a:t> teste cu 100 000 de </a:t>
            </a:r>
            <a:r>
              <a:rPr lang="en-US" sz="1800" dirty="0" err="1" smtClean="0"/>
              <a:t>numere</a:t>
            </a:r>
            <a:r>
              <a:rPr lang="en-US" sz="1800" dirty="0" smtClean="0"/>
              <a:t> </a:t>
            </a:r>
            <a:r>
              <a:rPr lang="en-US" sz="1800" dirty="0" err="1" smtClean="0"/>
              <a:t>ordonate</a:t>
            </a:r>
            <a:r>
              <a:rPr lang="en-US" sz="1800" dirty="0" smtClean="0"/>
              <a:t> </a:t>
            </a:r>
            <a:r>
              <a:rPr lang="en-US" sz="1800" dirty="0" err="1" smtClean="0"/>
              <a:t>crescator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descrescator</a:t>
            </a:r>
            <a:r>
              <a:rPr lang="en-US" sz="1800" dirty="0" smtClean="0"/>
              <a:t> </a:t>
            </a:r>
            <a:r>
              <a:rPr lang="en-US" sz="1800" dirty="0" err="1" smtClean="0"/>
              <a:t>dar</a:t>
            </a:r>
            <a:r>
              <a:rPr lang="en-US" sz="1800" dirty="0" smtClean="0"/>
              <a:t> merge sort </a:t>
            </a:r>
            <a:r>
              <a:rPr lang="en-US" sz="1800" dirty="0" err="1" smtClean="0"/>
              <a:t>si</a:t>
            </a:r>
            <a:r>
              <a:rPr lang="en-US" sz="1800" dirty="0" smtClean="0"/>
              <a:t> quick sort nu </a:t>
            </a:r>
            <a:r>
              <a:rPr lang="en-US" sz="1800" dirty="0" err="1" smtClean="0"/>
              <a:t>rulau</a:t>
            </a:r>
            <a:r>
              <a:rPr lang="en-US" sz="1800" dirty="0" smtClean="0"/>
              <a:t> din </a:t>
            </a:r>
            <a:r>
              <a:rPr lang="en-US" sz="1800" dirty="0" err="1" smtClean="0"/>
              <a:t>cauza</a:t>
            </a:r>
            <a:r>
              <a:rPr lang="en-US" sz="1800" dirty="0" smtClean="0"/>
              <a:t> </a:t>
            </a:r>
            <a:r>
              <a:rPr lang="en-US" sz="1800" dirty="0" err="1" smtClean="0"/>
              <a:t>restrictiei</a:t>
            </a:r>
            <a:r>
              <a:rPr lang="en-US" sz="1800" dirty="0" smtClean="0"/>
              <a:t> </a:t>
            </a:r>
            <a:r>
              <a:rPr lang="en-US" sz="1800" dirty="0" err="1" smtClean="0"/>
              <a:t>pcharm</a:t>
            </a:r>
            <a:r>
              <a:rPr lang="en-US" sz="1800" dirty="0" smtClean="0"/>
              <a:t> </a:t>
            </a:r>
            <a:r>
              <a:rPr lang="en-US" sz="1800" dirty="0" err="1" smtClean="0"/>
              <a:t>ului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Pentru</a:t>
            </a:r>
            <a:r>
              <a:rPr lang="en-US" sz="1800" dirty="0" smtClean="0"/>
              <a:t> </a:t>
            </a:r>
            <a:r>
              <a:rPr lang="en-US" sz="1800" dirty="0" err="1" smtClean="0"/>
              <a:t>testele</a:t>
            </a:r>
            <a:r>
              <a:rPr lang="en-US" sz="1800" dirty="0" smtClean="0"/>
              <a:t> de 1 000 000 de </a:t>
            </a:r>
            <a:r>
              <a:rPr lang="en-US" sz="1800" dirty="0" err="1" smtClean="0"/>
              <a:t>numere</a:t>
            </a:r>
            <a:r>
              <a:rPr lang="en-US" sz="1800" dirty="0" smtClean="0"/>
              <a:t> merge sort </a:t>
            </a:r>
            <a:r>
              <a:rPr lang="en-US" sz="1800" dirty="0" err="1" smtClean="0"/>
              <a:t>si</a:t>
            </a:r>
            <a:r>
              <a:rPr lang="en-US" sz="1800" dirty="0" smtClean="0"/>
              <a:t> quick sort nu </a:t>
            </a:r>
            <a:r>
              <a:rPr lang="en-US" sz="1800" dirty="0" err="1" smtClean="0"/>
              <a:t>rulau</a:t>
            </a:r>
            <a:r>
              <a:rPr lang="en-US" sz="1800" dirty="0" smtClean="0"/>
              <a:t> </a:t>
            </a:r>
            <a:r>
              <a:rPr lang="en-US" sz="1800" dirty="0" err="1" smtClean="0"/>
              <a:t>iar</a:t>
            </a:r>
            <a:r>
              <a:rPr lang="en-US" sz="1800" dirty="0" smtClean="0"/>
              <a:t> bubble sort era </a:t>
            </a:r>
            <a:r>
              <a:rPr lang="en-US" sz="1800" dirty="0" err="1" smtClean="0"/>
              <a:t>imposibil</a:t>
            </a:r>
            <a:r>
              <a:rPr lang="en-US" sz="1800" dirty="0" smtClean="0"/>
              <a:t> de </a:t>
            </a:r>
            <a:r>
              <a:rPr lang="en-US" sz="1800" dirty="0" err="1" smtClean="0"/>
              <a:t>asteptat</a:t>
            </a:r>
            <a:r>
              <a:rPr lang="en-US" sz="1800" dirty="0" smtClean="0"/>
              <a:t> </a:t>
            </a:r>
            <a:r>
              <a:rPr lang="en-US" sz="1800" dirty="0" err="1" smtClean="0"/>
              <a:t>pana</a:t>
            </a:r>
            <a:r>
              <a:rPr lang="en-US" sz="1800" dirty="0" smtClean="0"/>
              <a:t> la final, </a:t>
            </a:r>
            <a:r>
              <a:rPr lang="en-US" sz="1800" dirty="0" err="1" smtClean="0"/>
              <a:t>lucru</a:t>
            </a:r>
            <a:r>
              <a:rPr lang="en-US" sz="1800" dirty="0" smtClean="0"/>
              <a:t> </a:t>
            </a:r>
            <a:r>
              <a:rPr lang="en-US" sz="1800" dirty="0" err="1" smtClean="0"/>
              <a:t>ce</a:t>
            </a:r>
            <a:r>
              <a:rPr lang="en-US" sz="1800" dirty="0" smtClean="0"/>
              <a:t> face </a:t>
            </a:r>
            <a:r>
              <a:rPr lang="en-US" sz="1800" dirty="0" err="1" smtClean="0"/>
              <a:t>inutila</a:t>
            </a:r>
            <a:r>
              <a:rPr lang="en-US" sz="1800" dirty="0"/>
              <a:t> </a:t>
            </a:r>
            <a:r>
              <a:rPr lang="en-US" sz="1800" dirty="0" err="1" smtClean="0"/>
              <a:t>redactarea</a:t>
            </a:r>
            <a:r>
              <a:rPr lang="en-US" sz="1800" dirty="0" smtClean="0"/>
              <a:t> </a:t>
            </a:r>
            <a:r>
              <a:rPr lang="en-US" sz="1800" dirty="0" err="1" smtClean="0"/>
              <a:t>acestui</a:t>
            </a:r>
            <a:r>
              <a:rPr lang="en-US" sz="1800" dirty="0" smtClean="0"/>
              <a:t> </a:t>
            </a:r>
            <a:r>
              <a:rPr lang="en-US" sz="1800" dirty="0" err="1" smtClean="0"/>
              <a:t>exemplu</a:t>
            </a:r>
            <a:endParaRPr lang="en-US" sz="1800" dirty="0" smtClean="0"/>
          </a:p>
          <a:p>
            <a:r>
              <a:rPr lang="en-US" sz="1800" dirty="0" err="1" smtClean="0"/>
              <a:t>Pentru</a:t>
            </a:r>
            <a:r>
              <a:rPr lang="en-US" sz="1800" dirty="0" smtClean="0"/>
              <a:t> </a:t>
            </a:r>
            <a:r>
              <a:rPr lang="en-US" sz="1800" dirty="0" err="1" smtClean="0"/>
              <a:t>numere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</a:t>
            </a:r>
            <a:r>
              <a:rPr lang="en-US" sz="1800" dirty="0" err="1" smtClean="0"/>
              <a:t>mari</a:t>
            </a:r>
            <a:r>
              <a:rPr lang="en-US" sz="1800" dirty="0" smtClean="0"/>
              <a:t> (de ex 10^6) count sort </a:t>
            </a:r>
            <a:r>
              <a:rPr lang="en-US" sz="1800" dirty="0" err="1" smtClean="0"/>
              <a:t>rula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</a:t>
            </a:r>
            <a:r>
              <a:rPr lang="en-US" sz="1800" dirty="0" err="1" smtClean="0"/>
              <a:t>greu</a:t>
            </a:r>
            <a:r>
              <a:rPr lang="en-US" sz="1800" dirty="0" smtClean="0"/>
              <a:t>, </a:t>
            </a:r>
            <a:r>
              <a:rPr lang="en-US" sz="1800" dirty="0" err="1" smtClean="0"/>
              <a:t>iar</a:t>
            </a:r>
            <a:r>
              <a:rPr lang="en-US" sz="1800" dirty="0" smtClean="0"/>
              <a:t> in </a:t>
            </a:r>
            <a:r>
              <a:rPr lang="en-US" sz="1800" dirty="0" err="1" smtClean="0"/>
              <a:t>c++</a:t>
            </a:r>
            <a:r>
              <a:rPr lang="en-US" sz="1800" dirty="0" smtClean="0"/>
              <a:t> </a:t>
            </a:r>
            <a:r>
              <a:rPr lang="en-US" sz="1800" dirty="0" err="1" smtClean="0"/>
              <a:t>cand</a:t>
            </a:r>
            <a:r>
              <a:rPr lang="en-US" sz="1800" dirty="0" smtClean="0"/>
              <a:t> am </a:t>
            </a:r>
            <a:r>
              <a:rPr lang="en-US" sz="1800" dirty="0" err="1" smtClean="0"/>
              <a:t>incercat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implementez</a:t>
            </a:r>
            <a:r>
              <a:rPr lang="en-US" sz="1800" dirty="0" smtClean="0"/>
              <a:t> nu </a:t>
            </a:r>
            <a:r>
              <a:rPr lang="en-US" sz="1800" dirty="0" err="1" smtClean="0"/>
              <a:t>mergea</a:t>
            </a:r>
            <a:r>
              <a:rPr lang="en-US" sz="1800" dirty="0" smtClean="0"/>
              <a:t>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</a:t>
            </a:r>
            <a:r>
              <a:rPr lang="en-US" sz="1800" dirty="0" err="1" smtClean="0"/>
              <a:t>numere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</a:t>
            </a:r>
            <a:r>
              <a:rPr lang="en-US" sz="1800" dirty="0" err="1" smtClean="0"/>
              <a:t>mari</a:t>
            </a:r>
            <a:r>
              <a:rPr lang="en-US" sz="1800" dirty="0" smtClean="0"/>
              <a:t> </a:t>
            </a:r>
            <a:r>
              <a:rPr lang="en-US" sz="1800" smtClean="0"/>
              <a:t>de 10^5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9318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Grafic</a:t>
            </a:r>
            <a:r>
              <a:rPr lang="en-US" dirty="0" smtClean="0"/>
              <a:t> </a:t>
            </a:r>
            <a:r>
              <a:rPr lang="en-US" dirty="0" err="1" smtClean="0"/>
              <a:t>durate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2413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170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10 000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randoom</a:t>
            </a:r>
            <a:endParaRPr lang="en-US" dirty="0" smtClean="0"/>
          </a:p>
          <a:p>
            <a:r>
              <a:rPr lang="en-US" dirty="0" smtClean="0"/>
              <a:t>Max= 32 766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748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test 1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Durata bubble sort:  10.04908299446106</a:t>
            </a:r>
          </a:p>
          <a:p>
            <a:r>
              <a:rPr lang="ro-RO" dirty="0"/>
              <a:t>Durata count sort:  4.573855400085449</a:t>
            </a:r>
          </a:p>
          <a:p>
            <a:r>
              <a:rPr lang="ro-RO" dirty="0"/>
              <a:t>Durata radix sort:  5.496333837509155</a:t>
            </a:r>
          </a:p>
          <a:p>
            <a:r>
              <a:rPr lang="ro-RO" dirty="0"/>
              <a:t>Durata merge sort:  0.051004648208618164</a:t>
            </a:r>
          </a:p>
          <a:p>
            <a:r>
              <a:rPr lang="ro-RO" dirty="0"/>
              <a:t>Durata quick sort:  0.031003236770629883</a:t>
            </a:r>
          </a:p>
        </p:txBody>
      </p:sp>
    </p:spTree>
    <p:extLst>
      <p:ext uri="{BB962C8B-B14F-4D97-AF65-F5344CB8AC3E}">
        <p14:creationId xmlns:p14="http://schemas.microsoft.com/office/powerpoint/2010/main" val="322362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9602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848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100 000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randoom</a:t>
            </a:r>
            <a:endParaRPr lang="en-US" dirty="0" smtClean="0"/>
          </a:p>
          <a:p>
            <a:r>
              <a:rPr lang="en-US" dirty="0" smtClean="0"/>
              <a:t>Max= 32 767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3470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test 2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Durata bubble sort: &gt;</a:t>
            </a:r>
            <a:r>
              <a:rPr lang="ro-RO" dirty="0" smtClean="0"/>
              <a:t>1</a:t>
            </a:r>
            <a:r>
              <a:rPr lang="en-US" dirty="0" smtClean="0"/>
              <a:t>0</a:t>
            </a:r>
            <a:r>
              <a:rPr lang="ro-RO" dirty="0" smtClean="0"/>
              <a:t>min</a:t>
            </a:r>
            <a:endParaRPr lang="ro-RO" dirty="0"/>
          </a:p>
          <a:p>
            <a:r>
              <a:rPr lang="ro-RO" dirty="0"/>
              <a:t>Durata count sort:  36.53645157814026</a:t>
            </a:r>
          </a:p>
          <a:p>
            <a:r>
              <a:rPr lang="ro-RO" dirty="0"/>
              <a:t>Durata radix sort:  49.85536193847656</a:t>
            </a:r>
          </a:p>
          <a:p>
            <a:r>
              <a:rPr lang="ro-RO" dirty="0"/>
              <a:t>Durata merge sort:  0.4576084613800049</a:t>
            </a:r>
          </a:p>
          <a:p>
            <a:r>
              <a:rPr lang="ro-RO" dirty="0"/>
              <a:t>Durata quick sort:  0.30876803398132324</a:t>
            </a:r>
          </a:p>
        </p:txBody>
      </p:sp>
    </p:spTree>
    <p:extLst>
      <p:ext uri="{BB962C8B-B14F-4D97-AF65-F5344CB8AC3E}">
        <p14:creationId xmlns:p14="http://schemas.microsoft.com/office/powerpoint/2010/main" val="215903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F23426939FDF4590E6EDE9EB311D32" ma:contentTypeVersion="9" ma:contentTypeDescription="Create a new document." ma:contentTypeScope="" ma:versionID="2712d7764e1b21b25d36721179555d8e">
  <xsd:schema xmlns:xsd="http://www.w3.org/2001/XMLSchema" xmlns:xs="http://www.w3.org/2001/XMLSchema" xmlns:p="http://schemas.microsoft.com/office/2006/metadata/properties" xmlns:ns2="e1a3a3c1-3d1b-4256-8dfe-b3aebc0590fa" targetNamespace="http://schemas.microsoft.com/office/2006/metadata/properties" ma:root="true" ma:fieldsID="72fd191cd8f39d9350b661d3f67a3285" ns2:_="">
    <xsd:import namespace="e1a3a3c1-3d1b-4256-8dfe-b3aebc0590f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3a3c1-3d1b-4256-8dfe-b3aebc0590f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1a3a3c1-3d1b-4256-8dfe-b3aebc0590fa" xsi:nil="true"/>
  </documentManagement>
</p:properties>
</file>

<file path=customXml/itemProps1.xml><?xml version="1.0" encoding="utf-8"?>
<ds:datastoreItem xmlns:ds="http://schemas.openxmlformats.org/officeDocument/2006/customXml" ds:itemID="{C87DF6B9-0509-4F8E-A8EF-B98F8956514F}"/>
</file>

<file path=customXml/itemProps2.xml><?xml version="1.0" encoding="utf-8"?>
<ds:datastoreItem xmlns:ds="http://schemas.openxmlformats.org/officeDocument/2006/customXml" ds:itemID="{4206B8F2-39D4-4EF8-BC37-6BC1CCD348C0}"/>
</file>

<file path=customXml/itemProps3.xml><?xml version="1.0" encoding="utf-8"?>
<ds:datastoreItem xmlns:ds="http://schemas.openxmlformats.org/officeDocument/2006/customXml" ds:itemID="{B7A22872-E9C7-4324-B830-7B91FB2FF06E}"/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890</Words>
  <Application>Microsoft Office PowerPoint</Application>
  <PresentationFormat>On-screen Show (4:3)</PresentationFormat>
  <Paragraphs>126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Evaluare sortari</vt:lpstr>
      <vt:lpstr>Test 0</vt:lpstr>
      <vt:lpstr>Rezultate test 0</vt:lpstr>
      <vt:lpstr>Grafic durate</vt:lpstr>
      <vt:lpstr>Test 1</vt:lpstr>
      <vt:lpstr>Rezultate test 1</vt:lpstr>
      <vt:lpstr>PowerPoint Presentation</vt:lpstr>
      <vt:lpstr>Test 2</vt:lpstr>
      <vt:lpstr>Rezultate test 2</vt:lpstr>
      <vt:lpstr>PowerPoint Presentation</vt:lpstr>
      <vt:lpstr>Concluzii teste 0,1,2</vt:lpstr>
      <vt:lpstr>Test 3</vt:lpstr>
      <vt:lpstr>Rezultate test 3</vt:lpstr>
      <vt:lpstr>Grafic test 3</vt:lpstr>
      <vt:lpstr>Concluzii test 3</vt:lpstr>
      <vt:lpstr>Test 4</vt:lpstr>
      <vt:lpstr>Rezultate test 4</vt:lpstr>
      <vt:lpstr>PowerPoint Presentation</vt:lpstr>
      <vt:lpstr>Concluzii test 4</vt:lpstr>
      <vt:lpstr>Test 5</vt:lpstr>
      <vt:lpstr>Rezultate test 5</vt:lpstr>
      <vt:lpstr>Grafic test 5</vt:lpstr>
      <vt:lpstr>Concluzii test 5</vt:lpstr>
      <vt:lpstr>Test 6</vt:lpstr>
      <vt:lpstr>Rezultate test 6</vt:lpstr>
      <vt:lpstr>Grafic test 6</vt:lpstr>
      <vt:lpstr>Test 7</vt:lpstr>
      <vt:lpstr>Rezultate test 7</vt:lpstr>
      <vt:lpstr>Grafic test 7</vt:lpstr>
      <vt:lpstr>Test 8</vt:lpstr>
      <vt:lpstr>Rezultate test 8</vt:lpstr>
      <vt:lpstr>Grafic test 8</vt:lpstr>
      <vt:lpstr>Concluzii generale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Evaluare sortari</dc:title>
  <dc:creator>Asus ZenBook</dc:creator>
  <cp:lastModifiedBy>Asus ZenBook</cp:lastModifiedBy>
  <cp:revision>10</cp:revision>
  <dcterms:created xsi:type="dcterms:W3CDTF">2006-08-16T00:00:00Z</dcterms:created>
  <dcterms:modified xsi:type="dcterms:W3CDTF">2021-03-10T11:12:34Z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0x010100C8F23426939FDF4590E6EDE9EB311D32</vt:lpwstr>
  </property>
</Properties>
</file>