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9"/>
  </p:notesMasterIdLst>
  <p:handoutMasterIdLst>
    <p:handoutMasterId r:id="rId20"/>
  </p:handoutMasterIdLst>
  <p:sldIdLst>
    <p:sldId id="469" r:id="rId2"/>
    <p:sldId id="574" r:id="rId3"/>
    <p:sldId id="630" r:id="rId4"/>
    <p:sldId id="644" r:id="rId5"/>
    <p:sldId id="647" r:id="rId6"/>
    <p:sldId id="646" r:id="rId7"/>
    <p:sldId id="648" r:id="rId8"/>
    <p:sldId id="650" r:id="rId9"/>
    <p:sldId id="651" r:id="rId10"/>
    <p:sldId id="657" r:id="rId11"/>
    <p:sldId id="658" r:id="rId12"/>
    <p:sldId id="649" r:id="rId13"/>
    <p:sldId id="652" r:id="rId14"/>
    <p:sldId id="653" r:id="rId15"/>
    <p:sldId id="654" r:id="rId16"/>
    <p:sldId id="655" r:id="rId17"/>
    <p:sldId id="656" r:id="rId18"/>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5F5F5F"/>
    <a:srgbClr val="3399FF"/>
    <a:srgbClr val="777777"/>
    <a:srgbClr val="969696"/>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4" autoAdjust="0"/>
    <p:restoredTop sz="91152" autoAdjust="0"/>
  </p:normalViewPr>
  <p:slideViewPr>
    <p:cSldViewPr snapToGrid="0" showGuides="1">
      <p:cViewPr varScale="1">
        <p:scale>
          <a:sx n="134" d="100"/>
          <a:sy n="134" d="100"/>
        </p:scale>
        <p:origin x="-1632" y="-96"/>
      </p:cViewPr>
      <p:guideLst>
        <p:guide orient="horz" pos="410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00" d="100"/>
          <a:sy n="100" d="100"/>
        </p:scale>
        <p:origin x="-1488" y="2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7" name="Rectangle 3"/>
          <p:cNvSpPr>
            <a:spLocks noGrp="1" noChangeArrowheads="1"/>
          </p:cNvSpPr>
          <p:nvPr>
            <p:ph type="dt" sz="quarter" idx="1"/>
          </p:nvPr>
        </p:nvSpPr>
        <p:spPr bwMode="auto">
          <a:xfrm>
            <a:off x="4144055"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algn="r" defTabSz="951334">
              <a:defRPr sz="1300" smtClean="0">
                <a:latin typeface="Arial" pitchFamily="34" charset="0"/>
              </a:defRPr>
            </a:lvl1pPr>
          </a:lstStyle>
          <a:p>
            <a:pPr>
              <a:defRPr/>
            </a:pPr>
            <a:endParaRPr lang="en-US" dirty="0"/>
          </a:p>
        </p:txBody>
      </p:sp>
      <p:sp>
        <p:nvSpPr>
          <p:cNvPr id="190468" name="Rectangle 4"/>
          <p:cNvSpPr>
            <a:spLocks noGrp="1" noChangeArrowheads="1"/>
          </p:cNvSpPr>
          <p:nvPr>
            <p:ph type="ftr" sz="quarter" idx="2"/>
          </p:nvPr>
        </p:nvSpPr>
        <p:spPr bwMode="auto">
          <a:xfrm>
            <a:off x="0"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9" name="Rectangle 5"/>
          <p:cNvSpPr>
            <a:spLocks noGrp="1" noChangeArrowheads="1"/>
          </p:cNvSpPr>
          <p:nvPr>
            <p:ph type="sldNum" sz="quarter" idx="3"/>
          </p:nvPr>
        </p:nvSpPr>
        <p:spPr bwMode="auto">
          <a:xfrm>
            <a:off x="4144055"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algn="r" defTabSz="951334">
              <a:defRPr sz="1300" smtClean="0">
                <a:latin typeface="Arial" pitchFamily="34" charset="0"/>
              </a:defRPr>
            </a:lvl1pPr>
          </a:lstStyle>
          <a:p>
            <a:pPr>
              <a:defRPr/>
            </a:pPr>
            <a:fld id="{DF266765-E9A0-497E-84FE-ED162FDEB3D5}" type="slidenum">
              <a:rPr lang="en-US"/>
              <a:pPr>
                <a:defRPr/>
              </a:pPr>
              <a:t>‹#›</a:t>
            </a:fld>
            <a:endParaRPr lang="en-US" dirty="0"/>
          </a:p>
        </p:txBody>
      </p:sp>
    </p:spTree>
    <p:extLst>
      <p:ext uri="{BB962C8B-B14F-4D97-AF65-F5344CB8AC3E}">
        <p14:creationId xmlns:p14="http://schemas.microsoft.com/office/powerpoint/2010/main" val="3342009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19" name="Rectangle 3"/>
          <p:cNvSpPr>
            <a:spLocks noGrp="1" noChangeArrowheads="1"/>
          </p:cNvSpPr>
          <p:nvPr>
            <p:ph type="dt" idx="1"/>
          </p:nvPr>
        </p:nvSpPr>
        <p:spPr bwMode="auto">
          <a:xfrm>
            <a:off x="4144055"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224">
              <a:defRPr sz="1300" smtClean="0">
                <a:latin typeface="Arial" pitchFamily="34" charset="0"/>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noFill/>
            <a:miter lim="800000"/>
            <a:headEnd/>
            <a:tailEnd/>
          </a:ln>
        </p:spPr>
      </p:sp>
      <p:sp>
        <p:nvSpPr>
          <p:cNvPr id="9221" name="Rectangle 5"/>
          <p:cNvSpPr>
            <a:spLocks noGrp="1" noChangeArrowheads="1"/>
          </p:cNvSpPr>
          <p:nvPr>
            <p:ph type="body" sz="quarter" idx="3"/>
          </p:nvPr>
        </p:nvSpPr>
        <p:spPr bwMode="auto">
          <a:xfrm>
            <a:off x="732189" y="4560899"/>
            <a:ext cx="5850823" cy="431955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224">
              <a:defRPr sz="1300" smtClean="0">
                <a:latin typeface="Arial" pitchFamily="34" charset="0"/>
              </a:defRPr>
            </a:lvl1pPr>
          </a:lstStyle>
          <a:p>
            <a:pPr>
              <a:defRPr/>
            </a:pPr>
            <a:fld id="{1C31E886-ABFB-4256-9BC9-E19C397ADA2F}" type="slidenum">
              <a:rPr lang="en-US"/>
              <a:pPr>
                <a:defRPr/>
              </a:pPr>
              <a:t>‹#›</a:t>
            </a:fld>
            <a:endParaRPr lang="en-US" dirty="0"/>
          </a:p>
        </p:txBody>
      </p:sp>
    </p:spTree>
    <p:extLst>
      <p:ext uri="{BB962C8B-B14F-4D97-AF65-F5344CB8AC3E}">
        <p14:creationId xmlns:p14="http://schemas.microsoft.com/office/powerpoint/2010/main" val="247414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5D75DB3-5A32-4CBA-AD83-885B83E47947}" type="slidenum">
              <a:rPr lang="en-US">
                <a:latin typeface="Arial" charset="0"/>
              </a:rPr>
              <a:pPr/>
              <a:t>1</a:t>
            </a:fld>
            <a:endParaRPr lang="en-US" dirty="0">
              <a:latin typeface="Arial"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ln/>
        </p:spPr>
        <p:txBody>
          <a:bodyPr/>
          <a:lstStyle/>
          <a:p>
            <a:pPr eaLnBrk="1" hangingPunct="1"/>
            <a:endParaRPr lang="en-US" sz="1500" b="1"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Rectangle 15"/>
          <p:cNvSpPr>
            <a:spLocks noChangeArrowheads="1"/>
          </p:cNvSpPr>
          <p:nvPr userDrawn="1"/>
        </p:nvSpPr>
        <p:spPr bwMode="auto">
          <a:xfrm>
            <a:off x="6102350" y="6664325"/>
            <a:ext cx="2689225" cy="184150"/>
          </a:xfrm>
          <a:prstGeom prst="rect">
            <a:avLst/>
          </a:prstGeom>
          <a:noFill/>
          <a:ln w="9525">
            <a:noFill/>
            <a:miter lim="800000"/>
            <a:headEnd/>
            <a:tailEnd/>
          </a:ln>
          <a:effectLst/>
        </p:spPr>
        <p:txBody>
          <a:bodyPr>
            <a:spAutoFit/>
          </a:bodyPr>
          <a:lstStyle/>
          <a:p>
            <a:pPr eaLnBrk="0" hangingPunct="0">
              <a:defRPr/>
            </a:pPr>
            <a:r>
              <a:rPr lang="en-US" sz="600" dirty="0">
                <a:solidFill>
                  <a:srgbClr val="B2B2B2"/>
                </a:solidFill>
                <a:latin typeface="Arial" pitchFamily="34" charset="0"/>
              </a:rPr>
              <a:t>Advanced Arrival Procedures with Active Abatement Potentials   9/23/10</a:t>
            </a:r>
          </a:p>
        </p:txBody>
      </p:sp>
      <p:sp>
        <p:nvSpPr>
          <p:cNvPr id="377860" name="Rectangle 4"/>
          <p:cNvSpPr>
            <a:spLocks noGrp="1" noChangeArrowheads="1"/>
          </p:cNvSpPr>
          <p:nvPr>
            <p:ph type="ctrTitle"/>
          </p:nvPr>
        </p:nvSpPr>
        <p:spPr>
          <a:xfrm>
            <a:off x="388938" y="4700588"/>
            <a:ext cx="8345487" cy="1200150"/>
          </a:xfrm>
        </p:spPr>
        <p:txBody>
          <a:bodyPr anchor="t"/>
          <a:lstStyle>
            <a:lvl1pPr>
              <a:defRPr sz="4800">
                <a:solidFill>
                  <a:srgbClr val="00749F"/>
                </a:solidFill>
              </a:defRPr>
            </a:lvl1pPr>
          </a:lstStyle>
          <a:p>
            <a:r>
              <a:rPr lang="en-US"/>
              <a:t>Click to edit Master title style</a:t>
            </a:r>
          </a:p>
        </p:txBody>
      </p:sp>
      <p:sp>
        <p:nvSpPr>
          <p:cNvPr id="377861" name="Rectangle 5"/>
          <p:cNvSpPr>
            <a:spLocks noGrp="1" noChangeArrowheads="1"/>
          </p:cNvSpPr>
          <p:nvPr>
            <p:ph type="subTitle" idx="1"/>
          </p:nvPr>
        </p:nvSpPr>
        <p:spPr>
          <a:xfrm>
            <a:off x="412750" y="5903913"/>
            <a:ext cx="8345488" cy="387350"/>
          </a:xfrm>
        </p:spPr>
        <p:txBody>
          <a:bodyPr/>
          <a:lstStyle>
            <a:lvl1pPr marL="0" indent="0">
              <a:spcBef>
                <a:spcPct val="0"/>
              </a:spcBef>
              <a:spcAft>
                <a:spcPct val="0"/>
              </a:spcAft>
              <a:buFont typeface="Wingdings" pitchFamily="2" charset="2"/>
              <a:buNone/>
              <a:defRPr sz="2400">
                <a:solidFill>
                  <a:srgbClr val="40A9D3"/>
                </a:solidFill>
              </a:defRPr>
            </a:lvl1pPr>
          </a:lstStyle>
          <a:p>
            <a:r>
              <a:rPr lang="en-US"/>
              <a:t>Click to edit Master subtitle style</a:t>
            </a:r>
          </a:p>
        </p:txBody>
      </p:sp>
      <p:sp>
        <p:nvSpPr>
          <p:cNvPr id="8" name="Rectangle 7"/>
          <p:cNvSpPr/>
          <p:nvPr userDrawn="1"/>
        </p:nvSpPr>
        <p:spPr>
          <a:xfrm>
            <a:off x="6018245" y="6494104"/>
            <a:ext cx="2668555"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A087300-A6EF-42C9-9C95-9C686E950CB6}"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149225"/>
            <a:ext cx="2128837" cy="629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2250" y="149225"/>
            <a:ext cx="6234113" cy="629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10F96E4-2302-4435-B99B-2F4F33A68E9F}"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250" y="149225"/>
            <a:ext cx="6591300" cy="6746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203325"/>
            <a:ext cx="4095750"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B8C363E-2F88-4C86-9772-1582C89E0D02}" type="slidenum">
              <a:rPr lang="en-US"/>
              <a:pPr>
                <a:defRPr/>
              </a:pPr>
              <a:t>‹#›</a:t>
            </a:fld>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2250" y="149225"/>
            <a:ext cx="8515350" cy="629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dirty="0"/>
          </a:p>
        </p:txBody>
      </p:sp>
      <p:sp>
        <p:nvSpPr>
          <p:cNvPr id="4"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1DDC34AA-D8B4-42C1-83FE-26AE9778014E}" type="slidenum">
              <a:rPr lang="en-US"/>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09038F6-2AB7-4758-A9AD-1C49E6B80566}" type="slidenum">
              <a:rPr lang="en-US"/>
              <a:pPr>
                <a:defRPr/>
              </a:pPr>
              <a:t>‹#›</a:t>
            </a:fld>
            <a:endParaRPr lang="en-US" dirty="0"/>
          </a:p>
        </p:txBody>
      </p:sp>
      <p:sp>
        <p:nvSpPr>
          <p:cNvPr id="6" name="Rectangle 5"/>
          <p:cNvSpPr/>
          <p:nvPr userDrawn="1"/>
        </p:nvSpPr>
        <p:spPr>
          <a:xfrm>
            <a:off x="242596" y="6578082"/>
            <a:ext cx="1819469" cy="167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43863E2-1FCA-4379-A1ED-C22038F15E8A}" type="slidenum">
              <a:rPr lang="en-US"/>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203325"/>
            <a:ext cx="4095750"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06FF9CB-9344-4C56-9DDD-864625E12C09}" type="slidenum">
              <a:rPr lang="en-US"/>
              <a:pPr>
                <a:defRPr/>
              </a:pPr>
              <a:t>‹#›</a:t>
            </a:fld>
            <a:endParaRPr lang="en-US" dirty="0"/>
          </a:p>
        </p:txBody>
      </p:sp>
      <p:sp>
        <p:nvSpPr>
          <p:cNvPr id="7" name="Rectangle 6"/>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dirty="0"/>
          </a:p>
        </p:txBody>
      </p:sp>
      <p:sp>
        <p:nvSpPr>
          <p:cNvPr id="8"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AE365052-948F-49B5-9819-0EFE12FB5B58}"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dirty="0"/>
          </a:p>
        </p:txBody>
      </p:sp>
      <p:sp>
        <p:nvSpPr>
          <p:cNvPr id="3"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E75E075-848F-4C7F-9478-EE9A5685B961}"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C93607D-C743-4C14-81CB-D41298EE98EE}"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3F9114D5-0AB8-4B18-84A2-E52E8FDB7F97}"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2250" y="149225"/>
            <a:ext cx="6591300" cy="674688"/>
          </a:xfrm>
          <a:prstGeom prst="rect">
            <a:avLst/>
          </a:prstGeom>
          <a:noFill/>
          <a:ln w="9525">
            <a:noFill/>
            <a:miter lim="800000"/>
            <a:headEnd/>
            <a:tailEnd/>
          </a:ln>
        </p:spPr>
        <p:txBody>
          <a:bodyPr vert="horz" wrap="square" lIns="9144" tIns="9144" rIns="9144" bIns="9144"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392113" y="1203325"/>
            <a:ext cx="8345487" cy="5241925"/>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ChangeArrowheads="1"/>
          </p:cNvSpPr>
          <p:nvPr/>
        </p:nvSpPr>
        <p:spPr bwMode="auto">
          <a:xfrm>
            <a:off x="390525" y="6619875"/>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rgbClr val="808080"/>
                </a:solidFill>
                <a:latin typeface="Arial" pitchFamily="34" charset="0"/>
              </a:rPr>
              <a:t>Copyright © 2009 Boeing. All rights reserved.</a:t>
            </a:r>
          </a:p>
        </p:txBody>
      </p:sp>
      <p:sp>
        <p:nvSpPr>
          <p:cNvPr id="376838" name="Rectangle 6"/>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rgbClr val="808080"/>
                </a:solidFill>
              </a:defRPr>
            </a:lvl1pPr>
          </a:lstStyle>
          <a:p>
            <a:endParaRPr lang="en-US" dirty="0"/>
          </a:p>
        </p:txBody>
      </p:sp>
      <p:sp>
        <p:nvSpPr>
          <p:cNvPr id="376843" name="Rectangle 11"/>
          <p:cNvSpPr>
            <a:spLocks noGrp="1" noChangeArrowheads="1"/>
          </p:cNvSpPr>
          <p:nvPr>
            <p:ph type="dt" sz="quarter" idx="2"/>
          </p:nvPr>
        </p:nvSpPr>
        <p:spPr bwMode="auto">
          <a:xfrm>
            <a:off x="6061075" y="6618288"/>
            <a:ext cx="2679700" cy="128587"/>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eaLnBrk="0" hangingPunct="0">
              <a:defRPr sz="600" smtClean="0">
                <a:solidFill>
                  <a:srgbClr val="808080"/>
                </a:solidFill>
                <a:latin typeface="Arial" pitchFamily="34" charset="0"/>
              </a:defRPr>
            </a:lvl1pPr>
          </a:lstStyle>
          <a:p>
            <a:pPr>
              <a:defRPr/>
            </a:pPr>
            <a:r>
              <a:rPr lang="en-US" dirty="0"/>
              <a:t>Advanced Arrival Procedures with Active Abatement Potentials   9/23/10  </a:t>
            </a:r>
            <a:fld id="{99B4D003-C3B9-45F0-A030-B82043E964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xmlns:p14="http://schemas.microsoft.com/office/powerpoint/2010/main"/>
  <p:timing>
    <p:tnLst>
      <p:par>
        <p:cTn xmlns:p14="http://schemas.microsoft.com/office/powerpoint/2010/main" id="1" dur="indefinite" restart="never" nodeType="tmRoot"/>
      </p:par>
    </p:tnLst>
  </p:timing>
  <p:hf sldNum="0" hdr="0" ftr="0"/>
  <p:txStyles>
    <p:titleStyle>
      <a:lvl1pPr algn="l" defTabSz="1020763" rtl="0" eaLnBrk="0" fontAlgn="base" hangingPunct="0">
        <a:lnSpc>
          <a:spcPct val="90000"/>
        </a:lnSpc>
        <a:spcBef>
          <a:spcPct val="0"/>
        </a:spcBef>
        <a:spcAft>
          <a:spcPct val="0"/>
        </a:spcAft>
        <a:defRPr sz="2800">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2800">
          <a:solidFill>
            <a:schemeClr val="bg1"/>
          </a:solidFill>
          <a:latin typeface="Arial" pitchFamily="34" charset="0"/>
        </a:defRPr>
      </a:lvl2pPr>
      <a:lvl3pPr algn="l" defTabSz="1020763" rtl="0" eaLnBrk="0" fontAlgn="base" hangingPunct="0">
        <a:lnSpc>
          <a:spcPct val="90000"/>
        </a:lnSpc>
        <a:spcBef>
          <a:spcPct val="0"/>
        </a:spcBef>
        <a:spcAft>
          <a:spcPct val="0"/>
        </a:spcAft>
        <a:defRPr sz="2800">
          <a:solidFill>
            <a:schemeClr val="bg1"/>
          </a:solidFill>
          <a:latin typeface="Arial" pitchFamily="34" charset="0"/>
        </a:defRPr>
      </a:lvl3pPr>
      <a:lvl4pPr algn="l" defTabSz="1020763" rtl="0" eaLnBrk="0" fontAlgn="base" hangingPunct="0">
        <a:lnSpc>
          <a:spcPct val="90000"/>
        </a:lnSpc>
        <a:spcBef>
          <a:spcPct val="0"/>
        </a:spcBef>
        <a:spcAft>
          <a:spcPct val="0"/>
        </a:spcAft>
        <a:defRPr sz="2800">
          <a:solidFill>
            <a:schemeClr val="bg1"/>
          </a:solidFill>
          <a:latin typeface="Arial" pitchFamily="34" charset="0"/>
        </a:defRPr>
      </a:lvl4pPr>
      <a:lvl5pPr algn="l" defTabSz="1020763" rtl="0" eaLnBrk="0" fontAlgn="base" hangingPunct="0">
        <a:lnSpc>
          <a:spcPct val="90000"/>
        </a:lnSpc>
        <a:spcBef>
          <a:spcPct val="0"/>
        </a:spcBef>
        <a:spcAft>
          <a:spcPct val="0"/>
        </a:spcAft>
        <a:defRPr sz="2800">
          <a:solidFill>
            <a:schemeClr val="bg1"/>
          </a:solidFill>
          <a:latin typeface="Arial" pitchFamily="34" charset="0"/>
        </a:defRPr>
      </a:lvl5pPr>
      <a:lvl6pPr marL="457200" algn="l" defTabSz="1020763" rtl="0" eaLnBrk="0" fontAlgn="base" hangingPunct="0">
        <a:lnSpc>
          <a:spcPct val="90000"/>
        </a:lnSpc>
        <a:spcBef>
          <a:spcPct val="0"/>
        </a:spcBef>
        <a:spcAft>
          <a:spcPct val="0"/>
        </a:spcAft>
        <a:defRPr sz="2800">
          <a:solidFill>
            <a:schemeClr val="bg1"/>
          </a:solidFill>
          <a:latin typeface="Arial" pitchFamily="34" charset="0"/>
        </a:defRPr>
      </a:lvl6pPr>
      <a:lvl7pPr marL="914400" algn="l" defTabSz="1020763" rtl="0" eaLnBrk="0" fontAlgn="base" hangingPunct="0">
        <a:lnSpc>
          <a:spcPct val="90000"/>
        </a:lnSpc>
        <a:spcBef>
          <a:spcPct val="0"/>
        </a:spcBef>
        <a:spcAft>
          <a:spcPct val="0"/>
        </a:spcAft>
        <a:defRPr sz="2800">
          <a:solidFill>
            <a:schemeClr val="bg1"/>
          </a:solidFill>
          <a:latin typeface="Arial" pitchFamily="34" charset="0"/>
        </a:defRPr>
      </a:lvl7pPr>
      <a:lvl8pPr marL="1371600" algn="l" defTabSz="1020763" rtl="0" eaLnBrk="0" fontAlgn="base" hangingPunct="0">
        <a:lnSpc>
          <a:spcPct val="90000"/>
        </a:lnSpc>
        <a:spcBef>
          <a:spcPct val="0"/>
        </a:spcBef>
        <a:spcAft>
          <a:spcPct val="0"/>
        </a:spcAft>
        <a:defRPr sz="2800">
          <a:solidFill>
            <a:schemeClr val="bg1"/>
          </a:solidFill>
          <a:latin typeface="Arial" pitchFamily="34" charset="0"/>
        </a:defRPr>
      </a:lvl8pPr>
      <a:lvl9pPr marL="1828800" algn="l" defTabSz="1020763" rtl="0" eaLnBrk="0" fontAlgn="base" hangingPunct="0">
        <a:lnSpc>
          <a:spcPct val="90000"/>
        </a:lnSpc>
        <a:spcBef>
          <a:spcPct val="0"/>
        </a:spcBef>
        <a:spcAft>
          <a:spcPct val="0"/>
        </a:spcAft>
        <a:defRPr sz="2800">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rgbClr val="00749F"/>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rgbClr val="0E85CE"/>
        </a:buClr>
        <a:buChar char="–"/>
        <a:defRPr sz="1600">
          <a:solidFill>
            <a:schemeClr val="tx1"/>
          </a:solidFill>
          <a:latin typeface="+mn-lt"/>
        </a:defRPr>
      </a:lvl2pPr>
      <a:lvl3pPr marL="855663" indent="-173038"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3pPr>
      <a:lvl4pPr marL="1204913" indent="-174625"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4pPr>
      <a:lvl5pPr marL="15382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5pPr>
      <a:lvl6pPr marL="19954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6pPr>
      <a:lvl7pPr marL="24526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7pPr>
      <a:lvl8pPr marL="29098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8pPr>
      <a:lvl9pPr marL="33670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4993" y="1109790"/>
            <a:ext cx="8648182" cy="193199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lgn="ctr" defTabSz="1020763" eaLnBrk="0" hangingPunct="0">
              <a:lnSpc>
                <a:spcPct val="90000"/>
              </a:lnSpc>
            </a:pPr>
            <a:r>
              <a:rPr lang="en-US" sz="4000" dirty="0" smtClean="0">
                <a:solidFill>
                  <a:schemeClr val="bg1"/>
                </a:solidFill>
              </a:rPr>
              <a:t>Near-Duplicate Detection </a:t>
            </a:r>
          </a:p>
          <a:p>
            <a:pPr lvl="0" algn="ctr" defTabSz="1020763" eaLnBrk="0" hangingPunct="0">
              <a:lnSpc>
                <a:spcPct val="90000"/>
              </a:lnSpc>
            </a:pPr>
            <a:r>
              <a:rPr lang="en-US" sz="4000" dirty="0" smtClean="0">
                <a:solidFill>
                  <a:schemeClr val="bg1"/>
                </a:solidFill>
              </a:rPr>
              <a:t>on Wikipedia Articles </a:t>
            </a:r>
          </a:p>
          <a:p>
            <a:pPr lvl="0" algn="ctr" defTabSz="1020763" eaLnBrk="0" hangingPunct="0">
              <a:lnSpc>
                <a:spcPct val="90000"/>
              </a:lnSpc>
            </a:pPr>
            <a:r>
              <a:rPr lang="en-US" sz="4000" dirty="0" smtClean="0">
                <a:solidFill>
                  <a:schemeClr val="bg1"/>
                </a:solidFill>
              </a:rPr>
              <a:t>Using LSH</a:t>
            </a:r>
          </a:p>
        </p:txBody>
      </p:sp>
      <p:sp>
        <p:nvSpPr>
          <p:cNvPr id="12" name="Rectangle 2"/>
          <p:cNvSpPr>
            <a:spLocks noGrp="1" noChangeArrowheads="1"/>
          </p:cNvSpPr>
          <p:nvPr>
            <p:ph type="ctrTitle"/>
          </p:nvPr>
        </p:nvSpPr>
        <p:spPr>
          <a:xfrm>
            <a:off x="215900" y="4904282"/>
            <a:ext cx="5846763" cy="1362075"/>
          </a:xfrm>
        </p:spPr>
        <p:txBody>
          <a:bodyPr/>
          <a:lstStyle/>
          <a:p>
            <a:r>
              <a:rPr lang="en-US" sz="3200" b="1" dirty="0" smtClean="0"/>
              <a:t>CMSC818G – Final Project</a:t>
            </a:r>
            <a:br>
              <a:rPr lang="en-US" sz="3200" b="1" dirty="0" smtClean="0"/>
            </a:br>
            <a:endParaRPr lang="en-US" sz="3200" dirty="0" smtClean="0"/>
          </a:p>
        </p:txBody>
      </p:sp>
      <p:sp>
        <p:nvSpPr>
          <p:cNvPr id="13" name="Rectangle 3"/>
          <p:cNvSpPr>
            <a:spLocks noGrp="1" noChangeArrowheads="1"/>
          </p:cNvSpPr>
          <p:nvPr>
            <p:ph type="subTitle" idx="1"/>
          </p:nvPr>
        </p:nvSpPr>
        <p:spPr>
          <a:xfrm>
            <a:off x="6465888" y="5346441"/>
            <a:ext cx="2678112" cy="1427590"/>
          </a:xfrm>
        </p:spPr>
        <p:txBody>
          <a:bodyPr/>
          <a:lstStyle/>
          <a:p>
            <a:r>
              <a:rPr lang="en-US" sz="1800" dirty="0" smtClean="0">
                <a:solidFill>
                  <a:schemeClr val="tx1">
                    <a:lumMod val="50000"/>
                    <a:lumOff val="50000"/>
                  </a:schemeClr>
                </a:solidFill>
              </a:rPr>
              <a:t>Samet Ayhan</a:t>
            </a:r>
          </a:p>
          <a:p>
            <a:r>
              <a:rPr lang="en-US" sz="1800" dirty="0" smtClean="0">
                <a:solidFill>
                  <a:schemeClr val="tx1">
                    <a:lumMod val="50000"/>
                    <a:lumOff val="50000"/>
                  </a:schemeClr>
                </a:solidFill>
              </a:rPr>
              <a:t>Joshua Bradley</a:t>
            </a:r>
          </a:p>
          <a:p>
            <a:r>
              <a:rPr lang="en-US" sz="1800" dirty="0" smtClean="0">
                <a:solidFill>
                  <a:schemeClr val="tx1">
                    <a:lumMod val="50000"/>
                    <a:lumOff val="50000"/>
                  </a:schemeClr>
                </a:solidFill>
              </a:rPr>
              <a:t>Sarah Weissman</a:t>
            </a:r>
            <a:endParaRPr lang="en-US" sz="1800" dirty="0" smtClean="0">
              <a:solidFill>
                <a:schemeClr val="tx1">
                  <a:lumMod val="65000"/>
                  <a:lumOff val="35000"/>
                </a:schemeClr>
              </a:solidFill>
            </a:endParaRPr>
          </a:p>
        </p:txBody>
      </p:sp>
      <p:sp>
        <p:nvSpPr>
          <p:cNvPr id="14" name="Text Box 7"/>
          <p:cNvSpPr txBox="1">
            <a:spLocks noChangeArrowheads="1"/>
          </p:cNvSpPr>
          <p:nvPr/>
        </p:nvSpPr>
        <p:spPr bwMode="auto">
          <a:xfrm>
            <a:off x="154377" y="5611853"/>
            <a:ext cx="1537600" cy="400110"/>
          </a:xfrm>
          <a:prstGeom prst="rect">
            <a:avLst/>
          </a:prstGeom>
          <a:noFill/>
          <a:ln w="9525">
            <a:noFill/>
            <a:miter lim="800000"/>
            <a:headEnd/>
            <a:tailEnd/>
          </a:ln>
        </p:spPr>
        <p:txBody>
          <a:bodyPr wrap="none">
            <a:spAutoFit/>
          </a:bodyPr>
          <a:lstStyle/>
          <a:p>
            <a:r>
              <a:rPr lang="en-US" sz="2000" b="1" i="1" dirty="0" smtClean="0">
                <a:solidFill>
                  <a:schemeClr val="accent5">
                    <a:lumMod val="75000"/>
                  </a:schemeClr>
                </a:solidFill>
              </a:rPr>
              <a:t>2 May 2013</a:t>
            </a:r>
            <a:endParaRPr lang="en-US" sz="1800" b="1" dirty="0">
              <a:solidFill>
                <a:schemeClr val="accent5">
                  <a:lumMod val="7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pic>
        <p:nvPicPr>
          <p:cNvPr id="5" name="Content Placeholder 4" descr="sigproc-sp.pdf-7.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570" r="-175" b="-1219"/>
          <a:stretch/>
        </p:blipFill>
        <p:spPr>
          <a:xfrm>
            <a:off x="1203718" y="1080409"/>
            <a:ext cx="6483023" cy="2611131"/>
          </a:xfrm>
        </p:spPr>
      </p:pic>
      <p:sp>
        <p:nvSpPr>
          <p:cNvPr id="7" name="TextBox 6"/>
          <p:cNvSpPr txBox="1"/>
          <p:nvPr/>
        </p:nvSpPr>
        <p:spPr>
          <a:xfrm>
            <a:off x="2445350" y="1544796"/>
            <a:ext cx="85303" cy="307777"/>
          </a:xfrm>
          <a:prstGeom prst="rect">
            <a:avLst/>
          </a:prstGeom>
          <a:noFill/>
        </p:spPr>
        <p:txBody>
          <a:bodyPr wrap="square" rtlCol="0">
            <a:spAutoFit/>
          </a:bodyPr>
          <a:lstStyle/>
          <a:p>
            <a:r>
              <a:rPr lang="en-US" dirty="0" smtClean="0"/>
              <a:t>F</a:t>
            </a:r>
            <a:endParaRPr lang="en-US" dirty="0"/>
          </a:p>
        </p:txBody>
      </p:sp>
      <p:pic>
        <p:nvPicPr>
          <p:cNvPr id="8" name="Picture 7" descr="sigproc-sp.pdf-8.jpg"/>
          <p:cNvPicPr>
            <a:picLocks noChangeAspect="1"/>
          </p:cNvPicPr>
          <p:nvPr/>
        </p:nvPicPr>
        <p:blipFill rotWithShape="1">
          <a:blip r:embed="rId3">
            <a:extLst>
              <a:ext uri="{28A0092B-C50C-407E-A947-70E740481C1C}">
                <a14:useLocalDpi xmlns:a14="http://schemas.microsoft.com/office/drawing/2010/main" val="0"/>
              </a:ext>
            </a:extLst>
          </a:blip>
          <a:srcRect t="10618" b="7843"/>
          <a:stretch/>
        </p:blipFill>
        <p:spPr>
          <a:xfrm>
            <a:off x="2236832" y="3724572"/>
            <a:ext cx="4916080" cy="2426185"/>
          </a:xfrm>
          <a:prstGeom prst="rect">
            <a:avLst/>
          </a:prstGeom>
        </p:spPr>
      </p:pic>
    </p:spTree>
    <p:extLst>
      <p:ext uri="{BB962C8B-B14F-4D97-AF65-F5344CB8AC3E}">
        <p14:creationId xmlns:p14="http://schemas.microsoft.com/office/powerpoint/2010/main" val="959507535"/>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sp>
        <p:nvSpPr>
          <p:cNvPr id="3" name="Content Placeholder 2"/>
          <p:cNvSpPr>
            <a:spLocks noGrp="1"/>
          </p:cNvSpPr>
          <p:nvPr>
            <p:ph idx="1"/>
          </p:nvPr>
        </p:nvSpPr>
        <p:spPr/>
        <p:txBody>
          <a:bodyPr/>
          <a:lstStyle/>
          <a:p>
            <a:r>
              <a:rPr lang="en-US" dirty="0" smtClean="0"/>
              <a:t>L is too big </a:t>
            </a:r>
            <a:r>
              <a:rPr lang="en-US" dirty="0" smtClean="0">
                <a:sym typeface="Wingdings"/>
              </a:rPr>
              <a:t> Lots of false negatives</a:t>
            </a:r>
          </a:p>
          <a:p>
            <a:r>
              <a:rPr lang="en-US" dirty="0" smtClean="0">
                <a:sym typeface="Wingdings"/>
              </a:rPr>
              <a:t>L is too small  Lots of false </a:t>
            </a:r>
            <a:r>
              <a:rPr lang="en-US" dirty="0" err="1" smtClean="0">
                <a:sym typeface="Wingdings"/>
              </a:rPr>
              <a:t>positivies</a:t>
            </a:r>
            <a:endParaRPr lang="en-US" dirty="0" smtClean="0">
              <a:sym typeface="Wingdings"/>
            </a:endParaRPr>
          </a:p>
          <a:p>
            <a:r>
              <a:rPr lang="en-US" dirty="0">
                <a:sym typeface="Wingdings"/>
              </a:rPr>
              <a:t>(</a:t>
            </a:r>
            <a:r>
              <a:rPr lang="en-US" dirty="0" smtClean="0">
                <a:sym typeface="Wingdings"/>
              </a:rPr>
              <a:t>L is too big  Hash collisions?)</a:t>
            </a:r>
          </a:p>
          <a:p>
            <a:endParaRPr lang="en-US" dirty="0">
              <a:sym typeface="Wingdings"/>
            </a:endParaRPr>
          </a:p>
          <a:p>
            <a:r>
              <a:rPr lang="en-US" dirty="0" smtClean="0">
                <a:sym typeface="Wingdings"/>
              </a:rPr>
              <a:t>What to do?</a:t>
            </a:r>
          </a:p>
          <a:p>
            <a:pPr lvl="1"/>
            <a:r>
              <a:rPr lang="en-US" dirty="0" smtClean="0">
                <a:sym typeface="Wingdings"/>
              </a:rPr>
              <a:t>Choose L just right!</a:t>
            </a:r>
          </a:p>
          <a:p>
            <a:pPr lvl="1"/>
            <a:r>
              <a:rPr lang="en-US" dirty="0" smtClean="0">
                <a:sym typeface="Wingdings"/>
              </a:rPr>
              <a:t>Err on the side of false positives and use edit distance as a second pass to filter results.</a:t>
            </a:r>
          </a:p>
          <a:p>
            <a:pPr lvl="1"/>
            <a:r>
              <a:rPr lang="en-US" dirty="0" smtClean="0">
                <a:sym typeface="Wingdings"/>
              </a:rPr>
              <a:t>Fix your hash function.</a:t>
            </a:r>
            <a:endParaRPr lang="en-US" dirty="0"/>
          </a:p>
        </p:txBody>
      </p:sp>
      <p:sp>
        <p:nvSpPr>
          <p:cNvPr id="4" name="Date Placeholder 3"/>
          <p:cNvSpPr>
            <a:spLocks noGrp="1"/>
          </p:cNvSpPr>
          <p:nvPr>
            <p:ph type="dt" sz="quarter" idx="11"/>
          </p:nvPr>
        </p:nvSpPr>
        <p:spPr/>
        <p:txBody>
          <a:bodyPr/>
          <a:lstStyle/>
          <a:p>
            <a:pPr>
              <a:defRPr/>
            </a:pPr>
            <a:r>
              <a:rPr lang="en-US" smtClean="0"/>
              <a:t>Advanced Arrival Procedures with Active Abatement Potentials   9/23/10  </a:t>
            </a:r>
            <a:fld id="{009038F6-2AB7-4758-A9AD-1C49E6B80566}" type="slidenum">
              <a:rPr lang="en-US" smtClean="0"/>
              <a:pPr>
                <a:defRPr/>
              </a:pPr>
              <a:t>11</a:t>
            </a:fld>
            <a:endParaRPr lang="en-US" dirty="0"/>
          </a:p>
        </p:txBody>
      </p:sp>
    </p:spTree>
    <p:extLst>
      <p:ext uri="{BB962C8B-B14F-4D97-AF65-F5344CB8AC3E}">
        <p14:creationId xmlns:p14="http://schemas.microsoft.com/office/powerpoint/2010/main" val="3441729645"/>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sz="2400" dirty="0" smtClean="0"/>
              <a:t>Factual drift</a:t>
            </a:r>
          </a:p>
          <a:p>
            <a:pPr lvl="1"/>
            <a:r>
              <a:rPr lang="en-US" sz="1600" dirty="0" smtClean="0"/>
              <a:t>On </a:t>
            </a:r>
            <a:r>
              <a:rPr lang="en-US" sz="1600" b="1" dirty="0"/>
              <a:t>June 3 1621 </a:t>
            </a:r>
            <a:r>
              <a:rPr lang="en-US" sz="1600" dirty="0"/>
              <a:t>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 On </a:t>
            </a:r>
            <a:r>
              <a:rPr lang="en-US" sz="1600" b="1" dirty="0"/>
              <a:t>2 June 1621</a:t>
            </a:r>
            <a:r>
              <a:rPr lang="en-US" sz="1600" dirty="0"/>
              <a:t> 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Nutrients </a:t>
            </a:r>
            <a:r>
              <a:rPr lang="en-US" sz="1600" dirty="0"/>
              <a:t>There are </a:t>
            </a:r>
            <a:r>
              <a:rPr lang="en-US" sz="1600" b="1" dirty="0"/>
              <a:t>seven</a:t>
            </a:r>
            <a:r>
              <a:rPr lang="en-US" sz="1600" dirty="0"/>
              <a:t> major classes of nutrients: carbohydrates, fats, dietary fiber, minerals, proteins, vitamins, and </a:t>
            </a:r>
            <a:r>
              <a:rPr lang="en-US" sz="1600" dirty="0" err="1"/>
              <a:t>water.These</a:t>
            </a:r>
            <a:r>
              <a:rPr lang="en-US" sz="1600" dirty="0"/>
              <a:t> nutrient classes can be categorized as either macronutrients (needed in relatively large amounts) or micronutrients (needed in smaller quantities</a:t>
            </a:r>
            <a:r>
              <a:rPr lang="en-US" sz="1600" dirty="0" smtClean="0"/>
              <a:t>)</a:t>
            </a:r>
          </a:p>
          <a:p>
            <a:pPr lvl="1"/>
            <a:r>
              <a:rPr lang="en-US" sz="1600" dirty="0" smtClean="0"/>
              <a:t>Nutrients </a:t>
            </a:r>
            <a:r>
              <a:rPr lang="en-US" sz="1600" dirty="0"/>
              <a:t>There are </a:t>
            </a:r>
            <a:r>
              <a:rPr lang="en-US" sz="1600" b="1" dirty="0"/>
              <a:t>six</a:t>
            </a:r>
            <a:r>
              <a:rPr lang="en-US" sz="1600" dirty="0"/>
              <a:t> major classes of nutrients: carbohydrates, fats, minerals, protein, vitamins, and </a:t>
            </a:r>
            <a:r>
              <a:rPr lang="en-US" sz="1600" dirty="0" err="1"/>
              <a:t>water.These</a:t>
            </a:r>
            <a:r>
              <a:rPr lang="en-US" sz="1600" dirty="0"/>
              <a:t> nutrient classes can be categorized as either macronutrients (needed in relatively large amounts) or micronutrients (needed in smaller quantities). </a:t>
            </a:r>
            <a:endParaRPr lang="en-US" sz="1600" dirty="0" smtClean="0"/>
          </a:p>
          <a:p>
            <a:endParaRPr lang="en-US" sz="1600" dirty="0" smtClean="0"/>
          </a:p>
          <a:p>
            <a:pPr lvl="1"/>
            <a:endParaRPr lang="en-US" sz="1200" dirty="0"/>
          </a:p>
          <a:p>
            <a:pPr marL="0" indent="0">
              <a:buNone/>
            </a:pPr>
            <a:endParaRPr lang="en-US" sz="16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err="1"/>
              <a:t>Templatification</a:t>
            </a:r>
            <a:endParaRPr lang="en-US" dirty="0"/>
          </a:p>
          <a:p>
            <a:pPr lvl="1"/>
            <a:r>
              <a:rPr lang="en-US" sz="1200" dirty="0"/>
              <a:t>Eight Miles High (album)  Eight Miles High is an album by Dutch hard rock band Golden Earring released in 1969.	Live (Golden Earring album) Live is an album by Dutch hard rock band Golden Earring released in 1977.</a:t>
            </a:r>
          </a:p>
          <a:p>
            <a:pPr lvl="1"/>
            <a:r>
              <a:rPr lang="en-US" sz="1200" dirty="0"/>
              <a:t>Eight Miles High (album)  Eight Miles High is an album by Dutch hard rock band Golden Earring released in 1969.	Together (Golden Earring album) Together is an album by Dutch hard rock band Golden Earring released in 1972.</a:t>
            </a:r>
          </a:p>
          <a:p>
            <a:r>
              <a:rPr lang="en-US" dirty="0" smtClean="0"/>
              <a:t>References </a:t>
            </a:r>
            <a:r>
              <a:rPr lang="en-US" dirty="0"/>
              <a:t>Styles</a:t>
            </a:r>
          </a:p>
          <a:p>
            <a:r>
              <a:rPr lang="en-US" dirty="0"/>
              <a:t>Copy </a:t>
            </a:r>
            <a:r>
              <a:rPr lang="en-US" dirty="0" smtClean="0"/>
              <a:t>Editing</a:t>
            </a:r>
          </a:p>
          <a:p>
            <a:r>
              <a:rPr lang="en-US" dirty="0" smtClean="0"/>
              <a:t>Identical Sentences</a:t>
            </a:r>
            <a:endParaRPr lang="en-US" dirty="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Conclusion and Future Work</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 Presented our work on near-duplicate detection of Wikipedia articles at various granularity levels using LSH technique</a:t>
            </a:r>
          </a:p>
          <a:p>
            <a:r>
              <a:rPr lang="en-US" dirty="0" smtClean="0"/>
              <a:t> In the future, </a:t>
            </a:r>
          </a:p>
          <a:p>
            <a:pPr lvl="1"/>
            <a:r>
              <a:rPr lang="en-US" dirty="0" smtClean="0"/>
              <a:t> Investigate revision histories of these articles</a:t>
            </a:r>
          </a:p>
          <a:p>
            <a:pPr lvl="1"/>
            <a:r>
              <a:rPr lang="en-US" dirty="0" smtClean="0"/>
              <a:t> Correlate them with their timestamps, and better relate similarities based on temporal dimensions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Questions and Answers</a:t>
            </a:r>
            <a:endParaRPr lang="en-US" sz="3200" dirty="0"/>
          </a:p>
        </p:txBody>
      </p:sp>
      <p:sp>
        <p:nvSpPr>
          <p:cNvPr id="10" name="Content Placeholder 2"/>
          <p:cNvSpPr>
            <a:spLocks noGrp="1"/>
          </p:cNvSpPr>
          <p:nvPr>
            <p:ph idx="1"/>
          </p:nvPr>
        </p:nvSpPr>
        <p:spPr>
          <a:xfrm>
            <a:off x="323533" y="2799184"/>
            <a:ext cx="8345487" cy="3507513"/>
          </a:xfrm>
        </p:spPr>
        <p:txBody>
          <a:bodyPr/>
          <a:lstStyle/>
          <a:p>
            <a:pPr algn="ctr">
              <a:buNone/>
            </a:pPr>
            <a:r>
              <a:rPr lang="en-US" sz="6000" dirty="0" smtClean="0"/>
              <a:t>Thank You!</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20663" y="1149915"/>
            <a:ext cx="8345487" cy="5241925"/>
          </a:xfrm>
        </p:spPr>
        <p:txBody>
          <a:bodyPr/>
          <a:lstStyle/>
          <a:p>
            <a:r>
              <a:rPr lang="en-US" dirty="0" smtClean="0"/>
              <a:t>Introduction </a:t>
            </a:r>
          </a:p>
          <a:p>
            <a:r>
              <a:rPr lang="en-US" dirty="0" smtClean="0"/>
              <a:t>Data Definition</a:t>
            </a:r>
          </a:p>
          <a:p>
            <a:r>
              <a:rPr lang="en-US" dirty="0" smtClean="0"/>
              <a:t>Algorithm</a:t>
            </a:r>
          </a:p>
          <a:p>
            <a:r>
              <a:rPr lang="en-US" dirty="0" smtClean="0"/>
              <a:t>Preliminary Experimental Results</a:t>
            </a:r>
          </a:p>
          <a:p>
            <a:r>
              <a:rPr lang="en-US" dirty="0" smtClean="0"/>
              <a:t>Conclusion and Future Work</a:t>
            </a:r>
          </a:p>
          <a:p>
            <a:r>
              <a:rPr lang="en-US" dirty="0" smtClean="0"/>
              <a:t>Questions and Answers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Internet enabled collaboration and cooperation on a large scale, resulting in abundant number of near-duplicate web documents</a:t>
            </a:r>
          </a:p>
          <a:p>
            <a:r>
              <a:rPr lang="en-US" dirty="0" smtClean="0"/>
              <a:t>Range of occurrences is even more evident within Wikipedia articles</a:t>
            </a:r>
          </a:p>
          <a:p>
            <a:pPr lvl="1"/>
            <a:r>
              <a:rPr lang="en-US" dirty="0" smtClean="0"/>
              <a:t> Over 4.2 million articles in the English Wikipedia alone </a:t>
            </a:r>
          </a:p>
          <a:p>
            <a:pPr lvl="1"/>
            <a:r>
              <a:rPr lang="en-US" dirty="0" smtClean="0"/>
              <a:t> Almost all articles can be edited by anyone with access to the site (editing largely open)</a:t>
            </a:r>
          </a:p>
          <a:p>
            <a:pPr lvl="1"/>
            <a:r>
              <a:rPr lang="en-US" dirty="0" smtClean="0"/>
              <a:t> About 100,000 active contributors</a:t>
            </a:r>
          </a:p>
          <a:p>
            <a:pPr lvl="1"/>
            <a:r>
              <a:rPr lang="en-US" dirty="0" smtClean="0"/>
              <a:t> A contributor can edit the text by copying from another article without needing approval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Interested in finding near-duplicate occurrences at various granularity levels among Wikipedia articles</a:t>
            </a:r>
          </a:p>
          <a:p>
            <a:r>
              <a:rPr lang="en-US" dirty="0" smtClean="0"/>
              <a:t>Questions to consider:</a:t>
            </a:r>
          </a:p>
          <a:p>
            <a:pPr lvl="1"/>
            <a:r>
              <a:rPr lang="en-US" dirty="0" smtClean="0"/>
              <a:t> What is the most appropriate LSH technique to apply? </a:t>
            </a:r>
          </a:p>
          <a:p>
            <a:pPr lvl="1"/>
            <a:r>
              <a:rPr lang="en-US" dirty="0" smtClean="0"/>
              <a:t> No LSH family for edit distance is known to exist</a:t>
            </a:r>
          </a:p>
          <a:p>
            <a:pPr lvl="1"/>
            <a:r>
              <a:rPr lang="en-US" dirty="0" smtClean="0"/>
              <a:t> What is the appropriate granularity for analysis? </a:t>
            </a:r>
          </a:p>
          <a:p>
            <a:pPr lvl="1"/>
            <a:r>
              <a:rPr lang="en-US" dirty="0" smtClean="0"/>
              <a:t> Is comparing multiple consecutive sentences more effective than comparing single sentences?</a:t>
            </a:r>
          </a:p>
          <a:p>
            <a:pPr lvl="1"/>
            <a:r>
              <a:rPr lang="en-US" dirty="0" smtClean="0"/>
              <a:t> What is the best shingle size?</a:t>
            </a:r>
          </a:p>
          <a:p>
            <a:pPr lvl="1"/>
            <a:r>
              <a:rPr lang="en-US" dirty="0" smtClean="0"/>
              <a:t> Do near duplicate sentences correspond to factual errors? </a:t>
            </a:r>
          </a:p>
          <a:p>
            <a:pPr lvl="1"/>
            <a:endParaRPr lang="en-US" dirty="0" smtClean="0"/>
          </a:p>
          <a:p>
            <a:pPr lvl="1"/>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Data Definition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Wikipedia dumps</a:t>
            </a:r>
          </a:p>
          <a:p>
            <a:pPr lvl="1"/>
            <a:r>
              <a:rPr lang="en-US" dirty="0" smtClean="0"/>
              <a:t> bz2 compressed file</a:t>
            </a:r>
          </a:p>
          <a:p>
            <a:pPr lvl="1"/>
            <a:r>
              <a:rPr lang="en-US" dirty="0" smtClean="0"/>
              <a:t> current revisions only, no talk or user pages</a:t>
            </a:r>
          </a:p>
          <a:p>
            <a:pPr lvl="1"/>
            <a:r>
              <a:rPr lang="en-US" dirty="0" smtClean="0"/>
              <a:t> 9GB compressed, 42GB uncompressed</a:t>
            </a:r>
          </a:p>
          <a:p>
            <a:r>
              <a:rPr lang="en-US" dirty="0" smtClean="0"/>
              <a:t>Wikipedia content</a:t>
            </a:r>
          </a:p>
          <a:p>
            <a:pPr lvl="1"/>
            <a:endParaRPr lang="en-US" dirty="0" smtClean="0"/>
          </a:p>
          <a:p>
            <a:endParaRPr lang="en-US" dirty="0" smtClean="0"/>
          </a:p>
          <a:p>
            <a:endParaRPr lang="en-US" dirty="0" smtClean="0"/>
          </a:p>
        </p:txBody>
      </p:sp>
      <p:pic>
        <p:nvPicPr>
          <p:cNvPr id="4" name="Picture 3" descr="WikiSchema1.JPG"/>
          <p:cNvPicPr>
            <a:picLocks noChangeAspect="1"/>
          </p:cNvPicPr>
          <p:nvPr/>
        </p:nvPicPr>
        <p:blipFill>
          <a:blip r:embed="rId2" cstate="print"/>
          <a:stretch>
            <a:fillRect/>
          </a:stretch>
        </p:blipFill>
        <p:spPr>
          <a:xfrm>
            <a:off x="562480" y="3736055"/>
            <a:ext cx="4280108" cy="2590592"/>
          </a:xfrm>
          <a:prstGeom prst="rect">
            <a:avLst/>
          </a:prstGeom>
        </p:spPr>
      </p:pic>
      <p:pic>
        <p:nvPicPr>
          <p:cNvPr id="5" name="Picture 4" descr="WikiSchema2.JPG"/>
          <p:cNvPicPr>
            <a:picLocks noChangeAspect="1"/>
          </p:cNvPicPr>
          <p:nvPr/>
        </p:nvPicPr>
        <p:blipFill>
          <a:blip r:embed="rId3" cstate="print"/>
          <a:stretch>
            <a:fillRect/>
          </a:stretch>
        </p:blipFill>
        <p:spPr>
          <a:xfrm>
            <a:off x="492034" y="6288133"/>
            <a:ext cx="1198580" cy="19664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err="1" smtClean="0"/>
              <a:t>Minhash</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Locality Sensitive Hashing</a:t>
            </a:r>
          </a:p>
          <a:p>
            <a:endParaRPr lang="en-US" dirty="0" smtClean="0"/>
          </a:p>
          <a:p>
            <a:r>
              <a:rPr lang="en-US" dirty="0" err="1" smtClean="0"/>
              <a:t>Pr</a:t>
            </a:r>
            <a:r>
              <a:rPr lang="en-US" dirty="0" smtClean="0"/>
              <a:t>[</a:t>
            </a:r>
            <a:r>
              <a:rPr lang="en-US" dirty="0" err="1" smtClean="0"/>
              <a:t>minhash</a:t>
            </a:r>
            <a:r>
              <a:rPr lang="en-US" dirty="0" smtClean="0"/>
              <a:t>(</a:t>
            </a:r>
            <a:r>
              <a:rPr lang="en-US" dirty="0" err="1" smtClean="0"/>
              <a:t>h,A</a:t>
            </a:r>
            <a:r>
              <a:rPr lang="en-US" dirty="0" smtClean="0"/>
              <a:t>) = </a:t>
            </a:r>
            <a:r>
              <a:rPr lang="en-US" dirty="0" err="1" smtClean="0"/>
              <a:t>minhash</a:t>
            </a:r>
            <a:r>
              <a:rPr lang="en-US" dirty="0" smtClean="0"/>
              <a:t>(</a:t>
            </a:r>
            <a:r>
              <a:rPr lang="en-US" dirty="0" err="1" smtClean="0"/>
              <a:t>h,B</a:t>
            </a:r>
            <a:r>
              <a:rPr lang="en-US" dirty="0" smtClean="0"/>
              <a:t>)] = J(A,B)</a:t>
            </a:r>
          </a:p>
          <a:p>
            <a:pPr lvl="1"/>
            <a:r>
              <a:rPr lang="en-US" dirty="0" smtClean="0"/>
              <a:t>J(A,B) = intersection(A,B)/union(A,B)</a:t>
            </a:r>
          </a:p>
          <a:p>
            <a:pPr lvl="1"/>
            <a:endParaRPr lang="en-US" dirty="0"/>
          </a:p>
          <a:p>
            <a:r>
              <a:rPr lang="en-US" dirty="0" smtClean="0"/>
              <a:t>Hash Family </a:t>
            </a:r>
            <a:r>
              <a:rPr lang="en-US" dirty="0" err="1" smtClean="0"/>
              <a:t>h_i</a:t>
            </a:r>
            <a:r>
              <a:rPr lang="en-US" dirty="0" smtClean="0"/>
              <a:t>,</a:t>
            </a:r>
          </a:p>
          <a:p>
            <a:pPr lvl="1"/>
            <a:r>
              <a:rPr lang="en-US" dirty="0"/>
              <a:t>s</a:t>
            </a:r>
            <a:r>
              <a:rPr lang="en-US" dirty="0" smtClean="0"/>
              <a:t>ig(X) = [</a:t>
            </a:r>
            <a:r>
              <a:rPr lang="en-US" dirty="0" err="1" smtClean="0"/>
              <a:t>mh</a:t>
            </a:r>
            <a:r>
              <a:rPr lang="en-US" dirty="0" smtClean="0"/>
              <a:t>(h_1,X),</a:t>
            </a:r>
            <a:r>
              <a:rPr lang="en-US" dirty="0" err="1" smtClean="0"/>
              <a:t>mh</a:t>
            </a:r>
            <a:r>
              <a:rPr lang="en-US" dirty="0" smtClean="0"/>
              <a:t>(h_2,X),…,</a:t>
            </a:r>
            <a:r>
              <a:rPr lang="en-US" dirty="0" err="1" smtClean="0"/>
              <a:t>mh</a:t>
            </a:r>
            <a:r>
              <a:rPr lang="en-US" dirty="0" smtClean="0"/>
              <a:t>(</a:t>
            </a:r>
            <a:r>
              <a:rPr lang="en-US" dirty="0" err="1" smtClean="0"/>
              <a:t>h_k,X</a:t>
            </a:r>
            <a:r>
              <a:rPr lang="en-US" dirty="0" smtClean="0"/>
              <a:t>)]</a:t>
            </a:r>
          </a:p>
          <a:p>
            <a:pPr lvl="1"/>
            <a:r>
              <a:rPr lang="en-US" dirty="0" smtClean="0"/>
              <a:t>For each X you output n signatures.</a:t>
            </a:r>
          </a:p>
          <a:p>
            <a:pPr lvl="1"/>
            <a:endParaRPr lang="en-US" dirty="0" smtClean="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pic>
        <p:nvPicPr>
          <p:cNvPr id="11" name="Content Placeholder 10" descr="sigproc-sp.pdf-3.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 t="181" r="-26864" b="-181"/>
          <a:stretch/>
        </p:blip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Quite a few parameters:</a:t>
            </a:r>
          </a:p>
          <a:p>
            <a:endParaRPr lang="en-US" dirty="0" smtClean="0"/>
          </a:p>
          <a:p>
            <a:endParaRPr lang="en-US" dirty="0" smtClean="0"/>
          </a:p>
          <a:p>
            <a:endParaRPr lang="en-US" dirty="0"/>
          </a:p>
          <a:p>
            <a:endParaRPr lang="en-US" dirty="0" smtClean="0"/>
          </a:p>
          <a:p>
            <a:r>
              <a:rPr lang="en-US" dirty="0"/>
              <a:t> </a:t>
            </a:r>
            <a:r>
              <a:rPr lang="en-US" dirty="0" smtClean="0"/>
              <a:t>Min/max sentence length</a:t>
            </a:r>
          </a:p>
          <a:p>
            <a:r>
              <a:rPr lang="en-US" dirty="0" smtClean="0"/>
              <a:t> Hash size</a:t>
            </a:r>
          </a:p>
        </p:txBody>
      </p:sp>
      <p:pic>
        <p:nvPicPr>
          <p:cNvPr id="2" name="Picture 1" descr="sigproc-sp.pdf-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55" y="1632699"/>
            <a:ext cx="6054105" cy="212978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Error Estimation</a:t>
            </a:r>
            <a:endParaRPr lang="en-US" sz="3200" dirty="0"/>
          </a:p>
        </p:txBody>
      </p:sp>
      <p:sp>
        <p:nvSpPr>
          <p:cNvPr id="10" name="Content Placeholder 2"/>
          <p:cNvSpPr>
            <a:spLocks noGrp="1"/>
          </p:cNvSpPr>
          <p:nvPr>
            <p:ph idx="1"/>
          </p:nvPr>
        </p:nvSpPr>
        <p:spPr>
          <a:xfrm>
            <a:off x="323533" y="1064772"/>
            <a:ext cx="8345487" cy="5241925"/>
          </a:xfrm>
        </p:spPr>
        <p:txBody>
          <a:bodyPr/>
          <a:lstStyle/>
          <a:p>
            <a:endParaRPr lang="en-US" dirty="0" smtClean="0"/>
          </a:p>
          <a:p>
            <a:endParaRPr lang="en-US" dirty="0" smtClean="0"/>
          </a:p>
        </p:txBody>
      </p:sp>
      <p:pic>
        <p:nvPicPr>
          <p:cNvPr id="2" name="Picture 1" descr="sigproc-sp.pdf-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635" y="1440548"/>
            <a:ext cx="7146688" cy="5038361"/>
          </a:xfrm>
          <a:prstGeom prst="rect">
            <a:avLst/>
          </a:prstGeom>
        </p:spPr>
      </p:pic>
      <p:pic>
        <p:nvPicPr>
          <p:cNvPr id="3" name="Picture 2" descr="sigproc-sp.pdf-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719" y="3096591"/>
            <a:ext cx="3771900" cy="990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eing_overview">
  <a:themeElements>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eing_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eing_overview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12610</TotalTime>
  <Words>693</Words>
  <Application>Microsoft Macintosh PowerPoint</Application>
  <PresentationFormat>On-screen Show (4:3)</PresentationFormat>
  <Paragraphs>96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boeing_overview</vt:lpstr>
      <vt:lpstr>CMSC818G – Final Project </vt:lpstr>
      <vt:lpstr>Agenda </vt:lpstr>
      <vt:lpstr>Introduction</vt:lpstr>
      <vt:lpstr>Introduction</vt:lpstr>
      <vt:lpstr>Data Definition</vt:lpstr>
      <vt:lpstr>Minhash</vt:lpstr>
      <vt:lpstr>Algorithm</vt:lpstr>
      <vt:lpstr>Algorithm</vt:lpstr>
      <vt:lpstr>Error Estimation</vt:lpstr>
      <vt:lpstr>Error Estimation</vt:lpstr>
      <vt:lpstr>Error Estimation</vt:lpstr>
      <vt:lpstr>Preliminary Experimental Results</vt:lpstr>
      <vt:lpstr>Preliminary Experimental Results</vt:lpstr>
      <vt:lpstr>Preliminary Experimental Results</vt:lpstr>
      <vt:lpstr>Preliminary Experimental Results</vt:lpstr>
      <vt:lpstr>Conclusion and Future Work</vt:lpstr>
      <vt:lpstr>Questions and Answers</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Efficiency</dc:title>
  <dc:subject>Sustainable Transportation for the 21st Century</dc:subject>
  <dc:creator>Chip Meserole</dc:creator>
  <dc:description>For Moving Ahead 2010 Conference at Ohio State University</dc:description>
  <cp:lastModifiedBy>Sarah</cp:lastModifiedBy>
  <cp:revision>403</cp:revision>
  <dcterms:created xsi:type="dcterms:W3CDTF">2008-01-02T20:57:40Z</dcterms:created>
  <dcterms:modified xsi:type="dcterms:W3CDTF">2013-05-01T15:49:30Z</dcterms:modified>
</cp:coreProperties>
</file>