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1.jpeg" ContentType="image/jpeg"/>
  <Override PartName="/ppt/media/image4.jpeg" ContentType="image/jpeg"/>
  <Override PartName="/ppt/media/image15.jpeg" ContentType="image/jpeg"/>
  <Override PartName="/ppt/media/image1.jpeg" ContentType="image/jpeg"/>
  <Override PartName="/ppt/media/image12.jpeg" ContentType="image/jpeg"/>
  <Override PartName="/ppt/media/image5.jpeg" ContentType="image/jpeg"/>
  <Override PartName="/ppt/media/image3.png" ContentType="image/png"/>
  <Override PartName="/ppt/media/image9.wmf" ContentType="image/x-wmf"/>
  <Override PartName="/ppt/media/image2.jpeg" ContentType="image/jpeg"/>
  <Override PartName="/ppt/media/image13.jpeg" ContentType="image/jpeg"/>
  <Override PartName="/ppt/media/image8.wmf" ContentType="image/x-wmf"/>
  <Override PartName="/ppt/media/image6.png" ContentType="image/png"/>
  <Override PartName="/ppt/media/image10.jpeg" ContentType="image/jpeg"/>
  <Override PartName="/ppt/media/image14.jpeg" ContentType="image/jpeg"/>
  <Override PartName="/ppt/media/image7.wmf" ContentType="image/x-wmf"/>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charts/chart2.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charts/chart2.xml><?xml version="1.0" encoding="utf-8"?>
<c:chartSpace xmlns:a="http://schemas.openxmlformats.org/drawingml/2006/main" xmlns:c="http://schemas.openxmlformats.org/drawingml/2006/chart" xmlns:r="http://schemas.openxmlformats.org/officeDocument/2006/relationships">
  <c:lang val="en-US"/>
  <c:chart>
    <c:title>
      <c:layout/>
      <c:tx>
        <c:rich>
          <a:bodyPr/>
          <a:lstStyle/>
          <a:p>
            <a:pPr>
              <a:defRPr/>
            </a:pPr>
            <a:r>
              <a:rPr b="1" sz="2400">
                <a:solidFill>
                  <a:srgbClr val="000000"/>
                </a:solidFill>
                <a:latin typeface="Arial"/>
              </a:rPr>
              <a:t>Top 10 Near-Duplicate Article Pairs</a:t>
            </a:r>
          </a:p>
        </c:rich>
      </c:tx>
    </c:title>
    <c:plotArea>
      <c:layout/>
      <c:barChart>
        <c:barDir val="col"/>
        <c:grouping val="clustered"/>
        <c:ser>
          <c:idx val="0"/>
          <c:order val="0"/>
          <c:tx>
            <c:strRef>
              <c:f>label 1</c:f>
              <c:strCache>
                <c:ptCount val="1"/>
                <c:pt idx="0">
                  <c:v>Similarity Count</c:v>
                </c:pt>
              </c:strCache>
            </c:strRef>
          </c:tx>
          <c:spPr/>
          <c:cat>
            <c:strRef>
              <c:f>categories</c:f>
              <c:strCache>
                <c:ptCount val="10"/>
                <c:pt idx="0">
                  <c:v>(1080096, 1271119)</c:v>
                </c:pt>
                <c:pt idx="1">
                  <c:v>(1089978, 1089975)</c:v>
                </c:pt>
                <c:pt idx="2">
                  <c:v>(1092804, 1086163)</c:v>
                </c:pt>
                <c:pt idx="3">
                  <c:v>(1231242, 1296894)</c:v>
                </c:pt>
                <c:pt idx="4">
                  <c:v>(1170766, 1297756)</c:v>
                </c:pt>
                <c:pt idx="5">
                  <c:v>(1117558, 1123921)</c:v>
                </c:pt>
                <c:pt idx="6">
                  <c:v>(1095706, 1168010)</c:v>
                </c:pt>
                <c:pt idx="7">
                  <c:v>(1177035, 1177060)</c:v>
                </c:pt>
                <c:pt idx="8">
                  <c:v>(1123279, 1176146)</c:v>
                </c:pt>
                <c:pt idx="9">
                  <c:v>(1271580, 1257488)</c:v>
                </c:pt>
              </c:strCache>
            </c:strRef>
          </c:cat>
          <c:val>
            <c:numRef>
              <c:f>0</c:f>
              <c:numCache>
                <c:formatCode>General</c:formatCode>
                <c:ptCount val="10"/>
                <c:pt idx="0">
                  <c:v>90</c:v>
                </c:pt>
                <c:pt idx="1">
                  <c:v>68</c:v>
                </c:pt>
                <c:pt idx="2">
                  <c:v>57</c:v>
                </c:pt>
                <c:pt idx="3">
                  <c:v>56</c:v>
                </c:pt>
                <c:pt idx="4">
                  <c:v>54</c:v>
                </c:pt>
                <c:pt idx="5">
                  <c:v>47</c:v>
                </c:pt>
                <c:pt idx="6">
                  <c:v>46</c:v>
                </c:pt>
                <c:pt idx="7">
                  <c:v>43</c:v>
                </c:pt>
                <c:pt idx="8">
                  <c:v>37</c:v>
                </c:pt>
                <c:pt idx="9">
                  <c:v>34</c:v>
                </c:pt>
              </c:numCache>
            </c:numRef>
          </c:val>
        </c:ser>
        <c:gapWidth val="150"/>
        <c:axId val="70755078"/>
        <c:axId val="52733772"/>
      </c:barChart>
      <c:catAx>
        <c:axId val="70755078"/>
        <c:scaling>
          <c:orientation val="minMax"/>
        </c:scaling>
        <c:axPos val="b"/>
        <c:majorTickMark val="out"/>
        <c:minorTickMark val="none"/>
        <c:tickLblPos val="nextTo"/>
        <c:crossAx val="52733772"/>
        <c:crossesAt val="0"/>
        <c:lblAlgn val="ctr"/>
        <c:auto val="1"/>
        <c:lblOffset val="100"/>
        <c:spPr>
          <a:ln w="9360">
            <a:solidFill>
              <a:srgbClr val="878787"/>
            </a:solidFill>
            <a:round/>
          </a:ln>
        </c:spPr>
      </c:catAx>
      <c:valAx>
        <c:axId val="52733772"/>
        <c:scaling>
          <c:orientation val="minMax"/>
        </c:scaling>
        <c:title>
          <c:layout/>
          <c:tx>
            <c:rich>
              <a:bodyPr/>
              <a:lstStyle/>
              <a:p>
                <a:pPr>
                  <a:defRPr/>
                </a:pPr>
                <a:r>
                  <a:rPr b="1" sz="1600">
                    <a:solidFill>
                      <a:srgbClr val="000000"/>
                    </a:solidFill>
                    <a:latin typeface="Arial"/>
                  </a:rPr>
                  <a:t>Similarity Count</a:t>
                </a:r>
              </a:p>
            </c:rich>
          </c:tx>
        </c:title>
        <c:axPos val="l"/>
        <c:majorGridlines>
          <c:spPr>
            <a:ln w="9360">
              <a:solidFill>
                <a:srgbClr val="878787"/>
              </a:solidFill>
              <a:round/>
            </a:ln>
          </c:spPr>
        </c:majorGridlines>
        <c:majorTickMark val="out"/>
        <c:minorTickMark val="none"/>
        <c:tickLblPos val="nextTo"/>
        <c:crossAx val="70755078"/>
        <c:crossesAt val="0"/>
        <c:spPr>
          <a:ln w="9360">
            <a:solidFill>
              <a:srgbClr val="878787"/>
            </a:solidFill>
            <a:round/>
          </a:ln>
        </c:spPr>
      </c:valAx>
      <c:spPr>
        <a:solidFill>
          <a:srgbClr val="ffffff"/>
        </a:solidFill>
      </c:spPr>
    </c:plotArea>
    <c:plotVisOnly val="1"/>
  </c:chart>
  <c:spPr/>
</c:chartSpace>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76"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77"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78"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79" name="PlaceHolder 5"/>
          <p:cNvSpPr>
            <a:spLocks noGrp="1"/>
          </p:cNvSpPr>
          <p:nvPr>
            <p:ph type="sldNum"/>
          </p:nvPr>
        </p:nvSpPr>
        <p:spPr>
          <a:xfrm>
            <a:off x="4399200" y="9555480"/>
            <a:ext cx="3372840" cy="502560"/>
          </a:xfrm>
          <a:prstGeom prst="rect">
            <a:avLst/>
          </a:prstGeom>
        </p:spPr>
        <p:txBody>
          <a:bodyPr anchor="b" bIns="0" lIns="0" rIns="0" tIns="0" wrap="none"/>
          <a:p>
            <a:pPr algn="r"/>
            <a:fld id="{71B131A1-D141-41F1-9151-8121C161E14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0" y="0"/>
            <a:ext cx="-11796840" cy="-11796840"/>
          </a:xfrm>
          <a:prstGeom prst="rect">
            <a:avLst/>
          </a:prstGeom>
        </p:spPr>
        <p:txBody>
          <a:bodyPr bIns="45000" lIns="90000" rIns="90000" tIns="45000"/>
          <a:p>
            <a:pPr>
              <a:lnSpc>
                <a:spcPct val="100000"/>
              </a:lnSpc>
            </a:pPr>
            <a:fld id="{71F181E1-51F1-41F1-8191-A1B1C1316101}" type="slidenum">
              <a:rPr lang="en-US" sz="1400">
                <a:solidFill>
                  <a:srgbClr val="000000"/>
                </a:solidFill>
                <a:latin typeface="Arial"/>
                <a:ea typeface="+mn-ea"/>
              </a:rPr>
              <a:t>&lt;number&gt;</a:t>
            </a:fld>
            <a:endParaRPr/>
          </a:p>
        </p:txBody>
      </p:sp>
      <p:sp>
        <p:nvSpPr>
          <p:cNvPr id="133" name="PlaceHolder 2"/>
          <p:cNvSpPr>
            <a:spLocks noGrp="1"/>
          </p:cNvSpPr>
          <p:nvPr>
            <p:ph type="body"/>
          </p:nvPr>
        </p:nvSpPr>
        <p:spPr>
          <a:xfrm>
            <a:off x="0" y="0"/>
            <a:ext cx="-11796840" cy="-11796840"/>
          </a:xfrm>
          <a:prstGeom prst="rect">
            <a:avLst/>
          </a:prstGeom>
        </p:spPr>
        <p:txBody>
          <a:bodyPr bIns="45000" lIns="90000" rIns="90000" tIns="4500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27" name="PlaceHolder 2"/>
          <p:cNvSpPr>
            <a:spLocks noGrp="1"/>
          </p:cNvSpPr>
          <p:nvPr>
            <p:ph type="body"/>
          </p:nvPr>
        </p:nvSpPr>
        <p:spPr>
          <a:xfrm>
            <a:off x="392040" y="1203480"/>
            <a:ext cx="8345160" cy="2499840"/>
          </a:xfrm>
          <a:prstGeom prst="rect">
            <a:avLst/>
          </a:prstGeom>
        </p:spPr>
        <p:txBody>
          <a:bodyPr bIns="0" lIns="0" rIns="0" tIns="0" wrap="none"/>
          <a:p>
            <a:endParaRPr/>
          </a:p>
        </p:txBody>
      </p:sp>
      <p:sp>
        <p:nvSpPr>
          <p:cNvPr id="28" name="PlaceHolder 3"/>
          <p:cNvSpPr>
            <a:spLocks noGrp="1"/>
          </p:cNvSpPr>
          <p:nvPr>
            <p:ph type="body"/>
          </p:nvPr>
        </p:nvSpPr>
        <p:spPr>
          <a:xfrm>
            <a:off x="392040" y="3940920"/>
            <a:ext cx="8345160" cy="2499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30" name="PlaceHolder 2"/>
          <p:cNvSpPr>
            <a:spLocks noGrp="1"/>
          </p:cNvSpPr>
          <p:nvPr>
            <p:ph type="body"/>
          </p:nvPr>
        </p:nvSpPr>
        <p:spPr>
          <a:xfrm>
            <a:off x="392040" y="1203480"/>
            <a:ext cx="4071960" cy="2499840"/>
          </a:xfrm>
          <a:prstGeom prst="rect">
            <a:avLst/>
          </a:prstGeom>
        </p:spPr>
        <p:txBody>
          <a:bodyPr bIns="0" lIns="0" rIns="0" tIns="0" wrap="none"/>
          <a:p>
            <a:endParaRPr/>
          </a:p>
        </p:txBody>
      </p:sp>
      <p:sp>
        <p:nvSpPr>
          <p:cNvPr id="31" name="PlaceHolder 3"/>
          <p:cNvSpPr>
            <a:spLocks noGrp="1"/>
          </p:cNvSpPr>
          <p:nvPr>
            <p:ph type="body"/>
          </p:nvPr>
        </p:nvSpPr>
        <p:spPr>
          <a:xfrm>
            <a:off x="4667760" y="1203480"/>
            <a:ext cx="4071960" cy="2499840"/>
          </a:xfrm>
          <a:prstGeom prst="rect">
            <a:avLst/>
          </a:prstGeom>
        </p:spPr>
        <p:txBody>
          <a:bodyPr bIns="0" lIns="0" rIns="0" tIns="0" wrap="none"/>
          <a:p>
            <a:endParaRPr/>
          </a:p>
        </p:txBody>
      </p:sp>
      <p:sp>
        <p:nvSpPr>
          <p:cNvPr id="32" name="PlaceHolder 4"/>
          <p:cNvSpPr>
            <a:spLocks noGrp="1"/>
          </p:cNvSpPr>
          <p:nvPr>
            <p:ph type="body"/>
          </p:nvPr>
        </p:nvSpPr>
        <p:spPr>
          <a:xfrm>
            <a:off x="4667760" y="3940920"/>
            <a:ext cx="4071960" cy="2499840"/>
          </a:xfrm>
          <a:prstGeom prst="rect">
            <a:avLst/>
          </a:prstGeom>
        </p:spPr>
        <p:txBody>
          <a:bodyPr bIns="0" lIns="0" rIns="0" tIns="0" wrap="none"/>
          <a:p>
            <a:endParaRPr/>
          </a:p>
        </p:txBody>
      </p:sp>
      <p:sp>
        <p:nvSpPr>
          <p:cNvPr id="33" name="PlaceHolder 5"/>
          <p:cNvSpPr>
            <a:spLocks noGrp="1"/>
          </p:cNvSpPr>
          <p:nvPr>
            <p:ph type="body"/>
          </p:nvPr>
        </p:nvSpPr>
        <p:spPr>
          <a:xfrm>
            <a:off x="392040" y="3940920"/>
            <a:ext cx="4071960" cy="2499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35" name="PlaceHolder 2"/>
          <p:cNvSpPr>
            <a:spLocks noGrp="1"/>
          </p:cNvSpPr>
          <p:nvPr>
            <p:ph type="body"/>
          </p:nvPr>
        </p:nvSpPr>
        <p:spPr>
          <a:xfrm>
            <a:off x="392040" y="1203480"/>
            <a:ext cx="4071960" cy="2499840"/>
          </a:xfrm>
          <a:prstGeom prst="rect">
            <a:avLst/>
          </a:prstGeom>
        </p:spPr>
        <p:txBody>
          <a:bodyPr bIns="0" lIns="0" rIns="0" tIns="0" wrap="none"/>
          <a:p>
            <a:endParaRPr/>
          </a:p>
        </p:txBody>
      </p:sp>
      <p:sp>
        <p:nvSpPr>
          <p:cNvPr id="36" name="PlaceHolder 3"/>
          <p:cNvSpPr>
            <a:spLocks noGrp="1"/>
          </p:cNvSpPr>
          <p:nvPr>
            <p:ph type="body"/>
          </p:nvPr>
        </p:nvSpPr>
        <p:spPr>
          <a:xfrm>
            <a:off x="4667760" y="1203480"/>
            <a:ext cx="4071960" cy="2499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44" name="PlaceHolder 2"/>
          <p:cNvSpPr>
            <a:spLocks noGrp="1"/>
          </p:cNvSpPr>
          <p:nvPr>
            <p:ph type="subTitle"/>
          </p:nvPr>
        </p:nvSpPr>
        <p:spPr>
          <a:xfrm>
            <a:off x="392040" y="1203480"/>
            <a:ext cx="8345160" cy="524196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46" name="PlaceHolder 2"/>
          <p:cNvSpPr>
            <a:spLocks noGrp="1"/>
          </p:cNvSpPr>
          <p:nvPr>
            <p:ph type="body"/>
          </p:nvPr>
        </p:nvSpPr>
        <p:spPr>
          <a:xfrm>
            <a:off x="392040" y="1203480"/>
            <a:ext cx="8345160" cy="524160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48" name="PlaceHolder 2"/>
          <p:cNvSpPr>
            <a:spLocks noGrp="1"/>
          </p:cNvSpPr>
          <p:nvPr>
            <p:ph type="body"/>
          </p:nvPr>
        </p:nvSpPr>
        <p:spPr>
          <a:xfrm>
            <a:off x="392040" y="1203480"/>
            <a:ext cx="4071960" cy="5241600"/>
          </a:xfrm>
          <a:prstGeom prst="rect">
            <a:avLst/>
          </a:prstGeom>
        </p:spPr>
        <p:txBody>
          <a:bodyPr bIns="0" lIns="0" rIns="0" tIns="0" wrap="none"/>
          <a:p>
            <a:endParaRPr/>
          </a:p>
        </p:txBody>
      </p:sp>
      <p:sp>
        <p:nvSpPr>
          <p:cNvPr id="49" name="PlaceHolder 3"/>
          <p:cNvSpPr>
            <a:spLocks noGrp="1"/>
          </p:cNvSpPr>
          <p:nvPr>
            <p:ph type="body"/>
          </p:nvPr>
        </p:nvSpPr>
        <p:spPr>
          <a:xfrm>
            <a:off x="4667760" y="1203480"/>
            <a:ext cx="4071960" cy="524160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222120" y="149400"/>
            <a:ext cx="6590880" cy="62956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53" name="PlaceHolder 2"/>
          <p:cNvSpPr>
            <a:spLocks noGrp="1"/>
          </p:cNvSpPr>
          <p:nvPr>
            <p:ph type="body"/>
          </p:nvPr>
        </p:nvSpPr>
        <p:spPr>
          <a:xfrm>
            <a:off x="392040" y="1203480"/>
            <a:ext cx="4071960" cy="2499840"/>
          </a:xfrm>
          <a:prstGeom prst="rect">
            <a:avLst/>
          </a:prstGeom>
        </p:spPr>
        <p:txBody>
          <a:bodyPr bIns="0" lIns="0" rIns="0" tIns="0" wrap="none"/>
          <a:p>
            <a:endParaRPr/>
          </a:p>
        </p:txBody>
      </p:sp>
      <p:sp>
        <p:nvSpPr>
          <p:cNvPr id="54" name="PlaceHolder 3"/>
          <p:cNvSpPr>
            <a:spLocks noGrp="1"/>
          </p:cNvSpPr>
          <p:nvPr>
            <p:ph type="body"/>
          </p:nvPr>
        </p:nvSpPr>
        <p:spPr>
          <a:xfrm>
            <a:off x="392040" y="3940920"/>
            <a:ext cx="4071960" cy="2499840"/>
          </a:xfrm>
          <a:prstGeom prst="rect">
            <a:avLst/>
          </a:prstGeom>
        </p:spPr>
        <p:txBody>
          <a:bodyPr bIns="0" lIns="0" rIns="0" tIns="0" wrap="none"/>
          <a:p>
            <a:endParaRPr/>
          </a:p>
        </p:txBody>
      </p:sp>
      <p:sp>
        <p:nvSpPr>
          <p:cNvPr id="55" name="PlaceHolder 4"/>
          <p:cNvSpPr>
            <a:spLocks noGrp="1"/>
          </p:cNvSpPr>
          <p:nvPr>
            <p:ph type="body"/>
          </p:nvPr>
        </p:nvSpPr>
        <p:spPr>
          <a:xfrm>
            <a:off x="4667760" y="1203480"/>
            <a:ext cx="4071960" cy="524160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6" name="PlaceHolder 2"/>
          <p:cNvSpPr>
            <a:spLocks noGrp="1"/>
          </p:cNvSpPr>
          <p:nvPr>
            <p:ph type="subTitle"/>
          </p:nvPr>
        </p:nvSpPr>
        <p:spPr>
          <a:xfrm>
            <a:off x="392040" y="1203480"/>
            <a:ext cx="8345160" cy="524196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57" name="PlaceHolder 2"/>
          <p:cNvSpPr>
            <a:spLocks noGrp="1"/>
          </p:cNvSpPr>
          <p:nvPr>
            <p:ph type="body"/>
          </p:nvPr>
        </p:nvSpPr>
        <p:spPr>
          <a:xfrm>
            <a:off x="392040" y="1203480"/>
            <a:ext cx="4071960" cy="5241600"/>
          </a:xfrm>
          <a:prstGeom prst="rect">
            <a:avLst/>
          </a:prstGeom>
        </p:spPr>
        <p:txBody>
          <a:bodyPr bIns="0" lIns="0" rIns="0" tIns="0" wrap="none"/>
          <a:p>
            <a:endParaRPr/>
          </a:p>
        </p:txBody>
      </p:sp>
      <p:sp>
        <p:nvSpPr>
          <p:cNvPr id="58" name="PlaceHolder 3"/>
          <p:cNvSpPr>
            <a:spLocks noGrp="1"/>
          </p:cNvSpPr>
          <p:nvPr>
            <p:ph type="body"/>
          </p:nvPr>
        </p:nvSpPr>
        <p:spPr>
          <a:xfrm>
            <a:off x="4667760" y="1203480"/>
            <a:ext cx="4071960" cy="2499840"/>
          </a:xfrm>
          <a:prstGeom prst="rect">
            <a:avLst/>
          </a:prstGeom>
        </p:spPr>
        <p:txBody>
          <a:bodyPr bIns="0" lIns="0" rIns="0" tIns="0" wrap="none"/>
          <a:p>
            <a:endParaRPr/>
          </a:p>
        </p:txBody>
      </p:sp>
      <p:sp>
        <p:nvSpPr>
          <p:cNvPr id="59" name="PlaceHolder 4"/>
          <p:cNvSpPr>
            <a:spLocks noGrp="1"/>
          </p:cNvSpPr>
          <p:nvPr>
            <p:ph type="body"/>
          </p:nvPr>
        </p:nvSpPr>
        <p:spPr>
          <a:xfrm>
            <a:off x="4667760" y="3940920"/>
            <a:ext cx="4071960" cy="2499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61" name="PlaceHolder 2"/>
          <p:cNvSpPr>
            <a:spLocks noGrp="1"/>
          </p:cNvSpPr>
          <p:nvPr>
            <p:ph type="body"/>
          </p:nvPr>
        </p:nvSpPr>
        <p:spPr>
          <a:xfrm>
            <a:off x="392040" y="1203480"/>
            <a:ext cx="4071960" cy="2499840"/>
          </a:xfrm>
          <a:prstGeom prst="rect">
            <a:avLst/>
          </a:prstGeom>
        </p:spPr>
        <p:txBody>
          <a:bodyPr bIns="0" lIns="0" rIns="0" tIns="0" wrap="none"/>
          <a:p>
            <a:endParaRPr/>
          </a:p>
        </p:txBody>
      </p:sp>
      <p:sp>
        <p:nvSpPr>
          <p:cNvPr id="62" name="PlaceHolder 3"/>
          <p:cNvSpPr>
            <a:spLocks noGrp="1"/>
          </p:cNvSpPr>
          <p:nvPr>
            <p:ph type="body"/>
          </p:nvPr>
        </p:nvSpPr>
        <p:spPr>
          <a:xfrm>
            <a:off x="4667760" y="1203480"/>
            <a:ext cx="4071960" cy="2499840"/>
          </a:xfrm>
          <a:prstGeom prst="rect">
            <a:avLst/>
          </a:prstGeom>
        </p:spPr>
        <p:txBody>
          <a:bodyPr bIns="0" lIns="0" rIns="0" tIns="0" wrap="none"/>
          <a:p>
            <a:endParaRPr/>
          </a:p>
        </p:txBody>
      </p:sp>
      <p:sp>
        <p:nvSpPr>
          <p:cNvPr id="63" name="PlaceHolder 4"/>
          <p:cNvSpPr>
            <a:spLocks noGrp="1"/>
          </p:cNvSpPr>
          <p:nvPr>
            <p:ph type="body"/>
          </p:nvPr>
        </p:nvSpPr>
        <p:spPr>
          <a:xfrm>
            <a:off x="392040" y="3940920"/>
            <a:ext cx="8344440" cy="2499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65" name="PlaceHolder 2"/>
          <p:cNvSpPr>
            <a:spLocks noGrp="1"/>
          </p:cNvSpPr>
          <p:nvPr>
            <p:ph type="body"/>
          </p:nvPr>
        </p:nvSpPr>
        <p:spPr>
          <a:xfrm>
            <a:off x="392040" y="1203480"/>
            <a:ext cx="8345160" cy="2499840"/>
          </a:xfrm>
          <a:prstGeom prst="rect">
            <a:avLst/>
          </a:prstGeom>
        </p:spPr>
        <p:txBody>
          <a:bodyPr bIns="0" lIns="0" rIns="0" tIns="0" wrap="none"/>
          <a:p>
            <a:endParaRPr/>
          </a:p>
        </p:txBody>
      </p:sp>
      <p:sp>
        <p:nvSpPr>
          <p:cNvPr id="66" name="PlaceHolder 3"/>
          <p:cNvSpPr>
            <a:spLocks noGrp="1"/>
          </p:cNvSpPr>
          <p:nvPr>
            <p:ph type="body"/>
          </p:nvPr>
        </p:nvSpPr>
        <p:spPr>
          <a:xfrm>
            <a:off x="392040" y="3940920"/>
            <a:ext cx="8345160" cy="2499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68" name="PlaceHolder 2"/>
          <p:cNvSpPr>
            <a:spLocks noGrp="1"/>
          </p:cNvSpPr>
          <p:nvPr>
            <p:ph type="body"/>
          </p:nvPr>
        </p:nvSpPr>
        <p:spPr>
          <a:xfrm>
            <a:off x="392040" y="1203480"/>
            <a:ext cx="4071960" cy="2499840"/>
          </a:xfrm>
          <a:prstGeom prst="rect">
            <a:avLst/>
          </a:prstGeom>
        </p:spPr>
        <p:txBody>
          <a:bodyPr bIns="0" lIns="0" rIns="0" tIns="0" wrap="none"/>
          <a:p>
            <a:endParaRPr/>
          </a:p>
        </p:txBody>
      </p:sp>
      <p:sp>
        <p:nvSpPr>
          <p:cNvPr id="69" name="PlaceHolder 3"/>
          <p:cNvSpPr>
            <a:spLocks noGrp="1"/>
          </p:cNvSpPr>
          <p:nvPr>
            <p:ph type="body"/>
          </p:nvPr>
        </p:nvSpPr>
        <p:spPr>
          <a:xfrm>
            <a:off x="4667760" y="1203480"/>
            <a:ext cx="4071960" cy="2499840"/>
          </a:xfrm>
          <a:prstGeom prst="rect">
            <a:avLst/>
          </a:prstGeom>
        </p:spPr>
        <p:txBody>
          <a:bodyPr bIns="0" lIns="0" rIns="0" tIns="0" wrap="none"/>
          <a:p>
            <a:endParaRPr/>
          </a:p>
        </p:txBody>
      </p:sp>
      <p:sp>
        <p:nvSpPr>
          <p:cNvPr id="70" name="PlaceHolder 4"/>
          <p:cNvSpPr>
            <a:spLocks noGrp="1"/>
          </p:cNvSpPr>
          <p:nvPr>
            <p:ph type="body"/>
          </p:nvPr>
        </p:nvSpPr>
        <p:spPr>
          <a:xfrm>
            <a:off x="4667760" y="3940920"/>
            <a:ext cx="4071960" cy="2499840"/>
          </a:xfrm>
          <a:prstGeom prst="rect">
            <a:avLst/>
          </a:prstGeom>
        </p:spPr>
        <p:txBody>
          <a:bodyPr bIns="0" lIns="0" rIns="0" tIns="0" wrap="none"/>
          <a:p>
            <a:endParaRPr/>
          </a:p>
        </p:txBody>
      </p:sp>
      <p:sp>
        <p:nvSpPr>
          <p:cNvPr id="71" name="PlaceHolder 5"/>
          <p:cNvSpPr>
            <a:spLocks noGrp="1"/>
          </p:cNvSpPr>
          <p:nvPr>
            <p:ph type="body"/>
          </p:nvPr>
        </p:nvSpPr>
        <p:spPr>
          <a:xfrm>
            <a:off x="392040" y="3940920"/>
            <a:ext cx="4071960" cy="2499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73" name="PlaceHolder 2"/>
          <p:cNvSpPr>
            <a:spLocks noGrp="1"/>
          </p:cNvSpPr>
          <p:nvPr>
            <p:ph type="body"/>
          </p:nvPr>
        </p:nvSpPr>
        <p:spPr>
          <a:xfrm>
            <a:off x="392040" y="1203480"/>
            <a:ext cx="4071960" cy="2499840"/>
          </a:xfrm>
          <a:prstGeom prst="rect">
            <a:avLst/>
          </a:prstGeom>
        </p:spPr>
        <p:txBody>
          <a:bodyPr bIns="0" lIns="0" rIns="0" tIns="0" wrap="none"/>
          <a:p>
            <a:endParaRPr/>
          </a:p>
        </p:txBody>
      </p:sp>
      <p:sp>
        <p:nvSpPr>
          <p:cNvPr id="74" name="PlaceHolder 3"/>
          <p:cNvSpPr>
            <a:spLocks noGrp="1"/>
          </p:cNvSpPr>
          <p:nvPr>
            <p:ph type="body"/>
          </p:nvPr>
        </p:nvSpPr>
        <p:spPr>
          <a:xfrm>
            <a:off x="4667760" y="1203480"/>
            <a:ext cx="4071960" cy="24998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8" name="PlaceHolder 2"/>
          <p:cNvSpPr>
            <a:spLocks noGrp="1"/>
          </p:cNvSpPr>
          <p:nvPr>
            <p:ph type="body"/>
          </p:nvPr>
        </p:nvSpPr>
        <p:spPr>
          <a:xfrm>
            <a:off x="392040" y="1203480"/>
            <a:ext cx="8345160" cy="524160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10" name="PlaceHolder 2"/>
          <p:cNvSpPr>
            <a:spLocks noGrp="1"/>
          </p:cNvSpPr>
          <p:nvPr>
            <p:ph type="body"/>
          </p:nvPr>
        </p:nvSpPr>
        <p:spPr>
          <a:xfrm>
            <a:off x="392040" y="1203480"/>
            <a:ext cx="4071960" cy="5241600"/>
          </a:xfrm>
          <a:prstGeom prst="rect">
            <a:avLst/>
          </a:prstGeom>
        </p:spPr>
        <p:txBody>
          <a:bodyPr bIns="0" lIns="0" rIns="0" tIns="0" wrap="none"/>
          <a:p>
            <a:endParaRPr/>
          </a:p>
        </p:txBody>
      </p:sp>
      <p:sp>
        <p:nvSpPr>
          <p:cNvPr id="11" name="PlaceHolder 3"/>
          <p:cNvSpPr>
            <a:spLocks noGrp="1"/>
          </p:cNvSpPr>
          <p:nvPr>
            <p:ph type="body"/>
          </p:nvPr>
        </p:nvSpPr>
        <p:spPr>
          <a:xfrm>
            <a:off x="4667760" y="1203480"/>
            <a:ext cx="4071960" cy="52416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2120" y="149400"/>
            <a:ext cx="6590880" cy="62956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15" name="PlaceHolder 2"/>
          <p:cNvSpPr>
            <a:spLocks noGrp="1"/>
          </p:cNvSpPr>
          <p:nvPr>
            <p:ph type="body"/>
          </p:nvPr>
        </p:nvSpPr>
        <p:spPr>
          <a:xfrm>
            <a:off x="392040" y="1203480"/>
            <a:ext cx="4071960" cy="2499840"/>
          </a:xfrm>
          <a:prstGeom prst="rect">
            <a:avLst/>
          </a:prstGeom>
        </p:spPr>
        <p:txBody>
          <a:bodyPr bIns="0" lIns="0" rIns="0" tIns="0" wrap="none"/>
          <a:p>
            <a:endParaRPr/>
          </a:p>
        </p:txBody>
      </p:sp>
      <p:sp>
        <p:nvSpPr>
          <p:cNvPr id="16" name="PlaceHolder 3"/>
          <p:cNvSpPr>
            <a:spLocks noGrp="1"/>
          </p:cNvSpPr>
          <p:nvPr>
            <p:ph type="body"/>
          </p:nvPr>
        </p:nvSpPr>
        <p:spPr>
          <a:xfrm>
            <a:off x="392040" y="3940920"/>
            <a:ext cx="4071960" cy="2499840"/>
          </a:xfrm>
          <a:prstGeom prst="rect">
            <a:avLst/>
          </a:prstGeom>
        </p:spPr>
        <p:txBody>
          <a:bodyPr bIns="0" lIns="0" rIns="0" tIns="0" wrap="none"/>
          <a:p>
            <a:endParaRPr/>
          </a:p>
        </p:txBody>
      </p:sp>
      <p:sp>
        <p:nvSpPr>
          <p:cNvPr id="17" name="PlaceHolder 4"/>
          <p:cNvSpPr>
            <a:spLocks noGrp="1"/>
          </p:cNvSpPr>
          <p:nvPr>
            <p:ph type="body"/>
          </p:nvPr>
        </p:nvSpPr>
        <p:spPr>
          <a:xfrm>
            <a:off x="4667760" y="1203480"/>
            <a:ext cx="4071960" cy="52416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19" name="PlaceHolder 2"/>
          <p:cNvSpPr>
            <a:spLocks noGrp="1"/>
          </p:cNvSpPr>
          <p:nvPr>
            <p:ph type="body"/>
          </p:nvPr>
        </p:nvSpPr>
        <p:spPr>
          <a:xfrm>
            <a:off x="392040" y="1203480"/>
            <a:ext cx="4071960" cy="5241600"/>
          </a:xfrm>
          <a:prstGeom prst="rect">
            <a:avLst/>
          </a:prstGeom>
        </p:spPr>
        <p:txBody>
          <a:bodyPr bIns="0" lIns="0" rIns="0" tIns="0" wrap="none"/>
          <a:p>
            <a:endParaRPr/>
          </a:p>
        </p:txBody>
      </p:sp>
      <p:sp>
        <p:nvSpPr>
          <p:cNvPr id="20" name="PlaceHolder 3"/>
          <p:cNvSpPr>
            <a:spLocks noGrp="1"/>
          </p:cNvSpPr>
          <p:nvPr>
            <p:ph type="body"/>
          </p:nvPr>
        </p:nvSpPr>
        <p:spPr>
          <a:xfrm>
            <a:off x="4667760" y="1203480"/>
            <a:ext cx="4071960" cy="2499840"/>
          </a:xfrm>
          <a:prstGeom prst="rect">
            <a:avLst/>
          </a:prstGeom>
        </p:spPr>
        <p:txBody>
          <a:bodyPr bIns="0" lIns="0" rIns="0" tIns="0" wrap="none"/>
          <a:p>
            <a:endParaRPr/>
          </a:p>
        </p:txBody>
      </p:sp>
      <p:sp>
        <p:nvSpPr>
          <p:cNvPr id="21" name="PlaceHolder 4"/>
          <p:cNvSpPr>
            <a:spLocks noGrp="1"/>
          </p:cNvSpPr>
          <p:nvPr>
            <p:ph type="body"/>
          </p:nvPr>
        </p:nvSpPr>
        <p:spPr>
          <a:xfrm>
            <a:off x="4667760" y="3940920"/>
            <a:ext cx="4071960" cy="2499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2120" y="149400"/>
            <a:ext cx="6590880" cy="674640"/>
          </a:xfrm>
          <a:prstGeom prst="rect">
            <a:avLst/>
          </a:prstGeom>
        </p:spPr>
        <p:txBody>
          <a:bodyPr anchor="ctr" bIns="0" lIns="0" rIns="0" tIns="0" wrap="none"/>
          <a:p>
            <a:endParaRPr/>
          </a:p>
        </p:txBody>
      </p:sp>
      <p:sp>
        <p:nvSpPr>
          <p:cNvPr id="23" name="PlaceHolder 2"/>
          <p:cNvSpPr>
            <a:spLocks noGrp="1"/>
          </p:cNvSpPr>
          <p:nvPr>
            <p:ph type="body"/>
          </p:nvPr>
        </p:nvSpPr>
        <p:spPr>
          <a:xfrm>
            <a:off x="392040" y="1203480"/>
            <a:ext cx="4071960" cy="2499840"/>
          </a:xfrm>
          <a:prstGeom prst="rect">
            <a:avLst/>
          </a:prstGeom>
        </p:spPr>
        <p:txBody>
          <a:bodyPr bIns="0" lIns="0" rIns="0" tIns="0" wrap="none"/>
          <a:p>
            <a:endParaRPr/>
          </a:p>
        </p:txBody>
      </p:sp>
      <p:sp>
        <p:nvSpPr>
          <p:cNvPr id="24" name="PlaceHolder 3"/>
          <p:cNvSpPr>
            <a:spLocks noGrp="1"/>
          </p:cNvSpPr>
          <p:nvPr>
            <p:ph type="body"/>
          </p:nvPr>
        </p:nvSpPr>
        <p:spPr>
          <a:xfrm>
            <a:off x="4667760" y="1203480"/>
            <a:ext cx="4071960" cy="2499840"/>
          </a:xfrm>
          <a:prstGeom prst="rect">
            <a:avLst/>
          </a:prstGeom>
        </p:spPr>
        <p:txBody>
          <a:bodyPr bIns="0" lIns="0" rIns="0" tIns="0" wrap="none"/>
          <a:p>
            <a:endParaRPr/>
          </a:p>
        </p:txBody>
      </p:sp>
      <p:sp>
        <p:nvSpPr>
          <p:cNvPr id="25" name="PlaceHolder 4"/>
          <p:cNvSpPr>
            <a:spLocks noGrp="1"/>
          </p:cNvSpPr>
          <p:nvPr>
            <p:ph type="body"/>
          </p:nvPr>
        </p:nvSpPr>
        <p:spPr>
          <a:xfrm>
            <a:off x="392040" y="3940920"/>
            <a:ext cx="8344440" cy="2499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0" name="CustomShape 1"/>
          <p:cNvSpPr/>
          <p:nvPr/>
        </p:nvSpPr>
        <p:spPr>
          <a:xfrm>
            <a:off x="390600" y="6620040"/>
            <a:ext cx="2674440" cy="109800"/>
          </a:xfrm>
          <a:prstGeom prst="rect">
            <a:avLst/>
          </a:prstGeom>
        </p:spPr>
        <p:txBody>
          <a:bodyPr bIns="9000" lIns="9000" rIns="9000" tIns="9000"/>
          <a:p>
            <a:pPr>
              <a:lnSpc>
                <a:spcPct val="100000"/>
              </a:lnSpc>
            </a:pPr>
            <a:r>
              <a:rPr lang="en-US" sz="600">
                <a:solidFill>
                  <a:srgbClr val="808080"/>
                </a:solidFill>
                <a:latin typeface="Arial"/>
              </a:rPr>
              <a:t>Copyright © 2009 Boeing. All rights reserved.</a:t>
            </a:r>
            <a:endParaRPr/>
          </a:p>
        </p:txBody>
      </p:sp>
      <p:sp>
        <p:nvSpPr>
          <p:cNvPr id="1" name="CustomShape 2"/>
          <p:cNvSpPr/>
          <p:nvPr/>
        </p:nvSpPr>
        <p:spPr>
          <a:xfrm>
            <a:off x="6102360" y="6664320"/>
            <a:ext cx="2688840" cy="181800"/>
          </a:xfrm>
          <a:prstGeom prst="rect">
            <a:avLst/>
          </a:prstGeom>
        </p:spPr>
        <p:txBody>
          <a:bodyPr bIns="45000" lIns="90000" rIns="90000" tIns="45000"/>
          <a:p>
            <a:pPr>
              <a:lnSpc>
                <a:spcPct val="100000"/>
              </a:lnSpc>
            </a:pPr>
            <a:r>
              <a:rPr lang="en-US" sz="600">
                <a:solidFill>
                  <a:srgbClr val="b2b2b2"/>
                </a:solidFill>
                <a:latin typeface="Arial"/>
              </a:rPr>
              <a:t>Advanced Arrival Procedures with Active Abatement Potentials   9/23/10</a:t>
            </a:r>
            <a:endParaRPr/>
          </a:p>
        </p:txBody>
      </p:sp>
      <p:sp>
        <p:nvSpPr>
          <p:cNvPr id="2" name="PlaceHolder 3"/>
          <p:cNvSpPr>
            <a:spLocks noGrp="1"/>
          </p:cNvSpPr>
          <p:nvPr>
            <p:ph type="title"/>
          </p:nvPr>
        </p:nvSpPr>
        <p:spPr>
          <a:xfrm>
            <a:off x="388800" y="4700520"/>
            <a:ext cx="8345160" cy="1199880"/>
          </a:xfrm>
          <a:prstGeom prst="rect">
            <a:avLst/>
          </a:prstGeom>
        </p:spPr>
        <p:txBody>
          <a:bodyPr bIns="9000" lIns="9000" rIns="9000" tIns="9000"/>
          <a:p>
            <a:pPr>
              <a:lnSpc>
                <a:spcPct val="90000"/>
              </a:lnSpc>
            </a:pPr>
            <a:r>
              <a:rPr lang="en-US" sz="4800">
                <a:solidFill>
                  <a:srgbClr val="00749f"/>
                </a:solidFill>
                <a:latin typeface="Arial"/>
              </a:rPr>
              <a:t>Click to edit the title text formatClick to edit Master title style</a:t>
            </a:r>
            <a:endParaRPr/>
          </a:p>
        </p:txBody>
      </p:sp>
      <p:sp>
        <p:nvSpPr>
          <p:cNvPr id="3" name="CustomShape 4"/>
          <p:cNvSpPr/>
          <p:nvPr/>
        </p:nvSpPr>
        <p:spPr>
          <a:xfrm>
            <a:off x="6018120" y="6494040"/>
            <a:ext cx="2668320" cy="344880"/>
          </a:xfrm>
          <a:prstGeom prst="rect">
            <a:avLst/>
          </a:prstGeom>
          <a:solidFill>
            <a:srgbClr val="ffffff"/>
          </a:solidFill>
          <a:ln w="25560">
            <a:solidFill>
              <a:srgbClr val="ffffff"/>
            </a:solidFill>
            <a:round/>
          </a:ln>
        </p:spPr>
      </p:sp>
      <p:sp>
        <p:nvSpPr>
          <p:cNvPr id="4" name="PlaceHolder 5"/>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37" name="CustomShape 1"/>
          <p:cNvSpPr/>
          <p:nvPr/>
        </p:nvSpPr>
        <p:spPr>
          <a:xfrm>
            <a:off x="390600" y="6620040"/>
            <a:ext cx="2674440" cy="109800"/>
          </a:xfrm>
          <a:prstGeom prst="rect">
            <a:avLst/>
          </a:prstGeom>
        </p:spPr>
        <p:txBody>
          <a:bodyPr bIns="9000" lIns="9000" rIns="9000" tIns="9000"/>
          <a:p>
            <a:pPr>
              <a:lnSpc>
                <a:spcPct val="100000"/>
              </a:lnSpc>
            </a:pPr>
            <a:r>
              <a:rPr lang="en-US" sz="600">
                <a:solidFill>
                  <a:srgbClr val="808080"/>
                </a:solidFill>
                <a:latin typeface="Arial"/>
              </a:rPr>
              <a:t>Copyright © 2009 Boeing. All rights reserved.</a:t>
            </a:r>
            <a:endParaRPr/>
          </a:p>
        </p:txBody>
      </p:sp>
      <p:sp>
        <p:nvSpPr>
          <p:cNvPr id="38" name="PlaceHolder 2"/>
          <p:cNvSpPr>
            <a:spLocks noGrp="1"/>
          </p:cNvSpPr>
          <p:nvPr>
            <p:ph type="title"/>
          </p:nvPr>
        </p:nvSpPr>
        <p:spPr>
          <a:xfrm>
            <a:off x="222120" y="149400"/>
            <a:ext cx="6590880" cy="674280"/>
          </a:xfrm>
          <a:prstGeom prst="rect">
            <a:avLst/>
          </a:prstGeom>
        </p:spPr>
        <p:txBody>
          <a:bodyPr anchor="ctr" bIns="9000" lIns="9000" rIns="9000" tIns="9000"/>
          <a:p>
            <a:pPr>
              <a:lnSpc>
                <a:spcPct val="90000"/>
              </a:lnSpc>
            </a:pPr>
            <a:r>
              <a:rPr lang="en-US" sz="3600">
                <a:solidFill>
                  <a:srgbClr val="ffffff"/>
                </a:solidFill>
                <a:latin typeface="Arial"/>
              </a:rPr>
              <a:t>Click to edit the title text formatClick to edit Master title style</a:t>
            </a:r>
            <a:endParaRPr/>
          </a:p>
        </p:txBody>
      </p:sp>
      <p:sp>
        <p:nvSpPr>
          <p:cNvPr id="39" name="PlaceHolder 3"/>
          <p:cNvSpPr>
            <a:spLocks noGrp="1"/>
          </p:cNvSpPr>
          <p:nvPr>
            <p:ph type="body"/>
          </p:nvPr>
        </p:nvSpPr>
        <p:spPr>
          <a:xfrm>
            <a:off x="392040" y="1203480"/>
            <a:ext cx="8345160" cy="5241600"/>
          </a:xfrm>
          <a:prstGeom prst="rect">
            <a:avLst/>
          </a:prstGeom>
        </p:spPr>
        <p:txBody>
          <a:bodyPr bIns="9000" lIns="9000" rIns="9000" tIns="900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Font charset="2" typeface="Wingdings"/>
              <a:buChar char=""/>
            </a:pPr>
            <a:r>
              <a:rPr lang="en-US" sz="2800">
                <a:solidFill>
                  <a:srgbClr val="000000"/>
                </a:solidFill>
                <a:latin typeface="Arial"/>
              </a:rPr>
              <a:t>Seventh Outline LevelClick to edit Master text styles</a:t>
            </a:r>
            <a:endParaRPr/>
          </a:p>
          <a:p>
            <a:pPr lvl="1">
              <a:lnSpc>
                <a:spcPct val="100000"/>
              </a:lnSpc>
              <a:buFont typeface="StarSymbol"/>
              <a:buChar char=""/>
            </a:pPr>
            <a:r>
              <a:rPr lang="en-US" sz="2400">
                <a:solidFill>
                  <a:srgbClr val="000000"/>
                </a:solidFill>
                <a:latin typeface="Arial"/>
              </a:rPr>
              <a:t>Second level</a:t>
            </a:r>
            <a:endParaRPr/>
          </a:p>
          <a:p>
            <a:pPr lvl="1">
              <a:buFont typeface="StarSymbol"/>
              <a:buChar char=""/>
            </a:pPr>
            <a:r>
              <a:rPr lang="en-US" sz="2000">
                <a:solidFill>
                  <a:srgbClr val="000000"/>
                </a:solidFill>
                <a:latin typeface="Arial"/>
              </a:rPr>
              <a:t>Third level</a:t>
            </a:r>
            <a:endParaRPr/>
          </a:p>
          <a:p>
            <a:pPr lvl="2">
              <a:buFont charset="2" typeface="Wingdings"/>
              <a:buChar char=""/>
            </a:pPr>
            <a:r>
              <a:rPr lang="en-US">
                <a:solidFill>
                  <a:srgbClr val="000000"/>
                </a:solidFill>
                <a:latin typeface="Arial"/>
              </a:rPr>
              <a:t>Fourth level</a:t>
            </a:r>
            <a:endParaRPr/>
          </a:p>
          <a:p>
            <a:pPr lvl="3">
              <a:buFont charset="2" typeface="Wingdings"/>
              <a:buChar char=""/>
            </a:pPr>
            <a:r>
              <a:rPr lang="en-US" sz="1600">
                <a:solidFill>
                  <a:srgbClr val="000000"/>
                </a:solidFill>
                <a:latin typeface="Arial"/>
              </a:rPr>
              <a:t>Fifth level</a:t>
            </a:r>
            <a:endParaRPr/>
          </a:p>
        </p:txBody>
      </p:sp>
      <p:sp>
        <p:nvSpPr>
          <p:cNvPr id="40" name="PlaceHolder 4"/>
          <p:cNvSpPr>
            <a:spLocks noGrp="1"/>
          </p:cNvSpPr>
          <p:nvPr>
            <p:ph type="ftr"/>
          </p:nvPr>
        </p:nvSpPr>
        <p:spPr>
          <a:xfrm>
            <a:off x="0" y="0"/>
            <a:ext cx="-11796840" cy="-11796840"/>
          </a:xfrm>
          <a:prstGeom prst="rect">
            <a:avLst/>
          </a:prstGeom>
        </p:spPr>
        <p:txBody>
          <a:bodyPr bIns="45000" lIns="90000" rIns="90000" tIns="45000"/>
          <a:p>
            <a:endParaRPr/>
          </a:p>
        </p:txBody>
      </p:sp>
      <p:sp>
        <p:nvSpPr>
          <p:cNvPr id="41" name="PlaceHolder 5"/>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Arial"/>
              </a:rPr>
              <a:t>Advanced Arrival Procedures with Active Abatement Potentials   9/23/10  </a:t>
            </a:r>
            <a:fld id="{01B171E1-4131-4191-91C1-C1C1517141E1}" type="slidenum">
              <a:rPr lang="en-US">
                <a:solidFill>
                  <a:srgbClr val="000000"/>
                </a:solidFill>
                <a:latin typeface="Arial"/>
              </a:rPr>
              <a:t>&lt;number&gt;</a:t>
            </a:fld>
            <a:endParaRPr/>
          </a:p>
        </p:txBody>
      </p:sp>
      <p:sp>
        <p:nvSpPr>
          <p:cNvPr id="42" name="CustomShape 6"/>
          <p:cNvSpPr/>
          <p:nvPr/>
        </p:nvSpPr>
        <p:spPr>
          <a:xfrm>
            <a:off x="242640" y="6577920"/>
            <a:ext cx="1819080" cy="167760"/>
          </a:xfrm>
          <a:prstGeom prst="rect">
            <a:avLst/>
          </a:prstGeom>
          <a:solidFill>
            <a:srgbClr val="ffffff"/>
          </a:solidFill>
          <a:ln w="25560">
            <a:solidFill>
              <a:srgbClr val="ffffff"/>
            </a:solidFill>
            <a:round/>
          </a:ln>
        </p:spPr>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wmf"/><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275040" y="1109880"/>
            <a:ext cx="8647920" cy="1931760"/>
          </a:xfrm>
          <a:prstGeom prst="rect">
            <a:avLst/>
          </a:prstGeom>
        </p:spPr>
        <p:txBody>
          <a:bodyPr bIns="9000" lIns="9000" rIns="9000" tIns="9000"/>
          <a:p>
            <a:pPr algn="ctr">
              <a:lnSpc>
                <a:spcPct val="90000"/>
              </a:lnSpc>
            </a:pPr>
            <a:r>
              <a:rPr lang="en-US" sz="4000">
                <a:solidFill>
                  <a:srgbClr val="ffffff"/>
                </a:solidFill>
                <a:latin typeface="Arial"/>
              </a:rPr>
              <a:t>Near-Duplicate Detection </a:t>
            </a:r>
            <a:endParaRPr/>
          </a:p>
          <a:p>
            <a:pPr algn="ctr">
              <a:lnSpc>
                <a:spcPct val="90000"/>
              </a:lnSpc>
            </a:pPr>
            <a:r>
              <a:rPr lang="en-US" sz="4000">
                <a:solidFill>
                  <a:srgbClr val="ffffff"/>
                </a:solidFill>
                <a:latin typeface="Arial"/>
              </a:rPr>
              <a:t>on Wikipedia Articles </a:t>
            </a:r>
            <a:endParaRPr/>
          </a:p>
          <a:p>
            <a:pPr algn="ctr">
              <a:lnSpc>
                <a:spcPct val="90000"/>
              </a:lnSpc>
            </a:pPr>
            <a:r>
              <a:rPr lang="en-US" sz="4000">
                <a:solidFill>
                  <a:srgbClr val="ffffff"/>
                </a:solidFill>
                <a:latin typeface="Arial"/>
              </a:rPr>
              <a:t>Using LSH</a:t>
            </a:r>
            <a:endParaRPr/>
          </a:p>
        </p:txBody>
      </p:sp>
      <p:sp>
        <p:nvSpPr>
          <p:cNvPr id="81" name="TextShape 2"/>
          <p:cNvSpPr txBox="1"/>
          <p:nvPr/>
        </p:nvSpPr>
        <p:spPr>
          <a:xfrm>
            <a:off x="216000" y="4904280"/>
            <a:ext cx="5846400" cy="1361880"/>
          </a:xfrm>
          <a:prstGeom prst="rect">
            <a:avLst/>
          </a:prstGeom>
        </p:spPr>
        <p:txBody>
          <a:bodyPr bIns="9000" lIns="9000" rIns="9000" tIns="9000"/>
          <a:p>
            <a:pPr>
              <a:lnSpc>
                <a:spcPct val="90000"/>
              </a:lnSpc>
            </a:pPr>
            <a:r>
              <a:rPr b="1" lang="en-US" sz="3200">
                <a:solidFill>
                  <a:srgbClr val="00749f"/>
                </a:solidFill>
                <a:latin typeface="Arial"/>
              </a:rPr>
              <a:t>CMSC818G – Final Project</a:t>
            </a:r>
            <a:r>
              <a:rPr b="1" lang="en-US" sz="3200">
                <a:solidFill>
                  <a:srgbClr val="00749f"/>
                </a:solidFill>
                <a:latin typeface="Arial"/>
              </a:rPr>
              <a:t>
</a:t>
            </a:r>
            <a:endParaRPr/>
          </a:p>
        </p:txBody>
      </p:sp>
      <p:sp>
        <p:nvSpPr>
          <p:cNvPr id="82" name="TextShape 3"/>
          <p:cNvSpPr txBox="1"/>
          <p:nvPr/>
        </p:nvSpPr>
        <p:spPr>
          <a:xfrm>
            <a:off x="6465960" y="5346360"/>
            <a:ext cx="2677680" cy="1427400"/>
          </a:xfrm>
          <a:prstGeom prst="rect">
            <a:avLst/>
          </a:prstGeom>
        </p:spPr>
        <p:txBody>
          <a:bodyPr bIns="9000" lIns="9000" rIns="9000" tIns="9000"/>
          <a:p>
            <a:pPr>
              <a:lnSpc>
                <a:spcPct val="100000"/>
              </a:lnSpc>
            </a:pPr>
            <a:r>
              <a:rPr lang="en-US">
                <a:solidFill>
                  <a:srgbClr val="808080"/>
                </a:solidFill>
                <a:latin typeface="Arial"/>
              </a:rPr>
              <a:t>Samet Ayhan</a:t>
            </a:r>
            <a:endParaRPr/>
          </a:p>
          <a:p>
            <a:pPr>
              <a:lnSpc>
                <a:spcPct val="100000"/>
              </a:lnSpc>
            </a:pPr>
            <a:r>
              <a:rPr lang="en-US">
                <a:solidFill>
                  <a:srgbClr val="808080"/>
                </a:solidFill>
                <a:latin typeface="Arial"/>
              </a:rPr>
              <a:t>Joshua Bradley</a:t>
            </a:r>
            <a:endParaRPr/>
          </a:p>
          <a:p>
            <a:pPr>
              <a:lnSpc>
                <a:spcPct val="100000"/>
              </a:lnSpc>
            </a:pPr>
            <a:r>
              <a:rPr lang="en-US">
                <a:solidFill>
                  <a:srgbClr val="808080"/>
                </a:solidFill>
                <a:latin typeface="Arial"/>
              </a:rPr>
              <a:t>Sarah Weissman</a:t>
            </a:r>
            <a:endParaRPr/>
          </a:p>
        </p:txBody>
      </p:sp>
      <p:sp>
        <p:nvSpPr>
          <p:cNvPr id="83" name="CustomShape 4"/>
          <p:cNvSpPr/>
          <p:nvPr/>
        </p:nvSpPr>
        <p:spPr>
          <a:xfrm>
            <a:off x="160200" y="5611680"/>
            <a:ext cx="1525320" cy="395280"/>
          </a:xfrm>
          <a:prstGeom prst="rect">
            <a:avLst/>
          </a:prstGeom>
        </p:spPr>
        <p:txBody>
          <a:bodyPr bIns="45000" lIns="90000" rIns="90000" tIns="45000" wrap="none"/>
          <a:p>
            <a:pPr>
              <a:lnSpc>
                <a:spcPct val="100000"/>
              </a:lnSpc>
            </a:pPr>
            <a:r>
              <a:rPr b="1" lang="en-US" sz="2000">
                <a:solidFill>
                  <a:srgbClr val="a0a0a0"/>
                </a:solidFill>
                <a:latin typeface="Arial"/>
              </a:rPr>
              <a:t>2 May 2013</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Error Estimation</a:t>
            </a:r>
            <a:endParaRPr/>
          </a:p>
        </p:txBody>
      </p:sp>
      <p:sp>
        <p:nvSpPr>
          <p:cNvPr id="109" name="TextShape 2"/>
          <p:cNvSpPr txBox="1"/>
          <p:nvPr/>
        </p:nvSpPr>
        <p:spPr>
          <a:xfrm>
            <a:off x="323640" y="1064880"/>
            <a:ext cx="8345160" cy="5241600"/>
          </a:xfrm>
          <a:prstGeom prst="rect">
            <a:avLst/>
          </a:prstGeom>
        </p:spPr>
        <p:txBody>
          <a:bodyPr bIns="9000" lIns="9000" rIns="9000" tIns="9000"/>
          <a:p>
            <a:pPr>
              <a:lnSpc>
                <a:spcPct val="100000"/>
              </a:lnSpc>
            </a:pPr>
            <a:endParaRPr/>
          </a:p>
          <a:p>
            <a:pPr>
              <a:lnSpc>
                <a:spcPct val="100000"/>
              </a:lnSpc>
            </a:pPr>
            <a:endParaRPr/>
          </a:p>
        </p:txBody>
      </p:sp>
      <p:pic>
        <p:nvPicPr>
          <p:cNvPr descr="" id="110" name="Picture 1"/>
          <p:cNvPicPr/>
          <p:nvPr/>
        </p:nvPicPr>
        <p:blipFill>
          <a:blip r:embed="rId1"/>
          <a:stretch>
            <a:fillRect/>
          </a:stretch>
        </p:blipFill>
        <p:spPr>
          <a:xfrm>
            <a:off x="774720" y="1440720"/>
            <a:ext cx="7146360" cy="5037840"/>
          </a:xfrm>
          <a:prstGeom prst="rect">
            <a:avLst/>
          </a:prstGeom>
        </p:spPr>
      </p:pic>
      <p:pic>
        <p:nvPicPr>
          <p:cNvPr descr="" id="111" name="Picture 2"/>
          <p:cNvPicPr/>
          <p:nvPr/>
        </p:nvPicPr>
        <p:blipFill>
          <a:blip r:embed="rId2"/>
          <a:stretch>
            <a:fillRect/>
          </a:stretch>
        </p:blipFill>
        <p:spPr>
          <a:xfrm>
            <a:off x="4966560" y="3096720"/>
            <a:ext cx="3771720" cy="99036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222120" y="149400"/>
            <a:ext cx="6590880" cy="674280"/>
          </a:xfrm>
          <a:prstGeom prst="rect">
            <a:avLst/>
          </a:prstGeom>
        </p:spPr>
        <p:txBody>
          <a:bodyPr anchor="ctr" bIns="9000" lIns="9000" rIns="9000" tIns="9000"/>
          <a:p>
            <a:pPr>
              <a:lnSpc>
                <a:spcPct val="90000"/>
              </a:lnSpc>
            </a:pPr>
            <a:r>
              <a:rPr lang="en-US" sz="3600">
                <a:solidFill>
                  <a:srgbClr val="ffffff"/>
                </a:solidFill>
                <a:latin typeface="Arial"/>
              </a:rPr>
              <a:t>Error Estimation</a:t>
            </a:r>
            <a:endParaRPr/>
          </a:p>
        </p:txBody>
      </p:sp>
      <p:pic>
        <p:nvPicPr>
          <p:cNvPr descr="" id="113" name="Content Placeholder 4"/>
          <p:cNvPicPr/>
          <p:nvPr/>
        </p:nvPicPr>
        <p:blipFill>
          <a:blip r:embed="rId1"/>
          <a:stretch>
            <a:fillRect/>
          </a:stretch>
        </p:blipFill>
        <p:spPr>
          <a:xfrm>
            <a:off x="1203840" y="1080360"/>
            <a:ext cx="6482520" cy="2610720"/>
          </a:xfrm>
          <a:prstGeom prst="rect">
            <a:avLst/>
          </a:prstGeom>
        </p:spPr>
      </p:pic>
      <p:sp>
        <p:nvSpPr>
          <p:cNvPr id="114" name="CustomShape 2"/>
          <p:cNvSpPr/>
          <p:nvPr/>
        </p:nvSpPr>
        <p:spPr>
          <a:xfrm>
            <a:off x="2445480" y="1544760"/>
            <a:ext cx="84960" cy="303480"/>
          </a:xfrm>
          <a:prstGeom prst="rect">
            <a:avLst/>
          </a:prstGeom>
        </p:spPr>
        <p:txBody>
          <a:bodyPr bIns="45000" lIns="90000" rIns="90000" tIns="45000"/>
          <a:p>
            <a:pPr>
              <a:lnSpc>
                <a:spcPct val="100000"/>
              </a:lnSpc>
            </a:pPr>
            <a:r>
              <a:rPr lang="en-US" sz="1400">
                <a:solidFill>
                  <a:srgbClr val="000000"/>
                </a:solidFill>
                <a:latin typeface="Arial"/>
              </a:rPr>
              <a:t>F</a:t>
            </a:r>
            <a:endParaRPr/>
          </a:p>
        </p:txBody>
      </p:sp>
      <p:pic>
        <p:nvPicPr>
          <p:cNvPr descr="" id="115" name="Picture 7"/>
          <p:cNvPicPr/>
          <p:nvPr/>
        </p:nvPicPr>
        <p:blipFill>
          <a:blip r:embed="rId2"/>
          <a:stretch>
            <a:fillRect/>
          </a:stretch>
        </p:blipFill>
        <p:spPr>
          <a:xfrm>
            <a:off x="2236680" y="3724560"/>
            <a:ext cx="4915800" cy="242568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222120" y="149400"/>
            <a:ext cx="6590880" cy="674280"/>
          </a:xfrm>
          <a:prstGeom prst="rect">
            <a:avLst/>
          </a:prstGeom>
        </p:spPr>
        <p:txBody>
          <a:bodyPr anchor="ctr" bIns="9000" lIns="9000" rIns="9000" tIns="9000"/>
          <a:p>
            <a:pPr>
              <a:lnSpc>
                <a:spcPct val="90000"/>
              </a:lnSpc>
            </a:pPr>
            <a:r>
              <a:rPr lang="en-US" sz="3600">
                <a:solidFill>
                  <a:srgbClr val="ffffff"/>
                </a:solidFill>
                <a:latin typeface="Arial"/>
              </a:rPr>
              <a:t>Error Estimation</a:t>
            </a:r>
            <a:endParaRPr/>
          </a:p>
        </p:txBody>
      </p:sp>
      <p:sp>
        <p:nvSpPr>
          <p:cNvPr id="117" name="TextShape 2"/>
          <p:cNvSpPr txBox="1"/>
          <p:nvPr/>
        </p:nvSpPr>
        <p:spPr>
          <a:xfrm>
            <a:off x="392040" y="120348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L is too big </a:t>
            </a:r>
            <a:r>
              <a:rPr lang="en-US" sz="2800">
                <a:solidFill>
                  <a:srgbClr val="000000"/>
                </a:solidFill>
                <a:latin typeface="Wingdings"/>
              </a:rPr>
              <a:t></a:t>
            </a:r>
            <a:r>
              <a:rPr lang="en-US" sz="2800">
                <a:solidFill>
                  <a:srgbClr val="000000"/>
                </a:solidFill>
                <a:latin typeface="Arial"/>
              </a:rPr>
              <a:t> Lots of false negatives</a:t>
            </a:r>
            <a:endParaRPr/>
          </a:p>
          <a:p>
            <a:pPr>
              <a:lnSpc>
                <a:spcPct val="100000"/>
              </a:lnSpc>
              <a:buFont charset="2" typeface="Wingdings"/>
              <a:buChar char=""/>
            </a:pPr>
            <a:r>
              <a:rPr lang="en-US" sz="2800">
                <a:solidFill>
                  <a:srgbClr val="000000"/>
                </a:solidFill>
                <a:latin typeface="Arial"/>
              </a:rPr>
              <a:t>L is too small </a:t>
            </a:r>
            <a:r>
              <a:rPr lang="en-US" sz="2800">
                <a:solidFill>
                  <a:srgbClr val="000000"/>
                </a:solidFill>
                <a:latin typeface="Wingdings"/>
              </a:rPr>
              <a:t></a:t>
            </a:r>
            <a:r>
              <a:rPr lang="en-US" sz="2800">
                <a:solidFill>
                  <a:srgbClr val="000000"/>
                </a:solidFill>
                <a:latin typeface="Arial"/>
              </a:rPr>
              <a:t> Lots of false positives</a:t>
            </a:r>
            <a:endParaRPr/>
          </a:p>
          <a:p>
            <a:pPr>
              <a:lnSpc>
                <a:spcPct val="100000"/>
              </a:lnSpc>
              <a:buFont charset="2" typeface="Wingdings"/>
              <a:buChar char=""/>
            </a:pPr>
            <a:r>
              <a:rPr lang="en-US" sz="2800">
                <a:solidFill>
                  <a:srgbClr val="000000"/>
                </a:solidFill>
                <a:latin typeface="Arial"/>
              </a:rPr>
              <a:t>(L is too big </a:t>
            </a:r>
            <a:r>
              <a:rPr lang="en-US" sz="2800">
                <a:solidFill>
                  <a:srgbClr val="000000"/>
                </a:solidFill>
                <a:latin typeface="Wingdings"/>
              </a:rPr>
              <a:t></a:t>
            </a:r>
            <a:r>
              <a:rPr lang="en-US" sz="2800">
                <a:solidFill>
                  <a:srgbClr val="000000"/>
                </a:solidFill>
                <a:latin typeface="Arial"/>
              </a:rPr>
              <a:t> Hash collisions?)</a:t>
            </a:r>
            <a:endParaRPr/>
          </a:p>
          <a:p>
            <a:pPr>
              <a:lnSpc>
                <a:spcPct val="100000"/>
              </a:lnSpc>
            </a:pPr>
            <a:endParaRPr/>
          </a:p>
          <a:p>
            <a:pPr>
              <a:lnSpc>
                <a:spcPct val="100000"/>
              </a:lnSpc>
              <a:buFont charset="2" typeface="Wingdings"/>
              <a:buChar char=""/>
            </a:pPr>
            <a:r>
              <a:rPr lang="en-US" sz="2800">
                <a:solidFill>
                  <a:srgbClr val="000000"/>
                </a:solidFill>
                <a:latin typeface="Arial"/>
              </a:rPr>
              <a:t>What to do?</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Choose L just right!</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Err on the side of false positives and use edit distance as a second pass to filter results.</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Fix your hash function.</a:t>
            </a:r>
            <a:endParaRPr/>
          </a:p>
        </p:txBody>
      </p:sp>
      <p:sp>
        <p:nvSpPr>
          <p:cNvPr id="118" name="TextShape 3"/>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Arial"/>
              </a:rPr>
              <a:t>Advanced Arrival Procedures with Active Abatement Potentials   9/23/10  </a:t>
            </a:r>
            <a:fld id="{B1C161D1-1141-4151-81B1-E1F1E1411161}" type="slidenum">
              <a:rPr lang="en-US">
                <a:solidFill>
                  <a:srgbClr val="000000"/>
                </a:solidFill>
                <a:latin typeface="Arial"/>
              </a:rPr>
              <a:t>&lt;number&gt;</a:t>
            </a:fld>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Preliminary Results</a:t>
            </a:r>
            <a:endParaRPr/>
          </a:p>
        </p:txBody>
      </p:sp>
      <p:graphicFrame>
        <p:nvGraphicFramePr>
          <p:cNvPr id="120" name="Content Placeholder 5"/>
          <p:cNvGraphicFramePr/>
          <p:nvPr/>
        </p:nvGraphicFramePr>
        <p:xfrm>
          <a:off x="324000" y="1065240"/>
          <a:ext cx="8345160" cy="524160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222120" y="149400"/>
            <a:ext cx="8704440" cy="674280"/>
          </a:xfrm>
          <a:prstGeom prst="rect">
            <a:avLst/>
          </a:prstGeom>
        </p:spPr>
        <p:txBody>
          <a:bodyPr anchor="ctr" bIns="9000" lIns="9000" rIns="9000" tIns="9000"/>
          <a:p>
            <a:pPr>
              <a:lnSpc>
                <a:spcPct val="90000"/>
              </a:lnSpc>
            </a:pPr>
            <a:r>
              <a:rPr lang="en-US" sz="3600">
                <a:solidFill>
                  <a:srgbClr val="ffffff"/>
                </a:solidFill>
                <a:latin typeface="Arial"/>
              </a:rPr>
              <a:t>Example Sentences – exact duplicate</a:t>
            </a:r>
            <a:endParaRPr/>
          </a:p>
        </p:txBody>
      </p:sp>
      <p:sp>
        <p:nvSpPr>
          <p:cNvPr id="122" name="TextShape 2"/>
          <p:cNvSpPr txBox="1"/>
          <p:nvPr/>
        </p:nvSpPr>
        <p:spPr>
          <a:xfrm>
            <a:off x="392040" y="1203480"/>
            <a:ext cx="8345160" cy="2468160"/>
          </a:xfrm>
          <a:prstGeom prst="rect">
            <a:avLst/>
          </a:prstGeom>
        </p:spPr>
        <p:txBody>
          <a:bodyPr bIns="9000" lIns="9000" rIns="9000" tIns="9000"/>
          <a:p>
            <a:pPr>
              <a:lnSpc>
                <a:spcPct val="100000"/>
              </a:lnSpc>
              <a:buFont charset="2" typeface="Wingdings"/>
              <a:buChar char=""/>
            </a:pPr>
            <a:r>
              <a:rPr lang="en-US" sz="2400">
                <a:solidFill>
                  <a:srgbClr val="000000"/>
                </a:solidFill>
                <a:latin typeface="Arial"/>
              </a:rPr>
              <a:t>Article 1095706 – “Jesus”</a:t>
            </a:r>
            <a:endParaRPr/>
          </a:p>
          <a:p>
            <a:pPr lvl="1">
              <a:lnSpc>
                <a:spcPct val="100000"/>
              </a:lnSpc>
              <a:buFont typeface="StarSymbol"/>
              <a:buChar char=""/>
            </a:pPr>
            <a:r>
              <a:rPr lang="en-US" sz="2400">
                <a:solidFill>
                  <a:srgbClr val="000000"/>
                </a:solidFill>
                <a:latin typeface="Arial"/>
              </a:rPr>
              <a:t> </a:t>
            </a:r>
            <a:r>
              <a:rPr lang="en-US" sz="1600">
                <a:solidFill>
                  <a:srgbClr val="000000"/>
                </a:solidFill>
                <a:latin typeface="Arial"/>
              </a:rPr>
              <a:t>After the discovery of the empty tomb, the gospels indicate that Jesus made a series of appearances to the disciples.</a:t>
            </a:r>
            <a:endParaRPr/>
          </a:p>
          <a:p>
            <a:pPr>
              <a:lnSpc>
                <a:spcPct val="100000"/>
              </a:lnSpc>
              <a:buFont charset="2" typeface="Wingdings"/>
              <a:buChar char=""/>
            </a:pPr>
            <a:r>
              <a:rPr lang="en-US" sz="2400">
                <a:solidFill>
                  <a:srgbClr val="000000"/>
                </a:solidFill>
                <a:latin typeface="Arial"/>
              </a:rPr>
              <a:t>Article 1168010 – “Life of Jesus in the New Testament”</a:t>
            </a:r>
            <a:endParaRPr/>
          </a:p>
          <a:p>
            <a:pPr lvl="1">
              <a:lnSpc>
                <a:spcPct val="100000"/>
              </a:lnSpc>
              <a:buFont typeface="StarSymbol"/>
              <a:buChar char=""/>
            </a:pPr>
            <a:r>
              <a:rPr lang="en-US" sz="2400">
                <a:solidFill>
                  <a:srgbClr val="000000"/>
                </a:solidFill>
                <a:latin typeface="Arial"/>
              </a:rPr>
              <a:t> </a:t>
            </a:r>
            <a:r>
              <a:rPr lang="en-US" sz="1600">
                <a:solidFill>
                  <a:srgbClr val="000000"/>
                </a:solidFill>
                <a:latin typeface="Arial"/>
              </a:rPr>
              <a:t>After the discovery of the empty tomb, the gospels indicate that Jesus made a series of appearances to the disciples.</a:t>
            </a:r>
            <a:endParaRPr/>
          </a:p>
        </p:txBody>
      </p:sp>
      <p:sp>
        <p:nvSpPr>
          <p:cNvPr id="123" name="TextShape 3"/>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Arial"/>
              </a:rPr>
              <a:t>Advanced Arrival Procedures with Active Abatement Potentials   9/23/10  </a:t>
            </a:r>
            <a:fld id="{51317121-7101-4101-9191-61A1F1D16151}" type="slidenum">
              <a:rPr lang="en-US">
                <a:solidFill>
                  <a:srgbClr val="000000"/>
                </a:solidFill>
                <a:latin typeface="Arial"/>
              </a:rPr>
              <a:t>&lt;number&gt;</a:t>
            </a:fld>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Preliminary Results – near duplicates</a:t>
            </a:r>
            <a:endParaRPr/>
          </a:p>
        </p:txBody>
      </p:sp>
      <p:sp>
        <p:nvSpPr>
          <p:cNvPr id="125" name="TextShape 2"/>
          <p:cNvSpPr txBox="1"/>
          <p:nvPr/>
        </p:nvSpPr>
        <p:spPr>
          <a:xfrm>
            <a:off x="323640" y="1064880"/>
            <a:ext cx="8345160" cy="5241600"/>
          </a:xfrm>
          <a:prstGeom prst="rect">
            <a:avLst/>
          </a:prstGeom>
        </p:spPr>
        <p:txBody>
          <a:bodyPr bIns="9000" lIns="9000" rIns="9000" tIns="9000"/>
          <a:p>
            <a:pPr>
              <a:lnSpc>
                <a:spcPct val="100000"/>
              </a:lnSpc>
              <a:buFont charset="2" typeface="Wingdings"/>
              <a:buChar char=""/>
            </a:pPr>
            <a:r>
              <a:rPr lang="en-US" sz="2400">
                <a:solidFill>
                  <a:srgbClr val="000000"/>
                </a:solidFill>
                <a:latin typeface="Arial"/>
              </a:rPr>
              <a:t>Factual drift</a:t>
            </a:r>
            <a:endParaRPr/>
          </a:p>
          <a:p>
            <a:pPr lvl="1">
              <a:lnSpc>
                <a:spcPct val="100000"/>
              </a:lnSpc>
              <a:buFont typeface="StarSymbol"/>
              <a:buChar char=""/>
            </a:pPr>
            <a:r>
              <a:rPr lang="en-US" sz="1600">
                <a:solidFill>
                  <a:srgbClr val="000000"/>
                </a:solidFill>
                <a:latin typeface="Arial"/>
              </a:rPr>
              <a:t>On </a:t>
            </a:r>
            <a:r>
              <a:rPr b="1" lang="en-US" sz="1600">
                <a:solidFill>
                  <a:srgbClr val="000000"/>
                </a:solidFill>
                <a:latin typeface="Arial"/>
              </a:rPr>
              <a:t>June 3 1621 </a:t>
            </a:r>
            <a:r>
              <a:rPr lang="en-US" sz="1600">
                <a:solidFill>
                  <a:srgbClr val="000000"/>
                </a:solidFill>
                <a:latin typeface="Arial"/>
              </a:rPr>
              <a:t>it was granted a charter for a trade monopoly in the West Indies (meaning the Caribbean) by the Republic of the Seven United Netherlands and given jurisdiction over the African slave trade Brazil the Caribbean and North America.</a:t>
            </a:r>
            <a:endParaRPr/>
          </a:p>
          <a:p>
            <a:pPr lvl="1">
              <a:lnSpc>
                <a:spcPct val="100000"/>
              </a:lnSpc>
              <a:buFont typeface="StarSymbol"/>
              <a:buChar char=""/>
            </a:pPr>
            <a:r>
              <a:rPr lang="en-US" sz="1600">
                <a:solidFill>
                  <a:srgbClr val="000000"/>
                </a:solidFill>
                <a:latin typeface="Arial"/>
              </a:rPr>
              <a:t> </a:t>
            </a:r>
            <a:r>
              <a:rPr lang="en-US" sz="1600">
                <a:solidFill>
                  <a:srgbClr val="000000"/>
                </a:solidFill>
                <a:latin typeface="Arial"/>
              </a:rPr>
              <a:t>On </a:t>
            </a:r>
            <a:r>
              <a:rPr b="1" lang="en-US" sz="1600">
                <a:solidFill>
                  <a:srgbClr val="000000"/>
                </a:solidFill>
                <a:latin typeface="Arial"/>
              </a:rPr>
              <a:t>2 June 1621</a:t>
            </a:r>
            <a:r>
              <a:rPr lang="en-US" sz="1600">
                <a:solidFill>
                  <a:srgbClr val="000000"/>
                </a:solidFill>
                <a:latin typeface="Arial"/>
              </a:rPr>
              <a:t> it was granted a charter for a trade monopoly in the West Indies (meaning the Caribbean) by the Republic of the Seven United Netherlands and given jurisdiction over the African slave trade Brazil the Caribbean and North America.</a:t>
            </a:r>
            <a:endParaRPr/>
          </a:p>
          <a:p>
            <a:pPr lvl="1">
              <a:lnSpc>
                <a:spcPct val="100000"/>
              </a:lnSpc>
              <a:buFont typeface="StarSymbol"/>
              <a:buChar char=""/>
            </a:pPr>
            <a:r>
              <a:rPr lang="en-US" sz="1600">
                <a:solidFill>
                  <a:srgbClr val="000000"/>
                </a:solidFill>
                <a:latin typeface="Arial"/>
              </a:rPr>
              <a:t>Nutrients There are </a:t>
            </a:r>
            <a:r>
              <a:rPr b="1" lang="en-US" sz="1600">
                <a:solidFill>
                  <a:srgbClr val="000000"/>
                </a:solidFill>
                <a:latin typeface="Arial"/>
              </a:rPr>
              <a:t>seven</a:t>
            </a:r>
            <a:r>
              <a:rPr lang="en-US" sz="1600">
                <a:solidFill>
                  <a:srgbClr val="000000"/>
                </a:solidFill>
                <a:latin typeface="Arial"/>
              </a:rPr>
              <a:t> major classes of nutrients: carbohydrates, fats, dietary fiber, minerals, proteins, vitamins, and water.These nutrient classes can be categorized as either macronutrients (needed in relatively large amounts) or micronutrients (needed in smaller quantities)</a:t>
            </a:r>
            <a:endParaRPr/>
          </a:p>
          <a:p>
            <a:pPr lvl="1">
              <a:lnSpc>
                <a:spcPct val="100000"/>
              </a:lnSpc>
              <a:buFont typeface="StarSymbol"/>
              <a:buChar char=""/>
            </a:pPr>
            <a:r>
              <a:rPr lang="en-US" sz="1600">
                <a:solidFill>
                  <a:srgbClr val="000000"/>
                </a:solidFill>
                <a:latin typeface="Arial"/>
              </a:rPr>
              <a:t>Nutrients There are </a:t>
            </a:r>
            <a:r>
              <a:rPr b="1" lang="en-US" sz="1600">
                <a:solidFill>
                  <a:srgbClr val="000000"/>
                </a:solidFill>
                <a:latin typeface="Arial"/>
              </a:rPr>
              <a:t>six</a:t>
            </a:r>
            <a:r>
              <a:rPr lang="en-US" sz="1600">
                <a:solidFill>
                  <a:srgbClr val="000000"/>
                </a:solidFill>
                <a:latin typeface="Arial"/>
              </a:rPr>
              <a:t> major classes of nutrients: carbohydrates, fats, minerals, protein, vitamins, and water.These nutrient classes can be categorized as either macronutrients (needed in relatively large amounts) or micronutrients (needed in smaller quantities). </a:t>
            </a:r>
            <a:endParaRPr/>
          </a:p>
          <a:p>
            <a:pPr>
              <a:lnSpc>
                <a:spcPct val="100000"/>
              </a:lnSpc>
            </a:pPr>
            <a:endParaRPr/>
          </a:p>
          <a:p>
            <a:endParaRPr/>
          </a:p>
          <a:p>
            <a:pPr>
              <a:lnSpc>
                <a:spcPct val="100000"/>
              </a:lnSpc>
            </a:pP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Preliminary Results</a:t>
            </a:r>
            <a:endParaRPr/>
          </a:p>
        </p:txBody>
      </p:sp>
      <p:sp>
        <p:nvSpPr>
          <p:cNvPr id="127" name="TextShape 2"/>
          <p:cNvSpPr txBox="1"/>
          <p:nvPr/>
        </p:nvSpPr>
        <p:spPr>
          <a:xfrm>
            <a:off x="323640" y="106488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Templatification</a:t>
            </a:r>
            <a:endParaRPr/>
          </a:p>
          <a:p>
            <a:pPr lvl="1">
              <a:lnSpc>
                <a:spcPct val="100000"/>
              </a:lnSpc>
              <a:buFont typeface="StarSymbol"/>
              <a:buChar char=""/>
            </a:pPr>
            <a:r>
              <a:rPr lang="en-US" sz="1200">
                <a:solidFill>
                  <a:srgbClr val="000000"/>
                </a:solidFill>
                <a:latin typeface="Arial"/>
              </a:rPr>
              <a:t>Eight Miles High (album)  Eight Miles High is an album by Dutch hard rock band Golden Earring released in 1969.</a:t>
            </a:r>
            <a:r>
              <a:rPr lang="en-US" sz="1200">
                <a:solidFill>
                  <a:srgbClr val="000000"/>
                </a:solidFill>
                <a:latin typeface="Arial"/>
              </a:rPr>
              <a:t>	</a:t>
            </a:r>
            <a:endParaRPr/>
          </a:p>
          <a:p>
            <a:pPr lvl="1">
              <a:lnSpc>
                <a:spcPct val="100000"/>
              </a:lnSpc>
              <a:buFont typeface="StarSymbol"/>
              <a:buChar char=""/>
            </a:pPr>
            <a:r>
              <a:rPr lang="en-US" sz="1200">
                <a:solidFill>
                  <a:srgbClr val="000000"/>
                </a:solidFill>
                <a:latin typeface="Arial"/>
              </a:rPr>
              <a:t>The Hole (album)  The Hole is an album by Dutch hard rock band Golden Earring released in 1986.</a:t>
            </a:r>
            <a:endParaRPr/>
          </a:p>
          <a:p>
            <a:pPr lvl="1">
              <a:lnSpc>
                <a:spcPct val="100000"/>
              </a:lnSpc>
              <a:buFont typeface="StarSymbol"/>
              <a:buChar char=""/>
            </a:pPr>
            <a:r>
              <a:rPr lang="en-US" sz="1200">
                <a:solidFill>
                  <a:srgbClr val="000000"/>
                </a:solidFill>
                <a:latin typeface="Arial"/>
              </a:rPr>
              <a:t>In the 2001 Census the village had a population of 380.</a:t>
            </a:r>
            <a:endParaRPr/>
          </a:p>
          <a:p>
            <a:pPr lvl="1">
              <a:lnSpc>
                <a:spcPct val="100000"/>
              </a:lnSpc>
              <a:buFont typeface="StarSymbol"/>
              <a:buChar char=""/>
            </a:pPr>
            <a:r>
              <a:rPr lang="en-US" sz="1200">
                <a:solidFill>
                  <a:srgbClr val="000000"/>
                </a:solidFill>
                <a:latin typeface="Arial"/>
              </a:rPr>
              <a:t>In the 2001 Census the village had a population of 78.</a:t>
            </a:r>
            <a:endParaRPr/>
          </a:p>
          <a:p>
            <a:pPr lvl="1">
              <a:lnSpc>
                <a:spcPct val="100000"/>
              </a:lnSpc>
              <a:buFont typeface="StarSymbol"/>
              <a:buChar char=""/>
            </a:pPr>
            <a:r>
              <a:rPr lang="en-US" sz="1200">
                <a:solidFill>
                  <a:srgbClr val="000000"/>
                </a:solidFill>
                <a:latin typeface="Arial"/>
              </a:rPr>
              <a:t>In the 2001 Census the village had a population of 435.</a:t>
            </a:r>
            <a:endParaRPr/>
          </a:p>
          <a:p>
            <a:pPr>
              <a:lnSpc>
                <a:spcPct val="100000"/>
              </a:lnSpc>
              <a:buFont charset="2" typeface="Wingdings"/>
              <a:buChar char=""/>
            </a:pPr>
            <a:r>
              <a:rPr lang="en-US" sz="2800">
                <a:solidFill>
                  <a:srgbClr val="000000"/>
                </a:solidFill>
                <a:latin typeface="Arial"/>
              </a:rPr>
              <a:t>References</a:t>
            </a:r>
            <a:endParaRPr/>
          </a:p>
          <a:p>
            <a:pPr lvl="1">
              <a:lnSpc>
                <a:spcPct val="100000"/>
              </a:lnSpc>
              <a:buFont typeface="StarSymbol"/>
              <a:buChar char=""/>
            </a:pPr>
            <a:r>
              <a:rPr lang="en-US" sz="1200">
                <a:solidFill>
                  <a:srgbClr val="000000"/>
                </a:solidFill>
                <a:latin typeface="Arial"/>
              </a:rPr>
              <a:t>Neotropical Ichthyology 11 (1): 73-80. </a:t>
            </a:r>
            <a:endParaRPr/>
          </a:p>
          <a:p>
            <a:pPr lvl="1">
              <a:lnSpc>
                <a:spcPct val="100000"/>
              </a:lnSpc>
              <a:buFont typeface="StarSymbol"/>
              <a:buChar char=""/>
            </a:pPr>
            <a:r>
              <a:rPr lang="en-US" sz="1200">
                <a:solidFill>
                  <a:srgbClr val="000000"/>
                </a:solidFill>
                <a:latin typeface="Arial"/>
              </a:rPr>
              <a:t>Neotropical Ichthyology 10 (2): 245-253.</a:t>
            </a:r>
            <a:endParaRPr/>
          </a:p>
          <a:p>
            <a:pPr>
              <a:lnSpc>
                <a:spcPct val="100000"/>
              </a:lnSpc>
              <a:buFont charset="2" typeface="Wingdings"/>
              <a:buChar char=""/>
            </a:pPr>
            <a:r>
              <a:rPr lang="en-US" sz="2800">
                <a:solidFill>
                  <a:srgbClr val="000000"/>
                </a:solidFill>
                <a:latin typeface="Arial"/>
              </a:rPr>
              <a:t>Copy Editing</a:t>
            </a:r>
            <a:endParaRPr/>
          </a:p>
          <a:p>
            <a:pPr lvl="1">
              <a:lnSpc>
                <a:spcPct val="100000"/>
              </a:lnSpc>
              <a:buFont typeface="StarSymbol"/>
              <a:buChar char=""/>
            </a:pPr>
            <a:r>
              <a:rPr lang="en-US" sz="1200">
                <a:solidFill>
                  <a:srgbClr val="000000"/>
                </a:solidFill>
                <a:latin typeface="Arial"/>
              </a:rPr>
              <a:t>Kerosene and natural gas soon replaced whale oil in North America for illuminating purposes.</a:t>
            </a:r>
            <a:endParaRPr/>
          </a:p>
          <a:p>
            <a:pPr lvl="1">
              <a:lnSpc>
                <a:spcPct val="100000"/>
              </a:lnSpc>
              <a:buFont typeface="StarSymbol"/>
              <a:buChar char=""/>
            </a:pPr>
            <a:r>
              <a:rPr lang="en-US" sz="1200">
                <a:solidFill>
                  <a:srgbClr val="000000"/>
                </a:solidFill>
                <a:latin typeface="Arial"/>
              </a:rPr>
              <a:t>Kerosene and natural gas soon replaced whale oil in North America.</a:t>
            </a:r>
            <a:endParaRPr/>
          </a:p>
          <a:p>
            <a:pPr lvl="1">
              <a:lnSpc>
                <a:spcPct val="100000"/>
              </a:lnSpc>
              <a:buFont typeface="StarSymbol"/>
              <a:buChar char=""/>
            </a:pPr>
            <a:r>
              <a:rPr lang="en-US" sz="1200">
                <a:solidFill>
                  <a:srgbClr val="000000"/>
                </a:solidFill>
                <a:latin typeface="Arial"/>
              </a:rPr>
              <a:t>The department tracks the traffic volumes along all state </a:t>
            </a:r>
            <a:r>
              <a:rPr b="1" lang="en-US" sz="1200">
                <a:solidFill>
                  <a:srgbClr val="000000"/>
                </a:solidFill>
                <a:latin typeface="Arial"/>
              </a:rPr>
              <a:t>highways</a:t>
            </a:r>
            <a:r>
              <a:rPr lang="en-US" sz="1200">
                <a:solidFill>
                  <a:srgbClr val="000000"/>
                </a:solidFill>
                <a:latin typeface="Arial"/>
              </a:rPr>
              <a:t> as a part of its maintenance responsibilities using a metric called average annual daily traffic (AADT).</a:t>
            </a:r>
            <a:endParaRPr/>
          </a:p>
          <a:p>
            <a:pPr lvl="1">
              <a:lnSpc>
                <a:spcPct val="100000"/>
              </a:lnSpc>
              <a:buFont typeface="StarSymbol"/>
              <a:buChar char=""/>
            </a:pPr>
            <a:r>
              <a:rPr lang="en-US" sz="1200">
                <a:solidFill>
                  <a:srgbClr val="000000"/>
                </a:solidFill>
                <a:latin typeface="Arial"/>
              </a:rPr>
              <a:t>The department tracks the traffic volumes along all state </a:t>
            </a:r>
            <a:r>
              <a:rPr b="1" lang="en-US" sz="1200">
                <a:solidFill>
                  <a:srgbClr val="000000"/>
                </a:solidFill>
                <a:latin typeface="Arial"/>
              </a:rPr>
              <a:t>highway highways</a:t>
            </a:r>
            <a:r>
              <a:rPr lang="en-US" sz="1200">
                <a:solidFill>
                  <a:srgbClr val="000000"/>
                </a:solidFill>
                <a:latin typeface="Arial"/>
              </a:rPr>
              <a:t> as a part of its maintenance responsibilities using a metric called average annual daily traffic (AADT).</a:t>
            </a:r>
            <a:endParaRPr/>
          </a:p>
          <a:p>
            <a:pPr>
              <a:lnSpc>
                <a:spcPct val="100000"/>
              </a:lnSpc>
              <a:buFont charset="2" typeface="Wingdings"/>
              <a:buChar char=""/>
            </a:pPr>
            <a:r>
              <a:rPr lang="en-US" sz="2800">
                <a:solidFill>
                  <a:srgbClr val="000000"/>
                </a:solidFill>
                <a:latin typeface="Arial"/>
              </a:rPr>
              <a:t>Identical Sentences</a:t>
            </a:r>
            <a:endParaRPr/>
          </a:p>
          <a:p>
            <a:pPr>
              <a:lnSpc>
                <a:spcPct val="100000"/>
              </a:lnSpc>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Conclusion and Future Work</a:t>
            </a:r>
            <a:endParaRPr/>
          </a:p>
        </p:txBody>
      </p:sp>
      <p:sp>
        <p:nvSpPr>
          <p:cNvPr id="129" name="TextShape 2"/>
          <p:cNvSpPr txBox="1"/>
          <p:nvPr/>
        </p:nvSpPr>
        <p:spPr>
          <a:xfrm>
            <a:off x="323640" y="106488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 </a:t>
            </a:r>
            <a:r>
              <a:rPr lang="en-US" sz="2800">
                <a:solidFill>
                  <a:srgbClr val="000000"/>
                </a:solidFill>
                <a:latin typeface="Arial"/>
              </a:rPr>
              <a:t>Presented our work on near-duplicate detection of Wikipedia articles at sentence level using MinHash, a LSH technique</a:t>
            </a:r>
            <a:endParaRPr/>
          </a:p>
          <a:p>
            <a:pPr>
              <a:lnSpc>
                <a:spcPct val="100000"/>
              </a:lnSpc>
              <a:buFont charset="2" typeface="Wingdings"/>
              <a:buChar char=""/>
            </a:pPr>
            <a:r>
              <a:rPr lang="en-US" sz="2800">
                <a:solidFill>
                  <a:srgbClr val="000000"/>
                </a:solidFill>
                <a:latin typeface="Arial"/>
              </a:rPr>
              <a:t> </a:t>
            </a:r>
            <a:r>
              <a:rPr lang="en-US" sz="2800">
                <a:solidFill>
                  <a:srgbClr val="000000"/>
                </a:solidFill>
                <a:latin typeface="Arial"/>
              </a:rPr>
              <a:t>In the future, </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Is comparing multiple consecutive sentences more effective than comparing single sentences?</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Investigate revision histories of these articles</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Correlate them with their timestamps, and better relate similarities based on temporal dimensions</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Questions and Answers</a:t>
            </a:r>
            <a:endParaRPr/>
          </a:p>
        </p:txBody>
      </p:sp>
      <p:sp>
        <p:nvSpPr>
          <p:cNvPr id="131" name="TextShape 2"/>
          <p:cNvSpPr txBox="1"/>
          <p:nvPr/>
        </p:nvSpPr>
        <p:spPr>
          <a:xfrm>
            <a:off x="323640" y="2799360"/>
            <a:ext cx="8345160" cy="3507120"/>
          </a:xfrm>
          <a:prstGeom prst="rect">
            <a:avLst/>
          </a:prstGeom>
        </p:spPr>
        <p:txBody>
          <a:bodyPr bIns="9000" lIns="9000" rIns="9000" tIns="9000"/>
          <a:p>
            <a:pPr algn="ctr">
              <a:lnSpc>
                <a:spcPct val="100000"/>
              </a:lnSpc>
            </a:pPr>
            <a:r>
              <a:rPr lang="en-US" sz="6000">
                <a:solidFill>
                  <a:srgbClr val="000000"/>
                </a:solidFill>
                <a:latin typeface="Arial"/>
              </a:rPr>
              <a:t>Thank You!</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222120" y="149400"/>
            <a:ext cx="6590880" cy="674280"/>
          </a:xfrm>
          <a:prstGeom prst="rect">
            <a:avLst/>
          </a:prstGeom>
        </p:spPr>
        <p:txBody>
          <a:bodyPr anchor="ctr" bIns="9000" lIns="9000" rIns="9000" tIns="9000"/>
          <a:p>
            <a:pPr>
              <a:lnSpc>
                <a:spcPct val="90000"/>
              </a:lnSpc>
            </a:pPr>
            <a:r>
              <a:rPr lang="en-US" sz="3600">
                <a:solidFill>
                  <a:srgbClr val="ffffff"/>
                </a:solidFill>
                <a:latin typeface="Arial"/>
              </a:rPr>
              <a:t>Agenda </a:t>
            </a:r>
            <a:endParaRPr/>
          </a:p>
        </p:txBody>
      </p:sp>
      <p:sp>
        <p:nvSpPr>
          <p:cNvPr id="85" name="TextShape 2"/>
          <p:cNvSpPr txBox="1"/>
          <p:nvPr/>
        </p:nvSpPr>
        <p:spPr>
          <a:xfrm>
            <a:off x="220680" y="114984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Introduction </a:t>
            </a:r>
            <a:endParaRPr/>
          </a:p>
          <a:p>
            <a:pPr>
              <a:lnSpc>
                <a:spcPct val="100000"/>
              </a:lnSpc>
              <a:buFont charset="2" typeface="Wingdings"/>
              <a:buChar char=""/>
            </a:pPr>
            <a:r>
              <a:rPr lang="en-US" sz="2800">
                <a:solidFill>
                  <a:srgbClr val="000000"/>
                </a:solidFill>
                <a:latin typeface="Arial"/>
              </a:rPr>
              <a:t>Data Definition</a:t>
            </a:r>
            <a:endParaRPr/>
          </a:p>
          <a:p>
            <a:pPr>
              <a:lnSpc>
                <a:spcPct val="100000"/>
              </a:lnSpc>
              <a:buFont charset="2" typeface="Wingdings"/>
              <a:buChar char=""/>
            </a:pPr>
            <a:r>
              <a:rPr lang="en-US" sz="2800">
                <a:solidFill>
                  <a:srgbClr val="000000"/>
                </a:solidFill>
                <a:latin typeface="Arial"/>
              </a:rPr>
              <a:t>Algorithm</a:t>
            </a:r>
            <a:endParaRPr/>
          </a:p>
          <a:p>
            <a:pPr>
              <a:lnSpc>
                <a:spcPct val="100000"/>
              </a:lnSpc>
              <a:buFont charset="2" typeface="Wingdings"/>
              <a:buChar char=""/>
            </a:pPr>
            <a:r>
              <a:rPr lang="en-US" sz="2800">
                <a:solidFill>
                  <a:srgbClr val="000000"/>
                </a:solidFill>
                <a:latin typeface="Arial"/>
              </a:rPr>
              <a:t>Preliminary Experimental Results</a:t>
            </a:r>
            <a:endParaRPr/>
          </a:p>
          <a:p>
            <a:pPr>
              <a:lnSpc>
                <a:spcPct val="100000"/>
              </a:lnSpc>
              <a:buFont charset="2" typeface="Wingdings"/>
              <a:buChar char=""/>
            </a:pPr>
            <a:r>
              <a:rPr lang="en-US" sz="2800">
                <a:solidFill>
                  <a:srgbClr val="000000"/>
                </a:solidFill>
                <a:latin typeface="Arial"/>
              </a:rPr>
              <a:t>Conclusion and Future Work</a:t>
            </a:r>
            <a:endParaRPr/>
          </a:p>
          <a:p>
            <a:pPr>
              <a:lnSpc>
                <a:spcPct val="100000"/>
              </a:lnSpc>
              <a:buFont charset="2" typeface="Wingdings"/>
              <a:buChar char=""/>
            </a:pPr>
            <a:r>
              <a:rPr lang="en-US" sz="2800">
                <a:solidFill>
                  <a:srgbClr val="000000"/>
                </a:solidFill>
                <a:latin typeface="Arial"/>
              </a:rPr>
              <a:t>Questions and Answers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Introduction</a:t>
            </a:r>
            <a:endParaRPr/>
          </a:p>
        </p:txBody>
      </p:sp>
      <p:sp>
        <p:nvSpPr>
          <p:cNvPr id="87" name="TextShape 2"/>
          <p:cNvSpPr txBox="1"/>
          <p:nvPr/>
        </p:nvSpPr>
        <p:spPr>
          <a:xfrm>
            <a:off x="323640" y="106488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Internet-enabled collaboration has resulted in abundant number of near-duplicate web documents</a:t>
            </a:r>
            <a:endParaRPr/>
          </a:p>
          <a:p>
            <a:pPr>
              <a:lnSpc>
                <a:spcPct val="100000"/>
              </a:lnSpc>
              <a:buFont charset="2" typeface="Wingdings"/>
              <a:buChar char=""/>
            </a:pPr>
            <a:r>
              <a:rPr lang="en-US" sz="2800">
                <a:solidFill>
                  <a:srgbClr val="000000"/>
                </a:solidFill>
                <a:latin typeface="Arial"/>
              </a:rPr>
              <a:t>Range of occurrences is even more evident within Wikipedia articles</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Over 4.2 million articles in the English Wikipedia alone </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~100,000 active contributors</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Contributors can edit articles without prior approval.</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No current mechanism for truth validation in place.*</a:t>
            </a:r>
            <a:endParaRPr/>
          </a:p>
          <a:p>
            <a:endParaRPr/>
          </a:p>
          <a:p>
            <a:r>
              <a:rPr lang="en-US" sz="1600">
                <a:solidFill>
                  <a:srgbClr val="000000"/>
                </a:solidFill>
                <a:latin typeface="Arial"/>
              </a:rPr>
              <a:t>*Wiki admins currently aware of ~30 duplicate articles</a:t>
            </a:r>
            <a:endParaRPr/>
          </a:p>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Introduction</a:t>
            </a:r>
            <a:endParaRPr/>
          </a:p>
        </p:txBody>
      </p:sp>
      <p:sp>
        <p:nvSpPr>
          <p:cNvPr id="89" name="TextShape 2"/>
          <p:cNvSpPr txBox="1"/>
          <p:nvPr/>
        </p:nvSpPr>
        <p:spPr>
          <a:xfrm>
            <a:off x="323640" y="106488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Interested in finding near-duplicate occurrences at sentence level among Wikipedia articles</a:t>
            </a:r>
            <a:endParaRPr/>
          </a:p>
          <a:p>
            <a:pPr>
              <a:lnSpc>
                <a:spcPct val="100000"/>
              </a:lnSpc>
              <a:buFont charset="2" typeface="Wingdings"/>
              <a:buChar char=""/>
            </a:pPr>
            <a:r>
              <a:rPr lang="en-US" sz="2800">
                <a:solidFill>
                  <a:srgbClr val="000000"/>
                </a:solidFill>
                <a:latin typeface="Arial"/>
              </a:rPr>
              <a:t>Questions to consider:</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What is the most appropriate LSH technique to apply? </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LSH does not map naturally to the edit distance measure</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Do near duplicate sentences correspond to factual errors? </a:t>
            </a:r>
            <a:endParaRPr/>
          </a:p>
          <a:p>
            <a:endParaRPr/>
          </a:p>
          <a:p>
            <a:endParaRPr/>
          </a:p>
          <a:p>
            <a:pPr>
              <a:lnSpc>
                <a:spcPct val="100000"/>
              </a:lnSpc>
            </a:pPr>
            <a:endParaRPr/>
          </a:p>
        </p:txBody>
      </p:sp>
      <p:pic>
        <p:nvPicPr>
          <p:cNvPr descr="" id="90" name="Picture 1"/>
          <p:cNvPicPr/>
          <p:nvPr/>
        </p:nvPicPr>
        <p:blipFill>
          <a:blip r:embed="rId1"/>
          <a:stretch>
            <a:fillRect/>
          </a:stretch>
        </p:blipFill>
        <p:spPr>
          <a:xfrm>
            <a:off x="2717280" y="4540680"/>
            <a:ext cx="3543840" cy="2103480"/>
          </a:xfrm>
          <a:prstGeom prst="rect">
            <a:avLst/>
          </a:prstGeom>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Data Definition</a:t>
            </a:r>
            <a:endParaRPr/>
          </a:p>
        </p:txBody>
      </p:sp>
      <p:sp>
        <p:nvSpPr>
          <p:cNvPr id="92" name="TextShape 2"/>
          <p:cNvSpPr txBox="1"/>
          <p:nvPr/>
        </p:nvSpPr>
        <p:spPr>
          <a:xfrm>
            <a:off x="323640" y="106488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Wikipedia dump</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bz2 compressed file</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current revisions only, no talk or user pages</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9GB compressed, 42GB uncompressed</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Tests performed on 1 of 27 partitions of Wikipedia dump</a:t>
            </a:r>
            <a:endParaRPr/>
          </a:p>
        </p:txBody>
      </p:sp>
      <p:pic>
        <p:nvPicPr>
          <p:cNvPr descr="" id="93" name="Picture 3"/>
          <p:cNvPicPr/>
          <p:nvPr/>
        </p:nvPicPr>
        <p:blipFill>
          <a:blip r:embed="rId1"/>
          <a:stretch>
            <a:fillRect/>
          </a:stretch>
        </p:blipFill>
        <p:spPr>
          <a:xfrm>
            <a:off x="2536560" y="3748680"/>
            <a:ext cx="4279680" cy="2590200"/>
          </a:xfrm>
          <a:prstGeom prst="rect">
            <a:avLst/>
          </a:prstGeom>
        </p:spPr>
      </p:pic>
      <p:pic>
        <p:nvPicPr>
          <p:cNvPr descr="" id="94" name="Picture 4"/>
          <p:cNvPicPr/>
          <p:nvPr/>
        </p:nvPicPr>
        <p:blipFill>
          <a:blip r:embed="rId2"/>
          <a:stretch>
            <a:fillRect/>
          </a:stretch>
        </p:blipFill>
        <p:spPr>
          <a:xfrm>
            <a:off x="2541600" y="6288120"/>
            <a:ext cx="1198080" cy="19620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Data Definition</a:t>
            </a:r>
            <a:endParaRPr/>
          </a:p>
        </p:txBody>
      </p:sp>
      <p:sp>
        <p:nvSpPr>
          <p:cNvPr id="96" name="TextShape 2"/>
          <p:cNvSpPr txBox="1"/>
          <p:nvPr/>
        </p:nvSpPr>
        <p:spPr>
          <a:xfrm>
            <a:off x="323640" y="106488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Data set</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Piece of full dump (957.7 MB):</a:t>
            </a:r>
            <a:endParaRPr/>
          </a:p>
          <a:p>
            <a:pPr lvl="1">
              <a:buFont typeface="StarSymbol"/>
              <a:buChar char=""/>
            </a:pPr>
            <a:r>
              <a:rPr lang="en-US" sz="2000">
                <a:solidFill>
                  <a:srgbClr val="000000"/>
                </a:solidFill>
                <a:latin typeface="Arial"/>
              </a:rPr>
              <a:t>enwiki-latest-pages-articles10.xml-p000925001p001325000</a:t>
            </a:r>
            <a:endParaRPr/>
          </a:p>
          <a:p>
            <a:pPr lvl="1">
              <a:buFont typeface="StarSymbol"/>
              <a:buChar char=""/>
            </a:pPr>
            <a:r>
              <a:rPr lang="en-US" sz="2000">
                <a:solidFill>
                  <a:srgbClr val="000000"/>
                </a:solidFill>
                <a:latin typeface="Arial"/>
              </a:rPr>
              <a:t>Page type counts:</a:t>
            </a:r>
            <a:endParaRPr/>
          </a:p>
          <a:p>
            <a:pPr lvl="2">
              <a:buFont charset="2" typeface="Wingdings"/>
              <a:buChar char=""/>
            </a:pPr>
            <a:r>
              <a:rPr lang="en-US">
                <a:solidFill>
                  <a:srgbClr val="000000"/>
                </a:solidFill>
                <a:latin typeface="Arial"/>
              </a:rPr>
              <a:t>ARTICLE = 178045</a:t>
            </a:r>
            <a:endParaRPr/>
          </a:p>
          <a:p>
            <a:pPr lvl="3">
              <a:buFont charset="2" typeface="Wingdings"/>
              <a:buChar char=""/>
            </a:pPr>
            <a:r>
              <a:rPr lang="en-US" sz="1600">
                <a:solidFill>
                  <a:srgbClr val="000000"/>
                </a:solidFill>
                <a:latin typeface="Arial"/>
              </a:rPr>
              <a:t>STUB = 19946</a:t>
            </a:r>
            <a:endParaRPr/>
          </a:p>
          <a:p>
            <a:pPr lvl="2">
              <a:buFont charset="2" typeface="Wingdings"/>
              <a:buChar char=""/>
            </a:pPr>
            <a:r>
              <a:rPr lang="en-US">
                <a:solidFill>
                  <a:srgbClr val="000000"/>
                </a:solidFill>
                <a:latin typeface="Arial"/>
              </a:rPr>
              <a:t>DISAMBIGUATION = 5454</a:t>
            </a:r>
            <a:endParaRPr/>
          </a:p>
          <a:p>
            <a:pPr lvl="2">
              <a:buFont charset="2" typeface="Wingdings"/>
              <a:buChar char=""/>
            </a:pPr>
            <a:r>
              <a:rPr lang="en-US">
                <a:solidFill>
                  <a:srgbClr val="000000"/>
                </a:solidFill>
                <a:latin typeface="Arial"/>
              </a:rPr>
              <a:t>NON_ARTICLE = 31963</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Minhash</a:t>
            </a:r>
            <a:endParaRPr/>
          </a:p>
        </p:txBody>
      </p:sp>
      <p:sp>
        <p:nvSpPr>
          <p:cNvPr id="98" name="TextShape 2"/>
          <p:cNvSpPr txBox="1"/>
          <p:nvPr/>
        </p:nvSpPr>
        <p:spPr>
          <a:xfrm>
            <a:off x="323640" y="106488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Locality Sensitive Hashing</a:t>
            </a:r>
            <a:endParaRPr/>
          </a:p>
          <a:p>
            <a:pPr>
              <a:lnSpc>
                <a:spcPct val="100000"/>
              </a:lnSpc>
            </a:pPr>
            <a:endParaRPr/>
          </a:p>
          <a:p>
            <a:pPr>
              <a:lnSpc>
                <a:spcPct val="100000"/>
              </a:lnSpc>
              <a:buFont charset="2" typeface="Wingdings"/>
              <a:buChar char=""/>
            </a:pPr>
            <a:r>
              <a:rPr lang="en-US" sz="2800">
                <a:solidFill>
                  <a:srgbClr val="000000"/>
                </a:solidFill>
                <a:latin typeface="Arial"/>
              </a:rPr>
              <a:t> </a:t>
            </a:r>
            <a:endParaRPr/>
          </a:p>
          <a:p>
            <a:endParaRPr/>
          </a:p>
          <a:p>
            <a:endParaRPr/>
          </a:p>
          <a:p>
            <a:pPr>
              <a:lnSpc>
                <a:spcPct val="100000"/>
              </a:lnSpc>
              <a:buFont charset="2" typeface="Wingdings"/>
              <a:buChar char=""/>
            </a:pPr>
            <a:r>
              <a:rPr lang="en-US" sz="2800">
                <a:solidFill>
                  <a:srgbClr val="000000"/>
                </a:solidFill>
                <a:latin typeface="Arial"/>
              </a:rPr>
              <a:t>Hash Family F,</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Given a sentence S where s denotes shingle</a:t>
            </a:r>
            <a:endParaRPr/>
          </a:p>
          <a:p>
            <a:endParaRPr/>
          </a:p>
          <a:p>
            <a:endParaRPr/>
          </a:p>
          <a:p>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Output N signatures.</a:t>
            </a:r>
            <a:endParaRPr/>
          </a:p>
          <a:p>
            <a:pPr>
              <a:lnSpc>
                <a:spcPct val="100000"/>
              </a:lnSpc>
            </a:pPr>
            <a:endParaRPr/>
          </a:p>
        </p:txBody>
      </p:sp>
      <p:pic>
        <p:nvPicPr>
          <p:cNvPr descr="" id="99" name="Picture 3"/>
          <p:cNvPicPr/>
          <p:nvPr/>
        </p:nvPicPr>
        <p:blipFill>
          <a:blip r:embed="rId1"/>
          <a:stretch>
            <a:fillRect/>
          </a:stretch>
        </p:blipFill>
        <p:spPr>
          <a:xfrm>
            <a:off x="521280" y="2323440"/>
            <a:ext cx="4127040" cy="444240"/>
          </a:xfrm>
          <a:prstGeom prst="rect">
            <a:avLst/>
          </a:prstGeom>
        </p:spPr>
      </p:pic>
      <p:pic>
        <p:nvPicPr>
          <p:cNvPr descr="" id="100" name=""/>
          <p:cNvPicPr/>
          <p:nvPr/>
        </p:nvPicPr>
        <p:blipFill>
          <a:blip r:embed="rId2"/>
          <a:stretch>
            <a:fillRect/>
          </a:stretch>
        </p:blipFill>
        <p:spPr>
          <a:xfrm>
            <a:off x="3403440" y="2832120"/>
            <a:ext cx="2666880" cy="939960"/>
          </a:xfrm>
          <a:prstGeom prst="rect">
            <a:avLst/>
          </a:prstGeom>
        </p:spPr>
      </p:pic>
      <p:pic>
        <p:nvPicPr>
          <p:cNvPr descr="" id="101" name=""/>
          <p:cNvPicPr/>
          <p:nvPr/>
        </p:nvPicPr>
        <p:blipFill>
          <a:blip r:embed="rId3"/>
          <a:stretch>
            <a:fillRect/>
          </a:stretch>
        </p:blipFill>
        <p:spPr>
          <a:xfrm>
            <a:off x="4508640" y="3340080"/>
            <a:ext cx="114480" cy="165240"/>
          </a:xfrm>
          <a:prstGeom prst="rect">
            <a:avLst/>
          </a:prstGeom>
        </p:spPr>
      </p:pic>
      <p:pic>
        <p:nvPicPr>
          <p:cNvPr descr="" id="102" name=""/>
          <p:cNvPicPr/>
          <p:nvPr/>
        </p:nvPicPr>
        <p:blipFill>
          <a:blip r:embed="rId4"/>
          <a:stretch>
            <a:fillRect/>
          </a:stretch>
        </p:blipFill>
        <p:spPr>
          <a:xfrm>
            <a:off x="965160" y="4902120"/>
            <a:ext cx="5270400" cy="1371600"/>
          </a:xfrm>
          <a:prstGeom prst="rect">
            <a:avLst/>
          </a:prstGeom>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Algorithm</a:t>
            </a:r>
            <a:endParaRPr/>
          </a:p>
        </p:txBody>
      </p:sp>
      <p:pic>
        <p:nvPicPr>
          <p:cNvPr descr="" id="104" name="Content Placeholder 10"/>
          <p:cNvPicPr/>
          <p:nvPr/>
        </p:nvPicPr>
        <p:blipFill>
          <a:blip r:embed="rId1"/>
          <a:stretch>
            <a:fillRect/>
          </a:stretch>
        </p:blipFill>
        <p:spPr>
          <a:xfrm>
            <a:off x="392040" y="1203480"/>
            <a:ext cx="8345160" cy="524160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222120" y="149400"/>
            <a:ext cx="8921520" cy="674280"/>
          </a:xfrm>
          <a:prstGeom prst="rect">
            <a:avLst/>
          </a:prstGeom>
        </p:spPr>
        <p:txBody>
          <a:bodyPr anchor="ctr" bIns="9000" lIns="9000" rIns="9000" tIns="9000"/>
          <a:p>
            <a:pPr>
              <a:lnSpc>
                <a:spcPct val="90000"/>
              </a:lnSpc>
            </a:pPr>
            <a:r>
              <a:rPr lang="en-US" sz="3600">
                <a:solidFill>
                  <a:srgbClr val="ffffff"/>
                </a:solidFill>
                <a:latin typeface="Arial"/>
              </a:rPr>
              <a:t>Algorithm</a:t>
            </a:r>
            <a:endParaRPr/>
          </a:p>
        </p:txBody>
      </p:sp>
      <p:sp>
        <p:nvSpPr>
          <p:cNvPr id="106" name="TextShape 2"/>
          <p:cNvSpPr txBox="1"/>
          <p:nvPr/>
        </p:nvSpPr>
        <p:spPr>
          <a:xfrm>
            <a:off x="323640" y="1064880"/>
            <a:ext cx="8345160" cy="5241600"/>
          </a:xfrm>
          <a:prstGeom prst="rect">
            <a:avLst/>
          </a:prstGeom>
        </p:spPr>
        <p:txBody>
          <a:bodyPr bIns="9000" lIns="9000" rIns="9000" tIns="9000"/>
          <a:p>
            <a:pPr>
              <a:lnSpc>
                <a:spcPct val="100000"/>
              </a:lnSpc>
              <a:buFont charset="2" typeface="Wingdings"/>
              <a:buChar char=""/>
            </a:pPr>
            <a:r>
              <a:rPr lang="en-US" sz="2800">
                <a:solidFill>
                  <a:srgbClr val="000000"/>
                </a:solidFill>
                <a:latin typeface="Arial"/>
              </a:rPr>
              <a:t>Quite a few parameters: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charset="2" typeface="Wingdings"/>
              <a:buChar char=""/>
            </a:pPr>
            <a:r>
              <a:rPr lang="en-US" sz="2800">
                <a:solidFill>
                  <a:srgbClr val="000000"/>
                </a:solidFill>
                <a:latin typeface="Arial"/>
              </a:rPr>
              <a:t> </a:t>
            </a:r>
            <a:r>
              <a:rPr lang="en-US" sz="2800">
                <a:solidFill>
                  <a:srgbClr val="000000"/>
                </a:solidFill>
                <a:latin typeface="Arial"/>
              </a:rPr>
              <a:t>Min/max sentence length</a:t>
            </a:r>
            <a:endParaRPr/>
          </a:p>
          <a:p>
            <a:pPr>
              <a:lnSpc>
                <a:spcPct val="100000"/>
              </a:lnSpc>
              <a:buFont charset="2" typeface="Wingdings"/>
              <a:buChar char=""/>
            </a:pPr>
            <a:r>
              <a:rPr lang="en-US" sz="2800">
                <a:solidFill>
                  <a:srgbClr val="000000"/>
                </a:solidFill>
                <a:latin typeface="Arial"/>
              </a:rPr>
              <a:t> </a:t>
            </a:r>
            <a:r>
              <a:rPr lang="en-US" sz="2800">
                <a:solidFill>
                  <a:srgbClr val="000000"/>
                </a:solidFill>
                <a:latin typeface="Arial"/>
              </a:rPr>
              <a:t>Hash size</a:t>
            </a:r>
            <a:endParaRPr/>
          </a:p>
        </p:txBody>
      </p:sp>
      <p:pic>
        <p:nvPicPr>
          <p:cNvPr descr="" id="107" name="Picture 1"/>
          <p:cNvPicPr/>
          <p:nvPr/>
        </p:nvPicPr>
        <p:blipFill>
          <a:blip r:embed="rId1"/>
          <a:stretch>
            <a:fillRect/>
          </a:stretch>
        </p:blipFill>
        <p:spPr>
          <a:xfrm>
            <a:off x="322200" y="1632600"/>
            <a:ext cx="6053760" cy="212940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