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7"/>
  </p:notesMasterIdLst>
  <p:handoutMasterIdLst>
    <p:handoutMasterId r:id="rId18"/>
  </p:handoutMasterIdLst>
  <p:sldIdLst>
    <p:sldId id="469" r:id="rId2"/>
    <p:sldId id="574" r:id="rId3"/>
    <p:sldId id="630" r:id="rId4"/>
    <p:sldId id="644" r:id="rId5"/>
    <p:sldId id="647" r:id="rId6"/>
    <p:sldId id="646" r:id="rId7"/>
    <p:sldId id="648" r:id="rId8"/>
    <p:sldId id="650" r:id="rId9"/>
    <p:sldId id="651" r:id="rId10"/>
    <p:sldId id="649" r:id="rId11"/>
    <p:sldId id="652" r:id="rId12"/>
    <p:sldId id="653" r:id="rId13"/>
    <p:sldId id="654" r:id="rId14"/>
    <p:sldId id="655" r:id="rId15"/>
    <p:sldId id="656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6699FF"/>
    <a:srgbClr val="5F5F5F"/>
    <a:srgbClr val="3399FF"/>
    <a:srgbClr val="777777"/>
    <a:srgbClr val="969696"/>
    <a:srgbClr val="000000"/>
    <a:srgbClr val="00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6904" autoAdjust="0"/>
    <p:restoredTop sz="91152" autoAdjust="0"/>
  </p:normalViewPr>
  <p:slideViewPr>
    <p:cSldViewPr snapToGrid="0" showGuides="1">
      <p:cViewPr>
        <p:scale>
          <a:sx n="82" d="100"/>
          <a:sy n="82" d="100"/>
        </p:scale>
        <p:origin x="-2194" y="-158"/>
      </p:cViewPr>
      <p:guideLst>
        <p:guide orient="horz" pos="41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"/>
    </p:cViewPr>
  </p:sorterViewPr>
  <p:notesViewPr>
    <p:cSldViewPr snapToGrid="0" showGuides="1">
      <p:cViewPr>
        <p:scale>
          <a:sx n="100" d="100"/>
          <a:sy n="100" d="100"/>
        </p:scale>
        <p:origin x="-1488" y="29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474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6" rIns="95013" bIns="47506" numCol="1" anchor="t" anchorCtr="0" compatLnSpc="1">
            <a:prstTxWarp prst="textNoShape">
              <a:avLst/>
            </a:prstTxWarp>
          </a:bodyPr>
          <a:lstStyle>
            <a:lvl1pPr defTabSz="951334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055" y="0"/>
            <a:ext cx="3169474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6" rIns="95013" bIns="47506" numCol="1" anchor="t" anchorCtr="0" compatLnSpc="1">
            <a:prstTxWarp prst="textNoShape">
              <a:avLst/>
            </a:prstTxWarp>
          </a:bodyPr>
          <a:lstStyle>
            <a:lvl1pPr algn="r" defTabSz="951334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56"/>
            <a:ext cx="3169474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6" rIns="95013" bIns="47506" numCol="1" anchor="b" anchorCtr="0" compatLnSpc="1">
            <a:prstTxWarp prst="textNoShape">
              <a:avLst/>
            </a:prstTxWarp>
          </a:bodyPr>
          <a:lstStyle>
            <a:lvl1pPr defTabSz="951334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055" y="9120156"/>
            <a:ext cx="3169474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6" rIns="95013" bIns="47506" numCol="1" anchor="b" anchorCtr="0" compatLnSpc="1">
            <a:prstTxWarp prst="textNoShape">
              <a:avLst/>
            </a:prstTxWarp>
          </a:bodyPr>
          <a:lstStyle>
            <a:lvl1pPr algn="r" defTabSz="951334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fld id="{DF266765-E9A0-497E-84FE-ED162FDEB3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474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224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055" y="0"/>
            <a:ext cx="3169474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224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9" y="4560899"/>
            <a:ext cx="5850823" cy="431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56"/>
            <a:ext cx="3169474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224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055" y="9120156"/>
            <a:ext cx="3169474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224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fld id="{1C31E886-ABFB-4256-9BC9-E19C397ADA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D75DB3-5A32-4CBA-AD83-885B83E47947}" type="slidenum">
              <a:rPr lang="en-US">
                <a:latin typeface="Arial" charset="0"/>
              </a:rPr>
              <a:pPr/>
              <a:t>1</a:t>
            </a:fld>
            <a:endParaRPr lang="en-US" dirty="0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500" b="1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6102350" y="6664325"/>
            <a:ext cx="26892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600" dirty="0">
                <a:solidFill>
                  <a:srgbClr val="B2B2B2"/>
                </a:solidFill>
                <a:latin typeface="Arial" pitchFamily="34" charset="0"/>
              </a:rPr>
              <a:t>Advanced Arrival Procedures with Active Abatement Potentials   9/23/10</a:t>
            </a:r>
          </a:p>
        </p:txBody>
      </p:sp>
      <p:sp>
        <p:nvSpPr>
          <p:cNvPr id="3778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8938" y="4700588"/>
            <a:ext cx="8345487" cy="1200150"/>
          </a:xfrm>
        </p:spPr>
        <p:txBody>
          <a:bodyPr anchor="t"/>
          <a:lstStyle>
            <a:lvl1pPr>
              <a:defRPr sz="4800">
                <a:solidFill>
                  <a:srgbClr val="00749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786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12750" y="5903913"/>
            <a:ext cx="8345488" cy="387350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2400">
                <a:solidFill>
                  <a:srgbClr val="40A9D3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018245" y="6494104"/>
            <a:ext cx="2668555" cy="34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Advanced Arrival Procedures with Active Abatement Potentials   9/23/10  </a:t>
            </a:r>
            <a:fld id="{EA087300-A6EF-42C9-9C95-9C686E950C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149225"/>
            <a:ext cx="2128837" cy="629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250" y="149225"/>
            <a:ext cx="6234113" cy="629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Advanced Arrival Procedures with Active Abatement Potentials   9/23/10  </a:t>
            </a:r>
            <a:fld id="{010F96E4-2302-4435-B99B-2F4F33A68E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149225"/>
            <a:ext cx="6591300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2113" y="1203325"/>
            <a:ext cx="4095750" cy="5241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203325"/>
            <a:ext cx="4097337" cy="5241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Advanced Arrival Procedures with Active Abatement Potentials   9/23/10  </a:t>
            </a:r>
            <a:fld id="{EB8C363E-2F88-4C86-9772-1582C89E0D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2250" y="149225"/>
            <a:ext cx="8515350" cy="629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Advanced Arrival Procedures with Active Abatement Potentials   9/23/10  </a:t>
            </a:r>
            <a:fld id="{1DDC34AA-D8B4-42C1-83FE-26AE977801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Advanced Arrival Procedures with Active Abatement Potentials   9/23/10  </a:t>
            </a:r>
            <a:fld id="{009038F6-2AB7-4758-A9AD-1C49E6B805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42596" y="6578082"/>
            <a:ext cx="1819469" cy="167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Advanced Arrival Procedures with Active Abatement Potentials   9/23/10  </a:t>
            </a:r>
            <a:fld id="{C43863E2-1FCA-4379-A1ED-C22038F15E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113" y="1203325"/>
            <a:ext cx="4095750" cy="524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203325"/>
            <a:ext cx="4097337" cy="524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Advanced Arrival Procedures with Active Abatement Potentials   9/23/10  </a:t>
            </a:r>
            <a:fld id="{406FF9CB-9344-4C56-9DDD-864625E12C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3935" y="6512767"/>
            <a:ext cx="1847461" cy="233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Advanced Arrival Procedures with Active Abatement Potentials   9/23/10  </a:t>
            </a:r>
            <a:fld id="{AE365052-948F-49B5-9819-0EFE12FB5B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23935" y="6512767"/>
            <a:ext cx="1847461" cy="233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Advanced Arrival Procedures with Active Abatement Potentials   9/23/10  </a:t>
            </a:r>
            <a:fld id="{CE75E075-848F-4C7F-9478-EE9A5685B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Advanced Arrival Procedures with Active Abatement Potentials   9/23/10  </a:t>
            </a:r>
            <a:fld id="{4C93607D-C743-4C14-81CB-D41298EE98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Advanced Arrival Procedures with Active Abatement Potentials   9/23/10  </a:t>
            </a:r>
            <a:fld id="{3F9114D5-0AB8-4B18-84A2-E52E8FDB7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2250" y="149225"/>
            <a:ext cx="65913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203325"/>
            <a:ext cx="8345487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" tIns="9144" rIns="9144" bIns="9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6837" name="Rectangle 5"/>
          <p:cNvSpPr>
            <a:spLocks noChangeArrowheads="1"/>
          </p:cNvSpPr>
          <p:nvPr/>
        </p:nvSpPr>
        <p:spPr bwMode="auto">
          <a:xfrm>
            <a:off x="390525" y="6619875"/>
            <a:ext cx="2674938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>
            <a:spAutoFit/>
          </a:bodyPr>
          <a:lstStyle/>
          <a:p>
            <a:pPr defTabSz="820738" eaLnBrk="0" hangingPunct="0">
              <a:defRPr/>
            </a:pPr>
            <a:r>
              <a:rPr lang="en-US" sz="600" dirty="0">
                <a:solidFill>
                  <a:srgbClr val="808080"/>
                </a:solidFill>
                <a:latin typeface="Arial" pitchFamily="34" charset="0"/>
              </a:rPr>
              <a:t>Copyright © 2009 Boeing. All rights reserved.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19863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" tIns="9144" rIns="9144" bIns="9144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00">
                <a:solidFill>
                  <a:srgbClr val="80808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6843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61075" y="6618288"/>
            <a:ext cx="26797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00" smtClean="0">
                <a:solidFill>
                  <a:srgbClr val="80808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Advanced Arrival Procedures with Active Abatement Potentials   9/23/10  </a:t>
            </a:r>
            <a:fld id="{99B4D003-C3B9-45F0-A030-B82043E96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2pPr>
      <a:lvl3pPr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3pPr>
      <a:lvl4pPr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4pPr>
      <a:lvl5pPr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5pPr>
      <a:lvl6pPr marL="457200"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6pPr>
      <a:lvl7pPr marL="914400"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7pPr>
      <a:lvl8pPr marL="1371600"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8pPr>
      <a:lvl9pPr marL="1828800"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9pPr>
    </p:titleStyle>
    <p:bodyStyle>
      <a:lvl1pPr marL="169863" indent="-169863" algn="l" defTabSz="1020763" rtl="0" eaLnBrk="0" fontAlgn="base" hangingPunct="0">
        <a:spcBef>
          <a:spcPct val="20000"/>
        </a:spcBef>
        <a:spcAft>
          <a:spcPct val="20000"/>
        </a:spcAft>
        <a:buClr>
          <a:srgbClr val="00749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15938" indent="-168275" algn="l" defTabSz="1020763" rtl="0" eaLnBrk="0" fontAlgn="base" hangingPunct="0">
        <a:spcBef>
          <a:spcPct val="20000"/>
        </a:spcBef>
        <a:spcAft>
          <a:spcPct val="20000"/>
        </a:spcAft>
        <a:buClr>
          <a:srgbClr val="0E85CE"/>
        </a:buClr>
        <a:buChar char="–"/>
        <a:defRPr sz="1600">
          <a:solidFill>
            <a:schemeClr val="tx1"/>
          </a:solidFill>
          <a:latin typeface="+mn-lt"/>
        </a:defRPr>
      </a:lvl2pPr>
      <a:lvl3pPr marL="855663" indent="-173038" algn="l" defTabSz="1020763" rtl="0" eaLnBrk="0" fontAlgn="base" hangingPunct="0">
        <a:spcBef>
          <a:spcPct val="20000"/>
        </a:spcBef>
        <a:spcAft>
          <a:spcPct val="20000"/>
        </a:spcAft>
        <a:buClr>
          <a:srgbClr val="0E85CE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204913" indent="-174625" algn="l" defTabSz="1020763" rtl="0" eaLnBrk="0" fontAlgn="base" hangingPunct="0">
        <a:spcBef>
          <a:spcPct val="20000"/>
        </a:spcBef>
        <a:spcAft>
          <a:spcPct val="20000"/>
        </a:spcAft>
        <a:buClr>
          <a:srgbClr val="0E85CE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1538288" indent="-158750" algn="l" defTabSz="1020763" rtl="0" eaLnBrk="0" fontAlgn="base" hangingPunct="0">
        <a:spcBef>
          <a:spcPct val="20000"/>
        </a:spcBef>
        <a:spcAft>
          <a:spcPct val="20000"/>
        </a:spcAft>
        <a:buClr>
          <a:srgbClr val="0E85CE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995488" indent="-158750" algn="l" defTabSz="1020763" rtl="0" eaLnBrk="0" fontAlgn="base" hangingPunct="0">
        <a:spcBef>
          <a:spcPct val="20000"/>
        </a:spcBef>
        <a:spcAft>
          <a:spcPct val="20000"/>
        </a:spcAft>
        <a:buClr>
          <a:srgbClr val="0E85CE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452688" indent="-158750" algn="l" defTabSz="1020763" rtl="0" eaLnBrk="0" fontAlgn="base" hangingPunct="0">
        <a:spcBef>
          <a:spcPct val="20000"/>
        </a:spcBef>
        <a:spcAft>
          <a:spcPct val="20000"/>
        </a:spcAft>
        <a:buClr>
          <a:srgbClr val="0E85CE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909888" indent="-158750" algn="l" defTabSz="1020763" rtl="0" eaLnBrk="0" fontAlgn="base" hangingPunct="0">
        <a:spcBef>
          <a:spcPct val="20000"/>
        </a:spcBef>
        <a:spcAft>
          <a:spcPct val="20000"/>
        </a:spcAft>
        <a:buClr>
          <a:srgbClr val="0E85CE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367088" indent="-158750" algn="l" defTabSz="1020763" rtl="0" eaLnBrk="0" fontAlgn="base" hangingPunct="0">
        <a:spcBef>
          <a:spcPct val="20000"/>
        </a:spcBef>
        <a:spcAft>
          <a:spcPct val="20000"/>
        </a:spcAft>
        <a:buClr>
          <a:srgbClr val="0E85CE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74993" y="1109790"/>
            <a:ext cx="8648182" cy="193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" tIns="9144" rIns="9144" bIns="9144" numCol="1" anchor="t" anchorCtr="0" compatLnSpc="1">
            <a:prstTxWarp prst="textNoShape">
              <a:avLst/>
            </a:prstTxWarp>
          </a:bodyPr>
          <a:lstStyle/>
          <a:p>
            <a:pPr lvl="0" algn="ctr" defTabSz="1020763" eaLnBrk="0" hangingPunct="0"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Near-Duplicate Detection </a:t>
            </a:r>
          </a:p>
          <a:p>
            <a:pPr lvl="0" algn="ctr" defTabSz="1020763" eaLnBrk="0" hangingPunct="0"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on Wikipedia Articles </a:t>
            </a:r>
          </a:p>
          <a:p>
            <a:pPr lvl="0" algn="ctr" defTabSz="1020763" eaLnBrk="0" hangingPunct="0"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Using LSH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900" y="4904282"/>
            <a:ext cx="5846763" cy="1362075"/>
          </a:xfrm>
        </p:spPr>
        <p:txBody>
          <a:bodyPr/>
          <a:lstStyle/>
          <a:p>
            <a:r>
              <a:rPr lang="en-US" sz="3200" b="1" dirty="0" smtClean="0"/>
              <a:t>CMSC818G – Final Project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dirty="0" smtClean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65888" y="5346441"/>
            <a:ext cx="2678112" cy="142759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Samet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Ayhan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Joshua Bradley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Sarah Weissman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54377" y="5611853"/>
            <a:ext cx="1537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chemeClr val="accent5">
                    <a:lumMod val="75000"/>
                  </a:schemeClr>
                </a:solidFill>
              </a:rPr>
              <a:t>2 May 2013</a:t>
            </a:r>
            <a:endParaRPr lang="en-US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2250" y="149225"/>
            <a:ext cx="8921750" cy="674688"/>
          </a:xfrm>
        </p:spPr>
        <p:txBody>
          <a:bodyPr/>
          <a:lstStyle/>
          <a:p>
            <a:r>
              <a:rPr lang="en-US" sz="3200" dirty="0" smtClean="0"/>
              <a:t>Preliminary Experimental Results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533" y="1064772"/>
            <a:ext cx="8345487" cy="5241925"/>
          </a:xfrm>
        </p:spPr>
        <p:txBody>
          <a:bodyPr/>
          <a:lstStyle/>
          <a:p>
            <a:r>
              <a:rPr lang="en-US" dirty="0" smtClean="0"/>
              <a:t>Goes here…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2250" y="149225"/>
            <a:ext cx="8921750" cy="674688"/>
          </a:xfrm>
        </p:spPr>
        <p:txBody>
          <a:bodyPr/>
          <a:lstStyle/>
          <a:p>
            <a:r>
              <a:rPr lang="en-US" sz="3200" dirty="0" smtClean="0"/>
              <a:t>Preliminary Experimental Results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533" y="1064772"/>
            <a:ext cx="8345487" cy="5241925"/>
          </a:xfrm>
        </p:spPr>
        <p:txBody>
          <a:bodyPr/>
          <a:lstStyle/>
          <a:p>
            <a:r>
              <a:rPr lang="en-US" dirty="0" smtClean="0"/>
              <a:t>Goes here…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2250" y="149225"/>
            <a:ext cx="8921750" cy="674688"/>
          </a:xfrm>
        </p:spPr>
        <p:txBody>
          <a:bodyPr/>
          <a:lstStyle/>
          <a:p>
            <a:r>
              <a:rPr lang="en-US" sz="3200" dirty="0" smtClean="0"/>
              <a:t>Preliminary Experimental Results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533" y="1064772"/>
            <a:ext cx="8345487" cy="5241925"/>
          </a:xfrm>
        </p:spPr>
        <p:txBody>
          <a:bodyPr/>
          <a:lstStyle/>
          <a:p>
            <a:r>
              <a:rPr lang="en-US" dirty="0" smtClean="0"/>
              <a:t>Goes here…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2250" y="149225"/>
            <a:ext cx="8921750" cy="674688"/>
          </a:xfrm>
        </p:spPr>
        <p:txBody>
          <a:bodyPr/>
          <a:lstStyle/>
          <a:p>
            <a:r>
              <a:rPr lang="en-US" sz="3200" dirty="0" smtClean="0"/>
              <a:t>Preliminary Experimental Results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533" y="1064772"/>
            <a:ext cx="8345487" cy="5241925"/>
          </a:xfrm>
        </p:spPr>
        <p:txBody>
          <a:bodyPr/>
          <a:lstStyle/>
          <a:p>
            <a:r>
              <a:rPr lang="en-US" dirty="0" smtClean="0"/>
              <a:t>Goes here…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2250" y="149225"/>
            <a:ext cx="8921750" cy="674688"/>
          </a:xfrm>
        </p:spPr>
        <p:txBody>
          <a:bodyPr/>
          <a:lstStyle/>
          <a:p>
            <a:r>
              <a:rPr lang="en-US" sz="3200" dirty="0" smtClean="0"/>
              <a:t>Conclusion and Future Work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533" y="1064772"/>
            <a:ext cx="8345487" cy="5241925"/>
          </a:xfrm>
        </p:spPr>
        <p:txBody>
          <a:bodyPr/>
          <a:lstStyle/>
          <a:p>
            <a:r>
              <a:rPr lang="en-US" dirty="0" smtClean="0"/>
              <a:t> Presented </a:t>
            </a:r>
            <a:r>
              <a:rPr lang="en-US" dirty="0" smtClean="0"/>
              <a:t>our work on near-duplicate detection of Wikipedia articles at various granularity levels using LSH </a:t>
            </a:r>
            <a:r>
              <a:rPr lang="en-US" dirty="0" smtClean="0"/>
              <a:t>technique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In the future, </a:t>
            </a:r>
            <a:endParaRPr lang="en-US" dirty="0" smtClean="0"/>
          </a:p>
          <a:p>
            <a:pPr lvl="1"/>
            <a:r>
              <a:rPr lang="en-US" dirty="0" smtClean="0"/>
              <a:t> Investigate </a:t>
            </a:r>
            <a:r>
              <a:rPr lang="en-US" dirty="0" smtClean="0"/>
              <a:t>revision histories of these </a:t>
            </a:r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 Correlate </a:t>
            </a:r>
            <a:r>
              <a:rPr lang="en-US" dirty="0" smtClean="0"/>
              <a:t>them with their timestamps, and better relate similarities based on temporal dimensions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2250" y="149225"/>
            <a:ext cx="8921750" cy="674688"/>
          </a:xfrm>
        </p:spPr>
        <p:txBody>
          <a:bodyPr/>
          <a:lstStyle/>
          <a:p>
            <a:r>
              <a:rPr lang="en-US" sz="3200" dirty="0" smtClean="0"/>
              <a:t>Questions and Answers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533" y="2799184"/>
            <a:ext cx="8345487" cy="3507513"/>
          </a:xfrm>
        </p:spPr>
        <p:txBody>
          <a:bodyPr/>
          <a:lstStyle/>
          <a:p>
            <a:pPr algn="ctr">
              <a:buNone/>
            </a:pPr>
            <a:r>
              <a:rPr lang="en-US" sz="6000" dirty="0" smtClean="0"/>
              <a:t>Thank You!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63" y="1149915"/>
            <a:ext cx="8345487" cy="5241925"/>
          </a:xfrm>
        </p:spPr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Data Definition</a:t>
            </a:r>
          </a:p>
          <a:p>
            <a:r>
              <a:rPr lang="en-US" dirty="0" smtClean="0"/>
              <a:t>Algorithm</a:t>
            </a:r>
            <a:endParaRPr lang="en-US" dirty="0" smtClean="0"/>
          </a:p>
          <a:p>
            <a:r>
              <a:rPr lang="en-US" dirty="0" smtClean="0"/>
              <a:t>Preliminary Experimental Results</a:t>
            </a:r>
            <a:endParaRPr lang="en-US" dirty="0" smtClean="0"/>
          </a:p>
          <a:p>
            <a:r>
              <a:rPr lang="en-US" dirty="0" smtClean="0"/>
              <a:t>Conclusion </a:t>
            </a:r>
            <a:r>
              <a:rPr lang="en-US" dirty="0" smtClean="0"/>
              <a:t>and Future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Questions and Answers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2250" y="149225"/>
            <a:ext cx="8921750" cy="674688"/>
          </a:xfrm>
        </p:spPr>
        <p:txBody>
          <a:bodyPr/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533" y="1064772"/>
            <a:ext cx="8345487" cy="5241925"/>
          </a:xfrm>
        </p:spPr>
        <p:txBody>
          <a:bodyPr/>
          <a:lstStyle/>
          <a:p>
            <a:r>
              <a:rPr lang="en-US" dirty="0" smtClean="0"/>
              <a:t>Internet enabled </a:t>
            </a:r>
            <a:r>
              <a:rPr lang="en-US" dirty="0" smtClean="0"/>
              <a:t>collaboration and cooperation on a large scale, resulting in </a:t>
            </a:r>
            <a:r>
              <a:rPr lang="en-US" dirty="0" smtClean="0"/>
              <a:t>abundant </a:t>
            </a:r>
            <a:r>
              <a:rPr lang="en-US" dirty="0" smtClean="0"/>
              <a:t>number of near-duplicate web </a:t>
            </a:r>
            <a:r>
              <a:rPr lang="en-US" dirty="0" smtClean="0"/>
              <a:t>documents</a:t>
            </a:r>
            <a:endParaRPr lang="en-US" dirty="0" smtClean="0"/>
          </a:p>
          <a:p>
            <a:r>
              <a:rPr lang="en-US" dirty="0" smtClean="0"/>
              <a:t>Range of occurrences </a:t>
            </a:r>
            <a:r>
              <a:rPr lang="en-US" dirty="0" smtClean="0"/>
              <a:t>is even more evident within Wikipedia </a:t>
            </a:r>
            <a:r>
              <a:rPr lang="en-US" dirty="0" smtClean="0"/>
              <a:t>articles</a:t>
            </a:r>
            <a:endParaRPr lang="en-US" dirty="0" smtClean="0"/>
          </a:p>
          <a:p>
            <a:pPr lvl="1"/>
            <a:r>
              <a:rPr lang="en-US" dirty="0" smtClean="0"/>
              <a:t> Over </a:t>
            </a:r>
            <a:r>
              <a:rPr lang="en-US" dirty="0" smtClean="0"/>
              <a:t>4.2 million </a:t>
            </a:r>
            <a:r>
              <a:rPr lang="en-US" dirty="0" smtClean="0"/>
              <a:t>articles in </a:t>
            </a:r>
            <a:r>
              <a:rPr lang="en-US" dirty="0" smtClean="0"/>
              <a:t>the English Wikipedia alone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Almost all </a:t>
            </a:r>
            <a:r>
              <a:rPr lang="en-US" dirty="0" smtClean="0"/>
              <a:t>articles </a:t>
            </a:r>
            <a:r>
              <a:rPr lang="en-US" dirty="0" smtClean="0"/>
              <a:t>can be edited by anyone with access to the </a:t>
            </a:r>
            <a:r>
              <a:rPr lang="en-US" dirty="0" smtClean="0"/>
              <a:t>site (editing </a:t>
            </a:r>
            <a:r>
              <a:rPr lang="en-US" dirty="0" smtClean="0"/>
              <a:t>largely </a:t>
            </a:r>
            <a:r>
              <a:rPr lang="en-US" dirty="0" smtClean="0"/>
              <a:t>open)</a:t>
            </a:r>
          </a:p>
          <a:p>
            <a:pPr lvl="1"/>
            <a:r>
              <a:rPr lang="en-US" dirty="0" smtClean="0"/>
              <a:t> About </a:t>
            </a:r>
            <a:r>
              <a:rPr lang="en-US" dirty="0" smtClean="0"/>
              <a:t>100,000 active contributors</a:t>
            </a:r>
            <a:endParaRPr lang="en-US" dirty="0" smtClean="0"/>
          </a:p>
          <a:p>
            <a:pPr lvl="1"/>
            <a:r>
              <a:rPr lang="en-US" dirty="0" smtClean="0"/>
              <a:t> A contributor can </a:t>
            </a:r>
            <a:r>
              <a:rPr lang="en-US" dirty="0" smtClean="0"/>
              <a:t>edit the </a:t>
            </a:r>
            <a:r>
              <a:rPr lang="en-US" dirty="0" smtClean="0"/>
              <a:t>text by </a:t>
            </a:r>
            <a:r>
              <a:rPr lang="en-US" dirty="0" smtClean="0"/>
              <a:t>copying from another article without needing </a:t>
            </a:r>
            <a:r>
              <a:rPr lang="en-US" dirty="0" smtClean="0"/>
              <a:t>approval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2250" y="149225"/>
            <a:ext cx="8921750" cy="674688"/>
          </a:xfrm>
        </p:spPr>
        <p:txBody>
          <a:bodyPr/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533" y="1064772"/>
            <a:ext cx="8345487" cy="5241925"/>
          </a:xfrm>
        </p:spPr>
        <p:txBody>
          <a:bodyPr/>
          <a:lstStyle/>
          <a:p>
            <a:r>
              <a:rPr lang="en-US" dirty="0" smtClean="0"/>
              <a:t>Interested </a:t>
            </a:r>
            <a:r>
              <a:rPr lang="en-US" dirty="0" smtClean="0"/>
              <a:t>in finding near-duplicate occurrences at various granularity </a:t>
            </a:r>
            <a:r>
              <a:rPr lang="en-US" dirty="0" smtClean="0"/>
              <a:t>levels among Wikipedia articles</a:t>
            </a:r>
          </a:p>
          <a:p>
            <a:r>
              <a:rPr lang="en-US" dirty="0" smtClean="0"/>
              <a:t>Questions to consider: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What is the most appropriate LSH technique to apply?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N</a:t>
            </a:r>
            <a:r>
              <a:rPr lang="en-US" dirty="0" smtClean="0"/>
              <a:t>o </a:t>
            </a:r>
            <a:r>
              <a:rPr lang="en-US" dirty="0" smtClean="0"/>
              <a:t>LSH family for edit distance is known to </a:t>
            </a:r>
            <a:r>
              <a:rPr lang="en-US" dirty="0" smtClean="0"/>
              <a:t>exist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What is the appropriate granularity for analysis?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comparing multiple consecutive sentences more effective than comparing single </a:t>
            </a:r>
            <a:r>
              <a:rPr lang="en-US" dirty="0" smtClean="0"/>
              <a:t>sentences?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What </a:t>
            </a:r>
            <a:r>
              <a:rPr lang="en-US" dirty="0" smtClean="0"/>
              <a:t>is the best shingle size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 Do </a:t>
            </a:r>
            <a:r>
              <a:rPr lang="en-US" dirty="0" smtClean="0"/>
              <a:t>near duplicate sentences correspond to factual errors?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2250" y="149225"/>
            <a:ext cx="8921750" cy="674688"/>
          </a:xfrm>
        </p:spPr>
        <p:txBody>
          <a:bodyPr/>
          <a:lstStyle/>
          <a:p>
            <a:r>
              <a:rPr lang="en-US" sz="3200" dirty="0" smtClean="0"/>
              <a:t>Data Definition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533" y="1064772"/>
            <a:ext cx="8345487" cy="5241925"/>
          </a:xfrm>
        </p:spPr>
        <p:txBody>
          <a:bodyPr/>
          <a:lstStyle/>
          <a:p>
            <a:r>
              <a:rPr lang="en-US" dirty="0" smtClean="0"/>
              <a:t>Wikipedia dumps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bz2 compressed file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current revisions only, no talk or user pages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9GB compressed, 42GB uncompressed</a:t>
            </a:r>
          </a:p>
          <a:p>
            <a:r>
              <a:rPr lang="en-US" dirty="0" smtClean="0"/>
              <a:t>Wikipedia content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WikiSchema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2480" y="3736055"/>
            <a:ext cx="4280108" cy="2590592"/>
          </a:xfrm>
          <a:prstGeom prst="rect">
            <a:avLst/>
          </a:prstGeom>
        </p:spPr>
      </p:pic>
      <p:pic>
        <p:nvPicPr>
          <p:cNvPr id="5" name="Picture 4" descr="WikiSchema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034" y="6288133"/>
            <a:ext cx="1198580" cy="1966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2250" y="149225"/>
            <a:ext cx="8921750" cy="674688"/>
          </a:xfrm>
        </p:spPr>
        <p:txBody>
          <a:bodyPr/>
          <a:lstStyle/>
          <a:p>
            <a:r>
              <a:rPr lang="en-US" sz="3200" dirty="0" smtClean="0"/>
              <a:t>Algorithm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533" y="1064772"/>
            <a:ext cx="8345487" cy="5241925"/>
          </a:xfrm>
        </p:spPr>
        <p:txBody>
          <a:bodyPr/>
          <a:lstStyle/>
          <a:p>
            <a:r>
              <a:rPr lang="en-US" dirty="0" smtClean="0"/>
              <a:t>Goes here…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2250" y="149225"/>
            <a:ext cx="8921750" cy="674688"/>
          </a:xfrm>
        </p:spPr>
        <p:txBody>
          <a:bodyPr/>
          <a:lstStyle/>
          <a:p>
            <a:r>
              <a:rPr lang="en-US" sz="3200" dirty="0" smtClean="0"/>
              <a:t>Algorithm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533" y="1064772"/>
            <a:ext cx="8345487" cy="5241925"/>
          </a:xfrm>
        </p:spPr>
        <p:txBody>
          <a:bodyPr/>
          <a:lstStyle/>
          <a:p>
            <a:r>
              <a:rPr lang="en-US" dirty="0" smtClean="0"/>
              <a:t>Goes here…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2250" y="149225"/>
            <a:ext cx="8921750" cy="674688"/>
          </a:xfrm>
        </p:spPr>
        <p:txBody>
          <a:bodyPr/>
          <a:lstStyle/>
          <a:p>
            <a:r>
              <a:rPr lang="en-US" sz="3200" dirty="0" smtClean="0"/>
              <a:t>Algorithm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533" y="1064772"/>
            <a:ext cx="8345487" cy="5241925"/>
          </a:xfrm>
        </p:spPr>
        <p:txBody>
          <a:bodyPr/>
          <a:lstStyle/>
          <a:p>
            <a:r>
              <a:rPr lang="en-US" dirty="0" smtClean="0"/>
              <a:t>Goes here…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2250" y="149225"/>
            <a:ext cx="8921750" cy="674688"/>
          </a:xfrm>
        </p:spPr>
        <p:txBody>
          <a:bodyPr/>
          <a:lstStyle/>
          <a:p>
            <a:r>
              <a:rPr lang="en-US" sz="3200" dirty="0" smtClean="0"/>
              <a:t>Algorithm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533" y="1064772"/>
            <a:ext cx="8345487" cy="5241925"/>
          </a:xfrm>
        </p:spPr>
        <p:txBody>
          <a:bodyPr/>
          <a:lstStyle/>
          <a:p>
            <a:r>
              <a:rPr lang="en-US" dirty="0" smtClean="0"/>
              <a:t>Goes here…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eing_overview">
  <a:themeElements>
    <a:clrScheme name="boeing_overview 1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2B2B2"/>
      </a:accent1>
      <a:accent2>
        <a:srgbClr val="FF0000"/>
      </a:accent2>
      <a:accent3>
        <a:srgbClr val="FFFFFF"/>
      </a:accent3>
      <a:accent4>
        <a:srgbClr val="000000"/>
      </a:accent4>
      <a:accent5>
        <a:srgbClr val="D5D5D5"/>
      </a:accent5>
      <a:accent6>
        <a:srgbClr val="E70000"/>
      </a:accent6>
      <a:hlink>
        <a:srgbClr val="0038A8"/>
      </a:hlink>
      <a:folHlink>
        <a:srgbClr val="EAEAEA"/>
      </a:folHlink>
    </a:clrScheme>
    <a:fontScheme name="boeing_overvi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_overview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E70000"/>
        </a:accent6>
        <a:hlink>
          <a:srgbClr val="0038A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_overview 2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12566</TotalTime>
  <Words>313</Words>
  <Application>Microsoft Office PowerPoint</Application>
  <PresentationFormat>On-screen Show (4:3)</PresentationFormat>
  <Paragraphs>63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boeing_overview</vt:lpstr>
      <vt:lpstr>CMSC818G – Final Project </vt:lpstr>
      <vt:lpstr>Agenda </vt:lpstr>
      <vt:lpstr>Introduction</vt:lpstr>
      <vt:lpstr>Introduction</vt:lpstr>
      <vt:lpstr>Data Definition</vt:lpstr>
      <vt:lpstr>Algorithm</vt:lpstr>
      <vt:lpstr>Algorithm</vt:lpstr>
      <vt:lpstr>Algorithm</vt:lpstr>
      <vt:lpstr>Algorithm</vt:lpstr>
      <vt:lpstr>Preliminary Experimental Results</vt:lpstr>
      <vt:lpstr>Preliminary Experimental Results</vt:lpstr>
      <vt:lpstr>Preliminary Experimental Results</vt:lpstr>
      <vt:lpstr>Preliminary Experimental Results</vt:lpstr>
      <vt:lpstr>Conclusion and Future Work</vt:lpstr>
      <vt:lpstr>Questions and Answers</vt:lpstr>
    </vt:vector>
  </TitlesOfParts>
  <Company>The Boeing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Efficiency</dc:title>
  <dc:subject>Sustainable Transportation for the 21st Century</dc:subject>
  <dc:creator>Chip Meserole</dc:creator>
  <dc:description>For Moving Ahead 2010 Conference at Ohio State University</dc:description>
  <cp:lastModifiedBy>b1081594</cp:lastModifiedBy>
  <cp:revision>392</cp:revision>
  <dcterms:created xsi:type="dcterms:W3CDTF">2008-01-02T20:57:40Z</dcterms:created>
  <dcterms:modified xsi:type="dcterms:W3CDTF">2013-04-27T12:43:34Z</dcterms:modified>
</cp:coreProperties>
</file>