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8"/>
  </p:notesMasterIdLst>
  <p:handoutMasterIdLst>
    <p:handoutMasterId r:id="rId19"/>
  </p:handoutMasterIdLst>
  <p:sldIdLst>
    <p:sldId id="469" r:id="rId2"/>
    <p:sldId id="574" r:id="rId3"/>
    <p:sldId id="630" r:id="rId4"/>
    <p:sldId id="644" r:id="rId5"/>
    <p:sldId id="647" r:id="rId6"/>
    <p:sldId id="646" r:id="rId7"/>
    <p:sldId id="648" r:id="rId8"/>
    <p:sldId id="650" r:id="rId9"/>
    <p:sldId id="651" r:id="rId10"/>
    <p:sldId id="657" r:id="rId11"/>
    <p:sldId id="658" r:id="rId12"/>
    <p:sldId id="653" r:id="rId13"/>
    <p:sldId id="659" r:id="rId14"/>
    <p:sldId id="649" r:id="rId15"/>
    <p:sldId id="655" r:id="rId16"/>
    <p:sldId id="656" r:id="rId17"/>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5F5F5F"/>
    <a:srgbClr val="3399FF"/>
    <a:srgbClr val="777777"/>
    <a:srgbClr val="969696"/>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4" autoAdjust="0"/>
    <p:restoredTop sz="91152" autoAdjust="0"/>
  </p:normalViewPr>
  <p:slideViewPr>
    <p:cSldViewPr snapToGrid="0" showGuides="1">
      <p:cViewPr varScale="1">
        <p:scale>
          <a:sx n="101" d="100"/>
          <a:sy n="101" d="100"/>
        </p:scale>
        <p:origin x="-1784" y="-112"/>
      </p:cViewPr>
      <p:guideLst>
        <p:guide orient="horz" pos="410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00" d="100"/>
          <a:sy n="100" d="100"/>
        </p:scale>
        <p:origin x="-1488" y="2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joshuabradley:Documents:828g-project:analysis:TopSimilarityCounts-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sz="2400"/>
              <a:t>Top 10 Near-Duplicate Article Pairs</a:t>
            </a:r>
          </a:p>
        </c:rich>
      </c:tx>
      <c:layout/>
      <c:overlay val="0"/>
    </c:title>
    <c:autoTitleDeleted val="0"/>
    <c:plotArea>
      <c:layout/>
      <c:barChart>
        <c:barDir val="col"/>
        <c:grouping val="clustered"/>
        <c:varyColors val="0"/>
        <c:ser>
          <c:idx val="0"/>
          <c:order val="0"/>
          <c:tx>
            <c:strRef>
              <c:f>Sheet1!$B$1</c:f>
              <c:strCache>
                <c:ptCount val="1"/>
                <c:pt idx="0">
                  <c:v>Similarity Count</c:v>
                </c:pt>
              </c:strCache>
            </c:strRef>
          </c:tx>
          <c:invertIfNegative val="0"/>
          <c:cat>
            <c:strRef>
              <c:f>Sheet1!$A$2:$A$11</c:f>
              <c:strCache>
                <c:ptCount val="10"/>
                <c:pt idx="0">
                  <c:v>(1080096, 1271119)</c:v>
                </c:pt>
                <c:pt idx="1">
                  <c:v>(1089978, 1089975)</c:v>
                </c:pt>
                <c:pt idx="2">
                  <c:v>(1092804, 1086163)</c:v>
                </c:pt>
                <c:pt idx="3">
                  <c:v>(1231242, 1296894)</c:v>
                </c:pt>
                <c:pt idx="4">
                  <c:v>(1170766, 1297756)</c:v>
                </c:pt>
                <c:pt idx="5">
                  <c:v>(1117558, 1123921)</c:v>
                </c:pt>
                <c:pt idx="6">
                  <c:v>(1095706, 1168010)</c:v>
                </c:pt>
                <c:pt idx="7">
                  <c:v>(1177035, 1177060)</c:v>
                </c:pt>
                <c:pt idx="8">
                  <c:v>(1123279, 1176146)</c:v>
                </c:pt>
                <c:pt idx="9">
                  <c:v>(1271580, 1257488)</c:v>
                </c:pt>
              </c:strCache>
            </c:strRef>
          </c:cat>
          <c:val>
            <c:numRef>
              <c:f>Sheet1!$B$2:$B$11</c:f>
              <c:numCache>
                <c:formatCode>General</c:formatCode>
                <c:ptCount val="10"/>
                <c:pt idx="0">
                  <c:v>90.0</c:v>
                </c:pt>
                <c:pt idx="1">
                  <c:v>68.0</c:v>
                </c:pt>
                <c:pt idx="2">
                  <c:v>57.0</c:v>
                </c:pt>
                <c:pt idx="3">
                  <c:v>56.0</c:v>
                </c:pt>
                <c:pt idx="4">
                  <c:v>54.0</c:v>
                </c:pt>
                <c:pt idx="5">
                  <c:v>47.0</c:v>
                </c:pt>
                <c:pt idx="6">
                  <c:v>46.0</c:v>
                </c:pt>
                <c:pt idx="7">
                  <c:v>43.0</c:v>
                </c:pt>
                <c:pt idx="8">
                  <c:v>37.0</c:v>
                </c:pt>
                <c:pt idx="9">
                  <c:v>34.0</c:v>
                </c:pt>
              </c:numCache>
            </c:numRef>
          </c:val>
        </c:ser>
        <c:dLbls>
          <c:showLegendKey val="0"/>
          <c:showVal val="0"/>
          <c:showCatName val="0"/>
          <c:showSerName val="0"/>
          <c:showPercent val="0"/>
          <c:showBubbleSize val="0"/>
        </c:dLbls>
        <c:gapWidth val="150"/>
        <c:axId val="-2079719656"/>
        <c:axId val="-2079716888"/>
      </c:barChart>
      <c:catAx>
        <c:axId val="-2079719656"/>
        <c:scaling>
          <c:orientation val="minMax"/>
        </c:scaling>
        <c:delete val="0"/>
        <c:axPos val="b"/>
        <c:majorTickMark val="out"/>
        <c:minorTickMark val="none"/>
        <c:tickLblPos val="nextTo"/>
        <c:txPr>
          <a:bodyPr/>
          <a:lstStyle/>
          <a:p>
            <a:pPr>
              <a:defRPr sz="1200" b="0" i="0">
                <a:latin typeface="Calibri"/>
              </a:defRPr>
            </a:pPr>
            <a:endParaRPr lang="en-US"/>
          </a:p>
        </c:txPr>
        <c:crossAx val="-2079716888"/>
        <c:crosses val="autoZero"/>
        <c:auto val="1"/>
        <c:lblAlgn val="ctr"/>
        <c:lblOffset val="100"/>
        <c:noMultiLvlLbl val="0"/>
      </c:catAx>
      <c:valAx>
        <c:axId val="-2079716888"/>
        <c:scaling>
          <c:orientation val="minMax"/>
        </c:scaling>
        <c:delete val="0"/>
        <c:axPos val="l"/>
        <c:majorGridlines/>
        <c:title>
          <c:tx>
            <c:rich>
              <a:bodyPr rot="-5400000" vert="horz"/>
              <a:lstStyle/>
              <a:p>
                <a:pPr>
                  <a:defRPr/>
                </a:pPr>
                <a:r>
                  <a:rPr lang="en-US" sz="1600"/>
                  <a:t>Similarity Count</a:t>
                </a:r>
              </a:p>
            </c:rich>
          </c:tx>
          <c:layout/>
          <c:overlay val="0"/>
        </c:title>
        <c:numFmt formatCode="General" sourceLinked="1"/>
        <c:majorTickMark val="out"/>
        <c:minorTickMark val="none"/>
        <c:tickLblPos val="nextTo"/>
        <c:crossAx val="-2079719656"/>
        <c:crosses val="autoZero"/>
        <c:crossBetween val="between"/>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7" name="Rectangle 3"/>
          <p:cNvSpPr>
            <a:spLocks noGrp="1" noChangeArrowheads="1"/>
          </p:cNvSpPr>
          <p:nvPr>
            <p:ph type="dt" sz="quarter" idx="1"/>
          </p:nvPr>
        </p:nvSpPr>
        <p:spPr bwMode="auto">
          <a:xfrm>
            <a:off x="4144055"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algn="r" defTabSz="951334">
              <a:defRPr sz="1300" smtClean="0">
                <a:latin typeface="Arial" pitchFamily="34" charset="0"/>
              </a:defRPr>
            </a:lvl1pPr>
          </a:lstStyle>
          <a:p>
            <a:pPr>
              <a:defRPr/>
            </a:pPr>
            <a:endParaRPr lang="en-US" dirty="0"/>
          </a:p>
        </p:txBody>
      </p:sp>
      <p:sp>
        <p:nvSpPr>
          <p:cNvPr id="190468" name="Rectangle 4"/>
          <p:cNvSpPr>
            <a:spLocks noGrp="1" noChangeArrowheads="1"/>
          </p:cNvSpPr>
          <p:nvPr>
            <p:ph type="ftr" sz="quarter" idx="2"/>
          </p:nvPr>
        </p:nvSpPr>
        <p:spPr bwMode="auto">
          <a:xfrm>
            <a:off x="0"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9" name="Rectangle 5"/>
          <p:cNvSpPr>
            <a:spLocks noGrp="1" noChangeArrowheads="1"/>
          </p:cNvSpPr>
          <p:nvPr>
            <p:ph type="sldNum" sz="quarter" idx="3"/>
          </p:nvPr>
        </p:nvSpPr>
        <p:spPr bwMode="auto">
          <a:xfrm>
            <a:off x="4144055"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algn="r" defTabSz="951334">
              <a:defRPr sz="1300" smtClean="0">
                <a:latin typeface="Arial" pitchFamily="34" charset="0"/>
              </a:defRPr>
            </a:lvl1pPr>
          </a:lstStyle>
          <a:p>
            <a:pPr>
              <a:defRPr/>
            </a:pPr>
            <a:fld id="{DF266765-E9A0-497E-84FE-ED162FDEB3D5}" type="slidenum">
              <a:rPr lang="en-US"/>
              <a:pPr>
                <a:defRPr/>
              </a:pPr>
              <a:t>‹#›</a:t>
            </a:fld>
            <a:endParaRPr lang="en-US" dirty="0"/>
          </a:p>
        </p:txBody>
      </p:sp>
    </p:spTree>
    <p:extLst>
      <p:ext uri="{BB962C8B-B14F-4D97-AF65-F5344CB8AC3E}">
        <p14:creationId xmlns:p14="http://schemas.microsoft.com/office/powerpoint/2010/main" val="3342009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19" name="Rectangle 3"/>
          <p:cNvSpPr>
            <a:spLocks noGrp="1" noChangeArrowheads="1"/>
          </p:cNvSpPr>
          <p:nvPr>
            <p:ph type="dt" idx="1"/>
          </p:nvPr>
        </p:nvSpPr>
        <p:spPr bwMode="auto">
          <a:xfrm>
            <a:off x="4144055"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224">
              <a:defRPr sz="1300" smtClean="0">
                <a:latin typeface="Arial" pitchFamily="34" charset="0"/>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noFill/>
            <a:miter lim="800000"/>
            <a:headEnd/>
            <a:tailEnd/>
          </a:ln>
        </p:spPr>
      </p:sp>
      <p:sp>
        <p:nvSpPr>
          <p:cNvPr id="9221" name="Rectangle 5"/>
          <p:cNvSpPr>
            <a:spLocks noGrp="1" noChangeArrowheads="1"/>
          </p:cNvSpPr>
          <p:nvPr>
            <p:ph type="body" sz="quarter" idx="3"/>
          </p:nvPr>
        </p:nvSpPr>
        <p:spPr bwMode="auto">
          <a:xfrm>
            <a:off x="732189" y="4560899"/>
            <a:ext cx="5850823" cy="431955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224">
              <a:defRPr sz="1300" smtClean="0">
                <a:latin typeface="Arial" pitchFamily="34" charset="0"/>
              </a:defRPr>
            </a:lvl1pPr>
          </a:lstStyle>
          <a:p>
            <a:pPr>
              <a:defRPr/>
            </a:pPr>
            <a:fld id="{1C31E886-ABFB-4256-9BC9-E19C397ADA2F}" type="slidenum">
              <a:rPr lang="en-US"/>
              <a:pPr>
                <a:defRPr/>
              </a:pPr>
              <a:t>‹#›</a:t>
            </a:fld>
            <a:endParaRPr lang="en-US" dirty="0"/>
          </a:p>
        </p:txBody>
      </p:sp>
    </p:spTree>
    <p:extLst>
      <p:ext uri="{BB962C8B-B14F-4D97-AF65-F5344CB8AC3E}">
        <p14:creationId xmlns:p14="http://schemas.microsoft.com/office/powerpoint/2010/main" val="247414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5D75DB3-5A32-4CBA-AD83-885B83E47947}" type="slidenum">
              <a:rPr lang="en-US">
                <a:latin typeface="Arial" charset="0"/>
              </a:rPr>
              <a:pPr/>
              <a:t>1</a:t>
            </a:fld>
            <a:endParaRPr lang="en-US" dirty="0">
              <a:latin typeface="Arial"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ln/>
        </p:spPr>
        <p:txBody>
          <a:bodyPr/>
          <a:lstStyle/>
          <a:p>
            <a:pPr eaLnBrk="1" hangingPunct="1"/>
            <a:endParaRPr lang="en-US" sz="1500" b="1"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Rectangle 15"/>
          <p:cNvSpPr>
            <a:spLocks noChangeArrowheads="1"/>
          </p:cNvSpPr>
          <p:nvPr userDrawn="1"/>
        </p:nvSpPr>
        <p:spPr bwMode="auto">
          <a:xfrm>
            <a:off x="6102350" y="6664325"/>
            <a:ext cx="2689225" cy="184150"/>
          </a:xfrm>
          <a:prstGeom prst="rect">
            <a:avLst/>
          </a:prstGeom>
          <a:noFill/>
          <a:ln w="9525">
            <a:noFill/>
            <a:miter lim="800000"/>
            <a:headEnd/>
            <a:tailEnd/>
          </a:ln>
          <a:effectLst/>
        </p:spPr>
        <p:txBody>
          <a:bodyPr>
            <a:spAutoFit/>
          </a:bodyPr>
          <a:lstStyle/>
          <a:p>
            <a:pPr eaLnBrk="0" hangingPunct="0">
              <a:defRPr/>
            </a:pPr>
            <a:r>
              <a:rPr lang="en-US" sz="600" dirty="0">
                <a:solidFill>
                  <a:srgbClr val="B2B2B2"/>
                </a:solidFill>
                <a:latin typeface="Arial" pitchFamily="34" charset="0"/>
              </a:rPr>
              <a:t>Advanced Arrival Procedures with Active Abatement Potentials   9/23/10</a:t>
            </a:r>
          </a:p>
        </p:txBody>
      </p:sp>
      <p:sp>
        <p:nvSpPr>
          <p:cNvPr id="377860" name="Rectangle 4"/>
          <p:cNvSpPr>
            <a:spLocks noGrp="1" noChangeArrowheads="1"/>
          </p:cNvSpPr>
          <p:nvPr>
            <p:ph type="ctrTitle"/>
          </p:nvPr>
        </p:nvSpPr>
        <p:spPr>
          <a:xfrm>
            <a:off x="388938" y="4700588"/>
            <a:ext cx="8345487" cy="1200150"/>
          </a:xfrm>
        </p:spPr>
        <p:txBody>
          <a:bodyPr anchor="t"/>
          <a:lstStyle>
            <a:lvl1pPr>
              <a:defRPr sz="4800">
                <a:solidFill>
                  <a:srgbClr val="00749F"/>
                </a:solidFill>
              </a:defRPr>
            </a:lvl1pPr>
          </a:lstStyle>
          <a:p>
            <a:r>
              <a:rPr lang="en-US"/>
              <a:t>Click to edit Master title style</a:t>
            </a:r>
          </a:p>
        </p:txBody>
      </p:sp>
      <p:sp>
        <p:nvSpPr>
          <p:cNvPr id="377861" name="Rectangle 5"/>
          <p:cNvSpPr>
            <a:spLocks noGrp="1" noChangeArrowheads="1"/>
          </p:cNvSpPr>
          <p:nvPr>
            <p:ph type="subTitle" idx="1"/>
          </p:nvPr>
        </p:nvSpPr>
        <p:spPr>
          <a:xfrm>
            <a:off x="412750" y="5903913"/>
            <a:ext cx="8345488" cy="387350"/>
          </a:xfrm>
        </p:spPr>
        <p:txBody>
          <a:bodyPr/>
          <a:lstStyle>
            <a:lvl1pPr marL="0" indent="0">
              <a:spcBef>
                <a:spcPct val="0"/>
              </a:spcBef>
              <a:spcAft>
                <a:spcPct val="0"/>
              </a:spcAft>
              <a:buFont typeface="Wingdings" pitchFamily="2" charset="2"/>
              <a:buNone/>
              <a:defRPr sz="2400">
                <a:solidFill>
                  <a:srgbClr val="40A9D3"/>
                </a:solidFill>
              </a:defRPr>
            </a:lvl1pPr>
          </a:lstStyle>
          <a:p>
            <a:r>
              <a:rPr lang="en-US"/>
              <a:t>Click to edit Master subtitle style</a:t>
            </a:r>
          </a:p>
        </p:txBody>
      </p:sp>
      <p:sp>
        <p:nvSpPr>
          <p:cNvPr id="8" name="Rectangle 7"/>
          <p:cNvSpPr/>
          <p:nvPr userDrawn="1"/>
        </p:nvSpPr>
        <p:spPr>
          <a:xfrm>
            <a:off x="6018245" y="6494104"/>
            <a:ext cx="2668555"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A087300-A6EF-42C9-9C95-9C686E950CB6}"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149225"/>
            <a:ext cx="2128837" cy="629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2250" y="149225"/>
            <a:ext cx="6234113" cy="629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10F96E4-2302-4435-B99B-2F4F33A68E9F}"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250" y="149225"/>
            <a:ext cx="6591300" cy="6746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203325"/>
            <a:ext cx="4095750"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B8C363E-2F88-4C86-9772-1582C89E0D02}" type="slidenum">
              <a:rPr lang="en-US"/>
              <a:pPr>
                <a:defRPr/>
              </a:pPr>
              <a:t>‹#›</a:t>
            </a:fld>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2250" y="149225"/>
            <a:ext cx="8515350" cy="629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dirty="0"/>
          </a:p>
        </p:txBody>
      </p:sp>
      <p:sp>
        <p:nvSpPr>
          <p:cNvPr id="4"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1DDC34AA-D8B4-42C1-83FE-26AE9778014E}" type="slidenum">
              <a:rPr lang="en-US"/>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09038F6-2AB7-4758-A9AD-1C49E6B80566}" type="slidenum">
              <a:rPr lang="en-US"/>
              <a:pPr>
                <a:defRPr/>
              </a:pPr>
              <a:t>‹#›</a:t>
            </a:fld>
            <a:endParaRPr lang="en-US" dirty="0"/>
          </a:p>
        </p:txBody>
      </p:sp>
      <p:sp>
        <p:nvSpPr>
          <p:cNvPr id="6" name="Rectangle 5"/>
          <p:cNvSpPr/>
          <p:nvPr userDrawn="1"/>
        </p:nvSpPr>
        <p:spPr>
          <a:xfrm>
            <a:off x="242596" y="6578082"/>
            <a:ext cx="1819469" cy="167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43863E2-1FCA-4379-A1ED-C22038F15E8A}" type="slidenum">
              <a:rPr lang="en-US"/>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203325"/>
            <a:ext cx="4095750"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06FF9CB-9344-4C56-9DDD-864625E12C09}" type="slidenum">
              <a:rPr lang="en-US"/>
              <a:pPr>
                <a:defRPr/>
              </a:pPr>
              <a:t>‹#›</a:t>
            </a:fld>
            <a:endParaRPr lang="en-US" dirty="0"/>
          </a:p>
        </p:txBody>
      </p:sp>
      <p:sp>
        <p:nvSpPr>
          <p:cNvPr id="7" name="Rectangle 6"/>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dirty="0"/>
          </a:p>
        </p:txBody>
      </p:sp>
      <p:sp>
        <p:nvSpPr>
          <p:cNvPr id="8"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AE365052-948F-49B5-9819-0EFE12FB5B58}"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dirty="0"/>
          </a:p>
        </p:txBody>
      </p:sp>
      <p:sp>
        <p:nvSpPr>
          <p:cNvPr id="3"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E75E075-848F-4C7F-9478-EE9A5685B961}"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C93607D-C743-4C14-81CB-D41298EE98EE}"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3F9114D5-0AB8-4B18-84A2-E52E8FDB7F97}"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2250" y="149225"/>
            <a:ext cx="6591300" cy="674688"/>
          </a:xfrm>
          <a:prstGeom prst="rect">
            <a:avLst/>
          </a:prstGeom>
          <a:noFill/>
          <a:ln w="9525">
            <a:noFill/>
            <a:miter lim="800000"/>
            <a:headEnd/>
            <a:tailEnd/>
          </a:ln>
        </p:spPr>
        <p:txBody>
          <a:bodyPr vert="horz" wrap="square" lIns="9144" tIns="9144" rIns="9144" bIns="9144"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392113" y="1203325"/>
            <a:ext cx="8345487" cy="5241925"/>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ChangeArrowheads="1"/>
          </p:cNvSpPr>
          <p:nvPr/>
        </p:nvSpPr>
        <p:spPr bwMode="auto">
          <a:xfrm>
            <a:off x="390525" y="6619875"/>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rgbClr val="808080"/>
                </a:solidFill>
                <a:latin typeface="Arial" pitchFamily="34" charset="0"/>
              </a:rPr>
              <a:t>Copyright © 2009 Boeing. All rights reserved.</a:t>
            </a:r>
          </a:p>
        </p:txBody>
      </p:sp>
      <p:sp>
        <p:nvSpPr>
          <p:cNvPr id="376838" name="Rectangle 6"/>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rgbClr val="808080"/>
                </a:solidFill>
              </a:defRPr>
            </a:lvl1pPr>
          </a:lstStyle>
          <a:p>
            <a:endParaRPr lang="en-US" dirty="0"/>
          </a:p>
        </p:txBody>
      </p:sp>
      <p:sp>
        <p:nvSpPr>
          <p:cNvPr id="376843" name="Rectangle 11"/>
          <p:cNvSpPr>
            <a:spLocks noGrp="1" noChangeArrowheads="1"/>
          </p:cNvSpPr>
          <p:nvPr>
            <p:ph type="dt" sz="quarter" idx="2"/>
          </p:nvPr>
        </p:nvSpPr>
        <p:spPr bwMode="auto">
          <a:xfrm>
            <a:off x="6061075" y="6618288"/>
            <a:ext cx="2679700" cy="128587"/>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eaLnBrk="0" hangingPunct="0">
              <a:defRPr sz="600" smtClean="0">
                <a:solidFill>
                  <a:srgbClr val="808080"/>
                </a:solidFill>
                <a:latin typeface="Arial" pitchFamily="34" charset="0"/>
              </a:defRPr>
            </a:lvl1pPr>
          </a:lstStyle>
          <a:p>
            <a:pPr>
              <a:defRPr/>
            </a:pPr>
            <a:r>
              <a:rPr lang="en-US" dirty="0"/>
              <a:t>Advanced Arrival Procedures with Active Abatement Potentials   9/23/10  </a:t>
            </a:r>
            <a:fld id="{99B4D003-C3B9-45F0-A030-B82043E964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xmlns:p14="http://schemas.microsoft.com/office/powerpoint/2010/main"/>
  <p:timing>
    <p:tnLst>
      <p:par>
        <p:cTn xmlns:p14="http://schemas.microsoft.com/office/powerpoint/2010/main" id="1" dur="indefinite" restart="never" nodeType="tmRoot"/>
      </p:par>
    </p:tnLst>
  </p:timing>
  <p:hf sldNum="0" hdr="0" ftr="0"/>
  <p:txStyles>
    <p:titleStyle>
      <a:lvl1pPr algn="l" defTabSz="1020763" rtl="0" eaLnBrk="0" fontAlgn="base" hangingPunct="0">
        <a:lnSpc>
          <a:spcPct val="90000"/>
        </a:lnSpc>
        <a:spcBef>
          <a:spcPct val="0"/>
        </a:spcBef>
        <a:spcAft>
          <a:spcPct val="0"/>
        </a:spcAft>
        <a:defRPr sz="2800">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2800">
          <a:solidFill>
            <a:schemeClr val="bg1"/>
          </a:solidFill>
          <a:latin typeface="Arial" pitchFamily="34" charset="0"/>
        </a:defRPr>
      </a:lvl2pPr>
      <a:lvl3pPr algn="l" defTabSz="1020763" rtl="0" eaLnBrk="0" fontAlgn="base" hangingPunct="0">
        <a:lnSpc>
          <a:spcPct val="90000"/>
        </a:lnSpc>
        <a:spcBef>
          <a:spcPct val="0"/>
        </a:spcBef>
        <a:spcAft>
          <a:spcPct val="0"/>
        </a:spcAft>
        <a:defRPr sz="2800">
          <a:solidFill>
            <a:schemeClr val="bg1"/>
          </a:solidFill>
          <a:latin typeface="Arial" pitchFamily="34" charset="0"/>
        </a:defRPr>
      </a:lvl3pPr>
      <a:lvl4pPr algn="l" defTabSz="1020763" rtl="0" eaLnBrk="0" fontAlgn="base" hangingPunct="0">
        <a:lnSpc>
          <a:spcPct val="90000"/>
        </a:lnSpc>
        <a:spcBef>
          <a:spcPct val="0"/>
        </a:spcBef>
        <a:spcAft>
          <a:spcPct val="0"/>
        </a:spcAft>
        <a:defRPr sz="2800">
          <a:solidFill>
            <a:schemeClr val="bg1"/>
          </a:solidFill>
          <a:latin typeface="Arial" pitchFamily="34" charset="0"/>
        </a:defRPr>
      </a:lvl4pPr>
      <a:lvl5pPr algn="l" defTabSz="1020763" rtl="0" eaLnBrk="0" fontAlgn="base" hangingPunct="0">
        <a:lnSpc>
          <a:spcPct val="90000"/>
        </a:lnSpc>
        <a:spcBef>
          <a:spcPct val="0"/>
        </a:spcBef>
        <a:spcAft>
          <a:spcPct val="0"/>
        </a:spcAft>
        <a:defRPr sz="2800">
          <a:solidFill>
            <a:schemeClr val="bg1"/>
          </a:solidFill>
          <a:latin typeface="Arial" pitchFamily="34" charset="0"/>
        </a:defRPr>
      </a:lvl5pPr>
      <a:lvl6pPr marL="457200" algn="l" defTabSz="1020763" rtl="0" eaLnBrk="0" fontAlgn="base" hangingPunct="0">
        <a:lnSpc>
          <a:spcPct val="90000"/>
        </a:lnSpc>
        <a:spcBef>
          <a:spcPct val="0"/>
        </a:spcBef>
        <a:spcAft>
          <a:spcPct val="0"/>
        </a:spcAft>
        <a:defRPr sz="2800">
          <a:solidFill>
            <a:schemeClr val="bg1"/>
          </a:solidFill>
          <a:latin typeface="Arial" pitchFamily="34" charset="0"/>
        </a:defRPr>
      </a:lvl6pPr>
      <a:lvl7pPr marL="914400" algn="l" defTabSz="1020763" rtl="0" eaLnBrk="0" fontAlgn="base" hangingPunct="0">
        <a:lnSpc>
          <a:spcPct val="90000"/>
        </a:lnSpc>
        <a:spcBef>
          <a:spcPct val="0"/>
        </a:spcBef>
        <a:spcAft>
          <a:spcPct val="0"/>
        </a:spcAft>
        <a:defRPr sz="2800">
          <a:solidFill>
            <a:schemeClr val="bg1"/>
          </a:solidFill>
          <a:latin typeface="Arial" pitchFamily="34" charset="0"/>
        </a:defRPr>
      </a:lvl7pPr>
      <a:lvl8pPr marL="1371600" algn="l" defTabSz="1020763" rtl="0" eaLnBrk="0" fontAlgn="base" hangingPunct="0">
        <a:lnSpc>
          <a:spcPct val="90000"/>
        </a:lnSpc>
        <a:spcBef>
          <a:spcPct val="0"/>
        </a:spcBef>
        <a:spcAft>
          <a:spcPct val="0"/>
        </a:spcAft>
        <a:defRPr sz="2800">
          <a:solidFill>
            <a:schemeClr val="bg1"/>
          </a:solidFill>
          <a:latin typeface="Arial" pitchFamily="34" charset="0"/>
        </a:defRPr>
      </a:lvl8pPr>
      <a:lvl9pPr marL="1828800" algn="l" defTabSz="1020763" rtl="0" eaLnBrk="0" fontAlgn="base" hangingPunct="0">
        <a:lnSpc>
          <a:spcPct val="90000"/>
        </a:lnSpc>
        <a:spcBef>
          <a:spcPct val="0"/>
        </a:spcBef>
        <a:spcAft>
          <a:spcPct val="0"/>
        </a:spcAft>
        <a:defRPr sz="2800">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rgbClr val="00749F"/>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rgbClr val="0E85CE"/>
        </a:buClr>
        <a:buChar char="–"/>
        <a:defRPr sz="1600">
          <a:solidFill>
            <a:schemeClr val="tx1"/>
          </a:solidFill>
          <a:latin typeface="+mn-lt"/>
        </a:defRPr>
      </a:lvl2pPr>
      <a:lvl3pPr marL="855663" indent="-173038"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3pPr>
      <a:lvl4pPr marL="1204913" indent="-174625"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4pPr>
      <a:lvl5pPr marL="15382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5pPr>
      <a:lvl6pPr marL="19954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6pPr>
      <a:lvl7pPr marL="24526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7pPr>
      <a:lvl8pPr marL="29098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8pPr>
      <a:lvl9pPr marL="33670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6.emf"/><Relationship Id="rId5" Type="http://schemas.openxmlformats.org/officeDocument/2006/relationships/image" Target="../media/image9.png"/><Relationship Id="rId6" Type="http://schemas.openxmlformats.org/officeDocument/2006/relationships/oleObject" Target="../embeddings/Microsoft_Equation2.bin"/><Relationship Id="rId7" Type="http://schemas.openxmlformats.org/officeDocument/2006/relationships/image" Target="../media/image7.emf"/><Relationship Id="rId8" Type="http://schemas.openxmlformats.org/officeDocument/2006/relationships/oleObject" Target="../embeddings/Microsoft_Equation3.bin"/><Relationship Id="rId9"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4993" y="1109790"/>
            <a:ext cx="8648182" cy="193199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lgn="ctr" defTabSz="1020763" eaLnBrk="0" hangingPunct="0">
              <a:lnSpc>
                <a:spcPct val="90000"/>
              </a:lnSpc>
            </a:pPr>
            <a:r>
              <a:rPr lang="en-US" sz="4000" dirty="0" smtClean="0">
                <a:solidFill>
                  <a:schemeClr val="bg1"/>
                </a:solidFill>
              </a:rPr>
              <a:t>Near-Duplicate Detection </a:t>
            </a:r>
          </a:p>
          <a:p>
            <a:pPr lvl="0" algn="ctr" defTabSz="1020763" eaLnBrk="0" hangingPunct="0">
              <a:lnSpc>
                <a:spcPct val="90000"/>
              </a:lnSpc>
            </a:pPr>
            <a:r>
              <a:rPr lang="en-US" sz="4000" dirty="0" smtClean="0">
                <a:solidFill>
                  <a:schemeClr val="bg1"/>
                </a:solidFill>
              </a:rPr>
              <a:t>on Wikipedia Articles </a:t>
            </a:r>
          </a:p>
          <a:p>
            <a:pPr lvl="0" algn="ctr" defTabSz="1020763" eaLnBrk="0" hangingPunct="0">
              <a:lnSpc>
                <a:spcPct val="90000"/>
              </a:lnSpc>
            </a:pPr>
            <a:r>
              <a:rPr lang="en-US" sz="4000" dirty="0" smtClean="0">
                <a:solidFill>
                  <a:schemeClr val="bg1"/>
                </a:solidFill>
              </a:rPr>
              <a:t>Using LSH</a:t>
            </a:r>
          </a:p>
        </p:txBody>
      </p:sp>
      <p:sp>
        <p:nvSpPr>
          <p:cNvPr id="12" name="Rectangle 2"/>
          <p:cNvSpPr>
            <a:spLocks noGrp="1" noChangeArrowheads="1"/>
          </p:cNvSpPr>
          <p:nvPr>
            <p:ph type="ctrTitle"/>
          </p:nvPr>
        </p:nvSpPr>
        <p:spPr>
          <a:xfrm>
            <a:off x="215900" y="4904282"/>
            <a:ext cx="5846763" cy="1362075"/>
          </a:xfrm>
        </p:spPr>
        <p:txBody>
          <a:bodyPr/>
          <a:lstStyle/>
          <a:p>
            <a:r>
              <a:rPr lang="en-US" sz="3200" b="1" dirty="0" smtClean="0"/>
              <a:t>CMSC818G – Final Project</a:t>
            </a:r>
            <a:br>
              <a:rPr lang="en-US" sz="3200" b="1" dirty="0" smtClean="0"/>
            </a:br>
            <a:endParaRPr lang="en-US" sz="3200" dirty="0" smtClean="0"/>
          </a:p>
        </p:txBody>
      </p:sp>
      <p:sp>
        <p:nvSpPr>
          <p:cNvPr id="13" name="Rectangle 3"/>
          <p:cNvSpPr>
            <a:spLocks noGrp="1" noChangeArrowheads="1"/>
          </p:cNvSpPr>
          <p:nvPr>
            <p:ph type="subTitle" idx="1"/>
          </p:nvPr>
        </p:nvSpPr>
        <p:spPr>
          <a:xfrm>
            <a:off x="6465888" y="5346441"/>
            <a:ext cx="2678112" cy="1427590"/>
          </a:xfrm>
        </p:spPr>
        <p:txBody>
          <a:bodyPr/>
          <a:lstStyle/>
          <a:p>
            <a:r>
              <a:rPr lang="en-US" sz="1800" dirty="0" smtClean="0">
                <a:solidFill>
                  <a:schemeClr val="tx1">
                    <a:lumMod val="50000"/>
                    <a:lumOff val="50000"/>
                  </a:schemeClr>
                </a:solidFill>
              </a:rPr>
              <a:t>Samet Ayhan</a:t>
            </a:r>
          </a:p>
          <a:p>
            <a:r>
              <a:rPr lang="en-US" sz="1800" dirty="0" smtClean="0">
                <a:solidFill>
                  <a:schemeClr val="tx1">
                    <a:lumMod val="50000"/>
                    <a:lumOff val="50000"/>
                  </a:schemeClr>
                </a:solidFill>
              </a:rPr>
              <a:t>Joshua Bradley</a:t>
            </a:r>
          </a:p>
          <a:p>
            <a:r>
              <a:rPr lang="en-US" sz="1800" dirty="0" smtClean="0">
                <a:solidFill>
                  <a:schemeClr val="tx1">
                    <a:lumMod val="50000"/>
                    <a:lumOff val="50000"/>
                  </a:schemeClr>
                </a:solidFill>
              </a:rPr>
              <a:t>Sarah Weissman</a:t>
            </a:r>
            <a:endParaRPr lang="en-US" sz="1800" dirty="0" smtClean="0">
              <a:solidFill>
                <a:schemeClr val="tx1">
                  <a:lumMod val="65000"/>
                  <a:lumOff val="35000"/>
                </a:schemeClr>
              </a:solidFill>
            </a:endParaRPr>
          </a:p>
        </p:txBody>
      </p:sp>
      <p:sp>
        <p:nvSpPr>
          <p:cNvPr id="14" name="Text Box 7"/>
          <p:cNvSpPr txBox="1">
            <a:spLocks noChangeArrowheads="1"/>
          </p:cNvSpPr>
          <p:nvPr/>
        </p:nvSpPr>
        <p:spPr bwMode="auto">
          <a:xfrm>
            <a:off x="154377" y="5611853"/>
            <a:ext cx="1537600" cy="400110"/>
          </a:xfrm>
          <a:prstGeom prst="rect">
            <a:avLst/>
          </a:prstGeom>
          <a:noFill/>
          <a:ln w="9525">
            <a:noFill/>
            <a:miter lim="800000"/>
            <a:headEnd/>
            <a:tailEnd/>
          </a:ln>
        </p:spPr>
        <p:txBody>
          <a:bodyPr wrap="none">
            <a:spAutoFit/>
          </a:bodyPr>
          <a:lstStyle/>
          <a:p>
            <a:r>
              <a:rPr lang="en-US" sz="2000" b="1" i="1" dirty="0" smtClean="0">
                <a:solidFill>
                  <a:schemeClr val="accent5">
                    <a:lumMod val="75000"/>
                  </a:schemeClr>
                </a:solidFill>
              </a:rPr>
              <a:t>2 May 2013</a:t>
            </a:r>
            <a:endParaRPr lang="en-US" sz="1800" b="1" dirty="0">
              <a:solidFill>
                <a:schemeClr val="accent5">
                  <a:lumMod val="7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pic>
        <p:nvPicPr>
          <p:cNvPr id="5" name="Content Placeholder 4" descr="sigproc-sp.pdf-7.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570" r="-175" b="-1219"/>
          <a:stretch/>
        </p:blipFill>
        <p:spPr>
          <a:xfrm>
            <a:off x="1203718" y="1080409"/>
            <a:ext cx="6483023" cy="2611131"/>
          </a:xfrm>
        </p:spPr>
      </p:pic>
      <p:sp>
        <p:nvSpPr>
          <p:cNvPr id="7" name="TextBox 6"/>
          <p:cNvSpPr txBox="1"/>
          <p:nvPr/>
        </p:nvSpPr>
        <p:spPr>
          <a:xfrm>
            <a:off x="2445350" y="1544796"/>
            <a:ext cx="85303" cy="307777"/>
          </a:xfrm>
          <a:prstGeom prst="rect">
            <a:avLst/>
          </a:prstGeom>
          <a:noFill/>
        </p:spPr>
        <p:txBody>
          <a:bodyPr wrap="square" rtlCol="0">
            <a:spAutoFit/>
          </a:bodyPr>
          <a:lstStyle/>
          <a:p>
            <a:r>
              <a:rPr lang="en-US" dirty="0" smtClean="0"/>
              <a:t>F</a:t>
            </a:r>
            <a:endParaRPr lang="en-US" dirty="0"/>
          </a:p>
        </p:txBody>
      </p:sp>
      <p:pic>
        <p:nvPicPr>
          <p:cNvPr id="8" name="Picture 7" descr="sigproc-sp.pdf-8.jpg"/>
          <p:cNvPicPr>
            <a:picLocks noChangeAspect="1"/>
          </p:cNvPicPr>
          <p:nvPr/>
        </p:nvPicPr>
        <p:blipFill rotWithShape="1">
          <a:blip r:embed="rId3">
            <a:extLst>
              <a:ext uri="{28A0092B-C50C-407E-A947-70E740481C1C}">
                <a14:useLocalDpi xmlns:a14="http://schemas.microsoft.com/office/drawing/2010/main" val="0"/>
              </a:ext>
            </a:extLst>
          </a:blip>
          <a:srcRect t="10618" b="7843"/>
          <a:stretch/>
        </p:blipFill>
        <p:spPr>
          <a:xfrm>
            <a:off x="2236832" y="3724572"/>
            <a:ext cx="4916080" cy="2426185"/>
          </a:xfrm>
          <a:prstGeom prst="rect">
            <a:avLst/>
          </a:prstGeom>
        </p:spPr>
      </p:pic>
    </p:spTree>
    <p:extLst>
      <p:ext uri="{BB962C8B-B14F-4D97-AF65-F5344CB8AC3E}">
        <p14:creationId xmlns:p14="http://schemas.microsoft.com/office/powerpoint/2010/main" val="959507535"/>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sp>
        <p:nvSpPr>
          <p:cNvPr id="3" name="Content Placeholder 2"/>
          <p:cNvSpPr>
            <a:spLocks noGrp="1"/>
          </p:cNvSpPr>
          <p:nvPr>
            <p:ph idx="1"/>
          </p:nvPr>
        </p:nvSpPr>
        <p:spPr/>
        <p:txBody>
          <a:bodyPr/>
          <a:lstStyle/>
          <a:p>
            <a:r>
              <a:rPr lang="en-US" dirty="0" smtClean="0"/>
              <a:t>L is too big </a:t>
            </a:r>
            <a:r>
              <a:rPr lang="en-US" dirty="0" smtClean="0">
                <a:sym typeface="Wingdings"/>
              </a:rPr>
              <a:t> Lots of false negatives</a:t>
            </a:r>
          </a:p>
          <a:p>
            <a:r>
              <a:rPr lang="en-US" dirty="0" smtClean="0">
                <a:sym typeface="Wingdings"/>
              </a:rPr>
              <a:t>L is too small  Lots of false </a:t>
            </a:r>
            <a:r>
              <a:rPr lang="en-US" dirty="0" smtClean="0">
                <a:sym typeface="Wingdings"/>
              </a:rPr>
              <a:t>positives</a:t>
            </a:r>
            <a:endParaRPr lang="en-US" dirty="0" smtClean="0">
              <a:sym typeface="Wingdings"/>
            </a:endParaRPr>
          </a:p>
          <a:p>
            <a:r>
              <a:rPr lang="en-US" dirty="0">
                <a:sym typeface="Wingdings"/>
              </a:rPr>
              <a:t>(</a:t>
            </a:r>
            <a:r>
              <a:rPr lang="en-US" dirty="0" smtClean="0">
                <a:sym typeface="Wingdings"/>
              </a:rPr>
              <a:t>L is too big  Hash collisions?)</a:t>
            </a:r>
          </a:p>
          <a:p>
            <a:endParaRPr lang="en-US" dirty="0">
              <a:sym typeface="Wingdings"/>
            </a:endParaRPr>
          </a:p>
          <a:p>
            <a:r>
              <a:rPr lang="en-US" dirty="0" smtClean="0">
                <a:sym typeface="Wingdings"/>
              </a:rPr>
              <a:t>What to do?</a:t>
            </a:r>
          </a:p>
          <a:p>
            <a:pPr lvl="1"/>
            <a:r>
              <a:rPr lang="en-US" dirty="0" smtClean="0">
                <a:sym typeface="Wingdings"/>
              </a:rPr>
              <a:t>Choose L just right!</a:t>
            </a:r>
          </a:p>
          <a:p>
            <a:pPr lvl="1"/>
            <a:r>
              <a:rPr lang="en-US" dirty="0" smtClean="0">
                <a:sym typeface="Wingdings"/>
              </a:rPr>
              <a:t>Err on the side of false positives and use edit distance as a second pass to filter results.</a:t>
            </a:r>
          </a:p>
          <a:p>
            <a:pPr lvl="1"/>
            <a:r>
              <a:rPr lang="en-US" dirty="0" smtClean="0">
                <a:sym typeface="Wingdings"/>
              </a:rPr>
              <a:t>Fix your hash function.</a:t>
            </a:r>
            <a:endParaRPr lang="en-US" dirty="0"/>
          </a:p>
        </p:txBody>
      </p:sp>
      <p:sp>
        <p:nvSpPr>
          <p:cNvPr id="4" name="Date Placeholder 3"/>
          <p:cNvSpPr>
            <a:spLocks noGrp="1"/>
          </p:cNvSpPr>
          <p:nvPr>
            <p:ph type="dt" sz="quarter" idx="11"/>
          </p:nvPr>
        </p:nvSpPr>
        <p:spPr/>
        <p:txBody>
          <a:bodyPr/>
          <a:lstStyle/>
          <a:p>
            <a:pPr>
              <a:defRPr/>
            </a:pPr>
            <a:r>
              <a:rPr lang="en-US" smtClean="0"/>
              <a:t>Advanced Arrival Procedures with Active Abatement Potentials   9/23/10  </a:t>
            </a:r>
            <a:fld id="{009038F6-2AB7-4758-A9AD-1C49E6B80566}" type="slidenum">
              <a:rPr lang="en-US" smtClean="0"/>
              <a:pPr>
                <a:defRPr/>
              </a:pPr>
              <a:t>11</a:t>
            </a:fld>
            <a:endParaRPr lang="en-US" dirty="0"/>
          </a:p>
        </p:txBody>
      </p:sp>
    </p:spTree>
    <p:extLst>
      <p:ext uri="{BB962C8B-B14F-4D97-AF65-F5344CB8AC3E}">
        <p14:creationId xmlns:p14="http://schemas.microsoft.com/office/powerpoint/2010/main" val="3441729645"/>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Results</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6471627"/>
              </p:ext>
            </p:extLst>
          </p:nvPr>
        </p:nvGraphicFramePr>
        <p:xfrm>
          <a:off x="323850" y="1065213"/>
          <a:ext cx="8345488" cy="52419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49" y="149225"/>
            <a:ext cx="8704859" cy="674688"/>
          </a:xfrm>
        </p:spPr>
        <p:txBody>
          <a:bodyPr/>
          <a:lstStyle/>
          <a:p>
            <a:r>
              <a:rPr lang="en-US" dirty="0" smtClean="0"/>
              <a:t>Example Sentences – exact duplicate</a:t>
            </a:r>
            <a:endParaRPr lang="en-US" dirty="0"/>
          </a:p>
        </p:txBody>
      </p:sp>
      <p:sp>
        <p:nvSpPr>
          <p:cNvPr id="3" name="Content Placeholder 2"/>
          <p:cNvSpPr>
            <a:spLocks noGrp="1"/>
          </p:cNvSpPr>
          <p:nvPr>
            <p:ph idx="1"/>
          </p:nvPr>
        </p:nvSpPr>
        <p:spPr/>
        <p:txBody>
          <a:bodyPr/>
          <a:lstStyle/>
          <a:p>
            <a:r>
              <a:rPr lang="en-US" dirty="0"/>
              <a:t>Article 1095706 – </a:t>
            </a:r>
            <a:r>
              <a:rPr lang="en-US" dirty="0" smtClean="0"/>
              <a:t>“Jesus”</a:t>
            </a:r>
          </a:p>
          <a:p>
            <a:pPr lvl="1"/>
            <a:r>
              <a:rPr lang="en-US" dirty="0"/>
              <a:t> After the discovery of the empty tomb, the gospels indicate that Jesus made a series of appearances to the disciples.</a:t>
            </a:r>
            <a:endParaRPr lang="en-US" dirty="0" smtClean="0"/>
          </a:p>
          <a:p>
            <a:r>
              <a:rPr lang="en-US" dirty="0" smtClean="0"/>
              <a:t>Article 1168010 – “Life of Jesus in the New Testament”</a:t>
            </a:r>
          </a:p>
          <a:p>
            <a:pPr lvl="1"/>
            <a:r>
              <a:rPr lang="en-US" dirty="0" smtClean="0"/>
              <a:t> </a:t>
            </a:r>
            <a:r>
              <a:rPr lang="en-US" dirty="0"/>
              <a:t>After the discovery of the empty tomb, the gospels indicate that Jesus made a series of appearances to the disciples.</a:t>
            </a:r>
            <a:endParaRPr lang="en-US" dirty="0" smtClean="0"/>
          </a:p>
        </p:txBody>
      </p:sp>
      <p:sp>
        <p:nvSpPr>
          <p:cNvPr id="4" name="Date Placeholder 3"/>
          <p:cNvSpPr>
            <a:spLocks noGrp="1"/>
          </p:cNvSpPr>
          <p:nvPr>
            <p:ph type="dt" sz="quarter" idx="11"/>
          </p:nvPr>
        </p:nvSpPr>
        <p:spPr/>
        <p:txBody>
          <a:bodyPr/>
          <a:lstStyle/>
          <a:p>
            <a:pPr>
              <a:defRPr/>
            </a:pPr>
            <a:r>
              <a:rPr lang="en-US" smtClean="0"/>
              <a:t>Advanced Arrival Procedures with Active Abatement Potentials   9/23/10  </a:t>
            </a:r>
            <a:fld id="{009038F6-2AB7-4758-A9AD-1C49E6B80566}" type="slidenum">
              <a:rPr lang="en-US" smtClean="0"/>
              <a:pPr>
                <a:defRPr/>
              </a:pPr>
              <a:t>13</a:t>
            </a:fld>
            <a:endParaRPr lang="en-US" dirty="0"/>
          </a:p>
        </p:txBody>
      </p:sp>
    </p:spTree>
    <p:extLst>
      <p:ext uri="{BB962C8B-B14F-4D97-AF65-F5344CB8AC3E}">
        <p14:creationId xmlns:p14="http://schemas.microsoft.com/office/powerpoint/2010/main" val="1083864114"/>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Results – near duplicates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sz="2400" dirty="0" smtClean="0"/>
              <a:t>Factual drift</a:t>
            </a:r>
          </a:p>
          <a:p>
            <a:pPr lvl="1"/>
            <a:r>
              <a:rPr lang="en-US" sz="1600" dirty="0" smtClean="0"/>
              <a:t>On </a:t>
            </a:r>
            <a:r>
              <a:rPr lang="en-US" sz="1600" b="1" dirty="0"/>
              <a:t>June 3 1621 </a:t>
            </a:r>
            <a:r>
              <a:rPr lang="en-US" sz="1600" dirty="0"/>
              <a:t>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 On </a:t>
            </a:r>
            <a:r>
              <a:rPr lang="en-US" sz="1600" b="1" dirty="0"/>
              <a:t>2 June 1621</a:t>
            </a:r>
            <a:r>
              <a:rPr lang="en-US" sz="1600" dirty="0"/>
              <a:t> 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Nutrients </a:t>
            </a:r>
            <a:r>
              <a:rPr lang="en-US" sz="1600" dirty="0"/>
              <a:t>There are </a:t>
            </a:r>
            <a:r>
              <a:rPr lang="en-US" sz="1600" b="1" dirty="0"/>
              <a:t>seven</a:t>
            </a:r>
            <a:r>
              <a:rPr lang="en-US" sz="1600" dirty="0"/>
              <a:t> major classes of nutrients: carbohydrates, fats, dietary fiber, minerals, proteins, vitamins, and </a:t>
            </a:r>
            <a:r>
              <a:rPr lang="en-US" sz="1600" dirty="0" err="1"/>
              <a:t>water.These</a:t>
            </a:r>
            <a:r>
              <a:rPr lang="en-US" sz="1600" dirty="0"/>
              <a:t> nutrient classes can be categorized as either macronutrients (needed in relatively large amounts) or micronutrients (needed in smaller quantities</a:t>
            </a:r>
            <a:r>
              <a:rPr lang="en-US" sz="1600" dirty="0" smtClean="0"/>
              <a:t>)</a:t>
            </a:r>
          </a:p>
          <a:p>
            <a:pPr lvl="1"/>
            <a:r>
              <a:rPr lang="en-US" sz="1600" dirty="0" smtClean="0"/>
              <a:t>Nutrients </a:t>
            </a:r>
            <a:r>
              <a:rPr lang="en-US" sz="1600" dirty="0"/>
              <a:t>There are </a:t>
            </a:r>
            <a:r>
              <a:rPr lang="en-US" sz="1600" b="1" dirty="0"/>
              <a:t>six</a:t>
            </a:r>
            <a:r>
              <a:rPr lang="en-US" sz="1600" dirty="0"/>
              <a:t> major classes of nutrients: carbohydrates, fats, minerals, protein, vitamins, and </a:t>
            </a:r>
            <a:r>
              <a:rPr lang="en-US" sz="1600" dirty="0" err="1"/>
              <a:t>water.These</a:t>
            </a:r>
            <a:r>
              <a:rPr lang="en-US" sz="1600" dirty="0"/>
              <a:t> nutrient classes can be categorized as either macronutrients (needed in relatively large amounts) or micronutrients (needed in smaller quantities). </a:t>
            </a:r>
            <a:endParaRPr lang="en-US" sz="1600" dirty="0" smtClean="0"/>
          </a:p>
          <a:p>
            <a:endParaRPr lang="en-US" sz="1600" dirty="0" smtClean="0"/>
          </a:p>
          <a:p>
            <a:pPr lvl="1"/>
            <a:endParaRPr lang="en-US" sz="1200" dirty="0"/>
          </a:p>
          <a:p>
            <a:pPr marL="0" indent="0">
              <a:buNone/>
            </a:pPr>
            <a:endParaRPr lang="en-US" sz="16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Conclusion and Future Work</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 Presented our work on near-duplicate detection of Wikipedia articles at </a:t>
            </a:r>
            <a:r>
              <a:rPr lang="en-US" dirty="0" smtClean="0"/>
              <a:t>sentence level </a:t>
            </a:r>
            <a:r>
              <a:rPr lang="en-US" dirty="0" smtClean="0"/>
              <a:t>using </a:t>
            </a:r>
            <a:r>
              <a:rPr lang="en-US" dirty="0" err="1" smtClean="0"/>
              <a:t>MinHash</a:t>
            </a:r>
            <a:r>
              <a:rPr lang="en-US" dirty="0" smtClean="0"/>
              <a:t>, a LSH </a:t>
            </a:r>
            <a:r>
              <a:rPr lang="en-US" dirty="0" smtClean="0"/>
              <a:t>technique</a:t>
            </a:r>
          </a:p>
          <a:p>
            <a:r>
              <a:rPr lang="en-US" dirty="0" smtClean="0"/>
              <a:t> In the future, </a:t>
            </a:r>
          </a:p>
          <a:p>
            <a:pPr lvl="1"/>
            <a:r>
              <a:rPr lang="en-US" dirty="0"/>
              <a:t> Is comparing multiple consecutive sentences more effective than comparing single sentences?</a:t>
            </a:r>
          </a:p>
          <a:p>
            <a:pPr lvl="1"/>
            <a:r>
              <a:rPr lang="en-US" dirty="0" smtClean="0"/>
              <a:t> </a:t>
            </a:r>
            <a:r>
              <a:rPr lang="en-US" dirty="0" smtClean="0"/>
              <a:t>Investigate revision histories of these articles</a:t>
            </a:r>
          </a:p>
          <a:p>
            <a:pPr lvl="1"/>
            <a:r>
              <a:rPr lang="en-US" dirty="0" smtClean="0"/>
              <a:t> Correlate them with their timestamps, and better relate similarities based on temporal </a:t>
            </a:r>
            <a:r>
              <a:rPr lang="en-US" dirty="0" smtClean="0"/>
              <a:t>dimensions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Questions and Answers</a:t>
            </a:r>
            <a:endParaRPr lang="en-US" sz="3200" dirty="0"/>
          </a:p>
        </p:txBody>
      </p:sp>
      <p:sp>
        <p:nvSpPr>
          <p:cNvPr id="10" name="Content Placeholder 2"/>
          <p:cNvSpPr>
            <a:spLocks noGrp="1"/>
          </p:cNvSpPr>
          <p:nvPr>
            <p:ph idx="1"/>
          </p:nvPr>
        </p:nvSpPr>
        <p:spPr>
          <a:xfrm>
            <a:off x="323533" y="2799184"/>
            <a:ext cx="8345487" cy="3507513"/>
          </a:xfrm>
        </p:spPr>
        <p:txBody>
          <a:bodyPr/>
          <a:lstStyle/>
          <a:p>
            <a:pPr algn="ctr">
              <a:buNone/>
            </a:pPr>
            <a:r>
              <a:rPr lang="en-US" sz="6000" dirty="0" smtClean="0"/>
              <a:t>Thank You!</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20663" y="1149915"/>
            <a:ext cx="8345487" cy="5241925"/>
          </a:xfrm>
        </p:spPr>
        <p:txBody>
          <a:bodyPr/>
          <a:lstStyle/>
          <a:p>
            <a:r>
              <a:rPr lang="en-US" dirty="0" smtClean="0"/>
              <a:t>Introduction </a:t>
            </a:r>
          </a:p>
          <a:p>
            <a:r>
              <a:rPr lang="en-US" dirty="0" smtClean="0"/>
              <a:t>Data Definition</a:t>
            </a:r>
          </a:p>
          <a:p>
            <a:r>
              <a:rPr lang="en-US" dirty="0" smtClean="0"/>
              <a:t>Algorithm</a:t>
            </a:r>
          </a:p>
          <a:p>
            <a:r>
              <a:rPr lang="en-US" dirty="0" smtClean="0"/>
              <a:t>Preliminary Experimental Results</a:t>
            </a:r>
          </a:p>
          <a:p>
            <a:r>
              <a:rPr lang="en-US" dirty="0" smtClean="0"/>
              <a:t>Conclusion and Future Work</a:t>
            </a:r>
          </a:p>
          <a:p>
            <a:r>
              <a:rPr lang="en-US" dirty="0" smtClean="0"/>
              <a:t>Questions and Answers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Internet-enabled </a:t>
            </a:r>
            <a:r>
              <a:rPr lang="en-US" dirty="0" smtClean="0"/>
              <a:t>collaboration </a:t>
            </a:r>
            <a:r>
              <a:rPr lang="en-US" dirty="0" smtClean="0"/>
              <a:t>has resulted </a:t>
            </a:r>
            <a:r>
              <a:rPr lang="en-US" dirty="0" smtClean="0"/>
              <a:t>in abundant number of near-duplicate web documents</a:t>
            </a:r>
          </a:p>
          <a:p>
            <a:r>
              <a:rPr lang="en-US" dirty="0" smtClean="0"/>
              <a:t>Range of occurrences is even more evident within Wikipedia articles</a:t>
            </a:r>
          </a:p>
          <a:p>
            <a:pPr lvl="1"/>
            <a:r>
              <a:rPr lang="en-US" dirty="0" smtClean="0"/>
              <a:t> Over </a:t>
            </a:r>
            <a:r>
              <a:rPr lang="en-US" dirty="0" smtClean="0"/>
              <a:t>4.2 million articles in the English Wikipedia alone </a:t>
            </a:r>
          </a:p>
          <a:p>
            <a:pPr lvl="1"/>
            <a:r>
              <a:rPr lang="en-US" dirty="0" smtClean="0"/>
              <a:t> ~100,000 </a:t>
            </a:r>
            <a:r>
              <a:rPr lang="en-US" dirty="0" smtClean="0"/>
              <a:t>active contributors</a:t>
            </a:r>
          </a:p>
          <a:p>
            <a:pPr lvl="1"/>
            <a:r>
              <a:rPr lang="en-US" dirty="0" smtClean="0"/>
              <a:t> Contributors </a:t>
            </a:r>
            <a:r>
              <a:rPr lang="en-US" dirty="0" smtClean="0"/>
              <a:t>can edit </a:t>
            </a:r>
            <a:r>
              <a:rPr lang="en-US" dirty="0" smtClean="0"/>
              <a:t>articles</a:t>
            </a:r>
            <a:r>
              <a:rPr lang="en-US" dirty="0" smtClean="0"/>
              <a:t> without prior approval.</a:t>
            </a:r>
          </a:p>
          <a:p>
            <a:pPr lvl="1"/>
            <a:r>
              <a:rPr lang="en-US" dirty="0" smtClean="0"/>
              <a:t> No current mechanism for truth validation in place.*</a:t>
            </a:r>
          </a:p>
          <a:p>
            <a:pPr lvl="1"/>
            <a:endParaRPr lang="en-US" dirty="0" smtClean="0"/>
          </a:p>
          <a:p>
            <a:pPr marL="347663" lvl="1" indent="0">
              <a:buNone/>
            </a:pPr>
            <a:r>
              <a:rPr lang="en-US" sz="1600" dirty="0" smtClean="0"/>
              <a:t>*Wiki admins currently aware of ~30 duplicate articles</a:t>
            </a:r>
            <a:endParaRPr lang="en-US" sz="1600" dirty="0"/>
          </a:p>
          <a:p>
            <a:pPr lvl="1"/>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Interested in finding near-duplicate occurrences at </a:t>
            </a:r>
            <a:r>
              <a:rPr lang="en-US" dirty="0" smtClean="0"/>
              <a:t>sentence level </a:t>
            </a:r>
            <a:r>
              <a:rPr lang="en-US" dirty="0" smtClean="0"/>
              <a:t>among Wikipedia articles</a:t>
            </a:r>
          </a:p>
          <a:p>
            <a:r>
              <a:rPr lang="en-US" dirty="0" smtClean="0"/>
              <a:t>Questions to consider:</a:t>
            </a:r>
          </a:p>
          <a:p>
            <a:pPr lvl="1"/>
            <a:r>
              <a:rPr lang="en-US" dirty="0" smtClean="0"/>
              <a:t> What is the most appropriate LSH technique to apply? </a:t>
            </a:r>
          </a:p>
          <a:p>
            <a:pPr lvl="1"/>
            <a:r>
              <a:rPr lang="en-US" dirty="0" smtClean="0"/>
              <a:t> </a:t>
            </a:r>
            <a:r>
              <a:rPr lang="en-US" dirty="0" smtClean="0"/>
              <a:t>LSH does not map naturally to the edit distance measure</a:t>
            </a:r>
          </a:p>
          <a:p>
            <a:pPr lvl="1"/>
            <a:r>
              <a:rPr lang="en-US" dirty="0" smtClean="0"/>
              <a:t> Do </a:t>
            </a:r>
            <a:r>
              <a:rPr lang="en-US" dirty="0" smtClean="0"/>
              <a:t>near duplicate sentences correspond to factual errors? </a:t>
            </a:r>
          </a:p>
          <a:p>
            <a:pPr lvl="1"/>
            <a:endParaRPr lang="en-US" dirty="0" smtClean="0"/>
          </a:p>
          <a:p>
            <a:pPr lvl="1"/>
            <a:endParaRPr lang="en-US" dirty="0" smtClean="0"/>
          </a:p>
          <a:p>
            <a:endParaRPr lang="en-US" dirty="0"/>
          </a:p>
        </p:txBody>
      </p:sp>
      <p:pic>
        <p:nvPicPr>
          <p:cNvPr id="2" name="Picture 1"/>
          <p:cNvPicPr>
            <a:picLocks noChangeAspect="1"/>
          </p:cNvPicPr>
          <p:nvPr/>
        </p:nvPicPr>
        <p:blipFill>
          <a:blip r:embed="rId2"/>
          <a:stretch>
            <a:fillRect/>
          </a:stretch>
        </p:blipFill>
        <p:spPr>
          <a:xfrm>
            <a:off x="2717332" y="4540517"/>
            <a:ext cx="3544217" cy="210371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Data Definition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Wikipedia </a:t>
            </a:r>
            <a:r>
              <a:rPr lang="en-US" dirty="0" smtClean="0"/>
              <a:t>dump</a:t>
            </a:r>
            <a:endParaRPr lang="en-US" dirty="0" smtClean="0"/>
          </a:p>
          <a:p>
            <a:pPr lvl="1"/>
            <a:r>
              <a:rPr lang="en-US" dirty="0" smtClean="0"/>
              <a:t> bz2 compressed file</a:t>
            </a:r>
          </a:p>
          <a:p>
            <a:pPr lvl="1"/>
            <a:r>
              <a:rPr lang="en-US" dirty="0" smtClean="0"/>
              <a:t> current revisions only, no talk or user pages</a:t>
            </a:r>
          </a:p>
          <a:p>
            <a:pPr lvl="1"/>
            <a:r>
              <a:rPr lang="en-US" dirty="0" smtClean="0"/>
              <a:t> 9GB compressed, 42GB </a:t>
            </a:r>
            <a:r>
              <a:rPr lang="en-US" dirty="0" smtClean="0"/>
              <a:t>uncompressed</a:t>
            </a:r>
          </a:p>
          <a:p>
            <a:pPr lvl="1"/>
            <a:r>
              <a:rPr lang="en-US" dirty="0"/>
              <a:t> </a:t>
            </a:r>
            <a:r>
              <a:rPr lang="en-US" dirty="0" smtClean="0"/>
              <a:t>Tests performed on 1 of 27 partitions of Wikipedia dump</a:t>
            </a:r>
            <a:endParaRPr lang="en-US" dirty="0" smtClean="0"/>
          </a:p>
        </p:txBody>
      </p:sp>
      <p:pic>
        <p:nvPicPr>
          <p:cNvPr id="4" name="Picture 3" descr="WikiSchema1.JPG"/>
          <p:cNvPicPr>
            <a:picLocks noChangeAspect="1"/>
          </p:cNvPicPr>
          <p:nvPr/>
        </p:nvPicPr>
        <p:blipFill>
          <a:blip r:embed="rId2" cstate="print"/>
          <a:stretch>
            <a:fillRect/>
          </a:stretch>
        </p:blipFill>
        <p:spPr>
          <a:xfrm>
            <a:off x="2536500" y="3748630"/>
            <a:ext cx="4280108" cy="2590592"/>
          </a:xfrm>
          <a:prstGeom prst="rect">
            <a:avLst/>
          </a:prstGeom>
        </p:spPr>
      </p:pic>
      <p:pic>
        <p:nvPicPr>
          <p:cNvPr id="5" name="Picture 4" descr="WikiSchema2.JPG"/>
          <p:cNvPicPr>
            <a:picLocks noChangeAspect="1"/>
          </p:cNvPicPr>
          <p:nvPr/>
        </p:nvPicPr>
        <p:blipFill>
          <a:blip r:embed="rId3" cstate="print"/>
          <a:stretch>
            <a:fillRect/>
          </a:stretch>
        </p:blipFill>
        <p:spPr>
          <a:xfrm>
            <a:off x="2541471" y="6288132"/>
            <a:ext cx="1198580" cy="19664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err="1" smtClean="0"/>
              <a:t>Minhash</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Locality Sensitive Hashing</a:t>
            </a:r>
          </a:p>
          <a:p>
            <a:endParaRPr lang="en-US" dirty="0" smtClean="0"/>
          </a:p>
          <a:p>
            <a:r>
              <a:rPr lang="en-US" dirty="0"/>
              <a:t> </a:t>
            </a:r>
            <a:endParaRPr lang="en-US" dirty="0" smtClean="0"/>
          </a:p>
          <a:p>
            <a:pPr lvl="1"/>
            <a:endParaRPr lang="en-US" dirty="0" smtClean="0"/>
          </a:p>
          <a:p>
            <a:pPr lvl="1"/>
            <a:endParaRPr lang="en-US" dirty="0"/>
          </a:p>
          <a:p>
            <a:r>
              <a:rPr lang="en-US" dirty="0" smtClean="0"/>
              <a:t>Hash </a:t>
            </a:r>
            <a:r>
              <a:rPr lang="en-US" dirty="0" smtClean="0"/>
              <a:t>Family F,</a:t>
            </a:r>
            <a:endParaRPr lang="en-US" dirty="0" smtClean="0"/>
          </a:p>
          <a:p>
            <a:pPr lvl="1"/>
            <a:r>
              <a:rPr lang="en-US" dirty="0" smtClean="0"/>
              <a:t> Given a sentence S where s denotes shingle</a:t>
            </a:r>
          </a:p>
          <a:p>
            <a:pPr lvl="1"/>
            <a:endParaRPr lang="en-US" dirty="0"/>
          </a:p>
          <a:p>
            <a:pPr lvl="1"/>
            <a:endParaRPr lang="en-US" dirty="0" smtClean="0"/>
          </a:p>
          <a:p>
            <a:pPr lvl="1"/>
            <a:endParaRPr lang="en-US" sz="1400" dirty="0"/>
          </a:p>
          <a:p>
            <a:pPr lvl="1"/>
            <a:r>
              <a:rPr lang="en-US" dirty="0" smtClean="0"/>
              <a:t> Output N signatures.</a:t>
            </a:r>
            <a:endParaRPr lang="en-US" dirty="0" smtClean="0"/>
          </a:p>
          <a:p>
            <a:endParaRPr lang="en-US"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697436808"/>
              </p:ext>
            </p:extLst>
          </p:nvPr>
        </p:nvGraphicFramePr>
        <p:xfrm>
          <a:off x="3407067" y="2842224"/>
          <a:ext cx="2671065" cy="951827"/>
        </p:xfrm>
        <a:graphic>
          <a:graphicData uri="http://schemas.openxmlformats.org/presentationml/2006/ole">
            <mc:AlternateContent xmlns:mc="http://schemas.openxmlformats.org/markup-compatibility/2006">
              <mc:Choice xmlns:v="urn:schemas-microsoft-com:vml" Requires="v">
                <p:oleObj spid="_x0000_s1094" name="Equation" r:id="rId3" imgW="1104900" imgH="393700" progId="Equation.3">
                  <p:embed/>
                </p:oleObj>
              </mc:Choice>
              <mc:Fallback>
                <p:oleObj name="Equation" r:id="rId3" imgW="1104900" imgH="393700" progId="Equation.3">
                  <p:embed/>
                  <p:pic>
                    <p:nvPicPr>
                      <p:cNvPr id="0" name=""/>
                      <p:cNvPicPr/>
                      <p:nvPr/>
                    </p:nvPicPr>
                    <p:blipFill>
                      <a:blip r:embed="rId4"/>
                      <a:stretch>
                        <a:fillRect/>
                      </a:stretch>
                    </p:blipFill>
                    <p:spPr>
                      <a:xfrm>
                        <a:off x="3407067" y="2842224"/>
                        <a:ext cx="2671065" cy="951827"/>
                      </a:xfrm>
                      <a:prstGeom prst="rect">
                        <a:avLst/>
                      </a:prstGeom>
                    </p:spPr>
                  </p:pic>
                </p:oleObj>
              </mc:Fallback>
            </mc:AlternateContent>
          </a:graphicData>
        </a:graphic>
      </p:graphicFrame>
      <p:pic>
        <p:nvPicPr>
          <p:cNvPr id="4" name="Picture 3"/>
          <p:cNvPicPr>
            <a:picLocks noChangeAspect="1"/>
          </p:cNvPicPr>
          <p:nvPr/>
        </p:nvPicPr>
        <p:blipFill>
          <a:blip r:embed="rId5"/>
          <a:stretch>
            <a:fillRect/>
          </a:stretch>
        </p:blipFill>
        <p:spPr>
          <a:xfrm>
            <a:off x="521142" y="2323544"/>
            <a:ext cx="4127500" cy="4445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47345568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95" name="Equation" r:id="rId6" imgW="114300" imgH="165100" progId="Equation.3">
                  <p:embed/>
                </p:oleObj>
              </mc:Choice>
              <mc:Fallback>
                <p:oleObj name="Equation" r:id="rId6" imgW="114300" imgH="165100" progId="Equation.3">
                  <p:embed/>
                  <p:pic>
                    <p:nvPicPr>
                      <p:cNvPr id="0" name=""/>
                      <p:cNvPicPr/>
                      <p:nvPr/>
                    </p:nvPicPr>
                    <p:blipFill>
                      <a:blip r:embed="rId7"/>
                      <a:stretch>
                        <a:fillRect/>
                      </a:stretch>
                    </p:blipFill>
                    <p:spPr>
                      <a:xfrm>
                        <a:off x="4514850" y="334645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6963694"/>
              </p:ext>
            </p:extLst>
          </p:nvPr>
        </p:nvGraphicFramePr>
        <p:xfrm>
          <a:off x="965200" y="4905125"/>
          <a:ext cx="5278438" cy="1371600"/>
        </p:xfrm>
        <a:graphic>
          <a:graphicData uri="http://schemas.openxmlformats.org/presentationml/2006/ole">
            <mc:AlternateContent xmlns:mc="http://schemas.openxmlformats.org/markup-compatibility/2006">
              <mc:Choice xmlns:v="urn:schemas-microsoft-com:vml" Requires="v">
                <p:oleObj spid="_x0000_s1096" name="Equation" r:id="rId8" imgW="2590800" imgH="673100" progId="Equation.3">
                  <p:embed/>
                </p:oleObj>
              </mc:Choice>
              <mc:Fallback>
                <p:oleObj name="Equation" r:id="rId8" imgW="2590800" imgH="673100" progId="Equation.3">
                  <p:embed/>
                  <p:pic>
                    <p:nvPicPr>
                      <p:cNvPr id="0" name=""/>
                      <p:cNvPicPr>
                        <a:picLocks noChangeAspect="1" noChangeArrowheads="1"/>
                      </p:cNvPicPr>
                      <p:nvPr/>
                    </p:nvPicPr>
                    <p:blipFill>
                      <a:blip r:embed="rId9"/>
                      <a:srcRect/>
                      <a:stretch>
                        <a:fillRect/>
                      </a:stretch>
                    </p:blipFill>
                    <p:spPr bwMode="auto">
                      <a:xfrm>
                        <a:off x="965200" y="4905125"/>
                        <a:ext cx="5278438"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pic>
        <p:nvPicPr>
          <p:cNvPr id="11" name="Content Placeholder 10" descr="sigproc-sp.pdf-3.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 t="181" r="-26864" b="-181"/>
          <a:stretch/>
        </p:blip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Quite a few parameters:</a:t>
            </a:r>
          </a:p>
          <a:p>
            <a:endParaRPr lang="en-US" dirty="0" smtClean="0"/>
          </a:p>
          <a:p>
            <a:endParaRPr lang="en-US" dirty="0" smtClean="0"/>
          </a:p>
          <a:p>
            <a:endParaRPr lang="en-US" dirty="0"/>
          </a:p>
          <a:p>
            <a:endParaRPr lang="en-US" dirty="0" smtClean="0"/>
          </a:p>
          <a:p>
            <a:r>
              <a:rPr lang="en-US" dirty="0"/>
              <a:t> </a:t>
            </a:r>
            <a:r>
              <a:rPr lang="en-US" dirty="0" smtClean="0"/>
              <a:t>Min/max sentence length</a:t>
            </a:r>
          </a:p>
          <a:p>
            <a:r>
              <a:rPr lang="en-US" dirty="0" smtClean="0"/>
              <a:t> Hash size</a:t>
            </a:r>
          </a:p>
        </p:txBody>
      </p:sp>
      <p:pic>
        <p:nvPicPr>
          <p:cNvPr id="2" name="Picture 1" descr="sigproc-sp.pdf-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55" y="1632699"/>
            <a:ext cx="6054105" cy="212978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Error Estimation</a:t>
            </a:r>
            <a:endParaRPr lang="en-US" sz="3200" dirty="0"/>
          </a:p>
        </p:txBody>
      </p:sp>
      <p:sp>
        <p:nvSpPr>
          <p:cNvPr id="10" name="Content Placeholder 2"/>
          <p:cNvSpPr>
            <a:spLocks noGrp="1"/>
          </p:cNvSpPr>
          <p:nvPr>
            <p:ph idx="1"/>
          </p:nvPr>
        </p:nvSpPr>
        <p:spPr>
          <a:xfrm>
            <a:off x="323533" y="1064772"/>
            <a:ext cx="8345487" cy="5241925"/>
          </a:xfrm>
        </p:spPr>
        <p:txBody>
          <a:bodyPr/>
          <a:lstStyle/>
          <a:p>
            <a:endParaRPr lang="en-US" dirty="0" smtClean="0"/>
          </a:p>
          <a:p>
            <a:endParaRPr lang="en-US" dirty="0" smtClean="0"/>
          </a:p>
        </p:txBody>
      </p:sp>
      <p:pic>
        <p:nvPicPr>
          <p:cNvPr id="2" name="Picture 1" descr="sigproc-sp.pdf-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635" y="1440548"/>
            <a:ext cx="7146688" cy="5038361"/>
          </a:xfrm>
          <a:prstGeom prst="rect">
            <a:avLst/>
          </a:prstGeom>
        </p:spPr>
      </p:pic>
      <p:pic>
        <p:nvPicPr>
          <p:cNvPr id="3" name="Picture 2" descr="sigproc-sp.pdf-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719" y="3096591"/>
            <a:ext cx="3771900" cy="990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eing_overview">
  <a:themeElements>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eing_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eing_overview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13023</TotalTime>
  <Words>668</Words>
  <Application>Microsoft Macintosh PowerPoint</Application>
  <PresentationFormat>On-screen Show (4:3)</PresentationFormat>
  <Paragraphs>96</Paragraphs>
  <Slides>16</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boeing_overview</vt:lpstr>
      <vt:lpstr>Microsoft Equation</vt:lpstr>
      <vt:lpstr>CMSC818G – Final Project </vt:lpstr>
      <vt:lpstr>Agenda </vt:lpstr>
      <vt:lpstr>Introduction</vt:lpstr>
      <vt:lpstr>Introduction</vt:lpstr>
      <vt:lpstr>Data Definition</vt:lpstr>
      <vt:lpstr>Minhash</vt:lpstr>
      <vt:lpstr>Algorithm</vt:lpstr>
      <vt:lpstr>Algorithm</vt:lpstr>
      <vt:lpstr>Error Estimation</vt:lpstr>
      <vt:lpstr>Error Estimation</vt:lpstr>
      <vt:lpstr>Error Estimation</vt:lpstr>
      <vt:lpstr>Preliminary Results</vt:lpstr>
      <vt:lpstr>Example Sentences – exact duplicate</vt:lpstr>
      <vt:lpstr>Preliminary Results – near duplicates</vt:lpstr>
      <vt:lpstr>Conclusion and Future Work</vt:lpstr>
      <vt:lpstr>Questions and Answers</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Efficiency</dc:title>
  <dc:subject>Sustainable Transportation for the 21st Century</dc:subject>
  <dc:creator>Chip Meserole</dc:creator>
  <dc:description>For Moving Ahead 2010 Conference at Ohio State University</dc:description>
  <cp:lastModifiedBy>Joshua Bradley</cp:lastModifiedBy>
  <cp:revision>432</cp:revision>
  <dcterms:created xsi:type="dcterms:W3CDTF">2008-01-02T20:57:40Z</dcterms:created>
  <dcterms:modified xsi:type="dcterms:W3CDTF">2013-05-02T20:29:42Z</dcterms:modified>
</cp:coreProperties>
</file>