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8"/>
  </p:notesMasterIdLst>
  <p:handoutMasterIdLst>
    <p:handoutMasterId r:id="rId19"/>
  </p:handoutMasterIdLst>
  <p:sldIdLst>
    <p:sldId id="469" r:id="rId2"/>
    <p:sldId id="574" r:id="rId3"/>
    <p:sldId id="630" r:id="rId4"/>
    <p:sldId id="644" r:id="rId5"/>
    <p:sldId id="647" r:id="rId6"/>
    <p:sldId id="646" r:id="rId7"/>
    <p:sldId id="648" r:id="rId8"/>
    <p:sldId id="650" r:id="rId9"/>
    <p:sldId id="651" r:id="rId10"/>
    <p:sldId id="657" r:id="rId11"/>
    <p:sldId id="649" r:id="rId12"/>
    <p:sldId id="652" r:id="rId13"/>
    <p:sldId id="653" r:id="rId14"/>
    <p:sldId id="654" r:id="rId15"/>
    <p:sldId id="655" r:id="rId16"/>
    <p:sldId id="656" r:id="rId17"/>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34" d="100"/>
          <a:sy n="134" d="100"/>
        </p:scale>
        <p:origin x="-1632"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758128" y="1497411"/>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err="1"/>
              <a:t>Templatification</a:t>
            </a:r>
            <a:endParaRPr lang="en-US" dirty="0"/>
          </a:p>
          <a:p>
            <a:pPr lvl="1"/>
            <a:r>
              <a:rPr lang="en-US" sz="1200" dirty="0"/>
              <a:t>Eight Miles High (album)  Eight Miles High is an album by Dutch hard rock band Golden Earring released in 1969.	Live (Golden Earring album) Live is an album by Dutch hard rock band Golden Earring released in 1977.</a:t>
            </a:r>
          </a:p>
          <a:p>
            <a:pPr lvl="1"/>
            <a:r>
              <a:rPr lang="en-US" sz="1200" dirty="0"/>
              <a:t>Eight Miles High (album)  Eight Miles High is an album by Dutch hard rock band Golden Earring released in 1969.	Together (Golden Earring album) Together is an album by Dutch hard rock band Golden Earring released in 1972.</a:t>
            </a:r>
          </a:p>
          <a:p>
            <a:r>
              <a:rPr lang="en-US" dirty="0" smtClean="0"/>
              <a:t>References </a:t>
            </a:r>
            <a:r>
              <a:rPr lang="en-US" dirty="0"/>
              <a:t>Styles</a:t>
            </a:r>
          </a:p>
          <a:p>
            <a:r>
              <a:rPr lang="en-US" dirty="0"/>
              <a:t>Copy </a:t>
            </a:r>
            <a:r>
              <a:rPr lang="en-US" dirty="0" smtClean="0"/>
              <a:t>Editing</a:t>
            </a:r>
          </a:p>
          <a:p>
            <a:r>
              <a:rPr lang="en-US" dirty="0" smtClean="0"/>
              <a:t>Identical Sentences</a:t>
            </a:r>
            <a:endParaRPr lang="en-US" dirty="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various granularity levels using LSH technique</a:t>
            </a:r>
          </a:p>
          <a:p>
            <a:r>
              <a:rPr lang="en-US" dirty="0" smtClean="0"/>
              <a:t> In the future, </a:t>
            </a:r>
          </a:p>
          <a:p>
            <a:pPr lvl="1"/>
            <a:r>
              <a:rPr lang="en-US" dirty="0" smtClean="0"/>
              <a:t> Investigate revision histories of these articles</a:t>
            </a:r>
          </a:p>
          <a:p>
            <a:pPr lvl="1"/>
            <a:r>
              <a:rPr lang="en-US" dirty="0" smtClean="0"/>
              <a:t> Correlate them with their timestamps, and better relate similarities based on temporal dimensions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 enabled collaboration and cooperation on a large scale, resulting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Almost all articles can be edited by anyone with access to the site (editing largely open)</a:t>
            </a:r>
          </a:p>
          <a:p>
            <a:pPr lvl="1"/>
            <a:r>
              <a:rPr lang="en-US" dirty="0" smtClean="0"/>
              <a:t> About 100,000 active contributors</a:t>
            </a:r>
          </a:p>
          <a:p>
            <a:pPr lvl="1"/>
            <a:r>
              <a:rPr lang="en-US" dirty="0" smtClean="0"/>
              <a:t> A contributor can edit the text by copying from another article without needing approval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various granularity levels among Wikipedia articles</a:t>
            </a:r>
          </a:p>
          <a:p>
            <a:r>
              <a:rPr lang="en-US" dirty="0" smtClean="0"/>
              <a:t>Questions to consider:</a:t>
            </a:r>
          </a:p>
          <a:p>
            <a:pPr lvl="1"/>
            <a:r>
              <a:rPr lang="en-US" dirty="0" smtClean="0"/>
              <a:t> What is the most appropriate LSH technique to apply? </a:t>
            </a:r>
          </a:p>
          <a:p>
            <a:pPr lvl="1"/>
            <a:r>
              <a:rPr lang="en-US" dirty="0" smtClean="0"/>
              <a:t> No LSH family for edit distance is known to exist</a:t>
            </a:r>
          </a:p>
          <a:p>
            <a:pPr lvl="1"/>
            <a:r>
              <a:rPr lang="en-US" dirty="0" smtClean="0"/>
              <a:t> What is the appropriate granularity for analysis? </a:t>
            </a:r>
          </a:p>
          <a:p>
            <a:pPr lvl="1"/>
            <a:r>
              <a:rPr lang="en-US" dirty="0" smtClean="0"/>
              <a:t> Is comparing multiple consecutive sentences more effective than comparing single sentences?</a:t>
            </a:r>
          </a:p>
          <a:p>
            <a:pPr lvl="1"/>
            <a:r>
              <a:rPr lang="en-US" dirty="0" smtClean="0"/>
              <a:t> What is the best shingle size?</a:t>
            </a:r>
          </a:p>
          <a:p>
            <a:pPr lvl="1"/>
            <a:r>
              <a:rPr lang="en-US" dirty="0" smtClean="0"/>
              <a:t> Do near duplicate sentences correspond to factual errors? </a:t>
            </a:r>
          </a:p>
          <a:p>
            <a:pPr lvl="1"/>
            <a:endParaRPr lang="en-US" dirty="0" smtClean="0"/>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dumps</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r>
              <a:rPr lang="en-US" dirty="0" smtClean="0"/>
              <a:t>Wikipedia content</a:t>
            </a:r>
          </a:p>
          <a:p>
            <a:pPr lvl="1"/>
            <a:endParaRPr lang="en-US" dirty="0" smtClean="0"/>
          </a:p>
          <a:p>
            <a:endParaRPr lang="en-US" dirty="0" smtClean="0"/>
          </a:p>
          <a:p>
            <a:endParaRPr lang="en-US" dirty="0" smtClean="0"/>
          </a:p>
        </p:txBody>
      </p:sp>
      <p:pic>
        <p:nvPicPr>
          <p:cNvPr id="4" name="Picture 3" descr="WikiSchema1.JPG"/>
          <p:cNvPicPr>
            <a:picLocks noChangeAspect="1"/>
          </p:cNvPicPr>
          <p:nvPr/>
        </p:nvPicPr>
        <p:blipFill>
          <a:blip r:embed="rId2" cstate="print"/>
          <a:stretch>
            <a:fillRect/>
          </a:stretch>
        </p:blipFill>
        <p:spPr>
          <a:xfrm>
            <a:off x="562480" y="3736055"/>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492034" y="6288133"/>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err="1" smtClean="0"/>
              <a:t>Minhash</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err="1" smtClean="0"/>
              <a:t>Pr</a:t>
            </a:r>
            <a:r>
              <a:rPr lang="en-US" dirty="0" smtClean="0"/>
              <a:t>[</a:t>
            </a:r>
            <a:r>
              <a:rPr lang="en-US" dirty="0" err="1" smtClean="0"/>
              <a:t>minhash</a:t>
            </a:r>
            <a:r>
              <a:rPr lang="en-US" dirty="0" smtClean="0"/>
              <a:t>(</a:t>
            </a:r>
            <a:r>
              <a:rPr lang="en-US" dirty="0" err="1" smtClean="0"/>
              <a:t>h,A</a:t>
            </a:r>
            <a:r>
              <a:rPr lang="en-US" dirty="0" smtClean="0"/>
              <a:t>) = </a:t>
            </a:r>
            <a:r>
              <a:rPr lang="en-US" dirty="0" err="1" smtClean="0"/>
              <a:t>minhash</a:t>
            </a:r>
            <a:r>
              <a:rPr lang="en-US" dirty="0" smtClean="0"/>
              <a:t>(</a:t>
            </a:r>
            <a:r>
              <a:rPr lang="en-US" dirty="0" err="1" smtClean="0"/>
              <a:t>h,B</a:t>
            </a:r>
            <a:r>
              <a:rPr lang="en-US" dirty="0" smtClean="0"/>
              <a:t>)] = J(A,B)</a:t>
            </a:r>
          </a:p>
          <a:p>
            <a:pPr lvl="1"/>
            <a:r>
              <a:rPr lang="en-US" dirty="0" smtClean="0"/>
              <a:t>J(A,B) = intersection(A,B)/union(A,B)</a:t>
            </a:r>
          </a:p>
          <a:p>
            <a:pPr lvl="1"/>
            <a:endParaRPr lang="en-US" dirty="0"/>
          </a:p>
          <a:p>
            <a:r>
              <a:rPr lang="en-US" dirty="0" smtClean="0"/>
              <a:t>Hash Family </a:t>
            </a:r>
            <a:r>
              <a:rPr lang="en-US" dirty="0" err="1" smtClean="0"/>
              <a:t>h_i</a:t>
            </a:r>
            <a:r>
              <a:rPr lang="en-US" dirty="0" smtClean="0"/>
              <a:t>,</a:t>
            </a:r>
          </a:p>
          <a:p>
            <a:pPr lvl="1"/>
            <a:r>
              <a:rPr lang="en-US" dirty="0"/>
              <a:t>s</a:t>
            </a:r>
            <a:r>
              <a:rPr lang="en-US" dirty="0" smtClean="0"/>
              <a:t>ig(X) = [</a:t>
            </a:r>
            <a:r>
              <a:rPr lang="en-US" dirty="0" err="1" smtClean="0"/>
              <a:t>mh</a:t>
            </a:r>
            <a:r>
              <a:rPr lang="en-US" dirty="0" smtClean="0"/>
              <a:t>(h_1,X),</a:t>
            </a:r>
            <a:r>
              <a:rPr lang="en-US" dirty="0" err="1" smtClean="0"/>
              <a:t>mh</a:t>
            </a:r>
            <a:r>
              <a:rPr lang="en-US" dirty="0" smtClean="0"/>
              <a:t>(h_2,X),…,</a:t>
            </a:r>
            <a:r>
              <a:rPr lang="en-US" dirty="0" err="1" smtClean="0"/>
              <a:t>mh</a:t>
            </a:r>
            <a:r>
              <a:rPr lang="en-US" dirty="0" smtClean="0"/>
              <a:t>(</a:t>
            </a:r>
            <a:r>
              <a:rPr lang="en-US" dirty="0" err="1" smtClean="0"/>
              <a:t>h_k,X</a:t>
            </a:r>
            <a:r>
              <a:rPr lang="en-US" dirty="0" smtClean="0"/>
              <a:t>)]</a:t>
            </a:r>
          </a:p>
          <a:p>
            <a:pPr lvl="1"/>
            <a:r>
              <a:rPr lang="en-US" dirty="0" smtClean="0"/>
              <a:t>For each X you output n signatures.</a:t>
            </a:r>
          </a:p>
          <a:p>
            <a:pPr lvl="1"/>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endParaRPr lang="en-US" dirty="0" smtClean="0"/>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Error Estimation</a:t>
            </a:r>
            <a:endParaRPr lang="en-US" sz="3200"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12602</TotalTime>
  <Words>617</Words>
  <Application>Microsoft Macintosh PowerPoint</Application>
  <PresentationFormat>On-screen Show (4:3)</PresentationFormat>
  <Paragraphs>86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boeing_overview</vt:lpstr>
      <vt:lpstr>CMSC818G – Final Project </vt:lpstr>
      <vt:lpstr>Agenda </vt:lpstr>
      <vt:lpstr>Introduction</vt:lpstr>
      <vt:lpstr>Introduction</vt:lpstr>
      <vt:lpstr>Data Definition</vt:lpstr>
      <vt:lpstr>Minhash</vt:lpstr>
      <vt:lpstr>Algorithm</vt:lpstr>
      <vt:lpstr>Algorithm</vt:lpstr>
      <vt:lpstr>Error Estimation</vt:lpstr>
      <vt:lpstr>Error Estimation</vt:lpstr>
      <vt:lpstr>Preliminary Experimental Results</vt:lpstr>
      <vt:lpstr>Preliminary Experimental Results</vt:lpstr>
      <vt:lpstr>Preliminary Experimental Results</vt:lpstr>
      <vt:lpstr>Preliminary Experimental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Sarah</cp:lastModifiedBy>
  <cp:revision>400</cp:revision>
  <dcterms:created xsi:type="dcterms:W3CDTF">2008-01-02T20:57:40Z</dcterms:created>
  <dcterms:modified xsi:type="dcterms:W3CDTF">2013-05-01T15:36:11Z</dcterms:modified>
</cp:coreProperties>
</file>