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72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6" r:id="rId17"/>
    <p:sldId id="287" r:id="rId18"/>
    <p:sldId id="284" r:id="rId19"/>
    <p:sldId id="29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99" r:id="rId32"/>
    <p:sldId id="289" r:id="rId33"/>
    <p:sldId id="311" r:id="rId34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 snapToObjects="1">
      <p:cViewPr>
        <p:scale>
          <a:sx n="102" d="100"/>
          <a:sy n="102" d="100"/>
        </p:scale>
        <p:origin x="-950" y="-3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63.png"/><Relationship Id="rId4" Type="http://schemas.openxmlformats.org/officeDocument/2006/relationships/image" Target="../media/image1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62.png"/><Relationship Id="rId4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01324"/>
            <a:ext cx="7772400" cy="1470025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Least Square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757099"/>
            <a:ext cx="6400800" cy="175260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資工三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乙</a:t>
            </a: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 smtClean="0">
                <a:latin typeface="Times New Roman" pitchFamily="18" charset="0"/>
                <a:ea typeface="標楷體" pitchFamily="65" charset="-120"/>
              </a:rPr>
            </a:br>
            <a:r>
              <a:rPr lang="en-US" altLang="zh-TW" dirty="0" smtClean="0">
                <a:latin typeface="Times New Roman" pitchFamily="18" charset="0"/>
                <a:ea typeface="標楷體" pitchFamily="65" charset="-120"/>
              </a:rPr>
              <a:t>408262143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 dirty="0">
                <a:latin typeface="Times New Roman" pitchFamily="18" charset="0"/>
                <a:ea typeface="標楷體" pitchFamily="65" charset="-120"/>
              </a:rPr>
            </a:b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林采昕</a:t>
            </a:r>
            <a:endParaRPr lang="zh-TW" altLang="en-US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3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7" name="矩形 26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1.2159E-01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2.4730E+00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1.1971E+00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4.4352E+00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+ 2.5143E+01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4.1765E+01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+ 3.5107E+01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1.8082E+01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+ 6.0795E+00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+ 1.4852E-01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2.5290E-03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1.0919E-03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1.1200E-05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+ 2.4294E-05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2.4062E-06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+ 3.9689E-08 * x^14 + 5.3569E-08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1.5099E-08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+ 1.6505E-09 * x^17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5.6588E-11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2.1302E-12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+ 1.4161E-13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4.9168E-02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1.6871E+00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9.1130E-01 + 3.9883E+00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1.7658E+01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+ 4.9207E+01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6.8607E+01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+ 5.3836E+01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+ 8.9204E+00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2.0892E+00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+ 3.3115E-01 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2.9397E-02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3.6985E-05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+ 2.8155E-04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9.0924E-06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3.4722E-06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+ 3.1329E-07 * x^15 + 1.0882E-08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2.5194E-09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+ 1.6047E-10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1.6530E-11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+ 1.4518E-12 * x^20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4.5826E-14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2.9143E-02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9.2454E-01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3.1522E-02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3.1180E-01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3692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2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3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8.8130E-01 + 4.1687E+00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1.4157E+01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+ 3.1708E+01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3.6081E+01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+ 2.1473E+01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6.9460E+00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+ 1.1649E+00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7.6380E-02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2.1857E-04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4.8523E-04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x^10 + 1.5673E-05 * x^11 + 2.9020E-05 * x^12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1.2468E-06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6.3182E-07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+ 6.3757E-08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2.5137E-11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8.9329E-11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+ 1.5577E-12 * x^18 + 4.2028E-13 * x^19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3.0868E-13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x^20 + 1.4666E-14 * x^21 + 1.9430E-15 * x^22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1.2318E-16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1.0110E-01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0663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4.6446E-01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8.5895E-01 + 5.0363E+00 * x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1.8938E+01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 + 4.2014E+01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4.8118E+01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+ 3.1058E+01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1.2940E+01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+ 4.0977E+00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1.1019E+00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+ 2.3001E-01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2.7932E-02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+ 3.7983E-04 * x^11 + 2.8818E-04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8.2058E-07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6.7785E-06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+ 5.0416E-07 * x^15 + 3.8156E-08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3.3527E-09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5.6966E-10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+ 6.1033E-11 * x^19 + 5.4968E-12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1.5455E-12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+ 1.4053E-13 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6.2289E-15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+ 1.1101E-16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2.1766E-01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4.0591E+00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5166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1.3827E+00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9.7435E+00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+ 5.0491E+01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9.0205E+01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+ 8.0841E+01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4.0314E+01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+ 1.0545E+01 * x^6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7.1548E-01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3.3884E-01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+ 8.4478E-02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2.3990E-03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1.2888E-03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+ 1.2216E-04 * x^12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7.1100E-08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x^13 + 6.8824E-07 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8.7698E-08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1.3675E-08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+ 2.3808E-09 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3.0988E-10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+ 2.9268E-11 * x^19 + 1.1440E-12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4.5400E-14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5.1554E-14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+ 3.3932E-15 * x^23 + 1.4127E-16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1.1861E-17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5.3623E-02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2.3151E-01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1.0147E+00 + 5.6445E-01 * x + 2.0900E+00 * x^2 + 1.9521E+00 * x^3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8.2328E+00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x^4 + 6.9494E+00 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2.7490E+00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+ 6.0803E-01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8.8290E-02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+ 1.1196E-02 * x^9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1.1851E-03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x^10 + 3.3573E-05 * x^11 + 2.0308E-06 * x^12 + 1.7674E-06 * x^13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2.8748E-07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2.9132E-10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x^15 + 2.4480E-09 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2.3244E-10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+ 1.8818E-11 * x^18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2.4406E-12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x^19 + 4.4033E-13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3.7353E-14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+ 1.0476E-15 * x^22 + 2.3789E-17 * x^23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3.6582E-17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x^24 + 5.6206E-18 * x^25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2.3306E-19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2.3163E-01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1.8934E+00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535167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dirty="0">
                <a:latin typeface="Times New Roman" pitchFamily="18" charset="0"/>
                <a:cs typeface="Times New Roman" pitchFamily="18" charset="0"/>
              </a:rPr>
              <a:t>f(x) = 1.1953E+00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4.4275E+00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 + 2.3934E+01 * x^2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3.4569E+01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x^3 + 1.9460E+01 * x^4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1.2458E+00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4.0135E+00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x^6 + 2.1851E+00 * x^7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5.0269E-01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x^8 + 4.4499E-02 * x^9 + 1.2082E-03 * x^10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1.2695E-05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1.0498E-04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x^12 + 7.5137E-06 * x^13 + 5.7773E-08 * x^14 + 1.5625E-07 * x^15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1.6533E-08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3.1916E-10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1.5975E-10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x^18 + 1.4347E-11 * x^19 + 2.7873E-12 * x^20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8.9513E-14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1.4520E-14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8.7470E-16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x^23 + 7.3877E-17 * x^24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1.1947E-17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x^25 + 2.9737E-18 * x^26 </a:t>
            </a:r>
            <a:r>
              <a:rPr lang="zh-TW" alt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100" dirty="0" smtClean="0">
                <a:latin typeface="Times New Roman" pitchFamily="18" charset="0"/>
                <a:cs typeface="Times New Roman" pitchFamily="18" charset="0"/>
              </a:rPr>
              <a:t>1.5001E-19 </a:t>
            </a:r>
            <a:r>
              <a:rPr sz="1100" dirty="0">
                <a:latin typeface="Times New Roman" pitchFamily="18" charset="0"/>
                <a:cs typeface="Times New Roman" pitchFamily="18" charset="0"/>
              </a:rPr>
              <a:t>* x^27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5" name="矩形 24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1.2234E-01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4.1823E+00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8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1.1211E+00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1.9719E+00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 + 1.1467E+01 * x^2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1.0653E+01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1.7922E+00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+ 7.4007E+00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4.6269E+00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+ 1.3915E+00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1.9586E-01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1.6736E-03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+ 4.7788E-03 * x^10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6.0289E-04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x^11 + 1.5608E-05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1.9100E-07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+ 5.1302E-07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3.7296E-08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6.9538E-09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+ 8.0144E-10 * x^17 + 6.3412E-11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5.0391E-12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1.5020E-12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1.0370E-14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+ 3.0413E-14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9.9135E-16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+ 1.2092E-16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5.9363E-17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+ 4.6642E-18 * x^26 + 1.0094E-20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7.5858E-21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2.9251E-02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8.9976E-01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9.8686E-01 + 1.2224E+00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1.6485E-01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+ 4.2569E+00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7.8945E+00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+ 4.6664E+00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8.8693E-01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1.4447E-01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x^7 + 8.2347E-02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9.7362E-03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1.5554E-04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+ 6.5347E-05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8.6564E-07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+ 6.4958E-07 * x^13 + 1.1834E-08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1.9437E-08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+ 2.0298E-10 * x^16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4.3971E-11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x^17 + 1.4500E-11 * x^18 + 1.8577E-12 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3.3381E-14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+ 1.7891E-14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5.7382E-15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2.1468E-16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1.9993E-17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+ 1.2340E-17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1.3257E-19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2.9356E-20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5.5410E-21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+ 3.9304E-22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3.2510E-02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2.8028E-01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8.6998E-01 + 4.5264E+00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1.6012E+01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+ 3.5537E+01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4.0051E+01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+ 2.3746E+01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7.6646E+00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+ 1.2658E+00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6.9863E-02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4.4285E-03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2.1945E-04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+ 1.1864E-04 * x^11 + 1.1636E-05 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2.7341E-06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+ 7.6738E-08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1.3894E-08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+ 2.6998E-09 * x^16 + 5.6293E-11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2.4925E-11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2.1561E-12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+ 7.5843E-13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1.4431E-14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7.6588E-15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+ 1.0990E-16 * x^23 + 6.4306E-17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4.4197E-18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+ 3.5018E-19 * x^26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4.9844E-20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x^27 + 1.0610E-20 * x^28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1.2687E-21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x^29 + 5.0224E-23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1.1599E-01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1.2240E+00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7.7901E-01 + 6.8161E+00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2.5967E+01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+ 5.4154E+01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5.9609E+01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+ 3.6847E+01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1.3547E+01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+ 3.0067E+00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3.7546E-01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+ 1.6525E-02 * x^9 + 1.3530E-03 * x^10 + 6.8203E-05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7.0000E-05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+ 5.3987E-06 * x^13 + 3.1465E-07 * x^14 + 7.0421E-09 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8.9447E-09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+ 6.4696E-10 * x^17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6.3012E-11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4.9984E-12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+ 1.0551E-12 * x^20 + 2.0886E-13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1.5138E-14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4.2850E-16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2.8592E-16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x^24 + 2.9991E-17 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3.5514E-18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+ 6.1690E-19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3.6717E-20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+ 5.6647E-21 * x^29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8.8978E-22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x^30 + 3.9103E-23 * x^31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9.4764E-02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1.2843E+00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1.1150E+00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2.4261E+00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+ 1.7562E+01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3.1199E+01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+ 2.8926E+01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1.7237E+01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+ 6.7976E+00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1.6745E+00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+ 2.2770E-01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1.3076E-02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+ 6.3171E-04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2.3359E-04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+ 1.6883E-05 * x^12 + 2.5103E-06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3.0288E-07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+ 2.6992E-08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1.4340E-09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4.0691E-10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2.3615E-11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+ 7.2606E-12 * x^19 + 1.2979E-13 * x^20 + 7.1111E-14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8.2786E-15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6.2746E-16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+ 6.4065E-17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1.4001E-17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+ 1.1509E-18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6.6065E-20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+ 1.5215E-20 * x^28 + 9.8744E-22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1.3711E-22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1.8738E-23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+ 1.4823E-24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7.3789E-02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6.8298E-01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12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1.0018E+00 + 5.9743E-01 * x + 4.3179E+00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8.1364E+00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+ 9.2735E+00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8.8575E+00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+ 5.5480E+00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2.0212E+00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+ 4.0777E-01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4.1258E-02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+ 2.2029E-03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3.7136E-04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+ 5.0689E-05 * x^12 + 3.9898E-06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7.8103E-07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7.8128E-08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+ 9.4272E-09 * x^16 + 8.7514E-10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4.4065E-11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+ 3.6843E-12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2.5128E-12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1.0013E-13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+ 5.1885E-14 * x^22 + 8.4173E-16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4.4949E-16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+ 5.2904E-18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5.8806E-19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+ 4.2728E-20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1.4355E-20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+ 6.3772E-21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2.8760E-22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1.8565E-23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5.8031E-25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+ 1.2047E-25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1.0804E-01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1.3025E+00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45999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1.1289E+00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2.6808E+00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+ 1.7870E+01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2.9664E+01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+ 2.4668E+01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1.2655E+01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+ 4.1313E+00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7.5891E-01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+ 4.0411E-02 * x^8 + 8.7694E-03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8.4147E-04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9.8810E-05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1.5852E-06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+ 2.5222E-06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3.7511E-08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+ 1.0472E-08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2.3075E-09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2.7903E-10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1.5519E-11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+ 3.6992E-12 * x^19 + 3.9737E-13 * x^20 + 4.7933E-14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1.2801E-15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1.3045E-15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+ 3.0196E-17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3.7666E-18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+ 3.8688E-19 * x^26 + 9.7547E-20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8.3495E-21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+ 8.4201E-22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6.8793E-23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+ 2.2952E-24 * x^31 + 1.8017E-25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1.1140E-25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+ 7.4636E-27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8.2947E-02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6.4069E-01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1.0880E+00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1.6711E+00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+ 1.5691E+01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3.3990E+01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+ 4.3027E+01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3.6797E+01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+ 2.0858E+01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7.6419E+00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+ 1.7696E+00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2.4670E-01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+ 1.8231E-02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4.5647E-04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1.0375E-05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+ 1.1818E-06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8.5945E-08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+ 5.2644E-09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9.3471E-09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+ 3.7129E-10 * x^17 + 1.1614E-10 * x^18 + 2.0374E-11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2.0673E-12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2.1859E-13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3.4259E-14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+ 2.7188E-15 * x^23 + 6.6643E-16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4.6442E-17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+ 1.4144E-17 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1.3721E-18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1.6914E-19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+ 5.9911E-21 * x^29 + 2.2320E-21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8.0209E-23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+ 1.4869E-25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2.0208E-25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7.1226E-26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+ 5.4430E-27 * x^35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1.2946E-01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3.7752E-01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229903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7.8155E-01 + 6.9313E+00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2.7614E+01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+ 5.9551E+01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6.6867E+01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+ 4.1305E+01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1.4420E+01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+ 2.6126E+00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1.0576E-01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4.5384E-02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+ 6.9607E-03 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3.7898E-05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1.2580E-05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+ 2.1683E-06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9.0685E-08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1.0383E-08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+ 2.0053E-09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1.9392E-10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+ 1.9824E-11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8.2295E-13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+ 3.7054E-15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4.6301E-14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+ 3.8636E-15 * x^23 + 1.8921E-16 * x^24 + 3.6509E-17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5.3343E-18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+ 4.0796E-19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8.3062E-20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2.2851E-21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+ 6.4259E-22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5.3411E-23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+ 1.4956E-23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1.0103E-25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9.6169E-26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4.7735E-27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+ 6.1073E-28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3.4293E-01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1.0568E+01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229904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6.4564E-01 + 1.0713E+01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4.4221E+01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+ 8.8224E+01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9.1732E+01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+ 5.3955E+01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1.9105E+01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+ 4.2648E+00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6.3558E-01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+ 6.9513E-02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5.9315E-03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+ 3.8182E-04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2.5704E-05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1.0513E-07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+ 5.9766E-07 * x^14 + 8.3525E-09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1.9097E-08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+ 2.2641E-09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8.0852E-11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1.3391E-11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+ 3.4085E-13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1.4006E-13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+ 8.3393E-14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1.7484E-15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+ 2.5118E-17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7.0679E-18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1.3170E-18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+ 1.4271E-19 * x^28 + 9.8764E-21 * x^29 + 1.4249E-21 * x^30 + 4.0120E-23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1.7920E-23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2.3205E-24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2.6427E-25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+ 3.9485E-26 * x^35 + 3.5574E-27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3.1432E-28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39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3.2449E-02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6.3533E-01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9.8283E-01 + 1.3903E+00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1.1633E+00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+ 6.4816E+00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1.0349E+01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+ 6.2451E+00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1.5746E+00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+ 9.4847E-02 * x^7 + 1.0941E-02 * x^8 + 6.3885E-03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2.3599E-03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+ 1.9007E-04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2.9508E-06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+ 2.8688E-06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4.2368E-07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+ 6.4815E-09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1.7260E-09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+ 2.3934E-10 * x^17 + 2.1740E-11 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2.1495E-12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+ 3.6554E-13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5.4080E-15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6.6295E-15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4.2881E-16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+ 2.6865E-17 * x^24 + 1.0049E-17 * x^25 + 4.2485E-19 * x^26 + 6.4083E-21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2.1099E-20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+ 7.4019E-22 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6.9013E-23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+ 1.7572E-23 * x^31 + 1.3093E-24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2.9846E-25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+ 5.3821E-27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4.1577E-28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+ 2.0690E-28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1.4521E-29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+ 2.6073E-31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5.1073E-02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9.4716E-01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749905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1.0203E+00 + 2.8974E-01 * x + 4.4080E+00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5.1497E+00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+ 2.2843E+00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1.6475E+00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+ 1.3628E+00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5.4622E-01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+ 8.9768E-02 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1.3853E-03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5.4740E-04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1.5174E-04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+ 1.6786E-05 * x^12 + 3.3136E-06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1.4050E-07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4.8510E-08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+ 5.2152E-10 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1.3732E-10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+ 4.9782E-11 * x^18 + 4.7184E-12 * x^19 + 1.6039E-13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4.3100E-14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1.3465E-14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6.6716E-16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+ 2.0000E-16 * x^24 + 9.9297E-18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4.8023E-20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2.0435E-19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+ 9.1803E-23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2.7675E-22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+ 2.7466E-22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1.1759E-23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+ 1.2585E-24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6.0760E-25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+ 4.5197E-26 * x^34 + 6.2002E-28 * x^35 + 2.1840E-29 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4.9269E-30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1.4794E-30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x^38 + 9.2645E-32 * x^39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5.3922E-02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1.5481E+00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1.0249E+00 + 2.1445E-01 * x + 4.5613E+00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5.1253E+00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+ 1.9864E+00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1.3184E+00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+ 1.1810E+00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4.8615E-01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+ 7.7306E-02 * x^8 + 1.0903E-04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4.7282E-04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2.7207E-04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+ 5.4393E-05 * x^12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1.6407E-06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1.2694E-07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+ 4.1298E-09 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7.3512E-11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x^17 + 1.0657E-11 * x^18 + 2.0780E-12 * x^19 + 4.4051E-13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5.3985E-14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+ 2.6131E-15 * x^22 + 2.1449E-16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1.3057E-16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3.0694E-18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+ 5.2980E-19 * x^26 + 1.1599E-19 * x^27 + 1.2184E-20 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1.5046E-21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2.6165E-22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x^30 + 5.7248E-23 * x^31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4.1891E-24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6.9021E-26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+ 4.7443E-26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8.5961E-27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+ 4.7823E-28 * x^36 + 2.7315E-29 * x^37 + 6.6620E-31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4.7103E-31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+ 1.8893E-32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3.4832E-02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9.5491E-02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19072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3.6477E-01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4.6577E+00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39073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1.1904E+00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4.1297E+00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 + 2.2690E+01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3.3746E+01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+ 2.1527E+01 * x^4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4.8861E+00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1.6159E+00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x^6 + 1.4036E+00 * x^7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3.8929E-01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x^8 + 4.6298E-02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1.3536E-03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+ 1.5004E-04 * x^11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7.3624E-05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x^12 + 1.3330E-06 * x^13 + 1.1132E-06 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3.5612E-08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6.1782E-09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x^16 + 4.8725E-10 * x^17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1.1283E-11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5.9512E-12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1.2240E-12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+ 1.3811E-13 * x^21 + 8.1359E-15 * x^22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3.9396E-16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x^23 + 3.0976E-16 * x^24 + 8.0172E-18 * x^25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1.5955E-18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6.4323E-19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4.2284E-20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+ 1.3947E-21 * x^29 + 4.3362E-22 * x^30 + 5.0434E-23 * x^31 + 9.9883E-24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6.4015E-25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3.8379E-26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x^34 + 5.5776E-27 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9.1462E-28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1.5709E-28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x^37 + 6.0630E-30 * x^38 + 6.1531E-31 * x^39 + 9.1490E-32 * x^40 + 8.5038E-33 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1.2899E-33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0000" y="2639072"/>
            <a:ext cx="270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Times New Roman" pitchFamily="18" charset="0"/>
                <a:cs typeface="Times New Roman" pitchFamily="18" charset="0"/>
              </a:rPr>
              <a:t>f(x) = 1.0025E+00 + 8.0662E-01 * x + 2.1051E+00 * x^2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1.1534E+00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1.1536E+00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 + 2.7035E-02 * x^5 + 8.1176E-01 * x^6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3.7589E-01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x^7 + 3.5722E-02 * x^8 + 1.0810E-02 * x^9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1.8113E-03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1.9503E-04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x^11 + 3.5992E-05 * x^12 + 2.8264E-06 * x^13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2.5909E-07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4.5244E-08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x^15 + 3.5906E-10 * x^16 + 5.9811E-11 * x^17 + 3.6551E-11 * x^18 + 4.6298E-12 * x^19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5.0649E-13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x^20 + 8.4206E-15 * x^21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4.2376E-15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x^22 + 6.3999E-16 * x^23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1.2676E-16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x^24 + 4.4708E-18 * x^25 + 4.6126E-19 * x^26 + 2.9748E-20 * x^27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5.1038E-21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1.3848E-22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x^29 + 9.4719E-23 * x^30 + 5.2496E-25 * x^31 + 1.5643E-24 * x^32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2.5611E-25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x^33 + 2.0777E-27 * x^34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1.7631E-27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1.8535E-28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x^36 + 1.6114E-29 * x^37 + 5.2222E-30 * x^38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1.3416E-31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x^39 + 2.0964E-32 * x^40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3.7660E-33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x^41 </a:t>
            </a:r>
            <a:r>
              <a:rPr lang="zh-TW" altLang="en-US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9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900" dirty="0" smtClean="0">
                <a:latin typeface="Times New Roman" pitchFamily="18" charset="0"/>
                <a:cs typeface="Times New Roman" pitchFamily="18" charset="0"/>
              </a:rPr>
              <a:t>3.5030E-34 </a:t>
            </a:r>
            <a:r>
              <a:rPr sz="900" dirty="0">
                <a:latin typeface="Times New Roman" pitchFamily="18" charset="0"/>
                <a:cs typeface="Times New Roman" pitchFamily="18" charset="0"/>
              </a:rPr>
              <a:t>* x^42 + 3.4112E-35 * x^43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8174751"/>
                  </p:ext>
                </p:extLst>
              </p:nvPr>
            </p:nvGraphicFramePr>
            <p:xfrm>
              <a:off x="254834" y="97443"/>
              <a:ext cx="8640000" cy="4936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9506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0.095491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0.990074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1.302522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0.029143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0.094764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0.217664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0.126919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0.990225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1.411967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0.029251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0.101096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0.231628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0.231506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0.991432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1.463432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0.031522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0.10804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0.265118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0.280277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1.548057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0.032449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0.113235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0.279115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0.311804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1.028908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1.687111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0.342929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0.366402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1.052553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1.893368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0.034832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0.115991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0.364771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0.377524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1.067118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2.473043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0.044553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0.121595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0.387982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0.406546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1.069458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4.059135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0.049168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0.122336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0.431209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0.46446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1.11658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4.182324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0.051073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0.129464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0.435532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0.635335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1.122559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4.657688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0.135072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0.45387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0.640694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1.200631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5.073844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0.053922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0.136239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0.462426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0.682977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1.223999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6.605279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0.05501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0.147349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0.466991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0.899759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1.23473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10.56835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0.073789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0.164527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0.467319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0.924536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1.28426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0.078316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0.175955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0.892188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0.947162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1.301267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0.082947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0.187765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85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42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>
                    <a:latin typeface="Times New Roman" pitchFamily="18" charset="0"/>
                    <a:cs typeface="Times New Roman" pitchFamily="18" charset="0"/>
                  </a:rPr>
                  <a:t>In Case 2, The best choice is</a:t>
                </a:r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23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ase_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00" y="1017332"/>
            <a:ext cx="1800000" cy="1800000"/>
          </a:xfrm>
          <a:prstGeom prst="rect">
            <a:avLst/>
          </a:prstGeom>
        </p:spPr>
      </p:pic>
      <p:pic>
        <p:nvPicPr>
          <p:cNvPr id="6" name="Picture 3" descr="Case_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00" y="1017332"/>
            <a:ext cx="1800000" cy="1800000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457200" y="2899748"/>
            <a:ext cx="4038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9.3634E-01 + 2.7379E+00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7.7185E+00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+ 1.9542E+01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2.3862E+01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+ 1.4297E+01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4.4234E+00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+ 6.5978E-01 * x^7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3.0069E-02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5.8379E-04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x^10 + 4.8493E-05 * x^11 + 3.5811E-06 * x^12 + 9.9878E-07 * x^13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6.9396E-08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2.6022E-08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+ 1.2430E-09 * x^16 + 2.4504E-11 * x^17 + 3.7801E-12 * x^18 + 2.1140E-12 * x^19 + 7.0036E-14 * x^20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3.4374E-14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x^21 + 2.6726E-15 * x^22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6.0649E-16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x^23 + 5.2213E-17 * x^24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2.1310E-18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8.5129E-19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x^26 + 1.3883E-19 * x^27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2.6414E-21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x^28 + 5.8407E-22 * x^29 + 7.1923E-24 * x^30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1.3795E-23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x^31 + 3.0054E-26 * x^32 + 7.8767E-26 * x^33 + 7.1766E-27 * x^34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2.5583E-27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7.5589E-29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x^36 + 2.2149E-29 * x^37 + 4.0908E-30 * x^38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3.0846E-31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x^39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3.0021E-32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x^40 + 2.1188E-33 * x^41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dirty="0">
                <a:latin typeface="Times New Roman" pitchFamily="18" charset="0"/>
                <a:cs typeface="Times New Roman" pitchFamily="18" charset="0"/>
              </a:rPr>
              <a:t>f(x) = 8.9555E-01 + 3.7718E+00 * x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1.2220E+01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 + 2.7663E+01 * x^3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3.1421E+01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x^4 + 1.8109E+01 * x^5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5.3070E+00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x^6 + 6.0390E-01 * x^7 + 5.9007E-02 * x^8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2.1808E-02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x^9 + 1.1722E-03 * x^10 + 1.3100E-04 * x^11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7.6800E-06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x^12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8.5752E-07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x^13 + 1.0231E-07 * x^14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1.6236E-08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x^15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1.1984E-09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x^16 + 3.6072E-10 * x^17 + 4.1009E-11 * x^18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6.4732E-12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x^19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5.6029E-13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x^20 + 1.0455E-13 * x^21 </a:t>
            </a:r>
            <a:r>
              <a:rPr lang="zh-TW" alt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000" dirty="0" smtClean="0">
                <a:latin typeface="Times New Roman" pitchFamily="18" charset="0"/>
                <a:cs typeface="Times New Roman" pitchFamily="18" charset="0"/>
              </a:rPr>
              <a:t>3.7802E-15 </a:t>
            </a:r>
            <a:r>
              <a:rPr sz="1000" dirty="0">
                <a:latin typeface="Times New Roman" pitchFamily="18" charset="0"/>
                <a:cs typeface="Times New Roman" pitchFamily="18" charset="0"/>
              </a:rPr>
              <a:t>* x^22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0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9686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3201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33201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自訂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資料</a:t>
            </a:r>
            <a:endParaRPr lang="en-US" altLang="zh-TW" sz="2800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~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</a:rPr>
              <a:t>n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次多項式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結論</a:t>
            </a:r>
            <a:endParaRPr lang="en-US" altLang="zh-TW" dirty="0">
              <a:latin typeface="Times New Roman" pitchFamily="18" charset="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04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8.0885E-01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9.8857E-01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f(x) = 3.5733E-01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8.1820E-01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9.9269E-01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3.5733E-01 + 3.4387E-17 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8.2423E-01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9.8802E-01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2.7428E-01 + 3.8385E-17 * x + 1.7615E-01 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8.3422E-01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9.8882E-01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2.7428E-01 + 6.5831E-16 * x + 1.7615E-01 * x^2 + -7.2317E-16 * x^3</a:t>
            </a:r>
          </a:p>
        </p:txBody>
      </p:sp>
    </p:spTree>
    <p:extLst>
      <p:ext uri="{BB962C8B-B14F-4D97-AF65-F5344CB8AC3E}">
        <p14:creationId xmlns:p14="http://schemas.microsoft.com/office/powerpoint/2010/main" val="441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8.4365E-01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9.8742E-01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3.1567E-01 + 4.8899E-16 * x + -1.4008E-01 * x^2 + -5.5060E-16 * x^3 + 2.6649E-01 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8.5440E-01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9.8772E-01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3.1567E-01 + 3.8693E-15 * x + -1.4008E-01 * x^2 + -1.2292E-14 * x^3 + 2.6649E-01 * x^4 + 7.7559E-15 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8.6502E-01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9.8675E-01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2.8707E-01 + 3.5654E-15 * x + 3.5471E-01 * x^2 + -1.0642E-14 * x^3 + -8.7744E-01 * x^4 + 6.5116E-15 * x^5 + 6.3402E-01 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8.7664E-01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9.9404E-01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f(x) = 2.8707E-01 + -1.1195E-14 * x + 3.5471E-01 * x^2 + 8.7276E-14 * x^3 + -8.7744E-01 * x^4 + -1.5455E-13 * x^5 + 6.3402E-01 * x^6 + 7.4787E-14 * x^7</a:t>
            </a:r>
          </a:p>
        </p:txBody>
      </p:sp>
    </p:spTree>
    <p:extLst>
      <p:ext uri="{BB962C8B-B14F-4D97-AF65-F5344CB8AC3E}">
        <p14:creationId xmlns:p14="http://schemas.microsoft.com/office/powerpoint/2010/main" val="280569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8.8189E-01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9.8601E-01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1.9164E-01 + -9.7532E-13 * x + 3.5211E+00 * x^2 + 6.2384E-12 * x^3 + -1.4746E+01 * x^4 + -1.0011E-11 * x^5 + 1.9281E+01 * x^6 + 4.5711E-12 * x^7 + -7.6761E+00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8.9440E-01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9.8586E-01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1.9164E-01 + -5.8532E-12 * x + 3.5211E+00 * x^2 + 6.1083E-11 * x^3 + -1.4746E+01 * x^4 + -1.7709E-10 * x^5 + 1.9281E+01 * x^6 + 1.9050E-10 * x^7 + -7.6761E+00 * x^8 + -6.8131E-11 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9.0723E-01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9.8518E-01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1.7475E-01 + -9.3200E-12 * x + 4.4115E+00 * x^2 + 9.5922E-11 * x^3 + -2.0910E+01 * x^4 + -2.7583E-10 * x^5 + 3.3884E+01 * x^6 + 2.9522E-10 * x^7 + -2.1612E+01 * x^8 + -1.0522E-10 * x^9 + 4.6089E+00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9.2087E-01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9.8475E-01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f(x) = 1.7475E-01 + -4.5282E-11 * x + 4.4115E+00 * x^2 + 7.1401E-10 * x^3 + -2.0910E+01 * x^4 + -3.2122E-09 * x^5 + 3.3884E+01 * x^6 + 5.9255E-09 * x^7 + -2.1612E+01 * x^8 + -4.7883E-09 * x^9 + 4.6089E+00 * x^10 + 1.4064E-09 * x^11</a:t>
            </a:r>
          </a:p>
        </p:txBody>
      </p:sp>
    </p:spTree>
    <p:extLst>
      <p:ext uri="{BB962C8B-B14F-4D97-AF65-F5344CB8AC3E}">
        <p14:creationId xmlns:p14="http://schemas.microsoft.com/office/powerpoint/2010/main" val="255047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9.3513E-01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9.8425E-01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1.7962E-01 + 4.7056E-12 * x + 4.0474E+00 * x^2 + -1.0908E-10 * x^3 + -1.7288E+01 * x^4 + 5.9502E-10 * x^5 + 2.0912E+01 * x^6 + -1.2373E-09 * x^7 + -7.9525E-01 * x^8 + 1.0851E-09 * x^9 + -1.0692E+01 * x^10 + -3.3817E-10 * x^11 + 4.1959E+00 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9.5009E-01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9.8575E-01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1.7962E-01 + -4.8171E-12 * x + 4.0474E+00 * x^2 + 1.2506E-10 * x^3 + -1.7288E+01 * x^4 + -9.9289E-10 * x^5 + 2.0912E+01 * x^6 + 3.3223E-09 * x^7 + -7.9525E-01 * x^8 + -5.2277E-09 * x^9 + -1.0692E+01 * x^10 + 3.8321E-09 * x^11 + 4.1959E+00 * x^12 + -1.0546E-09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9.6383E-01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9.8319E-01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f(x) = 1.3042E-01 + -7.5103E-09 * x + 8.7003E+00 * x^2 + 1.6421E-07 * x^3 + -7.7866E+01 * x^4 + -1.0260E-06 * x^5 + 3.1469E+02 * x^6 + 2.7633E-06 * x^7 + -6.7842E+02 * x^8 + -3.6326E-06 * x^9 + 7.9095E+02 * x^10 + 2.2989E-06 * x^11 + -4.6567E+02 * x^12 + -5.6076E-07 * x^13 + 1.0811E+02 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883575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Case 16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9.8031E-01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107112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9.8983E-01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71088"/>
            <a:ext cx="2700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/>
              <a:t>f(x) = 1.3042E-01 + 1.1980E-08 * x + 8.7003E+00 * x^2 + -4.7387E-07 * x^3 + -7.7866E+01 * x^4 + 4.6406E-06 * x^5 + 3.1469E+02 * x^6 + -1.9037E-05 * x^7 + -6.7842E+02 * x^8 + 3.9049E-05 * x^9 + 7.9095E+02 * x^10 + -4.2231E-05 * x^11 + -4.6567E+02 * x^12 + 2.3026E-05 * x^13 + 1.0811E+02 * x^14 + -4.9882E-06 * x^15</a:t>
            </a:r>
          </a:p>
        </p:txBody>
      </p:sp>
    </p:spTree>
    <p:extLst>
      <p:ext uri="{BB962C8B-B14F-4D97-AF65-F5344CB8AC3E}">
        <p14:creationId xmlns:p14="http://schemas.microsoft.com/office/powerpoint/2010/main" val="156892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9.9038E-01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9.8198E-01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3.1977E-02 + 9.6791E-07 * x + 2.1041E+01 * x^2 + -3.1730E-05 * x^3 + -2.9827E+02 * x^4 + 2.8124E-04 * x^5 + 1.7834E+03 * x^6 + -1.0787E-03 * x^7 + -5.4231E+03 * x^8 + 2.1048E-03 * x^9 + 9.0296E+03 * x^10 + -2.1880E-03 * x^11 + -8.3276E+03 * x^12 + 1.1548E-03 * x^13 + 3.9908E+03 * x^14 + -2.4336E-04 * x^15 + -7.7537E+02 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1.0089E+00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3.1977E-02 + 1.4601E-05 * x + 2.1041E+01 * x^2 + -6.2435E-04 * x^3 + -2.9827E+02 * x^4 + 7.3220E-03 * x^5 + 1.7834E+03 * x^6 + -3.8125E-02 * x^7 + -5.4231E+03 * x^8 + 1.0463E-01 * x^9 + 9.0296E+03 * x^10 + -1.6191E-01 * x^11 + -8.3277E+03 * x^12 + 1.4188E-01 * x^13 + 3.9908E+03 * x^14 + -6.5625E-02 * x^15 + -7.7537E+02 * x^16 + 1.2441E-02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9.9967E-01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9.8058E-01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/>
              <a:t>f(x) = 2.0025E-01 + -2.0121E-04 * x + -7.8104E+00 * x^2 + 8.5158E-03 * x^3 + 4.1567E+02 * x^4 + -9.9167E-02 * x^5 + -4.7332E+03 * x^6 + 5.1365E-01 * x^7 + 2.3766E+04 * x^8 + -1.4040E+00 * x^9 + -6.3386E+04 * x^10 + 2.1661E+00 * x^11 + 9.5992E+04 * x^12 + -1.8937E+00 * x^13 + -8.2719E+04 * x^14 + 8.7423E-01 * x^15 + 3.7751E+04 * x^16 + -1.6548E-01 * x^17 + -7.0784E+03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1.0195E+00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9.7996E-01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27731"/>
            <a:ext cx="27000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300" dirty="0"/>
              <a:t>f(x) = 2.0024E-01 + -1.7540E-03 * x + -7.8088E+00 * x^2 + 9.2851E-02 * x^3 + 4.1563E+02 * x^4 + -1.3913E+00 * x^5 + -4.7329E+03 * x^6 + 9.4700E+00 * x^7 + 2.3765E+04 * x^8 + -3.4910E+01 * x^9 + -6.3383E+04 * x^10 + 7.5427E+01 * x^11 + 9.5987E+04 * x^12 + -9.8114E+01 * x^13 + -8.2715E+04 * x^14 + 7.5473E+01 * x^15 + 3.7749E+04 * x^16 + -3.1579E+01 * x^17 + -7.0781E+03 * x^18 + 5.5333E+00 * x^19</a:t>
            </a:r>
          </a:p>
        </p:txBody>
      </p:sp>
    </p:spTree>
    <p:extLst>
      <p:ext uri="{BB962C8B-B14F-4D97-AF65-F5344CB8AC3E}">
        <p14:creationId xmlns:p14="http://schemas.microsoft.com/office/powerpoint/2010/main" val="110159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1.0403E+00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9.7894E-01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1.8688E-01 + -6.0911E-04 * x + -4.6763E+00 * x^2 + 3.2339E-02 * x^3 + 3.1322E+02 * x^4 + -4.8564E-01 * x^5 + -3.5148E+03 * x^6 + 3.3110E+00 * x^7 + 1.6590E+04 * x^8 + -1.2221E+01 * x^9 + -3.9463E+04 * x^10 + 2.6431E+01 * x^11 + 4.7975E+04 * x^12 + -3.4407E+01 * x^13 + -2.3648E+04 * x^14 + 2.6483E+01 * x^15 + -5.7665E+03 * x^16 + -1.1087E+01 * x^17 + 1.0521E+04 * x^18 + 1.9434E+00 * x^19 + -3.0010E+03 * x^20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1.0627E+00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9.5398E-01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1.8699E-01 + -3.5398E-03 * x + -4.6997E+00 * x^2 + 2.3910E-01 * x^3 + 3.1397E+02 * x^4 + -4.7296E+00 * x^5 + -3.5236E+03 * x^6 + 4.2777E+01 * x^7 + 1.6641E+04 * x^8 + -2.1163E+02 * x^9 + -3.9632E+04 * x^10 + 6.2523E+02 * x^11 + 4.8310E+04 * x^12 + -1.1490E+03 * x^13 + -2.4059E+04 * x^14 + 1.3226E+03 * x^15 + -5.4655E+03 * x^16 + -9.2550E+02 * x^17 + 1.0399E+04 * x^18 + 3.5944E+02 * x^19 + -2.9804E+03 * x^20 + -5.9339E+01 * x^21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1.1140E+00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9.7142E-01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f(x) = 9.2990E-02 + 1.4767E-01 * x + 2.0845E+01 * x^2 + -9.7793E+00 * x^3 + -6.5346E+02 * x^4 + 1.9015E+02 * x^5 + 1.0106E+04 * x^6 + -1.6973E+03 * x^7 + -8.0843E+04 * x^8 + 8.3121E+03 * x^9 + 3.6598E+05 * x^10 + -2.4363E+04 * x^11 + -1.0017E+06 * x^12 + 4.4493E+04 * x^13 + 1.7167E+06 * x^14 + -5.0955E+04 * x^15 + -1.8519E+06 * x^16 + 3.5513E+04 * x^17 + 1.2206E+06 * x^18 + -1.3746E+04 * x^19 + -4.4873E+05 * x^20 + 2.2632E+03 * x^21 + 7.0469E+04 * x^22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1.1467E+00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1.0339E+00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559246"/>
            <a:ext cx="270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/>
              <a:t>f(x) = 7.9873E-02 + 1.9166E-01 * x + 2.4684E+01 * x^2 + -1.2686E+01 * x^3 + -8.0716E+02 * x^4 + 2.4641E+02 * x^5 + 1.2382E+04 * x^6 + -2.1960E+03 * x^7 + -9.7842E+04 * x^8 + 1.0730E+04 * x^9 + 4.3946E+05 * x^10 + -3.1344E+04 * x^11 + -1.1983E+06 * x^12 + 5.6958E+04 * x^13 + 2.0517E+06 * x^14 + -6.4721E+04 * x^15 + -2.2159E+06 * x^16 + 4.4497E+04 * x^17 + 1.4640E+06 * x^18 + -1.6744E+04 * x^19 + -5.3988E+05 * x^20 + 2.5165E+03 * x^21 + 8.5088E+04 * x^22 + 6.8771E+01 * x^23</a:t>
            </a:r>
          </a:p>
        </p:txBody>
      </p:sp>
    </p:spTree>
    <p:extLst>
      <p:ext uri="{BB962C8B-B14F-4D97-AF65-F5344CB8AC3E}">
        <p14:creationId xmlns:p14="http://schemas.microsoft.com/office/powerpoint/2010/main" val="299724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25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1.1091E+00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9.7015E-01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2.8323E-01 + -5.3260E-04 * x + -3.3028E+01 * x^2 + 2.1903E+00 * x^3 + 1.4306E+03 * x^4 + -9.7840E+01 * x^5 + -1.9434E+04 * x^6 + 1.4860E+03 * x^7 + 1.2805E+05 * x^8 + -1.1171E+04 * x^9 + -4.7303E+05 * x^10 + 4.8266E+04 * x^11 + 1.0187E+06 * x^12 + -1.2875E+05 * x^13 + -1.1964E+06 * x^14 + 2.1871E+05 * x^15 + 4.4556E+05 * x^16 + -2.3671E+05 * x^17 + 6.5496E+05 * x^18 + 1.5775E+05 * x^19 + -9.6830E+05 * x^20 + -5.8916E+04 * x^21 + 5.0738E+05 * x^22 + 9.4231E+03 * x^23 + -9.8861E+04 * x^24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26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1.1432E+00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9.6775E-01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2.8248E-01 + -2.1350E+00 * x + -3.2637E+01 * x^2 + 1.5932E+02 * x^3 + 1.4094E+03 * x^4 + -3.5058E+03 * x^5 + -1.9038E+04 * x^6 + 3.5051E+04 * x^7 + 1.2442E+05 * x^8 + -1.8968E+05 * x^9 + -4.5405E+05 * x^10 + 5.9901E+05 * x^11 + 9.5707E+05 * x^12 + -1.1089E+06 * x^13 + -1.0670E+06 * x^14 + 1.0634E+06 * x^15 + 2.6653E+05 * x^16 + -1.0304E+05 * x^17 + 8.1697E+05 * x^18 + -9.3414E+05 * x^19 + -1.0605E+06 * x^20 + 1.0388E+06 * x^21 + 5.3731E+05 * x^22 + -4.8468E+05 * x^23 + -1.0309E+05 * x^24 + 8.7467E+04 * x^25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27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1.1813E+00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9.8045E-01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2.5794E-01 + -2.5104E+00 * x + -2.3836E+01 * x^2 + 1.8331E+02 * x^3 + 9.9459E+02 * x^4 + -3.9417E+03 * x^5 + -1.1836E+04 * x^6 + 3.8462E+04 * x^7 + 6.1790E+04 * x^8 + -2.0217E+05 * x^9 + -1.4216E+05 * x^10 + 6.1285E+05 * x^11 + 1.1028E+04 * x^12 + -1.0539E+06 * x^13 + 7.0133E+05 * x^14 + 8.0987E+05 * x^15 + -1.6557E+06 * x^16 + 3.8377E+05 * x^17 + 1.6944E+06 * x^18 + -1.4678E+06 * x^19 + -6.0795E+05 * x^20 + 1.3849E+06 * x^21 + -3.0054E+05 * x^22 + -6.0845E+05 * x^23 + 3.2979E+05 * x^24 + 1.0633E+05 * x^25 + -8.1125E+04 * x^26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28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1.2049E+00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9.7567E-01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/>
              <a:t>f(x) = 2.7751E-01 + -2.5792E-01 * x + -3.0625E+01 * x^2 + 2.0193E+01 * x^3 + 1.3054E+03 * x^4 + -4.7395E+02 * x^5 + -1.7080E+04 * x^6 + 5.1335E+03 * x^7 + 1.0624E+05 * x^8 + -3.0700E+04 * x^9 + -3.5872E+05 * x^10 + 1.1020E+05 * x^11 + 6.5688E+05 * x^12 + -2.4324E+05 * x^13 + -4.9534E+05 * x^14 + 3.1383E+05 * x^15 + -3.4114E+05 * x^16 + -1.6813E+05 * x^17 + 1.0266E+06 * x^18 + -1.3000E+05 * x^19 + -7.7968E+05 * x^20 + 3.0361E+05 * x^21 + 1.4559E+05 * x^22 + -2.3554E+05 * x^23 + 9.1588E+04 * x^24 + 8.8971E+04 * x^25 + -3.6226E+04 * x^26 + -1.3672E+04 * x^27</a:t>
            </a:r>
          </a:p>
        </p:txBody>
      </p:sp>
    </p:spTree>
    <p:extLst>
      <p:ext uri="{BB962C8B-B14F-4D97-AF65-F5344CB8AC3E}">
        <p14:creationId xmlns:p14="http://schemas.microsoft.com/office/powerpoint/2010/main" val="1830904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29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1.2349E+00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9.3479E-01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3.4170E-01 + -5.5937E-01 * x + -5.0203E+01 * x^2 + 3.9541E+01 * x^3 + 2.1147E+03 * x^4 + -8.2205E+02 * x^5 + -2.9340E+04 * x^6 + 7.7244E+03 * x^7 + 1.9828E+05 * x^8 + -3.8441E+04 * x^9 + -7.4495E+05 * x^10 + 1.0457E+05 * x^11 + 1.5944E+06 * x^12 + -1.2868E+05 * x^13 + -1.7378E+06 * x^14 + -7.4910E+04 * x^15 + 2.7395E+05 * x^16 + 5.3845E+05 * x^17 + 1.4011E+06 * x^18 + -9.1053E+05 * x^19 + -1.0262E+06 * x^20 + 8.3340E+05 * x^21 + -6.7643E+05 * x^22 + -4.4452E+05 * x^23 + 1.2919E+06 * x^24 + 1.2972E+05 * x^25 + -6.6957E+05 * x^26 + -1.5987E+04 * x^27 + 1.2258E+05 * x^28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30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1.3210E+00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9.7338E-01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1.5346E-01 + 2.0380E+00 * x + 8.0014E+00 * x^2 + -1.1311E+02 * x^3 + -3.1653E+02 * x^4 + 1.4679E+03 * x^5 + 7.8907E+03 * x^6 + -2.9598E+03 * x^7 + -8.4636E+04 * x^8 + -6.0848E+04 * x^9 + 4.5998E+05 * x^10 + 5.0701E+05 * x^11 + -1.3888E+06 * x^12 + -1.7933E+06 * x^13 + 2.3292E+06 * x^14 + 3.3843E+06 * x^15 + -1.8048E+06 * x^16 + -3.2805E+06 * x^17 + -2.2048E+05 * x^18 + 9.5288E+05 * x^19 + 1.2215E+06 * x^20 + 7.5226E+05 * x^21 + -6.0171E+04 * x^22 + -5.0653E+04 * x^23 + -1.0601E+06 * x^24 + -9.7840E+05 * x^25 + 7.7631E+05 * x^26 + 7.3721E+05 * x^27 + -1.7546E+05 * x^28 + -1.6827E+05 * x^29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31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1.3572E+00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9.8396E-01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6.4646E-01 + -1.1113E+00 * x + -1.4477E+02 * x^2 + 9.7222E+01 * x^3 + 6.0218E+03 * x^4 + -2.5148E+03 * x^5 + -8.7560E+04 * x^6 + 2.9460E+04 * x^7 + 6.1988E+05 * x^8 + -1.8771E+05 * x^9 + -2.3997E+06 * x^10 + 7.0781E+05 * x^11 + 5.1230E+06 * x^12 + -1.6172E+06 * x^13 + -5.0834E+06 * x^14 + 2.1286E+06 * x^15 + -6.3498E+05 * x^16 + -1.1839E+06 * x^17 + 5.7914E+06 * x^18 + -6.3156E+05 * x^19 + -2.4702E+06 * x^20 + 1.3148E+06 * x^21 + -3.4397E+06 * x^22 + -4.7064E+05 * x^23 + 2.5042E+06 * x^24 + -3.1775E+05 * x^25 + 1.4135E+06 * x^26 + 2.9845E+05 * x^27 + -1.8209E+06 * x^28 + -6.7979E+04 * x^29 + 4.7864E+05 * x^30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32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1.3793E+00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9.7046E-01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/>
              <a:t>f(x) = 2.6200E-01 + -1.4253E-01 * x + -2.5549E+01 * x^2 + 3.3639E+00 * x^3 + 1.0732E+03 * x^4 + 1.3660E+02 * x^5 + -1.3012E+04 * x^6 + -4.0898E+03 * x^7 + 6.9476E+04 * x^8 + 4.2245E+04 * x^9 + -1.6458E+05 * x^10 + -2.2541E+05 * x^11 + 2.7090E+04 * x^12 + 6.8905E+05 * x^13 + 7.5001E+05 * x^14 + -1.1954E+06 * x^15 + -1.6820E+06 * x^16 + 9.3211E+05 * x^17 + 1.3593E+06 * x^18 + 3.6970E+05 * x^19 + 9.6765E+04 * x^20 + -1.3264E+06 * x^21 + -6.0986E+05 * x^22 + 6.4031E+05 * x^23 + -2.6996E+05 * x^24 + 6.8257E+05 * x^25 + 8.2222E+05 * x^26 + -1.0024E+06 * x^27 + -4.8028E+05 * x^28 + 4.8289E+05 * x^29 + 9.3803E+04 * x^30 + -8.5375E+04 * x^31</a:t>
            </a:r>
          </a:p>
        </p:txBody>
      </p:sp>
    </p:spTree>
    <p:extLst>
      <p:ext uri="{BB962C8B-B14F-4D97-AF65-F5344CB8AC3E}">
        <p14:creationId xmlns:p14="http://schemas.microsoft.com/office/powerpoint/2010/main" val="292761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33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1.4213E+00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9.3664E-01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4.1323E-01 + 5.7559E-01 * x + -7.1745E+01 * x^2 + -4.0851E+01 * x^3 + 2.9708E+03 * x^4 + 8.5378E+02 * x^5 + -4.1361E+04 * x^6 + -8.0949E+03 * x^7 + 2.7798E+05 * x^8 + 4.1113E+04 * x^9 + -1.0181E+06 * x^10 + -1.1860E+05 * x^11 + 2.0580E+06 * x^12 + 1.8675E+05 * x^13 + -2.0034E+06 * x^14 + -1.1143E+05 * x^15 + 1.9793E+05 * x^16 + -9.8922E+04 * x^17 + 9.7907E+05 * x^18 + 1.8657E+05 * x^19 + 3.9885E+04 * x^20 + -4.5278E+04 * x^21 + -6.5025E+05 * x^22 + -6.5118E+04 * x^23 + -1.7494E+05 * x^24 + -2.3501E+03 * x^25 + 1.1034E+04 * x^26 + 7.3898E+04 * x^27 + 9.4386E+05 * x^28 + -4.9707E+04 * x^29 + -8.3518E+05 * x^30 + 1.0366E+04 * x^31 + 2.1258E+05 * x^32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34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1.5174E+00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9.7114E-01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1.8642E-01 + -1.0346E+00 * x + -3.4449E+00 * x^2 + 8.4432E+01 * x^3 + 2.0045E+02 * x^4 + -2.0491E+03 * x^5 + -5.8614E+02 * x^6 + 2.2495E+04 * x^7 + -1.6167E+04 * x^8 + -1.3242E+05 * x^9 + 1.5245E+05 * x^10 + 4.4709E+05 * x^11 + -5.9817E+05 * x^12 + -8.5638E+05 * x^13 + 1.2707E+06 * x^14 + 7.8572E+05 * x^15 + -1.5302E+06 * x^16 + 3.5296E+04 * x^17 + 1.0030E+06 * x^18 + -6.6642E+05 * x^19 + -3.5697E+05 * x^20 + 3.5677E+05 * x^21 + 2.0861E+05 * x^22 + -1.5063E+04 * x^23 + -2.8958E+05 * x^24 + 2.8029E+05 * x^25 + 3.2529E+05 * x^26 + -3.6175E+05 * x^27 + -3.0508E+05 * x^28 + 3.3209E+04 * x^29 + 1.7910E+05 * x^30 + 1.1341E+05 * x^31 + -4.2654E+04 * x^32 + -4.0283E+04 * x^33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35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1.5625E+00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9.5111E-01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4.7471E-01 + -4.1395E-01 * x + -8.9425E+01 * x^2 + 5.6192E+01 * x^3 + 3.5899E+03 * x^4 + -1.9159E+03 * x^5 + -4.7806E+04 * x^6 + 2.6922E+04 * x^7 + 2.9420E+05 * x^8 + -1.9500E+05 * x^9 + -8.9457E+05 * x^10 + 8.0484E+05 * x^11 + 1.0684E+06 * x^12 + -1.9483E+06 * x^13 + 9.2640E+05 * x^14 + 2.6132E+06 * x^15 + -4.0669E+06 * x^16 + -1.3050E+06 * x^17 + 3.8815E+06 * x^18 + -1.2042E+06 * x^19 + -1.1260E+06 * x^20 + 2.1946E+06 * x^21 + 1.4060E+06 * x^22 + -1.3467E+06 * x^23 + -2.4852E+06 * x^24 + 7.1597E+05 * x^25 + -5.8013E+04 * x^26 + -7.0286E+05 * x^27 + 1.7287E+06 * x^28 + 4.6237E+05 * x^29 + -7.5381E+04 * x^30 + -1.1709E+05 * x^31 + -8.7143E+05 * x^32 + 3.1583E+03 * x^33 + 3.1667E+05 * x^34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36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1.6428E+00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6.2959E-01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/>
              <a:t>f(x) = 4.5184E-01 + 1.0764E-01 * x + -8.3941E+01 * x^2 + -2.5001E+00 * x^3 + 3.4807E+03 * x^4 + -7.2129E+01 * x^5 + -4.9074E+04 * x^6 + 1.7561E+03 * x^7 + 3.3534E+05 * x^8 + -1.2430E+04 * x^9 + -1.2559E+06 * x^10 + 3.1206E+04 * x^11 + 2.6302E+06 * x^12 + 2.8254E+04 * x^13 + -2.7594E+06 * x^14 + -3.2238E+05 * x^15 + 5.1044E+05 * x^16 + 6.9048E+05 * x^17 + 1.6402E+06 * x^18 + -5.6905E+05 * x^19 + -1.2632E+06 * x^20 + -2.7460E+04 * x^21 + 2.2246E+05 * x^22 + 3.1081E+05 * x^23 + 5.6413E+04 * x^24 + -1.4354E+05 * x^25 + -6.0329E+05 * x^26 + 6.7006E+03 * x^27 + 7.7978E+05 * x^28 + 1.2053E+05 * x^29 + -3.7571E+04 * x^30 + -2.6430E+05 * x^31 + -3.3160E+05 * x^32 + 2.0017E+05 * x^33 + 1.2188E+05 * x^34 + -5.0672E+04 * x^35</a:t>
            </a:r>
          </a:p>
        </p:txBody>
      </p:sp>
    </p:spTree>
    <p:extLst>
      <p:ext uri="{BB962C8B-B14F-4D97-AF65-F5344CB8AC3E}">
        <p14:creationId xmlns:p14="http://schemas.microsoft.com/office/powerpoint/2010/main" val="1188750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3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37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2.6093E+00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1.4001E+00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-6.7346E-01 + -4.0998E+00 * x + 2.5142E+02 * x^2 + 4.2093E+02 * x^3 + -9.7994E+03 * x^4 + -1.2183E+04 * x^5 + 1.3827E+05 * x^6 + 1.5261E+05 * x^7 + -9.3029E+05 * x^8 + -1.0008E+06 * x^9 + 3.2975E+06 * x^10 + 3.7260E+06 * x^11 + -6.1691E+06 * x^12 + -7.9205E+06 * x^13 + 5.6060E+06 * x^14 + 8.5216E+06 * x^15 + -3.7358E+06 * x^16 + -1.3182E+06 * x^17 + 1.0284E+07 * x^18 + -6.5034E+06 * x^19 + -1.9386E+07 * x^20 + 5.1315E+06 * x^21 + 1.3538E+07 * x^22 + 4.6862E+05 * x^23 + -1.9302E+06 * x^24 + -1.2983E+06 * x^25 + 2.0971E+06 * x^26 + -3.0005E+05 * x^27 + -4.3425E+06 * x^28 + 6.3554E+05 * x^29 + 1.0786E+06 * x^30 + -7.1351E+05 * x^31 + 9.2538E+04 * x^32 + 6.2023E+05 * x^33 + 7.6491E+05 * x^34 + -1.8955E+05 * x^35 + -3.9449E+05 * x^36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38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1.8636E+00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8.4434E-01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3.9433E-01 + -4.4027E-01 * x + -6.6610E+01 * x^2 + 7.1898E+01 * x^3 + 2.7819E+03 * x^4 + -2.5055E+03 * x^5 + -3.8938E+04 * x^6 + 3.3734E+04 * x^7 + 2.6420E+05 * x^8 + -2.2485E+05 * x^9 + -9.8661E+05 * x^10 + 8.2471E+05 * x^11 + 2.0743E+06 * x^12 + -1.7334E+06 * x^13 + -2.1911E+06 * x^14 + 2.1262E+06 * x^15 + 2.6150E+05 * x^16 + -1.7137E+06 * x^17 + 2.0592E+06 * x^18 + 1.3148E+06 * x^19 + -2.4072E+06 * x^20 + -6.0764E+05 * x^21 + 1.1699E+06 * x^22 + -6.0230E+05 * x^23 + 1.7939E+04 * x^24 + 1.8656E+05 * x^25 + -2.0525E+05 * x^26 + 1.0827E+06 * x^27 + -5.7547E+05 * x^28 + -3.0423E+05 * x^29 + 9.1493E+05 * x^30 + -5.8547E+05 * x^31 + -2.9081E+05 * x^32 + -2.4647E+05 * x^33 + -1.4437E+05 * x^34 + 6.8848E+05 * x^35 + 7.5083E+04 * x^36 + -2.3664E+05 * x^37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39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2.2072E+00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9.7811E-01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5.6913E-01 + 6.0009E+00 * x + -1.1911E+02 * x^2 + -7.8775E+02 * x^3 + 4.9206E+03 * x^4 + 2.5680E+04 * x^5 + -7.0725E+04 * x^6 + -3.4099E+05 * x^7 + 4.9618E+05 * x^8 + 2.3011E+06 * x^9 + -1.9148E+06 * x^10 + -8.6843E+06 * x^11 + 4.1285E+06 * x^12 + 1.8752E+07 * x^13 + -4.3403E+06 * x^14 + -2.1842E+07 * x^15 + 2.0791E+05 * x^16 + 1.0181E+07 * x^17 + 4.0332E+06 * x^18 + 2.0180E+06 * x^19 + -2.7294E+06 * x^20 + -7.3228E+05 * x^21 + -7.6503E+05 * x^22 + -3.4352E+06 * x^23 + 1.1584E+06 * x^24 + 2.8657E+06 * x^25 + -7.8306E+05 * x^26 + -2.3665E+06 * x^27 + 1.4849E+06 * x^28 + 3.0968E+05 * x^29 + -8.8822E+05 * x^30 + 1.2287E+06 * x^31 + -6.2317E+05 * x^32 + 1.4146E+06 * x^33 + 9.4407E+05 * x^34 + -2.5611E+06 * x^35 + -4.0654E+05 * x^36 + 8.6604E+05 * x^37 + 6.3381E+04 * x^38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40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2.2566E+00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9.1611E-01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0000" y="2646000"/>
            <a:ext cx="2700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/>
              <a:t>f(x) = 6.2698E-01 + -7.0891E-01 * x + -1.3526E+02 * x^2 + 6.5203E+01 * x^3 + 5.4777E+03 * x^4 + -1.6809E+03 * x^5 + -7.6594E+04 * x^6 + 1.8008E+04 * x^7 + 5.1542E+05 * x^8 + -9.1305E+04 * x^9 + -1.8747E+06 * x^10 + 1.9440E+05 * x^11 + 3.7392E+06 * x^12 + 9.6956E+04 * x^13 + -3.6437E+06 * x^14 + -1.3247E+06 * x^15 + 7.0917E+05 * x^16 + 2.5332E+06 * x^17 + 1.1000E+06 * x^18 + -1.6652E+06 * x^19 + 6.5810E+04 * x^20 + -4.4381E+05 * x^21 + -6.7730E+05 * x^22 + 8.1150E+05 * x^23 + 3.8165E+05 * x^24 + 1.1925E+05 * x^25 + -7.3100E+05 * x^26 + -3.0311E+05 * x^27 + 3.2821E+05 * x^28 + 1.5579E+05 * x^29 + 9.1485E+04 * x^30 + -1.3099E+05 * x^31 + 4.3961E+05 * x^32 + 2.8589E+03 * x^33 + -3.4869E+05 * x^34 + -4.7385E+04 * x^35 + -1.2790E+05 * x^36 + 1.2876E+05 * x^37 + 1.0391E+05 * x^38 + -5.2573E+04 * x^39</a:t>
            </a:r>
          </a:p>
        </p:txBody>
      </p:sp>
    </p:spTree>
    <p:extLst>
      <p:ext uri="{BB962C8B-B14F-4D97-AF65-F5344CB8AC3E}">
        <p14:creationId xmlns:p14="http://schemas.microsoft.com/office/powerpoint/2010/main" val="33307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09468" y="1607409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50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共同</a:t>
            </a:r>
            <a:endParaRPr lang="en-US" altLang="zh-TW" sz="500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3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2" name="矩形 21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41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000" y="189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2.4633E+00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216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8.4758E-01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4.2941E-01 + 1.2360E+00 * x + -7.6610E+01 * x^2 + -1.2043E+02 * x^3 + 3.1445E+03 * x^4 + 3.3225E+03 * x^5 + -4.3243E+04 * x^6 + -3.9432E+04 * x^7 + 2.8493E+05 * x^8 + 2.4068E+05 * x^9 + -1.0164E+06 * x^10 + -8.0427E+05 * x^11 + 2.0085E+06 * x^12 + 1.4089E+06 * x^13 + -2.0463E+06 * x^14 + -8.7081E+05 * x^15 + 8.1180E+05 * x^16 + -8.8569E+05 * x^17 + -8.7619E+04 * x^18 + 1.4373E+06 * x^19 + 2.3014E+05 * x^20 + -3.6413E+04 * x^21 + 1.6327E+05 * x^22 + -5.2392E+05 * x^23 + -2.1977E+05 * x^24 + -1.5383E+05 * x^25 + -3.8097E+05 * x^26 + -1.5825E+03 * x^27 + -1.6278E+04 * x^28 + 3.0461E+05 * x^29 + 4.5278E+05 * x^30 + 1.0405E+05 * x^31 + 4.9375E+04 * x^32 + -1.7098E+05 * x^33 + -1.9717E+05 * x^34 + -9.9488E+04 * x^35 + -4.8527E+04 * x^36 + 1.0647E+05 * x^37 + 5.0273E+04 * x^38 + -1.8864E+04 * x^39 + 2.1693E+03 * x^40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42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00" y="189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2.9062E+00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0000" y="216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8.3514E-01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80000" y="125999"/>
            <a:ext cx="27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6.0848E-01 + 1.9114E+00 * x + -1.2872E+02 * x^2 + -1.4238E+02 * x^3 + 5.1596E+03 * x^4 + 2.9083E+03 * x^5 + -7.0728E+04 * x^6 + -2.2133E+04 * x^7 + 4.6055E+05 * x^8 + 4.1471E+04 * x^9 + -1.5796E+06 * x^10 + 3.1121E+05 * x^11 + 2.7764E+06 * x^12 + -1.9482E+06 * x^13 + -1.7303E+06 * x^14 + 4.2582E+06 * x^15 + -1.4512E+06 * x^16 + -3.1804E+06 * x^17 + 2.0908E+06 * x^18 + -1.6970E+06 * x^19 + 3.9061E+05 * x^20 + 2.1510E+06 * x^21 + -6.9339E+05 * x^22 + 2.5499E+06 * x^23 + -7.8020E+05 * x^24 + -2.0640E+06 * x^25 + 3.9364E+05 * x^26 + -1.6551E+06 * x^27 + 2.7660E+05 * x^28 + 8.5895E+05 * x^29 + 1.0311E+04 * x^30 + 3.8722E+04 * x^31 + -3.6001E+05 * x^32 + 6.2374E+05 * x^33 + 5.6303E+05 * x^34 + 3.0374E+05 * x^35 + -2.8785E+05 * x^36 + -6.6952E+05 * x^37 + -8.9691E+04 * x^38 + -3.7829E+04 * x^39 + 7.6006E+04 * x^40 + 1.3429E+05 * x^41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43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3.4799E+00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000" y="468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7.0669E-01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0000" y="2646000"/>
            <a:ext cx="2700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3.8921E-01 + -8.1722E-01 * x + -6.4245E+01 * x^2 + 8.4567E+01 * x^3 + 2.6250E+03 * x^4 + -2.4150E+03 * x^5 + -3.5154E+04 * x^6 + 2.9155E+04 * x^7 + 2.2159E+05 * x^8 + -1.7920E+05 * x^9 + -7.3228E+05 * x^10 + 5.9999E+05 * x^11 + 1.2330E+06 * x^12 + -1.0588E+06 * x^13 + -7.3079E+05 * x^14 + 7.2016E+05 * x^15 + -5.5599E+05 * x^16 + 4.3272E+05 * x^17 + 6.7462E+05 * x^18 + -7.8909E+05 * x^19 + 3.1206E+05 * x^20 + 8.9329E+03 * x^21 + -4.1813E+05 * x^22 + 2.3175E+05 * x^23 + -1.8326E+04 * x^24 + 4.2846E+04 * x^25 + 1.6464E+05 * x^26 + 1.1324E+05 * x^27 + -3.1783E+05 * x^28 + -1.1544E+05 * x^29 + 6.4043E+04 * x^30 + -9.0226E+04 * x^31 + 2.2250E+05 * x^32 + 3.3696E+04 * x^33 + -2.4728E+04 * x^34 + 4.5565E+03 * x^35 + -2.3948E+04 * x^36 + 1.4164E+04 * x^37 + -4.2130E+04 * x^38 + 1.9563E+04 * x^39 + -2.0889E+04 * x^40 + -1.5684E+04 * x^41 + 2.5129E+04 * x^42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44 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60000" y="4410000"/>
            <a:ext cx="2700000" cy="23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4.9243E+00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0000" y="2646000"/>
            <a:ext cx="2700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/>
              <a:t>f(x) = 4.2987E-01 + -7.3845E-01 * x + -7.6541E+01 * x^2 + 7.0546E+01 * x^3 + 3.1254E+03 * x^4 + -1.9064E+03 * x^5 + -4.2553E+04 * x^6 + 2.1999E+04 * x^7 + 2.7547E+05 * x^8 + -1.2886E+05 * x^9 + -9.5084E+05 * x^10 + 4.0378E+05 * x^11 + 1.7479E+06 * x^12 + -6.2848E+05 * x^13 + -1.4061E+06 * x^14 + 2.3582E+05 * x^15 + -2.0544E+05 * x^16 + 5.9671E+05 * x^17 + 9.3864E+05 * x^18 + -6.9962E+05 * x^19 + -2.1126E+05 * x^20 + 1.0461E+05 * x^21 + -2.1458E+05 * x^22 + 5.5865E+04 * x^23 + 2.2368E+05 * x^24 + 7.9305E+03 * x^25 + -1.6124E+05 * x^26 + 5.4487E+04 * x^27 + -1.4674E+05 * x^28 + 1.0014E+05 * x^29 + -5.1961E+04 * x^30 + -9.6740E+04 * x^31 + 2.6937E+05 * x^32 + -3.6130E+04 * x^33 + 6.6121E+04 * x^34 + -8.1214E+04 * x^35 + -1.0917E+05 * x^36 + 9.3550E+04 * x^37 + -3.8852E+04 * x^38 + 2.1968E+04 * x^39 + -9.3592E+03 * x^40 + -2.2388E+04 * x^41 + 2.3926E+04 * x^42 + -1.5905E+03 * x^43</a:t>
            </a:r>
          </a:p>
        </p:txBody>
      </p:sp>
    </p:spTree>
    <p:extLst>
      <p:ext uri="{BB962C8B-B14F-4D97-AF65-F5344CB8AC3E}">
        <p14:creationId xmlns:p14="http://schemas.microsoft.com/office/powerpoint/2010/main" val="257195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360364"/>
                  </p:ext>
                </p:extLst>
              </p:nvPr>
            </p:nvGraphicFramePr>
            <p:xfrm>
              <a:off x="254834" y="97443"/>
              <a:ext cx="8640000" cy="4901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400" i="1"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4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0.629591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0.973382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0.986013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0.808853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0.980308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0.706692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0.986754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0.818204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0.990379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1.379285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0.835137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0.978108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0.987421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0.824227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0.999666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1.421263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0.844335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0.834218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1.517403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0.847584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0.979962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0.988024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0.843654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1.019463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1.562496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0.916105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0.980455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0.988571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0.854401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1.040309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1.642808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0.934794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0.988816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0.865023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1.062684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1.86363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0.936642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0.981981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0.876635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1.109075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2.207216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0.951113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0.983192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0.992692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0.88189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1.113952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2.256618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0.953976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0.983959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0.994041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1.143199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2.463274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0.967746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0.907228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1.146722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2.609328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0.984752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1.033944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0.920871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1.181301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2.90623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1.400132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0.93513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1.204851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3.479944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0.985747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0.950093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4.924272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0.971423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0.98586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0.963831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1.321035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360364"/>
                  </p:ext>
                </p:extLst>
              </p:nvPr>
            </p:nvGraphicFramePr>
            <p:xfrm>
              <a:off x="254834" y="97443"/>
              <a:ext cx="8640000" cy="49013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  <a:gridCol w="540000"/>
                    <a:gridCol w="900000"/>
                  </a:tblGrid>
                  <a:tr h="3600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1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Case 2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1400" baseline="0" dirty="0">
                            <a:solidFill>
                              <a:sysClr val="windowText" lastClr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91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1224" t="-74074" r="-804082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21769" t="-74074" r="-643537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79730" t="-74074" r="-479054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9189" t="-74074" r="-319595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8649" t="-74074" r="-160135" b="-835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k</a:t>
                          </a:r>
                          <a:endParaRPr lang="zh-TW" altLang="en-US" sz="1400" baseline="0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858108" t="-74074" r="-676" b="-835802"/>
                          </a:stretch>
                        </a:blip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0.629591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0.973382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0.986013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0.808853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0.980308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0.706692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0.97567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0.986754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0.818204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0.990379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1.379285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0.835137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0.978108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0.987421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0.824227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0.999666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1.421263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0.844335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0.978945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0.98772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0.834218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1.008553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1.517403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0.847584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0.979962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0.988024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0.843654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1.019463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1.562496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0.916105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0.980455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0.988571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0.854401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1.040309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1.642808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0.934794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0.980581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0.988816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0.865023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1.062684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1.86363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0.936642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0.981981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0.989831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0.876635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1.109075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2.207216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0.951113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0.983192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0.992692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0.88189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1.113952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2.256618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0.953976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0.983959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0.994041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0.8944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1.143199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2.463274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0.967746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0.984251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1.00889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0.907228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1.146722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2.609328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0.984752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1.033944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0.920871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1.181301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2.90623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0.970464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0.985184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1.400132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0.93513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1.204851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3.479944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34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0.985747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0.950093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1.234896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4.924272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7000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0.971423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0.98586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TW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0.963831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1.321035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1.357159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770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 txBox="1">
            <a:spLocks/>
          </p:cNvSpPr>
          <p:nvPr/>
        </p:nvSpPr>
        <p:spPr>
          <a:xfrm>
            <a:off x="457200" y="277318"/>
            <a:ext cx="4038600" cy="4654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648200" y="277318"/>
            <a:ext cx="4038600" cy="46548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1,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36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9666"/>
                <a:ext cx="4038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In Case 2, The best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09666"/>
                <a:ext cx="4038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2"/>
          <p:cNvSpPr txBox="1"/>
          <p:nvPr/>
        </p:nvSpPr>
        <p:spPr>
          <a:xfrm>
            <a:off x="457200" y="2899748"/>
            <a:ext cx="403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f(x) = 4.5184E-01 + 1.0764E-01 * x + -8.3941E+01 * x^2 + -2.5001E+00 * x^3 + 3.4807E+03 * x^4 + -7.2129E+01 * x^5 + -4.9074E+04 * x^6 + 1.7561E+03 * x^7 + 3.3534E+05 * x^8 + -1.2430E+04 * x^9 + -1.2559E+06 * x^10 + 3.1206E+04 * x^11 + 2.6302E+06 * x^12 + 2.8254E+04 * x^13 + -2.7594E+06 * x^14 + -3.2238E+05 * x^15 + 5.1044E+05 * x^16 + 6.9048E+05 * x^17 + 1.6402E+06 * x^18 + -5.6905E+05 * x^19 + -1.2632E+06 * x^20 + -2.7460E+04 * x^21 + 2.2246E+05 * x^22 + 3.1081E+05 * x^23 + 5.6413E+04 * x^24 + -1.4354E+05 * x^25 + -6.0329E+05 * x^26 + 6.7006E+03 * x^27 + 7.7978E+05 * x^28 + 1.2053E+05 * x^29 + -3.7571E+04 * x^30 + -2.6430E+05 * x^31 + -3.3160E+05 * x^32 + 2.0017E+05 * x^33 + 1.2188E+05 * x^34 + -5.0672E+04 * x^35</a:t>
            </a:r>
          </a:p>
        </p:txBody>
      </p:sp>
      <p:sp>
        <p:nvSpPr>
          <p:cNvPr id="11" name="TextBox 16"/>
          <p:cNvSpPr txBox="1"/>
          <p:nvPr/>
        </p:nvSpPr>
        <p:spPr>
          <a:xfrm>
            <a:off x="4648200" y="2899748"/>
            <a:ext cx="4038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f(x) = 3.5733E-01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7916"/>
            <a:ext cx="351761" cy="38791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87916"/>
            <a:ext cx="351760" cy="387916"/>
          </a:xfrm>
          <a:prstGeom prst="rect">
            <a:avLst/>
          </a:prstGeom>
        </p:spPr>
      </p:pic>
      <p:pic>
        <p:nvPicPr>
          <p:cNvPr id="17" name="Picture 4" descr="Case_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500" y="1016642"/>
            <a:ext cx="1800000" cy="1800000"/>
          </a:xfrm>
          <a:prstGeom prst="rect">
            <a:avLst/>
          </a:prstGeom>
        </p:spPr>
      </p:pic>
      <p:pic>
        <p:nvPicPr>
          <p:cNvPr id="18" name="Picture 1" descr="Case_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500" y="101664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923769" y="1716374"/>
                <a:ext cx="7296462" cy="30504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如果方程式</a:t>
                </a:r>
                <a:r>
                  <a:rPr lang="zh-TW" altLang="en-US" dirty="0">
                    <a:latin typeface="Times New Roman" pitchFamily="18" charset="0"/>
                    <a:ea typeface="標楷體" pitchFamily="65" charset="-120"/>
                  </a:rPr>
                  <a:t>為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多元或同個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X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座標有不同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Y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值，則得出來的結果會很差因為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Least Square</a:t>
                </a:r>
                <a:r>
                  <a:rPr lang="zh-TW" altLang="en-US" dirty="0">
                    <a:latin typeface="Times New Roman" pitchFamily="18" charset="0"/>
                    <a:ea typeface="標楷體" pitchFamily="65" charset="-120"/>
                  </a:rPr>
                  <a:t>得出來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的</a:t>
                </a:r>
                <a:r>
                  <a:rPr lang="zh-TW" altLang="en-US" dirty="0">
                    <a:latin typeface="Times New Roman" pitchFamily="18" charset="0"/>
                    <a:ea typeface="標楷體" pitchFamily="65" charset="-120"/>
                  </a:rPr>
                  <a:t>答案會是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一元多次方程式</a:t>
                </a:r>
                <a:endParaRPr lang="en-US" altLang="zh-TW" dirty="0" smtClean="0">
                  <a:latin typeface="Times New Roman" pitchFamily="18" charset="0"/>
                  <a:ea typeface="標楷體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dirty="0">
                    <a:latin typeface="Times New Roman" pitchFamily="18" charset="0"/>
                    <a:ea typeface="標楷體" pitchFamily="65" charset="-120"/>
                  </a:rPr>
                  <a:t>若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k 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和 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k+1</a:t>
                </a:r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的誤差很大</a:t>
                </a:r>
                <a:r>
                  <a:rPr lang="zh-TW" altLang="en-US" dirty="0">
                    <a:latin typeface="Times New Roman" pitchFamily="18" charset="0"/>
                    <a:ea typeface="標楷體" pitchFamily="65" charset="-120"/>
                  </a:rPr>
                  <a:t>，則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itchFamily="18" charset="0"/>
                    <a:ea typeface="標楷體" pitchFamily="65" charset="-120"/>
                  </a:rPr>
                  <a:t>的值會變大，但相除有可能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</a:rPr>
                  <a:t>&lt;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2</a:t>
                </a:r>
                <a:endParaRPr lang="zh-TW" altLang="en-US" dirty="0">
                  <a:latin typeface="Times New Roman" pitchFamily="18" charset="0"/>
                  <a:ea typeface="標楷體" pitchFamily="65" charset="-12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9" y="1716374"/>
                <a:ext cx="7296462" cy="3050497"/>
              </a:xfrm>
              <a:prstGeom prst="rect">
                <a:avLst/>
              </a:prstGeom>
              <a:blipFill rotWithShape="1">
                <a:blip r:embed="rId2"/>
                <a:stretch>
                  <a:fillRect l="-585" r="-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Times New Roman" pitchFamily="18" charset="0"/>
                <a:ea typeface="標楷體" pitchFamily="65" charset="-120"/>
              </a:rPr>
              <a:t>結論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3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18994"/>
              </p:ext>
            </p:extLst>
          </p:nvPr>
        </p:nvGraphicFramePr>
        <p:xfrm>
          <a:off x="72000" y="118904"/>
          <a:ext cx="90000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82"/>
                <a:gridCol w="1090909"/>
                <a:gridCol w="1090909"/>
                <a:gridCol w="818182"/>
                <a:gridCol w="1090909"/>
                <a:gridCol w="1090909"/>
                <a:gridCol w="818182"/>
                <a:gridCol w="1090909"/>
                <a:gridCol w="1090909"/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zh-TW" altLang="en-US" sz="1600" baseline="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1.0000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2.86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1.2799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0.8490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0.08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1.0953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1.6624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1.4789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1.8177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6.32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1.6515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1.7875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1.2037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1.8474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3.88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1.6336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4.21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1.4453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1.9622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1.3483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2.0929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2.0864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4.53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2.1259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1.6978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1.3333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7.51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1.9403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1.68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1.1256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5.03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1.3089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7.73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1.5788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0.8946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5.18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1.2579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8.02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1.0083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0.7072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5.31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1.1916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8.16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0.7795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2.23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0.5426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1.1165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8.38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0.5662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2.50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0.7396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5.54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1.0414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8.61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0.5793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2.71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1.0428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5.80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0.8835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8.75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0.6747</a:t>
                      </a:r>
                      <a:endParaRPr lang="zh-TW" altLang="en-US" sz="1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4.6732E-01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1.0106E+00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6" y="125998"/>
            <a:ext cx="270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1.3200E+00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4.6243E-01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9.9023E-01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52953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5" y="125998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1.4772E+00 -</a:t>
            </a:r>
            <a:r>
              <a:rPr lang="zh-TW" altLang="en-US" sz="1500" dirty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3.6178E-02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4.6699E-01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1.0289E+00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6" y="2645999"/>
            <a:ext cx="270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1.4260E+00 + 2.8636E-03 * x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4.5716E-03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ea typeface="標楷體" pitchFamily="65" charset="-120"/>
              </a:rPr>
              <a:t>Case 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4.5387E-01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ea typeface="標楷體" pitchFamily="65" charset="-120"/>
                  </a:rPr>
                  <a:t>1.0526E+00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46000"/>
            <a:ext cx="2700000" cy="23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500" dirty="0">
                <a:latin typeface="Times New Roman" pitchFamily="18" charset="0"/>
                <a:ea typeface="標楷體" pitchFamily="65" charset="-120"/>
              </a:rPr>
              <a:t>f(x) = 1.6814E+00 </a:t>
            </a:r>
            <a:r>
              <a:rPr lang="zh-TW" alt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500" dirty="0" smtClean="0">
                <a:latin typeface="Times New Roman" pitchFamily="18" charset="0"/>
                <a:ea typeface="標楷體" pitchFamily="65" charset="-120"/>
              </a:rPr>
              <a:t>-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4.0739E-01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 + 1.1501E-01 * x^2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-</a:t>
            </a:r>
            <a:r>
              <a:rPr lang="en-US" sz="15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sz="1500" dirty="0" smtClean="0">
                <a:latin typeface="Times New Roman" pitchFamily="18" charset="0"/>
                <a:ea typeface="標楷體" pitchFamily="65" charset="-120"/>
              </a:rPr>
              <a:t>9.1013E-03 </a:t>
            </a:r>
            <a:r>
              <a:rPr sz="1500" dirty="0">
                <a:latin typeface="Times New Roman" pitchFamily="18" charset="0"/>
                <a:ea typeface="標楷體" pitchFamily="65" charset="-120"/>
              </a:rPr>
              <a:t>* x^3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0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4.3121E-01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9.9007E-01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9"/>
            <a:ext cx="2700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1.3611E+00 + 4.8095E-01 * x </a:t>
            </a:r>
            <a:r>
              <a:rPr sz="1500" dirty="0" smtClean="0">
                <a:latin typeface="Times New Roman" pitchFamily="18" charset="0"/>
              </a:rPr>
              <a:t> 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3.6301E-01 </a:t>
            </a:r>
            <a:r>
              <a:rPr sz="1500" dirty="0">
                <a:latin typeface="Times New Roman" pitchFamily="18" charset="0"/>
              </a:rPr>
              <a:t>* x^2 + 7.7062E-02 * x^3 </a:t>
            </a:r>
            <a:r>
              <a:rPr lang="en-US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4.9326E-03 </a:t>
            </a:r>
            <a:r>
              <a:rPr sz="1500" dirty="0">
                <a:latin typeface="Times New Roman" pitchFamily="18" charset="0"/>
              </a:rPr>
              <a:t>* x^4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4.3553E-01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1.1226E+00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9"/>
            <a:ext cx="2700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1.4285E+00 + 1.9678E-01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1.2338E-01 </a:t>
            </a:r>
            <a:r>
              <a:rPr sz="1500" dirty="0">
                <a:latin typeface="Times New Roman" pitchFamily="18" charset="0"/>
              </a:rPr>
              <a:t>* x^2 + 2.8552E-03 * x^3 + 4.6400E-03 * x^4 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4.3659E-04 </a:t>
            </a:r>
            <a:r>
              <a:rPr sz="1500" dirty="0">
                <a:latin typeface="Times New Roman" pitchFamily="18" charset="0"/>
              </a:rPr>
              <a:t>* x^5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3.8798E-01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1.4634E+00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1.0190E+00 + 2.7100E+00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3.2470E+00 </a:t>
            </a:r>
            <a:r>
              <a:rPr sz="1500" dirty="0">
                <a:latin typeface="Times New Roman" pitchFamily="18" charset="0"/>
              </a:rPr>
              <a:t>* x^2 + 1.4870E+00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3.1961E-01 </a:t>
            </a:r>
            <a:r>
              <a:rPr sz="1500" dirty="0">
                <a:latin typeface="Times New Roman" pitchFamily="18" charset="0"/>
              </a:rPr>
              <a:t>* x^4 + 3.2487E-02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-</a:t>
            </a:r>
            <a:r>
              <a:rPr lang="en-US" sz="1500" dirty="0" smtClean="0">
                <a:latin typeface="Times New Roman" pitchFamily="18" charset="0"/>
              </a:rPr>
              <a:t> </a:t>
            </a:r>
            <a:r>
              <a:rPr sz="1500" dirty="0" smtClean="0">
                <a:latin typeface="Times New Roman" pitchFamily="18" charset="0"/>
              </a:rPr>
              <a:t>1.2590E-03 </a:t>
            </a:r>
            <a:r>
              <a:rPr sz="1500" dirty="0">
                <a:latin typeface="Times New Roman" pitchFamily="18" charset="0"/>
              </a:rPr>
              <a:t>* x^6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2.6512E-01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1.4120E+00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5.1413E-01 + 7.2331E+00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1.1132E+01 </a:t>
            </a:r>
            <a:r>
              <a:rPr sz="1500" dirty="0">
                <a:latin typeface="Times New Roman" pitchFamily="18" charset="0"/>
              </a:rPr>
              <a:t>* x^2 + 6.7832E+00 * x^3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2.0319E+00 </a:t>
            </a:r>
            <a:r>
              <a:rPr sz="1500" dirty="0">
                <a:latin typeface="Times New Roman" pitchFamily="18" charset="0"/>
              </a:rPr>
              <a:t>* x^4 + 3.1839E-01 * </a:t>
            </a:r>
            <a:r>
              <a:rPr sz="1500" dirty="0" smtClean="0">
                <a:latin typeface="Times New Roman" pitchFamily="18" charset="0"/>
              </a:rPr>
              <a:t>x^5</a:t>
            </a:r>
            <a:r>
              <a:rPr lang="en-US" sz="1500" dirty="0" smtClean="0">
                <a:latin typeface="Times New Roman" pitchFamily="18" charset="0"/>
              </a:rPr>
              <a:t> - </a:t>
            </a:r>
            <a:r>
              <a:rPr sz="1500" dirty="0" smtClean="0">
                <a:latin typeface="Times New Roman" pitchFamily="18" charset="0"/>
              </a:rPr>
              <a:t>2.5021E-02 </a:t>
            </a:r>
            <a:r>
              <a:rPr sz="1500" dirty="0">
                <a:latin typeface="Times New Roman" pitchFamily="18" charset="0"/>
              </a:rPr>
              <a:t>* x^6 + 7.7774E-04 * x^7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9284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1.8776E-01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1.0671E+00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97837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8.2613E-01 + 3.2037E+00 * x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1.8051E+00 </a:t>
            </a:r>
            <a:r>
              <a:rPr sz="1500" dirty="0">
                <a:latin typeface="Times New Roman" pitchFamily="18" charset="0"/>
              </a:rPr>
              <a:t>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1.5566E+00 </a:t>
            </a:r>
            <a:r>
              <a:rPr sz="1500" dirty="0">
                <a:latin typeface="Times New Roman" pitchFamily="18" charset="0"/>
              </a:rPr>
              <a:t>* x^3 + 1.6610E+00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5.7466E-01 </a:t>
            </a:r>
            <a:r>
              <a:rPr sz="1500" dirty="0">
                <a:latin typeface="Times New Roman" pitchFamily="18" charset="0"/>
              </a:rPr>
              <a:t>* x^5 + 9.5088E-02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7.6567E-03 </a:t>
            </a:r>
            <a:r>
              <a:rPr sz="1500" dirty="0">
                <a:latin typeface="Times New Roman" pitchFamily="18" charset="0"/>
              </a:rPr>
              <a:t>* x^7 + 2.4107E-04 * x^8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1.7596E-01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1.0695E+00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9.5304E-01 + 1.0175E+00 * x + 4.4821E+00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8.6330E+00 </a:t>
            </a:r>
            <a:r>
              <a:rPr sz="1500" dirty="0">
                <a:latin typeface="Times New Roman" pitchFamily="18" charset="0"/>
              </a:rPr>
              <a:t>* x^3 + 5.7024E+00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1.8830E+00 </a:t>
            </a:r>
            <a:r>
              <a:rPr sz="1500" dirty="0">
                <a:latin typeface="Times New Roman" pitchFamily="18" charset="0"/>
              </a:rPr>
              <a:t>* x^5 + 3.4550E-01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3.5716E-02 </a:t>
            </a:r>
            <a:r>
              <a:rPr sz="1500" dirty="0">
                <a:latin typeface="Times New Roman" pitchFamily="18" charset="0"/>
              </a:rPr>
              <a:t>* x^7 + 1.9422E-03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4.3076E-05 </a:t>
            </a:r>
            <a:r>
              <a:rPr sz="1500" dirty="0">
                <a:latin typeface="Times New Roman" pitchFamily="18" charset="0"/>
              </a:rPr>
              <a:t>* x^9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35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1.6453E-01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1.1166E+00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0719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1.0858E+00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1.7702E+00 </a:t>
            </a:r>
            <a:r>
              <a:rPr sz="1500" dirty="0">
                <a:latin typeface="Times New Roman" pitchFamily="18" charset="0"/>
              </a:rPr>
              <a:t>* x + 1.4025E+01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2.1718E+01 </a:t>
            </a:r>
            <a:r>
              <a:rPr sz="1500" dirty="0">
                <a:latin typeface="Times New Roman" pitchFamily="18" charset="0"/>
              </a:rPr>
              <a:t>* x^3 + 1.5014E+01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5.7427E+00 </a:t>
            </a:r>
            <a:r>
              <a:rPr sz="1500" dirty="0">
                <a:latin typeface="Times New Roman" pitchFamily="18" charset="0"/>
              </a:rPr>
              <a:t>* x^5 + 1.3287E+00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1.9172E-01 </a:t>
            </a:r>
            <a:r>
              <a:rPr sz="1500" dirty="0">
                <a:latin typeface="Times New Roman" pitchFamily="18" charset="0"/>
              </a:rPr>
              <a:t>* x^7 + 1.6969E-02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8.4711E-04 </a:t>
            </a:r>
            <a:r>
              <a:rPr sz="1500" dirty="0">
                <a:latin typeface="Times New Roman" pitchFamily="18" charset="0"/>
              </a:rPr>
              <a:t>* x^9 + 1.8328E-05 * x^10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12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1.4735E-01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1.3013E+00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dirty="0">
                <a:latin typeface="Times New Roman" pitchFamily="18" charset="0"/>
              </a:rPr>
              <a:t>f(x) = 1.2479E+00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5.7628E+00 </a:t>
            </a:r>
            <a:r>
              <a:rPr sz="1500" dirty="0">
                <a:latin typeface="Times New Roman" pitchFamily="18" charset="0"/>
              </a:rPr>
              <a:t>* x + 3.0197E+01 * x^2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4.8526E+01 </a:t>
            </a:r>
            <a:r>
              <a:rPr sz="1500" dirty="0">
                <a:latin typeface="Times New Roman" pitchFamily="18" charset="0"/>
              </a:rPr>
              <a:t>* x^3 + 3.8422E+01 * x^4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1.7853E+01 </a:t>
            </a:r>
            <a:r>
              <a:rPr sz="1500" dirty="0">
                <a:latin typeface="Times New Roman" pitchFamily="18" charset="0"/>
              </a:rPr>
              <a:t>* x^5 + 5.2719E+00 * x^6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1.0216E+00 </a:t>
            </a:r>
            <a:r>
              <a:rPr sz="1500" dirty="0">
                <a:latin typeface="Times New Roman" pitchFamily="18" charset="0"/>
              </a:rPr>
              <a:t>* x^7 + 1.2967E-01 * x^8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1.0380E-02 </a:t>
            </a:r>
            <a:r>
              <a:rPr sz="1500" dirty="0">
                <a:latin typeface="Times New Roman" pitchFamily="18" charset="0"/>
              </a:rPr>
              <a:t>* x^9 + 4.7514E-04 * x^10 </a:t>
            </a:r>
            <a:r>
              <a:rPr lang="zh-TW" altLang="en-US" sz="1500" dirty="0" smtClean="0">
                <a:latin typeface="Times New Roman" pitchFamily="18" charset="0"/>
              </a:rPr>
              <a:t> </a:t>
            </a:r>
            <a:r>
              <a:rPr lang="en-US" altLang="zh-TW" sz="1500" dirty="0" smtClean="0">
                <a:latin typeface="Times New Roman" pitchFamily="18" charset="0"/>
              </a:rPr>
              <a:t>- </a:t>
            </a:r>
            <a:r>
              <a:rPr sz="1500" dirty="0" smtClean="0">
                <a:latin typeface="Times New Roman" pitchFamily="18" charset="0"/>
              </a:rPr>
              <a:t>9.4693E-06 </a:t>
            </a:r>
            <a:r>
              <a:rPr sz="1500" dirty="0">
                <a:latin typeface="Times New Roman" pitchFamily="18" charset="0"/>
              </a:rPr>
              <a:t>* x^11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13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</a:rPr>
                  <a:t>1.1324E-01</a:t>
                </a:r>
                <a:endParaRPr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1.2692E-01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6927" y="91364"/>
            <a:ext cx="270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1.1439E+00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2.8204E+00 </a:t>
            </a:r>
            <a:r>
              <a:rPr sz="1400" dirty="0">
                <a:latin typeface="Times New Roman" pitchFamily="18" charset="0"/>
              </a:rPr>
              <a:t>* x + 1.6112E+01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2.0557E+01 </a:t>
            </a:r>
            <a:r>
              <a:rPr sz="1400" dirty="0">
                <a:latin typeface="Times New Roman" pitchFamily="18" charset="0"/>
              </a:rPr>
              <a:t>* x^3 + 8.9268E+00 * x^4 + 7.7599E-01 * x^5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2.2544E+00 </a:t>
            </a:r>
            <a:r>
              <a:rPr sz="1400" dirty="0">
                <a:latin typeface="Times New Roman" pitchFamily="18" charset="0"/>
              </a:rPr>
              <a:t>* x^6 + 9.9205E-01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2.3123E-01 </a:t>
            </a:r>
            <a:r>
              <a:rPr sz="1400" dirty="0">
                <a:latin typeface="Times New Roman" pitchFamily="18" charset="0"/>
              </a:rPr>
              <a:t>* x^8 + 3.2470E-02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2.7586E-03 </a:t>
            </a:r>
            <a:r>
              <a:rPr sz="1400" dirty="0">
                <a:latin typeface="Times New Roman" pitchFamily="18" charset="0"/>
              </a:rPr>
              <a:t>* x^10 + 1.3096E-04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2.6715E-06 </a:t>
            </a:r>
            <a:r>
              <a:rPr sz="1400" dirty="0">
                <a:latin typeface="Times New Roman" pitchFamily="18" charset="0"/>
              </a:rPr>
              <a:t>* x^12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14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8.9219E-01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1890000"/>
                <a:ext cx="152266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6.6053E+00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6927" y="91364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2.9550E+00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4.7223E+01 </a:t>
            </a:r>
            <a:r>
              <a:rPr sz="1400" dirty="0">
                <a:latin typeface="Times New Roman" pitchFamily="18" charset="0"/>
              </a:rPr>
              <a:t>* x + 1.9227E+02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2.9697E+02 </a:t>
            </a:r>
            <a:r>
              <a:rPr sz="1400" dirty="0">
                <a:latin typeface="Times New Roman" pitchFamily="18" charset="0"/>
              </a:rPr>
              <a:t>* x^3 + 2.2073E+02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7.8290E+01 </a:t>
            </a:r>
            <a:r>
              <a:rPr sz="1400" dirty="0">
                <a:latin typeface="Times New Roman" pitchFamily="18" charset="0"/>
              </a:rPr>
              <a:t>* x^5 + 4.1742E+00 * x^6 + 7.6684E+00 * x^7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3.4137E+00 </a:t>
            </a:r>
            <a:r>
              <a:rPr sz="1400" dirty="0">
                <a:latin typeface="Times New Roman" pitchFamily="18" charset="0"/>
              </a:rPr>
              <a:t>* x^8 + 7.4949E-01 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9.8323E-02 </a:t>
            </a:r>
            <a:r>
              <a:rPr sz="1400" dirty="0">
                <a:latin typeface="Times New Roman" pitchFamily="18" charset="0"/>
              </a:rPr>
              <a:t>* x^10 + 7.8159E-03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3.4852E-04 </a:t>
            </a:r>
            <a:r>
              <a:rPr sz="1400" dirty="0">
                <a:latin typeface="Times New Roman" pitchFamily="18" charset="0"/>
              </a:rPr>
              <a:t>* x^12 + 6.7081E-06 * x^13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15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1.3507E-01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9.9143E-01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" y="4680000"/>
                <a:ext cx="1652953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6927" y="2611365"/>
            <a:ext cx="270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1.1915E+00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4.3549E+00 </a:t>
            </a:r>
            <a:r>
              <a:rPr sz="1400" dirty="0">
                <a:latin typeface="Times New Roman" pitchFamily="18" charset="0"/>
              </a:rPr>
              <a:t>* x + 2.5018E+01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4.2076E+01 </a:t>
            </a:r>
            <a:r>
              <a:rPr sz="1400" dirty="0">
                <a:latin typeface="Times New Roman" pitchFamily="18" charset="0"/>
              </a:rPr>
              <a:t>* x^3 + 3.6416E+01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2.0113E+01 </a:t>
            </a:r>
            <a:r>
              <a:rPr sz="1400" dirty="0">
                <a:latin typeface="Times New Roman" pitchFamily="18" charset="0"/>
              </a:rPr>
              <a:t>* x^5 + 7.8157E+00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2.1848E+00 </a:t>
            </a:r>
            <a:r>
              <a:rPr sz="1400" dirty="0">
                <a:latin typeface="Times New Roman" pitchFamily="18" charset="0"/>
              </a:rPr>
              <a:t>* x^7 + 4.2588E-01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5.3099E-02 </a:t>
            </a:r>
            <a:r>
              <a:rPr sz="1400" dirty="0">
                <a:latin typeface="Times New Roman" pitchFamily="18" charset="0"/>
              </a:rPr>
              <a:t>* x^9 + 3.2137E-03 * x^10 + 1.0129E-04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3.3074E-05 </a:t>
            </a:r>
            <a:r>
              <a:rPr sz="1400" dirty="0">
                <a:latin typeface="Times New Roman" pitchFamily="18" charset="0"/>
              </a:rPr>
              <a:t>* x^12 + 2.2509E-06 * x^13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5.4716E-08 </a:t>
            </a:r>
            <a:r>
              <a:rPr sz="1400" dirty="0">
                <a:latin typeface="Times New Roman" pitchFamily="18" charset="0"/>
              </a:rPr>
              <a:t>* x^14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</a:rPr>
              <a:t>Case 16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1.3624E-01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2008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</a:rPr>
                  <a:t>1.2006E+00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8" y="4680000"/>
                <a:ext cx="1697837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6927" y="2611364"/>
            <a:ext cx="2700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latin typeface="Times New Roman" pitchFamily="18" charset="0"/>
              </a:rPr>
              <a:t>f(x) = 1.1993E+00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4.4289E+00 </a:t>
            </a:r>
            <a:r>
              <a:rPr sz="1400" dirty="0">
                <a:latin typeface="Times New Roman" pitchFamily="18" charset="0"/>
              </a:rPr>
              <a:t>* x + 2.4390E+01 * x^2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3.8563E+01 </a:t>
            </a:r>
            <a:r>
              <a:rPr sz="1400" dirty="0">
                <a:latin typeface="Times New Roman" pitchFamily="18" charset="0"/>
              </a:rPr>
              <a:t>* x^3 + 2.9917E+01 * x^4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1.3885E+01 </a:t>
            </a:r>
            <a:r>
              <a:rPr sz="1400" dirty="0">
                <a:latin typeface="Times New Roman" pitchFamily="18" charset="0"/>
              </a:rPr>
              <a:t>* x^5 + 4.2362E+00 * x^6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8.6642E-01 </a:t>
            </a:r>
            <a:r>
              <a:rPr sz="1400" dirty="0">
                <a:latin typeface="Times New Roman" pitchFamily="18" charset="0"/>
              </a:rPr>
              <a:t>* x^7 + 1.0676E-01 * x^8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2.9895E-03 </a:t>
            </a:r>
            <a:r>
              <a:rPr sz="1400" dirty="0">
                <a:latin typeface="Times New Roman" pitchFamily="18" charset="0"/>
              </a:rPr>
              <a:t>* x^9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1.4743E-03 </a:t>
            </a:r>
            <a:r>
              <a:rPr sz="1400" dirty="0">
                <a:latin typeface="Times New Roman" pitchFamily="18" charset="0"/>
              </a:rPr>
              <a:t>* x^10 + 2.6741E-04 * x^11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1.8395E-05 </a:t>
            </a:r>
            <a:r>
              <a:rPr sz="1400" dirty="0">
                <a:latin typeface="Times New Roman" pitchFamily="18" charset="0"/>
              </a:rPr>
              <a:t>* x^12 + 1.1367E-07 * x^13 + 5.0999E-08 * x^14 </a:t>
            </a:r>
            <a:r>
              <a:rPr lang="zh-TW" altLang="en-US" sz="1400" dirty="0" smtClean="0">
                <a:latin typeface="Times New Roman" pitchFamily="18" charset="0"/>
              </a:rPr>
              <a:t> </a:t>
            </a:r>
            <a:r>
              <a:rPr lang="en-US" altLang="zh-TW" sz="1400" dirty="0" smtClean="0">
                <a:latin typeface="Times New Roman" pitchFamily="18" charset="0"/>
              </a:rPr>
              <a:t>- </a:t>
            </a:r>
            <a:r>
              <a:rPr sz="1400" dirty="0" smtClean="0">
                <a:latin typeface="Times New Roman" pitchFamily="18" charset="0"/>
              </a:rPr>
              <a:t>1.9737E-09 </a:t>
            </a:r>
            <a:r>
              <a:rPr sz="1400" dirty="0">
                <a:latin typeface="Times New Roman" pitchFamily="18" charset="0"/>
              </a:rPr>
              <a:t>* x^15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0" y="0"/>
            <a:ext cx="9144000" cy="5148000"/>
            <a:chOff x="0" y="0"/>
            <a:chExt cx="9144000" cy="5148000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4572000" cy="257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2574000"/>
              <a:ext cx="4572000" cy="2574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572000" y="2571088"/>
              <a:ext cx="4572000" cy="257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2000" y="0"/>
              <a:ext cx="4572000" cy="257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40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Picture 1" descr="Cas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"/>
            <a:ext cx="1800000" cy="1800000"/>
          </a:xfrm>
          <a:prstGeom prst="rect">
            <a:avLst/>
          </a:prstGeom>
        </p:spPr>
      </p:pic>
      <p:pic>
        <p:nvPicPr>
          <p:cNvPr id="3" name="Picture 2" descr="Case_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5999"/>
            <a:ext cx="1800000" cy="1800000"/>
          </a:xfrm>
          <a:prstGeom prst="rect">
            <a:avLst/>
          </a:prstGeom>
        </p:spPr>
      </p:pic>
      <p:pic>
        <p:nvPicPr>
          <p:cNvPr id="4" name="Picture 3" descr="Case_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00000"/>
            <a:ext cx="1800000" cy="1800000"/>
          </a:xfrm>
          <a:prstGeom prst="rect">
            <a:avLst/>
          </a:prstGeom>
        </p:spPr>
      </p:pic>
      <p:pic>
        <p:nvPicPr>
          <p:cNvPr id="5" name="Picture 4" descr="Case_2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700000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17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1.1347E-01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1890000"/>
                <a:ext cx="1522661" cy="323165"/>
              </a:xfrm>
              <a:prstGeom prst="rect">
                <a:avLst/>
              </a:prstGeom>
              <a:blipFill rotWithShape="1">
                <a:blip r:embed="rId6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4.0655E-01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2160000"/>
                <a:ext cx="1652953" cy="429669"/>
              </a:xfrm>
              <a:prstGeom prst="rect">
                <a:avLst/>
              </a:prstGeom>
              <a:blipFill rotWithShape="1">
                <a:blip r:embed="rId7"/>
                <a:stretch>
                  <a:fillRect r="-1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0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1.1507E+00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2.5800E+00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+ 1.3120E+01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1.1683E+01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2.4873E+00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+ 8.3826E+00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4.8962E+00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+ 1.2948E+00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1.1216E-01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2.6698E-02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+ 8.9034E-03 * x^10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9.5171E-04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1.9489E-06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+ 1.1176E-05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1.2227E-06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+ 5.8961E-08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1.1311E-09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0000" y="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18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2.7911E-01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1890000"/>
                <a:ext cx="1506631" cy="323165"/>
              </a:xfrm>
              <a:prstGeom prst="rect">
                <a:avLst/>
              </a:prstGeom>
              <a:blipFill rotWithShape="1">
                <a:blip r:embed="rId8"/>
                <a:stretch>
                  <a:fillRect t="-3774" r="-2429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5.0738E+00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2160000"/>
                <a:ext cx="1697837" cy="429669"/>
              </a:xfrm>
              <a:prstGeom prst="rect">
                <a:avLst/>
              </a:prstGeom>
              <a:blipFill rotWithShape="1">
                <a:blip r:embed="rId9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80000" y="125998"/>
            <a:ext cx="270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1.5568E+00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1.7003E+01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 + 1.0320E+02 * x^2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2.4048E+02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x^3 + 3.0030E+02 * x^4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2.2763E+02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x^5 + 1.1066E+02 * x^6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3.5198E+01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x^7 + 7.2338E+00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8.9182E-01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+ 4.6054E-02 * x^10 + 3.6542E-03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9.3946E-04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+ 1.1646E-04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1.3153E-05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+ 1.1743E-06 * x^15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6.1611E-08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x^16 + 1.3584E-09 * x^17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19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5.5010E-02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410000"/>
                <a:ext cx="1522661" cy="323165"/>
              </a:xfrm>
              <a:prstGeom prst="rect">
                <a:avLst/>
              </a:prstGeom>
              <a:blipFill rotWithShape="1">
                <a:blip r:embed="rId10"/>
                <a:stretch>
                  <a:fillRect t="-3774" r="-20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 smtClean="0">
                    <a:latin typeface="Times New Roman" pitchFamily="18" charset="0"/>
                    <a:cs typeface="Times New Roman" pitchFamily="18" charset="0"/>
                  </a:rPr>
                  <a:t>1.2347E+00</a:t>
                </a:r>
                <a:endParaRPr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" y="4680000"/>
                <a:ext cx="1697837" cy="429669"/>
              </a:xfrm>
              <a:prstGeom prst="rect">
                <a:avLst/>
              </a:prstGeom>
              <a:blipFill rotWithShape="1">
                <a:blip r:embed="rId11"/>
                <a:stretch>
                  <a:fillRect r="-1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0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9.7055E-01 + 1.7378E+00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3.1933E+00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+ 1.1696E+01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1.7404E+01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+ 1.1619E+01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3.8903E+00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+ 5.9932E-01 * x^7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6.6405E-03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9.0267E-03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+ 4.3736E-04 * x^10 + 1.1965E-04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1.3066E-05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+ 1.1409E-06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2.5799E-07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+ 1.4442E-08 * x^15 + 2.6265E-09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3.4320E-10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+ 1.1322E-11 * x^18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0000" y="2574000"/>
            <a:ext cx="1043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Case 20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sz="15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5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4.4553E-02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410000"/>
                <a:ext cx="1522661" cy="323165"/>
              </a:xfrm>
              <a:prstGeom prst="rect">
                <a:avLst/>
              </a:prstGeom>
              <a:blipFill rotWithShape="1">
                <a:blip r:embed="rId12"/>
                <a:stretch>
                  <a:fillRect t="-3774" r="-1600" b="-188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5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15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5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TW" sz="15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TW" sz="1500" i="1">
                        <a:latin typeface="Cambria Math"/>
                      </a:rPr>
                      <m:t>= </m:t>
                    </m:r>
                  </m:oMath>
                </a14:m>
                <a:r>
                  <a:rPr sz="1500" dirty="0">
                    <a:latin typeface="Times New Roman" pitchFamily="18" charset="0"/>
                    <a:cs typeface="Times New Roman" pitchFamily="18" charset="0"/>
                  </a:rPr>
                  <a:t>3.6640E-01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825" y="4680000"/>
                <a:ext cx="1652953" cy="429669"/>
              </a:xfrm>
              <a:prstGeom prst="rect">
                <a:avLst/>
              </a:prstGeom>
              <a:blipFill rotWithShape="1">
                <a:blip r:embed="rId13"/>
                <a:stretch>
                  <a:fillRect r="-14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480000" y="2645999"/>
            <a:ext cx="270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latin typeface="Times New Roman" pitchFamily="18" charset="0"/>
                <a:cs typeface="Times New Roman" pitchFamily="18" charset="0"/>
              </a:rPr>
              <a:t>f(x) = 9.6785E-01 + 1.8723E+00 * x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4.0521E+00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x^2 + 1.3606E+01 * x^3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1.9275E+01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x^4 + 1.2392E+01 * x^5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3.8588E+00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x^6 + 4.3725E-01 * x^7 + 6.1604E-02 * x^8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2.2206E-02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x^9 + 1.5062E-03 * x^10 + 1.3113E-04 * x^11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1.6118E-05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x^12 + 5.6144E-07 * x^13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2.6711E-07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x^14 + 2.1608E-08 * x^15 + 5.1231E-09 * x^16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9.2345E-10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x^17 + 5.4083E-11 * x^18 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1200" dirty="0" smtClean="0">
                <a:latin typeface="Times New Roman" pitchFamily="18" charset="0"/>
                <a:cs typeface="Times New Roman" pitchFamily="18" charset="0"/>
              </a:rPr>
              <a:t>1.1064E-12 </a:t>
            </a:r>
            <a:r>
              <a:rPr sz="1200" dirty="0">
                <a:latin typeface="Times New Roman" pitchFamily="18" charset="0"/>
                <a:cs typeface="Times New Roman" pitchFamily="18" charset="0"/>
              </a:rPr>
              <a:t>* x^19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10888</Words>
  <Application>Microsoft Office PowerPoint</Application>
  <PresentationFormat>自訂</PresentationFormat>
  <Paragraphs>1033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Theme</vt:lpstr>
      <vt:lpstr>Least Square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Windows User</cp:lastModifiedBy>
  <cp:revision>26</cp:revision>
  <dcterms:created xsi:type="dcterms:W3CDTF">2013-01-27T09:14:16Z</dcterms:created>
  <dcterms:modified xsi:type="dcterms:W3CDTF">2022-05-30T08:38:20Z</dcterms:modified>
  <cp:category/>
</cp:coreProperties>
</file>