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Sorts Mill Goudy"/>
      <p:regular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j8C+pjP+GCWIetpiVBbMAbnElt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SortsMillGoudy-italic.fntdata"/><Relationship Id="rId10" Type="http://schemas.openxmlformats.org/officeDocument/2006/relationships/slide" Target="slides/slide6.xml"/><Relationship Id="rId21" Type="http://schemas.openxmlformats.org/officeDocument/2006/relationships/font" Target="fonts/SortsMillGoudy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30d54a4cd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30d54a4cd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</a:t>
            </a:r>
            <a:r>
              <a:rPr lang="en-US"/>
              <a:t>主要分成 4 個部分：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蛇身移動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Random(位置 &amp; 顯示哪種食物) 製造食物 (總共 5 種食物：A → 藍色、B → 紅色、C → 黃色、D → 綠色、E → 灰色    p.s "→" 指對應到的顏色)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判斷是否有吃到食物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判斷是否有撞到牆</a:t>
            </a:r>
            <a:endParaRPr/>
          </a:p>
        </p:txBody>
      </p:sp>
      <p:sp>
        <p:nvSpPr>
          <p:cNvPr id="221" name="Google Shape;221;gb30d54a4cd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30d54a4cd_1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b30d54a4cd_1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b30d54a4cd_1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30d54a4cd_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30d54a4cd_1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b30d54a4cd_1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329f9363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329f9363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b329f9363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8a05bbe6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8a05bbe6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78a05bbe6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313110b47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313110b47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b313110b47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MingLiu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370693" y="37734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全景圖片">
  <p:cSld name="含標題的全景圖片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6" name="Google Shape;7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1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ingLiu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>
            <a:off x="913795" y="5247728"/>
            <a:ext cx="10353762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0" name="Google Shape;80;p21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">
  <p:cSld name="標題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ingLiu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6" name="Google Shape;86;p22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引述">
  <p:cSld name="含標題的引述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ingLiu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2" name="Google Shape;92;p23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3" name="Google Shape;93;p23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23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Sorts Mill Goudy"/>
              <a:buNone/>
            </a:pPr>
            <a:r>
              <a:rPr b="0" lang="en-US" sz="8000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“</a:t>
            </a:r>
            <a:endParaRPr/>
          </a:p>
        </p:txBody>
      </p:sp>
      <p:sp>
        <p:nvSpPr>
          <p:cNvPr id="97" name="Google Shape;97;p23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Sorts Mill Goudy"/>
              <a:buNone/>
            </a:pPr>
            <a:r>
              <a:rPr b="0" lang="en-US" sz="8000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>
  <p:cSld name="名片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ingLiu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01" name="Google Shape;101;p24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欄">
  <p:cSld name="3 欄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913795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25"/>
          <p:cNvSpPr txBox="1"/>
          <p:nvPr>
            <p:ph idx="2" type="body"/>
          </p:nvPr>
        </p:nvSpPr>
        <p:spPr>
          <a:xfrm>
            <a:off x="91379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25"/>
          <p:cNvSpPr txBox="1"/>
          <p:nvPr>
            <p:ph idx="3" type="body"/>
          </p:nvPr>
        </p:nvSpPr>
        <p:spPr>
          <a:xfrm>
            <a:off x="4446711" y="1885949"/>
            <a:ext cx="3300984" cy="7647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9" name="Google Shape;109;p25"/>
          <p:cNvSpPr txBox="1"/>
          <p:nvPr>
            <p:ph idx="4" type="body"/>
          </p:nvPr>
        </p:nvSpPr>
        <p:spPr>
          <a:xfrm>
            <a:off x="444143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0" name="Google Shape;110;p25"/>
          <p:cNvSpPr txBox="1"/>
          <p:nvPr>
            <p:ph idx="5" type="body"/>
          </p:nvPr>
        </p:nvSpPr>
        <p:spPr>
          <a:xfrm>
            <a:off x="7966572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1" name="Google Shape;111;p25"/>
          <p:cNvSpPr txBox="1"/>
          <p:nvPr>
            <p:ph idx="6" type="body"/>
          </p:nvPr>
        </p:nvSpPr>
        <p:spPr>
          <a:xfrm>
            <a:off x="7966572" y="2768110"/>
            <a:ext cx="3300984" cy="302308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2" name="Google Shape;112;p25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圖片欄">
  <p:cSld name="3 圖片欄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6" name="Google Shape;11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7" name="Google Shape;11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8" name="Google Shape;11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6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1" name="Google Shape;121;p26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22" name="Google Shape;122;p26"/>
          <p:cNvSpPr txBox="1"/>
          <p:nvPr>
            <p:ph idx="3" type="body"/>
          </p:nvPr>
        </p:nvSpPr>
        <p:spPr>
          <a:xfrm>
            <a:off x="913795" y="4572443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3" name="Google Shape;123;p26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4" name="Google Shape;124;p26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25" name="Google Shape;125;p26"/>
          <p:cNvSpPr txBox="1"/>
          <p:nvPr>
            <p:ph idx="6" type="body"/>
          </p:nvPr>
        </p:nvSpPr>
        <p:spPr>
          <a:xfrm>
            <a:off x="4441435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6" name="Google Shape;126;p26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7" name="Google Shape;127;p26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28" name="Google Shape;128;p26"/>
          <p:cNvSpPr txBox="1"/>
          <p:nvPr>
            <p:ph idx="9" type="body"/>
          </p:nvPr>
        </p:nvSpPr>
        <p:spPr>
          <a:xfrm>
            <a:off x="7966572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9" name="Google Shape;129;p26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 rot="5400000">
            <a:off x="4233302" y="-1243056"/>
            <a:ext cx="3714749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MingLiu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ingLiu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1295401" y="3763439"/>
            <a:ext cx="9590550" cy="1333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913795" y="609600"/>
            <a:ext cx="10353762" cy="1261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913795" y="2076450"/>
            <a:ext cx="4856841" cy="36226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410716" y="2076451"/>
            <a:ext cx="4856841" cy="36226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41" name="Google Shape;4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42" name="Google Shape;4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38357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MingLiu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1046013" y="1855153"/>
            <a:ext cx="4764764" cy="692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1046013" y="2702103"/>
            <a:ext cx="4764764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3" type="body"/>
          </p:nvPr>
        </p:nvSpPr>
        <p:spPr>
          <a:xfrm>
            <a:off x="6363166" y="1855152"/>
            <a:ext cx="4779582" cy="6924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7" name="Google Shape;47;p16"/>
          <p:cNvSpPr txBox="1"/>
          <p:nvPr>
            <p:ph idx="4" type="body"/>
          </p:nvPr>
        </p:nvSpPr>
        <p:spPr>
          <a:xfrm>
            <a:off x="6363167" y="2702103"/>
            <a:ext cx="4779581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ingLiu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" type="body"/>
          </p:nvPr>
        </p:nvSpPr>
        <p:spPr>
          <a:xfrm>
            <a:off x="4855633" y="609600"/>
            <a:ext cx="6411924" cy="50800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2" type="body"/>
          </p:nvPr>
        </p:nvSpPr>
        <p:spPr>
          <a:xfrm>
            <a:off x="913795" y="2673351"/>
            <a:ext cx="3706889" cy="30162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4" name="Google Shape;64;p19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8" name="Google Shape;6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0"/>
          <p:cNvSpPr txBox="1"/>
          <p:nvPr>
            <p:ph type="title"/>
          </p:nvPr>
        </p:nvSpPr>
        <p:spPr>
          <a:xfrm>
            <a:off x="913795" y="763701"/>
            <a:ext cx="5707899" cy="167555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ingLiu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71" name="Google Shape;71;p20"/>
          <p:cNvSpPr txBox="1"/>
          <p:nvPr>
            <p:ph idx="1" type="body"/>
          </p:nvPr>
        </p:nvSpPr>
        <p:spPr>
          <a:xfrm>
            <a:off x="1473698" y="2679699"/>
            <a:ext cx="4588094" cy="31356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72" name="Google Shape;72;p20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MingLiu"/>
              <a:buNone/>
              <a:defRPr b="0" i="0" sz="4600" u="none" cap="none" strike="noStrike">
                <a:solidFill>
                  <a:schemeClr val="lt2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835" lvl="0" marL="457200" marR="0" rtl="0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b="0" i="0" sz="2300" u="none" cap="none" strike="noStrike">
                <a:solidFill>
                  <a:schemeClr val="lt2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indent="-321944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b="0" i="0" sz="2100" u="none" cap="none" strike="noStrike">
                <a:solidFill>
                  <a:schemeClr val="lt2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indent="-30861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b="0" i="0" sz="1600" u="none" cap="none" strike="noStrike">
                <a:solidFill>
                  <a:schemeClr val="lt2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2F2F2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2F2F2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MingLiu"/>
                <a:ea typeface="MingLiu"/>
                <a:cs typeface="MingLiu"/>
                <a:sym typeface="MingLiu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MingLiu"/>
                <a:ea typeface="MingLiu"/>
                <a:cs typeface="MingLiu"/>
                <a:sym typeface="MingLiu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MingLiu"/>
                <a:ea typeface="MingLiu"/>
                <a:cs typeface="MingLiu"/>
                <a:sym typeface="MingLiu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MingLiu"/>
                <a:ea typeface="MingLiu"/>
                <a:cs typeface="MingLiu"/>
                <a:sym typeface="MingLi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Relationship Id="rId4" Type="http://schemas.openxmlformats.org/officeDocument/2006/relationships/image" Target="../media/image18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jpg"/><Relationship Id="rId4" Type="http://schemas.openxmlformats.org/officeDocument/2006/relationships/image" Target="../media/image28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/>
        </p:nvSpPr>
        <p:spPr>
          <a:xfrm>
            <a:off x="466626" y="492151"/>
            <a:ext cx="11258747" cy="176281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lgerian"/>
              <a:buNone/>
            </a:pPr>
            <a:r>
              <a:rPr b="0" i="0" lang="en-US" sz="4000" u="none" cap="none" strike="noStrike">
                <a:solidFill>
                  <a:srgbClr val="F1EBD9"/>
                </a:solidFill>
                <a:latin typeface="Algerian"/>
                <a:ea typeface="Algerian"/>
                <a:cs typeface="Algerian"/>
                <a:sym typeface="Algerian"/>
              </a:rPr>
              <a:t>Assembly Language for x86 Processors </a:t>
            </a:r>
            <a:br>
              <a:rPr b="0" i="0" lang="en-US" sz="4000" u="none" cap="none" strike="noStrike">
                <a:solidFill>
                  <a:srgbClr val="F1EBD9"/>
                </a:solidFill>
                <a:latin typeface="Algerian"/>
                <a:ea typeface="Algerian"/>
                <a:cs typeface="Algerian"/>
                <a:sym typeface="Algerian"/>
              </a:rPr>
            </a:br>
            <a:r>
              <a:rPr b="0" i="0" lang="en-US" sz="4000" u="none" cap="none" strike="noStrike">
                <a:solidFill>
                  <a:srgbClr val="F1EBD9"/>
                </a:solidFill>
                <a:latin typeface="Algerian"/>
                <a:ea typeface="Algerian"/>
                <a:cs typeface="Algerian"/>
                <a:sym typeface="Algerian"/>
              </a:rPr>
              <a:t>Final Project </a:t>
            </a:r>
            <a:endParaRPr/>
          </a:p>
        </p:txBody>
      </p:sp>
      <p:sp>
        <p:nvSpPr>
          <p:cNvPr id="149" name="Google Shape;149;p1"/>
          <p:cNvSpPr txBox="1"/>
          <p:nvPr/>
        </p:nvSpPr>
        <p:spPr>
          <a:xfrm>
            <a:off x="4515829" y="3056301"/>
            <a:ext cx="3160339" cy="745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1EBD9"/>
                </a:solidFill>
                <a:latin typeface="Algerian"/>
                <a:ea typeface="Algerian"/>
                <a:cs typeface="Algerian"/>
                <a:sym typeface="Algerian"/>
              </a:rPr>
              <a:t>Greedy snake</a:t>
            </a:r>
            <a:endParaRPr b="0" i="0" sz="3200" u="none" cap="none" strike="noStrike">
              <a:solidFill>
                <a:srgbClr val="F1EBD9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50" name="Google Shape;150;p1"/>
          <p:cNvSpPr txBox="1"/>
          <p:nvPr/>
        </p:nvSpPr>
        <p:spPr>
          <a:xfrm>
            <a:off x="4508231" y="4119080"/>
            <a:ext cx="3277629" cy="234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EBD9"/>
              </a:buClr>
              <a:buSzPts val="2000"/>
              <a:buFont typeface="Times New Roman"/>
              <a:buNone/>
            </a:pPr>
            <a:r>
              <a:rPr i="0" lang="en-US" sz="2000" u="none" cap="none" strike="noStrike">
                <a:solidFill>
                  <a:srgbClr val="F1EB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5</a:t>
            </a:r>
            <a:endParaRPr i="0" sz="2000" u="none" cap="none" strike="noStrike">
              <a:solidFill>
                <a:srgbClr val="F1EB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EBD9"/>
              </a:buClr>
              <a:buSzPts val="2000"/>
              <a:buFont typeface="Times New Roman"/>
              <a:buNone/>
            </a:pPr>
            <a:r>
              <a:rPr i="0" lang="en-US" sz="2000" u="none" cap="none" strike="noStrike">
                <a:solidFill>
                  <a:srgbClr val="F1EBD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資工二乙 </a:t>
            </a:r>
            <a:r>
              <a:rPr i="0" lang="en-US" sz="2000" u="none" cap="none" strike="noStrike">
                <a:solidFill>
                  <a:srgbClr val="F1EB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408262143</a:t>
            </a:r>
            <a:r>
              <a:rPr i="0" lang="en-US" sz="2000" u="none" cap="none" strike="noStrike">
                <a:solidFill>
                  <a:srgbClr val="F1EBD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林采昕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EBD9"/>
              </a:buClr>
              <a:buSzPts val="2000"/>
              <a:buFont typeface="Times New Roman"/>
              <a:buNone/>
            </a:pPr>
            <a:r>
              <a:rPr i="0" lang="en-US" sz="2000" u="none" cap="none" strike="noStrike">
                <a:solidFill>
                  <a:srgbClr val="F1EBD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資工二乙 </a:t>
            </a:r>
            <a:r>
              <a:rPr i="0" lang="en-US" sz="2000" u="none" cap="none" strike="noStrike">
                <a:solidFill>
                  <a:srgbClr val="F1EB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408262349</a:t>
            </a:r>
            <a:r>
              <a:rPr i="0" lang="en-US" sz="2000" u="none" cap="none" strike="noStrike">
                <a:solidFill>
                  <a:srgbClr val="F1EBD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張字青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EBD9"/>
              </a:buClr>
              <a:buSzPts val="2000"/>
              <a:buFont typeface="Times New Roman"/>
              <a:buNone/>
            </a:pPr>
            <a:r>
              <a:rPr i="0" lang="en-US" sz="2000" u="none" cap="none" strike="noStrike">
                <a:solidFill>
                  <a:srgbClr val="F1EBD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資工二乙 </a:t>
            </a:r>
            <a:r>
              <a:rPr i="0" lang="en-US" sz="2000" u="none" cap="none" strike="noStrike">
                <a:solidFill>
                  <a:srgbClr val="F1EB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408262416</a:t>
            </a:r>
            <a:r>
              <a:rPr i="0" lang="en-US" sz="2000" u="none" cap="none" strike="noStrike">
                <a:solidFill>
                  <a:srgbClr val="F1EBD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陳嬿婷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000" u="none" cap="none" strike="noStrike">
              <a:solidFill>
                <a:srgbClr val="F1EBD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51" name="Google Shape;151;p1"/>
          <p:cNvPicPr preferRelativeResize="0"/>
          <p:nvPr/>
        </p:nvPicPr>
        <p:blipFill rotWithShape="1">
          <a:blip r:embed="rId4">
            <a:alphaModFix/>
          </a:blip>
          <a:srcRect b="4251" l="0" r="9779" t="0"/>
          <a:stretch/>
        </p:blipFill>
        <p:spPr>
          <a:xfrm>
            <a:off x="613940" y="2143023"/>
            <a:ext cx="2624357" cy="4125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"/>
          <p:cNvPicPr preferRelativeResize="0"/>
          <p:nvPr/>
        </p:nvPicPr>
        <p:blipFill rotWithShape="1">
          <a:blip r:embed="rId5">
            <a:alphaModFix/>
          </a:blip>
          <a:srcRect b="0" l="17791" r="4751" t="0"/>
          <a:stretch/>
        </p:blipFill>
        <p:spPr>
          <a:xfrm>
            <a:off x="8971575" y="2168199"/>
            <a:ext cx="2606485" cy="410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30d54a4cd_1_0"/>
          <p:cNvSpPr txBox="1"/>
          <p:nvPr/>
        </p:nvSpPr>
        <p:spPr>
          <a:xfrm>
            <a:off x="1414475" y="1628775"/>
            <a:ext cx="82296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ngLiu"/>
              <a:ea typeface="MingLiu"/>
              <a:cs typeface="MingLiu"/>
              <a:sym typeface="MingLiu"/>
            </a:endParaRPr>
          </a:p>
        </p:txBody>
      </p:sp>
      <p:sp>
        <p:nvSpPr>
          <p:cNvPr id="224" name="Google Shape;224;gb30d54a4cd_1_0"/>
          <p:cNvSpPr txBox="1"/>
          <p:nvPr/>
        </p:nvSpPr>
        <p:spPr>
          <a:xfrm>
            <a:off x="6029325" y="1300175"/>
            <a:ext cx="82296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ngLiu"/>
              <a:ea typeface="MingLiu"/>
              <a:cs typeface="MingLiu"/>
              <a:sym typeface="MingLiu"/>
            </a:endParaRPr>
          </a:p>
        </p:txBody>
      </p:sp>
      <p:sp>
        <p:nvSpPr>
          <p:cNvPr id="225" name="Google Shape;225;gb30d54a4cd_1_0"/>
          <p:cNvSpPr txBox="1"/>
          <p:nvPr/>
        </p:nvSpPr>
        <p:spPr>
          <a:xfrm>
            <a:off x="1057275" y="1543050"/>
            <a:ext cx="82296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ngLiu"/>
              <a:ea typeface="MingLiu"/>
              <a:cs typeface="MingLiu"/>
              <a:sym typeface="MingLiu"/>
            </a:endParaRPr>
          </a:p>
        </p:txBody>
      </p:sp>
      <p:pic>
        <p:nvPicPr>
          <p:cNvPr id="226" name="Google Shape;226;gb30d54a4cd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75" y="1047700"/>
            <a:ext cx="3897350" cy="44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b30d54a4cd_1_0"/>
          <p:cNvPicPr preferRelativeResize="0"/>
          <p:nvPr/>
        </p:nvPicPr>
        <p:blipFill rotWithShape="1">
          <a:blip r:embed="rId4">
            <a:alphaModFix/>
          </a:blip>
          <a:srcRect b="0" l="-2710" r="2709" t="0"/>
          <a:stretch/>
        </p:blipFill>
        <p:spPr>
          <a:xfrm>
            <a:off x="4136113" y="628225"/>
            <a:ext cx="3687100" cy="56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b30d54a4cd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0900" y="628225"/>
            <a:ext cx="4033875" cy="523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gb30d54a4cd_1_11"/>
          <p:cNvPicPr preferRelativeResize="0"/>
          <p:nvPr/>
        </p:nvPicPr>
        <p:blipFill rotWithShape="1">
          <a:blip r:embed="rId3">
            <a:alphaModFix/>
          </a:blip>
          <a:srcRect b="0" l="0" r="12296" t="0"/>
          <a:stretch/>
        </p:blipFill>
        <p:spPr>
          <a:xfrm>
            <a:off x="533900" y="2325287"/>
            <a:ext cx="3925224" cy="22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b30d54a4cd_1_11"/>
          <p:cNvSpPr txBox="1"/>
          <p:nvPr/>
        </p:nvSpPr>
        <p:spPr>
          <a:xfrm>
            <a:off x="5743575" y="385775"/>
            <a:ext cx="82296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ngLiu"/>
              <a:ea typeface="MingLiu"/>
              <a:cs typeface="MingLiu"/>
              <a:sym typeface="MingLiu"/>
            </a:endParaRPr>
          </a:p>
        </p:txBody>
      </p:sp>
      <p:pic>
        <p:nvPicPr>
          <p:cNvPr id="236" name="Google Shape;236;gb30d54a4cd_1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938" y="154050"/>
            <a:ext cx="3242300" cy="65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b30d54a4cd_1_11"/>
          <p:cNvSpPr txBox="1"/>
          <p:nvPr/>
        </p:nvSpPr>
        <p:spPr>
          <a:xfrm>
            <a:off x="8672525" y="285750"/>
            <a:ext cx="82296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ngLiu"/>
              <a:ea typeface="MingLiu"/>
              <a:cs typeface="MingLiu"/>
              <a:sym typeface="MingLiu"/>
            </a:endParaRPr>
          </a:p>
        </p:txBody>
      </p:sp>
      <p:pic>
        <p:nvPicPr>
          <p:cNvPr id="238" name="Google Shape;238;gb30d54a4cd_1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59041" y="1111025"/>
            <a:ext cx="3112230" cy="463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gb30d54a4cd_1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25" y="1383800"/>
            <a:ext cx="3667125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b30d54a4cd_1_29"/>
          <p:cNvSpPr txBox="1"/>
          <p:nvPr/>
        </p:nvSpPr>
        <p:spPr>
          <a:xfrm>
            <a:off x="4629150" y="471500"/>
            <a:ext cx="82296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ngLiu"/>
              <a:ea typeface="MingLiu"/>
              <a:cs typeface="MingLiu"/>
              <a:sym typeface="MingLiu"/>
            </a:endParaRPr>
          </a:p>
        </p:txBody>
      </p:sp>
      <p:pic>
        <p:nvPicPr>
          <p:cNvPr id="246" name="Google Shape;246;gb30d54a4cd_1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413" y="842250"/>
            <a:ext cx="3912422" cy="486452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b30d54a4cd_1_29"/>
          <p:cNvSpPr txBox="1"/>
          <p:nvPr/>
        </p:nvSpPr>
        <p:spPr>
          <a:xfrm>
            <a:off x="8986850" y="414350"/>
            <a:ext cx="82296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ngLiu"/>
              <a:ea typeface="MingLiu"/>
              <a:cs typeface="MingLiu"/>
              <a:sym typeface="MingLiu"/>
            </a:endParaRPr>
          </a:p>
        </p:txBody>
      </p:sp>
      <p:pic>
        <p:nvPicPr>
          <p:cNvPr id="248" name="Google Shape;248;gb30d54a4cd_1_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2997" y="1955750"/>
            <a:ext cx="3598028" cy="2637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329f93639_0_0"/>
          <p:cNvSpPr txBox="1"/>
          <p:nvPr>
            <p:ph type="title"/>
          </p:nvPr>
        </p:nvSpPr>
        <p:spPr>
          <a:xfrm>
            <a:off x="927969" y="308609"/>
            <a:ext cx="10353900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Bonus</a:t>
            </a:r>
            <a:endParaRPr/>
          </a:p>
        </p:txBody>
      </p:sp>
      <p:pic>
        <p:nvPicPr>
          <p:cNvPr id="255" name="Google Shape;255;gb329f9363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049" y="1760125"/>
            <a:ext cx="8461999" cy="443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b329f9363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4950" y="1758278"/>
            <a:ext cx="8458199" cy="443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b329f93639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4950" y="1760125"/>
            <a:ext cx="8458200" cy="443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8a05bbe65_0_0"/>
          <p:cNvSpPr txBox="1"/>
          <p:nvPr>
            <p:ph type="title"/>
          </p:nvPr>
        </p:nvSpPr>
        <p:spPr>
          <a:xfrm>
            <a:off x="927969" y="308609"/>
            <a:ext cx="10353900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遊戲結束畫面</a:t>
            </a:r>
            <a:endParaRPr/>
          </a:p>
        </p:txBody>
      </p:sp>
      <p:pic>
        <p:nvPicPr>
          <p:cNvPr id="264" name="Google Shape;264;g78a05bbe65_0_0"/>
          <p:cNvPicPr preferRelativeResize="0"/>
          <p:nvPr/>
        </p:nvPicPr>
        <p:blipFill rotWithShape="1">
          <a:blip r:embed="rId3">
            <a:alphaModFix/>
          </a:blip>
          <a:srcRect b="445" l="0" r="0" t="445"/>
          <a:stretch/>
        </p:blipFill>
        <p:spPr>
          <a:xfrm>
            <a:off x="1160725" y="1565900"/>
            <a:ext cx="9870548" cy="512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313110b47_4_0"/>
          <p:cNvSpPr txBox="1"/>
          <p:nvPr>
            <p:ph type="title"/>
          </p:nvPr>
        </p:nvSpPr>
        <p:spPr>
          <a:xfrm>
            <a:off x="6938375" y="623000"/>
            <a:ext cx="3391800" cy="125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遇到的困難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71" name="Google Shape;271;gb313110b47_4_0"/>
          <p:cNvSpPr txBox="1"/>
          <p:nvPr>
            <p:ph idx="1" type="body"/>
          </p:nvPr>
        </p:nvSpPr>
        <p:spPr>
          <a:xfrm>
            <a:off x="6938372" y="2081200"/>
            <a:ext cx="4002000" cy="37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</a:pPr>
            <a:r>
              <a:rPr lang="en-US"/>
              <a:t>食物會出現在邊界上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gb313110b47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402" y="1352250"/>
            <a:ext cx="4677725" cy="55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"/>
          <p:cNvSpPr/>
          <p:nvPr/>
        </p:nvSpPr>
        <p:spPr>
          <a:xfrm>
            <a:off x="2894118" y="1493668"/>
            <a:ext cx="5948039" cy="3870664"/>
          </a:xfrm>
          <a:prstGeom prst="wedgeEllipseCallout">
            <a:avLst>
              <a:gd fmla="val 61107" name="adj1"/>
              <a:gd fmla="val 36583" name="adj2"/>
            </a:avLst>
          </a:prstGeom>
          <a:solidFill>
            <a:schemeClr val="accent1"/>
          </a:solidFill>
          <a:ln cap="rnd" cmpd="sng" w="15875">
            <a:solidFill>
              <a:srgbClr val="945F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278" name="Google Shape;278;p10"/>
          <p:cNvPicPr preferRelativeResize="0"/>
          <p:nvPr/>
        </p:nvPicPr>
        <p:blipFill rotWithShape="1">
          <a:blip r:embed="rId3">
            <a:alphaModFix/>
          </a:blip>
          <a:srcRect b="37258" l="37277" r="39943" t="35366"/>
          <a:stretch/>
        </p:blipFill>
        <p:spPr>
          <a:xfrm>
            <a:off x="9647013" y="4112030"/>
            <a:ext cx="1964979" cy="236146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0"/>
          <p:cNvSpPr txBox="1"/>
          <p:nvPr/>
        </p:nvSpPr>
        <p:spPr>
          <a:xfrm>
            <a:off x="3685375" y="2551837"/>
            <a:ext cx="436552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 FOR YOUR </a:t>
            </a: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LISTENING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914400" y="643631"/>
            <a:ext cx="2699417" cy="846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實作動機</a:t>
            </a:r>
            <a:endParaRPr/>
          </a:p>
        </p:txBody>
      </p:sp>
      <p:sp>
        <p:nvSpPr>
          <p:cNvPr id="158" name="Google Shape;158;p2"/>
          <p:cNvSpPr/>
          <p:nvPr/>
        </p:nvSpPr>
        <p:spPr>
          <a:xfrm>
            <a:off x="6755906" y="1787370"/>
            <a:ext cx="4802820" cy="4483224"/>
          </a:xfrm>
          <a:prstGeom prst="roundRect">
            <a:avLst>
              <a:gd fmla="val 16667" name="adj"/>
            </a:avLst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59" name="Google Shape;159;p2"/>
          <p:cNvSpPr txBox="1"/>
          <p:nvPr>
            <p:ph idx="1" type="body"/>
          </p:nvPr>
        </p:nvSpPr>
        <p:spPr>
          <a:xfrm>
            <a:off x="7186474" y="1991558"/>
            <a:ext cx="4225770" cy="427903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0"/>
              <a:buNone/>
            </a:pPr>
            <a:r>
              <a:rPr lang="en-US" sz="2500">
                <a:latin typeface="Microsoft JhengHei"/>
                <a:ea typeface="Microsoft JhengHei"/>
                <a:cs typeface="Microsoft JhengHei"/>
                <a:sym typeface="Microsoft JhengHei"/>
              </a:rPr>
              <a:t>貪食蛇，一個流行已久的遊戲，不管在電腦還是手機，甚至</a:t>
            </a:r>
            <a:r>
              <a:rPr lang="en-US" sz="2500">
                <a:solidFill>
                  <a:srgbClr val="F1EBD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遊戲</a:t>
            </a:r>
            <a:r>
              <a:rPr lang="en-US" sz="2500">
                <a:latin typeface="Microsoft JhengHei"/>
                <a:ea typeface="Microsoft JhengHei"/>
                <a:cs typeface="Microsoft JhengHei"/>
                <a:sym typeface="Microsoft JhengHei"/>
              </a:rPr>
              <a:t>機上都可以玩到，所以我們想透過這次專題，運用組合語言設計一個貪食蛇小遊戲，來回味一下玩貪食蛇這個遊戲的小</a:t>
            </a:r>
            <a:r>
              <a:rPr lang="en-US" sz="2500">
                <a:latin typeface="Microsoft JhengHei"/>
                <a:ea typeface="Microsoft JhengHei"/>
                <a:cs typeface="Microsoft JhengHei"/>
                <a:sym typeface="Microsoft JhengHei"/>
              </a:rPr>
              <a:t>確幸</a:t>
            </a:r>
            <a:r>
              <a:rPr lang="en-US" sz="2500">
                <a:latin typeface="Microsoft JhengHei"/>
                <a:ea typeface="Microsoft JhengHei"/>
                <a:cs typeface="Microsoft JhengHei"/>
                <a:sym typeface="Microsoft JhengHei"/>
              </a:rPr>
              <a:t>~</a:t>
            </a:r>
            <a:endParaRPr sz="2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60" name="Google Shape;16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740" y="4060054"/>
            <a:ext cx="2732033" cy="272100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"/>
          <p:cNvSpPr/>
          <p:nvPr/>
        </p:nvSpPr>
        <p:spPr>
          <a:xfrm>
            <a:off x="1682314" y="1676336"/>
            <a:ext cx="4514300" cy="2558378"/>
          </a:xfrm>
          <a:prstGeom prst="cloudCallout">
            <a:avLst>
              <a:gd fmla="val -48744" name="adj1"/>
              <a:gd fmla="val 53379" name="adj2"/>
            </a:avLst>
          </a:prstGeom>
          <a:noFill/>
          <a:ln cap="rnd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62" name="Google Shape;16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4740" y="1676335"/>
            <a:ext cx="3654826" cy="2558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/>
          <p:nvPr>
            <p:ph type="title"/>
          </p:nvPr>
        </p:nvSpPr>
        <p:spPr>
          <a:xfrm>
            <a:off x="913794" y="38063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遊戲主畫面</a:t>
            </a:r>
            <a:endParaRPr/>
          </a:p>
        </p:txBody>
      </p:sp>
      <p:pic>
        <p:nvPicPr>
          <p:cNvPr id="168" name="Google Shape;168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201" t="903"/>
          <a:stretch/>
        </p:blipFill>
        <p:spPr>
          <a:xfrm>
            <a:off x="1693247" y="1637930"/>
            <a:ext cx="8794855" cy="458087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 txBox="1"/>
          <p:nvPr>
            <p:ph type="title"/>
          </p:nvPr>
        </p:nvSpPr>
        <p:spPr>
          <a:xfrm>
            <a:off x="913795" y="438151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遊戲規則頁面</a:t>
            </a:r>
            <a:endParaRPr/>
          </a:p>
        </p:txBody>
      </p:sp>
      <p:pic>
        <p:nvPicPr>
          <p:cNvPr id="174" name="Google Shape;174;p4"/>
          <p:cNvPicPr preferRelativeResize="0"/>
          <p:nvPr/>
        </p:nvPicPr>
        <p:blipFill rotWithShape="1">
          <a:blip r:embed="rId3">
            <a:alphaModFix/>
          </a:blip>
          <a:srcRect b="258" l="0" r="0" t="248"/>
          <a:stretch/>
        </p:blipFill>
        <p:spPr>
          <a:xfrm>
            <a:off x="1473692" y="1740023"/>
            <a:ext cx="9272802" cy="4809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 txBox="1"/>
          <p:nvPr>
            <p:ph type="title"/>
          </p:nvPr>
        </p:nvSpPr>
        <p:spPr>
          <a:xfrm>
            <a:off x="913795" y="316636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玩家輸入畫面</a:t>
            </a:r>
            <a:endParaRPr/>
          </a:p>
        </p:txBody>
      </p:sp>
      <p:pic>
        <p:nvPicPr>
          <p:cNvPr id="180" name="Google Shape;180;p5"/>
          <p:cNvPicPr preferRelativeResize="0"/>
          <p:nvPr/>
        </p:nvPicPr>
        <p:blipFill rotWithShape="1">
          <a:blip r:embed="rId3">
            <a:alphaModFix/>
          </a:blip>
          <a:srcRect b="0" l="0" r="550" t="1038"/>
          <a:stretch/>
        </p:blipFill>
        <p:spPr>
          <a:xfrm>
            <a:off x="1449154" y="1573936"/>
            <a:ext cx="9283044" cy="4826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>
            <p:ph type="title"/>
          </p:nvPr>
        </p:nvSpPr>
        <p:spPr>
          <a:xfrm>
            <a:off x="919119" y="35902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Level 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選擇頁面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 b="1464" l="0" r="336" t="1449"/>
          <a:stretch/>
        </p:blipFill>
        <p:spPr>
          <a:xfrm>
            <a:off x="1436370" y="1616320"/>
            <a:ext cx="9287855" cy="4749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>
            <p:ph type="title"/>
          </p:nvPr>
        </p:nvSpPr>
        <p:spPr>
          <a:xfrm>
            <a:off x="913795" y="438151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EEDC"/>
              </a:buClr>
              <a:buSzPts val="4600"/>
              <a:buFont typeface="Times New Roman"/>
              <a:buNone/>
            </a:pPr>
            <a:r>
              <a:rPr b="0" i="0" lang="en-US" sz="4600" u="none" cap="none" strike="noStrike">
                <a:solidFill>
                  <a:srgbClr val="F4EE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</a:t>
            </a:r>
            <a:r>
              <a:rPr i="0" lang="en-US" sz="4600" u="none" cap="none" strike="noStrike">
                <a:solidFill>
                  <a:srgbClr val="F4EE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選擇頁面</a:t>
            </a:r>
            <a:r>
              <a:rPr b="0" i="0" lang="en-US" sz="4600" u="none" cap="none" strike="noStrike">
                <a:solidFill>
                  <a:srgbClr val="F4EE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F4EE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(輸入錯誤)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92" name="Google Shape;192;p7"/>
          <p:cNvPicPr preferRelativeResize="0"/>
          <p:nvPr/>
        </p:nvPicPr>
        <p:blipFill rotWithShape="1">
          <a:blip r:embed="rId3">
            <a:alphaModFix/>
          </a:blip>
          <a:srcRect b="0" l="0" r="536" t="0"/>
          <a:stretch/>
        </p:blipFill>
        <p:spPr>
          <a:xfrm>
            <a:off x="1415806" y="1695451"/>
            <a:ext cx="9299540" cy="486156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7"/>
          <p:cNvSpPr/>
          <p:nvPr/>
        </p:nvSpPr>
        <p:spPr>
          <a:xfrm>
            <a:off x="4237225" y="3151950"/>
            <a:ext cx="3656700" cy="401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3906" y="1691136"/>
            <a:ext cx="9273540" cy="486156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8"/>
          <p:cNvSpPr txBox="1"/>
          <p:nvPr>
            <p:ph type="title"/>
          </p:nvPr>
        </p:nvSpPr>
        <p:spPr>
          <a:xfrm>
            <a:off x="913795" y="433836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遊戲主畫面</a:t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5827477" y="3127615"/>
            <a:ext cx="923278" cy="896645"/>
          </a:xfrm>
          <a:prstGeom prst="ellipse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cxnSp>
        <p:nvCxnSpPr>
          <p:cNvPr id="201" name="Google Shape;201;p8"/>
          <p:cNvCxnSpPr/>
          <p:nvPr/>
        </p:nvCxnSpPr>
        <p:spPr>
          <a:xfrm>
            <a:off x="6750755" y="3575937"/>
            <a:ext cx="745724" cy="0"/>
          </a:xfrm>
          <a:prstGeom prst="straightConnector1">
            <a:avLst/>
          </a:prstGeom>
          <a:noFill/>
          <a:ln cap="flat" cmpd="sng" w="76200">
            <a:solidFill>
              <a:srgbClr val="A4951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2" name="Google Shape;202;p8"/>
          <p:cNvSpPr txBox="1"/>
          <p:nvPr/>
        </p:nvSpPr>
        <p:spPr>
          <a:xfrm>
            <a:off x="7496473" y="3391275"/>
            <a:ext cx="142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SNAKE</a:t>
            </a: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5473850" y="4652102"/>
            <a:ext cx="923278" cy="883044"/>
          </a:xfrm>
          <a:prstGeom prst="ellipse">
            <a:avLst/>
          </a:prstGeom>
          <a:noFill/>
          <a:ln cap="flat" cmpd="sng" w="762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cxnSp>
        <p:nvCxnSpPr>
          <p:cNvPr id="204" name="Google Shape;204;p8"/>
          <p:cNvCxnSpPr/>
          <p:nvPr/>
        </p:nvCxnSpPr>
        <p:spPr>
          <a:xfrm rot="10800000">
            <a:off x="4639350" y="5093624"/>
            <a:ext cx="834500" cy="0"/>
          </a:xfrm>
          <a:prstGeom prst="straightConnector1">
            <a:avLst/>
          </a:prstGeom>
          <a:noFill/>
          <a:ln cap="flat" cmpd="sng" w="762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5" name="Google Shape;205;p8"/>
          <p:cNvSpPr txBox="1"/>
          <p:nvPr/>
        </p:nvSpPr>
        <p:spPr>
          <a:xfrm>
            <a:off x="3715950" y="4908975"/>
            <a:ext cx="92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FOOD</a:t>
            </a: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/>
          <p:nvPr>
            <p:ph type="title"/>
          </p:nvPr>
        </p:nvSpPr>
        <p:spPr>
          <a:xfrm>
            <a:off x="927969" y="308609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遊戲主畫面</a:t>
            </a:r>
            <a:endParaRPr/>
          </a:p>
        </p:txBody>
      </p:sp>
      <p:pic>
        <p:nvPicPr>
          <p:cNvPr id="211" name="Google Shape;21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150" y="1565909"/>
            <a:ext cx="9603691" cy="498729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9"/>
          <p:cNvSpPr/>
          <p:nvPr/>
        </p:nvSpPr>
        <p:spPr>
          <a:xfrm>
            <a:off x="1768627" y="3836765"/>
            <a:ext cx="923400" cy="896700"/>
          </a:xfrm>
          <a:prstGeom prst="ellipse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13" name="Google Shape;213;p9"/>
          <p:cNvSpPr txBox="1"/>
          <p:nvPr/>
        </p:nvSpPr>
        <p:spPr>
          <a:xfrm>
            <a:off x="3559373" y="4100475"/>
            <a:ext cx="142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SNAKE</a:t>
            </a: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cxnSp>
        <p:nvCxnSpPr>
          <p:cNvPr id="214" name="Google Shape;214;p9"/>
          <p:cNvCxnSpPr/>
          <p:nvPr/>
        </p:nvCxnSpPr>
        <p:spPr>
          <a:xfrm>
            <a:off x="2712155" y="4261737"/>
            <a:ext cx="745800" cy="0"/>
          </a:xfrm>
          <a:prstGeom prst="straightConnector1">
            <a:avLst/>
          </a:prstGeom>
          <a:noFill/>
          <a:ln cap="flat" cmpd="sng" w="76200">
            <a:solidFill>
              <a:srgbClr val="A4951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5" name="Google Shape;215;p9"/>
          <p:cNvSpPr/>
          <p:nvPr/>
        </p:nvSpPr>
        <p:spPr>
          <a:xfrm>
            <a:off x="8835000" y="2911352"/>
            <a:ext cx="923400" cy="882900"/>
          </a:xfrm>
          <a:prstGeom prst="ellipse">
            <a:avLst/>
          </a:prstGeom>
          <a:noFill/>
          <a:ln cap="flat" cmpd="sng" w="762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cxnSp>
        <p:nvCxnSpPr>
          <p:cNvPr id="216" name="Google Shape;216;p9"/>
          <p:cNvCxnSpPr/>
          <p:nvPr/>
        </p:nvCxnSpPr>
        <p:spPr>
          <a:xfrm rot="10800000">
            <a:off x="8000400" y="3352874"/>
            <a:ext cx="834600" cy="0"/>
          </a:xfrm>
          <a:prstGeom prst="straightConnector1">
            <a:avLst/>
          </a:prstGeom>
          <a:noFill/>
          <a:ln cap="flat" cmpd="sng" w="762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7" name="Google Shape;217;p9"/>
          <p:cNvSpPr txBox="1"/>
          <p:nvPr/>
        </p:nvSpPr>
        <p:spPr>
          <a:xfrm>
            <a:off x="7077100" y="3168225"/>
            <a:ext cx="92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FOOD</a:t>
            </a: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VTI">
  <a:themeElements>
    <a:clrScheme name="Coffee">
      <a:dk1>
        <a:srgbClr val="000000"/>
      </a:dk1>
      <a:lt1>
        <a:srgbClr val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2021-01-01T12:35:36Z</dcterms:created>
  <dc:creator>YanTing</dc:creator>
</cp:coreProperties>
</file>