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6"/>
  </p:notesMasterIdLst>
  <p:handoutMasterIdLst>
    <p:handoutMasterId r:id="rId107"/>
  </p:handout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476" r:id="rId9"/>
    <p:sldId id="346" r:id="rId10"/>
    <p:sldId id="347" r:id="rId11"/>
    <p:sldId id="475" r:id="rId12"/>
    <p:sldId id="348" r:id="rId13"/>
    <p:sldId id="349" r:id="rId14"/>
    <p:sldId id="350" r:id="rId15"/>
    <p:sldId id="351" r:id="rId16"/>
    <p:sldId id="352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1" r:id="rId29"/>
    <p:sldId id="372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402" r:id="rId59"/>
    <p:sldId id="403" r:id="rId60"/>
    <p:sldId id="404" r:id="rId61"/>
    <p:sldId id="431" r:id="rId62"/>
    <p:sldId id="432" r:id="rId63"/>
    <p:sldId id="433" r:id="rId64"/>
    <p:sldId id="434" r:id="rId65"/>
    <p:sldId id="435" r:id="rId66"/>
    <p:sldId id="436" r:id="rId67"/>
    <p:sldId id="437" r:id="rId68"/>
    <p:sldId id="438" r:id="rId69"/>
    <p:sldId id="439" r:id="rId70"/>
    <p:sldId id="440" r:id="rId71"/>
    <p:sldId id="441" r:id="rId72"/>
    <p:sldId id="442" r:id="rId73"/>
    <p:sldId id="443" r:id="rId74"/>
    <p:sldId id="444" r:id="rId75"/>
    <p:sldId id="445" r:id="rId76"/>
    <p:sldId id="446" r:id="rId77"/>
    <p:sldId id="447" r:id="rId78"/>
    <p:sldId id="448" r:id="rId79"/>
    <p:sldId id="449" r:id="rId80"/>
    <p:sldId id="450" r:id="rId81"/>
    <p:sldId id="451" r:id="rId82"/>
    <p:sldId id="452" r:id="rId83"/>
    <p:sldId id="453" r:id="rId84"/>
    <p:sldId id="454" r:id="rId85"/>
    <p:sldId id="455" r:id="rId86"/>
    <p:sldId id="456" r:id="rId87"/>
    <p:sldId id="457" r:id="rId88"/>
    <p:sldId id="458" r:id="rId89"/>
    <p:sldId id="459" r:id="rId90"/>
    <p:sldId id="460" r:id="rId91"/>
    <p:sldId id="461" r:id="rId92"/>
    <p:sldId id="462" r:id="rId93"/>
    <p:sldId id="463" r:id="rId94"/>
    <p:sldId id="464" r:id="rId95"/>
    <p:sldId id="465" r:id="rId96"/>
    <p:sldId id="466" r:id="rId97"/>
    <p:sldId id="467" r:id="rId98"/>
    <p:sldId id="468" r:id="rId99"/>
    <p:sldId id="469" r:id="rId100"/>
    <p:sldId id="470" r:id="rId101"/>
    <p:sldId id="471" r:id="rId102"/>
    <p:sldId id="472" r:id="rId103"/>
    <p:sldId id="473" r:id="rId104"/>
    <p:sldId id="474" r:id="rId105"/>
  </p:sldIdLst>
  <p:sldSz cx="9144000" cy="6858000" type="screen4x3"/>
  <p:notesSz cx="6877050" cy="100028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99FF"/>
    <a:srgbClr val="0099CC"/>
    <a:srgbClr val="FF6600"/>
    <a:srgbClr val="009999"/>
    <a:srgbClr val="CCCC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842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4008" y="-96"/>
      </p:cViewPr>
      <p:guideLst>
        <p:guide orient="horz" pos="3150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95725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542B8-7BA3-4327-BEB1-E0FE911CA713}" type="datetimeFigureOut">
              <a:rPr lang="zh-TW" altLang="en-US" smtClean="0">
                <a:latin typeface="Cambria" pitchFamily="18" charset="0"/>
                <a:ea typeface="標楷體" pitchFamily="65" charset="-120"/>
              </a:rPr>
              <a:t>2017/9/18</a:t>
            </a:fld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501188"/>
            <a:ext cx="2979738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95725" y="9501188"/>
            <a:ext cx="2979738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65727-1B91-40A1-9E7D-60D6981E30E3}" type="slidenum">
              <a:rPr lang="zh-TW" altLang="en-US" smtClean="0">
                <a:latin typeface="Cambria" pitchFamily="18" charset="0"/>
                <a:ea typeface="標楷體" pitchFamily="65" charset="-120"/>
              </a:rPr>
              <a:t>‹#›</a:t>
            </a:fld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583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404" y="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 dirty="0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705" y="4751348"/>
            <a:ext cx="5501640" cy="450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96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b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 dirty="0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404" y="950096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b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Arial" charset="0"/>
                <a:ea typeface="標楷體" pitchFamily="65" charset="-120"/>
              </a:defRPr>
            </a:lvl1pPr>
          </a:lstStyle>
          <a:p>
            <a:fld id="{150FC41D-16D1-4302-9D9C-4B7EDCFC687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7559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F4CC4-8D46-47F4-A553-B5110543B493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77E3FB-9D0A-4E8B-BC34-7DD9819BDF1D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5A1E3-7CA0-4F18-BC07-E5469DBDECF6}" type="slidenum">
              <a:rPr lang="en-US" altLang="zh-TW"/>
              <a:pPr/>
              <a:t>100</a:t>
            </a:fld>
            <a:endParaRPr lang="en-US" altLang="zh-TW"/>
          </a:p>
        </p:txBody>
      </p:sp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1A6BF-8DCC-470C-BE39-887012816D19}" type="slidenum">
              <a:rPr lang="en-US" altLang="zh-TW"/>
              <a:pPr/>
              <a:t>101</a:t>
            </a:fld>
            <a:endParaRPr lang="en-US" altLang="zh-TW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7C13B-2BD2-417F-8280-1D0C9DF5A085}" type="slidenum">
              <a:rPr lang="en-US" altLang="zh-TW"/>
              <a:pPr/>
              <a:t>102</a:t>
            </a:fld>
            <a:endParaRPr lang="en-US" altLang="zh-TW"/>
          </a:p>
        </p:txBody>
      </p:sp>
      <p:sp>
        <p:nvSpPr>
          <p:cNvPr id="109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46454B-8234-4376-9569-F38A3DD15538}" type="slidenum">
              <a:rPr lang="en-US" altLang="zh-TW"/>
              <a:pPr/>
              <a:t>103</a:t>
            </a:fld>
            <a:endParaRPr lang="en-US" altLang="zh-TW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D1135D-EDB3-4C60-9589-26C232EA534D}" type="slidenum">
              <a:rPr lang="en-US" altLang="zh-TW"/>
              <a:pPr/>
              <a:t>104</a:t>
            </a:fld>
            <a:endParaRPr lang="en-US" altLang="zh-TW"/>
          </a:p>
        </p:txBody>
      </p:sp>
      <p:sp>
        <p:nvSpPr>
          <p:cNvPr id="109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FB2D1-BACE-456E-8ED7-C9C026E02F66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CCCBEB73-F942-409A-BA09-29211DE2E909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12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FAE46B94-773B-47E1-A1C1-D9BF7F8238C8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13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CE388799-2883-41EF-AB62-4EAD9CED75AF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14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45837C25-61AF-4539-86FA-88F66D7315D9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15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189E981F-09A1-4781-BA2C-43E5E760E12D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16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C1683464-34EF-4983-8646-D208F83CA0A4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17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4D0AB68A-14CC-4E65-90C3-2D5E35043C23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18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50607FC4-DC0F-4A7B-BF0D-E25FE524D151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19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FE0516-B897-4605-9D07-19ECA07B82BB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25F9CDDB-89B4-4256-B5A2-E3561A85FDEB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20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62F359AD-759B-452A-805E-28722F2B22C7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21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9436F98A-FC65-411A-924B-E912F81AAF1B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22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C478D927-8F7A-4D0E-8B4B-F1F498573FA3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23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14F5CB80-DD60-49DE-BDAB-F3ACC13B8F50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24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4855773A-7F9F-42CF-9A60-5B9798B0E9F3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25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F116648B-7B6E-4B2C-A7D3-99D994F47DE9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26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02B25A5C-60BE-4D8D-94A7-5C649A5C66D0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27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3763F7BE-77DC-497E-A0F4-4532BD1C389A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28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8877EA93-F316-486B-9DF3-F0A6B8B5AD60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29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FE0516-B897-4605-9D07-19ECA07B82BB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23929584-FA44-4094-966F-6C285C0DFC62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30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CE4DBA89-0BAE-45B2-A229-FF46BBAF036B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31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E39B448E-5CBB-4DD8-9AAB-A364997503C0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32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CF6E01E2-6FC6-4392-84A9-A2F6439F854C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33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342692D6-6C71-4B1E-A39B-EB614BBEE0DF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34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A08830ED-AD5B-4029-B27C-1B326BDFD8A2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35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6EBA22B3-EDD6-4389-85D4-9C8203CDE3A7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36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F09ABFCB-9736-4CAB-9BA9-6234CB944E78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37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6B41AED8-EBF0-4CA8-94C8-42D1C28B2A80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38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D3D8E1E2-B6B5-4C4F-9873-616C3ED22F13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39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5609F-8F3A-4F22-A493-B76A985FA50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83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68DD8D66-97A5-4B6C-99E0-2C9A872DDD5C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40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06D43293-6600-4D8F-A9D8-1E15BB29B22A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41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792E613A-99AF-49FD-A8EF-F76CFB72B1FE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42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207C64EF-A2D7-4DA5-8A5A-0383857EFCD0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43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3883072A-55C8-4038-8ACD-4092CFF26082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44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654D43AF-9850-46BE-8EAA-C26ADFDE3633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45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9D6B1B03-4444-4F9C-B652-5B0A24ADF9D1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46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F9363121-C11D-4FE0-8554-4BA2F93E7A6F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47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01596DD8-FB55-498A-B262-B83254A77C49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48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AEA14B79-E826-403D-BA99-22ABA650440E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49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D3908B-6F6F-47E2-993A-55B925DBD3D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A265F8F7-CFFC-4CF3-823E-A09846A89C4F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50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EADAB425-DD7D-4826-8CBC-62F688ADAFEE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51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A3905B77-F07E-4E7A-911E-381FA4E91E36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52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62C81F69-37BF-4F1D-BD70-0092BF9902A3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53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8E26FE6A-BB82-4F53-BB57-4B890971CFAF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54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2C7D0ED0-AF4C-4A68-9E2E-0ABC0561931B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55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88459384-78D4-49C5-832A-D24DE0F3AC88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56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2FEABEE2-0287-4BBF-AD2B-32F6A395C408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57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16F4C40E-91F6-4C52-B1D4-AAE3ACF11611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58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7865481A-B7D5-431D-981D-58D3664747E0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59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63A48-F079-45B0-B97A-610EA857BBF6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005B6134-CA17-4B76-A97E-F1F02218BFFD}" type="slidenum">
              <a:rPr lang="en-US" altLang="zh-TW" sz="1300">
                <a:latin typeface="Arial" pitchFamily="34" charset="0"/>
                <a:ea typeface="標楷體" pitchFamily="65" charset="-120"/>
              </a:rPr>
              <a:pPr eaLnBrk="1" hangingPunct="1"/>
              <a:t>60</a:t>
            </a:fld>
            <a:endParaRPr lang="en-US" altLang="zh-TW" sz="1300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01985-597A-47F0-A29A-E56E9DD3C8D6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066A24-9F54-4FD2-8C75-9C75C0B41D61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A6613-F71E-4893-BEC0-93090F468E37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BFBEF-F141-404E-8760-E616120A0618}" type="slidenum">
              <a:rPr lang="en-US" altLang="zh-TW"/>
              <a:pPr/>
              <a:t>64</a:t>
            </a:fld>
            <a:endParaRPr lang="en-US" altLang="zh-TW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42F5F-9D2F-4D1A-A42D-9CFF14214590}" type="slidenum">
              <a:rPr lang="en-US" altLang="zh-TW"/>
              <a:pPr/>
              <a:t>65</a:t>
            </a:fld>
            <a:endParaRPr lang="en-US" altLang="zh-TW"/>
          </a:p>
        </p:txBody>
      </p:sp>
      <p:sp>
        <p:nvSpPr>
          <p:cNvPr id="99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419CF1-BDDD-4B97-A7EF-6C9282AF07D6}" type="slidenum">
              <a:rPr lang="en-US" altLang="zh-TW"/>
              <a:pPr/>
              <a:t>66</a:t>
            </a:fld>
            <a:endParaRPr lang="en-US" altLang="zh-TW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B0C7C-E68E-49DC-8BF2-73BE9669E860}" type="slidenum">
              <a:rPr lang="en-US" altLang="zh-TW"/>
              <a:pPr/>
              <a:t>67</a:t>
            </a:fld>
            <a:endParaRPr lang="en-US" altLang="zh-TW"/>
          </a:p>
        </p:txBody>
      </p:sp>
      <p:sp>
        <p:nvSpPr>
          <p:cNvPr id="100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C11D4-8878-4290-9218-D2628E4EC4D2}" type="slidenum">
              <a:rPr lang="en-US" altLang="zh-TW"/>
              <a:pPr/>
              <a:t>68</a:t>
            </a:fld>
            <a:endParaRPr lang="en-US" altLang="zh-TW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C8015-8072-4027-B6B5-4334565FC23F}" type="slidenum">
              <a:rPr lang="en-US" altLang="zh-TW"/>
              <a:pPr/>
              <a:t>69</a:t>
            </a:fld>
            <a:endParaRPr lang="en-US" altLang="zh-TW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55D03-FAAD-4B2C-8591-E3890E96265D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D6512E-57E1-4FBC-9A16-A05F82E03633}" type="slidenum">
              <a:rPr lang="en-US" altLang="zh-TW"/>
              <a:pPr/>
              <a:t>70</a:t>
            </a:fld>
            <a:endParaRPr lang="en-US" altLang="zh-TW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88EF3-6751-4978-BC95-955B535EDF0E}" type="slidenum">
              <a:rPr lang="en-US" altLang="zh-TW"/>
              <a:pPr/>
              <a:t>71</a:t>
            </a:fld>
            <a:endParaRPr lang="en-US" altLang="zh-TW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0AC7A-AD41-4F5A-9180-C4F3CE22CD24}" type="slidenum">
              <a:rPr lang="en-US" altLang="zh-TW"/>
              <a:pPr/>
              <a:t>72</a:t>
            </a:fld>
            <a:endParaRPr lang="en-US" altLang="zh-TW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908B9-BAB5-4D92-A89D-68989BC6101C}" type="slidenum">
              <a:rPr lang="en-US" altLang="zh-TW"/>
              <a:pPr/>
              <a:t>73</a:t>
            </a:fld>
            <a:endParaRPr lang="en-US" altLang="zh-TW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ADEEF-15D5-4891-A10B-BEED11287CDF}" type="slidenum">
              <a:rPr lang="en-US" altLang="zh-TW"/>
              <a:pPr/>
              <a:t>74</a:t>
            </a:fld>
            <a:endParaRPr lang="en-US" altLang="zh-TW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C6A09-863F-40D2-A4FD-B176809E707E}" type="slidenum">
              <a:rPr lang="en-US" altLang="zh-TW"/>
              <a:pPr/>
              <a:t>75</a:t>
            </a:fld>
            <a:endParaRPr lang="en-US" altLang="zh-TW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8ADAEC-28C0-4371-B8E4-BB02A89FBBFF}" type="slidenum">
              <a:rPr lang="en-US" altLang="zh-TW"/>
              <a:pPr/>
              <a:t>76</a:t>
            </a:fld>
            <a:endParaRPr lang="en-US" altLang="zh-TW"/>
          </a:p>
        </p:txBody>
      </p:sp>
      <p:sp>
        <p:nvSpPr>
          <p:cNvPr id="102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F1D9C-3299-4333-8AD4-399B68AA97E2}" type="slidenum">
              <a:rPr lang="en-US" altLang="zh-TW"/>
              <a:pPr/>
              <a:t>77</a:t>
            </a:fld>
            <a:endParaRPr lang="en-US" altLang="zh-TW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5982C-D4AD-4C9A-96AF-5B5364E36E34}" type="slidenum">
              <a:rPr lang="en-US" altLang="zh-TW"/>
              <a:pPr/>
              <a:t>78</a:t>
            </a:fld>
            <a:endParaRPr lang="en-US" altLang="zh-TW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E3BFA-168F-4433-9969-CFEC6C1B75F0}" type="slidenum">
              <a:rPr lang="en-US" altLang="zh-TW"/>
              <a:pPr/>
              <a:t>79</a:t>
            </a:fld>
            <a:endParaRPr lang="en-US" altLang="zh-TW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55D03-FAAD-4B2C-8591-E3890E96265D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16A12-BAA4-484F-970C-E39C6C55D70F}" type="slidenum">
              <a:rPr lang="en-US" altLang="zh-TW"/>
              <a:pPr/>
              <a:t>80</a:t>
            </a:fld>
            <a:endParaRPr lang="en-US" altLang="zh-TW"/>
          </a:p>
        </p:txBody>
      </p:sp>
      <p:sp>
        <p:nvSpPr>
          <p:cNvPr id="103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9D9E07-C3B9-484C-98B0-88513B70C12E}" type="slidenum">
              <a:rPr lang="en-US" altLang="zh-TW"/>
              <a:pPr/>
              <a:t>81</a:t>
            </a:fld>
            <a:endParaRPr lang="en-US" altLang="zh-TW"/>
          </a:p>
        </p:txBody>
      </p:sp>
      <p:sp>
        <p:nvSpPr>
          <p:cNvPr id="103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87EB5-B9C6-4CCF-92F0-2EFE268D4A9A}" type="slidenum">
              <a:rPr lang="en-US" altLang="zh-TW"/>
              <a:pPr/>
              <a:t>82</a:t>
            </a:fld>
            <a:endParaRPr lang="en-US" altLang="zh-TW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6537F-FC46-4091-A450-81C701BE5A46}" type="slidenum">
              <a:rPr lang="en-US" altLang="zh-TW"/>
              <a:pPr/>
              <a:t>83</a:t>
            </a:fld>
            <a:endParaRPr lang="en-US" altLang="zh-TW"/>
          </a:p>
        </p:txBody>
      </p:sp>
      <p:sp>
        <p:nvSpPr>
          <p:cNvPr id="103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CA76F1-5661-463B-A2CD-21E2545D67B5}" type="slidenum">
              <a:rPr lang="en-US" altLang="zh-TW"/>
              <a:pPr/>
              <a:t>84</a:t>
            </a:fld>
            <a:endParaRPr lang="en-US" altLang="zh-TW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3DCE1-49F6-4B59-AF63-6B8B3D6A447F}" type="slidenum">
              <a:rPr lang="en-US" altLang="zh-TW"/>
              <a:pPr/>
              <a:t>85</a:t>
            </a:fld>
            <a:endParaRPr lang="en-US" altLang="zh-TW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1407F-C4F0-4F81-9727-08C4E9CEDA39}" type="slidenum">
              <a:rPr lang="en-US" altLang="zh-TW"/>
              <a:pPr/>
              <a:t>86</a:t>
            </a:fld>
            <a:endParaRPr lang="en-US" altLang="zh-TW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A5A396-65F4-4052-A499-B6C281AF9672}" type="slidenum">
              <a:rPr lang="en-US" altLang="zh-TW"/>
              <a:pPr/>
              <a:t>87</a:t>
            </a:fld>
            <a:endParaRPr lang="en-US" altLang="zh-TW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9523A1-4939-4986-A86E-89518C83FE0F}" type="slidenum">
              <a:rPr lang="en-US" altLang="zh-TW"/>
              <a:pPr/>
              <a:t>88</a:t>
            </a:fld>
            <a:endParaRPr lang="en-US" altLang="zh-TW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6BF8C-4336-492D-AD2D-61AFD05E8C07}" type="slidenum">
              <a:rPr lang="en-US" altLang="zh-TW"/>
              <a:pPr/>
              <a:t>89</a:t>
            </a:fld>
            <a:endParaRPr lang="en-US" altLang="zh-TW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55D03-FAAD-4B2C-8591-E3890E96265D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932AB-6D85-4319-A624-880401229FF7}" type="slidenum">
              <a:rPr lang="en-US" altLang="zh-TW"/>
              <a:pPr/>
              <a:t>90</a:t>
            </a:fld>
            <a:endParaRPr lang="en-US" altLang="zh-TW"/>
          </a:p>
        </p:txBody>
      </p:sp>
      <p:sp>
        <p:nvSpPr>
          <p:cNvPr id="105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97D55-3428-4F30-B7A7-DA609DF04A6D}" type="slidenum">
              <a:rPr lang="en-US" altLang="zh-TW"/>
              <a:pPr/>
              <a:t>91</a:t>
            </a:fld>
            <a:endParaRPr lang="en-US" altLang="zh-TW"/>
          </a:p>
        </p:txBody>
      </p:sp>
      <p:sp>
        <p:nvSpPr>
          <p:cNvPr id="105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0A64C-C273-44A4-A452-6FBBE2B2201E}" type="slidenum">
              <a:rPr lang="en-US" altLang="zh-TW"/>
              <a:pPr/>
              <a:t>92</a:t>
            </a:fld>
            <a:endParaRPr lang="en-US" altLang="zh-TW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787D6-E0F6-422C-B8EC-6373DF8C3204}" type="slidenum">
              <a:rPr lang="en-US" altLang="zh-TW"/>
              <a:pPr/>
              <a:t>93</a:t>
            </a:fld>
            <a:endParaRPr lang="en-US" altLang="zh-TW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D36B15-4FDB-436B-A489-C893DB8965D0}" type="slidenum">
              <a:rPr lang="en-US" altLang="zh-TW"/>
              <a:pPr/>
              <a:t>94</a:t>
            </a:fld>
            <a:endParaRPr lang="en-US" altLang="zh-TW"/>
          </a:p>
        </p:txBody>
      </p:sp>
      <p:sp>
        <p:nvSpPr>
          <p:cNvPr id="106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72403-D5CE-42A7-A181-6AB24E7C44A0}" type="slidenum">
              <a:rPr lang="en-US" altLang="zh-TW"/>
              <a:pPr/>
              <a:t>95</a:t>
            </a:fld>
            <a:endParaRPr lang="en-US" altLang="zh-TW"/>
          </a:p>
        </p:txBody>
      </p:sp>
      <p:sp>
        <p:nvSpPr>
          <p:cNvPr id="107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8C1521-ECF0-4284-8A1D-FC05850DCE50}" type="slidenum">
              <a:rPr lang="en-US" altLang="zh-TW"/>
              <a:pPr/>
              <a:t>96</a:t>
            </a:fld>
            <a:endParaRPr lang="en-US" altLang="zh-TW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58AEA-7490-44D6-BAB5-83AC298235A9}" type="slidenum">
              <a:rPr lang="en-US" altLang="zh-TW"/>
              <a:pPr/>
              <a:t>97</a:t>
            </a:fld>
            <a:endParaRPr lang="en-US" altLang="zh-TW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F4E36-2BFB-4E1E-B1E0-F0D09A816D62}" type="slidenum">
              <a:rPr lang="en-US" altLang="zh-TW"/>
              <a:pPr/>
              <a:t>98</a:t>
            </a:fld>
            <a:endParaRPr lang="en-US" altLang="zh-TW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2AD9D-FD6E-4322-8EA8-5EB77EB9A07F}" type="slidenum">
              <a:rPr lang="en-US" altLang="zh-TW"/>
              <a:pPr/>
              <a:t>99</a:t>
            </a:fld>
            <a:endParaRPr lang="en-US" altLang="zh-TW"/>
          </a:p>
        </p:txBody>
      </p:sp>
      <p:sp>
        <p:nvSpPr>
          <p:cNvPr id="108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E35B910B-9607-4C63-99F9-0769534B382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AA726-7D46-49CF-B434-A428DACFD1F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473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21A4B-4A9F-4487-BE41-D23B866223F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62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650" y="188913"/>
            <a:ext cx="8086725" cy="14319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8077200" cy="1828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62000" y="3962400"/>
            <a:ext cx="8077200" cy="1828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152525" y="6286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590925" y="6286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D9B7B58-2B5F-4CC1-85F0-7B9D5AA5EF4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762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650" y="188913"/>
            <a:ext cx="8086725" cy="14319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762000" y="1981200"/>
            <a:ext cx="8077200" cy="38100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FD649-6531-4FC6-A409-4B306830EC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66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1340768"/>
            <a:ext cx="7315200" cy="4896544"/>
          </a:xfrm>
        </p:spPr>
        <p:txBody>
          <a:bodyPr/>
          <a:lstStyle>
            <a:lvl2pPr marL="742950" indent="-285750">
              <a:buFont typeface="Wingdings" pitchFamily="2" charset="2"/>
              <a:buChar char="ü"/>
              <a:defRPr/>
            </a:lvl2pPr>
            <a:lvl3pPr marL="1143000" indent="-228600">
              <a:buFont typeface="Wingdings" pitchFamily="2" charset="2"/>
              <a:buChar char="Ø"/>
              <a:defRPr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324426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163E08E7-7627-4C97-BB7F-D9D46D096B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514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681C6-E315-4B7E-9835-A78ED46D47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791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8F403-6226-41F2-8B50-531CD344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37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D17E1-0EB4-49CF-B4DC-A730EEBB29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10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88424" y="630932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B601C16-BE60-4957-B4F2-F33664C37B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838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00392" y="6309320"/>
            <a:ext cx="875407" cy="488950"/>
          </a:xfrm>
        </p:spPr>
        <p:txBody>
          <a:bodyPr/>
          <a:lstStyle>
            <a:lvl1pPr>
              <a:defRPr/>
            </a:lvl1pPr>
          </a:lstStyle>
          <a:p>
            <a:fld id="{00BB9128-A30E-425E-B693-369F7A01C430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881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51DC8-CD81-4615-AF5C-BAE544ACD8F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250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CD4AB-D546-4085-8122-0457DF1539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277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 Click to edit Master text styles</a:t>
            </a:r>
          </a:p>
          <a:p>
            <a:pPr lvl="1"/>
            <a:r>
              <a:rPr lang="en-US" altLang="zh-TW" dirty="0" smtClean="0"/>
              <a:t> Second level</a:t>
            </a:r>
          </a:p>
          <a:p>
            <a:pPr lvl="2"/>
            <a:r>
              <a:rPr lang="en-US" altLang="zh-TW" dirty="0" smtClean="0"/>
              <a:t> Third level</a:t>
            </a:r>
          </a:p>
          <a:p>
            <a:pPr lvl="3"/>
            <a:r>
              <a:rPr lang="en-US" altLang="zh-TW" dirty="0" smtClean="0"/>
              <a:t> Fourth level</a:t>
            </a:r>
          </a:p>
          <a:p>
            <a:pPr lvl="4"/>
            <a:r>
              <a:rPr lang="en-US" altLang="zh-TW" dirty="0" smtClean="0"/>
              <a:t> 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  <a:ea typeface="標楷體" pitchFamily="65" charset="-120"/>
              </a:defRPr>
            </a:lvl1pPr>
          </a:lstStyle>
          <a:p>
            <a:r>
              <a:rPr lang="en-US" altLang="zh-TW" dirty="0" smtClean="0"/>
              <a:t>CHAPTER 4</a:t>
            </a:r>
            <a:endParaRPr lang="en-US" altLang="zh-TW" dirty="0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1pPr>
          </a:lstStyle>
          <a:p>
            <a:fld id="{9E778880-24B9-4414-9A5C-2A1371167390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  <a:ea typeface="標楷體" pitchFamily="65" charset="-120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3200" b="1">
          <a:solidFill>
            <a:srgbClr val="000000"/>
          </a:solidFill>
          <a:latin typeface="Cambria" pitchFamily="18" charset="0"/>
          <a:ea typeface="標楷體" pitchFamily="65" charset="-12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2800" b="1">
          <a:solidFill>
            <a:srgbClr val="000000"/>
          </a:solidFill>
          <a:latin typeface="Cambria" pitchFamily="18" charset="0"/>
          <a:ea typeface="標楷體" pitchFamily="65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2400" b="1">
          <a:solidFill>
            <a:srgbClr val="000000"/>
          </a:solidFill>
          <a:latin typeface="Cambria" pitchFamily="18" charset="0"/>
          <a:ea typeface="標楷體" pitchFamily="65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2000" b="1">
          <a:solidFill>
            <a:srgbClr val="000000"/>
          </a:solidFill>
          <a:latin typeface="Cambria" pitchFamily="18" charset="0"/>
          <a:ea typeface="標楷體" pitchFamily="65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Cambria" pitchFamily="18" charset="0"/>
          <a:ea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1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8.png"/><Relationship Id="rId5" Type="http://schemas.openxmlformats.org/officeDocument/2006/relationships/image" Target="../media/image73.png"/><Relationship Id="rId4" Type="http://schemas.openxmlformats.org/officeDocument/2006/relationships/image" Target="../media/image13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1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9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484784"/>
            <a:ext cx="7678737" cy="1006475"/>
          </a:xfrm>
        </p:spPr>
        <p:txBody>
          <a:bodyPr/>
          <a:lstStyle/>
          <a:p>
            <a:r>
              <a:rPr lang="en-US" altLang="zh-TW" sz="6000" dirty="0" smtClean="0">
                <a:latin typeface="Arial Black" pitchFamily="34" charset="0"/>
              </a:rPr>
              <a:t>C Language &amp;</a:t>
            </a:r>
            <a:br>
              <a:rPr lang="en-US" altLang="zh-TW" sz="6000" dirty="0" smtClean="0">
                <a:latin typeface="Arial Black" pitchFamily="34" charset="0"/>
              </a:rPr>
            </a:br>
            <a:r>
              <a:rPr lang="en-US" altLang="zh-TW" sz="6000" dirty="0" smtClean="0">
                <a:latin typeface="Arial Black" pitchFamily="34" charset="0"/>
              </a:rPr>
              <a:t>Pointer (</a:t>
            </a:r>
            <a:r>
              <a:rPr lang="zh-TW" altLang="en-US" sz="6000" dirty="0" smtClean="0">
                <a:latin typeface="Arial Black" pitchFamily="34" charset="0"/>
              </a:rPr>
              <a:t>指標</a:t>
            </a:r>
            <a:r>
              <a:rPr lang="en-US" altLang="zh-TW" sz="6000" dirty="0" smtClean="0">
                <a:latin typeface="Arial Black" pitchFamily="34" charset="0"/>
              </a:rPr>
              <a:t>)</a:t>
            </a:r>
            <a:br>
              <a:rPr lang="en-US" altLang="zh-TW" sz="6000" dirty="0" smtClean="0">
                <a:latin typeface="Arial Black" pitchFamily="34" charset="0"/>
              </a:rPr>
            </a:br>
            <a:r>
              <a:rPr lang="en-US" altLang="zh-TW" sz="6000" dirty="0" smtClean="0">
                <a:latin typeface="Arial Black" pitchFamily="34" charset="0"/>
              </a:rPr>
              <a:t>Review</a:t>
            </a:r>
            <a:br>
              <a:rPr lang="en-US" altLang="zh-TW" sz="6000" dirty="0" smtClean="0">
                <a:latin typeface="Arial Black" pitchFamily="34" charset="0"/>
              </a:rPr>
            </a:br>
            <a:r>
              <a:rPr lang="en-US" altLang="zh-TW" sz="6000" dirty="0">
                <a:latin typeface="Arial Black" pitchFamily="34" charset="0"/>
              </a:rPr>
              <a:t/>
            </a:r>
            <a:br>
              <a:rPr lang="en-US" altLang="zh-TW" sz="6000" dirty="0">
                <a:latin typeface="Arial Black" pitchFamily="34" charset="0"/>
              </a:rPr>
            </a:br>
            <a:r>
              <a:rPr lang="en-US" altLang="zh-TW" sz="3600" dirty="0" smtClean="0">
                <a:latin typeface="Arial Black" pitchFamily="34" charset="0"/>
              </a:rPr>
              <a:t>Shin-Hung Chang</a:t>
            </a:r>
            <a:r>
              <a:rPr lang="en-US" altLang="zh-TW" sz="6000" dirty="0" smtClean="0">
                <a:latin typeface="Arial Black" pitchFamily="34" charset="0"/>
              </a:rPr>
              <a:t/>
            </a:r>
            <a:br>
              <a:rPr lang="en-US" altLang="zh-TW" sz="6000" dirty="0" smtClean="0">
                <a:latin typeface="Arial Black" pitchFamily="34" charset="0"/>
              </a:rPr>
            </a:br>
            <a:r>
              <a:rPr lang="en-US" altLang="zh-TW" sz="6000" dirty="0">
                <a:latin typeface="Arial Black" pitchFamily="34" charset="0"/>
              </a:rPr>
              <a:t/>
            </a:r>
            <a:br>
              <a:rPr lang="en-US" altLang="zh-TW" sz="6000" dirty="0">
                <a:latin typeface="Arial Black" pitchFamily="34" charset="0"/>
              </a:rPr>
            </a:br>
            <a:endParaRPr lang="zh-TW" altLang="en-US" sz="3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086725" cy="1431925"/>
          </a:xfrm>
        </p:spPr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當指標指向錯誤的型態時</a:t>
            </a:r>
          </a:p>
        </p:txBody>
      </p:sp>
      <p:pic>
        <p:nvPicPr>
          <p:cNvPr id="8396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4175"/>
            <a:ext cx="9144000" cy="478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6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155" y="980727"/>
            <a:ext cx="2879725" cy="144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2843808" y="3573016"/>
            <a:ext cx="5832648" cy="576064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899592" y="3501008"/>
            <a:ext cx="1440160" cy="6480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99592" y="4725144"/>
            <a:ext cx="5544616" cy="6480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35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條件式編譯的範例 </a:t>
            </a:r>
            <a:r>
              <a:rPr lang="en-US" altLang="zh-TW"/>
              <a:t>(</a:t>
            </a:r>
            <a:r>
              <a:rPr lang="zh-TW" altLang="en-US"/>
              <a:t>二</a:t>
            </a:r>
            <a:r>
              <a:rPr lang="en-US" altLang="zh-TW"/>
              <a:t>)</a:t>
            </a:r>
          </a:p>
        </p:txBody>
      </p:sp>
      <p:pic>
        <p:nvPicPr>
          <p:cNvPr id="1084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77900"/>
            <a:ext cx="8820150" cy="547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44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5651500"/>
            <a:ext cx="3527425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3220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086725" cy="762000"/>
          </a:xfrm>
        </p:spPr>
        <p:txBody>
          <a:bodyPr/>
          <a:lstStyle/>
          <a:p>
            <a:r>
              <a:rPr lang="zh-TW" altLang="en-US"/>
              <a:t>命令列參數的使用 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268413"/>
            <a:ext cx="8077200" cy="2689225"/>
          </a:xfrm>
        </p:spPr>
        <p:txBody>
          <a:bodyPr/>
          <a:lstStyle/>
          <a:p>
            <a:r>
              <a:rPr lang="zh-TW" altLang="en-US" sz="2800"/>
              <a:t>設在</a:t>
            </a:r>
            <a:r>
              <a:rPr lang="en-US" altLang="zh-TW" sz="2800"/>
              <a:t>MS-DOS</a:t>
            </a:r>
            <a:r>
              <a:rPr lang="zh-TW" altLang="en-US" sz="2800"/>
              <a:t>模式下鍵入 </a:t>
            </a:r>
          </a:p>
          <a:p>
            <a:pPr>
              <a:buFont typeface="Wingdings" pitchFamily="2" charset="2"/>
              <a:buNone/>
            </a:pPr>
            <a:r>
              <a:rPr lang="zh-TW" altLang="en-US" sz="2800"/>
              <a:t>  </a:t>
            </a:r>
            <a:r>
              <a:rPr lang="en-US" altLang="zh-TW" sz="2800"/>
              <a:t>type.exe abc.txt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  abc.txt </a:t>
            </a:r>
            <a:r>
              <a:rPr lang="zh-TW" altLang="en-US" sz="2800"/>
              <a:t>為是一個參數，傳入</a:t>
            </a:r>
            <a:r>
              <a:rPr lang="en-US" altLang="zh-TW" sz="2800"/>
              <a:t>type.exe </a:t>
            </a:r>
            <a:r>
              <a:rPr lang="zh-TW" altLang="en-US" sz="2800"/>
              <a:t>中</a:t>
            </a:r>
          </a:p>
          <a:p>
            <a:pPr lvl="3">
              <a:buFont typeface="Wingdings" pitchFamily="2" charset="2"/>
              <a:buNone/>
            </a:pPr>
            <a:endParaRPr lang="zh-TW" altLang="en-US" sz="1800"/>
          </a:p>
          <a:p>
            <a:r>
              <a:rPr lang="zh-TW" altLang="en-US" sz="2800"/>
              <a:t>從命令列裡傳遞引數給 </a:t>
            </a:r>
            <a:r>
              <a:rPr lang="en-US" altLang="zh-TW" sz="2800"/>
              <a:t>main() </a:t>
            </a:r>
            <a:r>
              <a:rPr lang="zh-TW" altLang="en-US" sz="2800"/>
              <a:t>函數</a:t>
            </a:r>
          </a:p>
        </p:txBody>
      </p:sp>
      <p:sp>
        <p:nvSpPr>
          <p:cNvPr id="1092613" name="AutoShape 5"/>
          <p:cNvSpPr>
            <a:spLocks noChangeArrowheads="1"/>
          </p:cNvSpPr>
          <p:nvPr/>
        </p:nvSpPr>
        <p:spPr bwMode="auto">
          <a:xfrm>
            <a:off x="611188" y="4292600"/>
            <a:ext cx="7453312" cy="1838325"/>
          </a:xfrm>
          <a:prstGeom prst="roundRect">
            <a:avLst>
              <a:gd name="adj" fmla="val 10106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pPr>
              <a:spcAft>
                <a:spcPct val="40000"/>
              </a:spcAft>
            </a:pPr>
            <a:r>
              <a:rPr kumimoji="1" lang="en-US" altLang="zh-TW" sz="1800" b="1">
                <a:solidFill>
                  <a:srgbClr val="CC0000"/>
                </a:solidFill>
                <a:effectLst/>
                <a:latin typeface="Courier New" pitchFamily="49" charset="0"/>
                <a:ea typeface="華康細圓體" pitchFamily="49" charset="-120"/>
              </a:rPr>
              <a:t>int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main(</a:t>
            </a:r>
            <a:r>
              <a:rPr kumimoji="1" lang="en-US" altLang="zh-TW" sz="1800" b="1">
                <a:solidFill>
                  <a:srgbClr val="CC0000"/>
                </a:solidFill>
                <a:effectLst/>
                <a:latin typeface="Courier New" pitchFamily="49" charset="0"/>
                <a:ea typeface="華康細圓體" pitchFamily="49" charset="-120"/>
              </a:rPr>
              <a:t>int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</a:t>
            </a:r>
            <a:r>
              <a:rPr kumimoji="1" lang="en-US" altLang="zh-TW" sz="1800" b="1">
                <a:solidFill>
                  <a:srgbClr val="CC0000"/>
                </a:solidFill>
                <a:effectLst/>
                <a:latin typeface="Courier New" pitchFamily="49" charset="0"/>
                <a:ea typeface="華康細圓體" pitchFamily="49" charset="-120"/>
              </a:rPr>
              <a:t>argc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, </a:t>
            </a:r>
            <a:r>
              <a:rPr kumimoji="1" lang="en-US" altLang="zh-TW" sz="1800" b="1">
                <a:solidFill>
                  <a:srgbClr val="CC0000"/>
                </a:solidFill>
                <a:effectLst/>
                <a:latin typeface="Courier New" pitchFamily="49" charset="0"/>
                <a:ea typeface="華康細圓體" pitchFamily="49" charset="-120"/>
              </a:rPr>
              <a:t>char *argv[]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)</a:t>
            </a:r>
          </a:p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{</a:t>
            </a:r>
          </a:p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	/* main()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函數裡的程式碼 *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/</a:t>
            </a:r>
          </a:p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}</a:t>
            </a:r>
          </a:p>
        </p:txBody>
      </p:sp>
      <p:sp>
        <p:nvSpPr>
          <p:cNvPr id="1092614" name="AutoShape 6"/>
          <p:cNvSpPr>
            <a:spLocks noChangeArrowheads="1"/>
          </p:cNvSpPr>
          <p:nvPr/>
        </p:nvSpPr>
        <p:spPr bwMode="auto">
          <a:xfrm>
            <a:off x="4608513" y="4149725"/>
            <a:ext cx="3060700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600" b="1">
                <a:effectLst/>
                <a:latin typeface="華康細圓體" pitchFamily="49" charset="-120"/>
                <a:ea typeface="華康細圓體" pitchFamily="49" charset="-120"/>
              </a:rPr>
              <a:t>命令列引數的使用格式</a:t>
            </a:r>
          </a:p>
        </p:txBody>
      </p:sp>
    </p:spTree>
    <p:extLst>
      <p:ext uri="{BB962C8B-B14F-4D97-AF65-F5344CB8AC3E}">
        <p14:creationId xmlns:p14="http://schemas.microsoft.com/office/powerpoint/2010/main" val="87376670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命令列引數的使用範例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125538"/>
            <a:ext cx="8077200" cy="450850"/>
          </a:xfrm>
        </p:spPr>
        <p:txBody>
          <a:bodyPr/>
          <a:lstStyle/>
          <a:p>
            <a:r>
              <a:rPr lang="zh-TW" altLang="en-US" sz="2800"/>
              <a:t>下面的範例可印出 </a:t>
            </a:r>
            <a:r>
              <a:rPr lang="en-US" altLang="zh-TW" sz="2800"/>
              <a:t>argc </a:t>
            </a:r>
            <a:r>
              <a:rPr lang="zh-TW" altLang="en-US" sz="2800"/>
              <a:t>與字串陣列 </a:t>
            </a:r>
            <a:r>
              <a:rPr lang="en-US" altLang="zh-TW" sz="2800"/>
              <a:t>argv </a:t>
            </a:r>
            <a:r>
              <a:rPr lang="zh-TW" altLang="en-US" sz="2800"/>
              <a:t>的值： </a:t>
            </a:r>
          </a:p>
        </p:txBody>
      </p:sp>
      <p:pic>
        <p:nvPicPr>
          <p:cNvPr id="10946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060575"/>
            <a:ext cx="856932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46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865688"/>
            <a:ext cx="58324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46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241550"/>
            <a:ext cx="3598863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8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命令列引數的應用 </a:t>
            </a:r>
            <a:r>
              <a:rPr lang="en-US" altLang="zh-TW"/>
              <a:t>(1/2)</a:t>
            </a:r>
          </a:p>
        </p:txBody>
      </p:sp>
      <p:sp>
        <p:nvSpPr>
          <p:cNvPr id="1096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981075"/>
            <a:ext cx="8229600" cy="2128838"/>
          </a:xfrm>
        </p:spPr>
        <p:txBody>
          <a:bodyPr/>
          <a:lstStyle/>
          <a:p>
            <a:r>
              <a:rPr lang="zh-TW" altLang="en-US" sz="2800"/>
              <a:t>下面的程式是模仿 </a:t>
            </a:r>
            <a:r>
              <a:rPr lang="en-US" altLang="zh-TW" sz="2800"/>
              <a:t>Dos </a:t>
            </a:r>
            <a:r>
              <a:rPr lang="zh-TW" altLang="en-US" sz="2800"/>
              <a:t>指令</a:t>
            </a:r>
            <a:r>
              <a:rPr lang="en-US" altLang="zh-TW" sz="2800"/>
              <a:t>copy</a:t>
            </a:r>
            <a:r>
              <a:rPr lang="zh-TW" altLang="en-US" sz="2800"/>
              <a:t>複製檔案的功能：</a:t>
            </a:r>
          </a:p>
        </p:txBody>
      </p:sp>
      <p:pic>
        <p:nvPicPr>
          <p:cNvPr id="10967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8208962" cy="484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5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命令列引數的應用 </a:t>
            </a:r>
            <a:r>
              <a:rPr lang="en-US" altLang="zh-TW"/>
              <a:t>(2/2)</a:t>
            </a:r>
          </a:p>
        </p:txBody>
      </p:sp>
      <p:pic>
        <p:nvPicPr>
          <p:cNvPr id="1098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41438"/>
            <a:ext cx="8640762" cy="449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6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運算子的優先順序 </a:t>
            </a:r>
          </a:p>
        </p:txBody>
      </p:sp>
      <p:pic>
        <p:nvPicPr>
          <p:cNvPr id="435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08050"/>
            <a:ext cx="8316912" cy="590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612775" y="4219575"/>
            <a:ext cx="8151813" cy="3111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22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3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086725" cy="762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Black" pitchFamily="34" charset="0"/>
              </a:rPr>
              <a:t>Question</a:t>
            </a:r>
          </a:p>
        </p:txBody>
      </p:sp>
      <p:graphicFrame>
        <p:nvGraphicFramePr>
          <p:cNvPr id="966672" name="Group 16"/>
          <p:cNvGraphicFramePr>
            <a:graphicFrameLocks noGrp="1"/>
          </p:cNvGraphicFramePr>
          <p:nvPr>
            <p:ph idx="1"/>
          </p:nvPr>
        </p:nvGraphicFramePr>
        <p:xfrm>
          <a:off x="671513" y="1484313"/>
          <a:ext cx="8077200" cy="4114800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38020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u"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全真楷書" charset="-120"/>
                          <a:cs typeface="Times New Roman" pitchFamily="18" charset="0"/>
                        </a:rPr>
                        <a:t>What is the output of the following C program? 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全真楷書" charset="-120"/>
                          <a:cs typeface="Times New Roman" pitchFamily="18" charset="0"/>
                        </a:rPr>
                        <a:t>              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全真楷書" charset="-120"/>
                          <a:cs typeface="Times New Roman" pitchFamily="18" charset="0"/>
                        </a:rPr>
                        <a:t>main()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全真楷書" charset="-120"/>
                        </a:rPr>
                        <a:t>{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全真楷書" charset="-120"/>
                        </a:rPr>
                        <a:t>    </a:t>
                      </a:r>
                      <a:r>
                        <a:rPr kumimoji="1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全真楷書" charset="-120"/>
                        </a:rPr>
                        <a:t>int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全真楷書" charset="-120"/>
                        </a:rPr>
                        <a:t> i=20,*j;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全真楷書" charset="-120"/>
                        </a:rPr>
                        <a:t>    j=&amp;i;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全真楷書" charset="-120"/>
                        </a:rPr>
                        <a:t>    i=*j+3*i;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全真楷書" charset="-120"/>
                        </a:rPr>
                        <a:t>    *j=i*2;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全真楷書" charset="-120"/>
                        </a:rPr>
                        <a:t>    </a:t>
                      </a:r>
                      <a:r>
                        <a:rPr kumimoji="1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全真楷書" charset="-120"/>
                        </a:rPr>
                        <a:t>printf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全真楷書" charset="-120"/>
                        </a:rPr>
                        <a:t>(“%d\</a:t>
                      </a:r>
                      <a:r>
                        <a:rPr kumimoji="1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全真楷書" charset="-120"/>
                        </a:rPr>
                        <a:t>n”,i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全真楷書" charset="-120"/>
                        </a:rPr>
                        <a:t>+*j);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全真楷書" charset="-120"/>
                        </a:rPr>
                        <a:t>}</a:t>
                      </a: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全真楷書" charset="-120"/>
                        </a:rPr>
                        <a:t>                                                          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66675" name="Text Box 19"/>
          <p:cNvSpPr txBox="1">
            <a:spLocks noChangeArrowheads="1"/>
          </p:cNvSpPr>
          <p:nvPr/>
        </p:nvSpPr>
        <p:spPr bwMode="auto">
          <a:xfrm>
            <a:off x="746125" y="5888038"/>
            <a:ext cx="159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dirty="0">
                <a:effectLst/>
                <a:ea typeface="標楷體" pitchFamily="65" charset="-120"/>
              </a:rPr>
              <a:t>Ans:320</a:t>
            </a:r>
          </a:p>
        </p:txBody>
      </p:sp>
    </p:spTree>
    <p:extLst>
      <p:ext uri="{BB962C8B-B14F-4D97-AF65-F5344CB8AC3E}">
        <p14:creationId xmlns:p14="http://schemas.microsoft.com/office/powerpoint/2010/main" val="119936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086725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Black" pitchFamily="34" charset="0"/>
              </a:rPr>
              <a:t>Question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077200" cy="3810000"/>
          </a:xfrm>
          <a:solidFill>
            <a:srgbClr val="FF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zh-TW" sz="2800" smtClean="0"/>
              <a:t>Please show the result of the following statements</a:t>
            </a:r>
            <a:r>
              <a:rPr lang="zh-TW" altLang="en-US" sz="2800" smtClean="0"/>
              <a:t>？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TW" altLang="en-US" sz="280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TW" altLang="en-US" sz="2800" smtClean="0"/>
              <a:t>  </a:t>
            </a:r>
            <a:r>
              <a:rPr lang="en-US" altLang="zh-TW" sz="2800" smtClean="0"/>
              <a:t>Initialized value : x=5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smtClean="0"/>
              <a:t>  (1)y=++x+1;   x=?  y=?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smtClean="0"/>
              <a:t>  (2)y=x+++1;   x=?  y=?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smtClean="0"/>
              <a:t>  (3)y=x+++x;   x=?  y=? </a:t>
            </a:r>
          </a:p>
        </p:txBody>
      </p:sp>
    </p:spTree>
    <p:extLst>
      <p:ext uri="{BB962C8B-B14F-4D97-AF65-F5344CB8AC3E}">
        <p14:creationId xmlns:p14="http://schemas.microsoft.com/office/powerpoint/2010/main" val="2445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086725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Black" pitchFamily="34" charset="0"/>
              </a:rPr>
              <a:t>Question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4176713"/>
          </a:xfrm>
          <a:solidFill>
            <a:srgbClr val="FFFFFF"/>
          </a:solidFill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zh-TW" sz="2800" dirty="0" smtClean="0"/>
              <a:t>If 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x=10, please find out the results of the following statements: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zh-TW" sz="2800" dirty="0" smtClean="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/>
              <a:t>(1)x=x+(x+=5)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/>
              <a:t>(2)x=(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)4.2+2.7+x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/>
              <a:t>(3)x=(x+2)/2*3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/>
              <a:t>(4)x+=x+=x+=x+=1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/>
              <a:t>(5)x+=x+=5*2+7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/>
              <a:t>(6)x+=x+++5*7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zh-TW" sz="2800" dirty="0" smtClean="0"/>
          </a:p>
        </p:txBody>
      </p:sp>
      <p:sp>
        <p:nvSpPr>
          <p:cNvPr id="971780" name="Text Box 4"/>
          <p:cNvSpPr txBox="1">
            <a:spLocks noChangeArrowheads="1"/>
          </p:cNvSpPr>
          <p:nvPr/>
        </p:nvSpPr>
        <p:spPr bwMode="auto">
          <a:xfrm>
            <a:off x="412750" y="5734050"/>
            <a:ext cx="6391275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dirty="0">
                <a:effectLst/>
                <a:latin typeface="Courier New" pitchFamily="49" charset="0"/>
                <a:ea typeface="標楷體" pitchFamily="65" charset="-120"/>
              </a:rPr>
              <a:t>(1)30(2)16 (3)18 (4)88 (5)54 (6)56</a:t>
            </a:r>
            <a:endParaRPr lang="en-US" altLang="zh-TW" b="1" dirty="0">
              <a:effectLst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377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086725" cy="762000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變數的分類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41438"/>
            <a:ext cx="9144000" cy="4103687"/>
          </a:xfrm>
        </p:spPr>
        <p:txBody>
          <a:bodyPr/>
          <a:lstStyle/>
          <a:p>
            <a:pPr eaLnBrk="1" hangingPunct="1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變數種類可概分為</a:t>
            </a:r>
          </a:p>
          <a:p>
            <a:pPr lvl="1" eaLnBrk="1" hangingPunct="1"/>
            <a:r>
              <a:rPr lang="zh-TW" altLang="en-US" u="sng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區域變數（</a:t>
            </a:r>
            <a:r>
              <a:rPr lang="en-US" altLang="zh-TW" u="sng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local variable</a:t>
            </a:r>
            <a:r>
              <a:rPr lang="zh-TW" altLang="en-US" u="sng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）</a:t>
            </a:r>
          </a:p>
          <a:p>
            <a:pPr lvl="2" eaLnBrk="1" hangingPunct="1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區域變數的生命週期只在於主控權在函數手上 </a:t>
            </a:r>
          </a:p>
          <a:p>
            <a:pPr lvl="1" eaLnBrk="1" hangingPunct="1"/>
            <a:r>
              <a:rPr lang="zh-TW" altLang="en-US" u="sng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全域變數（</a:t>
            </a:r>
            <a:r>
              <a:rPr lang="en-US" altLang="zh-TW" u="sng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global variable</a:t>
            </a:r>
            <a:r>
              <a:rPr lang="zh-TW" altLang="en-US" u="sng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）</a:t>
            </a:r>
          </a:p>
          <a:p>
            <a:pPr lvl="2" eaLnBrk="1" hangingPunct="1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所有的函數模組皆可使用全域變數</a:t>
            </a:r>
          </a:p>
          <a:p>
            <a:pPr lvl="1" eaLnBrk="1" hangingPunct="1"/>
            <a:r>
              <a:rPr lang="zh-TW" altLang="en-US" u="sng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靜態變數（</a:t>
            </a:r>
            <a:r>
              <a:rPr lang="en-US" altLang="zh-TW" u="sng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static variable</a:t>
            </a:r>
            <a:r>
              <a:rPr lang="zh-TW" altLang="en-US" u="sng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）</a:t>
            </a:r>
          </a:p>
          <a:p>
            <a:pPr lvl="2" eaLnBrk="1" hangingPunct="1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函數執行完時，函數內的靜態變數之值不會消失，而會保留在函數內</a:t>
            </a:r>
          </a:p>
          <a:p>
            <a:pPr lvl="1" eaLnBrk="1" hangingPunct="1"/>
            <a:endParaRPr lang="zh-TW" altLang="en-US" sz="2000" dirty="0" smtClean="0"/>
          </a:p>
          <a:p>
            <a:pPr eaLnBrk="1" hangingPunct="1"/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9318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086725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Black" pitchFamily="34" charset="0"/>
              </a:rPr>
              <a:t>Life Cycle and Range</a:t>
            </a:r>
          </a:p>
        </p:txBody>
      </p:sp>
      <p:grpSp>
        <p:nvGrpSpPr>
          <p:cNvPr id="32771" name="Group 7"/>
          <p:cNvGrpSpPr>
            <a:grpSpLocks/>
          </p:cNvGrpSpPr>
          <p:nvPr/>
        </p:nvGrpSpPr>
        <p:grpSpPr bwMode="auto">
          <a:xfrm>
            <a:off x="0" y="1412875"/>
            <a:ext cx="9144000" cy="3240088"/>
            <a:chOff x="0" y="1298"/>
            <a:chExt cx="5760" cy="1951"/>
          </a:xfrm>
        </p:grpSpPr>
        <p:pic>
          <p:nvPicPr>
            <p:cNvPr id="32772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98"/>
              <a:ext cx="5760" cy="15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3830" name="Rectangle 6"/>
            <p:cNvSpPr>
              <a:spLocks noChangeArrowheads="1"/>
            </p:cNvSpPr>
            <p:nvPr/>
          </p:nvSpPr>
          <p:spPr bwMode="auto">
            <a:xfrm>
              <a:off x="0" y="2886"/>
              <a:ext cx="5760" cy="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1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-26988"/>
            <a:ext cx="8086725" cy="762001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Black" pitchFamily="34" charset="0"/>
              </a:rPr>
              <a:t>Question</a:t>
            </a:r>
          </a:p>
        </p:txBody>
      </p:sp>
      <p:pic>
        <p:nvPicPr>
          <p:cNvPr id="39939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692150"/>
            <a:ext cx="3109913" cy="61928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0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92150"/>
            <a:ext cx="4716463" cy="616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5891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92150"/>
            <a:ext cx="555625" cy="616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45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086725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Black" pitchFamily="34" charset="0"/>
              </a:rPr>
              <a:t>Parameter Passing</a:t>
            </a:r>
          </a:p>
        </p:txBody>
      </p:sp>
      <p:pic>
        <p:nvPicPr>
          <p:cNvPr id="4096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6925"/>
            <a:ext cx="9144000" cy="4241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0" y="1109663"/>
            <a:ext cx="51831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1" dirty="0">
                <a:effectLst/>
                <a:latin typeface="Arial Black" pitchFamily="34" charset="0"/>
                <a:ea typeface="標楷體" pitchFamily="65" charset="-120"/>
              </a:rPr>
              <a:t>(1) Call by Value</a:t>
            </a:r>
          </a:p>
        </p:txBody>
      </p:sp>
    </p:spTree>
    <p:extLst>
      <p:ext uri="{BB962C8B-B14F-4D97-AF65-F5344CB8AC3E}">
        <p14:creationId xmlns:p14="http://schemas.microsoft.com/office/powerpoint/2010/main" val="276811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086725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Black" pitchFamily="34" charset="0"/>
              </a:rPr>
              <a:t>Parameter Passing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0" y="1412875"/>
            <a:ext cx="6581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1" dirty="0">
                <a:effectLst/>
                <a:latin typeface="Arial Black" pitchFamily="34" charset="0"/>
                <a:ea typeface="標楷體" pitchFamily="65" charset="-120"/>
              </a:rPr>
              <a:t>(2) Call by Reference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938"/>
            <a:ext cx="9144000" cy="2967037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30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086725" cy="769441"/>
          </a:xfrm>
        </p:spPr>
        <p:txBody>
          <a:bodyPr/>
          <a:lstStyle/>
          <a:p>
            <a:r>
              <a:rPr lang="zh-TW" altLang="en-US" u="sng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變數 就是 位址</a:t>
            </a:r>
            <a:endParaRPr lang="zh-TW" altLang="en-US" u="sng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8212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8" y="3356992"/>
            <a:ext cx="796074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856904" y="1700808"/>
            <a:ext cx="4246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en-US" altLang="zh-TW" sz="3600" b="1" dirty="0" err="1">
                <a:latin typeface="Cambria" pitchFamily="18" charset="0"/>
                <a:ea typeface="標楷體" pitchFamily="65" charset="-120"/>
              </a:rPr>
              <a:t>int</a:t>
            </a:r>
            <a:r>
              <a:rPr lang="en-US" altLang="zh-TW" sz="3600" b="1" dirty="0">
                <a:latin typeface="Cambria" pitchFamily="18" charset="0"/>
                <a:ea typeface="標楷體" pitchFamily="65" charset="-120"/>
              </a:rPr>
              <a:t> </a:t>
            </a:r>
            <a:r>
              <a:rPr lang="en-US" altLang="zh-TW" sz="3600" b="1" dirty="0" smtClean="0">
                <a:latin typeface="Cambria" pitchFamily="18" charset="0"/>
                <a:ea typeface="標楷體" pitchFamily="65" charset="-120"/>
              </a:rPr>
              <a:t>a=20;</a:t>
            </a:r>
          </a:p>
          <a:p>
            <a:pPr marL="571500" indent="-571500">
              <a:buFont typeface="Wingdings" pitchFamily="2" charset="2"/>
              <a:buChar char="ü"/>
            </a:pPr>
            <a:r>
              <a:rPr lang="en-US" altLang="zh-TW" sz="3600" b="1" dirty="0" smtClean="0">
                <a:latin typeface="Cambria" pitchFamily="18" charset="0"/>
                <a:ea typeface="標楷體" pitchFamily="65" charset="-120"/>
              </a:rPr>
              <a:t>Question: &amp;a==?</a:t>
            </a:r>
            <a:endParaRPr lang="zh-TW" altLang="en-US" sz="3600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99992" y="2300972"/>
            <a:ext cx="1159292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1400</a:t>
            </a:r>
            <a:endParaRPr lang="zh-TW" altLang="en-US" sz="3200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844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086725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Black" pitchFamily="34" charset="0"/>
              </a:rPr>
              <a:t>Parameter Passing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0" y="1412875"/>
            <a:ext cx="526297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1" dirty="0">
                <a:effectLst/>
                <a:latin typeface="Arial Black" pitchFamily="34" charset="0"/>
                <a:ea typeface="標楷體" pitchFamily="65" charset="-120"/>
              </a:rPr>
              <a:t>(3) Call by </a:t>
            </a:r>
            <a:r>
              <a:rPr lang="en-US" altLang="zh-TW" sz="4400" b="1" dirty="0" smtClean="0">
                <a:effectLst/>
                <a:latin typeface="Arial Black" pitchFamily="34" charset="0"/>
                <a:ea typeface="標楷體" pitchFamily="65" charset="-120"/>
              </a:rPr>
              <a:t>Name</a:t>
            </a:r>
            <a:endParaRPr lang="en-US" altLang="zh-TW" sz="4400" b="1" dirty="0">
              <a:effectLst/>
              <a:latin typeface="Arial Black" pitchFamily="34" charset="0"/>
              <a:ea typeface="標楷體" pitchFamily="65" charset="-120"/>
            </a:endParaRP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2616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240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086725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Black" pitchFamily="34" charset="0"/>
              </a:rPr>
              <a:t>Parameter Passing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0" y="1412875"/>
            <a:ext cx="7324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1" dirty="0">
                <a:effectLst/>
                <a:latin typeface="Arial Black" pitchFamily="34" charset="0"/>
                <a:ea typeface="標楷體" pitchFamily="65" charset="-120"/>
              </a:rPr>
              <a:t>(4) Call by Value-Result</a:t>
            </a:r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9500"/>
            <a:ext cx="9144000" cy="4241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326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086725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Black" pitchFamily="34" charset="0"/>
              </a:rPr>
              <a:t>Question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08050"/>
            <a:ext cx="5018088" cy="580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61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123950"/>
            <a:ext cx="2735263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59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8820150" cy="583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-180975" y="3175"/>
            <a:ext cx="8086725" cy="762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參數傳遞的機制 </a:t>
            </a:r>
            <a:r>
              <a:rPr lang="en-US" altLang="zh-TW" dirty="0" smtClean="0"/>
              <a:t>(1/2) </a:t>
            </a:r>
          </a:p>
        </p:txBody>
      </p:sp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692150"/>
            <a:ext cx="3348037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563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參數傳遞的機制 </a:t>
            </a:r>
            <a:r>
              <a:rPr lang="en-US" altLang="zh-TW" dirty="0" smtClean="0"/>
              <a:t>(2/2)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077200" cy="419100"/>
          </a:xfrm>
        </p:spPr>
        <p:txBody>
          <a:bodyPr/>
          <a:lstStyle/>
          <a:p>
            <a:pPr eaLnBrk="1" hangingPunct="1"/>
            <a:r>
              <a:rPr lang="zh-TW" altLang="en-US" sz="2800" dirty="0" smtClean="0"/>
              <a:t>函數參數傳遞的情形： 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741680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94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3625726" y="3902894"/>
            <a:ext cx="4618682" cy="2924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39552" y="3933056"/>
            <a:ext cx="2844204" cy="2924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傳遞指標到函數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(1/3)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8077200" cy="450850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接收指標的函數：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611188" y="2133600"/>
            <a:ext cx="7453312" cy="1692275"/>
          </a:xfrm>
          <a:prstGeom prst="roundRect">
            <a:avLst>
              <a:gd name="adj" fmla="val 10667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pPr>
              <a:spcAft>
                <a:spcPct val="5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傳回值型態 函數名稱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(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資料型態 *指標變數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) </a:t>
            </a:r>
          </a:p>
          <a:p>
            <a:pPr>
              <a:spcAft>
                <a:spcPct val="5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{</a:t>
            </a:r>
          </a:p>
          <a:p>
            <a:pPr>
              <a:spcAft>
                <a:spcPct val="5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  /*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函數的本體 *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/</a:t>
            </a:r>
          </a:p>
          <a:p>
            <a:pPr>
              <a:spcAft>
                <a:spcPct val="5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}</a:t>
            </a: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4716463" y="1990725"/>
            <a:ext cx="2952750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600" b="1">
                <a:effectLst/>
                <a:latin typeface="華康細圓體" pitchFamily="49" charset="-120"/>
                <a:ea typeface="華康細圓體" pitchFamily="49" charset="-120"/>
              </a:rPr>
              <a:t>接收指標之函數的語法</a:t>
            </a:r>
          </a:p>
        </p:txBody>
      </p:sp>
      <p:sp>
        <p:nvSpPr>
          <p:cNvPr id="899078" name="AutoShape 6"/>
          <p:cNvSpPr>
            <a:spLocks noChangeArrowheads="1"/>
          </p:cNvSpPr>
          <p:nvPr/>
        </p:nvSpPr>
        <p:spPr bwMode="auto">
          <a:xfrm>
            <a:off x="4248150" y="2386013"/>
            <a:ext cx="1116013" cy="360362"/>
          </a:xfrm>
          <a:prstGeom prst="roundRect">
            <a:avLst>
              <a:gd name="adj" fmla="val 16667"/>
            </a:avLst>
          </a:prstGeom>
          <a:solidFill>
            <a:schemeClr val="accent1">
              <a:alpha val="25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183188" y="3214688"/>
            <a:ext cx="2195512" cy="3460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spcAft>
                <a:spcPct val="20000"/>
              </a:spcAft>
            </a:pPr>
            <a:r>
              <a:rPr kumimoji="1" lang="zh-TW" altLang="en-US" sz="1600" b="1" dirty="0">
                <a:effectLst/>
                <a:latin typeface="Cambria" pitchFamily="18" charset="0"/>
                <a:ea typeface="華康細圓體" pitchFamily="49" charset="-120"/>
              </a:rPr>
              <a:t>接收的是變數的位址</a:t>
            </a:r>
          </a:p>
        </p:txBody>
      </p:sp>
      <p:cxnSp>
        <p:nvCxnSpPr>
          <p:cNvPr id="48136" name="AutoShape 8"/>
          <p:cNvCxnSpPr>
            <a:cxnSpLocks noChangeShapeType="1"/>
            <a:stCxn id="899078" idx="2"/>
            <a:endCxn id="48135" idx="1"/>
          </p:cNvCxnSpPr>
          <p:nvPr/>
        </p:nvCxnSpPr>
        <p:spPr bwMode="auto">
          <a:xfrm rot="16200000" flipH="1">
            <a:off x="4674394" y="2878931"/>
            <a:ext cx="641350" cy="3762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756171" y="4111625"/>
            <a:ext cx="2160587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1800" b="1" dirty="0" err="1">
                <a:effectLst/>
                <a:latin typeface="Courier New" pitchFamily="49" charset="0"/>
                <a:ea typeface="標楷體" pitchFamily="65" charset="-120"/>
              </a:rPr>
              <a:t>int</a:t>
            </a:r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 main(void)</a:t>
            </a:r>
          </a:p>
          <a:p>
            <a:pPr eaLnBrk="1" hangingPunct="1"/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{</a:t>
            </a:r>
            <a:b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</a:br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   </a:t>
            </a:r>
            <a:r>
              <a:rPr kumimoji="1" lang="en-US" altLang="zh-TW" sz="1800" b="1" dirty="0" err="1">
                <a:effectLst/>
                <a:latin typeface="Courier New" pitchFamily="49" charset="0"/>
                <a:ea typeface="標楷體" pitchFamily="65" charset="-120"/>
              </a:rPr>
              <a:t>int</a:t>
            </a:r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 </a:t>
            </a:r>
            <a:r>
              <a:rPr kumimoji="1" lang="en-US" altLang="zh-TW" sz="1800" b="1" dirty="0" err="1">
                <a:effectLst/>
                <a:latin typeface="Courier New" pitchFamily="49" charset="0"/>
                <a:ea typeface="標楷體" pitchFamily="65" charset="-120"/>
              </a:rPr>
              <a:t>num</a:t>
            </a:r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=5;    </a:t>
            </a:r>
          </a:p>
          <a:p>
            <a:pPr eaLnBrk="1" hangingPunct="1"/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   </a:t>
            </a:r>
            <a:r>
              <a:rPr kumimoji="1" lang="en-US" altLang="zh-TW" sz="1800" b="1" dirty="0" err="1">
                <a:solidFill>
                  <a:srgbClr val="333399"/>
                </a:solidFill>
                <a:effectLst/>
                <a:latin typeface="Courier New" pitchFamily="49" charset="0"/>
                <a:ea typeface="標楷體" pitchFamily="65" charset="-120"/>
              </a:rPr>
              <a:t>func</a:t>
            </a:r>
            <a:r>
              <a:rPr kumimoji="1" lang="en-US" altLang="zh-TW" sz="1800" b="1" dirty="0">
                <a:solidFill>
                  <a:srgbClr val="333399"/>
                </a:solidFill>
                <a:effectLst/>
                <a:latin typeface="Courier New" pitchFamily="49" charset="0"/>
                <a:ea typeface="標楷體" pitchFamily="65" charset="-120"/>
              </a:rPr>
              <a:t>(</a:t>
            </a:r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&amp;</a:t>
            </a:r>
            <a:r>
              <a:rPr kumimoji="1" lang="en-US" altLang="zh-TW" sz="1800" b="1" dirty="0" err="1">
                <a:effectLst/>
                <a:latin typeface="Courier New" pitchFamily="49" charset="0"/>
                <a:ea typeface="標楷體" pitchFamily="65" charset="-120"/>
              </a:rPr>
              <a:t>num</a:t>
            </a:r>
            <a:r>
              <a:rPr kumimoji="1" lang="en-US" altLang="zh-TW" sz="1800" b="1" dirty="0">
                <a:solidFill>
                  <a:srgbClr val="333399"/>
                </a:solidFill>
                <a:effectLst/>
                <a:latin typeface="Courier New" pitchFamily="49" charset="0"/>
                <a:ea typeface="標楷體" pitchFamily="65" charset="-120"/>
              </a:rPr>
              <a:t>)</a:t>
            </a:r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;</a:t>
            </a:r>
          </a:p>
          <a:p>
            <a:pPr eaLnBrk="1" hangingPunct="1"/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   ...</a:t>
            </a:r>
          </a:p>
          <a:p>
            <a:pPr eaLnBrk="1" hangingPunct="1"/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}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3600971" y="5083175"/>
            <a:ext cx="27717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void </a:t>
            </a:r>
            <a:r>
              <a:rPr kumimoji="1" lang="en-US" altLang="zh-TW" sz="1800" b="1" dirty="0" err="1">
                <a:solidFill>
                  <a:srgbClr val="333399"/>
                </a:solidFill>
                <a:effectLst/>
                <a:latin typeface="Courier New" pitchFamily="49" charset="0"/>
                <a:ea typeface="標楷體" pitchFamily="65" charset="-120"/>
              </a:rPr>
              <a:t>func</a:t>
            </a:r>
            <a:r>
              <a:rPr kumimoji="1" lang="en-US" altLang="zh-TW" sz="1800" b="1" dirty="0">
                <a:solidFill>
                  <a:srgbClr val="333399"/>
                </a:solidFill>
                <a:effectLst/>
                <a:latin typeface="Courier New" pitchFamily="49" charset="0"/>
                <a:ea typeface="標楷體" pitchFamily="65" charset="-120"/>
              </a:rPr>
              <a:t>(</a:t>
            </a:r>
            <a:r>
              <a:rPr kumimoji="1" lang="en-US" altLang="zh-TW" sz="1800" b="1" dirty="0" err="1">
                <a:effectLst/>
                <a:latin typeface="Courier New" pitchFamily="49" charset="0"/>
                <a:ea typeface="標楷體" pitchFamily="65" charset="-120"/>
              </a:rPr>
              <a:t>int</a:t>
            </a:r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 *</a:t>
            </a:r>
            <a:r>
              <a:rPr kumimoji="1" lang="en-US" altLang="zh-TW" sz="1800" b="1" dirty="0" err="1">
                <a:effectLst/>
                <a:latin typeface="Courier New" pitchFamily="49" charset="0"/>
                <a:ea typeface="標楷體" pitchFamily="65" charset="-120"/>
              </a:rPr>
              <a:t>ptr</a:t>
            </a:r>
            <a:r>
              <a:rPr kumimoji="1" lang="en-US" altLang="zh-TW" sz="1800" b="1" dirty="0">
                <a:solidFill>
                  <a:srgbClr val="333399"/>
                </a:solidFill>
                <a:effectLst/>
                <a:latin typeface="Courier New" pitchFamily="49" charset="0"/>
                <a:ea typeface="標楷體" pitchFamily="65" charset="-120"/>
              </a:rPr>
              <a:t>)</a:t>
            </a:r>
          </a:p>
          <a:p>
            <a:pPr eaLnBrk="1" hangingPunct="1"/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{</a:t>
            </a:r>
            <a:b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</a:br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    </a:t>
            </a:r>
            <a:r>
              <a:rPr kumimoji="1" lang="en-US" altLang="zh-TW" sz="1800" b="1" dirty="0">
                <a:effectLst/>
                <a:latin typeface="Courier New" pitchFamily="49" charset="0"/>
                <a:ea typeface="華康細圓體" pitchFamily="49" charset="-120"/>
              </a:rPr>
              <a:t>/* </a:t>
            </a:r>
            <a:r>
              <a:rPr kumimoji="1" lang="zh-TW" altLang="en-US" sz="1800" b="1" dirty="0">
                <a:effectLst/>
                <a:latin typeface="Courier New" pitchFamily="49" charset="0"/>
                <a:ea typeface="華康細圓體" pitchFamily="49" charset="-120"/>
              </a:rPr>
              <a:t>函數的本體 *</a:t>
            </a:r>
            <a:r>
              <a:rPr kumimoji="1" lang="en-US" altLang="zh-TW" sz="1800" b="1" dirty="0">
                <a:effectLst/>
                <a:latin typeface="Courier New" pitchFamily="49" charset="0"/>
                <a:ea typeface="華康細圓體" pitchFamily="49" charset="-120"/>
              </a:rPr>
              <a:t>/</a:t>
            </a:r>
            <a:endParaRPr kumimoji="1" lang="en-US" altLang="zh-TW" sz="1800" b="1" dirty="0">
              <a:effectLst/>
              <a:latin typeface="Courier New" pitchFamily="49" charset="0"/>
              <a:ea typeface="標楷體" pitchFamily="65" charset="-120"/>
            </a:endParaRPr>
          </a:p>
          <a:p>
            <a:pPr eaLnBrk="1" hangingPunct="1"/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}</a:t>
            </a:r>
          </a:p>
        </p:txBody>
      </p:sp>
      <p:sp>
        <p:nvSpPr>
          <p:cNvPr id="899083" name="AutoShape 11"/>
          <p:cNvSpPr>
            <a:spLocks noChangeArrowheads="1"/>
          </p:cNvSpPr>
          <p:nvPr/>
        </p:nvSpPr>
        <p:spPr bwMode="auto">
          <a:xfrm>
            <a:off x="1908696" y="5011738"/>
            <a:ext cx="612775" cy="252412"/>
          </a:xfrm>
          <a:prstGeom prst="roundRect">
            <a:avLst>
              <a:gd name="adj" fmla="val 16667"/>
            </a:avLst>
          </a:prstGeom>
          <a:solidFill>
            <a:schemeClr val="accent1">
              <a:alpha val="25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99084" name="AutoShape 12"/>
          <p:cNvSpPr>
            <a:spLocks noChangeArrowheads="1"/>
          </p:cNvSpPr>
          <p:nvPr/>
        </p:nvSpPr>
        <p:spPr bwMode="auto">
          <a:xfrm>
            <a:off x="5545658" y="5156200"/>
            <a:ext cx="612775" cy="252413"/>
          </a:xfrm>
          <a:prstGeom prst="roundRect">
            <a:avLst>
              <a:gd name="adj" fmla="val 16667"/>
            </a:avLst>
          </a:prstGeom>
          <a:solidFill>
            <a:schemeClr val="accent1">
              <a:alpha val="25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48141" name="AutoShape 13"/>
          <p:cNvCxnSpPr>
            <a:cxnSpLocks noChangeShapeType="1"/>
            <a:stCxn id="899083" idx="2"/>
            <a:endCxn id="48142" idx="1"/>
          </p:cNvCxnSpPr>
          <p:nvPr/>
        </p:nvCxnSpPr>
        <p:spPr bwMode="auto">
          <a:xfrm rot="5400000">
            <a:off x="1434826" y="5377657"/>
            <a:ext cx="893763" cy="666750"/>
          </a:xfrm>
          <a:prstGeom prst="curvedConnector4">
            <a:avLst>
              <a:gd name="adj1" fmla="val 40144"/>
              <a:gd name="adj2" fmla="val 134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1548333" y="5984875"/>
            <a:ext cx="1728788" cy="3460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spcAft>
                <a:spcPct val="20000"/>
              </a:spcAft>
            </a:pPr>
            <a:r>
              <a:rPr kumimoji="1" lang="zh-TW" altLang="en-US" sz="1600" b="1" dirty="0">
                <a:effectLst/>
                <a:latin typeface="Cambria" pitchFamily="18" charset="0"/>
                <a:ea typeface="華康細圓體" pitchFamily="49" charset="-120"/>
              </a:rPr>
              <a:t>傳遞變數的位址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6336233" y="4508500"/>
            <a:ext cx="1728788" cy="3460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spcAft>
                <a:spcPct val="20000"/>
              </a:spcAft>
            </a:pPr>
            <a:r>
              <a:rPr kumimoji="1" lang="zh-TW" altLang="en-US" sz="1600" b="1" dirty="0">
                <a:effectLst/>
                <a:latin typeface="Cambria" pitchFamily="18" charset="0"/>
                <a:ea typeface="華康細圓體" pitchFamily="49" charset="-120"/>
              </a:rPr>
              <a:t>接收變數的位址</a:t>
            </a:r>
          </a:p>
        </p:txBody>
      </p:sp>
      <p:cxnSp>
        <p:nvCxnSpPr>
          <p:cNvPr id="48144" name="AutoShape 16"/>
          <p:cNvCxnSpPr>
            <a:cxnSpLocks noChangeShapeType="1"/>
            <a:stCxn id="899084" idx="0"/>
            <a:endCxn id="48143" idx="1"/>
          </p:cNvCxnSpPr>
          <p:nvPr/>
        </p:nvCxnSpPr>
        <p:spPr bwMode="auto">
          <a:xfrm rot="-5400000">
            <a:off x="5856809" y="4676775"/>
            <a:ext cx="474662" cy="4841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6479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傳遞指標到函數 </a:t>
            </a:r>
            <a:r>
              <a:rPr lang="en-US" altLang="zh-TW" smtClean="0"/>
              <a:t>(2/3)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052513"/>
            <a:ext cx="8229600" cy="485775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傳遞指標到函數的範例 ：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6725"/>
            <a:ext cx="9144000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052513"/>
            <a:ext cx="3384550" cy="87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4391025" cy="169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7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傳遞指標到函數 </a:t>
            </a:r>
            <a:r>
              <a:rPr lang="en-US" altLang="zh-TW" smtClean="0"/>
              <a:t>(3/3)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5538"/>
            <a:ext cx="8077200" cy="419100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傳遞指標的應用：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91440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981075"/>
            <a:ext cx="27336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349500"/>
            <a:ext cx="47720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2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484313"/>
            <a:ext cx="7829550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5219" name="Rectangle 3"/>
          <p:cNvSpPr>
            <a:spLocks noChangeArrowheads="1"/>
          </p:cNvSpPr>
          <p:nvPr/>
        </p:nvSpPr>
        <p:spPr bwMode="auto">
          <a:xfrm>
            <a:off x="5400675" y="800100"/>
            <a:ext cx="3779838" cy="6057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變數值的互換 </a:t>
            </a:r>
            <a:r>
              <a:rPr lang="en-US" altLang="zh-TW" smtClean="0"/>
              <a:t>(</a:t>
            </a:r>
            <a:r>
              <a:rPr lang="zh-TW" altLang="en-US" smtClean="0"/>
              <a:t>錯誤</a:t>
            </a:r>
            <a:r>
              <a:rPr lang="en-US" altLang="zh-TW" smtClean="0"/>
              <a:t>)</a:t>
            </a:r>
          </a:p>
        </p:txBody>
      </p:sp>
      <p:sp>
        <p:nvSpPr>
          <p:cNvPr id="905221" name="Rectangle 5"/>
          <p:cNvSpPr>
            <a:spLocks noChangeArrowheads="1"/>
          </p:cNvSpPr>
          <p:nvPr/>
        </p:nvSpPr>
        <p:spPr bwMode="auto">
          <a:xfrm>
            <a:off x="2482850" y="2889250"/>
            <a:ext cx="71438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52230" name="AutoShape 6"/>
          <p:cNvCxnSpPr>
            <a:cxnSpLocks noChangeShapeType="1"/>
            <a:stCxn id="905221" idx="3"/>
            <a:endCxn id="905233" idx="2"/>
          </p:cNvCxnSpPr>
          <p:nvPr/>
        </p:nvCxnSpPr>
        <p:spPr bwMode="auto">
          <a:xfrm flipV="1">
            <a:off x="2554288" y="1520825"/>
            <a:ext cx="2990850" cy="1458913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5223" name="Rectangle 7"/>
          <p:cNvSpPr>
            <a:spLocks noChangeArrowheads="1"/>
          </p:cNvSpPr>
          <p:nvPr/>
        </p:nvSpPr>
        <p:spPr bwMode="auto">
          <a:xfrm>
            <a:off x="3130550" y="5445125"/>
            <a:ext cx="71438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05224" name="Rectangle 8"/>
          <p:cNvSpPr>
            <a:spLocks noChangeArrowheads="1"/>
          </p:cNvSpPr>
          <p:nvPr/>
        </p:nvSpPr>
        <p:spPr bwMode="auto">
          <a:xfrm>
            <a:off x="2122488" y="5913438"/>
            <a:ext cx="71437" cy="179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05225" name="Rectangle 9"/>
          <p:cNvSpPr>
            <a:spLocks noChangeArrowheads="1"/>
          </p:cNvSpPr>
          <p:nvPr/>
        </p:nvSpPr>
        <p:spPr bwMode="auto">
          <a:xfrm>
            <a:off x="2122488" y="6165850"/>
            <a:ext cx="71437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05226" name="Rectangle 10"/>
          <p:cNvSpPr>
            <a:spLocks noChangeArrowheads="1"/>
          </p:cNvSpPr>
          <p:nvPr/>
        </p:nvSpPr>
        <p:spPr bwMode="auto">
          <a:xfrm>
            <a:off x="2122488" y="6416675"/>
            <a:ext cx="71437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52235" name="AutoShape 11"/>
          <p:cNvCxnSpPr>
            <a:cxnSpLocks noChangeShapeType="1"/>
            <a:stCxn id="905223" idx="3"/>
            <a:endCxn id="905236" idx="1"/>
          </p:cNvCxnSpPr>
          <p:nvPr/>
        </p:nvCxnSpPr>
        <p:spPr bwMode="auto">
          <a:xfrm flipV="1">
            <a:off x="3201988" y="2403475"/>
            <a:ext cx="2306637" cy="3132138"/>
          </a:xfrm>
          <a:prstGeom prst="curvedConnector3">
            <a:avLst>
              <a:gd name="adj1" fmla="val 49968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6" name="AutoShape 12"/>
          <p:cNvCxnSpPr>
            <a:cxnSpLocks noChangeShapeType="1"/>
            <a:stCxn id="905224" idx="3"/>
            <a:endCxn id="905239" idx="2"/>
          </p:cNvCxnSpPr>
          <p:nvPr/>
        </p:nvCxnSpPr>
        <p:spPr bwMode="auto">
          <a:xfrm flipV="1">
            <a:off x="2193925" y="3571875"/>
            <a:ext cx="3314700" cy="2432050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7" name="AutoShape 13"/>
          <p:cNvCxnSpPr>
            <a:cxnSpLocks noChangeShapeType="1"/>
            <a:stCxn id="905225" idx="3"/>
            <a:endCxn id="905242" idx="2"/>
          </p:cNvCxnSpPr>
          <p:nvPr/>
        </p:nvCxnSpPr>
        <p:spPr bwMode="auto">
          <a:xfrm flipV="1">
            <a:off x="2193925" y="4832350"/>
            <a:ext cx="3314700" cy="1423988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8" name="AutoShape 14"/>
          <p:cNvCxnSpPr>
            <a:cxnSpLocks noChangeShapeType="1"/>
            <a:stCxn id="905226" idx="3"/>
            <a:endCxn id="905245" idx="2"/>
          </p:cNvCxnSpPr>
          <p:nvPr/>
        </p:nvCxnSpPr>
        <p:spPr bwMode="auto">
          <a:xfrm flipV="1">
            <a:off x="2193925" y="6165850"/>
            <a:ext cx="3351213" cy="341313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239" name="Group 15"/>
          <p:cNvGrpSpPr>
            <a:grpSpLocks/>
          </p:cNvGrpSpPr>
          <p:nvPr/>
        </p:nvGrpSpPr>
        <p:grpSpPr bwMode="auto">
          <a:xfrm>
            <a:off x="5508625" y="1052513"/>
            <a:ext cx="3529013" cy="788987"/>
            <a:chOff x="3447" y="663"/>
            <a:chExt cx="2223" cy="497"/>
          </a:xfrm>
        </p:grpSpPr>
        <p:pic>
          <p:nvPicPr>
            <p:cNvPr id="52253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1219"/>
            <a:stretch>
              <a:fillRect/>
            </a:stretch>
          </p:blipFill>
          <p:spPr bwMode="auto">
            <a:xfrm>
              <a:off x="3489" y="663"/>
              <a:ext cx="2181" cy="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5233" name="Rectangle 17"/>
            <p:cNvSpPr>
              <a:spLocks noChangeArrowheads="1"/>
            </p:cNvSpPr>
            <p:nvPr/>
          </p:nvSpPr>
          <p:spPr bwMode="auto">
            <a:xfrm>
              <a:off x="3447" y="845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52240" name="Group 18"/>
          <p:cNvGrpSpPr>
            <a:grpSpLocks/>
          </p:cNvGrpSpPr>
          <p:nvPr/>
        </p:nvGrpSpPr>
        <p:grpSpPr bwMode="auto">
          <a:xfrm>
            <a:off x="5508625" y="1989138"/>
            <a:ext cx="3313113" cy="954087"/>
            <a:chOff x="3447" y="1253"/>
            <a:chExt cx="2087" cy="601"/>
          </a:xfrm>
        </p:grpSpPr>
        <p:pic>
          <p:nvPicPr>
            <p:cNvPr id="52251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" y="1253"/>
              <a:ext cx="2036" cy="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5236" name="Rectangle 20"/>
            <p:cNvSpPr>
              <a:spLocks noChangeArrowheads="1"/>
            </p:cNvSpPr>
            <p:nvPr/>
          </p:nvSpPr>
          <p:spPr bwMode="auto">
            <a:xfrm>
              <a:off x="3447" y="1457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52241" name="Group 21"/>
          <p:cNvGrpSpPr>
            <a:grpSpLocks/>
          </p:cNvGrpSpPr>
          <p:nvPr/>
        </p:nvGrpSpPr>
        <p:grpSpPr bwMode="auto">
          <a:xfrm>
            <a:off x="5472113" y="3068638"/>
            <a:ext cx="3379787" cy="1190625"/>
            <a:chOff x="3424" y="1933"/>
            <a:chExt cx="2129" cy="750"/>
          </a:xfrm>
        </p:grpSpPr>
        <p:pic>
          <p:nvPicPr>
            <p:cNvPr id="52249" name="Picture 2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1933"/>
              <a:ext cx="2083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5239" name="Rectangle 23"/>
            <p:cNvSpPr>
              <a:spLocks noChangeArrowheads="1"/>
            </p:cNvSpPr>
            <p:nvPr/>
          </p:nvSpPr>
          <p:spPr bwMode="auto">
            <a:xfrm>
              <a:off x="3424" y="2137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52242" name="Group 24"/>
          <p:cNvGrpSpPr>
            <a:grpSpLocks/>
          </p:cNvGrpSpPr>
          <p:nvPr/>
        </p:nvGrpSpPr>
        <p:grpSpPr bwMode="auto">
          <a:xfrm>
            <a:off x="5472113" y="4365625"/>
            <a:ext cx="3421062" cy="1209675"/>
            <a:chOff x="3424" y="2750"/>
            <a:chExt cx="2155" cy="762"/>
          </a:xfrm>
        </p:grpSpPr>
        <p:pic>
          <p:nvPicPr>
            <p:cNvPr id="52247" name="Picture 2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1" y="2750"/>
              <a:ext cx="2108" cy="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5242" name="Rectangle 26"/>
            <p:cNvSpPr>
              <a:spLocks noChangeArrowheads="1"/>
            </p:cNvSpPr>
            <p:nvPr/>
          </p:nvSpPr>
          <p:spPr bwMode="auto">
            <a:xfrm>
              <a:off x="3424" y="2931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52243" name="Group 27"/>
          <p:cNvGrpSpPr>
            <a:grpSpLocks/>
          </p:cNvGrpSpPr>
          <p:nvPr/>
        </p:nvGrpSpPr>
        <p:grpSpPr bwMode="auto">
          <a:xfrm>
            <a:off x="5508625" y="5665788"/>
            <a:ext cx="3421063" cy="1184275"/>
            <a:chOff x="3447" y="3569"/>
            <a:chExt cx="2155" cy="746"/>
          </a:xfrm>
        </p:grpSpPr>
        <p:pic>
          <p:nvPicPr>
            <p:cNvPr id="52245" name="Picture 2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" y="3569"/>
              <a:ext cx="2102" cy="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5245" name="Rectangle 29"/>
            <p:cNvSpPr>
              <a:spLocks noChangeArrowheads="1"/>
            </p:cNvSpPr>
            <p:nvPr/>
          </p:nvSpPr>
          <p:spPr bwMode="auto">
            <a:xfrm>
              <a:off x="3447" y="3771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</p:grpSp>
      <p:pic>
        <p:nvPicPr>
          <p:cNvPr id="52244" name="Picture 3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089025"/>
            <a:ext cx="208756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0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086725" cy="762000"/>
          </a:xfrm>
        </p:spPr>
        <p:txBody>
          <a:bodyPr/>
          <a:lstStyle/>
          <a:p>
            <a:pPr eaLnBrk="1" hangingPunct="1"/>
            <a:r>
              <a:rPr lang="zh-TW" altLang="en-US" smtClean="0"/>
              <a:t>變數值的互換 </a:t>
            </a:r>
            <a:r>
              <a:rPr lang="en-US" altLang="zh-TW" smtClean="0"/>
              <a:t>(</a:t>
            </a:r>
            <a:r>
              <a:rPr lang="zh-TW" altLang="en-US" smtClean="0"/>
              <a:t>正確</a:t>
            </a:r>
            <a:r>
              <a:rPr lang="en-US" altLang="zh-TW" smtClean="0"/>
              <a:t>)</a:t>
            </a:r>
          </a:p>
        </p:txBody>
      </p:sp>
      <p:sp>
        <p:nvSpPr>
          <p:cNvPr id="907267" name="Rectangle 3"/>
          <p:cNvSpPr>
            <a:spLocks noChangeArrowheads="1"/>
          </p:cNvSpPr>
          <p:nvPr/>
        </p:nvSpPr>
        <p:spPr bwMode="auto">
          <a:xfrm>
            <a:off x="5364163" y="800100"/>
            <a:ext cx="3779837" cy="6057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490663"/>
            <a:ext cx="7867651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7269" name="Rectangle 5"/>
          <p:cNvSpPr>
            <a:spLocks noChangeArrowheads="1"/>
          </p:cNvSpPr>
          <p:nvPr/>
        </p:nvSpPr>
        <p:spPr bwMode="auto">
          <a:xfrm>
            <a:off x="5364163" y="800100"/>
            <a:ext cx="3779837" cy="6057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07270" name="Rectangle 6"/>
          <p:cNvSpPr>
            <a:spLocks noChangeArrowheads="1"/>
          </p:cNvSpPr>
          <p:nvPr/>
        </p:nvSpPr>
        <p:spPr bwMode="auto">
          <a:xfrm>
            <a:off x="2430463" y="2889250"/>
            <a:ext cx="71437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07271" name="Rectangle 7"/>
          <p:cNvSpPr>
            <a:spLocks noChangeArrowheads="1"/>
          </p:cNvSpPr>
          <p:nvPr/>
        </p:nvSpPr>
        <p:spPr bwMode="auto">
          <a:xfrm>
            <a:off x="4067175" y="5408613"/>
            <a:ext cx="71438" cy="179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07272" name="Rectangle 8"/>
          <p:cNvSpPr>
            <a:spLocks noChangeArrowheads="1"/>
          </p:cNvSpPr>
          <p:nvPr/>
        </p:nvSpPr>
        <p:spPr bwMode="auto">
          <a:xfrm>
            <a:off x="2430463" y="5876925"/>
            <a:ext cx="71437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07273" name="Rectangle 9"/>
          <p:cNvSpPr>
            <a:spLocks noChangeArrowheads="1"/>
          </p:cNvSpPr>
          <p:nvPr/>
        </p:nvSpPr>
        <p:spPr bwMode="auto">
          <a:xfrm>
            <a:off x="2430463" y="6129338"/>
            <a:ext cx="71437" cy="179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07274" name="Rectangle 10"/>
          <p:cNvSpPr>
            <a:spLocks noChangeArrowheads="1"/>
          </p:cNvSpPr>
          <p:nvPr/>
        </p:nvSpPr>
        <p:spPr bwMode="auto">
          <a:xfrm>
            <a:off x="2430463" y="6381750"/>
            <a:ext cx="71437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53259" name="Group 11"/>
          <p:cNvGrpSpPr>
            <a:grpSpLocks/>
          </p:cNvGrpSpPr>
          <p:nvPr/>
        </p:nvGrpSpPr>
        <p:grpSpPr bwMode="auto">
          <a:xfrm>
            <a:off x="5508625" y="1089025"/>
            <a:ext cx="2874963" cy="773113"/>
            <a:chOff x="3470" y="686"/>
            <a:chExt cx="1811" cy="487"/>
          </a:xfrm>
        </p:grpSpPr>
        <p:pic>
          <p:nvPicPr>
            <p:cNvPr id="53278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686"/>
              <a:ext cx="1766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7277" name="Rectangle 13"/>
            <p:cNvSpPr>
              <a:spLocks noChangeArrowheads="1"/>
            </p:cNvSpPr>
            <p:nvPr/>
          </p:nvSpPr>
          <p:spPr bwMode="auto">
            <a:xfrm>
              <a:off x="3470" y="867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53260" name="Group 14"/>
          <p:cNvGrpSpPr>
            <a:grpSpLocks/>
          </p:cNvGrpSpPr>
          <p:nvPr/>
        </p:nvGrpSpPr>
        <p:grpSpPr bwMode="auto">
          <a:xfrm>
            <a:off x="5543550" y="1881188"/>
            <a:ext cx="3448050" cy="1065212"/>
            <a:chOff x="3492" y="1185"/>
            <a:chExt cx="2172" cy="671"/>
          </a:xfrm>
        </p:grpSpPr>
        <p:pic>
          <p:nvPicPr>
            <p:cNvPr id="53276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" y="1185"/>
              <a:ext cx="2126" cy="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7280" name="Rectangle 16"/>
            <p:cNvSpPr>
              <a:spLocks noChangeArrowheads="1"/>
            </p:cNvSpPr>
            <p:nvPr/>
          </p:nvSpPr>
          <p:spPr bwMode="auto">
            <a:xfrm>
              <a:off x="3492" y="1457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53261" name="Group 17"/>
          <p:cNvGrpSpPr>
            <a:grpSpLocks/>
          </p:cNvGrpSpPr>
          <p:nvPr/>
        </p:nvGrpSpPr>
        <p:grpSpPr bwMode="auto">
          <a:xfrm>
            <a:off x="5508625" y="2997200"/>
            <a:ext cx="3516313" cy="1244600"/>
            <a:chOff x="3470" y="1888"/>
            <a:chExt cx="2215" cy="784"/>
          </a:xfrm>
        </p:grpSpPr>
        <p:pic>
          <p:nvPicPr>
            <p:cNvPr id="53274" name="Picture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1888"/>
              <a:ext cx="2170" cy="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7283" name="Rectangle 19"/>
            <p:cNvSpPr>
              <a:spLocks noChangeArrowheads="1"/>
            </p:cNvSpPr>
            <p:nvPr/>
          </p:nvSpPr>
          <p:spPr bwMode="auto">
            <a:xfrm>
              <a:off x="3470" y="2137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53262" name="Group 20"/>
          <p:cNvGrpSpPr>
            <a:grpSpLocks/>
          </p:cNvGrpSpPr>
          <p:nvPr/>
        </p:nvGrpSpPr>
        <p:grpSpPr bwMode="auto">
          <a:xfrm>
            <a:off x="5508625" y="4329113"/>
            <a:ext cx="3492500" cy="1209675"/>
            <a:chOff x="3470" y="2727"/>
            <a:chExt cx="2200" cy="762"/>
          </a:xfrm>
        </p:grpSpPr>
        <p:pic>
          <p:nvPicPr>
            <p:cNvPr id="53272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" y="2727"/>
              <a:ext cx="2165" cy="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7286" name="Rectangle 22"/>
            <p:cNvSpPr>
              <a:spLocks noChangeArrowheads="1"/>
            </p:cNvSpPr>
            <p:nvPr/>
          </p:nvSpPr>
          <p:spPr bwMode="auto">
            <a:xfrm>
              <a:off x="3470" y="2954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53263" name="Group 23"/>
          <p:cNvGrpSpPr>
            <a:grpSpLocks/>
          </p:cNvGrpSpPr>
          <p:nvPr/>
        </p:nvGrpSpPr>
        <p:grpSpPr bwMode="auto">
          <a:xfrm>
            <a:off x="5508625" y="5626100"/>
            <a:ext cx="3492500" cy="1231900"/>
            <a:chOff x="3470" y="3544"/>
            <a:chExt cx="2200" cy="776"/>
          </a:xfrm>
        </p:grpSpPr>
        <p:pic>
          <p:nvPicPr>
            <p:cNvPr id="53270" name="Picture 2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7" y="3544"/>
              <a:ext cx="2163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7289" name="Rectangle 25"/>
            <p:cNvSpPr>
              <a:spLocks noChangeArrowheads="1"/>
            </p:cNvSpPr>
            <p:nvPr/>
          </p:nvSpPr>
          <p:spPr bwMode="auto">
            <a:xfrm>
              <a:off x="3470" y="3793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</p:grpSp>
      <p:cxnSp>
        <p:nvCxnSpPr>
          <p:cNvPr id="53264" name="AutoShape 26"/>
          <p:cNvCxnSpPr>
            <a:cxnSpLocks noChangeShapeType="1"/>
            <a:stCxn id="907270" idx="3"/>
            <a:endCxn id="907277" idx="2"/>
          </p:cNvCxnSpPr>
          <p:nvPr/>
        </p:nvCxnSpPr>
        <p:spPr bwMode="auto">
          <a:xfrm flipV="1">
            <a:off x="2501900" y="1555750"/>
            <a:ext cx="3043238" cy="1423988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5" name="AutoShape 27"/>
          <p:cNvCxnSpPr>
            <a:cxnSpLocks noChangeShapeType="1"/>
            <a:stCxn id="907271" idx="3"/>
            <a:endCxn id="907280" idx="1"/>
          </p:cNvCxnSpPr>
          <p:nvPr/>
        </p:nvCxnSpPr>
        <p:spPr bwMode="auto">
          <a:xfrm flipV="1">
            <a:off x="4138613" y="2403475"/>
            <a:ext cx="1404937" cy="3095625"/>
          </a:xfrm>
          <a:prstGeom prst="curvedConnector3">
            <a:avLst>
              <a:gd name="adj1" fmla="val 49944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6" name="AutoShape 28"/>
          <p:cNvCxnSpPr>
            <a:cxnSpLocks noChangeShapeType="1"/>
            <a:stCxn id="907272" idx="3"/>
            <a:endCxn id="907283" idx="2"/>
          </p:cNvCxnSpPr>
          <p:nvPr/>
        </p:nvCxnSpPr>
        <p:spPr bwMode="auto">
          <a:xfrm flipV="1">
            <a:off x="2501900" y="3571875"/>
            <a:ext cx="3043238" cy="2395538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7" name="AutoShape 29"/>
          <p:cNvCxnSpPr>
            <a:cxnSpLocks noChangeShapeType="1"/>
            <a:stCxn id="907273" idx="3"/>
            <a:endCxn id="907286" idx="2"/>
          </p:cNvCxnSpPr>
          <p:nvPr/>
        </p:nvCxnSpPr>
        <p:spPr bwMode="auto">
          <a:xfrm flipV="1">
            <a:off x="2501900" y="4868863"/>
            <a:ext cx="3043238" cy="1350962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8" name="AutoShape 30"/>
          <p:cNvCxnSpPr>
            <a:cxnSpLocks noChangeShapeType="1"/>
            <a:stCxn id="907274" idx="3"/>
            <a:endCxn id="907289" idx="2"/>
          </p:cNvCxnSpPr>
          <p:nvPr/>
        </p:nvCxnSpPr>
        <p:spPr bwMode="auto">
          <a:xfrm flipV="1">
            <a:off x="2501900" y="6200775"/>
            <a:ext cx="3043238" cy="271463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3269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125538"/>
            <a:ext cx="1655763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1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086725" cy="1296144"/>
          </a:xfrm>
        </p:spPr>
        <p:txBody>
          <a:bodyPr/>
          <a:lstStyle/>
          <a:p>
            <a:r>
              <a:rPr lang="en-US" altLang="zh-TW" dirty="0" smtClean="0">
                <a:latin typeface="Cambria" pitchFamily="18" charset="0"/>
              </a:rPr>
              <a:t>Pointer (</a:t>
            </a:r>
            <a:r>
              <a:rPr lang="zh-TW" altLang="en-US" dirty="0" smtClean="0">
                <a:latin typeface="Cambria" pitchFamily="18" charset="0"/>
              </a:rPr>
              <a:t>指標</a:t>
            </a:r>
            <a:r>
              <a:rPr lang="en-US" altLang="zh-TW" dirty="0" smtClean="0">
                <a:latin typeface="Cambria" pitchFamily="18" charset="0"/>
              </a:rPr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→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存位址的變數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8212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01008"/>
            <a:ext cx="6455640" cy="228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1257" name="AutoShape 9"/>
          <p:cNvSpPr>
            <a:spLocks noChangeArrowheads="1"/>
          </p:cNvSpPr>
          <p:nvPr/>
        </p:nvSpPr>
        <p:spPr bwMode="auto">
          <a:xfrm>
            <a:off x="1710950" y="4061814"/>
            <a:ext cx="1564906" cy="57992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619672" y="1772816"/>
            <a:ext cx="247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en-US" altLang="zh-TW" sz="3600" b="1" dirty="0" err="1" smtClean="0">
                <a:latin typeface="Cambria" pitchFamily="18" charset="0"/>
                <a:ea typeface="標楷體" pitchFamily="65" charset="-120"/>
              </a:rPr>
              <a:t>Int</a:t>
            </a:r>
            <a:r>
              <a:rPr lang="en-US" altLang="zh-TW" sz="3600" b="1" dirty="0" smtClean="0">
                <a:latin typeface="Cambria" pitchFamily="18" charset="0"/>
                <a:ea typeface="標楷體" pitchFamily="65" charset="-120"/>
              </a:rPr>
              <a:t>* </a:t>
            </a:r>
            <a:r>
              <a:rPr lang="en-US" altLang="zh-TW" sz="3600" b="1" dirty="0" err="1" smtClean="0">
                <a:latin typeface="Cambria" pitchFamily="18" charset="0"/>
                <a:ea typeface="標楷體" pitchFamily="65" charset="-120"/>
              </a:rPr>
              <a:t>ptr</a:t>
            </a:r>
            <a:r>
              <a:rPr lang="en-US" altLang="zh-TW" sz="3600" b="1" dirty="0" smtClean="0">
                <a:latin typeface="Cambria" pitchFamily="18" charset="0"/>
                <a:ea typeface="標楷體" pitchFamily="65" charset="-120"/>
              </a:rPr>
              <a:t>;</a:t>
            </a:r>
          </a:p>
          <a:p>
            <a:pPr marL="571500" indent="-571500">
              <a:buFont typeface="Wingdings" pitchFamily="2" charset="2"/>
              <a:buChar char="ü"/>
            </a:pPr>
            <a:r>
              <a:rPr lang="en-US" altLang="zh-TW" sz="3600" b="1" dirty="0" err="1">
                <a:latin typeface="Cambria" pitchFamily="18" charset="0"/>
                <a:ea typeface="標楷體" pitchFamily="65" charset="-120"/>
              </a:rPr>
              <a:t>p</a:t>
            </a:r>
            <a:r>
              <a:rPr lang="en-US" altLang="zh-TW" sz="3600" b="1" dirty="0" err="1" smtClean="0">
                <a:latin typeface="Cambria" pitchFamily="18" charset="0"/>
                <a:ea typeface="標楷體" pitchFamily="65" charset="-120"/>
              </a:rPr>
              <a:t>tr</a:t>
            </a:r>
            <a:r>
              <a:rPr lang="en-US" altLang="zh-TW" sz="3600" b="1" dirty="0" smtClean="0">
                <a:latin typeface="Cambria" pitchFamily="18" charset="0"/>
                <a:ea typeface="標楷體" pitchFamily="65" charset="-120"/>
              </a:rPr>
              <a:t>=&amp;a;</a:t>
            </a:r>
            <a:endParaRPr lang="zh-TW" altLang="en-US" sz="3600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536937" y="3718773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zh-TW" altLang="en-US" sz="3600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236296" y="3738648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*</a:t>
            </a:r>
            <a:r>
              <a:rPr lang="en-US" altLang="zh-TW" sz="3600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zh-TW" altLang="en-US" sz="3600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02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3798639" y="3728008"/>
            <a:ext cx="4332536" cy="22610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2071" y="3747852"/>
            <a:ext cx="3335833" cy="22610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由函數傳回指標 </a:t>
            </a:r>
            <a:r>
              <a:rPr lang="en-US" altLang="zh-TW" smtClean="0"/>
              <a:t>(1/2)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8077200" cy="450850"/>
          </a:xfrm>
          <a:noFill/>
        </p:spPr>
        <p:txBody>
          <a:bodyPr/>
          <a:lstStyle/>
          <a:p>
            <a:pPr eaLnBrk="1" hangingPunct="1"/>
            <a:r>
              <a:rPr lang="zh-TW" altLang="en-US" sz="2800" smtClean="0"/>
              <a:t>傳回指標的函數：</a:t>
            </a: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677863" y="1924050"/>
            <a:ext cx="7453312" cy="1692275"/>
          </a:xfrm>
          <a:prstGeom prst="roundRect">
            <a:avLst>
              <a:gd name="adj" fmla="val 10667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pPr>
              <a:spcAft>
                <a:spcPct val="5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傳回值型態 </a:t>
            </a:r>
            <a:r>
              <a:rPr kumimoji="1" lang="zh-TW" altLang="en-US" sz="1800" b="1">
                <a:solidFill>
                  <a:srgbClr val="CC0000"/>
                </a:solidFill>
                <a:effectLst/>
                <a:latin typeface="Courier New" pitchFamily="49" charset="0"/>
                <a:ea typeface="華康細圓體" pitchFamily="49" charset="-120"/>
              </a:rPr>
              <a:t>*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函數名稱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(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資料型態 引數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) </a:t>
            </a:r>
          </a:p>
          <a:p>
            <a:pPr>
              <a:spcAft>
                <a:spcPct val="5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{</a:t>
            </a:r>
          </a:p>
          <a:p>
            <a:pPr>
              <a:spcAft>
                <a:spcPct val="5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  /*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函數的本體 *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/</a:t>
            </a:r>
          </a:p>
          <a:p>
            <a:pPr>
              <a:spcAft>
                <a:spcPct val="5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}</a:t>
            </a: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5249863" y="1781175"/>
            <a:ext cx="2486025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600" b="1">
                <a:effectLst/>
                <a:latin typeface="華康細圓體" pitchFamily="49" charset="-120"/>
                <a:ea typeface="華康細圓體" pitchFamily="49" charset="-120"/>
              </a:rPr>
              <a:t>函數傳回指標的語法</a:t>
            </a:r>
          </a:p>
        </p:txBody>
      </p:sp>
      <p:sp>
        <p:nvSpPr>
          <p:cNvPr id="911366" name="AutoShape 6"/>
          <p:cNvSpPr>
            <a:spLocks noChangeArrowheads="1"/>
          </p:cNvSpPr>
          <p:nvPr/>
        </p:nvSpPr>
        <p:spPr bwMode="auto">
          <a:xfrm>
            <a:off x="893763" y="2176463"/>
            <a:ext cx="1476375" cy="360362"/>
          </a:xfrm>
          <a:prstGeom prst="roundRect">
            <a:avLst>
              <a:gd name="adj" fmla="val 16667"/>
            </a:avLst>
          </a:prstGeom>
          <a:solidFill>
            <a:schemeClr val="accent1">
              <a:alpha val="25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926013" y="2573338"/>
            <a:ext cx="1081087" cy="3460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spcAft>
                <a:spcPct val="20000"/>
              </a:spcAft>
            </a:pPr>
            <a:r>
              <a:rPr kumimoji="1" lang="zh-TW" altLang="en-US" sz="1600" b="1" dirty="0">
                <a:effectLst/>
                <a:latin typeface="Cambria" pitchFamily="18" charset="0"/>
                <a:ea typeface="華康細圓體" pitchFamily="49" charset="-120"/>
              </a:rPr>
              <a:t>傳回指標</a:t>
            </a:r>
          </a:p>
        </p:txBody>
      </p:sp>
      <p:cxnSp>
        <p:nvCxnSpPr>
          <p:cNvPr id="55304" name="AutoShape 8"/>
          <p:cNvCxnSpPr>
            <a:cxnSpLocks noChangeShapeType="1"/>
            <a:stCxn id="911366" idx="2"/>
            <a:endCxn id="55303" idx="1"/>
          </p:cNvCxnSpPr>
          <p:nvPr/>
        </p:nvCxnSpPr>
        <p:spPr bwMode="auto">
          <a:xfrm rot="16200000" flipH="1">
            <a:off x="3174207" y="994568"/>
            <a:ext cx="209550" cy="3294063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569913" y="3832225"/>
            <a:ext cx="25558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1800" b="1" dirty="0" err="1">
                <a:effectLst/>
                <a:latin typeface="Courier New" pitchFamily="49" charset="0"/>
                <a:ea typeface="標楷體" pitchFamily="65" charset="-120"/>
              </a:rPr>
              <a:t>int</a:t>
            </a:r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 main(void)</a:t>
            </a:r>
          </a:p>
          <a:p>
            <a:pPr eaLnBrk="1" hangingPunct="1"/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{</a:t>
            </a:r>
            <a:b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</a:br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   </a:t>
            </a:r>
            <a:r>
              <a:rPr kumimoji="1" lang="en-US" altLang="zh-TW" sz="1800" b="1" dirty="0" err="1">
                <a:effectLst/>
                <a:latin typeface="Courier New" pitchFamily="49" charset="0"/>
                <a:ea typeface="標楷體" pitchFamily="65" charset="-120"/>
              </a:rPr>
              <a:t>int</a:t>
            </a:r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 *</a:t>
            </a:r>
            <a:r>
              <a:rPr kumimoji="1" lang="en-US" altLang="zh-TW" sz="1800" b="1" dirty="0" err="1">
                <a:effectLst/>
                <a:latin typeface="Courier New" pitchFamily="49" charset="0"/>
                <a:ea typeface="標楷體" pitchFamily="65" charset="-120"/>
              </a:rPr>
              <a:t>ptr,num</a:t>
            </a:r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;    </a:t>
            </a:r>
          </a:p>
          <a:p>
            <a:pPr eaLnBrk="1" hangingPunct="1"/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   </a:t>
            </a:r>
            <a:r>
              <a:rPr kumimoji="1" lang="en-US" altLang="zh-TW" sz="1800" b="1" dirty="0" err="1">
                <a:effectLst/>
                <a:latin typeface="Courier New" pitchFamily="49" charset="0"/>
                <a:ea typeface="標楷體" pitchFamily="65" charset="-120"/>
              </a:rPr>
              <a:t>ptr</a:t>
            </a:r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=</a:t>
            </a:r>
            <a:r>
              <a:rPr kumimoji="1" lang="en-US" altLang="zh-TW" sz="1800" b="1" dirty="0" err="1">
                <a:solidFill>
                  <a:srgbClr val="333399"/>
                </a:solidFill>
                <a:effectLst/>
                <a:latin typeface="Courier New" pitchFamily="49" charset="0"/>
                <a:ea typeface="標楷體" pitchFamily="65" charset="-120"/>
              </a:rPr>
              <a:t>func</a:t>
            </a:r>
            <a:r>
              <a:rPr kumimoji="1" lang="en-US" altLang="zh-TW" sz="1800" b="1" dirty="0">
                <a:solidFill>
                  <a:srgbClr val="333399"/>
                </a:solidFill>
                <a:effectLst/>
                <a:latin typeface="Courier New" pitchFamily="49" charset="0"/>
                <a:ea typeface="標楷體" pitchFamily="65" charset="-120"/>
              </a:rPr>
              <a:t>(</a:t>
            </a:r>
            <a:r>
              <a:rPr kumimoji="1" lang="en-US" altLang="zh-TW" sz="1800" b="1" dirty="0" err="1">
                <a:effectLst/>
                <a:latin typeface="Courier New" pitchFamily="49" charset="0"/>
                <a:ea typeface="標楷體" pitchFamily="65" charset="-120"/>
              </a:rPr>
              <a:t>num</a:t>
            </a:r>
            <a:r>
              <a:rPr kumimoji="1" lang="en-US" altLang="zh-TW" sz="1800" b="1" dirty="0">
                <a:solidFill>
                  <a:srgbClr val="333399"/>
                </a:solidFill>
                <a:effectLst/>
                <a:latin typeface="Courier New" pitchFamily="49" charset="0"/>
                <a:ea typeface="標楷體" pitchFamily="65" charset="-120"/>
              </a:rPr>
              <a:t>)</a:t>
            </a:r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;</a:t>
            </a:r>
          </a:p>
          <a:p>
            <a:pPr eaLnBrk="1" hangingPunct="1"/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   ...</a:t>
            </a:r>
          </a:p>
          <a:p>
            <a:pPr eaLnBrk="1" hangingPunct="1"/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}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954463" y="4589463"/>
            <a:ext cx="27717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1800" b="1" dirty="0" err="1">
                <a:effectLst/>
                <a:latin typeface="Courier New" pitchFamily="49" charset="0"/>
                <a:ea typeface="標楷體" pitchFamily="65" charset="-120"/>
              </a:rPr>
              <a:t>int</a:t>
            </a:r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 *</a:t>
            </a:r>
            <a:r>
              <a:rPr kumimoji="1" lang="en-US" altLang="zh-TW" sz="1800" b="1" dirty="0" err="1">
                <a:solidFill>
                  <a:srgbClr val="333399"/>
                </a:solidFill>
                <a:effectLst/>
                <a:latin typeface="Courier New" pitchFamily="49" charset="0"/>
                <a:ea typeface="標楷體" pitchFamily="65" charset="-120"/>
              </a:rPr>
              <a:t>func</a:t>
            </a:r>
            <a:r>
              <a:rPr kumimoji="1" lang="en-US" altLang="zh-TW" sz="1800" b="1" dirty="0">
                <a:solidFill>
                  <a:srgbClr val="333399"/>
                </a:solidFill>
                <a:effectLst/>
                <a:latin typeface="Courier New" pitchFamily="49" charset="0"/>
                <a:ea typeface="標楷體" pitchFamily="65" charset="-120"/>
              </a:rPr>
              <a:t>(</a:t>
            </a:r>
            <a:r>
              <a:rPr kumimoji="1" lang="en-US" altLang="zh-TW" sz="1800" b="1" dirty="0" err="1">
                <a:effectLst/>
                <a:latin typeface="Courier New" pitchFamily="49" charset="0"/>
                <a:ea typeface="標楷體" pitchFamily="65" charset="-120"/>
              </a:rPr>
              <a:t>int</a:t>
            </a:r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 </a:t>
            </a:r>
            <a:r>
              <a:rPr kumimoji="1" lang="en-US" altLang="zh-TW" sz="1800" b="1" dirty="0" err="1">
                <a:effectLst/>
                <a:latin typeface="Courier New" pitchFamily="49" charset="0"/>
                <a:ea typeface="標楷體" pitchFamily="65" charset="-120"/>
              </a:rPr>
              <a:t>num</a:t>
            </a:r>
            <a:r>
              <a:rPr kumimoji="1" lang="en-US" altLang="zh-TW" sz="1800" b="1" dirty="0">
                <a:solidFill>
                  <a:srgbClr val="333399"/>
                </a:solidFill>
                <a:effectLst/>
                <a:latin typeface="Courier New" pitchFamily="49" charset="0"/>
                <a:ea typeface="標楷體" pitchFamily="65" charset="-120"/>
              </a:rPr>
              <a:t>)</a:t>
            </a:r>
          </a:p>
          <a:p>
            <a:pPr eaLnBrk="1" hangingPunct="1"/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{</a:t>
            </a:r>
            <a:b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</a:br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    </a:t>
            </a:r>
            <a:r>
              <a:rPr kumimoji="1" lang="en-US" altLang="zh-TW" sz="1800" b="1" dirty="0">
                <a:effectLst/>
                <a:latin typeface="Courier New" pitchFamily="49" charset="0"/>
                <a:ea typeface="華康細圓體" pitchFamily="49" charset="-120"/>
              </a:rPr>
              <a:t>/* </a:t>
            </a:r>
            <a:r>
              <a:rPr kumimoji="1" lang="zh-TW" altLang="en-US" sz="1800" b="1" dirty="0">
                <a:effectLst/>
                <a:latin typeface="Courier New" pitchFamily="49" charset="0"/>
                <a:ea typeface="華康細圓體" pitchFamily="49" charset="-120"/>
              </a:rPr>
              <a:t>函數的本體 *</a:t>
            </a:r>
            <a:r>
              <a:rPr kumimoji="1" lang="en-US" altLang="zh-TW" sz="1800" b="1" dirty="0">
                <a:effectLst/>
                <a:latin typeface="Courier New" pitchFamily="49" charset="0"/>
                <a:ea typeface="華康細圓體" pitchFamily="49" charset="-120"/>
              </a:rPr>
              <a:t>/</a:t>
            </a:r>
            <a:endParaRPr kumimoji="1" lang="en-US" altLang="zh-TW" sz="1800" b="1" dirty="0">
              <a:effectLst/>
              <a:latin typeface="Courier New" pitchFamily="49" charset="0"/>
              <a:ea typeface="標楷體" pitchFamily="65" charset="-120"/>
            </a:endParaRPr>
          </a:p>
          <a:p>
            <a:pPr eaLnBrk="1" hangingPunct="1"/>
            <a:r>
              <a:rPr kumimoji="1" lang="en-US" altLang="zh-TW" sz="1800" b="1" dirty="0">
                <a:effectLst/>
                <a:latin typeface="Courier New" pitchFamily="49" charset="0"/>
                <a:ea typeface="標楷體" pitchFamily="65" charset="-120"/>
              </a:rPr>
              <a:t>}</a:t>
            </a:r>
          </a:p>
        </p:txBody>
      </p:sp>
      <p:sp>
        <p:nvSpPr>
          <p:cNvPr id="911371" name="AutoShape 11"/>
          <p:cNvSpPr>
            <a:spLocks noChangeArrowheads="1"/>
          </p:cNvSpPr>
          <p:nvPr/>
        </p:nvSpPr>
        <p:spPr bwMode="auto">
          <a:xfrm>
            <a:off x="1001713" y="4732338"/>
            <a:ext cx="504825" cy="252412"/>
          </a:xfrm>
          <a:prstGeom prst="roundRect">
            <a:avLst>
              <a:gd name="adj" fmla="val 16667"/>
            </a:avLst>
          </a:prstGeom>
          <a:solidFill>
            <a:schemeClr val="accent1">
              <a:alpha val="25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11372" name="AutoShape 12"/>
          <p:cNvSpPr>
            <a:spLocks noChangeArrowheads="1"/>
          </p:cNvSpPr>
          <p:nvPr/>
        </p:nvSpPr>
        <p:spPr bwMode="auto">
          <a:xfrm>
            <a:off x="4025900" y="4625975"/>
            <a:ext cx="684213" cy="252413"/>
          </a:xfrm>
          <a:prstGeom prst="roundRect">
            <a:avLst>
              <a:gd name="adj" fmla="val 16667"/>
            </a:avLst>
          </a:prstGeom>
          <a:solidFill>
            <a:schemeClr val="accent1">
              <a:alpha val="25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55309" name="AutoShape 13"/>
          <p:cNvCxnSpPr>
            <a:cxnSpLocks noChangeShapeType="1"/>
            <a:stCxn id="911371" idx="1"/>
            <a:endCxn id="55310" idx="1"/>
          </p:cNvCxnSpPr>
          <p:nvPr/>
        </p:nvCxnSpPr>
        <p:spPr bwMode="auto">
          <a:xfrm rot="10800000" flipH="1" flipV="1">
            <a:off x="1001713" y="4859338"/>
            <a:ext cx="252412" cy="730250"/>
          </a:xfrm>
          <a:prstGeom prst="curvedConnector3">
            <a:avLst>
              <a:gd name="adj1" fmla="val -90565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1254125" y="5416550"/>
            <a:ext cx="2268538" cy="3460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spcAft>
                <a:spcPct val="20000"/>
              </a:spcAft>
            </a:pPr>
            <a:r>
              <a:rPr kumimoji="1" lang="zh-TW" altLang="en-US" sz="1600" b="1" dirty="0">
                <a:effectLst/>
                <a:latin typeface="Cambria" pitchFamily="18" charset="0"/>
                <a:ea typeface="華康細圓體" pitchFamily="49" charset="-120"/>
              </a:rPr>
              <a:t>接收函數所傳回的指標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5394325" y="3978275"/>
            <a:ext cx="2052638" cy="3460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spcAft>
                <a:spcPct val="20000"/>
              </a:spcAft>
            </a:pPr>
            <a:r>
              <a:rPr kumimoji="1" lang="zh-TW" altLang="en-US" sz="1600" b="1" dirty="0">
                <a:effectLst/>
                <a:latin typeface="Cambria" pitchFamily="18" charset="0"/>
                <a:ea typeface="華康細圓體" pitchFamily="49" charset="-120"/>
              </a:rPr>
              <a:t>傳回指向整數的指標</a:t>
            </a:r>
          </a:p>
        </p:txBody>
      </p:sp>
      <p:cxnSp>
        <p:nvCxnSpPr>
          <p:cNvPr id="55312" name="AutoShape 16"/>
          <p:cNvCxnSpPr>
            <a:cxnSpLocks noChangeShapeType="1"/>
            <a:stCxn id="911372" idx="0"/>
            <a:endCxn id="55311" idx="1"/>
          </p:cNvCxnSpPr>
          <p:nvPr/>
        </p:nvCxnSpPr>
        <p:spPr bwMode="auto">
          <a:xfrm rot="-5400000">
            <a:off x="4644232" y="3875881"/>
            <a:ext cx="474662" cy="1025525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136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由函數傳回指標 </a:t>
            </a:r>
            <a:r>
              <a:rPr lang="en-US" altLang="zh-TW" smtClean="0"/>
              <a:t>(2/2)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808163"/>
            <a:ext cx="7829551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5400675" y="800100"/>
            <a:ext cx="3779838" cy="5832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168525"/>
            <a:ext cx="15113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8" y="5192713"/>
            <a:ext cx="342265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50" y="3608388"/>
            <a:ext cx="19399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3416" name="Rectangle 8"/>
          <p:cNvSpPr>
            <a:spLocks noChangeArrowheads="1"/>
          </p:cNvSpPr>
          <p:nvPr/>
        </p:nvSpPr>
        <p:spPr bwMode="auto">
          <a:xfrm>
            <a:off x="3094038" y="3284538"/>
            <a:ext cx="71437" cy="179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56329" name="AutoShape 9"/>
          <p:cNvCxnSpPr>
            <a:cxnSpLocks noChangeShapeType="1"/>
            <a:stCxn id="913416" idx="0"/>
            <a:endCxn id="913418" idx="1"/>
          </p:cNvCxnSpPr>
          <p:nvPr/>
        </p:nvCxnSpPr>
        <p:spPr bwMode="auto">
          <a:xfrm rot="-5400000">
            <a:off x="4022725" y="1727200"/>
            <a:ext cx="665163" cy="2449513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3418" name="Rectangle 10"/>
          <p:cNvSpPr>
            <a:spLocks noChangeArrowheads="1"/>
          </p:cNvSpPr>
          <p:nvPr/>
        </p:nvSpPr>
        <p:spPr bwMode="auto">
          <a:xfrm>
            <a:off x="5580063" y="2528888"/>
            <a:ext cx="71437" cy="179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13419" name="Rectangle 11"/>
          <p:cNvSpPr>
            <a:spLocks noChangeArrowheads="1"/>
          </p:cNvSpPr>
          <p:nvPr/>
        </p:nvSpPr>
        <p:spPr bwMode="auto">
          <a:xfrm>
            <a:off x="3598863" y="4905375"/>
            <a:ext cx="71437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13420" name="Rectangle 12"/>
          <p:cNvSpPr>
            <a:spLocks noChangeArrowheads="1"/>
          </p:cNvSpPr>
          <p:nvPr/>
        </p:nvSpPr>
        <p:spPr bwMode="auto">
          <a:xfrm>
            <a:off x="5148263" y="5661025"/>
            <a:ext cx="71437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13421" name="Rectangle 13"/>
          <p:cNvSpPr>
            <a:spLocks noChangeArrowheads="1"/>
          </p:cNvSpPr>
          <p:nvPr/>
        </p:nvSpPr>
        <p:spPr bwMode="auto">
          <a:xfrm>
            <a:off x="3635375" y="3716338"/>
            <a:ext cx="71438" cy="179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13422" name="Rectangle 14"/>
          <p:cNvSpPr>
            <a:spLocks noChangeArrowheads="1"/>
          </p:cNvSpPr>
          <p:nvPr/>
        </p:nvSpPr>
        <p:spPr bwMode="auto">
          <a:xfrm>
            <a:off x="5075238" y="4113213"/>
            <a:ext cx="71437" cy="179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56335" name="AutoShape 15"/>
          <p:cNvCxnSpPr>
            <a:cxnSpLocks noChangeShapeType="1"/>
            <a:stCxn id="913419" idx="3"/>
            <a:endCxn id="913420" idx="1"/>
          </p:cNvCxnSpPr>
          <p:nvPr/>
        </p:nvCxnSpPr>
        <p:spPr bwMode="auto">
          <a:xfrm>
            <a:off x="3670300" y="4995863"/>
            <a:ext cx="1477963" cy="755650"/>
          </a:xfrm>
          <a:prstGeom prst="curvedConnector3">
            <a:avLst>
              <a:gd name="adj1" fmla="val 49944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36" name="AutoShape 16"/>
          <p:cNvCxnSpPr>
            <a:cxnSpLocks noChangeShapeType="1"/>
            <a:stCxn id="913421" idx="3"/>
            <a:endCxn id="913422" idx="1"/>
          </p:cNvCxnSpPr>
          <p:nvPr/>
        </p:nvCxnSpPr>
        <p:spPr bwMode="auto">
          <a:xfrm>
            <a:off x="3706813" y="3806825"/>
            <a:ext cx="1368425" cy="396875"/>
          </a:xfrm>
          <a:prstGeom prst="curvedConnector3">
            <a:avLst>
              <a:gd name="adj1" fmla="val 49884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6337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1160463"/>
            <a:ext cx="27432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38" name="Oval 18"/>
          <p:cNvSpPr>
            <a:spLocks noChangeArrowheads="1"/>
          </p:cNvSpPr>
          <p:nvPr/>
        </p:nvSpPr>
        <p:spPr bwMode="auto">
          <a:xfrm>
            <a:off x="5040313" y="2384425"/>
            <a:ext cx="215900" cy="215900"/>
          </a:xfrm>
          <a:prstGeom prst="ellipse">
            <a:avLst/>
          </a:prstGeom>
          <a:solidFill>
            <a:srgbClr val="B4C6F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1400" dirty="0">
                <a:effectLst/>
                <a:latin typeface="Arial" pitchFamily="34" charset="0"/>
                <a:ea typeface="標楷體" pitchFamily="65" charset="-120"/>
              </a:rPr>
              <a:t>1</a:t>
            </a:r>
          </a:p>
        </p:txBody>
      </p:sp>
      <p:sp>
        <p:nvSpPr>
          <p:cNvPr id="56339" name="Oval 19"/>
          <p:cNvSpPr>
            <a:spLocks noChangeArrowheads="1"/>
          </p:cNvSpPr>
          <p:nvPr/>
        </p:nvSpPr>
        <p:spPr bwMode="auto">
          <a:xfrm>
            <a:off x="4679950" y="5408613"/>
            <a:ext cx="215900" cy="215900"/>
          </a:xfrm>
          <a:prstGeom prst="ellipse">
            <a:avLst/>
          </a:prstGeom>
          <a:solidFill>
            <a:srgbClr val="B4C6F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1400" dirty="0">
                <a:effectLst/>
                <a:latin typeface="Arial" pitchFamily="34" charset="0"/>
                <a:ea typeface="標楷體" pitchFamily="65" charset="-120"/>
              </a:rPr>
              <a:t>2</a:t>
            </a:r>
          </a:p>
        </p:txBody>
      </p:sp>
      <p:sp>
        <p:nvSpPr>
          <p:cNvPr id="56340" name="Oval 20"/>
          <p:cNvSpPr>
            <a:spLocks noChangeArrowheads="1"/>
          </p:cNvSpPr>
          <p:nvPr/>
        </p:nvSpPr>
        <p:spPr bwMode="auto">
          <a:xfrm>
            <a:off x="4643438" y="3897313"/>
            <a:ext cx="215900" cy="215900"/>
          </a:xfrm>
          <a:prstGeom prst="ellipse">
            <a:avLst/>
          </a:prstGeom>
          <a:solidFill>
            <a:srgbClr val="B4C6F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1400" dirty="0">
                <a:effectLst/>
                <a:latin typeface="Arial" pitchFamily="34" charset="0"/>
                <a:ea typeface="標楷體" pitchFamily="65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06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指標與一維陣列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8496300" cy="544512"/>
          </a:xfrm>
        </p:spPr>
        <p:txBody>
          <a:bodyPr/>
          <a:lstStyle/>
          <a:p>
            <a:pPr eaLnBrk="1" hangingPunct="1"/>
            <a:r>
              <a:rPr lang="zh-TW" altLang="en-US" sz="2800" dirty="0" smtClean="0"/>
              <a:t>陣列的名稱是一個</a:t>
            </a:r>
            <a:r>
              <a:rPr lang="zh-TW" altLang="en-US" sz="2800" u="sng" dirty="0" smtClean="0">
                <a:solidFill>
                  <a:srgbClr val="FF0000"/>
                </a:solidFill>
              </a:rPr>
              <a:t>指標常數</a:t>
            </a:r>
            <a:r>
              <a:rPr lang="zh-TW" altLang="en-US" sz="2800" dirty="0" smtClean="0"/>
              <a:t>，它指向該陣列的位址 </a:t>
            </a:r>
          </a:p>
        </p:txBody>
      </p:sp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80645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陣列名稱的值即陣列的位址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68413"/>
            <a:ext cx="8077200" cy="481012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驗證陣列名稱是一個指標常數： 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113"/>
            <a:ext cx="914400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5146675"/>
            <a:ext cx="5064125" cy="171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52736"/>
            <a:ext cx="3167063" cy="20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2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指標的算數運算 </a:t>
            </a:r>
            <a:r>
              <a:rPr lang="en-US" altLang="zh-TW" smtClean="0"/>
              <a:t>(1/3)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52513"/>
            <a:ext cx="8229600" cy="52228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利用指標存取陣列的內容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9144000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4668838"/>
            <a:ext cx="5276850" cy="2189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557338"/>
            <a:ext cx="2627312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95288" y="5661025"/>
            <a:ext cx="2844800" cy="835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spcAft>
                <a:spcPct val="20000"/>
              </a:spcAft>
            </a:pPr>
            <a:r>
              <a:rPr kumimoji="1" lang="zh-TW" altLang="en-US" sz="1600" b="1" dirty="0">
                <a:effectLst/>
                <a:latin typeface="Cambria" pitchFamily="18" charset="0"/>
                <a:ea typeface="華康細圓體" pitchFamily="49" charset="-120"/>
              </a:rPr>
              <a:t>如果指標 </a:t>
            </a:r>
            <a:r>
              <a:rPr kumimoji="1" lang="en-US" altLang="zh-TW" sz="1600" b="1" dirty="0">
                <a:effectLst/>
                <a:latin typeface="Cambria" pitchFamily="18" charset="0"/>
                <a:ea typeface="華康細圓體" pitchFamily="49" charset="-120"/>
              </a:rPr>
              <a:t>a </a:t>
            </a:r>
            <a:r>
              <a:rPr kumimoji="1" lang="zh-TW" altLang="en-US" sz="1600" b="1" dirty="0">
                <a:effectLst/>
                <a:latin typeface="Cambria" pitchFamily="18" charset="0"/>
                <a:ea typeface="華康細圓體" pitchFamily="49" charset="-120"/>
              </a:rPr>
              <a:t>指向某一個陣列，則 </a:t>
            </a:r>
            <a:r>
              <a:rPr kumimoji="1" lang="en-US" altLang="zh-TW" sz="1600" b="1" dirty="0" err="1">
                <a:effectLst/>
                <a:latin typeface="Cambria" pitchFamily="18" charset="0"/>
                <a:ea typeface="華康細圓體" pitchFamily="49" charset="-120"/>
              </a:rPr>
              <a:t>a+i</a:t>
            </a:r>
            <a:r>
              <a:rPr kumimoji="1" lang="en-US" altLang="zh-TW" sz="1600" b="1" dirty="0">
                <a:effectLst/>
                <a:latin typeface="Cambria" pitchFamily="18" charset="0"/>
                <a:ea typeface="華康細圓體" pitchFamily="49" charset="-120"/>
              </a:rPr>
              <a:t> </a:t>
            </a:r>
            <a:r>
              <a:rPr kumimoji="1" lang="zh-TW" altLang="en-US" sz="1600" b="1" dirty="0">
                <a:effectLst/>
                <a:latin typeface="Cambria" pitchFamily="18" charset="0"/>
                <a:ea typeface="華康細圓體" pitchFamily="49" charset="-120"/>
              </a:rPr>
              <a:t>指向陣列裡，索引值為 </a:t>
            </a:r>
            <a:r>
              <a:rPr kumimoji="1" lang="en-US" altLang="zh-TW" sz="1600" b="1" dirty="0">
                <a:effectLst/>
                <a:latin typeface="Cambria" pitchFamily="18" charset="0"/>
                <a:ea typeface="華康細圓體" pitchFamily="49" charset="-120"/>
              </a:rPr>
              <a:t>i </a:t>
            </a:r>
            <a:r>
              <a:rPr kumimoji="1" lang="zh-TW" altLang="en-US" sz="1600" b="1" dirty="0">
                <a:effectLst/>
                <a:latin typeface="Cambria" pitchFamily="18" charset="0"/>
                <a:ea typeface="華康細圓體" pitchFamily="49" charset="-120"/>
              </a:rPr>
              <a:t>的元素。</a:t>
            </a:r>
          </a:p>
        </p:txBody>
      </p:sp>
    </p:spTree>
    <p:extLst>
      <p:ext uri="{BB962C8B-B14F-4D97-AF65-F5344CB8AC3E}">
        <p14:creationId xmlns:p14="http://schemas.microsoft.com/office/powerpoint/2010/main" val="2913295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指標的算數運算 </a:t>
            </a:r>
            <a:r>
              <a:rPr lang="en-US" altLang="zh-TW" smtClean="0"/>
              <a:t>(2/3)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5538"/>
            <a:ext cx="8077200" cy="1838325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利用指標計算一維陣列內所有元素的和 </a:t>
            </a:r>
          </a:p>
        </p:txBody>
      </p:sp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113"/>
            <a:ext cx="9144000" cy="421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5589588"/>
            <a:ext cx="29813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628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指標的算數運算 </a:t>
            </a:r>
            <a:r>
              <a:rPr lang="en-US" altLang="zh-TW" smtClean="0"/>
              <a:t>(3/3)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25538"/>
            <a:ext cx="8569325" cy="481012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改以指標變數 </a:t>
            </a:r>
            <a:r>
              <a:rPr lang="en-US" altLang="zh-TW" sz="2800" smtClean="0"/>
              <a:t>ptr </a:t>
            </a:r>
            <a:r>
              <a:rPr lang="zh-TW" altLang="en-US" sz="2800" smtClean="0"/>
              <a:t>來指向陣列 </a:t>
            </a:r>
            <a:r>
              <a:rPr lang="en-US" altLang="zh-TW" sz="2800" smtClean="0"/>
              <a:t>a</a:t>
            </a:r>
            <a:r>
              <a:rPr lang="zh-TW" altLang="en-US" sz="2800" smtClean="0"/>
              <a:t>，並計算總和： 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91440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5589588"/>
            <a:ext cx="30194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361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傳遞一維陣列到函數裡 </a:t>
            </a: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5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4652963"/>
            <a:ext cx="36068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034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函數傳回指標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8459788" cy="586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565400"/>
            <a:ext cx="259238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598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以指標變數指向字串 </a:t>
            </a:r>
            <a:r>
              <a:rPr lang="en-US" altLang="zh-TW" smtClean="0"/>
              <a:t>(1/2) </a:t>
            </a:r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96975"/>
            <a:ext cx="8077200" cy="450850"/>
          </a:xfrm>
          <a:noFill/>
        </p:spPr>
        <p:txBody>
          <a:bodyPr/>
          <a:lstStyle/>
          <a:p>
            <a:pPr eaLnBrk="1" hangingPunct="1"/>
            <a:r>
              <a:rPr lang="zh-TW" altLang="en-US" sz="2800" dirty="0" smtClean="0"/>
              <a:t>利用字元陣列來儲存字串：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457200" y="4149725"/>
            <a:ext cx="82296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zh-TW" altLang="en-US" sz="2800" b="1">
                <a:solidFill>
                  <a:srgbClr val="0B0909"/>
                </a:solidFill>
                <a:effectLst/>
                <a:latin typeface="標楷體" pitchFamily="65" charset="-120"/>
                <a:ea typeface="標楷體" pitchFamily="65" charset="-120"/>
              </a:rPr>
              <a:t>利用指標指向字串：</a:t>
            </a:r>
          </a:p>
        </p:txBody>
      </p:sp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113"/>
            <a:ext cx="7272337" cy="216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652963"/>
            <a:ext cx="7345362" cy="217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65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4716016" y="4497388"/>
            <a:ext cx="4427984" cy="201064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-36512" y="4497388"/>
            <a:ext cx="4787900" cy="201136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itchFamily="65" charset="-120"/>
              </a:rPr>
              <a:t>Example (1/2</a:t>
            </a:r>
            <a:r>
              <a:rPr lang="en-US" altLang="zh-TW" dirty="0">
                <a:ea typeface="標楷體" pitchFamily="65" charset="-120"/>
              </a:rPr>
              <a:t>)</a:t>
            </a:r>
          </a:p>
        </p:txBody>
      </p:sp>
      <p:pic>
        <p:nvPicPr>
          <p:cNvPr id="829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25538"/>
            <a:ext cx="7877175" cy="331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4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1888"/>
            <a:ext cx="4681538" cy="1473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941888"/>
            <a:ext cx="424815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446" name="Text Box 6"/>
          <p:cNvSpPr txBox="1">
            <a:spLocks noChangeArrowheads="1"/>
          </p:cNvSpPr>
          <p:nvPr/>
        </p:nvSpPr>
        <p:spPr bwMode="auto">
          <a:xfrm>
            <a:off x="1476375" y="4581525"/>
            <a:ext cx="1404938" cy="314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Aft>
                <a:spcPct val="20000"/>
              </a:spcAft>
            </a:pPr>
            <a:r>
              <a:rPr kumimoji="1" lang="zh-TW" altLang="en-US" sz="14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執行完第</a:t>
            </a:r>
            <a:r>
              <a:rPr kumimoji="1" lang="en-US" altLang="zh-TW" sz="14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6</a:t>
            </a:r>
            <a:r>
              <a:rPr kumimoji="1" lang="zh-TW" altLang="en-US" sz="14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行後</a:t>
            </a:r>
          </a:p>
        </p:txBody>
      </p:sp>
      <p:sp>
        <p:nvSpPr>
          <p:cNvPr id="829447" name="Text Box 7"/>
          <p:cNvSpPr txBox="1">
            <a:spLocks noChangeArrowheads="1"/>
          </p:cNvSpPr>
          <p:nvPr/>
        </p:nvSpPr>
        <p:spPr bwMode="auto">
          <a:xfrm>
            <a:off x="6263481" y="4554835"/>
            <a:ext cx="1404937" cy="314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Aft>
                <a:spcPct val="20000"/>
              </a:spcAft>
            </a:pPr>
            <a:r>
              <a:rPr kumimoji="1" lang="zh-TW" altLang="en-US" sz="14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執行完第</a:t>
            </a:r>
            <a:r>
              <a:rPr kumimoji="1" lang="en-US" altLang="zh-TW" sz="14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8</a:t>
            </a:r>
            <a:r>
              <a:rPr kumimoji="1" lang="zh-TW" altLang="en-US" sz="14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行後</a:t>
            </a:r>
          </a:p>
        </p:txBody>
      </p:sp>
      <p:pic>
        <p:nvPicPr>
          <p:cNvPr id="82944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80728"/>
            <a:ext cx="446405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1403648" y="5373216"/>
            <a:ext cx="775196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21969" y="527159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mbria" pitchFamily="18" charset="0"/>
                <a:ea typeface="標楷體" pitchFamily="65" charset="-120"/>
              </a:rPr>
              <a:t>?</a:t>
            </a:r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09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829446" grpId="0" animBg="1"/>
      <p:bldP spid="829447" grpId="0" animBg="1"/>
      <p:bldP spid="3" grpId="0" animBg="1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以指標變數指向字串 </a:t>
            </a:r>
            <a:r>
              <a:rPr lang="en-US" altLang="zh-TW" smtClean="0"/>
              <a:t>(2/2)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077200" cy="481012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以指標變數指向字串的範例：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9144000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516563"/>
            <a:ext cx="30956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643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4571999" y="3717130"/>
            <a:ext cx="4536505" cy="30242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-17971" y="3717131"/>
            <a:ext cx="4536505" cy="30242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指標陣列 </a:t>
            </a:r>
            <a:r>
              <a:rPr lang="en-US" altLang="zh-TW" smtClean="0"/>
              <a:t>(1/2)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96975"/>
            <a:ext cx="8077200" cy="450850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一維指標陣列的宣告格式：</a:t>
            </a:r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250825" y="1989138"/>
            <a:ext cx="7453313" cy="10096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資料型態 *陣列名稱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[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元素個數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];    </a:t>
            </a:r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5110163" y="1844675"/>
            <a:ext cx="2197100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600" b="1">
                <a:effectLst/>
                <a:latin typeface="華康細圓體" pitchFamily="49" charset="-120"/>
                <a:ea typeface="華康細圓體" pitchFamily="49" charset="-120"/>
              </a:rPr>
              <a:t>宣告指標陣列 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52934" y="4005263"/>
            <a:ext cx="3984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Clr>
                <a:srgbClr val="333399"/>
              </a:buClr>
              <a:buFontTx/>
              <a:buChar char="•"/>
            </a:pPr>
            <a:r>
              <a:rPr kumimoji="1" lang="en-US" altLang="zh-TW" sz="1800" b="1">
                <a:solidFill>
                  <a:srgbClr val="CC0000"/>
                </a:solidFill>
                <a:effectLst/>
                <a:latin typeface="Arial" pitchFamily="34" charset="0"/>
                <a:ea typeface="華康細圓體" pitchFamily="49" charset="-120"/>
              </a:rPr>
              <a:t> </a:t>
            </a:r>
            <a:r>
              <a:rPr kumimoji="1" lang="zh-TW" altLang="en-US" sz="1800" b="1">
                <a:solidFill>
                  <a:srgbClr val="CC0000"/>
                </a:solidFill>
                <a:effectLst/>
                <a:latin typeface="Arial" pitchFamily="34" charset="0"/>
                <a:ea typeface="華康細圓體" pitchFamily="49" charset="-120"/>
              </a:rPr>
              <a:t>以二維的字元陣列來儲存字串陣列：</a:t>
            </a:r>
          </a:p>
        </p:txBody>
      </p:sp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21" y="4616450"/>
            <a:ext cx="4176713" cy="1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5083684" y="4005263"/>
            <a:ext cx="307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kumimoji="1" lang="en-US" altLang="zh-TW" sz="1800" b="1">
                <a:solidFill>
                  <a:srgbClr val="333399"/>
                </a:solidFill>
                <a:effectLst/>
                <a:latin typeface="Arial" pitchFamily="34" charset="0"/>
                <a:ea typeface="華康細圓體" pitchFamily="49" charset="-120"/>
              </a:rPr>
              <a:t> </a:t>
            </a:r>
            <a:r>
              <a:rPr kumimoji="1" lang="zh-TW" altLang="en-US" sz="1800" b="1">
                <a:solidFill>
                  <a:srgbClr val="CC0000"/>
                </a:solidFill>
                <a:effectLst/>
                <a:latin typeface="Arial" pitchFamily="34" charset="0"/>
                <a:ea typeface="華康細圓體" pitchFamily="49" charset="-120"/>
              </a:rPr>
              <a:t>以指標陣列的方式來撰寫：</a:t>
            </a:r>
          </a:p>
        </p:txBody>
      </p:sp>
      <p:pic>
        <p:nvPicPr>
          <p:cNvPr id="6656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921" y="4616450"/>
            <a:ext cx="4284663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3898" name="Rectangle 10"/>
          <p:cNvSpPr>
            <a:spLocks noChangeArrowheads="1"/>
          </p:cNvSpPr>
          <p:nvPr/>
        </p:nvSpPr>
        <p:spPr bwMode="auto">
          <a:xfrm>
            <a:off x="3869246" y="5445125"/>
            <a:ext cx="36513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2249996" y="6273800"/>
            <a:ext cx="1403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TW" altLang="en-US" sz="1600" b="1">
                <a:effectLst/>
                <a:latin typeface="Arial" pitchFamily="34" charset="0"/>
                <a:ea typeface="華康細圓體" pitchFamily="49" charset="-120"/>
              </a:rPr>
              <a:t>浪費掉的空間</a:t>
            </a:r>
          </a:p>
        </p:txBody>
      </p:sp>
      <p:cxnSp>
        <p:nvCxnSpPr>
          <p:cNvPr id="66572" name="AutoShape 12"/>
          <p:cNvCxnSpPr>
            <a:cxnSpLocks noChangeShapeType="1"/>
            <a:stCxn id="933898" idx="3"/>
            <a:endCxn id="66571" idx="3"/>
          </p:cNvCxnSpPr>
          <p:nvPr/>
        </p:nvCxnSpPr>
        <p:spPr bwMode="auto">
          <a:xfrm flipH="1">
            <a:off x="3653346" y="5499100"/>
            <a:ext cx="252413" cy="942975"/>
          </a:xfrm>
          <a:prstGeom prst="curvedConnector3">
            <a:avLst>
              <a:gd name="adj1" fmla="val -89935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5345621" y="6273800"/>
            <a:ext cx="1403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TW" altLang="en-US" sz="1600" b="1">
                <a:effectLst/>
                <a:latin typeface="Arial" pitchFamily="34" charset="0"/>
                <a:ea typeface="華康細圓體" pitchFamily="49" charset="-120"/>
              </a:rPr>
              <a:t>空間不浪費</a:t>
            </a:r>
          </a:p>
        </p:txBody>
      </p:sp>
      <p:sp>
        <p:nvSpPr>
          <p:cNvPr id="933902" name="Rectangle 14"/>
          <p:cNvSpPr>
            <a:spLocks noChangeArrowheads="1"/>
          </p:cNvSpPr>
          <p:nvPr/>
        </p:nvSpPr>
        <p:spPr bwMode="auto">
          <a:xfrm>
            <a:off x="4626484" y="4581525"/>
            <a:ext cx="1223962" cy="25241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6575" name="AutoShape 15"/>
          <p:cNvSpPr>
            <a:spLocks/>
          </p:cNvSpPr>
          <p:nvPr/>
        </p:nvSpPr>
        <p:spPr bwMode="auto">
          <a:xfrm rot="-5400000">
            <a:off x="2122488" y="1412875"/>
            <a:ext cx="107950" cy="2771775"/>
          </a:xfrm>
          <a:prstGeom prst="leftBrace">
            <a:avLst>
              <a:gd name="adj1" fmla="val 213971"/>
              <a:gd name="adj2" fmla="val 49653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zh-TW" altLang="zh-TW" sz="1800" b="1" dirty="0">
              <a:solidFill>
                <a:srgbClr val="CC0000"/>
              </a:solidFill>
              <a:effectLst/>
              <a:latin typeface="Arial" pitchFamily="34" charset="0"/>
              <a:ea typeface="標楷體" pitchFamily="65" charset="-120"/>
            </a:endParaRPr>
          </a:p>
        </p:txBody>
      </p:sp>
      <p:cxnSp>
        <p:nvCxnSpPr>
          <p:cNvPr id="66576" name="AutoShape 16"/>
          <p:cNvCxnSpPr>
            <a:cxnSpLocks noChangeShapeType="1"/>
            <a:stCxn id="66575" idx="1"/>
            <a:endCxn id="933902" idx="0"/>
          </p:cNvCxnSpPr>
          <p:nvPr/>
        </p:nvCxnSpPr>
        <p:spPr bwMode="auto">
          <a:xfrm rot="16200000" flipH="1">
            <a:off x="2838262" y="2181321"/>
            <a:ext cx="1728787" cy="307162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6108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指標陣列 </a:t>
            </a:r>
            <a:r>
              <a:rPr lang="en-US" altLang="zh-TW" smtClean="0"/>
              <a:t>(2/2)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41438"/>
            <a:ext cx="8077200" cy="419100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指標陣列的範例： 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9144000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5157788"/>
            <a:ext cx="28575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117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指向指標的指標 </a:t>
            </a:r>
            <a:r>
              <a:rPr lang="en-US" altLang="zh-TW" smtClean="0"/>
              <a:t>(1/2)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52513"/>
            <a:ext cx="8077200" cy="419100"/>
          </a:xfrm>
        </p:spPr>
        <p:txBody>
          <a:bodyPr/>
          <a:lstStyle/>
          <a:p>
            <a:pPr eaLnBrk="1" hangingPunct="1"/>
            <a:r>
              <a:rPr lang="zh-TW" altLang="en-US" sz="2800" smtClean="0">
                <a:solidFill>
                  <a:srgbClr val="CC0000"/>
                </a:solidFill>
              </a:rPr>
              <a:t>雙重指標</a:t>
            </a:r>
            <a:r>
              <a:rPr lang="zh-TW" altLang="en-US" sz="2800" smtClean="0"/>
              <a:t>存放指標變數的位址 </a:t>
            </a:r>
          </a:p>
        </p:txBody>
      </p:sp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6335712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3" name="AutoShape 6"/>
          <p:cNvSpPr>
            <a:spLocks noChangeArrowheads="1"/>
          </p:cNvSpPr>
          <p:nvPr/>
        </p:nvSpPr>
        <p:spPr bwMode="auto">
          <a:xfrm>
            <a:off x="468313" y="3644900"/>
            <a:ext cx="7453312" cy="10096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 </a:t>
            </a:r>
            <a:r>
              <a:rPr kumimoji="1" lang="zh-TW" altLang="zh-TW" sz="1800" b="1">
                <a:effectLst/>
                <a:latin typeface="Courier New" pitchFamily="49" charset="0"/>
                <a:ea typeface="華康細圓體" pitchFamily="49" charset="-120"/>
              </a:rPr>
              <a:t>資料型態 **雙重指標;</a:t>
            </a:r>
            <a:endParaRPr kumimoji="1" lang="en-US" altLang="zh-TW" sz="1800" b="1">
              <a:effectLst/>
              <a:latin typeface="Courier New" pitchFamily="49" charset="0"/>
              <a:ea typeface="華康細圓體" pitchFamily="49" charset="-120"/>
            </a:endParaRPr>
          </a:p>
        </p:txBody>
      </p:sp>
      <p:sp>
        <p:nvSpPr>
          <p:cNvPr id="68614" name="AutoShape 7"/>
          <p:cNvSpPr>
            <a:spLocks noChangeArrowheads="1"/>
          </p:cNvSpPr>
          <p:nvPr/>
        </p:nvSpPr>
        <p:spPr bwMode="auto">
          <a:xfrm>
            <a:off x="5327650" y="3500438"/>
            <a:ext cx="2197100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600" b="1">
                <a:effectLst/>
                <a:latin typeface="華康細圓體" pitchFamily="49" charset="-120"/>
                <a:ea typeface="華康細圓體" pitchFamily="49" charset="-120"/>
              </a:rPr>
              <a:t>雙重指標宣告的格式 </a:t>
            </a:r>
          </a:p>
        </p:txBody>
      </p:sp>
      <p:sp>
        <p:nvSpPr>
          <p:cNvPr id="68615" name="Rectangle 8"/>
          <p:cNvSpPr>
            <a:spLocks noChangeArrowheads="1"/>
          </p:cNvSpPr>
          <p:nvPr/>
        </p:nvSpPr>
        <p:spPr bwMode="auto">
          <a:xfrm>
            <a:off x="323850" y="4941888"/>
            <a:ext cx="4680198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zh-TW" altLang="en-US" b="1" dirty="0">
                <a:solidFill>
                  <a:srgbClr val="0B0909"/>
                </a:solidFill>
                <a:effectLst/>
                <a:latin typeface="標楷體" pitchFamily="65" charset="-120"/>
                <a:ea typeface="標楷體" pitchFamily="65" charset="-120"/>
              </a:rPr>
              <a:t>宣告雙重指標的範例：</a:t>
            </a:r>
          </a:p>
          <a:p>
            <a:pPr marL="1143000" lvl="2" indent="-22860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en-US" altLang="zh-TW" sz="2000" b="1" dirty="0" err="1">
                <a:solidFill>
                  <a:srgbClr val="0B0909"/>
                </a:solidFill>
                <a:effectLst/>
                <a:latin typeface="標楷體" pitchFamily="65" charset="-120"/>
                <a:ea typeface="標楷體" pitchFamily="65" charset="-120"/>
              </a:rPr>
              <a:t>int</a:t>
            </a:r>
            <a:r>
              <a:rPr lang="en-US" altLang="zh-TW" sz="2000" b="1" dirty="0">
                <a:solidFill>
                  <a:srgbClr val="0B0909"/>
                </a:solidFill>
                <a:effectLst/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000" b="1" dirty="0" smtClean="0">
                <a:solidFill>
                  <a:srgbClr val="0B0909"/>
                </a:solidFill>
                <a:effectLst/>
                <a:latin typeface="標楷體" pitchFamily="65" charset="-120"/>
                <a:ea typeface="標楷體" pitchFamily="65" charset="-120"/>
              </a:rPr>
              <a:t>  **</a:t>
            </a:r>
            <a:r>
              <a:rPr lang="en-US" altLang="zh-TW" sz="2000" b="1" dirty="0" err="1">
                <a:solidFill>
                  <a:srgbClr val="0B0909"/>
                </a:solidFill>
                <a:effectLst/>
                <a:latin typeface="標楷體" pitchFamily="65" charset="-120"/>
                <a:ea typeface="標楷體" pitchFamily="65" charset="-120"/>
              </a:rPr>
              <a:t>ptri</a:t>
            </a:r>
            <a:r>
              <a:rPr lang="en-US" altLang="zh-TW" sz="2000" b="1" dirty="0">
                <a:solidFill>
                  <a:srgbClr val="0B0909"/>
                </a:solidFill>
                <a:effectLst/>
                <a:latin typeface="標楷體" pitchFamily="65" charset="-120"/>
                <a:ea typeface="標楷體" pitchFamily="65" charset="-120"/>
              </a:rPr>
              <a:t>;	</a:t>
            </a:r>
          </a:p>
          <a:p>
            <a:pPr marL="1143000" lvl="2" indent="-22860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en-US" altLang="zh-TW" sz="2000" b="1" dirty="0">
                <a:solidFill>
                  <a:srgbClr val="0B0909"/>
                </a:solidFill>
                <a:effectLst/>
                <a:latin typeface="標楷體" pitchFamily="65" charset="-120"/>
                <a:ea typeface="標楷體" pitchFamily="65" charset="-120"/>
              </a:rPr>
              <a:t>char  **</a:t>
            </a:r>
            <a:r>
              <a:rPr lang="en-US" altLang="zh-TW" sz="2000" b="1" dirty="0" err="1">
                <a:solidFill>
                  <a:srgbClr val="0B0909"/>
                </a:solidFill>
                <a:effectLst/>
                <a:latin typeface="標楷體" pitchFamily="65" charset="-120"/>
                <a:ea typeface="標楷體" pitchFamily="65" charset="-120"/>
              </a:rPr>
              <a:t>ptrc</a:t>
            </a:r>
            <a:r>
              <a:rPr lang="en-US" altLang="zh-TW" sz="2000" b="1" dirty="0">
                <a:solidFill>
                  <a:srgbClr val="0B0909"/>
                </a:solidFill>
                <a:effectLst/>
                <a:latin typeface="標楷體" pitchFamily="65" charset="-120"/>
                <a:ea typeface="標楷體" pitchFamily="65" charset="-12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959742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指向指標的指標 </a:t>
            </a:r>
            <a:r>
              <a:rPr lang="en-US" altLang="zh-TW" smtClean="0"/>
              <a:t>(2/2)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52513"/>
            <a:ext cx="8077200" cy="450850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雙重指標的範例： 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9144000" cy="423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300663"/>
            <a:ext cx="5075238" cy="109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773238"/>
            <a:ext cx="4284662" cy="93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140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二維陣列與雙重指標的關係 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684213" y="1303338"/>
            <a:ext cx="2557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b="1" dirty="0" err="1">
                <a:effectLst/>
                <a:latin typeface="Courier New" pitchFamily="49" charset="0"/>
                <a:ea typeface="標楷體" pitchFamily="65" charset="-120"/>
              </a:rPr>
              <a:t>int</a:t>
            </a:r>
            <a:r>
              <a:rPr kumimoji="1" lang="en-US" altLang="zh-TW" b="1" dirty="0">
                <a:effectLst/>
                <a:latin typeface="Courier New" pitchFamily="49" charset="0"/>
                <a:ea typeface="標楷體" pitchFamily="65" charset="-120"/>
              </a:rPr>
              <a:t> </a:t>
            </a:r>
            <a:r>
              <a:rPr kumimoji="1" lang="en-US" altLang="zh-TW" b="1" dirty="0" err="1">
                <a:effectLst/>
                <a:latin typeface="Courier New" pitchFamily="49" charset="0"/>
                <a:ea typeface="標楷體" pitchFamily="65" charset="-120"/>
              </a:rPr>
              <a:t>num</a:t>
            </a:r>
            <a:r>
              <a:rPr kumimoji="1" lang="en-US" altLang="zh-TW" b="1" dirty="0">
                <a:effectLst/>
                <a:latin typeface="Courier New" pitchFamily="49" charset="0"/>
                <a:ea typeface="標楷體" pitchFamily="65" charset="-120"/>
              </a:rPr>
              <a:t>[3][4]</a:t>
            </a:r>
          </a:p>
        </p:txBody>
      </p:sp>
      <p:sp>
        <p:nvSpPr>
          <p:cNvPr id="942084" name="AutoShape 4"/>
          <p:cNvSpPr>
            <a:spLocks/>
          </p:cNvSpPr>
          <p:nvPr/>
        </p:nvSpPr>
        <p:spPr bwMode="auto">
          <a:xfrm rot="-5400000">
            <a:off x="2574132" y="1500981"/>
            <a:ext cx="107950" cy="576263"/>
          </a:xfrm>
          <a:prstGeom prst="leftBrace">
            <a:avLst>
              <a:gd name="adj1" fmla="val 44485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2916238" y="1916113"/>
            <a:ext cx="52197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180975" indent="-180975">
              <a:spcAft>
                <a:spcPct val="40000"/>
              </a:spcAft>
              <a:buFontTx/>
              <a:buChar char="•"/>
            </a:pPr>
            <a:r>
              <a:rPr kumimoji="1" lang="zh-TW" altLang="en-US" sz="16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由 </a:t>
            </a:r>
            <a:r>
              <a:rPr kumimoji="1" lang="en-US" altLang="zh-TW" sz="16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3 </a:t>
            </a:r>
            <a:r>
              <a:rPr kumimoji="1" lang="zh-TW" altLang="en-US" sz="16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個一維陣列所組成，每個一維陣列裡各有</a:t>
            </a:r>
            <a:r>
              <a:rPr kumimoji="1" lang="en-US" altLang="zh-TW" sz="16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4</a:t>
            </a:r>
            <a:r>
              <a:rPr kumimoji="1" lang="zh-TW" altLang="en-US" sz="16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個元素</a:t>
            </a:r>
          </a:p>
          <a:p>
            <a:pPr marL="180975" indent="-180975">
              <a:buFontTx/>
              <a:buChar char="•"/>
            </a:pPr>
            <a:r>
              <a:rPr kumimoji="1" lang="en-US" altLang="zh-TW" sz="1600" b="1" dirty="0" err="1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num</a:t>
            </a:r>
            <a:r>
              <a:rPr kumimoji="1" lang="en-US" altLang="zh-TW" sz="16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[0]</a:t>
            </a:r>
            <a:r>
              <a:rPr kumimoji="1" lang="zh-TW" altLang="en-US" sz="16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、</a:t>
            </a:r>
            <a:r>
              <a:rPr kumimoji="1" lang="en-US" altLang="zh-TW" sz="1600" b="1" dirty="0" err="1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num</a:t>
            </a:r>
            <a:r>
              <a:rPr kumimoji="1" lang="en-US" altLang="zh-TW" sz="16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[1] </a:t>
            </a:r>
            <a:r>
              <a:rPr kumimoji="1" lang="zh-TW" altLang="en-US" sz="16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與 </a:t>
            </a:r>
            <a:r>
              <a:rPr kumimoji="1" lang="en-US" altLang="zh-TW" sz="1600" b="1" dirty="0" err="1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num</a:t>
            </a:r>
            <a:r>
              <a:rPr kumimoji="1" lang="en-US" altLang="zh-TW" sz="16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[2] </a:t>
            </a:r>
            <a:r>
              <a:rPr kumimoji="1" lang="zh-TW" altLang="en-US" sz="16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為指標常數，它們分別指向 這</a:t>
            </a:r>
            <a:r>
              <a:rPr kumimoji="1" lang="en-US" altLang="zh-TW" sz="16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3</a:t>
            </a:r>
            <a:r>
              <a:rPr kumimoji="1" lang="zh-TW" altLang="en-US" sz="16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個一維陣列</a:t>
            </a:r>
          </a:p>
        </p:txBody>
      </p:sp>
      <p:cxnSp>
        <p:nvCxnSpPr>
          <p:cNvPr id="70662" name="AutoShape 6"/>
          <p:cNvCxnSpPr>
            <a:cxnSpLocks noChangeShapeType="1"/>
            <a:stCxn id="942084" idx="1"/>
            <a:endCxn id="70661" idx="1"/>
          </p:cNvCxnSpPr>
          <p:nvPr/>
        </p:nvCxnSpPr>
        <p:spPr bwMode="auto">
          <a:xfrm rot="16200000" flipH="1">
            <a:off x="2483644" y="1988344"/>
            <a:ext cx="576263" cy="288925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141663"/>
            <a:ext cx="7273925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915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驗證二維陣列與指標的關係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4533900" cy="53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981075"/>
            <a:ext cx="41402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365625"/>
            <a:ext cx="4140200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179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35496" y="1628800"/>
            <a:ext cx="9036496" cy="37444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二維陣列的指標表示方式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15667" y="4652963"/>
            <a:ext cx="5256213" cy="466725"/>
          </a:xfrm>
        </p:spPr>
        <p:txBody>
          <a:bodyPr/>
          <a:lstStyle/>
          <a:p>
            <a:pPr lvl="1" eaLnBrk="1" hangingPunct="1"/>
            <a:r>
              <a:rPr lang="en-US" altLang="zh-TW" sz="2400" smtClean="0"/>
              <a:t>num+i </a:t>
            </a:r>
            <a:r>
              <a:rPr lang="zh-TW" altLang="en-US" sz="2400" smtClean="0"/>
              <a:t>的值等於 </a:t>
            </a:r>
            <a:r>
              <a:rPr lang="en-US" altLang="zh-TW" sz="2400" smtClean="0"/>
              <a:t>num[i] </a:t>
            </a:r>
            <a:r>
              <a:rPr lang="zh-TW" altLang="en-US" sz="2400" smtClean="0"/>
              <a:t>的值</a:t>
            </a: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105" y="1628775"/>
            <a:ext cx="6084887" cy="274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78817" y="2233613"/>
            <a:ext cx="2197100" cy="8350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spcAft>
                <a:spcPct val="20000"/>
              </a:spcAft>
            </a:pPr>
            <a:r>
              <a:rPr kumimoji="1" lang="zh-TW" altLang="en-US" sz="1600" b="1" dirty="0">
                <a:effectLst/>
                <a:latin typeface="Cambria" pitchFamily="18" charset="0"/>
                <a:ea typeface="華康細圓體" pitchFamily="49" charset="-120"/>
              </a:rPr>
              <a:t>雙重指標常數 </a:t>
            </a:r>
            <a:r>
              <a:rPr kumimoji="1" lang="en-US" altLang="zh-TW" sz="1600" b="1" dirty="0" err="1">
                <a:effectLst/>
                <a:latin typeface="Cambria" pitchFamily="18" charset="0"/>
                <a:ea typeface="華康細圓體" pitchFamily="49" charset="-120"/>
              </a:rPr>
              <a:t>num</a:t>
            </a:r>
            <a:r>
              <a:rPr kumimoji="1" lang="en-US" altLang="zh-TW" sz="1600" b="1" dirty="0">
                <a:effectLst/>
                <a:latin typeface="Cambria" pitchFamily="18" charset="0"/>
                <a:ea typeface="華康細圓體" pitchFamily="49" charset="-120"/>
              </a:rPr>
              <a:t> </a:t>
            </a:r>
            <a:r>
              <a:rPr kumimoji="1" lang="zh-TW" altLang="en-US" sz="1600" b="1" dirty="0">
                <a:effectLst/>
                <a:latin typeface="Cambria" pitchFamily="18" charset="0"/>
                <a:ea typeface="華康細圓體" pitchFamily="49" charset="-120"/>
              </a:rPr>
              <a:t>的值加 </a:t>
            </a:r>
            <a:r>
              <a:rPr kumimoji="1" lang="en-US" altLang="zh-TW" sz="1600" b="1" dirty="0">
                <a:effectLst/>
                <a:latin typeface="Cambria" pitchFamily="18" charset="0"/>
                <a:ea typeface="華康細圓體" pitchFamily="49" charset="-120"/>
              </a:rPr>
              <a:t>1</a:t>
            </a:r>
            <a:r>
              <a:rPr kumimoji="1" lang="zh-TW" altLang="en-US" sz="1600" b="1" dirty="0">
                <a:effectLst/>
                <a:latin typeface="Cambria" pitchFamily="18" charset="0"/>
                <a:ea typeface="華康細圓體" pitchFamily="49" charset="-120"/>
              </a:rPr>
              <a:t>，相當於把指標移到第 </a:t>
            </a:r>
            <a:r>
              <a:rPr kumimoji="1" lang="en-US" altLang="zh-TW" sz="1600" b="1" dirty="0">
                <a:effectLst/>
                <a:latin typeface="Cambria" pitchFamily="18" charset="0"/>
                <a:ea typeface="華康細圓體" pitchFamily="49" charset="-120"/>
              </a:rPr>
              <a:t>2 </a:t>
            </a:r>
            <a:r>
              <a:rPr kumimoji="1" lang="zh-TW" altLang="en-US" sz="1600" b="1" dirty="0">
                <a:effectLst/>
                <a:latin typeface="Cambria" pitchFamily="18" charset="0"/>
                <a:ea typeface="華康細圓體" pitchFamily="49" charset="-120"/>
              </a:rPr>
              <a:t>列的位址</a:t>
            </a:r>
          </a:p>
        </p:txBody>
      </p:sp>
      <p:sp>
        <p:nvSpPr>
          <p:cNvPr id="946182" name="AutoShape 6"/>
          <p:cNvSpPr>
            <a:spLocks noChangeArrowheads="1"/>
          </p:cNvSpPr>
          <p:nvPr/>
        </p:nvSpPr>
        <p:spPr bwMode="auto">
          <a:xfrm>
            <a:off x="2879155" y="3068638"/>
            <a:ext cx="863600" cy="288925"/>
          </a:xfrm>
          <a:prstGeom prst="roundRect">
            <a:avLst>
              <a:gd name="adj" fmla="val 16667"/>
            </a:avLst>
          </a:prstGeom>
          <a:solidFill>
            <a:schemeClr val="accent1">
              <a:alpha val="2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72711" name="AutoShape 7"/>
          <p:cNvCxnSpPr>
            <a:cxnSpLocks noChangeShapeType="1"/>
            <a:stCxn id="72709" idx="3"/>
            <a:endCxn id="946182" idx="1"/>
          </p:cNvCxnSpPr>
          <p:nvPr/>
        </p:nvCxnSpPr>
        <p:spPr bwMode="auto">
          <a:xfrm>
            <a:off x="2375917" y="2651125"/>
            <a:ext cx="503238" cy="561975"/>
          </a:xfrm>
          <a:prstGeom prst="curvedConnector3">
            <a:avLst>
              <a:gd name="adj1" fmla="val 49843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251842" y="4365625"/>
            <a:ext cx="2197100" cy="8350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spcAft>
                <a:spcPct val="20000"/>
              </a:spcAft>
            </a:pPr>
            <a:r>
              <a:rPr kumimoji="1" lang="zh-TW" altLang="en-US" sz="1600" b="1" dirty="0">
                <a:effectLst/>
                <a:latin typeface="Cambria" pitchFamily="18" charset="0"/>
                <a:ea typeface="華康細圓體" pitchFamily="49" charset="-120"/>
              </a:rPr>
              <a:t>雙重指標常數 </a:t>
            </a:r>
            <a:r>
              <a:rPr kumimoji="1" lang="en-US" altLang="zh-TW" sz="1600" b="1" dirty="0" err="1">
                <a:effectLst/>
                <a:latin typeface="Cambria" pitchFamily="18" charset="0"/>
                <a:ea typeface="華康細圓體" pitchFamily="49" charset="-120"/>
              </a:rPr>
              <a:t>num</a:t>
            </a:r>
            <a:r>
              <a:rPr kumimoji="1" lang="en-US" altLang="zh-TW" sz="1600" b="1" dirty="0">
                <a:effectLst/>
                <a:latin typeface="Cambria" pitchFamily="18" charset="0"/>
                <a:ea typeface="華康細圓體" pitchFamily="49" charset="-120"/>
              </a:rPr>
              <a:t> </a:t>
            </a:r>
            <a:r>
              <a:rPr kumimoji="1" lang="zh-TW" altLang="en-US" sz="1600" b="1" dirty="0">
                <a:effectLst/>
                <a:latin typeface="Cambria" pitchFamily="18" charset="0"/>
                <a:ea typeface="華康細圓體" pitchFamily="49" charset="-120"/>
              </a:rPr>
              <a:t>的值加 </a:t>
            </a:r>
            <a:r>
              <a:rPr kumimoji="1" lang="en-US" altLang="zh-TW" sz="1600" b="1" dirty="0">
                <a:effectLst/>
                <a:latin typeface="Cambria" pitchFamily="18" charset="0"/>
                <a:ea typeface="華康細圓體" pitchFamily="49" charset="-120"/>
              </a:rPr>
              <a:t>2</a:t>
            </a:r>
            <a:r>
              <a:rPr kumimoji="1" lang="zh-TW" altLang="en-US" sz="1600" b="1" dirty="0">
                <a:effectLst/>
                <a:latin typeface="Cambria" pitchFamily="18" charset="0"/>
                <a:ea typeface="華康細圓體" pitchFamily="49" charset="-120"/>
              </a:rPr>
              <a:t>，相當於把指標移到第 </a:t>
            </a:r>
            <a:r>
              <a:rPr kumimoji="1" lang="en-US" altLang="zh-TW" sz="1600" b="1" dirty="0">
                <a:effectLst/>
                <a:latin typeface="Cambria" pitchFamily="18" charset="0"/>
                <a:ea typeface="華康細圓體" pitchFamily="49" charset="-120"/>
              </a:rPr>
              <a:t>3 </a:t>
            </a:r>
            <a:r>
              <a:rPr kumimoji="1" lang="zh-TW" altLang="en-US" sz="1600" b="1" dirty="0">
                <a:effectLst/>
                <a:latin typeface="Cambria" pitchFamily="18" charset="0"/>
                <a:ea typeface="華康細圓體" pitchFamily="49" charset="-120"/>
              </a:rPr>
              <a:t>列的位址</a:t>
            </a:r>
          </a:p>
        </p:txBody>
      </p:sp>
      <p:cxnSp>
        <p:nvCxnSpPr>
          <p:cNvPr id="72713" name="AutoShape 9"/>
          <p:cNvCxnSpPr>
            <a:cxnSpLocks noChangeShapeType="1"/>
            <a:stCxn id="72712" idx="3"/>
            <a:endCxn id="946186" idx="1"/>
          </p:cNvCxnSpPr>
          <p:nvPr/>
        </p:nvCxnSpPr>
        <p:spPr bwMode="auto">
          <a:xfrm flipV="1">
            <a:off x="2448942" y="4005263"/>
            <a:ext cx="430213" cy="777875"/>
          </a:xfrm>
          <a:prstGeom prst="curvedConnector3">
            <a:avLst>
              <a:gd name="adj1" fmla="val 49815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6186" name="AutoShape 10"/>
          <p:cNvSpPr>
            <a:spLocks noChangeArrowheads="1"/>
          </p:cNvSpPr>
          <p:nvPr/>
        </p:nvSpPr>
        <p:spPr bwMode="auto">
          <a:xfrm>
            <a:off x="2879155" y="3860800"/>
            <a:ext cx="863600" cy="288925"/>
          </a:xfrm>
          <a:prstGeom prst="roundRect">
            <a:avLst>
              <a:gd name="adj" fmla="val 16667"/>
            </a:avLst>
          </a:prstGeom>
          <a:solidFill>
            <a:schemeClr val="accent1">
              <a:alpha val="2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81487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取得每一列裡特定的元素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25538"/>
            <a:ext cx="698341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636838"/>
            <a:ext cx="6983412" cy="327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684213" y="5981333"/>
            <a:ext cx="6415539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Aft>
                <a:spcPct val="40000"/>
              </a:spcAft>
              <a:buFontTx/>
              <a:buChar char="•"/>
            </a:pPr>
            <a:r>
              <a:rPr kumimoji="1" lang="en-US" altLang="zh-TW" sz="2000" b="1" dirty="0">
                <a:solidFill>
                  <a:srgbClr val="660066"/>
                </a:solidFill>
                <a:effectLst/>
                <a:latin typeface="Cambria" pitchFamily="18" charset="0"/>
                <a:ea typeface="華康細圓體" pitchFamily="49" charset="-120"/>
              </a:rPr>
              <a:t>  </a:t>
            </a:r>
            <a:r>
              <a:rPr kumimoji="1" lang="zh-TW" altLang="en-US" sz="2000" b="1" dirty="0">
                <a:solidFill>
                  <a:srgbClr val="660066"/>
                </a:solidFill>
                <a:effectLst/>
                <a:latin typeface="Cambria" pitchFamily="18" charset="0"/>
                <a:ea typeface="華康細圓體" pitchFamily="49" charset="-120"/>
              </a:rPr>
              <a:t>取出第 </a:t>
            </a:r>
            <a:r>
              <a:rPr kumimoji="1" lang="en-US" altLang="zh-TW" sz="2000" b="1" dirty="0">
                <a:solidFill>
                  <a:srgbClr val="660066"/>
                </a:solidFill>
                <a:effectLst/>
                <a:latin typeface="Cambria" pitchFamily="18" charset="0"/>
                <a:ea typeface="華康細圓體" pitchFamily="49" charset="-120"/>
              </a:rPr>
              <a:t>m+1 </a:t>
            </a:r>
            <a:r>
              <a:rPr kumimoji="1" lang="zh-TW" altLang="en-US" sz="2000" b="1" dirty="0">
                <a:solidFill>
                  <a:srgbClr val="660066"/>
                </a:solidFill>
                <a:effectLst/>
                <a:latin typeface="Cambria" pitchFamily="18" charset="0"/>
                <a:ea typeface="華康細圓體" pitchFamily="49" charset="-120"/>
              </a:rPr>
              <a:t>列，第 </a:t>
            </a:r>
            <a:r>
              <a:rPr kumimoji="1" lang="en-US" altLang="zh-TW" sz="2000" b="1" dirty="0">
                <a:solidFill>
                  <a:srgbClr val="660066"/>
                </a:solidFill>
                <a:effectLst/>
                <a:latin typeface="Cambria" pitchFamily="18" charset="0"/>
                <a:ea typeface="華康細圓體" pitchFamily="49" charset="-120"/>
              </a:rPr>
              <a:t>n+1 </a:t>
            </a:r>
            <a:r>
              <a:rPr kumimoji="1" lang="zh-TW" altLang="en-US" sz="2000" b="1" dirty="0">
                <a:solidFill>
                  <a:srgbClr val="660066"/>
                </a:solidFill>
                <a:effectLst/>
                <a:latin typeface="Cambria" pitchFamily="18" charset="0"/>
                <a:ea typeface="華康細圓體" pitchFamily="49" charset="-120"/>
              </a:rPr>
              <a:t>行的位址</a:t>
            </a:r>
            <a:r>
              <a:rPr kumimoji="1" lang="zh-TW" altLang="en-US" sz="1800" b="1" dirty="0">
                <a:effectLst/>
                <a:latin typeface="Arial" pitchFamily="34" charset="0"/>
                <a:ea typeface="標楷體" pitchFamily="65" charset="-120"/>
              </a:rPr>
              <a:t>：</a:t>
            </a:r>
            <a:r>
              <a:rPr kumimoji="1" lang="zh-TW" altLang="en-US" sz="20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*</a:t>
            </a:r>
            <a:r>
              <a:rPr kumimoji="1" lang="en-US" altLang="zh-TW" sz="20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(</a:t>
            </a:r>
            <a:r>
              <a:rPr kumimoji="1" lang="en-US" altLang="zh-TW" sz="2000" b="1" dirty="0" err="1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num+m</a:t>
            </a:r>
            <a:r>
              <a:rPr kumimoji="1" lang="en-US" altLang="zh-TW" sz="20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)+n</a:t>
            </a:r>
          </a:p>
          <a:p>
            <a:pPr>
              <a:buFontTx/>
              <a:buChar char="•"/>
            </a:pPr>
            <a:r>
              <a:rPr kumimoji="1" lang="en-US" altLang="zh-TW" sz="2000" b="1" dirty="0">
                <a:solidFill>
                  <a:srgbClr val="660066"/>
                </a:solidFill>
                <a:effectLst/>
                <a:latin typeface="Cambria" pitchFamily="18" charset="0"/>
                <a:ea typeface="華康細圓體" pitchFamily="49" charset="-120"/>
              </a:rPr>
              <a:t>  </a:t>
            </a:r>
            <a:r>
              <a:rPr kumimoji="1" lang="zh-TW" altLang="en-US" sz="2000" b="1" dirty="0">
                <a:solidFill>
                  <a:srgbClr val="660066"/>
                </a:solidFill>
                <a:effectLst/>
                <a:latin typeface="Cambria" pitchFamily="18" charset="0"/>
                <a:ea typeface="華康細圓體" pitchFamily="49" charset="-120"/>
              </a:rPr>
              <a:t>取出第 </a:t>
            </a:r>
            <a:r>
              <a:rPr kumimoji="1" lang="en-US" altLang="zh-TW" sz="2000" b="1" dirty="0">
                <a:solidFill>
                  <a:srgbClr val="660066"/>
                </a:solidFill>
                <a:effectLst/>
                <a:latin typeface="Cambria" pitchFamily="18" charset="0"/>
                <a:ea typeface="華康細圓體" pitchFamily="49" charset="-120"/>
              </a:rPr>
              <a:t>m+1 </a:t>
            </a:r>
            <a:r>
              <a:rPr kumimoji="1" lang="zh-TW" altLang="en-US" sz="2000" b="1" dirty="0">
                <a:solidFill>
                  <a:srgbClr val="660066"/>
                </a:solidFill>
                <a:effectLst/>
                <a:latin typeface="Cambria" pitchFamily="18" charset="0"/>
                <a:ea typeface="華康細圓體" pitchFamily="49" charset="-120"/>
              </a:rPr>
              <a:t>列，第 </a:t>
            </a:r>
            <a:r>
              <a:rPr kumimoji="1" lang="en-US" altLang="zh-TW" sz="2000" b="1" dirty="0">
                <a:solidFill>
                  <a:srgbClr val="660066"/>
                </a:solidFill>
                <a:effectLst/>
                <a:latin typeface="Cambria" pitchFamily="18" charset="0"/>
                <a:ea typeface="華康細圓體" pitchFamily="49" charset="-120"/>
              </a:rPr>
              <a:t>n+1 </a:t>
            </a:r>
            <a:r>
              <a:rPr kumimoji="1" lang="zh-TW" altLang="en-US" sz="2000" b="1" dirty="0">
                <a:solidFill>
                  <a:srgbClr val="660066"/>
                </a:solidFill>
                <a:effectLst/>
                <a:latin typeface="Cambria" pitchFamily="18" charset="0"/>
                <a:ea typeface="華康細圓體" pitchFamily="49" charset="-120"/>
              </a:rPr>
              <a:t>行的元素</a:t>
            </a:r>
            <a:r>
              <a:rPr kumimoji="1" lang="zh-TW" altLang="en-US" sz="1800" b="1" dirty="0">
                <a:effectLst/>
                <a:latin typeface="Arial" pitchFamily="34" charset="0"/>
                <a:ea typeface="標楷體" pitchFamily="65" charset="-120"/>
              </a:rPr>
              <a:t>：</a:t>
            </a:r>
            <a:r>
              <a:rPr kumimoji="1" lang="zh-TW" altLang="en-US" sz="20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 *</a:t>
            </a:r>
            <a:r>
              <a:rPr kumimoji="1" lang="en-US" altLang="zh-TW" sz="20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(*(</a:t>
            </a:r>
            <a:r>
              <a:rPr kumimoji="1" lang="en-US" altLang="zh-TW" sz="2000" b="1" dirty="0" err="1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num+m</a:t>
            </a:r>
            <a:r>
              <a:rPr kumimoji="1" lang="en-US" altLang="zh-TW" sz="20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)+n)</a:t>
            </a:r>
            <a:r>
              <a:rPr kumimoji="1" lang="en-US" altLang="zh-TW" sz="2000" b="1" dirty="0">
                <a:solidFill>
                  <a:srgbClr val="660066"/>
                </a:solidFill>
                <a:effectLst/>
                <a:latin typeface="Cambria" pitchFamily="18" charset="0"/>
                <a:ea typeface="華康細圓體" pitchFamily="49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0089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雙重指標的練習 </a:t>
            </a:r>
            <a:r>
              <a:rPr lang="en-US" altLang="zh-TW" smtClean="0"/>
              <a:t>(1/2)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456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765175"/>
            <a:ext cx="2555875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5068888"/>
            <a:ext cx="3451225" cy="178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5673725"/>
            <a:ext cx="4608512" cy="101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0279" name="Rectangle 7"/>
          <p:cNvSpPr>
            <a:spLocks noChangeArrowheads="1"/>
          </p:cNvSpPr>
          <p:nvPr/>
        </p:nvSpPr>
        <p:spPr bwMode="auto">
          <a:xfrm>
            <a:off x="3563938" y="4581525"/>
            <a:ext cx="612775" cy="215900"/>
          </a:xfrm>
          <a:prstGeom prst="rect">
            <a:avLst/>
          </a:prstGeom>
          <a:solidFill>
            <a:schemeClr val="accent1">
              <a:alpha val="25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50280" name="Rectangle 8"/>
          <p:cNvSpPr>
            <a:spLocks noChangeArrowheads="1"/>
          </p:cNvSpPr>
          <p:nvPr/>
        </p:nvSpPr>
        <p:spPr bwMode="auto">
          <a:xfrm>
            <a:off x="3059113" y="5661025"/>
            <a:ext cx="973137" cy="252413"/>
          </a:xfrm>
          <a:prstGeom prst="rect">
            <a:avLst/>
          </a:prstGeom>
          <a:solidFill>
            <a:schemeClr val="accent1">
              <a:alpha val="25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74761" name="AutoShape 9"/>
          <p:cNvCxnSpPr>
            <a:cxnSpLocks noChangeShapeType="1"/>
            <a:stCxn id="950279" idx="2"/>
            <a:endCxn id="950280" idx="0"/>
          </p:cNvCxnSpPr>
          <p:nvPr/>
        </p:nvCxnSpPr>
        <p:spPr bwMode="auto">
          <a:xfrm rot="5400000">
            <a:off x="3276600" y="5067300"/>
            <a:ext cx="863600" cy="3238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034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6273271" y="5064018"/>
            <a:ext cx="2938273" cy="167735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275856" y="5064291"/>
            <a:ext cx="2938273" cy="167707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8790" y="5064018"/>
            <a:ext cx="2938273" cy="167735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(2/2</a:t>
            </a:r>
            <a:r>
              <a:rPr lang="en-US" altLang="zh-TW" dirty="0"/>
              <a:t>)</a:t>
            </a:r>
          </a:p>
        </p:txBody>
      </p:sp>
      <p:pic>
        <p:nvPicPr>
          <p:cNvPr id="831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7886700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149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416550"/>
            <a:ext cx="2809007" cy="11808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14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5373688"/>
            <a:ext cx="2781300" cy="12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14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5399088"/>
            <a:ext cx="2700363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899592" y="5085184"/>
            <a:ext cx="1404938" cy="314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Aft>
                <a:spcPct val="20000"/>
              </a:spcAft>
            </a:pPr>
            <a:r>
              <a:rPr kumimoji="1" lang="zh-TW" altLang="en-US" sz="14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執行完第 </a:t>
            </a:r>
            <a:r>
              <a:rPr kumimoji="1" lang="en-US" altLang="zh-TW" sz="14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7 </a:t>
            </a:r>
            <a:r>
              <a:rPr kumimoji="1" lang="zh-TW" altLang="en-US" sz="14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行</a:t>
            </a:r>
          </a:p>
        </p:txBody>
      </p:sp>
      <p:sp>
        <p:nvSpPr>
          <p:cNvPr id="831496" name="Text Box 8"/>
          <p:cNvSpPr txBox="1">
            <a:spLocks noChangeArrowheads="1"/>
          </p:cNvSpPr>
          <p:nvPr/>
        </p:nvSpPr>
        <p:spPr bwMode="auto">
          <a:xfrm>
            <a:off x="4139952" y="5085184"/>
            <a:ext cx="1404938" cy="314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Aft>
                <a:spcPct val="20000"/>
              </a:spcAft>
            </a:pPr>
            <a:r>
              <a:rPr kumimoji="1" lang="zh-TW" altLang="en-US" sz="14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執行完第 </a:t>
            </a:r>
            <a:r>
              <a:rPr kumimoji="1" lang="en-US" altLang="zh-TW" sz="14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9 </a:t>
            </a:r>
            <a:r>
              <a:rPr kumimoji="1" lang="zh-TW" altLang="en-US" sz="14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行</a:t>
            </a:r>
          </a:p>
        </p:txBody>
      </p:sp>
      <p:sp>
        <p:nvSpPr>
          <p:cNvPr id="831497" name="Text Box 9"/>
          <p:cNvSpPr txBox="1">
            <a:spLocks noChangeArrowheads="1"/>
          </p:cNvSpPr>
          <p:nvPr/>
        </p:nvSpPr>
        <p:spPr bwMode="auto">
          <a:xfrm>
            <a:off x="7164388" y="5085184"/>
            <a:ext cx="1404937" cy="314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Aft>
                <a:spcPct val="20000"/>
              </a:spcAft>
            </a:pPr>
            <a:r>
              <a:rPr kumimoji="1" lang="zh-TW" altLang="en-US" sz="14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執行完第 </a:t>
            </a:r>
            <a:r>
              <a:rPr kumimoji="1" lang="en-US" altLang="zh-TW" sz="14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11 </a:t>
            </a:r>
            <a:r>
              <a:rPr kumimoji="1" lang="zh-TW" altLang="en-US" sz="1400" b="1" dirty="0">
                <a:solidFill>
                  <a:srgbClr val="CC0000"/>
                </a:solidFill>
                <a:effectLst/>
                <a:latin typeface="Cambria" pitchFamily="18" charset="0"/>
                <a:ea typeface="華康細圓體" pitchFamily="49" charset="-120"/>
              </a:rPr>
              <a:t>行</a:t>
            </a:r>
          </a:p>
        </p:txBody>
      </p:sp>
      <p:pic>
        <p:nvPicPr>
          <p:cNvPr id="83149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412875"/>
            <a:ext cx="5395913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7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  <p:bldP spid="831495" grpId="0" animBg="1"/>
      <p:bldP spid="831496" grpId="0" animBg="1"/>
      <p:bldP spid="83149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雙重指標的練習 </a:t>
            </a:r>
            <a:r>
              <a:rPr lang="en-US" altLang="zh-TW" smtClean="0"/>
              <a:t>(2/2)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8675688" cy="578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636838"/>
            <a:ext cx="27336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281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086725" cy="762000"/>
          </a:xfrm>
        </p:spPr>
        <p:txBody>
          <a:bodyPr/>
          <a:lstStyle/>
          <a:p>
            <a:pPr eaLnBrk="1" hangingPunct="1"/>
            <a:r>
              <a:rPr lang="zh-TW" altLang="en-US" smtClean="0"/>
              <a:t>前置處理器─</a:t>
            </a:r>
            <a:r>
              <a:rPr lang="en-US" altLang="zh-TW" smtClean="0">
                <a:solidFill>
                  <a:srgbClr val="FF0000"/>
                </a:solidFill>
              </a:rPr>
              <a:t>#define</a:t>
            </a:r>
            <a:r>
              <a:rPr lang="en-US" altLang="zh-TW" smtClean="0"/>
              <a:t>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68413"/>
            <a:ext cx="8077200" cy="132238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用來處理編譯前之動作的指令，稱為</a:t>
            </a:r>
            <a:r>
              <a:rPr lang="zh-TW" altLang="en-US" sz="2800" smtClean="0">
                <a:solidFill>
                  <a:srgbClr val="CC0000"/>
                </a:solidFill>
              </a:rPr>
              <a:t>前置處理器</a:t>
            </a:r>
          </a:p>
          <a:p>
            <a:pPr eaLnBrk="1" hangingPunct="1"/>
            <a:r>
              <a:rPr lang="en-US" altLang="zh-TW" sz="2800" smtClean="0"/>
              <a:t>#define</a:t>
            </a:r>
            <a:r>
              <a:rPr lang="zh-TW" altLang="en-US" sz="2800" smtClean="0"/>
              <a:t>可用來定義</a:t>
            </a:r>
            <a:r>
              <a:rPr lang="zh-TW" altLang="en-US" sz="2800" smtClean="0">
                <a:solidFill>
                  <a:srgbClr val="CC0000"/>
                </a:solidFill>
              </a:rPr>
              <a:t>巨集</a:t>
            </a:r>
            <a:r>
              <a:rPr lang="zh-TW" altLang="en-US" sz="2800" smtClean="0"/>
              <a:t>，也就是以一個識別字，取代一連串動作或程式敘述</a:t>
            </a:r>
          </a:p>
          <a:p>
            <a:pPr eaLnBrk="1" hangingPunct="1"/>
            <a:endParaRPr lang="en-US" altLang="zh-TW" sz="2800" smtClean="0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>
            <a:off x="539750" y="2997200"/>
            <a:ext cx="7453313" cy="12969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pPr>
              <a:spcAft>
                <a:spcPct val="40000"/>
              </a:spcAft>
            </a:pPr>
            <a:r>
              <a:rPr kumimoji="1" lang="zh-TW" altLang="zh-TW" sz="1800" b="1">
                <a:effectLst/>
                <a:latin typeface="Courier New" pitchFamily="49" charset="0"/>
                <a:ea typeface="華康細圓體" pitchFamily="49" charset="-120"/>
              </a:rPr>
              <a:t>#define 識別名稱 代換標記</a:t>
            </a:r>
            <a:endParaRPr kumimoji="1" lang="zh-TW" altLang="en-US" sz="1800" b="1">
              <a:effectLst/>
              <a:latin typeface="Courier New" pitchFamily="49" charset="0"/>
              <a:ea typeface="華康細圓體" pitchFamily="49" charset="-120"/>
            </a:endParaRPr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auto">
          <a:xfrm>
            <a:off x="4645025" y="2854325"/>
            <a:ext cx="2952750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1600" b="1" dirty="0">
                <a:effectLst/>
                <a:latin typeface="Cambria" pitchFamily="18" charset="0"/>
                <a:ea typeface="華康細圓體" pitchFamily="49" charset="-120"/>
              </a:rPr>
              <a:t>#define </a:t>
            </a:r>
            <a:r>
              <a:rPr kumimoji="1" lang="zh-TW" altLang="en-US" sz="1600" b="1" dirty="0">
                <a:effectLst/>
                <a:latin typeface="華康細圓體" pitchFamily="49" charset="-120"/>
                <a:ea typeface="華康細圓體" pitchFamily="49" charset="-120"/>
              </a:rPr>
              <a:t>前置處理器的使用格式</a:t>
            </a:r>
          </a:p>
        </p:txBody>
      </p:sp>
      <p:grpSp>
        <p:nvGrpSpPr>
          <p:cNvPr id="76806" name="Group 6"/>
          <p:cNvGrpSpPr>
            <a:grpSpLocks/>
          </p:cNvGrpSpPr>
          <p:nvPr/>
        </p:nvGrpSpPr>
        <p:grpSpPr bwMode="auto">
          <a:xfrm>
            <a:off x="3816350" y="3538538"/>
            <a:ext cx="469900" cy="279400"/>
            <a:chOff x="4473" y="3273"/>
            <a:chExt cx="621" cy="299"/>
          </a:xfrm>
        </p:grpSpPr>
        <p:sp>
          <p:nvSpPr>
            <p:cNvPr id="588807" name="Rectangle 7"/>
            <p:cNvSpPr>
              <a:spLocks noChangeArrowheads="1"/>
            </p:cNvSpPr>
            <p:nvPr/>
          </p:nvSpPr>
          <p:spPr bwMode="auto">
            <a:xfrm>
              <a:off x="4473" y="3273"/>
              <a:ext cx="220" cy="29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88808" name="Line 8"/>
            <p:cNvSpPr>
              <a:spLocks noChangeShapeType="1"/>
            </p:cNvSpPr>
            <p:nvPr/>
          </p:nvSpPr>
          <p:spPr bwMode="auto">
            <a:xfrm>
              <a:off x="4708" y="3423"/>
              <a:ext cx="38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76807" name="Text Box 9"/>
          <p:cNvSpPr txBox="1">
            <a:spLocks noChangeArrowheads="1"/>
          </p:cNvSpPr>
          <p:nvPr/>
        </p:nvSpPr>
        <p:spPr bwMode="auto">
          <a:xfrm>
            <a:off x="4211638" y="3532188"/>
            <a:ext cx="19780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1" lang="zh-TW" altLang="en-US" sz="1600" b="1" dirty="0">
                <a:effectLst/>
                <a:latin typeface="Cambria" pitchFamily="18" charset="0"/>
                <a:ea typeface="華康細圓體" pitchFamily="49" charset="-120"/>
              </a:rPr>
              <a:t>這兒不可以加分號</a:t>
            </a:r>
            <a:endParaRPr kumimoji="1" lang="zh-TW" altLang="en-US" sz="1600" b="1" dirty="0">
              <a:effectLst/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76808" name="Rectangle 10"/>
          <p:cNvSpPr>
            <a:spLocks noChangeArrowheads="1"/>
          </p:cNvSpPr>
          <p:nvPr/>
        </p:nvSpPr>
        <p:spPr bwMode="auto">
          <a:xfrm>
            <a:off x="468313" y="4508500"/>
            <a:ext cx="8351837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zh-TW" altLang="en-US" sz="2800" b="1">
                <a:solidFill>
                  <a:srgbClr val="0B0909"/>
                </a:solidFill>
                <a:effectLst/>
                <a:latin typeface="標楷體" pitchFamily="65" charset="-120"/>
                <a:ea typeface="標楷體" pitchFamily="65" charset="-120"/>
              </a:rPr>
              <a:t>下面的範例為合法的 </a:t>
            </a:r>
            <a:r>
              <a:rPr lang="en-US" altLang="zh-TW" sz="2800" b="1">
                <a:solidFill>
                  <a:srgbClr val="0B0909"/>
                </a:solidFill>
                <a:effectLst/>
                <a:latin typeface="標楷體" pitchFamily="65" charset="-120"/>
                <a:ea typeface="標楷體" pitchFamily="65" charset="-120"/>
              </a:rPr>
              <a:t>#define </a:t>
            </a:r>
            <a:r>
              <a:rPr lang="zh-TW" altLang="en-US" sz="2800" b="1">
                <a:solidFill>
                  <a:srgbClr val="0B0909"/>
                </a:solidFill>
                <a:effectLst/>
                <a:latin typeface="標楷體" pitchFamily="65" charset="-120"/>
                <a:ea typeface="標楷體" pitchFamily="65" charset="-120"/>
              </a:rPr>
              <a:t>定義：</a:t>
            </a: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b="1">
                <a:solidFill>
                  <a:srgbClr val="FF0000"/>
                </a:solidFill>
                <a:effectLst/>
                <a:latin typeface="Courier New" pitchFamily="49" charset="0"/>
                <a:ea typeface="標楷體" pitchFamily="65" charset="-120"/>
              </a:rPr>
              <a:t>#define</a:t>
            </a:r>
            <a:r>
              <a:rPr lang="en-US" altLang="zh-TW" b="1">
                <a:solidFill>
                  <a:srgbClr val="0B0909"/>
                </a:solidFill>
                <a:effectLst/>
                <a:latin typeface="Courier New" pitchFamily="49" charset="0"/>
                <a:ea typeface="標楷體" pitchFamily="65" charset="-120"/>
              </a:rPr>
              <a:t> MAX 32767	</a:t>
            </a: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b="1">
                <a:solidFill>
                  <a:srgbClr val="FF0000"/>
                </a:solidFill>
                <a:effectLst/>
                <a:latin typeface="Courier New" pitchFamily="49" charset="0"/>
                <a:ea typeface="標楷體" pitchFamily="65" charset="-120"/>
              </a:rPr>
              <a:t>#define</a:t>
            </a:r>
            <a:r>
              <a:rPr lang="en-US" altLang="zh-TW" b="1">
                <a:solidFill>
                  <a:srgbClr val="0B0909"/>
                </a:solidFill>
                <a:effectLst/>
                <a:latin typeface="Courier New" pitchFamily="49" charset="0"/>
                <a:ea typeface="標楷體" pitchFamily="65" charset="-120"/>
              </a:rPr>
              <a:t> IOU "I love you!"</a:t>
            </a:r>
          </a:p>
        </p:txBody>
      </p:sp>
    </p:spTree>
    <p:extLst>
      <p:ext uri="{BB962C8B-B14F-4D97-AF65-F5344CB8AC3E}">
        <p14:creationId xmlns:p14="http://schemas.microsoft.com/office/powerpoint/2010/main" val="1758898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#define</a:t>
            </a:r>
            <a:r>
              <a:rPr lang="zh-TW" altLang="en-US" smtClean="0"/>
              <a:t>的使用範例 </a:t>
            </a:r>
            <a:r>
              <a:rPr lang="en-US" altLang="zh-TW" smtClean="0"/>
              <a:t>(1/3)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52513"/>
            <a:ext cx="8820150" cy="450850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將 </a:t>
            </a:r>
            <a:r>
              <a:rPr lang="en-US" altLang="zh-TW" sz="2800" smtClean="0"/>
              <a:t>C </a:t>
            </a:r>
            <a:r>
              <a:rPr lang="zh-TW" altLang="en-US" sz="2800" smtClean="0"/>
              <a:t>語言裡的左右大括號以 </a:t>
            </a:r>
            <a:r>
              <a:rPr lang="en-US" altLang="zh-TW" sz="2800" smtClean="0"/>
              <a:t>#define</a:t>
            </a:r>
            <a:r>
              <a:rPr lang="zh-TW" altLang="en-US" sz="2800" smtClean="0"/>
              <a:t>重新定義： </a:t>
            </a: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2438"/>
            <a:ext cx="9144000" cy="509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5172075"/>
            <a:ext cx="27241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316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#define</a:t>
            </a:r>
            <a:r>
              <a:rPr lang="zh-TW" altLang="en-US" smtClean="0"/>
              <a:t>的使用範例 </a:t>
            </a:r>
            <a:r>
              <a:rPr lang="en-US" altLang="zh-TW" smtClean="0"/>
              <a:t>(2/3)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68413"/>
            <a:ext cx="8077200" cy="45085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  </a:t>
            </a:r>
            <a:r>
              <a:rPr lang="zh-TW" altLang="en-US" sz="2800" smtClean="0"/>
              <a:t>使用  </a:t>
            </a:r>
            <a:r>
              <a:rPr lang="en-US" altLang="zh-TW" sz="2800" smtClean="0"/>
              <a:t>#define  </a:t>
            </a:r>
            <a:r>
              <a:rPr lang="zh-TW" altLang="en-US" sz="2800" smtClean="0"/>
              <a:t>定義字串：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113"/>
            <a:ext cx="9144000" cy="494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140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#define</a:t>
            </a:r>
            <a:r>
              <a:rPr lang="zh-TW" altLang="en-US" smtClean="0"/>
              <a:t>的使用範例 </a:t>
            </a:r>
            <a:r>
              <a:rPr lang="en-US" altLang="zh-TW" smtClean="0"/>
              <a:t>(3/3)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52513"/>
            <a:ext cx="8077200" cy="450850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利用 </a:t>
            </a:r>
            <a:r>
              <a:rPr lang="en-US" altLang="zh-TW" sz="2800" smtClean="0"/>
              <a:t>#define  </a:t>
            </a:r>
            <a:r>
              <a:rPr lang="zh-TW" altLang="en-US" sz="2800" smtClean="0"/>
              <a:t>將</a:t>
            </a:r>
            <a:r>
              <a:rPr lang="en-US" altLang="zh-TW" sz="2800" smtClean="0"/>
              <a:t>π</a:t>
            </a:r>
            <a:r>
              <a:rPr lang="zh-TW" altLang="en-US" sz="2800" smtClean="0"/>
              <a:t>定義成 常數 </a:t>
            </a:r>
            <a:r>
              <a:rPr lang="en-US" altLang="zh-TW" sz="2800" smtClean="0"/>
              <a:t>3.14</a:t>
            </a:r>
            <a:r>
              <a:rPr lang="zh-TW" altLang="en-US" sz="2800" smtClean="0"/>
              <a:t>： 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2650"/>
            <a:ext cx="9144000" cy="473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084763"/>
            <a:ext cx="26955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594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644650"/>
            <a:ext cx="8893175" cy="52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使用 </a:t>
            </a:r>
            <a:r>
              <a:rPr lang="en-US" altLang="zh-TW" smtClean="0"/>
              <a:t>const </a:t>
            </a:r>
            <a:r>
              <a:rPr lang="zh-TW" altLang="en-US" smtClean="0"/>
              <a:t>關鍵字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52513"/>
            <a:ext cx="8229600" cy="52228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使用</a:t>
            </a:r>
            <a:r>
              <a:rPr lang="en-US" altLang="zh-TW" sz="2800" smtClean="0"/>
              <a:t>const</a:t>
            </a:r>
            <a:r>
              <a:rPr lang="zh-TW" altLang="en-US" sz="2800" smtClean="0"/>
              <a:t>定義的變數，不能再重新設值： </a:t>
            </a:r>
          </a:p>
        </p:txBody>
      </p:sp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5543550"/>
            <a:ext cx="29908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5166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利用 </a:t>
            </a:r>
            <a:r>
              <a:rPr lang="en-US" altLang="zh-TW" smtClean="0"/>
              <a:t>#define </a:t>
            </a:r>
            <a:r>
              <a:rPr lang="zh-TW" altLang="en-US" smtClean="0"/>
              <a:t>取代簡單的函數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96975"/>
            <a:ext cx="8077200" cy="419100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利用巨集定義函數 </a:t>
            </a:r>
            <a:r>
              <a:rPr lang="en-US" altLang="zh-TW" sz="2800" smtClean="0"/>
              <a:t>(</a:t>
            </a:r>
            <a:r>
              <a:rPr lang="zh-TW" altLang="en-US" sz="2800" smtClean="0"/>
              <a:t>沒有引數的版本</a:t>
            </a:r>
            <a:r>
              <a:rPr lang="en-US" altLang="zh-TW" sz="2800" smtClean="0"/>
              <a:t>)</a:t>
            </a:r>
            <a:r>
              <a:rPr lang="zh-TW" altLang="en-US" sz="2800" smtClean="0"/>
              <a:t>：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113"/>
            <a:ext cx="9144000" cy="40528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445125"/>
            <a:ext cx="27908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8169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利用 </a:t>
            </a:r>
            <a:r>
              <a:rPr lang="en-US" altLang="zh-TW" smtClean="0"/>
              <a:t>#define </a:t>
            </a:r>
            <a:r>
              <a:rPr lang="zh-TW" altLang="en-US" smtClean="0"/>
              <a:t>取代簡單的函數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96975"/>
            <a:ext cx="8077200" cy="1838325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利用巨集定義函數 </a:t>
            </a:r>
            <a:r>
              <a:rPr lang="en-US" altLang="zh-TW" sz="2800" smtClean="0"/>
              <a:t>(</a:t>
            </a:r>
            <a:r>
              <a:rPr lang="zh-TW" altLang="en-US" sz="2800" smtClean="0"/>
              <a:t>有引數的版本</a:t>
            </a:r>
            <a:r>
              <a:rPr lang="en-US" altLang="zh-TW" sz="2800" smtClean="0"/>
              <a:t>)</a:t>
            </a:r>
            <a:r>
              <a:rPr lang="zh-TW" altLang="en-US" sz="2800" smtClean="0"/>
              <a:t>：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113"/>
            <a:ext cx="9144000" cy="401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516563"/>
            <a:ext cx="27622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919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086725" cy="762000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使用巨集常見的錯誤 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9144000" cy="424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5599113"/>
            <a:ext cx="27527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4211638" y="3357563"/>
            <a:ext cx="4500562" cy="431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1800" b="1" dirty="0">
                <a:effectLst/>
                <a:latin typeface="Arial" pitchFamily="34" charset="0"/>
                <a:ea typeface="標楷體" pitchFamily="65" charset="-120"/>
              </a:rPr>
              <a:t>SQUARE(n+1) →n+1*n+1=12+1*12+1=25</a:t>
            </a:r>
          </a:p>
        </p:txBody>
      </p:sp>
    </p:spTree>
    <p:extLst>
      <p:ext uri="{BB962C8B-B14F-4D97-AF65-F5344CB8AC3E}">
        <p14:creationId xmlns:p14="http://schemas.microsoft.com/office/powerpoint/2010/main" val="3840435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更正巨集的錯誤</a:t>
            </a: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9144000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5516563"/>
            <a:ext cx="28860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3492500" y="3357563"/>
            <a:ext cx="5148263" cy="431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1800" b="1" dirty="0">
                <a:effectLst/>
                <a:latin typeface="Arial" pitchFamily="34" charset="0"/>
                <a:ea typeface="標楷體" pitchFamily="65" charset="-120"/>
              </a:rPr>
              <a:t>SQUARE(n+1) →(n+1)*(n+1)=(12+1)*(12+1)=169</a:t>
            </a:r>
          </a:p>
        </p:txBody>
      </p:sp>
    </p:spTree>
    <p:extLst>
      <p:ext uri="{BB962C8B-B14F-4D97-AF65-F5344CB8AC3E}">
        <p14:creationId xmlns:p14="http://schemas.microsoft.com/office/powerpoint/2010/main" val="288771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指標變數所佔的位元組 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2588" y="1125538"/>
            <a:ext cx="8077200" cy="481012"/>
          </a:xfrm>
        </p:spPr>
        <p:txBody>
          <a:bodyPr/>
          <a:lstStyle/>
          <a:p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查詢指標變數所佔的位元組：</a:t>
            </a:r>
          </a:p>
        </p:txBody>
      </p:sp>
      <p:pic>
        <p:nvPicPr>
          <p:cNvPr id="833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89138"/>
            <a:ext cx="8713787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35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631950"/>
            <a:ext cx="36766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086725" cy="720080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使用函數？使用巨集？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9592" y="1268413"/>
            <a:ext cx="7632848" cy="4465637"/>
          </a:xfrm>
        </p:spPr>
        <p:txBody>
          <a:bodyPr/>
          <a:lstStyle/>
          <a:p>
            <a:pPr eaLnBrk="1" hangingPunct="1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在編譯前，編譯器會以</a:t>
            </a:r>
            <a:r>
              <a:rPr lang="zh-TW" altLang="en-US" sz="2800" dirty="0" smtClean="0">
                <a:solidFill>
                  <a:srgbClr val="CC0000"/>
                </a:solidFill>
                <a:latin typeface="標楷體" pitchFamily="65" charset="-120"/>
                <a:ea typeface="標楷體" pitchFamily="65" charset="-120"/>
              </a:rPr>
              <a:t>巨集取代原來的敘述</a:t>
            </a:r>
          </a:p>
          <a:p>
            <a:pPr lvl="1" eaLnBrk="1" hangingPunct="1"/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巨集在編譯前已取代原來的敘述，程式不必跳到函數執行</a:t>
            </a:r>
          </a:p>
          <a:p>
            <a:pPr lvl="1" eaLnBrk="1" hangingPunct="1"/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以巨集撰寫函數，執行速度較快，但編譯後的程式碼較大</a:t>
            </a:r>
          </a:p>
          <a:p>
            <a:pPr eaLnBrk="1" hangingPunct="1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函數是一個跳躍敘述</a:t>
            </a:r>
          </a:p>
          <a:p>
            <a:pPr lvl="1" eaLnBrk="1" hangingPunct="1"/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在程式執行時期，碰到函數則是跳到函數的定義區去執行</a:t>
            </a:r>
          </a:p>
          <a:p>
            <a:pPr lvl="1" eaLnBrk="1" hangingPunct="1"/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函數的寫法執行速度較慢，但是執行檔較小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36540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認識結構 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557338"/>
            <a:ext cx="8077200" cy="1039812"/>
          </a:xfrm>
        </p:spPr>
        <p:txBody>
          <a:bodyPr/>
          <a:lstStyle/>
          <a:p>
            <a:r>
              <a:rPr lang="zh-TW" altLang="en-US" sz="2800">
                <a:solidFill>
                  <a:srgbClr val="CC0000"/>
                </a:solidFill>
              </a:rPr>
              <a:t>結構</a:t>
            </a:r>
            <a:r>
              <a:rPr lang="zh-TW" altLang="en-US" sz="2800"/>
              <a:t>可將型態不同的資料合併成為新的型態 </a:t>
            </a:r>
          </a:p>
          <a:p>
            <a:r>
              <a:rPr lang="zh-TW" altLang="en-US" sz="2800">
                <a:solidFill>
                  <a:srgbClr val="CC0000"/>
                </a:solidFill>
              </a:rPr>
              <a:t>定義結構</a:t>
            </a:r>
            <a:r>
              <a:rPr lang="zh-TW" altLang="en-US" sz="2800"/>
              <a:t>與</a:t>
            </a:r>
            <a:r>
              <a:rPr lang="zh-TW" altLang="en-US" sz="2800">
                <a:solidFill>
                  <a:srgbClr val="CC0000"/>
                </a:solidFill>
              </a:rPr>
              <a:t>宣告結構變數</a:t>
            </a:r>
            <a:r>
              <a:rPr lang="zh-TW" altLang="en-US" sz="2800"/>
              <a:t>的格式如下： </a:t>
            </a:r>
          </a:p>
        </p:txBody>
      </p:sp>
      <p:sp>
        <p:nvSpPr>
          <p:cNvPr id="990212" name="AutoShape 4"/>
          <p:cNvSpPr>
            <a:spLocks noChangeArrowheads="1"/>
          </p:cNvSpPr>
          <p:nvPr/>
        </p:nvSpPr>
        <p:spPr bwMode="auto">
          <a:xfrm>
            <a:off x="827088" y="2924175"/>
            <a:ext cx="7453312" cy="3241675"/>
          </a:xfrm>
          <a:prstGeom prst="roundRect">
            <a:avLst>
              <a:gd name="adj" fmla="val 5963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struct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結構名稱</a:t>
            </a:r>
          </a:p>
          <a:p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{</a:t>
            </a:r>
          </a:p>
          <a:p>
            <a:pPr>
              <a:spcAft>
                <a:spcPct val="2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資料型態 成員名稱 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1;  </a:t>
            </a:r>
          </a:p>
          <a:p>
            <a:pPr>
              <a:spcAft>
                <a:spcPct val="2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資料型態 成員名稱 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2;</a:t>
            </a:r>
          </a:p>
          <a:p>
            <a:pPr>
              <a:spcAft>
                <a:spcPct val="2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	  	...</a:t>
            </a:r>
          </a:p>
          <a:p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資料型態 成員名稱 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n;</a:t>
            </a:r>
          </a:p>
          <a:p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};</a:t>
            </a:r>
          </a:p>
          <a:p>
            <a:endParaRPr kumimoji="1" lang="en-US" altLang="zh-TW" sz="1800" b="1">
              <a:effectLst/>
              <a:latin typeface="Courier New" pitchFamily="49" charset="0"/>
              <a:ea typeface="華康細圓體" pitchFamily="49" charset="-120"/>
            </a:endParaRPr>
          </a:p>
          <a:p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struct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結構名稱 變數 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1,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變數 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2,…,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變數 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n; </a:t>
            </a:r>
          </a:p>
        </p:txBody>
      </p:sp>
      <p:sp>
        <p:nvSpPr>
          <p:cNvPr id="990213" name="AutoShape 5"/>
          <p:cNvSpPr>
            <a:spLocks noChangeArrowheads="1"/>
          </p:cNvSpPr>
          <p:nvPr/>
        </p:nvSpPr>
        <p:spPr bwMode="auto">
          <a:xfrm>
            <a:off x="4787900" y="2744788"/>
            <a:ext cx="3170238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600" b="1">
                <a:effectLst/>
                <a:latin typeface="華康細圓體" pitchFamily="49" charset="-120"/>
                <a:ea typeface="華康細圓體" pitchFamily="49" charset="-120"/>
              </a:rPr>
              <a:t>定義結構與宣告結構變數的語法</a:t>
            </a:r>
          </a:p>
        </p:txBody>
      </p:sp>
      <p:sp>
        <p:nvSpPr>
          <p:cNvPr id="990214" name="AutoShape 6"/>
          <p:cNvSpPr>
            <a:spLocks/>
          </p:cNvSpPr>
          <p:nvPr/>
        </p:nvSpPr>
        <p:spPr bwMode="auto">
          <a:xfrm>
            <a:off x="4103688" y="3841750"/>
            <a:ext cx="71437" cy="1223963"/>
          </a:xfrm>
          <a:prstGeom prst="rightBrace">
            <a:avLst>
              <a:gd name="adj1" fmla="val 14277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0215" name="Rectangle 7"/>
          <p:cNvSpPr>
            <a:spLocks noChangeArrowheads="1"/>
          </p:cNvSpPr>
          <p:nvPr/>
        </p:nvSpPr>
        <p:spPr bwMode="auto">
          <a:xfrm>
            <a:off x="4211638" y="4273550"/>
            <a:ext cx="1200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TW" altLang="en-US" sz="1600" b="1">
                <a:solidFill>
                  <a:srgbClr val="CC0000"/>
                </a:solidFill>
                <a:effectLst/>
                <a:latin typeface="Arial" pitchFamily="34" charset="0"/>
                <a:ea typeface="華康細圓體" pitchFamily="49" charset="-120"/>
              </a:rPr>
              <a:t>結構的成員</a:t>
            </a:r>
          </a:p>
        </p:txBody>
      </p:sp>
      <p:sp>
        <p:nvSpPr>
          <p:cNvPr id="990216" name="AutoShape 8"/>
          <p:cNvSpPr>
            <a:spLocks/>
          </p:cNvSpPr>
          <p:nvPr/>
        </p:nvSpPr>
        <p:spPr bwMode="auto">
          <a:xfrm>
            <a:off x="5689600" y="3357563"/>
            <a:ext cx="144463" cy="1871662"/>
          </a:xfrm>
          <a:prstGeom prst="rightBrace">
            <a:avLst>
              <a:gd name="adj1" fmla="val 107967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0217" name="Rectangle 9"/>
          <p:cNvSpPr>
            <a:spLocks noChangeArrowheads="1"/>
          </p:cNvSpPr>
          <p:nvPr/>
        </p:nvSpPr>
        <p:spPr bwMode="auto">
          <a:xfrm>
            <a:off x="5903913" y="4094163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TW" altLang="en-US" sz="1600" b="1">
                <a:solidFill>
                  <a:srgbClr val="CC0000"/>
                </a:solidFill>
                <a:effectLst/>
                <a:latin typeface="Arial" pitchFamily="34" charset="0"/>
                <a:ea typeface="華康細圓體" pitchFamily="49" charset="-120"/>
              </a:rPr>
              <a:t>定義結構</a:t>
            </a:r>
          </a:p>
        </p:txBody>
      </p:sp>
      <p:sp>
        <p:nvSpPr>
          <p:cNvPr id="990218" name="Line 10"/>
          <p:cNvSpPr>
            <a:spLocks noChangeShapeType="1"/>
          </p:cNvSpPr>
          <p:nvPr/>
        </p:nvSpPr>
        <p:spPr bwMode="auto">
          <a:xfrm>
            <a:off x="6372225" y="5768975"/>
            <a:ext cx="36036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0219" name="Rectangle 11"/>
          <p:cNvSpPr>
            <a:spLocks noChangeArrowheads="1"/>
          </p:cNvSpPr>
          <p:nvPr/>
        </p:nvSpPr>
        <p:spPr bwMode="auto">
          <a:xfrm>
            <a:off x="6696075" y="5589588"/>
            <a:ext cx="1403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TW" altLang="en-US" sz="1600" b="1">
                <a:solidFill>
                  <a:srgbClr val="CC0000"/>
                </a:solidFill>
                <a:effectLst/>
                <a:latin typeface="Arial" pitchFamily="34" charset="0"/>
                <a:ea typeface="華康細圓體" pitchFamily="49" charset="-120"/>
              </a:rPr>
              <a:t>宣告結構變數</a:t>
            </a:r>
          </a:p>
        </p:txBody>
      </p:sp>
    </p:spTree>
    <p:extLst>
      <p:ext uri="{BB962C8B-B14F-4D97-AF65-F5344CB8AC3E}">
        <p14:creationId xmlns:p14="http://schemas.microsoft.com/office/powerpoint/2010/main" val="20092280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認識結構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29600" cy="2128838"/>
          </a:xfrm>
        </p:spPr>
        <p:txBody>
          <a:bodyPr/>
          <a:lstStyle/>
          <a:p>
            <a:r>
              <a:rPr lang="zh-TW" altLang="en-US" sz="2800"/>
              <a:t>結構定義的範例 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81188"/>
            <a:ext cx="4392612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376738"/>
            <a:ext cx="33845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3573463"/>
            <a:ext cx="6430962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4510088"/>
            <a:ext cx="5005387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2265" name="Text Box 9"/>
          <p:cNvSpPr txBox="1">
            <a:spLocks noChangeArrowheads="1"/>
          </p:cNvSpPr>
          <p:nvPr/>
        </p:nvSpPr>
        <p:spPr bwMode="auto">
          <a:xfrm>
            <a:off x="4176713" y="4041775"/>
            <a:ext cx="4067175" cy="3762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TW" altLang="en-US" sz="1800" b="1">
                <a:effectLst/>
                <a:latin typeface="Arial" pitchFamily="34" charset="0"/>
                <a:ea typeface="華康細圓體" pitchFamily="49" charset="-120"/>
              </a:rPr>
              <a:t>定義完結構之後，立即宣告結構變數</a:t>
            </a:r>
            <a:r>
              <a:rPr kumimoji="1" lang="zh-TW" altLang="en-US" sz="1800" b="1">
                <a:effectLst/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21520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認識結構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8077200" cy="512763"/>
          </a:xfrm>
        </p:spPr>
        <p:txBody>
          <a:bodyPr/>
          <a:lstStyle/>
          <a:p>
            <a:r>
              <a:rPr lang="zh-TW" altLang="en-US" sz="2800"/>
              <a:t>存取結構變數的成員：</a:t>
            </a:r>
          </a:p>
        </p:txBody>
      </p:sp>
      <p:sp>
        <p:nvSpPr>
          <p:cNvPr id="994308" name="AutoShape 4"/>
          <p:cNvSpPr>
            <a:spLocks noChangeArrowheads="1"/>
          </p:cNvSpPr>
          <p:nvPr/>
        </p:nvSpPr>
        <p:spPr bwMode="auto">
          <a:xfrm>
            <a:off x="935038" y="2544763"/>
            <a:ext cx="7453312" cy="938212"/>
          </a:xfrm>
          <a:prstGeom prst="roundRect">
            <a:avLst>
              <a:gd name="adj" fmla="val 21491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結構變數名稱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.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成員名稱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;</a:t>
            </a:r>
          </a:p>
        </p:txBody>
      </p:sp>
      <p:sp>
        <p:nvSpPr>
          <p:cNvPr id="994309" name="AutoShape 5"/>
          <p:cNvSpPr>
            <a:spLocks noChangeArrowheads="1"/>
          </p:cNvSpPr>
          <p:nvPr/>
        </p:nvSpPr>
        <p:spPr bwMode="auto">
          <a:xfrm>
            <a:off x="5219700" y="2401888"/>
            <a:ext cx="2773363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600" b="1">
                <a:effectLst/>
                <a:latin typeface="華康細圓體" pitchFamily="49" charset="-120"/>
                <a:ea typeface="華康細圓體" pitchFamily="49" charset="-120"/>
              </a:rPr>
              <a:t>存取結構變數的成員</a:t>
            </a:r>
          </a:p>
        </p:txBody>
      </p:sp>
      <p:sp>
        <p:nvSpPr>
          <p:cNvPr id="994310" name="Rectangle 6"/>
          <p:cNvSpPr>
            <a:spLocks noChangeArrowheads="1"/>
          </p:cNvSpPr>
          <p:nvPr/>
        </p:nvSpPr>
        <p:spPr bwMode="auto">
          <a:xfrm>
            <a:off x="3384550" y="3659188"/>
            <a:ext cx="2124075" cy="3460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TW" altLang="en-US" sz="1600" b="1">
                <a:solidFill>
                  <a:srgbClr val="CC0000"/>
                </a:solidFill>
                <a:effectLst/>
                <a:latin typeface="華康細圓體" pitchFamily="49" charset="-120"/>
                <a:ea typeface="華康細圓體" pitchFamily="49" charset="-120"/>
              </a:rPr>
              <a:t>結構成員存取運算子 </a:t>
            </a:r>
          </a:p>
        </p:txBody>
      </p:sp>
      <p:sp>
        <p:nvSpPr>
          <p:cNvPr id="994311" name="Rectangle 7"/>
          <p:cNvSpPr>
            <a:spLocks noChangeArrowheads="1"/>
          </p:cNvSpPr>
          <p:nvPr/>
        </p:nvSpPr>
        <p:spPr bwMode="auto">
          <a:xfrm>
            <a:off x="2735263" y="2943225"/>
            <a:ext cx="107950" cy="2159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994312" name="AutoShape 8"/>
          <p:cNvCxnSpPr>
            <a:cxnSpLocks noChangeShapeType="1"/>
            <a:stCxn id="994311" idx="2"/>
            <a:endCxn id="994310" idx="1"/>
          </p:cNvCxnSpPr>
          <p:nvPr/>
        </p:nvCxnSpPr>
        <p:spPr bwMode="auto">
          <a:xfrm rot="16200000" flipH="1">
            <a:off x="2750344" y="3198019"/>
            <a:ext cx="673100" cy="595312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9431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292600"/>
            <a:ext cx="860425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7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使用結構的範例</a:t>
            </a:r>
          </a:p>
        </p:txBody>
      </p:sp>
      <p:pic>
        <p:nvPicPr>
          <p:cNvPr id="9963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736725"/>
            <a:ext cx="78867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635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268413"/>
            <a:ext cx="2536825" cy="145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7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結構變數所佔的記憶空間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374775"/>
            <a:ext cx="8077200" cy="1838325"/>
          </a:xfrm>
        </p:spPr>
        <p:txBody>
          <a:bodyPr/>
          <a:lstStyle/>
          <a:p>
            <a:r>
              <a:rPr lang="zh-TW" altLang="en-US" sz="2800"/>
              <a:t>利用</a:t>
            </a:r>
            <a:r>
              <a:rPr lang="en-US" altLang="zh-TW" sz="2800"/>
              <a:t>sizeof() </a:t>
            </a:r>
            <a:r>
              <a:rPr lang="zh-TW" altLang="en-US" sz="2800"/>
              <a:t>求出結構所佔用的記憶體空間：</a:t>
            </a:r>
          </a:p>
        </p:txBody>
      </p:sp>
      <p:pic>
        <p:nvPicPr>
          <p:cNvPr id="9984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17750"/>
            <a:ext cx="79057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84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5734050"/>
            <a:ext cx="27622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62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結構變數初值的設定 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8077200" cy="481012"/>
          </a:xfrm>
        </p:spPr>
        <p:txBody>
          <a:bodyPr/>
          <a:lstStyle/>
          <a:p>
            <a:r>
              <a:rPr lang="zh-TW" altLang="en-US" sz="2800"/>
              <a:t>要設定結構變數的初值，可利用下面的語法： </a:t>
            </a:r>
          </a:p>
        </p:txBody>
      </p:sp>
      <p:sp>
        <p:nvSpPr>
          <p:cNvPr id="1000452" name="Rectangle 4"/>
          <p:cNvSpPr>
            <a:spLocks noChangeArrowheads="1"/>
          </p:cNvSpPr>
          <p:nvPr/>
        </p:nvSpPr>
        <p:spPr bwMode="auto">
          <a:xfrm>
            <a:off x="457200" y="4329113"/>
            <a:ext cx="8229600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zh-TW" altLang="en-US" sz="2800" b="1">
                <a:solidFill>
                  <a:srgbClr val="0B0909"/>
                </a:solidFill>
                <a:effectLst/>
                <a:latin typeface="標楷體" pitchFamily="65" charset="-120"/>
                <a:ea typeface="標楷體" pitchFamily="65" charset="-120"/>
              </a:rPr>
              <a:t>將結構的定義與變數初值的設定合在一起： </a:t>
            </a:r>
          </a:p>
        </p:txBody>
      </p:sp>
      <p:pic>
        <p:nvPicPr>
          <p:cNvPr id="10004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312988"/>
            <a:ext cx="79248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04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084763"/>
            <a:ext cx="60769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3265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結構變數初值的設定</a:t>
            </a:r>
          </a:p>
        </p:txBody>
      </p:sp>
      <p:pic>
        <p:nvPicPr>
          <p:cNvPr id="10024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2988"/>
            <a:ext cx="78581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25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8077200" cy="450850"/>
          </a:xfrm>
        </p:spPr>
        <p:txBody>
          <a:bodyPr/>
          <a:lstStyle/>
          <a:p>
            <a:r>
              <a:rPr lang="zh-TW" altLang="en-US" sz="2800"/>
              <a:t>設定結構變數初值的範例</a:t>
            </a:r>
          </a:p>
        </p:txBody>
      </p:sp>
      <p:pic>
        <p:nvPicPr>
          <p:cNvPr id="10025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28775"/>
            <a:ext cx="27717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8314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結構變數的設定 </a:t>
            </a:r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12875"/>
            <a:ext cx="8077200" cy="419100"/>
          </a:xfrm>
        </p:spPr>
        <p:txBody>
          <a:bodyPr/>
          <a:lstStyle/>
          <a:p>
            <a:r>
              <a:rPr lang="zh-TW" altLang="en-US" sz="2800"/>
              <a:t>把結構變數的值設給另一個結構變數：</a:t>
            </a:r>
          </a:p>
        </p:txBody>
      </p:sp>
      <p:pic>
        <p:nvPicPr>
          <p:cNvPr id="10045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12988"/>
            <a:ext cx="78676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45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92375"/>
            <a:ext cx="36290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9808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巢狀結構 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700213"/>
            <a:ext cx="8077200" cy="481012"/>
          </a:xfrm>
        </p:spPr>
        <p:txBody>
          <a:bodyPr/>
          <a:lstStyle/>
          <a:p>
            <a:r>
              <a:rPr lang="zh-TW" altLang="en-US" sz="2800"/>
              <a:t>結構內如有另一結構，則此結構稱為</a:t>
            </a:r>
            <a:r>
              <a:rPr lang="zh-TW" altLang="en-US" sz="2800">
                <a:solidFill>
                  <a:srgbClr val="CC0000"/>
                </a:solidFill>
              </a:rPr>
              <a:t>巢狀結構</a:t>
            </a:r>
          </a:p>
        </p:txBody>
      </p:sp>
      <p:sp>
        <p:nvSpPr>
          <p:cNvPr id="1006596" name="AutoShape 4"/>
          <p:cNvSpPr>
            <a:spLocks noChangeArrowheads="1"/>
          </p:cNvSpPr>
          <p:nvPr/>
        </p:nvSpPr>
        <p:spPr bwMode="auto">
          <a:xfrm>
            <a:off x="647700" y="2673350"/>
            <a:ext cx="7453313" cy="3241675"/>
          </a:xfrm>
          <a:prstGeom prst="roundRect">
            <a:avLst>
              <a:gd name="adj" fmla="val 5963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pPr>
              <a:spcAft>
                <a:spcPct val="2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struct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結構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1     	</a:t>
            </a:r>
          </a:p>
          <a:p>
            <a:pPr>
              <a:spcAft>
                <a:spcPct val="2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{</a:t>
            </a:r>
          </a:p>
          <a:p>
            <a:pPr>
              <a:spcAft>
                <a:spcPct val="2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 /*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結構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1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的成員 *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/</a:t>
            </a:r>
          </a:p>
          <a:p>
            <a:pPr>
              <a:spcAft>
                <a:spcPct val="2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};</a:t>
            </a:r>
          </a:p>
          <a:p>
            <a:pPr>
              <a:spcAft>
                <a:spcPct val="2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struct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結構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2     	</a:t>
            </a:r>
          </a:p>
          <a:p>
            <a:pPr>
              <a:spcAft>
                <a:spcPct val="2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{</a:t>
            </a:r>
          </a:p>
          <a:p>
            <a:pPr>
              <a:spcAft>
                <a:spcPct val="2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  /*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結構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2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的成員 *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/</a:t>
            </a:r>
          </a:p>
          <a:p>
            <a:pPr>
              <a:spcAft>
                <a:spcPct val="2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  struct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結構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1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變數名稱</a:t>
            </a:r>
          </a:p>
          <a:p>
            <a:pPr>
              <a:spcAft>
                <a:spcPct val="2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};</a:t>
            </a:r>
          </a:p>
        </p:txBody>
      </p:sp>
      <p:sp>
        <p:nvSpPr>
          <p:cNvPr id="1006597" name="AutoShape 5"/>
          <p:cNvSpPr>
            <a:spLocks noChangeArrowheads="1"/>
          </p:cNvSpPr>
          <p:nvPr/>
        </p:nvSpPr>
        <p:spPr bwMode="auto">
          <a:xfrm>
            <a:off x="5040313" y="2530475"/>
            <a:ext cx="2665412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600" b="1">
                <a:effectLst/>
                <a:latin typeface="華康細圓體" pitchFamily="49" charset="-120"/>
                <a:ea typeface="華康細圓體" pitchFamily="49" charset="-120"/>
              </a:rPr>
              <a:t>巢狀結構的格式</a:t>
            </a:r>
          </a:p>
        </p:txBody>
      </p:sp>
      <p:sp>
        <p:nvSpPr>
          <p:cNvPr id="1006598" name="AutoShape 6"/>
          <p:cNvSpPr>
            <a:spLocks/>
          </p:cNvSpPr>
          <p:nvPr/>
        </p:nvSpPr>
        <p:spPr bwMode="auto">
          <a:xfrm>
            <a:off x="3635375" y="2960688"/>
            <a:ext cx="71438" cy="1116012"/>
          </a:xfrm>
          <a:prstGeom prst="rightBrace">
            <a:avLst>
              <a:gd name="adj1" fmla="val 130184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6599" name="Rectangle 7"/>
          <p:cNvSpPr>
            <a:spLocks noChangeArrowheads="1"/>
          </p:cNvSpPr>
          <p:nvPr/>
        </p:nvSpPr>
        <p:spPr bwMode="auto">
          <a:xfrm>
            <a:off x="3779838" y="3357563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TW" altLang="en-US" sz="1600" b="1">
                <a:solidFill>
                  <a:srgbClr val="CC0000"/>
                </a:solidFill>
                <a:effectLst/>
                <a:latin typeface="Arial" pitchFamily="34" charset="0"/>
                <a:ea typeface="華康細圓體" pitchFamily="49" charset="-120"/>
              </a:rPr>
              <a:t>結構 </a:t>
            </a:r>
            <a:r>
              <a:rPr kumimoji="1" lang="en-US" altLang="zh-TW" sz="1600" b="1">
                <a:solidFill>
                  <a:srgbClr val="CC0000"/>
                </a:solidFill>
                <a:effectLst/>
                <a:latin typeface="Times New Roman" pitchFamily="18" charset="0"/>
                <a:ea typeface="華康細圓體" pitchFamily="49" charset="-120"/>
              </a:rPr>
              <a:t>1</a:t>
            </a:r>
          </a:p>
        </p:txBody>
      </p:sp>
      <p:sp>
        <p:nvSpPr>
          <p:cNvPr id="1006600" name="Rectangle 8"/>
          <p:cNvSpPr>
            <a:spLocks noChangeArrowheads="1"/>
          </p:cNvSpPr>
          <p:nvPr/>
        </p:nvSpPr>
        <p:spPr bwMode="auto">
          <a:xfrm>
            <a:off x="3492500" y="6053138"/>
            <a:ext cx="2266950" cy="3460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TW" altLang="en-US" sz="1600" b="1">
                <a:solidFill>
                  <a:srgbClr val="CC0000"/>
                </a:solidFill>
                <a:effectLst/>
                <a:latin typeface="Arial" pitchFamily="34" charset="0"/>
                <a:ea typeface="華康細圓體" pitchFamily="49" charset="-120"/>
              </a:rPr>
              <a:t>結構 </a:t>
            </a:r>
            <a:r>
              <a:rPr kumimoji="1" lang="en-US" altLang="zh-TW" sz="1600" b="1">
                <a:solidFill>
                  <a:srgbClr val="CC0000"/>
                </a:solidFill>
                <a:effectLst/>
                <a:latin typeface="Times New Roman" pitchFamily="18" charset="0"/>
                <a:ea typeface="華康細圓體" pitchFamily="49" charset="-120"/>
              </a:rPr>
              <a:t>2 </a:t>
            </a:r>
            <a:r>
              <a:rPr kumimoji="1" lang="zh-TW" altLang="en-US" sz="1600" b="1">
                <a:solidFill>
                  <a:srgbClr val="CC0000"/>
                </a:solidFill>
                <a:effectLst/>
                <a:latin typeface="Arial" pitchFamily="34" charset="0"/>
                <a:ea typeface="華康細圓體" pitchFamily="49" charset="-120"/>
              </a:rPr>
              <a:t>內包含有結構 </a:t>
            </a:r>
            <a:r>
              <a:rPr kumimoji="1" lang="en-US" altLang="zh-TW" sz="1600" b="1">
                <a:solidFill>
                  <a:srgbClr val="CC0000"/>
                </a:solidFill>
                <a:effectLst/>
                <a:latin typeface="Times New Roman" pitchFamily="18" charset="0"/>
                <a:ea typeface="華康細圓體" pitchFamily="49" charset="-120"/>
              </a:rPr>
              <a:t>1</a:t>
            </a:r>
          </a:p>
        </p:txBody>
      </p:sp>
      <p:sp>
        <p:nvSpPr>
          <p:cNvPr id="1006601" name="AutoShape 9"/>
          <p:cNvSpPr>
            <a:spLocks/>
          </p:cNvSpPr>
          <p:nvPr/>
        </p:nvSpPr>
        <p:spPr bwMode="auto">
          <a:xfrm>
            <a:off x="4464050" y="4256088"/>
            <a:ext cx="71438" cy="1333500"/>
          </a:xfrm>
          <a:prstGeom prst="rightBrace">
            <a:avLst>
              <a:gd name="adj1" fmla="val 155554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6602" name="Rectangle 10"/>
          <p:cNvSpPr>
            <a:spLocks noChangeArrowheads="1"/>
          </p:cNvSpPr>
          <p:nvPr/>
        </p:nvSpPr>
        <p:spPr bwMode="auto">
          <a:xfrm>
            <a:off x="4608513" y="4684713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TW" altLang="en-US" sz="1600" b="1">
                <a:solidFill>
                  <a:srgbClr val="CC0000"/>
                </a:solidFill>
                <a:effectLst/>
                <a:latin typeface="Arial" pitchFamily="34" charset="0"/>
                <a:ea typeface="華康細圓體" pitchFamily="49" charset="-120"/>
              </a:rPr>
              <a:t>結構 </a:t>
            </a:r>
            <a:r>
              <a:rPr kumimoji="1" lang="en-US" altLang="zh-TW" sz="1600" b="1">
                <a:solidFill>
                  <a:srgbClr val="CC0000"/>
                </a:solidFill>
                <a:effectLst/>
                <a:latin typeface="Times New Roman" pitchFamily="18" charset="0"/>
                <a:ea typeface="華康細圓體" pitchFamily="49" charset="-120"/>
              </a:rPr>
              <a:t>2</a:t>
            </a:r>
          </a:p>
        </p:txBody>
      </p:sp>
      <p:sp>
        <p:nvSpPr>
          <p:cNvPr id="1006603" name="AutoShape 11"/>
          <p:cNvSpPr>
            <a:spLocks noChangeArrowheads="1"/>
          </p:cNvSpPr>
          <p:nvPr/>
        </p:nvSpPr>
        <p:spPr bwMode="auto">
          <a:xfrm>
            <a:off x="1258888" y="5157788"/>
            <a:ext cx="2808287" cy="323850"/>
          </a:xfrm>
          <a:prstGeom prst="roundRect">
            <a:avLst>
              <a:gd name="adj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006604" name="AutoShape 12"/>
          <p:cNvCxnSpPr>
            <a:cxnSpLocks noChangeShapeType="1"/>
            <a:stCxn id="1006603" idx="2"/>
            <a:endCxn id="1006600" idx="1"/>
          </p:cNvCxnSpPr>
          <p:nvPr/>
        </p:nvCxnSpPr>
        <p:spPr bwMode="auto">
          <a:xfrm rot="16200000" flipH="1">
            <a:off x="2705894" y="5439569"/>
            <a:ext cx="744537" cy="828675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419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086725" cy="1431925"/>
          </a:xfrm>
        </p:spPr>
        <p:txBody>
          <a:bodyPr/>
          <a:lstStyle/>
          <a:p>
            <a:r>
              <a:rPr lang="en-US" altLang="zh-TW" dirty="0" smtClean="0"/>
              <a:t>Exercise (1/2)</a:t>
            </a:r>
            <a:endParaRPr lang="en-US" altLang="zh-TW" dirty="0"/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8077200" cy="419100"/>
          </a:xfrm>
        </p:spPr>
        <p:txBody>
          <a:bodyPr/>
          <a:lstStyle/>
          <a:p>
            <a:endParaRPr lang="zh-TW" altLang="zh-TW" sz="2800"/>
          </a:p>
        </p:txBody>
      </p:sp>
      <p:pic>
        <p:nvPicPr>
          <p:cNvPr id="835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8675687" cy="566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29377"/>
              </p:ext>
            </p:extLst>
          </p:nvPr>
        </p:nvGraphicFramePr>
        <p:xfrm>
          <a:off x="3131840" y="836712"/>
          <a:ext cx="6037262" cy="4573590"/>
        </p:xfrm>
        <a:graphic>
          <a:graphicData uri="http://schemas.openxmlformats.org/drawingml/2006/table">
            <a:tbl>
              <a:tblPr/>
              <a:tblGrid>
                <a:gridCol w="676275"/>
                <a:gridCol w="2163763"/>
                <a:gridCol w="792162"/>
                <a:gridCol w="793750"/>
                <a:gridCol w="792162"/>
                <a:gridCol w="819150"/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行號</a:t>
                      </a:r>
                      <a:endParaRPr kumimoji="0" lang="zh-TW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程式碼</a:t>
                      </a:r>
                      <a:endParaRPr kumimoji="0" lang="zh-TW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a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b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*ptr1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*ptr2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06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a=5,b=10;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Cambria" pitchFamily="18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Cambria" pitchFamily="18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07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*ptr1,*ptr2;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Cambria" pitchFamily="18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Cambria" pitchFamily="18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08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ptr1=&amp;a;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09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ptr2=&amp;b;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10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*ptr1=7;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11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*ptr2=32;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12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a=17;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13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ptr1=ptr2;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14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*ptr1=9;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15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ptr1=&amp;a;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16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a=64;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17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*ptr2=*ptr1+5;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18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ptr2=&amp;a;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1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巢狀結構的範例</a:t>
            </a:r>
          </a:p>
        </p:txBody>
      </p:sp>
      <p:pic>
        <p:nvPicPr>
          <p:cNvPr id="10086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20825"/>
            <a:ext cx="7839075" cy="532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86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981075"/>
            <a:ext cx="26860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1431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結構陣列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8077200" cy="606425"/>
          </a:xfrm>
        </p:spPr>
        <p:txBody>
          <a:bodyPr/>
          <a:lstStyle/>
          <a:p>
            <a:r>
              <a:rPr lang="zh-TW" altLang="en-US" sz="2800"/>
              <a:t>下面為結構陣列的宣告格式：</a:t>
            </a:r>
          </a:p>
        </p:txBody>
      </p:sp>
      <p:sp>
        <p:nvSpPr>
          <p:cNvPr id="1010693" name="AutoShape 5"/>
          <p:cNvSpPr>
            <a:spLocks noChangeArrowheads="1"/>
          </p:cNvSpPr>
          <p:nvPr/>
        </p:nvSpPr>
        <p:spPr bwMode="auto">
          <a:xfrm>
            <a:off x="647700" y="2563813"/>
            <a:ext cx="7453313" cy="1295400"/>
          </a:xfrm>
          <a:prstGeom prst="roundRect">
            <a:avLst>
              <a:gd name="adj" fmla="val 17403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pPr>
              <a:spcAft>
                <a:spcPct val="2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struct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結構型態 結構陣列名稱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[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元素個數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];</a:t>
            </a:r>
          </a:p>
        </p:txBody>
      </p:sp>
      <p:sp>
        <p:nvSpPr>
          <p:cNvPr id="1010694" name="AutoShape 6"/>
          <p:cNvSpPr>
            <a:spLocks noChangeArrowheads="1"/>
          </p:cNvSpPr>
          <p:nvPr/>
        </p:nvSpPr>
        <p:spPr bwMode="auto">
          <a:xfrm>
            <a:off x="5040313" y="2420938"/>
            <a:ext cx="2665412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600" b="1">
                <a:effectLst/>
                <a:latin typeface="華康細圓體" pitchFamily="49" charset="-120"/>
                <a:ea typeface="華康細圓體" pitchFamily="49" charset="-120"/>
              </a:rPr>
              <a:t>結構陣列的宣告格式</a:t>
            </a:r>
          </a:p>
        </p:txBody>
      </p:sp>
      <p:pic>
        <p:nvPicPr>
          <p:cNvPr id="10106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292600"/>
            <a:ext cx="8748712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4381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結構陣列的範例 </a:t>
            </a:r>
          </a:p>
        </p:txBody>
      </p:sp>
      <p:sp>
        <p:nvSpPr>
          <p:cNvPr id="1012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3852" y="1268760"/>
            <a:ext cx="8077200" cy="481013"/>
          </a:xfrm>
        </p:spPr>
        <p:txBody>
          <a:bodyPr/>
          <a:lstStyle/>
          <a:p>
            <a:r>
              <a:rPr lang="zh-TW" altLang="en-US" sz="2800" dirty="0"/>
              <a:t>利用</a:t>
            </a:r>
            <a:r>
              <a:rPr lang="en-US" altLang="zh-TW" sz="2800" dirty="0" err="1"/>
              <a:t>sizeof</a:t>
            </a:r>
            <a:r>
              <a:rPr lang="en-US" altLang="zh-TW" sz="2800" dirty="0"/>
              <a:t>() </a:t>
            </a:r>
            <a:r>
              <a:rPr lang="zh-TW" altLang="en-US" sz="2800" dirty="0"/>
              <a:t>計算結構陣列及其元素所佔的位元組： </a:t>
            </a:r>
          </a:p>
        </p:txBody>
      </p:sp>
      <p:pic>
        <p:nvPicPr>
          <p:cNvPr id="10127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49500"/>
            <a:ext cx="78771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27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384425"/>
            <a:ext cx="30003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3355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結構陣列的範例 </a:t>
            </a:r>
          </a:p>
        </p:txBody>
      </p:sp>
      <p:pic>
        <p:nvPicPr>
          <p:cNvPr id="10147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84313"/>
            <a:ext cx="7839075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47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196975"/>
            <a:ext cx="2665412" cy="202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8385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指向結構的指標 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077200" cy="450850"/>
          </a:xfrm>
        </p:spPr>
        <p:txBody>
          <a:bodyPr/>
          <a:lstStyle/>
          <a:p>
            <a:r>
              <a:rPr lang="zh-TW" altLang="en-US" sz="2800"/>
              <a:t>假設於程式中定義如下的結構，並以指標</a:t>
            </a:r>
            <a:r>
              <a:rPr lang="en-US" altLang="zh-TW" sz="2800"/>
              <a:t>ptr</a:t>
            </a:r>
            <a:r>
              <a:rPr lang="zh-TW" altLang="en-US" sz="2800"/>
              <a:t>指向它：</a:t>
            </a:r>
          </a:p>
        </p:txBody>
      </p:sp>
      <p:pic>
        <p:nvPicPr>
          <p:cNvPr id="10168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312988"/>
            <a:ext cx="63341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68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752850"/>
            <a:ext cx="62579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6839" name="Rectangle 7"/>
          <p:cNvSpPr>
            <a:spLocks noChangeArrowheads="1"/>
          </p:cNvSpPr>
          <p:nvPr/>
        </p:nvSpPr>
        <p:spPr bwMode="auto">
          <a:xfrm>
            <a:off x="431800" y="4454525"/>
            <a:ext cx="85328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zh-TW" altLang="en-US" sz="2800" b="1">
                <a:solidFill>
                  <a:srgbClr val="0B0909"/>
                </a:solidFill>
                <a:effectLst/>
                <a:latin typeface="標楷體" pitchFamily="65" charset="-120"/>
                <a:ea typeface="標楷體" pitchFamily="65" charset="-120"/>
              </a:rPr>
              <a:t>以指標指向的結構，必須以</a:t>
            </a:r>
            <a:r>
              <a:rPr lang="en-US" altLang="en-US" sz="2800" b="1">
                <a:solidFill>
                  <a:srgbClr val="0B0909"/>
                </a:solidFill>
                <a:effectLst/>
                <a:latin typeface="標楷體" pitchFamily="65" charset="-120"/>
                <a:ea typeface="標楷體" pitchFamily="65" charset="-120"/>
              </a:rPr>
              <a:t>「</a:t>
            </a:r>
            <a:r>
              <a:rPr lang="en-US" altLang="zh-TW" sz="4000" b="1">
                <a:solidFill>
                  <a:srgbClr val="FF0000"/>
                </a:solidFill>
                <a:effectLst/>
                <a:latin typeface="Courier New" pitchFamily="49" charset="0"/>
                <a:ea typeface="標楷體" pitchFamily="65" charset="-120"/>
              </a:rPr>
              <a:t>-&gt;</a:t>
            </a:r>
            <a:r>
              <a:rPr lang="en-US" altLang="en-US" sz="2800" b="1">
                <a:solidFill>
                  <a:srgbClr val="0B0909"/>
                </a:solidFill>
                <a:effectLst/>
                <a:latin typeface="標楷體" pitchFamily="65" charset="-120"/>
                <a:ea typeface="標楷體" pitchFamily="65" charset="-120"/>
              </a:rPr>
              <a:t>」</a:t>
            </a:r>
            <a:r>
              <a:rPr lang="zh-TW" altLang="en-US" sz="2800" b="1">
                <a:solidFill>
                  <a:srgbClr val="0B0909"/>
                </a:solidFill>
                <a:effectLst/>
                <a:latin typeface="標楷體" pitchFamily="65" charset="-120"/>
                <a:ea typeface="標楷體" pitchFamily="65" charset="-120"/>
              </a:rPr>
              <a:t>存取其成員：</a:t>
            </a:r>
          </a:p>
        </p:txBody>
      </p:sp>
      <p:pic>
        <p:nvPicPr>
          <p:cNvPr id="101684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229225"/>
            <a:ext cx="7820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6841" name="Rectangle 9"/>
          <p:cNvSpPr>
            <a:spLocks noChangeArrowheads="1"/>
          </p:cNvSpPr>
          <p:nvPr/>
        </p:nvSpPr>
        <p:spPr bwMode="auto">
          <a:xfrm>
            <a:off x="1295400" y="5481638"/>
            <a:ext cx="215900" cy="25241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6842" name="Rectangle 10"/>
          <p:cNvSpPr>
            <a:spLocks noChangeArrowheads="1"/>
          </p:cNvSpPr>
          <p:nvPr/>
        </p:nvSpPr>
        <p:spPr bwMode="auto">
          <a:xfrm>
            <a:off x="2124075" y="5229225"/>
            <a:ext cx="215900" cy="2524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6843" name="Rectangle 11"/>
          <p:cNvSpPr>
            <a:spLocks noChangeArrowheads="1"/>
          </p:cNvSpPr>
          <p:nvPr/>
        </p:nvSpPr>
        <p:spPr bwMode="auto">
          <a:xfrm>
            <a:off x="2987675" y="6092825"/>
            <a:ext cx="1860550" cy="3460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TW" altLang="en-US" sz="1600">
                <a:effectLst/>
                <a:latin typeface="Times New Roman" pitchFamily="18" charset="0"/>
                <a:ea typeface="華康細圓體" pitchFamily="49" charset="-120"/>
              </a:rPr>
              <a:t>以</a:t>
            </a:r>
            <a:r>
              <a:rPr kumimoji="1" lang="en-US" altLang="en-US" sz="1600">
                <a:effectLst/>
                <a:latin typeface="Times New Roman" pitchFamily="18" charset="0"/>
                <a:ea typeface="華康細圓體" pitchFamily="49" charset="-120"/>
              </a:rPr>
              <a:t>「</a:t>
            </a:r>
            <a:r>
              <a:rPr kumimoji="1" lang="en-US" altLang="zh-TW" sz="1600">
                <a:solidFill>
                  <a:srgbClr val="CC0000"/>
                </a:solidFill>
                <a:effectLst/>
                <a:latin typeface="Courier New" pitchFamily="49" charset="0"/>
                <a:ea typeface="華康細圓體" pitchFamily="49" charset="-120"/>
              </a:rPr>
              <a:t>-&gt;</a:t>
            </a:r>
            <a:r>
              <a:rPr kumimoji="1" lang="en-US" altLang="en-US" sz="1600">
                <a:effectLst/>
                <a:latin typeface="Times New Roman" pitchFamily="18" charset="0"/>
                <a:ea typeface="華康細圓體" pitchFamily="49" charset="-120"/>
              </a:rPr>
              <a:t>」</a:t>
            </a:r>
            <a:r>
              <a:rPr kumimoji="1" lang="zh-TW" altLang="en-US" sz="1600">
                <a:effectLst/>
                <a:latin typeface="Times New Roman" pitchFamily="18" charset="0"/>
                <a:ea typeface="華康細圓體" pitchFamily="49" charset="-120"/>
              </a:rPr>
              <a:t>存取成員</a:t>
            </a:r>
          </a:p>
        </p:txBody>
      </p:sp>
      <p:cxnSp>
        <p:nvCxnSpPr>
          <p:cNvPr id="1016844" name="AutoShape 12"/>
          <p:cNvCxnSpPr>
            <a:cxnSpLocks noChangeShapeType="1"/>
            <a:stCxn id="1016841" idx="2"/>
            <a:endCxn id="1016843" idx="1"/>
          </p:cNvCxnSpPr>
          <p:nvPr/>
        </p:nvCxnSpPr>
        <p:spPr bwMode="auto">
          <a:xfrm rot="16200000" flipH="1">
            <a:off x="1929606" y="5207794"/>
            <a:ext cx="531813" cy="1584325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6845" name="AutoShape 13"/>
          <p:cNvCxnSpPr>
            <a:cxnSpLocks noChangeShapeType="1"/>
            <a:stCxn id="1016842" idx="2"/>
            <a:endCxn id="1016843" idx="1"/>
          </p:cNvCxnSpPr>
          <p:nvPr/>
        </p:nvCxnSpPr>
        <p:spPr bwMode="auto">
          <a:xfrm rot="16200000" flipH="1">
            <a:off x="2217737" y="5495926"/>
            <a:ext cx="784225" cy="755650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74634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指向結構的指標</a:t>
            </a:r>
          </a:p>
        </p:txBody>
      </p:sp>
      <p:pic>
        <p:nvPicPr>
          <p:cNvPr id="10188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484313"/>
            <a:ext cx="7848600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88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268413"/>
            <a:ext cx="39957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7421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以指標的方式表示結構陣列 </a:t>
            </a:r>
            <a:r>
              <a:rPr lang="en-US" altLang="zh-TW"/>
              <a:t>(1/2)</a:t>
            </a:r>
          </a:p>
        </p:txBody>
      </p:sp>
      <p:sp>
        <p:nvSpPr>
          <p:cNvPr id="1020931" name="AutoShape 3"/>
          <p:cNvSpPr>
            <a:spLocks noChangeArrowheads="1"/>
          </p:cNvSpPr>
          <p:nvPr/>
        </p:nvSpPr>
        <p:spPr bwMode="auto">
          <a:xfrm>
            <a:off x="971550" y="2239963"/>
            <a:ext cx="7453313" cy="10096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(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結構陣列名稱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+i)-&gt;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結構成員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; </a:t>
            </a:r>
          </a:p>
        </p:txBody>
      </p:sp>
      <p:sp>
        <p:nvSpPr>
          <p:cNvPr id="1020932" name="AutoShape 4"/>
          <p:cNvSpPr>
            <a:spLocks noChangeArrowheads="1"/>
          </p:cNvSpPr>
          <p:nvPr/>
        </p:nvSpPr>
        <p:spPr bwMode="auto">
          <a:xfrm>
            <a:off x="5076825" y="2097088"/>
            <a:ext cx="2952750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600" b="1">
                <a:effectLst/>
                <a:latin typeface="華康細圓體" pitchFamily="49" charset="-120"/>
                <a:ea typeface="華康細圓體" pitchFamily="49" charset="-120"/>
              </a:rPr>
              <a:t>以指標的方式表示結構陣列 </a:t>
            </a:r>
          </a:p>
        </p:txBody>
      </p:sp>
      <p:sp>
        <p:nvSpPr>
          <p:cNvPr id="10209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20825"/>
            <a:ext cx="8229600" cy="684213"/>
          </a:xfrm>
          <a:noFill/>
          <a:ln/>
        </p:spPr>
        <p:txBody>
          <a:bodyPr/>
          <a:lstStyle/>
          <a:p>
            <a:r>
              <a:rPr lang="zh-TW" altLang="en-US" sz="2800"/>
              <a:t>以指標表示結構陣列的語法：</a:t>
            </a:r>
          </a:p>
        </p:txBody>
      </p:sp>
      <p:pic>
        <p:nvPicPr>
          <p:cNvPr id="10209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465513"/>
            <a:ext cx="78390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087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以指標的方式表示結構陣列 </a:t>
            </a:r>
            <a:r>
              <a:rPr lang="en-US" altLang="zh-TW"/>
              <a:t>(2/2)</a:t>
            </a:r>
          </a:p>
        </p:txBody>
      </p:sp>
      <p:pic>
        <p:nvPicPr>
          <p:cNvPr id="10229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16113"/>
            <a:ext cx="78771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29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5300663"/>
            <a:ext cx="35242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4813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以結構為引數傳遞到函數 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557338"/>
            <a:ext cx="8077200" cy="450850"/>
          </a:xfrm>
        </p:spPr>
        <p:txBody>
          <a:bodyPr/>
          <a:lstStyle/>
          <a:p>
            <a:r>
              <a:rPr lang="zh-TW" altLang="en-US" sz="2800"/>
              <a:t>將結構傳遞到函數的格式：</a:t>
            </a:r>
          </a:p>
        </p:txBody>
      </p:sp>
      <p:sp>
        <p:nvSpPr>
          <p:cNvPr id="1025028" name="AutoShape 4"/>
          <p:cNvSpPr>
            <a:spLocks noChangeArrowheads="1"/>
          </p:cNvSpPr>
          <p:nvPr/>
        </p:nvSpPr>
        <p:spPr bwMode="auto">
          <a:xfrm>
            <a:off x="971550" y="2600325"/>
            <a:ext cx="7453313" cy="1836738"/>
          </a:xfrm>
          <a:prstGeom prst="roundRect">
            <a:avLst>
              <a:gd name="adj" fmla="val 8227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pPr>
              <a:spcAft>
                <a:spcPct val="40000"/>
              </a:spcAft>
            </a:pP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傳回值型態 函數名稱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(struct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結構名稱 變數名稱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)</a:t>
            </a:r>
          </a:p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{</a:t>
            </a:r>
          </a:p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 /*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函數的定義 *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/	</a:t>
            </a:r>
          </a:p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}</a:t>
            </a:r>
          </a:p>
        </p:txBody>
      </p:sp>
      <p:sp>
        <p:nvSpPr>
          <p:cNvPr id="1025029" name="AutoShape 5"/>
          <p:cNvSpPr>
            <a:spLocks noChangeArrowheads="1"/>
          </p:cNvSpPr>
          <p:nvPr/>
        </p:nvSpPr>
        <p:spPr bwMode="auto">
          <a:xfrm>
            <a:off x="5076825" y="2378075"/>
            <a:ext cx="2952750" cy="3667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600" b="1">
                <a:effectLst/>
                <a:latin typeface="華康細圓體" pitchFamily="49" charset="-120"/>
                <a:ea typeface="華康細圓體" pitchFamily="49" charset="-120"/>
              </a:rPr>
              <a:t>將結構傳遞到函數</a:t>
            </a:r>
          </a:p>
        </p:txBody>
      </p:sp>
    </p:spTree>
    <p:extLst>
      <p:ext uri="{BB962C8B-B14F-4D97-AF65-F5344CB8AC3E}">
        <p14:creationId xmlns:p14="http://schemas.microsoft.com/office/powerpoint/2010/main" val="37481585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傳遞結構到函數的範例 </a:t>
            </a:r>
          </a:p>
        </p:txBody>
      </p:sp>
      <p:pic>
        <p:nvPicPr>
          <p:cNvPr id="1027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628775"/>
            <a:ext cx="785812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125538"/>
            <a:ext cx="27336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50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086725" cy="1431925"/>
          </a:xfrm>
        </p:spPr>
        <p:txBody>
          <a:bodyPr/>
          <a:lstStyle/>
          <a:p>
            <a:r>
              <a:rPr lang="en-US" altLang="zh-TW" dirty="0" smtClean="0"/>
              <a:t>Exercise (1/2)</a:t>
            </a:r>
            <a:endParaRPr lang="en-US" altLang="zh-TW" dirty="0"/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8077200" cy="419100"/>
          </a:xfrm>
        </p:spPr>
        <p:txBody>
          <a:bodyPr/>
          <a:lstStyle/>
          <a:p>
            <a:endParaRPr lang="zh-TW" altLang="zh-TW" sz="2800"/>
          </a:p>
        </p:txBody>
      </p:sp>
      <p:pic>
        <p:nvPicPr>
          <p:cNvPr id="835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8675687" cy="566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09711"/>
              </p:ext>
            </p:extLst>
          </p:nvPr>
        </p:nvGraphicFramePr>
        <p:xfrm>
          <a:off x="-2680" y="2204864"/>
          <a:ext cx="7703871" cy="4236720"/>
        </p:xfrm>
        <a:graphic>
          <a:graphicData uri="http://schemas.openxmlformats.org/drawingml/2006/table">
            <a:tbl>
              <a:tblPr/>
              <a:tblGrid>
                <a:gridCol w="3109350"/>
                <a:gridCol w="1138378"/>
                <a:gridCol w="1140631"/>
                <a:gridCol w="1138378"/>
                <a:gridCol w="1177134"/>
              </a:tblGrid>
              <a:tr h="242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a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b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*ptr1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*ptr2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9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a=1,b=10;</a:t>
                      </a: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Cambria" pitchFamily="18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Cambria" pitchFamily="18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9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*ptr1,*ptr2;</a:t>
                      </a: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Cambria" pitchFamily="18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Cambria" pitchFamily="18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9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ptr1=&amp;a;</a:t>
                      </a: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9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ptr2=&amp;b;</a:t>
                      </a: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9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*ptr1=7;</a:t>
                      </a: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9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*ptr2=32;</a:t>
                      </a: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9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a=17;</a:t>
                      </a: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9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ptr1=ptr2;</a:t>
                      </a: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9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*ptr1=9;</a:t>
                      </a: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9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ptr1=&amp;a;</a:t>
                      </a: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9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a=64;</a:t>
                      </a: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9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*ptr2=*ptr1+5;</a:t>
                      </a: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9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ptr2=&amp;a;</a:t>
                      </a: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3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傳遞結構的位址 </a:t>
            </a:r>
            <a:r>
              <a:rPr lang="en-US" altLang="zh-TW"/>
              <a:t>(1/2)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077200" cy="450850"/>
          </a:xfrm>
        </p:spPr>
        <p:txBody>
          <a:bodyPr/>
          <a:lstStyle/>
          <a:p>
            <a:r>
              <a:rPr lang="zh-TW" altLang="en-US" sz="2800"/>
              <a:t>傳遞結構位址的範例：</a:t>
            </a:r>
          </a:p>
        </p:txBody>
      </p:sp>
      <p:pic>
        <p:nvPicPr>
          <p:cNvPr id="1029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78676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0739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傳遞結構的位址 </a:t>
            </a:r>
            <a:r>
              <a:rPr lang="en-US" altLang="zh-TW"/>
              <a:t>(2/2)</a:t>
            </a:r>
          </a:p>
        </p:txBody>
      </p:sp>
      <p:pic>
        <p:nvPicPr>
          <p:cNvPr id="1031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557338"/>
            <a:ext cx="78486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941888"/>
            <a:ext cx="34385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197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傳遞結構陣列 </a:t>
            </a:r>
            <a:r>
              <a:rPr lang="en-US" altLang="zh-TW"/>
              <a:t>(1/2)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844675"/>
            <a:ext cx="8077200" cy="481013"/>
          </a:xfrm>
        </p:spPr>
        <p:txBody>
          <a:bodyPr/>
          <a:lstStyle/>
          <a:p>
            <a:r>
              <a:rPr lang="zh-TW" altLang="en-US" sz="2800"/>
              <a:t>傳遞結構陣列到函數裡的範例：</a:t>
            </a:r>
          </a:p>
        </p:txBody>
      </p:sp>
      <p:pic>
        <p:nvPicPr>
          <p:cNvPr id="1033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501900"/>
            <a:ext cx="78486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5277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傳遞結構陣列 </a:t>
            </a:r>
            <a:r>
              <a:rPr lang="en-US" altLang="zh-TW"/>
              <a:t>(2/2)</a:t>
            </a:r>
          </a:p>
        </p:txBody>
      </p:sp>
      <p:pic>
        <p:nvPicPr>
          <p:cNvPr id="1035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625600"/>
            <a:ext cx="78581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941888"/>
            <a:ext cx="33147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7267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列舉型態 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96975"/>
            <a:ext cx="8785225" cy="1838325"/>
          </a:xfrm>
        </p:spPr>
        <p:txBody>
          <a:bodyPr/>
          <a:lstStyle/>
          <a:p>
            <a:r>
              <a:rPr lang="zh-TW" altLang="en-US" sz="2800"/>
              <a:t>列舉型態（</a:t>
            </a:r>
            <a:r>
              <a:rPr lang="en-US" altLang="zh-TW" sz="2800"/>
              <a:t>enumeration</a:t>
            </a:r>
            <a:r>
              <a:rPr lang="zh-TW" altLang="en-US" sz="2800"/>
              <a:t>）</a:t>
            </a:r>
          </a:p>
          <a:p>
            <a:pPr lvl="1">
              <a:spcAft>
                <a:spcPct val="90000"/>
              </a:spcAft>
            </a:pPr>
            <a:r>
              <a:rPr lang="zh-TW" altLang="en-US" sz="2400"/>
              <a:t>可以用某個有意義的名稱來取代較不易記憶的</a:t>
            </a:r>
            <a:r>
              <a:rPr lang="zh-TW" altLang="en-US" sz="3200">
                <a:solidFill>
                  <a:srgbClr val="FF0000"/>
                </a:solidFill>
              </a:rPr>
              <a:t>整數常數</a:t>
            </a:r>
            <a:r>
              <a:rPr lang="zh-TW" altLang="en-US" sz="2400"/>
              <a:t> </a:t>
            </a:r>
          </a:p>
          <a:p>
            <a:r>
              <a:rPr lang="zh-TW" altLang="en-US" sz="2800"/>
              <a:t>列舉型態定義及宣告變數的格式：</a:t>
            </a:r>
          </a:p>
        </p:txBody>
      </p:sp>
      <p:sp>
        <p:nvSpPr>
          <p:cNvPr id="1037317" name="AutoShape 5"/>
          <p:cNvSpPr>
            <a:spLocks noChangeArrowheads="1"/>
          </p:cNvSpPr>
          <p:nvPr/>
        </p:nvSpPr>
        <p:spPr bwMode="auto">
          <a:xfrm>
            <a:off x="684213" y="3573463"/>
            <a:ext cx="7453312" cy="2700337"/>
          </a:xfrm>
          <a:prstGeom prst="roundRect">
            <a:avLst>
              <a:gd name="adj" fmla="val 5704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r>
              <a:rPr kumimoji="1" lang="zh-TW" altLang="zh-TW" sz="1800" b="1">
                <a:effectLst/>
                <a:latin typeface="Courier New" pitchFamily="49" charset="0"/>
                <a:ea typeface="華康細圓體" pitchFamily="49" charset="-120"/>
              </a:rPr>
              <a:t>enum 列舉型態名稱</a:t>
            </a:r>
          </a:p>
          <a:p>
            <a:r>
              <a:rPr kumimoji="1" lang="zh-TW" altLang="zh-TW" sz="1800" b="1">
                <a:effectLst/>
                <a:latin typeface="Courier New" pitchFamily="49" charset="0"/>
                <a:ea typeface="華康細圓體" pitchFamily="49" charset="-120"/>
              </a:rPr>
              <a:t>{</a:t>
            </a:r>
          </a:p>
          <a:p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 </a:t>
            </a:r>
            <a:r>
              <a:rPr kumimoji="1" lang="zh-TW" altLang="zh-TW" sz="1800" b="1">
                <a:effectLst/>
                <a:latin typeface="Courier New" pitchFamily="49" charset="0"/>
                <a:ea typeface="華康細圓體" pitchFamily="49" charset="-120"/>
              </a:rPr>
              <a:t>列舉常數1,</a:t>
            </a:r>
          </a:p>
          <a:p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 </a:t>
            </a:r>
            <a:r>
              <a:rPr kumimoji="1" lang="zh-TW" altLang="zh-TW" sz="1800" b="1">
                <a:effectLst/>
                <a:latin typeface="Courier New" pitchFamily="49" charset="0"/>
                <a:ea typeface="華康細圓體" pitchFamily="49" charset="-120"/>
              </a:rPr>
              <a:t>列舉常數2,</a:t>
            </a:r>
          </a:p>
          <a:p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 </a:t>
            </a:r>
            <a:r>
              <a:rPr kumimoji="1" lang="zh-TW" altLang="zh-TW" sz="1800" b="1">
                <a:effectLst/>
                <a:latin typeface="Courier New" pitchFamily="49" charset="0"/>
                <a:ea typeface="華康細圓體" pitchFamily="49" charset="-120"/>
              </a:rPr>
              <a:t>...</a:t>
            </a:r>
          </a:p>
          <a:p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 </a:t>
            </a:r>
            <a:r>
              <a:rPr kumimoji="1" lang="zh-TW" altLang="zh-TW" sz="1800" b="1">
                <a:effectLst/>
                <a:latin typeface="Courier New" pitchFamily="49" charset="0"/>
                <a:ea typeface="華康細圓體" pitchFamily="49" charset="-120"/>
              </a:rPr>
              <a:t>列舉常數n</a:t>
            </a:r>
          </a:p>
          <a:p>
            <a:pPr>
              <a:spcAft>
                <a:spcPct val="20000"/>
              </a:spcAft>
            </a:pPr>
            <a:r>
              <a:rPr kumimoji="1" lang="zh-TW" altLang="zh-TW" sz="1800" b="1">
                <a:effectLst/>
                <a:latin typeface="Courier New" pitchFamily="49" charset="0"/>
                <a:ea typeface="華康細圓體" pitchFamily="49" charset="-120"/>
              </a:rPr>
              <a:t>} ;</a:t>
            </a:r>
          </a:p>
          <a:p>
            <a:r>
              <a:rPr kumimoji="1" lang="zh-TW" altLang="zh-TW" sz="1800" b="1">
                <a:effectLst/>
                <a:latin typeface="Courier New" pitchFamily="49" charset="0"/>
                <a:ea typeface="華康細圓體" pitchFamily="49" charset="-120"/>
              </a:rPr>
              <a:t>enum 列舉型態名稱 變數1, 變數2,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…</a:t>
            </a:r>
            <a:r>
              <a:rPr kumimoji="1" lang="zh-TW" altLang="zh-TW" sz="1800" b="1">
                <a:effectLst/>
                <a:latin typeface="Courier New" pitchFamily="49" charset="0"/>
                <a:ea typeface="華康細圓體" pitchFamily="49" charset="-120"/>
              </a:rPr>
              <a:t>, 變數m;  </a:t>
            </a:r>
            <a:r>
              <a:rPr kumimoji="1" lang="zh-TW" altLang="zh-TW" sz="1800" b="1">
                <a:solidFill>
                  <a:srgbClr val="CC0000"/>
                </a:solidFill>
                <a:effectLst/>
                <a:latin typeface="Courier New" pitchFamily="49" charset="0"/>
                <a:ea typeface="華康細圓體" pitchFamily="49" charset="-120"/>
              </a:rPr>
              <a:t>/* 宣告變數 */</a:t>
            </a:r>
          </a:p>
        </p:txBody>
      </p:sp>
      <p:sp>
        <p:nvSpPr>
          <p:cNvPr id="1037318" name="AutoShape 6"/>
          <p:cNvSpPr>
            <a:spLocks noChangeArrowheads="1"/>
          </p:cNvSpPr>
          <p:nvPr/>
        </p:nvSpPr>
        <p:spPr bwMode="auto">
          <a:xfrm>
            <a:off x="4608513" y="3430588"/>
            <a:ext cx="3133725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600" b="1">
                <a:effectLst/>
                <a:latin typeface="華康細圓體" pitchFamily="49" charset="-120"/>
                <a:ea typeface="華康細圓體" pitchFamily="49" charset="-120"/>
              </a:rPr>
              <a:t>列舉型態定義及宣告變數的格式</a:t>
            </a:r>
          </a:p>
        </p:txBody>
      </p:sp>
    </p:spTree>
    <p:extLst>
      <p:ext uri="{BB962C8B-B14F-4D97-AF65-F5344CB8AC3E}">
        <p14:creationId xmlns:p14="http://schemas.microsoft.com/office/powerpoint/2010/main" val="6615243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列舉型態的定義與變數的宣告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077200" cy="450850"/>
          </a:xfrm>
        </p:spPr>
        <p:txBody>
          <a:bodyPr/>
          <a:lstStyle/>
          <a:p>
            <a:r>
              <a:rPr lang="zh-TW" altLang="en-US" sz="2800"/>
              <a:t>定義列舉型態與宣告變數的範例： </a:t>
            </a:r>
          </a:p>
        </p:txBody>
      </p:sp>
      <p:sp>
        <p:nvSpPr>
          <p:cNvPr id="1039364" name="Rectangle 4"/>
          <p:cNvSpPr>
            <a:spLocks noChangeArrowheads="1"/>
          </p:cNvSpPr>
          <p:nvPr/>
        </p:nvSpPr>
        <p:spPr bwMode="auto">
          <a:xfrm>
            <a:off x="519113" y="4383088"/>
            <a:ext cx="82296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zh-TW" altLang="en-US" sz="2800" b="1">
                <a:solidFill>
                  <a:srgbClr val="0B0909"/>
                </a:solidFill>
                <a:effectLst/>
                <a:latin typeface="標楷體" pitchFamily="65" charset="-120"/>
                <a:ea typeface="標楷體" pitchFamily="65" charset="-120"/>
              </a:rPr>
              <a:t>定義完列舉型態後，立即宣告列舉型態的變數 </a:t>
            </a:r>
          </a:p>
        </p:txBody>
      </p:sp>
      <p:pic>
        <p:nvPicPr>
          <p:cNvPr id="1039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84425"/>
            <a:ext cx="68961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084763"/>
            <a:ext cx="68389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9367" name="Rectangle 7"/>
          <p:cNvSpPr>
            <a:spLocks noChangeArrowheads="1"/>
          </p:cNvSpPr>
          <p:nvPr/>
        </p:nvSpPr>
        <p:spPr bwMode="auto">
          <a:xfrm>
            <a:off x="2771775" y="2781300"/>
            <a:ext cx="971550" cy="252413"/>
          </a:xfrm>
          <a:prstGeom prst="rect">
            <a:avLst/>
          </a:prstGeom>
          <a:noFill/>
          <a:ln w="9525">
            <a:solidFill>
              <a:srgbClr val="FF010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1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400" b="1">
                <a:effectLst/>
                <a:latin typeface="Times New Roman" pitchFamily="18" charset="0"/>
                <a:ea typeface="華康細圓體" pitchFamily="49" charset="-120"/>
              </a:rPr>
              <a:t>預設值為 </a:t>
            </a:r>
            <a:r>
              <a:rPr kumimoji="1" lang="en-US" altLang="zh-TW" sz="1400" b="1">
                <a:effectLst/>
                <a:latin typeface="Times New Roman" pitchFamily="18" charset="0"/>
                <a:ea typeface="華康細圓體" pitchFamily="49" charset="-120"/>
              </a:rPr>
              <a:t>0</a:t>
            </a:r>
          </a:p>
        </p:txBody>
      </p:sp>
      <p:sp>
        <p:nvSpPr>
          <p:cNvPr id="1039368" name="Rectangle 8"/>
          <p:cNvSpPr>
            <a:spLocks noChangeArrowheads="1"/>
          </p:cNvSpPr>
          <p:nvPr/>
        </p:nvSpPr>
        <p:spPr bwMode="auto">
          <a:xfrm>
            <a:off x="2771775" y="3141663"/>
            <a:ext cx="971550" cy="252412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1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400" b="1">
                <a:effectLst/>
                <a:latin typeface="Times New Roman" pitchFamily="18" charset="0"/>
                <a:ea typeface="華康細圓體" pitchFamily="49" charset="-120"/>
              </a:rPr>
              <a:t>預設值為 </a:t>
            </a:r>
            <a:r>
              <a:rPr kumimoji="1" lang="en-US" altLang="zh-TW" sz="1400" b="1">
                <a:effectLst/>
                <a:latin typeface="Times New Roman" pitchFamily="18" charset="0"/>
                <a:ea typeface="華康細圓體" pitchFamily="49" charset="-120"/>
              </a:rPr>
              <a:t>1</a:t>
            </a:r>
          </a:p>
        </p:txBody>
      </p:sp>
      <p:sp>
        <p:nvSpPr>
          <p:cNvPr id="1039369" name="Rectangle 9"/>
          <p:cNvSpPr>
            <a:spLocks noChangeArrowheads="1"/>
          </p:cNvSpPr>
          <p:nvPr/>
        </p:nvSpPr>
        <p:spPr bwMode="auto">
          <a:xfrm>
            <a:off x="2771775" y="3500438"/>
            <a:ext cx="971550" cy="252412"/>
          </a:xfrm>
          <a:prstGeom prst="rect">
            <a:avLst/>
          </a:prstGeom>
          <a:noFill/>
          <a:ln w="9525">
            <a:solidFill>
              <a:srgbClr val="06800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1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400" b="1">
                <a:effectLst/>
                <a:latin typeface="Times New Roman" pitchFamily="18" charset="0"/>
                <a:ea typeface="華康細圓體" pitchFamily="49" charset="-120"/>
              </a:rPr>
              <a:t>預設值為 </a:t>
            </a:r>
            <a:r>
              <a:rPr kumimoji="1" lang="en-US" altLang="zh-TW" sz="1400" b="1">
                <a:effectLst/>
                <a:latin typeface="Times New Roman" pitchFamily="18" charset="0"/>
                <a:ea typeface="華康細圓體" pitchFamily="49" charset="-120"/>
              </a:rPr>
              <a:t>2</a:t>
            </a:r>
          </a:p>
        </p:txBody>
      </p:sp>
      <p:sp>
        <p:nvSpPr>
          <p:cNvPr id="1039370" name="AutoShape 10"/>
          <p:cNvSpPr>
            <a:spLocks noChangeArrowheads="1"/>
          </p:cNvSpPr>
          <p:nvPr/>
        </p:nvSpPr>
        <p:spPr bwMode="auto">
          <a:xfrm>
            <a:off x="1331913" y="2924175"/>
            <a:ext cx="793750" cy="201613"/>
          </a:xfrm>
          <a:prstGeom prst="roundRect">
            <a:avLst>
              <a:gd name="adj" fmla="val 16667"/>
            </a:avLst>
          </a:prstGeom>
          <a:solidFill>
            <a:srgbClr val="FF0101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9371" name="AutoShape 11"/>
          <p:cNvSpPr>
            <a:spLocks noChangeArrowheads="1"/>
          </p:cNvSpPr>
          <p:nvPr/>
        </p:nvSpPr>
        <p:spPr bwMode="auto">
          <a:xfrm>
            <a:off x="1331913" y="3176588"/>
            <a:ext cx="793750" cy="201612"/>
          </a:xfrm>
          <a:prstGeom prst="roundRect">
            <a:avLst>
              <a:gd name="adj" fmla="val 16667"/>
            </a:avLst>
          </a:prstGeom>
          <a:solidFill>
            <a:srgbClr val="333399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9372" name="AutoShape 12"/>
          <p:cNvSpPr>
            <a:spLocks noChangeArrowheads="1"/>
          </p:cNvSpPr>
          <p:nvPr/>
        </p:nvSpPr>
        <p:spPr bwMode="auto">
          <a:xfrm>
            <a:off x="1331913" y="3429000"/>
            <a:ext cx="793750" cy="201613"/>
          </a:xfrm>
          <a:prstGeom prst="roundRect">
            <a:avLst>
              <a:gd name="adj" fmla="val 16667"/>
            </a:avLst>
          </a:prstGeom>
          <a:solidFill>
            <a:srgbClr val="068006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6800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039373" name="AutoShape 13"/>
          <p:cNvCxnSpPr>
            <a:cxnSpLocks noChangeShapeType="1"/>
            <a:stCxn id="1039370" idx="3"/>
            <a:endCxn id="1039367" idx="1"/>
          </p:cNvCxnSpPr>
          <p:nvPr/>
        </p:nvCxnSpPr>
        <p:spPr bwMode="auto">
          <a:xfrm flipV="1">
            <a:off x="2125663" y="2908300"/>
            <a:ext cx="646112" cy="117475"/>
          </a:xfrm>
          <a:prstGeom prst="curvedConnector3">
            <a:avLst>
              <a:gd name="adj1" fmla="val 49875"/>
            </a:avLst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9374" name="AutoShape 14"/>
          <p:cNvCxnSpPr>
            <a:cxnSpLocks noChangeShapeType="1"/>
            <a:stCxn id="1039371" idx="3"/>
            <a:endCxn id="1039368" idx="1"/>
          </p:cNvCxnSpPr>
          <p:nvPr/>
        </p:nvCxnSpPr>
        <p:spPr bwMode="auto">
          <a:xfrm flipV="1">
            <a:off x="2125663" y="3268663"/>
            <a:ext cx="646112" cy="9525"/>
          </a:xfrm>
          <a:prstGeom prst="curvedConnector3">
            <a:avLst>
              <a:gd name="adj1" fmla="val 49875"/>
            </a:avLst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9375" name="AutoShape 15"/>
          <p:cNvCxnSpPr>
            <a:cxnSpLocks noChangeShapeType="1"/>
            <a:stCxn id="1039372" idx="3"/>
            <a:endCxn id="1039369" idx="1"/>
          </p:cNvCxnSpPr>
          <p:nvPr/>
        </p:nvCxnSpPr>
        <p:spPr bwMode="auto">
          <a:xfrm>
            <a:off x="2125663" y="3530600"/>
            <a:ext cx="646112" cy="96838"/>
          </a:xfrm>
          <a:prstGeom prst="curvedConnector3">
            <a:avLst>
              <a:gd name="adj1" fmla="val 49875"/>
            </a:avLst>
          </a:prstGeom>
          <a:noFill/>
          <a:ln w="9525">
            <a:solidFill>
              <a:srgbClr val="06800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9376" name="AutoShape 16"/>
          <p:cNvSpPr>
            <a:spLocks noChangeArrowheads="1"/>
          </p:cNvSpPr>
          <p:nvPr/>
        </p:nvSpPr>
        <p:spPr bwMode="auto">
          <a:xfrm>
            <a:off x="2232025" y="3933825"/>
            <a:ext cx="1331913" cy="250825"/>
          </a:xfrm>
          <a:prstGeom prst="roundRect">
            <a:avLst>
              <a:gd name="adj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6800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9377" name="Rectangle 17"/>
          <p:cNvSpPr>
            <a:spLocks noChangeArrowheads="1"/>
          </p:cNvSpPr>
          <p:nvPr/>
        </p:nvSpPr>
        <p:spPr bwMode="auto">
          <a:xfrm>
            <a:off x="4895850" y="3033713"/>
            <a:ext cx="1800225" cy="53975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1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en-US" altLang="zh-TW" sz="1400" b="1">
                <a:effectLst/>
                <a:latin typeface="Times New Roman" pitchFamily="18" charset="0"/>
                <a:ea typeface="華康細圓體" pitchFamily="49" charset="-120"/>
              </a:rPr>
              <a:t>shirt</a:t>
            </a:r>
            <a:r>
              <a:rPr kumimoji="1" lang="zh-TW" altLang="en-US" sz="1400" b="1">
                <a:effectLst/>
                <a:latin typeface="Times New Roman" pitchFamily="18" charset="0"/>
                <a:ea typeface="華康細圓體" pitchFamily="49" charset="-120"/>
              </a:rPr>
              <a:t>與</a:t>
            </a:r>
            <a:r>
              <a:rPr kumimoji="1" lang="en-US" altLang="zh-TW" sz="1400" b="1">
                <a:effectLst/>
                <a:latin typeface="Times New Roman" pitchFamily="18" charset="0"/>
                <a:ea typeface="華康細圓體" pitchFamily="49" charset="-120"/>
              </a:rPr>
              <a:t>hat</a:t>
            </a:r>
            <a:r>
              <a:rPr kumimoji="1" lang="zh-TW" altLang="en-US" sz="1400" b="1">
                <a:effectLst/>
                <a:latin typeface="Times New Roman" pitchFamily="18" charset="0"/>
                <a:ea typeface="華康細圓體" pitchFamily="49" charset="-120"/>
              </a:rPr>
              <a:t>的值只能是</a:t>
            </a:r>
            <a:r>
              <a:rPr kumimoji="1" lang="en-US" altLang="zh-TW" sz="1400" b="1">
                <a:effectLst/>
                <a:latin typeface="Times New Roman" pitchFamily="18" charset="0"/>
                <a:ea typeface="華康細圓體" pitchFamily="49" charset="-120"/>
              </a:rPr>
              <a:t>0, 1 </a:t>
            </a:r>
            <a:r>
              <a:rPr kumimoji="1" lang="zh-TW" altLang="en-US" sz="1400" b="1">
                <a:effectLst/>
                <a:latin typeface="Times New Roman" pitchFamily="18" charset="0"/>
                <a:ea typeface="華康細圓體" pitchFamily="49" charset="-120"/>
              </a:rPr>
              <a:t>與 </a:t>
            </a:r>
            <a:r>
              <a:rPr kumimoji="1" lang="en-US" altLang="zh-TW" sz="1400" b="1">
                <a:effectLst/>
                <a:latin typeface="Times New Roman" pitchFamily="18" charset="0"/>
                <a:ea typeface="華康細圓體" pitchFamily="49" charset="-120"/>
              </a:rPr>
              <a:t>2 </a:t>
            </a:r>
            <a:r>
              <a:rPr kumimoji="1" lang="zh-TW" altLang="en-US" sz="1400" b="1">
                <a:effectLst/>
                <a:latin typeface="Times New Roman" pitchFamily="18" charset="0"/>
                <a:ea typeface="華康細圓體" pitchFamily="49" charset="-120"/>
              </a:rPr>
              <a:t>其中之一</a:t>
            </a:r>
          </a:p>
        </p:txBody>
      </p:sp>
      <p:cxnSp>
        <p:nvCxnSpPr>
          <p:cNvPr id="1039378" name="AutoShape 18"/>
          <p:cNvCxnSpPr>
            <a:cxnSpLocks noChangeShapeType="1"/>
            <a:stCxn id="1039376" idx="3"/>
            <a:endCxn id="1039377" idx="1"/>
          </p:cNvCxnSpPr>
          <p:nvPr/>
        </p:nvCxnSpPr>
        <p:spPr bwMode="auto">
          <a:xfrm flipV="1">
            <a:off x="3563938" y="3303588"/>
            <a:ext cx="1331912" cy="755650"/>
          </a:xfrm>
          <a:prstGeom prst="curvedConnector3">
            <a:avLst>
              <a:gd name="adj1" fmla="val 46722"/>
            </a:avLst>
          </a:prstGeom>
          <a:noFill/>
          <a:ln w="9525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43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下拉選單與列舉型態的關係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8077200" cy="481013"/>
          </a:xfrm>
        </p:spPr>
        <p:txBody>
          <a:bodyPr/>
          <a:lstStyle/>
          <a:p>
            <a:r>
              <a:rPr lang="zh-TW" altLang="en-US" sz="2800"/>
              <a:t>下拉選單的設計非常類似於列舉型態：</a:t>
            </a:r>
          </a:p>
        </p:txBody>
      </p:sp>
      <p:pic>
        <p:nvPicPr>
          <p:cNvPr id="1041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2781300"/>
            <a:ext cx="50292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184650"/>
            <a:ext cx="15049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1414" name="AutoShape 6"/>
          <p:cNvSpPr>
            <a:spLocks noChangeArrowheads="1"/>
          </p:cNvSpPr>
          <p:nvPr/>
        </p:nvSpPr>
        <p:spPr bwMode="auto">
          <a:xfrm>
            <a:off x="1403350" y="5480050"/>
            <a:ext cx="1331913" cy="250825"/>
          </a:xfrm>
          <a:prstGeom prst="roundRect">
            <a:avLst>
              <a:gd name="adj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6800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1415" name="Rectangle 7"/>
          <p:cNvSpPr>
            <a:spLocks noChangeArrowheads="1"/>
          </p:cNvSpPr>
          <p:nvPr/>
        </p:nvSpPr>
        <p:spPr bwMode="auto">
          <a:xfrm>
            <a:off x="3132138" y="5768975"/>
            <a:ext cx="2411412" cy="719138"/>
          </a:xfrm>
          <a:prstGeom prst="rect">
            <a:avLst/>
          </a:prstGeom>
          <a:solidFill>
            <a:srgbClr val="FFFF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en-US" altLang="zh-TW" sz="1400" b="1">
                <a:effectLst/>
                <a:latin typeface="Times New Roman" pitchFamily="18" charset="0"/>
                <a:ea typeface="華康細圓體" pitchFamily="49" charset="-120"/>
              </a:rPr>
              <a:t>shirt</a:t>
            </a:r>
            <a:r>
              <a:rPr kumimoji="1" lang="zh-TW" altLang="en-US" sz="1400" b="1">
                <a:effectLst/>
                <a:latin typeface="Times New Roman" pitchFamily="18" charset="0"/>
                <a:ea typeface="華康細圓體" pitchFamily="49" charset="-120"/>
              </a:rPr>
              <a:t>與</a:t>
            </a:r>
            <a:r>
              <a:rPr kumimoji="1" lang="en-US" altLang="zh-TW" sz="1400" b="1">
                <a:effectLst/>
                <a:latin typeface="Times New Roman" pitchFamily="18" charset="0"/>
                <a:ea typeface="華康細圓體" pitchFamily="49" charset="-120"/>
              </a:rPr>
              <a:t>hat</a:t>
            </a:r>
            <a:r>
              <a:rPr kumimoji="1" lang="zh-TW" altLang="en-US" sz="1400" b="1">
                <a:effectLst/>
                <a:latin typeface="Times New Roman" pitchFamily="18" charset="0"/>
                <a:ea typeface="華康細圓體" pitchFamily="49" charset="-120"/>
              </a:rPr>
              <a:t>的值只可以是</a:t>
            </a:r>
            <a:r>
              <a:rPr kumimoji="1" lang="en-US" altLang="zh-TW" sz="1400" b="1">
                <a:effectLst/>
                <a:latin typeface="Times New Roman" pitchFamily="18" charset="0"/>
                <a:ea typeface="華康細圓體" pitchFamily="49" charset="-120"/>
              </a:rPr>
              <a:t>red, green </a:t>
            </a:r>
            <a:r>
              <a:rPr kumimoji="1" lang="zh-TW" altLang="en-US" sz="1400" b="1">
                <a:effectLst/>
                <a:latin typeface="Times New Roman" pitchFamily="18" charset="0"/>
                <a:ea typeface="華康細圓體" pitchFamily="49" charset="-120"/>
              </a:rPr>
              <a:t>與 </a:t>
            </a:r>
            <a:r>
              <a:rPr kumimoji="1" lang="en-US" altLang="zh-TW" sz="1400" b="1">
                <a:effectLst/>
                <a:latin typeface="Times New Roman" pitchFamily="18" charset="0"/>
                <a:ea typeface="華康細圓體" pitchFamily="49" charset="-120"/>
              </a:rPr>
              <a:t>blue </a:t>
            </a:r>
            <a:r>
              <a:rPr kumimoji="1" lang="zh-TW" altLang="en-US" sz="1400" b="1">
                <a:effectLst/>
                <a:latin typeface="Times New Roman" pitchFamily="18" charset="0"/>
                <a:ea typeface="華康細圓體" pitchFamily="49" charset="-120"/>
              </a:rPr>
              <a:t>其中之一，不能為其它的值</a:t>
            </a:r>
          </a:p>
        </p:txBody>
      </p:sp>
      <p:cxnSp>
        <p:nvCxnSpPr>
          <p:cNvPr id="1041416" name="AutoShape 8"/>
          <p:cNvCxnSpPr>
            <a:cxnSpLocks noChangeShapeType="1"/>
            <a:stCxn id="1041413" idx="2"/>
            <a:endCxn id="1041415" idx="1"/>
          </p:cNvCxnSpPr>
          <p:nvPr/>
        </p:nvCxnSpPr>
        <p:spPr bwMode="auto">
          <a:xfrm rot="16200000" flipH="1">
            <a:off x="2299494" y="5296694"/>
            <a:ext cx="401638" cy="1263650"/>
          </a:xfrm>
          <a:prstGeom prst="curvedConnector2">
            <a:avLst/>
          </a:prstGeom>
          <a:noFill/>
          <a:ln w="9525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1417" name="AutoShape 9"/>
          <p:cNvSpPr>
            <a:spLocks noChangeArrowheads="1"/>
          </p:cNvSpPr>
          <p:nvPr/>
        </p:nvSpPr>
        <p:spPr bwMode="auto">
          <a:xfrm>
            <a:off x="4356100" y="3249613"/>
            <a:ext cx="1836738" cy="503237"/>
          </a:xfrm>
          <a:prstGeom prst="roundRect">
            <a:avLst>
              <a:gd name="adj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6800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6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520825"/>
            <a:ext cx="786765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3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列舉型態的使用範例</a:t>
            </a:r>
            <a:r>
              <a:rPr lang="en-US" altLang="zh-TW"/>
              <a:t>(</a:t>
            </a:r>
            <a:r>
              <a:rPr lang="zh-TW" altLang="en-US"/>
              <a:t>一</a:t>
            </a:r>
            <a:r>
              <a:rPr lang="en-US" altLang="zh-TW"/>
              <a:t>) </a:t>
            </a:r>
          </a:p>
        </p:txBody>
      </p:sp>
      <p:pic>
        <p:nvPicPr>
          <p:cNvPr id="1043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52513"/>
            <a:ext cx="27527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9000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列舉常數的值 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8229600" cy="557212"/>
          </a:xfrm>
        </p:spPr>
        <p:txBody>
          <a:bodyPr/>
          <a:lstStyle/>
          <a:p>
            <a:r>
              <a:rPr lang="zh-TW" altLang="en-US" sz="2800"/>
              <a:t>列舉常數的值可從其它整數開始：</a:t>
            </a:r>
          </a:p>
        </p:txBody>
      </p:sp>
      <p:pic>
        <p:nvPicPr>
          <p:cNvPr id="1045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5038"/>
            <a:ext cx="45053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4581525"/>
            <a:ext cx="46482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5510" name="Rectangle 6"/>
          <p:cNvSpPr>
            <a:spLocks noChangeArrowheads="1"/>
          </p:cNvSpPr>
          <p:nvPr/>
        </p:nvSpPr>
        <p:spPr bwMode="auto">
          <a:xfrm>
            <a:off x="2879725" y="2349500"/>
            <a:ext cx="1223963" cy="252413"/>
          </a:xfrm>
          <a:prstGeom prst="rect">
            <a:avLst/>
          </a:prstGeom>
          <a:noFill/>
          <a:ln w="9525">
            <a:solidFill>
              <a:srgbClr val="FF010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1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400" b="1">
                <a:effectLst/>
                <a:latin typeface="Times New Roman" pitchFamily="18" charset="0"/>
                <a:ea typeface="華康細圓體" pitchFamily="49" charset="-120"/>
              </a:rPr>
              <a:t>預設值設為 </a:t>
            </a:r>
            <a:r>
              <a:rPr kumimoji="1" lang="en-US" altLang="zh-TW" sz="1400" b="1">
                <a:effectLst/>
                <a:latin typeface="Times New Roman" pitchFamily="18" charset="0"/>
                <a:ea typeface="華康細圓體" pitchFamily="49" charset="-120"/>
              </a:rPr>
              <a:t>5</a:t>
            </a:r>
          </a:p>
        </p:txBody>
      </p:sp>
      <p:sp>
        <p:nvSpPr>
          <p:cNvPr id="1045511" name="AutoShape 7"/>
          <p:cNvSpPr>
            <a:spLocks noChangeArrowheads="1"/>
          </p:cNvSpPr>
          <p:nvPr/>
        </p:nvSpPr>
        <p:spPr bwMode="auto">
          <a:xfrm>
            <a:off x="1403350" y="2708275"/>
            <a:ext cx="793750" cy="201613"/>
          </a:xfrm>
          <a:prstGeom prst="roundRect">
            <a:avLst>
              <a:gd name="adj" fmla="val 16667"/>
            </a:avLst>
          </a:prstGeom>
          <a:solidFill>
            <a:srgbClr val="FF0101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045512" name="AutoShape 8"/>
          <p:cNvCxnSpPr>
            <a:cxnSpLocks noChangeShapeType="1"/>
            <a:stCxn id="1045511" idx="3"/>
            <a:endCxn id="1045510" idx="1"/>
          </p:cNvCxnSpPr>
          <p:nvPr/>
        </p:nvCxnSpPr>
        <p:spPr bwMode="auto">
          <a:xfrm flipV="1">
            <a:off x="2197100" y="2476500"/>
            <a:ext cx="682625" cy="3333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5513" name="Rectangle 9"/>
          <p:cNvSpPr>
            <a:spLocks noChangeArrowheads="1"/>
          </p:cNvSpPr>
          <p:nvPr/>
        </p:nvSpPr>
        <p:spPr bwMode="auto">
          <a:xfrm>
            <a:off x="2808288" y="3536950"/>
            <a:ext cx="1223962" cy="252413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1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400" b="1">
                <a:effectLst/>
                <a:latin typeface="Times New Roman" pitchFamily="18" charset="0"/>
                <a:ea typeface="華康細圓體" pitchFamily="49" charset="-120"/>
              </a:rPr>
              <a:t>預設值變成</a:t>
            </a:r>
            <a:r>
              <a:rPr kumimoji="1" lang="en-US" altLang="zh-TW" sz="1400" b="1">
                <a:effectLst/>
                <a:latin typeface="Times New Roman" pitchFamily="18" charset="0"/>
                <a:ea typeface="華康細圓體" pitchFamily="49" charset="-120"/>
              </a:rPr>
              <a:t>6</a:t>
            </a:r>
          </a:p>
        </p:txBody>
      </p:sp>
      <p:sp>
        <p:nvSpPr>
          <p:cNvPr id="1045514" name="Rectangle 10"/>
          <p:cNvSpPr>
            <a:spLocks noChangeArrowheads="1"/>
          </p:cNvSpPr>
          <p:nvPr/>
        </p:nvSpPr>
        <p:spPr bwMode="auto">
          <a:xfrm>
            <a:off x="2808288" y="3970338"/>
            <a:ext cx="1187450" cy="252412"/>
          </a:xfrm>
          <a:prstGeom prst="rect">
            <a:avLst/>
          </a:prstGeom>
          <a:noFill/>
          <a:ln w="9525">
            <a:solidFill>
              <a:srgbClr val="06800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1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400" b="1">
                <a:effectLst/>
                <a:latin typeface="Times New Roman" pitchFamily="18" charset="0"/>
                <a:ea typeface="華康細圓體" pitchFamily="49" charset="-120"/>
              </a:rPr>
              <a:t>預設值變成</a:t>
            </a:r>
            <a:r>
              <a:rPr kumimoji="1" lang="en-US" altLang="zh-TW" sz="1400" b="1">
                <a:effectLst/>
                <a:latin typeface="Times New Roman" pitchFamily="18" charset="0"/>
                <a:ea typeface="華康細圓體" pitchFamily="49" charset="-120"/>
              </a:rPr>
              <a:t>7</a:t>
            </a:r>
          </a:p>
        </p:txBody>
      </p:sp>
      <p:sp>
        <p:nvSpPr>
          <p:cNvPr id="1045515" name="AutoShape 11"/>
          <p:cNvSpPr>
            <a:spLocks noChangeArrowheads="1"/>
          </p:cNvSpPr>
          <p:nvPr/>
        </p:nvSpPr>
        <p:spPr bwMode="auto">
          <a:xfrm>
            <a:off x="1404938" y="2997200"/>
            <a:ext cx="793750" cy="201613"/>
          </a:xfrm>
          <a:prstGeom prst="roundRect">
            <a:avLst>
              <a:gd name="adj" fmla="val 16667"/>
            </a:avLst>
          </a:prstGeom>
          <a:solidFill>
            <a:srgbClr val="333399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5516" name="AutoShape 12"/>
          <p:cNvSpPr>
            <a:spLocks noChangeArrowheads="1"/>
          </p:cNvSpPr>
          <p:nvPr/>
        </p:nvSpPr>
        <p:spPr bwMode="auto">
          <a:xfrm>
            <a:off x="1404938" y="3249613"/>
            <a:ext cx="793750" cy="201612"/>
          </a:xfrm>
          <a:prstGeom prst="roundRect">
            <a:avLst>
              <a:gd name="adj" fmla="val 16667"/>
            </a:avLst>
          </a:prstGeom>
          <a:solidFill>
            <a:srgbClr val="068006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6800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045517" name="AutoShape 13"/>
          <p:cNvCxnSpPr>
            <a:cxnSpLocks noChangeShapeType="1"/>
            <a:stCxn id="1045515" idx="3"/>
            <a:endCxn id="1045513" idx="1"/>
          </p:cNvCxnSpPr>
          <p:nvPr/>
        </p:nvCxnSpPr>
        <p:spPr bwMode="auto">
          <a:xfrm>
            <a:off x="2198688" y="3098800"/>
            <a:ext cx="609600" cy="5651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5518" name="AutoShape 14"/>
          <p:cNvCxnSpPr>
            <a:cxnSpLocks noChangeShapeType="1"/>
            <a:stCxn id="1045516" idx="3"/>
            <a:endCxn id="1045514" idx="1"/>
          </p:cNvCxnSpPr>
          <p:nvPr/>
        </p:nvCxnSpPr>
        <p:spPr bwMode="auto">
          <a:xfrm>
            <a:off x="2198688" y="3351213"/>
            <a:ext cx="609600" cy="7461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6800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5519" name="Rectangle 15"/>
          <p:cNvSpPr>
            <a:spLocks noChangeArrowheads="1"/>
          </p:cNvSpPr>
          <p:nvPr/>
        </p:nvSpPr>
        <p:spPr bwMode="auto">
          <a:xfrm>
            <a:off x="3060700" y="4652963"/>
            <a:ext cx="1223963" cy="252412"/>
          </a:xfrm>
          <a:prstGeom prst="rect">
            <a:avLst/>
          </a:prstGeom>
          <a:noFill/>
          <a:ln w="9525">
            <a:solidFill>
              <a:srgbClr val="FF010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1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400" b="1">
                <a:effectLst/>
                <a:latin typeface="Times New Roman" pitchFamily="18" charset="0"/>
                <a:ea typeface="華康細圓體" pitchFamily="49" charset="-120"/>
              </a:rPr>
              <a:t>預設值設為</a:t>
            </a:r>
            <a:r>
              <a:rPr kumimoji="1" lang="en-US" altLang="zh-TW" sz="1400" b="1">
                <a:effectLst/>
                <a:latin typeface="Times New Roman" pitchFamily="18" charset="0"/>
                <a:ea typeface="華康細圓體" pitchFamily="49" charset="-120"/>
              </a:rPr>
              <a:t>10</a:t>
            </a:r>
          </a:p>
        </p:txBody>
      </p:sp>
      <p:sp>
        <p:nvSpPr>
          <p:cNvPr id="1045520" name="AutoShape 16"/>
          <p:cNvSpPr>
            <a:spLocks noChangeArrowheads="1"/>
          </p:cNvSpPr>
          <p:nvPr/>
        </p:nvSpPr>
        <p:spPr bwMode="auto">
          <a:xfrm>
            <a:off x="1439863" y="5118100"/>
            <a:ext cx="793750" cy="201613"/>
          </a:xfrm>
          <a:prstGeom prst="roundRect">
            <a:avLst>
              <a:gd name="adj" fmla="val 16667"/>
            </a:avLst>
          </a:prstGeom>
          <a:solidFill>
            <a:srgbClr val="FF0101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045521" name="AutoShape 17"/>
          <p:cNvCxnSpPr>
            <a:cxnSpLocks noChangeShapeType="1"/>
            <a:stCxn id="1045520" idx="3"/>
            <a:endCxn id="1045519" idx="1"/>
          </p:cNvCxnSpPr>
          <p:nvPr/>
        </p:nvCxnSpPr>
        <p:spPr bwMode="auto">
          <a:xfrm flipV="1">
            <a:off x="2233613" y="4779963"/>
            <a:ext cx="827087" cy="439737"/>
          </a:xfrm>
          <a:prstGeom prst="curvedConnector3">
            <a:avLst>
              <a:gd name="adj1" fmla="val 49903"/>
            </a:avLst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5522" name="Rectangle 18"/>
          <p:cNvSpPr>
            <a:spLocks noChangeArrowheads="1"/>
          </p:cNvSpPr>
          <p:nvPr/>
        </p:nvSpPr>
        <p:spPr bwMode="auto">
          <a:xfrm>
            <a:off x="3167063" y="5946775"/>
            <a:ext cx="1223962" cy="252413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1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400" b="1">
                <a:effectLst/>
                <a:latin typeface="Times New Roman" pitchFamily="18" charset="0"/>
                <a:ea typeface="華康細圓體" pitchFamily="49" charset="-120"/>
              </a:rPr>
              <a:t>預設值設為</a:t>
            </a:r>
            <a:r>
              <a:rPr kumimoji="1" lang="en-US" altLang="zh-TW" sz="1400" b="1">
                <a:effectLst/>
                <a:latin typeface="Times New Roman" pitchFamily="18" charset="0"/>
                <a:ea typeface="華康細圓體" pitchFamily="49" charset="-120"/>
              </a:rPr>
              <a:t>20</a:t>
            </a:r>
          </a:p>
        </p:txBody>
      </p:sp>
      <p:sp>
        <p:nvSpPr>
          <p:cNvPr id="1045523" name="Rectangle 19"/>
          <p:cNvSpPr>
            <a:spLocks noChangeArrowheads="1"/>
          </p:cNvSpPr>
          <p:nvPr/>
        </p:nvSpPr>
        <p:spPr bwMode="auto">
          <a:xfrm>
            <a:off x="3168650" y="6380163"/>
            <a:ext cx="1187450" cy="252412"/>
          </a:xfrm>
          <a:prstGeom prst="rect">
            <a:avLst/>
          </a:prstGeom>
          <a:noFill/>
          <a:ln w="9525">
            <a:solidFill>
              <a:srgbClr val="06800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1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1400" b="1">
                <a:effectLst/>
                <a:latin typeface="Times New Roman" pitchFamily="18" charset="0"/>
                <a:ea typeface="華康細圓體" pitchFamily="49" charset="-120"/>
              </a:rPr>
              <a:t>預設值設為</a:t>
            </a:r>
            <a:r>
              <a:rPr kumimoji="1" lang="en-US" altLang="zh-TW" sz="1400" b="1">
                <a:effectLst/>
                <a:latin typeface="Times New Roman" pitchFamily="18" charset="0"/>
                <a:ea typeface="華康細圓體" pitchFamily="49" charset="-120"/>
              </a:rPr>
              <a:t>30</a:t>
            </a:r>
          </a:p>
        </p:txBody>
      </p:sp>
      <p:sp>
        <p:nvSpPr>
          <p:cNvPr id="1045524" name="AutoShape 20"/>
          <p:cNvSpPr>
            <a:spLocks noChangeArrowheads="1"/>
          </p:cNvSpPr>
          <p:nvPr/>
        </p:nvSpPr>
        <p:spPr bwMode="auto">
          <a:xfrm>
            <a:off x="1441450" y="5407025"/>
            <a:ext cx="1114425" cy="217488"/>
          </a:xfrm>
          <a:prstGeom prst="roundRect">
            <a:avLst>
              <a:gd name="adj" fmla="val 16667"/>
            </a:avLst>
          </a:prstGeom>
          <a:solidFill>
            <a:srgbClr val="333399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5525" name="AutoShape 21"/>
          <p:cNvSpPr>
            <a:spLocks noChangeArrowheads="1"/>
          </p:cNvSpPr>
          <p:nvPr/>
        </p:nvSpPr>
        <p:spPr bwMode="auto">
          <a:xfrm>
            <a:off x="1441450" y="5659438"/>
            <a:ext cx="1077913" cy="182562"/>
          </a:xfrm>
          <a:prstGeom prst="roundRect">
            <a:avLst>
              <a:gd name="adj" fmla="val 16667"/>
            </a:avLst>
          </a:prstGeom>
          <a:solidFill>
            <a:srgbClr val="068006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6800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045526" name="AutoShape 22"/>
          <p:cNvCxnSpPr>
            <a:cxnSpLocks noChangeShapeType="1"/>
            <a:stCxn id="1045524" idx="3"/>
            <a:endCxn id="1045522" idx="1"/>
          </p:cNvCxnSpPr>
          <p:nvPr/>
        </p:nvCxnSpPr>
        <p:spPr bwMode="auto">
          <a:xfrm>
            <a:off x="2555875" y="5516563"/>
            <a:ext cx="611188" cy="557212"/>
          </a:xfrm>
          <a:prstGeom prst="curvedConnector3">
            <a:avLst>
              <a:gd name="adj1" fmla="val 49870"/>
            </a:avLst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5527" name="AutoShape 23"/>
          <p:cNvCxnSpPr>
            <a:cxnSpLocks noChangeShapeType="1"/>
            <a:stCxn id="1045525" idx="3"/>
            <a:endCxn id="1045523" idx="1"/>
          </p:cNvCxnSpPr>
          <p:nvPr/>
        </p:nvCxnSpPr>
        <p:spPr bwMode="auto">
          <a:xfrm>
            <a:off x="2519363" y="5751513"/>
            <a:ext cx="649287" cy="755650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6800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74201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列舉型態的使用範例</a:t>
            </a:r>
            <a:r>
              <a:rPr lang="en-US" altLang="zh-TW"/>
              <a:t>(</a:t>
            </a:r>
            <a:r>
              <a:rPr lang="zh-TW" altLang="en-US"/>
              <a:t>二</a:t>
            </a:r>
            <a:r>
              <a:rPr lang="en-US" altLang="zh-TW"/>
              <a:t>) </a:t>
            </a:r>
          </a:p>
        </p:txBody>
      </p:sp>
      <p:pic>
        <p:nvPicPr>
          <p:cNvPr id="1047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517650"/>
            <a:ext cx="787717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47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086725" cy="1431925"/>
          </a:xfrm>
        </p:spPr>
        <p:txBody>
          <a:bodyPr/>
          <a:lstStyle/>
          <a:p>
            <a:r>
              <a:rPr lang="en-US" altLang="zh-TW" dirty="0" smtClean="0"/>
              <a:t>Exercise (2/2)</a:t>
            </a:r>
            <a:endParaRPr lang="en-US" altLang="zh-TW" dirty="0"/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8077200" cy="419100"/>
          </a:xfrm>
        </p:spPr>
        <p:txBody>
          <a:bodyPr/>
          <a:lstStyle/>
          <a:p>
            <a:endParaRPr lang="zh-TW" altLang="zh-TW" sz="2800"/>
          </a:p>
        </p:txBody>
      </p:sp>
      <p:pic>
        <p:nvPicPr>
          <p:cNvPr id="835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8675687" cy="566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17496"/>
              </p:ext>
            </p:extLst>
          </p:nvPr>
        </p:nvGraphicFramePr>
        <p:xfrm>
          <a:off x="3131840" y="836712"/>
          <a:ext cx="6037262" cy="4573590"/>
        </p:xfrm>
        <a:graphic>
          <a:graphicData uri="http://schemas.openxmlformats.org/drawingml/2006/table">
            <a:tbl>
              <a:tblPr/>
              <a:tblGrid>
                <a:gridCol w="676275"/>
                <a:gridCol w="2163763"/>
                <a:gridCol w="792162"/>
                <a:gridCol w="793750"/>
                <a:gridCol w="792162"/>
                <a:gridCol w="819150"/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行號</a:t>
                      </a:r>
                      <a:endParaRPr kumimoji="0" lang="zh-TW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程式碼</a:t>
                      </a:r>
                      <a:endParaRPr kumimoji="0" lang="zh-TW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a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b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*ptr1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*ptr2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06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a=5,b=10;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5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10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ambria" pitchFamily="18" charset="0"/>
                          <a:ea typeface="標楷體" pitchFamily="65" charset="-120"/>
                        </a:rPr>
                        <a:t>?</a:t>
                      </a:r>
                      <a:endParaRPr kumimoji="0" lang="zh-TW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Cambria" pitchFamily="18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ambria" pitchFamily="18" charset="0"/>
                          <a:ea typeface="標楷體" pitchFamily="65" charset="-120"/>
                        </a:rPr>
                        <a:t>?</a:t>
                      </a:r>
                      <a:endParaRPr kumimoji="0" lang="zh-TW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Cambria" pitchFamily="18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07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*ptr1,*ptr2;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5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10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ambria" pitchFamily="18" charset="0"/>
                          <a:ea typeface="標楷體" pitchFamily="65" charset="-120"/>
                          <a:cs typeface="Courier New" pitchFamily="49" charset="0"/>
                        </a:rPr>
                        <a:t>?</a:t>
                      </a:r>
                      <a:endParaRPr kumimoji="0" lang="zh-TW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Cambria" pitchFamily="18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ambria" pitchFamily="18" charset="0"/>
                          <a:ea typeface="標楷體" pitchFamily="65" charset="-120"/>
                          <a:cs typeface="Courier New" pitchFamily="49" charset="0"/>
                        </a:rPr>
                        <a:t>?</a:t>
                      </a:r>
                      <a:endParaRPr kumimoji="0" lang="zh-TW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Cambria" pitchFamily="18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08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ptr1=&amp;a;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5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10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5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?</a:t>
                      </a:r>
                      <a:endParaRPr kumimoji="0" lang="zh-TW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09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ptr2=&amp;b;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5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10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5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10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10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*ptr1=7;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7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10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7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10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11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*ptr2=32;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7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32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7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32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12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a=17;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17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32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17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32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13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ptr1=ptr2;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17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32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32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32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14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*ptr1=9;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17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9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9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9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15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ptr1=&amp;a;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17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9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17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9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16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a=64;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64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9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64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9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17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*ptr2=*ptr1+5;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64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69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64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69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18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ptr2=&amp;a;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64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69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64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909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64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909"/>
                        </a:solidFill>
                        <a:effectLst/>
                        <a:latin typeface="Arial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9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列舉型態的使用範例</a:t>
            </a:r>
            <a:r>
              <a:rPr lang="en-US" altLang="zh-TW"/>
              <a:t>(</a:t>
            </a:r>
            <a:r>
              <a:rPr lang="zh-TW" altLang="en-US"/>
              <a:t>二</a:t>
            </a:r>
            <a:r>
              <a:rPr lang="en-US" altLang="zh-TW"/>
              <a:t>)</a:t>
            </a:r>
          </a:p>
        </p:txBody>
      </p:sp>
      <p:pic>
        <p:nvPicPr>
          <p:cNvPr id="1049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78867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181600"/>
            <a:ext cx="29622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3140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自訂型態─</a:t>
            </a:r>
            <a:r>
              <a:rPr lang="en-US" altLang="zh-TW"/>
              <a:t>typedef </a:t>
            </a:r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8077200" cy="1838325"/>
          </a:xfrm>
        </p:spPr>
        <p:txBody>
          <a:bodyPr/>
          <a:lstStyle/>
          <a:p>
            <a:r>
              <a:rPr lang="en-US" altLang="zh-TW" sz="2800"/>
              <a:t>typedef </a:t>
            </a:r>
            <a:r>
              <a:rPr lang="zh-TW" altLang="en-US" sz="2800"/>
              <a:t>可將原有的資料型態重新命名</a:t>
            </a:r>
          </a:p>
          <a:p>
            <a:pPr lvl="1"/>
            <a:r>
              <a:rPr lang="zh-TW" altLang="en-US" sz="2400"/>
              <a:t>目的是為了使重新命名更易於閱讀和理解</a:t>
            </a:r>
          </a:p>
        </p:txBody>
      </p:sp>
      <p:sp>
        <p:nvSpPr>
          <p:cNvPr id="1051653" name="AutoShape 5"/>
          <p:cNvSpPr>
            <a:spLocks noChangeArrowheads="1"/>
          </p:cNvSpPr>
          <p:nvPr/>
        </p:nvSpPr>
        <p:spPr bwMode="auto">
          <a:xfrm>
            <a:off x="684213" y="3140075"/>
            <a:ext cx="7453312" cy="10096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typedef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資料型態 識別字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;</a:t>
            </a:r>
          </a:p>
        </p:txBody>
      </p:sp>
      <p:sp>
        <p:nvSpPr>
          <p:cNvPr id="1051654" name="AutoShape 6"/>
          <p:cNvSpPr>
            <a:spLocks noChangeArrowheads="1"/>
          </p:cNvSpPr>
          <p:nvPr/>
        </p:nvSpPr>
        <p:spPr bwMode="auto">
          <a:xfrm>
            <a:off x="4789488" y="2997200"/>
            <a:ext cx="2952750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1600" b="1">
                <a:effectLst/>
                <a:latin typeface="Times New Roman" pitchFamily="18" charset="0"/>
                <a:ea typeface="華康細圓體" pitchFamily="49" charset="-120"/>
              </a:rPr>
              <a:t>typedef </a:t>
            </a:r>
            <a:r>
              <a:rPr kumimoji="1" lang="zh-TW" altLang="en-US" sz="1600" b="1">
                <a:effectLst/>
                <a:latin typeface="華康細圓體" pitchFamily="49" charset="-120"/>
                <a:ea typeface="華康細圓體" pitchFamily="49" charset="-120"/>
              </a:rPr>
              <a:t>的使用格式</a:t>
            </a:r>
          </a:p>
        </p:txBody>
      </p:sp>
      <p:sp>
        <p:nvSpPr>
          <p:cNvPr id="1051655" name="Rectangle 7"/>
          <p:cNvSpPr>
            <a:spLocks noChangeArrowheads="1"/>
          </p:cNvSpPr>
          <p:nvPr/>
        </p:nvSpPr>
        <p:spPr bwMode="auto">
          <a:xfrm>
            <a:off x="900113" y="4689475"/>
            <a:ext cx="6457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TW" sz="1800" b="1">
                <a:effectLst/>
                <a:latin typeface="Arial" pitchFamily="34" charset="0"/>
              </a:rPr>
              <a:t>typedef int clock;		</a:t>
            </a:r>
            <a:r>
              <a:rPr kumimoji="1" lang="en-US" altLang="zh-TW" sz="1800" b="1">
                <a:effectLst/>
                <a:latin typeface="Arial" pitchFamily="34" charset="0"/>
                <a:ea typeface="華康細圓體" pitchFamily="49" charset="-120"/>
              </a:rPr>
              <a:t>/* </a:t>
            </a:r>
            <a:r>
              <a:rPr kumimoji="1" lang="zh-TW" altLang="en-US" sz="1800" b="1">
                <a:effectLst/>
                <a:latin typeface="Arial" pitchFamily="34" charset="0"/>
                <a:ea typeface="華康細圓體" pitchFamily="49" charset="-120"/>
              </a:rPr>
              <a:t>定義</a:t>
            </a:r>
            <a:r>
              <a:rPr kumimoji="1" lang="en-US" altLang="zh-TW" sz="1800" b="1">
                <a:effectLst/>
                <a:latin typeface="Arial" pitchFamily="34" charset="0"/>
                <a:ea typeface="華康細圓體" pitchFamily="49" charset="-120"/>
              </a:rPr>
              <a:t>clock</a:t>
            </a:r>
            <a:r>
              <a:rPr kumimoji="1" lang="zh-TW" altLang="en-US" sz="1800" b="1">
                <a:effectLst/>
                <a:latin typeface="Arial" pitchFamily="34" charset="0"/>
                <a:ea typeface="華康細圓體" pitchFamily="49" charset="-120"/>
              </a:rPr>
              <a:t>為整數型態 *</a:t>
            </a:r>
            <a:r>
              <a:rPr kumimoji="1" lang="en-US" altLang="zh-TW" sz="1800" b="1">
                <a:effectLst/>
                <a:latin typeface="Arial" pitchFamily="34" charset="0"/>
                <a:ea typeface="華康細圓體" pitchFamily="49" charset="-120"/>
              </a:rPr>
              <a:t>/</a:t>
            </a:r>
          </a:p>
          <a:p>
            <a:r>
              <a:rPr kumimoji="1" lang="en-US" altLang="zh-TW" sz="1800" b="1">
                <a:effectLst/>
                <a:latin typeface="Arial" pitchFamily="34" charset="0"/>
              </a:rPr>
              <a:t>clock hour,second; 	</a:t>
            </a:r>
            <a:r>
              <a:rPr kumimoji="1" lang="en-US" altLang="zh-TW" sz="1800" b="1">
                <a:effectLst/>
                <a:latin typeface="Arial" pitchFamily="34" charset="0"/>
                <a:ea typeface="華康細圓體" pitchFamily="49" charset="-120"/>
              </a:rPr>
              <a:t>/* </a:t>
            </a:r>
            <a:r>
              <a:rPr kumimoji="1" lang="zh-TW" altLang="en-US" sz="1800" b="1">
                <a:effectLst/>
                <a:latin typeface="Arial" pitchFamily="34" charset="0"/>
                <a:ea typeface="華康細圓體" pitchFamily="49" charset="-120"/>
              </a:rPr>
              <a:t>宣告</a:t>
            </a:r>
            <a:r>
              <a:rPr kumimoji="1" lang="en-US" altLang="zh-TW" sz="1800" b="1">
                <a:effectLst/>
                <a:latin typeface="Arial" pitchFamily="34" charset="0"/>
                <a:ea typeface="華康細圓體" pitchFamily="49" charset="-120"/>
              </a:rPr>
              <a:t>hour,second</a:t>
            </a:r>
            <a:r>
              <a:rPr kumimoji="1" lang="zh-TW" altLang="en-US" sz="1800" b="1">
                <a:effectLst/>
                <a:latin typeface="Arial" pitchFamily="34" charset="0"/>
                <a:ea typeface="華康細圓體" pitchFamily="49" charset="-120"/>
              </a:rPr>
              <a:t>為</a:t>
            </a:r>
            <a:r>
              <a:rPr kumimoji="1" lang="en-US" altLang="zh-TW" sz="1800" b="1">
                <a:effectLst/>
                <a:latin typeface="Arial" pitchFamily="34" charset="0"/>
                <a:ea typeface="華康細圓體" pitchFamily="49" charset="-120"/>
              </a:rPr>
              <a:t>clock</a:t>
            </a:r>
            <a:r>
              <a:rPr kumimoji="1" lang="zh-TW" altLang="en-US" sz="1800" b="1">
                <a:effectLst/>
                <a:latin typeface="Arial" pitchFamily="34" charset="0"/>
                <a:ea typeface="華康細圓體" pitchFamily="49" charset="-120"/>
              </a:rPr>
              <a:t>型態 *</a:t>
            </a:r>
            <a:r>
              <a:rPr kumimoji="1" lang="en-US" altLang="zh-TW" sz="1800" b="1">
                <a:effectLst/>
                <a:latin typeface="Arial" pitchFamily="34" charset="0"/>
                <a:ea typeface="華康細圓體" pitchFamily="49" charset="-12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752647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typedef </a:t>
            </a:r>
            <a:r>
              <a:rPr lang="zh-TW" altLang="en-US"/>
              <a:t>的使用範例</a:t>
            </a:r>
          </a:p>
        </p:txBody>
      </p:sp>
      <p:pic>
        <p:nvPicPr>
          <p:cNvPr id="1053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557338"/>
            <a:ext cx="7877175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3257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</a:t>
            </a:r>
            <a:r>
              <a:rPr lang="en-US" altLang="zh-TW"/>
              <a:t>typedef </a:t>
            </a:r>
            <a:r>
              <a:rPr lang="zh-TW" altLang="en-US"/>
              <a:t>的定義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68413"/>
            <a:ext cx="8077200" cy="1838325"/>
          </a:xfrm>
        </p:spPr>
        <p:txBody>
          <a:bodyPr/>
          <a:lstStyle/>
          <a:p>
            <a:r>
              <a:rPr lang="zh-TW" altLang="en-US" sz="2800"/>
              <a:t>將</a:t>
            </a:r>
            <a:r>
              <a:rPr lang="en-US" altLang="zh-TW" sz="2800"/>
              <a:t>prog11_15</a:t>
            </a:r>
            <a:r>
              <a:rPr lang="zh-TW" altLang="en-US" sz="2800"/>
              <a:t>的定義簡化成一個步驟：</a:t>
            </a:r>
          </a:p>
        </p:txBody>
      </p:sp>
      <p:sp>
        <p:nvSpPr>
          <p:cNvPr id="1055748" name="AutoShape 4"/>
          <p:cNvSpPr>
            <a:spLocks noChangeArrowheads="1"/>
          </p:cNvSpPr>
          <p:nvPr/>
        </p:nvSpPr>
        <p:spPr bwMode="auto">
          <a:xfrm>
            <a:off x="4860925" y="4545013"/>
            <a:ext cx="3240088" cy="1979612"/>
          </a:xfrm>
          <a:prstGeom prst="roundRect">
            <a:avLst>
              <a:gd name="adj" fmla="val 9343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r>
              <a:rPr kumimoji="1" lang="en-US" altLang="zh-TW" sz="1800" b="1">
                <a:effectLst/>
                <a:latin typeface="Courier New" pitchFamily="49" charset="0"/>
              </a:rPr>
              <a:t>  typedef struct</a:t>
            </a:r>
          </a:p>
          <a:p>
            <a:r>
              <a:rPr kumimoji="1" lang="en-US" altLang="zh-TW" sz="1800" b="1">
                <a:effectLst/>
                <a:latin typeface="Courier New" pitchFamily="49" charset="0"/>
              </a:rPr>
              <a:t>  {</a:t>
            </a:r>
          </a:p>
          <a:p>
            <a:r>
              <a:rPr kumimoji="1" lang="en-US" altLang="zh-TW" sz="1800" b="1">
                <a:effectLst/>
                <a:latin typeface="Courier New" pitchFamily="49" charset="0"/>
              </a:rPr>
              <a:t>     char name[10];</a:t>
            </a:r>
          </a:p>
          <a:p>
            <a:pPr>
              <a:spcAft>
                <a:spcPct val="10000"/>
              </a:spcAft>
            </a:pPr>
            <a:r>
              <a:rPr kumimoji="1" lang="en-US" altLang="zh-TW" sz="1800" b="1">
                <a:effectLst/>
                <a:latin typeface="Courier New" pitchFamily="49" charset="0"/>
              </a:rPr>
              <a:t>     int math</a:t>
            </a:r>
          </a:p>
          <a:p>
            <a:r>
              <a:rPr kumimoji="1" lang="en-US" altLang="zh-TW" sz="1800" b="1">
                <a:effectLst/>
                <a:latin typeface="Courier New" pitchFamily="49" charset="0"/>
              </a:rPr>
              <a:t>  } SCORE;</a:t>
            </a:r>
          </a:p>
        </p:txBody>
      </p:sp>
      <p:sp>
        <p:nvSpPr>
          <p:cNvPr id="1055749" name="AutoShape 5"/>
          <p:cNvSpPr>
            <a:spLocks noChangeArrowheads="1"/>
          </p:cNvSpPr>
          <p:nvPr/>
        </p:nvSpPr>
        <p:spPr bwMode="auto">
          <a:xfrm>
            <a:off x="719138" y="2441575"/>
            <a:ext cx="3908425" cy="1851025"/>
          </a:xfrm>
          <a:prstGeom prst="roundRect">
            <a:avLst>
              <a:gd name="adj" fmla="val 9884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r>
              <a:rPr kumimoji="1" lang="en-US" altLang="zh-TW" sz="1800" b="1">
                <a:effectLst/>
                <a:latin typeface="Courier New" pitchFamily="49" charset="0"/>
              </a:rPr>
              <a:t>struct data		</a:t>
            </a:r>
          </a:p>
          <a:p>
            <a:r>
              <a:rPr kumimoji="1" lang="en-US" altLang="zh-TW" sz="1800" b="1">
                <a:effectLst/>
                <a:latin typeface="Courier New" pitchFamily="49" charset="0"/>
              </a:rPr>
              <a:t>{</a:t>
            </a:r>
          </a:p>
          <a:p>
            <a:r>
              <a:rPr kumimoji="1" lang="en-US" altLang="zh-TW" sz="1800" b="1">
                <a:effectLst/>
                <a:latin typeface="Courier New" pitchFamily="49" charset="0"/>
              </a:rPr>
              <a:t>   char name[10];</a:t>
            </a:r>
          </a:p>
          <a:p>
            <a:r>
              <a:rPr kumimoji="1" lang="en-US" altLang="zh-TW" sz="1800" b="1">
                <a:effectLst/>
                <a:latin typeface="Courier New" pitchFamily="49" charset="0"/>
              </a:rPr>
              <a:t>   int math;</a:t>
            </a:r>
          </a:p>
          <a:p>
            <a:r>
              <a:rPr kumimoji="1" lang="en-US" altLang="zh-TW" sz="1800" b="1">
                <a:effectLst/>
                <a:latin typeface="Courier New" pitchFamily="49" charset="0"/>
              </a:rPr>
              <a:t>};</a:t>
            </a:r>
          </a:p>
          <a:p>
            <a:r>
              <a:rPr kumimoji="1" lang="en-US" altLang="zh-TW" sz="1800" b="1">
                <a:effectLst/>
                <a:latin typeface="Courier New" pitchFamily="49" charset="0"/>
              </a:rPr>
              <a:t>typedef struct data SCORE; </a:t>
            </a:r>
          </a:p>
        </p:txBody>
      </p:sp>
      <p:sp>
        <p:nvSpPr>
          <p:cNvPr id="1055750" name="AutoShape 6"/>
          <p:cNvSpPr>
            <a:spLocks noChangeArrowheads="1"/>
          </p:cNvSpPr>
          <p:nvPr/>
        </p:nvSpPr>
        <p:spPr bwMode="auto">
          <a:xfrm rot="5400000">
            <a:off x="5021263" y="3338513"/>
            <a:ext cx="684212" cy="792162"/>
          </a:xfrm>
          <a:custGeom>
            <a:avLst/>
            <a:gdLst>
              <a:gd name="G0" fmla="+- 14784 0 0"/>
              <a:gd name="G1" fmla="+- 3809 0 0"/>
              <a:gd name="G2" fmla="+- 12158 0 3809"/>
              <a:gd name="G3" fmla="+- G2 0 3809"/>
              <a:gd name="G4" fmla="*/ G3 32768 32059"/>
              <a:gd name="G5" fmla="*/ G4 1 2"/>
              <a:gd name="G6" fmla="+- 21600 0 14784"/>
              <a:gd name="G7" fmla="*/ G6 3809 6079"/>
              <a:gd name="G8" fmla="+- G7 14784 0"/>
              <a:gd name="T0" fmla="*/ 14784 w 21600"/>
              <a:gd name="T1" fmla="*/ 0 h 21600"/>
              <a:gd name="T2" fmla="*/ 14784 w 21600"/>
              <a:gd name="T3" fmla="*/ 12158 h 21600"/>
              <a:gd name="T4" fmla="*/ 2320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784" y="0"/>
                </a:lnTo>
                <a:lnTo>
                  <a:pt x="14784" y="3809"/>
                </a:lnTo>
                <a:lnTo>
                  <a:pt x="12427" y="3809"/>
                </a:lnTo>
                <a:cubicBezTo>
                  <a:pt x="5564" y="3809"/>
                  <a:pt x="0" y="7547"/>
                  <a:pt x="0" y="12158"/>
                </a:cubicBezTo>
                <a:lnTo>
                  <a:pt x="0" y="21600"/>
                </a:lnTo>
                <a:lnTo>
                  <a:pt x="4640" y="21600"/>
                </a:lnTo>
                <a:lnTo>
                  <a:pt x="4640" y="12158"/>
                </a:lnTo>
                <a:cubicBezTo>
                  <a:pt x="4640" y="10054"/>
                  <a:pt x="8126" y="8349"/>
                  <a:pt x="12427" y="8349"/>
                </a:cubicBezTo>
                <a:lnTo>
                  <a:pt x="14784" y="8349"/>
                </a:lnTo>
                <a:lnTo>
                  <a:pt x="14784" y="12158"/>
                </a:lnTo>
                <a:close/>
              </a:path>
            </a:pathLst>
          </a:custGeom>
          <a:gradFill rotWithShape="1">
            <a:gsLst>
              <a:gs pos="0">
                <a:srgbClr val="068006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rgbClr val="0680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5751" name="Text Box 7"/>
          <p:cNvSpPr txBox="1">
            <a:spLocks noChangeArrowheads="1"/>
          </p:cNvSpPr>
          <p:nvPr/>
        </p:nvSpPr>
        <p:spPr bwMode="auto">
          <a:xfrm>
            <a:off x="5795963" y="3321050"/>
            <a:ext cx="2268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TW" altLang="en-US" sz="1800" b="1">
                <a:effectLst/>
                <a:latin typeface="Arial" pitchFamily="34" charset="0"/>
                <a:ea typeface="華康細圓體" pitchFamily="49" charset="-120"/>
              </a:rPr>
              <a:t>由兩個步驟簡化成</a:t>
            </a:r>
          </a:p>
          <a:p>
            <a:r>
              <a:rPr kumimoji="1" lang="zh-TW" altLang="en-US" sz="1800" b="1">
                <a:effectLst/>
                <a:latin typeface="Arial" pitchFamily="34" charset="0"/>
                <a:ea typeface="華康細圓體" pitchFamily="49" charset="-120"/>
              </a:rPr>
              <a:t>一個步驟</a:t>
            </a:r>
          </a:p>
        </p:txBody>
      </p:sp>
      <p:sp>
        <p:nvSpPr>
          <p:cNvPr id="1055752" name="Line 8"/>
          <p:cNvSpPr>
            <a:spLocks noChangeShapeType="1"/>
          </p:cNvSpPr>
          <p:nvPr/>
        </p:nvSpPr>
        <p:spPr bwMode="auto">
          <a:xfrm>
            <a:off x="1403350" y="4400550"/>
            <a:ext cx="0" cy="252413"/>
          </a:xfrm>
          <a:prstGeom prst="line">
            <a:avLst/>
          </a:prstGeom>
          <a:noFill/>
          <a:ln w="9525">
            <a:solidFill>
              <a:srgbClr val="0680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753" name="Text Box 9"/>
          <p:cNvSpPr txBox="1">
            <a:spLocks noChangeArrowheads="1"/>
          </p:cNvSpPr>
          <p:nvPr/>
        </p:nvSpPr>
        <p:spPr bwMode="auto">
          <a:xfrm>
            <a:off x="1150938" y="4689475"/>
            <a:ext cx="2268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TW" altLang="en-US" sz="1800" b="1">
                <a:effectLst/>
                <a:latin typeface="Arial" pitchFamily="34" charset="0"/>
                <a:ea typeface="華康細圓體" pitchFamily="49" charset="-120"/>
              </a:rPr>
              <a:t>需要兩個步驟</a:t>
            </a:r>
          </a:p>
        </p:txBody>
      </p:sp>
      <p:sp>
        <p:nvSpPr>
          <p:cNvPr id="1055754" name="Text Box 10"/>
          <p:cNvSpPr txBox="1">
            <a:spLocks noChangeArrowheads="1"/>
          </p:cNvSpPr>
          <p:nvPr/>
        </p:nvSpPr>
        <p:spPr bwMode="auto">
          <a:xfrm>
            <a:off x="2735263" y="5438775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TW" altLang="en-US" sz="1800" b="1">
                <a:effectLst/>
                <a:latin typeface="Arial" pitchFamily="34" charset="0"/>
                <a:ea typeface="華康細圓體" pitchFamily="49" charset="-120"/>
              </a:rPr>
              <a:t>只需要一個步驟</a:t>
            </a:r>
          </a:p>
        </p:txBody>
      </p:sp>
      <p:sp>
        <p:nvSpPr>
          <p:cNvPr id="1055755" name="Line 11"/>
          <p:cNvSpPr>
            <a:spLocks noChangeShapeType="1"/>
          </p:cNvSpPr>
          <p:nvPr/>
        </p:nvSpPr>
        <p:spPr bwMode="auto">
          <a:xfrm>
            <a:off x="4535488" y="5619750"/>
            <a:ext cx="252412" cy="0"/>
          </a:xfrm>
          <a:prstGeom prst="line">
            <a:avLst/>
          </a:prstGeom>
          <a:noFill/>
          <a:ln w="9525">
            <a:solidFill>
              <a:srgbClr val="0680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3961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708275"/>
            <a:ext cx="7696200" cy="720725"/>
          </a:xfrm>
        </p:spPr>
        <p:txBody>
          <a:bodyPr/>
          <a:lstStyle/>
          <a:p>
            <a:pPr algn="l"/>
            <a:r>
              <a:rPr lang="zh-TW" altLang="en-US" sz="2800"/>
              <a:t>條件式編譯指令的用法</a:t>
            </a:r>
          </a:p>
          <a:p>
            <a:pPr algn="l"/>
            <a:r>
              <a:rPr lang="zh-TW" altLang="en-US" sz="2800"/>
              <a:t>命令列引數的使用</a:t>
            </a:r>
          </a:p>
          <a:p>
            <a:endParaRPr lang="zh-TW" altLang="en-US" sz="2800"/>
          </a:p>
          <a:p>
            <a:endParaRPr lang="en-US" altLang="zh-TW" sz="2800"/>
          </a:p>
        </p:txBody>
      </p:sp>
      <p:sp>
        <p:nvSpPr>
          <p:cNvPr id="1059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1341438"/>
            <a:ext cx="7678737" cy="1006475"/>
          </a:xfrm>
        </p:spPr>
        <p:txBody>
          <a:bodyPr/>
          <a:lstStyle/>
          <a:p>
            <a:r>
              <a:rPr lang="zh-TW" altLang="en-US" sz="6000" dirty="0" smtClean="0"/>
              <a:t>補充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35570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使用全域變數 </a:t>
            </a:r>
            <a:r>
              <a:rPr lang="en-US" altLang="zh-TW"/>
              <a:t>(1/2)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052513"/>
            <a:ext cx="8077200" cy="512762"/>
          </a:xfrm>
        </p:spPr>
        <p:txBody>
          <a:bodyPr/>
          <a:lstStyle/>
          <a:p>
            <a:r>
              <a:rPr lang="zh-TW" altLang="en-US" sz="2800"/>
              <a:t>要在不同檔案裡使用相同的變數，則可利用</a:t>
            </a:r>
            <a:r>
              <a:rPr lang="en-US" altLang="zh-TW" sz="4000">
                <a:solidFill>
                  <a:srgbClr val="CC0000"/>
                </a:solidFill>
              </a:rPr>
              <a:t>extern</a:t>
            </a:r>
          </a:p>
        </p:txBody>
      </p:sp>
      <p:pic>
        <p:nvPicPr>
          <p:cNvPr id="1074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49500"/>
            <a:ext cx="59340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41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437063"/>
            <a:ext cx="4105275" cy="2047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418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492375"/>
            <a:ext cx="2263775" cy="150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4184" name="Rectangle 8"/>
          <p:cNvSpPr>
            <a:spLocks noChangeArrowheads="1"/>
          </p:cNvSpPr>
          <p:nvPr/>
        </p:nvSpPr>
        <p:spPr bwMode="auto">
          <a:xfrm>
            <a:off x="468313" y="2349500"/>
            <a:ext cx="5472112" cy="2873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>
              <a:effectLst/>
            </a:endParaRPr>
          </a:p>
        </p:txBody>
      </p:sp>
      <p:sp>
        <p:nvSpPr>
          <p:cNvPr id="1074185" name="Rectangle 9"/>
          <p:cNvSpPr>
            <a:spLocks noChangeArrowheads="1"/>
          </p:cNvSpPr>
          <p:nvPr/>
        </p:nvSpPr>
        <p:spPr bwMode="auto">
          <a:xfrm>
            <a:off x="4787900" y="4437063"/>
            <a:ext cx="4105275" cy="2873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>
              <a:effectLst/>
            </a:endParaRPr>
          </a:p>
        </p:txBody>
      </p:sp>
      <p:sp>
        <p:nvSpPr>
          <p:cNvPr id="1074186" name="Line 10"/>
          <p:cNvSpPr>
            <a:spLocks noChangeShapeType="1"/>
          </p:cNvSpPr>
          <p:nvPr/>
        </p:nvSpPr>
        <p:spPr bwMode="auto">
          <a:xfrm>
            <a:off x="468313" y="3357563"/>
            <a:ext cx="5903912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74187" name="Line 11"/>
          <p:cNvSpPr>
            <a:spLocks noChangeShapeType="1"/>
          </p:cNvSpPr>
          <p:nvPr/>
        </p:nvSpPr>
        <p:spPr bwMode="auto">
          <a:xfrm>
            <a:off x="4787900" y="5661025"/>
            <a:ext cx="403225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9436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使用全域變數 </a:t>
            </a:r>
            <a:r>
              <a:rPr lang="en-US" altLang="zh-TW"/>
              <a:t>(2/2)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8077200" cy="481013"/>
          </a:xfrm>
        </p:spPr>
        <p:txBody>
          <a:bodyPr/>
          <a:lstStyle/>
          <a:p>
            <a:r>
              <a:rPr lang="en-US" altLang="zh-TW" sz="2800"/>
              <a:t>extern </a:t>
            </a:r>
            <a:r>
              <a:rPr lang="zh-TW" altLang="en-US" sz="2800"/>
              <a:t>關鍵字的使用說明</a:t>
            </a:r>
          </a:p>
        </p:txBody>
      </p:sp>
      <p:pic>
        <p:nvPicPr>
          <p:cNvPr id="1076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773238"/>
            <a:ext cx="6911975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4316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條件式編譯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196975"/>
            <a:ext cx="8077200" cy="1838325"/>
          </a:xfrm>
        </p:spPr>
        <p:txBody>
          <a:bodyPr/>
          <a:lstStyle/>
          <a:p>
            <a:r>
              <a:rPr lang="zh-TW" altLang="en-US" sz="2800"/>
              <a:t>條件式編譯</a:t>
            </a:r>
          </a:p>
          <a:p>
            <a:pPr lvl="1"/>
            <a:r>
              <a:rPr lang="zh-TW" altLang="en-US" sz="2400"/>
              <a:t>可根據條件判斷來決定某個部份的程式碼是否要編譯 </a:t>
            </a:r>
          </a:p>
          <a:p>
            <a:pPr lvl="1"/>
            <a:r>
              <a:rPr lang="zh-TW" altLang="en-US" sz="2400"/>
              <a:t> </a:t>
            </a:r>
            <a:r>
              <a:rPr lang="en-US" altLang="zh-TW" sz="2400"/>
              <a:t>#if</a:t>
            </a:r>
            <a:r>
              <a:rPr lang="zh-TW" altLang="en-US" sz="2400"/>
              <a:t>、</a:t>
            </a:r>
            <a:r>
              <a:rPr lang="en-US" altLang="zh-TW" sz="2400"/>
              <a:t>#else </a:t>
            </a:r>
            <a:r>
              <a:rPr lang="zh-TW" altLang="en-US" sz="2400"/>
              <a:t>及 </a:t>
            </a:r>
            <a:r>
              <a:rPr lang="en-US" altLang="zh-TW" sz="2400"/>
              <a:t>#endif </a:t>
            </a:r>
            <a:r>
              <a:rPr lang="zh-TW" altLang="en-US" sz="2400"/>
              <a:t>的使用格式如下： </a:t>
            </a:r>
          </a:p>
        </p:txBody>
      </p:sp>
      <p:sp>
        <p:nvSpPr>
          <p:cNvPr id="1078277" name="AutoShape 5"/>
          <p:cNvSpPr>
            <a:spLocks noChangeArrowheads="1"/>
          </p:cNvSpPr>
          <p:nvPr/>
        </p:nvSpPr>
        <p:spPr bwMode="auto">
          <a:xfrm>
            <a:off x="971550" y="3211513"/>
            <a:ext cx="7453313" cy="2195512"/>
          </a:xfrm>
          <a:prstGeom prst="roundRect">
            <a:avLst>
              <a:gd name="adj" fmla="val 10106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#ifdef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識別字</a:t>
            </a:r>
          </a:p>
          <a:p>
            <a:pPr>
              <a:spcAft>
                <a:spcPct val="40000"/>
              </a:spcAft>
            </a:pP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   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/*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如果識別字有被定義過，則編譯此部份的程式碼 *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/</a:t>
            </a:r>
          </a:p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#else</a:t>
            </a:r>
          </a:p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 /*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否則編譯此部份的程式碼 *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/</a:t>
            </a:r>
          </a:p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#endif</a:t>
            </a:r>
          </a:p>
        </p:txBody>
      </p:sp>
      <p:sp>
        <p:nvSpPr>
          <p:cNvPr id="1078278" name="AutoShape 6"/>
          <p:cNvSpPr>
            <a:spLocks noChangeArrowheads="1"/>
          </p:cNvSpPr>
          <p:nvPr/>
        </p:nvSpPr>
        <p:spPr bwMode="auto">
          <a:xfrm>
            <a:off x="4968875" y="3068638"/>
            <a:ext cx="3060700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1600" b="1">
                <a:effectLst/>
                <a:latin typeface="Times New Roman" pitchFamily="18" charset="0"/>
                <a:ea typeface="華康細圓體" pitchFamily="49" charset="-120"/>
              </a:rPr>
              <a:t>#if</a:t>
            </a:r>
            <a:r>
              <a:rPr kumimoji="1" lang="zh-TW" altLang="en-US" sz="1600" b="1">
                <a:effectLst/>
                <a:latin typeface="Times New Roman" pitchFamily="18" charset="0"/>
                <a:ea typeface="華康細圓體" pitchFamily="49" charset="-120"/>
              </a:rPr>
              <a:t>、</a:t>
            </a:r>
            <a:r>
              <a:rPr kumimoji="1" lang="en-US" altLang="zh-TW" sz="1600" b="1">
                <a:effectLst/>
                <a:latin typeface="Times New Roman" pitchFamily="18" charset="0"/>
                <a:ea typeface="華康細圓體" pitchFamily="49" charset="-120"/>
              </a:rPr>
              <a:t>#else</a:t>
            </a:r>
            <a:r>
              <a:rPr kumimoji="1" lang="zh-TW" altLang="en-US" sz="1600" b="1">
                <a:effectLst/>
                <a:latin typeface="Times New Roman" pitchFamily="18" charset="0"/>
                <a:ea typeface="華康細圓體" pitchFamily="49" charset="-120"/>
              </a:rPr>
              <a:t>及</a:t>
            </a:r>
            <a:r>
              <a:rPr kumimoji="1" lang="en-US" altLang="zh-TW" sz="1600" b="1">
                <a:effectLst/>
                <a:latin typeface="Times New Roman" pitchFamily="18" charset="0"/>
                <a:ea typeface="華康細圓體" pitchFamily="49" charset="-120"/>
              </a:rPr>
              <a:t>#endif </a:t>
            </a:r>
            <a:r>
              <a:rPr kumimoji="1" lang="zh-TW" altLang="en-US" sz="1600" b="1">
                <a:effectLst/>
                <a:latin typeface="華康細圓體" pitchFamily="49" charset="-120"/>
                <a:ea typeface="華康細圓體" pitchFamily="49" charset="-120"/>
              </a:rPr>
              <a:t>的使用格式</a:t>
            </a:r>
          </a:p>
        </p:txBody>
      </p:sp>
    </p:spTree>
    <p:extLst>
      <p:ext uri="{BB962C8B-B14F-4D97-AF65-F5344CB8AC3E}">
        <p14:creationId xmlns:p14="http://schemas.microsoft.com/office/powerpoint/2010/main" val="209403092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條件式編譯的範例 </a:t>
            </a:r>
            <a:r>
              <a:rPr lang="en-US" altLang="zh-TW"/>
              <a:t>(</a:t>
            </a:r>
            <a:r>
              <a:rPr lang="zh-TW" altLang="en-US"/>
              <a:t>一</a:t>
            </a:r>
            <a:r>
              <a:rPr lang="en-US" altLang="zh-TW"/>
              <a:t>)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68413"/>
            <a:ext cx="8077200" cy="419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#ifdef</a:t>
            </a:r>
            <a:r>
              <a:rPr lang="zh-TW" altLang="en-US" sz="2800"/>
              <a:t>、</a:t>
            </a:r>
            <a:r>
              <a:rPr lang="en-US" altLang="zh-TW" sz="2800"/>
              <a:t>#else </a:t>
            </a:r>
            <a:r>
              <a:rPr lang="zh-TW" altLang="en-US" sz="2800"/>
              <a:t>與 </a:t>
            </a:r>
            <a:r>
              <a:rPr lang="en-US" altLang="zh-TW" sz="2800"/>
              <a:t>#endif </a:t>
            </a:r>
            <a:r>
              <a:rPr lang="zh-TW" altLang="en-US" sz="2800"/>
              <a:t>的使用範例： </a:t>
            </a:r>
          </a:p>
        </p:txBody>
      </p:sp>
      <p:pic>
        <p:nvPicPr>
          <p:cNvPr id="1080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16113"/>
            <a:ext cx="8820150" cy="435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03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5373688"/>
            <a:ext cx="3887788" cy="139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4646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#if</a:t>
            </a:r>
            <a:r>
              <a:rPr lang="zh-TW" altLang="en-US"/>
              <a:t>、</a:t>
            </a:r>
            <a:r>
              <a:rPr lang="en-US" altLang="zh-TW"/>
              <a:t>#else</a:t>
            </a:r>
            <a:r>
              <a:rPr lang="zh-TW" altLang="en-US"/>
              <a:t>、</a:t>
            </a:r>
            <a:r>
              <a:rPr lang="en-US" altLang="zh-TW"/>
              <a:t>#elif </a:t>
            </a:r>
            <a:r>
              <a:rPr lang="zh-TW" altLang="en-US"/>
              <a:t>與 </a:t>
            </a:r>
            <a:r>
              <a:rPr lang="en-US" altLang="zh-TW"/>
              <a:t>#endif </a:t>
            </a:r>
            <a:r>
              <a:rPr lang="zh-TW" altLang="en-US"/>
              <a:t>指令</a:t>
            </a:r>
          </a:p>
        </p:txBody>
      </p:sp>
      <p:sp>
        <p:nvSpPr>
          <p:cNvPr id="1082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1484313"/>
            <a:ext cx="8785225" cy="2128837"/>
          </a:xfrm>
        </p:spPr>
        <p:txBody>
          <a:bodyPr/>
          <a:lstStyle/>
          <a:p>
            <a:r>
              <a:rPr lang="en-US" altLang="zh-TW" sz="2800"/>
              <a:t>#if</a:t>
            </a:r>
            <a:r>
              <a:rPr lang="zh-TW" altLang="en-US" sz="2800"/>
              <a:t>、</a:t>
            </a:r>
            <a:r>
              <a:rPr lang="en-US" altLang="zh-TW" sz="2800"/>
              <a:t>#else</a:t>
            </a:r>
            <a:r>
              <a:rPr lang="zh-TW" altLang="en-US" sz="2800"/>
              <a:t>、</a:t>
            </a:r>
            <a:r>
              <a:rPr lang="en-US" altLang="zh-TW" sz="2800"/>
              <a:t>#elif </a:t>
            </a:r>
            <a:r>
              <a:rPr lang="zh-TW" altLang="en-US" sz="2800"/>
              <a:t>與 </a:t>
            </a:r>
            <a:r>
              <a:rPr lang="en-US" altLang="zh-TW" sz="2800"/>
              <a:t>#endif </a:t>
            </a:r>
            <a:r>
              <a:rPr lang="zh-TW" altLang="en-US" sz="2800"/>
              <a:t>指令</a:t>
            </a:r>
          </a:p>
          <a:p>
            <a:pPr lvl="1"/>
            <a:r>
              <a:rPr lang="zh-TW" altLang="en-US" sz="2400"/>
              <a:t>其功能和選擇性敘述中的 </a:t>
            </a:r>
            <a:r>
              <a:rPr lang="en-US" altLang="zh-TW" sz="2400"/>
              <a:t>if-else </a:t>
            </a:r>
            <a:r>
              <a:rPr lang="zh-TW" altLang="en-US" sz="2400"/>
              <a:t>指令類似</a:t>
            </a:r>
          </a:p>
          <a:p>
            <a:pPr lvl="1"/>
            <a:r>
              <a:rPr lang="en-US" altLang="zh-TW" sz="2400"/>
              <a:t>#if </a:t>
            </a:r>
            <a:r>
              <a:rPr lang="zh-TW" altLang="en-US" sz="2400"/>
              <a:t>為真，則編譯其後的敘述，否則編譯 </a:t>
            </a:r>
            <a:r>
              <a:rPr lang="en-US" altLang="zh-TW" sz="2400"/>
              <a:t>#elif</a:t>
            </a:r>
            <a:r>
              <a:rPr lang="zh-TW" altLang="en-US" sz="2400"/>
              <a:t>或 </a:t>
            </a:r>
            <a:r>
              <a:rPr lang="en-US" altLang="zh-TW" sz="2400"/>
              <a:t>#else</a:t>
            </a:r>
            <a:r>
              <a:rPr lang="zh-TW" altLang="en-US" sz="2400"/>
              <a:t>後面的敘述</a:t>
            </a:r>
          </a:p>
        </p:txBody>
      </p:sp>
      <p:sp>
        <p:nvSpPr>
          <p:cNvPr id="1082372" name="AutoShape 4"/>
          <p:cNvSpPr>
            <a:spLocks noChangeArrowheads="1"/>
          </p:cNvSpPr>
          <p:nvPr/>
        </p:nvSpPr>
        <p:spPr bwMode="auto">
          <a:xfrm>
            <a:off x="935038" y="3535363"/>
            <a:ext cx="7453312" cy="2952750"/>
          </a:xfrm>
          <a:prstGeom prst="roundRect">
            <a:avLst>
              <a:gd name="adj" fmla="val 10106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#if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運算式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1</a:t>
            </a:r>
          </a:p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 /*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若運算式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1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的結果成立，則編譯此區段的敘述 *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/</a:t>
            </a:r>
          </a:p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#elif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運算式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2</a:t>
            </a:r>
          </a:p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/*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若運算式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2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的結果成立，則編譯此區段的敘述 *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/</a:t>
            </a:r>
          </a:p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#elif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運算式</a:t>
            </a: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3</a:t>
            </a:r>
          </a:p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   </a:t>
            </a:r>
            <a:r>
              <a:rPr kumimoji="1" lang="zh-TW" altLang="en-US" sz="1800" b="1">
                <a:effectLst/>
                <a:latin typeface="Courier New" pitchFamily="49" charset="0"/>
                <a:ea typeface="華康細圓體" pitchFamily="49" charset="-120"/>
              </a:rPr>
              <a:t>：</a:t>
            </a:r>
          </a:p>
          <a:p>
            <a:pPr>
              <a:spcAft>
                <a:spcPct val="40000"/>
              </a:spcAft>
            </a:pPr>
            <a:r>
              <a:rPr kumimoji="1" lang="en-US" altLang="zh-TW" sz="1800" b="1">
                <a:effectLst/>
                <a:latin typeface="Courier New" pitchFamily="49" charset="0"/>
                <a:ea typeface="華康細圓體" pitchFamily="49" charset="-120"/>
              </a:rPr>
              <a:t>#endif</a:t>
            </a:r>
          </a:p>
        </p:txBody>
      </p:sp>
      <p:sp>
        <p:nvSpPr>
          <p:cNvPr id="1082373" name="AutoShape 5"/>
          <p:cNvSpPr>
            <a:spLocks noChangeArrowheads="1"/>
          </p:cNvSpPr>
          <p:nvPr/>
        </p:nvSpPr>
        <p:spPr bwMode="auto">
          <a:xfrm>
            <a:off x="5003800" y="3392488"/>
            <a:ext cx="3060700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1600" b="1">
                <a:effectLst/>
                <a:latin typeface="Times New Roman" pitchFamily="18" charset="0"/>
                <a:ea typeface="華康細圓體" pitchFamily="49" charset="-120"/>
              </a:rPr>
              <a:t>#if</a:t>
            </a:r>
            <a:r>
              <a:rPr kumimoji="1" lang="zh-TW" altLang="en-US" sz="1600" b="1">
                <a:effectLst/>
                <a:latin typeface="Times New Roman" pitchFamily="18" charset="0"/>
                <a:ea typeface="華康細圓體" pitchFamily="49" charset="-120"/>
              </a:rPr>
              <a:t>、</a:t>
            </a:r>
            <a:r>
              <a:rPr kumimoji="1" lang="en-US" altLang="zh-TW" sz="1600" b="1">
                <a:effectLst/>
                <a:latin typeface="Times New Roman" pitchFamily="18" charset="0"/>
                <a:ea typeface="華康細圓體" pitchFamily="49" charset="-120"/>
              </a:rPr>
              <a:t>#else</a:t>
            </a:r>
            <a:r>
              <a:rPr kumimoji="1" lang="zh-TW" altLang="en-US" sz="1600" b="1">
                <a:effectLst/>
                <a:latin typeface="Times New Roman" pitchFamily="18" charset="0"/>
                <a:ea typeface="華康細圓體" pitchFamily="49" charset="-120"/>
              </a:rPr>
              <a:t>及</a:t>
            </a:r>
            <a:r>
              <a:rPr kumimoji="1" lang="en-US" altLang="zh-TW" sz="1600" b="1">
                <a:effectLst/>
                <a:latin typeface="Times New Roman" pitchFamily="18" charset="0"/>
                <a:ea typeface="華康細圓體" pitchFamily="49" charset="-120"/>
              </a:rPr>
              <a:t>#endif </a:t>
            </a:r>
            <a:r>
              <a:rPr kumimoji="1" lang="zh-TW" altLang="en-US" sz="1600" b="1">
                <a:effectLst/>
                <a:latin typeface="華康細圓體" pitchFamily="49" charset="-120"/>
                <a:ea typeface="華康細圓體" pitchFamily="49" charset="-120"/>
              </a:rPr>
              <a:t>的使用格式</a:t>
            </a:r>
          </a:p>
        </p:txBody>
      </p:sp>
    </p:spTree>
    <p:extLst>
      <p:ext uri="{BB962C8B-B14F-4D97-AF65-F5344CB8AC3E}">
        <p14:creationId xmlns:p14="http://schemas.microsoft.com/office/powerpoint/2010/main" val="2540510005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2324</TotalTime>
  <Words>2777</Words>
  <Application>Microsoft Office PowerPoint</Application>
  <PresentationFormat>如螢幕大小 (4:3)</PresentationFormat>
  <Paragraphs>631</Paragraphs>
  <Slides>104</Slides>
  <Notes>104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104</vt:i4>
      </vt:variant>
    </vt:vector>
  </HeadingPairs>
  <TitlesOfParts>
    <vt:vector size="105" baseType="lpstr">
      <vt:lpstr>古典-1</vt:lpstr>
      <vt:lpstr>C Language &amp; Pointer (指標) Review  Shin-Hung Chang  </vt:lpstr>
      <vt:lpstr>變數 就是 位址</vt:lpstr>
      <vt:lpstr>Pointer (指標) →存位址的變數</vt:lpstr>
      <vt:lpstr>Example (1/2)</vt:lpstr>
      <vt:lpstr>Example (2/2)</vt:lpstr>
      <vt:lpstr>指標變數所佔的位元組 </vt:lpstr>
      <vt:lpstr>Exercise (1/2)</vt:lpstr>
      <vt:lpstr>Exercise (1/2)</vt:lpstr>
      <vt:lpstr>Exercise (2/2)</vt:lpstr>
      <vt:lpstr>當指標指向錯誤的型態時</vt:lpstr>
      <vt:lpstr>運算子的優先順序 </vt:lpstr>
      <vt:lpstr>Question</vt:lpstr>
      <vt:lpstr>Question</vt:lpstr>
      <vt:lpstr>Question</vt:lpstr>
      <vt:lpstr>變數的分類</vt:lpstr>
      <vt:lpstr>Life Cycle and Range</vt:lpstr>
      <vt:lpstr>Question</vt:lpstr>
      <vt:lpstr>Parameter Passing</vt:lpstr>
      <vt:lpstr>Parameter Passing</vt:lpstr>
      <vt:lpstr>Parameter Passing</vt:lpstr>
      <vt:lpstr>Parameter Passing</vt:lpstr>
      <vt:lpstr>Question</vt:lpstr>
      <vt:lpstr>參數傳遞的機制 (1/2) </vt:lpstr>
      <vt:lpstr>參數傳遞的機制 (2/2)</vt:lpstr>
      <vt:lpstr>傳遞指標到函數 (1/3)</vt:lpstr>
      <vt:lpstr>傳遞指標到函數 (2/3)</vt:lpstr>
      <vt:lpstr>傳遞指標到函數 (3/3)</vt:lpstr>
      <vt:lpstr>變數值的互換 (錯誤)</vt:lpstr>
      <vt:lpstr>變數值的互換 (正確)</vt:lpstr>
      <vt:lpstr>由函數傳回指標 (1/2)</vt:lpstr>
      <vt:lpstr>由函數傳回指標 (2/2)</vt:lpstr>
      <vt:lpstr>指標與一維陣列 </vt:lpstr>
      <vt:lpstr>陣列名稱的值即陣列的位址</vt:lpstr>
      <vt:lpstr>指標的算數運算 (1/3) </vt:lpstr>
      <vt:lpstr>指標的算數運算 (2/3)</vt:lpstr>
      <vt:lpstr>指標的算數運算 (3/3)</vt:lpstr>
      <vt:lpstr>傳遞一維陣列到函數裡 </vt:lpstr>
      <vt:lpstr>函數傳回指標</vt:lpstr>
      <vt:lpstr>以指標變數指向字串 (1/2) </vt:lpstr>
      <vt:lpstr>以指標變數指向字串 (2/2)</vt:lpstr>
      <vt:lpstr>指標陣列 (1/2) </vt:lpstr>
      <vt:lpstr>指標陣列 (2/2)</vt:lpstr>
      <vt:lpstr>指向指標的指標 (1/2)</vt:lpstr>
      <vt:lpstr>指向指標的指標 (2/2)</vt:lpstr>
      <vt:lpstr>二維陣列與雙重指標的關係 </vt:lpstr>
      <vt:lpstr>驗證二維陣列與指標的關係</vt:lpstr>
      <vt:lpstr>二維陣列的指標表示方式 </vt:lpstr>
      <vt:lpstr>取得每一列裡特定的元素</vt:lpstr>
      <vt:lpstr>雙重指標的練習 (1/2)</vt:lpstr>
      <vt:lpstr>雙重指標的練習 (2/2)</vt:lpstr>
      <vt:lpstr>前置處理器─#define </vt:lpstr>
      <vt:lpstr>#define的使用範例 (1/3)</vt:lpstr>
      <vt:lpstr>#define的使用範例 (2/3)</vt:lpstr>
      <vt:lpstr>#define的使用範例 (3/3)</vt:lpstr>
      <vt:lpstr>使用 const 關鍵字</vt:lpstr>
      <vt:lpstr>利用 #define 取代簡單的函數 </vt:lpstr>
      <vt:lpstr>利用 #define 取代簡單的函數</vt:lpstr>
      <vt:lpstr>使用巨集常見的錯誤 </vt:lpstr>
      <vt:lpstr>更正巨集的錯誤</vt:lpstr>
      <vt:lpstr>使用函數？使用巨集？ </vt:lpstr>
      <vt:lpstr>認識結構 </vt:lpstr>
      <vt:lpstr>認識結構</vt:lpstr>
      <vt:lpstr>認識結構</vt:lpstr>
      <vt:lpstr>使用結構的範例</vt:lpstr>
      <vt:lpstr>結構變數所佔的記憶空間</vt:lpstr>
      <vt:lpstr>結構變數初值的設定 </vt:lpstr>
      <vt:lpstr>結構變數初值的設定</vt:lpstr>
      <vt:lpstr>結構變數的設定 </vt:lpstr>
      <vt:lpstr>巢狀結構 </vt:lpstr>
      <vt:lpstr>巢狀結構的範例</vt:lpstr>
      <vt:lpstr>結構陣列</vt:lpstr>
      <vt:lpstr>結構陣列的範例 </vt:lpstr>
      <vt:lpstr>結構陣列的範例 </vt:lpstr>
      <vt:lpstr>指向結構的指標 </vt:lpstr>
      <vt:lpstr>指向結構的指標</vt:lpstr>
      <vt:lpstr>以指標的方式表示結構陣列 (1/2)</vt:lpstr>
      <vt:lpstr>以指標的方式表示結構陣列 (2/2)</vt:lpstr>
      <vt:lpstr>以結構為引數傳遞到函數 </vt:lpstr>
      <vt:lpstr>傳遞結構到函數的範例 </vt:lpstr>
      <vt:lpstr>傳遞結構的位址 (1/2)</vt:lpstr>
      <vt:lpstr>傳遞結構的位址 (2/2)</vt:lpstr>
      <vt:lpstr>傳遞結構陣列 (1/2)</vt:lpstr>
      <vt:lpstr>傳遞結構陣列 (2/2)</vt:lpstr>
      <vt:lpstr>列舉型態 </vt:lpstr>
      <vt:lpstr>列舉型態的定義與變數的宣告</vt:lpstr>
      <vt:lpstr>下拉選單與列舉型態的關係</vt:lpstr>
      <vt:lpstr>列舉型態的使用範例(一) </vt:lpstr>
      <vt:lpstr>列舉常數的值 </vt:lpstr>
      <vt:lpstr>列舉型態的使用範例(二) </vt:lpstr>
      <vt:lpstr>列舉型態的使用範例(二)</vt:lpstr>
      <vt:lpstr>自訂型態─typedef </vt:lpstr>
      <vt:lpstr>typedef 的使用範例</vt:lpstr>
      <vt:lpstr>簡化typedef 的定義</vt:lpstr>
      <vt:lpstr>補充</vt:lpstr>
      <vt:lpstr>使用全域變數 (1/2)</vt:lpstr>
      <vt:lpstr>使用全域變數 (2/2)</vt:lpstr>
      <vt:lpstr>條件式編譯</vt:lpstr>
      <vt:lpstr>條件式編譯的範例 (一)</vt:lpstr>
      <vt:lpstr>#if、#else、#elif 與 #endif 指令</vt:lpstr>
      <vt:lpstr>條件式編譯的範例 (二)</vt:lpstr>
      <vt:lpstr>命令列參數的使用 </vt:lpstr>
      <vt:lpstr>命令列引數的使用範例</vt:lpstr>
      <vt:lpstr>命令列引數的應用 (1/2)</vt:lpstr>
      <vt:lpstr>命令列引數的應用 (2/2)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Introduction to Database Systems</dc:title>
  <dc:creator>coolman</dc:creator>
  <cp:lastModifiedBy>Viola</cp:lastModifiedBy>
  <cp:revision>761</cp:revision>
  <cp:lastPrinted>2015-09-11T06:56:05Z</cp:lastPrinted>
  <dcterms:created xsi:type="dcterms:W3CDTF">2007-09-19T03:56:29Z</dcterms:created>
  <dcterms:modified xsi:type="dcterms:W3CDTF">2017-09-17T17:12:27Z</dcterms:modified>
</cp:coreProperties>
</file>