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1.xml" ContentType="application/vnd.openxmlformats-officedocument.drawingml.chart+xml"/>
  <Override PartName="/ppt/notesSlides/notesSlide58.xml" ContentType="application/vnd.openxmlformats-officedocument.presentationml.notesSlide+xml"/>
  <Override PartName="/ppt/charts/chart2.xml" ContentType="application/vnd.openxmlformats-officedocument.drawingml.chart+xml"/>
  <Override PartName="/ppt/notesSlides/notesSlide59.xml" ContentType="application/vnd.openxmlformats-officedocument.presentationml.notesSlide+xml"/>
  <Override PartName="/ppt/charts/chart3.xml" ContentType="application/vnd.openxmlformats-officedocument.drawingml.chart+xml"/>
  <Override PartName="/ppt/notesSlides/notesSlide60.xml" ContentType="application/vnd.openxmlformats-officedocument.presentationml.notesSlide+xml"/>
  <Override PartName="/ppt/charts/chart4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sldIdLst>
    <p:sldId id="417" r:id="rId2"/>
    <p:sldId id="418" r:id="rId3"/>
    <p:sldId id="420" r:id="rId4"/>
    <p:sldId id="421" r:id="rId5"/>
    <p:sldId id="422" r:id="rId6"/>
    <p:sldId id="423" r:id="rId7"/>
    <p:sldId id="424" r:id="rId8"/>
    <p:sldId id="425" r:id="rId9"/>
    <p:sldId id="359" r:id="rId10"/>
    <p:sldId id="264" r:id="rId11"/>
    <p:sldId id="426" r:id="rId12"/>
    <p:sldId id="262" r:id="rId13"/>
    <p:sldId id="265" r:id="rId14"/>
    <p:sldId id="270" r:id="rId15"/>
    <p:sldId id="266" r:id="rId16"/>
    <p:sldId id="267" r:id="rId17"/>
    <p:sldId id="268" r:id="rId18"/>
    <p:sldId id="258" r:id="rId19"/>
    <p:sldId id="259" r:id="rId20"/>
    <p:sldId id="376" r:id="rId21"/>
    <p:sldId id="324" r:id="rId22"/>
    <p:sldId id="332" r:id="rId23"/>
    <p:sldId id="331" r:id="rId24"/>
    <p:sldId id="277" r:id="rId25"/>
    <p:sldId id="325" r:id="rId26"/>
    <p:sldId id="326" r:id="rId27"/>
    <p:sldId id="327" r:id="rId28"/>
    <p:sldId id="328" r:id="rId29"/>
    <p:sldId id="329" r:id="rId30"/>
    <p:sldId id="330" r:id="rId31"/>
    <p:sldId id="335" r:id="rId32"/>
    <p:sldId id="336" r:id="rId33"/>
    <p:sldId id="373" r:id="rId34"/>
    <p:sldId id="333" r:id="rId35"/>
    <p:sldId id="334" r:id="rId36"/>
    <p:sldId id="307" r:id="rId37"/>
    <p:sldId id="308" r:id="rId38"/>
    <p:sldId id="309" r:id="rId39"/>
    <p:sldId id="337" r:id="rId40"/>
    <p:sldId id="375" r:id="rId41"/>
    <p:sldId id="374" r:id="rId42"/>
    <p:sldId id="338" r:id="rId43"/>
    <p:sldId id="339" r:id="rId44"/>
    <p:sldId id="367" r:id="rId45"/>
    <p:sldId id="366" r:id="rId46"/>
    <p:sldId id="341" r:id="rId47"/>
    <p:sldId id="342" r:id="rId48"/>
    <p:sldId id="311" r:id="rId49"/>
    <p:sldId id="372" r:id="rId50"/>
    <p:sldId id="345" r:id="rId51"/>
    <p:sldId id="371" r:id="rId52"/>
    <p:sldId id="344" r:id="rId53"/>
    <p:sldId id="346" r:id="rId54"/>
    <p:sldId id="349" r:id="rId55"/>
    <p:sldId id="351" r:id="rId56"/>
    <p:sldId id="347" r:id="rId57"/>
    <p:sldId id="348" r:id="rId58"/>
    <p:sldId id="350" r:id="rId59"/>
    <p:sldId id="352" r:id="rId60"/>
    <p:sldId id="354" r:id="rId61"/>
    <p:sldId id="364" r:id="rId62"/>
    <p:sldId id="355" r:id="rId63"/>
    <p:sldId id="358" r:id="rId64"/>
    <p:sldId id="317" r:id="rId65"/>
    <p:sldId id="318" r:id="rId66"/>
    <p:sldId id="319" r:id="rId67"/>
    <p:sldId id="320" r:id="rId68"/>
    <p:sldId id="431" r:id="rId69"/>
    <p:sldId id="432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27" r:id="rId79"/>
    <p:sldId id="428" r:id="rId80"/>
    <p:sldId id="429" r:id="rId81"/>
    <p:sldId id="430" r:id="rId8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CC"/>
    <a:srgbClr val="336699"/>
    <a:srgbClr val="0033CC"/>
    <a:srgbClr val="FF0000"/>
    <a:srgbClr val="DDDDDD"/>
    <a:srgbClr val="000066"/>
    <a:srgbClr val="00CCFF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014184397163122E-2"/>
          <c:y val="6.8965517241379309E-2"/>
          <c:w val="0.6436170212765957"/>
          <c:h val="0.80564263322884011"/>
        </c:manualLayout>
      </c:layout>
      <c:lineChart>
        <c:grouping val="standard"/>
        <c:varyColors val="0"/>
        <c:ser>
          <c:idx val="0"/>
          <c:order val="0"/>
          <c:tx>
            <c:v>f(n) = n</c:v>
          </c:tx>
          <c:spPr>
            <a:ln w="19115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34-4467-9D00-DC7F5DD0F63C}"/>
            </c:ext>
          </c:extLst>
        </c:ser>
        <c:ser>
          <c:idx val="1"/>
          <c:order val="1"/>
          <c:tx>
            <c:v>f(n) = log(n) </c:v>
          </c:tx>
          <c:spPr>
            <a:ln w="19115">
              <a:solidFill>
                <a:srgbClr val="FF00FF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val>
            <c:numRef>
              <c:f>Sheet1!$C$1:$C$20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534-4467-9D00-DC7F5DD0F63C}"/>
            </c:ext>
          </c:extLst>
        </c:ser>
        <c:ser>
          <c:idx val="2"/>
          <c:order val="2"/>
          <c:tx>
            <c:v>f(n) = n log(n)</c:v>
          </c:tx>
          <c:spPr>
            <a:ln w="19115">
              <a:solidFill>
                <a:srgbClr val="FF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val>
            <c:numRef>
              <c:f>Sheet1!$D$1:$D$20</c:f>
              <c:numCache>
                <c:formatCode>General</c:formatCode>
                <c:ptCount val="2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534-4467-9D00-DC7F5DD0F63C}"/>
            </c:ext>
          </c:extLst>
        </c:ser>
        <c:ser>
          <c:idx val="3"/>
          <c:order val="3"/>
          <c:tx>
            <c:v>f(n) = n^2</c:v>
          </c:tx>
          <c:spPr>
            <a:ln w="19115">
              <a:solidFill>
                <a:srgbClr val="00FFFF"/>
              </a:solidFill>
              <a:prstDash val="solid"/>
            </a:ln>
          </c:spPr>
          <c:marker>
            <c:symbol val="x"/>
            <c:size val="7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val>
            <c:numRef>
              <c:f>Sheet1!$E$1:$E$20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534-4467-9D00-DC7F5DD0F63C}"/>
            </c:ext>
          </c:extLst>
        </c:ser>
        <c:ser>
          <c:idx val="4"/>
          <c:order val="4"/>
          <c:tx>
            <c:v>f(n) = n^3</c:v>
          </c:tx>
          <c:spPr>
            <a:ln w="19115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val>
            <c:numRef>
              <c:f>Sheet1!$F$1:$F$20</c:f>
              <c:numCache>
                <c:formatCode>General</c:formatCode>
                <c:ptCount val="2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534-4467-9D00-DC7F5DD0F63C}"/>
            </c:ext>
          </c:extLst>
        </c:ser>
        <c:ser>
          <c:idx val="5"/>
          <c:order val="5"/>
          <c:tx>
            <c:v>f(n) = 2^n</c:v>
          </c:tx>
          <c:spPr>
            <a:ln w="19115">
              <a:solidFill>
                <a:srgbClr val="800000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val>
            <c:numRef>
              <c:f>Sheet1!$G$1:$G$20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534-4467-9D00-DC7F5DD0F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099200"/>
        <c:axId val="202545344"/>
      </c:lineChart>
      <c:catAx>
        <c:axId val="24209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025453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2545344"/>
        <c:scaling>
          <c:orientation val="minMax"/>
          <c:max val="250"/>
        </c:scaling>
        <c:delete val="0"/>
        <c:axPos val="l"/>
        <c:majorGridlines>
          <c:spPr>
            <a:ln w="4779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42099200"/>
        <c:crosses val="autoZero"/>
        <c:crossBetween val="between"/>
        <c:majorUnit val="250"/>
        <c:minorUnit val="250"/>
      </c:valAx>
      <c:spPr>
        <a:solidFill>
          <a:srgbClr val="FFFFFF"/>
        </a:solidFill>
        <a:ln w="1911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290780141843971"/>
          <c:y val="0.26332288401253917"/>
          <c:w val="0.25"/>
          <c:h val="0.40125391849529779"/>
        </c:manualLayout>
      </c:layout>
      <c:overlay val="0"/>
      <c:spPr>
        <a:solidFill>
          <a:srgbClr val="FFFFFF"/>
        </a:solidFill>
        <a:ln w="4779">
          <a:solidFill>
            <a:srgbClr val="000000"/>
          </a:solidFill>
          <a:prstDash val="solid"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4779">
      <a:solidFill>
        <a:srgbClr val="000000"/>
      </a:solidFill>
      <a:prstDash val="solid"/>
    </a:ln>
  </c:spPr>
  <c:txPr>
    <a:bodyPr/>
    <a:lstStyle/>
    <a:p>
      <a:pPr>
        <a:defRPr sz="143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014184397163122E-2"/>
          <c:y val="6.8965517241379309E-2"/>
          <c:w val="0.6436170212765957"/>
          <c:h val="0.80564263322884011"/>
        </c:manualLayout>
      </c:layout>
      <c:lineChart>
        <c:grouping val="standard"/>
        <c:varyColors val="0"/>
        <c:ser>
          <c:idx val="0"/>
          <c:order val="0"/>
          <c:tx>
            <c:v>f(n) = n</c:v>
          </c:tx>
          <c:spPr>
            <a:ln w="19115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06-4B6D-85BB-8FCFBF9DCE75}"/>
            </c:ext>
          </c:extLst>
        </c:ser>
        <c:ser>
          <c:idx val="1"/>
          <c:order val="1"/>
          <c:tx>
            <c:v>f(n) = log(n) </c:v>
          </c:tx>
          <c:spPr>
            <a:ln w="19115">
              <a:solidFill>
                <a:srgbClr val="FF00FF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val>
            <c:numRef>
              <c:f>Sheet1!$C$1:$C$20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B06-4B6D-85BB-8FCFBF9DCE75}"/>
            </c:ext>
          </c:extLst>
        </c:ser>
        <c:ser>
          <c:idx val="2"/>
          <c:order val="2"/>
          <c:tx>
            <c:v>f(n) = n log(n)</c:v>
          </c:tx>
          <c:spPr>
            <a:ln w="19115">
              <a:solidFill>
                <a:srgbClr val="FF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val>
            <c:numRef>
              <c:f>Sheet1!$D$1:$D$20</c:f>
              <c:numCache>
                <c:formatCode>General</c:formatCode>
                <c:ptCount val="2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B06-4B6D-85BB-8FCFBF9DCE75}"/>
            </c:ext>
          </c:extLst>
        </c:ser>
        <c:ser>
          <c:idx val="3"/>
          <c:order val="3"/>
          <c:tx>
            <c:v>f(n) = n^2</c:v>
          </c:tx>
          <c:spPr>
            <a:ln w="19115">
              <a:solidFill>
                <a:srgbClr val="00FFFF"/>
              </a:solidFill>
              <a:prstDash val="solid"/>
            </a:ln>
          </c:spPr>
          <c:marker>
            <c:symbol val="x"/>
            <c:size val="7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val>
            <c:numRef>
              <c:f>Sheet1!$E$1:$E$20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B06-4B6D-85BB-8FCFBF9DCE75}"/>
            </c:ext>
          </c:extLst>
        </c:ser>
        <c:ser>
          <c:idx val="4"/>
          <c:order val="4"/>
          <c:tx>
            <c:v>f(n) = n^3</c:v>
          </c:tx>
          <c:spPr>
            <a:ln w="19115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val>
            <c:numRef>
              <c:f>Sheet1!$F$1:$F$20</c:f>
              <c:numCache>
                <c:formatCode>General</c:formatCode>
                <c:ptCount val="2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B06-4B6D-85BB-8FCFBF9DCE75}"/>
            </c:ext>
          </c:extLst>
        </c:ser>
        <c:ser>
          <c:idx val="5"/>
          <c:order val="5"/>
          <c:tx>
            <c:v>f(n) = 2^n</c:v>
          </c:tx>
          <c:spPr>
            <a:ln w="19115">
              <a:solidFill>
                <a:srgbClr val="800000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val>
            <c:numRef>
              <c:f>Sheet1!$G$1:$G$20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B06-4B6D-85BB-8FCFBF9DC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086976"/>
        <c:axId val="238944832"/>
      </c:lineChart>
      <c:catAx>
        <c:axId val="24108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389448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38944832"/>
        <c:scaling>
          <c:orientation val="minMax"/>
          <c:max val="500"/>
        </c:scaling>
        <c:delete val="0"/>
        <c:axPos val="l"/>
        <c:majorGridlines>
          <c:spPr>
            <a:ln w="4779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41086976"/>
        <c:crosses val="autoZero"/>
        <c:crossBetween val="between"/>
        <c:majorUnit val="500"/>
        <c:minorUnit val="400"/>
      </c:valAx>
      <c:spPr>
        <a:solidFill>
          <a:srgbClr val="FFFFFF"/>
        </a:solidFill>
        <a:ln w="1911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290780141843971"/>
          <c:y val="0.26332288401253917"/>
          <c:w val="0.25"/>
          <c:h val="0.40125391849529779"/>
        </c:manualLayout>
      </c:layout>
      <c:overlay val="0"/>
      <c:spPr>
        <a:solidFill>
          <a:srgbClr val="FFFFFF"/>
        </a:solidFill>
        <a:ln w="4779">
          <a:solidFill>
            <a:srgbClr val="000000"/>
          </a:solidFill>
          <a:prstDash val="solid"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4779">
      <a:solidFill>
        <a:srgbClr val="000000"/>
      </a:solidFill>
      <a:prstDash val="solid"/>
    </a:ln>
  </c:spPr>
  <c:txPr>
    <a:bodyPr/>
    <a:lstStyle/>
    <a:p>
      <a:pPr>
        <a:defRPr sz="143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425531914893623E-2"/>
          <c:y val="6.8965517241379309E-2"/>
          <c:w val="0.63120567375886527"/>
          <c:h val="0.80564263322884011"/>
        </c:manualLayout>
      </c:layout>
      <c:lineChart>
        <c:grouping val="standard"/>
        <c:varyColors val="0"/>
        <c:ser>
          <c:idx val="0"/>
          <c:order val="0"/>
          <c:tx>
            <c:v>f(n) = n</c:v>
          </c:tx>
          <c:spPr>
            <a:ln w="19115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700-47F1-A530-656863354438}"/>
            </c:ext>
          </c:extLst>
        </c:ser>
        <c:ser>
          <c:idx val="1"/>
          <c:order val="1"/>
          <c:tx>
            <c:v>f(n) = log(n) </c:v>
          </c:tx>
          <c:spPr>
            <a:ln w="19115">
              <a:solidFill>
                <a:srgbClr val="FF00FF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val>
            <c:numRef>
              <c:f>Sheet1!$C$1:$C$20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700-47F1-A530-656863354438}"/>
            </c:ext>
          </c:extLst>
        </c:ser>
        <c:ser>
          <c:idx val="2"/>
          <c:order val="2"/>
          <c:tx>
            <c:v>f(n) = n log(n)</c:v>
          </c:tx>
          <c:spPr>
            <a:ln w="19115">
              <a:solidFill>
                <a:srgbClr val="FF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val>
            <c:numRef>
              <c:f>Sheet1!$D$1:$D$20</c:f>
              <c:numCache>
                <c:formatCode>General</c:formatCode>
                <c:ptCount val="2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700-47F1-A530-656863354438}"/>
            </c:ext>
          </c:extLst>
        </c:ser>
        <c:ser>
          <c:idx val="3"/>
          <c:order val="3"/>
          <c:tx>
            <c:v>f(n) = n^2</c:v>
          </c:tx>
          <c:spPr>
            <a:ln w="19115">
              <a:solidFill>
                <a:srgbClr val="00FFFF"/>
              </a:solidFill>
              <a:prstDash val="solid"/>
            </a:ln>
          </c:spPr>
          <c:marker>
            <c:symbol val="x"/>
            <c:size val="7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val>
            <c:numRef>
              <c:f>Sheet1!$E$1:$E$20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700-47F1-A530-656863354438}"/>
            </c:ext>
          </c:extLst>
        </c:ser>
        <c:ser>
          <c:idx val="4"/>
          <c:order val="4"/>
          <c:tx>
            <c:v>f(n) = n^3</c:v>
          </c:tx>
          <c:spPr>
            <a:ln w="19115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val>
            <c:numRef>
              <c:f>Sheet1!$F$1:$F$20</c:f>
              <c:numCache>
                <c:formatCode>General</c:formatCode>
                <c:ptCount val="2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700-47F1-A530-656863354438}"/>
            </c:ext>
          </c:extLst>
        </c:ser>
        <c:ser>
          <c:idx val="5"/>
          <c:order val="5"/>
          <c:tx>
            <c:v>f(n) = 2^n</c:v>
          </c:tx>
          <c:spPr>
            <a:ln w="19115">
              <a:solidFill>
                <a:srgbClr val="800000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val>
            <c:numRef>
              <c:f>Sheet1!$G$1:$G$20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700-47F1-A530-656863354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089024"/>
        <c:axId val="238947136"/>
      </c:lineChart>
      <c:catAx>
        <c:axId val="24108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38947136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238947136"/>
        <c:scaling>
          <c:orientation val="minMax"/>
          <c:max val="1000"/>
        </c:scaling>
        <c:delete val="0"/>
        <c:axPos val="l"/>
        <c:majorGridlines>
          <c:spPr>
            <a:ln w="4779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41089024"/>
        <c:crosses val="autoZero"/>
        <c:crossBetween val="between"/>
        <c:majorUnit val="1000"/>
        <c:minorUnit val="1000"/>
      </c:valAx>
      <c:spPr>
        <a:solidFill>
          <a:srgbClr val="FFFFFF"/>
        </a:solidFill>
        <a:ln w="1911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290780141843971"/>
          <c:y val="0.26332288401253917"/>
          <c:w val="0.25"/>
          <c:h val="0.40125391849529779"/>
        </c:manualLayout>
      </c:layout>
      <c:overlay val="0"/>
      <c:spPr>
        <a:solidFill>
          <a:srgbClr val="FFFFFF"/>
        </a:solidFill>
        <a:ln w="4779">
          <a:solidFill>
            <a:srgbClr val="000000"/>
          </a:solidFill>
          <a:prstDash val="solid"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4779">
      <a:solidFill>
        <a:srgbClr val="000000"/>
      </a:solidFill>
      <a:prstDash val="solid"/>
    </a:ln>
  </c:spPr>
  <c:txPr>
    <a:bodyPr/>
    <a:lstStyle/>
    <a:p>
      <a:pPr>
        <a:defRPr sz="143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425531914893623E-2"/>
          <c:y val="6.8965517241379309E-2"/>
          <c:w val="0.63120567375886527"/>
          <c:h val="0.80564263322884011"/>
        </c:manualLayout>
      </c:layout>
      <c:lineChart>
        <c:grouping val="standard"/>
        <c:varyColors val="0"/>
        <c:ser>
          <c:idx val="0"/>
          <c:order val="0"/>
          <c:tx>
            <c:v>f(n) = n</c:v>
          </c:tx>
          <c:spPr>
            <a:ln w="19115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EA-4A4C-BD60-073B31DC9F24}"/>
            </c:ext>
          </c:extLst>
        </c:ser>
        <c:ser>
          <c:idx val="1"/>
          <c:order val="1"/>
          <c:tx>
            <c:v>f(n) = log(n) </c:v>
          </c:tx>
          <c:spPr>
            <a:ln w="19115">
              <a:solidFill>
                <a:srgbClr val="FF00FF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val>
            <c:numRef>
              <c:f>Sheet1!$C$1:$C$20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EA-4A4C-BD60-073B31DC9F24}"/>
            </c:ext>
          </c:extLst>
        </c:ser>
        <c:ser>
          <c:idx val="2"/>
          <c:order val="2"/>
          <c:tx>
            <c:v>f(n) = n log(n)</c:v>
          </c:tx>
          <c:spPr>
            <a:ln w="19115">
              <a:solidFill>
                <a:srgbClr val="FF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val>
            <c:numRef>
              <c:f>Sheet1!$D$1:$D$20</c:f>
              <c:numCache>
                <c:formatCode>General</c:formatCode>
                <c:ptCount val="2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0EA-4A4C-BD60-073B31DC9F24}"/>
            </c:ext>
          </c:extLst>
        </c:ser>
        <c:ser>
          <c:idx val="3"/>
          <c:order val="3"/>
          <c:tx>
            <c:v>f(n) = n^2</c:v>
          </c:tx>
          <c:spPr>
            <a:ln w="19115">
              <a:solidFill>
                <a:srgbClr val="00FFFF"/>
              </a:solidFill>
              <a:prstDash val="solid"/>
            </a:ln>
          </c:spPr>
          <c:marker>
            <c:symbol val="x"/>
            <c:size val="7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val>
            <c:numRef>
              <c:f>Sheet1!$E$1:$E$20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0EA-4A4C-BD60-073B31DC9F24}"/>
            </c:ext>
          </c:extLst>
        </c:ser>
        <c:ser>
          <c:idx val="4"/>
          <c:order val="4"/>
          <c:tx>
            <c:v>f(n) = n^3</c:v>
          </c:tx>
          <c:spPr>
            <a:ln w="19115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val>
            <c:numRef>
              <c:f>Sheet1!$F$1:$F$20</c:f>
              <c:numCache>
                <c:formatCode>General</c:formatCode>
                <c:ptCount val="2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0EA-4A4C-BD60-073B31DC9F24}"/>
            </c:ext>
          </c:extLst>
        </c:ser>
        <c:ser>
          <c:idx val="5"/>
          <c:order val="5"/>
          <c:tx>
            <c:v>f(n) = 2^n</c:v>
          </c:tx>
          <c:spPr>
            <a:ln w="19115">
              <a:solidFill>
                <a:srgbClr val="800000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val>
            <c:numRef>
              <c:f>Sheet1!$G$1:$G$20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0EA-4A4C-BD60-073B31DC9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024960"/>
        <c:axId val="238949440"/>
      </c:lineChart>
      <c:catAx>
        <c:axId val="242024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38949440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238949440"/>
        <c:scaling>
          <c:orientation val="minMax"/>
          <c:max val="5000"/>
          <c:min val="0"/>
        </c:scaling>
        <c:delete val="0"/>
        <c:axPos val="l"/>
        <c:majorGridlines>
          <c:spPr>
            <a:ln w="4779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477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242024960"/>
        <c:crosses val="autoZero"/>
        <c:crossBetween val="between"/>
        <c:majorUnit val="1000"/>
        <c:minorUnit val="1000"/>
      </c:valAx>
      <c:spPr>
        <a:solidFill>
          <a:srgbClr val="FFFFFF"/>
        </a:solidFill>
        <a:ln w="1911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290780141843971"/>
          <c:y val="0.26332288401253917"/>
          <c:w val="0.25"/>
          <c:h val="0.40125391849529779"/>
        </c:manualLayout>
      </c:layout>
      <c:overlay val="0"/>
      <c:spPr>
        <a:solidFill>
          <a:srgbClr val="FFFFFF"/>
        </a:solidFill>
        <a:ln w="4779">
          <a:solidFill>
            <a:srgbClr val="000000"/>
          </a:solidFill>
          <a:prstDash val="solid"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4779">
      <a:solidFill>
        <a:srgbClr val="000000"/>
      </a:solidFill>
      <a:prstDash val="solid"/>
    </a:ln>
  </c:spPr>
  <c:txPr>
    <a:bodyPr/>
    <a:lstStyle/>
    <a:p>
      <a:pPr>
        <a:defRPr sz="143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086ACF41-AAFF-4A4D-A94D-3C914F59AF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42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FC41D-16D1-4302-9D9C-4B7EDCFC687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978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F3C4F-8A80-4000-B1EF-6269D21A091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042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AC2FD-6419-40DB-940E-329884B07C9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6233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D6144-E8EC-4887-91F5-EBAEEC7D019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693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C5674-5A20-4E9D-993B-72A5A721E54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1210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BC19D-5338-42D6-B5F2-D74ED85C324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3200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5CCAE-EC99-4C81-9EA8-FD8BD0A13972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1305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7EB97-A645-4A3B-85F9-C5C50D02F6E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1338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002C6-E5AB-4263-B310-F9CF0B50F528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2849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73DAC-ED6E-463F-A151-0069D76B2F7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7075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C9EA7-C78F-4697-BE87-1588C403C13D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4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FC41D-16D1-4302-9D9C-4B7EDCFC687C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296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FBF2D-69EB-4281-BCA0-60CCF907360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27945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D1B4B-A96B-4262-826E-92135E0C072D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506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A6F6A-5065-46EF-9DAC-7D9E7EE70BB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62200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13637-B80F-46E1-8F08-4741B742A27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7442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E0E93-2FD6-459F-8C80-1556CAA8AAA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2739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AB5CC-D5F9-43FC-A253-BCB4C8393F6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13497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167CB-C569-4320-9DE5-741559F03959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85732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F6FD3-3DA6-40D0-BF3F-637B292B39A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12801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CBB31-F0C1-4DA9-B2D6-4A9813690EAA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4202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1E7C5-1C8A-4DBA-8F9F-9C9597FFBBB6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219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53096-0FC8-403B-A7C7-05D5D9D49AF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4408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8855F-E24C-488C-8034-7466A0516AC5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8514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4CC15-EBA7-41A6-97A6-35CF1732415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59372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EC670-074B-41C1-8462-6E73DEA3F7B5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13183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CE911-9830-4D41-988B-D31F10D6CEB0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17025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13857-47E9-4BB4-86C7-9CEB6DAC08AA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10929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DC25A-AB9C-4308-BEC7-12CD86E9768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35264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8307D-A3A1-4BB5-BB51-1485E206358C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176216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355CB-D6AB-4470-8E8D-B2721D1A3B6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308633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0173-8179-447A-955E-BE4862E7B3C0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81106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C0C8C-6D05-4F26-BE15-4C166197919C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6342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12509-33AD-4FAE-B856-5029327C107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5998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2D62D-D283-4B54-9C3A-3EF110965C2C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2714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82AC0-88CB-45FE-BF1B-1942649FB11C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160149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46183-8F3D-4F86-B1AA-35FC83389E2D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1403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2D9F2-F9D3-4F6A-9FB7-D70C0BAAA11D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20367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E0B2C-3A29-4885-81BB-FCD1DC0796C7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91347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C6B83-F2B8-4B06-88A0-5BA6F33C2103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0939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E797E-7BC1-4941-ADC6-3D1026115CAD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5302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4D0A9-E1D9-4644-8E2E-F0A5E8316938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599124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A9CF4-F9A1-4A29-A2ED-0A170A1C7F1C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6429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0ECF3-953F-4513-ADE0-3E697B0F5DF1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6421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EA357-1F54-4296-A590-474FD1BA42C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94465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B7A51-6CC4-4618-BBA3-E6DE86B1CFBC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13083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9DF2E-0620-4761-A4A2-E6EAFBBF3C49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2123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ED190-8050-4FD3-9559-AEA1D2D76C6D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14220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1F5E1-26B1-4696-998C-A48DB644C1FA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357900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6E2B4-9A82-4A5A-97A3-CB6F9E179B48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90563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CDF2A-23F4-425C-961D-F5A11D1CCCA6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102762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8AFD4-DECF-490E-BDDC-9FEAF988DC04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43757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EF728-8F22-4441-985F-3E8E88B07C53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03286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3593D-D31F-4F3A-9C58-BF5A6BEA32A4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1919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E8223-F6BC-413A-8000-8B58003B5096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758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3130D-E868-4C47-A8CB-4140B540F011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603375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7A12C-769C-47CA-A0D6-634B09C603DE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494591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64F2C-F112-4EE4-9D29-FAB55C6D0956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729B0-F7F9-4325-96C3-7583BB7216AF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0FED3-3BA2-4624-B214-53A2584B00D7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2C8BA-074D-4F8B-AA67-C4352A4FAD2D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E7BA6-DB43-4BC5-8527-7B455F42681B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3E0B4-DD92-40FE-A70F-5C5AA4AC6349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EE5C2-1BDE-4547-A11A-EEE6DEC75ACE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B0C0E-A691-4CD0-A608-6391741F76A8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53B90-D14E-4C95-A8ED-952143E88169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E2464-65B4-41BE-8852-8EED38C5AA04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517471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D3F59-AE17-40AC-B4F5-E1778CFA9AF8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F6188-69C4-4483-8A44-BFDB8FF9463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3562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DCBAC-E7A3-481F-9EBD-93A01E36859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427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759BF5-B0A1-416B-87B7-A3A4BC84E7D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BE6EB-EAB6-45D0-9643-43E10C2126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22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9EEEB-10CB-4454-BA92-C76A5A8DF6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110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6D4DDE47-B4E8-41CE-AE33-E4480862EF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5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447800" y="20574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81600" y="20574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447800" y="42291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81600" y="42291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C3C73FB-22F3-4952-88E3-E04FF423D8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02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7624" y="1628800"/>
            <a:ext cx="77724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87624" y="3789040"/>
            <a:ext cx="77724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1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64843" y="6365557"/>
            <a:ext cx="1581472" cy="492443"/>
          </a:xfrm>
        </p:spPr>
        <p:txBody>
          <a:bodyPr/>
          <a:lstStyle>
            <a:lvl1pPr algn="l">
              <a:defRPr/>
            </a:lvl1pPr>
          </a:lstStyle>
          <a:p>
            <a:fld id="{390A3DBE-8C5A-4F9C-B977-4D0B74661D9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95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4CF46-0BF7-4F63-95B8-E5A6532539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31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C347-FB4C-480C-8874-EAF9ABA6DC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429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6722F-836B-426A-B767-A26FBFF36A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38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9687B-735F-4E07-833A-1F20564239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5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2400" y="6369050"/>
            <a:ext cx="1008112" cy="488950"/>
          </a:xfrm>
        </p:spPr>
        <p:txBody>
          <a:bodyPr/>
          <a:lstStyle>
            <a:lvl1pPr>
              <a:defRPr/>
            </a:lvl1pPr>
          </a:lstStyle>
          <a:p>
            <a:fld id="{25B2305F-5231-44AC-8EAD-21E5697AC8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16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EA3EF-00BF-4742-A1C2-5369B884F2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5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8EA5B-9B7D-483F-86E4-0BD4EA13F6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5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BCC77-EB4F-4EF6-BE21-32EE774CAC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96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 Click to edit Master text styles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DC36D16C-A72F-4378-8CFB-EA373687FF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3200" b="1">
          <a:solidFill>
            <a:srgbClr val="000000"/>
          </a:solidFill>
          <a:latin typeface="Cambria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800" b="1">
          <a:solidFill>
            <a:srgbClr val="000000"/>
          </a:solidFill>
          <a:latin typeface="Cambria" pitchFamily="18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400" b="1">
          <a:solidFill>
            <a:srgbClr val="000000"/>
          </a:solidFill>
          <a:latin typeface="Cambria" pitchFamily="18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sz="2000" b="1">
          <a:solidFill>
            <a:srgbClr val="000000"/>
          </a:solidFill>
          <a:latin typeface="Cambria" pitchFamily="18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Cambria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7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6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937131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4000" u="sng" dirty="0" smtClean="0">
                <a:latin typeface="Cambria" pitchFamily="18" charset="0"/>
              </a:rPr>
              <a:t>CHAPTER 1</a:t>
            </a:r>
            <a:r>
              <a:rPr lang="en-US" altLang="zh-TW" sz="2400" u="sng" dirty="0" smtClean="0">
                <a:latin typeface="Cambria" pitchFamily="18" charset="0"/>
              </a:rPr>
              <a:t/>
            </a:r>
            <a:br>
              <a:rPr lang="en-US" altLang="zh-TW" sz="2400" u="sng" dirty="0" smtClean="0">
                <a:latin typeface="Cambria" pitchFamily="18" charset="0"/>
              </a:rPr>
            </a:br>
            <a:endParaRPr lang="en-US" altLang="zh-TW" sz="2400" u="sng" dirty="0">
              <a:latin typeface="Cambria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91680" y="3276435"/>
            <a:ext cx="6480720" cy="1143000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5400" dirty="0" smtClean="0">
                <a:latin typeface="Cambria" pitchFamily="18" charset="0"/>
              </a:rPr>
              <a:t>BASIC CONCEPT</a:t>
            </a:r>
            <a:endParaRPr lang="en-US" altLang="zh-TW" u="sng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7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Algorithm?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57400"/>
            <a:ext cx="8208963" cy="4191000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An algorithm is</a:t>
            </a:r>
          </a:p>
          <a:p>
            <a:pPr lvl="1"/>
            <a:r>
              <a:rPr lang="en-US" altLang="zh-TW"/>
              <a:t>any </a:t>
            </a:r>
            <a:r>
              <a:rPr lang="en-US" altLang="zh-TW">
                <a:solidFill>
                  <a:srgbClr val="0000FF"/>
                </a:solidFill>
              </a:rPr>
              <a:t>well-defined computation</a:t>
            </a:r>
            <a:r>
              <a:rPr lang="en-US" altLang="zh-TW"/>
              <a:t> procedure </a:t>
            </a:r>
          </a:p>
          <a:p>
            <a:pPr lvl="1"/>
            <a:r>
              <a:rPr lang="en-US" altLang="zh-TW"/>
              <a:t>takes some value, or set of values, as </a:t>
            </a:r>
            <a:r>
              <a:rPr lang="en-US" altLang="zh-TW">
                <a:solidFill>
                  <a:srgbClr val="0000FF"/>
                </a:solidFill>
              </a:rPr>
              <a:t>Input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produces some value, or set of values, as </a:t>
            </a:r>
            <a:r>
              <a:rPr lang="en-US" altLang="zh-TW">
                <a:solidFill>
                  <a:srgbClr val="0000FF"/>
                </a:solidFill>
              </a:rPr>
              <a:t>Output</a:t>
            </a:r>
          </a:p>
          <a:p>
            <a:pPr lvl="1"/>
            <a:endParaRPr lang="en-US" altLang="zh-TW" sz="2400"/>
          </a:p>
          <a:p>
            <a:r>
              <a:rPr lang="en-US" altLang="zh-TW" i="1"/>
              <a:t>A </a:t>
            </a:r>
            <a:r>
              <a:rPr lang="en-US" altLang="zh-TW" sz="4000">
                <a:solidFill>
                  <a:srgbClr val="FF0000"/>
                </a:solidFill>
              </a:rPr>
              <a:t>tool</a:t>
            </a:r>
            <a:r>
              <a:rPr lang="en-US" altLang="zh-TW"/>
              <a:t> for solving well-specific </a:t>
            </a:r>
            <a:r>
              <a:rPr lang="en-US" altLang="zh-TW">
                <a:solidFill>
                  <a:srgbClr val="0000FF"/>
                </a:solidFill>
              </a:rPr>
              <a:t>computational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Algorithm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340768"/>
            <a:ext cx="7772400" cy="4896544"/>
          </a:xfrm>
        </p:spPr>
        <p:txBody>
          <a:bodyPr/>
          <a:lstStyle/>
          <a:p>
            <a:r>
              <a:rPr lang="en-US" altLang="zh-TW" sz="2800" dirty="0"/>
              <a:t>Definition</a:t>
            </a:r>
            <a:br>
              <a:rPr lang="en-US" altLang="zh-TW" sz="2800" dirty="0"/>
            </a:br>
            <a:r>
              <a:rPr lang="en-US" altLang="zh-TW" sz="2800" dirty="0"/>
              <a:t>An </a:t>
            </a:r>
            <a:r>
              <a:rPr lang="en-US" altLang="zh-TW" sz="2800" i="1" dirty="0">
                <a:solidFill>
                  <a:srgbClr val="CC3300"/>
                </a:solidFill>
              </a:rPr>
              <a:t>algorithm</a:t>
            </a:r>
            <a:r>
              <a:rPr lang="en-US" altLang="zh-TW" sz="2800" dirty="0"/>
              <a:t> is a finite set of instructions that accomplishes a particular </a:t>
            </a:r>
            <a:r>
              <a:rPr lang="en-US" altLang="zh-TW" sz="2800" dirty="0" smtClean="0"/>
              <a:t>task</a:t>
            </a:r>
            <a:endParaRPr lang="en-US" altLang="zh-TW" sz="2800" dirty="0"/>
          </a:p>
          <a:p>
            <a:r>
              <a:rPr lang="en-US" altLang="zh-TW" sz="2800" dirty="0"/>
              <a:t>Criteria</a:t>
            </a:r>
          </a:p>
          <a:p>
            <a:pPr lvl="1"/>
            <a:r>
              <a:rPr lang="en-US" altLang="zh-TW" sz="2400" dirty="0"/>
              <a:t>input</a:t>
            </a:r>
          </a:p>
          <a:p>
            <a:pPr lvl="1"/>
            <a:r>
              <a:rPr lang="en-US" altLang="zh-TW" sz="2400" dirty="0"/>
              <a:t>output</a:t>
            </a:r>
          </a:p>
          <a:p>
            <a:pPr lvl="1"/>
            <a:r>
              <a:rPr lang="en-US" altLang="zh-TW" sz="2400" dirty="0"/>
              <a:t>definiteness: </a:t>
            </a:r>
            <a:r>
              <a:rPr lang="en-US" altLang="zh-TW" sz="2400" dirty="0">
                <a:solidFill>
                  <a:srgbClr val="008000"/>
                </a:solidFill>
              </a:rPr>
              <a:t>clear and unambiguous</a:t>
            </a:r>
            <a:endParaRPr lang="en-US" altLang="zh-TW" sz="2400" dirty="0"/>
          </a:p>
          <a:p>
            <a:pPr lvl="1"/>
            <a:r>
              <a:rPr lang="en-US" altLang="zh-TW" sz="2400" dirty="0"/>
              <a:t>finiteness: </a:t>
            </a:r>
            <a:r>
              <a:rPr lang="en-US" altLang="zh-TW" sz="2400" dirty="0">
                <a:solidFill>
                  <a:srgbClr val="008000"/>
                </a:solidFill>
              </a:rPr>
              <a:t>terminate after a finite number of steps</a:t>
            </a:r>
            <a:endParaRPr lang="en-US" altLang="zh-TW" sz="2400" dirty="0"/>
          </a:p>
          <a:p>
            <a:pPr lvl="1"/>
            <a:r>
              <a:rPr lang="en-US" altLang="zh-TW" sz="2400" dirty="0"/>
              <a:t>effectiveness: </a:t>
            </a:r>
            <a:r>
              <a:rPr lang="en-US" altLang="zh-TW" sz="2400" dirty="0">
                <a:solidFill>
                  <a:srgbClr val="008000"/>
                </a:solidFill>
              </a:rPr>
              <a:t>instruction is basic enough to be carried out</a:t>
            </a: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3DBE-8C5A-4F9C-B977-4D0B74661D9A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5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315200" cy="838200"/>
          </a:xfrm>
        </p:spPr>
        <p:txBody>
          <a:bodyPr/>
          <a:lstStyle/>
          <a:p>
            <a:r>
              <a:rPr lang="en-US" altLang="zh-TW" sz="4000"/>
              <a:t>Algorithm Definition</a:t>
            </a:r>
            <a:br>
              <a:rPr lang="en-US" altLang="zh-TW" sz="4000"/>
            </a:br>
            <a:r>
              <a:rPr lang="en-US" altLang="zh-TW" sz="4000"/>
              <a:t>with </a:t>
            </a:r>
            <a:r>
              <a:rPr lang="en-US" altLang="zh-TW" sz="4000" u="sng">
                <a:solidFill>
                  <a:srgbClr val="FF0000"/>
                </a:solidFill>
              </a:rPr>
              <a:t>5 Conditions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009650"/>
            <a:ext cx="6940550" cy="5732463"/>
          </a:xfrm>
        </p:spPr>
        <p:txBody>
          <a:bodyPr/>
          <a:lstStyle/>
          <a:p>
            <a:r>
              <a:rPr lang="en-US" altLang="zh-TW" sz="2800">
                <a:solidFill>
                  <a:srgbClr val="0000FF"/>
                </a:solidFill>
              </a:rPr>
              <a:t>Input</a:t>
            </a:r>
            <a:r>
              <a:rPr lang="en-US" altLang="zh-TW" sz="2800">
                <a:solidFill>
                  <a:srgbClr val="FF0000"/>
                </a:solidFill>
              </a:rPr>
              <a:t>≧</a:t>
            </a:r>
            <a:r>
              <a:rPr lang="en-US" altLang="zh-TW" sz="2800"/>
              <a:t>0</a:t>
            </a:r>
          </a:p>
          <a:p>
            <a:r>
              <a:rPr lang="en-US" altLang="zh-TW" sz="2800">
                <a:solidFill>
                  <a:srgbClr val="0000FF"/>
                </a:solidFill>
              </a:rPr>
              <a:t>Output</a:t>
            </a:r>
            <a:r>
              <a:rPr lang="zh-TW" altLang="zh-TW" sz="2800">
                <a:solidFill>
                  <a:srgbClr val="FF0000"/>
                </a:solidFill>
              </a:rPr>
              <a:t>＞</a:t>
            </a:r>
            <a:r>
              <a:rPr lang="en-US" altLang="zh-TW" sz="2800"/>
              <a:t>0</a:t>
            </a:r>
          </a:p>
          <a:p>
            <a:r>
              <a:rPr lang="en-US" altLang="zh-TW" sz="2800">
                <a:solidFill>
                  <a:srgbClr val="0000FF"/>
                </a:solidFill>
              </a:rPr>
              <a:t>Definiteness</a:t>
            </a:r>
            <a:r>
              <a:rPr lang="en-US" altLang="zh-TW" sz="2800"/>
              <a:t>, Unambiguity</a:t>
            </a:r>
          </a:p>
          <a:p>
            <a:pPr lvl="1"/>
            <a:r>
              <a:rPr lang="en-US" altLang="zh-TW" sz="2400"/>
              <a:t>Each operation is clearly defined</a:t>
            </a:r>
          </a:p>
          <a:p>
            <a:r>
              <a:rPr lang="en-US" altLang="zh-TW" sz="2800">
                <a:solidFill>
                  <a:srgbClr val="0000FF"/>
                </a:solidFill>
              </a:rPr>
              <a:t>Finiteness</a:t>
            </a:r>
            <a:r>
              <a:rPr lang="en-US" altLang="zh-TW" sz="2800"/>
              <a:t>, Termination</a:t>
            </a:r>
          </a:p>
          <a:p>
            <a:pPr lvl="1"/>
            <a:r>
              <a:rPr lang="en-US" altLang="zh-TW" sz="2400"/>
              <a:t>Finally, the algorithm </a:t>
            </a:r>
            <a:r>
              <a:rPr lang="en-US" altLang="zh-TW" sz="2400" u="sng">
                <a:solidFill>
                  <a:srgbClr val="FF0000"/>
                </a:solidFill>
              </a:rPr>
              <a:t>must halt </a:t>
            </a:r>
            <a:r>
              <a:rPr lang="en-US" altLang="zh-TW" sz="2400" u="sng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u="sng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停</a:t>
            </a:r>
            <a:r>
              <a:rPr lang="en-US" altLang="zh-TW" sz="2400" u="sng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sz="2400" u="sng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不會產生無窮迴路</a:t>
            </a:r>
            <a:endParaRPr lang="zh-TW" altLang="en-US" sz="2400" u="sng">
              <a:solidFill>
                <a:srgbClr val="FF0000"/>
              </a:solidFill>
            </a:endParaRPr>
          </a:p>
          <a:p>
            <a:r>
              <a:rPr lang="en-US" altLang="zh-TW" sz="2800">
                <a:solidFill>
                  <a:srgbClr val="0000FF"/>
                </a:solidFill>
              </a:rPr>
              <a:t>Effectiveness</a:t>
            </a:r>
          </a:p>
          <a:p>
            <a:pPr lvl="1"/>
            <a:r>
              <a:rPr lang="en-US" altLang="zh-TW" sz="2400"/>
              <a:t>Each operation is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/>
              <a:t>basic and achievable (step by step)</a:t>
            </a:r>
            <a:endParaRPr lang="en-US" altLang="zh-TW" sz="240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0116" name="Picture 4" descr="15feec637c63f9bbbca0f81b4f1e95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941888"/>
            <a:ext cx="1312862" cy="17684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round-led-animated-digital-c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2875"/>
            <a:ext cx="1331912" cy="177323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7164388" y="2276475"/>
            <a:ext cx="154702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mbria" pitchFamily="18" charset="0"/>
              </a:rPr>
              <a:t>Y:= X / 0</a:t>
            </a:r>
          </a:p>
        </p:txBody>
      </p:sp>
      <p:pic>
        <p:nvPicPr>
          <p:cNvPr id="90127" name="Picture 15" descr="2740252815_d51f50319a_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13325"/>
            <a:ext cx="1903413" cy="15351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Algorithm v.s. Procedure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57400"/>
            <a:ext cx="7862887" cy="4191000"/>
          </a:xfrm>
        </p:spPr>
        <p:txBody>
          <a:bodyPr/>
          <a:lstStyle/>
          <a:p>
            <a:r>
              <a:rPr lang="en-US" altLang="zh-TW"/>
              <a:t>The most difference is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6000"/>
              <a:t>“Whether it can </a:t>
            </a:r>
            <a:r>
              <a:rPr lang="en-US" altLang="zh-TW" sz="6000">
                <a:solidFill>
                  <a:srgbClr val="0000FF"/>
                </a:solidFill>
              </a:rPr>
              <a:t>halt?</a:t>
            </a:r>
            <a:r>
              <a:rPr lang="en-US" altLang="zh-TW" sz="6000"/>
              <a:t>”</a:t>
            </a:r>
          </a:p>
          <a:p>
            <a:pPr lvl="1"/>
            <a:endParaRPr lang="en-US" altLang="zh-TW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Data Structure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315200" cy="4191000"/>
          </a:xfrm>
        </p:spPr>
        <p:txBody>
          <a:bodyPr/>
          <a:lstStyle/>
          <a:p>
            <a:r>
              <a:rPr lang="en-US" altLang="zh-TW"/>
              <a:t>DS is a way to </a:t>
            </a:r>
            <a:r>
              <a:rPr lang="en-US" altLang="zh-TW" u="sng">
                <a:solidFill>
                  <a:srgbClr val="0000FF"/>
                </a:solidFill>
              </a:rPr>
              <a:t>store and organize data</a:t>
            </a:r>
            <a:r>
              <a:rPr lang="en-US" altLang="zh-TW"/>
              <a:t> in order to facilitate access and modifications</a:t>
            </a:r>
          </a:p>
          <a:p>
            <a:r>
              <a:rPr lang="en-US" altLang="zh-TW" u="sng">
                <a:solidFill>
                  <a:srgbClr val="0000FF"/>
                </a:solidFill>
              </a:rPr>
              <a:t>No single DS</a:t>
            </a:r>
            <a:r>
              <a:rPr lang="en-US" altLang="zh-TW"/>
              <a:t> works well for all purpose</a:t>
            </a:r>
          </a:p>
          <a:p>
            <a:pPr lvl="1"/>
            <a:r>
              <a:rPr lang="en-US" altLang="zh-TW"/>
              <a:t>It’s important to know the </a:t>
            </a:r>
            <a:r>
              <a:rPr lang="en-US" altLang="zh-TW">
                <a:solidFill>
                  <a:srgbClr val="FF0000"/>
                </a:solidFill>
              </a:rPr>
              <a:t>strengths </a:t>
            </a:r>
            <a:r>
              <a:rPr lang="en-US" altLang="zh-TW"/>
              <a:t>and </a:t>
            </a:r>
            <a:r>
              <a:rPr lang="en-US" altLang="zh-TW">
                <a:solidFill>
                  <a:srgbClr val="FF0000"/>
                </a:solidFill>
              </a:rPr>
              <a:t>limitation</a:t>
            </a:r>
          </a:p>
        </p:txBody>
      </p: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7235825" y="620713"/>
            <a:ext cx="1439863" cy="1150937"/>
            <a:chOff x="68" y="482"/>
            <a:chExt cx="907" cy="1179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521" y="482"/>
              <a:ext cx="182" cy="1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57" name="Oval 5"/>
            <p:cNvSpPr>
              <a:spLocks noChangeArrowheads="1"/>
            </p:cNvSpPr>
            <p:nvPr/>
          </p:nvSpPr>
          <p:spPr bwMode="auto">
            <a:xfrm>
              <a:off x="793" y="935"/>
              <a:ext cx="182" cy="1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657" y="618"/>
              <a:ext cx="18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auto">
            <a:xfrm>
              <a:off x="295" y="935"/>
              <a:ext cx="182" cy="1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 flipH="1">
              <a:off x="431" y="618"/>
              <a:ext cx="136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476" y="1480"/>
              <a:ext cx="182" cy="1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68" y="1480"/>
              <a:ext cx="182" cy="1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 flipH="1">
              <a:off x="204" y="1117"/>
              <a:ext cx="13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431" y="1117"/>
              <a:ext cx="13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v.s. Data Structure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57400"/>
            <a:ext cx="7431087" cy="4191000"/>
          </a:xfrm>
        </p:spPr>
        <p:txBody>
          <a:bodyPr/>
          <a:lstStyle/>
          <a:p>
            <a:r>
              <a:rPr lang="zh-TW" altLang="en-US" sz="4000">
                <a:ea typeface="標楷體" pitchFamily="65" charset="-120"/>
              </a:rPr>
              <a:t>一體兩面</a:t>
            </a:r>
            <a:r>
              <a:rPr lang="zh-TW" altLang="en-US">
                <a:ea typeface="標楷體" pitchFamily="65" charset="-120"/>
              </a:rPr>
              <a:t> </a:t>
            </a:r>
          </a:p>
          <a:p>
            <a:r>
              <a:rPr lang="en-US" altLang="zh-TW" sz="6000">
                <a:ea typeface="標楷體" pitchFamily="65" charset="-120"/>
              </a:rPr>
              <a:t>Program=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6600">
                <a:ea typeface="標楷體" pitchFamily="65" charset="-120"/>
              </a:rPr>
              <a:t>AL + 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Volkswagen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7272338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Nissan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60575"/>
            <a:ext cx="72961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15200" cy="838200"/>
          </a:xfrm>
        </p:spPr>
        <p:txBody>
          <a:bodyPr/>
          <a:lstStyle/>
          <a:p>
            <a:r>
              <a:rPr lang="en-US" altLang="zh-TW"/>
              <a:t>Problem &amp;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75563" cy="4895850"/>
          </a:xfrm>
        </p:spPr>
        <p:txBody>
          <a:bodyPr/>
          <a:lstStyle/>
          <a:p>
            <a:r>
              <a:rPr lang="en-US" altLang="zh-TW" u="sng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0000FF"/>
                </a:solidFill>
              </a:rPr>
              <a:t> of a problem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consists of </a:t>
            </a:r>
            <a:r>
              <a:rPr lang="en-US" altLang="zh-TW">
                <a:solidFill>
                  <a:srgbClr val="0033CC"/>
                </a:solidFill>
              </a:rPr>
              <a:t>the inputs</a:t>
            </a:r>
            <a:r>
              <a:rPr lang="en-US" altLang="zh-TW"/>
              <a:t> needed to compute a solution to the problem</a:t>
            </a:r>
          </a:p>
          <a:p>
            <a:r>
              <a:rPr lang="en-US" altLang="zh-TW" u="sng">
                <a:solidFill>
                  <a:srgbClr val="FF0000"/>
                </a:solidFill>
              </a:rPr>
              <a:t>Correctness</a:t>
            </a:r>
            <a:r>
              <a:rPr lang="en-US" altLang="zh-TW">
                <a:solidFill>
                  <a:srgbClr val="0000FF"/>
                </a:solidFill>
              </a:rPr>
              <a:t> of a algorithm</a:t>
            </a:r>
          </a:p>
          <a:p>
            <a:pPr lvl="1"/>
            <a:r>
              <a:rPr lang="en-US" altLang="zh-TW"/>
              <a:t>If for every input instance, it </a:t>
            </a:r>
            <a:r>
              <a:rPr lang="en-US" altLang="zh-TW">
                <a:solidFill>
                  <a:srgbClr val="0000FF"/>
                </a:solidFill>
              </a:rPr>
              <a:t>halts</a:t>
            </a:r>
            <a:r>
              <a:rPr lang="en-US" altLang="zh-TW"/>
              <a:t> with the correct output</a:t>
            </a:r>
          </a:p>
          <a:p>
            <a:r>
              <a:rPr lang="en-US" altLang="zh-TW"/>
              <a:t>A correct algorithm </a:t>
            </a:r>
            <a:r>
              <a:rPr lang="en-US" altLang="zh-TW">
                <a:solidFill>
                  <a:srgbClr val="0000FF"/>
                </a:solidFill>
              </a:rPr>
              <a:t>solves</a:t>
            </a:r>
            <a:r>
              <a:rPr lang="en-US" altLang="zh-TW"/>
              <a:t> the given </a:t>
            </a:r>
            <a:r>
              <a:rPr lang="en-US" altLang="zh-TW" sz="5400" u="sng">
                <a:solidFill>
                  <a:srgbClr val="FF0000"/>
                </a:solidFill>
              </a:rPr>
              <a:t>computational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 sz="4000"/>
              <a:t>What kind of problem can be solved by algorithm?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15200" cy="4191000"/>
          </a:xfrm>
        </p:spPr>
        <p:txBody>
          <a:bodyPr/>
          <a:lstStyle/>
          <a:p>
            <a:r>
              <a:rPr lang="en-US" altLang="zh-TW"/>
              <a:t>The Human Genome Project</a:t>
            </a:r>
          </a:p>
          <a:p>
            <a:r>
              <a:rPr lang="en-US" altLang="zh-TW"/>
              <a:t>The Internet Applications</a:t>
            </a:r>
          </a:p>
          <a:p>
            <a:r>
              <a:rPr lang="en-US" altLang="zh-TW"/>
              <a:t>Electronic Commerce with Public-key cryptography and digital signatures</a:t>
            </a:r>
          </a:p>
          <a:p>
            <a:r>
              <a:rPr lang="en-US" altLang="zh-TW"/>
              <a:t>Manufacturing and other commercial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How to create programs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484784"/>
            <a:ext cx="7772400" cy="4032448"/>
          </a:xfrm>
        </p:spPr>
        <p:txBody>
          <a:bodyPr/>
          <a:lstStyle/>
          <a:p>
            <a:r>
              <a:rPr lang="en-US" altLang="zh-TW" sz="2800" dirty="0"/>
              <a:t>Requirements</a:t>
            </a:r>
          </a:p>
          <a:p>
            <a:r>
              <a:rPr lang="en-US" altLang="zh-TW" sz="2800" dirty="0"/>
              <a:t>Analysis: </a:t>
            </a:r>
            <a:r>
              <a:rPr lang="en-US" altLang="zh-TW" sz="2800" dirty="0">
                <a:solidFill>
                  <a:srgbClr val="FF0000"/>
                </a:solidFill>
              </a:rPr>
              <a:t>bottom-up vs. top-down</a:t>
            </a:r>
          </a:p>
          <a:p>
            <a:r>
              <a:rPr lang="en-US" altLang="zh-TW" sz="2800" dirty="0"/>
              <a:t>Design: </a:t>
            </a:r>
            <a:r>
              <a:rPr lang="en-US" altLang="zh-TW" sz="2800" dirty="0">
                <a:solidFill>
                  <a:srgbClr val="FF0000"/>
                </a:solidFill>
              </a:rPr>
              <a:t>data objects and operations</a:t>
            </a:r>
          </a:p>
          <a:p>
            <a:r>
              <a:rPr lang="en-US" altLang="zh-TW" sz="2800" dirty="0"/>
              <a:t>Refinement and Coding</a:t>
            </a:r>
          </a:p>
          <a:p>
            <a:r>
              <a:rPr lang="en-US" altLang="zh-TW" sz="2800" dirty="0"/>
              <a:t>Verification</a:t>
            </a:r>
          </a:p>
          <a:p>
            <a:pPr lvl="1"/>
            <a:r>
              <a:rPr lang="en-US" altLang="zh-TW" sz="2400" dirty="0"/>
              <a:t>Program Proving</a:t>
            </a:r>
          </a:p>
          <a:p>
            <a:pPr lvl="1"/>
            <a:r>
              <a:rPr lang="en-US" altLang="zh-TW" sz="2400" dirty="0"/>
              <a:t>Testing</a:t>
            </a:r>
          </a:p>
          <a:p>
            <a:pPr lvl="1"/>
            <a:r>
              <a:rPr lang="en-US" altLang="zh-TW" sz="2400" dirty="0"/>
              <a:t>Debugging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3DBE-8C5A-4F9C-B977-4D0B74661D9A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43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08962" cy="838200"/>
          </a:xfrm>
        </p:spPr>
        <p:txBody>
          <a:bodyPr/>
          <a:lstStyle/>
          <a:p>
            <a:r>
              <a:rPr lang="zh-TW" altLang="en-US" sz="6000">
                <a:ea typeface="標楷體" pitchFamily="65" charset="-120"/>
              </a:rPr>
              <a:t>計算問題的世紀大難題</a:t>
            </a:r>
            <a:r>
              <a:rPr lang="zh-TW" altLang="en-US" sz="6000"/>
              <a:t/>
            </a:r>
            <a:br>
              <a:rPr lang="zh-TW" altLang="en-US" sz="6000"/>
            </a:br>
            <a:r>
              <a:rPr lang="en-US" altLang="zh-TW" sz="6000"/>
              <a:t>P=NP?</a:t>
            </a: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27717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0" y="5589588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mbria" pitchFamily="18" charset="0"/>
              </a:rPr>
              <a:t>US$ 16.99 / </a:t>
            </a:r>
            <a:r>
              <a:rPr lang="zh-TW" altLang="en-US" sz="2800" b="1" dirty="0">
                <a:latin typeface="Cambria" pitchFamily="18" charset="0"/>
              </a:rPr>
              <a:t>一件</a:t>
            </a:r>
          </a:p>
        </p:txBody>
      </p:sp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3527425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564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781300"/>
            <a:ext cx="2627312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6415088" y="5516563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mbria" pitchFamily="18" charset="0"/>
              </a:rPr>
              <a:t>US$ 20.95 / </a:t>
            </a:r>
            <a:r>
              <a:rPr lang="zh-TW" altLang="en-US" sz="2800" b="1" dirty="0">
                <a:latin typeface="Cambria" pitchFamily="18" charset="0"/>
              </a:rPr>
              <a:t>一件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Analyzing Algorithm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980728"/>
            <a:ext cx="7315200" cy="838200"/>
          </a:xfrm>
        </p:spPr>
        <p:txBody>
          <a:bodyPr/>
          <a:lstStyle/>
          <a:p>
            <a:r>
              <a:rPr lang="en-US" altLang="zh-TW" dirty="0" err="1"/>
              <a:t>Pseudocode</a:t>
            </a:r>
            <a:endParaRPr lang="en-US" altLang="zh-TW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988840"/>
            <a:ext cx="7315200" cy="4191000"/>
          </a:xfrm>
        </p:spPr>
        <p:txBody>
          <a:bodyPr/>
          <a:lstStyle/>
          <a:p>
            <a:r>
              <a:rPr lang="en-US" altLang="zh-TW" sz="2800" dirty="0"/>
              <a:t>Typically, the algorithm is written in a </a:t>
            </a:r>
            <a:r>
              <a:rPr lang="en-US" altLang="zh-TW" sz="2800" u="sng" dirty="0" err="1">
                <a:solidFill>
                  <a:srgbClr val="0000FF"/>
                </a:solidFill>
              </a:rPr>
              <a:t>pseudocode</a:t>
            </a:r>
            <a:endParaRPr lang="en-US" altLang="zh-TW" sz="2800" dirty="0"/>
          </a:p>
          <a:p>
            <a:r>
              <a:rPr lang="en-US" altLang="zh-TW" sz="2800" dirty="0"/>
              <a:t>Similar in many respects to C, PASCAL, or Java…</a:t>
            </a:r>
          </a:p>
          <a:p>
            <a:r>
              <a:rPr lang="en-US" altLang="zh-TW" sz="2800" dirty="0"/>
              <a:t>The point is whether the expressive method is </a:t>
            </a:r>
            <a:r>
              <a:rPr lang="en-US" altLang="zh-TW" sz="4400" u="sng" dirty="0">
                <a:solidFill>
                  <a:srgbClr val="FF0000"/>
                </a:solidFill>
              </a:rPr>
              <a:t>most clear and concise</a:t>
            </a:r>
            <a:r>
              <a:rPr lang="en-US" altLang="zh-TW" sz="2800" dirty="0"/>
              <a:t> to specify a given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990600"/>
            <a:ext cx="5905500" cy="838200"/>
          </a:xfrm>
        </p:spPr>
        <p:txBody>
          <a:bodyPr/>
          <a:lstStyle/>
          <a:p>
            <a:r>
              <a:rPr lang="en-US" altLang="zh-TW"/>
              <a:t>Insertion sort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40688" cy="4114800"/>
          </a:xfrm>
        </p:spPr>
        <p:txBody>
          <a:bodyPr/>
          <a:lstStyle/>
          <a:p>
            <a:pPr algn="just"/>
            <a:r>
              <a:rPr lang="en-US" altLang="zh-TW">
                <a:solidFill>
                  <a:srgbClr val="0000FF"/>
                </a:solidFill>
              </a:rPr>
              <a:t>Example:</a:t>
            </a:r>
            <a:r>
              <a:rPr lang="en-US" altLang="zh-TW"/>
              <a:t>  Sorting problem </a:t>
            </a:r>
          </a:p>
          <a:p>
            <a:pPr lvl="1" algn="just"/>
            <a:r>
              <a:rPr lang="en-US" altLang="zh-TW" u="sng">
                <a:solidFill>
                  <a:srgbClr val="0000FF"/>
                </a:solidFill>
              </a:rPr>
              <a:t>Input</a:t>
            </a:r>
            <a:r>
              <a:rPr lang="en-US" altLang="zh-TW">
                <a:solidFill>
                  <a:srgbClr val="0000FF"/>
                </a:solidFill>
              </a:rPr>
              <a:t>:</a:t>
            </a:r>
            <a:r>
              <a:rPr lang="en-US" altLang="zh-TW"/>
              <a:t> A sequence of </a:t>
            </a:r>
            <a:r>
              <a:rPr lang="en-US" altLang="zh-TW" i="1"/>
              <a:t>n</a:t>
            </a:r>
            <a:r>
              <a:rPr lang="en-US" altLang="zh-TW"/>
              <a:t> numbers </a:t>
            </a:r>
          </a:p>
          <a:p>
            <a:pPr lvl="1"/>
            <a:r>
              <a:rPr lang="en-US" altLang="zh-TW" u="sng">
                <a:solidFill>
                  <a:srgbClr val="0000FF"/>
                </a:solidFill>
              </a:rPr>
              <a:t>Output</a:t>
            </a:r>
            <a:r>
              <a:rPr lang="en-US" altLang="zh-TW"/>
              <a:t>: A permutation                       of the input sequence such that</a:t>
            </a:r>
          </a:p>
          <a:p>
            <a:pPr lvl="1">
              <a:buFont typeface="Wingdings" pitchFamily="2" charset="2"/>
              <a:buNone/>
            </a:pPr>
            <a:endParaRPr lang="en-US" altLang="zh-TW"/>
          </a:p>
          <a:p>
            <a:pPr lvl="1">
              <a:buFont typeface="Wingdings" pitchFamily="2" charset="2"/>
              <a:buNone/>
            </a:pPr>
            <a:r>
              <a:rPr lang="en-US" altLang="zh-TW"/>
              <a:t>★The number that we wish to sort are known as the </a:t>
            </a:r>
            <a:r>
              <a:rPr lang="en-US" altLang="zh-TW" i="1">
                <a:solidFill>
                  <a:srgbClr val="0000FF"/>
                </a:solidFill>
              </a:rPr>
              <a:t>keys</a:t>
            </a:r>
            <a:r>
              <a:rPr lang="en-US" altLang="zh-TW"/>
              <a:t>.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3690938" y="327183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6659563" y="2636838"/>
          <a:ext cx="2057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3" name="方程式" r:id="rId4" imgW="1764534" imgH="317362" progId="Equation.3">
                  <p:embed/>
                </p:oleObj>
              </mc:Choice>
              <mc:Fallback>
                <p:oleObj name="方程式" r:id="rId4" imgW="1764534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636838"/>
                        <a:ext cx="20574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695700" y="3224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5076825" y="3128963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4" name="方程式" r:id="rId6" imgW="1752600" imgH="406400" progId="Equation.3">
                  <p:embed/>
                </p:oleObj>
              </mc:Choice>
              <mc:Fallback>
                <p:oleObj name="方程式" r:id="rId6" imgW="17526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128963"/>
                        <a:ext cx="190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3700463" y="3224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5364163" y="3644900"/>
          <a:ext cx="30241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5" name="方程式" r:id="rId8" imgW="1091880" imgH="304560" progId="Equation.3">
                  <p:embed/>
                </p:oleObj>
              </mc:Choice>
              <mc:Fallback>
                <p:oleObj name="方程式" r:id="rId8" imgW="109188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3024187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5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15888"/>
            <a:ext cx="2381250" cy="22955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733675" y="1698006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419475" y="1698006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4105275" y="1698006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791075" y="1698006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2768600" y="143924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3454400" y="143924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4140200" y="143924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826000" y="143924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5470525" y="170594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6156325" y="170594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5505450" y="143924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6153150" y="143924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3309442" y="47028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07542" name="Rectangle 22"/>
          <p:cNvSpPr>
            <a:spLocks noGrp="1" noChangeArrowheads="1"/>
          </p:cNvSpPr>
          <p:nvPr>
            <p:ph type="title"/>
          </p:nvPr>
        </p:nvSpPr>
        <p:spPr>
          <a:xfrm>
            <a:off x="1073150" y="116632"/>
            <a:ext cx="7315200" cy="838200"/>
          </a:xfrm>
          <a:noFill/>
          <a:ln/>
        </p:spPr>
        <p:txBody>
          <a:bodyPr/>
          <a:lstStyle/>
          <a:p>
            <a:r>
              <a:rPr lang="en-US" altLang="zh-TW"/>
              <a:t>An Example: Insertion Sort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3635375" y="908720"/>
            <a:ext cx="26642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j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3924300" y="1053183"/>
            <a:ext cx="2879725" cy="0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3044825" y="908720"/>
            <a:ext cx="2778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</a:t>
            </a:r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H="1" flipV="1">
            <a:off x="1763713" y="1053183"/>
            <a:ext cx="1281112" cy="1587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751022" y="36450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756942" y="1366887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3442742" y="1366887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128542" y="1366887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4814342" y="1366887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756942" y="935087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3442742" y="935087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4128542" y="935087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4814342" y="935087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5493792" y="13748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6179592" y="13748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5493792" y="935087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6141492" y="935087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620542" y="331837"/>
            <a:ext cx="26642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j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2972842" y="331837"/>
            <a:ext cx="2778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</a:t>
            </a:r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4125367" y="69220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 flipH="1" flipV="1">
            <a:off x="2699792" y="547737"/>
            <a:ext cx="273050" cy="1588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3420517" y="-171400"/>
            <a:ext cx="644472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key</a:t>
            </a:r>
          </a:p>
        </p:txBody>
      </p:sp>
      <p:sp>
        <p:nvSpPr>
          <p:cNvPr id="157723" name="Freeform 27"/>
          <p:cNvSpPr>
            <a:spLocks/>
          </p:cNvSpPr>
          <p:nvPr/>
        </p:nvSpPr>
        <p:spPr bwMode="auto">
          <a:xfrm>
            <a:off x="3060155" y="2060625"/>
            <a:ext cx="719137" cy="287337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7724" name="Freeform 28"/>
          <p:cNvSpPr>
            <a:spLocks/>
          </p:cNvSpPr>
          <p:nvPr/>
        </p:nvSpPr>
        <p:spPr bwMode="auto">
          <a:xfrm>
            <a:off x="2915692" y="2060625"/>
            <a:ext cx="1008063" cy="503237"/>
          </a:xfrm>
          <a:custGeom>
            <a:avLst/>
            <a:gdLst>
              <a:gd name="T0" fmla="*/ 635 w 635"/>
              <a:gd name="T1" fmla="*/ 0 h 317"/>
              <a:gd name="T2" fmla="*/ 363 w 635"/>
              <a:gd name="T3" fmla="*/ 317 h 317"/>
              <a:gd name="T4" fmla="*/ 0 w 635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">
                <a:moveTo>
                  <a:pt x="635" y="0"/>
                </a:moveTo>
                <a:cubicBezTo>
                  <a:pt x="552" y="158"/>
                  <a:pt x="469" y="317"/>
                  <a:pt x="363" y="317"/>
                </a:cubicBezTo>
                <a:cubicBezTo>
                  <a:pt x="257" y="317"/>
                  <a:pt x="128" y="15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58" y="2636912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3470944" y="4747456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912524" y="3689648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059113" y="1294879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744913" y="1294879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430713" y="1294879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5116513" y="129487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3059113" y="86307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3744913" y="86307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4430713" y="86307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5116513" y="86307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795963" y="1302817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6481763" y="1302817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5795963" y="86307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6443663" y="86307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4643438" y="259829"/>
            <a:ext cx="26642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j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922713" y="259829"/>
            <a:ext cx="27781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</a:t>
            </a:r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>
            <a:off x="5148263" y="575742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4498975" y="-243408"/>
            <a:ext cx="644472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key</a:t>
            </a:r>
          </a:p>
        </p:txBody>
      </p:sp>
      <p:sp>
        <p:nvSpPr>
          <p:cNvPr id="158743" name="Freeform 23"/>
          <p:cNvSpPr>
            <a:spLocks/>
          </p:cNvSpPr>
          <p:nvPr/>
        </p:nvSpPr>
        <p:spPr bwMode="auto">
          <a:xfrm>
            <a:off x="4068763" y="2015604"/>
            <a:ext cx="7191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8744" name="Freeform 24"/>
          <p:cNvSpPr>
            <a:spLocks/>
          </p:cNvSpPr>
          <p:nvPr/>
        </p:nvSpPr>
        <p:spPr bwMode="auto">
          <a:xfrm>
            <a:off x="3924300" y="2015604"/>
            <a:ext cx="1008063" cy="503238"/>
          </a:xfrm>
          <a:custGeom>
            <a:avLst/>
            <a:gdLst>
              <a:gd name="T0" fmla="*/ 635 w 635"/>
              <a:gd name="T1" fmla="*/ 0 h 317"/>
              <a:gd name="T2" fmla="*/ 363 w 635"/>
              <a:gd name="T3" fmla="*/ 317 h 317"/>
              <a:gd name="T4" fmla="*/ 0 w 635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">
                <a:moveTo>
                  <a:pt x="635" y="0"/>
                </a:moveTo>
                <a:cubicBezTo>
                  <a:pt x="552" y="158"/>
                  <a:pt x="469" y="317"/>
                  <a:pt x="363" y="317"/>
                </a:cubicBezTo>
                <a:cubicBezTo>
                  <a:pt x="257" y="317"/>
                  <a:pt x="128" y="15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 flipH="1">
            <a:off x="3276600" y="502717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3309442" y="47028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751022" y="36450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059113" y="1555924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744913" y="1555924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430713" y="1555924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5116513" y="1555924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059113" y="1124124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744913" y="1124124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430713" y="1124124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5116513" y="1124124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795963" y="1563862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481763" y="1563862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5795963" y="1124124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6443663" y="1124124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5292725" y="547862"/>
            <a:ext cx="26642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j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4581525" y="547862"/>
            <a:ext cx="2778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</a:t>
            </a:r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5795963" y="836787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9764" name="Line 20"/>
          <p:cNvSpPr>
            <a:spLocks noChangeShapeType="1"/>
          </p:cNvSpPr>
          <p:nvPr/>
        </p:nvSpPr>
        <p:spPr bwMode="auto">
          <a:xfrm flipH="1" flipV="1">
            <a:off x="3059113" y="763762"/>
            <a:ext cx="1522412" cy="1587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076825" y="44624"/>
            <a:ext cx="644472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key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309442" y="47028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751022" y="36450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3059113" y="126789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744913" y="126789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430713" y="126789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116513" y="126789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059113" y="83609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744913" y="83609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4430713" y="83609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5116513" y="83609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795963" y="1275830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6481763" y="127583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5795963" y="83609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443663" y="83609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5949950" y="259830"/>
            <a:ext cx="26642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j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5238750" y="259830"/>
            <a:ext cx="2778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</a:t>
            </a:r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6516688" y="548755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 flipH="1" flipV="1">
            <a:off x="2987675" y="475730"/>
            <a:ext cx="2251075" cy="1587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5738813" y="-243408"/>
            <a:ext cx="644472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key</a:t>
            </a:r>
          </a:p>
        </p:txBody>
      </p:sp>
      <p:sp>
        <p:nvSpPr>
          <p:cNvPr id="160790" name="Freeform 22"/>
          <p:cNvSpPr>
            <a:spLocks/>
          </p:cNvSpPr>
          <p:nvPr/>
        </p:nvSpPr>
        <p:spPr bwMode="auto">
          <a:xfrm>
            <a:off x="5580063" y="1988617"/>
            <a:ext cx="576262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0794" name="Freeform 26"/>
          <p:cNvSpPr>
            <a:spLocks/>
          </p:cNvSpPr>
          <p:nvPr/>
        </p:nvSpPr>
        <p:spPr bwMode="auto">
          <a:xfrm>
            <a:off x="4859338" y="1988617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0795" name="Freeform 27"/>
          <p:cNvSpPr>
            <a:spLocks/>
          </p:cNvSpPr>
          <p:nvPr/>
        </p:nvSpPr>
        <p:spPr bwMode="auto">
          <a:xfrm>
            <a:off x="4140200" y="1988617"/>
            <a:ext cx="503238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0796" name="Freeform 28"/>
          <p:cNvSpPr>
            <a:spLocks/>
          </p:cNvSpPr>
          <p:nvPr/>
        </p:nvSpPr>
        <p:spPr bwMode="auto">
          <a:xfrm>
            <a:off x="3419475" y="1988617"/>
            <a:ext cx="503238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0797" name="Freeform 29"/>
          <p:cNvSpPr>
            <a:spLocks/>
          </p:cNvSpPr>
          <p:nvPr/>
        </p:nvSpPr>
        <p:spPr bwMode="auto">
          <a:xfrm>
            <a:off x="3203575" y="1915592"/>
            <a:ext cx="3168650" cy="660400"/>
          </a:xfrm>
          <a:custGeom>
            <a:avLst/>
            <a:gdLst>
              <a:gd name="T0" fmla="*/ 1996 w 1996"/>
              <a:gd name="T1" fmla="*/ 0 h 416"/>
              <a:gd name="T2" fmla="*/ 1860 w 1996"/>
              <a:gd name="T3" fmla="*/ 318 h 416"/>
              <a:gd name="T4" fmla="*/ 1225 w 1996"/>
              <a:gd name="T5" fmla="*/ 363 h 416"/>
              <a:gd name="T6" fmla="*/ 363 w 1996"/>
              <a:gd name="T7" fmla="*/ 363 h 416"/>
              <a:gd name="T8" fmla="*/ 0 w 1996"/>
              <a:gd name="T9" fmla="*/ 4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6" h="416">
                <a:moveTo>
                  <a:pt x="1996" y="0"/>
                </a:moveTo>
                <a:cubicBezTo>
                  <a:pt x="1992" y="129"/>
                  <a:pt x="1988" y="258"/>
                  <a:pt x="1860" y="318"/>
                </a:cubicBezTo>
                <a:cubicBezTo>
                  <a:pt x="1732" y="378"/>
                  <a:pt x="1474" y="356"/>
                  <a:pt x="1225" y="363"/>
                </a:cubicBezTo>
                <a:cubicBezTo>
                  <a:pt x="976" y="370"/>
                  <a:pt x="567" y="416"/>
                  <a:pt x="363" y="363"/>
                </a:cubicBezTo>
                <a:cubicBezTo>
                  <a:pt x="159" y="310"/>
                  <a:pt x="79" y="178"/>
                  <a:pt x="0" y="4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309442" y="47028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751022" y="36450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3059113" y="1268909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744913" y="1268909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4430713" y="1268909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5116513" y="1268909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059113" y="83710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3744913" y="83710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430713" y="83710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5116513" y="83710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5795963" y="1276847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6481763" y="1276847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5795963" y="83710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6443663" y="837109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6659563" y="260847"/>
            <a:ext cx="26642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j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6011863" y="260847"/>
            <a:ext cx="27781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</a:t>
            </a:r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7164388" y="549772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 flipV="1">
            <a:off x="3059113" y="476747"/>
            <a:ext cx="2982912" cy="1587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6516688" y="-315416"/>
            <a:ext cx="644472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key</a:t>
            </a:r>
          </a:p>
        </p:txBody>
      </p:sp>
      <p:sp>
        <p:nvSpPr>
          <p:cNvPr id="161814" name="Freeform 22"/>
          <p:cNvSpPr>
            <a:spLocks/>
          </p:cNvSpPr>
          <p:nvPr/>
        </p:nvSpPr>
        <p:spPr bwMode="auto">
          <a:xfrm>
            <a:off x="6227763" y="1989634"/>
            <a:ext cx="576262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1815" name="Freeform 23"/>
          <p:cNvSpPr>
            <a:spLocks/>
          </p:cNvSpPr>
          <p:nvPr/>
        </p:nvSpPr>
        <p:spPr bwMode="auto">
          <a:xfrm>
            <a:off x="5580063" y="1989634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1816" name="Freeform 24"/>
          <p:cNvSpPr>
            <a:spLocks/>
          </p:cNvSpPr>
          <p:nvPr/>
        </p:nvSpPr>
        <p:spPr bwMode="auto">
          <a:xfrm>
            <a:off x="4932363" y="1989634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61819" name="Freeform 27"/>
          <p:cNvSpPr>
            <a:spLocks/>
          </p:cNvSpPr>
          <p:nvPr/>
        </p:nvSpPr>
        <p:spPr bwMode="auto">
          <a:xfrm>
            <a:off x="4716463" y="1989634"/>
            <a:ext cx="2303462" cy="598488"/>
          </a:xfrm>
          <a:custGeom>
            <a:avLst/>
            <a:gdLst>
              <a:gd name="T0" fmla="*/ 1451 w 1451"/>
              <a:gd name="T1" fmla="*/ 0 h 377"/>
              <a:gd name="T2" fmla="*/ 1270 w 1451"/>
              <a:gd name="T3" fmla="*/ 317 h 377"/>
              <a:gd name="T4" fmla="*/ 680 w 1451"/>
              <a:gd name="T5" fmla="*/ 363 h 377"/>
              <a:gd name="T6" fmla="*/ 227 w 1451"/>
              <a:gd name="T7" fmla="*/ 317 h 377"/>
              <a:gd name="T8" fmla="*/ 0 w 1451"/>
              <a:gd name="T9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377">
                <a:moveTo>
                  <a:pt x="1451" y="0"/>
                </a:moveTo>
                <a:cubicBezTo>
                  <a:pt x="1424" y="128"/>
                  <a:pt x="1398" y="257"/>
                  <a:pt x="1270" y="317"/>
                </a:cubicBezTo>
                <a:cubicBezTo>
                  <a:pt x="1142" y="377"/>
                  <a:pt x="854" y="363"/>
                  <a:pt x="680" y="363"/>
                </a:cubicBezTo>
                <a:cubicBezTo>
                  <a:pt x="506" y="363"/>
                  <a:pt x="340" y="377"/>
                  <a:pt x="227" y="317"/>
                </a:cubicBezTo>
                <a:cubicBezTo>
                  <a:pt x="114" y="257"/>
                  <a:pt x="57" y="12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3309442" y="47028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751022" y="36450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Data Type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124744"/>
            <a:ext cx="8132440" cy="5256584"/>
          </a:xfrm>
        </p:spPr>
        <p:txBody>
          <a:bodyPr/>
          <a:lstStyle/>
          <a:p>
            <a:pPr indent="-324000"/>
            <a:r>
              <a:rPr lang="en-US" altLang="zh-TW" sz="2800" dirty="0"/>
              <a:t>Data </a:t>
            </a:r>
            <a:r>
              <a:rPr lang="en-US" altLang="zh-TW" sz="2800" dirty="0" smtClean="0"/>
              <a:t>Type</a:t>
            </a:r>
          </a:p>
          <a:p>
            <a:pPr lvl="1" indent="-324000"/>
            <a:r>
              <a:rPr lang="en-US" altLang="zh-TW" sz="4400" dirty="0" smtClean="0">
                <a:solidFill>
                  <a:srgbClr val="CC3300"/>
                </a:solidFill>
              </a:rPr>
              <a:t>Objects</a:t>
            </a:r>
            <a:r>
              <a:rPr lang="en-US" altLang="zh-TW" sz="2400" dirty="0" smtClean="0"/>
              <a:t>          </a:t>
            </a:r>
            <a:r>
              <a:rPr lang="en-US" altLang="zh-TW" sz="4400" dirty="0" smtClean="0">
                <a:solidFill>
                  <a:srgbClr val="CC3300"/>
                </a:solidFill>
              </a:rPr>
              <a:t>Operations</a:t>
            </a:r>
          </a:p>
          <a:p>
            <a:pPr lvl="1" indent="-324000"/>
            <a:endParaRPr lang="en-US" altLang="zh-TW" sz="2800" dirty="0"/>
          </a:p>
          <a:p>
            <a:pPr indent="-324000"/>
            <a:r>
              <a:rPr lang="en-US" altLang="zh-TW" sz="2800" dirty="0"/>
              <a:t>Abstract Data </a:t>
            </a:r>
            <a:r>
              <a:rPr lang="en-US" altLang="zh-TW" sz="2800" dirty="0" smtClean="0"/>
              <a:t>Type</a:t>
            </a:r>
          </a:p>
          <a:p>
            <a:pPr lvl="1" indent="-324000"/>
            <a:r>
              <a:rPr lang="en-US" altLang="zh-TW" dirty="0" smtClean="0"/>
              <a:t>An </a:t>
            </a:r>
            <a:r>
              <a:rPr lang="en-US" altLang="zh-TW" dirty="0">
                <a:solidFill>
                  <a:srgbClr val="CC3300"/>
                </a:solidFill>
              </a:rPr>
              <a:t>abstract data type(ADT)</a:t>
            </a:r>
            <a:r>
              <a:rPr lang="en-US" altLang="zh-TW" dirty="0"/>
              <a:t> is a data type that is organized in such a way </a:t>
            </a:r>
            <a:endParaRPr lang="en-US" altLang="zh-TW" dirty="0" smtClean="0"/>
          </a:p>
          <a:p>
            <a:pPr lvl="1" indent="-324000"/>
            <a:r>
              <a:rPr lang="en-US" altLang="zh-TW" dirty="0" smtClean="0">
                <a:solidFill>
                  <a:srgbClr val="008000"/>
                </a:solidFill>
              </a:rPr>
              <a:t>The </a:t>
            </a:r>
            <a:r>
              <a:rPr lang="en-US" altLang="zh-TW" dirty="0">
                <a:solidFill>
                  <a:srgbClr val="0033CC"/>
                </a:solidFill>
              </a:rPr>
              <a:t>specification of the objects </a:t>
            </a:r>
            <a:r>
              <a:rPr lang="en-US" altLang="zh-TW" dirty="0">
                <a:solidFill>
                  <a:srgbClr val="008000"/>
                </a:solidFill>
              </a:rPr>
              <a:t>and the </a:t>
            </a:r>
            <a:r>
              <a:rPr lang="en-US" altLang="zh-TW" dirty="0">
                <a:solidFill>
                  <a:srgbClr val="0033CC"/>
                </a:solidFill>
              </a:rPr>
              <a:t>operations on the objects 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lvl="1" indent="-324000"/>
            <a:r>
              <a:rPr lang="en-US" altLang="zh-TW" dirty="0">
                <a:solidFill>
                  <a:schemeClr val="tx2"/>
                </a:solidFill>
              </a:rPr>
              <a:t>T</a:t>
            </a:r>
            <a:r>
              <a:rPr lang="en-US" altLang="zh-TW" dirty="0" smtClean="0">
                <a:solidFill>
                  <a:schemeClr val="tx2"/>
                </a:solidFill>
              </a:rPr>
              <a:t>he </a:t>
            </a:r>
            <a:r>
              <a:rPr lang="en-US" altLang="zh-TW" dirty="0">
                <a:solidFill>
                  <a:schemeClr val="tx2"/>
                </a:solidFill>
              </a:rPr>
              <a:t>representation of the objects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chemeClr val="tx2"/>
                </a:solidFill>
              </a:rPr>
              <a:t>the implementation of the </a:t>
            </a:r>
            <a:r>
              <a:rPr lang="en-US" altLang="zh-TW" dirty="0" smtClean="0">
                <a:solidFill>
                  <a:schemeClr val="tx2"/>
                </a:solidFill>
              </a:rPr>
              <a:t>operations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3DBE-8C5A-4F9C-B977-4D0B74661D9A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" name="加號 2"/>
          <p:cNvSpPr/>
          <p:nvPr/>
        </p:nvSpPr>
        <p:spPr bwMode="auto">
          <a:xfrm>
            <a:off x="3491880" y="1772816"/>
            <a:ext cx="720080" cy="72008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3059113" y="126851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744913" y="126851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4430713" y="126851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116513" y="1268512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3059113" y="83671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3744913" y="83671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4430713" y="83671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5116513" y="83671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5795963" y="1276450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6481763" y="1276450"/>
            <a:ext cx="685800" cy="685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5795963" y="83671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443663" y="836712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41490" y="45314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183070" y="34736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836613"/>
            <a:ext cx="7315200" cy="838200"/>
          </a:xfrm>
        </p:spPr>
        <p:txBody>
          <a:bodyPr/>
          <a:lstStyle/>
          <a:p>
            <a:r>
              <a:rPr lang="en-US" altLang="zh-TW" sz="4800"/>
              <a:t>Observation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040688" cy="4464496"/>
          </a:xfrm>
        </p:spPr>
        <p:txBody>
          <a:bodyPr/>
          <a:lstStyle/>
          <a:p>
            <a:r>
              <a:rPr lang="en-US" altLang="zh-TW" u="sng" dirty="0">
                <a:solidFill>
                  <a:srgbClr val="0000FF"/>
                </a:solidFill>
              </a:rPr>
              <a:t>Sorted in place</a:t>
            </a:r>
            <a:r>
              <a:rPr lang="en-US" altLang="zh-TW" i="1" dirty="0">
                <a:solidFill>
                  <a:schemeClr val="hlink"/>
                </a:solidFill>
              </a:rPr>
              <a:t>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numbers are rearranged within the array A, </a:t>
            </a:r>
            <a:r>
              <a:rPr lang="en-US" altLang="zh-TW" dirty="0">
                <a:solidFill>
                  <a:srgbClr val="0000FF"/>
                </a:solidFill>
              </a:rPr>
              <a:t>with at most a constant number</a:t>
            </a:r>
            <a:r>
              <a:rPr lang="en-US" altLang="zh-TW" dirty="0"/>
              <a:t> of them sorted outside the array at any time.</a:t>
            </a:r>
            <a:endParaRPr lang="en-US" altLang="zh-TW" i="1" dirty="0">
              <a:solidFill>
                <a:schemeClr val="hlink"/>
              </a:solidFill>
            </a:endParaRPr>
          </a:p>
          <a:p>
            <a:r>
              <a:rPr lang="en-US" altLang="zh-TW" u="sng" dirty="0">
                <a:solidFill>
                  <a:srgbClr val="0000FF"/>
                </a:solidFill>
              </a:rPr>
              <a:t>Loop invariant</a:t>
            </a:r>
            <a:r>
              <a:rPr lang="en-US" altLang="zh-TW" i="1" dirty="0">
                <a:solidFill>
                  <a:schemeClr val="hlink"/>
                </a:solidFill>
              </a:rPr>
              <a:t> </a:t>
            </a:r>
            <a:r>
              <a:rPr lang="en-US" altLang="zh-TW" dirty="0"/>
              <a:t>:  </a:t>
            </a:r>
          </a:p>
          <a:p>
            <a:pPr lvl="1"/>
            <a:r>
              <a:rPr lang="en-US" altLang="zh-TW" dirty="0"/>
              <a:t>At the start of each iteration of the “</a:t>
            </a:r>
            <a:r>
              <a:rPr lang="en-US" altLang="zh-TW" dirty="0">
                <a:solidFill>
                  <a:srgbClr val="0000FF"/>
                </a:solidFill>
              </a:rPr>
              <a:t>while loop”</a:t>
            </a:r>
            <a:r>
              <a:rPr lang="en-US" altLang="zh-TW" dirty="0"/>
              <a:t>, the </a:t>
            </a:r>
            <a:r>
              <a:rPr lang="en-US" altLang="zh-TW" dirty="0" err="1"/>
              <a:t>subarray</a:t>
            </a:r>
            <a:r>
              <a:rPr lang="en-US" altLang="zh-TW" dirty="0"/>
              <a:t> A[1]…[j-1] consists of the elements originally in A[1]…[j-1] </a:t>
            </a:r>
            <a:r>
              <a:rPr lang="en-US" altLang="zh-TW" u="sng" dirty="0">
                <a:solidFill>
                  <a:srgbClr val="FF0000"/>
                </a:solidFill>
              </a:rPr>
              <a:t>but in sorted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Analyzing algorithms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315200" cy="46085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sz="2800"/>
              <a:t>Come to mean </a:t>
            </a:r>
            <a:r>
              <a:rPr lang="en-US" altLang="zh-TW" sz="2800">
                <a:solidFill>
                  <a:srgbClr val="0000FF"/>
                </a:solidFill>
              </a:rPr>
              <a:t>predicting the resources</a:t>
            </a:r>
            <a:r>
              <a:rPr lang="en-US" altLang="zh-TW" sz="2800"/>
              <a:t> that the algorithm requires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  <a:p>
            <a:pPr lvl="1" algn="just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Resources</a:t>
            </a:r>
            <a:r>
              <a:rPr lang="en-US" altLang="zh-TW">
                <a:solidFill>
                  <a:schemeClr val="tx1"/>
                </a:solidFill>
              </a:rPr>
              <a:t>:</a:t>
            </a:r>
            <a:r>
              <a:rPr lang="en-US" altLang="zh-TW" sz="2400" b="0" i="1">
                <a:solidFill>
                  <a:srgbClr val="FF0000"/>
                </a:solidFill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memory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time</a:t>
            </a:r>
            <a:r>
              <a:rPr lang="en-US" altLang="zh-TW"/>
              <a:t> , bandwidth, logic gate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 lvl="1" algn="just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Assumption</a:t>
            </a:r>
            <a:r>
              <a:rPr lang="en-US" altLang="zh-TW"/>
              <a:t>: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0000"/>
                </a:solidFill>
              </a:rPr>
              <a:t>one processor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RAM model</a:t>
            </a:r>
            <a:endParaRPr lang="en-US" altLang="zh-TW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r>
              <a:rPr lang="en-US" altLang="zh-TW"/>
              <a:t>Performance(1/2)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75688" cy="5400675"/>
          </a:xfrm>
        </p:spPr>
        <p:txBody>
          <a:bodyPr/>
          <a:lstStyle/>
          <a:p>
            <a:r>
              <a:rPr lang="en-US" altLang="zh-TW"/>
              <a:t>How does algorithm behave when the </a:t>
            </a:r>
            <a:r>
              <a:rPr lang="en-US" altLang="zh-TW" u="sng">
                <a:solidFill>
                  <a:srgbClr val="0000FF"/>
                </a:solidFill>
              </a:rPr>
              <a:t>problem size</a:t>
            </a:r>
            <a:r>
              <a:rPr lang="en-US" altLang="zh-TW"/>
              <a:t> gets very large n?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Running time (Time Complexity)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Memory/storage requirements (Space Complexity)</a:t>
            </a:r>
          </a:p>
          <a:p>
            <a:pPr lvl="2"/>
            <a:r>
              <a:rPr lang="en-US" altLang="zh-TW" sz="3200" u="sng">
                <a:solidFill>
                  <a:srgbClr val="FF0000"/>
                </a:solidFill>
              </a:rPr>
              <a:t>Only additional storage requirement is considered.</a:t>
            </a:r>
            <a:endParaRPr lang="en-US" altLang="zh-TW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r>
              <a:rPr lang="en-US" altLang="zh-TW"/>
              <a:t>Performance(2/2)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64500" cy="5400675"/>
          </a:xfrm>
        </p:spPr>
        <p:txBody>
          <a:bodyPr/>
          <a:lstStyle/>
          <a:p>
            <a:r>
              <a:rPr lang="en-US" altLang="zh-TW"/>
              <a:t>Remember that we use the RAM model:</a:t>
            </a:r>
          </a:p>
          <a:p>
            <a:pPr lvl="1"/>
            <a:r>
              <a:rPr lang="en-US" altLang="zh-TW"/>
              <a:t>All memory </a:t>
            </a:r>
            <a:r>
              <a:rPr lang="en-US" altLang="zh-TW">
                <a:solidFill>
                  <a:srgbClr val="0000FF"/>
                </a:solidFill>
              </a:rPr>
              <a:t>equally expensive</a:t>
            </a:r>
            <a:r>
              <a:rPr lang="en-US" altLang="zh-TW"/>
              <a:t> to access </a:t>
            </a:r>
          </a:p>
          <a:p>
            <a:pPr lvl="2"/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記憶體一樣貴</a:t>
            </a:r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No concurrent</a:t>
            </a:r>
            <a:r>
              <a:rPr lang="en-US" altLang="zh-TW"/>
              <a:t> operations </a:t>
            </a:r>
          </a:p>
          <a:p>
            <a:pPr lvl="2"/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無平行運算</a:t>
            </a:r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/>
              <a:t>All reasonable instructions take </a:t>
            </a:r>
            <a:r>
              <a:rPr lang="en-US" altLang="zh-TW">
                <a:solidFill>
                  <a:srgbClr val="0000FF"/>
                </a:solidFill>
              </a:rPr>
              <a:t>unit time</a:t>
            </a:r>
            <a:endParaRPr lang="en-US" altLang="zh-TW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相同執行時間</a:t>
            </a:r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/>
              <a:t>Constant </a:t>
            </a:r>
            <a:r>
              <a:rPr lang="en-US" altLang="zh-TW">
                <a:solidFill>
                  <a:srgbClr val="0000FF"/>
                </a:solidFill>
              </a:rPr>
              <a:t>word size 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(</a:t>
            </a:r>
            <a:r>
              <a:rPr lang="zh-TW" altLang="en-US">
                <a:solidFill>
                  <a:srgbClr val="0000FF"/>
                </a:solidFill>
                <a:ea typeface="標楷體" pitchFamily="65" charset="-120"/>
              </a:rPr>
              <a:t>固定單位</a:t>
            </a:r>
            <a:r>
              <a:rPr lang="en-US" altLang="zh-TW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zh-TW" sz="2800"/>
              <a:t>Unless we are explicitly manipulating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315200" cy="838200"/>
          </a:xfrm>
        </p:spPr>
        <p:txBody>
          <a:bodyPr/>
          <a:lstStyle/>
          <a:p>
            <a:r>
              <a:rPr lang="en-US" altLang="zh-TW"/>
              <a:t>Running Time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891462" cy="4191000"/>
          </a:xfrm>
        </p:spPr>
        <p:txBody>
          <a:bodyPr/>
          <a:lstStyle/>
          <a:p>
            <a:r>
              <a:rPr lang="en-US" altLang="zh-TW"/>
              <a:t>On a particular input, </a:t>
            </a:r>
            <a:r>
              <a:rPr lang="en-US" altLang="zh-TW">
                <a:solidFill>
                  <a:srgbClr val="0000FF"/>
                </a:solidFill>
              </a:rPr>
              <a:t>number of primitive steps</a:t>
            </a:r>
            <a:r>
              <a:rPr lang="en-US" altLang="zh-TW"/>
              <a:t> that are executed</a:t>
            </a:r>
          </a:p>
          <a:p>
            <a:pPr lvl="1"/>
            <a:r>
              <a:rPr lang="en-US" altLang="zh-TW"/>
              <a:t>Except for time of executing a function call most statements roughly require the </a:t>
            </a:r>
            <a:r>
              <a:rPr lang="en-US" altLang="zh-TW">
                <a:solidFill>
                  <a:srgbClr val="0000FF"/>
                </a:solidFill>
              </a:rPr>
              <a:t>same amount of time</a:t>
            </a:r>
          </a:p>
          <a:p>
            <a:pPr lvl="1"/>
            <a:r>
              <a:rPr lang="en-US" altLang="zh-TW"/>
              <a:t>It is convenient to define the </a:t>
            </a:r>
            <a:r>
              <a:rPr lang="en-US" altLang="zh-TW">
                <a:solidFill>
                  <a:srgbClr val="0000FF"/>
                </a:solidFill>
              </a:rPr>
              <a:t>notion of step</a:t>
            </a:r>
            <a:r>
              <a:rPr lang="en-US" altLang="zh-TW"/>
              <a:t> so that it is </a:t>
            </a:r>
            <a:r>
              <a:rPr lang="en-US" altLang="zh-TW">
                <a:solidFill>
                  <a:srgbClr val="0000FF"/>
                </a:solidFill>
              </a:rPr>
              <a:t>machine-independent</a:t>
            </a: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>
                <a:solidFill>
                  <a:srgbClr val="FF0000"/>
                </a:solidFill>
              </a:rPr>
              <a:t>★</a:t>
            </a:r>
            <a:r>
              <a:rPr lang="en-US" altLang="zh-TW">
                <a:solidFill>
                  <a:srgbClr val="0000FF"/>
                </a:solidFill>
              </a:rPr>
              <a:t>Best case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0000FF"/>
                </a:solidFill>
              </a:rPr>
              <a:t>Worst case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0000FF"/>
                </a:solidFill>
              </a:rPr>
              <a:t>Average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278" y="441384"/>
            <a:ext cx="7315200" cy="838200"/>
          </a:xfrm>
        </p:spPr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5508625" y="1268413"/>
            <a:ext cx="345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i="1">
                <a:solidFill>
                  <a:srgbClr val="0000FF"/>
                </a:solidFill>
                <a:latin typeface="Arial" charset="0"/>
              </a:rPr>
              <a:t>What is the precondition</a:t>
            </a:r>
          </a:p>
          <a:p>
            <a:pPr eaLnBrk="0" hangingPunct="0"/>
            <a:r>
              <a:rPr lang="en-US" altLang="zh-TW" i="1">
                <a:solidFill>
                  <a:srgbClr val="0000FF"/>
                </a:solidFill>
                <a:latin typeface="Arial" charset="0"/>
              </a:rPr>
              <a:t>for this loop?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3309442" y="470283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51022" y="364502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38245" name="Freeform 5"/>
          <p:cNvSpPr>
            <a:spLocks/>
          </p:cNvSpPr>
          <p:nvPr/>
        </p:nvSpPr>
        <p:spPr bwMode="auto">
          <a:xfrm>
            <a:off x="4932040" y="2090739"/>
            <a:ext cx="1152128" cy="1554286"/>
          </a:xfrm>
          <a:custGeom>
            <a:avLst/>
            <a:gdLst>
              <a:gd name="T0" fmla="*/ 2589 w 2589"/>
              <a:gd name="T1" fmla="*/ 0 h 98"/>
              <a:gd name="T2" fmla="*/ 0 w 2589"/>
              <a:gd name="T3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89" h="98">
                <a:moveTo>
                  <a:pt x="2589" y="0"/>
                </a:moveTo>
                <a:lnTo>
                  <a:pt x="0" y="98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73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5407082" y="5584415"/>
            <a:ext cx="3032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i="1" dirty="0">
                <a:solidFill>
                  <a:srgbClr val="0000FF"/>
                </a:solidFill>
                <a:latin typeface="Arial" charset="0"/>
              </a:rPr>
              <a:t>How many times will </a:t>
            </a:r>
            <a:br>
              <a:rPr lang="en-US" altLang="zh-TW" i="1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TW" i="1" dirty="0">
                <a:solidFill>
                  <a:srgbClr val="0000FF"/>
                </a:solidFill>
                <a:latin typeface="Arial" charset="0"/>
              </a:rPr>
              <a:t>this loop execute?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00" y="980728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335586" y="3091272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777166" y="2033464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5292080" y="4409728"/>
            <a:ext cx="576064" cy="1251520"/>
          </a:xfrm>
          <a:custGeom>
            <a:avLst/>
            <a:gdLst>
              <a:gd name="T0" fmla="*/ 2010 w 2010"/>
              <a:gd name="T1" fmla="*/ 1111 h 1111"/>
              <a:gd name="T2" fmla="*/ 0 w 2010"/>
              <a:gd name="T3" fmla="*/ 0 h 11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73589" y="1584422"/>
            <a:ext cx="2070411" cy="422108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9" y="1584422"/>
            <a:ext cx="6247210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657093" y="3689507"/>
            <a:ext cx="4214886" cy="13184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051720" y="2596842"/>
            <a:ext cx="4845314" cy="28803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640"/>
            <a:ext cx="7315200" cy="838200"/>
          </a:xfrm>
        </p:spPr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095032" y="255561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</a:t>
            </a:r>
            <a:r>
              <a:rPr lang="en-US" altLang="zh-TW" sz="1800" baseline="-25000" dirty="0"/>
              <a:t>1	</a:t>
            </a:r>
            <a:r>
              <a:rPr lang="en-US" altLang="zh-TW" sz="1800" dirty="0"/>
              <a:t>n</a:t>
            </a: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10852" y="2987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</a:t>
            </a:r>
            <a:r>
              <a:rPr lang="en-US" altLang="zh-TW" sz="1800" baseline="-25000" dirty="0"/>
              <a:t>2	</a:t>
            </a:r>
            <a:r>
              <a:rPr lang="en-US" altLang="zh-TW" sz="1800" dirty="0"/>
              <a:t>(n-1</a:t>
            </a:r>
            <a:r>
              <a:rPr lang="en-US" altLang="zh-TW" sz="1800" dirty="0" smtClean="0"/>
              <a:t>)</a:t>
            </a:r>
            <a:endParaRPr lang="en-US" altLang="zh-TW" sz="1800" dirty="0">
              <a:latin typeface="Courier New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10852" y="32756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</a:t>
            </a:r>
            <a:r>
              <a:rPr lang="en-US" altLang="zh-TW" sz="1800" baseline="-25000" dirty="0"/>
              <a:t>4	</a:t>
            </a:r>
            <a:r>
              <a:rPr lang="en-US" altLang="zh-TW" sz="1800" dirty="0"/>
              <a:t>(n-1</a:t>
            </a:r>
            <a:r>
              <a:rPr lang="en-US" altLang="zh-TW" sz="1800" dirty="0" smtClean="0"/>
              <a:t>)</a:t>
            </a:r>
            <a:endParaRPr lang="en-US" altLang="zh-TW" sz="1800" dirty="0">
              <a:latin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10852" y="356372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c</a:t>
            </a:r>
            <a:r>
              <a:rPr lang="en-US" altLang="zh-TW" sz="1800" baseline="-25000" dirty="0"/>
              <a:t>5	</a:t>
            </a:r>
            <a:r>
              <a:rPr lang="en-US" altLang="zh-TW" sz="1800" dirty="0"/>
              <a:t>Σ</a:t>
            </a:r>
            <a:r>
              <a:rPr lang="en-US" altLang="zh-TW" sz="1800" baseline="-25000" dirty="0"/>
              <a:t>2..n </a:t>
            </a:r>
            <a:r>
              <a:rPr lang="en-US" altLang="zh-TW" sz="1600" dirty="0" err="1" smtClean="0"/>
              <a:t>t</a:t>
            </a:r>
            <a:r>
              <a:rPr lang="en-US" altLang="zh-TW" sz="1600" baseline="-25000" dirty="0" err="1" smtClean="0"/>
              <a:t>j</a:t>
            </a:r>
            <a:endParaRPr lang="en-US" altLang="zh-TW" sz="1800" dirty="0">
              <a:latin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40507" y="4037002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</a:t>
            </a:r>
            <a:r>
              <a:rPr lang="en-US" altLang="zh-TW" sz="2000" baseline="-25000" dirty="0"/>
              <a:t>6	</a:t>
            </a:r>
            <a:r>
              <a:rPr lang="en-US" altLang="zh-TW" sz="2000" dirty="0"/>
              <a:t>Σ</a:t>
            </a:r>
            <a:r>
              <a:rPr lang="en-US" altLang="zh-TW" sz="2000" baseline="-25000" dirty="0"/>
              <a:t>2..n </a:t>
            </a:r>
            <a:r>
              <a:rPr lang="en-US" altLang="zh-TW" sz="2000" dirty="0"/>
              <a:t>(t</a:t>
            </a:r>
            <a:r>
              <a:rPr lang="en-US" altLang="zh-TW" sz="2000" baseline="-25000" dirty="0"/>
              <a:t>j</a:t>
            </a:r>
            <a:r>
              <a:rPr lang="en-US" altLang="zh-TW" sz="2000" dirty="0"/>
              <a:t>-1</a:t>
            </a:r>
            <a:r>
              <a:rPr lang="en-US" altLang="zh-TW" sz="2000" dirty="0" smtClean="0"/>
              <a:t>)</a:t>
            </a:r>
            <a:endParaRPr lang="en-US" altLang="zh-TW" sz="2000" dirty="0">
              <a:latin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40507" y="4325034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</a:t>
            </a:r>
            <a:r>
              <a:rPr lang="en-US" altLang="zh-TW" sz="2000" baseline="-25000" dirty="0"/>
              <a:t>7	</a:t>
            </a:r>
            <a:r>
              <a:rPr lang="en-US" altLang="zh-TW" sz="2000" dirty="0"/>
              <a:t>Σ</a:t>
            </a:r>
            <a:r>
              <a:rPr lang="en-US" altLang="zh-TW" sz="2000" baseline="-25000" dirty="0"/>
              <a:t>2..n </a:t>
            </a:r>
            <a:r>
              <a:rPr lang="en-US" altLang="zh-TW" sz="2000" dirty="0"/>
              <a:t>(t</a:t>
            </a:r>
            <a:r>
              <a:rPr lang="en-US" altLang="zh-TW" sz="2000" baseline="-25000" dirty="0"/>
              <a:t>j</a:t>
            </a:r>
            <a:r>
              <a:rPr lang="en-US" altLang="zh-TW" sz="2000" dirty="0"/>
              <a:t>-1</a:t>
            </a:r>
            <a:r>
              <a:rPr lang="en-US" altLang="zh-TW" sz="2000" dirty="0" smtClean="0"/>
              <a:t>)</a:t>
            </a:r>
            <a:endParaRPr lang="en-US" altLang="zh-TW" sz="2000" dirty="0">
              <a:latin typeface="Courier New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64288" y="490109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</a:t>
            </a:r>
            <a:r>
              <a:rPr lang="en-US" altLang="zh-TW" sz="2000" baseline="-25000" dirty="0"/>
              <a:t>8	</a:t>
            </a:r>
            <a:r>
              <a:rPr lang="en-US" altLang="zh-TW" sz="2000" dirty="0"/>
              <a:t>(n-1</a:t>
            </a:r>
            <a:r>
              <a:rPr lang="en-US" altLang="zh-TW" sz="2000" dirty="0" smtClean="0"/>
              <a:t>)</a:t>
            </a:r>
            <a:endParaRPr lang="en-US" altLang="zh-TW" sz="2000" dirty="0">
              <a:latin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8274" y="5949280"/>
            <a:ext cx="840807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***</a:t>
            </a:r>
            <a:r>
              <a:rPr lang="en-US" altLang="zh-TW" dirty="0" err="1">
                <a:latin typeface="Source Code Pro" pitchFamily="49" charset="0"/>
              </a:rPr>
              <a:t>t</a:t>
            </a:r>
            <a:r>
              <a:rPr lang="en-US" altLang="zh-TW" baseline="-25000" dirty="0" err="1">
                <a:latin typeface="Source Code Pro" pitchFamily="49" charset="0"/>
              </a:rPr>
              <a:t>j</a:t>
            </a:r>
            <a:r>
              <a:rPr lang="en-US" altLang="zh-TW" dirty="0"/>
              <a:t> is number of times the </a:t>
            </a:r>
            <a:r>
              <a:rPr lang="en-US" altLang="zh-TW" u="sng" dirty="0">
                <a:solidFill>
                  <a:srgbClr val="FF0000"/>
                </a:solidFill>
              </a:rPr>
              <a:t>while loop </a:t>
            </a:r>
            <a:r>
              <a:rPr lang="en-US" altLang="zh-TW" dirty="0"/>
              <a:t>executed for the value </a:t>
            </a:r>
            <a:r>
              <a:rPr lang="en-US" altLang="zh-TW" u="sng" dirty="0" smtClean="0">
                <a:solidFill>
                  <a:srgbClr val="0000FF"/>
                </a:solidFill>
                <a:latin typeface="Source Code Pro Black" pitchFamily="49" charset="0"/>
              </a:rPr>
              <a:t>j</a:t>
            </a:r>
            <a:endParaRPr lang="en-US" altLang="zh-TW" u="sng" dirty="0">
              <a:solidFill>
                <a:srgbClr val="0000FF"/>
              </a:solidFill>
              <a:latin typeface="Source Code Pro Black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611188" y="2319338"/>
            <a:ext cx="8280400" cy="3024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1042988" y="2286000"/>
          <a:ext cx="73437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1" name="方程式" r:id="rId4" imgW="2577960" imgH="914400" progId="Equation.3">
                  <p:embed/>
                </p:oleObj>
              </mc:Choice>
              <mc:Fallback>
                <p:oleObj name="方程式" r:id="rId4" imgW="25779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86000"/>
                        <a:ext cx="7343775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4840288"/>
            <a:ext cx="6702425" cy="431800"/>
          </a:xfrm>
          <a:noFill/>
          <a:ln/>
        </p:spPr>
        <p:txBody>
          <a:bodyPr/>
          <a:lstStyle/>
          <a:p>
            <a:r>
              <a:rPr lang="en-US" altLang="zh-TW" sz="2400" dirty="0"/>
              <a:t>               for </a:t>
            </a:r>
            <a:r>
              <a:rPr lang="en-US" altLang="zh-TW" sz="2400" i="1" dirty="0"/>
              <a:t>j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2,3,…,</a:t>
            </a:r>
            <a:r>
              <a:rPr lang="en-US" altLang="zh-TW" sz="2400" i="1" dirty="0"/>
              <a:t>n</a:t>
            </a:r>
            <a:r>
              <a:rPr lang="en-US" altLang="zh-TW" sz="2400" dirty="0"/>
              <a:t> </a:t>
            </a:r>
            <a:endParaRPr lang="en-US" altLang="zh-TW" sz="2800" dirty="0"/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831975" y="4826000"/>
          <a:ext cx="8096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2" name="方程式" r:id="rId6" imgW="355320" imgH="241200" progId="Equation.3">
                  <p:embed/>
                </p:oleObj>
              </mc:Choice>
              <mc:Fallback>
                <p:oleObj name="方程式" r:id="rId6" imgW="3553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826000"/>
                        <a:ext cx="8096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585913" y="376237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1524000" y="2724150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5115" name="Rectangle 11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315200" cy="838200"/>
          </a:xfrm>
        </p:spPr>
        <p:txBody>
          <a:bodyPr/>
          <a:lstStyle/>
          <a:p>
            <a:r>
              <a:rPr lang="en-US" altLang="zh-TW"/>
              <a:t>Best-case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1476375" y="3327400"/>
            <a:ext cx="1079500" cy="1223963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3995738" y="3255963"/>
            <a:ext cx="1079500" cy="1223962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857250" y="862013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400" b="1" u="sng" dirty="0">
                <a:solidFill>
                  <a:srgbClr val="FF0000"/>
                </a:solidFill>
                <a:latin typeface="Cambria" pitchFamily="18" charset="0"/>
              </a:rPr>
              <a:t>★</a:t>
            </a:r>
            <a:r>
              <a:rPr lang="zh-TW" altLang="en-US" sz="44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不要進入 </a:t>
            </a:r>
            <a:r>
              <a:rPr lang="en-US" altLang="zh-TW" sz="44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while </a:t>
            </a:r>
            <a:r>
              <a:rPr lang="zh-TW" altLang="en-US" sz="44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迴圈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8" grpId="0" animBg="1"/>
      <p:bldP spid="175119" grpId="0" animBg="1"/>
      <p:bldP spid="175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Specification vs. Implementation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844824"/>
            <a:ext cx="7772400" cy="2448272"/>
          </a:xfrm>
        </p:spPr>
        <p:txBody>
          <a:bodyPr/>
          <a:lstStyle/>
          <a:p>
            <a:r>
              <a:rPr lang="en-US" altLang="zh-TW" sz="2800" dirty="0"/>
              <a:t>Operation specification</a:t>
            </a:r>
          </a:p>
          <a:p>
            <a:pPr lvl="1"/>
            <a:r>
              <a:rPr lang="en-US" altLang="zh-TW" sz="2400" dirty="0"/>
              <a:t>function name</a:t>
            </a:r>
          </a:p>
          <a:p>
            <a:pPr lvl="1"/>
            <a:r>
              <a:rPr lang="en-US" altLang="zh-TW" sz="2400" dirty="0"/>
              <a:t>the types of arguments</a:t>
            </a:r>
          </a:p>
          <a:p>
            <a:pPr lvl="1"/>
            <a:r>
              <a:rPr lang="en-US" altLang="zh-TW" sz="2400" dirty="0"/>
              <a:t>the type of the results</a:t>
            </a:r>
          </a:p>
          <a:p>
            <a:r>
              <a:rPr lang="en-US" altLang="zh-TW" sz="2800" dirty="0"/>
              <a:t>Implementation independent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3DBE-8C5A-4F9C-B977-4D0B74661D9A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95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68313" y="1416050"/>
            <a:ext cx="8280400" cy="143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323594" name="Object 10"/>
          <p:cNvGraphicFramePr>
            <a:graphicFrameLocks noChangeAspect="1"/>
          </p:cNvGraphicFramePr>
          <p:nvPr/>
        </p:nvGraphicFramePr>
        <p:xfrm>
          <a:off x="827088" y="1524000"/>
          <a:ext cx="76327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8" name="方程式" r:id="rId4" imgW="3288960" imgH="457200" progId="Equation.3">
                  <p:embed/>
                </p:oleObj>
              </mc:Choice>
              <mc:Fallback>
                <p:oleObj name="方程式" r:id="rId4" imgW="32889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24000"/>
                        <a:ext cx="76327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7" name="Rectangle 13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315200" cy="838200"/>
          </a:xfrm>
        </p:spPr>
        <p:txBody>
          <a:bodyPr/>
          <a:lstStyle/>
          <a:p>
            <a:r>
              <a:rPr lang="en-US" altLang="zh-TW"/>
              <a:t>Best-case</a:t>
            </a:r>
          </a:p>
        </p:txBody>
      </p:sp>
      <p:sp>
        <p:nvSpPr>
          <p:cNvPr id="323600" name="Line 16"/>
          <p:cNvSpPr>
            <a:spLocks noChangeShapeType="1"/>
          </p:cNvSpPr>
          <p:nvPr/>
        </p:nvSpPr>
        <p:spPr bwMode="auto">
          <a:xfrm>
            <a:off x="4138613" y="2640013"/>
            <a:ext cx="5048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827088" y="3213100"/>
            <a:ext cx="439755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6"/>
              </a:buBlip>
            </a:pPr>
            <a:r>
              <a:rPr lang="en-US" altLang="zh-TW" sz="3200" b="1" dirty="0">
                <a:solidFill>
                  <a:srgbClr val="FF0000"/>
                </a:solidFill>
                <a:latin typeface="Cambria" pitchFamily="18" charset="0"/>
              </a:rPr>
              <a:t>Linear function on </a:t>
            </a:r>
            <a:r>
              <a:rPr lang="en-US" altLang="zh-TW" sz="3200" b="1" i="1" dirty="0">
                <a:solidFill>
                  <a:srgbClr val="FF0000"/>
                </a:solidFill>
                <a:latin typeface="Cambria" pitchFamily="18" charset="0"/>
              </a:rPr>
              <a:t>n </a:t>
            </a:r>
          </a:p>
          <a:p>
            <a:pPr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6"/>
              </a:buBlip>
            </a:pPr>
            <a:r>
              <a:rPr lang="en-US" altLang="zh-TW" sz="3200" b="1" i="1" dirty="0">
                <a:solidFill>
                  <a:srgbClr val="FF0000"/>
                </a:solidFill>
                <a:latin typeface="Cambria" pitchFamily="18" charset="0"/>
              </a:rPr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468313" y="1951038"/>
            <a:ext cx="8280400" cy="3024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142875"/>
            <a:ext cx="7315200" cy="838200"/>
          </a:xfrm>
        </p:spPr>
        <p:txBody>
          <a:bodyPr/>
          <a:lstStyle/>
          <a:p>
            <a:r>
              <a:rPr lang="en-US" altLang="zh-TW"/>
              <a:t>Worst-case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1338" y="4327525"/>
            <a:ext cx="7772400" cy="647700"/>
          </a:xfrm>
        </p:spPr>
        <p:txBody>
          <a:bodyPr/>
          <a:lstStyle/>
          <a:p>
            <a:pPr lvl="1"/>
            <a:r>
              <a:rPr lang="en-US" altLang="zh-TW" dirty="0"/>
              <a:t>            for </a:t>
            </a:r>
            <a:r>
              <a:rPr lang="en-US" altLang="zh-TW" i="1" dirty="0"/>
              <a:t>j</a:t>
            </a:r>
            <a:r>
              <a:rPr lang="en-US" altLang="zh-TW" dirty="0" smtClean="0"/>
              <a:t> </a:t>
            </a:r>
            <a:r>
              <a:rPr lang="en-US" altLang="zh-TW" dirty="0"/>
              <a:t>= 2,3,…,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</a:p>
        </p:txBody>
      </p:sp>
      <p:graphicFrame>
        <p:nvGraphicFramePr>
          <p:cNvPr id="321542" name="Object 6"/>
          <p:cNvGraphicFramePr>
            <a:graphicFrameLocks noChangeAspect="1"/>
          </p:cNvGraphicFramePr>
          <p:nvPr/>
        </p:nvGraphicFramePr>
        <p:xfrm>
          <a:off x="1387475" y="4338638"/>
          <a:ext cx="9112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78" name="方程式" r:id="rId4" imgW="380880" imgH="241200" progId="Equation.3">
                  <p:embed/>
                </p:oleObj>
              </mc:Choice>
              <mc:Fallback>
                <p:oleObj name="方程式" r:id="rId4" imgW="3808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338638"/>
                        <a:ext cx="9112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/>
        </p:nvGraphicFramePr>
        <p:xfrm>
          <a:off x="900113" y="1844675"/>
          <a:ext cx="73437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79" name="方程式" r:id="rId6" imgW="2577960" imgH="914400" progId="Equation.3">
                  <p:embed/>
                </p:oleObj>
              </mc:Choice>
              <mc:Fallback>
                <p:oleObj name="方程式" r:id="rId6" imgW="25779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7343775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8" name="Line 12"/>
          <p:cNvSpPr>
            <a:spLocks noChangeShapeType="1"/>
          </p:cNvSpPr>
          <p:nvPr/>
        </p:nvSpPr>
        <p:spPr bwMode="auto">
          <a:xfrm>
            <a:off x="1333500" y="4902200"/>
            <a:ext cx="33115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755650" y="1077913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400" b="1" u="sng" dirty="0">
                <a:solidFill>
                  <a:srgbClr val="FF0000"/>
                </a:solidFill>
                <a:latin typeface="Cambria" pitchFamily="18" charset="0"/>
              </a:rPr>
              <a:t>★</a:t>
            </a:r>
            <a:r>
              <a:rPr lang="zh-TW" altLang="en-US" sz="44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每次都進入 </a:t>
            </a:r>
            <a:r>
              <a:rPr lang="en-US" altLang="zh-TW" sz="44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while </a:t>
            </a:r>
            <a:r>
              <a:rPr lang="zh-TW" altLang="en-US" sz="4400" b="1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迴圈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468313" y="1557338"/>
            <a:ext cx="8281987" cy="2808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2875"/>
            <a:ext cx="7315200" cy="838200"/>
          </a:xfrm>
        </p:spPr>
        <p:txBody>
          <a:bodyPr/>
          <a:lstStyle/>
          <a:p>
            <a:r>
              <a:rPr lang="en-US" altLang="zh-TW"/>
              <a:t>Worst-case</a:t>
            </a: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1258888" y="1628775"/>
          <a:ext cx="62484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0" name="方程式" r:id="rId4" imgW="6096000" imgH="2794000" progId="Equation.3">
                  <p:embed/>
                </p:oleObj>
              </mc:Choice>
              <mc:Fallback>
                <p:oleObj name="方程式" r:id="rId4" imgW="6096000" imgH="279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6248400" cy="263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2916238" y="3716338"/>
            <a:ext cx="5048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7164388" y="3716338"/>
            <a:ext cx="5048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1908175" y="4581525"/>
            <a:ext cx="5588133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6"/>
              </a:buBlip>
            </a:pPr>
            <a:r>
              <a:rPr lang="en-US" altLang="zh-TW" sz="3600" b="1" dirty="0">
                <a:solidFill>
                  <a:srgbClr val="FF0000"/>
                </a:solidFill>
                <a:latin typeface="Cambria" pitchFamily="18" charset="0"/>
              </a:rPr>
              <a:t>quadratic function on </a:t>
            </a:r>
            <a:r>
              <a:rPr lang="en-US" altLang="zh-TW" sz="3600" b="1" i="1" dirty="0">
                <a:solidFill>
                  <a:srgbClr val="FF0000"/>
                </a:solidFill>
                <a:latin typeface="Cambria" pitchFamily="18" charset="0"/>
              </a:rPr>
              <a:t>n </a:t>
            </a:r>
          </a:p>
          <a:p>
            <a:pPr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6"/>
              </a:buBlip>
            </a:pPr>
            <a:r>
              <a:rPr lang="en-US" altLang="zh-TW" sz="3600" b="1" i="1" dirty="0">
                <a:solidFill>
                  <a:srgbClr val="FF0000"/>
                </a:solidFill>
                <a:latin typeface="Cambria" pitchFamily="18" charset="0"/>
              </a:rPr>
              <a:t>(n</a:t>
            </a:r>
            <a:r>
              <a:rPr lang="en-US" altLang="zh-TW" sz="3600" b="1" i="1" baseline="30000" dirty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TW" sz="3600" b="1" i="1" dirty="0">
                <a:solidFill>
                  <a:srgbClr val="FF0000"/>
                </a:solidFill>
                <a:latin typeface="Cambria" pitchFamily="18" charset="0"/>
              </a:rPr>
              <a:t>)</a:t>
            </a:r>
            <a:r>
              <a:rPr lang="en-US" altLang="zh-TW" sz="3600" dirty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8153400" cy="48958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/>
              <a:t>Usually, we concentrate on finding only on the </a:t>
            </a:r>
            <a:r>
              <a:rPr lang="en-US" altLang="zh-TW" u="sng">
                <a:solidFill>
                  <a:srgbClr val="FF0000"/>
                </a:solidFill>
              </a:rPr>
              <a:t>Worst-case running time</a:t>
            </a:r>
          </a:p>
          <a:p>
            <a:pPr algn="just">
              <a:lnSpc>
                <a:spcPct val="90000"/>
              </a:lnSpc>
            </a:pPr>
            <a:r>
              <a:rPr lang="en-US" altLang="zh-TW"/>
              <a:t>Reason: </a:t>
            </a:r>
          </a:p>
          <a:p>
            <a:pPr lvl="1" algn="just">
              <a:lnSpc>
                <a:spcPct val="90000"/>
              </a:lnSpc>
            </a:pPr>
            <a:r>
              <a:rPr lang="en-US" altLang="zh-TW"/>
              <a:t>It is an </a:t>
            </a:r>
            <a:r>
              <a:rPr lang="en-US" altLang="zh-TW" sz="3600" u="sng">
                <a:solidFill>
                  <a:srgbClr val="0000FF"/>
                </a:solidFill>
              </a:rPr>
              <a:t>upper bound</a:t>
            </a:r>
            <a:r>
              <a:rPr lang="en-US" altLang="zh-TW"/>
              <a:t> on the running time</a:t>
            </a:r>
          </a:p>
          <a:p>
            <a:pPr lvl="1" algn="just">
              <a:lnSpc>
                <a:spcPct val="90000"/>
              </a:lnSpc>
            </a:pPr>
            <a:r>
              <a:rPr lang="en-US" altLang="zh-TW"/>
              <a:t>The worst case </a:t>
            </a:r>
            <a:r>
              <a:rPr lang="en-US" altLang="zh-TW" sz="3600" u="sng">
                <a:solidFill>
                  <a:srgbClr val="0000FF"/>
                </a:solidFill>
              </a:rPr>
              <a:t>occurs fair</a:t>
            </a:r>
            <a:r>
              <a:rPr lang="en-US" altLang="zh-TW"/>
              <a:t> often</a:t>
            </a:r>
          </a:p>
          <a:p>
            <a:pPr lvl="1" algn="just">
              <a:lnSpc>
                <a:spcPct val="90000"/>
              </a:lnSpc>
            </a:pPr>
            <a:r>
              <a:rPr lang="en-US" altLang="zh-TW"/>
              <a:t>The average case is </a:t>
            </a:r>
            <a:r>
              <a:rPr lang="en-US" altLang="zh-TW" sz="3600" u="sng">
                <a:solidFill>
                  <a:srgbClr val="FF0000"/>
                </a:solidFill>
              </a:rPr>
              <a:t>often as bad as</a:t>
            </a:r>
            <a:r>
              <a:rPr lang="en-US" altLang="zh-TW"/>
              <a:t> the </a:t>
            </a:r>
            <a:r>
              <a:rPr lang="en-US" altLang="zh-TW" sz="3600" u="sng">
                <a:solidFill>
                  <a:srgbClr val="FF0000"/>
                </a:solidFill>
              </a:rPr>
              <a:t>worst case</a:t>
            </a:r>
            <a:r>
              <a:rPr lang="en-US" altLang="zh-TW" sz="3600">
                <a:solidFill>
                  <a:schemeClr val="tx1"/>
                </a:solidFill>
              </a:rPr>
              <a:t>.</a:t>
            </a:r>
            <a:r>
              <a:rPr lang="en-US" altLang="zh-TW"/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altLang="zh-TW"/>
              <a:t>For example, the insertion sort. Again, quadratic function.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315200" cy="1150937"/>
          </a:xfrm>
        </p:spPr>
        <p:txBody>
          <a:bodyPr/>
          <a:lstStyle/>
          <a:p>
            <a:r>
              <a:rPr lang="en-US" altLang="zh-TW" sz="4000"/>
              <a:t>Worst-case v.s. Average-case</a:t>
            </a:r>
            <a:br>
              <a:rPr lang="en-US" altLang="zh-TW" sz="4000"/>
            </a:br>
            <a:r>
              <a:rPr lang="en-US" altLang="zh-TW" sz="400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772400" cy="1143000"/>
          </a:xfrm>
        </p:spPr>
        <p:txBody>
          <a:bodyPr/>
          <a:lstStyle/>
          <a:p>
            <a:r>
              <a:rPr lang="en-US" altLang="zh-TW" sz="6000"/>
              <a:t>Average Case?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971550" y="32131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4800" b="1" u="sng" dirty="0">
                <a:solidFill>
                  <a:srgbClr val="FF0000"/>
                </a:solidFill>
                <a:latin typeface="Cambria" pitchFamily="18" charset="0"/>
              </a:rPr>
              <a:t>Apply Invert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2874963" y="3794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3560763" y="3794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4246563" y="3794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4932363" y="3794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5611813" y="3873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6297613" y="3873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2916238" y="12985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0</a:t>
            </a:r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3602038" y="12985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1</a:t>
            </a:r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4287838" y="12985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1</a:t>
            </a:r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4973638" y="12985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0</a:t>
            </a:r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5653088" y="12985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4</a:t>
            </a:r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6300788" y="12985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3</a:t>
            </a:r>
          </a:p>
        </p:txBody>
      </p:sp>
      <p:sp>
        <p:nvSpPr>
          <p:cNvPr id="301074" name="Text Box 18"/>
          <p:cNvSpPr txBox="1">
            <a:spLocks noChangeArrowheads="1"/>
          </p:cNvSpPr>
          <p:nvPr/>
        </p:nvSpPr>
        <p:spPr bwMode="auto">
          <a:xfrm>
            <a:off x="827088" y="1209675"/>
            <a:ext cx="1705082" cy="461665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Invert table</a:t>
            </a:r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2411413" y="1458913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080" name="Rectangle 24"/>
          <p:cNvSpPr>
            <a:spLocks noChangeArrowheads="1"/>
          </p:cNvSpPr>
          <p:nvPr/>
        </p:nvSpPr>
        <p:spPr bwMode="auto">
          <a:xfrm>
            <a:off x="395288" y="222567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301081" name="Rectangle 25"/>
          <p:cNvSpPr>
            <a:spLocks noChangeArrowheads="1"/>
          </p:cNvSpPr>
          <p:nvPr/>
        </p:nvSpPr>
        <p:spPr bwMode="auto">
          <a:xfrm>
            <a:off x="1081088" y="2225675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301082" name="Rectangle 26"/>
          <p:cNvSpPr>
            <a:spLocks noChangeArrowheads="1"/>
          </p:cNvSpPr>
          <p:nvPr/>
        </p:nvSpPr>
        <p:spPr bwMode="auto">
          <a:xfrm>
            <a:off x="1766888" y="222567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301083" name="Rectangle 27"/>
          <p:cNvSpPr>
            <a:spLocks noChangeArrowheads="1"/>
          </p:cNvSpPr>
          <p:nvPr/>
        </p:nvSpPr>
        <p:spPr bwMode="auto">
          <a:xfrm>
            <a:off x="2452688" y="222567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395288" y="17938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301085" name="Rectangle 29"/>
          <p:cNvSpPr>
            <a:spLocks noChangeArrowheads="1"/>
          </p:cNvSpPr>
          <p:nvPr/>
        </p:nvSpPr>
        <p:spPr bwMode="auto">
          <a:xfrm>
            <a:off x="1081088" y="17938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1766888" y="17938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301087" name="Rectangle 31"/>
          <p:cNvSpPr>
            <a:spLocks noChangeArrowheads="1"/>
          </p:cNvSpPr>
          <p:nvPr/>
        </p:nvSpPr>
        <p:spPr bwMode="auto">
          <a:xfrm>
            <a:off x="2452688" y="17938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3132138" y="22336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3817938" y="22336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301090" name="Rectangle 34"/>
          <p:cNvSpPr>
            <a:spLocks noChangeArrowheads="1"/>
          </p:cNvSpPr>
          <p:nvPr/>
        </p:nvSpPr>
        <p:spPr bwMode="auto">
          <a:xfrm>
            <a:off x="3132138" y="17938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301091" name="Rectangle 35"/>
          <p:cNvSpPr>
            <a:spLocks noChangeArrowheads="1"/>
          </p:cNvSpPr>
          <p:nvPr/>
        </p:nvSpPr>
        <p:spPr bwMode="auto">
          <a:xfrm>
            <a:off x="3779838" y="17938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301092" name="Freeform 36"/>
          <p:cNvSpPr>
            <a:spLocks/>
          </p:cNvSpPr>
          <p:nvPr/>
        </p:nvSpPr>
        <p:spPr bwMode="auto">
          <a:xfrm>
            <a:off x="698500" y="2919413"/>
            <a:ext cx="719138" cy="287337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093" name="Freeform 37"/>
          <p:cNvSpPr>
            <a:spLocks/>
          </p:cNvSpPr>
          <p:nvPr/>
        </p:nvSpPr>
        <p:spPr bwMode="auto">
          <a:xfrm>
            <a:off x="554038" y="2919413"/>
            <a:ext cx="1008062" cy="503237"/>
          </a:xfrm>
          <a:custGeom>
            <a:avLst/>
            <a:gdLst>
              <a:gd name="T0" fmla="*/ 635 w 635"/>
              <a:gd name="T1" fmla="*/ 0 h 317"/>
              <a:gd name="T2" fmla="*/ 363 w 635"/>
              <a:gd name="T3" fmla="*/ 317 h 317"/>
              <a:gd name="T4" fmla="*/ 0 w 635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">
                <a:moveTo>
                  <a:pt x="635" y="0"/>
                </a:moveTo>
                <a:cubicBezTo>
                  <a:pt x="552" y="158"/>
                  <a:pt x="469" y="317"/>
                  <a:pt x="363" y="317"/>
                </a:cubicBezTo>
                <a:cubicBezTo>
                  <a:pt x="257" y="317"/>
                  <a:pt x="128" y="15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094" name="Rectangle 38"/>
          <p:cNvSpPr>
            <a:spLocks noChangeArrowheads="1"/>
          </p:cNvSpPr>
          <p:nvPr/>
        </p:nvSpPr>
        <p:spPr bwMode="auto">
          <a:xfrm>
            <a:off x="392113" y="39084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301095" name="Rectangle 39"/>
          <p:cNvSpPr>
            <a:spLocks noChangeArrowheads="1"/>
          </p:cNvSpPr>
          <p:nvPr/>
        </p:nvSpPr>
        <p:spPr bwMode="auto">
          <a:xfrm>
            <a:off x="1077913" y="3908425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301096" name="Rectangle 40"/>
          <p:cNvSpPr>
            <a:spLocks noChangeArrowheads="1"/>
          </p:cNvSpPr>
          <p:nvPr/>
        </p:nvSpPr>
        <p:spPr bwMode="auto">
          <a:xfrm>
            <a:off x="1763713" y="3908425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301097" name="Rectangle 41"/>
          <p:cNvSpPr>
            <a:spLocks noChangeArrowheads="1"/>
          </p:cNvSpPr>
          <p:nvPr/>
        </p:nvSpPr>
        <p:spPr bwMode="auto">
          <a:xfrm>
            <a:off x="2449513" y="39084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301098" name="Rectangle 42"/>
          <p:cNvSpPr>
            <a:spLocks noChangeArrowheads="1"/>
          </p:cNvSpPr>
          <p:nvPr/>
        </p:nvSpPr>
        <p:spPr bwMode="auto">
          <a:xfrm>
            <a:off x="392113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301099" name="Rectangle 43"/>
          <p:cNvSpPr>
            <a:spLocks noChangeArrowheads="1"/>
          </p:cNvSpPr>
          <p:nvPr/>
        </p:nvSpPr>
        <p:spPr bwMode="auto">
          <a:xfrm>
            <a:off x="1077913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301100" name="Rectangle 44"/>
          <p:cNvSpPr>
            <a:spLocks noChangeArrowheads="1"/>
          </p:cNvSpPr>
          <p:nvPr/>
        </p:nvSpPr>
        <p:spPr bwMode="auto">
          <a:xfrm>
            <a:off x="1763713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301101" name="Rectangle 45"/>
          <p:cNvSpPr>
            <a:spLocks noChangeArrowheads="1"/>
          </p:cNvSpPr>
          <p:nvPr/>
        </p:nvSpPr>
        <p:spPr bwMode="auto">
          <a:xfrm>
            <a:off x="2449513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301102" name="Rectangle 46"/>
          <p:cNvSpPr>
            <a:spLocks noChangeArrowheads="1"/>
          </p:cNvSpPr>
          <p:nvPr/>
        </p:nvSpPr>
        <p:spPr bwMode="auto">
          <a:xfrm>
            <a:off x="3128963" y="391636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301103" name="Rectangle 47"/>
          <p:cNvSpPr>
            <a:spLocks noChangeArrowheads="1"/>
          </p:cNvSpPr>
          <p:nvPr/>
        </p:nvSpPr>
        <p:spPr bwMode="auto">
          <a:xfrm>
            <a:off x="3814763" y="391636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301104" name="Rectangle 48"/>
          <p:cNvSpPr>
            <a:spLocks noChangeArrowheads="1"/>
          </p:cNvSpPr>
          <p:nvPr/>
        </p:nvSpPr>
        <p:spPr bwMode="auto">
          <a:xfrm>
            <a:off x="3128963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301105" name="Rectangle 49"/>
          <p:cNvSpPr>
            <a:spLocks noChangeArrowheads="1"/>
          </p:cNvSpPr>
          <p:nvPr/>
        </p:nvSpPr>
        <p:spPr bwMode="auto">
          <a:xfrm>
            <a:off x="3776663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301107" name="Freeform 51"/>
          <p:cNvSpPr>
            <a:spLocks/>
          </p:cNvSpPr>
          <p:nvPr/>
        </p:nvSpPr>
        <p:spPr bwMode="auto">
          <a:xfrm>
            <a:off x="1401763" y="4629150"/>
            <a:ext cx="7191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08" name="Freeform 52"/>
          <p:cNvSpPr>
            <a:spLocks/>
          </p:cNvSpPr>
          <p:nvPr/>
        </p:nvSpPr>
        <p:spPr bwMode="auto">
          <a:xfrm>
            <a:off x="1257300" y="4629150"/>
            <a:ext cx="1008063" cy="503238"/>
          </a:xfrm>
          <a:custGeom>
            <a:avLst/>
            <a:gdLst>
              <a:gd name="T0" fmla="*/ 635 w 635"/>
              <a:gd name="T1" fmla="*/ 0 h 317"/>
              <a:gd name="T2" fmla="*/ 363 w 635"/>
              <a:gd name="T3" fmla="*/ 317 h 317"/>
              <a:gd name="T4" fmla="*/ 0 w 635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317">
                <a:moveTo>
                  <a:pt x="635" y="0"/>
                </a:moveTo>
                <a:cubicBezTo>
                  <a:pt x="552" y="158"/>
                  <a:pt x="469" y="317"/>
                  <a:pt x="363" y="317"/>
                </a:cubicBezTo>
                <a:cubicBezTo>
                  <a:pt x="257" y="317"/>
                  <a:pt x="128" y="15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09" name="Rectangle 53"/>
          <p:cNvSpPr>
            <a:spLocks noChangeArrowheads="1"/>
          </p:cNvSpPr>
          <p:nvPr/>
        </p:nvSpPr>
        <p:spPr bwMode="auto">
          <a:xfrm>
            <a:off x="4784725" y="2179638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5470525" y="2179638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301111" name="Rectangle 55"/>
          <p:cNvSpPr>
            <a:spLocks noChangeArrowheads="1"/>
          </p:cNvSpPr>
          <p:nvPr/>
        </p:nvSpPr>
        <p:spPr bwMode="auto">
          <a:xfrm>
            <a:off x="6156325" y="2179638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301112" name="Rectangle 56"/>
          <p:cNvSpPr>
            <a:spLocks noChangeArrowheads="1"/>
          </p:cNvSpPr>
          <p:nvPr/>
        </p:nvSpPr>
        <p:spPr bwMode="auto">
          <a:xfrm>
            <a:off x="6842125" y="2179638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301113" name="Rectangle 57"/>
          <p:cNvSpPr>
            <a:spLocks noChangeArrowheads="1"/>
          </p:cNvSpPr>
          <p:nvPr/>
        </p:nvSpPr>
        <p:spPr bwMode="auto">
          <a:xfrm>
            <a:off x="4784725" y="17478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301114" name="Rectangle 58"/>
          <p:cNvSpPr>
            <a:spLocks noChangeArrowheads="1"/>
          </p:cNvSpPr>
          <p:nvPr/>
        </p:nvSpPr>
        <p:spPr bwMode="auto">
          <a:xfrm>
            <a:off x="5470525" y="17478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301115" name="Rectangle 59"/>
          <p:cNvSpPr>
            <a:spLocks noChangeArrowheads="1"/>
          </p:cNvSpPr>
          <p:nvPr/>
        </p:nvSpPr>
        <p:spPr bwMode="auto">
          <a:xfrm>
            <a:off x="6156325" y="17478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301116" name="Rectangle 60"/>
          <p:cNvSpPr>
            <a:spLocks noChangeArrowheads="1"/>
          </p:cNvSpPr>
          <p:nvPr/>
        </p:nvSpPr>
        <p:spPr bwMode="auto">
          <a:xfrm>
            <a:off x="6842125" y="17478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301117" name="Rectangle 61"/>
          <p:cNvSpPr>
            <a:spLocks noChangeArrowheads="1"/>
          </p:cNvSpPr>
          <p:nvPr/>
        </p:nvSpPr>
        <p:spPr bwMode="auto">
          <a:xfrm>
            <a:off x="7521575" y="218757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301118" name="Rectangle 62"/>
          <p:cNvSpPr>
            <a:spLocks noChangeArrowheads="1"/>
          </p:cNvSpPr>
          <p:nvPr/>
        </p:nvSpPr>
        <p:spPr bwMode="auto">
          <a:xfrm>
            <a:off x="8207375" y="218757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301119" name="Rectangle 63"/>
          <p:cNvSpPr>
            <a:spLocks noChangeArrowheads="1"/>
          </p:cNvSpPr>
          <p:nvPr/>
        </p:nvSpPr>
        <p:spPr bwMode="auto">
          <a:xfrm>
            <a:off x="7521575" y="17478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301120" name="Rectangle 64"/>
          <p:cNvSpPr>
            <a:spLocks noChangeArrowheads="1"/>
          </p:cNvSpPr>
          <p:nvPr/>
        </p:nvSpPr>
        <p:spPr bwMode="auto">
          <a:xfrm>
            <a:off x="8169275" y="174783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301121" name="Rectangle 65"/>
          <p:cNvSpPr>
            <a:spLocks noChangeArrowheads="1"/>
          </p:cNvSpPr>
          <p:nvPr/>
        </p:nvSpPr>
        <p:spPr bwMode="auto">
          <a:xfrm>
            <a:off x="4746625" y="39084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301122" name="Rectangle 66"/>
          <p:cNvSpPr>
            <a:spLocks noChangeArrowheads="1"/>
          </p:cNvSpPr>
          <p:nvPr/>
        </p:nvSpPr>
        <p:spPr bwMode="auto">
          <a:xfrm>
            <a:off x="5432425" y="3908425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301123" name="Rectangle 67"/>
          <p:cNvSpPr>
            <a:spLocks noChangeArrowheads="1"/>
          </p:cNvSpPr>
          <p:nvPr/>
        </p:nvSpPr>
        <p:spPr bwMode="auto">
          <a:xfrm>
            <a:off x="6118225" y="3908425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301124" name="Rectangle 68"/>
          <p:cNvSpPr>
            <a:spLocks noChangeArrowheads="1"/>
          </p:cNvSpPr>
          <p:nvPr/>
        </p:nvSpPr>
        <p:spPr bwMode="auto">
          <a:xfrm>
            <a:off x="6804025" y="3908425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301125" name="Rectangle 69"/>
          <p:cNvSpPr>
            <a:spLocks noChangeArrowheads="1"/>
          </p:cNvSpPr>
          <p:nvPr/>
        </p:nvSpPr>
        <p:spPr bwMode="auto">
          <a:xfrm>
            <a:off x="4746625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301126" name="Rectangle 70"/>
          <p:cNvSpPr>
            <a:spLocks noChangeArrowheads="1"/>
          </p:cNvSpPr>
          <p:nvPr/>
        </p:nvSpPr>
        <p:spPr bwMode="auto">
          <a:xfrm>
            <a:off x="5432425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301127" name="Rectangle 71"/>
          <p:cNvSpPr>
            <a:spLocks noChangeArrowheads="1"/>
          </p:cNvSpPr>
          <p:nvPr/>
        </p:nvSpPr>
        <p:spPr bwMode="auto">
          <a:xfrm>
            <a:off x="6118225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301128" name="Rectangle 72"/>
          <p:cNvSpPr>
            <a:spLocks noChangeArrowheads="1"/>
          </p:cNvSpPr>
          <p:nvPr/>
        </p:nvSpPr>
        <p:spPr bwMode="auto">
          <a:xfrm>
            <a:off x="6804025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301129" name="Rectangle 73"/>
          <p:cNvSpPr>
            <a:spLocks noChangeArrowheads="1"/>
          </p:cNvSpPr>
          <p:nvPr/>
        </p:nvSpPr>
        <p:spPr bwMode="auto">
          <a:xfrm>
            <a:off x="7483475" y="3916363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301130" name="Rectangle 74"/>
          <p:cNvSpPr>
            <a:spLocks noChangeArrowheads="1"/>
          </p:cNvSpPr>
          <p:nvPr/>
        </p:nvSpPr>
        <p:spPr bwMode="auto">
          <a:xfrm>
            <a:off x="8169275" y="391636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301131" name="Rectangle 75"/>
          <p:cNvSpPr>
            <a:spLocks noChangeArrowheads="1"/>
          </p:cNvSpPr>
          <p:nvPr/>
        </p:nvSpPr>
        <p:spPr bwMode="auto">
          <a:xfrm>
            <a:off x="7483475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301132" name="Rectangle 76"/>
          <p:cNvSpPr>
            <a:spLocks noChangeArrowheads="1"/>
          </p:cNvSpPr>
          <p:nvPr/>
        </p:nvSpPr>
        <p:spPr bwMode="auto">
          <a:xfrm>
            <a:off x="8131175" y="3476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301133" name="Freeform 77"/>
          <p:cNvSpPr>
            <a:spLocks/>
          </p:cNvSpPr>
          <p:nvPr/>
        </p:nvSpPr>
        <p:spPr bwMode="auto">
          <a:xfrm>
            <a:off x="7267575" y="4629150"/>
            <a:ext cx="576263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34" name="Freeform 78"/>
          <p:cNvSpPr>
            <a:spLocks/>
          </p:cNvSpPr>
          <p:nvPr/>
        </p:nvSpPr>
        <p:spPr bwMode="auto">
          <a:xfrm>
            <a:off x="6546850" y="4629150"/>
            <a:ext cx="503238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35" name="Freeform 79"/>
          <p:cNvSpPr>
            <a:spLocks/>
          </p:cNvSpPr>
          <p:nvPr/>
        </p:nvSpPr>
        <p:spPr bwMode="auto">
          <a:xfrm>
            <a:off x="5827713" y="4629150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36" name="Freeform 80"/>
          <p:cNvSpPr>
            <a:spLocks/>
          </p:cNvSpPr>
          <p:nvPr/>
        </p:nvSpPr>
        <p:spPr bwMode="auto">
          <a:xfrm>
            <a:off x="5106988" y="4629150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37" name="Freeform 81"/>
          <p:cNvSpPr>
            <a:spLocks/>
          </p:cNvSpPr>
          <p:nvPr/>
        </p:nvSpPr>
        <p:spPr bwMode="auto">
          <a:xfrm>
            <a:off x="4891088" y="4556125"/>
            <a:ext cx="3168650" cy="660400"/>
          </a:xfrm>
          <a:custGeom>
            <a:avLst/>
            <a:gdLst>
              <a:gd name="T0" fmla="*/ 1996 w 1996"/>
              <a:gd name="T1" fmla="*/ 0 h 416"/>
              <a:gd name="T2" fmla="*/ 1860 w 1996"/>
              <a:gd name="T3" fmla="*/ 318 h 416"/>
              <a:gd name="T4" fmla="*/ 1225 w 1996"/>
              <a:gd name="T5" fmla="*/ 363 h 416"/>
              <a:gd name="T6" fmla="*/ 363 w 1996"/>
              <a:gd name="T7" fmla="*/ 363 h 416"/>
              <a:gd name="T8" fmla="*/ 0 w 1996"/>
              <a:gd name="T9" fmla="*/ 4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6" h="416">
                <a:moveTo>
                  <a:pt x="1996" y="0"/>
                </a:moveTo>
                <a:cubicBezTo>
                  <a:pt x="1992" y="129"/>
                  <a:pt x="1988" y="258"/>
                  <a:pt x="1860" y="318"/>
                </a:cubicBezTo>
                <a:cubicBezTo>
                  <a:pt x="1732" y="378"/>
                  <a:pt x="1474" y="356"/>
                  <a:pt x="1225" y="363"/>
                </a:cubicBezTo>
                <a:cubicBezTo>
                  <a:pt x="976" y="370"/>
                  <a:pt x="567" y="416"/>
                  <a:pt x="363" y="363"/>
                </a:cubicBezTo>
                <a:cubicBezTo>
                  <a:pt x="159" y="310"/>
                  <a:pt x="79" y="178"/>
                  <a:pt x="0" y="4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38" name="Rectangle 82"/>
          <p:cNvSpPr>
            <a:spLocks noChangeArrowheads="1"/>
          </p:cNvSpPr>
          <p:nvPr/>
        </p:nvSpPr>
        <p:spPr bwMode="auto">
          <a:xfrm>
            <a:off x="392113" y="54927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301139" name="Rectangle 83"/>
          <p:cNvSpPr>
            <a:spLocks noChangeArrowheads="1"/>
          </p:cNvSpPr>
          <p:nvPr/>
        </p:nvSpPr>
        <p:spPr bwMode="auto">
          <a:xfrm>
            <a:off x="1077913" y="5492750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301140" name="Rectangle 84"/>
          <p:cNvSpPr>
            <a:spLocks noChangeArrowheads="1"/>
          </p:cNvSpPr>
          <p:nvPr/>
        </p:nvSpPr>
        <p:spPr bwMode="auto">
          <a:xfrm>
            <a:off x="1763713" y="5492750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301141" name="Rectangle 85"/>
          <p:cNvSpPr>
            <a:spLocks noChangeArrowheads="1"/>
          </p:cNvSpPr>
          <p:nvPr/>
        </p:nvSpPr>
        <p:spPr bwMode="auto">
          <a:xfrm>
            <a:off x="2449513" y="5492750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301142" name="Rectangle 86"/>
          <p:cNvSpPr>
            <a:spLocks noChangeArrowheads="1"/>
          </p:cNvSpPr>
          <p:nvPr/>
        </p:nvSpPr>
        <p:spPr bwMode="auto">
          <a:xfrm>
            <a:off x="392113" y="5060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1</a:t>
            </a:r>
          </a:p>
        </p:txBody>
      </p:sp>
      <p:sp>
        <p:nvSpPr>
          <p:cNvPr id="301143" name="Rectangle 87"/>
          <p:cNvSpPr>
            <a:spLocks noChangeArrowheads="1"/>
          </p:cNvSpPr>
          <p:nvPr/>
        </p:nvSpPr>
        <p:spPr bwMode="auto">
          <a:xfrm>
            <a:off x="1077913" y="5060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2</a:t>
            </a:r>
          </a:p>
        </p:txBody>
      </p:sp>
      <p:sp>
        <p:nvSpPr>
          <p:cNvPr id="301144" name="Rectangle 88"/>
          <p:cNvSpPr>
            <a:spLocks noChangeArrowheads="1"/>
          </p:cNvSpPr>
          <p:nvPr/>
        </p:nvSpPr>
        <p:spPr bwMode="auto">
          <a:xfrm>
            <a:off x="1763713" y="5060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3</a:t>
            </a:r>
          </a:p>
        </p:txBody>
      </p:sp>
      <p:sp>
        <p:nvSpPr>
          <p:cNvPr id="301145" name="Rectangle 89"/>
          <p:cNvSpPr>
            <a:spLocks noChangeArrowheads="1"/>
          </p:cNvSpPr>
          <p:nvPr/>
        </p:nvSpPr>
        <p:spPr bwMode="auto">
          <a:xfrm>
            <a:off x="2449513" y="5060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4</a:t>
            </a:r>
          </a:p>
        </p:txBody>
      </p:sp>
      <p:sp>
        <p:nvSpPr>
          <p:cNvPr id="301146" name="Rectangle 90"/>
          <p:cNvSpPr>
            <a:spLocks noChangeArrowheads="1"/>
          </p:cNvSpPr>
          <p:nvPr/>
        </p:nvSpPr>
        <p:spPr bwMode="auto">
          <a:xfrm>
            <a:off x="3128963" y="5500688"/>
            <a:ext cx="685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301147" name="Rectangle 91"/>
          <p:cNvSpPr>
            <a:spLocks noChangeArrowheads="1"/>
          </p:cNvSpPr>
          <p:nvPr/>
        </p:nvSpPr>
        <p:spPr bwMode="auto">
          <a:xfrm>
            <a:off x="3814763" y="5500688"/>
            <a:ext cx="6858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301148" name="Rectangle 92"/>
          <p:cNvSpPr>
            <a:spLocks noChangeArrowheads="1"/>
          </p:cNvSpPr>
          <p:nvPr/>
        </p:nvSpPr>
        <p:spPr bwMode="auto">
          <a:xfrm>
            <a:off x="3128963" y="5060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5</a:t>
            </a:r>
          </a:p>
        </p:txBody>
      </p:sp>
      <p:sp>
        <p:nvSpPr>
          <p:cNvPr id="301149" name="Rectangle 93"/>
          <p:cNvSpPr>
            <a:spLocks noChangeArrowheads="1"/>
          </p:cNvSpPr>
          <p:nvPr/>
        </p:nvSpPr>
        <p:spPr bwMode="auto">
          <a:xfrm>
            <a:off x="3776663" y="5060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>
                <a:latin typeface="Arial" charset="0"/>
              </a:rPr>
              <a:t>6</a:t>
            </a:r>
          </a:p>
        </p:txBody>
      </p:sp>
      <p:sp>
        <p:nvSpPr>
          <p:cNvPr id="301150" name="Freeform 94"/>
          <p:cNvSpPr>
            <a:spLocks/>
          </p:cNvSpPr>
          <p:nvPr/>
        </p:nvSpPr>
        <p:spPr bwMode="auto">
          <a:xfrm>
            <a:off x="3560763" y="6213475"/>
            <a:ext cx="576262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51" name="Freeform 95"/>
          <p:cNvSpPr>
            <a:spLocks/>
          </p:cNvSpPr>
          <p:nvPr/>
        </p:nvSpPr>
        <p:spPr bwMode="auto">
          <a:xfrm>
            <a:off x="2913063" y="6213475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52" name="Freeform 96"/>
          <p:cNvSpPr>
            <a:spLocks/>
          </p:cNvSpPr>
          <p:nvPr/>
        </p:nvSpPr>
        <p:spPr bwMode="auto">
          <a:xfrm>
            <a:off x="2265363" y="6213475"/>
            <a:ext cx="503237" cy="287338"/>
          </a:xfrm>
          <a:custGeom>
            <a:avLst/>
            <a:gdLst>
              <a:gd name="T0" fmla="*/ 0 w 453"/>
              <a:gd name="T1" fmla="*/ 0 h 181"/>
              <a:gd name="T2" fmla="*/ 272 w 453"/>
              <a:gd name="T3" fmla="*/ 181 h 181"/>
              <a:gd name="T4" fmla="*/ 453 w 453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181">
                <a:moveTo>
                  <a:pt x="0" y="0"/>
                </a:moveTo>
                <a:cubicBezTo>
                  <a:pt x="98" y="90"/>
                  <a:pt x="197" y="181"/>
                  <a:pt x="272" y="181"/>
                </a:cubicBezTo>
                <a:cubicBezTo>
                  <a:pt x="347" y="181"/>
                  <a:pt x="400" y="90"/>
                  <a:pt x="45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01153" name="Freeform 97"/>
          <p:cNvSpPr>
            <a:spLocks/>
          </p:cNvSpPr>
          <p:nvPr/>
        </p:nvSpPr>
        <p:spPr bwMode="auto">
          <a:xfrm>
            <a:off x="2049463" y="6213475"/>
            <a:ext cx="2303462" cy="598488"/>
          </a:xfrm>
          <a:custGeom>
            <a:avLst/>
            <a:gdLst>
              <a:gd name="T0" fmla="*/ 1451 w 1451"/>
              <a:gd name="T1" fmla="*/ 0 h 377"/>
              <a:gd name="T2" fmla="*/ 1270 w 1451"/>
              <a:gd name="T3" fmla="*/ 317 h 377"/>
              <a:gd name="T4" fmla="*/ 680 w 1451"/>
              <a:gd name="T5" fmla="*/ 363 h 377"/>
              <a:gd name="T6" fmla="*/ 227 w 1451"/>
              <a:gd name="T7" fmla="*/ 317 h 377"/>
              <a:gd name="T8" fmla="*/ 0 w 1451"/>
              <a:gd name="T9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377">
                <a:moveTo>
                  <a:pt x="1451" y="0"/>
                </a:moveTo>
                <a:cubicBezTo>
                  <a:pt x="1424" y="128"/>
                  <a:pt x="1398" y="257"/>
                  <a:pt x="1270" y="317"/>
                </a:cubicBezTo>
                <a:cubicBezTo>
                  <a:pt x="1142" y="377"/>
                  <a:pt x="854" y="363"/>
                  <a:pt x="680" y="363"/>
                </a:cubicBezTo>
                <a:cubicBezTo>
                  <a:pt x="506" y="363"/>
                  <a:pt x="340" y="377"/>
                  <a:pt x="227" y="317"/>
                </a:cubicBezTo>
                <a:cubicBezTo>
                  <a:pt x="114" y="257"/>
                  <a:pt x="57" y="12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0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0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0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0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0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0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0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0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0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0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0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0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30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30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30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30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30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0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30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30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30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30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30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30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30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30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30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30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30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30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30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30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30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30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30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30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0" grpId="0" animBg="1"/>
      <p:bldP spid="301081" grpId="0" animBg="1"/>
      <p:bldP spid="301082" grpId="0" animBg="1"/>
      <p:bldP spid="301083" grpId="0" animBg="1"/>
      <p:bldP spid="301084" grpId="0"/>
      <p:bldP spid="301085" grpId="0"/>
      <p:bldP spid="301086" grpId="0"/>
      <p:bldP spid="301087" grpId="0"/>
      <p:bldP spid="301088" grpId="0" animBg="1"/>
      <p:bldP spid="301089" grpId="0" animBg="1"/>
      <p:bldP spid="301090" grpId="0"/>
      <p:bldP spid="301091" grpId="0"/>
      <p:bldP spid="301092" grpId="0" animBg="1"/>
      <p:bldP spid="301093" grpId="0" animBg="1"/>
      <p:bldP spid="301094" grpId="0" animBg="1"/>
      <p:bldP spid="301095" grpId="0" animBg="1"/>
      <p:bldP spid="301096" grpId="0" animBg="1"/>
      <p:bldP spid="301097" grpId="0" animBg="1"/>
      <p:bldP spid="301098" grpId="0"/>
      <p:bldP spid="301099" grpId="0"/>
      <p:bldP spid="301100" grpId="0"/>
      <p:bldP spid="301101" grpId="0"/>
      <p:bldP spid="301102" grpId="0" animBg="1"/>
      <p:bldP spid="301103" grpId="0" animBg="1"/>
      <p:bldP spid="301104" grpId="0"/>
      <p:bldP spid="301105" grpId="0"/>
      <p:bldP spid="301107" grpId="0" animBg="1"/>
      <p:bldP spid="301108" grpId="0" animBg="1"/>
      <p:bldP spid="301109" grpId="0" animBg="1"/>
      <p:bldP spid="301110" grpId="0" animBg="1"/>
      <p:bldP spid="301111" grpId="0" animBg="1"/>
      <p:bldP spid="301112" grpId="0" animBg="1"/>
      <p:bldP spid="301113" grpId="0"/>
      <p:bldP spid="301114" grpId="0"/>
      <p:bldP spid="301115" grpId="0"/>
      <p:bldP spid="301116" grpId="0"/>
      <p:bldP spid="301117" grpId="0" animBg="1"/>
      <p:bldP spid="301118" grpId="0" animBg="1"/>
      <p:bldP spid="301119" grpId="0"/>
      <p:bldP spid="301120" grpId="0"/>
      <p:bldP spid="301121" grpId="0" animBg="1"/>
      <p:bldP spid="301122" grpId="0" animBg="1"/>
      <p:bldP spid="301123" grpId="0" animBg="1"/>
      <p:bldP spid="301124" grpId="0" animBg="1"/>
      <p:bldP spid="301125" grpId="0"/>
      <p:bldP spid="301126" grpId="0"/>
      <p:bldP spid="301127" grpId="0"/>
      <p:bldP spid="301128" grpId="0"/>
      <p:bldP spid="301129" grpId="0" animBg="1"/>
      <p:bldP spid="301130" grpId="0" animBg="1"/>
      <p:bldP spid="301131" grpId="0"/>
      <p:bldP spid="301132" grpId="0"/>
      <p:bldP spid="301133" grpId="0" animBg="1"/>
      <p:bldP spid="301134" grpId="0" animBg="1"/>
      <p:bldP spid="301135" grpId="0" animBg="1"/>
      <p:bldP spid="301136" grpId="0" animBg="1"/>
      <p:bldP spid="301137" grpId="0" animBg="1"/>
      <p:bldP spid="301138" grpId="0" animBg="1"/>
      <p:bldP spid="301139" grpId="0" animBg="1"/>
      <p:bldP spid="301140" grpId="0" animBg="1"/>
      <p:bldP spid="301141" grpId="0" animBg="1"/>
      <p:bldP spid="301142" grpId="0"/>
      <p:bldP spid="301143" grpId="0"/>
      <p:bldP spid="301144" grpId="0"/>
      <p:bldP spid="301145" grpId="0"/>
      <p:bldP spid="301146" grpId="0" animBg="1"/>
      <p:bldP spid="301147" grpId="0" animBg="1"/>
      <p:bldP spid="301148" grpId="0"/>
      <p:bldP spid="301149" grpId="0"/>
      <p:bldP spid="301150" grpId="0" animBg="1"/>
      <p:bldP spid="301151" grpId="0" animBg="1"/>
      <p:bldP spid="301152" grpId="0" animBg="1"/>
      <p:bldP spid="3011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4787900" y="2924175"/>
            <a:ext cx="3816350" cy="23764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684213" y="2276475"/>
            <a:ext cx="3816350" cy="4465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9850"/>
            <a:ext cx="7315200" cy="695325"/>
          </a:xfrm>
        </p:spPr>
        <p:txBody>
          <a:bodyPr/>
          <a:lstStyle/>
          <a:p>
            <a:r>
              <a:rPr lang="en-US" altLang="zh-TW"/>
              <a:t>Average-case</a:t>
            </a:r>
          </a:p>
        </p:txBody>
      </p:sp>
      <p:graphicFrame>
        <p:nvGraphicFramePr>
          <p:cNvPr id="179224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806450" y="2474913"/>
          <a:ext cx="3621088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60" name="方程式" r:id="rId4" imgW="2133360" imgH="2476440" progId="Equation.3">
                  <p:embed/>
                </p:oleObj>
              </mc:Choice>
              <mc:Fallback>
                <p:oleObj name="方程式" r:id="rId4" imgW="2133360" imgH="2476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474913"/>
                        <a:ext cx="3621088" cy="412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2874963" y="8366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5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560763" y="8366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2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4246563" y="8366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4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4932363" y="836613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6</a:t>
            </a: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5611813" y="8445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1</a:t>
            </a: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6297613" y="84455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i="1">
                <a:latin typeface="Arial" charset="0"/>
              </a:rPr>
              <a:t>3</a:t>
            </a: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2916238" y="17557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0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3602038" y="17557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1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4287838" y="17557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1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4973638" y="17557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0</a:t>
            </a: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5653088" y="17557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4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300788" y="1755775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Arial" charset="0"/>
              </a:rPr>
              <a:t>3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827088" y="1666875"/>
            <a:ext cx="1705082" cy="461665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ambria" pitchFamily="18" charset="0"/>
              </a:rPr>
              <a:t>Invert table</a:t>
            </a: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2411413" y="1916113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79227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3429000"/>
          <a:ext cx="29432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61" name="方程式" r:id="rId6" imgW="1498320" imgH="863280" progId="Equation.3">
                  <p:embed/>
                </p:oleObj>
              </mc:Choice>
              <mc:Fallback>
                <p:oleObj name="方程式" r:id="rId6" imgW="1498320" imgH="863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429000"/>
                        <a:ext cx="29432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30" name="Line 30"/>
          <p:cNvSpPr>
            <a:spLocks noChangeShapeType="1"/>
          </p:cNvSpPr>
          <p:nvPr/>
        </p:nvSpPr>
        <p:spPr bwMode="auto">
          <a:xfrm flipV="1">
            <a:off x="6875463" y="4508500"/>
            <a:ext cx="360362" cy="2889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9" grpId="0" animBg="1"/>
      <p:bldP spid="179226" grpId="0" animBg="1"/>
      <p:bldP spid="1792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765175"/>
            <a:ext cx="7315200" cy="838200"/>
          </a:xfrm>
        </p:spPr>
        <p:txBody>
          <a:bodyPr/>
          <a:lstStyle/>
          <a:p>
            <a:r>
              <a:rPr lang="en-US" altLang="zh-TW"/>
              <a:t>Order of Growth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056437" cy="4191000"/>
          </a:xfrm>
        </p:spPr>
        <p:txBody>
          <a:bodyPr/>
          <a:lstStyle/>
          <a:p>
            <a:r>
              <a:rPr lang="en-US" altLang="zh-TW"/>
              <a:t>In some particular cases, we shall be interested in </a:t>
            </a:r>
            <a:r>
              <a:rPr lang="en-US" altLang="zh-TW">
                <a:solidFill>
                  <a:srgbClr val="0000FF"/>
                </a:solidFill>
              </a:rPr>
              <a:t>Average-case</a:t>
            </a:r>
            <a:r>
              <a:rPr lang="en-US" altLang="zh-TW"/>
              <a:t>, or </a:t>
            </a:r>
            <a:r>
              <a:rPr lang="en-US" altLang="zh-TW">
                <a:solidFill>
                  <a:srgbClr val="0000FF"/>
                </a:solidFill>
              </a:rPr>
              <a:t>expect</a:t>
            </a:r>
            <a:r>
              <a:rPr lang="en-US" altLang="zh-TW"/>
              <a:t> running time of an algorithm</a:t>
            </a:r>
          </a:p>
          <a:p>
            <a:pPr algn="just"/>
            <a:endParaRPr lang="en-US" altLang="zh-TW"/>
          </a:p>
          <a:p>
            <a:r>
              <a:rPr lang="en-US" altLang="zh-TW">
                <a:solidFill>
                  <a:schemeClr val="bg2"/>
                </a:solidFill>
              </a:rPr>
              <a:t>However,</a:t>
            </a:r>
            <a:r>
              <a:rPr lang="en-US" altLang="zh-TW">
                <a:solidFill>
                  <a:srgbClr val="0000FF"/>
                </a:solidFill>
              </a:rPr>
              <a:t> Rate of growth</a:t>
            </a:r>
            <a:r>
              <a:rPr lang="en-US" altLang="zh-TW"/>
              <a:t>, or </a:t>
            </a:r>
            <a:r>
              <a:rPr lang="en-US" altLang="zh-TW">
                <a:solidFill>
                  <a:srgbClr val="0000FF"/>
                </a:solidFill>
              </a:rPr>
              <a:t>Order of growth</a:t>
            </a:r>
            <a:r>
              <a:rPr lang="en-US" altLang="zh-TW"/>
              <a:t>, of the running time that really interests us 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315200" cy="838200"/>
          </a:xfrm>
        </p:spPr>
        <p:txBody>
          <a:bodyPr/>
          <a:lstStyle/>
          <a:p>
            <a:r>
              <a:rPr lang="en-US" altLang="zh-TW"/>
              <a:t>Analysis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04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Simplifications</a:t>
            </a:r>
          </a:p>
          <a:p>
            <a:pPr lvl="1">
              <a:lnSpc>
                <a:spcPct val="90000"/>
              </a:lnSpc>
            </a:pPr>
            <a:r>
              <a:rPr lang="en-US" altLang="zh-TW" sz="3200">
                <a:solidFill>
                  <a:srgbClr val="0000FF"/>
                </a:solidFill>
              </a:rPr>
              <a:t>Ignore actual</a:t>
            </a:r>
            <a:r>
              <a:rPr lang="en-US" altLang="zh-TW" sz="3200"/>
              <a:t> and </a:t>
            </a:r>
            <a:r>
              <a:rPr lang="en-US" altLang="zh-TW" sz="3200">
                <a:solidFill>
                  <a:srgbClr val="0000FF"/>
                </a:solidFill>
              </a:rPr>
              <a:t>abstract statement costs</a:t>
            </a:r>
          </a:p>
          <a:p>
            <a:pPr lvl="1">
              <a:lnSpc>
                <a:spcPct val="90000"/>
              </a:lnSpc>
            </a:pPr>
            <a:r>
              <a:rPr lang="en-US" altLang="zh-TW" sz="3200">
                <a:solidFill>
                  <a:srgbClr val="0000FF"/>
                </a:solidFill>
              </a:rPr>
              <a:t>Order of growth</a:t>
            </a:r>
            <a:r>
              <a:rPr lang="en-US" altLang="zh-TW" sz="3200"/>
              <a:t> is the interesting measure:</a:t>
            </a:r>
          </a:p>
          <a:p>
            <a:pPr lvl="2">
              <a:lnSpc>
                <a:spcPct val="90000"/>
              </a:lnSpc>
            </a:pPr>
            <a:r>
              <a:rPr lang="en-US" altLang="zh-TW" sz="2800" u="sng">
                <a:solidFill>
                  <a:srgbClr val="FF0000"/>
                </a:solidFill>
              </a:rPr>
              <a:t>Highest-order term</a:t>
            </a:r>
            <a:r>
              <a:rPr lang="en-US" altLang="zh-TW" sz="2800"/>
              <a:t> is what counts</a:t>
            </a:r>
          </a:p>
          <a:p>
            <a:pPr lvl="3">
              <a:lnSpc>
                <a:spcPct val="90000"/>
              </a:lnSpc>
            </a:pPr>
            <a:r>
              <a:rPr lang="en-US" altLang="zh-TW" sz="2800"/>
              <a:t>Remember, we are doing asymptotic analysis</a:t>
            </a:r>
          </a:p>
          <a:p>
            <a:pPr lvl="3">
              <a:lnSpc>
                <a:spcPct val="90000"/>
              </a:lnSpc>
            </a:pPr>
            <a:r>
              <a:rPr lang="en-US" altLang="zh-TW" sz="2800"/>
              <a:t>As the </a:t>
            </a:r>
            <a:r>
              <a:rPr lang="en-US" altLang="zh-TW" sz="2800" u="sng">
                <a:solidFill>
                  <a:srgbClr val="FF0000"/>
                </a:solidFill>
              </a:rPr>
              <a:t>input size grows larger</a:t>
            </a:r>
            <a:r>
              <a:rPr lang="en-US" altLang="zh-TW" sz="2800"/>
              <a:t> it is the high order term that dominates</a:t>
            </a:r>
          </a:p>
          <a:p>
            <a:pPr lvl="2">
              <a:lnSpc>
                <a:spcPct val="90000"/>
              </a:lnSpc>
            </a:pPr>
            <a:endParaRPr lang="en-US" altLang="zh-TW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611188" y="765175"/>
            <a:ext cx="8280400" cy="3024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611188" y="3933825"/>
            <a:ext cx="8281987" cy="2808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142875"/>
            <a:ext cx="7315200" cy="838200"/>
          </a:xfrm>
        </p:spPr>
        <p:txBody>
          <a:bodyPr/>
          <a:lstStyle/>
          <a:p>
            <a:r>
              <a:rPr lang="en-US" altLang="zh-TW"/>
              <a:t>Worst-case</a:t>
            </a:r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3141663"/>
            <a:ext cx="7772400" cy="647700"/>
          </a:xfrm>
        </p:spPr>
        <p:txBody>
          <a:bodyPr/>
          <a:lstStyle/>
          <a:p>
            <a:pPr lvl="1"/>
            <a:r>
              <a:rPr lang="en-US" altLang="zh-TW"/>
              <a:t>            for </a:t>
            </a:r>
            <a:r>
              <a:rPr lang="en-US" altLang="zh-TW" i="1"/>
              <a:t>i</a:t>
            </a:r>
            <a:r>
              <a:rPr lang="en-US" altLang="zh-TW"/>
              <a:t> = 2,3,…,</a:t>
            </a:r>
            <a:r>
              <a:rPr lang="en-US" altLang="zh-TW" i="1"/>
              <a:t>n</a:t>
            </a:r>
            <a:r>
              <a:rPr lang="en-US" altLang="zh-TW"/>
              <a:t> 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1530350" y="3152775"/>
          <a:ext cx="9112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97" name="方程式" r:id="rId4" imgW="380880" imgH="241200" progId="Equation.3">
                  <p:embed/>
                </p:oleObj>
              </mc:Choice>
              <mc:Fallback>
                <p:oleObj name="方程式" r:id="rId4" imgW="3808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152775"/>
                        <a:ext cx="9112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1401763" y="4005263"/>
          <a:ext cx="6248400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98" name="方程式" r:id="rId6" imgW="6096000" imgH="2794000" progId="Equation.3">
                  <p:embed/>
                </p:oleObj>
              </mc:Choice>
              <mc:Fallback>
                <p:oleObj name="方程式" r:id="rId6" imgW="6096000" imgH="279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005263"/>
                        <a:ext cx="6248400" cy="263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Object 8"/>
          <p:cNvGraphicFramePr>
            <a:graphicFrameLocks noChangeAspect="1"/>
          </p:cNvGraphicFramePr>
          <p:nvPr/>
        </p:nvGraphicFramePr>
        <p:xfrm>
          <a:off x="1042988" y="658813"/>
          <a:ext cx="73437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99" name="方程式" r:id="rId8" imgW="2577960" imgH="914400" progId="Equation.3">
                  <p:embed/>
                </p:oleObj>
              </mc:Choice>
              <mc:Fallback>
                <p:oleObj name="方程式" r:id="rId8" imgW="25779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58813"/>
                        <a:ext cx="7343775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1" name="Line 9"/>
          <p:cNvSpPr>
            <a:spLocks noChangeShapeType="1"/>
          </p:cNvSpPr>
          <p:nvPr/>
        </p:nvSpPr>
        <p:spPr bwMode="auto">
          <a:xfrm>
            <a:off x="3059113" y="6092825"/>
            <a:ext cx="5048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7307263" y="6092825"/>
            <a:ext cx="5048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3771900" y="6027738"/>
            <a:ext cx="5588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10"/>
              </a:buBlip>
            </a:pPr>
            <a:r>
              <a:rPr lang="en-US" altLang="zh-TW" sz="3600" b="1" u="sng" dirty="0">
                <a:solidFill>
                  <a:srgbClr val="FF0000"/>
                </a:solidFill>
                <a:latin typeface="Cambria" pitchFamily="18" charset="0"/>
              </a:rPr>
              <a:t>quadratic function on </a:t>
            </a:r>
            <a:r>
              <a:rPr lang="en-US" altLang="zh-TW" sz="3600" b="1" i="1" u="sng" dirty="0">
                <a:solidFill>
                  <a:srgbClr val="FF0000"/>
                </a:solidFill>
                <a:latin typeface="Cambria" pitchFamily="18" charset="0"/>
              </a:rPr>
              <a:t>n</a:t>
            </a:r>
            <a:r>
              <a:rPr lang="en-US" altLang="zh-TW" sz="3600" dirty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1476375" y="3716338"/>
            <a:ext cx="3311525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436960"/>
            <a:ext cx="5232043" cy="1296144"/>
          </a:xfrm>
        </p:spPr>
        <p:txBody>
          <a:bodyPr/>
          <a:lstStyle/>
          <a:p>
            <a:r>
              <a:rPr lang="en-US" altLang="zh-TW" dirty="0" smtClean="0"/>
              <a:t>Describe </a:t>
            </a:r>
            <a:br>
              <a:rPr lang="en-US" altLang="zh-TW" dirty="0" smtClean="0"/>
            </a:br>
            <a:r>
              <a:rPr lang="en-US" altLang="zh-TW" dirty="0" smtClean="0"/>
              <a:t>Ferris Wheel?</a:t>
            </a:r>
            <a:endParaRPr lang="zh-TW" altLang="en-US" dirty="0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70" y="404664"/>
            <a:ext cx="40481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179513" y="1916832"/>
            <a:ext cx="478297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457200" indent="-457200" algn="l">
              <a:buFont typeface="Wingdings" pitchFamily="2" charset="2"/>
              <a:buChar char="n"/>
            </a:pPr>
            <a:r>
              <a:rPr lang="en-US" altLang="zh-TW" sz="2800" u="sng" dirty="0" smtClean="0">
                <a:solidFill>
                  <a:srgbClr val="0033CC"/>
                </a:solidFill>
              </a:rPr>
              <a:t>Specification: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altLang="zh-TW" sz="2400" dirty="0" smtClean="0">
                <a:latin typeface="Cambria" pitchFamily="18" charset="0"/>
              </a:rPr>
              <a:t>multiple </a:t>
            </a:r>
            <a:r>
              <a:rPr lang="en-US" altLang="zh-TW" sz="2800" dirty="0" smtClean="0">
                <a:latin typeface="Cambria" pitchFamily="18" charset="0"/>
              </a:rPr>
              <a:t>passenger cars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altLang="zh-TW" sz="2800" dirty="0" smtClean="0">
                <a:latin typeface="Cambria" pitchFamily="18" charset="0"/>
              </a:rPr>
              <a:t>attached </a:t>
            </a:r>
            <a:r>
              <a:rPr lang="en-US" altLang="zh-TW" sz="2800" dirty="0">
                <a:latin typeface="Cambria" pitchFamily="18" charset="0"/>
              </a:rPr>
              <a:t>to the </a:t>
            </a:r>
            <a:r>
              <a:rPr lang="en-US" altLang="zh-TW" sz="2800" dirty="0" smtClean="0">
                <a:latin typeface="Cambria" pitchFamily="18" charset="0"/>
              </a:rPr>
              <a:t>rim</a:t>
            </a:r>
          </a:p>
          <a:p>
            <a:pPr marL="457200" indent="-457200" algn="l">
              <a:buFont typeface="Wingdings" pitchFamily="2" charset="2"/>
              <a:buChar char="n"/>
            </a:pPr>
            <a:r>
              <a:rPr lang="en-US" altLang="zh-TW" sz="2800" u="sng" dirty="0" smtClean="0">
                <a:solidFill>
                  <a:srgbClr val="0033CC"/>
                </a:solidFill>
              </a:rPr>
              <a:t>Operations: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altLang="zh-TW" sz="2800" dirty="0" smtClean="0">
                <a:latin typeface="Cambria" pitchFamily="18" charset="0"/>
              </a:rPr>
              <a:t>rotate upright</a:t>
            </a:r>
            <a:endParaRPr lang="zh-TW" altLang="en-US" sz="2800" dirty="0">
              <a:latin typeface="Cambria" pitchFamily="18" charset="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6300192" y="293962"/>
            <a:ext cx="2686907" cy="1856571"/>
          </a:xfrm>
          <a:custGeom>
            <a:avLst/>
            <a:gdLst>
              <a:gd name="connsiteX0" fmla="*/ 0 w 2686907"/>
              <a:gd name="connsiteY0" fmla="*/ 264838 h 1856571"/>
              <a:gd name="connsiteX1" fmla="*/ 1007534 w 2686907"/>
              <a:gd name="connsiteY1" fmla="*/ 2371 h 1856571"/>
              <a:gd name="connsiteX2" fmla="*/ 2082800 w 2686907"/>
              <a:gd name="connsiteY2" fmla="*/ 400305 h 1856571"/>
              <a:gd name="connsiteX3" fmla="*/ 2607734 w 2686907"/>
              <a:gd name="connsiteY3" fmla="*/ 1331638 h 1856571"/>
              <a:gd name="connsiteX4" fmla="*/ 2675467 w 2686907"/>
              <a:gd name="connsiteY4" fmla="*/ 1856571 h 185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907" h="1856571">
                <a:moveTo>
                  <a:pt x="0" y="264838"/>
                </a:moveTo>
                <a:cubicBezTo>
                  <a:pt x="330200" y="122315"/>
                  <a:pt x="660401" y="-20207"/>
                  <a:pt x="1007534" y="2371"/>
                </a:cubicBezTo>
                <a:cubicBezTo>
                  <a:pt x="1354667" y="24949"/>
                  <a:pt x="1816100" y="178761"/>
                  <a:pt x="2082800" y="400305"/>
                </a:cubicBezTo>
                <a:cubicBezTo>
                  <a:pt x="2349500" y="621849"/>
                  <a:pt x="2508956" y="1088927"/>
                  <a:pt x="2607734" y="1331638"/>
                </a:cubicBezTo>
                <a:cubicBezTo>
                  <a:pt x="2706512" y="1574349"/>
                  <a:pt x="2690989" y="1715460"/>
                  <a:pt x="2675467" y="1856571"/>
                </a:cubicBezTo>
              </a:path>
            </a:pathLst>
          </a:cu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5695197" y="716773"/>
            <a:ext cx="648072" cy="576064"/>
          </a:xfrm>
          <a:prstGeom prst="ellipse">
            <a:avLst/>
          </a:prstGeom>
          <a:noFill/>
          <a:ln w="762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370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116013" y="4508500"/>
            <a:ext cx="7416800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116013" y="2852738"/>
            <a:ext cx="7416800" cy="1584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315200" cy="838200"/>
          </a:xfrm>
        </p:spPr>
        <p:txBody>
          <a:bodyPr/>
          <a:lstStyle/>
          <a:p>
            <a:r>
              <a:rPr lang="en-US" altLang="zh-TW"/>
              <a:t>Growth of Function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28775"/>
            <a:ext cx="7315200" cy="50419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TW"/>
              <a:t>The </a:t>
            </a:r>
            <a:r>
              <a:rPr lang="en-US" altLang="zh-TW" u="sng">
                <a:solidFill>
                  <a:srgbClr val="0000FF"/>
                </a:solidFill>
              </a:rPr>
              <a:t>coefficients</a:t>
            </a:r>
            <a:r>
              <a:rPr lang="en-US" altLang="zh-TW"/>
              <a:t> don’t affect as much as the </a:t>
            </a:r>
            <a:r>
              <a:rPr lang="en-US" altLang="zh-TW">
                <a:solidFill>
                  <a:srgbClr val="FF0000"/>
                </a:solidFill>
              </a:rPr>
              <a:t>rate of growth</a:t>
            </a:r>
          </a:p>
          <a:p>
            <a:pPr marL="609600" indent="-609600">
              <a:lnSpc>
                <a:spcPct val="80000"/>
              </a:lnSpc>
            </a:pPr>
            <a:endParaRPr lang="en-US" altLang="zh-TW"/>
          </a:p>
          <a:p>
            <a:pPr marL="609600" indent="-609600">
              <a:lnSpc>
                <a:spcPct val="80000"/>
              </a:lnSpc>
            </a:pPr>
            <a:r>
              <a:rPr lang="en-US" altLang="zh-TW" sz="2800">
                <a:solidFill>
                  <a:srgbClr val="0000FF"/>
                </a:solidFill>
              </a:rPr>
              <a:t>A problem P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TW" sz="2800"/>
              <a:t>   Algorithm 1 solves </a:t>
            </a:r>
            <a:r>
              <a:rPr lang="en-US" altLang="zh-TW" sz="2800" i="1"/>
              <a:t>P</a:t>
            </a:r>
            <a:r>
              <a:rPr lang="en-US" altLang="zh-TW" sz="2800"/>
              <a:t> in </a:t>
            </a:r>
            <a:r>
              <a:rPr lang="en-US" altLang="zh-TW" sz="2800" i="1"/>
              <a:t>n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0000FF"/>
                </a:solidFill>
              </a:rPr>
              <a:t>days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TW" sz="2800"/>
              <a:t>   Algorithm 2 solves </a:t>
            </a:r>
            <a:r>
              <a:rPr lang="en-US" altLang="zh-TW" sz="2800" i="1"/>
              <a:t>P</a:t>
            </a:r>
            <a:r>
              <a:rPr lang="en-US" altLang="zh-TW" sz="2800"/>
              <a:t> in 2</a:t>
            </a:r>
            <a:r>
              <a:rPr lang="en-US" altLang="zh-TW" sz="2800" i="1" baseline="30000"/>
              <a:t>n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0000FF"/>
                </a:solidFill>
              </a:rPr>
              <a:t>seconds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altLang="zh-TW" sz="2800"/>
          </a:p>
          <a:p>
            <a:pPr marL="609600" indent="-609600">
              <a:lnSpc>
                <a:spcPct val="80000"/>
              </a:lnSpc>
            </a:pPr>
            <a:r>
              <a:rPr lang="en-US" altLang="zh-TW" sz="2800"/>
              <a:t>Which one is faster?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3600">
                <a:solidFill>
                  <a:srgbClr val="FF0000"/>
                </a:solidFill>
              </a:rPr>
              <a:t>“Algorithm 1 runs faster for </a:t>
            </a:r>
            <a:r>
              <a:rPr lang="en-US" altLang="zh-TW" sz="3600" i="1">
                <a:solidFill>
                  <a:srgbClr val="FF0000"/>
                </a:solidFill>
              </a:rPr>
              <a:t>n</a:t>
            </a:r>
            <a:r>
              <a:rPr lang="en-US" altLang="zh-TW" sz="3600">
                <a:solidFill>
                  <a:srgbClr val="FF0000"/>
                </a:solidFill>
              </a:rPr>
              <a:t> &gt; 20”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FF0000"/>
                </a:solidFill>
              </a:rPr>
              <a:t>→2</a:t>
            </a:r>
            <a:r>
              <a:rPr lang="en-US" altLang="zh-TW" sz="2400" baseline="30000">
                <a:solidFill>
                  <a:srgbClr val="FF0000"/>
                </a:solidFill>
              </a:rPr>
              <a:t>20</a:t>
            </a:r>
            <a:r>
              <a:rPr lang="en-US" altLang="zh-TW" sz="2400">
                <a:solidFill>
                  <a:srgbClr val="FF0000"/>
                </a:solidFill>
              </a:rPr>
              <a:t>=1048576 secs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FF0000"/>
                </a:solidFill>
              </a:rPr>
              <a:t>→n x 12 x 60 x 60 =864000 secs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2708275"/>
            <a:ext cx="7772400" cy="1143000"/>
          </a:xfrm>
        </p:spPr>
        <p:txBody>
          <a:bodyPr/>
          <a:lstStyle/>
          <a:p>
            <a:r>
              <a:rPr lang="zh-TW" altLang="en-US" sz="8000">
                <a:solidFill>
                  <a:srgbClr val="FF0000"/>
                </a:solidFill>
                <a:ea typeface="標楷體" pitchFamily="65" charset="-120"/>
              </a:rPr>
              <a:t>小時候胖不是胖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2195513" y="1052513"/>
            <a:ext cx="17535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6600" b="1" dirty="0">
                <a:latin typeface="Cambria" pitchFamily="18" charset="0"/>
              </a:rPr>
              <a:t>So…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39975"/>
            <a:ext cx="7772400" cy="1143000"/>
          </a:xfrm>
        </p:spPr>
        <p:txBody>
          <a:bodyPr/>
          <a:lstStyle/>
          <a:p>
            <a:r>
              <a:rPr lang="en-US" altLang="zh-TW"/>
              <a:t>Asymptotic Notation</a:t>
            </a:r>
          </a:p>
        </p:txBody>
      </p:sp>
      <p:graphicFrame>
        <p:nvGraphicFramePr>
          <p:cNvPr id="188431" name="Object 15"/>
          <p:cNvGraphicFramePr>
            <a:graphicFrameLocks noChangeAspect="1"/>
          </p:cNvGraphicFramePr>
          <p:nvPr/>
        </p:nvGraphicFramePr>
        <p:xfrm>
          <a:off x="1187450" y="3573463"/>
          <a:ext cx="69135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96" name="方程式" r:id="rId4" imgW="761760" imgH="190440" progId="Equation.3">
                  <p:embed/>
                </p:oleObj>
              </mc:Choice>
              <mc:Fallback>
                <p:oleObj name="方程式" r:id="rId4" imgW="76176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69135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179388" y="1989138"/>
            <a:ext cx="8893175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315200" cy="838200"/>
          </a:xfrm>
        </p:spPr>
        <p:txBody>
          <a:bodyPr/>
          <a:lstStyle/>
          <a:p>
            <a:r>
              <a:rPr lang="en-US" altLang="zh-TW" sz="4000"/>
              <a:t>Asymptotic </a:t>
            </a:r>
            <a:r>
              <a:rPr lang="en-US" altLang="zh-TW" sz="4000">
                <a:solidFill>
                  <a:srgbClr val="0000FF"/>
                </a:solidFill>
              </a:rPr>
              <a:t>Tightly Upper Bound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0" y="27790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95263" y="2060575"/>
          <a:ext cx="8956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05" name="方程式" r:id="rId4" imgW="3746160" imgH="228600" progId="Equation.3">
                  <p:embed/>
                </p:oleObj>
              </mc:Choice>
              <mc:Fallback>
                <p:oleObj name="方程式" r:id="rId4" imgW="3746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2060575"/>
                        <a:ext cx="895667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14646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pSp>
        <p:nvGrpSpPr>
          <p:cNvPr id="190475" name="Group 11"/>
          <p:cNvGrpSpPr>
            <a:grpSpLocks/>
          </p:cNvGrpSpPr>
          <p:nvPr/>
        </p:nvGrpSpPr>
        <p:grpSpPr bwMode="auto">
          <a:xfrm>
            <a:off x="2251075" y="2997200"/>
            <a:ext cx="5200650" cy="3467100"/>
            <a:chOff x="1418" y="1888"/>
            <a:chExt cx="3276" cy="2184"/>
          </a:xfrm>
        </p:grpSpPr>
        <p:graphicFrame>
          <p:nvGraphicFramePr>
            <p:cNvPr id="190470" name="Object 6"/>
            <p:cNvGraphicFramePr>
              <a:graphicFrameLocks noChangeAspect="1"/>
            </p:cNvGraphicFramePr>
            <p:nvPr/>
          </p:nvGraphicFramePr>
          <p:xfrm>
            <a:off x="1418" y="1888"/>
            <a:ext cx="3276" cy="2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06" name="Visio" r:id="rId6" imgW="5198364" imgH="3465373" progId="Visio.Drawing.11">
                    <p:embed/>
                  </p:oleObj>
                </mc:Choice>
                <mc:Fallback>
                  <p:oleObj name="Visio" r:id="rId6" imgW="5198364" imgH="3465373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888"/>
                          <a:ext cx="3276" cy="2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2" name="Line 8"/>
            <p:cNvSpPr>
              <a:spLocks noChangeShapeType="1"/>
            </p:cNvSpPr>
            <p:nvPr/>
          </p:nvSpPr>
          <p:spPr bwMode="auto">
            <a:xfrm>
              <a:off x="2008" y="1933"/>
              <a:ext cx="0" cy="19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6588125" y="1700213"/>
            <a:ext cx="288925" cy="1152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3779838" y="2635250"/>
            <a:ext cx="1584325" cy="865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 sz="4000"/>
              <a:t>How to </a:t>
            </a:r>
            <a:r>
              <a:rPr lang="en-US" altLang="zh-TW" sz="7200"/>
              <a:t>read</a:t>
            </a:r>
            <a:r>
              <a:rPr lang="en-US" altLang="zh-TW" sz="4000"/>
              <a:t> and </a:t>
            </a:r>
            <a:r>
              <a:rPr lang="en-US" altLang="zh-TW" sz="7200"/>
              <a:t>view</a:t>
            </a:r>
            <a:r>
              <a:rPr lang="en-US" altLang="zh-TW" sz="4000"/>
              <a:t> the notation?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0" y="14646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456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924300" y="2708275"/>
          <a:ext cx="12811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5" name="方程式" r:id="rId4" imgW="419040" imgH="228600" progId="Equation.3">
                  <p:embed/>
                </p:oleObj>
              </mc:Choice>
              <mc:Fallback>
                <p:oleObj name="方程式" r:id="rId4" imgW="4190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08275"/>
                        <a:ext cx="12811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258888" y="4365625"/>
            <a:ext cx="73152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 </a:t>
            </a:r>
            <a:r>
              <a:rPr lang="en-US" altLang="zh-TW" sz="3200" b="1" dirty="0">
                <a:solidFill>
                  <a:srgbClr val="0000FF"/>
                </a:solidFill>
                <a:latin typeface="Cambria" pitchFamily="18" charset="0"/>
                <a:sym typeface="Symbol" pitchFamily="18" charset="2"/>
              </a:rPr>
              <a:t>big-Oh of </a:t>
            </a:r>
            <a:r>
              <a:rPr lang="en-US" altLang="zh-TW" sz="3200" b="1" i="1" dirty="0">
                <a:solidFill>
                  <a:srgbClr val="0000FF"/>
                </a:solidFill>
                <a:latin typeface="Cambria" pitchFamily="18" charset="0"/>
                <a:sym typeface="Symbol" pitchFamily="18" charset="2"/>
              </a:rPr>
              <a:t>n</a:t>
            </a:r>
            <a:r>
              <a:rPr lang="en-US" altLang="zh-TW" sz="3200" b="1" i="1" baseline="30000" dirty="0">
                <a:solidFill>
                  <a:srgbClr val="0000FF"/>
                </a:solidFill>
                <a:latin typeface="Cambria" pitchFamily="18" charset="0"/>
                <a:sym typeface="Symbol" pitchFamily="18" charset="2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 , </a:t>
            </a:r>
            <a:r>
              <a:rPr lang="en-US" altLang="zh-TW" sz="3200" b="1" dirty="0">
                <a:solidFill>
                  <a:srgbClr val="0000FF"/>
                </a:solidFill>
                <a:latin typeface="Cambria" pitchFamily="18" charset="0"/>
                <a:sym typeface="Symbol" pitchFamily="18" charset="2"/>
              </a:rPr>
              <a:t>order </a:t>
            </a:r>
            <a:r>
              <a:rPr lang="en-US" altLang="zh-TW" sz="3200" b="1" i="1" dirty="0">
                <a:solidFill>
                  <a:srgbClr val="0000FF"/>
                </a:solidFill>
                <a:latin typeface="Cambria" pitchFamily="18" charset="0"/>
                <a:sym typeface="Symbol" pitchFamily="18" charset="2"/>
              </a:rPr>
              <a:t>n</a:t>
            </a:r>
            <a:r>
              <a:rPr lang="en-US" altLang="zh-TW" sz="3200" b="1" i="1" baseline="30000" dirty="0">
                <a:solidFill>
                  <a:srgbClr val="0000FF"/>
                </a:solidFill>
                <a:latin typeface="Cambria" pitchFamily="18" charset="0"/>
                <a:sym typeface="Symbol" pitchFamily="18" charset="2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</a:t>
            </a: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Cambria" pitchFamily="18" charset="0"/>
                <a:cs typeface="Times New Roman" pitchFamily="18" charset="0"/>
              </a:rPr>
              <a:t>“</a:t>
            </a:r>
            <a:r>
              <a:rPr lang="en-US" altLang="zh-TW" sz="3200" b="1" dirty="0">
                <a:solidFill>
                  <a:srgbClr val="0000FF"/>
                </a:solidFill>
                <a:latin typeface="Cambria" pitchFamily="18" charset="0"/>
              </a:rPr>
              <a:t>Set</a:t>
            </a:r>
            <a:r>
              <a:rPr lang="en-US" altLang="zh-TW" sz="2800" b="1" dirty="0">
                <a:solidFill>
                  <a:srgbClr val="0000FF"/>
                </a:solidFill>
                <a:latin typeface="Cambria" pitchFamily="18" charset="0"/>
                <a:cs typeface="Times New Roman" pitchFamily="18" charset="0"/>
              </a:rPr>
              <a:t>“</a:t>
            </a:r>
            <a:r>
              <a:rPr lang="en-US" altLang="zh-TW" sz="2800" b="1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 of Function</a:t>
            </a:r>
            <a:endParaRPr lang="en-US" altLang="zh-TW" sz="3200" b="1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25" name="Group 21"/>
          <p:cNvGrpSpPr>
            <a:grpSpLocks/>
          </p:cNvGrpSpPr>
          <p:nvPr/>
        </p:nvGrpSpPr>
        <p:grpSpPr bwMode="auto">
          <a:xfrm>
            <a:off x="1979613" y="6021388"/>
            <a:ext cx="2232025" cy="576262"/>
            <a:chOff x="1156" y="3430"/>
            <a:chExt cx="1406" cy="363"/>
          </a:xfrm>
        </p:grpSpPr>
        <p:grpSp>
          <p:nvGrpSpPr>
            <p:cNvPr id="200723" name="Group 19"/>
            <p:cNvGrpSpPr>
              <a:grpSpLocks/>
            </p:cNvGrpSpPr>
            <p:nvPr/>
          </p:nvGrpSpPr>
          <p:grpSpPr bwMode="auto">
            <a:xfrm>
              <a:off x="1156" y="3430"/>
              <a:ext cx="1406" cy="363"/>
              <a:chOff x="1156" y="3430"/>
              <a:chExt cx="1406" cy="363"/>
            </a:xfrm>
          </p:grpSpPr>
          <p:sp>
            <p:nvSpPr>
              <p:cNvPr id="200721" name="Line 17"/>
              <p:cNvSpPr>
                <a:spLocks noChangeShapeType="1"/>
              </p:cNvSpPr>
              <p:nvPr/>
            </p:nvSpPr>
            <p:spPr bwMode="auto">
              <a:xfrm>
                <a:off x="1156" y="3430"/>
                <a:ext cx="1406" cy="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 dirty="0">
                  <a:latin typeface="Cambria" pitchFamily="18" charset="0"/>
                </a:endParaRPr>
              </a:p>
            </p:txBody>
          </p:sp>
          <p:sp>
            <p:nvSpPr>
              <p:cNvPr id="200722" name="Line 18"/>
              <p:cNvSpPr>
                <a:spLocks noChangeShapeType="1"/>
              </p:cNvSpPr>
              <p:nvPr/>
            </p:nvSpPr>
            <p:spPr bwMode="auto">
              <a:xfrm flipH="1">
                <a:off x="1156" y="3430"/>
                <a:ext cx="1361" cy="3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 dirty="0">
                  <a:latin typeface="Cambria" pitchFamily="18" charset="0"/>
                </a:endParaRPr>
              </a:p>
            </p:txBody>
          </p:sp>
        </p:grp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1156" y="3430"/>
              <a:ext cx="1406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2843213" y="2376488"/>
            <a:ext cx="3600450" cy="865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00712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11413" y="42926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6" name="方程式" r:id="rId4" imgW="126720" imgH="126720" progId="Equation.3">
                  <p:embed/>
                </p:oleObj>
              </mc:Choice>
              <mc:Fallback>
                <p:oleObj name="方程式" r:id="rId4" imgW="126720" imgH="12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34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349500"/>
          <a:ext cx="32416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7" name="方程式" r:id="rId6" imgW="876240" imgH="228600" progId="Equation.3">
                  <p:embed/>
                </p:oleObj>
              </mc:Choice>
              <mc:Fallback>
                <p:oleObj name="方程式" r:id="rId6" imgW="876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49500"/>
                        <a:ext cx="32416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4843463"/>
          <a:ext cx="458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8" name="方程式" r:id="rId8" imgW="126720" imgH="126720" progId="Equation.3">
                  <p:embed/>
                </p:oleObj>
              </mc:Choice>
              <mc:Fallback>
                <p:oleObj name="方程式" r:id="rId8" imgW="126720" imgH="126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843463"/>
                        <a:ext cx="458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0" y="14646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433513" y="3581400"/>
            <a:ext cx="73152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Symbol" pitchFamily="18" charset="2"/>
              <a:buChar char="Þ"/>
            </a:pPr>
            <a:r>
              <a:rPr lang="en-US" altLang="zh-TW" sz="3200" b="1" dirty="0">
                <a:solidFill>
                  <a:srgbClr val="0000FF"/>
                </a:solidFill>
                <a:latin typeface="Cambria" pitchFamily="18" charset="0"/>
              </a:rPr>
              <a:t>“=“ : abuse 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Symbol" pitchFamily="18" charset="2"/>
              <a:buChar char="Þ"/>
            </a:pPr>
            <a:r>
              <a:rPr lang="en-US" altLang="zh-TW" sz="3200" b="1" dirty="0">
                <a:solidFill>
                  <a:srgbClr val="0000FF"/>
                </a:solidFill>
                <a:latin typeface="Cambria" pitchFamily="18" charset="0"/>
              </a:rPr>
              <a:t>“        “ belong to</a:t>
            </a:r>
            <a:endParaRPr lang="en-US" altLang="zh-TW" sz="3200" b="1" dirty="0">
              <a:solidFill>
                <a:srgbClr val="0000FF"/>
              </a:solidFill>
              <a:latin typeface="Cambria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</a:t>
            </a:r>
            <a:r>
              <a:rPr lang="en-US" altLang="zh-TW" sz="3200" b="1" i="1" dirty="0">
                <a:solidFill>
                  <a:srgbClr val="000000"/>
                </a:solidFill>
                <a:latin typeface="Cambria" pitchFamily="18" charset="0"/>
              </a:rPr>
              <a:t>f(n)</a:t>
            </a: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</a:rPr>
              <a:t>     big-Oh of (</a:t>
            </a:r>
            <a:r>
              <a:rPr lang="en-US" altLang="zh-TW" sz="3200" b="1" i="1" dirty="0">
                <a:solidFill>
                  <a:srgbClr val="000000"/>
                </a:solidFill>
                <a:latin typeface="Cambria" pitchFamily="18" charset="0"/>
              </a:rPr>
              <a:t>n</a:t>
            </a:r>
            <a:r>
              <a:rPr lang="en-US" altLang="zh-TW" sz="3200" b="1" i="1" baseline="30000" dirty="0">
                <a:solidFill>
                  <a:srgbClr val="000000"/>
                </a:solidFill>
                <a:latin typeface="Cambria" pitchFamily="18" charset="0"/>
              </a:rPr>
              <a:t>2</a:t>
            </a:r>
            <a:r>
              <a:rPr lang="en-US" altLang="zh-TW" sz="3200" b="1" i="1" dirty="0">
                <a:solidFill>
                  <a:srgbClr val="000000"/>
                </a:solidFill>
                <a:latin typeface="Cambria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</a:t>
            </a:r>
            <a:r>
              <a:rPr lang="en-US" altLang="zh-TW" sz="3200" b="1" i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f(n) doesn’t grow faster than n</a:t>
            </a:r>
            <a:r>
              <a:rPr lang="en-US" altLang="zh-TW" sz="3200" b="1" i="1" baseline="30000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2</a:t>
            </a:r>
            <a:endParaRPr lang="en-US" altLang="zh-TW" sz="3200" b="1" i="1" dirty="0">
              <a:solidFill>
                <a:srgbClr val="000000"/>
              </a:solidFill>
              <a:latin typeface="Cambria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</a:t>
            </a:r>
          </a:p>
        </p:txBody>
      </p:sp>
      <p:graphicFrame>
        <p:nvGraphicFramePr>
          <p:cNvPr id="200719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79613" y="6021388"/>
          <a:ext cx="2232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9" name="方程式" r:id="rId10" imgW="876240" imgH="228600" progId="Equation.3">
                  <p:embed/>
                </p:oleObj>
              </mc:Choice>
              <mc:Fallback>
                <p:oleObj name="方程式" r:id="rId10" imgW="8762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021388"/>
                        <a:ext cx="2232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315200" cy="838200"/>
          </a:xfrm>
          <a:noFill/>
          <a:ln/>
        </p:spPr>
        <p:txBody>
          <a:bodyPr/>
          <a:lstStyle/>
          <a:p>
            <a:r>
              <a:rPr lang="en-US" altLang="zh-TW"/>
              <a:t>How to </a:t>
            </a:r>
            <a:r>
              <a:rPr lang="en-US" altLang="zh-TW" sz="7200"/>
              <a:t>read</a:t>
            </a:r>
            <a:r>
              <a:rPr lang="en-US" altLang="zh-TW"/>
              <a:t> and </a:t>
            </a:r>
            <a:r>
              <a:rPr lang="en-US" altLang="zh-TW" sz="7200"/>
              <a:t>view</a:t>
            </a:r>
            <a:r>
              <a:rPr lang="en-US" altLang="zh-TW"/>
              <a:t> the notation?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 sz="4000"/>
              <a:t>Asymptotic </a:t>
            </a:r>
            <a:r>
              <a:rPr lang="en-US" altLang="zh-TW" sz="4000">
                <a:solidFill>
                  <a:srgbClr val="0000FF"/>
                </a:solidFill>
              </a:rPr>
              <a:t>Tightly</a:t>
            </a:r>
            <a:r>
              <a:rPr lang="en-US" altLang="zh-TW" sz="4000"/>
              <a:t> </a:t>
            </a:r>
            <a:r>
              <a:rPr lang="en-US" altLang="zh-TW" sz="4000">
                <a:solidFill>
                  <a:srgbClr val="0000FF"/>
                </a:solidFill>
              </a:rPr>
              <a:t>Lower Bound</a:t>
            </a:r>
            <a:r>
              <a:rPr lang="en-US" altLang="zh-TW" sz="4000"/>
              <a:t> 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0" y="30457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77788" y="2205038"/>
          <a:ext cx="89487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27" name="方程式" r:id="rId4" imgW="3746160" imgH="228600" progId="Equation.3">
                  <p:embed/>
                </p:oleObj>
              </mc:Choice>
              <mc:Fallback>
                <p:oleObj name="方程式" r:id="rId4" imgW="3746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2205038"/>
                        <a:ext cx="8948737" cy="54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0" y="14646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892300" y="3057525"/>
          <a:ext cx="52006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28" name="Visio" r:id="rId6" imgW="5198364" imgH="3465373" progId="Visio.Drawing.11">
                  <p:embed/>
                </p:oleObj>
              </mc:Choice>
              <mc:Fallback>
                <p:oleObj name="Visio" r:id="rId6" imgW="5198364" imgH="346537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057525"/>
                        <a:ext cx="5200650" cy="346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3708400" y="3213100"/>
            <a:ext cx="0" cy="2879725"/>
          </a:xfrm>
          <a:prstGeom prst="line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6588125" y="1916113"/>
            <a:ext cx="288925" cy="1008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Asymptotic Tightly Bound 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27790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106363" y="1919288"/>
          <a:ext cx="89296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59" name="方程式" r:id="rId4" imgW="4216320" imgH="457200" progId="Equation.3">
                  <p:embed/>
                </p:oleObj>
              </mc:Choice>
              <mc:Fallback>
                <p:oleObj name="方程式" r:id="rId4" imgW="4216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919288"/>
                        <a:ext cx="8929687" cy="1004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30267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pSp>
        <p:nvGrpSpPr>
          <p:cNvPr id="192528" name="Group 16"/>
          <p:cNvGrpSpPr>
            <a:grpSpLocks/>
          </p:cNvGrpSpPr>
          <p:nvPr/>
        </p:nvGrpSpPr>
        <p:grpSpPr bwMode="auto">
          <a:xfrm>
            <a:off x="2124075" y="3203575"/>
            <a:ext cx="5199063" cy="3465513"/>
            <a:chOff x="1338" y="2018"/>
            <a:chExt cx="3275" cy="2183"/>
          </a:xfrm>
        </p:grpSpPr>
        <p:graphicFrame>
          <p:nvGraphicFramePr>
            <p:cNvPr id="192524" name="Object 12"/>
            <p:cNvGraphicFramePr>
              <a:graphicFrameLocks noChangeAspect="1"/>
            </p:cNvGraphicFramePr>
            <p:nvPr/>
          </p:nvGraphicFramePr>
          <p:xfrm>
            <a:off x="1338" y="2018"/>
            <a:ext cx="3275" cy="2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60" name="Visio" r:id="rId6" imgW="5198364" imgH="3465373" progId="Visio.Drawing.11">
                    <p:embed/>
                  </p:oleObj>
                </mc:Choice>
                <mc:Fallback>
                  <p:oleObj name="Visio" r:id="rId6" imgW="5198364" imgH="3465373" progId="Visio.Drawing.11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018"/>
                          <a:ext cx="3275" cy="2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>
              <a:off x="2472" y="2115"/>
              <a:ext cx="0" cy="181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dirty="0">
                <a:latin typeface="Cambria" pitchFamily="18" charset="0"/>
              </a:endParaRPr>
            </a:p>
          </p:txBody>
        </p:sp>
      </p:grp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6877050" y="1700213"/>
            <a:ext cx="287338" cy="7921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7812088" y="1700213"/>
            <a:ext cx="287337" cy="7921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90600"/>
            <a:ext cx="7315200" cy="838200"/>
          </a:xfrm>
        </p:spPr>
        <p:txBody>
          <a:bodyPr/>
          <a:lstStyle/>
          <a:p>
            <a:r>
              <a:rPr lang="en-US" altLang="zh-TW"/>
              <a:t>Theorem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any two functions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and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),        	             if and only if                       and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30457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1547813" y="2673350"/>
          <a:ext cx="2241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8" name="方程式" r:id="rId4" imgW="1726451" imgH="304668" progId="Equation.3">
                  <p:embed/>
                </p:oleObj>
              </mc:Choice>
              <mc:Fallback>
                <p:oleObj name="方程式" r:id="rId4" imgW="1726451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73350"/>
                        <a:ext cx="22415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6084888" y="2630488"/>
          <a:ext cx="2241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9" name="方程式" r:id="rId6" imgW="1726451" imgH="304668" progId="Equation.3">
                  <p:embed/>
                </p:oleObj>
              </mc:Choice>
              <mc:Fallback>
                <p:oleObj name="方程式" r:id="rId6" imgW="1726451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630488"/>
                        <a:ext cx="22415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0" y="30457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2700338" y="3141663"/>
          <a:ext cx="22463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0" name="方程式" r:id="rId8" imgW="1726451" imgH="304668" progId="Equation.3">
                  <p:embed/>
                </p:oleObj>
              </mc:Choice>
              <mc:Fallback>
                <p:oleObj name="方程式" r:id="rId8" imgW="1726451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1663"/>
                        <a:ext cx="22463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4588" y="908050"/>
            <a:ext cx="7315200" cy="838200"/>
          </a:xfrm>
        </p:spPr>
        <p:txBody>
          <a:bodyPr/>
          <a:lstStyle/>
          <a:p>
            <a:r>
              <a:rPr lang="en-US" altLang="zh-TW"/>
              <a:t>Asymptotic </a:t>
            </a:r>
            <a:r>
              <a:rPr lang="en-US" altLang="zh-TW">
                <a:solidFill>
                  <a:srgbClr val="0000FF"/>
                </a:solidFill>
              </a:rPr>
              <a:t>Upper Bound</a:t>
            </a:r>
            <a:r>
              <a:rPr lang="en-US" altLang="zh-TW"/>
              <a:t>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0" y="27790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0267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048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755650" y="1881188"/>
          <a:ext cx="7632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4" name="方程式" r:id="rId4" imgW="3581280" imgH="228600" progId="Equation.3">
                  <p:embed/>
                </p:oleObj>
              </mc:Choice>
              <mc:Fallback>
                <p:oleObj name="方程式" r:id="rId4" imgW="35812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81188"/>
                        <a:ext cx="7632700" cy="53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2251075" y="2997200"/>
          <a:ext cx="52006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5" name="Visio" r:id="rId6" imgW="5198364" imgH="3465373" progId="Visio.Drawing.11">
                  <p:embed/>
                </p:oleObj>
              </mc:Choice>
              <mc:Fallback>
                <p:oleObj name="Visio" r:id="rId6" imgW="5198364" imgH="3465373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997200"/>
                        <a:ext cx="5200650" cy="346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3419475" y="3068638"/>
            <a:ext cx="0" cy="3024187"/>
          </a:xfrm>
          <a:prstGeom prst="line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6156325" y="1700213"/>
            <a:ext cx="288925" cy="1008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332656"/>
            <a:ext cx="5232043" cy="1296144"/>
          </a:xfrm>
        </p:spPr>
        <p:txBody>
          <a:bodyPr/>
          <a:lstStyle/>
          <a:p>
            <a:r>
              <a:rPr lang="en-US" altLang="zh-TW" dirty="0" smtClean="0"/>
              <a:t>Describe </a:t>
            </a:r>
            <a:br>
              <a:rPr lang="en-US" altLang="zh-TW" dirty="0" smtClean="0"/>
            </a:br>
            <a:r>
              <a:rPr lang="en-US" altLang="zh-TW" i="1" u="sng" dirty="0" smtClean="0">
                <a:solidFill>
                  <a:srgbClr val="FF0000"/>
                </a:solidFill>
              </a:rPr>
              <a:t>Natural Number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971600" y="1844824"/>
            <a:ext cx="75608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457200" indent="-457200" algn="l">
              <a:buFont typeface="Wingdings" pitchFamily="2" charset="2"/>
              <a:buChar char="n"/>
            </a:pPr>
            <a:r>
              <a:rPr lang="en-US" altLang="zh-TW" sz="2800" u="sng" dirty="0" smtClean="0">
                <a:solidFill>
                  <a:srgbClr val="0033CC"/>
                </a:solidFill>
              </a:rPr>
              <a:t>Specification: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altLang="zh-TW" sz="2400" dirty="0" smtClean="0">
                <a:latin typeface="Cambria" pitchFamily="18" charset="0"/>
              </a:rPr>
              <a:t>An </a:t>
            </a:r>
            <a:r>
              <a:rPr lang="en-US" altLang="zh-TW" sz="2400" dirty="0">
                <a:latin typeface="Cambria" pitchFamily="18" charset="0"/>
              </a:rPr>
              <a:t>ordered </a:t>
            </a:r>
            <a:r>
              <a:rPr lang="en-US" altLang="zh-TW" sz="2400" u="sng" dirty="0" err="1">
                <a:solidFill>
                  <a:srgbClr val="FF0000"/>
                </a:solidFill>
                <a:latin typeface="Cambria" pitchFamily="18" charset="0"/>
              </a:rPr>
              <a:t>subrange</a:t>
            </a:r>
            <a:r>
              <a:rPr lang="en-US" altLang="zh-TW" sz="2400" dirty="0">
                <a:latin typeface="Cambria" pitchFamily="18" charset="0"/>
              </a:rPr>
              <a:t> of the integers starting at zero and ending </a:t>
            </a:r>
            <a:r>
              <a:rPr lang="en-US" altLang="zh-TW" sz="2400" dirty="0" smtClean="0">
                <a:latin typeface="Cambria" pitchFamily="18" charset="0"/>
              </a:rPr>
              <a:t>at </a:t>
            </a:r>
            <a:r>
              <a:rPr lang="en-US" altLang="zh-TW" sz="2400" dirty="0">
                <a:latin typeface="Cambria" pitchFamily="18" charset="0"/>
              </a:rPr>
              <a:t>the maximum </a:t>
            </a:r>
            <a:r>
              <a:rPr lang="en-US" altLang="zh-TW" sz="2400" dirty="0" smtClean="0">
                <a:latin typeface="Cambria" pitchFamily="18" charset="0"/>
              </a:rPr>
              <a:t>integer</a:t>
            </a:r>
          </a:p>
          <a:p>
            <a:pPr marL="914400" lvl="1" indent="-457200" algn="l">
              <a:buFont typeface="Wingdings" pitchFamily="2" charset="2"/>
              <a:buChar char="ü"/>
            </a:pPr>
            <a:endParaRPr lang="en-US" altLang="zh-TW" sz="2400" dirty="0" smtClean="0">
              <a:latin typeface="Cambria" pitchFamily="18" charset="0"/>
            </a:endParaRPr>
          </a:p>
          <a:p>
            <a:pPr marL="914400" lvl="1" indent="-457200" algn="l">
              <a:buFont typeface="Wingdings" pitchFamily="2" charset="2"/>
              <a:buChar char="ü"/>
            </a:pPr>
            <a:endParaRPr lang="en-US" altLang="zh-TW" sz="2400" dirty="0" smtClean="0">
              <a:latin typeface="Cambria" pitchFamily="18" charset="0"/>
            </a:endParaRPr>
          </a:p>
          <a:p>
            <a:pPr marL="457200" indent="-457200" algn="l">
              <a:buFont typeface="Wingdings" pitchFamily="2" charset="2"/>
              <a:buChar char="n"/>
            </a:pPr>
            <a:r>
              <a:rPr lang="en-US" altLang="zh-TW" sz="2800" u="sng" dirty="0" smtClean="0">
                <a:solidFill>
                  <a:srgbClr val="0033CC"/>
                </a:solidFill>
              </a:rPr>
              <a:t>Operations: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altLang="zh-TW" sz="2800" dirty="0" smtClean="0">
                <a:latin typeface="Cambria" pitchFamily="18" charset="0"/>
              </a:rPr>
              <a:t>rotate upright</a:t>
            </a:r>
            <a:endParaRPr lang="zh-TW" alt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65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Asymptotic </a:t>
            </a:r>
            <a:r>
              <a:rPr lang="en-US" altLang="zh-TW">
                <a:solidFill>
                  <a:srgbClr val="0000FF"/>
                </a:solidFill>
              </a:rPr>
              <a:t>Lower Bound</a:t>
            </a:r>
            <a:r>
              <a:rPr lang="en-US" altLang="zh-TW"/>
              <a:t> 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30457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107950" y="2060575"/>
          <a:ext cx="89693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65" name="方程式" r:id="rId4" imgW="3860640" imgH="228600" progId="Equation.3">
                  <p:embed/>
                </p:oleObj>
              </mc:Choice>
              <mc:Fallback>
                <p:oleObj name="方程式" r:id="rId4" imgW="3860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060575"/>
                        <a:ext cx="8969375" cy="547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14646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13033" name="Object 41"/>
          <p:cNvGraphicFramePr>
            <a:graphicFrameLocks noGrp="1" noChangeAspect="1"/>
          </p:cNvGraphicFramePr>
          <p:nvPr>
            <p:ph idx="1"/>
          </p:nvPr>
        </p:nvGraphicFramePr>
        <p:xfrm>
          <a:off x="2124075" y="2997200"/>
          <a:ext cx="5199063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66" name="Visio" r:id="rId6" imgW="5198364" imgH="3465373" progId="Visio.Drawing.11">
                  <p:embed/>
                </p:oleObj>
              </mc:Choice>
              <mc:Fallback>
                <p:oleObj name="Visio" r:id="rId6" imgW="5198364" imgH="3465373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5199063" cy="3465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35" name="Line 43"/>
          <p:cNvSpPr>
            <a:spLocks noChangeShapeType="1"/>
          </p:cNvSpPr>
          <p:nvPr/>
        </p:nvSpPr>
        <p:spPr bwMode="auto">
          <a:xfrm>
            <a:off x="4140200" y="3068638"/>
            <a:ext cx="0" cy="3024187"/>
          </a:xfrm>
          <a:prstGeom prst="line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13036" name="Rectangle 44"/>
          <p:cNvSpPr>
            <a:spLocks noChangeArrowheads="1"/>
          </p:cNvSpPr>
          <p:nvPr/>
        </p:nvSpPr>
        <p:spPr bwMode="auto">
          <a:xfrm>
            <a:off x="6659563" y="1773238"/>
            <a:ext cx="288925" cy="1008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81369" y="16867"/>
            <a:ext cx="7315200" cy="838200"/>
          </a:xfrm>
        </p:spPr>
        <p:txBody>
          <a:bodyPr/>
          <a:lstStyle/>
          <a:p>
            <a:r>
              <a:rPr lang="en-US" altLang="zh-TW"/>
              <a:t>Examples </a:t>
            </a:r>
          </a:p>
        </p:txBody>
      </p:sp>
      <p:graphicFrame>
        <p:nvGraphicFramePr>
          <p:cNvPr id="235528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8401862"/>
              </p:ext>
            </p:extLst>
          </p:nvPr>
        </p:nvGraphicFramePr>
        <p:xfrm>
          <a:off x="1619672" y="548680"/>
          <a:ext cx="23368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6" name="方程式" r:id="rId4" imgW="571320" imgH="203040" progId="Equation.3">
                  <p:embed/>
                </p:oleObj>
              </mc:Choice>
              <mc:Fallback>
                <p:oleObj name="方程式" r:id="rId4" imgW="571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8680"/>
                        <a:ext cx="23368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3519098"/>
              </p:ext>
            </p:extLst>
          </p:nvPr>
        </p:nvGraphicFramePr>
        <p:xfrm>
          <a:off x="1785513" y="1440061"/>
          <a:ext cx="3467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7" name="方程式" r:id="rId6" imgW="1218960" imgH="203040" progId="Equation.3">
                  <p:embed/>
                </p:oleObj>
              </mc:Choice>
              <mc:Fallback>
                <p:oleObj name="方程式" r:id="rId6" imgW="12189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13" y="1440061"/>
                        <a:ext cx="3467100" cy="577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87931056"/>
              </p:ext>
            </p:extLst>
          </p:nvPr>
        </p:nvGraphicFramePr>
        <p:xfrm>
          <a:off x="1641051" y="2138561"/>
          <a:ext cx="31638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8" name="方程式" r:id="rId8" imgW="787320" imgH="203040" progId="Equation.3">
                  <p:embed/>
                </p:oleObj>
              </mc:Choice>
              <mc:Fallback>
                <p:oleObj name="方程式" r:id="rId8" imgW="7873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051" y="2138561"/>
                        <a:ext cx="31638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4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21027724"/>
              </p:ext>
            </p:extLst>
          </p:nvPr>
        </p:nvGraphicFramePr>
        <p:xfrm>
          <a:off x="1822026" y="2952948"/>
          <a:ext cx="4749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9" name="方程式" r:id="rId10" imgW="1600200" imgH="203040" progId="Equation.3">
                  <p:embed/>
                </p:oleObj>
              </mc:Choice>
              <mc:Fallback>
                <p:oleObj name="方程式" r:id="rId10" imgW="16002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026" y="2952948"/>
                        <a:ext cx="47498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32044"/>
              </p:ext>
            </p:extLst>
          </p:nvPr>
        </p:nvGraphicFramePr>
        <p:xfrm>
          <a:off x="1641051" y="3668911"/>
          <a:ext cx="47958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0" name="方程式" r:id="rId12" imgW="1193760" imgH="228600" progId="Equation.3">
                  <p:embed/>
                </p:oleObj>
              </mc:Choice>
              <mc:Fallback>
                <p:oleObj name="方程式" r:id="rId12" imgW="11937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051" y="3668911"/>
                        <a:ext cx="47958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526"/>
              </p:ext>
            </p:extLst>
          </p:nvPr>
        </p:nvGraphicFramePr>
        <p:xfrm>
          <a:off x="488526" y="4522986"/>
          <a:ext cx="8208962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1" name="方程式" r:id="rId14" imgW="2527200" imgH="711000" progId="Equation.3">
                  <p:embed/>
                </p:oleObj>
              </mc:Choice>
              <mc:Fallback>
                <p:oleObj name="方程式" r:id="rId14" imgW="2527200" imgH="71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26" y="4522986"/>
                        <a:ext cx="8208962" cy="2052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8" y="476250"/>
            <a:ext cx="3887787" cy="838200"/>
          </a:xfrm>
        </p:spPr>
        <p:txBody>
          <a:bodyPr/>
          <a:lstStyle/>
          <a:p>
            <a:r>
              <a:rPr lang="en-US" altLang="zh-TW"/>
              <a:t>Example: 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0" y="236473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101725" y="1917700"/>
          <a:ext cx="679608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7" name="方程式" r:id="rId4" imgW="2895480" imgH="2070000" progId="Equation.3">
                  <p:embed/>
                </p:oleObj>
              </mc:Choice>
              <mc:Fallback>
                <p:oleObj name="方程式" r:id="rId4" imgW="2895480" imgH="207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917700"/>
                        <a:ext cx="6796088" cy="446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0" y="27552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0" y="276478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2268538" y="1989138"/>
            <a:ext cx="1150937" cy="7921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17101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4498975" y="188913"/>
          <a:ext cx="34575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8" name="方程式" r:id="rId6" imgW="1015920" imgH="419040" progId="Equation.3">
                  <p:embed/>
                </p:oleObj>
              </mc:Choice>
              <mc:Fallback>
                <p:oleObj name="方程式" r:id="rId6" imgW="101592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88913"/>
                        <a:ext cx="345757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2266950" y="5516563"/>
            <a:ext cx="1152525" cy="8651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0" grpId="0" animBg="1"/>
      <p:bldP spid="21710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3663950" cy="838200"/>
          </a:xfrm>
        </p:spPr>
        <p:txBody>
          <a:bodyPr/>
          <a:lstStyle/>
          <a:p>
            <a:r>
              <a:rPr lang="en-US" altLang="zh-TW"/>
              <a:t>Example: </a:t>
            </a:r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4149725"/>
            <a:ext cx="3581400" cy="915988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 sz="2800"/>
              <a:t>In general, 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0" y="236473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0" y="27552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dirty="0">
              <a:latin typeface="Cambria" pitchFamily="18" charset="0"/>
            </a:endParaRP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4249738" y="401638"/>
          <a:ext cx="3778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13" name="方程式" r:id="rId4" imgW="1295280" imgH="228600" progId="Equation.3">
                  <p:embed/>
                </p:oleObj>
              </mc:Choice>
              <mc:Fallback>
                <p:oleObj name="方程式" r:id="rId4" imgW="1295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01638"/>
                        <a:ext cx="37782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755650" y="4652963"/>
          <a:ext cx="7920038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14" name="方程式" r:id="rId6" imgW="2450880" imgH="533160" progId="Equation.3">
                  <p:embed/>
                </p:oleObj>
              </mc:Choice>
              <mc:Fallback>
                <p:oleObj name="方程式" r:id="rId6" imgW="245088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7920038" cy="167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892300"/>
          <a:ext cx="78486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15" name="方程式" r:id="rId8" imgW="3581280" imgH="990360" progId="Equation.3">
                  <p:embed/>
                </p:oleObj>
              </mc:Choice>
              <mc:Fallback>
                <p:oleObj name="方程式" r:id="rId8" imgW="3581280" imgH="990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92300"/>
                        <a:ext cx="7848600" cy="217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315200" cy="838200"/>
          </a:xfrm>
        </p:spPr>
        <p:txBody>
          <a:bodyPr/>
          <a:lstStyle/>
          <a:p>
            <a:r>
              <a:rPr lang="en-US" altLang="zh-TW"/>
              <a:t>Order of Growth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19113" y="1608138"/>
          <a:ext cx="8128000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315200" cy="838200"/>
          </a:xfrm>
        </p:spPr>
        <p:txBody>
          <a:bodyPr/>
          <a:lstStyle/>
          <a:p>
            <a:r>
              <a:rPr lang="en-US" altLang="zh-TW"/>
              <a:t>Order of Growth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85813" y="1635125"/>
          <a:ext cx="8128000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315200" cy="838200"/>
          </a:xfrm>
        </p:spPr>
        <p:txBody>
          <a:bodyPr/>
          <a:lstStyle/>
          <a:p>
            <a:r>
              <a:rPr lang="en-US" altLang="zh-TW"/>
              <a:t>Order of Growth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41350" y="1635125"/>
          <a:ext cx="8128000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/>
              <a:t>Order of Growth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08000" y="1574800"/>
          <a:ext cx="8128000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Quick Sort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573463"/>
            <a:ext cx="6696075" cy="1503362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26831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Quicksort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89138"/>
            <a:ext cx="7315200" cy="3240087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Sorts in place</a:t>
            </a:r>
          </a:p>
          <a:p>
            <a:r>
              <a:rPr lang="en-US" altLang="zh-TW"/>
              <a:t>Sorts </a:t>
            </a:r>
            <a:r>
              <a:rPr lang="en-US" altLang="zh-TW">
                <a:solidFill>
                  <a:srgbClr val="0000FF"/>
                </a:solidFill>
              </a:rPr>
              <a:t>O(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 log 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)</a:t>
            </a:r>
            <a:r>
              <a:rPr lang="en-US" altLang="zh-TW"/>
              <a:t> in the </a:t>
            </a:r>
            <a:r>
              <a:rPr lang="en-US" altLang="zh-TW">
                <a:solidFill>
                  <a:srgbClr val="0000FF"/>
                </a:solidFill>
              </a:rPr>
              <a:t>average case</a:t>
            </a:r>
          </a:p>
          <a:p>
            <a:r>
              <a:rPr lang="en-US" altLang="zh-TW"/>
              <a:t>Sorts </a:t>
            </a:r>
            <a:r>
              <a:rPr lang="en-US" altLang="zh-TW">
                <a:solidFill>
                  <a:srgbClr val="0000FF"/>
                </a:solidFill>
              </a:rPr>
              <a:t>O(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 baseline="30000">
                <a:solidFill>
                  <a:srgbClr val="0000FF"/>
                </a:solidFill>
              </a:rPr>
              <a:t>2</a:t>
            </a:r>
            <a:r>
              <a:rPr lang="en-US" altLang="zh-TW">
                <a:solidFill>
                  <a:srgbClr val="0000FF"/>
                </a:solidFill>
              </a:rPr>
              <a:t>)</a:t>
            </a:r>
            <a:r>
              <a:rPr lang="en-US" altLang="zh-TW"/>
              <a:t> in the </a:t>
            </a:r>
            <a:r>
              <a:rPr lang="en-US" altLang="zh-TW">
                <a:solidFill>
                  <a:srgbClr val="0000FF"/>
                </a:solidFill>
              </a:rPr>
              <a:t>worst case</a:t>
            </a:r>
          </a:p>
          <a:p>
            <a:r>
              <a:rPr lang="en-US" altLang="zh-TW">
                <a:solidFill>
                  <a:srgbClr val="FF0000"/>
                </a:solidFill>
              </a:rPr>
              <a:t>So why would people use it instead of merge sort?</a:t>
            </a:r>
          </a:p>
        </p:txBody>
      </p:sp>
    </p:spTree>
    <p:extLst>
      <p:ext uri="{BB962C8B-B14F-4D97-AF65-F5344CB8AC3E}">
        <p14:creationId xmlns:p14="http://schemas.microsoft.com/office/powerpoint/2010/main" val="114285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TW" sz="2400" b="1" u="sng" dirty="0">
                <a:latin typeface="Cambria" pitchFamily="18" charset="0"/>
              </a:rPr>
              <a:t>*Structure 1.1:</a:t>
            </a:r>
            <a:r>
              <a:rPr lang="en-US" altLang="zh-TW" sz="2400" u="sng" dirty="0">
                <a:latin typeface="Cambria" pitchFamily="18" charset="0"/>
              </a:rPr>
              <a:t>Abstract data type </a:t>
            </a:r>
            <a:r>
              <a:rPr lang="en-US" altLang="zh-TW" sz="3600" i="1" u="sng" dirty="0" err="1">
                <a:solidFill>
                  <a:srgbClr val="FF0000"/>
                </a:solidFill>
                <a:latin typeface="Cambria" pitchFamily="18" charset="0"/>
              </a:rPr>
              <a:t>Natural_Number</a:t>
            </a:r>
            <a:r>
              <a:rPr lang="en-US" altLang="zh-TW" sz="2400" i="1" u="sng" dirty="0">
                <a:latin typeface="Cambria" pitchFamily="18" charset="0"/>
              </a:rPr>
              <a:t> </a:t>
            </a:r>
            <a:r>
              <a:rPr lang="en-US" altLang="zh-TW" sz="2400" u="sng" dirty="0">
                <a:latin typeface="Cambria" pitchFamily="18" charset="0"/>
              </a:rPr>
              <a:t>(p.17</a:t>
            </a:r>
            <a:r>
              <a:rPr lang="en-US" altLang="zh-TW" sz="2400" u="sng" dirty="0" smtClean="0">
                <a:latin typeface="Cambria" pitchFamily="18" charset="0"/>
              </a:rPr>
              <a:t>)</a:t>
            </a:r>
            <a:br>
              <a:rPr lang="en-US" altLang="zh-TW" sz="2400" u="sng" dirty="0" smtClean="0">
                <a:latin typeface="Cambria" pitchFamily="18" charset="0"/>
              </a:rPr>
            </a:br>
            <a:r>
              <a:rPr lang="en-US" altLang="zh-TW" sz="2000" b="1" dirty="0" smtClean="0">
                <a:latin typeface="Cambria" pitchFamily="18" charset="0"/>
              </a:rPr>
              <a:t>structure</a:t>
            </a:r>
            <a:r>
              <a:rPr lang="en-US" altLang="zh-TW" sz="2000" dirty="0" smtClean="0">
                <a:latin typeface="Cambria" pitchFamily="18" charset="0"/>
              </a:rPr>
              <a:t> </a:t>
            </a:r>
            <a:r>
              <a:rPr lang="en-US" altLang="zh-TW" sz="2000" dirty="0" err="1">
                <a:latin typeface="Cambria" pitchFamily="18" charset="0"/>
              </a:rPr>
              <a:t>Natural_Number</a:t>
            </a:r>
            <a:r>
              <a:rPr lang="en-US" altLang="zh-TW" sz="2000" dirty="0">
                <a:latin typeface="Cambria" pitchFamily="18" charset="0"/>
              </a:rPr>
              <a:t> </a:t>
            </a:r>
            <a:r>
              <a:rPr lang="en-US" altLang="zh-TW" sz="2000" dirty="0" smtClean="0">
                <a:latin typeface="Cambria" pitchFamily="18" charset="0"/>
              </a:rPr>
              <a:t>is</a:t>
            </a:r>
            <a:br>
              <a:rPr lang="en-US" altLang="zh-TW" sz="2000" dirty="0" smtClean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/>
            </a:r>
            <a:br>
              <a:rPr lang="en-US" altLang="zh-TW" sz="2000" dirty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>    </a:t>
            </a:r>
            <a:r>
              <a:rPr lang="en-US" altLang="zh-TW" sz="2000" b="1" dirty="0">
                <a:latin typeface="Cambria" pitchFamily="18" charset="0"/>
              </a:rPr>
              <a:t>objects</a:t>
            </a:r>
            <a:r>
              <a:rPr lang="en-US" altLang="zh-TW" sz="2000" dirty="0">
                <a:latin typeface="Cambria" pitchFamily="18" charset="0"/>
              </a:rPr>
              <a:t>:  an ordered </a:t>
            </a:r>
            <a:r>
              <a:rPr lang="en-US" altLang="zh-TW" sz="2000" dirty="0" err="1">
                <a:latin typeface="Cambria" pitchFamily="18" charset="0"/>
              </a:rPr>
              <a:t>subrange</a:t>
            </a:r>
            <a:r>
              <a:rPr lang="en-US" altLang="zh-TW" sz="2000" dirty="0">
                <a:latin typeface="Cambria" pitchFamily="18" charset="0"/>
              </a:rPr>
              <a:t> of the integers starting at zero and ending </a:t>
            </a:r>
            <a:br>
              <a:rPr lang="en-US" altLang="zh-TW" sz="2000" dirty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>	     at the maximum integer (</a:t>
            </a:r>
            <a:r>
              <a:rPr lang="en-US" altLang="zh-TW" sz="2000" i="1" dirty="0">
                <a:latin typeface="Cambria" pitchFamily="18" charset="0"/>
              </a:rPr>
              <a:t>INT_MAX</a:t>
            </a:r>
            <a:r>
              <a:rPr lang="en-US" altLang="zh-TW" sz="2000" dirty="0">
                <a:latin typeface="Cambria" pitchFamily="18" charset="0"/>
              </a:rPr>
              <a:t>) on the </a:t>
            </a:r>
            <a:r>
              <a:rPr lang="en-US" altLang="zh-TW" sz="2000" dirty="0" smtClean="0">
                <a:latin typeface="Cambria" pitchFamily="18" charset="0"/>
              </a:rPr>
              <a:t>computer</a:t>
            </a:r>
            <a:br>
              <a:rPr lang="en-US" altLang="zh-TW" sz="2000" dirty="0" smtClean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/>
            </a:r>
            <a:br>
              <a:rPr lang="en-US" altLang="zh-TW" sz="2000" dirty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>    </a:t>
            </a:r>
            <a:r>
              <a:rPr lang="en-US" altLang="zh-TW" sz="2000" b="1" dirty="0">
                <a:latin typeface="Cambria" pitchFamily="18" charset="0"/>
              </a:rPr>
              <a:t>functions</a:t>
            </a:r>
            <a:r>
              <a:rPr lang="en-US" altLang="zh-TW" sz="2000" dirty="0">
                <a:latin typeface="Cambria" pitchFamily="18" charset="0"/>
              </a:rPr>
              <a:t>:</a:t>
            </a:r>
            <a:br>
              <a:rPr lang="en-US" altLang="zh-TW" sz="2000" dirty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>       for all </a:t>
            </a:r>
            <a:r>
              <a:rPr lang="en-US" altLang="zh-TW" sz="2000" u="sng" dirty="0">
                <a:solidFill>
                  <a:srgbClr val="0033CC"/>
                </a:solidFill>
                <a:latin typeface="Cambria" pitchFamily="18" charset="0"/>
              </a:rPr>
              <a:t>x, y </a:t>
            </a:r>
            <a:r>
              <a:rPr lang="en-US" altLang="zh-TW" sz="2000" u="sng" dirty="0">
                <a:solidFill>
                  <a:srgbClr val="0033CC"/>
                </a:solidFill>
                <a:latin typeface="Cambria" pitchFamily="18" charset="0"/>
                <a:sym typeface="Symbol" pitchFamily="18" charset="2"/>
              </a:rPr>
              <a:t> </a:t>
            </a:r>
            <a:r>
              <a:rPr lang="en-US" altLang="zh-TW" sz="2000" i="1" u="sng" dirty="0" err="1" smtClean="0">
                <a:solidFill>
                  <a:srgbClr val="0033CC"/>
                </a:solidFill>
                <a:latin typeface="Cambria" pitchFamily="18" charset="0"/>
                <a:sym typeface="Symbol" pitchFamily="18" charset="2"/>
              </a:rPr>
              <a:t>Nat_No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;  </a:t>
            </a:r>
            <a:r>
              <a:rPr lang="en-US" altLang="zh-TW" sz="2000" i="1" dirty="0" smtClean="0">
                <a:latin typeface="Cambria" pitchFamily="18" charset="0"/>
                <a:sym typeface="Symbol" pitchFamily="18" charset="2"/>
              </a:rPr>
              <a:t>TRUE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, </a:t>
            </a:r>
            <a:r>
              <a:rPr lang="en-US" altLang="zh-TW" sz="2000" i="1" dirty="0" err="1" smtClean="0">
                <a:latin typeface="Cambria" pitchFamily="18" charset="0"/>
                <a:sym typeface="Symbol" pitchFamily="18" charset="2"/>
              </a:rPr>
              <a:t>FALSEBoolean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i="1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u="sng" dirty="0">
                <a:solidFill>
                  <a:srgbClr val="0033CC"/>
                </a:solidFill>
                <a:sym typeface="Symbol" pitchFamily="18" charset="2"/>
              </a:rPr>
              <a:t>A</a:t>
            </a:r>
            <a:r>
              <a:rPr lang="en-US" altLang="zh-TW" sz="2000" u="sng" dirty="0" smtClean="0">
                <a:solidFill>
                  <a:srgbClr val="0033CC"/>
                </a:solidFill>
                <a:sym typeface="Symbol" pitchFamily="18" charset="2"/>
              </a:rPr>
              <a:t>dd</a:t>
            </a:r>
            <a:r>
              <a:rPr lang="en-US" altLang="zh-TW" sz="2000" dirty="0" smtClean="0">
                <a:sym typeface="Symbol" pitchFamily="18" charset="2"/>
              </a:rPr>
              <a:t>, </a:t>
            </a:r>
            <a:r>
              <a:rPr lang="en-US" altLang="zh-TW" sz="2000" u="sng" dirty="0" smtClean="0">
                <a:solidFill>
                  <a:srgbClr val="0033CC"/>
                </a:solidFill>
                <a:sym typeface="Symbol" pitchFamily="18" charset="2"/>
              </a:rPr>
              <a:t>Sub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, </a:t>
            </a:r>
            <a:r>
              <a:rPr lang="en-US" altLang="zh-TW" sz="2000" u="sng" dirty="0" err="1" smtClean="0">
                <a:solidFill>
                  <a:srgbClr val="0033CC"/>
                </a:solidFill>
                <a:latin typeface="Cambria" pitchFamily="18" charset="0"/>
                <a:sym typeface="Symbol" pitchFamily="18" charset="2"/>
              </a:rPr>
              <a:t>Succ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,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and </a:t>
            </a:r>
            <a:r>
              <a:rPr lang="en-US" altLang="zh-TW" sz="2000" u="sng" dirty="0" err="1" smtClean="0">
                <a:solidFill>
                  <a:srgbClr val="0033CC"/>
                </a:solidFill>
                <a:sym typeface="Symbol" pitchFamily="18" charset="2"/>
              </a:rPr>
              <a:t>Eq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are the usual integer operations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.</a:t>
            </a:r>
            <a:br>
              <a:rPr lang="en-US" altLang="zh-TW" sz="2000" dirty="0" smtClean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 err="1">
                <a:latin typeface="Cambria" pitchFamily="18" charset="0"/>
                <a:sym typeface="Symbol" pitchFamily="18" charset="2"/>
              </a:rPr>
              <a:t>Nat_No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Zero (  )        	::=  0</a:t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Boolean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</a:t>
            </a:r>
            <a:r>
              <a:rPr lang="en-US" altLang="zh-TW" sz="2000" dirty="0" err="1">
                <a:latin typeface="Cambria" pitchFamily="18" charset="0"/>
                <a:sym typeface="Symbol" pitchFamily="18" charset="2"/>
              </a:rPr>
              <a:t>Is_Zero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(x)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::=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if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(x)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i="1" dirty="0" smtClean="0">
                <a:latin typeface="Cambria" pitchFamily="18" charset="0"/>
                <a:sym typeface="Symbol" pitchFamily="18" charset="2"/>
              </a:rPr>
              <a:t>FALSE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 smtClean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                                                 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else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TRUE</a:t>
            </a:r>
            <a:br>
              <a:rPr lang="en-US" altLang="zh-TW" sz="2000" i="1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 err="1">
                <a:latin typeface="Cambria" pitchFamily="18" charset="0"/>
                <a:sym typeface="Symbol" pitchFamily="18" charset="2"/>
              </a:rPr>
              <a:t>Nat_No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Add(x, y)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	::=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if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((</a:t>
            </a:r>
            <a:r>
              <a:rPr lang="en-US" altLang="zh-TW" sz="2000" dirty="0" err="1">
                <a:latin typeface="Cambria" pitchFamily="18" charset="0"/>
                <a:sym typeface="Symbol" pitchFamily="18" charset="2"/>
              </a:rPr>
              <a:t>x+y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) &lt;=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INT_MAX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)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 err="1">
                <a:latin typeface="Cambria" pitchFamily="18" charset="0"/>
                <a:sym typeface="Symbol" pitchFamily="18" charset="2"/>
              </a:rPr>
              <a:t>x+y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                                     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else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INT_MAX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Boolean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Eq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x,y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)   	::=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if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(x== y)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TRUE</a:t>
            </a:r>
            <a:br>
              <a:rPr lang="en-US" altLang="zh-TW" sz="2000" i="1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                                           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else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FALSE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 err="1">
                <a:latin typeface="Cambria" pitchFamily="18" charset="0"/>
                <a:sym typeface="Symbol" pitchFamily="18" charset="2"/>
              </a:rPr>
              <a:t>Nat_No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Succ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(x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)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   ::=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if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(x == 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>INT_MAX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)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x</a:t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                                     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else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x+1</a:t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 err="1">
                <a:latin typeface="Cambria" pitchFamily="18" charset="0"/>
                <a:sym typeface="Symbol" pitchFamily="18" charset="2"/>
              </a:rPr>
              <a:t>Nat_No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Sub(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x,y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)         ::=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if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(x&lt;y)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0</a:t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                                     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else </a:t>
            </a:r>
            <a:r>
              <a:rPr lang="en-US" altLang="zh-TW" sz="2000" b="1" dirty="0">
                <a:latin typeface="Cambria" pitchFamily="18" charset="0"/>
                <a:sym typeface="Symbol" pitchFamily="18" charset="2"/>
              </a:rPr>
              <a:t>return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x-y</a:t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</a:rPr>
              <a:t/>
            </a:r>
            <a:br>
              <a:rPr lang="en-US" altLang="zh-TW" sz="2000" dirty="0">
                <a:latin typeface="Cambria" pitchFamily="18" charset="0"/>
              </a:rPr>
            </a:br>
            <a:endParaRPr lang="en-US" altLang="zh-TW" sz="2400" b="1" u="sng" dirty="0">
              <a:latin typeface="Cambria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96136" y="6193895"/>
            <a:ext cx="2376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ambria" pitchFamily="18" charset="0"/>
              </a:rPr>
              <a:t>::= is defined as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796135" y="6239932"/>
            <a:ext cx="2376263" cy="415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>
              <a:latin typeface="Cambria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1C16-BE60-4957-B4F2-F33664C37B76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52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315200" cy="838200"/>
          </a:xfrm>
        </p:spPr>
        <p:txBody>
          <a:bodyPr/>
          <a:lstStyle/>
          <a:p>
            <a:r>
              <a:rPr lang="en-US" altLang="zh-TW"/>
              <a:t>Quicksort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484313"/>
            <a:ext cx="7315200" cy="4681537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u="sng" dirty="0">
                <a:solidFill>
                  <a:srgbClr val="0000FF"/>
                </a:solidFill>
                <a:latin typeface="Courier New" pitchFamily="49" charset="0"/>
              </a:rPr>
              <a:t>Quicksort(A, p, r)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  if (p &lt; r)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  {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      </a:t>
            </a:r>
            <a:r>
              <a:rPr lang="en-US" altLang="zh-TW" sz="2800" dirty="0">
                <a:solidFill>
                  <a:srgbClr val="0000FF"/>
                </a:solidFill>
                <a:latin typeface="Courier New" pitchFamily="49" charset="0"/>
              </a:rPr>
              <a:t>j</a:t>
            </a:r>
            <a:r>
              <a:rPr lang="en-US" altLang="zh-TW" sz="2800" dirty="0">
                <a:latin typeface="Courier New" pitchFamily="49" charset="0"/>
              </a:rPr>
              <a:t> = Partition(A, p, r</a:t>
            </a:r>
            <a:r>
              <a:rPr lang="en-US" altLang="zh-TW" sz="2800" dirty="0" smtClean="0">
                <a:latin typeface="Courier New" pitchFamily="49" charset="0"/>
              </a:rPr>
              <a:t>);</a:t>
            </a:r>
            <a:endParaRPr lang="en-US" altLang="zh-TW" sz="28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      Quicksort(A, p, </a:t>
            </a:r>
            <a:r>
              <a:rPr lang="en-US" altLang="zh-TW" sz="2800" dirty="0">
                <a:solidFill>
                  <a:srgbClr val="0000FF"/>
                </a:solidFill>
                <a:latin typeface="Courier New" pitchFamily="49" charset="0"/>
              </a:rPr>
              <a:t>j</a:t>
            </a:r>
            <a:r>
              <a:rPr lang="en-US" altLang="zh-TW" sz="2800" dirty="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      Quicksort(A, </a:t>
            </a:r>
            <a:r>
              <a:rPr lang="en-US" altLang="zh-TW" sz="2800" dirty="0">
                <a:solidFill>
                  <a:srgbClr val="0000FF"/>
                </a:solidFill>
                <a:latin typeface="Courier New" pitchFamily="49" charset="0"/>
              </a:rPr>
              <a:t>j+1</a:t>
            </a:r>
            <a:r>
              <a:rPr lang="en-US" altLang="zh-TW" sz="2800" dirty="0">
                <a:latin typeface="Courier New" pitchFamily="49" charset="0"/>
              </a:rPr>
              <a:t>, r);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0120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r>
              <a:rPr lang="en-US" altLang="zh-TW"/>
              <a:t>Partition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125538"/>
            <a:ext cx="7315200" cy="5327650"/>
          </a:xfrm>
        </p:spPr>
        <p:txBody>
          <a:bodyPr/>
          <a:lstStyle/>
          <a:p>
            <a:r>
              <a:rPr lang="en-US" altLang="zh-TW"/>
              <a:t>Clearly, all the action takes place in the </a:t>
            </a:r>
            <a:r>
              <a:rPr lang="en-US" altLang="zh-TW" u="sng">
                <a:solidFill>
                  <a:srgbClr val="0000FF"/>
                </a:solidFill>
                <a:latin typeface="Courier New" pitchFamily="49" charset="0"/>
              </a:rPr>
              <a:t>partition()</a:t>
            </a:r>
            <a:r>
              <a:rPr lang="en-US" altLang="zh-TW"/>
              <a:t> function</a:t>
            </a:r>
          </a:p>
          <a:p>
            <a:pPr lvl="1"/>
            <a:r>
              <a:rPr lang="en-US" altLang="zh-TW"/>
              <a:t>Rearranges the subarray in place</a:t>
            </a:r>
          </a:p>
          <a:p>
            <a:pPr lvl="1"/>
            <a:r>
              <a:rPr lang="en-US" altLang="zh-TW"/>
              <a:t>End result: </a:t>
            </a:r>
          </a:p>
          <a:p>
            <a:pPr lvl="2"/>
            <a:r>
              <a:rPr lang="en-US" altLang="zh-TW"/>
              <a:t>Two subarrays</a:t>
            </a:r>
          </a:p>
          <a:p>
            <a:pPr lvl="2"/>
            <a:r>
              <a:rPr lang="en-US" altLang="zh-TW" u="sng">
                <a:solidFill>
                  <a:srgbClr val="0000FF"/>
                </a:solidFill>
              </a:rPr>
              <a:t>All values in first subarray </a:t>
            </a:r>
            <a:r>
              <a:rPr lang="en-US" altLang="zh-TW" u="sng">
                <a:solidFill>
                  <a:srgbClr val="0000FF"/>
                </a:solidFill>
                <a:sym typeface="Symbol" pitchFamily="18" charset="2"/>
              </a:rPr>
              <a:t> all values in second</a:t>
            </a:r>
          </a:p>
          <a:p>
            <a:pPr lvl="1"/>
            <a:r>
              <a:rPr lang="en-US" altLang="zh-TW"/>
              <a:t>Returns the index of the </a:t>
            </a:r>
            <a:r>
              <a:rPr lang="en-US" altLang="zh-TW">
                <a:solidFill>
                  <a:srgbClr val="0000FF"/>
                </a:solidFill>
              </a:rPr>
              <a:t>“</a:t>
            </a:r>
            <a:r>
              <a:rPr lang="en-US" altLang="zh-TW" sz="3600">
                <a:solidFill>
                  <a:srgbClr val="0000FF"/>
                </a:solidFill>
              </a:rPr>
              <a:t>pivot</a:t>
            </a:r>
            <a:r>
              <a:rPr lang="en-US" altLang="zh-TW">
                <a:solidFill>
                  <a:srgbClr val="0000FF"/>
                </a:solidFill>
              </a:rPr>
              <a:t>”</a:t>
            </a:r>
            <a:r>
              <a:rPr lang="en-US" altLang="zh-TW"/>
              <a:t> element separating the two subarrays</a:t>
            </a:r>
          </a:p>
          <a:p>
            <a:r>
              <a:rPr lang="en-US" altLang="zh-TW">
                <a:solidFill>
                  <a:srgbClr val="0000FF"/>
                </a:solidFill>
              </a:rPr>
              <a:t>How do you suppose we implement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795645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763713" y="4076700"/>
            <a:ext cx="5329237" cy="2447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315200" cy="838200"/>
          </a:xfrm>
        </p:spPr>
        <p:txBody>
          <a:bodyPr/>
          <a:lstStyle/>
          <a:p>
            <a:r>
              <a:rPr lang="en-US" altLang="zh-TW"/>
              <a:t>Partition In Words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268413"/>
            <a:ext cx="69850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Partition(A, p, r):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Select an element to act as the “pivot” (</a:t>
            </a:r>
            <a:r>
              <a:rPr lang="en-US" altLang="zh-TW">
                <a:solidFill>
                  <a:srgbClr val="FF0000"/>
                </a:solidFill>
              </a:rPr>
              <a:t>which?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Grow </a:t>
            </a:r>
            <a:r>
              <a:rPr lang="en-US" altLang="zh-TW">
                <a:solidFill>
                  <a:srgbClr val="0000FF"/>
                </a:solidFill>
              </a:rPr>
              <a:t>two regions</a:t>
            </a:r>
            <a:r>
              <a:rPr lang="en-US" altLang="zh-TW"/>
              <a:t>, A[p..j] and A[j+1..r]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All elements in </a:t>
            </a:r>
            <a:r>
              <a:rPr lang="en-US" altLang="zh-TW" u="sng">
                <a:solidFill>
                  <a:srgbClr val="0000FF"/>
                </a:solidFill>
              </a:rPr>
              <a:t>A[p..j] </a:t>
            </a:r>
            <a:r>
              <a:rPr lang="en-US" altLang="zh-TW" sz="2800" u="sng">
                <a:solidFill>
                  <a:srgbClr val="0000FF"/>
                </a:solidFill>
                <a:latin typeface="Arial Black" pitchFamily="34" charset="0"/>
              </a:rPr>
              <a:t>≦</a:t>
            </a:r>
            <a:r>
              <a:rPr lang="en-US" altLang="zh-TW" u="sng">
                <a:solidFill>
                  <a:srgbClr val="0000FF"/>
                </a:solidFill>
              </a:rPr>
              <a:t> pivot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All elements in </a:t>
            </a:r>
            <a:r>
              <a:rPr lang="en-US" altLang="zh-TW" u="sng">
                <a:solidFill>
                  <a:srgbClr val="0000FF"/>
                </a:solidFill>
              </a:rPr>
              <a:t>A[j+1..r] </a:t>
            </a:r>
            <a:r>
              <a:rPr lang="en-US" altLang="zh-TW" sz="2800" u="sng">
                <a:solidFill>
                  <a:srgbClr val="0000FF"/>
                </a:solidFill>
                <a:latin typeface="Tahoma" pitchFamily="34" charset="0"/>
              </a:rPr>
              <a:t>≧</a:t>
            </a:r>
            <a:r>
              <a:rPr lang="en-US" altLang="zh-TW" u="sng">
                <a:solidFill>
                  <a:srgbClr val="0000FF"/>
                </a:solidFill>
              </a:rPr>
              <a:t> pivot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Increment i until A[i] </a:t>
            </a:r>
            <a:r>
              <a:rPr lang="en-US" altLang="zh-TW" sz="3200">
                <a:solidFill>
                  <a:srgbClr val="0000FF"/>
                </a:solidFill>
                <a:latin typeface="Tahoma" pitchFamily="34" charset="0"/>
              </a:rPr>
              <a:t>≧</a:t>
            </a:r>
            <a:r>
              <a:rPr lang="en-US" altLang="zh-TW"/>
              <a:t> pivot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Decrement j until A[j] </a:t>
            </a:r>
            <a:r>
              <a:rPr lang="en-US" altLang="zh-TW" sz="3200">
                <a:solidFill>
                  <a:srgbClr val="0000FF"/>
                </a:solidFill>
                <a:latin typeface="Arial Black" pitchFamily="34" charset="0"/>
              </a:rPr>
              <a:t>≦</a:t>
            </a:r>
            <a:r>
              <a:rPr lang="en-US" altLang="zh-TW"/>
              <a:t> pivot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Swap A[i] and A[j]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Repeat until i &gt;= j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Return j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flipH="1">
            <a:off x="1522413" y="5876925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1522413" y="4276725"/>
            <a:ext cx="0" cy="1600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497013" y="4276725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8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37" name="Rectangle 77"/>
          <p:cNvSpPr>
            <a:spLocks noChangeArrowheads="1"/>
          </p:cNvSpPr>
          <p:nvPr/>
        </p:nvSpPr>
        <p:spPr bwMode="auto">
          <a:xfrm>
            <a:off x="34925" y="692150"/>
            <a:ext cx="9109075" cy="6049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u="sng" dirty="0">
                <a:solidFill>
                  <a:srgbClr val="0000FF"/>
                </a:solidFill>
                <a:latin typeface="Courier New" pitchFamily="49" charset="0"/>
              </a:rPr>
              <a:t>Partition(A, p, 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{x = A[p];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i = p - 1;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j = r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while (TRUE)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{   repeat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    j--;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until A[j] 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&lt;= 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x;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repeat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    i++;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until A[i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</a:rPr>
              <a:t>] </a:t>
            </a:r>
            <a:r>
              <a:rPr lang="en-US" altLang="zh-TW" sz="2000" b="1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x;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if (i &lt;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    Swap(A, i, j);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US" altLang="zh-TW" sz="2000" b="1" dirty="0">
                <a:solidFill>
                  <a:srgbClr val="3333FF"/>
                </a:solidFill>
                <a:latin typeface="Courier New" pitchFamily="49" charset="0"/>
              </a:rPr>
              <a:t>return j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4450"/>
            <a:ext cx="7315200" cy="838200"/>
          </a:xfrm>
        </p:spPr>
        <p:txBody>
          <a:bodyPr/>
          <a:lstStyle/>
          <a:p>
            <a:r>
              <a:rPr lang="en-US" altLang="zh-TW"/>
              <a:t>Partition(A, 1, 10)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356100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6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48672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14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53244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10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7816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8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62388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7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6960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9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71532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3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76104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2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80676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4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8524875" y="155257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3724275" y="15525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solidFill>
                  <a:srgbClr val="0000FF"/>
                </a:solidFill>
                <a:latin typeface="Arial" charset="0"/>
              </a:rPr>
              <a:t>A =</a:t>
            </a: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4462463" y="114935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1    2    3    4    5    6    7    8    9   10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4184650" y="620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pivot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4448175" y="19161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i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8629650" y="19161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j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43815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4835525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14</a:t>
            </a: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53340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10</a:t>
            </a: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57912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8</a:t>
            </a: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62484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7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32588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9</a:t>
            </a: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71628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3</a:t>
            </a:r>
          </a:p>
        </p:txBody>
      </p:sp>
      <p:sp>
        <p:nvSpPr>
          <p:cNvPr id="117786" name="Rectangle 26"/>
          <p:cNvSpPr>
            <a:spLocks noChangeArrowheads="1"/>
          </p:cNvSpPr>
          <p:nvPr/>
        </p:nvSpPr>
        <p:spPr bwMode="auto">
          <a:xfrm>
            <a:off x="76200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2</a:t>
            </a:r>
          </a:p>
        </p:txBody>
      </p:sp>
      <p:sp>
        <p:nvSpPr>
          <p:cNvPr id="117787" name="Rectangle 27"/>
          <p:cNvSpPr>
            <a:spLocks noChangeArrowheads="1"/>
          </p:cNvSpPr>
          <p:nvPr/>
        </p:nvSpPr>
        <p:spPr bwMode="auto">
          <a:xfrm>
            <a:off x="8027988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4</a:t>
            </a:r>
          </a:p>
        </p:txBody>
      </p:sp>
      <p:sp>
        <p:nvSpPr>
          <p:cNvPr id="117788" name="Rectangle 28"/>
          <p:cNvSpPr>
            <a:spLocks noChangeArrowheads="1"/>
          </p:cNvSpPr>
          <p:nvPr/>
        </p:nvSpPr>
        <p:spPr bwMode="auto">
          <a:xfrm>
            <a:off x="8534400" y="2565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6</a:t>
            </a:r>
          </a:p>
        </p:txBody>
      </p:sp>
      <p:sp>
        <p:nvSpPr>
          <p:cNvPr id="117789" name="Rectangle 29"/>
          <p:cNvSpPr>
            <a:spLocks noChangeArrowheads="1"/>
          </p:cNvSpPr>
          <p:nvPr/>
        </p:nvSpPr>
        <p:spPr bwMode="auto">
          <a:xfrm>
            <a:off x="3733800" y="256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solidFill>
                  <a:srgbClr val="0000FF"/>
                </a:solidFill>
                <a:latin typeface="Arial" charset="0"/>
              </a:rPr>
              <a:t>A =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5408613" y="393382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i</a:t>
            </a: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7688263" y="393382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j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402138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</a:t>
            </a:r>
          </a:p>
        </p:txBody>
      </p:sp>
      <p:sp>
        <p:nvSpPr>
          <p:cNvPr id="117795" name="Rectangle 35"/>
          <p:cNvSpPr>
            <a:spLocks noChangeArrowheads="1"/>
          </p:cNvSpPr>
          <p:nvPr/>
        </p:nvSpPr>
        <p:spPr bwMode="auto">
          <a:xfrm>
            <a:off x="4851400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4</a:t>
            </a:r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5292725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2</a:t>
            </a:r>
          </a:p>
        </p:txBody>
      </p:sp>
      <p:sp>
        <p:nvSpPr>
          <p:cNvPr id="117797" name="Rectangle 37"/>
          <p:cNvSpPr>
            <a:spLocks noChangeArrowheads="1"/>
          </p:cNvSpPr>
          <p:nvPr/>
        </p:nvSpPr>
        <p:spPr bwMode="auto">
          <a:xfrm>
            <a:off x="5765800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8</a:t>
            </a:r>
          </a:p>
        </p:txBody>
      </p:sp>
      <p:sp>
        <p:nvSpPr>
          <p:cNvPr id="117798" name="Rectangle 38"/>
          <p:cNvSpPr>
            <a:spLocks noChangeArrowheads="1"/>
          </p:cNvSpPr>
          <p:nvPr/>
        </p:nvSpPr>
        <p:spPr bwMode="auto">
          <a:xfrm>
            <a:off x="6223000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7</a:t>
            </a:r>
          </a:p>
        </p:txBody>
      </p:sp>
      <p:sp>
        <p:nvSpPr>
          <p:cNvPr id="117799" name="Rectangle 39"/>
          <p:cNvSpPr>
            <a:spLocks noChangeArrowheads="1"/>
          </p:cNvSpPr>
          <p:nvPr/>
        </p:nvSpPr>
        <p:spPr bwMode="auto">
          <a:xfrm>
            <a:off x="6707188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9</a:t>
            </a:r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7137400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3</a:t>
            </a:r>
          </a:p>
        </p:txBody>
      </p:sp>
      <p:sp>
        <p:nvSpPr>
          <p:cNvPr id="117801" name="Rectangle 41"/>
          <p:cNvSpPr>
            <a:spLocks noChangeArrowheads="1"/>
          </p:cNvSpPr>
          <p:nvPr/>
        </p:nvSpPr>
        <p:spPr bwMode="auto">
          <a:xfrm>
            <a:off x="7570788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10</a:t>
            </a:r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8051800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14</a:t>
            </a:r>
          </a:p>
        </p:txBody>
      </p:sp>
      <p:sp>
        <p:nvSpPr>
          <p:cNvPr id="117803" name="Rectangle 43"/>
          <p:cNvSpPr>
            <a:spLocks noChangeArrowheads="1"/>
          </p:cNvSpPr>
          <p:nvPr/>
        </p:nvSpPr>
        <p:spPr bwMode="auto">
          <a:xfrm>
            <a:off x="8532813" y="3573463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6</a:t>
            </a:r>
          </a:p>
        </p:txBody>
      </p:sp>
      <p:sp>
        <p:nvSpPr>
          <p:cNvPr id="117804" name="Rectangle 44"/>
          <p:cNvSpPr>
            <a:spLocks noChangeArrowheads="1"/>
          </p:cNvSpPr>
          <p:nvPr/>
        </p:nvSpPr>
        <p:spPr bwMode="auto">
          <a:xfrm>
            <a:off x="3708400" y="35734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solidFill>
                  <a:srgbClr val="0000FF"/>
                </a:solidFill>
                <a:latin typeface="Arial" charset="0"/>
              </a:rPr>
              <a:t>A =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5840413" y="50419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i</a:t>
            </a:r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7334250" y="50419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j</a:t>
            </a:r>
          </a:p>
        </p:txBody>
      </p:sp>
      <p:sp>
        <p:nvSpPr>
          <p:cNvPr id="117809" name="Rectangle 49"/>
          <p:cNvSpPr>
            <a:spLocks noChangeArrowheads="1"/>
          </p:cNvSpPr>
          <p:nvPr/>
        </p:nvSpPr>
        <p:spPr bwMode="auto">
          <a:xfrm>
            <a:off x="4427538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</a:t>
            </a:r>
          </a:p>
        </p:txBody>
      </p:sp>
      <p:sp>
        <p:nvSpPr>
          <p:cNvPr id="117810" name="Rectangle 50"/>
          <p:cNvSpPr>
            <a:spLocks noChangeArrowheads="1"/>
          </p:cNvSpPr>
          <p:nvPr/>
        </p:nvSpPr>
        <p:spPr bwMode="auto">
          <a:xfrm>
            <a:off x="4876800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4</a:t>
            </a:r>
          </a:p>
        </p:txBody>
      </p:sp>
      <p:sp>
        <p:nvSpPr>
          <p:cNvPr id="117811" name="Rectangle 51"/>
          <p:cNvSpPr>
            <a:spLocks noChangeArrowheads="1"/>
          </p:cNvSpPr>
          <p:nvPr/>
        </p:nvSpPr>
        <p:spPr bwMode="auto">
          <a:xfrm>
            <a:off x="5334000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2</a:t>
            </a:r>
          </a:p>
        </p:txBody>
      </p:sp>
      <p:sp>
        <p:nvSpPr>
          <p:cNvPr id="117812" name="Rectangle 52"/>
          <p:cNvSpPr>
            <a:spLocks noChangeArrowheads="1"/>
          </p:cNvSpPr>
          <p:nvPr/>
        </p:nvSpPr>
        <p:spPr bwMode="auto">
          <a:xfrm>
            <a:off x="5795963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8</a:t>
            </a:r>
          </a:p>
        </p:txBody>
      </p:sp>
      <p:sp>
        <p:nvSpPr>
          <p:cNvPr id="117813" name="Rectangle 53"/>
          <p:cNvSpPr>
            <a:spLocks noChangeArrowheads="1"/>
          </p:cNvSpPr>
          <p:nvPr/>
        </p:nvSpPr>
        <p:spPr bwMode="auto">
          <a:xfrm>
            <a:off x="6300788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7</a:t>
            </a:r>
          </a:p>
        </p:txBody>
      </p:sp>
      <p:sp>
        <p:nvSpPr>
          <p:cNvPr id="117814" name="Rectangle 54"/>
          <p:cNvSpPr>
            <a:spLocks noChangeArrowheads="1"/>
          </p:cNvSpPr>
          <p:nvPr/>
        </p:nvSpPr>
        <p:spPr bwMode="auto">
          <a:xfrm>
            <a:off x="6732588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9</a:t>
            </a:r>
          </a:p>
        </p:txBody>
      </p:sp>
      <p:sp>
        <p:nvSpPr>
          <p:cNvPr id="117815" name="Rectangle 55"/>
          <p:cNvSpPr>
            <a:spLocks noChangeArrowheads="1"/>
          </p:cNvSpPr>
          <p:nvPr/>
        </p:nvSpPr>
        <p:spPr bwMode="auto">
          <a:xfrm>
            <a:off x="7138988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3</a:t>
            </a:r>
          </a:p>
        </p:txBody>
      </p:sp>
      <p:sp>
        <p:nvSpPr>
          <p:cNvPr id="117816" name="Rectangle 56"/>
          <p:cNvSpPr>
            <a:spLocks noChangeArrowheads="1"/>
          </p:cNvSpPr>
          <p:nvPr/>
        </p:nvSpPr>
        <p:spPr bwMode="auto">
          <a:xfrm>
            <a:off x="7620000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10</a:t>
            </a:r>
          </a:p>
        </p:txBody>
      </p:sp>
      <p:sp>
        <p:nvSpPr>
          <p:cNvPr id="117817" name="Rectangle 57"/>
          <p:cNvSpPr>
            <a:spLocks noChangeArrowheads="1"/>
          </p:cNvSpPr>
          <p:nvPr/>
        </p:nvSpPr>
        <p:spPr bwMode="auto">
          <a:xfrm>
            <a:off x="8077200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14</a:t>
            </a:r>
          </a:p>
        </p:txBody>
      </p:sp>
      <p:sp>
        <p:nvSpPr>
          <p:cNvPr id="117818" name="Rectangle 58"/>
          <p:cNvSpPr>
            <a:spLocks noChangeArrowheads="1"/>
          </p:cNvSpPr>
          <p:nvPr/>
        </p:nvSpPr>
        <p:spPr bwMode="auto">
          <a:xfrm>
            <a:off x="8558213" y="4581525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6</a:t>
            </a:r>
          </a:p>
        </p:txBody>
      </p:sp>
      <p:sp>
        <p:nvSpPr>
          <p:cNvPr id="117819" name="Rectangle 59"/>
          <p:cNvSpPr>
            <a:spLocks noChangeArrowheads="1"/>
          </p:cNvSpPr>
          <p:nvPr/>
        </p:nvSpPr>
        <p:spPr bwMode="auto">
          <a:xfrm>
            <a:off x="3733800" y="45815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solidFill>
                  <a:srgbClr val="0000FF"/>
                </a:solidFill>
                <a:latin typeface="Arial" charset="0"/>
              </a:rPr>
              <a:t>A =</a:t>
            </a:r>
          </a:p>
        </p:txBody>
      </p:sp>
      <p:sp>
        <p:nvSpPr>
          <p:cNvPr id="117822" name="Text Box 62"/>
          <p:cNvSpPr txBox="1">
            <a:spLocks noChangeArrowheads="1"/>
          </p:cNvSpPr>
          <p:nvPr/>
        </p:nvSpPr>
        <p:spPr bwMode="auto">
          <a:xfrm>
            <a:off x="6464300" y="60674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i</a:t>
            </a:r>
          </a:p>
        </p:txBody>
      </p:sp>
      <p:sp>
        <p:nvSpPr>
          <p:cNvPr id="117823" name="Text Box 63"/>
          <p:cNvSpPr txBox="1">
            <a:spLocks noChangeArrowheads="1"/>
          </p:cNvSpPr>
          <p:nvPr/>
        </p:nvSpPr>
        <p:spPr bwMode="auto">
          <a:xfrm>
            <a:off x="6011863" y="60213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j</a:t>
            </a:r>
          </a:p>
        </p:txBody>
      </p:sp>
      <p:sp>
        <p:nvSpPr>
          <p:cNvPr id="117824" name="Rectangle 64"/>
          <p:cNvSpPr>
            <a:spLocks noChangeArrowheads="1"/>
          </p:cNvSpPr>
          <p:nvPr/>
        </p:nvSpPr>
        <p:spPr bwMode="auto">
          <a:xfrm>
            <a:off x="4473575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</a:t>
            </a:r>
          </a:p>
        </p:txBody>
      </p:sp>
      <p:sp>
        <p:nvSpPr>
          <p:cNvPr id="117825" name="Rectangle 65"/>
          <p:cNvSpPr>
            <a:spLocks noChangeArrowheads="1"/>
          </p:cNvSpPr>
          <p:nvPr/>
        </p:nvSpPr>
        <p:spPr bwMode="auto">
          <a:xfrm>
            <a:off x="4922838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4</a:t>
            </a:r>
          </a:p>
        </p:txBody>
      </p:sp>
      <p:sp>
        <p:nvSpPr>
          <p:cNvPr id="117826" name="Rectangle 66"/>
          <p:cNvSpPr>
            <a:spLocks noChangeArrowheads="1"/>
          </p:cNvSpPr>
          <p:nvPr/>
        </p:nvSpPr>
        <p:spPr bwMode="auto">
          <a:xfrm>
            <a:off x="5380038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2</a:t>
            </a:r>
          </a:p>
        </p:txBody>
      </p:sp>
      <p:sp>
        <p:nvSpPr>
          <p:cNvPr id="117827" name="Rectangle 67"/>
          <p:cNvSpPr>
            <a:spLocks noChangeArrowheads="1"/>
          </p:cNvSpPr>
          <p:nvPr/>
        </p:nvSpPr>
        <p:spPr bwMode="auto">
          <a:xfrm>
            <a:off x="5868988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3</a:t>
            </a:r>
          </a:p>
        </p:txBody>
      </p:sp>
      <p:sp>
        <p:nvSpPr>
          <p:cNvPr id="117828" name="Rectangle 68"/>
          <p:cNvSpPr>
            <a:spLocks noChangeArrowheads="1"/>
          </p:cNvSpPr>
          <p:nvPr/>
        </p:nvSpPr>
        <p:spPr bwMode="auto">
          <a:xfrm>
            <a:off x="6346825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7</a:t>
            </a:r>
          </a:p>
        </p:txBody>
      </p:sp>
      <p:sp>
        <p:nvSpPr>
          <p:cNvPr id="117829" name="Rectangle 69"/>
          <p:cNvSpPr>
            <a:spLocks noChangeArrowheads="1"/>
          </p:cNvSpPr>
          <p:nvPr/>
        </p:nvSpPr>
        <p:spPr bwMode="auto">
          <a:xfrm>
            <a:off x="6778625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9</a:t>
            </a:r>
          </a:p>
        </p:txBody>
      </p:sp>
      <p:sp>
        <p:nvSpPr>
          <p:cNvPr id="117830" name="Rectangle 70"/>
          <p:cNvSpPr>
            <a:spLocks noChangeArrowheads="1"/>
          </p:cNvSpPr>
          <p:nvPr/>
        </p:nvSpPr>
        <p:spPr bwMode="auto">
          <a:xfrm>
            <a:off x="7210425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8</a:t>
            </a:r>
          </a:p>
        </p:txBody>
      </p:sp>
      <p:sp>
        <p:nvSpPr>
          <p:cNvPr id="117831" name="Rectangle 71"/>
          <p:cNvSpPr>
            <a:spLocks noChangeArrowheads="1"/>
          </p:cNvSpPr>
          <p:nvPr/>
        </p:nvSpPr>
        <p:spPr bwMode="auto">
          <a:xfrm>
            <a:off x="7666038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10</a:t>
            </a:r>
          </a:p>
        </p:txBody>
      </p:sp>
      <p:sp>
        <p:nvSpPr>
          <p:cNvPr id="117832" name="Rectangle 72"/>
          <p:cNvSpPr>
            <a:spLocks noChangeArrowheads="1"/>
          </p:cNvSpPr>
          <p:nvPr/>
        </p:nvSpPr>
        <p:spPr bwMode="auto">
          <a:xfrm>
            <a:off x="8123238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14</a:t>
            </a:r>
          </a:p>
        </p:txBody>
      </p:sp>
      <p:sp>
        <p:nvSpPr>
          <p:cNvPr id="117833" name="Rectangle 73"/>
          <p:cNvSpPr>
            <a:spLocks noChangeArrowheads="1"/>
          </p:cNvSpPr>
          <p:nvPr/>
        </p:nvSpPr>
        <p:spPr bwMode="auto">
          <a:xfrm>
            <a:off x="8604250" y="560705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latin typeface="Arial" charset="0"/>
              </a:rPr>
              <a:t>6</a:t>
            </a:r>
          </a:p>
        </p:txBody>
      </p:sp>
      <p:sp>
        <p:nvSpPr>
          <p:cNvPr id="117834" name="Rectangle 74"/>
          <p:cNvSpPr>
            <a:spLocks noChangeArrowheads="1"/>
          </p:cNvSpPr>
          <p:nvPr/>
        </p:nvSpPr>
        <p:spPr bwMode="auto">
          <a:xfrm>
            <a:off x="3779838" y="56070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 i="1">
                <a:solidFill>
                  <a:srgbClr val="0000FF"/>
                </a:solidFill>
                <a:latin typeface="Arial" charset="0"/>
              </a:rPr>
              <a:t>A =</a:t>
            </a:r>
          </a:p>
        </p:txBody>
      </p:sp>
      <p:sp>
        <p:nvSpPr>
          <p:cNvPr id="117838" name="Rectangle 78"/>
          <p:cNvSpPr>
            <a:spLocks noChangeArrowheads="1"/>
          </p:cNvSpPr>
          <p:nvPr/>
        </p:nvSpPr>
        <p:spPr bwMode="auto">
          <a:xfrm>
            <a:off x="827088" y="2349500"/>
            <a:ext cx="2522537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839" name="Rectangle 79"/>
          <p:cNvSpPr>
            <a:spLocks noChangeArrowheads="1"/>
          </p:cNvSpPr>
          <p:nvPr/>
        </p:nvSpPr>
        <p:spPr bwMode="auto">
          <a:xfrm>
            <a:off x="827088" y="3430588"/>
            <a:ext cx="2520950" cy="9350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840" name="Rectangle 80"/>
          <p:cNvSpPr>
            <a:spLocks noChangeArrowheads="1"/>
          </p:cNvSpPr>
          <p:nvPr/>
        </p:nvSpPr>
        <p:spPr bwMode="auto">
          <a:xfrm>
            <a:off x="754063" y="4437063"/>
            <a:ext cx="2881312" cy="1295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841" name="Line 81"/>
          <p:cNvSpPr>
            <a:spLocks noChangeShapeType="1"/>
          </p:cNvSpPr>
          <p:nvPr/>
        </p:nvSpPr>
        <p:spPr bwMode="auto">
          <a:xfrm>
            <a:off x="6372225" y="5373688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7842" name="Text Box 82"/>
          <p:cNvSpPr txBox="1">
            <a:spLocks noChangeArrowheads="1"/>
          </p:cNvSpPr>
          <p:nvPr/>
        </p:nvSpPr>
        <p:spPr bwMode="auto">
          <a:xfrm rot="2424745">
            <a:off x="4189413" y="955675"/>
            <a:ext cx="52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p=</a:t>
            </a:r>
          </a:p>
        </p:txBody>
      </p:sp>
      <p:sp>
        <p:nvSpPr>
          <p:cNvPr id="117843" name="Text Box 83"/>
          <p:cNvSpPr txBox="1">
            <a:spLocks noChangeArrowheads="1"/>
          </p:cNvSpPr>
          <p:nvPr/>
        </p:nvSpPr>
        <p:spPr bwMode="auto">
          <a:xfrm rot="1901379">
            <a:off x="8256588" y="9556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bg2"/>
                </a:solidFill>
              </a:rPr>
              <a:t>r=</a:t>
            </a:r>
          </a:p>
        </p:txBody>
      </p:sp>
      <p:sp>
        <p:nvSpPr>
          <p:cNvPr id="117844" name="Text Box 84"/>
          <p:cNvSpPr txBox="1">
            <a:spLocks noChangeArrowheads="1"/>
          </p:cNvSpPr>
          <p:nvPr/>
        </p:nvSpPr>
        <p:spPr bwMode="auto">
          <a:xfrm>
            <a:off x="3694113" y="1316038"/>
            <a:ext cx="66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x=6</a:t>
            </a:r>
          </a:p>
        </p:txBody>
      </p:sp>
      <p:sp>
        <p:nvSpPr>
          <p:cNvPr id="117845" name="Text Box 85"/>
          <p:cNvSpPr txBox="1">
            <a:spLocks noChangeArrowheads="1"/>
          </p:cNvSpPr>
          <p:nvPr/>
        </p:nvSpPr>
        <p:spPr bwMode="auto">
          <a:xfrm>
            <a:off x="4951413" y="29718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i</a:t>
            </a:r>
          </a:p>
        </p:txBody>
      </p:sp>
      <p:sp>
        <p:nvSpPr>
          <p:cNvPr id="117846" name="Text Box 86"/>
          <p:cNvSpPr txBox="1">
            <a:spLocks noChangeArrowheads="1"/>
          </p:cNvSpPr>
          <p:nvPr/>
        </p:nvSpPr>
        <p:spPr bwMode="auto">
          <a:xfrm>
            <a:off x="8120063" y="29718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j</a:t>
            </a:r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3765550" y="2324100"/>
            <a:ext cx="66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x=6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3779838" y="3332163"/>
            <a:ext cx="66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x=6</a:t>
            </a:r>
          </a:p>
        </p:txBody>
      </p:sp>
    </p:spTree>
    <p:extLst>
      <p:ext uri="{BB962C8B-B14F-4D97-AF65-F5344CB8AC3E}">
        <p14:creationId xmlns:p14="http://schemas.microsoft.com/office/powerpoint/2010/main" val="3624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315200" cy="838200"/>
          </a:xfrm>
        </p:spPr>
        <p:txBody>
          <a:bodyPr/>
          <a:lstStyle/>
          <a:p>
            <a:r>
              <a:rPr lang="en-US" altLang="zh-TW"/>
              <a:t>Partition Code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561263" cy="5543550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u="sng">
                <a:solidFill>
                  <a:srgbClr val="0000FF"/>
                </a:solidFill>
                <a:latin typeface="Courier New" pitchFamily="49" charset="0"/>
              </a:rPr>
              <a:t>Partition(A, p, 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{   x = A[p];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i = p - 1;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j = r + 1;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while (TRUE)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repeat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    j--;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until A[j] &lt;=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repeat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    i++;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until A[i] </a:t>
            </a:r>
            <a:r>
              <a:rPr lang="en-US" altLang="zh-TW" sz="2000" smtClean="0">
                <a:latin typeface="Courier New" pitchFamily="49" charset="0"/>
              </a:rPr>
              <a:t>&gt; </a:t>
            </a:r>
            <a:r>
              <a:rPr lang="en-US" altLang="zh-TW" sz="2000">
                <a:latin typeface="Courier New" pitchFamily="49" charset="0"/>
              </a:rPr>
              <a:t>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if (i &lt; j)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    Swap(A, i, j);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            return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</a:rPr>
              <a:t>}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580063" y="5805488"/>
            <a:ext cx="3068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>
                <a:solidFill>
                  <a:srgbClr val="0000FF"/>
                </a:solidFill>
              </a:rPr>
              <a:t>What is the running time of </a:t>
            </a:r>
            <a:r>
              <a:rPr lang="en-US" altLang="zh-TW" sz="2000" b="1">
                <a:solidFill>
                  <a:srgbClr val="0000FF"/>
                </a:solidFill>
                <a:latin typeface="Courier New" pitchFamily="49" charset="0"/>
              </a:rPr>
              <a:t>partition()</a:t>
            </a:r>
            <a:r>
              <a:rPr lang="en-US" altLang="zh-TW" sz="20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411413" y="2781300"/>
            <a:ext cx="2881312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411413" y="3789363"/>
            <a:ext cx="2881312" cy="9350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411413" y="4797425"/>
            <a:ext cx="2881312" cy="1295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372225" y="4076700"/>
            <a:ext cx="15398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>
                <a:solidFill>
                  <a:srgbClr val="FF0000"/>
                </a:solidFill>
              </a:rPr>
              <a:t>Θ(n)</a:t>
            </a:r>
          </a:p>
        </p:txBody>
      </p:sp>
    </p:spTree>
    <p:extLst>
      <p:ext uri="{BB962C8B-B14F-4D97-AF65-F5344CB8AC3E}">
        <p14:creationId xmlns:p14="http://schemas.microsoft.com/office/powerpoint/2010/main" val="4759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Analyzing Quicksort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2057400"/>
            <a:ext cx="4680519" cy="4191000"/>
          </a:xfrm>
        </p:spPr>
        <p:txBody>
          <a:bodyPr/>
          <a:lstStyle/>
          <a:p>
            <a:r>
              <a:rPr lang="en-US" altLang="zh-TW" sz="3600">
                <a:solidFill>
                  <a:srgbClr val="FF0000"/>
                </a:solidFill>
              </a:rPr>
              <a:t>In the worst case: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>
                <a:solidFill>
                  <a:srgbClr val="0000FF"/>
                </a:solidFill>
              </a:rPr>
              <a:t>T(1) = </a:t>
            </a:r>
            <a:r>
              <a:rPr lang="en-US" altLang="zh-TW" sz="3200">
                <a:solidFill>
                  <a:srgbClr val="0000FF"/>
                </a:solidFill>
                <a:sym typeface="Symbol" pitchFamily="18" charset="2"/>
              </a:rPr>
              <a:t>(1)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>
                <a:solidFill>
                  <a:srgbClr val="0000FF"/>
                </a:solidFill>
                <a:sym typeface="Symbol" pitchFamily="18" charset="2"/>
              </a:rPr>
              <a:t>T(n) = T(n - 1) + (n)</a:t>
            </a:r>
          </a:p>
          <a:p>
            <a:pPr lvl="1">
              <a:buFont typeface="Wingdings" pitchFamily="2" charset="2"/>
              <a:buNone/>
            </a:pPr>
            <a:endParaRPr lang="en-US" altLang="zh-TW" sz="320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Time Complexity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sym typeface="Symbol" pitchFamily="18" charset="2"/>
              </a:rPr>
              <a:t>	</a:t>
            </a:r>
            <a:r>
              <a:rPr lang="en-US" altLang="zh-TW" sz="2800">
                <a:solidFill>
                  <a:srgbClr val="0000FF"/>
                </a:solidFill>
                <a:sym typeface="Symbol" pitchFamily="18" charset="2"/>
              </a:rPr>
              <a:t>T(n) = (n</a:t>
            </a:r>
            <a:r>
              <a:rPr lang="en-US" altLang="zh-TW" sz="2800" baseline="3000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altLang="zh-TW" sz="280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zh-TW" sz="2400">
              <a:solidFill>
                <a:srgbClr val="0000FF"/>
              </a:solidFill>
              <a:sym typeface="Symbol" pitchFamily="18" charset="2"/>
            </a:endParaRPr>
          </a:p>
        </p:txBody>
      </p:sp>
      <p:graphicFrame>
        <p:nvGraphicFramePr>
          <p:cNvPr id="870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89538" y="2970213"/>
          <a:ext cx="377507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1" name="方程式" r:id="rId4" imgW="1892160" imgH="1854000" progId="Equation.3">
                  <p:embed/>
                </p:oleObj>
              </mc:Choice>
              <mc:Fallback>
                <p:oleObj name="方程式" r:id="rId4" imgW="189216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970213"/>
                        <a:ext cx="3775075" cy="3698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6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Analyzing Quicksort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057400"/>
            <a:ext cx="5544616" cy="4191000"/>
          </a:xfrm>
        </p:spPr>
        <p:txBody>
          <a:bodyPr/>
          <a:lstStyle/>
          <a:p>
            <a:r>
              <a:rPr lang="en-US" altLang="zh-TW" sz="3600">
                <a:solidFill>
                  <a:srgbClr val="FF0000"/>
                </a:solidFill>
              </a:rPr>
              <a:t>In the best case: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>
                <a:solidFill>
                  <a:srgbClr val="0000FF"/>
                </a:solidFill>
              </a:rPr>
              <a:t>T(n) = 2T(n/2) + </a:t>
            </a:r>
            <a:r>
              <a:rPr lang="en-US" altLang="zh-TW" sz="3200">
                <a:solidFill>
                  <a:srgbClr val="0000FF"/>
                </a:solidFill>
                <a:sym typeface="Symbol" pitchFamily="18" charset="2"/>
              </a:rPr>
              <a:t>(n)</a:t>
            </a:r>
          </a:p>
          <a:p>
            <a:pPr lvl="1">
              <a:buFont typeface="Wingdings" pitchFamily="2" charset="2"/>
              <a:buNone/>
            </a:pPr>
            <a:endParaRPr lang="en-US" altLang="zh-TW" sz="2400">
              <a:sym typeface="Symbol" pitchFamily="18" charset="2"/>
            </a:endParaRPr>
          </a:p>
          <a:p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Time Complexity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>
                <a:solidFill>
                  <a:srgbClr val="0000FF"/>
                </a:solidFill>
                <a:sym typeface="Symbol" pitchFamily="18" charset="2"/>
              </a:rPr>
              <a:t>T(n) = (n lg n)</a:t>
            </a:r>
            <a:r>
              <a:rPr lang="en-US" altLang="zh-TW" sz="3200">
                <a:sym typeface="Symbol" pitchFamily="18" charset="2"/>
              </a:rPr>
              <a:t> </a:t>
            </a:r>
          </a:p>
        </p:txBody>
      </p:sp>
      <p:graphicFrame>
        <p:nvGraphicFramePr>
          <p:cNvPr id="880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64163" y="4349750"/>
          <a:ext cx="34575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5" name="方程式" r:id="rId4" imgW="1777680" imgH="1155600" progId="Equation.3">
                  <p:embed/>
                </p:oleObj>
              </mc:Choice>
              <mc:Fallback>
                <p:oleObj name="方程式" r:id="rId4" imgW="177768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49750"/>
                        <a:ext cx="3457575" cy="2247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315200" cy="838200"/>
          </a:xfrm>
        </p:spPr>
        <p:txBody>
          <a:bodyPr/>
          <a:lstStyle/>
          <a:p>
            <a:r>
              <a:rPr lang="en-US" altLang="zh-TW"/>
              <a:t> Improving Quicksort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12875"/>
            <a:ext cx="7315200" cy="4608513"/>
          </a:xfrm>
        </p:spPr>
        <p:txBody>
          <a:bodyPr/>
          <a:lstStyle/>
          <a:p>
            <a:r>
              <a:rPr lang="en-US" altLang="zh-TW"/>
              <a:t>The real liability of quicksort is that it runs </a:t>
            </a:r>
            <a:r>
              <a:rPr lang="en-US" altLang="zh-TW" u="sng">
                <a:solidFill>
                  <a:srgbClr val="0000FF"/>
                </a:solidFill>
              </a:rPr>
              <a:t>in O(n</a:t>
            </a:r>
            <a:r>
              <a:rPr lang="en-US" altLang="zh-TW" u="sng" baseline="30000">
                <a:solidFill>
                  <a:srgbClr val="0000FF"/>
                </a:solidFill>
              </a:rPr>
              <a:t>2</a:t>
            </a:r>
            <a:r>
              <a:rPr lang="en-US" altLang="zh-TW" u="sng">
                <a:solidFill>
                  <a:srgbClr val="0000FF"/>
                </a:solidFill>
              </a:rPr>
              <a:t>)</a:t>
            </a:r>
            <a:r>
              <a:rPr lang="en-US" altLang="zh-TW"/>
              <a:t> on </a:t>
            </a:r>
            <a:r>
              <a:rPr lang="en-US" altLang="zh-TW" u="sng">
                <a:solidFill>
                  <a:srgbClr val="0000FF"/>
                </a:solidFill>
              </a:rPr>
              <a:t>already-sorted input</a:t>
            </a:r>
          </a:p>
          <a:p>
            <a:r>
              <a:rPr lang="en-US" altLang="zh-TW"/>
              <a:t>Discuss two solutions: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Randomize </a:t>
            </a:r>
            <a:r>
              <a:rPr lang="en-US" altLang="zh-TW" u="sng">
                <a:solidFill>
                  <a:srgbClr val="0000FF"/>
                </a:solidFill>
              </a:rPr>
              <a:t>input array</a:t>
            </a:r>
            <a:endParaRPr lang="en-US" altLang="zh-TW" u="sng"/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Random </a:t>
            </a:r>
            <a:r>
              <a:rPr lang="en-US" altLang="zh-TW" u="sng">
                <a:solidFill>
                  <a:srgbClr val="0000FF"/>
                </a:solidFill>
              </a:rPr>
              <a:t>pivot element</a:t>
            </a:r>
          </a:p>
          <a:p>
            <a:r>
              <a:rPr lang="en-US" altLang="zh-TW">
                <a:solidFill>
                  <a:schemeClr val="tx1"/>
                </a:solidFill>
              </a:rPr>
              <a:t>How will these solve the problem?</a:t>
            </a:r>
          </a:p>
          <a:p>
            <a:pPr lvl="1"/>
            <a:r>
              <a:rPr lang="en-US" altLang="zh-TW"/>
              <a:t>By insuring that </a:t>
            </a:r>
            <a:r>
              <a:rPr lang="en-US" altLang="zh-TW">
                <a:solidFill>
                  <a:srgbClr val="0000FF"/>
                </a:solidFill>
              </a:rPr>
              <a:t>no particular input</a:t>
            </a:r>
            <a:r>
              <a:rPr lang="en-US" altLang="zh-TW"/>
              <a:t> can be chosen to make quicksort run in O(n</a:t>
            </a:r>
            <a:r>
              <a:rPr lang="en-US" altLang="zh-TW" baseline="30000"/>
              <a:t>2</a:t>
            </a:r>
            <a:r>
              <a:rPr lang="en-US" altLang="zh-TW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2571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619672" y="3068960"/>
            <a:ext cx="6172200" cy="838200"/>
          </a:xfrm>
        </p:spPr>
        <p:txBody>
          <a:bodyPr/>
          <a:lstStyle/>
          <a:p>
            <a:r>
              <a:rPr lang="en-US" altLang="zh-TW" dirty="0"/>
              <a:t>Prof. Shin-Hung Chang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4962CE-CB2D-4B96-B4F3-B73815EE6125}" type="slidenum">
              <a:rPr lang="en-US" altLang="zh-TW" smtClean="0"/>
              <a:pPr/>
              <a:t>78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006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574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002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46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718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862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4290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3434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2578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1722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6294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75438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0866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143000" y="351261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006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64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0574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14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6002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13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5146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25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9718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33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38862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51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4290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43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3434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53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7150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84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2578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72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1722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93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6294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95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75438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97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70866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96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143000" y="306335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315200" cy="838200"/>
          </a:xfrm>
        </p:spPr>
        <p:txBody>
          <a:bodyPr/>
          <a:lstStyle/>
          <a:p>
            <a:r>
              <a:rPr kumimoji="0" lang="en-US" altLang="zh-TW" dirty="0">
                <a:ea typeface="新細明體" charset="-120"/>
              </a:rPr>
              <a:t>Binary Search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171575" y="4057129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lo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V="1">
            <a:off x="1355725" y="37936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83568" y="966192"/>
            <a:ext cx="8208912" cy="4191000"/>
          </a:xfrm>
        </p:spPr>
        <p:txBody>
          <a:bodyPr/>
          <a:lstStyle/>
          <a:p>
            <a:r>
              <a:rPr kumimoji="0" lang="en-US" altLang="zh-TW" dirty="0" smtClean="0">
                <a:solidFill>
                  <a:schemeClr val="tx1"/>
                </a:solidFill>
                <a:ea typeface="新細明體" charset="-120"/>
              </a:rPr>
              <a:t>Given </a:t>
            </a:r>
            <a:r>
              <a:rPr kumimoji="0" lang="en-US" altLang="zh-TW" dirty="0" smtClean="0">
                <a:solidFill>
                  <a:schemeClr val="bg2"/>
                </a:solidFill>
                <a:ea typeface="新細明體" charset="-120"/>
              </a:rPr>
              <a:t>a </a:t>
            </a:r>
            <a:r>
              <a:rPr kumimoji="0" lang="en-US" altLang="zh-TW" u="sng" dirty="0" smtClean="0">
                <a:solidFill>
                  <a:srgbClr val="FF0000"/>
                </a:solidFill>
                <a:ea typeface="新細明體" charset="-120"/>
              </a:rPr>
              <a:t>value</a:t>
            </a:r>
            <a:r>
              <a:rPr kumimoji="0"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0" lang="en-US" altLang="zh-TW" dirty="0" smtClean="0">
                <a:solidFill>
                  <a:schemeClr val="bg2"/>
                </a:solidFill>
                <a:ea typeface="新細明體" charset="-120"/>
              </a:rPr>
              <a:t>and</a:t>
            </a:r>
            <a:r>
              <a:rPr kumimoji="0" lang="en-US" altLang="zh-TW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0" lang="en-US" altLang="zh-TW" dirty="0" smtClean="0">
                <a:solidFill>
                  <a:schemeClr val="bg2"/>
                </a:solidFill>
                <a:ea typeface="新細明體" charset="-120"/>
              </a:rPr>
              <a:t>a</a:t>
            </a:r>
            <a:r>
              <a:rPr kumimoji="0" lang="en-US" altLang="zh-TW" u="sng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0" lang="en-US" altLang="zh-TW" sz="4800" u="sng" dirty="0" smtClean="0">
                <a:solidFill>
                  <a:srgbClr val="FF0000"/>
                </a:solidFill>
                <a:ea typeface="新細明體" charset="-120"/>
              </a:rPr>
              <a:t>sorted </a:t>
            </a:r>
            <a:r>
              <a:rPr kumimoji="0" lang="en-US" altLang="zh-TW" sz="4800" u="sng" dirty="0">
                <a:solidFill>
                  <a:srgbClr val="FF0000"/>
                </a:solidFill>
                <a:ea typeface="新細明體" charset="-120"/>
              </a:rPr>
              <a:t>array </a:t>
            </a:r>
            <a:r>
              <a:rPr kumimoji="0" lang="en-US" altLang="zh-TW" u="sng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a[]</a:t>
            </a:r>
            <a:r>
              <a:rPr kumimoji="0" lang="en-US" altLang="zh-TW" dirty="0">
                <a:solidFill>
                  <a:schemeClr val="tx1"/>
                </a:solidFill>
                <a:ea typeface="新細明體" charset="-120"/>
              </a:rPr>
              <a:t>, find index </a:t>
            </a:r>
            <a:r>
              <a:rPr lang="en-US" altLang="zh-TW" dirty="0">
                <a:solidFill>
                  <a:schemeClr val="tx1"/>
                </a:solidFill>
                <a:latin typeface="Courier New" pitchFamily="64" charset="0"/>
                <a:ea typeface="新細明體" charset="-120"/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  <a:latin typeface="Courier New" pitchFamily="64" charset="0"/>
                <a:ea typeface="新細明體" charset="-120"/>
              </a:rPr>
              <a:t> </a:t>
            </a:r>
            <a:r>
              <a:rPr kumimoji="0" lang="en-US" altLang="zh-TW" dirty="0" smtClean="0">
                <a:solidFill>
                  <a:schemeClr val="tx1"/>
                </a:solidFill>
                <a:ea typeface="新細明體" charset="-120"/>
              </a:rPr>
              <a:t>such </a:t>
            </a:r>
            <a:r>
              <a:rPr kumimoji="0" lang="en-US" altLang="zh-TW" dirty="0">
                <a:solidFill>
                  <a:schemeClr val="tx1"/>
                </a:solidFill>
                <a:ea typeface="新細明體" charset="-120"/>
              </a:rPr>
              <a:t>that </a:t>
            </a:r>
            <a:r>
              <a:rPr kumimoji="0" lang="en-US" altLang="zh-TW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a[</a:t>
            </a:r>
            <a:r>
              <a:rPr kumimoji="0" lang="en-US" altLang="zh-TW" dirty="0" err="1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i</a:t>
            </a:r>
            <a:r>
              <a:rPr kumimoji="0" lang="en-US" altLang="zh-TW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]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kumimoji="0" lang="en-US" altLang="zh-TW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value</a:t>
            </a:r>
            <a:r>
              <a:rPr kumimoji="0" lang="en-US" altLang="zh-TW" dirty="0">
                <a:solidFill>
                  <a:schemeClr val="tx1"/>
                </a:solidFill>
                <a:ea typeface="新細明體" charset="-120"/>
              </a:rPr>
              <a:t>, or report that 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</a:rPr>
              <a:t>no such index exists</a:t>
            </a:r>
            <a:r>
              <a:rPr kumimoji="0" lang="en-US" altLang="zh-TW" dirty="0">
                <a:solidFill>
                  <a:schemeClr val="tx1"/>
                </a:solidFill>
                <a:ea typeface="新細明體" charset="-120"/>
              </a:rPr>
              <a:t>.</a:t>
            </a:r>
          </a:p>
          <a:p>
            <a:endParaRPr kumimoji="0" lang="en-US" altLang="zh-TW" dirty="0">
              <a:ea typeface="新細明體" charset="-120"/>
            </a:endParaRPr>
          </a:p>
          <a:p>
            <a:endParaRPr kumimoji="0" lang="en-US" altLang="zh-TW" dirty="0" smtClean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kumimoji="0" lang="en-US" altLang="zh-TW" dirty="0" smtClean="0">
                <a:ea typeface="新細明體" charset="-120"/>
              </a:rPr>
              <a:t>Invariant : </a:t>
            </a:r>
            <a:r>
              <a:rPr kumimoji="0" lang="en-US" altLang="zh-TW" dirty="0" smtClean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a[lo</a:t>
            </a:r>
            <a:r>
              <a:rPr kumimoji="0" lang="en-US" altLang="zh-TW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]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  <a:sym typeface="Symbol" pitchFamily="64" charset="2"/>
              </a:rPr>
              <a:t>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0" lang="en-US" altLang="zh-TW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value 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  <a:sym typeface="Symbol" pitchFamily="64" charset="2"/>
              </a:rPr>
              <a:t> </a:t>
            </a:r>
            <a:r>
              <a:rPr kumimoji="0"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0" lang="en-US" altLang="zh-TW" dirty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a[hi</a:t>
            </a:r>
            <a:r>
              <a:rPr kumimoji="0" lang="en-US" altLang="zh-TW" dirty="0" smtClean="0">
                <a:solidFill>
                  <a:srgbClr val="FF0000"/>
                </a:solidFill>
                <a:latin typeface="Courier New" pitchFamily="64" charset="0"/>
                <a:ea typeface="新細明體" charset="-120"/>
              </a:rPr>
              <a:t>]</a:t>
            </a:r>
            <a:endParaRPr kumimoji="0" lang="en-US" altLang="zh-TW" dirty="0">
              <a:solidFill>
                <a:srgbClr val="FF0000"/>
              </a:solidFill>
              <a:latin typeface="Courier New" pitchFamily="64" charset="0"/>
              <a:ea typeface="新細明體" charset="-120"/>
            </a:endParaRPr>
          </a:p>
          <a:p>
            <a:endParaRPr kumimoji="0" lang="en-US" altLang="zh-TW" sz="1600" dirty="0">
              <a:solidFill>
                <a:schemeClr val="tx1"/>
              </a:solidFill>
              <a:latin typeface="Courier New" pitchFamily="64" charset="0"/>
              <a:ea typeface="新細明體" charset="-120"/>
            </a:endParaRPr>
          </a:p>
          <a:p>
            <a:endParaRPr kumimoji="0" lang="en-US" altLang="zh-TW" sz="1600" dirty="0">
              <a:solidFill>
                <a:schemeClr val="tx1"/>
              </a:solidFill>
              <a:latin typeface="Courier New" pitchFamily="64" charset="0"/>
              <a:ea typeface="新細明體" charset="-120"/>
            </a:endParaRPr>
          </a:p>
          <a:p>
            <a:r>
              <a:rPr kumimoji="0" lang="en-US" altLang="zh-TW" dirty="0">
                <a:ea typeface="新細明體" charset="-120"/>
              </a:rPr>
              <a:t>Ex.  </a:t>
            </a:r>
            <a:r>
              <a:rPr kumimoji="0" lang="en-US" altLang="zh-TW" dirty="0">
                <a:solidFill>
                  <a:schemeClr val="tx1"/>
                </a:solidFill>
                <a:ea typeface="新細明體" charset="-120"/>
              </a:rPr>
              <a:t>Binary </a:t>
            </a:r>
            <a:r>
              <a:rPr kumimoji="0" lang="en-US" altLang="zh-TW" dirty="0" smtClean="0">
                <a:solidFill>
                  <a:schemeClr val="tx1"/>
                </a:solidFill>
                <a:ea typeface="新細明體" charset="-120"/>
              </a:rPr>
              <a:t>search </a:t>
            </a:r>
            <a:r>
              <a:rPr kumimoji="0" lang="en-US" altLang="zh-TW" dirty="0">
                <a:solidFill>
                  <a:schemeClr val="tx1"/>
                </a:solidFill>
                <a:ea typeface="新細明體" charset="-120"/>
              </a:rPr>
              <a:t>for 33.</a:t>
            </a:r>
          </a:p>
          <a:p>
            <a:endParaRPr kumimoji="0" lang="en-US" altLang="zh-TW" sz="1600" dirty="0">
              <a:solidFill>
                <a:schemeClr val="tx1"/>
              </a:solidFill>
              <a:latin typeface="Courier New" pitchFamily="64" charset="0"/>
              <a:ea typeface="新細明體" charset="-120"/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7591425" y="4060304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hi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7773988" y="379677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CBE-ADC8-4B19-A7DD-EBDD195CCAED}" type="slidenum">
              <a:rPr lang="en-US" altLang="zh-TW" smtClean="0"/>
              <a:pPr/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14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TW" sz="2400" b="1" u="sng" dirty="0">
                <a:latin typeface="Cambria" pitchFamily="18" charset="0"/>
              </a:rPr>
              <a:t>*Structure 1.1:</a:t>
            </a:r>
            <a:r>
              <a:rPr lang="en-US" altLang="zh-TW" sz="2400" u="sng" dirty="0">
                <a:latin typeface="Cambria" pitchFamily="18" charset="0"/>
              </a:rPr>
              <a:t>Abstract data type </a:t>
            </a:r>
            <a:r>
              <a:rPr lang="en-US" altLang="zh-TW" sz="3600" i="1" u="sng" dirty="0" err="1">
                <a:solidFill>
                  <a:srgbClr val="FF0000"/>
                </a:solidFill>
                <a:latin typeface="Cambria" pitchFamily="18" charset="0"/>
              </a:rPr>
              <a:t>Natural_Number</a:t>
            </a:r>
            <a:r>
              <a:rPr lang="en-US" altLang="zh-TW" sz="2400" i="1" u="sng" dirty="0">
                <a:latin typeface="Cambria" pitchFamily="18" charset="0"/>
              </a:rPr>
              <a:t> </a:t>
            </a:r>
            <a:r>
              <a:rPr lang="en-US" altLang="zh-TW" sz="2400" u="sng" dirty="0">
                <a:latin typeface="Cambria" pitchFamily="18" charset="0"/>
              </a:rPr>
              <a:t>(p.17</a:t>
            </a:r>
            <a:r>
              <a:rPr lang="en-US" altLang="zh-TW" sz="2400" u="sng" dirty="0" smtClean="0">
                <a:latin typeface="Cambria" pitchFamily="18" charset="0"/>
              </a:rPr>
              <a:t>)</a:t>
            </a:r>
            <a:br>
              <a:rPr lang="en-US" altLang="zh-TW" sz="2400" u="sng" dirty="0" smtClean="0">
                <a:latin typeface="Cambria" pitchFamily="18" charset="0"/>
              </a:rPr>
            </a:br>
            <a:r>
              <a:rPr lang="en-US" altLang="zh-TW" sz="2000" dirty="0">
                <a:latin typeface="Cambria" pitchFamily="18" charset="0"/>
              </a:rPr>
              <a:t/>
            </a:r>
            <a:br>
              <a:rPr lang="en-US" altLang="zh-TW" sz="2000" dirty="0">
                <a:latin typeface="Cambria" pitchFamily="18" charset="0"/>
              </a:rPr>
            </a:br>
            <a:r>
              <a:rPr lang="en-US" altLang="zh-TW" sz="2000" dirty="0" smtClean="0">
                <a:latin typeface="Cambria" pitchFamily="18" charset="0"/>
              </a:rPr>
              <a:t>   </a:t>
            </a:r>
            <a:r>
              <a:rPr lang="en-US" altLang="zh-TW" sz="2000" dirty="0" smtClean="0"/>
              <a:t>axioms: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(describe relations)</a:t>
            </a:r>
            <a:br>
              <a:rPr lang="en-US" altLang="zh-TW" sz="2000" u="sng" dirty="0" smtClean="0">
                <a:solidFill>
                  <a:srgbClr val="FF0000"/>
                </a:solidFill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Is_Zero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(Zero())                ::= </a:t>
            </a:r>
            <a:r>
              <a:rPr lang="en-US" altLang="zh-TW" sz="2000" i="1" dirty="0" smtClean="0">
                <a:latin typeface="Cambria" pitchFamily="18" charset="0"/>
                <a:sym typeface="Symbol" pitchFamily="18" charset="2"/>
              </a:rPr>
              <a:t>TRUE</a:t>
            </a:r>
            <a:br>
              <a:rPr lang="en-US" altLang="zh-TW" sz="2000" i="1" dirty="0" smtClean="0">
                <a:latin typeface="Cambria" pitchFamily="18" charset="0"/>
                <a:sym typeface="Symbol" pitchFamily="18" charset="2"/>
              </a:rPr>
            </a:b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i="1" dirty="0" smtClean="0">
                <a:sym typeface="Symbol" pitchFamily="18" charset="2"/>
              </a:rPr>
              <a:t>     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 err="1" smtClean="0">
                <a:sym typeface="Symbol" pitchFamily="18" charset="2"/>
              </a:rPr>
              <a:t>Is_Zero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dirty="0" err="1" smtClean="0">
                <a:sym typeface="Symbol" pitchFamily="18" charset="2"/>
              </a:rPr>
              <a:t>Succ</a:t>
            </a:r>
            <a:r>
              <a:rPr lang="en-US" altLang="zh-TW" sz="2000" dirty="0" smtClean="0">
                <a:sym typeface="Symbol" pitchFamily="18" charset="2"/>
              </a:rPr>
              <a:t> (x))             ::= </a:t>
            </a:r>
            <a:r>
              <a:rPr lang="en-US" altLang="zh-TW" sz="2000" i="1" dirty="0" smtClean="0">
                <a:sym typeface="Symbol" pitchFamily="18" charset="2"/>
              </a:rPr>
              <a:t>FALSE</a:t>
            </a:r>
            <a:br>
              <a:rPr lang="en-US" altLang="zh-TW" sz="2000" i="1" dirty="0" smtClean="0">
                <a:sym typeface="Symbol" pitchFamily="18" charset="2"/>
              </a:rPr>
            </a:b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i="1" dirty="0" smtClean="0">
                <a:sym typeface="Symbol" pitchFamily="18" charset="2"/>
              </a:rPr>
              <a:t> 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Add(Zero(),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y)     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	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::= 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y</a:t>
            </a:r>
            <a:br>
              <a:rPr lang="en-US" altLang="zh-TW" sz="2000" b="1" dirty="0" smtClean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      Add(</a:t>
            </a:r>
            <a:r>
              <a:rPr lang="en-US" altLang="zh-TW" sz="2000" dirty="0" err="1" smtClean="0">
                <a:sym typeface="Symbol" pitchFamily="18" charset="2"/>
              </a:rPr>
              <a:t>Succ</a:t>
            </a:r>
            <a:r>
              <a:rPr lang="en-US" altLang="zh-TW" sz="2000" dirty="0" smtClean="0">
                <a:sym typeface="Symbol" pitchFamily="18" charset="2"/>
              </a:rPr>
              <a:t>(x),y)                 ::= Successor(Add(</a:t>
            </a:r>
            <a:r>
              <a:rPr lang="en-US" altLang="zh-TW" sz="2000" dirty="0" err="1" smtClean="0">
                <a:sym typeface="Symbol" pitchFamily="18" charset="2"/>
              </a:rPr>
              <a:t>x,y</a:t>
            </a:r>
            <a:r>
              <a:rPr lang="en-US" altLang="zh-TW" sz="2000" dirty="0" smtClean="0">
                <a:sym typeface="Symbol" pitchFamily="18" charset="2"/>
              </a:rPr>
              <a:t>))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Eq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x,Zero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())   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	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::= </a:t>
            </a:r>
            <a:r>
              <a:rPr lang="en-US" altLang="zh-TW" sz="2000" b="1" dirty="0" err="1" smtClean="0">
                <a:latin typeface="Cambria" pitchFamily="18" charset="0"/>
                <a:sym typeface="Symbol" pitchFamily="18" charset="2"/>
              </a:rPr>
              <a:t>Iz_Zero</a:t>
            </a: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(x)</a:t>
            </a:r>
            <a:r>
              <a:rPr lang="en-US" altLang="zh-TW" sz="2000" i="1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i="1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     </a:t>
            </a:r>
            <a:r>
              <a:rPr lang="en-US" altLang="zh-TW" sz="2000" dirty="0" err="1" smtClean="0">
                <a:sym typeface="Symbol" pitchFamily="18" charset="2"/>
              </a:rPr>
              <a:t>Eq</a:t>
            </a:r>
            <a:r>
              <a:rPr lang="en-US" altLang="zh-TW" sz="2000" dirty="0" smtClean="0">
                <a:sym typeface="Symbol" pitchFamily="18" charset="2"/>
              </a:rPr>
              <a:t>(Zero(),</a:t>
            </a:r>
            <a:r>
              <a:rPr lang="en-US" altLang="zh-TW" sz="2000" dirty="0" err="1" smtClean="0">
                <a:sym typeface="Symbol" pitchFamily="18" charset="2"/>
              </a:rPr>
              <a:t>Succ</a:t>
            </a:r>
            <a:r>
              <a:rPr lang="en-US" altLang="zh-TW" sz="2000" dirty="0" smtClean="0">
                <a:sym typeface="Symbol" pitchFamily="18" charset="2"/>
              </a:rPr>
              <a:t>(y))         ::= FALSE</a:t>
            </a:r>
            <a:r>
              <a:rPr lang="en-US" altLang="zh-TW" sz="2000" i="1" dirty="0">
                <a:sym typeface="Symbol" pitchFamily="18" charset="2"/>
              </a:rPr>
              <a:t/>
            </a:r>
            <a:br>
              <a:rPr lang="en-US" altLang="zh-TW" sz="2000" i="1" dirty="0">
                <a:sym typeface="Symbol" pitchFamily="18" charset="2"/>
              </a:rPr>
            </a:b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Eq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Succ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(x),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Succ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(y))       ::=Equal(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x,y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)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    </a:t>
            </a:r>
            <a:r>
              <a:rPr lang="en-US" altLang="zh-TW" sz="2000" i="1" dirty="0" smtClean="0">
                <a:sym typeface="Symbol" pitchFamily="18" charset="2"/>
              </a:rPr>
              <a:t>Sub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</a:t>
            </a:r>
            <a:r>
              <a:rPr lang="en-US" altLang="zh-TW" sz="2000" dirty="0" err="1" smtClean="0">
                <a:latin typeface="Cambria" pitchFamily="18" charset="0"/>
                <a:sym typeface="Symbol" pitchFamily="18" charset="2"/>
              </a:rPr>
              <a:t>x,Zero</a:t>
            </a:r>
            <a:r>
              <a:rPr lang="en-US" altLang="zh-TW" sz="2000" dirty="0" smtClean="0">
                <a:latin typeface="Cambria" pitchFamily="18" charset="0"/>
                <a:sym typeface="Symbol" pitchFamily="18" charset="2"/>
              </a:rPr>
              <a:t>())                    ::=x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      </a:t>
            </a:r>
            <a:r>
              <a:rPr lang="en-US" altLang="zh-TW" sz="2000" i="1" dirty="0" smtClean="0">
                <a:sym typeface="Symbol" pitchFamily="18" charset="2"/>
              </a:rPr>
              <a:t>Sub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dirty="0" err="1" smtClean="0">
                <a:sym typeface="Symbol" pitchFamily="18" charset="2"/>
              </a:rPr>
              <a:t>Zero,Succ</a:t>
            </a:r>
            <a:r>
              <a:rPr lang="en-US" altLang="zh-TW" sz="2000" dirty="0" smtClean="0">
                <a:sym typeface="Symbol" pitchFamily="18" charset="2"/>
              </a:rPr>
              <a:t>(y))           ::=Zero()</a:t>
            </a:r>
            <a:r>
              <a:rPr lang="en-US" altLang="zh-TW" sz="2000" dirty="0">
                <a:sym typeface="Symbol" pitchFamily="18" charset="2"/>
              </a:rPr>
              <a:t/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     </a:t>
            </a:r>
            <a:r>
              <a:rPr lang="en-US" altLang="zh-TW" sz="2000" i="1" dirty="0" smtClean="0">
                <a:sym typeface="Symbol" pitchFamily="18" charset="2"/>
              </a:rPr>
              <a:t>Sub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dirty="0" err="1" smtClean="0">
                <a:sym typeface="Symbol" pitchFamily="18" charset="2"/>
              </a:rPr>
              <a:t>Succ</a:t>
            </a:r>
            <a:r>
              <a:rPr lang="en-US" altLang="zh-TW" sz="2000" dirty="0" smtClean="0">
                <a:sym typeface="Symbol" pitchFamily="18" charset="2"/>
              </a:rPr>
              <a:t>(x),</a:t>
            </a:r>
            <a:r>
              <a:rPr lang="en-US" altLang="zh-TW" sz="2000" dirty="0" err="1" smtClean="0">
                <a:sym typeface="Symbol" pitchFamily="18" charset="2"/>
              </a:rPr>
              <a:t>Succ</a:t>
            </a:r>
            <a:r>
              <a:rPr lang="en-US" altLang="zh-TW" sz="2000" dirty="0" smtClean="0">
                <a:sym typeface="Symbol" pitchFamily="18" charset="2"/>
              </a:rPr>
              <a:t>(y</a:t>
            </a:r>
            <a:r>
              <a:rPr lang="en-US" altLang="zh-TW" sz="2000" dirty="0">
                <a:sym typeface="Symbol" pitchFamily="18" charset="2"/>
              </a:rPr>
              <a:t>))     </a:t>
            </a:r>
            <a:r>
              <a:rPr lang="en-US" altLang="zh-TW" sz="2000" dirty="0" smtClean="0">
                <a:sym typeface="Symbol" pitchFamily="18" charset="2"/>
              </a:rPr>
              <a:t>::=Sub(</a:t>
            </a:r>
            <a:r>
              <a:rPr lang="en-US" altLang="zh-TW" sz="2000" dirty="0" err="1" smtClean="0">
                <a:sym typeface="Symbol" pitchFamily="18" charset="2"/>
              </a:rPr>
              <a:t>x,y</a:t>
            </a:r>
            <a:r>
              <a:rPr lang="en-US" altLang="zh-TW" sz="2000" dirty="0" smtClean="0">
                <a:sym typeface="Symbol" pitchFamily="18" charset="2"/>
              </a:rPr>
              <a:t>)</a:t>
            </a:r>
            <a:r>
              <a:rPr lang="en-US" altLang="zh-TW" sz="2000" dirty="0">
                <a:sym typeface="Symbol" pitchFamily="18" charset="2"/>
              </a:rPr>
              <a:t/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/>
            </a:r>
            <a:br>
              <a:rPr lang="en-US" altLang="zh-TW" sz="2000" dirty="0">
                <a:latin typeface="Cambria" pitchFamily="18" charset="0"/>
                <a:sym typeface="Symbol" pitchFamily="18" charset="2"/>
              </a:rPr>
            </a:br>
            <a:r>
              <a:rPr lang="en-US" altLang="zh-TW" sz="2000" b="1" dirty="0" smtClean="0">
                <a:latin typeface="Cambria" pitchFamily="18" charset="0"/>
                <a:sym typeface="Symbol" pitchFamily="18" charset="2"/>
              </a:rPr>
              <a:t>end </a:t>
            </a:r>
            <a:r>
              <a:rPr lang="en-US" altLang="zh-TW" sz="2000" i="1" dirty="0" err="1">
                <a:latin typeface="Cambria" pitchFamily="18" charset="0"/>
                <a:sym typeface="Symbol" pitchFamily="18" charset="2"/>
              </a:rPr>
              <a:t>Natural_Number</a:t>
            </a:r>
            <a:r>
              <a:rPr lang="en-US" altLang="zh-TW" sz="2000" dirty="0">
                <a:latin typeface="Cambria" pitchFamily="18" charset="0"/>
                <a:sym typeface="Symbol" pitchFamily="18" charset="2"/>
              </a:rPr>
              <a:t>   </a:t>
            </a:r>
            <a:r>
              <a:rPr lang="en-US" altLang="zh-TW" sz="2000" dirty="0">
                <a:latin typeface="Cambria" pitchFamily="18" charset="0"/>
              </a:rPr>
              <a:t/>
            </a:r>
            <a:br>
              <a:rPr lang="en-US" altLang="zh-TW" sz="2000" dirty="0">
                <a:latin typeface="Cambria" pitchFamily="18" charset="0"/>
              </a:rPr>
            </a:br>
            <a:endParaRPr lang="en-US" altLang="zh-TW" sz="2400" b="1" u="sng" dirty="0">
              <a:latin typeface="Cambria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1C16-BE60-4957-B4F2-F33664C37B76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0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7732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0300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15728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24872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29444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8588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34016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43160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56876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52304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1448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66020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75164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70592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1115616" y="1790031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7732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64</a:t>
            </a: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0300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14</a:t>
            </a: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5728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13</a:t>
            </a: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4872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25</a:t>
            </a: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9444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33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8588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51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4016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43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43160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53</a:t>
            </a: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56876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84</a:t>
            </a: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52304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72</a:t>
            </a:r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61448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93</a:t>
            </a: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66020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95</a:t>
            </a: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75164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97</a:t>
            </a: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70592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96</a:t>
            </a: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1115616" y="1340768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1144191" y="2334543"/>
            <a:ext cx="3968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lo</a:t>
            </a:r>
          </a:p>
        </p:txBody>
      </p:sp>
      <p:sp>
        <p:nvSpPr>
          <p:cNvPr id="1099" name="Line 75"/>
          <p:cNvSpPr>
            <a:spLocks noChangeShapeType="1"/>
          </p:cNvSpPr>
          <p:nvPr/>
        </p:nvSpPr>
        <p:spPr bwMode="auto">
          <a:xfrm flipV="1">
            <a:off x="1328341" y="20710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7564041" y="2337718"/>
            <a:ext cx="3968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hi</a:t>
            </a:r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 flipV="1">
            <a:off x="7746604" y="207419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4292204" y="2336131"/>
            <a:ext cx="5048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mid</a:t>
            </a:r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 flipV="1">
            <a:off x="4528741" y="20726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auto">
          <a:xfrm>
            <a:off x="4393876" y="1415629"/>
            <a:ext cx="357187" cy="357187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34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315200" cy="838200"/>
          </a:xfrm>
        </p:spPr>
        <p:txBody>
          <a:bodyPr/>
          <a:lstStyle/>
          <a:p>
            <a:r>
              <a:rPr kumimoji="0" lang="en-US" altLang="zh-TW" dirty="0">
                <a:ea typeface="新細明體" charset="-120"/>
              </a:rPr>
              <a:t>Binary Search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8006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0574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6002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5146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29718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8862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4290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43434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57150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52578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61722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66294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5438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7086600" y="33742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1143000" y="33742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9" name="Rectangle 19" descr="Outlined diamond"/>
          <p:cNvSpPr>
            <a:spLocks noChangeArrowheads="1"/>
          </p:cNvSpPr>
          <p:nvPr/>
        </p:nvSpPr>
        <p:spPr bwMode="auto">
          <a:xfrm>
            <a:off x="48006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20574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14</a:t>
            </a:r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16002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13</a:t>
            </a: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5146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25</a:t>
            </a: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29718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33</a:t>
            </a:r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38862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51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34290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43</a:t>
            </a:r>
          </a:p>
        </p:txBody>
      </p:sp>
      <p:sp>
        <p:nvSpPr>
          <p:cNvPr id="66" name="Rectangle 26" descr="Outlined diamond"/>
          <p:cNvSpPr>
            <a:spLocks noChangeArrowheads="1"/>
          </p:cNvSpPr>
          <p:nvPr/>
        </p:nvSpPr>
        <p:spPr bwMode="auto">
          <a:xfrm>
            <a:off x="43434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67" name="Rectangle 27" descr="Outlined diamond"/>
          <p:cNvSpPr>
            <a:spLocks noChangeArrowheads="1"/>
          </p:cNvSpPr>
          <p:nvPr/>
        </p:nvSpPr>
        <p:spPr bwMode="auto">
          <a:xfrm>
            <a:off x="57150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68" name="Rectangle 28" descr="Outlined diamond"/>
          <p:cNvSpPr>
            <a:spLocks noChangeArrowheads="1"/>
          </p:cNvSpPr>
          <p:nvPr/>
        </p:nvSpPr>
        <p:spPr bwMode="auto">
          <a:xfrm>
            <a:off x="52578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69" name="Rectangle 29" descr="Outlined diamond"/>
          <p:cNvSpPr>
            <a:spLocks noChangeArrowheads="1"/>
          </p:cNvSpPr>
          <p:nvPr/>
        </p:nvSpPr>
        <p:spPr bwMode="auto">
          <a:xfrm>
            <a:off x="61722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70" name="Rectangle 30" descr="Outlined diamond"/>
          <p:cNvSpPr>
            <a:spLocks noChangeArrowheads="1"/>
          </p:cNvSpPr>
          <p:nvPr/>
        </p:nvSpPr>
        <p:spPr bwMode="auto">
          <a:xfrm>
            <a:off x="66294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71" name="Rectangle 31" descr="Outlined diamond"/>
          <p:cNvSpPr>
            <a:spLocks noChangeArrowheads="1"/>
          </p:cNvSpPr>
          <p:nvPr/>
        </p:nvSpPr>
        <p:spPr bwMode="auto">
          <a:xfrm>
            <a:off x="75438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72" name="Rectangle 32" descr="Outlined diamond"/>
          <p:cNvSpPr>
            <a:spLocks noChangeArrowheads="1"/>
          </p:cNvSpPr>
          <p:nvPr/>
        </p:nvSpPr>
        <p:spPr bwMode="auto">
          <a:xfrm>
            <a:off x="7086600" y="29249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 dirty="0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143000" y="29249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1171575" y="3918719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lo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1355725" y="365519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3914775" y="3920307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hi</a:t>
            </a:r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V="1">
            <a:off x="4095750" y="365678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48006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20574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16002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25146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29718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38862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34290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43434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57150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52578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1722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66294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5438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7086600" y="5174407"/>
            <a:ext cx="457200" cy="1920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1143000" y="5174407"/>
            <a:ext cx="4572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3" name="Rectangle 19" descr="Outlined diamond"/>
          <p:cNvSpPr>
            <a:spLocks noChangeArrowheads="1"/>
          </p:cNvSpPr>
          <p:nvPr/>
        </p:nvSpPr>
        <p:spPr bwMode="auto">
          <a:xfrm>
            <a:off x="48006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20574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14</a:t>
            </a:r>
          </a:p>
        </p:txBody>
      </p:sp>
      <p:sp>
        <p:nvSpPr>
          <p:cNvPr id="95" name="Rectangle 21"/>
          <p:cNvSpPr>
            <a:spLocks noChangeArrowheads="1"/>
          </p:cNvSpPr>
          <p:nvPr/>
        </p:nvSpPr>
        <p:spPr bwMode="auto">
          <a:xfrm>
            <a:off x="16002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13</a:t>
            </a:r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25146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25</a:t>
            </a:r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29718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33</a:t>
            </a:r>
          </a:p>
        </p:txBody>
      </p:sp>
      <p:sp>
        <p:nvSpPr>
          <p:cNvPr id="98" name="Rectangle 24"/>
          <p:cNvSpPr>
            <a:spLocks noChangeArrowheads="1"/>
          </p:cNvSpPr>
          <p:nvPr/>
        </p:nvSpPr>
        <p:spPr bwMode="auto">
          <a:xfrm>
            <a:off x="38862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51</a:t>
            </a:r>
          </a:p>
        </p:txBody>
      </p:sp>
      <p:sp>
        <p:nvSpPr>
          <p:cNvPr id="99" name="Rectangle 25"/>
          <p:cNvSpPr>
            <a:spLocks noChangeArrowheads="1"/>
          </p:cNvSpPr>
          <p:nvPr/>
        </p:nvSpPr>
        <p:spPr bwMode="auto">
          <a:xfrm>
            <a:off x="34290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43</a:t>
            </a:r>
          </a:p>
        </p:txBody>
      </p:sp>
      <p:sp>
        <p:nvSpPr>
          <p:cNvPr id="100" name="Rectangle 26" descr="Outlined diamond"/>
          <p:cNvSpPr>
            <a:spLocks noChangeArrowheads="1"/>
          </p:cNvSpPr>
          <p:nvPr/>
        </p:nvSpPr>
        <p:spPr bwMode="auto">
          <a:xfrm>
            <a:off x="43434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01" name="Rectangle 27" descr="Outlined diamond"/>
          <p:cNvSpPr>
            <a:spLocks noChangeArrowheads="1"/>
          </p:cNvSpPr>
          <p:nvPr/>
        </p:nvSpPr>
        <p:spPr bwMode="auto">
          <a:xfrm>
            <a:off x="57150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02" name="Rectangle 28" descr="Outlined diamond"/>
          <p:cNvSpPr>
            <a:spLocks noChangeArrowheads="1"/>
          </p:cNvSpPr>
          <p:nvPr/>
        </p:nvSpPr>
        <p:spPr bwMode="auto">
          <a:xfrm>
            <a:off x="52578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03" name="Rectangle 29" descr="Outlined diamond"/>
          <p:cNvSpPr>
            <a:spLocks noChangeArrowheads="1"/>
          </p:cNvSpPr>
          <p:nvPr/>
        </p:nvSpPr>
        <p:spPr bwMode="auto">
          <a:xfrm>
            <a:off x="61722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04" name="Rectangle 30" descr="Outlined diamond"/>
          <p:cNvSpPr>
            <a:spLocks noChangeArrowheads="1"/>
          </p:cNvSpPr>
          <p:nvPr/>
        </p:nvSpPr>
        <p:spPr bwMode="auto">
          <a:xfrm>
            <a:off x="66294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05" name="Rectangle 31" descr="Outlined diamond"/>
          <p:cNvSpPr>
            <a:spLocks noChangeArrowheads="1"/>
          </p:cNvSpPr>
          <p:nvPr/>
        </p:nvSpPr>
        <p:spPr bwMode="auto">
          <a:xfrm>
            <a:off x="75438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06" name="Rectangle 32" descr="Outlined diamond"/>
          <p:cNvSpPr>
            <a:spLocks noChangeArrowheads="1"/>
          </p:cNvSpPr>
          <p:nvPr/>
        </p:nvSpPr>
        <p:spPr bwMode="auto">
          <a:xfrm>
            <a:off x="7086600" y="4725144"/>
            <a:ext cx="457200" cy="4206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07" name="Rectangle 33"/>
          <p:cNvSpPr>
            <a:spLocks noChangeArrowheads="1"/>
          </p:cNvSpPr>
          <p:nvPr/>
        </p:nvSpPr>
        <p:spPr bwMode="auto">
          <a:xfrm>
            <a:off x="1143000" y="4725144"/>
            <a:ext cx="45720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1171575" y="5718919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lo</a:t>
            </a:r>
          </a:p>
        </p:txBody>
      </p:sp>
      <p:sp>
        <p:nvSpPr>
          <p:cNvPr id="109" name="Line 35"/>
          <p:cNvSpPr>
            <a:spLocks noChangeShapeType="1"/>
          </p:cNvSpPr>
          <p:nvPr/>
        </p:nvSpPr>
        <p:spPr bwMode="auto">
          <a:xfrm flipV="1">
            <a:off x="1355725" y="545539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2486025" y="5720507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mid</a:t>
            </a:r>
          </a:p>
        </p:txBody>
      </p:sp>
      <p:sp>
        <p:nvSpPr>
          <p:cNvPr id="111" name="Line 40"/>
          <p:cNvSpPr>
            <a:spLocks noChangeShapeType="1"/>
          </p:cNvSpPr>
          <p:nvPr/>
        </p:nvSpPr>
        <p:spPr bwMode="auto">
          <a:xfrm flipV="1">
            <a:off x="2722563" y="545698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Oval 41"/>
          <p:cNvSpPr>
            <a:spLocks noChangeArrowheads="1"/>
          </p:cNvSpPr>
          <p:nvPr/>
        </p:nvSpPr>
        <p:spPr bwMode="auto">
          <a:xfrm>
            <a:off x="2562225" y="4753719"/>
            <a:ext cx="357188" cy="35718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Rectangle 42"/>
          <p:cNvSpPr>
            <a:spLocks noChangeArrowheads="1"/>
          </p:cNvSpPr>
          <p:nvPr/>
        </p:nvSpPr>
        <p:spPr bwMode="auto">
          <a:xfrm>
            <a:off x="3914775" y="5720507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/>
              <a:t>hi</a:t>
            </a:r>
          </a:p>
        </p:txBody>
      </p:sp>
      <p:sp>
        <p:nvSpPr>
          <p:cNvPr id="114" name="Line 43"/>
          <p:cNvSpPr>
            <a:spLocks noChangeShapeType="1"/>
          </p:cNvSpPr>
          <p:nvPr/>
        </p:nvSpPr>
        <p:spPr bwMode="auto">
          <a:xfrm flipV="1">
            <a:off x="4095750" y="545698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CBE-ADC8-4B19-A7DD-EBDD195CCAED}" type="slidenum">
              <a:rPr lang="en-US" altLang="zh-TW" smtClean="0"/>
              <a:pPr/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(1)Sorting: 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(2) Search: </a:t>
            </a:r>
            <a:r>
              <a:rPr lang="en-US" altLang="zh-TW" sz="6600" dirty="0" smtClean="0">
                <a:solidFill>
                  <a:srgbClr val="FF0000"/>
                </a:solidFill>
              </a:rPr>
              <a:t>O(log n)</a:t>
            </a:r>
            <a:endParaRPr lang="zh-TW" altLang="en-US" sz="66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CBE-ADC8-4B19-A7DD-EBDD195CCAED}" type="slidenum">
              <a:rPr lang="en-US" altLang="zh-TW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7315200" cy="838200"/>
          </a:xfrm>
        </p:spPr>
        <p:txBody>
          <a:bodyPr/>
          <a:lstStyle/>
          <a:p>
            <a:r>
              <a:rPr lang="en-US" altLang="zh-TW"/>
              <a:t>Truly Understand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4868863"/>
            <a:ext cx="7315200" cy="123825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You can clearly explain it by your own words!</a:t>
            </a:r>
          </a:p>
        </p:txBody>
      </p:sp>
      <p:pic>
        <p:nvPicPr>
          <p:cNvPr id="226312" name="Picture 8" descr="Idea Bu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700213"/>
            <a:ext cx="23749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3378</TotalTime>
  <Words>2188</Words>
  <Application>Microsoft Office PowerPoint</Application>
  <PresentationFormat>如螢幕大小 (4:3)</PresentationFormat>
  <Paragraphs>806</Paragraphs>
  <Slides>81</Slides>
  <Notes>70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81</vt:i4>
      </vt:variant>
    </vt:vector>
  </HeadingPairs>
  <TitlesOfParts>
    <vt:vector size="84" baseType="lpstr">
      <vt:lpstr>古典-1</vt:lpstr>
      <vt:lpstr>方程式</vt:lpstr>
      <vt:lpstr>Visio</vt:lpstr>
      <vt:lpstr>PowerPoint 簡報</vt:lpstr>
      <vt:lpstr>How to create programs</vt:lpstr>
      <vt:lpstr>Data Type</vt:lpstr>
      <vt:lpstr>Specification vs. Implementation</vt:lpstr>
      <vt:lpstr>Describe  Ferris Wheel?</vt:lpstr>
      <vt:lpstr>Describe  Natural Number?</vt:lpstr>
      <vt:lpstr>*Structure 1.1:Abstract data type Natural_Number (p.17) structure Natural_Number is      objects:  an ordered subrange of the integers starting at zero and ending        at the maximum integer (INT_MAX) on the computer      functions:        for all x, y  Nat_No;  TRUE, FALSEBoolean        Add, Sub, Succ, and Eq are the usual integer operations.         Nat_No Zero (  )         ::=  0        Boolean  Is_Zero(x)   ::= if (x) return FALSE                                                         else return TRUE        Nat_No Add(x, y)        ::= if ((x+y) &lt;= INT_MAX) return x+y                                                          else return INT_MAX        Boolean Eq(x,y)    ::= if (x== y) return TRUE                                                         else return FALSE        Nat_No Succ(x)           ::= if (x == INT_MAX) return x                                                         else return x+1        Nat_No Sub(x,y)         ::= if (x&lt;y) return 0                                                         else return x-y  </vt:lpstr>
      <vt:lpstr>*Structure 1.1:Abstract data type Natural_Number (p.17)     axioms: (describe relations)         Is_Zero(Zero())                ::= TRUE        Is_Zero(Succ (x))             ::= FALSE        Add(Zero(), y)              ::= y        Add(Succ(x),y)                 ::= Successor(Add(x,y))        Eq(x,Zero())          ::= Iz_Zero(x)        Eq(Zero(),Succ(y))         ::= FALSE        Eq(Succ(x),Succ(y))       ::=Equal(x,y)        Sub(x,Zero())                    ::=x        Sub(Zero,Succ(y))           ::=Zero()        Sub(Succ(x),Succ(y))     ::=Sub(x,y)  end Natural_Number    </vt:lpstr>
      <vt:lpstr>Truly Understand</vt:lpstr>
      <vt:lpstr>What is Algorithm?</vt:lpstr>
      <vt:lpstr>Algorithm</vt:lpstr>
      <vt:lpstr>Algorithm Definition with 5 Conditions</vt:lpstr>
      <vt:lpstr>Algorithm v.s. Procedure</vt:lpstr>
      <vt:lpstr>Data Structure</vt:lpstr>
      <vt:lpstr>Algorithm v.s. Data Structure</vt:lpstr>
      <vt:lpstr>Volkswagen</vt:lpstr>
      <vt:lpstr>Nissan</vt:lpstr>
      <vt:lpstr>Problem &amp; Algorithm</vt:lpstr>
      <vt:lpstr>What kind of problem can be solved by algorithm?</vt:lpstr>
      <vt:lpstr>計算問題的世紀大難題 P=NP?</vt:lpstr>
      <vt:lpstr>Analyzing Algorithm</vt:lpstr>
      <vt:lpstr>Pseudocode</vt:lpstr>
      <vt:lpstr>Insertion sort</vt:lpstr>
      <vt:lpstr>An Example: Insertion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Observation</vt:lpstr>
      <vt:lpstr>Analyzing algorithms </vt:lpstr>
      <vt:lpstr>Performance(1/2)</vt:lpstr>
      <vt:lpstr>Performance(2/2)</vt:lpstr>
      <vt:lpstr>Running Time</vt:lpstr>
      <vt:lpstr>Insertion Sort</vt:lpstr>
      <vt:lpstr>Insertion Sort</vt:lpstr>
      <vt:lpstr>Insertion Sort</vt:lpstr>
      <vt:lpstr>Best-case</vt:lpstr>
      <vt:lpstr>Best-case</vt:lpstr>
      <vt:lpstr>Worst-case</vt:lpstr>
      <vt:lpstr>Worst-case</vt:lpstr>
      <vt:lpstr>Worst-case v.s. Average-case Analysis</vt:lpstr>
      <vt:lpstr>Average Case?</vt:lpstr>
      <vt:lpstr>PowerPoint 簡報</vt:lpstr>
      <vt:lpstr>Average-case</vt:lpstr>
      <vt:lpstr>Order of Growth</vt:lpstr>
      <vt:lpstr>Analysis</vt:lpstr>
      <vt:lpstr>Worst-case</vt:lpstr>
      <vt:lpstr>Growth of Function</vt:lpstr>
      <vt:lpstr>小時候胖不是胖</vt:lpstr>
      <vt:lpstr>Asymptotic Notation</vt:lpstr>
      <vt:lpstr>Asymptotic Tightly Upper Bound</vt:lpstr>
      <vt:lpstr>How to read and view the notation?</vt:lpstr>
      <vt:lpstr>How to read and view the notation?</vt:lpstr>
      <vt:lpstr>Asymptotic Tightly Lower Bound </vt:lpstr>
      <vt:lpstr>Asymptotic Tightly Bound </vt:lpstr>
      <vt:lpstr>Theorem</vt:lpstr>
      <vt:lpstr>Asymptotic Upper Bound </vt:lpstr>
      <vt:lpstr>Asymptotic Lower Bound </vt:lpstr>
      <vt:lpstr>Examples </vt:lpstr>
      <vt:lpstr>Example: </vt:lpstr>
      <vt:lpstr>Example: </vt:lpstr>
      <vt:lpstr>Order of Growth</vt:lpstr>
      <vt:lpstr>Order of Growth</vt:lpstr>
      <vt:lpstr>Order of Growth</vt:lpstr>
      <vt:lpstr>Order of Growth</vt:lpstr>
      <vt:lpstr>Quick Sort</vt:lpstr>
      <vt:lpstr>Quicksort</vt:lpstr>
      <vt:lpstr>Quicksort</vt:lpstr>
      <vt:lpstr>Partition</vt:lpstr>
      <vt:lpstr>Partition In Words</vt:lpstr>
      <vt:lpstr>Partition(A, 1, 10)</vt:lpstr>
      <vt:lpstr>Partition Code</vt:lpstr>
      <vt:lpstr>Analyzing Quicksort</vt:lpstr>
      <vt:lpstr> Analyzing Quicksort</vt:lpstr>
      <vt:lpstr> Improving Quicksort</vt:lpstr>
      <vt:lpstr>Binary Search</vt:lpstr>
      <vt:lpstr>Binary Search</vt:lpstr>
      <vt:lpstr>Binary Search</vt:lpstr>
      <vt:lpstr>Time Complexity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992</cp:revision>
  <dcterms:created xsi:type="dcterms:W3CDTF">2007-09-17T04:06:35Z</dcterms:created>
  <dcterms:modified xsi:type="dcterms:W3CDTF">2019-10-07T14:32:06Z</dcterms:modified>
</cp:coreProperties>
</file>