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3"/>
  </p:notesMasterIdLst>
  <p:sldIdLst>
    <p:sldId id="310" r:id="rId2"/>
    <p:sldId id="311" r:id="rId3"/>
    <p:sldId id="259" r:id="rId4"/>
    <p:sldId id="312" r:id="rId5"/>
    <p:sldId id="260" r:id="rId6"/>
    <p:sldId id="261" r:id="rId7"/>
    <p:sldId id="262" r:id="rId8"/>
    <p:sldId id="263" r:id="rId9"/>
    <p:sldId id="323" r:id="rId10"/>
    <p:sldId id="324" r:id="rId11"/>
    <p:sldId id="313" r:id="rId12"/>
    <p:sldId id="266" r:id="rId13"/>
    <p:sldId id="267" r:id="rId14"/>
    <p:sldId id="268" r:id="rId15"/>
    <p:sldId id="269" r:id="rId16"/>
    <p:sldId id="270" r:id="rId17"/>
    <p:sldId id="314" r:id="rId18"/>
    <p:sldId id="315" r:id="rId19"/>
    <p:sldId id="274" r:id="rId20"/>
    <p:sldId id="276" r:id="rId21"/>
    <p:sldId id="277" r:id="rId22"/>
    <p:sldId id="278" r:id="rId23"/>
    <p:sldId id="279" r:id="rId24"/>
    <p:sldId id="280" r:id="rId25"/>
    <p:sldId id="316" r:id="rId26"/>
    <p:sldId id="317" r:id="rId27"/>
    <p:sldId id="282" r:id="rId28"/>
    <p:sldId id="283" r:id="rId29"/>
    <p:sldId id="284" r:id="rId30"/>
    <p:sldId id="285" r:id="rId31"/>
    <p:sldId id="318" r:id="rId32"/>
    <p:sldId id="319" r:id="rId33"/>
    <p:sldId id="320" r:id="rId34"/>
    <p:sldId id="290" r:id="rId35"/>
    <p:sldId id="321" r:id="rId36"/>
    <p:sldId id="292" r:id="rId37"/>
    <p:sldId id="293" r:id="rId38"/>
    <p:sldId id="294" r:id="rId39"/>
    <p:sldId id="295" r:id="rId40"/>
    <p:sldId id="297" r:id="rId41"/>
    <p:sldId id="322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</p:sldIdLst>
  <p:sldSz cx="9144000" cy="6858000" type="screen4x3"/>
  <p:notesSz cx="6877050" cy="100028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99CC"/>
    <a:srgbClr val="FF99FF"/>
    <a:srgbClr val="FF6600"/>
    <a:srgbClr val="009999"/>
    <a:srgbClr val="CCCC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156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404" y="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705" y="4751348"/>
            <a:ext cx="5501640" cy="450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96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b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404" y="950096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b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Arial" charset="0"/>
              </a:defRPr>
            </a:lvl1pPr>
          </a:lstStyle>
          <a:p>
            <a:fld id="{150FC41D-16D1-4302-9D9C-4B7EDCFC68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7559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4568B-BD77-4CEE-999B-9DD17A845FD7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zh-TW" smtClean="0"/>
              <a:t>CHAPTER 3</a:t>
            </a:r>
            <a:endParaRPr lang="en-US" altLang="zh-TW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E35B910B-9607-4C63-99F9-0769534B382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3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AA726-7D46-49CF-B434-A428DACFD1F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473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3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21A4B-4A9F-4487-BE41-D23B866223F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62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3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E08E7-7627-4C97-BB7F-D9D46D096B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514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3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681C6-E315-4B7E-9835-A78ED46D47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791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3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8F403-6226-41F2-8B50-531CD344A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837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3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D17E1-0EB4-49CF-B4DC-A730EEBB29C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10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460432" y="6237312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B601C16-BE60-4957-B4F2-F33664C37B76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9838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388424" y="6369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00BB9128-A30E-425E-B693-369F7A01C43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881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3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51DC8-CD81-4615-AF5C-BAE544ACD8F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250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3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CD4AB-D546-4085-8122-0457DF1539A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277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 Click to edit Master text styles</a:t>
            </a:r>
          </a:p>
          <a:p>
            <a:pPr lvl="1"/>
            <a:r>
              <a:rPr lang="en-US" altLang="zh-TW" dirty="0" smtClean="0"/>
              <a:t> Second level</a:t>
            </a:r>
          </a:p>
          <a:p>
            <a:pPr lvl="2"/>
            <a:r>
              <a:rPr lang="en-US" altLang="zh-TW" dirty="0" smtClean="0"/>
              <a:t> Third level</a:t>
            </a:r>
          </a:p>
          <a:p>
            <a:pPr lvl="3"/>
            <a:r>
              <a:rPr lang="en-US" altLang="zh-TW" dirty="0" smtClean="0"/>
              <a:t> Fourth level</a:t>
            </a:r>
          </a:p>
          <a:p>
            <a:pPr lvl="4"/>
            <a:r>
              <a:rPr lang="en-US" altLang="zh-TW" dirty="0" smtClean="0"/>
              <a:t> 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Arial" charset="0"/>
              </a:defRPr>
            </a:lvl1pPr>
          </a:lstStyle>
          <a:p>
            <a:r>
              <a:rPr lang="en-US" altLang="zh-TW" smtClean="0"/>
              <a:t>CHAPTER 3</a:t>
            </a:r>
            <a:endParaRPr lang="en-US" altLang="zh-TW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fld id="{9E778880-24B9-4414-9A5C-2A137116739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Cambria" pitchFamily="18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Cambria" pitchFamily="18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Cambria" pitchFamily="18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Cambria" pitchFamily="18" charset="0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Cambria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Word_97_-_2003___3.doc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__2.doc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emf"/><Relationship Id="rId5" Type="http://schemas.openxmlformats.org/officeDocument/2006/relationships/oleObject" Target="../embeddings/Microsoft_Word_97_-_2003___4.doc"/><Relationship Id="rId4" Type="http://schemas.openxmlformats.org/officeDocument/2006/relationships/image" Target="../media/image2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EA20-46E2-4ECF-A5F8-BAD172B73044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36861" y="1556791"/>
            <a:ext cx="31470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4400" b="1" u="sng" dirty="0">
                <a:latin typeface="Cambria" pitchFamily="18" charset="0"/>
              </a:rPr>
              <a:t>CHAPTER 3</a:t>
            </a:r>
            <a:endParaRPr kumimoji="1" lang="en-US" altLang="zh-TW" sz="4000" b="1" u="sng" dirty="0">
              <a:latin typeface="Cambria" pitchFamily="18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691680" y="3356991"/>
            <a:ext cx="5864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zh-TW" sz="4400" b="1" dirty="0">
                <a:latin typeface="Cambria" pitchFamily="18" charset="0"/>
              </a:rPr>
              <a:t>  </a:t>
            </a:r>
            <a:r>
              <a:rPr kumimoji="1" lang="en-US" altLang="zh-TW" sz="4400" b="1" dirty="0">
                <a:latin typeface="Cambria" pitchFamily="18" charset="0"/>
              </a:rPr>
              <a:t>STACKS AND QUEUES</a:t>
            </a:r>
          </a:p>
        </p:txBody>
      </p:sp>
    </p:spTree>
    <p:extLst>
      <p:ext uri="{BB962C8B-B14F-4D97-AF65-F5344CB8AC3E}">
        <p14:creationId xmlns:p14="http://schemas.microsoft.com/office/powerpoint/2010/main" val="64315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40E2-ADFE-4770-A66B-EE1EE197DDF1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539552" y="-97651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TW" sz="3600" b="1" dirty="0">
                <a:latin typeface="Cambria" pitchFamily="18" charset="0"/>
              </a:rPr>
              <a:t>Implementation: </a:t>
            </a:r>
            <a:r>
              <a:rPr kumimoji="1" lang="en-US" altLang="zh-TW" sz="3600" b="1" dirty="0">
                <a:solidFill>
                  <a:srgbClr val="0000FF"/>
                </a:solidFill>
                <a:latin typeface="Cambria" pitchFamily="18" charset="0"/>
              </a:rPr>
              <a:t>using </a:t>
            </a:r>
            <a:r>
              <a:rPr kumimoji="1" lang="en-US" altLang="zh-TW" sz="3600" b="1" dirty="0" smtClean="0">
                <a:solidFill>
                  <a:srgbClr val="0000FF"/>
                </a:solidFill>
                <a:latin typeface="Cambria" pitchFamily="18" charset="0"/>
              </a:rPr>
              <a:t>linked list (2/2)</a:t>
            </a:r>
            <a:endParaRPr kumimoji="1" lang="en-US" altLang="zh-TW" sz="3600" b="1" dirty="0">
              <a:solidFill>
                <a:srgbClr val="0000FF"/>
              </a:solidFill>
              <a:latin typeface="Cambria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99" y="692696"/>
            <a:ext cx="5295674" cy="56166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4" y="692696"/>
            <a:ext cx="3843699" cy="31182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5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 bwMode="auto">
          <a:xfrm>
            <a:off x="0" y="3933056"/>
            <a:ext cx="9144000" cy="292494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315200" cy="838200"/>
          </a:xfrm>
        </p:spPr>
        <p:txBody>
          <a:bodyPr/>
          <a:lstStyle/>
          <a:p>
            <a:r>
              <a:rPr lang="en-US" altLang="zh-TW" sz="4800" dirty="0" smtClean="0"/>
              <a:t>Queue</a:t>
            </a:r>
            <a:endParaRPr lang="en-US" altLang="zh-TW" sz="48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7" y="1124744"/>
            <a:ext cx="7848872" cy="5400600"/>
          </a:xfrm>
        </p:spPr>
        <p:txBody>
          <a:bodyPr/>
          <a:lstStyle/>
          <a:p>
            <a:r>
              <a:rPr lang="en-US" altLang="zh-TW" sz="2800" dirty="0">
                <a:effectLst/>
              </a:rPr>
              <a:t>A </a:t>
            </a:r>
            <a:r>
              <a:rPr lang="en-US" altLang="zh-TW" sz="2800" dirty="0">
                <a:solidFill>
                  <a:srgbClr val="CC3300"/>
                </a:solidFill>
                <a:effectLst/>
              </a:rPr>
              <a:t>queue</a:t>
            </a:r>
            <a:r>
              <a:rPr lang="en-US" altLang="zh-TW" sz="2800" dirty="0">
                <a:solidFill>
                  <a:schemeClr val="bg2"/>
                </a:solidFill>
                <a:effectLst/>
              </a:rPr>
              <a:t> </a:t>
            </a:r>
            <a:r>
              <a:rPr lang="en-US" altLang="zh-TW" sz="2800" dirty="0">
                <a:effectLst/>
              </a:rPr>
              <a:t>is </a:t>
            </a:r>
            <a:r>
              <a:rPr lang="en-US" altLang="zh-TW" sz="2800" dirty="0">
                <a:solidFill>
                  <a:srgbClr val="0000FF"/>
                </a:solidFill>
                <a:effectLst/>
              </a:rPr>
              <a:t>an ordered list</a:t>
            </a:r>
            <a:r>
              <a:rPr lang="en-US" altLang="zh-TW" sz="2800" dirty="0">
                <a:effectLst/>
              </a:rPr>
              <a:t> in which </a:t>
            </a:r>
            <a:r>
              <a:rPr lang="en-US" altLang="zh-TW" sz="2800" dirty="0" smtClean="0">
                <a:effectLst/>
              </a:rPr>
              <a:t>all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sz="2400" dirty="0" smtClean="0">
                <a:effectLst/>
              </a:rPr>
              <a:t>insertion </a:t>
            </a:r>
            <a:r>
              <a:rPr lang="en-US" altLang="zh-TW" sz="2400" dirty="0">
                <a:effectLst/>
              </a:rPr>
              <a:t>take place one end, called the</a:t>
            </a:r>
            <a:r>
              <a:rPr lang="en-US" altLang="zh-TW" sz="2400" dirty="0">
                <a:solidFill>
                  <a:schemeClr val="bg2"/>
                </a:solidFill>
                <a:effectLst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rear</a:t>
            </a:r>
            <a:r>
              <a:rPr lang="en-US" altLang="zh-TW" sz="2400" dirty="0">
                <a:solidFill>
                  <a:schemeClr val="accent1"/>
                </a:solidFill>
                <a:effectLst/>
              </a:rPr>
              <a:t> </a:t>
            </a:r>
            <a:endParaRPr lang="en-US" altLang="zh-TW" sz="2400" dirty="0" smtClean="0">
              <a:solidFill>
                <a:schemeClr val="accent1"/>
              </a:solidFill>
              <a:effectLst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TW" sz="2400" dirty="0" smtClean="0">
                <a:effectLst/>
              </a:rPr>
              <a:t>deletions </a:t>
            </a:r>
            <a:r>
              <a:rPr lang="en-US" altLang="zh-TW" sz="2400" dirty="0">
                <a:effectLst/>
              </a:rPr>
              <a:t>take place at the opposite end, called the</a:t>
            </a:r>
            <a:r>
              <a:rPr lang="en-US" altLang="zh-TW" sz="2400" dirty="0">
                <a:solidFill>
                  <a:schemeClr val="bg2"/>
                </a:solidFill>
                <a:effectLst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front</a:t>
            </a:r>
          </a:p>
          <a:p>
            <a:r>
              <a:rPr lang="en-US" altLang="zh-TW" sz="2800" dirty="0" smtClean="0"/>
              <a:t>A queue performs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First-In-First-Out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>
                <a:solidFill>
                  <a:srgbClr val="0000FF"/>
                </a:solidFill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</a:rPr>
              <a:t>FIFO</a:t>
            </a:r>
            <a:r>
              <a:rPr lang="en-US" altLang="zh-TW" sz="2800" dirty="0">
                <a:solidFill>
                  <a:srgbClr val="0000FF"/>
                </a:solidFill>
              </a:rPr>
              <a:t>)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feature</a:t>
            </a:r>
            <a:endParaRPr lang="en-US" altLang="zh-TW" sz="2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9552" y="4440083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 dirty="0">
              <a:latin typeface="Cambria" pitchFamily="18" charset="0"/>
            </a:endParaRPr>
          </a:p>
          <a:p>
            <a:pPr algn="ctr" eaLnBrk="1" hangingPunct="1"/>
            <a:endParaRPr kumimoji="1" lang="zh-TW" altLang="zh-TW" sz="2400" b="0" dirty="0">
              <a:latin typeface="Cambria" pitchFamily="18" charset="0"/>
            </a:endParaRPr>
          </a:p>
          <a:p>
            <a:pPr algn="ctr" eaLnBrk="1" hangingPunct="1"/>
            <a:endParaRPr kumimoji="1" lang="zh-TW" altLang="zh-TW" sz="2400" b="0" dirty="0">
              <a:latin typeface="Cambria" pitchFamily="18" charset="0"/>
            </a:endParaRP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A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67744" y="4440083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 dirty="0">
              <a:latin typeface="Cambria" pitchFamily="18" charset="0"/>
            </a:endParaRPr>
          </a:p>
          <a:p>
            <a:pPr algn="ctr" eaLnBrk="1" hangingPunct="1"/>
            <a:endParaRPr kumimoji="1" lang="zh-TW" altLang="zh-TW" sz="2400" b="0" dirty="0">
              <a:latin typeface="Cambria" pitchFamily="18" charset="0"/>
            </a:endParaRP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B</a:t>
            </a: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A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88160" y="4440083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 dirty="0">
              <a:latin typeface="Cambria" pitchFamily="18" charset="0"/>
            </a:endParaRP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C</a:t>
            </a: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B</a:t>
            </a: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A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467355" y="4440083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D</a:t>
            </a: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C</a:t>
            </a: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B</a:t>
            </a: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A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152184" y="4363883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 dirty="0">
              <a:latin typeface="Cambria" pitchFamily="18" charset="0"/>
            </a:endParaRP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D</a:t>
            </a: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C</a:t>
            </a: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B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1136452" y="565928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1111052" y="583708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2877344" y="534178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2877344" y="572278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4497760" y="497348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4497760" y="573548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6076955" y="572278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6076955" y="457978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7761784" y="565928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7761784" y="489728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365052" y="5385410"/>
            <a:ext cx="914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000" b="1" dirty="0">
                <a:latin typeface="Cambria" pitchFamily="18" charset="0"/>
              </a:rPr>
              <a:t>rear</a:t>
            </a:r>
          </a:p>
          <a:p>
            <a:pPr eaLnBrk="1" hangingPunct="1"/>
            <a:r>
              <a:rPr kumimoji="1" lang="en-US" altLang="zh-TW" sz="2000" b="1" dirty="0">
                <a:latin typeface="Cambria" pitchFamily="18" charset="0"/>
              </a:rPr>
              <a:t>front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3111624" y="5157192"/>
            <a:ext cx="7762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000" b="1" dirty="0">
                <a:latin typeface="Cambria" pitchFamily="18" charset="0"/>
              </a:rPr>
              <a:t>rear</a:t>
            </a:r>
          </a:p>
          <a:p>
            <a:pPr eaLnBrk="1" hangingPunct="1"/>
            <a:r>
              <a:rPr kumimoji="1" lang="en-US" altLang="zh-TW" sz="2000" b="1" dirty="0">
                <a:latin typeface="Cambria" pitchFamily="18" charset="0"/>
              </a:rPr>
              <a:t>front</a:t>
            </a:r>
            <a:endParaRPr kumimoji="1" lang="zh-TW" altLang="en-US" sz="2000" b="1" dirty="0">
              <a:latin typeface="Cambria" pitchFamily="18" charset="0"/>
            </a:endParaRP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4716016" y="4861609"/>
            <a:ext cx="777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000" b="1" dirty="0">
                <a:latin typeface="Cambria" pitchFamily="18" charset="0"/>
              </a:rPr>
              <a:t>rear</a:t>
            </a:r>
          </a:p>
          <a:p>
            <a:pPr eaLnBrk="1" hangingPunct="1"/>
            <a:endParaRPr kumimoji="1" lang="en-US" altLang="zh-TW" sz="2000" b="1" dirty="0">
              <a:latin typeface="Cambria" pitchFamily="18" charset="0"/>
            </a:endParaRPr>
          </a:p>
          <a:p>
            <a:pPr eaLnBrk="1" hangingPunct="1"/>
            <a:r>
              <a:rPr kumimoji="1" lang="en-US" altLang="zh-TW" sz="2000" b="1" dirty="0">
                <a:latin typeface="Cambria" pitchFamily="18" charset="0"/>
              </a:rPr>
              <a:t>front</a:t>
            </a: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6315080" y="4367058"/>
            <a:ext cx="7772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000" b="1" dirty="0">
                <a:latin typeface="Cambria" pitchFamily="18" charset="0"/>
              </a:rPr>
              <a:t>rear</a:t>
            </a:r>
          </a:p>
          <a:p>
            <a:pPr eaLnBrk="1" hangingPunct="1"/>
            <a:endParaRPr kumimoji="1" lang="en-US" altLang="zh-TW" sz="2000" b="1" dirty="0">
              <a:latin typeface="Cambria" pitchFamily="18" charset="0"/>
            </a:endParaRPr>
          </a:p>
          <a:p>
            <a:pPr eaLnBrk="1" hangingPunct="1"/>
            <a:endParaRPr kumimoji="1" lang="en-US" altLang="zh-TW" sz="2000" b="1" dirty="0" smtClean="0">
              <a:latin typeface="Cambria" pitchFamily="18" charset="0"/>
            </a:endParaRPr>
          </a:p>
          <a:p>
            <a:pPr eaLnBrk="1" hangingPunct="1"/>
            <a:endParaRPr kumimoji="1" lang="en-US" altLang="zh-TW" sz="2000" b="1" dirty="0">
              <a:latin typeface="Cambria" pitchFamily="18" charset="0"/>
            </a:endParaRPr>
          </a:p>
          <a:p>
            <a:pPr eaLnBrk="1" hangingPunct="1"/>
            <a:r>
              <a:rPr kumimoji="1" lang="en-US" altLang="zh-TW" sz="2000" b="1" dirty="0">
                <a:latin typeface="Cambria" pitchFamily="18" charset="0"/>
              </a:rPr>
              <a:t>front</a:t>
            </a: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8043272" y="4581128"/>
            <a:ext cx="777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000" b="1" dirty="0">
                <a:latin typeface="Cambria" pitchFamily="18" charset="0"/>
              </a:rPr>
              <a:t>rear</a:t>
            </a:r>
          </a:p>
          <a:p>
            <a:pPr eaLnBrk="1" hangingPunct="1"/>
            <a:endParaRPr kumimoji="1" lang="en-US" altLang="zh-TW" sz="2000" b="1" dirty="0" smtClean="0">
              <a:latin typeface="Cambria" pitchFamily="18" charset="0"/>
            </a:endParaRPr>
          </a:p>
          <a:p>
            <a:pPr eaLnBrk="1" hangingPunct="1"/>
            <a:endParaRPr kumimoji="1" lang="en-US" altLang="zh-TW" sz="2000" b="1" dirty="0">
              <a:latin typeface="Cambria" pitchFamily="18" charset="0"/>
            </a:endParaRPr>
          </a:p>
          <a:p>
            <a:pPr eaLnBrk="1" hangingPunct="1"/>
            <a:r>
              <a:rPr kumimoji="1" lang="en-US" altLang="zh-TW" sz="2000" b="1" dirty="0">
                <a:latin typeface="Cambria" pitchFamily="18" charset="0"/>
              </a:rPr>
              <a:t>front</a:t>
            </a: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539552" y="4440083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6" name="Line 36"/>
          <p:cNvSpPr>
            <a:spLocks noChangeShapeType="1"/>
          </p:cNvSpPr>
          <p:nvPr/>
        </p:nvSpPr>
        <p:spPr bwMode="auto">
          <a:xfrm>
            <a:off x="2267744" y="4440083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888160" y="4440083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>
            <a:off x="5467355" y="4440083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7152184" y="4363883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041E-25C3-4FBD-8418-8BCB184404B9}" type="slidenum">
              <a:rPr lang="zh-TW" altLang="en-US"/>
              <a:pPr/>
              <a:t>12</a:t>
            </a:fld>
            <a:endParaRPr lang="en-US" altLang="zh-TW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824912"/>
              </p:ext>
            </p:extLst>
          </p:nvPr>
        </p:nvGraphicFramePr>
        <p:xfrm>
          <a:off x="1187624" y="1772816"/>
          <a:ext cx="6907213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" name="文件" r:id="rId3" imgW="6905160" imgH="3027600" progId="Word.Document.8">
                  <p:embed/>
                </p:oleObj>
              </mc:Choice>
              <mc:Fallback>
                <p:oleObj name="文件" r:id="rId3" imgW="6905160" imgH="3027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772816"/>
                        <a:ext cx="6907213" cy="302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770063" y="590550"/>
            <a:ext cx="43620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>
                <a:latin typeface="Cambria" pitchFamily="18" charset="0"/>
              </a:rPr>
              <a:t>Application:</a:t>
            </a:r>
            <a:r>
              <a:rPr kumimoji="1" lang="en-US" altLang="zh-TW" sz="2800" b="0" dirty="0">
                <a:latin typeface="Cambria" pitchFamily="18" charset="0"/>
              </a:rPr>
              <a:t> Job scheduling</a:t>
            </a:r>
            <a:endParaRPr kumimoji="1" lang="en-US" altLang="zh-TW" sz="2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6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7695-E136-4608-A1F7-00FACC18E11A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zh-TW" sz="2400" b="1" dirty="0" smtClean="0"/>
              <a:t/>
            </a:r>
            <a:br>
              <a:rPr lang="en-US" altLang="zh-TW" sz="2400" b="1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  </a:t>
            </a:r>
            <a:r>
              <a:rPr lang="en-US" altLang="zh-TW" sz="2400" b="1" dirty="0" smtClean="0"/>
              <a:t>structure</a:t>
            </a:r>
            <a:r>
              <a:rPr lang="en-US" altLang="zh-TW" sz="2400" dirty="0" smtClean="0"/>
              <a:t> </a:t>
            </a:r>
            <a:r>
              <a:rPr lang="en-US" altLang="zh-TW" sz="2400" i="1" dirty="0"/>
              <a:t>Queue</a:t>
            </a:r>
            <a:r>
              <a:rPr lang="en-US" altLang="zh-TW" sz="2400" dirty="0"/>
              <a:t> is </a:t>
            </a:r>
            <a:br>
              <a:rPr lang="en-US" altLang="zh-TW" sz="2400" dirty="0"/>
            </a:br>
            <a:r>
              <a:rPr lang="en-US" altLang="zh-TW" sz="2400" dirty="0"/>
              <a:t>  </a:t>
            </a:r>
            <a:r>
              <a:rPr lang="en-US" altLang="zh-TW" sz="2400" b="1" dirty="0"/>
              <a:t>objects:</a:t>
            </a:r>
            <a:r>
              <a:rPr lang="en-US" altLang="zh-TW" sz="2400" dirty="0"/>
              <a:t> a finite ordered list with zero or more elements</a:t>
            </a:r>
            <a:r>
              <a:rPr lang="en-US" altLang="zh-TW" sz="2400" dirty="0" smtClean="0"/>
              <a:t>.</a:t>
            </a:r>
            <a:br>
              <a:rPr lang="en-US" altLang="zh-TW" sz="2400" dirty="0" smtClean="0"/>
            </a:br>
            <a:r>
              <a:rPr lang="en-US" altLang="zh-TW" sz="2200" dirty="0"/>
              <a:t/>
            </a:r>
            <a:br>
              <a:rPr lang="en-US" altLang="zh-TW" sz="2200" dirty="0"/>
            </a:br>
            <a:r>
              <a:rPr lang="en-US" altLang="zh-TW" sz="2200" dirty="0"/>
              <a:t>  </a:t>
            </a:r>
            <a:r>
              <a:rPr lang="en-US" altLang="zh-TW" sz="2200" b="1" dirty="0"/>
              <a:t>functions:</a:t>
            </a:r>
            <a:br>
              <a:rPr lang="en-US" altLang="zh-TW" sz="2200" b="1" dirty="0"/>
            </a:br>
            <a:r>
              <a:rPr lang="en-US" altLang="zh-TW" sz="2200" b="1" dirty="0" smtClean="0"/>
              <a:t>  </a:t>
            </a:r>
            <a:r>
              <a:rPr lang="en-US" altLang="zh-TW" sz="2200" dirty="0" smtClean="0"/>
              <a:t>for </a:t>
            </a:r>
            <a:r>
              <a:rPr lang="en-US" altLang="zh-TW" sz="2200" dirty="0"/>
              <a:t>all </a:t>
            </a:r>
            <a:r>
              <a:rPr lang="en-US" altLang="zh-TW" sz="2200" i="1" dirty="0" err="1" smtClean="0"/>
              <a:t>queue</a:t>
            </a:r>
            <a:r>
              <a:rPr lang="en-US" altLang="zh-TW" sz="2200" dirty="0" err="1" smtClean="0">
                <a:sym typeface="Symbol" pitchFamily="18" charset="2"/>
              </a:rPr>
              <a:t></a:t>
            </a:r>
            <a:r>
              <a:rPr lang="en-US" altLang="zh-TW" sz="2200" i="1" dirty="0" err="1" smtClean="0">
                <a:sym typeface="Symbol" pitchFamily="18" charset="2"/>
              </a:rPr>
              <a:t>Queue</a:t>
            </a:r>
            <a:r>
              <a:rPr lang="en-US" altLang="zh-TW" sz="2200" dirty="0"/>
              <a:t>, </a:t>
            </a:r>
            <a:r>
              <a:rPr lang="en-US" altLang="zh-TW" sz="2200" i="1" dirty="0" err="1" smtClean="0"/>
              <a:t>item</a:t>
            </a:r>
            <a:r>
              <a:rPr lang="en-US" altLang="zh-TW" sz="2200" dirty="0" err="1" smtClean="0">
                <a:sym typeface="Symbol" pitchFamily="18" charset="2"/>
              </a:rPr>
              <a:t></a:t>
            </a:r>
            <a:r>
              <a:rPr lang="en-US" altLang="zh-TW" sz="2200" i="1" dirty="0" err="1" smtClean="0">
                <a:sym typeface="Symbol" pitchFamily="18" charset="2"/>
              </a:rPr>
              <a:t>element</a:t>
            </a:r>
            <a:r>
              <a:rPr lang="en-US" altLang="zh-TW" sz="2200" dirty="0">
                <a:sym typeface="Symbol" pitchFamily="18" charset="2"/>
              </a:rPr>
              <a:t>, </a:t>
            </a:r>
            <a:r>
              <a:rPr lang="en-US" altLang="zh-TW" sz="2200" i="1" dirty="0" err="1" smtClean="0">
                <a:sym typeface="Symbol" pitchFamily="18" charset="2"/>
              </a:rPr>
              <a:t>max_queue_size</a:t>
            </a:r>
            <a:r>
              <a:rPr lang="en-US" altLang="zh-TW" sz="2200" dirty="0" err="1" smtClean="0">
                <a:sym typeface="Symbol" pitchFamily="18" charset="2"/>
              </a:rPr>
              <a:t>positive</a:t>
            </a:r>
            <a:r>
              <a:rPr lang="en-US" altLang="zh-TW" sz="2200" dirty="0" smtClean="0">
                <a:sym typeface="Symbol" pitchFamily="18" charset="2"/>
              </a:rPr>
              <a:t> integer</a:t>
            </a:r>
            <a:br>
              <a:rPr lang="en-US" altLang="zh-TW" sz="2200" dirty="0" smtClean="0">
                <a:sym typeface="Symbol" pitchFamily="18" charset="2"/>
              </a:rPr>
            </a:br>
            <a:r>
              <a:rPr lang="en-US" altLang="zh-TW" sz="2200" dirty="0">
                <a:sym typeface="Symbol" pitchFamily="18" charset="2"/>
              </a:rPr>
              <a:t/>
            </a:r>
            <a:br>
              <a:rPr lang="en-US" altLang="zh-TW" sz="2200" dirty="0">
                <a:sym typeface="Symbol" pitchFamily="18" charset="2"/>
              </a:rPr>
            </a:br>
            <a:r>
              <a:rPr lang="en-US" altLang="zh-TW" sz="2200" dirty="0">
                <a:sym typeface="Symbol" pitchFamily="18" charset="2"/>
              </a:rPr>
              <a:t>     </a:t>
            </a:r>
            <a:r>
              <a:rPr lang="en-US" altLang="zh-TW" sz="2200" i="1" u="sng" dirty="0">
                <a:solidFill>
                  <a:srgbClr val="0000FF"/>
                </a:solidFill>
                <a:sym typeface="Symbol" pitchFamily="18" charset="2"/>
              </a:rPr>
              <a:t>Queue </a:t>
            </a:r>
            <a:r>
              <a:rPr lang="en-US" altLang="zh-TW" sz="2200" u="sng" dirty="0" err="1">
                <a:solidFill>
                  <a:srgbClr val="0000FF"/>
                </a:solidFill>
                <a:sym typeface="Symbol" pitchFamily="18" charset="2"/>
              </a:rPr>
              <a:t>CreateQ</a:t>
            </a:r>
            <a:r>
              <a:rPr lang="en-US" altLang="zh-TW" sz="2200" u="sng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altLang="zh-TW" sz="2200" i="1" u="sng" dirty="0" err="1">
                <a:solidFill>
                  <a:srgbClr val="0000FF"/>
                </a:solidFill>
                <a:sym typeface="Symbol" pitchFamily="18" charset="2"/>
              </a:rPr>
              <a:t>max_queue_size</a:t>
            </a:r>
            <a:r>
              <a:rPr lang="en-US" altLang="zh-TW" sz="2200" u="sng" dirty="0">
                <a:solidFill>
                  <a:srgbClr val="0000FF"/>
                </a:solidFill>
                <a:sym typeface="Symbol" pitchFamily="18" charset="2"/>
              </a:rPr>
              <a:t>) </a:t>
            </a:r>
            <a:r>
              <a:rPr lang="en-US" altLang="zh-TW" sz="2200" dirty="0">
                <a:sym typeface="Symbol" pitchFamily="18" charset="2"/>
              </a:rPr>
              <a:t>::=</a:t>
            </a:r>
            <a:br>
              <a:rPr lang="en-US" altLang="zh-TW" sz="2200" dirty="0">
                <a:sym typeface="Symbol" pitchFamily="18" charset="2"/>
              </a:rPr>
            </a:br>
            <a:r>
              <a:rPr lang="en-US" altLang="zh-TW" sz="2200" dirty="0">
                <a:sym typeface="Symbol" pitchFamily="18" charset="2"/>
              </a:rPr>
              <a:t>              create an empty queue whose maximum size </a:t>
            </a:r>
            <a:r>
              <a:rPr lang="en-US" altLang="zh-TW" sz="2200" dirty="0" smtClean="0">
                <a:sym typeface="Symbol" pitchFamily="18" charset="2"/>
              </a:rPr>
              <a:t>is </a:t>
            </a:r>
            <a:r>
              <a:rPr lang="en-US" altLang="zh-TW" sz="2200" i="1" dirty="0" err="1" smtClean="0">
                <a:sym typeface="Symbol" pitchFamily="18" charset="2"/>
              </a:rPr>
              <a:t>max_queue_size</a:t>
            </a:r>
            <a:r>
              <a:rPr lang="en-US" altLang="zh-TW" sz="2200" i="1" dirty="0" smtClean="0">
                <a:sym typeface="Symbol" pitchFamily="18" charset="2"/>
              </a:rPr>
              <a:t/>
            </a:r>
            <a:br>
              <a:rPr lang="en-US" altLang="zh-TW" sz="2200" i="1" dirty="0" smtClean="0">
                <a:sym typeface="Symbol" pitchFamily="18" charset="2"/>
              </a:rPr>
            </a:br>
            <a:r>
              <a:rPr lang="en-US" altLang="zh-TW" sz="2200" dirty="0">
                <a:sym typeface="Symbol" pitchFamily="18" charset="2"/>
              </a:rPr>
              <a:t/>
            </a:r>
            <a:br>
              <a:rPr lang="en-US" altLang="zh-TW" sz="2200" dirty="0">
                <a:sym typeface="Symbol" pitchFamily="18" charset="2"/>
              </a:rPr>
            </a:br>
            <a:r>
              <a:rPr lang="en-US" altLang="zh-TW" sz="2200" dirty="0">
                <a:sym typeface="Symbol" pitchFamily="18" charset="2"/>
              </a:rPr>
              <a:t>     </a:t>
            </a:r>
            <a:r>
              <a:rPr lang="en-US" altLang="zh-TW" sz="2200" i="1" u="sng" dirty="0">
                <a:solidFill>
                  <a:srgbClr val="0000FF"/>
                </a:solidFill>
                <a:sym typeface="Symbol" pitchFamily="18" charset="2"/>
              </a:rPr>
              <a:t>Boolean </a:t>
            </a:r>
            <a:r>
              <a:rPr lang="en-US" altLang="zh-TW" sz="2200" u="sng" dirty="0" err="1">
                <a:solidFill>
                  <a:srgbClr val="0000FF"/>
                </a:solidFill>
                <a:sym typeface="Symbol" pitchFamily="18" charset="2"/>
              </a:rPr>
              <a:t>IsFullQ</a:t>
            </a:r>
            <a:r>
              <a:rPr lang="en-US" altLang="zh-TW" sz="2200" u="sng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altLang="zh-TW" sz="2200" i="1" u="sng" dirty="0">
                <a:solidFill>
                  <a:srgbClr val="0000FF"/>
                </a:solidFill>
                <a:sym typeface="Symbol" pitchFamily="18" charset="2"/>
              </a:rPr>
              <a:t>queue, </a:t>
            </a:r>
            <a:r>
              <a:rPr lang="en-US" altLang="zh-TW" sz="2200" i="1" u="sng" dirty="0" err="1">
                <a:solidFill>
                  <a:srgbClr val="0000FF"/>
                </a:solidFill>
                <a:sym typeface="Symbol" pitchFamily="18" charset="2"/>
              </a:rPr>
              <a:t>max_queue_size</a:t>
            </a:r>
            <a:r>
              <a:rPr lang="en-US" altLang="zh-TW" sz="2200" u="sng" dirty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en-US" altLang="zh-TW" sz="2200" dirty="0">
                <a:sym typeface="Symbol" pitchFamily="18" charset="2"/>
              </a:rPr>
              <a:t> ::=    </a:t>
            </a:r>
            <a:br>
              <a:rPr lang="en-US" altLang="zh-TW" sz="2200" dirty="0">
                <a:sym typeface="Symbol" pitchFamily="18" charset="2"/>
              </a:rPr>
            </a:br>
            <a:r>
              <a:rPr lang="en-US" altLang="zh-TW" sz="2200" dirty="0">
                <a:sym typeface="Symbol" pitchFamily="18" charset="2"/>
              </a:rPr>
              <a:t>   </a:t>
            </a:r>
            <a:r>
              <a:rPr lang="en-US" altLang="zh-TW" sz="2200" b="1" dirty="0">
                <a:sym typeface="Symbol" pitchFamily="18" charset="2"/>
              </a:rPr>
              <a:t>           if</a:t>
            </a:r>
            <a:r>
              <a:rPr lang="en-US" altLang="zh-TW" sz="2200" dirty="0">
                <a:sym typeface="Symbol" pitchFamily="18" charset="2"/>
              </a:rPr>
              <a:t>(number of elements in </a:t>
            </a:r>
            <a:r>
              <a:rPr lang="en-US" altLang="zh-TW" sz="2200" i="1" dirty="0">
                <a:sym typeface="Symbol" pitchFamily="18" charset="2"/>
              </a:rPr>
              <a:t>queue </a:t>
            </a:r>
            <a:r>
              <a:rPr lang="en-US" altLang="zh-TW" sz="2200" dirty="0">
                <a:sym typeface="Symbol" pitchFamily="18" charset="2"/>
              </a:rPr>
              <a:t>== </a:t>
            </a:r>
            <a:r>
              <a:rPr lang="en-US" altLang="zh-TW" sz="2200" i="1" dirty="0" err="1">
                <a:sym typeface="Symbol" pitchFamily="18" charset="2"/>
              </a:rPr>
              <a:t>max_queue_size</a:t>
            </a:r>
            <a:r>
              <a:rPr lang="en-US" altLang="zh-TW" sz="2200" dirty="0">
                <a:sym typeface="Symbol" pitchFamily="18" charset="2"/>
              </a:rPr>
              <a:t>)</a:t>
            </a:r>
            <a:br>
              <a:rPr lang="en-US" altLang="zh-TW" sz="2200" dirty="0">
                <a:sym typeface="Symbol" pitchFamily="18" charset="2"/>
              </a:rPr>
            </a:br>
            <a:r>
              <a:rPr lang="en-US" altLang="zh-TW" sz="2200" dirty="0">
                <a:sym typeface="Symbol" pitchFamily="18" charset="2"/>
              </a:rPr>
              <a:t>   </a:t>
            </a:r>
            <a:r>
              <a:rPr lang="en-US" altLang="zh-TW" sz="2200" b="1" dirty="0">
                <a:sym typeface="Symbol" pitchFamily="18" charset="2"/>
              </a:rPr>
              <a:t>           return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TRUE</a:t>
            </a:r>
            <a:r>
              <a:rPr lang="en-US" altLang="zh-TW" sz="2200" dirty="0">
                <a:sym typeface="Symbol" pitchFamily="18" charset="2"/>
              </a:rPr>
              <a:t/>
            </a:r>
            <a:br>
              <a:rPr lang="en-US" altLang="zh-TW" sz="2200" dirty="0">
                <a:sym typeface="Symbol" pitchFamily="18" charset="2"/>
              </a:rPr>
            </a:br>
            <a:r>
              <a:rPr lang="en-US" altLang="zh-TW" sz="2200" dirty="0">
                <a:sym typeface="Symbol" pitchFamily="18" charset="2"/>
              </a:rPr>
              <a:t>              </a:t>
            </a:r>
            <a:r>
              <a:rPr lang="en-US" altLang="zh-TW" sz="2200" b="1" dirty="0">
                <a:sym typeface="Symbol" pitchFamily="18" charset="2"/>
              </a:rPr>
              <a:t>else return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 smtClean="0">
                <a:sym typeface="Symbol" pitchFamily="18" charset="2"/>
              </a:rPr>
              <a:t>FALSE</a:t>
            </a:r>
            <a:br>
              <a:rPr lang="en-US" altLang="zh-TW" sz="2200" i="1" dirty="0" smtClean="0">
                <a:sym typeface="Symbol" pitchFamily="18" charset="2"/>
              </a:rPr>
            </a:br>
            <a:r>
              <a:rPr lang="en-US" altLang="zh-TW" sz="2200" dirty="0">
                <a:sym typeface="Symbol" pitchFamily="18" charset="2"/>
              </a:rPr>
              <a:t/>
            </a:r>
            <a:br>
              <a:rPr lang="en-US" altLang="zh-TW" sz="2200" dirty="0">
                <a:sym typeface="Symbol" pitchFamily="18" charset="2"/>
              </a:rPr>
            </a:br>
            <a:r>
              <a:rPr lang="en-US" altLang="zh-TW" sz="2200" dirty="0">
                <a:sym typeface="Symbol" pitchFamily="18" charset="2"/>
              </a:rPr>
              <a:t>     </a:t>
            </a:r>
            <a:r>
              <a:rPr lang="en-US" altLang="zh-TW" sz="2200" i="1" u="sng" dirty="0">
                <a:solidFill>
                  <a:srgbClr val="0000FF"/>
                </a:solidFill>
                <a:sym typeface="Symbol" pitchFamily="18" charset="2"/>
              </a:rPr>
              <a:t>Queue</a:t>
            </a:r>
            <a:r>
              <a:rPr lang="en-US" altLang="zh-TW" sz="2200" u="sng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200" u="sng" dirty="0" err="1">
                <a:solidFill>
                  <a:srgbClr val="0000FF"/>
                </a:solidFill>
                <a:sym typeface="Symbol" pitchFamily="18" charset="2"/>
              </a:rPr>
              <a:t>AddQ</a:t>
            </a:r>
            <a:r>
              <a:rPr lang="en-US" altLang="zh-TW" sz="2200" u="sng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altLang="zh-TW" sz="2200" i="1" u="sng" dirty="0">
                <a:solidFill>
                  <a:srgbClr val="0000FF"/>
                </a:solidFill>
                <a:sym typeface="Symbol" pitchFamily="18" charset="2"/>
              </a:rPr>
              <a:t>queue, item</a:t>
            </a:r>
            <a:r>
              <a:rPr lang="en-US" altLang="zh-TW" sz="2200" u="sng" dirty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en-US" altLang="zh-TW" sz="2200" dirty="0">
                <a:sym typeface="Symbol" pitchFamily="18" charset="2"/>
              </a:rPr>
              <a:t> ::=</a:t>
            </a:r>
            <a:r>
              <a:rPr lang="en-US" altLang="zh-TW" sz="2200" b="1" dirty="0">
                <a:sym typeface="Symbol" pitchFamily="18" charset="2"/>
              </a:rPr>
              <a:t/>
            </a:r>
            <a:br>
              <a:rPr lang="en-US" altLang="zh-TW" sz="2200" b="1" dirty="0">
                <a:sym typeface="Symbol" pitchFamily="18" charset="2"/>
              </a:rPr>
            </a:br>
            <a:r>
              <a:rPr lang="en-US" altLang="zh-TW" sz="2200" b="1" dirty="0">
                <a:sym typeface="Symbol" pitchFamily="18" charset="2"/>
              </a:rPr>
              <a:t>              if</a:t>
            </a:r>
            <a:r>
              <a:rPr lang="en-US" altLang="zh-TW" sz="2200" dirty="0">
                <a:sym typeface="Symbol" pitchFamily="18" charset="2"/>
              </a:rPr>
              <a:t> (</a:t>
            </a:r>
            <a:r>
              <a:rPr lang="en-US" altLang="zh-TW" sz="2200" dirty="0" err="1">
                <a:sym typeface="Symbol" pitchFamily="18" charset="2"/>
              </a:rPr>
              <a:t>IsFullQ</a:t>
            </a:r>
            <a:r>
              <a:rPr lang="en-US" altLang="zh-TW" sz="2200" dirty="0">
                <a:sym typeface="Symbol" pitchFamily="18" charset="2"/>
              </a:rPr>
              <a:t>(</a:t>
            </a:r>
            <a:r>
              <a:rPr lang="en-US" altLang="zh-TW" sz="2200" i="1" dirty="0">
                <a:sym typeface="Symbol" pitchFamily="18" charset="2"/>
              </a:rPr>
              <a:t>queue)) </a:t>
            </a:r>
            <a:r>
              <a:rPr lang="en-US" altLang="zh-TW" sz="2200" i="1" dirty="0" err="1">
                <a:sym typeface="Symbol" pitchFamily="18" charset="2"/>
              </a:rPr>
              <a:t>queue_full</a:t>
            </a:r>
            <a:r>
              <a:rPr lang="en-US" altLang="zh-TW" sz="2200" b="1" i="1" dirty="0">
                <a:sym typeface="Symbol" pitchFamily="18" charset="2"/>
              </a:rPr>
              <a:t/>
            </a:r>
            <a:br>
              <a:rPr lang="en-US" altLang="zh-TW" sz="2200" b="1" i="1" dirty="0">
                <a:sym typeface="Symbol" pitchFamily="18" charset="2"/>
              </a:rPr>
            </a:br>
            <a:r>
              <a:rPr lang="en-US" altLang="zh-TW" sz="2200" b="1" dirty="0">
                <a:sym typeface="Symbol" pitchFamily="18" charset="2"/>
              </a:rPr>
              <a:t>             else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u="sng" dirty="0">
                <a:solidFill>
                  <a:srgbClr val="0000FF"/>
                </a:solidFill>
                <a:sym typeface="Symbol" pitchFamily="18" charset="2"/>
              </a:rPr>
              <a:t>insert</a:t>
            </a:r>
            <a:r>
              <a:rPr lang="en-US" altLang="zh-TW" sz="2200" i="1" u="sng" dirty="0">
                <a:solidFill>
                  <a:srgbClr val="0000FF"/>
                </a:solidFill>
                <a:sym typeface="Symbol" pitchFamily="18" charset="2"/>
              </a:rPr>
              <a:t> item</a:t>
            </a:r>
            <a:r>
              <a:rPr lang="en-US" altLang="zh-TW" sz="2200" u="sng" dirty="0">
                <a:solidFill>
                  <a:srgbClr val="0000FF"/>
                </a:solidFill>
                <a:sym typeface="Symbol" pitchFamily="18" charset="2"/>
              </a:rPr>
              <a:t> at rear of</a:t>
            </a:r>
            <a:r>
              <a:rPr lang="en-US" altLang="zh-TW" sz="2200" i="1" u="sng" dirty="0">
                <a:solidFill>
                  <a:srgbClr val="0000FF"/>
                </a:solidFill>
                <a:sym typeface="Symbol" pitchFamily="18" charset="2"/>
              </a:rPr>
              <a:t> queue </a:t>
            </a:r>
            <a:r>
              <a:rPr lang="en-US" altLang="zh-TW" sz="2200" dirty="0">
                <a:sym typeface="Symbol" pitchFamily="18" charset="2"/>
              </a:rPr>
              <a:t>and return </a:t>
            </a:r>
            <a:r>
              <a:rPr lang="en-US" altLang="zh-TW" sz="2200" i="1" dirty="0">
                <a:sym typeface="Symbol" pitchFamily="18" charset="2"/>
              </a:rPr>
              <a:t>queue</a:t>
            </a:r>
            <a:r>
              <a:rPr lang="en-US" altLang="zh-TW" sz="2200" dirty="0">
                <a:sym typeface="Symbol" pitchFamily="18" charset="2"/>
              </a:rPr>
              <a:t>     </a:t>
            </a:r>
            <a:endParaRPr lang="en-US" altLang="zh-TW" sz="2200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262603" y="101575"/>
            <a:ext cx="27542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3200" b="1" dirty="0" smtClean="0">
                <a:solidFill>
                  <a:srgbClr val="0000FF"/>
                </a:solidFill>
                <a:latin typeface="Cambria" pitchFamily="18" charset="0"/>
              </a:rPr>
              <a:t>ADT of Queue</a:t>
            </a:r>
            <a:endParaRPr kumimoji="1" lang="en-US" altLang="zh-TW" sz="3200" b="1" dirty="0">
              <a:solidFill>
                <a:srgbClr val="0000FF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90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33F0-FF78-4BD1-9911-32F5180F2B41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-909" y="0"/>
            <a:ext cx="9144909" cy="6885384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zh-TW" altLang="zh-TW" sz="2400" i="1" dirty="0"/>
              <a:t>     </a:t>
            </a:r>
            <a:r>
              <a:rPr lang="en-US" altLang="zh-TW" sz="2400" i="1" u="sng" dirty="0">
                <a:solidFill>
                  <a:srgbClr val="0000FF"/>
                </a:solidFill>
              </a:rPr>
              <a:t>Boolean </a:t>
            </a:r>
            <a:r>
              <a:rPr lang="en-US" altLang="zh-TW" sz="2400" u="sng" dirty="0" err="1">
                <a:solidFill>
                  <a:srgbClr val="0000FF"/>
                </a:solidFill>
              </a:rPr>
              <a:t>IsEmptyQ</a:t>
            </a:r>
            <a:r>
              <a:rPr lang="en-US" altLang="zh-TW" sz="2400" u="sng" dirty="0">
                <a:solidFill>
                  <a:srgbClr val="0000FF"/>
                </a:solidFill>
              </a:rPr>
              <a:t>(</a:t>
            </a:r>
            <a:r>
              <a:rPr lang="en-US" altLang="zh-TW" sz="2400" i="1" u="sng" dirty="0">
                <a:solidFill>
                  <a:srgbClr val="0000FF"/>
                </a:solidFill>
              </a:rPr>
              <a:t>queue</a:t>
            </a:r>
            <a:r>
              <a:rPr lang="en-US" altLang="zh-TW" sz="2400" u="sng" dirty="0">
                <a:solidFill>
                  <a:srgbClr val="0000FF"/>
                </a:solidFill>
              </a:rPr>
              <a:t>) </a:t>
            </a:r>
            <a:r>
              <a:rPr lang="en-US" altLang="zh-TW" sz="2400" dirty="0"/>
              <a:t>::=</a:t>
            </a:r>
            <a:br>
              <a:rPr lang="en-US" altLang="zh-TW" sz="2400" dirty="0"/>
            </a:br>
            <a:r>
              <a:rPr lang="en-US" altLang="zh-TW" sz="2400" dirty="0"/>
              <a:t>             </a:t>
            </a:r>
            <a:r>
              <a:rPr lang="en-US" altLang="zh-TW" sz="2400" b="1" dirty="0"/>
              <a:t> if</a:t>
            </a:r>
            <a:r>
              <a:rPr lang="en-US" altLang="zh-TW" sz="2400" dirty="0"/>
              <a:t> (</a:t>
            </a:r>
            <a:r>
              <a:rPr lang="en-US" altLang="zh-TW" sz="2400" i="1" dirty="0"/>
              <a:t>queue</a:t>
            </a:r>
            <a:r>
              <a:rPr lang="en-US" altLang="zh-TW" sz="2400" dirty="0"/>
              <a:t> ==</a:t>
            </a:r>
            <a:r>
              <a:rPr lang="en-US" altLang="zh-TW" sz="2400" dirty="0" err="1"/>
              <a:t>CreateQ</a:t>
            </a:r>
            <a:r>
              <a:rPr lang="en-US" altLang="zh-TW" sz="2400" dirty="0"/>
              <a:t>(</a:t>
            </a:r>
            <a:r>
              <a:rPr lang="en-US" altLang="zh-TW" sz="2400" i="1" dirty="0" err="1"/>
              <a:t>max_queue_size</a:t>
            </a:r>
            <a:r>
              <a:rPr lang="en-US" altLang="zh-TW" sz="2400" dirty="0"/>
              <a:t>))</a:t>
            </a:r>
            <a:br>
              <a:rPr lang="en-US" altLang="zh-TW" sz="2400" dirty="0"/>
            </a:br>
            <a:r>
              <a:rPr lang="en-US" altLang="zh-TW" sz="2400" dirty="0"/>
              <a:t>              </a:t>
            </a:r>
            <a:r>
              <a:rPr lang="en-US" altLang="zh-TW" sz="2400" b="1" dirty="0"/>
              <a:t>return </a:t>
            </a:r>
            <a:r>
              <a:rPr lang="en-US" altLang="zh-TW" sz="2400" i="1" dirty="0"/>
              <a:t>TRUE</a:t>
            </a:r>
            <a:br>
              <a:rPr lang="en-US" altLang="zh-TW" sz="2400" i="1" dirty="0"/>
            </a:br>
            <a:r>
              <a:rPr lang="en-US" altLang="zh-TW" sz="2400" dirty="0"/>
              <a:t>              </a:t>
            </a:r>
            <a:r>
              <a:rPr lang="en-US" altLang="zh-TW" sz="2400" b="1" dirty="0"/>
              <a:t>else return</a:t>
            </a:r>
            <a:r>
              <a:rPr lang="en-US" altLang="zh-TW" sz="2400" dirty="0"/>
              <a:t> </a:t>
            </a:r>
            <a:r>
              <a:rPr lang="en-US" altLang="zh-TW" sz="2400" i="1" dirty="0" smtClean="0"/>
              <a:t>FALSE</a:t>
            </a:r>
            <a:br>
              <a:rPr lang="en-US" altLang="zh-TW" sz="2400" i="1" dirty="0" smtClean="0"/>
            </a:br>
            <a:r>
              <a:rPr lang="en-US" altLang="zh-TW" sz="2400" i="1" dirty="0"/>
              <a:t/>
            </a:r>
            <a:br>
              <a:rPr lang="en-US" altLang="zh-TW" sz="2400" i="1" dirty="0"/>
            </a:br>
            <a:r>
              <a:rPr lang="en-US" altLang="zh-TW" sz="2400" i="1" dirty="0"/>
              <a:t>     </a:t>
            </a:r>
            <a:r>
              <a:rPr lang="en-US" altLang="zh-TW" sz="2400" i="1" u="sng" dirty="0">
                <a:solidFill>
                  <a:srgbClr val="0000FF"/>
                </a:solidFill>
              </a:rPr>
              <a:t>Element</a:t>
            </a:r>
            <a:r>
              <a:rPr lang="en-US" altLang="zh-TW" sz="2400" u="sng" dirty="0">
                <a:solidFill>
                  <a:srgbClr val="0000FF"/>
                </a:solidFill>
              </a:rPr>
              <a:t> </a:t>
            </a:r>
            <a:r>
              <a:rPr lang="en-US" altLang="zh-TW" sz="2400" u="sng" dirty="0" err="1">
                <a:solidFill>
                  <a:srgbClr val="0000FF"/>
                </a:solidFill>
              </a:rPr>
              <a:t>DeleteQ</a:t>
            </a:r>
            <a:r>
              <a:rPr lang="en-US" altLang="zh-TW" sz="2400" u="sng" dirty="0">
                <a:solidFill>
                  <a:srgbClr val="0000FF"/>
                </a:solidFill>
              </a:rPr>
              <a:t>(</a:t>
            </a:r>
            <a:r>
              <a:rPr lang="en-US" altLang="zh-TW" sz="2400" i="1" u="sng" dirty="0">
                <a:solidFill>
                  <a:srgbClr val="0000FF"/>
                </a:solidFill>
              </a:rPr>
              <a:t>queue</a:t>
            </a:r>
            <a:r>
              <a:rPr lang="en-US" altLang="zh-TW" sz="2400" u="sng" dirty="0">
                <a:solidFill>
                  <a:srgbClr val="0000FF"/>
                </a:solidFill>
              </a:rPr>
              <a:t>) </a:t>
            </a:r>
            <a:r>
              <a:rPr lang="en-US" altLang="zh-TW" sz="2400" dirty="0"/>
              <a:t>::=</a:t>
            </a:r>
            <a:br>
              <a:rPr lang="en-US" altLang="zh-TW" sz="2400" dirty="0"/>
            </a:br>
            <a:r>
              <a:rPr lang="en-US" altLang="zh-TW" sz="2400" dirty="0"/>
              <a:t>              </a:t>
            </a:r>
            <a:r>
              <a:rPr lang="en-US" altLang="zh-TW" sz="2400" b="1" dirty="0"/>
              <a:t>if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IsEmptyQ</a:t>
            </a:r>
            <a:r>
              <a:rPr lang="en-US" altLang="zh-TW" sz="2400" dirty="0"/>
              <a:t>(</a:t>
            </a:r>
            <a:r>
              <a:rPr lang="en-US" altLang="zh-TW" sz="2400" i="1" dirty="0"/>
              <a:t>queue</a:t>
            </a:r>
            <a:r>
              <a:rPr lang="en-US" altLang="zh-TW" sz="2400" dirty="0"/>
              <a:t>)) </a:t>
            </a:r>
            <a:r>
              <a:rPr lang="en-US" altLang="zh-TW" sz="2400" b="1" dirty="0"/>
              <a:t>return</a:t>
            </a:r>
            <a:br>
              <a:rPr lang="en-US" altLang="zh-TW" sz="2400" b="1" dirty="0"/>
            </a:br>
            <a:r>
              <a:rPr lang="en-US" altLang="zh-TW" sz="2400" b="1" dirty="0"/>
              <a:t>              else</a:t>
            </a:r>
            <a:r>
              <a:rPr lang="en-US" altLang="zh-TW" sz="2400" dirty="0"/>
              <a:t> remove and return the </a:t>
            </a:r>
            <a:r>
              <a:rPr lang="en-US" altLang="zh-TW" sz="2400" i="1" dirty="0"/>
              <a:t>item</a:t>
            </a:r>
            <a:r>
              <a:rPr lang="en-US" altLang="zh-TW" sz="2400" dirty="0"/>
              <a:t> at front of queue.</a:t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9147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352C-30A9-4C3B-9DDF-6C7B7D89EAF6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27651" name="Text Box 2051"/>
          <p:cNvSpPr txBox="1">
            <a:spLocks noChangeArrowheads="1"/>
          </p:cNvSpPr>
          <p:nvPr/>
        </p:nvSpPr>
        <p:spPr bwMode="auto">
          <a:xfrm>
            <a:off x="1115616" y="340904"/>
            <a:ext cx="78901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600" b="1" dirty="0">
                <a:latin typeface="Cambria" pitchFamily="18" charset="0"/>
              </a:rPr>
              <a:t>Implementation 1: using </a:t>
            </a:r>
            <a:r>
              <a:rPr kumimoji="1" lang="en-US" altLang="zh-TW" sz="3600" b="1" dirty="0" smtClean="0">
                <a:latin typeface="Cambria" pitchFamily="18" charset="0"/>
              </a:rPr>
              <a:t>array (1/2)</a:t>
            </a:r>
            <a:endParaRPr kumimoji="1" lang="en-US" altLang="zh-TW" sz="3600" b="1" dirty="0">
              <a:latin typeface="Cambria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24744"/>
            <a:ext cx="5762625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85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69FC-F26E-4243-AB34-952EFA75F61C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5" name="Text Box 2051"/>
          <p:cNvSpPr txBox="1">
            <a:spLocks noChangeArrowheads="1"/>
          </p:cNvSpPr>
          <p:nvPr/>
        </p:nvSpPr>
        <p:spPr bwMode="auto">
          <a:xfrm>
            <a:off x="899592" y="340904"/>
            <a:ext cx="78901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600" b="1" dirty="0">
                <a:latin typeface="Cambria" pitchFamily="18" charset="0"/>
              </a:rPr>
              <a:t>Implementation 1: using </a:t>
            </a:r>
            <a:r>
              <a:rPr kumimoji="1" lang="en-US" altLang="zh-TW" sz="3600" b="1" dirty="0" smtClean="0">
                <a:latin typeface="Cambria" pitchFamily="18" charset="0"/>
              </a:rPr>
              <a:t>array (2/2)</a:t>
            </a:r>
            <a:endParaRPr kumimoji="1" lang="en-US" altLang="zh-TW" sz="3600" b="1" dirty="0">
              <a:latin typeface="Cambria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7277100" cy="4638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接點 3"/>
          <p:cNvCxnSpPr/>
          <p:nvPr/>
        </p:nvCxnSpPr>
        <p:spPr bwMode="auto">
          <a:xfrm>
            <a:off x="1691680" y="1484784"/>
            <a:ext cx="47525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接點 8"/>
          <p:cNvCxnSpPr/>
          <p:nvPr/>
        </p:nvCxnSpPr>
        <p:spPr bwMode="auto">
          <a:xfrm>
            <a:off x="1691680" y="3789040"/>
            <a:ext cx="47525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47123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6536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632" y="1268760"/>
            <a:ext cx="7315200" cy="5040560"/>
          </a:xfrm>
        </p:spPr>
        <p:txBody>
          <a:bodyPr/>
          <a:lstStyle/>
          <a:p>
            <a:r>
              <a:rPr lang="en-US" altLang="zh-TW" dirty="0">
                <a:solidFill>
                  <a:schemeClr val="bg2"/>
                </a:solidFill>
              </a:rPr>
              <a:t>T</a:t>
            </a:r>
            <a:r>
              <a:rPr lang="en-US" altLang="zh-TW" dirty="0" smtClean="0">
                <a:solidFill>
                  <a:schemeClr val="bg2"/>
                </a:solidFill>
              </a:rPr>
              <a:t>here </a:t>
            </a:r>
            <a:r>
              <a:rPr lang="en-US" altLang="zh-TW" dirty="0">
                <a:solidFill>
                  <a:schemeClr val="bg2"/>
                </a:solidFill>
              </a:rPr>
              <a:t>may be available space when </a:t>
            </a:r>
            <a:r>
              <a:rPr lang="en-US" altLang="zh-TW" dirty="0" err="1">
                <a:solidFill>
                  <a:schemeClr val="bg2"/>
                </a:solidFill>
              </a:rPr>
              <a:t>IsFullQ</a:t>
            </a:r>
            <a:r>
              <a:rPr lang="en-US" altLang="zh-TW" dirty="0">
                <a:solidFill>
                  <a:schemeClr val="bg2"/>
                </a:solidFill>
              </a:rPr>
              <a:t> is </a:t>
            </a:r>
            <a:r>
              <a:rPr lang="en-US" altLang="zh-TW" dirty="0" smtClean="0">
                <a:solidFill>
                  <a:schemeClr val="bg2"/>
                </a:solidFill>
              </a:rPr>
              <a:t>true.</a:t>
            </a:r>
          </a:p>
          <a:p>
            <a:endParaRPr lang="en-US" altLang="zh-TW" dirty="0" smtClean="0">
              <a:solidFill>
                <a:srgbClr val="CC3300"/>
              </a:solidFill>
            </a:endParaRPr>
          </a:p>
          <a:p>
            <a:endParaRPr lang="en-US" altLang="zh-TW" dirty="0">
              <a:solidFill>
                <a:srgbClr val="CC3300"/>
              </a:solidFill>
            </a:endParaRPr>
          </a:p>
          <a:p>
            <a:endParaRPr lang="en-US" altLang="zh-TW" dirty="0" smtClean="0">
              <a:solidFill>
                <a:srgbClr val="CC3300"/>
              </a:solidFill>
            </a:endParaRPr>
          </a:p>
          <a:p>
            <a:endParaRPr lang="en-US" altLang="zh-TW" dirty="0">
              <a:solidFill>
                <a:srgbClr val="CC3300"/>
              </a:solidFill>
            </a:endParaRPr>
          </a:p>
          <a:p>
            <a:endParaRPr lang="en-US" altLang="zh-TW" dirty="0" smtClean="0">
              <a:solidFill>
                <a:srgbClr val="CC3300"/>
              </a:solidFill>
            </a:endParaRPr>
          </a:p>
          <a:p>
            <a:endParaRPr lang="en-US" altLang="zh-TW" dirty="0" smtClean="0">
              <a:solidFill>
                <a:srgbClr val="CC33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Movement </a:t>
            </a:r>
            <a:r>
              <a:rPr lang="en-US" altLang="zh-TW" dirty="0">
                <a:solidFill>
                  <a:srgbClr val="FF0000"/>
                </a:solidFill>
              </a:rPr>
              <a:t>is required.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17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650277"/>
              </p:ext>
            </p:extLst>
          </p:nvPr>
        </p:nvGraphicFramePr>
        <p:xfrm>
          <a:off x="1673521" y="4282296"/>
          <a:ext cx="4320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143"/>
                <a:gridCol w="617143"/>
                <a:gridCol w="617143"/>
                <a:gridCol w="617143"/>
                <a:gridCol w="617143"/>
                <a:gridCol w="617143"/>
                <a:gridCol w="617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547664" y="3717032"/>
            <a:ext cx="845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front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45929" y="3717032"/>
            <a:ext cx="741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rear</a:t>
            </a:r>
            <a:endParaRPr lang="zh-TW" altLang="en-US" b="1" dirty="0"/>
          </a:p>
        </p:txBody>
      </p:sp>
      <p:cxnSp>
        <p:nvCxnSpPr>
          <p:cNvPr id="9" name="直線單箭頭接點 8"/>
          <p:cNvCxnSpPr/>
          <p:nvPr/>
        </p:nvCxnSpPr>
        <p:spPr bwMode="auto">
          <a:xfrm flipH="1">
            <a:off x="1970632" y="4095889"/>
            <a:ext cx="1" cy="18640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/>
          <p:cNvCxnSpPr/>
          <p:nvPr/>
        </p:nvCxnSpPr>
        <p:spPr bwMode="auto">
          <a:xfrm flipH="1">
            <a:off x="5716799" y="4095889"/>
            <a:ext cx="1" cy="18640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71769"/>
              </p:ext>
            </p:extLst>
          </p:nvPr>
        </p:nvGraphicFramePr>
        <p:xfrm>
          <a:off x="1673521" y="5434424"/>
          <a:ext cx="4320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143"/>
                <a:gridCol w="617143"/>
                <a:gridCol w="617143"/>
                <a:gridCol w="617143"/>
                <a:gridCol w="617143"/>
                <a:gridCol w="617143"/>
                <a:gridCol w="617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097718" y="4869160"/>
            <a:ext cx="845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front</a:t>
            </a:r>
            <a:endParaRPr lang="zh-TW" altLang="en-US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561953" y="4653136"/>
            <a:ext cx="741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rear</a:t>
            </a:r>
            <a:endParaRPr lang="zh-TW" altLang="en-US" b="1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520686" y="5248017"/>
            <a:ext cx="1" cy="18640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單箭頭接點 14"/>
          <p:cNvCxnSpPr/>
          <p:nvPr/>
        </p:nvCxnSpPr>
        <p:spPr bwMode="auto">
          <a:xfrm flipH="1">
            <a:off x="5932823" y="5031993"/>
            <a:ext cx="2" cy="4024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4696"/>
              </p:ext>
            </p:extLst>
          </p:nvPr>
        </p:nvGraphicFramePr>
        <p:xfrm>
          <a:off x="1691680" y="3058160"/>
          <a:ext cx="4320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143"/>
                <a:gridCol w="617143"/>
                <a:gridCol w="617143"/>
                <a:gridCol w="617143"/>
                <a:gridCol w="617143"/>
                <a:gridCol w="617143"/>
                <a:gridCol w="617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83568" y="2492896"/>
            <a:ext cx="845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front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147803" y="2276872"/>
            <a:ext cx="741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rear</a:t>
            </a:r>
            <a:endParaRPr lang="zh-TW" altLang="en-US" b="1" dirty="0"/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1106536" y="2871753"/>
            <a:ext cx="1" cy="18640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單箭頭接點 20"/>
          <p:cNvCxnSpPr/>
          <p:nvPr/>
        </p:nvCxnSpPr>
        <p:spPr bwMode="auto">
          <a:xfrm flipH="1">
            <a:off x="1518673" y="2655729"/>
            <a:ext cx="2" cy="4024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5174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1268760"/>
          </a:xfrm>
          <a:solidFill>
            <a:srgbClr val="FFFF00"/>
          </a:solidFill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zh-TW" sz="2400" dirty="0" smtClean="0"/>
              <a:t>regard </a:t>
            </a:r>
            <a:r>
              <a:rPr lang="en-US" altLang="zh-TW" sz="2400" dirty="0"/>
              <a:t>the array </a:t>
            </a:r>
            <a:r>
              <a:rPr lang="en-US" altLang="zh-TW" sz="2400" i="1" dirty="0"/>
              <a:t>queue</a:t>
            </a:r>
            <a:r>
              <a:rPr lang="en-US" altLang="zh-TW" sz="2400" dirty="0"/>
              <a:t>[</a:t>
            </a:r>
            <a:r>
              <a:rPr lang="en-US" altLang="zh-TW" sz="2400" i="1" dirty="0"/>
              <a:t>MAX_QUEUE_SIZE</a:t>
            </a:r>
            <a:r>
              <a:rPr lang="en-US" altLang="zh-TW" sz="2400" dirty="0"/>
              <a:t>] as </a:t>
            </a:r>
            <a:r>
              <a:rPr lang="en-US" altLang="zh-TW" sz="3600" u="sng" dirty="0" smtClean="0">
                <a:solidFill>
                  <a:srgbClr val="FF0000"/>
                </a:solidFill>
              </a:rPr>
              <a:t>circular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-36512" y="1268760"/>
            <a:ext cx="4103686" cy="249299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800" b="1" dirty="0"/>
              <a:t>Implementation 2: </a:t>
            </a:r>
            <a:br>
              <a:rPr lang="en-US" altLang="zh-TW" sz="2800" b="1" dirty="0"/>
            </a:br>
            <a:r>
              <a:rPr lang="en-US" altLang="zh-TW" sz="2400" b="1" dirty="0"/>
              <a:t>regard an array as a circular </a:t>
            </a:r>
            <a:br>
              <a:rPr lang="en-US" altLang="zh-TW" sz="2400" b="1" dirty="0"/>
            </a:br>
            <a:r>
              <a:rPr lang="en-US" altLang="zh-TW" sz="2400" b="1" dirty="0"/>
              <a:t>queue</a:t>
            </a:r>
          </a:p>
          <a:p>
            <a:r>
              <a:rPr lang="en-US" altLang="zh-TW" sz="2000" b="1" dirty="0">
                <a:solidFill>
                  <a:schemeClr val="tx2"/>
                </a:solidFill>
              </a:rPr>
              <a:t>front:	one position </a:t>
            </a:r>
            <a:br>
              <a:rPr lang="en-US" altLang="zh-TW" sz="2000" b="1" dirty="0">
                <a:solidFill>
                  <a:schemeClr val="tx2"/>
                </a:solidFill>
              </a:rPr>
            </a:br>
            <a:r>
              <a:rPr lang="en-US" altLang="zh-TW" sz="2000" b="1" dirty="0">
                <a:solidFill>
                  <a:schemeClr val="tx2"/>
                </a:solidFill>
              </a:rPr>
              <a:t>	counterclockwise from the </a:t>
            </a:r>
            <a:br>
              <a:rPr lang="en-US" altLang="zh-TW" sz="2000" b="1" dirty="0">
                <a:solidFill>
                  <a:schemeClr val="tx2"/>
                </a:solidFill>
              </a:rPr>
            </a:br>
            <a:r>
              <a:rPr lang="en-US" altLang="zh-TW" sz="2000" b="1" dirty="0">
                <a:solidFill>
                  <a:schemeClr val="tx2"/>
                </a:solidFill>
              </a:rPr>
              <a:t>	first element</a:t>
            </a:r>
          </a:p>
          <a:p>
            <a:r>
              <a:rPr lang="en-US" altLang="zh-TW" sz="2000" b="1" dirty="0">
                <a:solidFill>
                  <a:schemeClr val="tx2"/>
                </a:solidFill>
              </a:rPr>
              <a:t>rear:	current end</a:t>
            </a:r>
            <a:endParaRPr lang="en-US" altLang="zh-TW" sz="2000" b="1" dirty="0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-18809" y="4167485"/>
            <a:ext cx="4085983" cy="7016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>
                <a:solidFill>
                  <a:srgbClr val="FF0000"/>
                </a:solidFill>
              </a:rPr>
              <a:t>Problem:</a:t>
            </a:r>
            <a:r>
              <a:rPr lang="en-US" altLang="zh-TW" sz="2000" b="1" dirty="0">
                <a:solidFill>
                  <a:schemeClr val="bg2"/>
                </a:solidFill>
              </a:rPr>
              <a:t> </a:t>
            </a:r>
            <a:r>
              <a:rPr lang="en-US" altLang="zh-TW" sz="2000" b="1" dirty="0">
                <a:solidFill>
                  <a:schemeClr val="tx2"/>
                </a:solidFill>
              </a:rPr>
              <a:t>one space is left when queue is full.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4" y="1268759"/>
            <a:ext cx="5076826" cy="266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845" y="4154458"/>
            <a:ext cx="5118447" cy="265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4716016" y="3501008"/>
            <a:ext cx="936104" cy="4315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29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73DD-766B-42A3-8A4F-6D238CA5A03F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907704" y="71599"/>
            <a:ext cx="501618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4400" b="1" dirty="0">
                <a:latin typeface="Cambria" pitchFamily="18" charset="0"/>
              </a:rPr>
              <a:t>Add </a:t>
            </a:r>
            <a:r>
              <a:rPr kumimoji="1" lang="en-US" altLang="zh-TW" sz="4400" b="1" dirty="0" smtClean="0">
                <a:latin typeface="Cambria" pitchFamily="18" charset="0"/>
              </a:rPr>
              <a:t>&amp;&amp; delete </a:t>
            </a:r>
          </a:p>
          <a:p>
            <a:pPr eaLnBrk="1" hangingPunct="1"/>
            <a:r>
              <a:rPr kumimoji="1" lang="en-US" altLang="zh-TW" sz="4400" b="1" dirty="0" smtClean="0">
                <a:latin typeface="Cambria" pitchFamily="18" charset="0"/>
              </a:rPr>
              <a:t>to </a:t>
            </a:r>
            <a:r>
              <a:rPr kumimoji="1" lang="en-US" altLang="zh-TW" sz="4400" b="1" dirty="0">
                <a:latin typeface="Cambria" pitchFamily="18" charset="0"/>
              </a:rPr>
              <a:t>a circular queue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7048500" cy="465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接點 3"/>
          <p:cNvCxnSpPr/>
          <p:nvPr/>
        </p:nvCxnSpPr>
        <p:spPr bwMode="auto">
          <a:xfrm>
            <a:off x="2024910" y="3068960"/>
            <a:ext cx="48989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接點 8"/>
          <p:cNvCxnSpPr/>
          <p:nvPr/>
        </p:nvCxnSpPr>
        <p:spPr bwMode="auto">
          <a:xfrm>
            <a:off x="2051720" y="5373216"/>
            <a:ext cx="487216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16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3933056"/>
            <a:ext cx="9144000" cy="292494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60350"/>
            <a:ext cx="8226425" cy="1143000"/>
          </a:xfrm>
        </p:spPr>
        <p:txBody>
          <a:bodyPr/>
          <a:lstStyle/>
          <a:p>
            <a:r>
              <a:rPr lang="en-US" altLang="zh-TW" sz="6000" dirty="0" smtClean="0"/>
              <a:t>Stack</a:t>
            </a:r>
            <a:endParaRPr lang="en-US" altLang="zh-TW" sz="60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341438"/>
            <a:ext cx="8226425" cy="3702050"/>
          </a:xfrm>
        </p:spPr>
        <p:txBody>
          <a:bodyPr/>
          <a:lstStyle/>
          <a:p>
            <a:r>
              <a:rPr lang="en-US" altLang="zh-TW" sz="2800" dirty="0">
                <a:effectLst/>
              </a:rPr>
              <a:t>A </a:t>
            </a:r>
            <a:r>
              <a:rPr lang="en-US" altLang="zh-TW" sz="2800" dirty="0">
                <a:solidFill>
                  <a:srgbClr val="CC3300"/>
                </a:solidFill>
                <a:effectLst/>
              </a:rPr>
              <a:t>stack</a:t>
            </a:r>
            <a:r>
              <a:rPr lang="en-US" altLang="zh-TW" sz="2800" dirty="0">
                <a:solidFill>
                  <a:schemeClr val="bg2"/>
                </a:solidFill>
                <a:effectLst/>
              </a:rPr>
              <a:t> </a:t>
            </a:r>
            <a:r>
              <a:rPr lang="en-US" altLang="zh-TW" sz="2800" dirty="0">
                <a:effectLst/>
              </a:rPr>
              <a:t>is </a:t>
            </a:r>
            <a:r>
              <a:rPr lang="en-US" altLang="zh-TW" sz="2800" u="sng" dirty="0">
                <a:solidFill>
                  <a:srgbClr val="FF0000"/>
                </a:solidFill>
                <a:effectLst/>
              </a:rPr>
              <a:t>an ordered list</a:t>
            </a:r>
            <a:r>
              <a:rPr lang="en-US" altLang="zh-TW" sz="2800" dirty="0">
                <a:effectLst/>
              </a:rPr>
              <a:t> in which insertions and deletions are made </a:t>
            </a:r>
            <a:r>
              <a:rPr lang="en-US" altLang="zh-TW" sz="2800" u="sng" dirty="0">
                <a:solidFill>
                  <a:srgbClr val="FF0000"/>
                </a:solidFill>
                <a:effectLst/>
              </a:rPr>
              <a:t>at 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the same</a:t>
            </a:r>
            <a:r>
              <a:rPr lang="en-US" altLang="zh-TW" sz="2800" u="sng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altLang="zh-TW" sz="2800" u="sng" dirty="0">
                <a:solidFill>
                  <a:srgbClr val="FF0000"/>
                </a:solidFill>
                <a:effectLst/>
              </a:rPr>
              <a:t>end </a:t>
            </a:r>
            <a:r>
              <a:rPr lang="en-US" altLang="zh-TW" sz="2800" dirty="0">
                <a:effectLst/>
              </a:rPr>
              <a:t>called the top</a:t>
            </a:r>
            <a:r>
              <a:rPr lang="en-US" altLang="zh-TW" sz="2800" dirty="0" smtClean="0">
                <a:effectLst/>
              </a:rPr>
              <a:t>.</a:t>
            </a:r>
          </a:p>
          <a:p>
            <a:r>
              <a:rPr lang="en-US" altLang="zh-TW" sz="2800" dirty="0" smtClean="0"/>
              <a:t>Therefore, stack performs 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Last-In-First-Out</a:t>
            </a:r>
            <a:r>
              <a:rPr lang="en-US" altLang="zh-TW" sz="2800" dirty="0" smtClean="0">
                <a:solidFill>
                  <a:srgbClr val="0000FF"/>
                </a:solidFill>
              </a:rPr>
              <a:t> (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LIFO</a:t>
            </a:r>
            <a:r>
              <a:rPr lang="en-US" altLang="zh-TW" sz="2800" dirty="0" smtClean="0">
                <a:solidFill>
                  <a:srgbClr val="0000FF"/>
                </a:solidFill>
              </a:rPr>
              <a:t>)</a:t>
            </a:r>
            <a:r>
              <a:rPr lang="en-US" altLang="zh-TW" sz="2800" dirty="0" smtClean="0"/>
              <a:t> or </a:t>
            </a:r>
            <a:r>
              <a:rPr lang="en-US" altLang="zh-TW" sz="2800" dirty="0" smtClean="0">
                <a:solidFill>
                  <a:srgbClr val="0000FF"/>
                </a:solidFill>
              </a:rPr>
              <a:t>(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FILO</a:t>
            </a:r>
            <a:r>
              <a:rPr lang="en-US" altLang="zh-TW" sz="2800" dirty="0" smtClean="0">
                <a:solidFill>
                  <a:srgbClr val="0000FF"/>
                </a:solidFill>
              </a:rPr>
              <a:t>)</a:t>
            </a:r>
            <a:r>
              <a:rPr lang="en-US" altLang="zh-TW" sz="2800" dirty="0" smtClean="0"/>
              <a:t> feature.</a:t>
            </a:r>
            <a:endParaRPr lang="en-US" altLang="zh-TW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1852" y="5363914"/>
            <a:ext cx="8579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zh-TW" sz="2400" b="0" dirty="0">
                <a:latin typeface="Cambria" pitchFamily="18" charset="0"/>
              </a:rPr>
              <a:t>         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2527" y="4255839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4127" y="4255839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 dirty="0">
              <a:latin typeface="Cambria" pitchFamily="18" charset="0"/>
            </a:endParaRPr>
          </a:p>
          <a:p>
            <a:pPr algn="ctr" eaLnBrk="1" hangingPunct="1"/>
            <a:endParaRPr kumimoji="1" lang="zh-TW" altLang="zh-TW" sz="2400" b="0" dirty="0">
              <a:latin typeface="Cambria" pitchFamily="18" charset="0"/>
            </a:endParaRPr>
          </a:p>
          <a:p>
            <a:pPr algn="ctr" eaLnBrk="1" hangingPunct="1"/>
            <a:endParaRPr kumimoji="1" lang="zh-TW" altLang="zh-TW" sz="2400" b="0" dirty="0">
              <a:latin typeface="Cambria" pitchFamily="18" charset="0"/>
            </a:endParaRP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B</a:t>
            </a: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A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798727" y="4255839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 dirty="0">
              <a:latin typeface="Cambria" pitchFamily="18" charset="0"/>
            </a:endParaRP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D</a:t>
            </a: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C</a:t>
            </a: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B</a:t>
            </a: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A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579527" y="4255839"/>
            <a:ext cx="533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 dirty="0">
              <a:latin typeface="Cambria" pitchFamily="18" charset="0"/>
            </a:endParaRPr>
          </a:p>
          <a:p>
            <a:pPr algn="ctr" eaLnBrk="1" hangingPunct="1"/>
            <a:endParaRPr kumimoji="1" lang="zh-TW" altLang="zh-TW" sz="2400" b="0" dirty="0">
              <a:latin typeface="Cambria" pitchFamily="18" charset="0"/>
            </a:endParaRP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C</a:t>
            </a: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B</a:t>
            </a: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A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313327" y="4255839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 dirty="0">
              <a:latin typeface="Cambria" pitchFamily="18" charset="0"/>
            </a:endParaRP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D</a:t>
            </a: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C</a:t>
            </a: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B</a:t>
            </a: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A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094127" y="4255839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E</a:t>
            </a: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D</a:t>
            </a: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C</a:t>
            </a: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B</a:t>
            </a:r>
          </a:p>
          <a:p>
            <a:pPr algn="ctr" eaLnBrk="1" hangingPunct="1"/>
            <a:r>
              <a:rPr kumimoji="1" lang="en-US" altLang="zh-TW" sz="2400" b="0" dirty="0">
                <a:latin typeface="Cambria" pitchFamily="18" charset="0"/>
              </a:rPr>
              <a:t>A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445927" y="593223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674527" y="5703639"/>
            <a:ext cx="621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 dirty="0">
                <a:latin typeface="Cambria" pitchFamily="18" charset="0"/>
              </a:rPr>
              <a:t>top</a:t>
            </a: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912527" y="4255839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2284127" y="4255839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3579527" y="4255839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7" name="Line 29"/>
          <p:cNvSpPr>
            <a:spLocks noChangeShapeType="1"/>
          </p:cNvSpPr>
          <p:nvPr/>
        </p:nvSpPr>
        <p:spPr bwMode="auto">
          <a:xfrm>
            <a:off x="4798727" y="4255839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8" name="Line 30"/>
          <p:cNvSpPr>
            <a:spLocks noChangeShapeType="1"/>
          </p:cNvSpPr>
          <p:nvPr/>
        </p:nvSpPr>
        <p:spPr bwMode="auto">
          <a:xfrm>
            <a:off x="6094127" y="4255839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>
            <a:off x="7313327" y="4255839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 flipH="1">
            <a:off x="2741327" y="562743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1" name="Line 34"/>
          <p:cNvSpPr>
            <a:spLocks noChangeShapeType="1"/>
          </p:cNvSpPr>
          <p:nvPr/>
        </p:nvSpPr>
        <p:spPr bwMode="auto">
          <a:xfrm flipH="1">
            <a:off x="4112927" y="517023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 flipH="1">
            <a:off x="5255927" y="478923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3" name="Line 40"/>
          <p:cNvSpPr>
            <a:spLocks noChangeShapeType="1"/>
          </p:cNvSpPr>
          <p:nvPr/>
        </p:nvSpPr>
        <p:spPr bwMode="auto">
          <a:xfrm flipH="1">
            <a:off x="6551327" y="440823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 flipH="1">
            <a:off x="7770527" y="478923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5" name="Text Box 44"/>
          <p:cNvSpPr txBox="1">
            <a:spLocks noChangeArrowheads="1"/>
          </p:cNvSpPr>
          <p:nvPr/>
        </p:nvSpPr>
        <p:spPr bwMode="auto">
          <a:xfrm>
            <a:off x="2954052" y="5363914"/>
            <a:ext cx="621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 dirty="0">
                <a:latin typeface="Cambria" pitchFamily="18" charset="0"/>
              </a:rPr>
              <a:t>top</a:t>
            </a:r>
          </a:p>
        </p:txBody>
      </p:sp>
      <p:sp>
        <p:nvSpPr>
          <p:cNvPr id="26" name="Text Box 45"/>
          <p:cNvSpPr txBox="1">
            <a:spLocks noChangeArrowheads="1"/>
          </p:cNvSpPr>
          <p:nvPr/>
        </p:nvSpPr>
        <p:spPr bwMode="auto">
          <a:xfrm>
            <a:off x="4249452" y="4982914"/>
            <a:ext cx="621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 dirty="0">
                <a:latin typeface="Cambria" pitchFamily="18" charset="0"/>
              </a:rPr>
              <a:t>top</a:t>
            </a:r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5392452" y="4525714"/>
            <a:ext cx="621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 dirty="0">
                <a:latin typeface="Cambria" pitchFamily="18" charset="0"/>
              </a:rPr>
              <a:t>top</a:t>
            </a: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6764052" y="4220914"/>
            <a:ext cx="621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 dirty="0">
                <a:latin typeface="Cambria" pitchFamily="18" charset="0"/>
              </a:rPr>
              <a:t>top</a:t>
            </a:r>
          </a:p>
        </p:txBody>
      </p: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7983252" y="4525714"/>
            <a:ext cx="621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 dirty="0">
                <a:latin typeface="Cambria" pitchFamily="18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6146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5904795" y="3222313"/>
            <a:ext cx="3097212" cy="3529012"/>
          </a:xfrm>
          <a:prstGeom prst="rect">
            <a:avLst/>
          </a:prstGeom>
          <a:solidFill>
            <a:schemeClr val="bg1"/>
          </a:solidFill>
          <a:ln w="9525">
            <a:solidFill>
              <a:srgbClr val="08080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1121-63AE-4EDD-9DC2-7A02BA0A0F49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2442212" y="440558"/>
            <a:ext cx="446199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4000" b="1" dirty="0">
                <a:solidFill>
                  <a:schemeClr val="tx2"/>
                </a:solidFill>
                <a:latin typeface="Cambria" pitchFamily="18" charset="0"/>
              </a:rPr>
              <a:t>A Mazing Problem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5834945" y="3181038"/>
            <a:ext cx="3238500" cy="357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80808"/>
                </a:solidFill>
                <a:latin typeface="Lucida Console" pitchFamily="49" charset="0"/>
              </a:rPr>
              <a:t>1 1 1 1 1 1 1 1 1 1 1 1 1 1 1 1 1</a:t>
            </a:r>
          </a:p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80808"/>
                </a:solidFill>
                <a:latin typeface="Lucida Console" pitchFamily="49" charset="0"/>
              </a:rPr>
              <a:t>1 </a:t>
            </a:r>
            <a:r>
              <a:rPr lang="en-US" altLang="zh-TW" sz="1200">
                <a:solidFill>
                  <a:srgbClr val="FF0000"/>
                </a:solidFill>
                <a:latin typeface="Lucida Console" pitchFamily="49" charset="0"/>
              </a:rPr>
              <a:t>0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latin typeface="Lucida Console" pitchFamily="49" charset="0"/>
              </a:rPr>
              <a:t>1 </a:t>
            </a:r>
            <a:r>
              <a:rPr lang="en-US" altLang="zh-TW" sz="1200">
                <a:solidFill>
                  <a:schemeClr val="accent1"/>
                </a:solidFill>
                <a:latin typeface="Lucida Console" pitchFamily="49" charset="0"/>
              </a:rPr>
              <a:t>0 0 0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latin typeface="Lucida Console" pitchFamily="49" charset="0"/>
              </a:rPr>
              <a:t>1 1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chemeClr val="accent1"/>
                </a:solidFill>
                <a:latin typeface="Lucida Console" pitchFamily="49" charset="0"/>
              </a:rPr>
              <a:t>0 0 0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latin typeface="Lucida Console" pitchFamily="49" charset="0"/>
              </a:rPr>
              <a:t>1 1 1 1 1 </a:t>
            </a:r>
            <a:r>
              <a:rPr lang="en-US" altLang="zh-TW" sz="1200">
                <a:solidFill>
                  <a:srgbClr val="080808"/>
                </a:solidFill>
                <a:latin typeface="Lucida Console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80808"/>
                </a:solidFill>
                <a:latin typeface="Lucida Console" pitchFamily="49" charset="0"/>
              </a:rPr>
              <a:t>1 </a:t>
            </a:r>
            <a:r>
              <a:rPr lang="en-US" altLang="zh-TW" sz="1200">
                <a:latin typeface="Lucida Console" pitchFamily="49" charset="0"/>
              </a:rPr>
              <a:t>1 </a:t>
            </a:r>
            <a:r>
              <a:rPr lang="en-US" altLang="zh-TW" sz="1200">
                <a:solidFill>
                  <a:srgbClr val="FF0000"/>
                </a:solidFill>
                <a:latin typeface="Lucida Console" pitchFamily="49" charset="0"/>
              </a:rPr>
              <a:t>0 0 0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latin typeface="Lucida Console" pitchFamily="49" charset="0"/>
              </a:rPr>
              <a:t>1 1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chemeClr val="accent1"/>
                </a:solidFill>
                <a:latin typeface="Lucida Console" pitchFamily="49" charset="0"/>
              </a:rPr>
              <a:t>0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latin typeface="Lucida Console" pitchFamily="49" charset="0"/>
              </a:rPr>
              <a:t>1 1 1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chemeClr val="accent1"/>
                </a:solidFill>
                <a:latin typeface="Lucida Console" pitchFamily="49" charset="0"/>
              </a:rPr>
              <a:t>0 0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latin typeface="Lucida Console" pitchFamily="49" charset="0"/>
              </a:rPr>
              <a:t>1 1 1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rgbClr val="080808"/>
                </a:solidFill>
                <a:latin typeface="Lucida Console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kumimoji="0" lang="en-US" altLang="zh-TW" sz="1200">
                <a:solidFill>
                  <a:srgbClr val="080808"/>
                </a:solidFill>
                <a:latin typeface="Lucida Console" pitchFamily="49" charset="0"/>
              </a:rPr>
              <a:t>1 </a:t>
            </a:r>
            <a:r>
              <a:rPr kumimoji="0" lang="en-US" altLang="zh-TW" sz="1200">
                <a:latin typeface="Lucida Console" pitchFamily="49" charset="0"/>
              </a:rPr>
              <a:t>0</a:t>
            </a:r>
            <a:r>
              <a:rPr lang="en-US" altLang="zh-TW" sz="1200">
                <a:latin typeface="Lucida Console" pitchFamily="49" charset="0"/>
              </a:rPr>
              <a:t> 1 1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rgbClr val="FF0000"/>
                </a:solidFill>
                <a:latin typeface="Lucida Console" pitchFamily="49" charset="0"/>
              </a:rPr>
              <a:t>0 </a:t>
            </a:r>
            <a:r>
              <a:rPr lang="en-US" altLang="zh-TW" sz="1200">
                <a:solidFill>
                  <a:schemeClr val="accent1"/>
                </a:solidFill>
                <a:latin typeface="Lucida Console" pitchFamily="49" charset="0"/>
              </a:rPr>
              <a:t>0 0 0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latin typeface="Lucida Console" pitchFamily="49" charset="0"/>
              </a:rPr>
              <a:t>1 1 1 1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chemeClr val="accent1"/>
                </a:solidFill>
                <a:latin typeface="Lucida Console" pitchFamily="49" charset="0"/>
              </a:rPr>
              <a:t>0 0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latin typeface="Lucida Console" pitchFamily="49" charset="0"/>
              </a:rPr>
              <a:t>1 1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rgbClr val="080808"/>
                </a:solidFill>
                <a:latin typeface="Lucida Console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kumimoji="0" lang="en-US" altLang="zh-TW" sz="1200">
                <a:solidFill>
                  <a:srgbClr val="080808"/>
                </a:solidFill>
                <a:latin typeface="Lucida Console" pitchFamily="49" charset="0"/>
              </a:rPr>
              <a:t>1 </a:t>
            </a:r>
            <a:r>
              <a:rPr kumimoji="0" lang="en-US" altLang="zh-TW" sz="1200">
                <a:latin typeface="Lucida Console" pitchFamily="49" charset="0"/>
              </a:rPr>
              <a:t>1</a:t>
            </a:r>
            <a:r>
              <a:rPr lang="en-US" altLang="zh-TW" sz="1200">
                <a:latin typeface="Lucida Console" pitchFamily="49" charset="0"/>
              </a:rPr>
              <a:t>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rgbClr val="FF0000"/>
                </a:solidFill>
                <a:latin typeface="Lucida Console" pitchFamily="49" charset="0"/>
              </a:rPr>
              <a:t>0 </a:t>
            </a:r>
            <a:r>
              <a:rPr lang="en-US" altLang="zh-TW" sz="1200">
                <a:latin typeface="Lucida Console" pitchFamily="49" charset="0"/>
              </a:rPr>
              <a:t>1 1 1 1</a:t>
            </a:r>
            <a:r>
              <a:rPr lang="en-US" altLang="zh-TW" sz="1200">
                <a:solidFill>
                  <a:srgbClr val="197328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chemeClr val="accent1"/>
                </a:solidFill>
                <a:latin typeface="Lucida Console" pitchFamily="49" charset="0"/>
              </a:rPr>
              <a:t>0 </a:t>
            </a:r>
            <a:r>
              <a:rPr lang="en-US" altLang="zh-TW" sz="1200">
                <a:latin typeface="Lucida Console" pitchFamily="49" charset="0"/>
              </a:rPr>
              <a:t>1 1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chemeClr val="accent1"/>
                </a:solidFill>
                <a:latin typeface="Lucida Console" pitchFamily="49" charset="0"/>
              </a:rPr>
              <a:t>0 </a:t>
            </a:r>
            <a:r>
              <a:rPr lang="en-US" altLang="zh-TW" sz="1200">
                <a:latin typeface="Lucida Console" pitchFamily="49" charset="0"/>
              </a:rPr>
              <a:t>1 1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chemeClr val="accent1"/>
                </a:solidFill>
                <a:latin typeface="Lucida Console" pitchFamily="49" charset="0"/>
              </a:rPr>
              <a:t>0 0</a:t>
            </a:r>
            <a:r>
              <a:rPr lang="en-US" altLang="zh-TW" sz="1200">
                <a:solidFill>
                  <a:srgbClr val="197328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rgbClr val="080808"/>
                </a:solidFill>
                <a:latin typeface="Lucida Console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80808"/>
                </a:solidFill>
                <a:latin typeface="Lucida Console" pitchFamily="49" charset="0"/>
              </a:rPr>
              <a:t>1 </a:t>
            </a:r>
            <a:r>
              <a:rPr lang="en-US" altLang="zh-TW" sz="1200">
                <a:latin typeface="Lucida Console" pitchFamily="49" charset="0"/>
              </a:rPr>
              <a:t>1 1</a:t>
            </a:r>
            <a:r>
              <a:rPr lang="en-US" altLang="zh-TW" sz="1200">
                <a:solidFill>
                  <a:srgbClr val="CC3300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rgbClr val="FF0000"/>
                </a:solidFill>
                <a:latin typeface="Lucida Console" pitchFamily="49" charset="0"/>
              </a:rPr>
              <a:t>0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latin typeface="Lucida Console" pitchFamily="49" charset="0"/>
              </a:rPr>
              <a:t>1 0 0 1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chemeClr val="accent1"/>
                </a:solidFill>
                <a:latin typeface="Lucida Console" pitchFamily="49" charset="0"/>
              </a:rPr>
              <a:t>0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latin typeface="Lucida Console" pitchFamily="49" charset="0"/>
              </a:rPr>
              <a:t>1 1 1 1 1 1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latin typeface="Lucida Console" pitchFamily="49" charset="0"/>
              </a:rPr>
              <a:t>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rgbClr val="080808"/>
                </a:solidFill>
                <a:latin typeface="Lucida Console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80808"/>
                </a:solidFill>
                <a:latin typeface="Lucida Console" pitchFamily="49" charset="0"/>
              </a:rPr>
              <a:t>1 </a:t>
            </a:r>
            <a:r>
              <a:rPr lang="en-US" altLang="zh-TW" sz="1200">
                <a:solidFill>
                  <a:srgbClr val="FF0000"/>
                </a:solidFill>
                <a:latin typeface="Lucida Console" pitchFamily="49" charset="0"/>
              </a:rPr>
              <a:t>0 0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latin typeface="Lucida Console" pitchFamily="49" charset="0"/>
              </a:rPr>
              <a:t>1 1 0 1 1 1</a:t>
            </a:r>
            <a:r>
              <a:rPr lang="en-US" altLang="zh-TW" sz="1200">
                <a:solidFill>
                  <a:srgbClr val="197328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chemeClr val="accent1"/>
                </a:solidFill>
                <a:latin typeface="Lucida Console" pitchFamily="49" charset="0"/>
              </a:rPr>
              <a:t>0 </a:t>
            </a:r>
            <a:r>
              <a:rPr lang="en-US" altLang="zh-TW" sz="1200">
                <a:latin typeface="Lucida Console" pitchFamily="49" charset="0"/>
              </a:rPr>
              <a:t>1 0 0 1 0 1</a:t>
            </a:r>
            <a:r>
              <a:rPr lang="en-US" altLang="zh-TW" sz="120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rgbClr val="080808"/>
                </a:solidFill>
                <a:latin typeface="Lucida Console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80808"/>
                </a:solidFill>
                <a:latin typeface="Lucida Console" pitchFamily="49" charset="0"/>
              </a:rPr>
              <a:t>1 </a:t>
            </a:r>
            <a:r>
              <a:rPr lang="en-US" altLang="zh-TW" sz="1200">
                <a:solidFill>
                  <a:srgbClr val="FF0000"/>
                </a:solidFill>
                <a:latin typeface="Lucida Console" pitchFamily="49" charset="0"/>
              </a:rPr>
              <a:t>0 </a:t>
            </a:r>
            <a:r>
              <a:rPr lang="en-US" altLang="zh-TW" sz="1200">
                <a:latin typeface="Lucida Console" pitchFamily="49" charset="0"/>
              </a:rPr>
              <a:t>1 1 1 1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rgbClr val="FF0000"/>
                </a:solidFill>
                <a:latin typeface="Lucida Console" pitchFamily="49" charset="0"/>
              </a:rPr>
              <a:t>0 0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latin typeface="Lucida Console" pitchFamily="49" charset="0"/>
              </a:rPr>
              <a:t>1 1 1 1 1 1 1 1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rgbClr val="080808"/>
                </a:solidFill>
                <a:latin typeface="Lucida Console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80808"/>
                </a:solidFill>
                <a:latin typeface="Lucida Console" pitchFamily="49" charset="0"/>
              </a:rPr>
              <a:t>1 </a:t>
            </a:r>
            <a:r>
              <a:rPr lang="en-US" altLang="zh-TW" sz="1200">
                <a:solidFill>
                  <a:srgbClr val="FF0000"/>
                </a:solidFill>
                <a:latin typeface="Lucida Console" pitchFamily="49" charset="0"/>
              </a:rPr>
              <a:t>0 0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latin typeface="Lucida Console" pitchFamily="49" charset="0"/>
              </a:rPr>
              <a:t>1 1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rgbClr val="FF0000"/>
                </a:solidFill>
                <a:latin typeface="Lucida Console" pitchFamily="49" charset="0"/>
              </a:rPr>
              <a:t>0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latin typeface="Lucida Console" pitchFamily="49" charset="0"/>
              </a:rPr>
              <a:t>1 1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rgbClr val="FF0000"/>
                </a:solidFill>
                <a:latin typeface="Lucida Console" pitchFamily="49" charset="0"/>
              </a:rPr>
              <a:t>0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latin typeface="Lucida Console" pitchFamily="49" charset="0"/>
              </a:rPr>
              <a:t>1 1 1 1 1 0 1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rgbClr val="080808"/>
                </a:solidFill>
                <a:latin typeface="Lucida Console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80808"/>
                </a:solidFill>
                <a:latin typeface="Lucida Console" pitchFamily="49" charset="0"/>
              </a:rPr>
              <a:t>1 </a:t>
            </a:r>
            <a:r>
              <a:rPr lang="en-US" altLang="zh-TW" sz="1200">
                <a:latin typeface="Lucida Console" pitchFamily="49" charset="0"/>
              </a:rPr>
              <a:t>1 1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rgbClr val="FF0000"/>
                </a:solidFill>
                <a:latin typeface="Lucida Console" pitchFamily="49" charset="0"/>
              </a:rPr>
              <a:t>0 0 0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latin typeface="Lucida Console" pitchFamily="49" charset="0"/>
              </a:rPr>
              <a:t>1 1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rgbClr val="FF0000"/>
                </a:solidFill>
                <a:latin typeface="Lucida Console" pitchFamily="49" charset="0"/>
              </a:rPr>
              <a:t>0 </a:t>
            </a:r>
            <a:r>
              <a:rPr lang="en-US" altLang="zh-TW" sz="1200">
                <a:latin typeface="Lucida Console" pitchFamily="49" charset="0"/>
              </a:rPr>
              <a:t>1 1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rgbClr val="FF0000"/>
                </a:solidFill>
                <a:latin typeface="Lucida Console" pitchFamily="49" charset="0"/>
              </a:rPr>
              <a:t>0 0 0 0 0</a:t>
            </a:r>
            <a:r>
              <a:rPr lang="en-US" altLang="zh-TW" sz="1200">
                <a:solidFill>
                  <a:srgbClr val="CC3300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rgbClr val="080808"/>
                </a:solidFill>
                <a:latin typeface="Lucida Console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80808"/>
                </a:solidFill>
                <a:latin typeface="Lucida Console" pitchFamily="49" charset="0"/>
              </a:rPr>
              <a:t>1 </a:t>
            </a:r>
            <a:r>
              <a:rPr lang="en-US" altLang="zh-TW" sz="1200">
                <a:solidFill>
                  <a:schemeClr val="accent1"/>
                </a:solidFill>
                <a:latin typeface="Lucida Console" pitchFamily="49" charset="0"/>
              </a:rPr>
              <a:t>0 0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latin typeface="Lucida Console" pitchFamily="49" charset="0"/>
              </a:rPr>
              <a:t>1 1 1 1 1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rgbClr val="FF0000"/>
                </a:solidFill>
                <a:latin typeface="Lucida Console" pitchFamily="49" charset="0"/>
              </a:rPr>
              <a:t>0 0 0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latin typeface="Lucida Console" pitchFamily="49" charset="0"/>
              </a:rPr>
              <a:t>1 1 1 1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rgbClr val="FF0000"/>
                </a:solidFill>
                <a:latin typeface="Lucida Console" pitchFamily="49" charset="0"/>
              </a:rPr>
              <a:t>0</a:t>
            </a:r>
            <a:r>
              <a:rPr lang="en-US" altLang="zh-TW" sz="1200">
                <a:solidFill>
                  <a:srgbClr val="CC3300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rgbClr val="080808"/>
                </a:solidFill>
                <a:latin typeface="Lucida Console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80808"/>
                </a:solidFill>
                <a:latin typeface="Lucida Console" pitchFamily="49" charset="0"/>
              </a:rPr>
              <a:t>1 </a:t>
            </a:r>
            <a:r>
              <a:rPr lang="en-US" altLang="zh-TW" sz="1200">
                <a:solidFill>
                  <a:schemeClr val="accent1"/>
                </a:solidFill>
                <a:latin typeface="Lucida Console" pitchFamily="49" charset="0"/>
              </a:rPr>
              <a:t>0 </a:t>
            </a:r>
            <a:r>
              <a:rPr lang="en-US" altLang="zh-TW" sz="1200">
                <a:latin typeface="Lucida Console" pitchFamily="49" charset="0"/>
              </a:rPr>
              <a:t>1 </a:t>
            </a:r>
            <a:r>
              <a:rPr lang="en-US" altLang="zh-TW" sz="1200">
                <a:solidFill>
                  <a:schemeClr val="accent1"/>
                </a:solidFill>
                <a:latin typeface="Lucida Console" pitchFamily="49" charset="0"/>
              </a:rPr>
              <a:t>0 0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latin typeface="Lucida Console" pitchFamily="49" charset="0"/>
              </a:rPr>
              <a:t>1 1 1 1 1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chemeClr val="accent1"/>
                </a:solidFill>
                <a:latin typeface="Lucida Console" pitchFamily="49" charset="0"/>
              </a:rPr>
              <a:t>0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latin typeface="Lucida Console" pitchFamily="49" charset="0"/>
              </a:rPr>
              <a:t>1 1 1 1</a:t>
            </a:r>
            <a:r>
              <a:rPr lang="en-US" altLang="zh-TW" sz="120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>
                <a:solidFill>
                  <a:srgbClr val="FF0000"/>
                </a:solidFill>
                <a:latin typeface="Lucida Console" pitchFamily="49" charset="0"/>
              </a:rPr>
              <a:t>0 </a:t>
            </a:r>
            <a:r>
              <a:rPr lang="en-US" altLang="zh-TW" sz="1200">
                <a:solidFill>
                  <a:srgbClr val="080808"/>
                </a:solidFill>
                <a:latin typeface="Lucida Console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80808"/>
                </a:solidFill>
                <a:latin typeface="Lucida Console" pitchFamily="49" charset="0"/>
              </a:rPr>
              <a:t>1 1 1 1 1 1 1 1 1 1 1 1 1 1 1 1 1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6049257" y="3438213"/>
            <a:ext cx="2735263" cy="3024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8150511" y="2737005"/>
            <a:ext cx="10518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entrance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5097936" y="6337606"/>
            <a:ext cx="57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exit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 flipH="1">
            <a:off x="6228184" y="3137114"/>
            <a:ext cx="2642408" cy="43590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V="1">
            <a:off x="5677375" y="6337605"/>
            <a:ext cx="2999082" cy="1984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197180" y="1268760"/>
            <a:ext cx="8226425" cy="40322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Cambria" pitchFamily="18" charset="0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Cambria" pitchFamily="18" charset="0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Cambria" pitchFamily="18" charset="0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Cambria" pitchFamily="18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800" dirty="0" smtClean="0"/>
              <a:t>Representation of the maze</a:t>
            </a:r>
          </a:p>
          <a:p>
            <a:pPr lvl="1"/>
            <a:r>
              <a:rPr lang="en-US" altLang="zh-TW" sz="2400" dirty="0" smtClean="0"/>
              <a:t>The most obvious choice is a two dimensional array</a:t>
            </a:r>
          </a:p>
          <a:p>
            <a:pPr lvl="2"/>
            <a:r>
              <a:rPr lang="en-US" altLang="zh-TW" sz="2000" dirty="0" smtClean="0">
                <a:solidFill>
                  <a:srgbClr val="FF0000"/>
                </a:solidFill>
              </a:rPr>
              <a:t>“0”</a:t>
            </a:r>
            <a:r>
              <a:rPr lang="en-US" altLang="zh-TW" sz="2000" dirty="0" smtClean="0"/>
              <a:t> the </a:t>
            </a:r>
            <a:r>
              <a:rPr lang="en-US" altLang="zh-TW" sz="2000" dirty="0" smtClean="0">
                <a:solidFill>
                  <a:srgbClr val="FF0000"/>
                </a:solidFill>
              </a:rPr>
              <a:t>open paths</a:t>
            </a:r>
            <a:r>
              <a:rPr lang="en-US" altLang="zh-TW" sz="2000" dirty="0" smtClean="0"/>
              <a:t> and “</a:t>
            </a:r>
            <a:r>
              <a:rPr lang="en-US" altLang="zh-TW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1”</a:t>
            </a:r>
            <a:r>
              <a:rPr lang="en-US" altLang="zh-TW" sz="2000" dirty="0" smtClean="0"/>
              <a:t> the </a:t>
            </a:r>
            <a:r>
              <a:rPr lang="en-US" altLang="zh-TW" sz="2000" dirty="0" smtClean="0">
                <a:solidFill>
                  <a:srgbClr val="0000FF"/>
                </a:solidFill>
              </a:rPr>
              <a:t>barriers</a:t>
            </a:r>
          </a:p>
          <a:p>
            <a:pPr lvl="1"/>
            <a:r>
              <a:rPr lang="en-US" altLang="zh-TW" sz="2400" dirty="0" smtClean="0"/>
              <a:t>Note that not every position has eight neighbors.</a:t>
            </a:r>
          </a:p>
          <a:p>
            <a:pPr lvl="2"/>
            <a:r>
              <a:rPr lang="en-US" altLang="zh-TW" sz="2000" dirty="0" smtClean="0"/>
              <a:t>To avoid checking for these border </a:t>
            </a:r>
            <a:br>
              <a:rPr lang="en-US" altLang="zh-TW" sz="2000" dirty="0" smtClean="0"/>
            </a:br>
            <a:r>
              <a:rPr lang="en-US" altLang="zh-TW" sz="2000" dirty="0" smtClean="0"/>
              <a:t>conditions we can surround the maze </a:t>
            </a:r>
            <a:br>
              <a:rPr lang="en-US" altLang="zh-TW" sz="2000" dirty="0" smtClean="0"/>
            </a:br>
            <a:r>
              <a:rPr lang="en-US" altLang="zh-TW" sz="2000" dirty="0" smtClean="0"/>
              <a:t>by a border of ones. </a:t>
            </a:r>
          </a:p>
          <a:p>
            <a:pPr lvl="2"/>
            <a:r>
              <a:rPr lang="en-US" altLang="zh-TW" sz="2000" dirty="0" smtClean="0"/>
              <a:t>Thus an </a:t>
            </a:r>
            <a:r>
              <a:rPr lang="en-US" altLang="zh-TW" sz="2000" i="1" dirty="0" err="1" smtClean="0">
                <a:solidFill>
                  <a:srgbClr val="0000FF"/>
                </a:solidFill>
              </a:rPr>
              <a:t>m</a:t>
            </a:r>
            <a:r>
              <a:rPr lang="en-US" altLang="zh-TW" sz="2000" dirty="0" err="1" smtClean="0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lang="en-US" altLang="zh-TW" sz="2000" i="1" dirty="0" err="1" smtClean="0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altLang="zh-TW" sz="2000" dirty="0" smtClean="0">
                <a:sym typeface="Symbol" pitchFamily="18" charset="2"/>
              </a:rPr>
              <a:t> maze will require </a:t>
            </a:r>
          </a:p>
          <a:p>
            <a:pPr marL="914400" lvl="2" indent="0">
              <a:buNone/>
            </a:pPr>
            <a:r>
              <a:rPr lang="en-US" altLang="zh-TW" sz="2000" dirty="0">
                <a:sym typeface="Symbol" pitchFamily="18" charset="2"/>
              </a:rPr>
              <a:t> </a:t>
            </a:r>
            <a:r>
              <a:rPr lang="en-US" altLang="zh-TW" sz="2000" dirty="0" smtClean="0">
                <a:sym typeface="Symbol" pitchFamily="18" charset="2"/>
              </a:rPr>
              <a:t>    an </a:t>
            </a:r>
            <a:r>
              <a:rPr lang="en-US" altLang="zh-TW" sz="2000" dirty="0" smtClean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altLang="zh-TW" sz="2000" i="1" dirty="0" smtClean="0">
                <a:solidFill>
                  <a:srgbClr val="0000FF"/>
                </a:solidFill>
                <a:sym typeface="Symbol" pitchFamily="18" charset="2"/>
              </a:rPr>
              <a:t>m</a:t>
            </a:r>
            <a:r>
              <a:rPr lang="en-US" altLang="zh-TW" sz="2000" dirty="0" smtClean="0">
                <a:solidFill>
                  <a:srgbClr val="0000FF"/>
                </a:solidFill>
                <a:sym typeface="Symbol" pitchFamily="18" charset="2"/>
              </a:rPr>
              <a:t>+2)  (</a:t>
            </a:r>
            <a:r>
              <a:rPr lang="en-US" altLang="zh-TW" sz="2000" i="1" dirty="0" smtClean="0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altLang="zh-TW" sz="2000" dirty="0" smtClean="0">
                <a:solidFill>
                  <a:srgbClr val="0000FF"/>
                </a:solidFill>
                <a:sym typeface="Symbol" pitchFamily="18" charset="2"/>
              </a:rPr>
              <a:t>+2)</a:t>
            </a:r>
            <a:r>
              <a:rPr lang="en-US" altLang="zh-TW" sz="2000" dirty="0" smtClean="0">
                <a:sym typeface="Symbol" pitchFamily="18" charset="2"/>
              </a:rPr>
              <a:t> array</a:t>
            </a:r>
          </a:p>
          <a:p>
            <a:pPr lvl="2"/>
            <a:r>
              <a:rPr lang="en-US" altLang="zh-TW" sz="2000" dirty="0" smtClean="0">
                <a:sym typeface="Symbol" pitchFamily="18" charset="2"/>
              </a:rPr>
              <a:t>The entrance is at </a:t>
            </a:r>
            <a:br>
              <a:rPr lang="en-US" altLang="zh-TW" sz="2000" dirty="0" smtClean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>position [1][1] and the exit at [</a:t>
            </a:r>
            <a:r>
              <a:rPr lang="en-US" altLang="zh-TW" sz="2000" i="1" dirty="0" smtClean="0">
                <a:sym typeface="Symbol" pitchFamily="18" charset="2"/>
              </a:rPr>
              <a:t>m</a:t>
            </a:r>
            <a:r>
              <a:rPr lang="en-US" altLang="zh-TW" sz="2000" dirty="0" smtClean="0">
                <a:sym typeface="Symbol" pitchFamily="18" charset="2"/>
              </a:rPr>
              <a:t>][</a:t>
            </a:r>
            <a:r>
              <a:rPr lang="en-US" altLang="zh-TW" sz="2000" i="1" dirty="0" smtClean="0">
                <a:sym typeface="Symbol" pitchFamily="18" charset="2"/>
              </a:rPr>
              <a:t>p</a:t>
            </a:r>
            <a:r>
              <a:rPr lang="en-US" altLang="zh-TW" sz="2000" dirty="0" smtClean="0">
                <a:sym typeface="Symbol" pitchFamily="18" charset="2"/>
              </a:rPr>
              <a:t>]</a:t>
            </a:r>
            <a:endParaRPr lang="en-US" altLang="zh-TW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01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380395" y="2973128"/>
            <a:ext cx="4824536" cy="30887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BA8E-A0D1-492B-83D0-2350D662352A}" type="slidenum">
              <a:rPr lang="zh-TW" altLang="en-US"/>
              <a:pPr/>
              <a:t>21</a:t>
            </a:fld>
            <a:endParaRPr lang="en-US" altLang="zh-TW"/>
          </a:p>
        </p:txBody>
      </p:sp>
      <p:grpSp>
        <p:nvGrpSpPr>
          <p:cNvPr id="2" name="群組 1"/>
          <p:cNvGrpSpPr/>
          <p:nvPr/>
        </p:nvGrpSpPr>
        <p:grpSpPr>
          <a:xfrm>
            <a:off x="2308387" y="2973128"/>
            <a:ext cx="4856584" cy="3456384"/>
            <a:chOff x="1371600" y="1484784"/>
            <a:chExt cx="6659563" cy="4431829"/>
          </a:xfrm>
        </p:grpSpPr>
        <p:graphicFrame>
          <p:nvGraphicFramePr>
            <p:cNvPr id="4096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3718606"/>
                </p:ext>
              </p:extLst>
            </p:nvPr>
          </p:nvGraphicFramePr>
          <p:xfrm>
            <a:off x="1371600" y="1600200"/>
            <a:ext cx="6659563" cy="431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8" name="文件" r:id="rId3" imgW="6657840" imgH="4316040" progId="Word.Document.8">
                    <p:embed/>
                  </p:oleObj>
                </mc:Choice>
                <mc:Fallback>
                  <p:oleObj name="文件" r:id="rId3" imgW="6657840" imgH="431604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1600200"/>
                          <a:ext cx="6659563" cy="431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1475656" y="1484784"/>
              <a:ext cx="6552728" cy="3960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>
              <a:off x="4953000" y="35052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 flipV="1">
              <a:off x="4876800" y="2667000"/>
              <a:ext cx="1219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H="1">
              <a:off x="3581400" y="35052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 flipV="1">
              <a:off x="4787900" y="269398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 flipH="1" flipV="1">
              <a:off x="3551238" y="2686050"/>
              <a:ext cx="1163637" cy="736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 flipH="1">
              <a:off x="3603625" y="3667125"/>
              <a:ext cx="1085850" cy="658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>
              <a:off x="4883150" y="3667125"/>
              <a:ext cx="1212850" cy="723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>
              <a:off x="4792663" y="3706813"/>
              <a:ext cx="0" cy="646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</p:grp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1376123" y="395260"/>
            <a:ext cx="685424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4400" b="1" dirty="0" smtClean="0">
                <a:solidFill>
                  <a:schemeClr val="tx2"/>
                </a:solidFill>
                <a:latin typeface="Cambria" pitchFamily="18" charset="0"/>
              </a:rPr>
              <a:t>A </a:t>
            </a:r>
            <a:r>
              <a:rPr kumimoji="1" lang="en-US" altLang="zh-TW" sz="4400" b="1" dirty="0">
                <a:solidFill>
                  <a:schemeClr val="tx2"/>
                </a:solidFill>
                <a:latin typeface="Cambria" pitchFamily="18" charset="0"/>
              </a:rPr>
              <a:t>possible representation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11560" y="1442574"/>
            <a:ext cx="8226425" cy="13985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5"/>
              </a:buBlip>
              <a:defRPr sz="3200" b="1">
                <a:solidFill>
                  <a:srgbClr val="000000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5"/>
              </a:buBlip>
              <a:defRPr sz="2800" b="1">
                <a:solidFill>
                  <a:srgbClr val="000000"/>
                </a:solidFill>
                <a:latin typeface="Cambria" pitchFamily="18" charset="0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5"/>
              </a:buBlip>
              <a:defRPr sz="2400" b="1">
                <a:solidFill>
                  <a:srgbClr val="000000"/>
                </a:solidFill>
                <a:latin typeface="Cambria" pitchFamily="18" charset="0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5"/>
              </a:buBlip>
              <a:defRPr sz="2000" b="1">
                <a:solidFill>
                  <a:srgbClr val="000000"/>
                </a:solidFill>
                <a:latin typeface="Cambria" pitchFamily="18" charset="0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5"/>
              </a:buBlip>
              <a:defRPr b="1">
                <a:solidFill>
                  <a:srgbClr val="000000"/>
                </a:solidFill>
                <a:latin typeface="Cambria" pitchFamily="18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5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5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5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5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800" dirty="0" smtClean="0"/>
              <a:t>If 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X</a:t>
            </a:r>
            <a:r>
              <a:rPr lang="en-US" altLang="zh-TW" sz="2800" dirty="0" smtClean="0"/>
              <a:t> marks the spot of </a:t>
            </a:r>
            <a:r>
              <a:rPr lang="en-US" altLang="zh-TW" sz="2800" dirty="0" smtClean="0">
                <a:solidFill>
                  <a:srgbClr val="FF0000"/>
                </a:solidFill>
              </a:rPr>
              <a:t>the current location</a:t>
            </a:r>
            <a:r>
              <a:rPr lang="en-US" altLang="zh-TW" sz="2800" dirty="0" smtClean="0"/>
              <a:t>, </a:t>
            </a:r>
            <a:r>
              <a:rPr lang="en-US" altLang="zh-TW" sz="2800" dirty="0" smtClean="0">
                <a:solidFill>
                  <a:srgbClr val="0000FF"/>
                </a:solidFill>
              </a:rPr>
              <a:t>maze[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row</a:t>
            </a:r>
            <a:r>
              <a:rPr lang="en-US" altLang="zh-TW" sz="2800" dirty="0" smtClean="0">
                <a:solidFill>
                  <a:srgbClr val="0000FF"/>
                </a:solidFill>
              </a:rPr>
              <a:t>][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col</a:t>
            </a:r>
            <a:r>
              <a:rPr lang="en-US" altLang="zh-TW" sz="2800" dirty="0" smtClean="0">
                <a:solidFill>
                  <a:srgbClr val="0000FF"/>
                </a:solidFill>
              </a:rPr>
              <a:t>]</a:t>
            </a:r>
            <a:r>
              <a:rPr lang="en-US" altLang="zh-TW" sz="2800" dirty="0" smtClean="0"/>
              <a:t>, then following shows the possible moves from this position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3347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5" name="Picture 4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39" y="1052736"/>
            <a:ext cx="6419850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B3F4-B828-4204-BD64-D13AD09817C1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044838" y="116632"/>
            <a:ext cx="71465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4400" b="1" dirty="0" smtClean="0">
                <a:solidFill>
                  <a:schemeClr val="tx2"/>
                </a:solidFill>
                <a:latin typeface="Cambria" pitchFamily="18" charset="0"/>
              </a:rPr>
              <a:t>A </a:t>
            </a:r>
            <a:r>
              <a:rPr kumimoji="1" lang="en-US" altLang="zh-TW" sz="4400" b="1" dirty="0">
                <a:solidFill>
                  <a:schemeClr val="tx2"/>
                </a:solidFill>
                <a:latin typeface="Cambria" pitchFamily="18" charset="0"/>
              </a:rPr>
              <a:t>possible implementation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2095425" y="3004963"/>
            <a:ext cx="5500911" cy="3736405"/>
            <a:chOff x="1258888" y="2924944"/>
            <a:chExt cx="6581775" cy="4312469"/>
          </a:xfrm>
        </p:grpSpPr>
        <p:sp>
          <p:nvSpPr>
            <p:cNvPr id="2" name="矩形 1"/>
            <p:cNvSpPr/>
            <p:nvPr/>
          </p:nvSpPr>
          <p:spPr bwMode="auto">
            <a:xfrm>
              <a:off x="1331640" y="2924944"/>
              <a:ext cx="6120680" cy="3600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graphicFrame>
          <p:nvGraphicFramePr>
            <p:cNvPr id="3789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8726666"/>
                </p:ext>
              </p:extLst>
            </p:nvPr>
          </p:nvGraphicFramePr>
          <p:xfrm>
            <a:off x="1258888" y="2933700"/>
            <a:ext cx="6581775" cy="4303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3" name="Document" r:id="rId4" imgW="6604839" imgH="4334056" progId="Word.Document.8">
                    <p:embed/>
                  </p:oleObj>
                </mc:Choice>
                <mc:Fallback>
                  <p:oleObj name="Document" r:id="rId4" imgW="6604839" imgH="4334056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8888" y="2933700"/>
                          <a:ext cx="6581775" cy="4303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211960" y="1268760"/>
            <a:ext cx="4861074" cy="830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 b="1" dirty="0" err="1">
                <a:solidFill>
                  <a:srgbClr val="0000FF"/>
                </a:solidFill>
                <a:latin typeface="Cambria" pitchFamily="18" charset="0"/>
              </a:rPr>
              <a:t>next_row</a:t>
            </a:r>
            <a:r>
              <a:rPr lang="en-US" altLang="zh-TW" sz="2400" b="0" dirty="0">
                <a:solidFill>
                  <a:srgbClr val="CC3300"/>
                </a:solidFill>
                <a:latin typeface="Cambria" pitchFamily="18" charset="0"/>
              </a:rPr>
              <a:t> = </a:t>
            </a:r>
            <a:r>
              <a:rPr lang="en-US" altLang="zh-TW" sz="2400" b="1" dirty="0">
                <a:solidFill>
                  <a:srgbClr val="0000FF"/>
                </a:solidFill>
                <a:latin typeface="Cambria" pitchFamily="18" charset="0"/>
              </a:rPr>
              <a:t>row</a:t>
            </a:r>
            <a:r>
              <a:rPr lang="en-US" altLang="zh-TW" sz="2400" b="0" dirty="0">
                <a:solidFill>
                  <a:srgbClr val="CC3300"/>
                </a:solidFill>
                <a:latin typeface="Cambria" pitchFamily="18" charset="0"/>
              </a:rPr>
              <a:t> + </a:t>
            </a:r>
            <a:r>
              <a:rPr lang="en-US" altLang="zh-TW" sz="2400" b="1" dirty="0">
                <a:solidFill>
                  <a:srgbClr val="FF0000"/>
                </a:solidFill>
                <a:latin typeface="Cambria" pitchFamily="18" charset="0"/>
              </a:rPr>
              <a:t>move[</a:t>
            </a:r>
            <a:r>
              <a:rPr lang="en-US" altLang="zh-TW" sz="2400" b="1" dirty="0" err="1">
                <a:solidFill>
                  <a:srgbClr val="FF0000"/>
                </a:solidFill>
                <a:latin typeface="Cambria" pitchFamily="18" charset="0"/>
              </a:rPr>
              <a:t>dir</a:t>
            </a:r>
            <a:r>
              <a:rPr lang="en-US" altLang="zh-TW" sz="2400" b="1" dirty="0">
                <a:solidFill>
                  <a:srgbClr val="FF0000"/>
                </a:solidFill>
                <a:latin typeface="Cambria" pitchFamily="18" charset="0"/>
              </a:rPr>
              <a:t>].</a:t>
            </a:r>
            <a:r>
              <a:rPr lang="en-US" altLang="zh-TW" sz="2400" b="1" dirty="0" err="1">
                <a:solidFill>
                  <a:srgbClr val="FF0000"/>
                </a:solidFill>
                <a:latin typeface="Cambria" pitchFamily="18" charset="0"/>
              </a:rPr>
              <a:t>vert</a:t>
            </a:r>
            <a:r>
              <a:rPr lang="en-US" altLang="zh-TW" sz="2400" b="0" dirty="0">
                <a:solidFill>
                  <a:srgbClr val="CC3300"/>
                </a:solidFill>
                <a:latin typeface="Cambria" pitchFamily="18" charset="0"/>
              </a:rPr>
              <a:t>;</a:t>
            </a:r>
            <a:br>
              <a:rPr lang="en-US" altLang="zh-TW" sz="2400" b="0" dirty="0">
                <a:solidFill>
                  <a:srgbClr val="CC3300"/>
                </a:solidFill>
                <a:latin typeface="Cambria" pitchFamily="18" charset="0"/>
              </a:rPr>
            </a:br>
            <a:r>
              <a:rPr lang="en-US" altLang="zh-TW" sz="2400" b="1" dirty="0" err="1">
                <a:solidFill>
                  <a:srgbClr val="0000FF"/>
                </a:solidFill>
                <a:latin typeface="Cambria" pitchFamily="18" charset="0"/>
              </a:rPr>
              <a:t>next_col</a:t>
            </a:r>
            <a:r>
              <a:rPr lang="en-US" altLang="zh-TW" sz="2400" b="1" dirty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altLang="zh-TW" sz="2400" b="0" dirty="0">
                <a:solidFill>
                  <a:srgbClr val="CC3300"/>
                </a:solidFill>
                <a:latin typeface="Cambria" pitchFamily="18" charset="0"/>
              </a:rPr>
              <a:t> = </a:t>
            </a:r>
            <a:r>
              <a:rPr lang="en-US" altLang="zh-TW" sz="2400" b="1" dirty="0">
                <a:solidFill>
                  <a:srgbClr val="0000FF"/>
                </a:solidFill>
                <a:latin typeface="Cambria" pitchFamily="18" charset="0"/>
              </a:rPr>
              <a:t>col</a:t>
            </a:r>
            <a:r>
              <a:rPr lang="en-US" altLang="zh-TW" sz="2400" b="0" dirty="0">
                <a:solidFill>
                  <a:srgbClr val="CC3300"/>
                </a:solidFill>
                <a:latin typeface="Cambria" pitchFamily="18" charset="0"/>
              </a:rPr>
              <a:t>  +  </a:t>
            </a:r>
            <a:r>
              <a:rPr lang="en-US" altLang="zh-TW" sz="2400" b="1" dirty="0">
                <a:solidFill>
                  <a:srgbClr val="FF0000"/>
                </a:solidFill>
                <a:latin typeface="Cambria" pitchFamily="18" charset="0"/>
              </a:rPr>
              <a:t>move[</a:t>
            </a:r>
            <a:r>
              <a:rPr lang="en-US" altLang="zh-TW" sz="2400" b="1" dirty="0" err="1">
                <a:solidFill>
                  <a:srgbClr val="FF0000"/>
                </a:solidFill>
                <a:latin typeface="Cambria" pitchFamily="18" charset="0"/>
              </a:rPr>
              <a:t>dir</a:t>
            </a:r>
            <a:r>
              <a:rPr lang="en-US" altLang="zh-TW" sz="2400" b="1" dirty="0">
                <a:solidFill>
                  <a:srgbClr val="FF0000"/>
                </a:solidFill>
                <a:latin typeface="Cambria" pitchFamily="18" charset="0"/>
              </a:rPr>
              <a:t>].</a:t>
            </a:r>
            <a:r>
              <a:rPr lang="en-US" altLang="zh-TW" sz="2400" b="1" dirty="0" err="1">
                <a:solidFill>
                  <a:srgbClr val="FF0000"/>
                </a:solidFill>
                <a:latin typeface="Cambria" pitchFamily="18" charset="0"/>
              </a:rPr>
              <a:t>horiz</a:t>
            </a:r>
            <a:r>
              <a:rPr lang="en-US" altLang="zh-TW" sz="2400" b="0" dirty="0">
                <a:solidFill>
                  <a:srgbClr val="CC3300"/>
                </a:solidFill>
                <a:latin typeface="Cambria" pitchFamily="18" charset="0"/>
              </a:rPr>
              <a:t>;</a:t>
            </a:r>
            <a:endParaRPr lang="zh-TW" altLang="en-US" sz="1800" b="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6EF5-5F79-4818-8BA0-12C7F694F874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11370" y="116632"/>
            <a:ext cx="790697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4400" b="1" dirty="0">
                <a:latin typeface="Cambria" pitchFamily="18" charset="0"/>
              </a:rPr>
              <a:t>Use </a:t>
            </a:r>
            <a:r>
              <a:rPr kumimoji="1" lang="en-US" altLang="zh-TW" sz="4400" b="1" dirty="0">
                <a:solidFill>
                  <a:srgbClr val="0000FF"/>
                </a:solidFill>
                <a:latin typeface="Cambria" pitchFamily="18" charset="0"/>
              </a:rPr>
              <a:t>stack</a:t>
            </a:r>
            <a:r>
              <a:rPr kumimoji="1" lang="en-US" altLang="zh-TW" sz="4400" b="1" dirty="0">
                <a:latin typeface="Cambria" pitchFamily="18" charset="0"/>
              </a:rPr>
              <a:t> to keep pass history</a:t>
            </a:r>
            <a:endParaRPr kumimoji="1" lang="en-US" altLang="zh-TW" sz="4000" b="1" dirty="0">
              <a:latin typeface="Cambria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53" y="1182722"/>
            <a:ext cx="8028942" cy="29663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255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638E-0911-454E-8F4F-FB491A8CEFBB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altLang="zh-TW" sz="2800" dirty="0"/>
              <a:t>Initialize a stack to the maze’s entrance coordinates and direction to </a:t>
            </a:r>
            <a:r>
              <a:rPr lang="en-US" altLang="zh-TW" sz="2800" dirty="0">
                <a:solidFill>
                  <a:srgbClr val="0000FF"/>
                </a:solidFill>
              </a:rPr>
              <a:t>north</a:t>
            </a:r>
            <a:r>
              <a:rPr lang="en-US" altLang="zh-TW" sz="2800" dirty="0" smtClean="0"/>
              <a:t>;</a:t>
            </a:r>
            <a:br>
              <a:rPr lang="en-US" altLang="zh-TW" sz="28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800" dirty="0"/>
              <a:t>while (</a:t>
            </a:r>
            <a:r>
              <a:rPr lang="en-US" altLang="zh-TW" sz="2800" u="sng" dirty="0">
                <a:solidFill>
                  <a:srgbClr val="FF0000"/>
                </a:solidFill>
              </a:rPr>
              <a:t>stack is not empty</a:t>
            </a:r>
            <a:r>
              <a:rPr lang="en-US" altLang="zh-TW" sz="2800" dirty="0" smtClean="0"/>
              <a:t>)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{  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</a:t>
            </a:r>
            <a:r>
              <a:rPr lang="en-US" altLang="zh-TW" sz="2400" dirty="0" smtClean="0"/>
              <a:t>/* </a:t>
            </a:r>
            <a:r>
              <a:rPr lang="en-US" altLang="zh-TW" sz="2400" dirty="0"/>
              <a:t>move to position at top of stack */</a:t>
            </a:r>
            <a:br>
              <a:rPr lang="en-US" altLang="zh-TW" sz="2400" dirty="0"/>
            </a:b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rgbClr val="0000FF"/>
                </a:solidFill>
              </a:rPr>
              <a:t>&lt;</a:t>
            </a:r>
            <a:r>
              <a:rPr lang="en-US" altLang="zh-TW" sz="2400" dirty="0">
                <a:solidFill>
                  <a:srgbClr val="0000FF"/>
                </a:solidFill>
              </a:rPr>
              <a:t>row, col, </a:t>
            </a:r>
            <a:r>
              <a:rPr lang="en-US" altLang="zh-TW" sz="2400" dirty="0" err="1">
                <a:solidFill>
                  <a:srgbClr val="0000FF"/>
                </a:solidFill>
              </a:rPr>
              <a:t>dir</a:t>
            </a:r>
            <a:r>
              <a:rPr lang="en-US" altLang="zh-TW" sz="2400" dirty="0">
                <a:solidFill>
                  <a:srgbClr val="0000FF"/>
                </a:solidFill>
              </a:rPr>
              <a:t>&gt; </a:t>
            </a:r>
            <a:r>
              <a:rPr lang="en-US" altLang="zh-TW" sz="2400" dirty="0"/>
              <a:t>= </a:t>
            </a:r>
            <a:r>
              <a:rPr lang="en-US" altLang="zh-TW" sz="2400" dirty="0" smtClean="0">
                <a:solidFill>
                  <a:srgbClr val="FF0000"/>
                </a:solidFill>
              </a:rPr>
              <a:t>pop </a:t>
            </a:r>
            <a:r>
              <a:rPr lang="en-US" altLang="zh-TW" sz="2400" dirty="0">
                <a:solidFill>
                  <a:srgbClr val="FF0000"/>
                </a:solidFill>
              </a:rPr>
              <a:t>from </a:t>
            </a:r>
            <a:r>
              <a:rPr lang="en-US" altLang="zh-TW" sz="2400" dirty="0" smtClean="0">
                <a:solidFill>
                  <a:srgbClr val="FF0000"/>
                </a:solidFill>
              </a:rPr>
              <a:t>stack</a:t>
            </a:r>
            <a:r>
              <a:rPr lang="en-US" altLang="zh-TW" sz="2400" dirty="0"/>
              <a:t>;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    </a:t>
            </a:r>
            <a:r>
              <a:rPr lang="en-US" altLang="zh-TW" sz="2800" dirty="0" smtClean="0"/>
              <a:t>while </a:t>
            </a:r>
            <a:r>
              <a:rPr lang="en-US" altLang="zh-TW" sz="2800" dirty="0"/>
              <a:t>(there are more moves from current position)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</a:t>
            </a:r>
            <a:r>
              <a:rPr lang="en-US" altLang="zh-TW" sz="2400" dirty="0" smtClean="0"/>
              <a:t>{     </a:t>
            </a:r>
            <a:r>
              <a:rPr lang="en-US" altLang="zh-TW" sz="2400" dirty="0" smtClean="0">
                <a:solidFill>
                  <a:srgbClr val="0000FF"/>
                </a:solidFill>
              </a:rPr>
              <a:t>&lt;</a:t>
            </a:r>
            <a:r>
              <a:rPr lang="en-US" altLang="zh-TW" sz="2400" dirty="0" err="1">
                <a:solidFill>
                  <a:srgbClr val="0000FF"/>
                </a:solidFill>
              </a:rPr>
              <a:t>next_row</a:t>
            </a:r>
            <a:r>
              <a:rPr lang="en-US" altLang="zh-TW" sz="2400" dirty="0">
                <a:solidFill>
                  <a:srgbClr val="0000FF"/>
                </a:solidFill>
              </a:rPr>
              <a:t>, </a:t>
            </a:r>
            <a:r>
              <a:rPr lang="en-US" altLang="zh-TW" sz="2400" dirty="0" err="1">
                <a:solidFill>
                  <a:srgbClr val="0000FF"/>
                </a:solidFill>
              </a:rPr>
              <a:t>next_col</a:t>
            </a:r>
            <a:r>
              <a:rPr lang="en-US" altLang="zh-TW" sz="2400" dirty="0">
                <a:solidFill>
                  <a:srgbClr val="0000FF"/>
                </a:solidFill>
              </a:rPr>
              <a:t> &gt; </a:t>
            </a:r>
            <a:r>
              <a:rPr lang="en-US" altLang="zh-TW" sz="2400" dirty="0"/>
              <a:t>= </a:t>
            </a:r>
            <a:r>
              <a:rPr lang="en-US" altLang="zh-TW" sz="2400" dirty="0">
                <a:solidFill>
                  <a:srgbClr val="FF0000"/>
                </a:solidFill>
              </a:rPr>
              <a:t>coordinates of next move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 </a:t>
            </a:r>
            <a:r>
              <a:rPr lang="en-US" altLang="zh-TW" sz="2400" dirty="0" smtClean="0"/>
              <a:t>      </a:t>
            </a:r>
            <a:r>
              <a:rPr lang="en-US" altLang="zh-TW" sz="2400" dirty="0" err="1" smtClean="0"/>
              <a:t>dir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direction of move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 </a:t>
            </a:r>
            <a:r>
              <a:rPr lang="en-US" altLang="zh-TW" sz="2400" dirty="0" smtClean="0"/>
              <a:t>      if ( (</a:t>
            </a:r>
            <a:r>
              <a:rPr lang="en-US" altLang="zh-TW" sz="2400" dirty="0" err="1"/>
              <a:t>next_row</a:t>
            </a:r>
            <a:r>
              <a:rPr lang="en-US" altLang="zh-TW" sz="2400" dirty="0"/>
              <a:t> == EXIT_ROW</a:t>
            </a:r>
            <a:r>
              <a:rPr lang="en-US" altLang="zh-TW" sz="2400" dirty="0" smtClean="0"/>
              <a:t>) &amp;&amp;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next_col</a:t>
            </a:r>
            <a:r>
              <a:rPr lang="en-US" altLang="zh-TW" sz="2400" dirty="0"/>
              <a:t> == EXIT_COL))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              success;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787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638E-0911-454E-8F4F-FB491A8CEFBB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 </a:t>
            </a:r>
            <a:r>
              <a:rPr lang="en-US" altLang="zh-TW" sz="2400" dirty="0" smtClean="0"/>
              <a:t>      if 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FF0000"/>
                </a:solidFill>
              </a:rPr>
              <a:t>maze[</a:t>
            </a:r>
            <a:r>
              <a:rPr lang="en-US" altLang="zh-TW" sz="2400" dirty="0" err="1">
                <a:solidFill>
                  <a:srgbClr val="FF0000"/>
                </a:solidFill>
              </a:rPr>
              <a:t>next_row</a:t>
            </a:r>
            <a:r>
              <a:rPr lang="en-US" altLang="zh-TW" sz="2400" dirty="0">
                <a:solidFill>
                  <a:srgbClr val="FF0000"/>
                </a:solidFill>
              </a:rPr>
              <a:t>][</a:t>
            </a:r>
            <a:r>
              <a:rPr lang="en-US" altLang="zh-TW" sz="2400" dirty="0" err="1">
                <a:solidFill>
                  <a:srgbClr val="FF0000"/>
                </a:solidFill>
              </a:rPr>
              <a:t>next_col</a:t>
            </a:r>
            <a:r>
              <a:rPr lang="en-US" altLang="zh-TW" sz="2400" dirty="0">
                <a:solidFill>
                  <a:srgbClr val="FF0000"/>
                </a:solidFill>
              </a:rPr>
              <a:t>] == 0</a:t>
            </a:r>
            <a:r>
              <a:rPr lang="en-US" altLang="zh-TW" sz="2400" dirty="0"/>
              <a:t> &amp;&amp;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       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mark[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next_row</a:t>
            </a:r>
            <a:r>
              <a:rPr lang="en-US" altLang="zh-TW" sz="2400" dirty="0">
                <a:solidFill>
                  <a:srgbClr val="FF0000"/>
                </a:solidFill>
              </a:rPr>
              <a:t>][</a:t>
            </a:r>
            <a:r>
              <a:rPr lang="en-US" altLang="zh-TW" sz="2400" dirty="0" err="1">
                <a:solidFill>
                  <a:srgbClr val="FF0000"/>
                </a:solidFill>
              </a:rPr>
              <a:t>next_col</a:t>
            </a:r>
            <a:r>
              <a:rPr lang="en-US" altLang="zh-TW" sz="2400" dirty="0">
                <a:solidFill>
                  <a:srgbClr val="FF0000"/>
                </a:solidFill>
              </a:rPr>
              <a:t>] == 0</a:t>
            </a:r>
            <a:r>
              <a:rPr lang="en-US" altLang="zh-TW" sz="2400" dirty="0"/>
              <a:t>) </a:t>
            </a:r>
            <a:r>
              <a:rPr lang="en-US" altLang="zh-TW" sz="2400" dirty="0" smtClean="0"/>
              <a:t>  </a:t>
            </a:r>
            <a:r>
              <a:rPr lang="zh-TW" altLang="zh-TW" sz="2000" dirty="0" smtClean="0">
                <a:solidFill>
                  <a:srgbClr val="FF0000"/>
                </a:solidFill>
              </a:rPr>
              <a:t>/</a:t>
            </a:r>
            <a:r>
              <a:rPr lang="zh-TW" altLang="zh-TW" sz="2000" dirty="0">
                <a:solidFill>
                  <a:srgbClr val="FF0000"/>
                </a:solidFill>
              </a:rPr>
              <a:t>* </a:t>
            </a:r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不是牆壁而且沒走過</a:t>
            </a:r>
            <a:r>
              <a:rPr lang="en-US" altLang="zh-TW" sz="2000" dirty="0">
                <a:solidFill>
                  <a:srgbClr val="FF0000"/>
                </a:solidFill>
              </a:rPr>
              <a:t> */</a:t>
            </a:r>
            <a:r>
              <a:rPr lang="en-US" altLang="zh-TW" sz="2000" dirty="0" smtClean="0"/>
              <a:t>  </a:t>
            </a:r>
            <a:r>
              <a:rPr lang="en-US" altLang="zh-TW" sz="2400" dirty="0" smtClean="0"/>
              <a:t>    </a:t>
            </a:r>
            <a:br>
              <a:rPr lang="en-US" altLang="zh-TW" sz="2400" dirty="0" smtClean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      {    </a:t>
            </a:r>
            <a:br>
              <a:rPr lang="en-US" altLang="zh-TW" sz="2400" dirty="0" smtClean="0"/>
            </a:br>
            <a:r>
              <a:rPr lang="en-US" altLang="zh-TW" sz="2400" dirty="0" smtClean="0"/>
              <a:t>                 mark[</a:t>
            </a:r>
            <a:r>
              <a:rPr lang="en-US" altLang="zh-TW" sz="2400" dirty="0" err="1" smtClean="0"/>
              <a:t>next_row</a:t>
            </a:r>
            <a:r>
              <a:rPr lang="en-US" altLang="zh-TW" sz="2400" dirty="0"/>
              <a:t>][</a:t>
            </a:r>
            <a:r>
              <a:rPr lang="en-US" altLang="zh-TW" sz="2400" dirty="0" err="1"/>
              <a:t>next_col</a:t>
            </a:r>
            <a:r>
              <a:rPr lang="en-US" altLang="zh-TW" sz="2400" dirty="0"/>
              <a:t>] = 1</a:t>
            </a:r>
            <a:r>
              <a:rPr lang="en-US" altLang="zh-TW" sz="2400" dirty="0" smtClean="0"/>
              <a:t>; </a:t>
            </a:r>
            <a:r>
              <a:rPr lang="zh-TW" altLang="zh-TW" sz="2400" dirty="0">
                <a:solidFill>
                  <a:srgbClr val="FF0000"/>
                </a:solidFill>
              </a:rPr>
              <a:t>/* 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標記走過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*/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     </a:t>
            </a:r>
            <a:r>
              <a:rPr lang="en-US" altLang="zh-TW" sz="2400" dirty="0" smtClean="0"/>
              <a:t>        /* </a:t>
            </a:r>
            <a:r>
              <a:rPr lang="en-US" altLang="zh-TW" sz="2400" dirty="0"/>
              <a:t>save current position and direction */</a:t>
            </a:r>
            <a:br>
              <a:rPr lang="en-US" altLang="zh-TW" sz="2400" dirty="0"/>
            </a:br>
            <a:r>
              <a:rPr lang="en-US" altLang="zh-TW" sz="2400" dirty="0"/>
              <a:t>         </a:t>
            </a:r>
            <a:r>
              <a:rPr lang="en-US" altLang="zh-TW" sz="2400" dirty="0" smtClean="0"/>
              <a:t>  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push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&lt;row, col, </a:t>
            </a:r>
            <a:r>
              <a:rPr lang="en-US" altLang="zh-TW" sz="2400" dirty="0" err="1">
                <a:solidFill>
                  <a:srgbClr val="0000FF"/>
                </a:solidFill>
              </a:rPr>
              <a:t>dir</a:t>
            </a:r>
            <a:r>
              <a:rPr lang="en-US" altLang="zh-TW" sz="2400" dirty="0">
                <a:solidFill>
                  <a:srgbClr val="0000FF"/>
                </a:solidFill>
              </a:rPr>
              <a:t>&gt; </a:t>
            </a:r>
            <a:r>
              <a:rPr lang="en-US" altLang="zh-TW" sz="2400" dirty="0">
                <a:solidFill>
                  <a:srgbClr val="FF0000"/>
                </a:solidFill>
              </a:rPr>
              <a:t>to </a:t>
            </a:r>
            <a:r>
              <a:rPr lang="en-US" altLang="zh-TW" sz="2400" dirty="0" smtClean="0">
                <a:solidFill>
                  <a:srgbClr val="FF0000"/>
                </a:solidFill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</a:rPr>
              <a:t>stack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     </a:t>
            </a:r>
            <a:r>
              <a:rPr lang="en-US" altLang="zh-TW" sz="2400" dirty="0" smtClean="0"/>
              <a:t>       row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next_row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/>
              <a:t>         </a:t>
            </a:r>
            <a:r>
              <a:rPr lang="en-US" altLang="zh-TW" sz="2400" dirty="0" smtClean="0"/>
              <a:t>       col 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next_col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/>
              <a:t>         </a:t>
            </a:r>
            <a:r>
              <a:rPr lang="en-US" altLang="zh-TW" sz="2400" dirty="0" smtClean="0"/>
              <a:t>       </a:t>
            </a:r>
            <a:r>
              <a:rPr lang="en-US" altLang="zh-TW" sz="2400" dirty="0" err="1" smtClean="0"/>
              <a:t>dir</a:t>
            </a:r>
            <a:r>
              <a:rPr lang="en-US" altLang="zh-TW" sz="2400" dirty="0" smtClean="0"/>
              <a:t>  </a:t>
            </a:r>
            <a:r>
              <a:rPr lang="en-US" altLang="zh-TW" sz="2400" dirty="0"/>
              <a:t>= north</a:t>
            </a:r>
            <a:r>
              <a:rPr lang="en-US" altLang="zh-TW" sz="2400" dirty="0" smtClean="0"/>
              <a:t>; </a:t>
            </a:r>
            <a:br>
              <a:rPr lang="en-US" altLang="zh-TW" sz="2400" dirty="0" smtClean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       }</a:t>
            </a:r>
            <a:br>
              <a:rPr lang="en-US" altLang="zh-TW" sz="2400" dirty="0" smtClean="0"/>
            </a:br>
            <a:r>
              <a:rPr lang="en-US" altLang="zh-TW" sz="2400" dirty="0" smtClean="0"/>
              <a:t>      }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}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err="1" smtClean="0"/>
              <a:t>printf</a:t>
            </a:r>
            <a:r>
              <a:rPr lang="en-US" altLang="zh-TW" sz="2400" dirty="0"/>
              <a:t>(“No path found\n”);</a:t>
            </a:r>
            <a:br>
              <a:rPr lang="en-US" altLang="zh-TW" sz="2400" dirty="0"/>
            </a:b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657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figure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15888"/>
            <a:ext cx="4652963" cy="200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153666" y="2595563"/>
            <a:ext cx="3240087" cy="357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1 1 1 1 1 1 1 1 1 1 1 1 1 1 1 1 1</a:t>
            </a:r>
          </a:p>
          <a:p>
            <a:pPr>
              <a:spcBef>
                <a:spcPct val="50000"/>
              </a:spcBef>
            </a:pPr>
            <a:r>
              <a:rPr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 </a:t>
            </a:r>
            <a:r>
              <a:rPr lang="en-US" altLang="zh-TW" sz="1200" dirty="0">
                <a:latin typeface="Lucida Console" pitchFamily="49" charset="0"/>
              </a:rPr>
              <a:t>1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0 0 0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latin typeface="Lucida Console" pitchFamily="49" charset="0"/>
              </a:rPr>
              <a:t>1 1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0 0 0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latin typeface="Lucida Console" pitchFamily="49" charset="0"/>
              </a:rPr>
              <a:t>1 1 1 1 1 </a:t>
            </a:r>
            <a:r>
              <a:rPr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 </a:t>
            </a:r>
            <a:r>
              <a:rPr lang="en-US" altLang="zh-TW" sz="1200" dirty="0">
                <a:latin typeface="Lucida Console" pitchFamily="49" charset="0"/>
              </a:rPr>
              <a:t>1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0 0 0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latin typeface="Lucida Console" pitchFamily="49" charset="0"/>
              </a:rPr>
              <a:t>1 1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latin typeface="Lucida Console" pitchFamily="49" charset="0"/>
              </a:rPr>
              <a:t>1 1 1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0 0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latin typeface="Lucida Console" pitchFamily="49" charset="0"/>
              </a:rPr>
              <a:t>1 1 1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kumimoji="0"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 </a:t>
            </a:r>
            <a:r>
              <a:rPr kumimoji="0" lang="en-US" altLang="zh-TW" sz="1200" dirty="0">
                <a:latin typeface="Lucida Console" pitchFamily="49" charset="0"/>
              </a:rPr>
              <a:t>0</a:t>
            </a:r>
            <a:r>
              <a:rPr lang="en-US" altLang="zh-TW" sz="1200" dirty="0">
                <a:latin typeface="Lucida Console" pitchFamily="49" charset="0"/>
              </a:rPr>
              <a:t> 1 1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 0</a:t>
            </a:r>
            <a:r>
              <a:rPr lang="en-US" altLang="zh-TW" sz="12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0 0 0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latin typeface="Lucida Console" pitchFamily="49" charset="0"/>
              </a:rPr>
              <a:t>1 1 1 1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0 0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latin typeface="Lucida Console" pitchFamily="49" charset="0"/>
              </a:rPr>
              <a:t>1 1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kumimoji="0"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 </a:t>
            </a:r>
            <a:r>
              <a:rPr kumimoji="0" lang="en-US" altLang="zh-TW" sz="1200" dirty="0">
                <a:latin typeface="Lucida Console" pitchFamily="49" charset="0"/>
              </a:rPr>
              <a:t>1</a:t>
            </a:r>
            <a:r>
              <a:rPr lang="en-US" altLang="zh-TW" sz="1200" dirty="0">
                <a:latin typeface="Lucida Console" pitchFamily="49" charset="0"/>
              </a:rPr>
              <a:t> 1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 0 </a:t>
            </a:r>
            <a:r>
              <a:rPr lang="en-US" altLang="zh-TW" sz="1200" dirty="0">
                <a:latin typeface="Lucida Console" pitchFamily="49" charset="0"/>
              </a:rPr>
              <a:t>1 1 1 1</a:t>
            </a:r>
            <a:r>
              <a:rPr lang="en-US" altLang="zh-TW" sz="1200" dirty="0">
                <a:solidFill>
                  <a:srgbClr val="197328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 </a:t>
            </a:r>
            <a:r>
              <a:rPr lang="en-US" altLang="zh-TW" sz="1200" dirty="0">
                <a:latin typeface="Lucida Console" pitchFamily="49" charset="0"/>
              </a:rPr>
              <a:t>1 1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 </a:t>
            </a:r>
            <a:r>
              <a:rPr lang="en-US" altLang="zh-TW" sz="1200" dirty="0">
                <a:latin typeface="Lucida Console" pitchFamily="49" charset="0"/>
              </a:rPr>
              <a:t>1 1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0 0</a:t>
            </a:r>
            <a:r>
              <a:rPr lang="en-US" altLang="zh-TW" sz="1200" dirty="0">
                <a:solidFill>
                  <a:srgbClr val="197328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 </a:t>
            </a:r>
            <a:r>
              <a:rPr lang="en-US" altLang="zh-TW" sz="1200" dirty="0">
                <a:latin typeface="Lucida Console" pitchFamily="49" charset="0"/>
              </a:rPr>
              <a:t>1 1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 0 </a:t>
            </a:r>
            <a:r>
              <a:rPr lang="en-US" altLang="zh-TW" sz="1200" dirty="0">
                <a:latin typeface="Lucida Console" pitchFamily="49" charset="0"/>
              </a:rPr>
              <a:t>1 0 0 1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latin typeface="Lucida Console" pitchFamily="49" charset="0"/>
              </a:rPr>
              <a:t>1 1 1 1 1 1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latin typeface="Lucida Console" pitchFamily="49" charset="0"/>
              </a:rPr>
              <a:t>1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0 0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latin typeface="Lucida Console" pitchFamily="49" charset="0"/>
              </a:rPr>
              <a:t>1 1 0 1 1 1</a:t>
            </a:r>
            <a:r>
              <a:rPr lang="en-US" altLang="zh-TW" sz="1200" dirty="0">
                <a:solidFill>
                  <a:srgbClr val="197328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 </a:t>
            </a:r>
            <a:r>
              <a:rPr lang="en-US" altLang="zh-TW" sz="1200" dirty="0">
                <a:latin typeface="Lucida Console" pitchFamily="49" charset="0"/>
              </a:rPr>
              <a:t>1 0 0 1 0 1</a:t>
            </a:r>
            <a:r>
              <a:rPr lang="en-US" altLang="zh-TW" sz="1200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 </a:t>
            </a:r>
            <a:r>
              <a:rPr lang="en-US" altLang="zh-TW" sz="1200" dirty="0">
                <a:latin typeface="Lucida Console" pitchFamily="49" charset="0"/>
              </a:rPr>
              <a:t>1 1 1 1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0 0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latin typeface="Lucida Console" pitchFamily="49" charset="0"/>
              </a:rPr>
              <a:t>1 1 1 1 1 1 1 1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0 0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latin typeface="Lucida Console" pitchFamily="49" charset="0"/>
              </a:rPr>
              <a:t>1 1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 0 </a:t>
            </a:r>
            <a:r>
              <a:rPr lang="en-US" altLang="zh-TW" sz="1200" dirty="0">
                <a:latin typeface="Lucida Console" pitchFamily="49" charset="0"/>
              </a:rPr>
              <a:t>1 1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 0 </a:t>
            </a:r>
            <a:r>
              <a:rPr lang="en-US" altLang="zh-TW" sz="1200" dirty="0">
                <a:latin typeface="Lucida Console" pitchFamily="49" charset="0"/>
              </a:rPr>
              <a:t>1 1 1 1 1 0 1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 </a:t>
            </a:r>
            <a:r>
              <a:rPr lang="en-US" altLang="zh-TW" sz="1200" dirty="0">
                <a:latin typeface="Lucida Console" pitchFamily="49" charset="0"/>
              </a:rPr>
              <a:t>1 1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0 0 0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latin typeface="Lucida Console" pitchFamily="49" charset="0"/>
              </a:rPr>
              <a:t>1 1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 0 </a:t>
            </a:r>
            <a:r>
              <a:rPr lang="en-US" altLang="zh-TW" sz="1200" dirty="0">
                <a:latin typeface="Lucida Console" pitchFamily="49" charset="0"/>
              </a:rPr>
              <a:t>1 1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0 0 0 0 0</a:t>
            </a:r>
            <a:r>
              <a:rPr lang="en-US" altLang="zh-TW" sz="1200" dirty="0">
                <a:solidFill>
                  <a:srgbClr val="CC3300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0 0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latin typeface="Lucida Console" pitchFamily="49" charset="0"/>
              </a:rPr>
              <a:t>1 1 1 1 1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0 0 0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latin typeface="Lucida Console" pitchFamily="49" charset="0"/>
              </a:rPr>
              <a:t>1 1 1 1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 0 </a:t>
            </a:r>
            <a:r>
              <a:rPr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 </a:t>
            </a:r>
            <a:r>
              <a:rPr lang="en-US" altLang="zh-TW" sz="1200" dirty="0">
                <a:latin typeface="Lucida Console" pitchFamily="49" charset="0"/>
              </a:rPr>
              <a:t>1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0 0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latin typeface="Lucida Console" pitchFamily="49" charset="0"/>
              </a:rPr>
              <a:t>1 1 1 1 1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0</a:t>
            </a:r>
            <a:r>
              <a:rPr lang="en-US" altLang="zh-TW" sz="12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altLang="zh-TW" sz="1200" dirty="0">
                <a:latin typeface="Lucida Console" pitchFamily="49" charset="0"/>
              </a:rPr>
              <a:t>1 1 1 1</a:t>
            </a:r>
            <a:r>
              <a:rPr lang="en-US" altLang="zh-TW" sz="1200" dirty="0">
                <a:solidFill>
                  <a:schemeClr val="accent1"/>
                </a:solidFill>
                <a:latin typeface="Lucida Console" pitchFamily="49" charset="0"/>
              </a:rPr>
              <a:t> 0 </a:t>
            </a:r>
            <a:r>
              <a:rPr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TW" sz="1200" dirty="0">
                <a:solidFill>
                  <a:srgbClr val="080808"/>
                </a:solidFill>
                <a:latin typeface="Lucida Console" pitchFamily="49" charset="0"/>
              </a:rPr>
              <a:t>1 1 1 1 1 1 1 1 1 1 1 1 1 1 1 1 1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153666" y="2565400"/>
            <a:ext cx="3168650" cy="3600450"/>
          </a:xfrm>
          <a:prstGeom prst="rect">
            <a:avLst/>
          </a:prstGeom>
          <a:noFill/>
          <a:ln w="9525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371153" y="2852738"/>
            <a:ext cx="2771775" cy="3024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1835696" y="2204864"/>
            <a:ext cx="24526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maze[1][1]: entrance</a:t>
            </a: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2890934" y="2601912"/>
            <a:ext cx="525463" cy="358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3257" name="Group 9"/>
          <p:cNvGrpSpPr>
            <a:grpSpLocks/>
          </p:cNvGrpSpPr>
          <p:nvPr/>
        </p:nvGrpSpPr>
        <p:grpSpPr bwMode="auto">
          <a:xfrm>
            <a:off x="6106417" y="5805488"/>
            <a:ext cx="2786063" cy="831850"/>
            <a:chOff x="2835" y="3657"/>
            <a:chExt cx="1755" cy="524"/>
          </a:xfrm>
        </p:grpSpPr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3243" y="3929"/>
              <a:ext cx="13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solidFill>
                    <a:srgbClr val="FF0000"/>
                  </a:solidFill>
                </a:rPr>
                <a:t>maze[15][11]: exit</a:t>
              </a:r>
            </a:p>
          </p:txBody>
        </p:sp>
        <p:sp>
          <p:nvSpPr>
            <p:cNvPr id="53259" name="Line 11"/>
            <p:cNvSpPr>
              <a:spLocks noChangeShapeType="1"/>
            </p:cNvSpPr>
            <p:nvPr/>
          </p:nvSpPr>
          <p:spPr bwMode="auto">
            <a:xfrm flipH="1" flipV="1">
              <a:off x="2835" y="3657"/>
              <a:ext cx="408" cy="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5364163" y="492125"/>
            <a:ext cx="2663825" cy="1444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5364163" y="784225"/>
            <a:ext cx="2663825" cy="1444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5364163" y="946150"/>
            <a:ext cx="2663825" cy="1444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5364163" y="1103313"/>
            <a:ext cx="2663825" cy="1444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5364163" y="1247775"/>
            <a:ext cx="2663825" cy="1444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5364163" y="1412875"/>
            <a:ext cx="2663825" cy="1444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5364163" y="1555750"/>
            <a:ext cx="2663825" cy="1444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3297111" y="2852738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FF0000"/>
                </a:solidFill>
                <a:sym typeface="Webdings" pitchFamily="18" charset="2"/>
              </a:rPr>
              <a:t></a:t>
            </a:r>
          </a:p>
        </p:txBody>
      </p:sp>
      <p:grpSp>
        <p:nvGrpSpPr>
          <p:cNvPr id="53269" name="Group 21"/>
          <p:cNvGrpSpPr>
            <a:grpSpLocks/>
          </p:cNvGrpSpPr>
          <p:nvPr/>
        </p:nvGrpSpPr>
        <p:grpSpPr bwMode="auto">
          <a:xfrm>
            <a:off x="107950" y="144463"/>
            <a:ext cx="1295400" cy="6524625"/>
            <a:chOff x="68" y="91"/>
            <a:chExt cx="816" cy="4110"/>
          </a:xfrm>
        </p:grpSpPr>
        <p:sp>
          <p:nvSpPr>
            <p:cNvPr id="53270" name="Line 22"/>
            <p:cNvSpPr>
              <a:spLocks noChangeShapeType="1"/>
            </p:cNvSpPr>
            <p:nvPr/>
          </p:nvSpPr>
          <p:spPr bwMode="auto">
            <a:xfrm>
              <a:off x="68" y="91"/>
              <a:ext cx="0" cy="4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1" name="Line 23"/>
            <p:cNvSpPr>
              <a:spLocks noChangeShapeType="1"/>
            </p:cNvSpPr>
            <p:nvPr/>
          </p:nvSpPr>
          <p:spPr bwMode="auto">
            <a:xfrm>
              <a:off x="884" y="91"/>
              <a:ext cx="0" cy="4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2" name="Line 24"/>
            <p:cNvSpPr>
              <a:spLocks noChangeShapeType="1"/>
            </p:cNvSpPr>
            <p:nvPr/>
          </p:nvSpPr>
          <p:spPr bwMode="auto">
            <a:xfrm>
              <a:off x="68" y="4201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107950" y="6332538"/>
            <a:ext cx="1295400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R 1 C 1 D 1</a:t>
            </a:r>
          </a:p>
        </p:txBody>
      </p:sp>
      <p:grpSp>
        <p:nvGrpSpPr>
          <p:cNvPr id="53274" name="Group 26"/>
          <p:cNvGrpSpPr>
            <a:grpSpLocks/>
          </p:cNvGrpSpPr>
          <p:nvPr/>
        </p:nvGrpSpPr>
        <p:grpSpPr bwMode="auto">
          <a:xfrm>
            <a:off x="1763713" y="496888"/>
            <a:ext cx="2664271" cy="1015999"/>
            <a:chOff x="1111" y="313"/>
            <a:chExt cx="1361" cy="640"/>
          </a:xfrm>
        </p:grpSpPr>
        <p:sp>
          <p:nvSpPr>
            <p:cNvPr id="53275" name="Text Box 27"/>
            <p:cNvSpPr txBox="1">
              <a:spLocks noChangeArrowheads="1"/>
            </p:cNvSpPr>
            <p:nvPr/>
          </p:nvSpPr>
          <p:spPr bwMode="auto">
            <a:xfrm>
              <a:off x="1111" y="497"/>
              <a:ext cx="662" cy="21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accent2"/>
                  </a:solidFill>
                </a:rPr>
                <a:t>R 1 C 1 D 1</a:t>
              </a:r>
            </a:p>
          </p:txBody>
        </p:sp>
        <p:sp>
          <p:nvSpPr>
            <p:cNvPr id="53276" name="Text Box 28"/>
            <p:cNvSpPr txBox="1">
              <a:spLocks noChangeArrowheads="1"/>
            </p:cNvSpPr>
            <p:nvPr/>
          </p:nvSpPr>
          <p:spPr bwMode="auto">
            <a:xfrm>
              <a:off x="1773" y="313"/>
              <a:ext cx="699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dirty="0"/>
                <a:t>R: row</a:t>
              </a:r>
              <a:br>
                <a:rPr lang="en-US" altLang="zh-TW" sz="2000" dirty="0"/>
              </a:br>
              <a:r>
                <a:rPr lang="en-US" altLang="zh-TW" sz="2000" dirty="0"/>
                <a:t>C: col</a:t>
              </a:r>
              <a:br>
                <a:rPr lang="en-US" altLang="zh-TW" sz="2000" dirty="0"/>
              </a:br>
              <a:r>
                <a:rPr lang="en-US" altLang="zh-TW" sz="2000" dirty="0"/>
                <a:t>D: </a:t>
              </a:r>
              <a:r>
                <a:rPr lang="en-US" altLang="zh-TW" sz="2000" dirty="0" err="1"/>
                <a:t>dir</a:t>
              </a:r>
              <a:endParaRPr lang="en-US" altLang="zh-TW" sz="2000" dirty="0"/>
            </a:p>
          </p:txBody>
        </p:sp>
      </p:grpSp>
      <p:sp>
        <p:nvSpPr>
          <p:cNvPr id="53278" name="Line 30"/>
          <p:cNvSpPr>
            <a:spLocks noChangeShapeType="1"/>
          </p:cNvSpPr>
          <p:nvPr/>
        </p:nvSpPr>
        <p:spPr bwMode="auto">
          <a:xfrm flipV="1">
            <a:off x="3491880" y="2780928"/>
            <a:ext cx="144462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9" name="Line 31"/>
          <p:cNvSpPr>
            <a:spLocks noChangeShapeType="1"/>
          </p:cNvSpPr>
          <p:nvPr/>
        </p:nvSpPr>
        <p:spPr bwMode="auto">
          <a:xfrm flipV="1">
            <a:off x="3513011" y="2996952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0" name="Rectangle 32"/>
          <p:cNvSpPr>
            <a:spLocks noChangeArrowheads="1"/>
          </p:cNvSpPr>
          <p:nvPr/>
        </p:nvSpPr>
        <p:spPr bwMode="auto">
          <a:xfrm>
            <a:off x="5364163" y="636588"/>
            <a:ext cx="2663825" cy="1444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3513135" y="3068638"/>
            <a:ext cx="144462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107950" y="6332538"/>
            <a:ext cx="1295400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R 1 C 1 D 3</a:t>
            </a:r>
          </a:p>
        </p:txBody>
      </p:sp>
      <p:sp>
        <p:nvSpPr>
          <p:cNvPr id="53283" name="Text Box 35"/>
          <p:cNvSpPr txBox="1">
            <a:spLocks noChangeArrowheads="1"/>
          </p:cNvSpPr>
          <p:nvPr/>
        </p:nvSpPr>
        <p:spPr bwMode="auto">
          <a:xfrm>
            <a:off x="3492574" y="3124200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>
                <a:solidFill>
                  <a:srgbClr val="FF0000"/>
                </a:solidFill>
                <a:sym typeface="Webdings" pitchFamily="18" charset="2"/>
              </a:rPr>
              <a:t></a:t>
            </a:r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H="1" flipV="1">
            <a:off x="3657151" y="2995613"/>
            <a:ext cx="0" cy="2174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 flipV="1">
            <a:off x="3728712" y="3068638"/>
            <a:ext cx="123208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3657151" y="2852738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>
                <a:solidFill>
                  <a:srgbClr val="FF0000"/>
                </a:solidFill>
                <a:sym typeface="Webdings" pitchFamily="18" charset="2"/>
              </a:rPr>
              <a:t></a:t>
            </a:r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107950" y="5972175"/>
            <a:ext cx="1295400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R 2 C 2 D 1</a:t>
            </a:r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 flipH="1" flipV="1">
            <a:off x="3851920" y="2779464"/>
            <a:ext cx="0" cy="217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 flipV="1">
            <a:off x="3873175" y="2852490"/>
            <a:ext cx="144462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90" name="Line 42"/>
          <p:cNvSpPr>
            <a:spLocks noChangeShapeType="1"/>
          </p:cNvSpPr>
          <p:nvPr/>
        </p:nvSpPr>
        <p:spPr bwMode="auto">
          <a:xfrm flipV="1">
            <a:off x="3851920" y="2996952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3852614" y="2852936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>
                <a:solidFill>
                  <a:srgbClr val="FF0000"/>
                </a:solidFill>
                <a:sym typeface="Webdings" pitchFamily="18" charset="2"/>
              </a:rPr>
              <a:t></a:t>
            </a:r>
          </a:p>
        </p:txBody>
      </p:sp>
      <p:sp>
        <p:nvSpPr>
          <p:cNvPr id="53292" name="Text Box 44"/>
          <p:cNvSpPr txBox="1">
            <a:spLocks noChangeArrowheads="1"/>
          </p:cNvSpPr>
          <p:nvPr/>
        </p:nvSpPr>
        <p:spPr bwMode="auto">
          <a:xfrm>
            <a:off x="107950" y="5613400"/>
            <a:ext cx="1295400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R 1 C 3 D 2</a:t>
            </a:r>
          </a:p>
        </p:txBody>
      </p:sp>
      <p:sp>
        <p:nvSpPr>
          <p:cNvPr id="53293" name="Line 45"/>
          <p:cNvSpPr>
            <a:spLocks noChangeShapeType="1"/>
          </p:cNvSpPr>
          <p:nvPr/>
        </p:nvSpPr>
        <p:spPr bwMode="auto">
          <a:xfrm flipH="1" flipV="1">
            <a:off x="4017191" y="2779713"/>
            <a:ext cx="0" cy="2174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94" name="Line 46"/>
          <p:cNvSpPr>
            <a:spLocks noChangeShapeType="1"/>
          </p:cNvSpPr>
          <p:nvPr/>
        </p:nvSpPr>
        <p:spPr bwMode="auto">
          <a:xfrm flipV="1">
            <a:off x="4088629" y="2781300"/>
            <a:ext cx="144462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95" name="Line 47"/>
          <p:cNvSpPr>
            <a:spLocks noChangeShapeType="1"/>
          </p:cNvSpPr>
          <p:nvPr/>
        </p:nvSpPr>
        <p:spPr bwMode="auto">
          <a:xfrm flipV="1">
            <a:off x="4017191" y="2997200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96" name="Text Box 48"/>
          <p:cNvSpPr txBox="1">
            <a:spLocks noChangeArrowheads="1"/>
          </p:cNvSpPr>
          <p:nvPr/>
        </p:nvSpPr>
        <p:spPr bwMode="auto">
          <a:xfrm>
            <a:off x="3995936" y="2836168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>
                <a:solidFill>
                  <a:srgbClr val="FF0000"/>
                </a:solidFill>
                <a:sym typeface="Webdings" pitchFamily="18" charset="2"/>
              </a:rPr>
              <a:t></a:t>
            </a:r>
          </a:p>
        </p:txBody>
      </p:sp>
      <p:sp>
        <p:nvSpPr>
          <p:cNvPr id="53297" name="Text Box 49"/>
          <p:cNvSpPr txBox="1">
            <a:spLocks noChangeArrowheads="1"/>
          </p:cNvSpPr>
          <p:nvPr/>
        </p:nvSpPr>
        <p:spPr bwMode="auto">
          <a:xfrm>
            <a:off x="107950" y="5253038"/>
            <a:ext cx="1295400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R 1 C 4 D 2</a:t>
            </a:r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 flipH="1" flipV="1">
            <a:off x="4191622" y="2779465"/>
            <a:ext cx="0" cy="2174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99" name="Line 51"/>
          <p:cNvSpPr>
            <a:spLocks noChangeShapeType="1"/>
          </p:cNvSpPr>
          <p:nvPr/>
        </p:nvSpPr>
        <p:spPr bwMode="auto">
          <a:xfrm flipV="1">
            <a:off x="4284191" y="2779713"/>
            <a:ext cx="144462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00" name="Line 52"/>
          <p:cNvSpPr>
            <a:spLocks noChangeShapeType="1"/>
          </p:cNvSpPr>
          <p:nvPr/>
        </p:nvSpPr>
        <p:spPr bwMode="auto">
          <a:xfrm flipV="1">
            <a:off x="4284191" y="2997200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01" name="Line 53"/>
          <p:cNvSpPr>
            <a:spLocks noChangeShapeType="1"/>
          </p:cNvSpPr>
          <p:nvPr/>
        </p:nvSpPr>
        <p:spPr bwMode="auto">
          <a:xfrm>
            <a:off x="4284191" y="3068638"/>
            <a:ext cx="144462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02" name="Line 54"/>
          <p:cNvSpPr>
            <a:spLocks noChangeShapeType="1"/>
          </p:cNvSpPr>
          <p:nvPr/>
        </p:nvSpPr>
        <p:spPr bwMode="auto">
          <a:xfrm flipH="1">
            <a:off x="4212753" y="3068638"/>
            <a:ext cx="0" cy="2174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03" name="Line 55"/>
          <p:cNvSpPr>
            <a:spLocks noChangeShapeType="1"/>
          </p:cNvSpPr>
          <p:nvPr/>
        </p:nvSpPr>
        <p:spPr bwMode="auto">
          <a:xfrm flipH="1">
            <a:off x="4017191" y="3140075"/>
            <a:ext cx="144463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04" name="Text Box 56"/>
          <p:cNvSpPr txBox="1">
            <a:spLocks noChangeArrowheads="1"/>
          </p:cNvSpPr>
          <p:nvPr/>
        </p:nvSpPr>
        <p:spPr bwMode="auto">
          <a:xfrm>
            <a:off x="3851920" y="3124200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>
                <a:solidFill>
                  <a:srgbClr val="FF0000"/>
                </a:solidFill>
                <a:sym typeface="Webdings" pitchFamily="18" charset="2"/>
              </a:rPr>
              <a:t></a:t>
            </a:r>
          </a:p>
        </p:txBody>
      </p:sp>
      <p:sp>
        <p:nvSpPr>
          <p:cNvPr id="53305" name="Text Box 57"/>
          <p:cNvSpPr txBox="1">
            <a:spLocks noChangeArrowheads="1"/>
          </p:cNvSpPr>
          <p:nvPr/>
        </p:nvSpPr>
        <p:spPr bwMode="auto">
          <a:xfrm>
            <a:off x="107950" y="4892675"/>
            <a:ext cx="1295400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R 1 C 5 D 5</a:t>
            </a:r>
          </a:p>
        </p:txBody>
      </p:sp>
      <p:sp>
        <p:nvSpPr>
          <p:cNvPr id="53306" name="Line 58"/>
          <p:cNvSpPr>
            <a:spLocks noChangeShapeType="1"/>
          </p:cNvSpPr>
          <p:nvPr/>
        </p:nvSpPr>
        <p:spPr bwMode="auto">
          <a:xfrm flipH="1" flipV="1">
            <a:off x="4017191" y="2997200"/>
            <a:ext cx="0" cy="217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07" name="Line 59"/>
          <p:cNvSpPr>
            <a:spLocks noChangeShapeType="1"/>
          </p:cNvSpPr>
          <p:nvPr/>
        </p:nvSpPr>
        <p:spPr bwMode="auto">
          <a:xfrm flipV="1">
            <a:off x="4088629" y="3068638"/>
            <a:ext cx="144462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08" name="Line 60"/>
          <p:cNvSpPr>
            <a:spLocks noChangeShapeType="1"/>
          </p:cNvSpPr>
          <p:nvPr/>
        </p:nvSpPr>
        <p:spPr bwMode="auto">
          <a:xfrm flipV="1">
            <a:off x="4017191" y="3284538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09" name="Line 61"/>
          <p:cNvSpPr>
            <a:spLocks noChangeShapeType="1"/>
          </p:cNvSpPr>
          <p:nvPr/>
        </p:nvSpPr>
        <p:spPr bwMode="auto">
          <a:xfrm>
            <a:off x="4017191" y="3355975"/>
            <a:ext cx="144463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10" name="Text Box 62"/>
          <p:cNvSpPr txBox="1">
            <a:spLocks noChangeArrowheads="1"/>
          </p:cNvSpPr>
          <p:nvPr/>
        </p:nvSpPr>
        <p:spPr bwMode="auto">
          <a:xfrm>
            <a:off x="3995936" y="3412232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>
                <a:solidFill>
                  <a:srgbClr val="FF0000"/>
                </a:solidFill>
                <a:sym typeface="Webdings" pitchFamily="18" charset="2"/>
              </a:rPr>
              <a:t></a:t>
            </a:r>
          </a:p>
        </p:txBody>
      </p:sp>
      <p:sp>
        <p:nvSpPr>
          <p:cNvPr id="53311" name="Text Box 63"/>
          <p:cNvSpPr txBox="1">
            <a:spLocks noChangeArrowheads="1"/>
          </p:cNvSpPr>
          <p:nvPr/>
        </p:nvSpPr>
        <p:spPr bwMode="auto">
          <a:xfrm>
            <a:off x="107950" y="4532313"/>
            <a:ext cx="1295400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R 2 C 4 D 3</a:t>
            </a:r>
          </a:p>
        </p:txBody>
      </p:sp>
      <p:sp>
        <p:nvSpPr>
          <p:cNvPr id="53312" name="Line 64"/>
          <p:cNvSpPr>
            <a:spLocks noChangeShapeType="1"/>
          </p:cNvSpPr>
          <p:nvPr/>
        </p:nvSpPr>
        <p:spPr bwMode="auto">
          <a:xfrm flipH="1" flipV="1">
            <a:off x="4212183" y="3282950"/>
            <a:ext cx="0" cy="217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13" name="Line 65"/>
          <p:cNvSpPr>
            <a:spLocks noChangeShapeType="1"/>
          </p:cNvSpPr>
          <p:nvPr/>
        </p:nvSpPr>
        <p:spPr bwMode="auto">
          <a:xfrm flipV="1">
            <a:off x="4211960" y="3357563"/>
            <a:ext cx="144462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14" name="Line 66"/>
          <p:cNvSpPr>
            <a:spLocks noChangeShapeType="1"/>
          </p:cNvSpPr>
          <p:nvPr/>
        </p:nvSpPr>
        <p:spPr bwMode="auto">
          <a:xfrm flipV="1">
            <a:off x="4211960" y="3573463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15" name="Text Box 67"/>
          <p:cNvSpPr txBox="1">
            <a:spLocks noChangeArrowheads="1"/>
          </p:cNvSpPr>
          <p:nvPr/>
        </p:nvSpPr>
        <p:spPr bwMode="auto">
          <a:xfrm>
            <a:off x="4211960" y="3355528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>
                <a:solidFill>
                  <a:srgbClr val="FF0000"/>
                </a:solidFill>
                <a:sym typeface="Webdings" pitchFamily="18" charset="2"/>
              </a:rPr>
              <a:t></a:t>
            </a:r>
          </a:p>
        </p:txBody>
      </p:sp>
      <p:sp>
        <p:nvSpPr>
          <p:cNvPr id="53316" name="Text Box 68"/>
          <p:cNvSpPr txBox="1">
            <a:spLocks noChangeArrowheads="1"/>
          </p:cNvSpPr>
          <p:nvPr/>
        </p:nvSpPr>
        <p:spPr bwMode="auto">
          <a:xfrm>
            <a:off x="107950" y="4171950"/>
            <a:ext cx="1295400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R 3 C 5 D 2</a:t>
            </a:r>
          </a:p>
        </p:txBody>
      </p:sp>
      <p:sp>
        <p:nvSpPr>
          <p:cNvPr id="53317" name="Line 69"/>
          <p:cNvSpPr>
            <a:spLocks noChangeShapeType="1"/>
          </p:cNvSpPr>
          <p:nvPr/>
        </p:nvSpPr>
        <p:spPr bwMode="auto">
          <a:xfrm flipH="1" flipV="1">
            <a:off x="4355976" y="3355528"/>
            <a:ext cx="0" cy="217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18" name="Line 70"/>
          <p:cNvSpPr>
            <a:spLocks noChangeShapeType="1"/>
          </p:cNvSpPr>
          <p:nvPr/>
        </p:nvSpPr>
        <p:spPr bwMode="auto">
          <a:xfrm flipV="1">
            <a:off x="4427984" y="3357563"/>
            <a:ext cx="144462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19" name="Text Box 71"/>
          <p:cNvSpPr txBox="1">
            <a:spLocks noChangeArrowheads="1"/>
          </p:cNvSpPr>
          <p:nvPr/>
        </p:nvSpPr>
        <p:spPr bwMode="auto">
          <a:xfrm>
            <a:off x="4428679" y="3130550"/>
            <a:ext cx="287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>
                <a:solidFill>
                  <a:srgbClr val="FF0000"/>
                </a:solidFill>
                <a:sym typeface="Webdings" pitchFamily="18" charset="2"/>
              </a:rPr>
              <a:t></a:t>
            </a:r>
          </a:p>
        </p:txBody>
      </p:sp>
      <p:sp>
        <p:nvSpPr>
          <p:cNvPr id="53320" name="Text Box 72"/>
          <p:cNvSpPr txBox="1">
            <a:spLocks noChangeArrowheads="1"/>
          </p:cNvSpPr>
          <p:nvPr/>
        </p:nvSpPr>
        <p:spPr bwMode="auto">
          <a:xfrm>
            <a:off x="107950" y="3813175"/>
            <a:ext cx="1295400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R 3 C 6 D 1</a:t>
            </a:r>
          </a:p>
        </p:txBody>
      </p:sp>
      <p:sp>
        <p:nvSpPr>
          <p:cNvPr id="53321" name="Line 73"/>
          <p:cNvSpPr>
            <a:spLocks noChangeShapeType="1"/>
          </p:cNvSpPr>
          <p:nvPr/>
        </p:nvSpPr>
        <p:spPr bwMode="auto">
          <a:xfrm flipH="1" flipV="1">
            <a:off x="4572000" y="2995613"/>
            <a:ext cx="0" cy="2174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22" name="Line 74"/>
          <p:cNvSpPr>
            <a:spLocks noChangeShapeType="1"/>
          </p:cNvSpPr>
          <p:nvPr/>
        </p:nvSpPr>
        <p:spPr bwMode="auto">
          <a:xfrm flipV="1">
            <a:off x="4572000" y="3068638"/>
            <a:ext cx="144462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23" name="Text Box 75"/>
          <p:cNvSpPr txBox="1">
            <a:spLocks noChangeArrowheads="1"/>
          </p:cNvSpPr>
          <p:nvPr/>
        </p:nvSpPr>
        <p:spPr bwMode="auto">
          <a:xfrm>
            <a:off x="4572000" y="2836863"/>
            <a:ext cx="287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>
                <a:solidFill>
                  <a:srgbClr val="FF0000"/>
                </a:solidFill>
                <a:sym typeface="Webdings" pitchFamily="18" charset="2"/>
              </a:rPr>
              <a:t></a:t>
            </a:r>
          </a:p>
        </p:txBody>
      </p:sp>
      <p:sp>
        <p:nvSpPr>
          <p:cNvPr id="53324" name="Text Box 76"/>
          <p:cNvSpPr txBox="1">
            <a:spLocks noChangeArrowheads="1"/>
          </p:cNvSpPr>
          <p:nvPr/>
        </p:nvSpPr>
        <p:spPr bwMode="auto">
          <a:xfrm>
            <a:off x="107950" y="3452813"/>
            <a:ext cx="1295400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R 2 C 7 D 1</a:t>
            </a:r>
          </a:p>
        </p:txBody>
      </p:sp>
      <p:sp>
        <p:nvSpPr>
          <p:cNvPr id="53325" name="Line 77"/>
          <p:cNvSpPr>
            <a:spLocks noChangeShapeType="1"/>
          </p:cNvSpPr>
          <p:nvPr/>
        </p:nvSpPr>
        <p:spPr bwMode="auto">
          <a:xfrm flipH="1" flipV="1">
            <a:off x="4716016" y="2779464"/>
            <a:ext cx="0" cy="217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26" name="Line 78"/>
          <p:cNvSpPr>
            <a:spLocks noChangeShapeType="1"/>
          </p:cNvSpPr>
          <p:nvPr/>
        </p:nvSpPr>
        <p:spPr bwMode="auto">
          <a:xfrm flipV="1">
            <a:off x="4788024" y="2852489"/>
            <a:ext cx="144463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27" name="Line 79"/>
          <p:cNvSpPr>
            <a:spLocks noChangeShapeType="1"/>
          </p:cNvSpPr>
          <p:nvPr/>
        </p:nvSpPr>
        <p:spPr bwMode="auto">
          <a:xfrm flipV="1">
            <a:off x="4788024" y="2997200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28" name="Text Box 80"/>
          <p:cNvSpPr txBox="1">
            <a:spLocks noChangeArrowheads="1"/>
          </p:cNvSpPr>
          <p:nvPr/>
        </p:nvSpPr>
        <p:spPr bwMode="auto">
          <a:xfrm>
            <a:off x="4788719" y="2852738"/>
            <a:ext cx="287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FF0000"/>
                </a:solidFill>
                <a:sym typeface="Webdings" pitchFamily="18" charset="2"/>
              </a:rPr>
              <a:t></a:t>
            </a:r>
          </a:p>
        </p:txBody>
      </p:sp>
      <p:sp>
        <p:nvSpPr>
          <p:cNvPr id="53329" name="Text Box 81"/>
          <p:cNvSpPr txBox="1">
            <a:spLocks noChangeArrowheads="1"/>
          </p:cNvSpPr>
          <p:nvPr/>
        </p:nvSpPr>
        <p:spPr bwMode="auto">
          <a:xfrm>
            <a:off x="107950" y="3092450"/>
            <a:ext cx="1295400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R 1 C 8 D 2</a:t>
            </a:r>
          </a:p>
        </p:txBody>
      </p:sp>
      <p:sp>
        <p:nvSpPr>
          <p:cNvPr id="53330" name="Line 82"/>
          <p:cNvSpPr>
            <a:spLocks noChangeShapeType="1"/>
          </p:cNvSpPr>
          <p:nvPr/>
        </p:nvSpPr>
        <p:spPr bwMode="auto">
          <a:xfrm flipH="1" flipV="1">
            <a:off x="4932040" y="2779464"/>
            <a:ext cx="0" cy="217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31" name="Line 83"/>
          <p:cNvSpPr>
            <a:spLocks noChangeShapeType="1"/>
          </p:cNvSpPr>
          <p:nvPr/>
        </p:nvSpPr>
        <p:spPr bwMode="auto">
          <a:xfrm flipV="1">
            <a:off x="5004048" y="2852489"/>
            <a:ext cx="144463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32" name="Line 84"/>
          <p:cNvSpPr>
            <a:spLocks noChangeShapeType="1"/>
          </p:cNvSpPr>
          <p:nvPr/>
        </p:nvSpPr>
        <p:spPr bwMode="auto">
          <a:xfrm flipV="1">
            <a:off x="4932040" y="2997200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33" name="Text Box 85"/>
          <p:cNvSpPr txBox="1">
            <a:spLocks noChangeArrowheads="1"/>
          </p:cNvSpPr>
          <p:nvPr/>
        </p:nvSpPr>
        <p:spPr bwMode="auto">
          <a:xfrm>
            <a:off x="4932040" y="2852738"/>
            <a:ext cx="287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FF0000"/>
                </a:solidFill>
                <a:sym typeface="Webdings" pitchFamily="18" charset="2"/>
              </a:rPr>
              <a:t></a:t>
            </a:r>
          </a:p>
        </p:txBody>
      </p:sp>
      <p:sp>
        <p:nvSpPr>
          <p:cNvPr id="53334" name="Text Box 86"/>
          <p:cNvSpPr txBox="1">
            <a:spLocks noChangeArrowheads="1"/>
          </p:cNvSpPr>
          <p:nvPr/>
        </p:nvSpPr>
        <p:spPr bwMode="auto">
          <a:xfrm>
            <a:off x="107950" y="2732088"/>
            <a:ext cx="1295400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R 1 C 9 D 2</a:t>
            </a:r>
          </a:p>
        </p:txBody>
      </p:sp>
      <p:sp>
        <p:nvSpPr>
          <p:cNvPr id="53335" name="Line 87"/>
          <p:cNvSpPr>
            <a:spLocks noChangeShapeType="1"/>
          </p:cNvSpPr>
          <p:nvPr/>
        </p:nvSpPr>
        <p:spPr bwMode="auto">
          <a:xfrm flipH="1" flipV="1">
            <a:off x="5148064" y="2780928"/>
            <a:ext cx="0" cy="217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36" name="Line 88"/>
          <p:cNvSpPr>
            <a:spLocks noChangeShapeType="1"/>
          </p:cNvSpPr>
          <p:nvPr/>
        </p:nvSpPr>
        <p:spPr bwMode="auto">
          <a:xfrm flipV="1">
            <a:off x="5148064" y="2852490"/>
            <a:ext cx="144463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37" name="Line 89"/>
          <p:cNvSpPr>
            <a:spLocks noChangeShapeType="1"/>
          </p:cNvSpPr>
          <p:nvPr/>
        </p:nvSpPr>
        <p:spPr bwMode="auto">
          <a:xfrm flipV="1">
            <a:off x="5076056" y="2997200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38" name="Line 90"/>
          <p:cNvSpPr>
            <a:spLocks noChangeShapeType="1"/>
          </p:cNvSpPr>
          <p:nvPr/>
        </p:nvSpPr>
        <p:spPr bwMode="auto">
          <a:xfrm>
            <a:off x="5148064" y="3068638"/>
            <a:ext cx="144463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39" name="Text Box 91"/>
          <p:cNvSpPr txBox="1">
            <a:spLocks noChangeArrowheads="1"/>
          </p:cNvSpPr>
          <p:nvPr/>
        </p:nvSpPr>
        <p:spPr bwMode="auto">
          <a:xfrm>
            <a:off x="5148064" y="3124200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>
                <a:solidFill>
                  <a:srgbClr val="FF0000"/>
                </a:solidFill>
                <a:sym typeface="Webdings" pitchFamily="18" charset="2"/>
              </a:rPr>
              <a:t></a:t>
            </a:r>
          </a:p>
        </p:txBody>
      </p:sp>
      <p:sp>
        <p:nvSpPr>
          <p:cNvPr id="53340" name="Text Box 92"/>
          <p:cNvSpPr txBox="1">
            <a:spLocks noChangeArrowheads="1"/>
          </p:cNvSpPr>
          <p:nvPr/>
        </p:nvSpPr>
        <p:spPr bwMode="auto">
          <a:xfrm>
            <a:off x="107950" y="2371725"/>
            <a:ext cx="1295400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R1 C10 D 3</a:t>
            </a:r>
          </a:p>
        </p:txBody>
      </p:sp>
      <p:sp>
        <p:nvSpPr>
          <p:cNvPr id="53341" name="Line 93"/>
          <p:cNvSpPr>
            <a:spLocks noChangeShapeType="1"/>
          </p:cNvSpPr>
          <p:nvPr/>
        </p:nvSpPr>
        <p:spPr bwMode="auto">
          <a:xfrm flipH="1" flipV="1">
            <a:off x="5292080" y="3067497"/>
            <a:ext cx="0" cy="2174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42" name="Line 94"/>
          <p:cNvSpPr>
            <a:spLocks noChangeShapeType="1"/>
          </p:cNvSpPr>
          <p:nvPr/>
        </p:nvSpPr>
        <p:spPr bwMode="auto">
          <a:xfrm flipV="1">
            <a:off x="5292080" y="3068638"/>
            <a:ext cx="144463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43" name="Line 95"/>
          <p:cNvSpPr>
            <a:spLocks noChangeShapeType="1"/>
          </p:cNvSpPr>
          <p:nvPr/>
        </p:nvSpPr>
        <p:spPr bwMode="auto">
          <a:xfrm flipV="1">
            <a:off x="5292080" y="3284538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44" name="Text Box 96"/>
          <p:cNvSpPr txBox="1">
            <a:spLocks noChangeArrowheads="1"/>
          </p:cNvSpPr>
          <p:nvPr/>
        </p:nvSpPr>
        <p:spPr bwMode="auto">
          <a:xfrm>
            <a:off x="5292080" y="3124200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FF0000"/>
                </a:solidFill>
                <a:sym typeface="Webdings" pitchFamily="18" charset="2"/>
              </a:rPr>
              <a:t></a:t>
            </a:r>
          </a:p>
        </p:txBody>
      </p:sp>
      <p:sp>
        <p:nvSpPr>
          <p:cNvPr id="53345" name="Text Box 97"/>
          <p:cNvSpPr txBox="1">
            <a:spLocks noChangeArrowheads="1"/>
          </p:cNvSpPr>
          <p:nvPr/>
        </p:nvSpPr>
        <p:spPr bwMode="auto">
          <a:xfrm>
            <a:off x="107950" y="2012950"/>
            <a:ext cx="1295400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R2 C11 D 2</a:t>
            </a:r>
          </a:p>
        </p:txBody>
      </p:sp>
      <p:sp>
        <p:nvSpPr>
          <p:cNvPr id="53346" name="Line 98"/>
          <p:cNvSpPr>
            <a:spLocks noChangeShapeType="1"/>
          </p:cNvSpPr>
          <p:nvPr/>
        </p:nvSpPr>
        <p:spPr bwMode="auto">
          <a:xfrm flipH="1" flipV="1">
            <a:off x="5508104" y="2995613"/>
            <a:ext cx="0" cy="2174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47" name="Line 99"/>
          <p:cNvSpPr>
            <a:spLocks noChangeShapeType="1"/>
          </p:cNvSpPr>
          <p:nvPr/>
        </p:nvSpPr>
        <p:spPr bwMode="auto">
          <a:xfrm flipV="1">
            <a:off x="5508104" y="3068638"/>
            <a:ext cx="144463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48" name="Line 100"/>
          <p:cNvSpPr>
            <a:spLocks noChangeShapeType="1"/>
          </p:cNvSpPr>
          <p:nvPr/>
        </p:nvSpPr>
        <p:spPr bwMode="auto">
          <a:xfrm flipV="1">
            <a:off x="5436096" y="3284538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49" name="Line 101"/>
          <p:cNvSpPr>
            <a:spLocks noChangeShapeType="1"/>
          </p:cNvSpPr>
          <p:nvPr/>
        </p:nvSpPr>
        <p:spPr bwMode="auto">
          <a:xfrm>
            <a:off x="5508104" y="3357563"/>
            <a:ext cx="144463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50" name="Text Box 102"/>
          <p:cNvSpPr txBox="1">
            <a:spLocks noChangeArrowheads="1"/>
          </p:cNvSpPr>
          <p:nvPr/>
        </p:nvSpPr>
        <p:spPr bwMode="auto">
          <a:xfrm>
            <a:off x="5508798" y="3411538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>
                <a:solidFill>
                  <a:srgbClr val="FF0000"/>
                </a:solidFill>
                <a:sym typeface="Webdings" pitchFamily="18" charset="2"/>
              </a:rPr>
              <a:t></a:t>
            </a:r>
          </a:p>
        </p:txBody>
      </p:sp>
      <p:sp>
        <p:nvSpPr>
          <p:cNvPr id="53351" name="Text Box 103"/>
          <p:cNvSpPr txBox="1">
            <a:spLocks noChangeArrowheads="1"/>
          </p:cNvSpPr>
          <p:nvPr/>
        </p:nvSpPr>
        <p:spPr bwMode="auto">
          <a:xfrm>
            <a:off x="107950" y="1652588"/>
            <a:ext cx="1295400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R2 C12 D 3</a:t>
            </a:r>
          </a:p>
        </p:txBody>
      </p:sp>
      <p:sp>
        <p:nvSpPr>
          <p:cNvPr id="53352" name="Line 104"/>
          <p:cNvSpPr>
            <a:spLocks noChangeShapeType="1"/>
          </p:cNvSpPr>
          <p:nvPr/>
        </p:nvSpPr>
        <p:spPr bwMode="auto">
          <a:xfrm flipH="1" flipV="1">
            <a:off x="5652120" y="3282950"/>
            <a:ext cx="0" cy="217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53" name="Line 105"/>
          <p:cNvSpPr>
            <a:spLocks noChangeShapeType="1"/>
          </p:cNvSpPr>
          <p:nvPr/>
        </p:nvSpPr>
        <p:spPr bwMode="auto">
          <a:xfrm flipV="1">
            <a:off x="5652120" y="3355975"/>
            <a:ext cx="144463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54" name="Line 106"/>
          <p:cNvSpPr>
            <a:spLocks noChangeShapeType="1"/>
          </p:cNvSpPr>
          <p:nvPr/>
        </p:nvSpPr>
        <p:spPr bwMode="auto">
          <a:xfrm flipV="1">
            <a:off x="5652120" y="3573463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55" name="Text Box 107"/>
          <p:cNvSpPr txBox="1">
            <a:spLocks noChangeArrowheads="1"/>
          </p:cNvSpPr>
          <p:nvPr/>
        </p:nvSpPr>
        <p:spPr bwMode="auto">
          <a:xfrm>
            <a:off x="107950" y="1292225"/>
            <a:ext cx="1295400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R3 C13 D 3</a:t>
            </a:r>
          </a:p>
        </p:txBody>
      </p:sp>
      <p:sp>
        <p:nvSpPr>
          <p:cNvPr id="53356" name="Text Box 108"/>
          <p:cNvSpPr txBox="1">
            <a:spLocks noChangeArrowheads="1"/>
          </p:cNvSpPr>
          <p:nvPr/>
        </p:nvSpPr>
        <p:spPr bwMode="auto">
          <a:xfrm>
            <a:off x="107950" y="931863"/>
            <a:ext cx="1295400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R4 C14 D 2</a:t>
            </a:r>
          </a:p>
        </p:txBody>
      </p:sp>
      <p:sp>
        <p:nvSpPr>
          <p:cNvPr id="53357" name="Text Box 109"/>
          <p:cNvSpPr txBox="1">
            <a:spLocks noChangeArrowheads="1"/>
          </p:cNvSpPr>
          <p:nvPr/>
        </p:nvSpPr>
        <p:spPr bwMode="auto">
          <a:xfrm>
            <a:off x="5868838" y="3645024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>
                <a:solidFill>
                  <a:srgbClr val="FF0000"/>
                </a:solidFill>
                <a:sym typeface="Webdings" pitchFamily="18" charset="2"/>
              </a:rPr>
              <a:t></a:t>
            </a:r>
          </a:p>
        </p:txBody>
      </p:sp>
      <p:sp>
        <p:nvSpPr>
          <p:cNvPr id="53358" name="Line 110"/>
          <p:cNvSpPr>
            <a:spLocks noChangeShapeType="1"/>
          </p:cNvSpPr>
          <p:nvPr/>
        </p:nvSpPr>
        <p:spPr bwMode="auto">
          <a:xfrm>
            <a:off x="5796136" y="3644900"/>
            <a:ext cx="144463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71" name="Text Box 123"/>
          <p:cNvSpPr txBox="1">
            <a:spLocks noChangeArrowheads="1"/>
          </p:cNvSpPr>
          <p:nvPr/>
        </p:nvSpPr>
        <p:spPr bwMode="auto">
          <a:xfrm>
            <a:off x="1835150" y="1406525"/>
            <a:ext cx="1008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Pop out</a:t>
            </a:r>
          </a:p>
        </p:txBody>
      </p:sp>
      <p:sp>
        <p:nvSpPr>
          <p:cNvPr id="53372" name="Line 124"/>
          <p:cNvSpPr>
            <a:spLocks noChangeShapeType="1"/>
          </p:cNvSpPr>
          <p:nvPr/>
        </p:nvSpPr>
        <p:spPr bwMode="auto">
          <a:xfrm flipH="1" flipV="1">
            <a:off x="1403350" y="1125538"/>
            <a:ext cx="43180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75" name="Line 127"/>
          <p:cNvSpPr>
            <a:spLocks noChangeShapeType="1"/>
          </p:cNvSpPr>
          <p:nvPr/>
        </p:nvSpPr>
        <p:spPr bwMode="auto">
          <a:xfrm flipH="1">
            <a:off x="5867697" y="3861048"/>
            <a:ext cx="144463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76" name="Line 128"/>
          <p:cNvSpPr>
            <a:spLocks noChangeShapeType="1"/>
          </p:cNvSpPr>
          <p:nvPr/>
        </p:nvSpPr>
        <p:spPr bwMode="auto">
          <a:xfrm flipH="1" flipV="1">
            <a:off x="5652120" y="3789040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77" name="Line 129"/>
          <p:cNvSpPr>
            <a:spLocks noChangeShapeType="1"/>
          </p:cNvSpPr>
          <p:nvPr/>
        </p:nvSpPr>
        <p:spPr bwMode="auto">
          <a:xfrm flipH="1" flipV="1">
            <a:off x="5723681" y="3644900"/>
            <a:ext cx="144463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78" name="Line 130"/>
          <p:cNvSpPr>
            <a:spLocks noChangeShapeType="1"/>
          </p:cNvSpPr>
          <p:nvPr/>
        </p:nvSpPr>
        <p:spPr bwMode="auto">
          <a:xfrm flipH="1" flipV="1">
            <a:off x="1403350" y="1484313"/>
            <a:ext cx="431800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79" name="Line 131"/>
          <p:cNvSpPr>
            <a:spLocks noChangeShapeType="1"/>
          </p:cNvSpPr>
          <p:nvPr/>
        </p:nvSpPr>
        <p:spPr bwMode="auto">
          <a:xfrm flipH="1">
            <a:off x="5652120" y="3643313"/>
            <a:ext cx="0" cy="2174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80" name="Line 132"/>
          <p:cNvSpPr>
            <a:spLocks noChangeShapeType="1"/>
          </p:cNvSpPr>
          <p:nvPr/>
        </p:nvSpPr>
        <p:spPr bwMode="auto">
          <a:xfrm flipH="1">
            <a:off x="5436096" y="3644900"/>
            <a:ext cx="144463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81" name="Line 133"/>
          <p:cNvSpPr>
            <a:spLocks noChangeShapeType="1"/>
          </p:cNvSpPr>
          <p:nvPr/>
        </p:nvSpPr>
        <p:spPr bwMode="auto">
          <a:xfrm flipH="1" flipV="1">
            <a:off x="5436220" y="3573463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82" name="Text Box 134"/>
          <p:cNvSpPr txBox="1">
            <a:spLocks noChangeArrowheads="1"/>
          </p:cNvSpPr>
          <p:nvPr/>
        </p:nvSpPr>
        <p:spPr bwMode="auto">
          <a:xfrm>
            <a:off x="5652120" y="3645024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>
                <a:solidFill>
                  <a:srgbClr val="FF0000"/>
                </a:solidFill>
                <a:sym typeface="Webdings" pitchFamily="18" charset="2"/>
              </a:rPr>
              <a:t></a:t>
            </a:r>
          </a:p>
        </p:txBody>
      </p:sp>
      <p:sp>
        <p:nvSpPr>
          <p:cNvPr id="53383" name="Text Box 135"/>
          <p:cNvSpPr txBox="1">
            <a:spLocks noChangeArrowheads="1"/>
          </p:cNvSpPr>
          <p:nvPr/>
        </p:nvSpPr>
        <p:spPr bwMode="auto">
          <a:xfrm>
            <a:off x="107950" y="1292225"/>
            <a:ext cx="1295400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R3 C13 D 6</a:t>
            </a:r>
          </a:p>
        </p:txBody>
      </p:sp>
      <p:sp>
        <p:nvSpPr>
          <p:cNvPr id="53384" name="Line 136"/>
          <p:cNvSpPr>
            <a:spLocks noChangeShapeType="1"/>
          </p:cNvSpPr>
          <p:nvPr/>
        </p:nvSpPr>
        <p:spPr bwMode="auto">
          <a:xfrm flipH="1" flipV="1">
            <a:off x="5436096" y="3284538"/>
            <a:ext cx="0" cy="2174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85" name="Line 137"/>
          <p:cNvSpPr>
            <a:spLocks noChangeShapeType="1"/>
          </p:cNvSpPr>
          <p:nvPr/>
        </p:nvSpPr>
        <p:spPr bwMode="auto">
          <a:xfrm flipV="1">
            <a:off x="5436096" y="3357563"/>
            <a:ext cx="144463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86" name="Line 138"/>
          <p:cNvSpPr>
            <a:spLocks noChangeShapeType="1"/>
          </p:cNvSpPr>
          <p:nvPr/>
        </p:nvSpPr>
        <p:spPr bwMode="auto">
          <a:xfrm flipV="1">
            <a:off x="5652120" y="3573463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87" name="Line 139"/>
          <p:cNvSpPr>
            <a:spLocks noChangeShapeType="1"/>
          </p:cNvSpPr>
          <p:nvPr/>
        </p:nvSpPr>
        <p:spPr bwMode="auto">
          <a:xfrm>
            <a:off x="5508104" y="3644900"/>
            <a:ext cx="144463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88" name="Line 140"/>
          <p:cNvSpPr>
            <a:spLocks noChangeShapeType="1"/>
          </p:cNvSpPr>
          <p:nvPr/>
        </p:nvSpPr>
        <p:spPr bwMode="auto">
          <a:xfrm flipH="1">
            <a:off x="5508104" y="3644900"/>
            <a:ext cx="0" cy="217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89" name="Line 141"/>
          <p:cNvSpPr>
            <a:spLocks noChangeShapeType="1"/>
          </p:cNvSpPr>
          <p:nvPr/>
        </p:nvSpPr>
        <p:spPr bwMode="auto">
          <a:xfrm flipH="1">
            <a:off x="5292080" y="3644900"/>
            <a:ext cx="144463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90" name="Text Box 142"/>
          <p:cNvSpPr txBox="1">
            <a:spLocks noChangeArrowheads="1"/>
          </p:cNvSpPr>
          <p:nvPr/>
        </p:nvSpPr>
        <p:spPr bwMode="auto">
          <a:xfrm>
            <a:off x="5292080" y="3356992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FF0000"/>
                </a:solidFill>
                <a:sym typeface="Webdings" pitchFamily="18" charset="2"/>
              </a:rPr>
              <a:t></a:t>
            </a:r>
          </a:p>
        </p:txBody>
      </p:sp>
      <p:sp>
        <p:nvSpPr>
          <p:cNvPr id="53391" name="Text Box 143"/>
          <p:cNvSpPr txBox="1">
            <a:spLocks noChangeArrowheads="1"/>
          </p:cNvSpPr>
          <p:nvPr/>
        </p:nvSpPr>
        <p:spPr bwMode="auto">
          <a:xfrm>
            <a:off x="107950" y="931863"/>
            <a:ext cx="1295400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chemeClr val="accent2"/>
                </a:solidFill>
              </a:rPr>
              <a:t>R3 C12 D 5</a:t>
            </a:r>
          </a:p>
        </p:txBody>
      </p:sp>
    </p:spTree>
    <p:extLst>
      <p:ext uri="{BB962C8B-B14F-4D97-AF65-F5344CB8AC3E}">
        <p14:creationId xmlns:p14="http://schemas.microsoft.com/office/powerpoint/2010/main" val="46834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 nodeType="clickPar">
                      <p:stCondLst>
                        <p:cond delay="indefinite"/>
                      </p:stCondLst>
                      <p:childTnLst>
                        <p:par>
                          <p:cTn id="4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 nodeType="clickPar">
                      <p:stCondLst>
                        <p:cond delay="indefinite"/>
                      </p:stCondLst>
                      <p:childTnLst>
                        <p:par>
                          <p:cTn id="4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 nodeType="clickPar">
                      <p:stCondLst>
                        <p:cond delay="indefinite"/>
                      </p:stCondLst>
                      <p:childTnLst>
                        <p:par>
                          <p:cTn id="4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 nodeType="clickPar">
                      <p:stCondLst>
                        <p:cond delay="indefinite"/>
                      </p:stCondLst>
                      <p:childTnLst>
                        <p:par>
                          <p:cTn id="4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 nodeType="clickPar">
                      <p:stCondLst>
                        <p:cond delay="indefinite"/>
                      </p:stCondLst>
                      <p:childTnLst>
                        <p:par>
                          <p:cTn id="4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 nodeType="clickPar">
                      <p:stCondLst>
                        <p:cond delay="indefinite"/>
                      </p:stCondLst>
                      <p:childTnLst>
                        <p:par>
                          <p:cTn id="5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 nodeType="clickPar">
                      <p:stCondLst>
                        <p:cond delay="indefinite"/>
                      </p:stCondLst>
                      <p:childTnLst>
                        <p:par>
                          <p:cTn id="5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 nodeType="clickPar">
                      <p:stCondLst>
                        <p:cond delay="indefinite"/>
                      </p:stCondLst>
                      <p:childTnLst>
                        <p:par>
                          <p:cTn id="5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 nodeType="clickPar">
                      <p:stCondLst>
                        <p:cond delay="indefinite"/>
                      </p:stCondLst>
                      <p:childTnLst>
                        <p:par>
                          <p:cTn id="5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 nodeType="clickPar">
                      <p:stCondLst>
                        <p:cond delay="indefinite"/>
                      </p:stCondLst>
                      <p:childTnLst>
                        <p:par>
                          <p:cTn id="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 nodeType="clickPar">
                      <p:stCondLst>
                        <p:cond delay="indefinite"/>
                      </p:stCondLst>
                      <p:childTnLst>
                        <p:par>
                          <p:cTn id="6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 nodeType="clickPar">
                      <p:stCondLst>
                        <p:cond delay="indefinite"/>
                      </p:stCondLst>
                      <p:childTnLst>
                        <p:par>
                          <p:cTn id="6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 nodeType="clickPar">
                      <p:stCondLst>
                        <p:cond delay="indefinite"/>
                      </p:stCondLst>
                      <p:childTnLst>
                        <p:par>
                          <p:cTn id="6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 nodeType="clickPar">
                      <p:stCondLst>
                        <p:cond delay="indefinite"/>
                      </p:stCondLst>
                      <p:childTnLst>
                        <p:par>
                          <p:cTn id="6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 nodeType="clickPar">
                      <p:stCondLst>
                        <p:cond delay="indefinite"/>
                      </p:stCondLst>
                      <p:childTnLst>
                        <p:par>
                          <p:cTn id="6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 nodeType="clickPar">
                      <p:stCondLst>
                        <p:cond delay="indefinite"/>
                      </p:stCondLst>
                      <p:childTnLst>
                        <p:par>
                          <p:cTn id="6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 nodeType="clickPar">
                      <p:stCondLst>
                        <p:cond delay="indefinite"/>
                      </p:stCondLst>
                      <p:childTnLst>
                        <p:par>
                          <p:cTn id="6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 nodeType="clickPar">
                      <p:stCondLst>
                        <p:cond delay="indefinite"/>
                      </p:stCondLst>
                      <p:childTnLst>
                        <p:par>
                          <p:cTn id="7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 nodeType="clickPar">
                      <p:stCondLst>
                        <p:cond delay="indefinite"/>
                      </p:stCondLst>
                      <p:childTnLst>
                        <p:par>
                          <p:cTn id="7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 nodeType="clickPar">
                      <p:stCondLst>
                        <p:cond delay="indefinite"/>
                      </p:stCondLst>
                      <p:childTnLst>
                        <p:par>
                          <p:cTn id="7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 nodeType="clickPar">
                      <p:stCondLst>
                        <p:cond delay="indefinite"/>
                      </p:stCondLst>
                      <p:childTnLst>
                        <p:par>
                          <p:cTn id="7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 nodeType="clickPar">
                      <p:stCondLst>
                        <p:cond delay="indefinite"/>
                      </p:stCondLst>
                      <p:childTnLst>
                        <p:par>
                          <p:cTn id="7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 nodeType="clickPar">
                      <p:stCondLst>
                        <p:cond delay="indefinite"/>
                      </p:stCondLst>
                      <p:childTnLst>
                        <p:par>
                          <p:cTn id="7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 nodeType="clickPar">
                      <p:stCondLst>
                        <p:cond delay="indefinite"/>
                      </p:stCondLst>
                      <p:childTnLst>
                        <p:par>
                          <p:cTn id="7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 nodeType="clickPar">
                      <p:stCondLst>
                        <p:cond delay="indefinite"/>
                      </p:stCondLst>
                      <p:childTnLst>
                        <p:par>
                          <p:cTn id="7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1" grpId="0" animBg="1"/>
      <p:bldP spid="53261" grpId="1" animBg="1"/>
      <p:bldP spid="53261" grpId="2" animBg="1"/>
      <p:bldP spid="53261" grpId="3" animBg="1"/>
      <p:bldP spid="53261" grpId="4" animBg="1"/>
      <p:bldP spid="53261" grpId="5" animBg="1"/>
      <p:bldP spid="53261" grpId="6" animBg="1"/>
      <p:bldP spid="53261" grpId="7" animBg="1"/>
      <p:bldP spid="53261" grpId="8" animBg="1"/>
      <p:bldP spid="53261" grpId="9" animBg="1"/>
      <p:bldP spid="53261" grpId="10" animBg="1"/>
      <p:bldP spid="53261" grpId="11" animBg="1"/>
      <p:bldP spid="53261" grpId="12" animBg="1"/>
      <p:bldP spid="53261" grpId="13" animBg="1"/>
      <p:bldP spid="53261" grpId="14" animBg="1"/>
      <p:bldP spid="53261" grpId="15" animBg="1"/>
      <p:bldP spid="53261" grpId="16" animBg="1"/>
      <p:bldP spid="53261" grpId="17" animBg="1"/>
      <p:bldP spid="53261" grpId="18" animBg="1"/>
      <p:bldP spid="53261" grpId="19" animBg="1"/>
      <p:bldP spid="53261" grpId="20" animBg="1"/>
      <p:bldP spid="53261" grpId="21" animBg="1"/>
      <p:bldP spid="53261" grpId="22" animBg="1"/>
      <p:bldP spid="53261" grpId="23" animBg="1"/>
      <p:bldP spid="53261" grpId="24" animBg="1"/>
      <p:bldP spid="53261" grpId="25" animBg="1"/>
      <p:bldP spid="53261" grpId="26" animBg="1"/>
      <p:bldP spid="53261" grpId="27" animBg="1"/>
      <p:bldP spid="53261" grpId="28" animBg="1"/>
      <p:bldP spid="53261" grpId="29" animBg="1"/>
      <p:bldP spid="53261" grpId="30" animBg="1"/>
      <p:bldP spid="53261" grpId="31" animBg="1"/>
      <p:bldP spid="53261" grpId="32" animBg="1"/>
      <p:bldP spid="53261" grpId="33" animBg="1"/>
      <p:bldP spid="53262" grpId="0" animBg="1"/>
      <p:bldP spid="53262" grpId="1" animBg="1"/>
      <p:bldP spid="53262" grpId="2" animBg="1"/>
      <p:bldP spid="53262" grpId="3" animBg="1"/>
      <p:bldP spid="53262" grpId="4" animBg="1"/>
      <p:bldP spid="53262" grpId="5" animBg="1"/>
      <p:bldP spid="53262" grpId="6" animBg="1"/>
      <p:bldP spid="53262" grpId="7" animBg="1"/>
      <p:bldP spid="53262" grpId="8" animBg="1"/>
      <p:bldP spid="53262" grpId="9" animBg="1"/>
      <p:bldP spid="53262" grpId="10" animBg="1"/>
      <p:bldP spid="53262" grpId="11" animBg="1"/>
      <p:bldP spid="53262" grpId="12" animBg="1"/>
      <p:bldP spid="53262" grpId="13" animBg="1"/>
      <p:bldP spid="53262" grpId="14" animBg="1"/>
      <p:bldP spid="53262" grpId="15" animBg="1"/>
      <p:bldP spid="53262" grpId="16" animBg="1"/>
      <p:bldP spid="53262" grpId="17" animBg="1"/>
      <p:bldP spid="53262" grpId="18" animBg="1"/>
      <p:bldP spid="53262" grpId="19" animBg="1"/>
      <p:bldP spid="53262" grpId="20" animBg="1"/>
      <p:bldP spid="53262" grpId="21" animBg="1"/>
      <p:bldP spid="53262" grpId="22" animBg="1"/>
      <p:bldP spid="53262" grpId="23" animBg="1"/>
      <p:bldP spid="53262" grpId="24" animBg="1"/>
      <p:bldP spid="53262" grpId="25" animBg="1"/>
      <p:bldP spid="53262" grpId="26" animBg="1"/>
      <p:bldP spid="53262" grpId="27" animBg="1"/>
      <p:bldP spid="53262" grpId="28" animBg="1"/>
      <p:bldP spid="53262" grpId="29" animBg="1"/>
      <p:bldP spid="53262" grpId="30" animBg="1"/>
      <p:bldP spid="53262" grpId="31" animBg="1"/>
      <p:bldP spid="53263" grpId="0" animBg="1"/>
      <p:bldP spid="53263" grpId="1" animBg="1"/>
      <p:bldP spid="53263" grpId="2" animBg="1"/>
      <p:bldP spid="53263" grpId="3" animBg="1"/>
      <p:bldP spid="53263" grpId="4" animBg="1"/>
      <p:bldP spid="53263" grpId="5" animBg="1"/>
      <p:bldP spid="53263" grpId="6" animBg="1"/>
      <p:bldP spid="53263" grpId="7" animBg="1"/>
      <p:bldP spid="53263" grpId="8" animBg="1"/>
      <p:bldP spid="53263" grpId="9" animBg="1"/>
      <p:bldP spid="53263" grpId="10" animBg="1"/>
      <p:bldP spid="53263" grpId="11" animBg="1"/>
      <p:bldP spid="53263" grpId="12" animBg="1"/>
      <p:bldP spid="53263" grpId="13" animBg="1"/>
      <p:bldP spid="53263" grpId="14" animBg="1"/>
      <p:bldP spid="53263" grpId="15" animBg="1"/>
      <p:bldP spid="53263" grpId="16" animBg="1"/>
      <p:bldP spid="53263" grpId="17" animBg="1"/>
      <p:bldP spid="53263" grpId="18" animBg="1"/>
      <p:bldP spid="53263" grpId="19" animBg="1"/>
      <p:bldP spid="53264" grpId="0" animBg="1"/>
      <p:bldP spid="53264" grpId="1" animBg="1"/>
      <p:bldP spid="53264" grpId="2" animBg="1"/>
      <p:bldP spid="53264" grpId="3" animBg="1"/>
      <p:bldP spid="53264" grpId="4" animBg="1"/>
      <p:bldP spid="53264" grpId="5" animBg="1"/>
      <p:bldP spid="53264" grpId="6" animBg="1"/>
      <p:bldP spid="53264" grpId="7" animBg="1"/>
      <p:bldP spid="53264" grpId="8" animBg="1"/>
      <p:bldP spid="53264" grpId="9" animBg="1"/>
      <p:bldP spid="53265" grpId="0" animBg="1"/>
      <p:bldP spid="53265" grpId="1" animBg="1"/>
      <p:bldP spid="53265" grpId="2" animBg="1"/>
      <p:bldP spid="53265" grpId="3" animBg="1"/>
      <p:bldP spid="53265" grpId="4" animBg="1"/>
      <p:bldP spid="53265" grpId="5" animBg="1"/>
      <p:bldP spid="53265" grpId="6" animBg="1"/>
      <p:bldP spid="53265" grpId="7" animBg="1"/>
      <p:bldP spid="53265" grpId="8" animBg="1"/>
      <p:bldP spid="53265" grpId="9" animBg="1"/>
      <p:bldP spid="53266" grpId="0" animBg="1"/>
      <p:bldP spid="53266" grpId="1" animBg="1"/>
      <p:bldP spid="53266" grpId="2" animBg="1"/>
      <p:bldP spid="53266" grpId="3" animBg="1"/>
      <p:bldP spid="53266" grpId="4" animBg="1"/>
      <p:bldP spid="53266" grpId="5" animBg="1"/>
      <p:bldP spid="53267" grpId="0" animBg="1"/>
      <p:bldP spid="53267" grpId="1" animBg="1"/>
      <p:bldP spid="53267" grpId="2" animBg="1"/>
      <p:bldP spid="53267" grpId="3" animBg="1"/>
      <p:bldP spid="53268" grpId="0"/>
      <p:bldP spid="53273" grpId="0" animBg="1"/>
      <p:bldP spid="53273" grpId="1" animBg="1"/>
      <p:bldP spid="53278" grpId="0" animBg="1"/>
      <p:bldP spid="53278" grpId="1" animBg="1"/>
      <p:bldP spid="53279" grpId="0" animBg="1"/>
      <p:bldP spid="53279" grpId="1" animBg="1"/>
      <p:bldP spid="53280" grpId="0" animBg="1"/>
      <p:bldP spid="53280" grpId="1" animBg="1"/>
      <p:bldP spid="53280" grpId="2" animBg="1"/>
      <p:bldP spid="53280" grpId="3" animBg="1"/>
      <p:bldP spid="53280" grpId="4" animBg="1"/>
      <p:bldP spid="53280" grpId="5" animBg="1"/>
      <p:bldP spid="53280" grpId="6" animBg="1"/>
      <p:bldP spid="53280" grpId="7" animBg="1"/>
      <p:bldP spid="53280" grpId="8" animBg="1"/>
      <p:bldP spid="53280" grpId="9" animBg="1"/>
      <p:bldP spid="53280" grpId="10" animBg="1"/>
      <p:bldP spid="53280" grpId="11" animBg="1"/>
      <p:bldP spid="53280" grpId="12" animBg="1"/>
      <p:bldP spid="53280" grpId="13" animBg="1"/>
      <p:bldP spid="53280" grpId="14" animBg="1"/>
      <p:bldP spid="53280" grpId="15" animBg="1"/>
      <p:bldP spid="53280" grpId="16" animBg="1"/>
      <p:bldP spid="53280" grpId="17" animBg="1"/>
      <p:bldP spid="53280" grpId="18" animBg="1"/>
      <p:bldP spid="53280" grpId="19" animBg="1"/>
      <p:bldP spid="53280" grpId="20" animBg="1"/>
      <p:bldP spid="53280" grpId="21" animBg="1"/>
      <p:bldP spid="53280" grpId="22" animBg="1"/>
      <p:bldP spid="53280" grpId="23" animBg="1"/>
      <p:bldP spid="53280" grpId="24" animBg="1"/>
      <p:bldP spid="53280" grpId="25" animBg="1"/>
      <p:bldP spid="53280" grpId="26" animBg="1"/>
      <p:bldP spid="53280" grpId="27" animBg="1"/>
      <p:bldP spid="53280" grpId="28" animBg="1"/>
      <p:bldP spid="53280" grpId="29" animBg="1"/>
      <p:bldP spid="53280" grpId="30" animBg="1"/>
      <p:bldP spid="53280" grpId="31" animBg="1"/>
      <p:bldP spid="53280" grpId="32" animBg="1"/>
      <p:bldP spid="53280" grpId="33" animBg="1"/>
      <p:bldP spid="53280" grpId="34" animBg="1"/>
      <p:bldP spid="53280" grpId="35" animBg="1"/>
      <p:bldP spid="53281" grpId="0" animBg="1"/>
      <p:bldP spid="53281" grpId="1" animBg="1"/>
      <p:bldP spid="53282" grpId="0" animBg="1"/>
      <p:bldP spid="53283" grpId="0"/>
      <p:bldP spid="53284" grpId="0" animBg="1"/>
      <p:bldP spid="53284" grpId="1" animBg="1"/>
      <p:bldP spid="53285" grpId="0" animBg="1"/>
      <p:bldP spid="53285" grpId="1" animBg="1"/>
      <p:bldP spid="53286" grpId="0"/>
      <p:bldP spid="53287" grpId="0" animBg="1"/>
      <p:bldP spid="53288" grpId="0" animBg="1"/>
      <p:bldP spid="53288" grpId="1" animBg="1"/>
      <p:bldP spid="53289" grpId="0" animBg="1"/>
      <p:bldP spid="53289" grpId="1" animBg="1"/>
      <p:bldP spid="53290" grpId="0" animBg="1"/>
      <p:bldP spid="53290" grpId="1" animBg="1"/>
      <p:bldP spid="53291" grpId="0"/>
      <p:bldP spid="53292" grpId="0" animBg="1"/>
      <p:bldP spid="53293" grpId="0" animBg="1"/>
      <p:bldP spid="53293" grpId="1" animBg="1"/>
      <p:bldP spid="53294" grpId="0" animBg="1"/>
      <p:bldP spid="53294" grpId="1" animBg="1"/>
      <p:bldP spid="53295" grpId="0" animBg="1"/>
      <p:bldP spid="53295" grpId="1" animBg="1"/>
      <p:bldP spid="53296" grpId="0"/>
      <p:bldP spid="53297" grpId="0" animBg="1"/>
      <p:bldP spid="53298" grpId="0" animBg="1"/>
      <p:bldP spid="53298" grpId="1" animBg="1"/>
      <p:bldP spid="53299" grpId="0" animBg="1"/>
      <p:bldP spid="53299" grpId="1" animBg="1"/>
      <p:bldP spid="53300" grpId="0" animBg="1"/>
      <p:bldP spid="53300" grpId="1" animBg="1"/>
      <p:bldP spid="53301" grpId="0" animBg="1"/>
      <p:bldP spid="53301" grpId="1" animBg="1"/>
      <p:bldP spid="53302" grpId="0" animBg="1"/>
      <p:bldP spid="53302" grpId="1" animBg="1"/>
      <p:bldP spid="53303" grpId="0" animBg="1"/>
      <p:bldP spid="53303" grpId="1" animBg="1"/>
      <p:bldP spid="53304" grpId="0"/>
      <p:bldP spid="53305" grpId="0" animBg="1"/>
      <p:bldP spid="53306" grpId="0" animBg="1"/>
      <p:bldP spid="53306" grpId="1" animBg="1"/>
      <p:bldP spid="53307" grpId="0" animBg="1"/>
      <p:bldP spid="53307" grpId="1" animBg="1"/>
      <p:bldP spid="53308" grpId="0" animBg="1"/>
      <p:bldP spid="53308" grpId="1" animBg="1"/>
      <p:bldP spid="53309" grpId="0" animBg="1"/>
      <p:bldP spid="53309" grpId="1" animBg="1"/>
      <p:bldP spid="53310" grpId="0"/>
      <p:bldP spid="53311" grpId="0" animBg="1"/>
      <p:bldP spid="53312" grpId="0" animBg="1"/>
      <p:bldP spid="53312" grpId="1" animBg="1"/>
      <p:bldP spid="53313" grpId="0" animBg="1"/>
      <p:bldP spid="53313" grpId="1" animBg="1"/>
      <p:bldP spid="53314" grpId="0" animBg="1"/>
      <p:bldP spid="53314" grpId="1" animBg="1"/>
      <p:bldP spid="53315" grpId="0"/>
      <p:bldP spid="53316" grpId="0" animBg="1"/>
      <p:bldP spid="53317" grpId="0" animBg="1"/>
      <p:bldP spid="53317" grpId="1" animBg="1"/>
      <p:bldP spid="53318" grpId="0" animBg="1"/>
      <p:bldP spid="53318" grpId="1" animBg="1"/>
      <p:bldP spid="53319" grpId="0"/>
      <p:bldP spid="53320" grpId="0" animBg="1"/>
      <p:bldP spid="53321" grpId="0" animBg="1"/>
      <p:bldP spid="53321" grpId="1" animBg="1"/>
      <p:bldP spid="53322" grpId="0" animBg="1"/>
      <p:bldP spid="53322" grpId="1" animBg="1"/>
      <p:bldP spid="53323" grpId="0"/>
      <p:bldP spid="53324" grpId="0" animBg="1"/>
      <p:bldP spid="53325" grpId="0" animBg="1"/>
      <p:bldP spid="53325" grpId="1" animBg="1"/>
      <p:bldP spid="53326" grpId="0" animBg="1"/>
      <p:bldP spid="53326" grpId="1" animBg="1"/>
      <p:bldP spid="53327" grpId="0" animBg="1"/>
      <p:bldP spid="53327" grpId="1" animBg="1"/>
      <p:bldP spid="53328" grpId="0"/>
      <p:bldP spid="53329" grpId="0" animBg="1"/>
      <p:bldP spid="53330" grpId="0" animBg="1"/>
      <p:bldP spid="53330" grpId="1" animBg="1"/>
      <p:bldP spid="53331" grpId="0" animBg="1"/>
      <p:bldP spid="53331" grpId="1" animBg="1"/>
      <p:bldP spid="53332" grpId="0" animBg="1"/>
      <p:bldP spid="53332" grpId="1" animBg="1"/>
      <p:bldP spid="53333" grpId="0"/>
      <p:bldP spid="53334" grpId="0" animBg="1"/>
      <p:bldP spid="53335" grpId="0" animBg="1"/>
      <p:bldP spid="53335" grpId="1" animBg="1"/>
      <p:bldP spid="53336" grpId="0" animBg="1"/>
      <p:bldP spid="53336" grpId="1" animBg="1"/>
      <p:bldP spid="53337" grpId="0" animBg="1"/>
      <p:bldP spid="53337" grpId="1" animBg="1"/>
      <p:bldP spid="53338" grpId="0" animBg="1"/>
      <p:bldP spid="53338" grpId="1" animBg="1"/>
      <p:bldP spid="53339" grpId="0"/>
      <p:bldP spid="53340" grpId="0" animBg="1"/>
      <p:bldP spid="53341" grpId="0" animBg="1"/>
      <p:bldP spid="53341" grpId="1" animBg="1"/>
      <p:bldP spid="53342" grpId="0" animBg="1"/>
      <p:bldP spid="53342" grpId="1" animBg="1"/>
      <p:bldP spid="53343" grpId="0" animBg="1"/>
      <p:bldP spid="53343" grpId="1" animBg="1"/>
      <p:bldP spid="53344" grpId="0"/>
      <p:bldP spid="53345" grpId="0" animBg="1"/>
      <p:bldP spid="53346" grpId="0" animBg="1"/>
      <p:bldP spid="53346" grpId="1" animBg="1"/>
      <p:bldP spid="53347" grpId="0" animBg="1"/>
      <p:bldP spid="53347" grpId="1" animBg="1"/>
      <p:bldP spid="53348" grpId="0" animBg="1"/>
      <p:bldP spid="53348" grpId="1" animBg="1"/>
      <p:bldP spid="53349" grpId="0" animBg="1"/>
      <p:bldP spid="53349" grpId="1" animBg="1"/>
      <p:bldP spid="53350" grpId="0"/>
      <p:bldP spid="53351" grpId="0" animBg="1"/>
      <p:bldP spid="53352" grpId="0" animBg="1"/>
      <p:bldP spid="53352" grpId="1" animBg="1"/>
      <p:bldP spid="53353" grpId="0" animBg="1"/>
      <p:bldP spid="53353" grpId="1" animBg="1"/>
      <p:bldP spid="53354" grpId="0" animBg="1"/>
      <p:bldP spid="53354" grpId="1" animBg="1"/>
      <p:bldP spid="53355" grpId="0" animBg="1"/>
      <p:bldP spid="53356" grpId="0" animBg="1"/>
      <p:bldP spid="53356" grpId="1" animBg="1"/>
      <p:bldP spid="53357" grpId="0"/>
      <p:bldP spid="53358" grpId="0" animBg="1"/>
      <p:bldP spid="53358" grpId="1" animBg="1"/>
      <p:bldP spid="53358" grpId="2" animBg="1"/>
      <p:bldP spid="53358" grpId="3" animBg="1"/>
      <p:bldP spid="53371" grpId="0"/>
      <p:bldP spid="53371" grpId="1"/>
      <p:bldP spid="53371" grpId="2"/>
      <p:bldP spid="53372" grpId="0" animBg="1"/>
      <p:bldP spid="53372" grpId="1" animBg="1"/>
      <p:bldP spid="53375" grpId="0" animBg="1"/>
      <p:bldP spid="53375" grpId="1" animBg="1"/>
      <p:bldP spid="53376" grpId="0" animBg="1"/>
      <p:bldP spid="53376" grpId="1" animBg="1"/>
      <p:bldP spid="53377" grpId="0" animBg="1"/>
      <p:bldP spid="53377" grpId="1" animBg="1"/>
      <p:bldP spid="53378" grpId="0" animBg="1"/>
      <p:bldP spid="53378" grpId="1" animBg="1"/>
      <p:bldP spid="53379" grpId="0" animBg="1"/>
      <p:bldP spid="53379" grpId="1" animBg="1"/>
      <p:bldP spid="53380" grpId="0" animBg="1"/>
      <p:bldP spid="53380" grpId="1" animBg="1"/>
      <p:bldP spid="53381" grpId="0" animBg="1"/>
      <p:bldP spid="53381" grpId="1" animBg="1"/>
      <p:bldP spid="53382" grpId="0"/>
      <p:bldP spid="53383" grpId="0" animBg="1"/>
      <p:bldP spid="53384" grpId="0" animBg="1"/>
      <p:bldP spid="53384" grpId="1" animBg="1"/>
      <p:bldP spid="53385" grpId="0" animBg="1"/>
      <p:bldP spid="53385" grpId="1" animBg="1"/>
      <p:bldP spid="53386" grpId="0" animBg="1"/>
      <p:bldP spid="53386" grpId="1" animBg="1"/>
      <p:bldP spid="53387" grpId="0" animBg="1"/>
      <p:bldP spid="53387" grpId="1" animBg="1"/>
      <p:bldP spid="53388" grpId="0" animBg="1"/>
      <p:bldP spid="53388" grpId="1" animBg="1"/>
      <p:bldP spid="53389" grpId="0" animBg="1"/>
      <p:bldP spid="53389" grpId="1" animBg="1"/>
      <p:bldP spid="53390" grpId="0"/>
      <p:bldP spid="5339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D05-7215-4A56-A343-1F62D745EEB3}" type="slidenum">
              <a:rPr lang="zh-TW" altLang="en-US"/>
              <a:pPr/>
              <a:t>27</a:t>
            </a:fld>
            <a:endParaRPr lang="en-US" altLang="zh-TW"/>
          </a:p>
        </p:txBody>
      </p:sp>
      <p:grpSp>
        <p:nvGrpSpPr>
          <p:cNvPr id="47120" name="Group 16"/>
          <p:cNvGrpSpPr>
            <a:grpSpLocks/>
          </p:cNvGrpSpPr>
          <p:nvPr/>
        </p:nvGrpSpPr>
        <p:grpSpPr bwMode="auto">
          <a:xfrm>
            <a:off x="2771800" y="1423672"/>
            <a:ext cx="3251200" cy="3416300"/>
            <a:chOff x="1660" y="1283"/>
            <a:chExt cx="2048" cy="2152"/>
          </a:xfrm>
        </p:grpSpPr>
        <p:sp>
          <p:nvSpPr>
            <p:cNvPr id="47107" name="Text Box 3"/>
            <p:cNvSpPr txBox="1">
              <a:spLocks noChangeArrowheads="1"/>
            </p:cNvSpPr>
            <p:nvPr/>
          </p:nvSpPr>
          <p:spPr bwMode="auto">
            <a:xfrm>
              <a:off x="1781" y="1283"/>
              <a:ext cx="1831" cy="2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dist" eaLnBrk="1" hangingPunct="1"/>
              <a:r>
                <a:rPr kumimoji="1" lang="zh-TW" altLang="en-US" sz="2400" b="0" dirty="0">
                  <a:solidFill>
                    <a:srgbClr val="CC3300"/>
                  </a:solidFill>
                  <a:latin typeface="Cambria" pitchFamily="18" charset="0"/>
                </a:rPr>
                <a:t>00000</a:t>
              </a:r>
              <a:r>
                <a:rPr kumimoji="1" lang="zh-TW" altLang="en-US" sz="2400" b="0" dirty="0">
                  <a:latin typeface="Cambria" pitchFamily="18" charset="0"/>
                </a:rPr>
                <a:t>1</a:t>
              </a:r>
            </a:p>
            <a:p>
              <a:pPr algn="dist" eaLnBrk="1" hangingPunct="1"/>
              <a:r>
                <a:rPr kumimoji="1" lang="zh-TW" altLang="en-US" sz="2400" b="0" dirty="0">
                  <a:latin typeface="Cambria" pitchFamily="18" charset="0"/>
                </a:rPr>
                <a:t>11111</a:t>
              </a:r>
              <a:r>
                <a:rPr kumimoji="1" lang="zh-TW" altLang="en-US" sz="2400" b="0" dirty="0">
                  <a:solidFill>
                    <a:srgbClr val="CC3300"/>
                  </a:solidFill>
                  <a:latin typeface="Cambria" pitchFamily="18" charset="0"/>
                </a:rPr>
                <a:t>0</a:t>
              </a:r>
              <a:endParaRPr kumimoji="1" lang="zh-TW" altLang="en-US" sz="2400" b="0" dirty="0">
                <a:latin typeface="Cambria" pitchFamily="18" charset="0"/>
              </a:endParaRPr>
            </a:p>
            <a:p>
              <a:pPr algn="dist" eaLnBrk="1" hangingPunct="1"/>
              <a:r>
                <a:rPr kumimoji="1" lang="zh-TW" altLang="en-US" sz="2400" b="0" dirty="0">
                  <a:latin typeface="Cambria" pitchFamily="18" charset="0"/>
                </a:rPr>
                <a:t>1</a:t>
              </a:r>
              <a:r>
                <a:rPr kumimoji="1" lang="zh-TW" altLang="en-US" sz="2400" b="0" dirty="0">
                  <a:solidFill>
                    <a:srgbClr val="CC3300"/>
                  </a:solidFill>
                  <a:latin typeface="Cambria" pitchFamily="18" charset="0"/>
                </a:rPr>
                <a:t>0000</a:t>
              </a:r>
              <a:r>
                <a:rPr kumimoji="1" lang="zh-TW" altLang="en-US" sz="2400" b="0" dirty="0">
                  <a:latin typeface="Cambria" pitchFamily="18" charset="0"/>
                </a:rPr>
                <a:t>1</a:t>
              </a:r>
            </a:p>
            <a:p>
              <a:pPr algn="dist" eaLnBrk="1" hangingPunct="1"/>
              <a:r>
                <a:rPr kumimoji="1" lang="zh-TW" altLang="en-US" sz="2400" b="0" dirty="0">
                  <a:solidFill>
                    <a:srgbClr val="CC3300"/>
                  </a:solidFill>
                  <a:latin typeface="Cambria" pitchFamily="18" charset="0"/>
                </a:rPr>
                <a:t>0</a:t>
              </a:r>
              <a:r>
                <a:rPr kumimoji="1" lang="zh-TW" altLang="en-US" sz="2400" b="0" dirty="0">
                  <a:latin typeface="Cambria" pitchFamily="18" charset="0"/>
                </a:rPr>
                <a:t>11111</a:t>
              </a:r>
            </a:p>
            <a:p>
              <a:pPr algn="dist" eaLnBrk="1" hangingPunct="1"/>
              <a:r>
                <a:rPr kumimoji="1" lang="zh-TW" altLang="en-US" sz="2400" b="0" dirty="0">
                  <a:latin typeface="Cambria" pitchFamily="18" charset="0"/>
                </a:rPr>
                <a:t>1</a:t>
              </a:r>
              <a:r>
                <a:rPr kumimoji="1" lang="zh-TW" altLang="en-US" sz="2400" b="0" dirty="0">
                  <a:solidFill>
                    <a:srgbClr val="CC3300"/>
                  </a:solidFill>
                  <a:latin typeface="Cambria" pitchFamily="18" charset="0"/>
                </a:rPr>
                <a:t>0000</a:t>
              </a:r>
              <a:r>
                <a:rPr kumimoji="1" lang="zh-TW" altLang="en-US" sz="2400" b="0" dirty="0">
                  <a:latin typeface="Cambria" pitchFamily="18" charset="0"/>
                </a:rPr>
                <a:t>1</a:t>
              </a:r>
            </a:p>
            <a:p>
              <a:pPr algn="dist" eaLnBrk="1" hangingPunct="1"/>
              <a:r>
                <a:rPr kumimoji="1" lang="zh-TW" altLang="en-US" sz="2400" b="0" dirty="0">
                  <a:latin typeface="Cambria" pitchFamily="18" charset="0"/>
                </a:rPr>
                <a:t>11111</a:t>
              </a:r>
              <a:r>
                <a:rPr kumimoji="1" lang="zh-TW" altLang="en-US" sz="2400" b="0" dirty="0">
                  <a:solidFill>
                    <a:srgbClr val="CC3300"/>
                  </a:solidFill>
                  <a:latin typeface="Cambria" pitchFamily="18" charset="0"/>
                </a:rPr>
                <a:t>0</a:t>
              </a:r>
              <a:endParaRPr kumimoji="1" lang="zh-TW" altLang="en-US" sz="2400" b="0" dirty="0">
                <a:latin typeface="Cambria" pitchFamily="18" charset="0"/>
              </a:endParaRPr>
            </a:p>
            <a:p>
              <a:pPr algn="dist" eaLnBrk="1" hangingPunct="1"/>
              <a:r>
                <a:rPr kumimoji="1" lang="zh-TW" altLang="en-US" sz="2400" b="0" dirty="0">
                  <a:latin typeface="Cambria" pitchFamily="18" charset="0"/>
                </a:rPr>
                <a:t>1</a:t>
              </a:r>
              <a:r>
                <a:rPr kumimoji="1" lang="zh-TW" altLang="en-US" sz="2400" b="0" dirty="0">
                  <a:solidFill>
                    <a:srgbClr val="CC3300"/>
                  </a:solidFill>
                  <a:latin typeface="Cambria" pitchFamily="18" charset="0"/>
                </a:rPr>
                <a:t>0000</a:t>
              </a:r>
              <a:r>
                <a:rPr kumimoji="1" lang="zh-TW" altLang="en-US" sz="2400" b="0" dirty="0">
                  <a:latin typeface="Cambria" pitchFamily="18" charset="0"/>
                </a:rPr>
                <a:t>1</a:t>
              </a:r>
            </a:p>
            <a:p>
              <a:pPr algn="dist" eaLnBrk="1" hangingPunct="1"/>
              <a:r>
                <a:rPr kumimoji="1" lang="zh-TW" altLang="en-US" sz="2400" b="0" dirty="0">
                  <a:solidFill>
                    <a:srgbClr val="CC3300"/>
                  </a:solidFill>
                  <a:latin typeface="Cambria" pitchFamily="18" charset="0"/>
                </a:rPr>
                <a:t>0</a:t>
              </a:r>
              <a:r>
                <a:rPr kumimoji="1" lang="zh-TW" altLang="en-US" sz="2400" b="0" dirty="0">
                  <a:latin typeface="Cambria" pitchFamily="18" charset="0"/>
                </a:rPr>
                <a:t>11111</a:t>
              </a:r>
            </a:p>
            <a:p>
              <a:pPr algn="dist" eaLnBrk="1" hangingPunct="1"/>
              <a:r>
                <a:rPr kumimoji="1" lang="zh-TW" altLang="en-US" sz="2400" b="0" dirty="0">
                  <a:latin typeface="Cambria" pitchFamily="18" charset="0"/>
                </a:rPr>
                <a:t>1</a:t>
              </a:r>
              <a:r>
                <a:rPr kumimoji="1" lang="zh-TW" altLang="en-US" sz="2400" b="0" dirty="0">
                  <a:solidFill>
                    <a:srgbClr val="CC3300"/>
                  </a:solidFill>
                  <a:latin typeface="Cambria" pitchFamily="18" charset="0"/>
                </a:rPr>
                <a:t>00000</a:t>
              </a:r>
              <a:endParaRPr kumimoji="1" lang="zh-TW" altLang="en-US" sz="2400" b="0" dirty="0">
                <a:latin typeface="Cambria" pitchFamily="18" charset="0"/>
              </a:endParaRPr>
            </a:p>
          </p:txBody>
        </p:sp>
        <p:sp>
          <p:nvSpPr>
            <p:cNvPr id="47111" name="Line 7"/>
            <p:cNvSpPr>
              <a:spLocks noChangeShapeType="1"/>
            </p:cNvSpPr>
            <p:nvPr/>
          </p:nvSpPr>
          <p:spPr bwMode="auto">
            <a:xfrm>
              <a:off x="1668" y="1392"/>
              <a:ext cx="0" cy="20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>
              <a:off x="1660" y="1383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1668" y="3384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H="1">
              <a:off x="3700" y="1383"/>
              <a:ext cx="0" cy="20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flipH="1">
              <a:off x="3611" y="1374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flipH="1">
              <a:off x="3619" y="3375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</p:grp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2009479" y="227509"/>
            <a:ext cx="511710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4400" b="1" dirty="0">
                <a:latin typeface="Cambria" pitchFamily="18" charset="0"/>
              </a:rPr>
              <a:t>The size of a stack?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5999188" y="4538347"/>
            <a:ext cx="9396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1" dirty="0">
                <a:latin typeface="Cambria" pitchFamily="18" charset="0"/>
              </a:rPr>
              <a:t>m</a:t>
            </a:r>
            <a:r>
              <a:rPr kumimoji="1" lang="en-US" altLang="zh-TW" b="1" dirty="0" smtClean="0">
                <a:latin typeface="Cambria" pitchFamily="18" charset="0"/>
              </a:rPr>
              <a:t> x p</a:t>
            </a:r>
            <a:endParaRPr kumimoji="1" lang="en-US" altLang="zh-TW" b="1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24" name="Text Box 20"/>
              <p:cNvSpPr txBox="1">
                <a:spLocks noChangeArrowheads="1"/>
              </p:cNvSpPr>
              <p:nvPr/>
            </p:nvSpPr>
            <p:spPr bwMode="auto">
              <a:xfrm>
                <a:off x="2291534" y="5204866"/>
                <a:ext cx="4723024" cy="642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/>
                      </a:rPr>
                      <m:t>𝑚𝑝</m:t>
                    </m:r>
                    <m:r>
                      <a:rPr kumimoji="1" lang="en-US" altLang="zh-TW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begChr m:val="⌈"/>
                        <m:endChr m:val="⌉"/>
                        <m:ctrlPr>
                          <a:rPr kumimoji="1" lang="en-US" altLang="zh-TW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kumimoji="1" lang="en-US" altLang="zh-TW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kumimoji="1" lang="en-US" altLang="zh-TW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kumimoji="1"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kumimoji="1" lang="en-US" altLang="zh-TW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kumimoji="1" lang="en-US" altLang="zh-TW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kumimoji="1" lang="en-US" altLang="zh-TW" b="0" i="1" smtClean="0">
                        <a:latin typeface="Cambria Math"/>
                        <a:ea typeface="Cambria Math"/>
                      </a:rPr>
                      <m:t>𝑜𝑟</m:t>
                    </m:r>
                    <m:r>
                      <a:rPr kumimoji="1" lang="en-US" altLang="zh-TW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kumimoji="1" lang="en-US" altLang="zh-TW" b="0" i="1" smtClean="0">
                        <a:latin typeface="Cambria Math"/>
                        <a:ea typeface="Cambria Math"/>
                      </a:rPr>
                      <m:t>𝑚𝑝</m:t>
                    </m:r>
                    <m:r>
                      <a:rPr kumimoji="1" lang="en-US" altLang="zh-TW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begChr m:val="⌈"/>
                        <m:endChr m:val="⌉"/>
                        <m:ctrlPr>
                          <a:rPr kumimoji="1" lang="en-US" altLang="zh-TW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kumimoji="1" lang="en-US" altLang="zh-TW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num>
                          <m:den>
                            <m:r>
                              <a:rPr kumimoji="1" lang="en-US" altLang="zh-TW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kumimoji="1"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kumimoji="1" lang="en-US" altLang="zh-TW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kumimoji="1" lang="en-US" altLang="zh-TW" dirty="0" smtClean="0">
                    <a:latin typeface="Cambria" pitchFamily="18" charset="0"/>
                  </a:rPr>
                  <a:t>    </a:t>
                </a:r>
                <a:endParaRPr kumimoji="1" lang="en-US" altLang="zh-TW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4712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1534" y="5204866"/>
                <a:ext cx="4723024" cy="6423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手繪多邊形 1"/>
          <p:cNvSpPr/>
          <p:nvPr/>
        </p:nvSpPr>
        <p:spPr>
          <a:xfrm>
            <a:off x="3036498" y="1622131"/>
            <a:ext cx="2846717" cy="3017432"/>
          </a:xfrm>
          <a:custGeom>
            <a:avLst/>
            <a:gdLst>
              <a:gd name="connsiteX0" fmla="*/ 0 w 2846717"/>
              <a:gd name="connsiteY0" fmla="*/ 34141 h 3017432"/>
              <a:gd name="connsiteX1" fmla="*/ 2286000 w 2846717"/>
              <a:gd name="connsiteY1" fmla="*/ 42767 h 3017432"/>
              <a:gd name="connsiteX2" fmla="*/ 2743200 w 2846717"/>
              <a:gd name="connsiteY2" fmla="*/ 456835 h 3017432"/>
              <a:gd name="connsiteX3" fmla="*/ 2139351 w 2846717"/>
              <a:gd name="connsiteY3" fmla="*/ 801892 h 3017432"/>
              <a:gd name="connsiteX4" fmla="*/ 560717 w 2846717"/>
              <a:gd name="connsiteY4" fmla="*/ 793265 h 3017432"/>
              <a:gd name="connsiteX5" fmla="*/ 120770 w 2846717"/>
              <a:gd name="connsiteY5" fmla="*/ 1129695 h 3017432"/>
              <a:gd name="connsiteX6" fmla="*/ 621102 w 2846717"/>
              <a:gd name="connsiteY6" fmla="*/ 1500631 h 3017432"/>
              <a:gd name="connsiteX7" fmla="*/ 2268747 w 2846717"/>
              <a:gd name="connsiteY7" fmla="*/ 1492005 h 3017432"/>
              <a:gd name="connsiteX8" fmla="*/ 2708694 w 2846717"/>
              <a:gd name="connsiteY8" fmla="*/ 1880194 h 3017432"/>
              <a:gd name="connsiteX9" fmla="*/ 2242868 w 2846717"/>
              <a:gd name="connsiteY9" fmla="*/ 2190744 h 3017432"/>
              <a:gd name="connsiteX10" fmla="*/ 439947 w 2846717"/>
              <a:gd name="connsiteY10" fmla="*/ 2294261 h 3017432"/>
              <a:gd name="connsiteX11" fmla="*/ 25879 w 2846717"/>
              <a:gd name="connsiteY11" fmla="*/ 2561680 h 3017432"/>
              <a:gd name="connsiteX12" fmla="*/ 517585 w 2846717"/>
              <a:gd name="connsiteY12" fmla="*/ 2984375 h 3017432"/>
              <a:gd name="connsiteX13" fmla="*/ 2846717 w 2846717"/>
              <a:gd name="connsiteY13" fmla="*/ 2958495 h 301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46717" h="3017432">
                <a:moveTo>
                  <a:pt x="0" y="34141"/>
                </a:moveTo>
                <a:cubicBezTo>
                  <a:pt x="914400" y="3229"/>
                  <a:pt x="1828800" y="-27682"/>
                  <a:pt x="2286000" y="42767"/>
                </a:cubicBezTo>
                <a:cubicBezTo>
                  <a:pt x="2743200" y="113216"/>
                  <a:pt x="2767641" y="330314"/>
                  <a:pt x="2743200" y="456835"/>
                </a:cubicBezTo>
                <a:cubicBezTo>
                  <a:pt x="2718759" y="583356"/>
                  <a:pt x="2503098" y="745820"/>
                  <a:pt x="2139351" y="801892"/>
                </a:cubicBezTo>
                <a:cubicBezTo>
                  <a:pt x="1775604" y="857964"/>
                  <a:pt x="897147" y="738631"/>
                  <a:pt x="560717" y="793265"/>
                </a:cubicBezTo>
                <a:cubicBezTo>
                  <a:pt x="224287" y="847899"/>
                  <a:pt x="110706" y="1011801"/>
                  <a:pt x="120770" y="1129695"/>
                </a:cubicBezTo>
                <a:cubicBezTo>
                  <a:pt x="130834" y="1247589"/>
                  <a:pt x="263106" y="1440246"/>
                  <a:pt x="621102" y="1500631"/>
                </a:cubicBezTo>
                <a:cubicBezTo>
                  <a:pt x="979098" y="1561016"/>
                  <a:pt x="1920815" y="1428745"/>
                  <a:pt x="2268747" y="1492005"/>
                </a:cubicBezTo>
                <a:cubicBezTo>
                  <a:pt x="2616679" y="1555265"/>
                  <a:pt x="2713007" y="1763738"/>
                  <a:pt x="2708694" y="1880194"/>
                </a:cubicBezTo>
                <a:cubicBezTo>
                  <a:pt x="2704381" y="1996650"/>
                  <a:pt x="2620992" y="2121733"/>
                  <a:pt x="2242868" y="2190744"/>
                </a:cubicBezTo>
                <a:cubicBezTo>
                  <a:pt x="1864744" y="2259755"/>
                  <a:pt x="809445" y="2232438"/>
                  <a:pt x="439947" y="2294261"/>
                </a:cubicBezTo>
                <a:cubicBezTo>
                  <a:pt x="70449" y="2356084"/>
                  <a:pt x="12939" y="2446661"/>
                  <a:pt x="25879" y="2561680"/>
                </a:cubicBezTo>
                <a:cubicBezTo>
                  <a:pt x="38819" y="2676699"/>
                  <a:pt x="47445" y="2918239"/>
                  <a:pt x="517585" y="2984375"/>
                </a:cubicBezTo>
                <a:cubicBezTo>
                  <a:pt x="987725" y="3050511"/>
                  <a:pt x="1917221" y="3004503"/>
                  <a:pt x="2846717" y="2958495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82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763-6EC9-4C27-866E-6E12D3C504E8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6888163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zh-TW" sz="2400" dirty="0"/>
              <a:t>void path (void)</a:t>
            </a:r>
            <a:br>
              <a:rPr lang="en-US" altLang="zh-TW" sz="2400" dirty="0"/>
            </a:br>
            <a:r>
              <a:rPr lang="en-US" altLang="zh-TW" sz="2400" dirty="0"/>
              <a:t>{</a:t>
            </a:r>
            <a:br>
              <a:rPr lang="en-US" altLang="zh-TW" sz="2400" dirty="0"/>
            </a:br>
            <a:r>
              <a:rPr lang="en-US" altLang="zh-TW" sz="2400" dirty="0" smtClean="0"/>
              <a:t>    /*output </a:t>
            </a:r>
            <a:r>
              <a:rPr lang="en-US" altLang="zh-TW" sz="2400" dirty="0"/>
              <a:t>a path through the  maze if such a path </a:t>
            </a:r>
            <a:r>
              <a:rPr lang="en-US" altLang="zh-TW" sz="2400" dirty="0" smtClean="0"/>
              <a:t>exists*/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i, row, col, </a:t>
            </a:r>
            <a:r>
              <a:rPr lang="en-US" altLang="zh-TW" sz="2400" dirty="0" err="1"/>
              <a:t>next_row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next_col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0000"/>
                </a:solidFill>
              </a:rPr>
              <a:t>found = FALSE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/>
              <a:t>    element position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mark[1][1] = 1; top =0;</a:t>
            </a:r>
            <a:br>
              <a:rPr lang="en-US" altLang="zh-TW" sz="2400" dirty="0"/>
            </a:br>
            <a:r>
              <a:rPr lang="en-US" altLang="zh-TW" sz="2400" dirty="0"/>
              <a:t>    stack[0].row = 1; stack[0].col = 1; </a:t>
            </a:r>
            <a:r>
              <a:rPr lang="en-US" altLang="zh-TW" sz="2400" dirty="0">
                <a:solidFill>
                  <a:srgbClr val="FF0000"/>
                </a:solidFill>
              </a:rPr>
              <a:t>stack[0].</a:t>
            </a:r>
            <a:r>
              <a:rPr lang="en-US" altLang="zh-TW" sz="2400" dirty="0" err="1">
                <a:solidFill>
                  <a:srgbClr val="FF0000"/>
                </a:solidFill>
              </a:rPr>
              <a:t>dir</a:t>
            </a:r>
            <a:r>
              <a:rPr lang="en-US" altLang="zh-TW" sz="2400" dirty="0">
                <a:solidFill>
                  <a:srgbClr val="FF0000"/>
                </a:solidFill>
              </a:rPr>
              <a:t> = 1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</a:t>
            </a:r>
            <a:r>
              <a:rPr lang="en-US" altLang="zh-TW" sz="2400" dirty="0">
                <a:solidFill>
                  <a:srgbClr val="0000FF"/>
                </a:solidFill>
              </a:rPr>
              <a:t>while (top &gt; -1 &amp;&amp; !found) </a:t>
            </a:r>
            <a:r>
              <a:rPr lang="en-US" altLang="zh-TW" sz="2400" dirty="0" smtClean="0">
                <a:solidFill>
                  <a:srgbClr val="0000FF"/>
                </a:solidFill>
              </a:rPr>
              <a:t/>
            </a:r>
            <a:br>
              <a:rPr lang="en-US" altLang="zh-TW" sz="2400" dirty="0" smtClean="0">
                <a:solidFill>
                  <a:srgbClr val="0000FF"/>
                </a:solidFill>
              </a:rPr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{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   </a:t>
            </a:r>
            <a:r>
              <a:rPr lang="en-US" altLang="zh-TW" sz="2400" dirty="0" smtClean="0"/>
              <a:t>    </a:t>
            </a:r>
            <a:r>
              <a:rPr lang="en-US" altLang="zh-TW" sz="2400" dirty="0" smtClean="0">
                <a:solidFill>
                  <a:srgbClr val="FF0000"/>
                </a:solidFill>
              </a:rPr>
              <a:t>position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pop(&amp;</a:t>
            </a:r>
            <a:r>
              <a:rPr lang="en-US" altLang="zh-TW" sz="2400" dirty="0"/>
              <a:t>top);</a:t>
            </a:r>
            <a:br>
              <a:rPr lang="en-US" altLang="zh-TW" sz="2400" dirty="0"/>
            </a:br>
            <a:r>
              <a:rPr lang="en-US" altLang="zh-TW" sz="2400" dirty="0"/>
              <a:t>       </a:t>
            </a:r>
            <a:r>
              <a:rPr lang="en-US" altLang="zh-TW" sz="2400" dirty="0" smtClean="0"/>
              <a:t>    </a:t>
            </a:r>
            <a:r>
              <a:rPr lang="en-US" altLang="zh-TW" sz="2400" dirty="0" smtClean="0">
                <a:solidFill>
                  <a:srgbClr val="0000FF"/>
                </a:solidFill>
              </a:rPr>
              <a:t>row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position.row</a:t>
            </a:r>
            <a:r>
              <a:rPr lang="en-US" altLang="zh-TW" sz="2400" dirty="0"/>
              <a:t>;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      </a:t>
            </a:r>
            <a:r>
              <a:rPr lang="en-US" altLang="zh-TW" sz="2400" dirty="0" smtClean="0">
                <a:solidFill>
                  <a:srgbClr val="0000FF"/>
                </a:solidFill>
              </a:rPr>
              <a:t>col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position.col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/>
              <a:t>       </a:t>
            </a:r>
            <a:r>
              <a:rPr lang="en-US" altLang="zh-TW" sz="2400" dirty="0" smtClean="0"/>
              <a:t>   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dir</a:t>
            </a:r>
            <a:r>
              <a:rPr lang="en-US" altLang="zh-TW" sz="2400" dirty="0" smtClean="0"/>
              <a:t> 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position.dir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/>
              <a:t>       </a:t>
            </a:r>
            <a:r>
              <a:rPr lang="en-US" altLang="zh-TW" sz="2400" dirty="0" smtClean="0"/>
              <a:t>    </a:t>
            </a:r>
            <a:r>
              <a:rPr lang="en-US" altLang="zh-TW" sz="2400" dirty="0" smtClean="0">
                <a:solidFill>
                  <a:srgbClr val="0000FF"/>
                </a:solidFill>
              </a:rPr>
              <a:t>while </a:t>
            </a:r>
            <a:r>
              <a:rPr lang="en-US" altLang="zh-TW" sz="2400" dirty="0">
                <a:solidFill>
                  <a:srgbClr val="0000FF"/>
                </a:solidFill>
              </a:rPr>
              <a:t>(</a:t>
            </a:r>
            <a:r>
              <a:rPr lang="en-US" altLang="zh-TW" sz="2400" dirty="0" err="1">
                <a:solidFill>
                  <a:srgbClr val="0000FF"/>
                </a:solidFill>
              </a:rPr>
              <a:t>dir</a:t>
            </a:r>
            <a:r>
              <a:rPr lang="en-US" altLang="zh-TW" sz="2400" dirty="0">
                <a:solidFill>
                  <a:srgbClr val="0000FF"/>
                </a:solidFill>
              </a:rPr>
              <a:t> &lt; 8 &amp;&amp; !found)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      {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             /*move in direction 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  */</a:t>
            </a:r>
            <a:br>
              <a:rPr lang="en-US" altLang="zh-TW" sz="2400" dirty="0"/>
            </a:br>
            <a:r>
              <a:rPr lang="en-US" altLang="zh-TW" sz="2400" dirty="0"/>
              <a:t>                 </a:t>
            </a:r>
            <a:r>
              <a:rPr lang="en-US" altLang="zh-TW" sz="2400" dirty="0" err="1"/>
              <a:t>next_row</a:t>
            </a:r>
            <a:r>
              <a:rPr lang="en-US" altLang="zh-TW" sz="2400" dirty="0"/>
              <a:t> = row + move[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].</a:t>
            </a:r>
            <a:r>
              <a:rPr lang="en-US" altLang="zh-TW" sz="2400" dirty="0" err="1"/>
              <a:t>vert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/>
              <a:t>                 </a:t>
            </a:r>
            <a:r>
              <a:rPr lang="en-US" altLang="zh-TW" sz="2400" dirty="0" err="1"/>
              <a:t>next_col</a:t>
            </a:r>
            <a:r>
              <a:rPr lang="en-US" altLang="zh-TW" sz="2400" dirty="0"/>
              <a:t>  = col + move[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].</a:t>
            </a:r>
            <a:r>
              <a:rPr lang="en-US" altLang="zh-TW" sz="2400" dirty="0" err="1"/>
              <a:t>horiz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endParaRPr lang="en-US" altLang="zh-TW" sz="2400" dirty="0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379922" y="4658360"/>
            <a:ext cx="179247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dirty="0">
                <a:latin typeface="Cambria" pitchFamily="18" charset="0"/>
              </a:rPr>
              <a:t>          0</a:t>
            </a:r>
          </a:p>
          <a:p>
            <a:pPr eaLnBrk="1" hangingPunct="1"/>
            <a:r>
              <a:rPr kumimoji="1" lang="zh-TW" altLang="en-US" dirty="0">
                <a:latin typeface="Cambria" pitchFamily="18" charset="0"/>
              </a:rPr>
              <a:t>   7     </a:t>
            </a:r>
            <a:r>
              <a:rPr kumimoji="1" lang="en-US" altLang="zh-TW" dirty="0">
                <a:latin typeface="Cambria" pitchFamily="18" charset="0"/>
              </a:rPr>
              <a:t>N    1</a:t>
            </a:r>
          </a:p>
          <a:p>
            <a:pPr eaLnBrk="1" hangingPunct="1"/>
            <a:r>
              <a:rPr kumimoji="1" lang="en-US" altLang="zh-TW" dirty="0">
                <a:latin typeface="Cambria" pitchFamily="18" charset="0"/>
              </a:rPr>
              <a:t>6 W          E 2</a:t>
            </a:r>
          </a:p>
          <a:p>
            <a:pPr eaLnBrk="1" hangingPunct="1"/>
            <a:r>
              <a:rPr kumimoji="1" lang="en-US" altLang="zh-TW" dirty="0">
                <a:latin typeface="Cambria" pitchFamily="18" charset="0"/>
              </a:rPr>
              <a:t>    5    S     3</a:t>
            </a:r>
          </a:p>
          <a:p>
            <a:pPr eaLnBrk="1" hangingPunct="1"/>
            <a:r>
              <a:rPr kumimoji="1" lang="en-US" altLang="zh-TW" dirty="0">
                <a:latin typeface="Cambria" pitchFamily="18" charset="0"/>
              </a:rPr>
              <a:t>          4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6319788" y="4697452"/>
            <a:ext cx="1819275" cy="18336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6273392" y="3615581"/>
            <a:ext cx="1933575" cy="4191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6082279" y="3479204"/>
            <a:ext cx="2265363" cy="6492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5508104" y="3342183"/>
            <a:ext cx="8210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b="0" dirty="0">
                <a:solidFill>
                  <a:schemeClr val="tx2"/>
                </a:solidFill>
                <a:latin typeface="Cambria" pitchFamily="18" charset="0"/>
              </a:rPr>
              <a:t>(1,1)</a:t>
            </a:r>
            <a:endParaRPr kumimoji="1" lang="zh-TW" altLang="en-US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8126644" y="3803447"/>
            <a:ext cx="9092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b="0" dirty="0">
                <a:solidFill>
                  <a:schemeClr val="tx2"/>
                </a:solidFill>
                <a:latin typeface="Cambria" pitchFamily="18" charset="0"/>
              </a:rPr>
              <a:t>(</a:t>
            </a:r>
            <a:r>
              <a:rPr kumimoji="1" lang="en-US" altLang="zh-TW" b="0" dirty="0" err="1">
                <a:solidFill>
                  <a:schemeClr val="tx2"/>
                </a:solidFill>
                <a:latin typeface="Cambria" pitchFamily="18" charset="0"/>
              </a:rPr>
              <a:t>m,p</a:t>
            </a:r>
            <a:r>
              <a:rPr kumimoji="1" lang="en-US" altLang="zh-TW" b="0" dirty="0">
                <a:solidFill>
                  <a:schemeClr val="tx2"/>
                </a:solidFill>
                <a:latin typeface="Cambria" pitchFamily="18" charset="0"/>
              </a:rPr>
              <a:t>)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7236296" y="4149080"/>
            <a:ext cx="18918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zh-TW" b="0" dirty="0">
                <a:solidFill>
                  <a:srgbClr val="CC3300"/>
                </a:solidFill>
                <a:latin typeface="Cambria" pitchFamily="18" charset="0"/>
              </a:rPr>
              <a:t>(</a:t>
            </a:r>
            <a:r>
              <a:rPr kumimoji="1" lang="en-US" altLang="zh-TW" b="0" dirty="0">
                <a:solidFill>
                  <a:srgbClr val="CC3300"/>
                </a:solidFill>
                <a:latin typeface="Cambria" pitchFamily="18" charset="0"/>
              </a:rPr>
              <a:t>m+2)*(p+2)</a:t>
            </a:r>
          </a:p>
        </p:txBody>
      </p:sp>
    </p:spTree>
    <p:extLst>
      <p:ext uri="{BB962C8B-B14F-4D97-AF65-F5344CB8AC3E}">
        <p14:creationId xmlns:p14="http://schemas.microsoft.com/office/powerpoint/2010/main" val="4377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4073-026A-478B-AD16-2B7EDCF5EEAD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-26155" y="0"/>
            <a:ext cx="9170155" cy="685800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zh-TW" altLang="zh-TW" sz="2400" dirty="0"/>
              <a:t>         </a:t>
            </a:r>
            <a:r>
              <a:rPr lang="en-US" altLang="zh-TW" sz="2400" dirty="0" smtClean="0"/>
              <a:t>    if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next_row</a:t>
            </a:r>
            <a:r>
              <a:rPr lang="en-US" altLang="zh-TW" sz="2400" dirty="0"/>
              <a:t>==EXIT_ROW &amp;&amp; </a:t>
            </a:r>
            <a:r>
              <a:rPr lang="en-US" altLang="zh-TW" sz="2400" dirty="0" err="1"/>
              <a:t>next_col</a:t>
            </a:r>
            <a:r>
              <a:rPr lang="en-US" altLang="zh-TW" sz="2400" dirty="0"/>
              <a:t>==EXIT_COL)</a:t>
            </a:r>
            <a:br>
              <a:rPr lang="en-US" altLang="zh-TW" sz="2400" dirty="0"/>
            </a:br>
            <a:r>
              <a:rPr lang="en-US" altLang="zh-TW" sz="2400" dirty="0"/>
              <a:t>           </a:t>
            </a:r>
            <a:r>
              <a:rPr lang="en-US" altLang="zh-TW" sz="2400" dirty="0" smtClean="0"/>
              <a:t>       </a:t>
            </a:r>
            <a:r>
              <a:rPr lang="en-US" altLang="zh-TW" sz="2400" dirty="0"/>
              <a:t>found = TRUE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    </a:t>
            </a:r>
            <a:r>
              <a:rPr lang="en-US" altLang="zh-TW" sz="2400" dirty="0" smtClean="0"/>
              <a:t>     </a:t>
            </a:r>
            <a:r>
              <a:rPr lang="en-US" altLang="zh-TW" sz="2400" dirty="0"/>
              <a:t>else if ( !maze[</a:t>
            </a:r>
            <a:r>
              <a:rPr lang="en-US" altLang="zh-TW" sz="2400" dirty="0" err="1"/>
              <a:t>next_row</a:t>
            </a:r>
            <a:r>
              <a:rPr lang="en-US" altLang="zh-TW" sz="2400" dirty="0"/>
              <a:t>][</a:t>
            </a:r>
            <a:r>
              <a:rPr lang="en-US" altLang="zh-TW" sz="2400" dirty="0" err="1"/>
              <a:t>next_col</a:t>
            </a:r>
            <a:r>
              <a:rPr lang="en-US" altLang="zh-TW" sz="2400" dirty="0"/>
              <a:t>] &amp;&amp;</a:t>
            </a:r>
            <a:br>
              <a:rPr lang="en-US" altLang="zh-TW" sz="2400" dirty="0"/>
            </a:br>
            <a:r>
              <a:rPr lang="en-US" altLang="zh-TW" sz="2400" dirty="0"/>
              <a:t>            </a:t>
            </a:r>
            <a:r>
              <a:rPr lang="en-US" altLang="zh-TW" sz="2400" dirty="0" smtClean="0"/>
              <a:t>                 </a:t>
            </a:r>
            <a:r>
              <a:rPr lang="en-US" altLang="zh-TW" sz="2400" dirty="0"/>
              <a:t>!mark[</a:t>
            </a:r>
            <a:r>
              <a:rPr lang="en-US" altLang="zh-TW" sz="2400" dirty="0" err="1"/>
              <a:t>next_row</a:t>
            </a:r>
            <a:r>
              <a:rPr lang="en-US" altLang="zh-TW" sz="2400" dirty="0"/>
              <a:t>][</a:t>
            </a:r>
            <a:r>
              <a:rPr lang="en-US" altLang="zh-TW" sz="2400" dirty="0" err="1"/>
              <a:t>next_col</a:t>
            </a:r>
            <a:r>
              <a:rPr lang="en-US" altLang="zh-TW" sz="2400" dirty="0" smtClean="0"/>
              <a:t>])</a:t>
            </a:r>
            <a:br>
              <a:rPr lang="en-US" altLang="zh-TW" sz="2400" dirty="0" smtClean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        {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     </a:t>
            </a:r>
            <a:r>
              <a:rPr lang="en-US" altLang="zh-TW" sz="2400" dirty="0" smtClean="0"/>
              <a:t>            </a:t>
            </a:r>
            <a:r>
              <a:rPr lang="en-US" altLang="zh-TW" sz="2400" dirty="0"/>
              <a:t>mark[</a:t>
            </a:r>
            <a:r>
              <a:rPr lang="en-US" altLang="zh-TW" sz="2400" dirty="0" err="1"/>
              <a:t>next_row</a:t>
            </a:r>
            <a:r>
              <a:rPr lang="en-US" altLang="zh-TW" sz="2400" dirty="0"/>
              <a:t>][</a:t>
            </a:r>
            <a:r>
              <a:rPr lang="en-US" altLang="zh-TW" sz="2400" dirty="0" err="1"/>
              <a:t>next_col</a:t>
            </a:r>
            <a:r>
              <a:rPr lang="en-US" altLang="zh-TW" sz="2400" dirty="0"/>
              <a:t>] = 1;</a:t>
            </a:r>
            <a:br>
              <a:rPr lang="en-US" altLang="zh-TW" sz="2400" dirty="0"/>
            </a:br>
            <a:r>
              <a:rPr lang="en-US" altLang="zh-TW" sz="2400" dirty="0"/>
              <a:t>            </a:t>
            </a:r>
            <a:r>
              <a:rPr lang="en-US" altLang="zh-TW" sz="2400" dirty="0" smtClean="0"/>
              <a:t>         </a:t>
            </a:r>
            <a:r>
              <a:rPr lang="en-US" altLang="zh-TW" sz="2400" dirty="0" err="1"/>
              <a:t>position.row</a:t>
            </a:r>
            <a:r>
              <a:rPr lang="en-US" altLang="zh-TW" sz="2400" dirty="0"/>
              <a:t> = row;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                </a:t>
            </a:r>
            <a:r>
              <a:rPr lang="en-US" altLang="zh-TW" sz="2400" dirty="0" err="1" smtClean="0"/>
              <a:t>position.col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col;</a:t>
            </a:r>
            <a:br>
              <a:rPr lang="en-US" altLang="zh-TW" sz="2400" dirty="0"/>
            </a:br>
            <a:r>
              <a:rPr lang="en-US" altLang="zh-TW" sz="2400" dirty="0"/>
              <a:t>            </a:t>
            </a:r>
            <a:r>
              <a:rPr lang="en-US" altLang="zh-TW" sz="2400" dirty="0" smtClean="0"/>
              <a:t>         </a:t>
            </a:r>
            <a:r>
              <a:rPr lang="en-US" altLang="zh-TW" sz="2400" dirty="0" err="1"/>
              <a:t>position.dir</a:t>
            </a:r>
            <a:r>
              <a:rPr lang="en-US" altLang="zh-TW" sz="2400" dirty="0"/>
              <a:t> = ++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/>
              <a:t>            </a:t>
            </a:r>
            <a:r>
              <a:rPr lang="en-US" altLang="zh-TW" sz="2400" dirty="0" smtClean="0"/>
              <a:t>         push(&amp;</a:t>
            </a:r>
            <a:r>
              <a:rPr lang="en-US" altLang="zh-TW" sz="2400" dirty="0"/>
              <a:t>top, position);</a:t>
            </a:r>
            <a:br>
              <a:rPr lang="en-US" altLang="zh-TW" sz="2400" dirty="0"/>
            </a:br>
            <a:r>
              <a:rPr lang="en-US" altLang="zh-TW" sz="2400" dirty="0"/>
              <a:t>           </a:t>
            </a:r>
            <a:r>
              <a:rPr lang="en-US" altLang="zh-TW" sz="2400" dirty="0" smtClean="0"/>
              <a:t>          </a:t>
            </a:r>
            <a:r>
              <a:rPr lang="en-US" altLang="zh-TW" sz="2400" dirty="0"/>
              <a:t>row = </a:t>
            </a:r>
            <a:r>
              <a:rPr lang="en-US" altLang="zh-TW" sz="2400" dirty="0" err="1"/>
              <a:t>next_row</a:t>
            </a:r>
            <a:r>
              <a:rPr lang="en-US" altLang="zh-TW" sz="2400" dirty="0"/>
              <a:t>;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                col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next_col</a:t>
            </a:r>
            <a:r>
              <a:rPr lang="en-US" altLang="zh-TW" sz="2400" dirty="0"/>
              <a:t>;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                </a:t>
            </a:r>
            <a:r>
              <a:rPr lang="en-US" altLang="zh-TW" sz="2400" dirty="0" err="1" smtClean="0"/>
              <a:t>dir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0;</a:t>
            </a:r>
            <a:br>
              <a:rPr lang="en-US" altLang="zh-TW" sz="2400" dirty="0"/>
            </a:br>
            <a:r>
              <a:rPr lang="en-US" altLang="zh-TW" sz="2400" dirty="0"/>
              <a:t>          </a:t>
            </a:r>
            <a:r>
              <a:rPr lang="en-US" altLang="zh-TW" sz="2400" dirty="0" smtClean="0"/>
              <a:t>    }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     </a:t>
            </a:r>
            <a:r>
              <a:rPr lang="en-US" altLang="zh-TW" sz="2400" dirty="0" smtClean="0"/>
              <a:t>     </a:t>
            </a:r>
            <a:r>
              <a:rPr lang="en-US" altLang="zh-TW" sz="2400" dirty="0"/>
              <a:t>else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               ++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/>
              <a:t>       </a:t>
            </a:r>
            <a:r>
              <a:rPr lang="en-US" altLang="zh-TW" sz="2400" dirty="0" smtClean="0"/>
              <a:t>  }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}</a:t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5566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1119742"/>
            <a:ext cx="9144000" cy="57382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D60-4BA1-44C3-B154-5ECE1DDC1619}" type="slidenum">
              <a:rPr lang="zh-TW" altLang="en-US"/>
              <a:pPr/>
              <a:t>3</a:t>
            </a:fld>
            <a:endParaRPr lang="en-US" altLang="zh-TW"/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616673"/>
              </p:ext>
            </p:extLst>
          </p:nvPr>
        </p:nvGraphicFramePr>
        <p:xfrm>
          <a:off x="1112838" y="3268663"/>
          <a:ext cx="6219825" cy="405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" name="Document" r:id="rId3" imgW="6234885" imgH="4073472" progId="Word.Document.8">
                  <p:embed/>
                </p:oleObj>
              </mc:Choice>
              <mc:Fallback>
                <p:oleObj name="Document" r:id="rId3" imgW="6234885" imgH="40734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3268663"/>
                        <a:ext cx="6219825" cy="405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607059" y="441856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607059" y="441856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 flipH="1">
            <a:off x="3551312" y="357301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 flipH="1">
            <a:off x="5243762" y="441856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5245349" y="4418567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 flipH="1">
            <a:off x="5397749" y="248816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 flipH="1">
            <a:off x="5419974" y="2484992"/>
            <a:ext cx="0" cy="1931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3723691" y="3356992"/>
            <a:ext cx="9060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1" dirty="0" err="1">
                <a:latin typeface="Cambria" pitchFamily="18" charset="0"/>
              </a:rPr>
              <a:t>fp</a:t>
            </a:r>
            <a:endParaRPr kumimoji="1" lang="en-US" altLang="zh-TW" sz="2400" b="1" dirty="0">
              <a:latin typeface="Cambria" pitchFamily="18" charset="0"/>
            </a:endParaRPr>
          </a:p>
          <a:p>
            <a:pPr eaLnBrk="1" hangingPunct="1"/>
            <a:endParaRPr kumimoji="1" lang="en-US" altLang="zh-TW" sz="2400" b="1" dirty="0">
              <a:latin typeface="Cambria" pitchFamily="18" charset="0"/>
            </a:endParaRPr>
          </a:p>
          <a:p>
            <a:pPr eaLnBrk="1" hangingPunct="1"/>
            <a:r>
              <a:rPr kumimoji="1" lang="en-US" altLang="zh-TW" sz="2400" b="1" u="sng" dirty="0">
                <a:solidFill>
                  <a:srgbClr val="0000FF"/>
                </a:solidFill>
                <a:latin typeface="Cambria" pitchFamily="18" charset="0"/>
              </a:rPr>
              <a:t>main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8415587" y="1610190"/>
            <a:ext cx="5325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1" dirty="0" err="1">
                <a:latin typeface="Cambria" pitchFamily="18" charset="0"/>
              </a:rPr>
              <a:t>fp</a:t>
            </a:r>
            <a:endParaRPr kumimoji="1" lang="en-US" altLang="zh-TW" sz="2400" b="1" dirty="0">
              <a:latin typeface="Cambria" pitchFamily="18" charset="0"/>
            </a:endParaRPr>
          </a:p>
          <a:p>
            <a:pPr eaLnBrk="1" hangingPunct="1"/>
            <a:endParaRPr kumimoji="1" lang="en-US" altLang="zh-TW" sz="2400" b="1" dirty="0">
              <a:latin typeface="Cambria" pitchFamily="18" charset="0"/>
            </a:endParaRPr>
          </a:p>
          <a:p>
            <a:pPr eaLnBrk="1" hangingPunct="1"/>
            <a:r>
              <a:rPr kumimoji="1" lang="en-US" altLang="zh-TW" sz="2400" b="1" u="sng" dirty="0" smtClean="0">
                <a:solidFill>
                  <a:srgbClr val="0000FF"/>
                </a:solidFill>
                <a:latin typeface="Cambria" pitchFamily="18" charset="0"/>
              </a:rPr>
              <a:t>a1</a:t>
            </a:r>
            <a:endParaRPr kumimoji="1" lang="en-US" altLang="zh-TW" sz="2400" b="1" u="sng" dirty="0">
              <a:solidFill>
                <a:srgbClr val="0000FF"/>
              </a:solidFill>
              <a:latin typeface="Cambria" pitchFamily="18" charset="0"/>
            </a:endParaRP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1203574" y="6054387"/>
            <a:ext cx="723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TW" altLang="en-US" sz="2400" b="0" dirty="0">
                <a:latin typeface="Cambria" pitchFamily="18" charset="0"/>
              </a:rPr>
              <a:t>                   (</a:t>
            </a:r>
            <a:r>
              <a:rPr kumimoji="1" lang="en-US" altLang="zh-TW" sz="2400" b="0" dirty="0">
                <a:latin typeface="Cambria" pitchFamily="18" charset="0"/>
              </a:rPr>
              <a:t>a)                                                (b) </a:t>
            </a:r>
          </a:p>
        </p:txBody>
      </p:sp>
      <p:graphicFrame>
        <p:nvGraphicFramePr>
          <p:cNvPr id="2461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621008"/>
              </p:ext>
            </p:extLst>
          </p:nvPr>
        </p:nvGraphicFramePr>
        <p:xfrm>
          <a:off x="5532438" y="1574800"/>
          <a:ext cx="2724150" cy="450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" name="Document" r:id="rId5" imgW="2609350" imgH="4315352" progId="Word.Document.8">
                  <p:embed/>
                </p:oleObj>
              </mc:Choice>
              <mc:Fallback>
                <p:oleObj name="Document" r:id="rId5" imgW="2609350" imgH="43153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438" y="1574800"/>
                        <a:ext cx="2724150" cy="450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4" name="Line 38"/>
          <p:cNvSpPr>
            <a:spLocks noChangeShapeType="1"/>
          </p:cNvSpPr>
          <p:nvPr/>
        </p:nvSpPr>
        <p:spPr bwMode="auto">
          <a:xfrm flipH="1">
            <a:off x="8113962" y="1916832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4615" name="Text Box 39"/>
          <p:cNvSpPr txBox="1">
            <a:spLocks noChangeArrowheads="1"/>
          </p:cNvSpPr>
          <p:nvPr/>
        </p:nvSpPr>
        <p:spPr bwMode="auto">
          <a:xfrm>
            <a:off x="1734531" y="26621"/>
            <a:ext cx="60036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3600" b="1" dirty="0" smtClean="0">
                <a:solidFill>
                  <a:schemeClr val="tx2"/>
                </a:solidFill>
                <a:latin typeface="Cambria" pitchFamily="18" charset="0"/>
              </a:rPr>
              <a:t>An </a:t>
            </a:r>
            <a:r>
              <a:rPr kumimoji="1" lang="en-US" altLang="zh-TW" sz="3600" b="1" dirty="0">
                <a:solidFill>
                  <a:schemeClr val="tx2"/>
                </a:solidFill>
                <a:latin typeface="Cambria" pitchFamily="18" charset="0"/>
              </a:rPr>
              <a:t>application of stack: </a:t>
            </a:r>
            <a:endParaRPr kumimoji="1" lang="en-US" altLang="zh-TW" sz="3600" b="1" dirty="0" smtClean="0">
              <a:solidFill>
                <a:schemeClr val="tx2"/>
              </a:solidFill>
              <a:latin typeface="Cambria" pitchFamily="18" charset="0"/>
            </a:endParaRPr>
          </a:p>
          <a:p>
            <a:pPr algn="ctr" eaLnBrk="1" hangingPunct="1"/>
            <a:r>
              <a:rPr kumimoji="1" lang="en-US" altLang="zh-TW" sz="3600" b="1" dirty="0" smtClean="0">
                <a:solidFill>
                  <a:schemeClr val="tx2"/>
                </a:solidFill>
                <a:latin typeface="Cambria" pitchFamily="18" charset="0"/>
              </a:rPr>
              <a:t>stack </a:t>
            </a:r>
            <a:r>
              <a:rPr kumimoji="1" lang="en-US" altLang="zh-TW" sz="3600" b="1" dirty="0">
                <a:solidFill>
                  <a:schemeClr val="tx2"/>
                </a:solidFill>
                <a:latin typeface="Cambria" pitchFamily="18" charset="0"/>
              </a:rPr>
              <a:t>frame of function call </a:t>
            </a:r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3830470" y="1119742"/>
            <a:ext cx="28440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zh-TW" altLang="en-US" sz="2400" b="1" dirty="0">
                <a:solidFill>
                  <a:srgbClr val="0000FF"/>
                </a:solidFill>
                <a:latin typeface="Cambria" pitchFamily="18" charset="0"/>
              </a:rPr>
              <a:t>(</a:t>
            </a:r>
            <a:r>
              <a:rPr kumimoji="1" lang="en-US" altLang="zh-TW" sz="2400" b="1" dirty="0">
                <a:solidFill>
                  <a:srgbClr val="0000FF"/>
                </a:solidFill>
                <a:latin typeface="Cambria" pitchFamily="18" charset="0"/>
              </a:rPr>
              <a:t>activation record)</a:t>
            </a:r>
          </a:p>
        </p:txBody>
      </p:sp>
      <p:sp>
        <p:nvSpPr>
          <p:cNvPr id="24617" name="Text Box 41"/>
          <p:cNvSpPr txBox="1">
            <a:spLocks noChangeArrowheads="1"/>
          </p:cNvSpPr>
          <p:nvPr/>
        </p:nvSpPr>
        <p:spPr bwMode="auto">
          <a:xfrm>
            <a:off x="1250331" y="4109142"/>
            <a:ext cx="23304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1200" b="0" dirty="0">
                <a:solidFill>
                  <a:srgbClr val="CC3300"/>
                </a:solidFill>
                <a:latin typeface="Cambria" pitchFamily="18" charset="0"/>
              </a:rPr>
              <a:t>stack frame of invoking function</a:t>
            </a:r>
            <a:r>
              <a:rPr kumimoji="1" lang="en-US" altLang="zh-TW" sz="1400" b="0" dirty="0">
                <a:solidFill>
                  <a:srgbClr val="CC3300"/>
                </a:solidFill>
                <a:latin typeface="Cambria" pitchFamily="18" charset="0"/>
              </a:rPr>
              <a:t> </a:t>
            </a:r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>
            <a:off x="5624762" y="3501008"/>
            <a:ext cx="248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4619" name="Text Box 43"/>
          <p:cNvSpPr txBox="1">
            <a:spLocks noChangeArrowheads="1"/>
          </p:cNvSpPr>
          <p:nvPr/>
        </p:nvSpPr>
        <p:spPr bwMode="auto">
          <a:xfrm>
            <a:off x="179512" y="5703639"/>
            <a:ext cx="45574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b="0" dirty="0">
                <a:solidFill>
                  <a:srgbClr val="0000FF"/>
                </a:solidFill>
                <a:latin typeface="Cambria" pitchFamily="18" charset="0"/>
              </a:rPr>
              <a:t>system stack </a:t>
            </a:r>
            <a:r>
              <a:rPr kumimoji="1" lang="en-US" altLang="zh-TW" b="0" dirty="0">
                <a:solidFill>
                  <a:srgbClr val="FF0000"/>
                </a:solidFill>
                <a:latin typeface="Cambria" pitchFamily="18" charset="0"/>
              </a:rPr>
              <a:t>before</a:t>
            </a:r>
            <a:r>
              <a:rPr kumimoji="1" lang="en-US" altLang="zh-TW" b="0" dirty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kumimoji="1" lang="en-US" altLang="zh-TW" b="1" u="sng" dirty="0">
                <a:solidFill>
                  <a:srgbClr val="0000FF"/>
                </a:solidFill>
                <a:latin typeface="Cambria" pitchFamily="18" charset="0"/>
              </a:rPr>
              <a:t>a1</a:t>
            </a:r>
            <a:r>
              <a:rPr kumimoji="1" lang="en-US" altLang="zh-TW" b="0" dirty="0">
                <a:solidFill>
                  <a:srgbClr val="0000FF"/>
                </a:solidFill>
                <a:latin typeface="Cambria" pitchFamily="18" charset="0"/>
              </a:rPr>
              <a:t> is invoked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4748484" y="5661248"/>
            <a:ext cx="43354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b="0" dirty="0">
                <a:solidFill>
                  <a:srgbClr val="0000FF"/>
                </a:solidFill>
                <a:latin typeface="Cambria" pitchFamily="18" charset="0"/>
              </a:rPr>
              <a:t>system stack </a:t>
            </a:r>
            <a:r>
              <a:rPr kumimoji="1" lang="en-US" altLang="zh-TW" b="0" dirty="0">
                <a:solidFill>
                  <a:srgbClr val="FF0000"/>
                </a:solidFill>
                <a:latin typeface="Cambria" pitchFamily="18" charset="0"/>
              </a:rPr>
              <a:t>after</a:t>
            </a:r>
            <a:r>
              <a:rPr kumimoji="1" lang="en-US" altLang="zh-TW" b="0" dirty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kumimoji="1" lang="en-US" altLang="zh-TW" b="1" u="sng" dirty="0">
                <a:solidFill>
                  <a:srgbClr val="0000FF"/>
                </a:solidFill>
                <a:latin typeface="Cambria" pitchFamily="18" charset="0"/>
              </a:rPr>
              <a:t>a1</a:t>
            </a:r>
            <a:r>
              <a:rPr kumimoji="1" lang="en-US" altLang="zh-TW" b="0" dirty="0">
                <a:solidFill>
                  <a:srgbClr val="0000FF"/>
                </a:solidFill>
                <a:latin typeface="Cambria" pitchFamily="18" charset="0"/>
              </a:rPr>
              <a:t> is invoked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265244" y="1748690"/>
            <a:ext cx="5121338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1" dirty="0" err="1">
                <a:latin typeface="Cambria" pitchFamily="18" charset="0"/>
              </a:rPr>
              <a:t>fp</a:t>
            </a:r>
            <a:r>
              <a:rPr kumimoji="1" lang="en-US" altLang="zh-TW" b="1" dirty="0">
                <a:latin typeface="Cambria" pitchFamily="18" charset="0"/>
              </a:rPr>
              <a:t>: a pointer to current stack frame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987824" y="4533220"/>
            <a:ext cx="504056" cy="34254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(OS)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452320" y="3140968"/>
            <a:ext cx="589634" cy="34254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(Main)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550143" y="5030669"/>
            <a:ext cx="504056" cy="34254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(OS)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017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2FF-A5C9-46C0-B616-58C7BC0145F0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-8626" y="0"/>
            <a:ext cx="9152626" cy="685800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zh-TW" altLang="zh-TW" sz="2400" dirty="0"/>
              <a:t>    </a:t>
            </a:r>
            <a:r>
              <a:rPr lang="en-US" altLang="zh-TW" sz="2400" dirty="0" smtClean="0"/>
              <a:t>    if </a:t>
            </a:r>
            <a:r>
              <a:rPr lang="en-US" altLang="zh-TW" sz="2400" dirty="0"/>
              <a:t>(found)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  {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   </a:t>
            </a:r>
            <a:r>
              <a:rPr lang="en-US" altLang="zh-TW" sz="2400" dirty="0" smtClean="0"/>
              <a:t>   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(“The path is :\n”);</a:t>
            </a:r>
            <a:br>
              <a:rPr lang="en-US" altLang="zh-TW" sz="2400" dirty="0"/>
            </a:br>
            <a:r>
              <a:rPr lang="en-US" altLang="zh-TW" sz="2400" dirty="0"/>
              <a:t>        </a:t>
            </a:r>
            <a:r>
              <a:rPr lang="en-US" altLang="zh-TW" sz="2400" dirty="0" smtClean="0"/>
              <a:t>     </a:t>
            </a:r>
            <a:r>
              <a:rPr lang="en-US" altLang="zh-TW" sz="2400" dirty="0" err="1" smtClean="0"/>
              <a:t>printf</a:t>
            </a:r>
            <a:r>
              <a:rPr lang="en-US" altLang="zh-TW" sz="2400" dirty="0"/>
              <a:t>(“row col\n”);</a:t>
            </a:r>
            <a:br>
              <a:rPr lang="en-US" altLang="zh-TW" sz="2400" dirty="0"/>
            </a:br>
            <a:r>
              <a:rPr lang="en-US" altLang="zh-TW" sz="2400" dirty="0"/>
              <a:t>        </a:t>
            </a:r>
            <a:r>
              <a:rPr lang="en-US" altLang="zh-TW" sz="2400" dirty="0" smtClean="0"/>
              <a:t>     for </a:t>
            </a:r>
            <a:r>
              <a:rPr lang="en-US" altLang="zh-TW" sz="2400" dirty="0"/>
              <a:t>(i = 0; i &lt;= top; i++)</a:t>
            </a:r>
            <a:br>
              <a:rPr lang="en-US" altLang="zh-TW" sz="2400" dirty="0"/>
            </a:br>
            <a:r>
              <a:rPr lang="en-US" altLang="zh-TW" sz="2400" dirty="0"/>
              <a:t>             </a:t>
            </a:r>
            <a:r>
              <a:rPr lang="en-US" altLang="zh-TW" sz="2400" dirty="0" smtClean="0"/>
              <a:t>   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(“ %2d%5d”, stack[i].row, stack[i].col);</a:t>
            </a:r>
            <a:br>
              <a:rPr lang="en-US" altLang="zh-TW" sz="2400" dirty="0"/>
            </a:br>
            <a:r>
              <a:rPr lang="en-US" altLang="zh-TW" sz="2400" dirty="0"/>
              <a:t>        </a:t>
            </a:r>
            <a:r>
              <a:rPr lang="en-US" altLang="zh-TW" sz="2400" dirty="0" smtClean="0"/>
              <a:t>           </a:t>
            </a:r>
            <a:r>
              <a:rPr lang="en-US" altLang="zh-TW" sz="2400" dirty="0" err="1" smtClean="0"/>
              <a:t>printf</a:t>
            </a:r>
            <a:r>
              <a:rPr lang="en-US" altLang="zh-TW" sz="2400" dirty="0"/>
              <a:t>(“%2d%5d\n”, row, col);</a:t>
            </a:r>
            <a:br>
              <a:rPr lang="en-US" altLang="zh-TW" sz="2400" dirty="0"/>
            </a:br>
            <a:r>
              <a:rPr lang="en-US" altLang="zh-TW" sz="2400" dirty="0"/>
              <a:t>        </a:t>
            </a:r>
            <a:r>
              <a:rPr lang="en-US" altLang="zh-TW" sz="2400" dirty="0" smtClean="0"/>
              <a:t>           </a:t>
            </a:r>
            <a:r>
              <a:rPr lang="en-US" altLang="zh-TW" sz="2400" dirty="0" err="1" smtClean="0"/>
              <a:t>printf</a:t>
            </a:r>
            <a:r>
              <a:rPr lang="en-US" altLang="zh-TW" sz="2400" dirty="0"/>
              <a:t>(“%2d%5d\n”, EXIT_ROW, EXIT_COL);</a:t>
            </a:r>
            <a:br>
              <a:rPr lang="en-US" altLang="zh-TW" sz="2400" dirty="0"/>
            </a:br>
            <a:r>
              <a:rPr lang="en-US" altLang="zh-TW" sz="2400" dirty="0"/>
              <a:t>     </a:t>
            </a:r>
            <a:r>
              <a:rPr lang="en-US" altLang="zh-TW" sz="2400" dirty="0" smtClean="0"/>
              <a:t>   }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</a:t>
            </a:r>
            <a:r>
              <a:rPr lang="en-US" altLang="zh-TW" sz="2400" dirty="0" smtClean="0"/>
              <a:t>    else </a:t>
            </a:r>
            <a:br>
              <a:rPr lang="en-US" altLang="zh-TW" sz="2400" dirty="0" smtClean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        </a:t>
            </a:r>
            <a:r>
              <a:rPr lang="en-US" altLang="zh-TW" sz="2400" dirty="0" err="1" smtClean="0"/>
              <a:t>printf</a:t>
            </a:r>
            <a:r>
              <a:rPr lang="en-US" altLang="zh-TW" sz="2400" dirty="0"/>
              <a:t>(“The maze does not have a path\n”);</a:t>
            </a:r>
            <a:br>
              <a:rPr lang="en-US" altLang="zh-TW" sz="2400" dirty="0"/>
            </a:br>
            <a:r>
              <a:rPr lang="en-US" altLang="zh-TW" sz="2400" dirty="0"/>
              <a:t>}</a:t>
            </a:r>
            <a:br>
              <a:rPr lang="en-US" altLang="zh-TW" sz="2400" dirty="0"/>
            </a:br>
            <a:r>
              <a:rPr lang="en-US" altLang="zh-TW" sz="2400" b="1" u="sng" dirty="0"/>
              <a:t/>
            </a:r>
            <a:br>
              <a:rPr lang="en-US" altLang="zh-TW" sz="2400" b="1" u="sng" dirty="0"/>
            </a:b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0581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116632"/>
            <a:ext cx="7315200" cy="838200"/>
          </a:xfrm>
        </p:spPr>
        <p:txBody>
          <a:bodyPr/>
          <a:lstStyle/>
          <a:p>
            <a:r>
              <a:rPr kumimoji="1" lang="en-US" altLang="zh-TW" dirty="0">
                <a:solidFill>
                  <a:schemeClr val="tx1">
                    <a:lumMod val="75000"/>
                  </a:schemeClr>
                </a:solidFill>
              </a:rPr>
              <a:t>Evaluation of </a:t>
            </a:r>
            <a:r>
              <a:rPr kumimoji="1" lang="en-US" altLang="zh-TW" dirty="0" smtClean="0">
                <a:solidFill>
                  <a:schemeClr val="tx1">
                    <a:lumMod val="75000"/>
                  </a:schemeClr>
                </a:solidFill>
              </a:rPr>
              <a:t>Expressions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4191000"/>
          </a:xfrm>
        </p:spPr>
        <p:txBody>
          <a:bodyPr/>
          <a:lstStyle/>
          <a:p>
            <a:r>
              <a:rPr lang="en-US" altLang="zh-TW" dirty="0"/>
              <a:t>X = a / b - c + d * e - a * </a:t>
            </a:r>
            <a:r>
              <a:rPr lang="en-US" altLang="zh-TW" dirty="0" smtClean="0"/>
              <a:t>c</a:t>
            </a:r>
          </a:p>
          <a:p>
            <a:pPr marL="0" indent="0">
              <a:buNone/>
            </a:pPr>
            <a:r>
              <a:rPr lang="en-US" altLang="zh-TW" sz="2800" dirty="0" smtClean="0"/>
              <a:t>    a </a:t>
            </a:r>
            <a:r>
              <a:rPr lang="en-US" altLang="zh-TW" sz="2800" dirty="0"/>
              <a:t>= 4, b = c = 2, d = e = </a:t>
            </a:r>
            <a:r>
              <a:rPr lang="en-US" altLang="zh-TW" sz="2800" dirty="0" smtClean="0"/>
              <a:t>3</a:t>
            </a:r>
          </a:p>
          <a:p>
            <a:r>
              <a:rPr lang="en-US" altLang="zh-TW" dirty="0" smtClean="0"/>
              <a:t>Interpretation </a:t>
            </a:r>
            <a:r>
              <a:rPr lang="en-US" altLang="zh-TW" dirty="0"/>
              <a:t>1: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sz="2800" dirty="0" smtClean="0"/>
              <a:t>((</a:t>
            </a:r>
            <a:r>
              <a:rPr lang="zh-TW" altLang="zh-TW" sz="2800" dirty="0"/>
              <a:t>4/2)-2)+(3*3)-(4*2)=0 + 8+9=</a:t>
            </a:r>
            <a:r>
              <a:rPr lang="zh-TW" altLang="zh-TW" sz="2800" dirty="0" smtClean="0"/>
              <a:t>1</a:t>
            </a:r>
            <a:endParaRPr lang="en-US" altLang="zh-TW" sz="2800" dirty="0" smtClean="0"/>
          </a:p>
          <a:p>
            <a:r>
              <a:rPr lang="zh-TW" altLang="zh-TW" dirty="0" smtClean="0"/>
              <a:t>Interpretation </a:t>
            </a:r>
            <a:r>
              <a:rPr lang="zh-TW" altLang="zh-TW" dirty="0"/>
              <a:t>2</a:t>
            </a:r>
            <a:r>
              <a:rPr lang="zh-TW" altLang="zh-TW" dirty="0" smtClean="0"/>
              <a:t>: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zh-TW" altLang="zh-TW" sz="2800" dirty="0" smtClean="0"/>
              <a:t>(</a:t>
            </a:r>
            <a:r>
              <a:rPr lang="zh-TW" altLang="zh-TW" sz="2800" dirty="0"/>
              <a:t>4/(2-2+3))*(3-4)*2=(4/3)*(-1)*2=-2.66666</a:t>
            </a:r>
            <a:r>
              <a:rPr lang="zh-TW" altLang="zh-TW" sz="2800" baseline="25000" dirty="0" smtClean="0"/>
              <a:t>…</a:t>
            </a:r>
            <a:endParaRPr lang="en-US" altLang="zh-TW" sz="2800" dirty="0"/>
          </a:p>
          <a:p>
            <a:r>
              <a:rPr lang="zh-TW" altLang="zh-TW" dirty="0" smtClean="0"/>
              <a:t>How </a:t>
            </a:r>
            <a:r>
              <a:rPr lang="zh-TW" altLang="zh-TW" dirty="0"/>
              <a:t>to generate the machine instructions corresponding to a given expression</a:t>
            </a:r>
            <a:r>
              <a:rPr lang="zh-TW" altLang="zh-TW" dirty="0" smtClean="0"/>
              <a:t>?</a:t>
            </a:r>
            <a:endParaRPr lang="en-US" altLang="zh-TW" dirty="0" smtClean="0"/>
          </a:p>
          <a:p>
            <a:pPr marL="0" indent="0" algn="ctr">
              <a:buNone/>
            </a:pPr>
            <a:r>
              <a:rPr lang="zh-TW" altLang="zh-TW" dirty="0"/>
              <a:t/>
            </a:r>
            <a:br>
              <a:rPr lang="zh-TW" altLang="zh-TW" dirty="0"/>
            </a:br>
            <a:r>
              <a:rPr lang="zh-TW" altLang="zh-TW" dirty="0">
                <a:solidFill>
                  <a:srgbClr val="FF0000"/>
                </a:solidFill>
              </a:rPr>
              <a:t>     precedence rule + associative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460432" y="6346581"/>
            <a:ext cx="587375" cy="488950"/>
          </a:xfrm>
        </p:spPr>
        <p:txBody>
          <a:bodyPr/>
          <a:lstStyle/>
          <a:p>
            <a:fld id="{163E08E7-7627-4C97-BB7F-D9D46D096B4F}" type="slidenum">
              <a:rPr lang="en-US" altLang="zh-TW" smtClean="0"/>
              <a:pPr/>
              <a:t>31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74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08520" y="692696"/>
            <a:ext cx="3672408" cy="838200"/>
          </a:xfrm>
        </p:spPr>
        <p:txBody>
          <a:bodyPr/>
          <a:lstStyle/>
          <a:p>
            <a:r>
              <a:rPr lang="en-US" altLang="zh-TW" dirty="0" smtClean="0"/>
              <a:t>Precedence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Associativity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32</a:t>
            </a:fld>
            <a:endParaRPr lang="en-US" altLang="zh-TW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-2"/>
            <a:ext cx="5616624" cy="684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6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5413"/>
            <a:ext cx="8226425" cy="711299"/>
          </a:xfrm>
        </p:spPr>
        <p:txBody>
          <a:bodyPr/>
          <a:lstStyle/>
          <a:p>
            <a:r>
              <a:rPr lang="en-US" altLang="zh-TW" sz="4000" dirty="0" smtClean="0"/>
              <a:t>Infix / Postfix</a:t>
            </a:r>
            <a:endParaRPr lang="en-US" altLang="zh-TW" sz="40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836712"/>
            <a:ext cx="8226425" cy="3343275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</a:rPr>
              <a:t>Evaluating postfix expressions</a:t>
            </a:r>
          </a:p>
          <a:p>
            <a:pPr lvl="1"/>
            <a:r>
              <a:rPr lang="en-US" altLang="zh-TW" sz="2400" dirty="0"/>
              <a:t>The standard way of writing expressions is known as </a:t>
            </a:r>
            <a:r>
              <a:rPr lang="en-US" altLang="zh-TW" sz="2400" u="sng" dirty="0">
                <a:solidFill>
                  <a:srgbClr val="FF0000"/>
                </a:solidFill>
              </a:rPr>
              <a:t>infix notation</a:t>
            </a:r>
          </a:p>
          <a:p>
            <a:pPr lvl="2"/>
            <a:r>
              <a:rPr lang="en-US" altLang="zh-TW" sz="2000" dirty="0"/>
              <a:t>binary operator in-between its two operands</a:t>
            </a:r>
          </a:p>
          <a:p>
            <a:pPr lvl="1"/>
            <a:r>
              <a:rPr lang="en-US" altLang="zh-TW" sz="2400" u="sng" dirty="0">
                <a:solidFill>
                  <a:srgbClr val="FF0000"/>
                </a:solidFill>
              </a:rPr>
              <a:t>Infix notation</a:t>
            </a:r>
            <a:r>
              <a:rPr lang="en-US" altLang="zh-TW" sz="2400" dirty="0"/>
              <a:t> is not the one used by compilers to evaluate expressions</a:t>
            </a:r>
          </a:p>
          <a:p>
            <a:pPr lvl="1"/>
            <a:r>
              <a:rPr lang="en-US" altLang="zh-TW" sz="2400" dirty="0"/>
              <a:t>Instead compilers typically use a parenthesis-free notation referred to as 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postfix notation</a:t>
            </a:r>
            <a:endParaRPr lang="en-US" altLang="zh-TW" sz="2400" u="sng" dirty="0">
              <a:solidFill>
                <a:srgbClr val="FF0000"/>
              </a:solidFill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259632" y="4437112"/>
            <a:ext cx="71800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tx2"/>
                </a:solidFill>
              </a:rPr>
              <a:t>Postfix: </a:t>
            </a:r>
            <a:r>
              <a:rPr lang="en-US" altLang="zh-TW" sz="2800" b="1" dirty="0" smtClean="0">
                <a:solidFill>
                  <a:schemeClr val="tx2"/>
                </a:solidFill>
              </a:rPr>
              <a:t> </a:t>
            </a:r>
            <a:r>
              <a:rPr lang="en-US" altLang="zh-TW" sz="2800" b="1" dirty="0" smtClean="0"/>
              <a:t>no </a:t>
            </a:r>
            <a:r>
              <a:rPr lang="en-US" altLang="zh-TW" sz="2800" b="1" dirty="0"/>
              <a:t>parentheses, </a:t>
            </a:r>
            <a:r>
              <a:rPr lang="en-US" altLang="zh-TW" sz="2800" b="1" dirty="0" smtClean="0"/>
              <a:t> no </a:t>
            </a:r>
            <a:r>
              <a:rPr lang="en-US" altLang="zh-TW" sz="2800" b="1" dirty="0"/>
              <a:t>precedence</a:t>
            </a:r>
            <a:endParaRPr lang="en-US" altLang="zh-TW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7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6421-5769-435E-86D9-C9DAE1D4679A}" type="slidenum">
              <a:rPr lang="zh-TW" altLang="en-US"/>
              <a:pPr/>
              <a:t>34</a:t>
            </a:fld>
            <a:endParaRPr lang="en-US" altLang="zh-TW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35122"/>
              </p:ext>
            </p:extLst>
          </p:nvPr>
        </p:nvGraphicFramePr>
        <p:xfrm>
          <a:off x="1261966" y="1658538"/>
          <a:ext cx="609441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4" name="文件" r:id="rId3" imgW="6093360" imgH="4064040" progId="Word.Document.8">
                  <p:embed/>
                </p:oleObj>
              </mc:Choice>
              <mc:Fallback>
                <p:oleObj name="文件" r:id="rId3" imgW="60933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966" y="1658538"/>
                        <a:ext cx="6094413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988590"/>
              </p:ext>
            </p:extLst>
          </p:nvPr>
        </p:nvGraphicFramePr>
        <p:xfrm>
          <a:off x="1268204" y="940333"/>
          <a:ext cx="6643687" cy="478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5" name="Document" r:id="rId5" imgW="6667098" imgH="4815577" progId="Word.Document.8">
                  <p:embed/>
                </p:oleObj>
              </mc:Choice>
              <mc:Fallback>
                <p:oleObj name="Document" r:id="rId5" imgW="6667098" imgH="48155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204" y="940333"/>
                        <a:ext cx="6643687" cy="478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284191" y="391713"/>
            <a:ext cx="9204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b="1" dirty="0">
                <a:latin typeface="Cambria" pitchFamily="18" charset="0"/>
              </a:rPr>
              <a:t>user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4916391" y="417113"/>
            <a:ext cx="1668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b="1" dirty="0">
                <a:latin typeface="Cambria" pitchFamily="18" charset="0"/>
              </a:rPr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7992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863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Evaluation </a:t>
            </a:r>
            <a:r>
              <a:rPr lang="en-US" altLang="zh-TW" dirty="0"/>
              <a:t>of </a:t>
            </a:r>
            <a:r>
              <a:rPr lang="en-US" altLang="zh-TW" dirty="0" smtClean="0"/>
              <a:t>Expressions</a:t>
            </a:r>
            <a:endParaRPr lang="en-US" altLang="zh-TW" dirty="0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23850" y="1412875"/>
            <a:ext cx="453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/>
              <a:t>string: 6 2/3-4 2*+</a:t>
            </a:r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6696075" y="3644900"/>
            <a:ext cx="0" cy="2089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6696075" y="5734050"/>
            <a:ext cx="21605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 flipV="1">
            <a:off x="8856663" y="3644900"/>
            <a:ext cx="0" cy="2089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6372225" y="52292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6372225" y="47244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6372225" y="42211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7416800" y="5949950"/>
            <a:ext cx="172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STACK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6300788" y="5373688"/>
            <a:ext cx="360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0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6300788" y="4797425"/>
            <a:ext cx="360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1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6300788" y="4292600"/>
            <a:ext cx="360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2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381764" y="1988840"/>
            <a:ext cx="44656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/>
              <a:t>we make a single left-to-right scan of it</a:t>
            </a:r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5867400" y="5949950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5364163" y="5805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top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395288" y="3716338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 dirty="0">
                <a:latin typeface="Arial" pitchFamily="34" charset="0"/>
                <a:cs typeface="Arial" pitchFamily="34" charset="0"/>
              </a:rPr>
              <a:t>6  2  /  3  -  4  2  *  +</a:t>
            </a:r>
            <a:endParaRPr lang="en-US" altLang="zh-TW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395288" y="3789363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 flipV="1">
            <a:off x="611188" y="4221163"/>
            <a:ext cx="0" cy="3603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179388" y="4581525"/>
            <a:ext cx="2232025" cy="1200329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not an operator, put into the stack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6804025" y="5300663"/>
            <a:ext cx="1944688" cy="391143"/>
          </a:xfrm>
          <a:prstGeom prst="rect">
            <a:avLst/>
          </a:prstGeom>
          <a:solidFill>
            <a:srgbClr val="0099CC"/>
          </a:solidFill>
          <a:ln>
            <a:noFill/>
          </a:ln>
          <a:effectLst/>
        </p:spPr>
        <p:txBody>
          <a:bodyPr tIns="108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3924300" y="6237288"/>
            <a:ext cx="2447925" cy="461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now, top must +1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827088" y="3789363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 flipV="1">
            <a:off x="1042988" y="4221163"/>
            <a:ext cx="0" cy="3603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611188" y="4581525"/>
            <a:ext cx="2232025" cy="1200329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not an operator, put into the stack</a:t>
            </a: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6804025" y="4797425"/>
            <a:ext cx="1944688" cy="391143"/>
          </a:xfrm>
          <a:prstGeom prst="rect">
            <a:avLst/>
          </a:prstGeom>
          <a:solidFill>
            <a:srgbClr val="0099CC"/>
          </a:solidFill>
          <a:ln>
            <a:noFill/>
          </a:ln>
          <a:effectLst/>
        </p:spPr>
        <p:txBody>
          <a:bodyPr tIns="108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1258888" y="3789363"/>
            <a:ext cx="360362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80" name="Line 28"/>
          <p:cNvSpPr>
            <a:spLocks noChangeShapeType="1"/>
          </p:cNvSpPr>
          <p:nvPr/>
        </p:nvSpPr>
        <p:spPr bwMode="auto">
          <a:xfrm flipV="1">
            <a:off x="1474788" y="4221163"/>
            <a:ext cx="0" cy="3603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1042988" y="4581525"/>
            <a:ext cx="2160587" cy="156966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 is an operator, pop two elements of the stack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3924300" y="6237288"/>
            <a:ext cx="2447925" cy="461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now, top must -2</a:t>
            </a: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4867789" y="1772816"/>
            <a:ext cx="4032250" cy="83099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add the string with the operator</a:t>
            </a:r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6804025" y="5300663"/>
            <a:ext cx="1944688" cy="391143"/>
          </a:xfrm>
          <a:prstGeom prst="rect">
            <a:avLst/>
          </a:prstGeom>
          <a:solidFill>
            <a:srgbClr val="0099CC"/>
          </a:solidFill>
          <a:ln>
            <a:noFill/>
          </a:ln>
          <a:effectLst/>
        </p:spPr>
        <p:txBody>
          <a:bodyPr tIns="108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6/2</a:t>
            </a:r>
          </a:p>
        </p:txBody>
      </p:sp>
      <p:sp>
        <p:nvSpPr>
          <p:cNvPr id="49185" name="Rectangle 33"/>
          <p:cNvSpPr>
            <a:spLocks noChangeArrowheads="1"/>
          </p:cNvSpPr>
          <p:nvPr/>
        </p:nvSpPr>
        <p:spPr bwMode="auto">
          <a:xfrm>
            <a:off x="1619250" y="3789363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86" name="Line 34"/>
          <p:cNvSpPr>
            <a:spLocks noChangeShapeType="1"/>
          </p:cNvSpPr>
          <p:nvPr/>
        </p:nvSpPr>
        <p:spPr bwMode="auto">
          <a:xfrm flipV="1">
            <a:off x="1835150" y="4221163"/>
            <a:ext cx="0" cy="3603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87" name="Text Box 35"/>
          <p:cNvSpPr txBox="1">
            <a:spLocks noChangeArrowheads="1"/>
          </p:cNvSpPr>
          <p:nvPr/>
        </p:nvSpPr>
        <p:spPr bwMode="auto">
          <a:xfrm>
            <a:off x="1403350" y="4581525"/>
            <a:ext cx="2160588" cy="1200329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not an operator, put into the stack</a:t>
            </a:r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6804025" y="4797425"/>
            <a:ext cx="1944688" cy="391143"/>
          </a:xfrm>
          <a:prstGeom prst="rect">
            <a:avLst/>
          </a:prstGeom>
          <a:solidFill>
            <a:srgbClr val="0099CC"/>
          </a:solidFill>
          <a:ln>
            <a:noFill/>
          </a:ln>
          <a:effectLst/>
        </p:spPr>
        <p:txBody>
          <a:bodyPr tIns="108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9189" name="Rectangle 37"/>
          <p:cNvSpPr>
            <a:spLocks noChangeArrowheads="1"/>
          </p:cNvSpPr>
          <p:nvPr/>
        </p:nvSpPr>
        <p:spPr bwMode="auto">
          <a:xfrm>
            <a:off x="2051050" y="3789363"/>
            <a:ext cx="360363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90" name="Line 38"/>
          <p:cNvSpPr>
            <a:spLocks noChangeShapeType="1"/>
          </p:cNvSpPr>
          <p:nvPr/>
        </p:nvSpPr>
        <p:spPr bwMode="auto">
          <a:xfrm flipV="1">
            <a:off x="2266950" y="4221163"/>
            <a:ext cx="0" cy="3603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1403350" y="4581525"/>
            <a:ext cx="2160588" cy="156966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 is an operator, pop two elements of the stack</a:t>
            </a:r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6804025" y="5300663"/>
            <a:ext cx="1944688" cy="391143"/>
          </a:xfrm>
          <a:prstGeom prst="rect">
            <a:avLst/>
          </a:prstGeom>
          <a:solidFill>
            <a:srgbClr val="0099CC"/>
          </a:solidFill>
          <a:ln>
            <a:noFill/>
          </a:ln>
          <a:effectLst/>
        </p:spPr>
        <p:txBody>
          <a:bodyPr tIns="108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6/2-3</a:t>
            </a:r>
          </a:p>
        </p:txBody>
      </p:sp>
      <p:sp>
        <p:nvSpPr>
          <p:cNvPr id="49193" name="Rectangle 41"/>
          <p:cNvSpPr>
            <a:spLocks noChangeArrowheads="1"/>
          </p:cNvSpPr>
          <p:nvPr/>
        </p:nvSpPr>
        <p:spPr bwMode="auto">
          <a:xfrm>
            <a:off x="2411413" y="3789363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94" name="Line 42"/>
          <p:cNvSpPr>
            <a:spLocks noChangeShapeType="1"/>
          </p:cNvSpPr>
          <p:nvPr/>
        </p:nvSpPr>
        <p:spPr bwMode="auto">
          <a:xfrm flipV="1">
            <a:off x="2627313" y="4221163"/>
            <a:ext cx="0" cy="3603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2195513" y="4581525"/>
            <a:ext cx="2160587" cy="1200329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not an operator, put into the stack</a:t>
            </a:r>
          </a:p>
        </p:txBody>
      </p:sp>
      <p:sp>
        <p:nvSpPr>
          <p:cNvPr id="49196" name="Text Box 44"/>
          <p:cNvSpPr txBox="1">
            <a:spLocks noChangeArrowheads="1"/>
          </p:cNvSpPr>
          <p:nvPr/>
        </p:nvSpPr>
        <p:spPr bwMode="auto">
          <a:xfrm>
            <a:off x="6804025" y="4797425"/>
            <a:ext cx="1944688" cy="391143"/>
          </a:xfrm>
          <a:prstGeom prst="rect">
            <a:avLst/>
          </a:prstGeom>
          <a:solidFill>
            <a:srgbClr val="0099CC"/>
          </a:solidFill>
          <a:ln>
            <a:noFill/>
          </a:ln>
          <a:effectLst/>
        </p:spPr>
        <p:txBody>
          <a:bodyPr tIns="108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9197" name="Rectangle 45"/>
          <p:cNvSpPr>
            <a:spLocks noChangeArrowheads="1"/>
          </p:cNvSpPr>
          <p:nvPr/>
        </p:nvSpPr>
        <p:spPr bwMode="auto">
          <a:xfrm>
            <a:off x="2914650" y="3789363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98" name="Line 46"/>
          <p:cNvSpPr>
            <a:spLocks noChangeShapeType="1"/>
          </p:cNvSpPr>
          <p:nvPr/>
        </p:nvSpPr>
        <p:spPr bwMode="auto">
          <a:xfrm flipV="1">
            <a:off x="3130550" y="4221163"/>
            <a:ext cx="0" cy="3603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99" name="Text Box 47"/>
          <p:cNvSpPr txBox="1">
            <a:spLocks noChangeArrowheads="1"/>
          </p:cNvSpPr>
          <p:nvPr/>
        </p:nvSpPr>
        <p:spPr bwMode="auto">
          <a:xfrm>
            <a:off x="2698750" y="4581525"/>
            <a:ext cx="2160588" cy="1200329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not an operator, put into the stack</a:t>
            </a:r>
          </a:p>
        </p:txBody>
      </p:sp>
      <p:sp>
        <p:nvSpPr>
          <p:cNvPr id="49200" name="Text Box 48"/>
          <p:cNvSpPr txBox="1">
            <a:spLocks noChangeArrowheads="1"/>
          </p:cNvSpPr>
          <p:nvPr/>
        </p:nvSpPr>
        <p:spPr bwMode="auto">
          <a:xfrm>
            <a:off x="6804025" y="4292600"/>
            <a:ext cx="1944688" cy="391143"/>
          </a:xfrm>
          <a:prstGeom prst="rect">
            <a:avLst/>
          </a:prstGeom>
          <a:solidFill>
            <a:srgbClr val="0099CC"/>
          </a:solidFill>
          <a:ln>
            <a:noFill/>
          </a:ln>
          <a:effectLst/>
        </p:spPr>
        <p:txBody>
          <a:bodyPr tIns="108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9201" name="Rectangle 49"/>
          <p:cNvSpPr>
            <a:spLocks noChangeArrowheads="1"/>
          </p:cNvSpPr>
          <p:nvPr/>
        </p:nvSpPr>
        <p:spPr bwMode="auto">
          <a:xfrm>
            <a:off x="3346450" y="3789363"/>
            <a:ext cx="360363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202" name="Line 50"/>
          <p:cNvSpPr>
            <a:spLocks noChangeShapeType="1"/>
          </p:cNvSpPr>
          <p:nvPr/>
        </p:nvSpPr>
        <p:spPr bwMode="auto">
          <a:xfrm flipV="1">
            <a:off x="3562350" y="4221163"/>
            <a:ext cx="0" cy="3603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203" name="Text Box 51"/>
          <p:cNvSpPr txBox="1">
            <a:spLocks noChangeArrowheads="1"/>
          </p:cNvSpPr>
          <p:nvPr/>
        </p:nvSpPr>
        <p:spPr bwMode="auto">
          <a:xfrm>
            <a:off x="2698750" y="4581525"/>
            <a:ext cx="2160588" cy="156966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 is an operator, pop two elements of the stack</a:t>
            </a:r>
          </a:p>
        </p:txBody>
      </p:sp>
      <p:sp>
        <p:nvSpPr>
          <p:cNvPr id="49204" name="Text Box 52"/>
          <p:cNvSpPr txBox="1">
            <a:spLocks noChangeArrowheads="1"/>
          </p:cNvSpPr>
          <p:nvPr/>
        </p:nvSpPr>
        <p:spPr bwMode="auto">
          <a:xfrm>
            <a:off x="6804025" y="4797425"/>
            <a:ext cx="1944688" cy="391143"/>
          </a:xfrm>
          <a:prstGeom prst="rect">
            <a:avLst/>
          </a:prstGeom>
          <a:solidFill>
            <a:srgbClr val="0099CC"/>
          </a:solidFill>
          <a:ln>
            <a:noFill/>
          </a:ln>
          <a:effectLst/>
        </p:spPr>
        <p:txBody>
          <a:bodyPr tIns="108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4*2</a:t>
            </a:r>
          </a:p>
        </p:txBody>
      </p:sp>
      <p:sp>
        <p:nvSpPr>
          <p:cNvPr id="49205" name="Rectangle 53"/>
          <p:cNvSpPr>
            <a:spLocks noChangeArrowheads="1"/>
          </p:cNvSpPr>
          <p:nvPr/>
        </p:nvSpPr>
        <p:spPr bwMode="auto">
          <a:xfrm>
            <a:off x="3778250" y="3789363"/>
            <a:ext cx="360363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206" name="Line 54"/>
          <p:cNvSpPr>
            <a:spLocks noChangeShapeType="1"/>
          </p:cNvSpPr>
          <p:nvPr/>
        </p:nvSpPr>
        <p:spPr bwMode="auto">
          <a:xfrm flipV="1">
            <a:off x="3994150" y="4221163"/>
            <a:ext cx="0" cy="3603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207" name="Text Box 55"/>
          <p:cNvSpPr txBox="1">
            <a:spLocks noChangeArrowheads="1"/>
          </p:cNvSpPr>
          <p:nvPr/>
        </p:nvSpPr>
        <p:spPr bwMode="auto">
          <a:xfrm>
            <a:off x="3130550" y="4581525"/>
            <a:ext cx="2160588" cy="156966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 is an operator, pop two elements of the stack</a:t>
            </a:r>
          </a:p>
        </p:txBody>
      </p:sp>
      <p:sp>
        <p:nvSpPr>
          <p:cNvPr id="49208" name="Text Box 56"/>
          <p:cNvSpPr txBox="1">
            <a:spLocks noChangeArrowheads="1"/>
          </p:cNvSpPr>
          <p:nvPr/>
        </p:nvSpPr>
        <p:spPr bwMode="auto">
          <a:xfrm>
            <a:off x="6804025" y="5300663"/>
            <a:ext cx="1944688" cy="391143"/>
          </a:xfrm>
          <a:prstGeom prst="rect">
            <a:avLst/>
          </a:prstGeom>
          <a:solidFill>
            <a:srgbClr val="0099CC"/>
          </a:solidFill>
          <a:ln>
            <a:noFill/>
          </a:ln>
          <a:effectLst/>
        </p:spPr>
        <p:txBody>
          <a:bodyPr tIns="108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6/2-3+4*2</a:t>
            </a:r>
          </a:p>
        </p:txBody>
      </p:sp>
      <p:sp>
        <p:nvSpPr>
          <p:cNvPr id="49209" name="Rectangle 57"/>
          <p:cNvSpPr>
            <a:spLocks noChangeArrowheads="1"/>
          </p:cNvSpPr>
          <p:nvPr/>
        </p:nvSpPr>
        <p:spPr bwMode="auto">
          <a:xfrm>
            <a:off x="4140200" y="3789363"/>
            <a:ext cx="360363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210" name="Line 58"/>
          <p:cNvSpPr>
            <a:spLocks noChangeShapeType="1"/>
          </p:cNvSpPr>
          <p:nvPr/>
        </p:nvSpPr>
        <p:spPr bwMode="auto">
          <a:xfrm flipV="1">
            <a:off x="4427538" y="4221163"/>
            <a:ext cx="0" cy="3603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211" name="Text Box 59"/>
          <p:cNvSpPr txBox="1">
            <a:spLocks noChangeArrowheads="1"/>
          </p:cNvSpPr>
          <p:nvPr/>
        </p:nvSpPr>
        <p:spPr bwMode="auto">
          <a:xfrm>
            <a:off x="3276600" y="4581525"/>
            <a:ext cx="2089150" cy="156966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end of string, pop the stack and get answer</a:t>
            </a:r>
          </a:p>
        </p:txBody>
      </p:sp>
      <p:sp>
        <p:nvSpPr>
          <p:cNvPr id="49212" name="Text Box 60"/>
          <p:cNvSpPr txBox="1">
            <a:spLocks noChangeArrowheads="1"/>
          </p:cNvSpPr>
          <p:nvPr/>
        </p:nvSpPr>
        <p:spPr bwMode="auto">
          <a:xfrm>
            <a:off x="3924300" y="6237288"/>
            <a:ext cx="2447925" cy="461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now, top must -1</a:t>
            </a:r>
          </a:p>
        </p:txBody>
      </p:sp>
      <p:sp>
        <p:nvSpPr>
          <p:cNvPr id="49213" name="Text Box 61"/>
          <p:cNvSpPr txBox="1">
            <a:spLocks noChangeArrowheads="1"/>
          </p:cNvSpPr>
          <p:nvPr/>
        </p:nvSpPr>
        <p:spPr bwMode="auto">
          <a:xfrm>
            <a:off x="1403350" y="5084763"/>
            <a:ext cx="3313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 dirty="0">
                <a:latin typeface="Arial" pitchFamily="34" charset="0"/>
                <a:cs typeface="Arial" pitchFamily="34" charset="0"/>
              </a:rPr>
              <a:t>6 / 2 - 3  +  4 * 2 </a:t>
            </a:r>
          </a:p>
        </p:txBody>
      </p:sp>
      <p:sp>
        <p:nvSpPr>
          <p:cNvPr id="49214" name="Text Box 62"/>
          <p:cNvSpPr txBox="1">
            <a:spLocks noChangeArrowheads="1"/>
          </p:cNvSpPr>
          <p:nvPr/>
        </p:nvSpPr>
        <p:spPr bwMode="auto">
          <a:xfrm>
            <a:off x="250825" y="4508500"/>
            <a:ext cx="4465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/>
              <a:t>the answer is</a:t>
            </a:r>
          </a:p>
        </p:txBody>
      </p:sp>
    </p:spTree>
    <p:extLst>
      <p:ext uri="{BB962C8B-B14F-4D97-AF65-F5344CB8AC3E}">
        <p14:creationId xmlns:p14="http://schemas.microsoft.com/office/powerpoint/2010/main" val="37809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79191E-6 L 0.00017 -0.062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4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4509E-6 L 0.00382 -0.0686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34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6867 L 0.00382 -0.1419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6289 L 0.00017 -0.1361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8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2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13618 L 2.22222E-6 0.0106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7329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14197 L 0.00782 1.90751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70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1064 L 0.00017 -0.0626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44509E-6 L 0.00382 -0.06867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34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64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6867 L 0.00382 -0.14197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6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6289 L 0.00017 -0.13619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0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4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14197 L 0.00382 0.00485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29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13619 L 0.00017 0.01063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64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2 1.44509E-6 L 0.00382 -0.06867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3445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64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4624E-6 L 0.00017 -0.06289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1" dur="500"/>
                                        <p:tgtEl>
                                          <p:spTgt spid="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64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6867 L 0.00382 -0.1422 " pathEditMode="relative" rAng="0" ptsTypes="AA">
                                      <p:cBhvr>
                                        <p:cTn id="238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6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64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6289 L 0.00017 -0.13665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3" dur="5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64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14197 L 0.00382 -0.21549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6"/>
                                    </p:animMotion>
                                  </p:childTnLst>
                                </p:cTn>
                              </p:par>
                              <p:par>
                                <p:cTn id="271" presetID="64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13619 L 0.00017 -0.20994 " pathEditMode="relative" rAng="0" ptsTypes="AA">
                                      <p:cBhvr>
                                        <p:cTn id="272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4" dur="5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7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8" dur="500"/>
                                        <p:tgtEl>
                                          <p:spTgt spid="49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21549 L 0.00382 -0.06867 " pathEditMode="relative" rAng="0" ptsTypes="AA">
                                      <p:cBhvr>
                                        <p:cTn id="306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29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42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20994 L 0.00017 -0.06312 " pathEditMode="relative" rAng="0" ptsTypes="AA">
                                      <p:cBhvr>
                                        <p:cTn id="308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5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0" dur="500"/>
                                        <p:tgtEl>
                                          <p:spTgt spid="4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64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6867 L 0.00382 -0.14197 " pathEditMode="relative" rAng="0" ptsTypes="AA">
                                      <p:cBhvr>
                                        <p:cTn id="327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6"/>
                                    </p:animMotion>
                                  </p:childTnLst>
                                </p:cTn>
                              </p:par>
                              <p:par>
                                <p:cTn id="328" presetID="64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6289 L 0.00017 -0.13642 " pathEditMode="relative" rAng="0" ptsTypes="AA">
                                      <p:cBhvr>
                                        <p:cTn id="329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5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4" dur="500"/>
                                        <p:tgtEl>
                                          <p:spTgt spid="49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7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8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42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14197 L 0.00382 0.00485 " pathEditMode="relative" rAng="0" ptsTypes="AA">
                                      <p:cBhvr>
                                        <p:cTn id="366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29"/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42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13619 L 0.00017 0.0104 " pathEditMode="relative" rAng="0" ptsTypes="AA">
                                      <p:cBhvr>
                                        <p:cTn id="368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3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5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0" dur="500"/>
                                        <p:tgtEl>
                                          <p:spTgt spid="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64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2 1.27168E-6 L 0.00382 -0.06867 " pathEditMode="relative" rAng="0" ptsTypes="AA">
                                      <p:cBhvr>
                                        <p:cTn id="387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3445"/>
                                    </p:animMotion>
                                  </p:childTnLst>
                                </p:cTn>
                              </p:par>
                              <p:par>
                                <p:cTn id="388" presetID="64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1064 L 0.00017 -0.06289 " pathEditMode="relative" rAng="0" ptsTypes="AA">
                                      <p:cBhvr>
                                        <p:cTn id="389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 nodeType="clickPar">
                      <p:stCondLst>
                        <p:cond delay="indefinite"/>
                      </p:stCondLst>
                      <p:childTnLst>
                        <p:par>
                          <p:cTn id="3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2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3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4" dur="500"/>
                                        <p:tgtEl>
                                          <p:spTgt spid="49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 nodeType="clickPar">
                      <p:stCondLst>
                        <p:cond delay="indefinite"/>
                      </p:stCondLst>
                      <p:childTnLst>
                        <p:par>
                          <p:cTn id="4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1" presetID="42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6289 L 0.00017 0.0104 " pathEditMode="relative" rAng="0" ptsTypes="AA">
                                      <p:cBhvr>
                                        <p:cTn id="422" dur="2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3"/>
                                    </p:animMotion>
                                  </p:childTnLst>
                                </p:cTn>
                              </p:par>
                              <p:par>
                                <p:cTn id="423" presetID="42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6867 L 0.00399 0.00485 " pathEditMode="relative" rAng="0" ptsTypes="AA">
                                      <p:cBhvr>
                                        <p:cTn id="424" dur="2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 nodeType="clickPar">
                      <p:stCondLst>
                        <p:cond delay="indefinite"/>
                      </p:stCondLst>
                      <p:childTnLst>
                        <p:par>
                          <p:cTn id="4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9" dur="80"/>
                                        <p:tgtEl>
                                          <p:spTgt spid="492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0" dur="80"/>
                                        <p:tgtEl>
                                          <p:spTgt spid="492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1" dur="80"/>
                                        <p:tgtEl>
                                          <p:spTgt spid="492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 nodeType="afterGroup">
                            <p:stCondLst>
                              <p:cond delay="480"/>
                            </p:stCondLst>
                            <p:childTnLst>
                              <p:par>
                                <p:cTn id="44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7" grpId="0" animBg="1"/>
      <p:bldP spid="49167" grpId="1" animBg="1"/>
      <p:bldP spid="49167" grpId="2" animBg="1"/>
      <p:bldP spid="49167" grpId="3" animBg="1"/>
      <p:bldP spid="49167" grpId="4" animBg="1"/>
      <p:bldP spid="49167" grpId="5" animBg="1"/>
      <p:bldP spid="49167" grpId="6" animBg="1"/>
      <p:bldP spid="49167" grpId="7" animBg="1"/>
      <p:bldP spid="49167" grpId="8" animBg="1"/>
      <p:bldP spid="49167" grpId="9" animBg="1"/>
      <p:bldP spid="49167" grpId="10" animBg="1"/>
      <p:bldP spid="49167" grpId="11" animBg="1"/>
      <p:bldP spid="49167" grpId="12" animBg="1"/>
      <p:bldP spid="49167" grpId="13" animBg="1"/>
      <p:bldP spid="49168" grpId="0"/>
      <p:bldP spid="49168" grpId="1"/>
      <p:bldP spid="49168" grpId="2"/>
      <p:bldP spid="49168" grpId="3"/>
      <p:bldP spid="49168" grpId="4"/>
      <p:bldP spid="49168" grpId="5"/>
      <p:bldP spid="49168" grpId="6"/>
      <p:bldP spid="49168" grpId="7"/>
      <p:bldP spid="49168" grpId="8"/>
      <p:bldP spid="49168" grpId="9"/>
      <p:bldP spid="49168" grpId="10"/>
      <p:bldP spid="49168" grpId="11"/>
      <p:bldP spid="49168" grpId="12"/>
      <p:bldP spid="49168" grpId="13"/>
      <p:bldP spid="49170" grpId="0" animBg="1"/>
      <p:bldP spid="49170" grpId="1" animBg="1"/>
      <p:bldP spid="49171" grpId="0" animBg="1"/>
      <p:bldP spid="49171" grpId="1" animBg="1"/>
      <p:bldP spid="49172" grpId="0" animBg="1"/>
      <p:bldP spid="49172" grpId="1" animBg="1"/>
      <p:bldP spid="49173" grpId="0" animBg="1"/>
      <p:bldP spid="49173" grpId="1" animBg="1"/>
      <p:bldP spid="49174" grpId="0" animBg="1"/>
      <p:bldP spid="49174" grpId="1" animBg="1"/>
      <p:bldP spid="49174" grpId="2" animBg="1"/>
      <p:bldP spid="49174" grpId="3" animBg="1"/>
      <p:bldP spid="49174" grpId="4" animBg="1"/>
      <p:bldP spid="49174" grpId="5" animBg="1"/>
      <p:bldP spid="49174" grpId="6" animBg="1"/>
      <p:bldP spid="49174" grpId="7" animBg="1"/>
      <p:bldP spid="49174" grpId="8" animBg="1"/>
      <p:bldP spid="49174" grpId="9" animBg="1"/>
      <p:bldP spid="49174" grpId="10" animBg="1"/>
      <p:bldP spid="49174" grpId="11" animBg="1"/>
      <p:bldP spid="49174" grpId="12" animBg="1"/>
      <p:bldP spid="49174" grpId="13" animBg="1"/>
      <p:bldP spid="49174" grpId="14" animBg="1"/>
      <p:bldP spid="49174" grpId="15" animBg="1"/>
      <p:bldP spid="49174" grpId="16" animBg="1"/>
      <p:bldP spid="49174" grpId="17" animBg="1"/>
      <p:bldP spid="49175" grpId="0" animBg="1"/>
      <p:bldP spid="49175" grpId="1" animBg="1"/>
      <p:bldP spid="49176" grpId="0" animBg="1"/>
      <p:bldP spid="49176" grpId="1" animBg="1"/>
      <p:bldP spid="49177" grpId="0" animBg="1"/>
      <p:bldP spid="49177" grpId="1" animBg="1"/>
      <p:bldP spid="49178" grpId="0" animBg="1"/>
      <p:bldP spid="49178" grpId="1" animBg="1"/>
      <p:bldP spid="49179" grpId="0" animBg="1"/>
      <p:bldP spid="49179" grpId="1" animBg="1"/>
      <p:bldP spid="49180" grpId="0" animBg="1"/>
      <p:bldP spid="49180" grpId="1" animBg="1"/>
      <p:bldP spid="49181" grpId="0" animBg="1"/>
      <p:bldP spid="49181" grpId="1" animBg="1"/>
      <p:bldP spid="49182" grpId="0" animBg="1"/>
      <p:bldP spid="49182" grpId="1" animBg="1"/>
      <p:bldP spid="49182" grpId="2" animBg="1"/>
      <p:bldP spid="49182" grpId="3" animBg="1"/>
      <p:bldP spid="49182" grpId="4" animBg="1"/>
      <p:bldP spid="49182" grpId="5" animBg="1"/>
      <p:bldP spid="49182" grpId="6" animBg="1"/>
      <p:bldP spid="49182" grpId="7" animBg="1"/>
      <p:bldP spid="49183" grpId="0" animBg="1"/>
      <p:bldP spid="49183" grpId="1" animBg="1"/>
      <p:bldP spid="49183" grpId="2" animBg="1"/>
      <p:bldP spid="49183" grpId="3" animBg="1"/>
      <p:bldP spid="49183" grpId="4" animBg="1"/>
      <p:bldP spid="49183" grpId="5" animBg="1"/>
      <p:bldP spid="49183" grpId="6" animBg="1"/>
      <p:bldP spid="49183" grpId="7" animBg="1"/>
      <p:bldP spid="49184" grpId="0" animBg="1"/>
      <p:bldP spid="49184" grpId="1" animBg="1"/>
      <p:bldP spid="49185" grpId="0" animBg="1"/>
      <p:bldP spid="49185" grpId="1" animBg="1"/>
      <p:bldP spid="49186" grpId="0" animBg="1"/>
      <p:bldP spid="49186" grpId="1" animBg="1"/>
      <p:bldP spid="49187" grpId="0" animBg="1"/>
      <p:bldP spid="49187" grpId="1" animBg="1"/>
      <p:bldP spid="49188" grpId="0" animBg="1"/>
      <p:bldP spid="49188" grpId="1" animBg="1"/>
      <p:bldP spid="49189" grpId="0" animBg="1"/>
      <p:bldP spid="49189" grpId="1" animBg="1"/>
      <p:bldP spid="49190" grpId="0" animBg="1"/>
      <p:bldP spid="49190" grpId="1" animBg="1"/>
      <p:bldP spid="49191" grpId="0" animBg="1"/>
      <p:bldP spid="49191" grpId="1" animBg="1"/>
      <p:bldP spid="49192" grpId="0" animBg="1"/>
      <p:bldP spid="49192" grpId="1" animBg="1"/>
      <p:bldP spid="49193" grpId="0" animBg="1"/>
      <p:bldP spid="49193" grpId="1" animBg="1"/>
      <p:bldP spid="49194" grpId="0" animBg="1"/>
      <p:bldP spid="49194" grpId="1" animBg="1"/>
      <p:bldP spid="49195" grpId="0" animBg="1"/>
      <p:bldP spid="49195" grpId="1" animBg="1"/>
      <p:bldP spid="49196" grpId="0" animBg="1"/>
      <p:bldP spid="49196" grpId="1" animBg="1"/>
      <p:bldP spid="49197" grpId="0" animBg="1"/>
      <p:bldP spid="49197" grpId="1" animBg="1"/>
      <p:bldP spid="49198" grpId="0" animBg="1"/>
      <p:bldP spid="49198" grpId="1" animBg="1"/>
      <p:bldP spid="49199" grpId="0" animBg="1"/>
      <p:bldP spid="49199" grpId="1" animBg="1"/>
      <p:bldP spid="49200" grpId="0" animBg="1"/>
      <p:bldP spid="49200" grpId="1" animBg="1"/>
      <p:bldP spid="49201" grpId="0" animBg="1"/>
      <p:bldP spid="49201" grpId="1" animBg="1"/>
      <p:bldP spid="49202" grpId="0" animBg="1"/>
      <p:bldP spid="49202" grpId="1" animBg="1"/>
      <p:bldP spid="49203" grpId="0" animBg="1"/>
      <p:bldP spid="49203" grpId="1" animBg="1"/>
      <p:bldP spid="49204" grpId="0" animBg="1"/>
      <p:bldP spid="49204" grpId="1" animBg="1"/>
      <p:bldP spid="49205" grpId="0" animBg="1"/>
      <p:bldP spid="49205" grpId="1" animBg="1"/>
      <p:bldP spid="49206" grpId="0" animBg="1"/>
      <p:bldP spid="49206" grpId="1" animBg="1"/>
      <p:bldP spid="49207" grpId="0" animBg="1"/>
      <p:bldP spid="49207" grpId="1" animBg="1"/>
      <p:bldP spid="49208" grpId="0" animBg="1"/>
      <p:bldP spid="49208" grpId="1" animBg="1"/>
      <p:bldP spid="49209" grpId="0" animBg="1"/>
      <p:bldP spid="49209" grpId="1" animBg="1"/>
      <p:bldP spid="49210" grpId="0" animBg="1"/>
      <p:bldP spid="49210" grpId="1" animBg="1"/>
      <p:bldP spid="49211" grpId="0" animBg="1"/>
      <p:bldP spid="49211" grpId="1" animBg="1"/>
      <p:bldP spid="49212" grpId="0" animBg="1"/>
      <p:bldP spid="49212" grpId="1" animBg="1"/>
      <p:bldP spid="49213" grpId="0"/>
      <p:bldP spid="492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45E9-CA53-42CA-BDC3-8A50EA413948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43076"/>
            <a:ext cx="9144000" cy="4514924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pPr algn="l"/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#</a:t>
            </a:r>
            <a:r>
              <a:rPr lang="en-US" altLang="zh-TW" sz="2400" dirty="0"/>
              <a:t>define MAX_STACK_SIZE 100 /* maximum stack size */</a:t>
            </a:r>
            <a:br>
              <a:rPr lang="en-US" altLang="zh-TW" sz="2400" dirty="0"/>
            </a:br>
            <a:r>
              <a:rPr lang="en-US" altLang="zh-TW" sz="2400" dirty="0"/>
              <a:t>#define MAX_EXPR_SIZE 100 </a:t>
            </a:r>
            <a:r>
              <a:rPr lang="en-US" altLang="zh-TW" sz="2400" dirty="0" smtClean="0"/>
              <a:t>   /* </a:t>
            </a:r>
            <a:r>
              <a:rPr lang="en-US" altLang="zh-TW" sz="2400" dirty="0"/>
              <a:t>max size of expression </a:t>
            </a:r>
            <a:r>
              <a:rPr lang="en-US" altLang="zh-TW" sz="2400" dirty="0" smtClean="0"/>
              <a:t>*/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err="1"/>
              <a:t>typedef</a:t>
            </a:r>
            <a:r>
              <a:rPr lang="en-US" altLang="zh-TW" sz="2400" dirty="0"/>
              <a:t> </a:t>
            </a:r>
            <a:r>
              <a:rPr lang="en-US" altLang="zh-TW" sz="2400" dirty="0" err="1"/>
              <a:t>enum</a:t>
            </a:r>
            <a:r>
              <a:rPr lang="en-US" altLang="zh-TW" sz="2400" dirty="0"/>
              <a:t>{1paran, </a:t>
            </a:r>
            <a:r>
              <a:rPr lang="en-US" altLang="zh-TW" sz="2400" dirty="0" err="1"/>
              <a:t>rparen</a:t>
            </a:r>
            <a:r>
              <a:rPr lang="en-US" altLang="zh-TW" sz="2400" dirty="0"/>
              <a:t>, plus, minus, times, divide,  </a:t>
            </a:r>
            <a:br>
              <a:rPr lang="en-US" altLang="zh-TW" sz="2400" dirty="0"/>
            </a:br>
            <a:r>
              <a:rPr lang="en-US" altLang="zh-TW" sz="2400" dirty="0"/>
              <a:t>                        mod, </a:t>
            </a:r>
            <a:r>
              <a:rPr lang="en-US" altLang="zh-TW" sz="2400" dirty="0" err="1"/>
              <a:t>eos</a:t>
            </a:r>
            <a:r>
              <a:rPr lang="en-US" altLang="zh-TW" sz="2400" dirty="0"/>
              <a:t>, operand} precedence;</a:t>
            </a:r>
            <a:br>
              <a:rPr lang="en-US" altLang="zh-TW" sz="2400" dirty="0"/>
            </a:br>
            <a:r>
              <a:rPr lang="en-US" altLang="zh-TW" sz="2400" dirty="0" err="1"/>
              <a:t>int</a:t>
            </a:r>
            <a:r>
              <a:rPr lang="en-US" altLang="zh-TW" sz="2400" dirty="0"/>
              <a:t> stack[MAX_STACK_SIZE]; /* global stack */</a:t>
            </a:r>
            <a:br>
              <a:rPr lang="en-US" altLang="zh-TW" sz="2400" dirty="0"/>
            </a:br>
            <a:r>
              <a:rPr lang="en-US" altLang="zh-TW" sz="2400" dirty="0"/>
              <a:t>char </a:t>
            </a:r>
            <a:r>
              <a:rPr lang="en-US" altLang="zh-TW" sz="2400" dirty="0" err="1"/>
              <a:t>expr</a:t>
            </a:r>
            <a:r>
              <a:rPr lang="en-US" altLang="zh-TW" sz="2400" dirty="0"/>
              <a:t>[MAX_EXPR_SIZE]; /* input string */</a:t>
            </a:r>
            <a:endParaRPr lang="en-US" altLang="zh-TW" sz="2800" dirty="0"/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116824" y="188640"/>
            <a:ext cx="537557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4400" b="1" dirty="0">
                <a:latin typeface="Cambria" pitchFamily="18" charset="0"/>
              </a:rPr>
              <a:t>Goal: </a:t>
            </a:r>
            <a:r>
              <a:rPr kumimoji="1" lang="en-US" altLang="zh-TW" sz="4400" b="1" dirty="0" smtClean="0">
                <a:latin typeface="Cambria" pitchFamily="18" charset="0"/>
              </a:rPr>
              <a:t>Infix -&gt; Postfix</a:t>
            </a:r>
            <a:endParaRPr kumimoji="1" lang="en-US" altLang="zh-TW" sz="4400" b="1" dirty="0">
              <a:latin typeface="Cambria" pitchFamily="18" charset="0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7084" y="958081"/>
            <a:ext cx="9136916" cy="138499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TW" sz="2800" b="1" dirty="0">
                <a:solidFill>
                  <a:schemeClr val="tx2"/>
                </a:solidFill>
                <a:latin typeface="Cambria" pitchFamily="18" charset="0"/>
              </a:rPr>
              <a:t>Assumptions:</a:t>
            </a:r>
          </a:p>
          <a:p>
            <a:pPr eaLnBrk="1" hangingPunct="1"/>
            <a:r>
              <a:rPr kumimoji="1" lang="en-US" altLang="zh-TW" sz="2800" b="1" dirty="0">
                <a:solidFill>
                  <a:schemeClr val="tx2"/>
                </a:solidFill>
                <a:latin typeface="Cambria" pitchFamily="18" charset="0"/>
              </a:rPr>
              <a:t>    operators: +, -, *, /, %</a:t>
            </a:r>
          </a:p>
          <a:p>
            <a:pPr eaLnBrk="1" hangingPunct="1"/>
            <a:r>
              <a:rPr kumimoji="1" lang="en-US" altLang="zh-TW" sz="2800" b="1" dirty="0">
                <a:solidFill>
                  <a:schemeClr val="tx2"/>
                </a:solidFill>
                <a:latin typeface="Cambria" pitchFamily="18" charset="0"/>
              </a:rPr>
              <a:t>    operands: single digit integer</a:t>
            </a:r>
          </a:p>
        </p:txBody>
      </p:sp>
    </p:spTree>
    <p:extLst>
      <p:ext uri="{BB962C8B-B14F-4D97-AF65-F5344CB8AC3E}">
        <p14:creationId xmlns:p14="http://schemas.microsoft.com/office/powerpoint/2010/main" val="21066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D875-EF94-499B-9608-427E37155BB1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pPr algn="l"/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eval</a:t>
            </a:r>
            <a:r>
              <a:rPr lang="en-US" altLang="zh-TW" sz="2400" dirty="0"/>
              <a:t>(void)</a:t>
            </a:r>
            <a:br>
              <a:rPr lang="en-US" altLang="zh-TW" sz="2400" dirty="0"/>
            </a:br>
            <a:r>
              <a:rPr lang="en-US" altLang="zh-TW" sz="2400" dirty="0"/>
              <a:t>{</a:t>
            </a:r>
            <a:br>
              <a:rPr lang="en-US" altLang="zh-TW" sz="2400" dirty="0"/>
            </a:br>
            <a:r>
              <a:rPr lang="en-US" altLang="zh-TW" sz="2400" dirty="0" smtClean="0"/>
              <a:t>    /* </a:t>
            </a:r>
            <a:r>
              <a:rPr lang="en-US" altLang="zh-TW" sz="2400" dirty="0"/>
              <a:t>evaluate a postfix expression, </a:t>
            </a:r>
            <a:r>
              <a:rPr lang="en-US" altLang="zh-TW" sz="2400" dirty="0" err="1"/>
              <a:t>expr</a:t>
            </a:r>
            <a:r>
              <a:rPr lang="en-US" altLang="zh-TW" sz="2400" dirty="0"/>
              <a:t>, maintained as a </a:t>
            </a:r>
            <a:br>
              <a:rPr lang="en-US" altLang="zh-TW" sz="2400" dirty="0"/>
            </a:br>
            <a:r>
              <a:rPr lang="en-US" altLang="zh-TW" sz="2400" dirty="0"/>
              <a:t>    </a:t>
            </a:r>
            <a:r>
              <a:rPr lang="en-US" altLang="zh-TW" sz="2400" dirty="0" smtClean="0"/>
              <a:t>      global </a:t>
            </a:r>
            <a:r>
              <a:rPr lang="en-US" altLang="zh-TW" sz="2400" dirty="0"/>
              <a:t>variable, </a:t>
            </a:r>
            <a:r>
              <a:rPr lang="en-US" altLang="zh-TW" sz="2400" dirty="0">
                <a:solidFill>
                  <a:srgbClr val="CC3300"/>
                </a:solidFill>
              </a:rPr>
              <a:t>‘\0’</a:t>
            </a:r>
            <a:r>
              <a:rPr lang="en-US" altLang="zh-TW" sz="2400" dirty="0"/>
              <a:t> is the </a:t>
            </a:r>
            <a:r>
              <a:rPr lang="en-US" altLang="zh-TW" sz="2400" dirty="0" err="1">
                <a:solidFill>
                  <a:srgbClr val="CC3300"/>
                </a:solidFill>
              </a:rPr>
              <a:t>the</a:t>
            </a:r>
            <a:r>
              <a:rPr lang="en-US" altLang="zh-TW" sz="2400" dirty="0">
                <a:solidFill>
                  <a:srgbClr val="CC3300"/>
                </a:solidFill>
              </a:rPr>
              <a:t> end</a:t>
            </a:r>
            <a:r>
              <a:rPr lang="en-US" altLang="zh-TW" sz="2400" dirty="0"/>
              <a:t> of the expression.</a:t>
            </a:r>
            <a:br>
              <a:rPr lang="en-US" altLang="zh-TW" sz="2400" dirty="0"/>
            </a:br>
            <a:r>
              <a:rPr lang="en-US" altLang="zh-TW" sz="2400" dirty="0"/>
              <a:t>   </a:t>
            </a:r>
            <a:r>
              <a:rPr lang="en-US" altLang="zh-TW" sz="2400" dirty="0" smtClean="0"/>
              <a:t>      </a:t>
            </a:r>
            <a:r>
              <a:rPr lang="en-US" altLang="zh-TW" sz="2400" dirty="0"/>
              <a:t>The stack and top of the stack are global variables.</a:t>
            </a:r>
            <a:br>
              <a:rPr lang="en-US" altLang="zh-TW" sz="2400" dirty="0"/>
            </a:br>
            <a:r>
              <a:rPr lang="en-US" altLang="zh-TW" sz="2400" dirty="0"/>
              <a:t>    </a:t>
            </a:r>
            <a:r>
              <a:rPr lang="en-US" altLang="zh-TW" sz="2400" dirty="0" smtClean="0"/>
              <a:t>     </a:t>
            </a:r>
            <a:r>
              <a:rPr lang="en-US" altLang="zh-TW" sz="2400" dirty="0" err="1" smtClean="0">
                <a:solidFill>
                  <a:srgbClr val="CC3300"/>
                </a:solidFill>
              </a:rPr>
              <a:t>get_token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is used to return the </a:t>
            </a:r>
            <a:r>
              <a:rPr lang="en-US" altLang="zh-TW" sz="2400" dirty="0">
                <a:solidFill>
                  <a:srgbClr val="CC3300"/>
                </a:solidFill>
              </a:rPr>
              <a:t>token type</a:t>
            </a:r>
            <a:r>
              <a:rPr lang="en-US" altLang="zh-TW" sz="2400" dirty="0"/>
              <a:t> and </a:t>
            </a:r>
            <a:br>
              <a:rPr lang="en-US" altLang="zh-TW" sz="2400" dirty="0"/>
            </a:br>
            <a:r>
              <a:rPr lang="en-US" altLang="zh-TW" sz="2400" dirty="0"/>
              <a:t>    </a:t>
            </a:r>
            <a:r>
              <a:rPr lang="en-US" altLang="zh-TW" sz="2400" dirty="0" smtClean="0"/>
              <a:t>     the </a:t>
            </a:r>
            <a:r>
              <a:rPr lang="en-US" altLang="zh-TW" sz="2400" dirty="0">
                <a:solidFill>
                  <a:srgbClr val="CC3300"/>
                </a:solidFill>
              </a:rPr>
              <a:t>character</a:t>
            </a:r>
            <a:r>
              <a:rPr lang="en-US" altLang="zh-TW" sz="2400" dirty="0"/>
              <a:t> symbol. Operands are assumed to be </a:t>
            </a:r>
            <a:r>
              <a:rPr lang="en-US" altLang="zh-TW" sz="2400" dirty="0">
                <a:solidFill>
                  <a:srgbClr val="0000FF"/>
                </a:solidFill>
              </a:rPr>
              <a:t>single</a:t>
            </a:r>
            <a:br>
              <a:rPr lang="en-US" altLang="zh-TW" sz="2400" dirty="0">
                <a:solidFill>
                  <a:srgbClr val="0000FF"/>
                </a:solidFill>
              </a:rPr>
            </a:br>
            <a:r>
              <a:rPr lang="en-US" altLang="zh-TW" sz="2400" dirty="0">
                <a:solidFill>
                  <a:srgbClr val="0000FF"/>
                </a:solidFill>
              </a:rPr>
              <a:t>    </a:t>
            </a:r>
            <a:r>
              <a:rPr lang="en-US" altLang="zh-TW" sz="2400" dirty="0" smtClean="0">
                <a:solidFill>
                  <a:srgbClr val="0000FF"/>
                </a:solidFill>
              </a:rPr>
              <a:t>     character </a:t>
            </a:r>
            <a:r>
              <a:rPr lang="en-US" altLang="zh-TW" sz="2400" dirty="0">
                <a:solidFill>
                  <a:srgbClr val="0000FF"/>
                </a:solidFill>
              </a:rPr>
              <a:t>digits </a:t>
            </a:r>
            <a:r>
              <a:rPr lang="en-US" altLang="zh-TW" sz="2400" dirty="0" smtClean="0"/>
              <a:t>*/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</a:t>
            </a:r>
            <a:r>
              <a:rPr lang="en-US" altLang="zh-TW" sz="2400" dirty="0" smtClean="0"/>
              <a:t>  precedence </a:t>
            </a:r>
            <a:r>
              <a:rPr lang="en-US" altLang="zh-TW" sz="2400" dirty="0"/>
              <a:t>token;</a:t>
            </a:r>
            <a:br>
              <a:rPr lang="en-US" altLang="zh-TW" sz="2400" dirty="0"/>
            </a:br>
            <a:r>
              <a:rPr lang="en-US" altLang="zh-TW" sz="2400" dirty="0"/>
              <a:t>  </a:t>
            </a:r>
            <a:r>
              <a:rPr lang="en-US" altLang="zh-TW" sz="2400" dirty="0" smtClean="0"/>
              <a:t>  char </a:t>
            </a:r>
            <a:r>
              <a:rPr lang="en-US" altLang="zh-TW" sz="2400" dirty="0"/>
              <a:t>symbol;</a:t>
            </a:r>
            <a:br>
              <a:rPr lang="en-US" altLang="zh-TW" sz="2400" dirty="0"/>
            </a:br>
            <a:r>
              <a:rPr lang="en-US" altLang="zh-TW" sz="2400" dirty="0"/>
              <a:t>  </a:t>
            </a:r>
            <a:r>
              <a:rPr lang="en-US" altLang="zh-TW" sz="2400" dirty="0" smtClean="0"/>
              <a:t>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op1, op2;</a:t>
            </a:r>
            <a:br>
              <a:rPr lang="en-US" altLang="zh-TW" sz="2400" dirty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 = 0;  </a:t>
            </a:r>
            <a:r>
              <a:rPr lang="en-US" altLang="zh-TW" sz="2400" dirty="0" smtClean="0"/>
              <a:t>       /* </a:t>
            </a:r>
            <a:r>
              <a:rPr lang="en-US" altLang="zh-TW" sz="2400" dirty="0"/>
              <a:t>counter for the expression string */</a:t>
            </a:r>
            <a:br>
              <a:rPr lang="en-US" altLang="zh-TW" sz="2400" dirty="0"/>
            </a:br>
            <a:r>
              <a:rPr lang="en-US" altLang="zh-TW" sz="2400" dirty="0"/>
              <a:t>  </a:t>
            </a:r>
            <a:r>
              <a:rPr lang="en-US" altLang="zh-TW" sz="2400" dirty="0" smtClean="0"/>
              <a:t>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top = -1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</a:t>
            </a:r>
            <a:r>
              <a:rPr lang="en-US" altLang="zh-TW" sz="2400" dirty="0" smtClean="0"/>
              <a:t>  token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get_token</a:t>
            </a:r>
            <a:r>
              <a:rPr lang="en-US" altLang="zh-TW" sz="2400" dirty="0"/>
              <a:t>(&amp;symbol, &amp;n);</a:t>
            </a:r>
            <a:br>
              <a:rPr lang="en-US" altLang="zh-TW" sz="2400" dirty="0"/>
            </a:br>
            <a:r>
              <a:rPr lang="en-US" altLang="zh-TW" sz="2400" dirty="0"/>
              <a:t>  </a:t>
            </a:r>
            <a:r>
              <a:rPr lang="en-US" altLang="zh-TW" sz="2400" dirty="0" smtClean="0"/>
              <a:t> 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00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5342-5BD6-4720-AE4C-DB17FD5F56A0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pPr algn="l"/>
            <a:r>
              <a:rPr lang="en-US" altLang="zh-TW" sz="2400" dirty="0" smtClean="0"/>
              <a:t>     while </a:t>
            </a:r>
            <a:r>
              <a:rPr lang="en-US" altLang="zh-TW" sz="2400" dirty="0"/>
              <a:t>(token != </a:t>
            </a:r>
            <a:r>
              <a:rPr lang="en-US" altLang="zh-TW" sz="2400" dirty="0" err="1" smtClean="0"/>
              <a:t>eos</a:t>
            </a:r>
            <a:r>
              <a:rPr lang="en-US" altLang="zh-TW" sz="2400" dirty="0" smtClean="0"/>
              <a:t>)  </a:t>
            </a:r>
            <a:br>
              <a:rPr lang="en-US" altLang="zh-TW" sz="2400" dirty="0" smtClean="0"/>
            </a:br>
            <a:r>
              <a:rPr lang="en-US" altLang="zh-TW" sz="2400" dirty="0" smtClean="0"/>
              <a:t>     {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    </a:t>
            </a:r>
            <a:r>
              <a:rPr lang="en-US" altLang="zh-TW" sz="2400" dirty="0" smtClean="0"/>
              <a:t>   if 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0000FF"/>
                </a:solidFill>
              </a:rPr>
              <a:t>token == operand</a:t>
            </a:r>
            <a:r>
              <a:rPr lang="en-US" altLang="zh-TW" sz="2400" dirty="0"/>
              <a:t>)</a:t>
            </a:r>
            <a:br>
              <a:rPr lang="en-US" altLang="zh-TW" sz="2400" dirty="0"/>
            </a:br>
            <a:r>
              <a:rPr lang="en-US" altLang="zh-TW" sz="2400" dirty="0"/>
              <a:t>            </a:t>
            </a:r>
            <a:r>
              <a:rPr lang="en-US" altLang="zh-TW" sz="2400" dirty="0" smtClean="0"/>
              <a:t>        push</a:t>
            </a:r>
            <a:r>
              <a:rPr lang="en-US" altLang="zh-TW" sz="2400" dirty="0"/>
              <a:t>(&amp;top, </a:t>
            </a:r>
            <a:r>
              <a:rPr lang="en-US" altLang="zh-TW" sz="2400" dirty="0">
                <a:solidFill>
                  <a:srgbClr val="CC3300"/>
                </a:solidFill>
              </a:rPr>
              <a:t>symbol-’0’</a:t>
            </a:r>
            <a:r>
              <a:rPr lang="en-US" altLang="zh-TW" sz="2400" dirty="0"/>
              <a:t>);   /* stack insert */</a:t>
            </a:r>
            <a:r>
              <a:rPr lang="zh-TW" altLang="zh-TW" sz="2400" dirty="0" smtClean="0"/>
              <a:t>   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           else </a:t>
            </a:r>
            <a:br>
              <a:rPr lang="en-US" altLang="zh-TW" sz="2400" dirty="0" smtClean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      { </a:t>
            </a:r>
            <a:r>
              <a:rPr lang="en-US" altLang="zh-TW" sz="1800" dirty="0" smtClean="0">
                <a:solidFill>
                  <a:srgbClr val="FF0000"/>
                </a:solidFill>
              </a:rPr>
              <a:t>/* </a:t>
            </a:r>
            <a:r>
              <a:rPr lang="en-US" altLang="zh-TW" sz="1800" dirty="0">
                <a:solidFill>
                  <a:srgbClr val="FF0000"/>
                </a:solidFill>
              </a:rPr>
              <a:t>remove two operands, perform operation, and </a:t>
            </a:r>
            <a:r>
              <a:rPr lang="en-US" altLang="zh-TW" sz="1800" dirty="0" smtClean="0">
                <a:solidFill>
                  <a:srgbClr val="FF0000"/>
                </a:solidFill>
              </a:rPr>
              <a:t>return </a:t>
            </a:r>
            <a:r>
              <a:rPr lang="en-US" altLang="zh-TW" sz="1800" dirty="0">
                <a:solidFill>
                  <a:srgbClr val="FF0000"/>
                </a:solidFill>
              </a:rPr>
              <a:t>result to the </a:t>
            </a:r>
            <a:r>
              <a:rPr lang="en-US" altLang="zh-TW" sz="1800" dirty="0" smtClean="0">
                <a:solidFill>
                  <a:srgbClr val="FF0000"/>
                </a:solidFill>
              </a:rPr>
              <a:t>stack*/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   </a:t>
            </a:r>
            <a:r>
              <a:rPr lang="en-US" altLang="zh-TW" sz="2400" dirty="0" smtClean="0"/>
              <a:t>             op2 </a:t>
            </a:r>
            <a:r>
              <a:rPr lang="en-US" altLang="zh-TW" sz="2400" dirty="0"/>
              <a:t>= p</a:t>
            </a:r>
            <a:r>
              <a:rPr lang="en-US" altLang="zh-TW" sz="2400" dirty="0" smtClean="0"/>
              <a:t>op(&amp;</a:t>
            </a:r>
            <a:r>
              <a:rPr lang="en-US" altLang="zh-TW" sz="2400" dirty="0"/>
              <a:t>top);  /* stack delete */</a:t>
            </a:r>
            <a:br>
              <a:rPr lang="en-US" altLang="zh-TW" sz="2400" dirty="0"/>
            </a:br>
            <a:r>
              <a:rPr lang="en-US" altLang="zh-TW" sz="2400" dirty="0"/>
              <a:t>       </a:t>
            </a:r>
            <a:r>
              <a:rPr lang="en-US" altLang="zh-TW" sz="2400" dirty="0" smtClean="0"/>
              <a:t>             op1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pop(&amp;</a:t>
            </a:r>
            <a:r>
              <a:rPr lang="en-US" altLang="zh-TW" sz="2400" dirty="0"/>
              <a:t>top);</a:t>
            </a:r>
            <a:br>
              <a:rPr lang="en-US" altLang="zh-TW" sz="2400" dirty="0"/>
            </a:br>
            <a:r>
              <a:rPr lang="en-US" altLang="zh-TW" sz="2400" dirty="0"/>
              <a:t>       </a:t>
            </a:r>
            <a:r>
              <a:rPr lang="en-US" altLang="zh-TW" sz="2400" dirty="0" smtClean="0"/>
              <a:t>             switch(token</a:t>
            </a:r>
            <a:r>
              <a:rPr lang="en-US" altLang="zh-TW" sz="2400" dirty="0"/>
              <a:t>)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               {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        </a:t>
            </a:r>
            <a:r>
              <a:rPr lang="en-US" altLang="zh-TW" sz="2400" dirty="0" smtClean="0"/>
              <a:t>                 case plus       : push(&amp;</a:t>
            </a:r>
            <a:r>
              <a:rPr lang="en-US" altLang="zh-TW" sz="2400" dirty="0"/>
              <a:t>top, op1+op2); break;</a:t>
            </a:r>
            <a:br>
              <a:rPr lang="en-US" altLang="zh-TW" sz="2400" dirty="0"/>
            </a:br>
            <a:r>
              <a:rPr lang="en-US" altLang="zh-TW" sz="2400" dirty="0"/>
              <a:t>            </a:t>
            </a:r>
            <a:r>
              <a:rPr lang="en-US" altLang="zh-TW" sz="2400" dirty="0" smtClean="0"/>
              <a:t>                 case minus   : push(&amp;</a:t>
            </a:r>
            <a:r>
              <a:rPr lang="en-US" altLang="zh-TW" sz="2400" dirty="0"/>
              <a:t>top, op1-op2); break;     </a:t>
            </a:r>
            <a:br>
              <a:rPr lang="en-US" altLang="zh-TW" sz="2400" dirty="0"/>
            </a:br>
            <a:r>
              <a:rPr lang="en-US" altLang="zh-TW" sz="2400" dirty="0"/>
              <a:t>            </a:t>
            </a:r>
            <a:r>
              <a:rPr lang="en-US" altLang="zh-TW" sz="2400" dirty="0" smtClean="0"/>
              <a:t>                 case times    : push(&amp;</a:t>
            </a:r>
            <a:r>
              <a:rPr lang="en-US" altLang="zh-TW" sz="2400" dirty="0"/>
              <a:t>top, op1*op2); break;     </a:t>
            </a:r>
            <a:br>
              <a:rPr lang="en-US" altLang="zh-TW" sz="2400" dirty="0"/>
            </a:br>
            <a:r>
              <a:rPr lang="en-US" altLang="zh-TW" sz="2400" dirty="0"/>
              <a:t>            </a:t>
            </a:r>
            <a:r>
              <a:rPr lang="en-US" altLang="zh-TW" sz="2400" dirty="0" smtClean="0"/>
              <a:t>                 case divide   : push(&amp;</a:t>
            </a:r>
            <a:r>
              <a:rPr lang="en-US" altLang="zh-TW" sz="2400" dirty="0"/>
              <a:t>top, op1/op2); break;     </a:t>
            </a:r>
            <a:br>
              <a:rPr lang="en-US" altLang="zh-TW" sz="2400" dirty="0"/>
            </a:br>
            <a:r>
              <a:rPr lang="en-US" altLang="zh-TW" sz="2400" dirty="0"/>
              <a:t>            </a:t>
            </a:r>
            <a:r>
              <a:rPr lang="en-US" altLang="zh-TW" sz="2400" dirty="0" smtClean="0"/>
              <a:t>                 case mod       : push(&amp;</a:t>
            </a:r>
            <a:r>
              <a:rPr lang="en-US" altLang="zh-TW" sz="2400" dirty="0"/>
              <a:t>top, op1%op2);</a:t>
            </a:r>
            <a:br>
              <a:rPr lang="en-US" altLang="zh-TW" sz="2400" dirty="0"/>
            </a:br>
            <a:r>
              <a:rPr lang="en-US" altLang="zh-TW" sz="2400" dirty="0"/>
              <a:t>       </a:t>
            </a:r>
            <a:r>
              <a:rPr lang="en-US" altLang="zh-TW" sz="2400" dirty="0" smtClean="0"/>
              <a:t>             }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</a:t>
            </a:r>
            <a:r>
              <a:rPr lang="en-US" altLang="zh-TW" sz="2400" dirty="0" smtClean="0"/>
              <a:t>        }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</a:t>
            </a:r>
            <a:r>
              <a:rPr lang="en-US" altLang="zh-TW" sz="2400" dirty="0" smtClean="0"/>
              <a:t>       token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get_token</a:t>
            </a:r>
            <a:r>
              <a:rPr lang="en-US" altLang="zh-TW" sz="2400" dirty="0"/>
              <a:t> (&amp;symbol, &amp;n);</a:t>
            </a:r>
            <a:br>
              <a:rPr lang="en-US" altLang="zh-TW" sz="2400" dirty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}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return pop(&amp;</a:t>
            </a:r>
            <a:r>
              <a:rPr lang="en-US" altLang="zh-TW" sz="2400" dirty="0"/>
              <a:t>top); /* return result */</a:t>
            </a:r>
            <a:br>
              <a:rPr lang="en-US" altLang="zh-TW" sz="2400" dirty="0"/>
            </a:br>
            <a:r>
              <a:rPr lang="en-US" altLang="zh-TW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83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510D-EAF2-4F58-AB73-9465E23A2483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pPr algn="l"/>
            <a:r>
              <a:rPr lang="en-US" altLang="zh-TW" sz="2400" dirty="0"/>
              <a:t>precedence </a:t>
            </a:r>
            <a:r>
              <a:rPr lang="en-US" altLang="zh-TW" sz="2400" dirty="0" err="1"/>
              <a:t>get_token</a:t>
            </a:r>
            <a:r>
              <a:rPr lang="en-US" altLang="zh-TW" sz="2400" dirty="0"/>
              <a:t>(char *symbol,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*n)</a:t>
            </a:r>
            <a:br>
              <a:rPr lang="en-US" altLang="zh-TW" sz="2400" dirty="0"/>
            </a:br>
            <a:r>
              <a:rPr lang="en-US" altLang="zh-TW" sz="2400" dirty="0" smtClean="0"/>
              <a:t>{     /* </a:t>
            </a:r>
            <a:r>
              <a:rPr lang="en-US" altLang="zh-TW" sz="2400" dirty="0"/>
              <a:t>get the next token, symbol is the character</a:t>
            </a:r>
            <a:br>
              <a:rPr lang="en-US" altLang="zh-TW" sz="2400" dirty="0"/>
            </a:br>
            <a:r>
              <a:rPr lang="en-US" altLang="zh-TW" sz="2400" dirty="0"/>
              <a:t>    </a:t>
            </a:r>
            <a:r>
              <a:rPr lang="en-US" altLang="zh-TW" sz="2400" dirty="0" smtClean="0"/>
              <a:t>         representation</a:t>
            </a:r>
            <a:r>
              <a:rPr lang="en-US" altLang="zh-TW" sz="2400" dirty="0"/>
              <a:t>, which is returned, the token is </a:t>
            </a:r>
            <a:br>
              <a:rPr lang="en-US" altLang="zh-TW" sz="2400" dirty="0"/>
            </a:br>
            <a:r>
              <a:rPr lang="en-US" altLang="zh-TW" sz="2400" dirty="0"/>
              <a:t>    </a:t>
            </a:r>
            <a:r>
              <a:rPr lang="en-US" altLang="zh-TW" sz="2400" dirty="0" smtClean="0"/>
              <a:t>         represented </a:t>
            </a:r>
            <a:r>
              <a:rPr lang="en-US" altLang="zh-TW" sz="2400" dirty="0"/>
              <a:t>by its enumerated value, which</a:t>
            </a:r>
            <a:br>
              <a:rPr lang="en-US" altLang="zh-TW" sz="2400" dirty="0"/>
            </a:br>
            <a:r>
              <a:rPr lang="en-US" altLang="zh-TW" sz="2400" dirty="0"/>
              <a:t>   </a:t>
            </a:r>
            <a:r>
              <a:rPr lang="en-US" altLang="zh-TW" sz="2400" dirty="0" smtClean="0"/>
              <a:t>          </a:t>
            </a:r>
            <a:r>
              <a:rPr lang="en-US" altLang="zh-TW" sz="2400" dirty="0"/>
              <a:t>is returned in the function name */</a:t>
            </a:r>
            <a:br>
              <a:rPr lang="en-US" altLang="zh-TW" sz="2400" dirty="0"/>
            </a:br>
            <a:r>
              <a:rPr lang="en-US" altLang="zh-TW" sz="2400" dirty="0"/>
              <a:t>  </a:t>
            </a:r>
            <a:br>
              <a:rPr lang="en-US" altLang="zh-TW" sz="2400" dirty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   </a:t>
            </a:r>
            <a:r>
              <a:rPr lang="en-US" altLang="zh-TW" sz="2400" dirty="0"/>
              <a:t>*symbol =</a:t>
            </a:r>
            <a:r>
              <a:rPr lang="en-US" altLang="zh-TW" sz="2400" dirty="0" err="1"/>
              <a:t>expr</a:t>
            </a:r>
            <a:r>
              <a:rPr lang="en-US" altLang="zh-TW" sz="2400" dirty="0"/>
              <a:t>[(*n</a:t>
            </a:r>
            <a:r>
              <a:rPr lang="en-US" altLang="zh-TW" sz="2400" dirty="0" smtClean="0"/>
              <a:t>)++];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</a:t>
            </a:r>
            <a:r>
              <a:rPr lang="en-US" altLang="zh-TW" sz="2400" dirty="0" smtClean="0"/>
              <a:t>      switch </a:t>
            </a:r>
            <a:r>
              <a:rPr lang="en-US" altLang="zh-TW" sz="2400" dirty="0"/>
              <a:t>(*symbol) 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   {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 </a:t>
            </a:r>
            <a:r>
              <a:rPr lang="en-US" altLang="zh-TW" sz="2400" dirty="0" smtClean="0"/>
              <a:t>            case </a:t>
            </a:r>
            <a:r>
              <a:rPr lang="en-US" altLang="zh-TW" sz="2400" dirty="0"/>
              <a:t>‘(‘ </a:t>
            </a:r>
            <a:r>
              <a:rPr lang="en-US" altLang="zh-TW" sz="2400" dirty="0" smtClean="0"/>
              <a:t>  : </a:t>
            </a:r>
            <a:r>
              <a:rPr lang="en-US" altLang="zh-TW" sz="2400" dirty="0"/>
              <a:t>return </a:t>
            </a:r>
            <a:r>
              <a:rPr lang="en-US" altLang="zh-TW" sz="2400" dirty="0" err="1"/>
              <a:t>lparen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/>
              <a:t>     </a:t>
            </a:r>
            <a:r>
              <a:rPr lang="en-US" altLang="zh-TW" sz="2400" dirty="0" smtClean="0"/>
              <a:t>            case </a:t>
            </a:r>
            <a:r>
              <a:rPr lang="en-US" altLang="zh-TW" sz="2400" dirty="0"/>
              <a:t>’)’ </a:t>
            </a:r>
            <a:r>
              <a:rPr lang="en-US" altLang="zh-TW" sz="2400" dirty="0" smtClean="0"/>
              <a:t>  : </a:t>
            </a:r>
            <a:r>
              <a:rPr lang="en-US" altLang="zh-TW" sz="2400" dirty="0"/>
              <a:t>return </a:t>
            </a:r>
            <a:r>
              <a:rPr lang="en-US" altLang="zh-TW" sz="2400" dirty="0" err="1"/>
              <a:t>rparen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/>
              <a:t>     </a:t>
            </a:r>
            <a:r>
              <a:rPr lang="en-US" altLang="zh-TW" sz="2400" dirty="0" smtClean="0"/>
              <a:t>            case ‘+’  : </a:t>
            </a:r>
            <a:r>
              <a:rPr lang="en-US" altLang="zh-TW" sz="2400" dirty="0"/>
              <a:t>return plus;</a:t>
            </a:r>
            <a:br>
              <a:rPr lang="en-US" altLang="zh-TW" sz="2400" dirty="0"/>
            </a:br>
            <a:r>
              <a:rPr lang="en-US" altLang="zh-TW" sz="2400" dirty="0"/>
              <a:t>     </a:t>
            </a:r>
            <a:r>
              <a:rPr lang="en-US" altLang="zh-TW" sz="2400" dirty="0" smtClean="0"/>
              <a:t>            case </a:t>
            </a:r>
            <a:r>
              <a:rPr lang="en-US" altLang="zh-TW" sz="2400" dirty="0"/>
              <a:t>‘-’ </a:t>
            </a:r>
            <a:r>
              <a:rPr lang="en-US" altLang="zh-TW" sz="2400" dirty="0" smtClean="0"/>
              <a:t>  : </a:t>
            </a:r>
            <a:r>
              <a:rPr lang="en-US" altLang="zh-TW" sz="2400" dirty="0"/>
              <a:t>return minus;</a:t>
            </a:r>
            <a:br>
              <a:rPr lang="en-US" altLang="zh-TW" sz="2400" dirty="0"/>
            </a:br>
            <a:r>
              <a:rPr lang="zh-TW" altLang="zh-TW" sz="2400" dirty="0"/>
              <a:t> </a:t>
            </a:r>
            <a:r>
              <a:rPr lang="en-US" altLang="zh-TW" sz="2400" dirty="0" smtClean="0"/>
              <a:t>                case </a:t>
            </a:r>
            <a:r>
              <a:rPr lang="en-US" altLang="zh-TW" sz="2400" dirty="0"/>
              <a:t>‘/’ </a:t>
            </a:r>
            <a:r>
              <a:rPr lang="en-US" altLang="zh-TW" sz="2400" dirty="0" smtClean="0"/>
              <a:t>  :  </a:t>
            </a:r>
            <a:r>
              <a:rPr lang="en-US" altLang="zh-TW" sz="2400" dirty="0"/>
              <a:t>return divide;</a:t>
            </a:r>
            <a:br>
              <a:rPr lang="en-US" altLang="zh-TW" sz="2400" dirty="0"/>
            </a:br>
            <a:r>
              <a:rPr lang="en-US" altLang="zh-TW" sz="2400" dirty="0"/>
              <a:t>     </a:t>
            </a:r>
            <a:r>
              <a:rPr lang="en-US" altLang="zh-TW" sz="2400" dirty="0" smtClean="0"/>
              <a:t>            case </a:t>
            </a:r>
            <a:r>
              <a:rPr lang="en-US" altLang="zh-TW" sz="2400" dirty="0"/>
              <a:t>‘*’ </a:t>
            </a:r>
            <a:r>
              <a:rPr lang="en-US" altLang="zh-TW" sz="2400" dirty="0" smtClean="0"/>
              <a:t>  : </a:t>
            </a:r>
            <a:r>
              <a:rPr lang="en-US" altLang="zh-TW" sz="2400" dirty="0"/>
              <a:t>return times;</a:t>
            </a:r>
            <a:br>
              <a:rPr lang="en-US" altLang="zh-TW" sz="2400" dirty="0"/>
            </a:br>
            <a:r>
              <a:rPr lang="en-US" altLang="zh-TW" sz="2400" dirty="0"/>
              <a:t>     </a:t>
            </a:r>
            <a:r>
              <a:rPr lang="en-US" altLang="zh-TW" sz="2400" dirty="0" smtClean="0"/>
              <a:t>            case </a:t>
            </a:r>
            <a:r>
              <a:rPr lang="en-US" altLang="zh-TW" sz="2400" dirty="0"/>
              <a:t>‘%’ : return mod;</a:t>
            </a:r>
            <a:br>
              <a:rPr lang="en-US" altLang="zh-TW" sz="2400" dirty="0"/>
            </a:br>
            <a:r>
              <a:rPr lang="en-US" altLang="zh-TW" sz="2400" dirty="0"/>
              <a:t>     </a:t>
            </a:r>
            <a:r>
              <a:rPr lang="en-US" altLang="zh-TW" sz="2400" dirty="0" smtClean="0"/>
              <a:t>            case </a:t>
            </a:r>
            <a:r>
              <a:rPr lang="en-US" altLang="zh-TW" sz="2400" dirty="0"/>
              <a:t>‘\0‘ : return </a:t>
            </a:r>
            <a:r>
              <a:rPr lang="en-US" altLang="zh-TW" sz="2400" dirty="0" err="1"/>
              <a:t>eos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/>
              <a:t>     </a:t>
            </a:r>
            <a:r>
              <a:rPr lang="en-US" altLang="zh-TW" sz="2400" dirty="0" smtClean="0"/>
              <a:t>            default   : </a:t>
            </a:r>
            <a:r>
              <a:rPr lang="en-US" altLang="zh-TW" sz="2400" dirty="0"/>
              <a:t>return operand; </a:t>
            </a:r>
            <a:r>
              <a:rPr lang="en-US" altLang="zh-TW" sz="2400" dirty="0" smtClean="0"/>
              <a:t>  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 }</a:t>
            </a:r>
            <a:br>
              <a:rPr lang="en-US" altLang="zh-TW" sz="2400" dirty="0"/>
            </a:br>
            <a:r>
              <a:rPr lang="en-US" altLang="zh-TW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13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E1C-9CAF-4DF3-9E32-9CE885181142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315200" cy="838200"/>
          </a:xfrm>
        </p:spPr>
        <p:txBody>
          <a:bodyPr/>
          <a:lstStyle/>
          <a:p>
            <a:r>
              <a:rPr lang="en-US" altLang="zh-TW"/>
              <a:t>Nested Procedure Calls</a:t>
            </a:r>
          </a:p>
        </p:txBody>
      </p:sp>
      <p:graphicFrame>
        <p:nvGraphicFramePr>
          <p:cNvPr id="329731" name="Object 3"/>
          <p:cNvGraphicFramePr>
            <a:graphicFrameLocks noChangeAspect="1"/>
          </p:cNvGraphicFramePr>
          <p:nvPr/>
        </p:nvGraphicFramePr>
        <p:xfrm>
          <a:off x="914400" y="1266825"/>
          <a:ext cx="21336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6" name="Microsoft Visio 2000/2002 Drawing" r:id="rId4" imgW="1781640" imgH="4162320" progId="Visio.Drawing.11">
                  <p:embed/>
                </p:oleObj>
              </mc:Choice>
              <mc:Fallback>
                <p:oleObj name="Microsoft Visio 2000/2002 Drawing" r:id="rId4" imgW="1781640" imgH="41623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436" t="-1471" r="7230"/>
                      <a:stretch>
                        <a:fillRect/>
                      </a:stretch>
                    </p:blipFill>
                    <p:spPr bwMode="auto">
                      <a:xfrm>
                        <a:off x="914400" y="1266825"/>
                        <a:ext cx="2133600" cy="525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3962400" y="1295400"/>
            <a:ext cx="35814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900">
                <a:latin typeface="Arial" pitchFamily="34" charset="0"/>
              </a:rPr>
              <a:t>By the time Sub3 is called, the stack contains all three return addresses:</a:t>
            </a:r>
          </a:p>
        </p:txBody>
      </p:sp>
      <p:sp>
        <p:nvSpPr>
          <p:cNvPr id="329733" name="AutoShape 5"/>
          <p:cNvSpPr>
            <a:spLocks noChangeAspect="1" noChangeArrowheads="1" noTextEdit="1"/>
          </p:cNvSpPr>
          <p:nvPr/>
        </p:nvSpPr>
        <p:spPr bwMode="auto">
          <a:xfrm>
            <a:off x="4140200" y="2492375"/>
            <a:ext cx="3276600" cy="2286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9734" name="Freeform 6"/>
          <p:cNvSpPr>
            <a:spLocks/>
          </p:cNvSpPr>
          <p:nvPr/>
        </p:nvSpPr>
        <p:spPr bwMode="auto">
          <a:xfrm>
            <a:off x="4325938" y="3135313"/>
            <a:ext cx="1939925" cy="115887"/>
          </a:xfrm>
          <a:custGeom>
            <a:avLst/>
            <a:gdLst>
              <a:gd name="T0" fmla="*/ 1151 w 1222"/>
              <a:gd name="T1" fmla="*/ 0 h 73"/>
              <a:gd name="T2" fmla="*/ 0 w 1222"/>
              <a:gd name="T3" fmla="*/ 0 h 73"/>
              <a:gd name="T4" fmla="*/ 73 w 1222"/>
              <a:gd name="T5" fmla="*/ 73 h 73"/>
              <a:gd name="T6" fmla="*/ 1222 w 1222"/>
              <a:gd name="T7" fmla="*/ 73 h 73"/>
              <a:gd name="T8" fmla="*/ 1151 w 1222"/>
              <a:gd name="T9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2" h="73">
                <a:moveTo>
                  <a:pt x="1151" y="0"/>
                </a:moveTo>
                <a:lnTo>
                  <a:pt x="0" y="0"/>
                </a:lnTo>
                <a:lnTo>
                  <a:pt x="73" y="73"/>
                </a:lnTo>
                <a:lnTo>
                  <a:pt x="1222" y="73"/>
                </a:lnTo>
                <a:lnTo>
                  <a:pt x="1151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9735" name="Freeform 7"/>
          <p:cNvSpPr>
            <a:spLocks/>
          </p:cNvSpPr>
          <p:nvPr/>
        </p:nvSpPr>
        <p:spPr bwMode="auto">
          <a:xfrm>
            <a:off x="6153150" y="2678113"/>
            <a:ext cx="112713" cy="573087"/>
          </a:xfrm>
          <a:custGeom>
            <a:avLst/>
            <a:gdLst>
              <a:gd name="T0" fmla="*/ 71 w 71"/>
              <a:gd name="T1" fmla="*/ 361 h 361"/>
              <a:gd name="T2" fmla="*/ 0 w 71"/>
              <a:gd name="T3" fmla="*/ 288 h 361"/>
              <a:gd name="T4" fmla="*/ 0 w 71"/>
              <a:gd name="T5" fmla="*/ 0 h 361"/>
              <a:gd name="T6" fmla="*/ 71 w 71"/>
              <a:gd name="T7" fmla="*/ 73 h 361"/>
              <a:gd name="T8" fmla="*/ 71 w 71"/>
              <a:gd name="T9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361">
                <a:moveTo>
                  <a:pt x="71" y="361"/>
                </a:moveTo>
                <a:lnTo>
                  <a:pt x="0" y="288"/>
                </a:lnTo>
                <a:lnTo>
                  <a:pt x="0" y="0"/>
                </a:lnTo>
                <a:lnTo>
                  <a:pt x="71" y="73"/>
                </a:lnTo>
                <a:lnTo>
                  <a:pt x="71" y="361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9736" name="Rectangle 8"/>
          <p:cNvSpPr>
            <a:spLocks noChangeArrowheads="1"/>
          </p:cNvSpPr>
          <p:nvPr/>
        </p:nvSpPr>
        <p:spPr bwMode="auto">
          <a:xfrm>
            <a:off x="4325938" y="2678113"/>
            <a:ext cx="1827212" cy="45720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9737" name="Freeform 9"/>
          <p:cNvSpPr>
            <a:spLocks/>
          </p:cNvSpPr>
          <p:nvPr/>
        </p:nvSpPr>
        <p:spPr bwMode="auto">
          <a:xfrm>
            <a:off x="4325938" y="3592513"/>
            <a:ext cx="1939925" cy="115887"/>
          </a:xfrm>
          <a:custGeom>
            <a:avLst/>
            <a:gdLst>
              <a:gd name="T0" fmla="*/ 1151 w 1222"/>
              <a:gd name="T1" fmla="*/ 0 h 73"/>
              <a:gd name="T2" fmla="*/ 0 w 1222"/>
              <a:gd name="T3" fmla="*/ 0 h 73"/>
              <a:gd name="T4" fmla="*/ 73 w 1222"/>
              <a:gd name="T5" fmla="*/ 73 h 73"/>
              <a:gd name="T6" fmla="*/ 1222 w 1222"/>
              <a:gd name="T7" fmla="*/ 73 h 73"/>
              <a:gd name="T8" fmla="*/ 1151 w 1222"/>
              <a:gd name="T9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2" h="73">
                <a:moveTo>
                  <a:pt x="1151" y="0"/>
                </a:moveTo>
                <a:lnTo>
                  <a:pt x="0" y="0"/>
                </a:lnTo>
                <a:lnTo>
                  <a:pt x="73" y="73"/>
                </a:lnTo>
                <a:lnTo>
                  <a:pt x="1222" y="73"/>
                </a:lnTo>
                <a:lnTo>
                  <a:pt x="1151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9738" name="Freeform 10"/>
          <p:cNvSpPr>
            <a:spLocks/>
          </p:cNvSpPr>
          <p:nvPr/>
        </p:nvSpPr>
        <p:spPr bwMode="auto">
          <a:xfrm>
            <a:off x="6153150" y="3135313"/>
            <a:ext cx="112713" cy="573087"/>
          </a:xfrm>
          <a:custGeom>
            <a:avLst/>
            <a:gdLst>
              <a:gd name="T0" fmla="*/ 71 w 71"/>
              <a:gd name="T1" fmla="*/ 361 h 361"/>
              <a:gd name="T2" fmla="*/ 0 w 71"/>
              <a:gd name="T3" fmla="*/ 288 h 361"/>
              <a:gd name="T4" fmla="*/ 0 w 71"/>
              <a:gd name="T5" fmla="*/ 0 h 361"/>
              <a:gd name="T6" fmla="*/ 71 w 71"/>
              <a:gd name="T7" fmla="*/ 73 h 361"/>
              <a:gd name="T8" fmla="*/ 71 w 71"/>
              <a:gd name="T9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361">
                <a:moveTo>
                  <a:pt x="71" y="361"/>
                </a:moveTo>
                <a:lnTo>
                  <a:pt x="0" y="288"/>
                </a:lnTo>
                <a:lnTo>
                  <a:pt x="0" y="0"/>
                </a:lnTo>
                <a:lnTo>
                  <a:pt x="71" y="73"/>
                </a:lnTo>
                <a:lnTo>
                  <a:pt x="71" y="361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9739" name="Rectangle 11"/>
          <p:cNvSpPr>
            <a:spLocks noChangeArrowheads="1"/>
          </p:cNvSpPr>
          <p:nvPr/>
        </p:nvSpPr>
        <p:spPr bwMode="auto">
          <a:xfrm>
            <a:off x="4325938" y="3135313"/>
            <a:ext cx="1827212" cy="457200"/>
          </a:xfrm>
          <a:prstGeom prst="rect">
            <a:avLst/>
          </a:prstGeom>
          <a:solidFill>
            <a:srgbClr val="00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9740" name="Freeform 12"/>
          <p:cNvSpPr>
            <a:spLocks/>
          </p:cNvSpPr>
          <p:nvPr/>
        </p:nvSpPr>
        <p:spPr bwMode="auto">
          <a:xfrm>
            <a:off x="4325938" y="4051300"/>
            <a:ext cx="1939925" cy="115888"/>
          </a:xfrm>
          <a:custGeom>
            <a:avLst/>
            <a:gdLst>
              <a:gd name="T0" fmla="*/ 1151 w 1222"/>
              <a:gd name="T1" fmla="*/ 0 h 73"/>
              <a:gd name="T2" fmla="*/ 0 w 1222"/>
              <a:gd name="T3" fmla="*/ 0 h 73"/>
              <a:gd name="T4" fmla="*/ 73 w 1222"/>
              <a:gd name="T5" fmla="*/ 73 h 73"/>
              <a:gd name="T6" fmla="*/ 1222 w 1222"/>
              <a:gd name="T7" fmla="*/ 73 h 73"/>
              <a:gd name="T8" fmla="*/ 1151 w 1222"/>
              <a:gd name="T9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2" h="73">
                <a:moveTo>
                  <a:pt x="1151" y="0"/>
                </a:moveTo>
                <a:lnTo>
                  <a:pt x="0" y="0"/>
                </a:lnTo>
                <a:lnTo>
                  <a:pt x="73" y="73"/>
                </a:lnTo>
                <a:lnTo>
                  <a:pt x="1222" y="73"/>
                </a:lnTo>
                <a:lnTo>
                  <a:pt x="1151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9741" name="Freeform 13"/>
          <p:cNvSpPr>
            <a:spLocks/>
          </p:cNvSpPr>
          <p:nvPr/>
        </p:nvSpPr>
        <p:spPr bwMode="auto">
          <a:xfrm>
            <a:off x="6153150" y="3592513"/>
            <a:ext cx="112713" cy="574675"/>
          </a:xfrm>
          <a:custGeom>
            <a:avLst/>
            <a:gdLst>
              <a:gd name="T0" fmla="*/ 71 w 71"/>
              <a:gd name="T1" fmla="*/ 362 h 362"/>
              <a:gd name="T2" fmla="*/ 0 w 71"/>
              <a:gd name="T3" fmla="*/ 289 h 362"/>
              <a:gd name="T4" fmla="*/ 0 w 71"/>
              <a:gd name="T5" fmla="*/ 0 h 362"/>
              <a:gd name="T6" fmla="*/ 71 w 71"/>
              <a:gd name="T7" fmla="*/ 73 h 362"/>
              <a:gd name="T8" fmla="*/ 71 w 71"/>
              <a:gd name="T9" fmla="*/ 362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362">
                <a:moveTo>
                  <a:pt x="71" y="362"/>
                </a:moveTo>
                <a:lnTo>
                  <a:pt x="0" y="289"/>
                </a:lnTo>
                <a:lnTo>
                  <a:pt x="0" y="0"/>
                </a:lnTo>
                <a:lnTo>
                  <a:pt x="71" y="73"/>
                </a:lnTo>
                <a:lnTo>
                  <a:pt x="71" y="362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9742" name="Rectangle 14"/>
          <p:cNvSpPr>
            <a:spLocks noChangeArrowheads="1"/>
          </p:cNvSpPr>
          <p:nvPr/>
        </p:nvSpPr>
        <p:spPr bwMode="auto">
          <a:xfrm>
            <a:off x="4325938" y="3592513"/>
            <a:ext cx="1827212" cy="458787"/>
          </a:xfrm>
          <a:prstGeom prst="rect">
            <a:avLst/>
          </a:prstGeom>
          <a:solidFill>
            <a:srgbClr val="00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9743" name="Freeform 15"/>
          <p:cNvSpPr>
            <a:spLocks/>
          </p:cNvSpPr>
          <p:nvPr/>
        </p:nvSpPr>
        <p:spPr bwMode="auto">
          <a:xfrm>
            <a:off x="4325938" y="4508500"/>
            <a:ext cx="1939925" cy="115888"/>
          </a:xfrm>
          <a:custGeom>
            <a:avLst/>
            <a:gdLst>
              <a:gd name="T0" fmla="*/ 1151 w 1222"/>
              <a:gd name="T1" fmla="*/ 0 h 73"/>
              <a:gd name="T2" fmla="*/ 0 w 1222"/>
              <a:gd name="T3" fmla="*/ 0 h 73"/>
              <a:gd name="T4" fmla="*/ 73 w 1222"/>
              <a:gd name="T5" fmla="*/ 73 h 73"/>
              <a:gd name="T6" fmla="*/ 1222 w 1222"/>
              <a:gd name="T7" fmla="*/ 73 h 73"/>
              <a:gd name="T8" fmla="*/ 1151 w 1222"/>
              <a:gd name="T9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2" h="73">
                <a:moveTo>
                  <a:pt x="1151" y="0"/>
                </a:moveTo>
                <a:lnTo>
                  <a:pt x="0" y="0"/>
                </a:lnTo>
                <a:lnTo>
                  <a:pt x="73" y="73"/>
                </a:lnTo>
                <a:lnTo>
                  <a:pt x="1222" y="73"/>
                </a:lnTo>
                <a:lnTo>
                  <a:pt x="1151" y="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9744" name="Freeform 16"/>
          <p:cNvSpPr>
            <a:spLocks/>
          </p:cNvSpPr>
          <p:nvPr/>
        </p:nvSpPr>
        <p:spPr bwMode="auto">
          <a:xfrm>
            <a:off x="6153150" y="4051300"/>
            <a:ext cx="112713" cy="573088"/>
          </a:xfrm>
          <a:custGeom>
            <a:avLst/>
            <a:gdLst>
              <a:gd name="T0" fmla="*/ 71 w 71"/>
              <a:gd name="T1" fmla="*/ 361 h 361"/>
              <a:gd name="T2" fmla="*/ 0 w 71"/>
              <a:gd name="T3" fmla="*/ 288 h 361"/>
              <a:gd name="T4" fmla="*/ 0 w 71"/>
              <a:gd name="T5" fmla="*/ 0 h 361"/>
              <a:gd name="T6" fmla="*/ 71 w 71"/>
              <a:gd name="T7" fmla="*/ 73 h 361"/>
              <a:gd name="T8" fmla="*/ 71 w 71"/>
              <a:gd name="T9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361">
                <a:moveTo>
                  <a:pt x="71" y="361"/>
                </a:moveTo>
                <a:lnTo>
                  <a:pt x="0" y="288"/>
                </a:lnTo>
                <a:lnTo>
                  <a:pt x="0" y="0"/>
                </a:lnTo>
                <a:lnTo>
                  <a:pt x="71" y="73"/>
                </a:lnTo>
                <a:lnTo>
                  <a:pt x="71" y="361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9745" name="Rectangle 17"/>
          <p:cNvSpPr>
            <a:spLocks noChangeArrowheads="1"/>
          </p:cNvSpPr>
          <p:nvPr/>
        </p:nvSpPr>
        <p:spPr bwMode="auto">
          <a:xfrm>
            <a:off x="4325938" y="4051300"/>
            <a:ext cx="1827212" cy="457200"/>
          </a:xfrm>
          <a:prstGeom prst="rect">
            <a:avLst/>
          </a:prstGeom>
          <a:solidFill>
            <a:srgbClr val="00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9746" name="Line 18"/>
          <p:cNvSpPr>
            <a:spLocks noChangeShapeType="1"/>
          </p:cNvSpPr>
          <p:nvPr/>
        </p:nvSpPr>
        <p:spPr bwMode="auto">
          <a:xfrm flipH="1">
            <a:off x="6372225" y="3248025"/>
            <a:ext cx="334963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9747" name="Freeform 19"/>
          <p:cNvSpPr>
            <a:spLocks/>
          </p:cNvSpPr>
          <p:nvPr/>
        </p:nvSpPr>
        <p:spPr bwMode="auto">
          <a:xfrm>
            <a:off x="6381750" y="3813175"/>
            <a:ext cx="139700" cy="139700"/>
          </a:xfrm>
          <a:custGeom>
            <a:avLst/>
            <a:gdLst>
              <a:gd name="T0" fmla="*/ 88 w 88"/>
              <a:gd name="T1" fmla="*/ 0 h 88"/>
              <a:gd name="T2" fmla="*/ 0 w 88"/>
              <a:gd name="T3" fmla="*/ 44 h 88"/>
              <a:gd name="T4" fmla="*/ 88 w 88"/>
              <a:gd name="T5" fmla="*/ 88 h 88"/>
              <a:gd name="T6" fmla="*/ 88 w 88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" h="88">
                <a:moveTo>
                  <a:pt x="88" y="0"/>
                </a:moveTo>
                <a:lnTo>
                  <a:pt x="0" y="44"/>
                </a:lnTo>
                <a:lnTo>
                  <a:pt x="88" y="88"/>
                </a:lnTo>
                <a:lnTo>
                  <a:pt x="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9748" name="Rectangle 20"/>
          <p:cNvSpPr>
            <a:spLocks noChangeArrowheads="1"/>
          </p:cNvSpPr>
          <p:nvPr/>
        </p:nvSpPr>
        <p:spPr bwMode="auto">
          <a:xfrm>
            <a:off x="6807200" y="3141663"/>
            <a:ext cx="404813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600">
                <a:solidFill>
                  <a:srgbClr val="000000"/>
                </a:solidFill>
                <a:latin typeface="Arial" pitchFamily="34" charset="0"/>
              </a:rPr>
              <a:t>ESP</a:t>
            </a:r>
            <a:endParaRPr lang="en-US" altLang="zh-TW"/>
          </a:p>
        </p:txBody>
      </p:sp>
      <p:sp>
        <p:nvSpPr>
          <p:cNvPr id="329749" name="Rectangle 21"/>
          <p:cNvSpPr>
            <a:spLocks noChangeArrowheads="1"/>
          </p:cNvSpPr>
          <p:nvPr/>
        </p:nvSpPr>
        <p:spPr bwMode="auto">
          <a:xfrm>
            <a:off x="4643438" y="4149725"/>
            <a:ext cx="1098550" cy="24447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600">
                <a:solidFill>
                  <a:srgbClr val="000000"/>
                </a:solidFill>
                <a:latin typeface="Arial" pitchFamily="34" charset="0"/>
              </a:rPr>
              <a:t>(ret to main)</a:t>
            </a:r>
            <a:endParaRPr lang="en-US" altLang="zh-TW"/>
          </a:p>
        </p:txBody>
      </p:sp>
      <p:sp>
        <p:nvSpPr>
          <p:cNvPr id="329750" name="Rectangle 22"/>
          <p:cNvSpPr>
            <a:spLocks noChangeArrowheads="1"/>
          </p:cNvSpPr>
          <p:nvPr/>
        </p:nvSpPr>
        <p:spPr bwMode="auto">
          <a:xfrm>
            <a:off x="4643438" y="3716338"/>
            <a:ext cx="1131887" cy="24447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600">
                <a:solidFill>
                  <a:srgbClr val="000000"/>
                </a:solidFill>
                <a:latin typeface="Arial" pitchFamily="34" charset="0"/>
              </a:rPr>
              <a:t>(ret to Sub1)</a:t>
            </a:r>
            <a:endParaRPr lang="en-US" altLang="zh-TW"/>
          </a:p>
        </p:txBody>
      </p:sp>
      <p:sp>
        <p:nvSpPr>
          <p:cNvPr id="329751" name="Rectangle 23"/>
          <p:cNvSpPr>
            <a:spLocks noChangeArrowheads="1"/>
          </p:cNvSpPr>
          <p:nvPr/>
        </p:nvSpPr>
        <p:spPr bwMode="auto">
          <a:xfrm>
            <a:off x="4643438" y="3284538"/>
            <a:ext cx="1131887" cy="24447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600">
                <a:solidFill>
                  <a:srgbClr val="000000"/>
                </a:solidFill>
                <a:latin typeface="Arial" pitchFamily="34" charset="0"/>
              </a:rPr>
              <a:t>(ret to Sub2)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6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66E4-27EB-484B-B26E-67E7B713365B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10766" y="188640"/>
            <a:ext cx="8712968" cy="838200"/>
          </a:xfrm>
        </p:spPr>
        <p:txBody>
          <a:bodyPr/>
          <a:lstStyle/>
          <a:p>
            <a:pPr algn="ctr"/>
            <a:r>
              <a:rPr lang="en-US" altLang="zh-TW" dirty="0"/>
              <a:t>Infix to Postfix Conversion</a:t>
            </a:r>
            <a:br>
              <a:rPr lang="en-US" altLang="zh-TW" dirty="0"/>
            </a:br>
            <a:r>
              <a:rPr lang="en-US" altLang="zh-TW" dirty="0"/>
              <a:t>(Intuitive </a:t>
            </a:r>
            <a:r>
              <a:rPr lang="en-US" altLang="zh-TW" dirty="0" smtClean="0"/>
              <a:t>Algorithm, </a:t>
            </a:r>
            <a:r>
              <a:rPr lang="en-US" altLang="zh-TW" sz="3200" dirty="0" smtClean="0">
                <a:solidFill>
                  <a:srgbClr val="FF0000"/>
                </a:solidFill>
              </a:rPr>
              <a:t>for human being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77827" name="Text Box 1027"/>
          <p:cNvSpPr txBox="1">
            <a:spLocks noChangeArrowheads="1"/>
          </p:cNvSpPr>
          <p:nvPr/>
        </p:nvSpPr>
        <p:spPr bwMode="auto">
          <a:xfrm>
            <a:off x="539552" y="1793875"/>
            <a:ext cx="8151779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TW" altLang="en-US" sz="2400" b="1" dirty="0">
                <a:latin typeface="Cambria" pitchFamily="18" charset="0"/>
              </a:rPr>
              <a:t>(1</a:t>
            </a:r>
            <a:r>
              <a:rPr kumimoji="1" lang="zh-TW" altLang="en-US" sz="2400" b="1" dirty="0" smtClean="0">
                <a:latin typeface="Cambria" pitchFamily="18" charset="0"/>
              </a:rPr>
              <a:t>)</a:t>
            </a:r>
            <a:r>
              <a:rPr kumimoji="1" lang="en-US" altLang="zh-TW" sz="2400" b="1" dirty="0" smtClean="0">
                <a:latin typeface="Cambria" pitchFamily="18" charset="0"/>
              </a:rPr>
              <a:t>Fully </a:t>
            </a:r>
            <a:r>
              <a:rPr kumimoji="1" lang="en-US" altLang="zh-TW" sz="2400" b="1" dirty="0">
                <a:latin typeface="Cambria" pitchFamily="18" charset="0"/>
              </a:rPr>
              <a:t>parenthesize expression</a:t>
            </a:r>
          </a:p>
          <a:p>
            <a:pPr algn="ctr" eaLnBrk="1" hangingPunct="1"/>
            <a:r>
              <a:rPr kumimoji="1" lang="en-US" altLang="zh-TW" sz="2400" b="1" dirty="0" smtClean="0">
                <a:solidFill>
                  <a:srgbClr val="FF0000"/>
                </a:solidFill>
                <a:latin typeface="Cambria" pitchFamily="18" charset="0"/>
              </a:rPr>
              <a:t>a </a:t>
            </a:r>
            <a:r>
              <a:rPr kumimoji="1" lang="en-US" altLang="zh-TW" sz="2400" b="1" dirty="0">
                <a:solidFill>
                  <a:srgbClr val="FF0000"/>
                </a:solidFill>
                <a:latin typeface="Cambria" pitchFamily="18" charset="0"/>
              </a:rPr>
              <a:t>/ b - c + d * e - a * c </a:t>
            </a:r>
            <a:r>
              <a:rPr kumimoji="1" lang="en-US" altLang="zh-TW" sz="2400" b="1" dirty="0" smtClean="0">
                <a:solidFill>
                  <a:srgbClr val="FF0000"/>
                </a:solidFill>
                <a:latin typeface="Cambria" pitchFamily="18" charset="0"/>
              </a:rPr>
              <a:t>--&gt;((((</a:t>
            </a:r>
            <a:r>
              <a:rPr kumimoji="1" lang="en-US" altLang="zh-TW" sz="2400" b="1" dirty="0">
                <a:solidFill>
                  <a:srgbClr val="FF0000"/>
                </a:solidFill>
                <a:latin typeface="Cambria" pitchFamily="18" charset="0"/>
              </a:rPr>
              <a:t>a / b) - c) + (d * e)) - a * c))</a:t>
            </a:r>
          </a:p>
          <a:p>
            <a:pPr eaLnBrk="1" hangingPunct="1"/>
            <a:endParaRPr kumimoji="1" lang="en-US" altLang="zh-TW" dirty="0">
              <a:solidFill>
                <a:srgbClr val="CC3300"/>
              </a:solidFill>
              <a:latin typeface="Cambria" pitchFamily="18" charset="0"/>
            </a:endParaRPr>
          </a:p>
          <a:p>
            <a:pPr eaLnBrk="1" hangingPunct="1"/>
            <a:r>
              <a:rPr kumimoji="1" lang="en-US" altLang="zh-TW" sz="2400" b="1" dirty="0" smtClean="0">
                <a:latin typeface="Cambria" pitchFamily="18" charset="0"/>
              </a:rPr>
              <a:t>(2)All </a:t>
            </a:r>
            <a:r>
              <a:rPr kumimoji="1" lang="en-US" altLang="zh-TW" sz="2400" b="1" dirty="0">
                <a:latin typeface="Cambria" pitchFamily="18" charset="0"/>
              </a:rPr>
              <a:t>operators replace their corresponding right </a:t>
            </a:r>
          </a:p>
          <a:p>
            <a:pPr eaLnBrk="1" hangingPunct="1"/>
            <a:r>
              <a:rPr kumimoji="1" lang="en-US" altLang="zh-TW" sz="2400" b="1" dirty="0">
                <a:latin typeface="Cambria" pitchFamily="18" charset="0"/>
              </a:rPr>
              <a:t>	parentheses.</a:t>
            </a:r>
          </a:p>
          <a:p>
            <a:pPr algn="ctr" eaLnBrk="1" hangingPunct="1"/>
            <a:r>
              <a:rPr kumimoji="1" lang="en-US" altLang="zh-TW" sz="3200" b="1" dirty="0" smtClean="0">
                <a:solidFill>
                  <a:srgbClr val="FF0000"/>
                </a:solidFill>
                <a:latin typeface="Cambria" pitchFamily="18" charset="0"/>
              </a:rPr>
              <a:t>((((</a:t>
            </a:r>
            <a:r>
              <a:rPr kumimoji="1" lang="en-US" altLang="zh-TW" sz="3200" b="1" dirty="0">
                <a:solidFill>
                  <a:srgbClr val="FF0000"/>
                </a:solidFill>
                <a:latin typeface="Cambria" pitchFamily="18" charset="0"/>
              </a:rPr>
              <a:t>a / b) - c) + (d * e)) - a * c))</a:t>
            </a:r>
          </a:p>
          <a:p>
            <a:pPr eaLnBrk="1" hangingPunct="1"/>
            <a:endParaRPr kumimoji="1" lang="en-US" altLang="zh-TW" sz="2400" b="0" dirty="0">
              <a:solidFill>
                <a:srgbClr val="CC3300"/>
              </a:solidFill>
              <a:latin typeface="Cambria" pitchFamily="18" charset="0"/>
            </a:endParaRPr>
          </a:p>
          <a:p>
            <a:pPr eaLnBrk="1" hangingPunct="1"/>
            <a:endParaRPr kumimoji="1" lang="en-US" altLang="zh-TW" sz="2400" b="0" dirty="0">
              <a:solidFill>
                <a:srgbClr val="CC3300"/>
              </a:solidFill>
              <a:latin typeface="Cambria" pitchFamily="18" charset="0"/>
            </a:endParaRPr>
          </a:p>
          <a:p>
            <a:pPr eaLnBrk="1" hangingPunct="1"/>
            <a:r>
              <a:rPr kumimoji="1" lang="en-US" altLang="zh-TW" sz="2400" b="1" dirty="0">
                <a:latin typeface="Cambria" pitchFamily="18" charset="0"/>
              </a:rPr>
              <a:t>(</a:t>
            </a:r>
            <a:r>
              <a:rPr kumimoji="1" lang="en-US" altLang="zh-TW" sz="2400" b="1" dirty="0" smtClean="0">
                <a:latin typeface="Cambria" pitchFamily="18" charset="0"/>
              </a:rPr>
              <a:t>3)Delete </a:t>
            </a:r>
            <a:r>
              <a:rPr kumimoji="1" lang="en-US" altLang="zh-TW" sz="2400" b="1" dirty="0">
                <a:latin typeface="Cambria" pitchFamily="18" charset="0"/>
              </a:rPr>
              <a:t>all parentheses.</a:t>
            </a:r>
          </a:p>
          <a:p>
            <a:pPr eaLnBrk="1" hangingPunct="1"/>
            <a:r>
              <a:rPr kumimoji="1" lang="en-US" altLang="zh-TW" sz="2400" b="0" dirty="0">
                <a:latin typeface="Cambria" pitchFamily="18" charset="0"/>
              </a:rPr>
              <a:t>	</a:t>
            </a:r>
            <a:r>
              <a:rPr kumimoji="1" lang="en-US" altLang="zh-TW" sz="2400" b="0" dirty="0">
                <a:solidFill>
                  <a:srgbClr val="CC3300"/>
                </a:solidFill>
                <a:latin typeface="Cambria" pitchFamily="18" charset="0"/>
              </a:rPr>
              <a:t>	</a:t>
            </a:r>
            <a:r>
              <a:rPr kumimoji="1" lang="en-US" altLang="zh-TW" sz="3600" b="1" dirty="0" err="1">
                <a:solidFill>
                  <a:srgbClr val="FF0000"/>
                </a:solidFill>
                <a:latin typeface="Cambria" pitchFamily="18" charset="0"/>
              </a:rPr>
              <a:t>ab</a:t>
            </a:r>
            <a:r>
              <a:rPr kumimoji="1" lang="en-US" altLang="zh-TW" sz="3600" b="1" dirty="0">
                <a:solidFill>
                  <a:srgbClr val="FF0000"/>
                </a:solidFill>
                <a:latin typeface="Cambria" pitchFamily="18" charset="0"/>
              </a:rPr>
              <a:t>/c-de*+ac*-</a:t>
            </a:r>
            <a:r>
              <a:rPr kumimoji="1" lang="en-US" altLang="zh-TW" sz="2400" b="0" dirty="0">
                <a:solidFill>
                  <a:srgbClr val="CC3300"/>
                </a:solidFill>
                <a:latin typeface="Cambria" pitchFamily="18" charset="0"/>
              </a:rPr>
              <a:t>	         </a:t>
            </a:r>
          </a:p>
          <a:p>
            <a:pPr eaLnBrk="1" hangingPunct="1"/>
            <a:endParaRPr kumimoji="1" lang="en-US" altLang="zh-TW" sz="2400" b="0" dirty="0">
              <a:solidFill>
                <a:srgbClr val="CC3300"/>
              </a:solidFill>
              <a:latin typeface="Cambria" pitchFamily="18" charset="0"/>
            </a:endParaRPr>
          </a:p>
        </p:txBody>
      </p:sp>
      <p:sp>
        <p:nvSpPr>
          <p:cNvPr id="77829" name="Line 1029"/>
          <p:cNvSpPr>
            <a:spLocks noChangeShapeType="1"/>
          </p:cNvSpPr>
          <p:nvPr/>
        </p:nvSpPr>
        <p:spPr bwMode="auto">
          <a:xfrm>
            <a:off x="2915816" y="40939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7831" name="Line 1031"/>
          <p:cNvSpPr>
            <a:spLocks noChangeShapeType="1"/>
          </p:cNvSpPr>
          <p:nvPr/>
        </p:nvSpPr>
        <p:spPr bwMode="auto">
          <a:xfrm>
            <a:off x="2915816" y="438606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7832" name="Line 1032"/>
          <p:cNvSpPr>
            <a:spLocks noChangeShapeType="1"/>
          </p:cNvSpPr>
          <p:nvPr/>
        </p:nvSpPr>
        <p:spPr bwMode="auto">
          <a:xfrm flipV="1">
            <a:off x="3347864" y="4073004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7833" name="Line 1033"/>
          <p:cNvSpPr>
            <a:spLocks noChangeShapeType="1"/>
          </p:cNvSpPr>
          <p:nvPr/>
        </p:nvSpPr>
        <p:spPr bwMode="auto">
          <a:xfrm>
            <a:off x="3707904" y="4132064"/>
            <a:ext cx="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7834" name="Line 1034"/>
          <p:cNvSpPr>
            <a:spLocks noChangeShapeType="1"/>
          </p:cNvSpPr>
          <p:nvPr/>
        </p:nvSpPr>
        <p:spPr bwMode="auto">
          <a:xfrm>
            <a:off x="3707904" y="4373364"/>
            <a:ext cx="342652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7837" name="Line 1037"/>
          <p:cNvSpPr>
            <a:spLocks noChangeShapeType="1"/>
          </p:cNvSpPr>
          <p:nvPr/>
        </p:nvSpPr>
        <p:spPr bwMode="auto">
          <a:xfrm flipV="1">
            <a:off x="4037856" y="40685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7838" name="Line 1038"/>
          <p:cNvSpPr>
            <a:spLocks noChangeShapeType="1"/>
          </p:cNvSpPr>
          <p:nvPr/>
        </p:nvSpPr>
        <p:spPr bwMode="auto">
          <a:xfrm>
            <a:off x="5220072" y="4043164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7841" name="Line 1041"/>
          <p:cNvSpPr>
            <a:spLocks noChangeShapeType="1"/>
          </p:cNvSpPr>
          <p:nvPr/>
        </p:nvSpPr>
        <p:spPr bwMode="auto">
          <a:xfrm>
            <a:off x="5249912" y="4386064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7844" name="Line 1044"/>
          <p:cNvSpPr>
            <a:spLocks noChangeShapeType="1"/>
          </p:cNvSpPr>
          <p:nvPr/>
        </p:nvSpPr>
        <p:spPr bwMode="auto">
          <a:xfrm flipV="1">
            <a:off x="5580112" y="4055864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7845" name="Line 1045"/>
          <p:cNvSpPr>
            <a:spLocks noChangeShapeType="1"/>
          </p:cNvSpPr>
          <p:nvPr/>
        </p:nvSpPr>
        <p:spPr bwMode="auto">
          <a:xfrm>
            <a:off x="4435376" y="4055864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7846" name="Line 1046"/>
          <p:cNvSpPr>
            <a:spLocks noChangeShapeType="1"/>
          </p:cNvSpPr>
          <p:nvPr/>
        </p:nvSpPr>
        <p:spPr bwMode="auto">
          <a:xfrm flipV="1">
            <a:off x="4435376" y="4500364"/>
            <a:ext cx="12887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7848" name="Line 1048"/>
          <p:cNvSpPr>
            <a:spLocks noChangeShapeType="1"/>
          </p:cNvSpPr>
          <p:nvPr/>
        </p:nvSpPr>
        <p:spPr bwMode="auto">
          <a:xfrm flipV="1">
            <a:off x="5724128" y="4005064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7850" name="Line 1050"/>
          <p:cNvSpPr>
            <a:spLocks noChangeShapeType="1"/>
          </p:cNvSpPr>
          <p:nvPr/>
        </p:nvSpPr>
        <p:spPr bwMode="auto">
          <a:xfrm>
            <a:off x="6588224" y="4068564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7851" name="Line 1051"/>
          <p:cNvSpPr>
            <a:spLocks noChangeShapeType="1"/>
          </p:cNvSpPr>
          <p:nvPr/>
        </p:nvSpPr>
        <p:spPr bwMode="auto">
          <a:xfrm flipV="1">
            <a:off x="6584156" y="4379714"/>
            <a:ext cx="436116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7852" name="Line 1052"/>
          <p:cNvSpPr>
            <a:spLocks noChangeShapeType="1"/>
          </p:cNvSpPr>
          <p:nvPr/>
        </p:nvSpPr>
        <p:spPr bwMode="auto">
          <a:xfrm flipV="1">
            <a:off x="7020272" y="4043164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7853" name="Line 1053"/>
          <p:cNvSpPr>
            <a:spLocks noChangeShapeType="1"/>
          </p:cNvSpPr>
          <p:nvPr/>
        </p:nvSpPr>
        <p:spPr bwMode="auto">
          <a:xfrm>
            <a:off x="6084168" y="4093964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7854" name="Line 1054"/>
          <p:cNvSpPr>
            <a:spLocks noChangeShapeType="1"/>
          </p:cNvSpPr>
          <p:nvPr/>
        </p:nvSpPr>
        <p:spPr bwMode="auto">
          <a:xfrm flipV="1">
            <a:off x="6084168" y="4487664"/>
            <a:ext cx="108012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7855" name="Line 1055"/>
          <p:cNvSpPr>
            <a:spLocks noChangeShapeType="1"/>
          </p:cNvSpPr>
          <p:nvPr/>
        </p:nvSpPr>
        <p:spPr bwMode="auto">
          <a:xfrm flipV="1">
            <a:off x="7164288" y="4055864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7856" name="Text Box 1056"/>
          <p:cNvSpPr txBox="1">
            <a:spLocks noChangeArrowheads="1"/>
          </p:cNvSpPr>
          <p:nvPr/>
        </p:nvSpPr>
        <p:spPr bwMode="auto">
          <a:xfrm>
            <a:off x="2915816" y="4344860"/>
            <a:ext cx="3353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b="0" dirty="0">
                <a:solidFill>
                  <a:schemeClr val="tx2"/>
                </a:solidFill>
                <a:latin typeface="Cambria" pitchFamily="18" charset="0"/>
              </a:rPr>
              <a:t>/</a:t>
            </a:r>
            <a:endParaRPr kumimoji="1" lang="zh-TW" altLang="en-US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77858" name="Text Box 1058"/>
          <p:cNvSpPr txBox="1">
            <a:spLocks noChangeArrowheads="1"/>
          </p:cNvSpPr>
          <p:nvPr/>
        </p:nvSpPr>
        <p:spPr bwMode="auto">
          <a:xfrm>
            <a:off x="3710186" y="4365104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b="0" dirty="0">
                <a:solidFill>
                  <a:schemeClr val="tx2"/>
                </a:solidFill>
                <a:latin typeface="Cambria" pitchFamily="18" charset="0"/>
              </a:rPr>
              <a:t>-</a:t>
            </a:r>
          </a:p>
        </p:txBody>
      </p:sp>
      <p:sp>
        <p:nvSpPr>
          <p:cNvPr id="77859" name="Text Box 1059"/>
          <p:cNvSpPr txBox="1">
            <a:spLocks noChangeArrowheads="1"/>
          </p:cNvSpPr>
          <p:nvPr/>
        </p:nvSpPr>
        <p:spPr bwMode="auto">
          <a:xfrm>
            <a:off x="5191992" y="4263479"/>
            <a:ext cx="3161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b="0" dirty="0">
                <a:solidFill>
                  <a:schemeClr val="tx2"/>
                </a:solidFill>
                <a:latin typeface="Cambria" pitchFamily="18" charset="0"/>
              </a:rPr>
              <a:t>*</a:t>
            </a:r>
          </a:p>
        </p:txBody>
      </p:sp>
      <p:sp>
        <p:nvSpPr>
          <p:cNvPr id="77860" name="Text Box 1060"/>
          <p:cNvSpPr txBox="1">
            <a:spLocks noChangeArrowheads="1"/>
          </p:cNvSpPr>
          <p:nvPr/>
        </p:nvSpPr>
        <p:spPr bwMode="auto">
          <a:xfrm>
            <a:off x="4774828" y="4365104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TW" altLang="en-US" sz="2400" b="0" dirty="0">
                <a:solidFill>
                  <a:schemeClr val="tx2"/>
                </a:solidFill>
                <a:latin typeface="Cambria" pitchFamily="18" charset="0"/>
              </a:rPr>
              <a:t>+</a:t>
            </a:r>
          </a:p>
        </p:txBody>
      </p:sp>
      <p:sp>
        <p:nvSpPr>
          <p:cNvPr id="77861" name="Text Box 1061"/>
          <p:cNvSpPr txBox="1">
            <a:spLocks noChangeArrowheads="1"/>
          </p:cNvSpPr>
          <p:nvPr/>
        </p:nvSpPr>
        <p:spPr bwMode="auto">
          <a:xfrm>
            <a:off x="6632152" y="4263479"/>
            <a:ext cx="3161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b="0" dirty="0">
                <a:solidFill>
                  <a:schemeClr val="tx2"/>
                </a:solidFill>
                <a:latin typeface="Cambria" pitchFamily="18" charset="0"/>
              </a:rPr>
              <a:t>*</a:t>
            </a:r>
          </a:p>
        </p:txBody>
      </p:sp>
      <p:sp>
        <p:nvSpPr>
          <p:cNvPr id="77862" name="Text Box 1062"/>
          <p:cNvSpPr txBox="1">
            <a:spLocks noChangeArrowheads="1"/>
          </p:cNvSpPr>
          <p:nvPr/>
        </p:nvSpPr>
        <p:spPr bwMode="auto">
          <a:xfrm>
            <a:off x="6518498" y="4339952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b="0" dirty="0">
                <a:solidFill>
                  <a:schemeClr val="tx2"/>
                </a:solidFill>
                <a:latin typeface="Cambria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460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73050"/>
            <a:ext cx="8569325" cy="1143000"/>
          </a:xfrm>
        </p:spPr>
        <p:txBody>
          <a:bodyPr/>
          <a:lstStyle/>
          <a:p>
            <a:r>
              <a:rPr lang="en-US" altLang="zh-TW" sz="4000" dirty="0"/>
              <a:t>Infix to Postfix Conversion</a:t>
            </a:r>
            <a:br>
              <a:rPr lang="en-US" altLang="zh-TW" sz="4000" dirty="0"/>
            </a:br>
            <a:r>
              <a:rPr lang="en-US" altLang="zh-TW" sz="4000" dirty="0" smtClean="0"/>
              <a:t>(Stack, </a:t>
            </a:r>
            <a:r>
              <a:rPr lang="en-US" altLang="zh-TW" sz="2800" dirty="0">
                <a:solidFill>
                  <a:srgbClr val="FF0000"/>
                </a:solidFill>
              </a:rPr>
              <a:t>for </a:t>
            </a:r>
            <a:r>
              <a:rPr lang="en-US" altLang="zh-TW" sz="2800" dirty="0" smtClean="0">
                <a:solidFill>
                  <a:srgbClr val="FF0000"/>
                </a:solidFill>
              </a:rPr>
              <a:t>Computer</a:t>
            </a:r>
            <a:r>
              <a:rPr lang="en-US" altLang="zh-TW" sz="4000" dirty="0" smtClean="0"/>
              <a:t>)</a:t>
            </a:r>
            <a:endParaRPr lang="en-US" altLang="zh-TW" sz="4000" dirty="0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23850" y="1700213"/>
            <a:ext cx="39608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600" b="1" dirty="0">
                <a:latin typeface="Calibri" pitchFamily="34" charset="0"/>
              </a:rPr>
              <a:t>a  *  (  b  +  </a:t>
            </a:r>
            <a:r>
              <a:rPr lang="en-US" altLang="zh-TW" sz="3600" b="1" dirty="0" smtClean="0">
                <a:latin typeface="Calibri" pitchFamily="34" charset="0"/>
              </a:rPr>
              <a:t> c  )  /  </a:t>
            </a:r>
            <a:r>
              <a:rPr lang="en-US" altLang="zh-TW" sz="3600" b="1" dirty="0">
                <a:latin typeface="Calibri" pitchFamily="34" charset="0"/>
              </a:rPr>
              <a:t>d</a:t>
            </a:r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>
            <a:off x="6516688" y="2276475"/>
            <a:ext cx="0" cy="28082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6516688" y="5084763"/>
            <a:ext cx="18716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b="1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8388350" y="2276475"/>
            <a:ext cx="0" cy="28082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6156325" y="44370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6156325" y="37893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6156325" y="31416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6084888" y="4581525"/>
            <a:ext cx="358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0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6084888" y="3933825"/>
            <a:ext cx="358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1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6084888" y="3284538"/>
            <a:ext cx="358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2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7812088" y="5229225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/>
              <a:t>stack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5795963" y="537368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5292725" y="5157788"/>
            <a:ext cx="5762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top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323850" y="4581525"/>
            <a:ext cx="1944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/>
              <a:t>output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468313" y="5229225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/>
              <a:t>a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2843213" y="5229225"/>
            <a:ext cx="3587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/>
              <a:t>* 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1042988" y="5229225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/>
              <a:t>b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2195513" y="5229225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/>
              <a:t>+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1619250" y="5229225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/>
              <a:t>c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3276600" y="5229225"/>
            <a:ext cx="360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/>
              <a:t>d</a:t>
            </a:r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3851275" y="5229225"/>
            <a:ext cx="360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/>
              <a:t>/</a:t>
            </a:r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323850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 flipV="1">
            <a:off x="539750" y="2276475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323850" y="2565400"/>
            <a:ext cx="1944688" cy="830997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operand, print out</a:t>
            </a: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755650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48" name="Line 28"/>
          <p:cNvSpPr>
            <a:spLocks noChangeShapeType="1"/>
          </p:cNvSpPr>
          <p:nvPr/>
        </p:nvSpPr>
        <p:spPr bwMode="auto">
          <a:xfrm flipV="1">
            <a:off x="971550" y="2276475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684212" y="2565400"/>
            <a:ext cx="1295399" cy="461665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operator</a:t>
            </a:r>
          </a:p>
        </p:txBody>
      </p:sp>
      <p:sp>
        <p:nvSpPr>
          <p:cNvPr id="56350" name="Text Box 30"/>
          <p:cNvSpPr txBox="1">
            <a:spLocks noChangeArrowheads="1"/>
          </p:cNvSpPr>
          <p:nvPr/>
        </p:nvSpPr>
        <p:spPr bwMode="auto">
          <a:xfrm>
            <a:off x="6588125" y="4508500"/>
            <a:ext cx="1728788" cy="5191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/>
              <a:t>*</a:t>
            </a:r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4859338" y="5734050"/>
            <a:ext cx="2089150" cy="83099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now, top must +1</a:t>
            </a:r>
          </a:p>
        </p:txBody>
      </p:sp>
      <p:sp>
        <p:nvSpPr>
          <p:cNvPr id="56352" name="Text Box 32"/>
          <p:cNvSpPr txBox="1">
            <a:spLocks noChangeArrowheads="1"/>
          </p:cNvSpPr>
          <p:nvPr/>
        </p:nvSpPr>
        <p:spPr bwMode="auto">
          <a:xfrm>
            <a:off x="323849" y="3284538"/>
            <a:ext cx="2879725" cy="461665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push into the stack</a:t>
            </a:r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1187450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 flipV="1">
            <a:off x="1403350" y="2276475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1116012" y="2565400"/>
            <a:ext cx="1368425" cy="461665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operator</a:t>
            </a:r>
          </a:p>
        </p:txBody>
      </p:sp>
      <p:sp>
        <p:nvSpPr>
          <p:cNvPr id="56356" name="Text Box 36"/>
          <p:cNvSpPr txBox="1">
            <a:spLocks noChangeArrowheads="1"/>
          </p:cNvSpPr>
          <p:nvPr/>
        </p:nvSpPr>
        <p:spPr bwMode="auto">
          <a:xfrm>
            <a:off x="179388" y="3789363"/>
            <a:ext cx="4679950" cy="830997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the isp of “( “ is 0 and the icp of “* “ is 13</a:t>
            </a:r>
          </a:p>
        </p:txBody>
      </p:sp>
      <p:sp>
        <p:nvSpPr>
          <p:cNvPr id="56357" name="Text Box 37"/>
          <p:cNvSpPr txBox="1">
            <a:spLocks noChangeArrowheads="1"/>
          </p:cNvSpPr>
          <p:nvPr/>
        </p:nvSpPr>
        <p:spPr bwMode="auto">
          <a:xfrm>
            <a:off x="179388" y="3789363"/>
            <a:ext cx="4897437" cy="830997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the isp of “/ “ is 13 and the icp of “* “ is 13</a:t>
            </a:r>
          </a:p>
        </p:txBody>
      </p:sp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6588125" y="3860800"/>
            <a:ext cx="1728788" cy="5191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/>
              <a:t>(</a:t>
            </a:r>
          </a:p>
        </p:txBody>
      </p:sp>
      <p:sp>
        <p:nvSpPr>
          <p:cNvPr id="56359" name="Rectangle 39"/>
          <p:cNvSpPr>
            <a:spLocks noChangeArrowheads="1"/>
          </p:cNvSpPr>
          <p:nvPr/>
        </p:nvSpPr>
        <p:spPr bwMode="auto">
          <a:xfrm>
            <a:off x="1547813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60" name="Line 40"/>
          <p:cNvSpPr>
            <a:spLocks noChangeShapeType="1"/>
          </p:cNvSpPr>
          <p:nvPr/>
        </p:nvSpPr>
        <p:spPr bwMode="auto">
          <a:xfrm flipV="1">
            <a:off x="1763713" y="2276475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61" name="Text Box 41"/>
          <p:cNvSpPr txBox="1">
            <a:spLocks noChangeArrowheads="1"/>
          </p:cNvSpPr>
          <p:nvPr/>
        </p:nvSpPr>
        <p:spPr bwMode="auto">
          <a:xfrm>
            <a:off x="1403350" y="2565400"/>
            <a:ext cx="1584325" cy="830997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operand, print out</a:t>
            </a:r>
          </a:p>
        </p:txBody>
      </p:sp>
      <p:sp>
        <p:nvSpPr>
          <p:cNvPr id="56362" name="Rectangle 42"/>
          <p:cNvSpPr>
            <a:spLocks noChangeArrowheads="1"/>
          </p:cNvSpPr>
          <p:nvPr/>
        </p:nvSpPr>
        <p:spPr bwMode="auto">
          <a:xfrm>
            <a:off x="1981200" y="1846263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63" name="Line 43"/>
          <p:cNvSpPr>
            <a:spLocks noChangeShapeType="1"/>
          </p:cNvSpPr>
          <p:nvPr/>
        </p:nvSpPr>
        <p:spPr bwMode="auto">
          <a:xfrm flipV="1">
            <a:off x="2195513" y="2276475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64" name="Text Box 44"/>
          <p:cNvSpPr txBox="1">
            <a:spLocks noChangeArrowheads="1"/>
          </p:cNvSpPr>
          <p:nvPr/>
        </p:nvSpPr>
        <p:spPr bwMode="auto">
          <a:xfrm>
            <a:off x="1908175" y="2565400"/>
            <a:ext cx="1295400" cy="461665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operator</a:t>
            </a:r>
          </a:p>
        </p:txBody>
      </p:sp>
      <p:sp>
        <p:nvSpPr>
          <p:cNvPr id="56365" name="Text Box 45"/>
          <p:cNvSpPr txBox="1">
            <a:spLocks noChangeArrowheads="1"/>
          </p:cNvSpPr>
          <p:nvPr/>
        </p:nvSpPr>
        <p:spPr bwMode="auto">
          <a:xfrm>
            <a:off x="179388" y="3789363"/>
            <a:ext cx="4824412" cy="830997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the isp of “+“ is 12 and the icp of “( “ is 20</a:t>
            </a:r>
          </a:p>
        </p:txBody>
      </p:sp>
      <p:sp>
        <p:nvSpPr>
          <p:cNvPr id="56366" name="Text Box 46"/>
          <p:cNvSpPr txBox="1">
            <a:spLocks noChangeArrowheads="1"/>
          </p:cNvSpPr>
          <p:nvPr/>
        </p:nvSpPr>
        <p:spPr bwMode="auto">
          <a:xfrm>
            <a:off x="6588125" y="3213100"/>
            <a:ext cx="1728788" cy="5191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/>
              <a:t>+</a:t>
            </a:r>
          </a:p>
        </p:txBody>
      </p:sp>
      <p:sp>
        <p:nvSpPr>
          <p:cNvPr id="56367" name="Rectangle 47"/>
          <p:cNvSpPr>
            <a:spLocks noChangeArrowheads="1"/>
          </p:cNvSpPr>
          <p:nvPr/>
        </p:nvSpPr>
        <p:spPr bwMode="auto">
          <a:xfrm>
            <a:off x="2484438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68" name="Line 48"/>
          <p:cNvSpPr>
            <a:spLocks noChangeShapeType="1"/>
          </p:cNvSpPr>
          <p:nvPr/>
        </p:nvSpPr>
        <p:spPr bwMode="auto">
          <a:xfrm flipV="1">
            <a:off x="2700338" y="2276475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69" name="Text Box 49"/>
          <p:cNvSpPr txBox="1">
            <a:spLocks noChangeArrowheads="1"/>
          </p:cNvSpPr>
          <p:nvPr/>
        </p:nvSpPr>
        <p:spPr bwMode="auto">
          <a:xfrm>
            <a:off x="2484438" y="2565400"/>
            <a:ext cx="1727200" cy="830997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operand, print out</a:t>
            </a:r>
          </a:p>
        </p:txBody>
      </p:sp>
      <p:sp>
        <p:nvSpPr>
          <p:cNvPr id="56370" name="Rectangle 50"/>
          <p:cNvSpPr>
            <a:spLocks noChangeArrowheads="1"/>
          </p:cNvSpPr>
          <p:nvPr/>
        </p:nvSpPr>
        <p:spPr bwMode="auto">
          <a:xfrm>
            <a:off x="2914650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71" name="Line 51"/>
          <p:cNvSpPr>
            <a:spLocks noChangeShapeType="1"/>
          </p:cNvSpPr>
          <p:nvPr/>
        </p:nvSpPr>
        <p:spPr bwMode="auto">
          <a:xfrm flipV="1">
            <a:off x="3130550" y="2276475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72" name="Text Box 52"/>
          <p:cNvSpPr txBox="1">
            <a:spLocks noChangeArrowheads="1"/>
          </p:cNvSpPr>
          <p:nvPr/>
        </p:nvSpPr>
        <p:spPr bwMode="auto">
          <a:xfrm>
            <a:off x="2843212" y="2565400"/>
            <a:ext cx="1368425" cy="461665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operator</a:t>
            </a:r>
          </a:p>
        </p:txBody>
      </p:sp>
      <p:sp>
        <p:nvSpPr>
          <p:cNvPr id="56373" name="Text Box 53"/>
          <p:cNvSpPr txBox="1">
            <a:spLocks noChangeArrowheads="1"/>
          </p:cNvSpPr>
          <p:nvPr/>
        </p:nvSpPr>
        <p:spPr bwMode="auto">
          <a:xfrm>
            <a:off x="179388" y="3789363"/>
            <a:ext cx="4465637" cy="830997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operator “)”, pop and print out until “(”</a:t>
            </a:r>
          </a:p>
        </p:txBody>
      </p:sp>
      <p:sp>
        <p:nvSpPr>
          <p:cNvPr id="56374" name="Text Box 54"/>
          <p:cNvSpPr txBox="1">
            <a:spLocks noChangeArrowheads="1"/>
          </p:cNvSpPr>
          <p:nvPr/>
        </p:nvSpPr>
        <p:spPr bwMode="auto">
          <a:xfrm>
            <a:off x="4859338" y="5734050"/>
            <a:ext cx="2089150" cy="83099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now, top must - 1</a:t>
            </a:r>
          </a:p>
        </p:txBody>
      </p:sp>
      <p:sp>
        <p:nvSpPr>
          <p:cNvPr id="56375" name="Rectangle 55"/>
          <p:cNvSpPr>
            <a:spLocks noChangeArrowheads="1"/>
          </p:cNvSpPr>
          <p:nvPr/>
        </p:nvSpPr>
        <p:spPr bwMode="auto">
          <a:xfrm>
            <a:off x="3203575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76" name="Line 56"/>
          <p:cNvSpPr>
            <a:spLocks noChangeShapeType="1"/>
          </p:cNvSpPr>
          <p:nvPr/>
        </p:nvSpPr>
        <p:spPr bwMode="auto">
          <a:xfrm flipV="1">
            <a:off x="3419475" y="2276475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77" name="Text Box 57"/>
          <p:cNvSpPr txBox="1">
            <a:spLocks noChangeArrowheads="1"/>
          </p:cNvSpPr>
          <p:nvPr/>
        </p:nvSpPr>
        <p:spPr bwMode="auto">
          <a:xfrm>
            <a:off x="3132137" y="2565400"/>
            <a:ext cx="1366837" cy="461665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operator</a:t>
            </a:r>
          </a:p>
        </p:txBody>
      </p:sp>
      <p:sp>
        <p:nvSpPr>
          <p:cNvPr id="56378" name="Text Box 58"/>
          <p:cNvSpPr txBox="1">
            <a:spLocks noChangeArrowheads="1"/>
          </p:cNvSpPr>
          <p:nvPr/>
        </p:nvSpPr>
        <p:spPr bwMode="auto">
          <a:xfrm>
            <a:off x="323850" y="3284538"/>
            <a:ext cx="3598863" cy="830997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/>
              <a:t>pop the stack and printout</a:t>
            </a:r>
          </a:p>
        </p:txBody>
      </p:sp>
      <p:sp>
        <p:nvSpPr>
          <p:cNvPr id="56379" name="Rectangle 59"/>
          <p:cNvSpPr>
            <a:spLocks noChangeArrowheads="1"/>
          </p:cNvSpPr>
          <p:nvPr/>
        </p:nvSpPr>
        <p:spPr bwMode="auto">
          <a:xfrm>
            <a:off x="3635375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80" name="Line 60"/>
          <p:cNvSpPr>
            <a:spLocks noChangeShapeType="1"/>
          </p:cNvSpPr>
          <p:nvPr/>
        </p:nvSpPr>
        <p:spPr bwMode="auto">
          <a:xfrm flipV="1">
            <a:off x="3851275" y="2276475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81" name="Text Box 61"/>
          <p:cNvSpPr txBox="1">
            <a:spLocks noChangeArrowheads="1"/>
          </p:cNvSpPr>
          <p:nvPr/>
        </p:nvSpPr>
        <p:spPr bwMode="auto">
          <a:xfrm>
            <a:off x="3708400" y="2565400"/>
            <a:ext cx="1584325" cy="830997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operand, print out</a:t>
            </a:r>
          </a:p>
        </p:txBody>
      </p:sp>
      <p:sp>
        <p:nvSpPr>
          <p:cNvPr id="56382" name="Rectangle 62"/>
          <p:cNvSpPr>
            <a:spLocks noChangeArrowheads="1"/>
          </p:cNvSpPr>
          <p:nvPr/>
        </p:nvSpPr>
        <p:spPr bwMode="auto">
          <a:xfrm>
            <a:off x="4067175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83" name="Line 63"/>
          <p:cNvSpPr>
            <a:spLocks noChangeShapeType="1"/>
          </p:cNvSpPr>
          <p:nvPr/>
        </p:nvSpPr>
        <p:spPr bwMode="auto">
          <a:xfrm flipV="1">
            <a:off x="4283075" y="2276475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84" name="Text Box 64"/>
          <p:cNvSpPr txBox="1">
            <a:spLocks noChangeArrowheads="1"/>
          </p:cNvSpPr>
          <p:nvPr/>
        </p:nvSpPr>
        <p:spPr bwMode="auto">
          <a:xfrm>
            <a:off x="3995738" y="2565400"/>
            <a:ext cx="647700" cy="461665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eos</a:t>
            </a:r>
          </a:p>
        </p:txBody>
      </p:sp>
      <p:sp>
        <p:nvSpPr>
          <p:cNvPr id="56385" name="Text Box 65"/>
          <p:cNvSpPr txBox="1">
            <a:spLocks noChangeArrowheads="1"/>
          </p:cNvSpPr>
          <p:nvPr/>
        </p:nvSpPr>
        <p:spPr bwMode="auto">
          <a:xfrm>
            <a:off x="6588125" y="4508500"/>
            <a:ext cx="1728788" cy="5191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0258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4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46821E-6 L -3.05556E-6 -0.0897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8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04046E-6 L 0.00017 -0.0839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3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74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2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8393 L 0.00017 -0.1678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08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8971 L -3.05556E-6 -0.17341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3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125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1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1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16786 L 0.00017 -0.27283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4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17341 L -3.05556E-6 -0.27838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3" presetClass="exit" presetSubtype="16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204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5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56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2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5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2" dur="5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1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3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27838 L -3.05556E-6 -0.17341 " pathEditMode="relative" rAng="0" ptsTypes="AA">
                                      <p:cBhvr>
                                        <p:cTn id="265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27283 L 0.00017 -0.16786 " pathEditMode="relative" rAng="0" ptsTypes="AA">
                                      <p:cBhvr>
                                        <p:cTn id="267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3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271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4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5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8" presetID="1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0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17341 L -3.05556E-6 -0.08971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16786 L 0.00017 -0.08393 " pathEditMode="relative" rAng="0" ptsTypes="AA">
                                      <p:cBhvr>
                                        <p:cTn id="284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3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288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1" dur="5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4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7" dur="500"/>
                                        <p:tgtEl>
                                          <p:spTgt spid="56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0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5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5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2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3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2" presetID="1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4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8393 L 0.00017 1.04046E-6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8971 L -3.05556E-6 -0.00578 " pathEditMode="relative" rAng="0" ptsTypes="AA">
                                      <p:cBhvr>
                                        <p:cTn id="338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2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5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3" presetClass="exit" presetSubtype="16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348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8" dur="500"/>
                                        <p:tgtEl>
                                          <p:spTgt spid="5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1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62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64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578 L -3.05556E-6 -0.08485 " pathEditMode="relative" rAng="0" ptsTypes="AA">
                                      <p:cBhvr>
                                        <p:cTn id="364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54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64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1.04046E-6 L 0.00034 -0.08393 " pathEditMode="relative" rAng="0" ptsTypes="AA">
                                      <p:cBhvr>
                                        <p:cTn id="366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0" dur="500"/>
                                        <p:tgtEl>
                                          <p:spTgt spid="56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3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6" dur="500"/>
                                        <p:tgtEl>
                                          <p:spTgt spid="56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9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9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3" presetClass="exit" presetSubtype="16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382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5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5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4" dur="500"/>
                                        <p:tgtEl>
                                          <p:spTgt spid="56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7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0" dur="500"/>
                                        <p:tgtEl>
                                          <p:spTgt spid="56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6" dur="500"/>
                                        <p:tgtEl>
                                          <p:spTgt spid="5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9" dur="500"/>
                                        <p:tgtEl>
                                          <p:spTgt spid="5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2" dur="500"/>
                                        <p:tgtEl>
                                          <p:spTgt spid="5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9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0" dur="500"/>
                                        <p:tgtEl>
                                          <p:spTgt spid="56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9" presetID="1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41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8971 L -3.05556E-6 -0.00578 " pathEditMode="relative" rAng="0" ptsTypes="AA">
                                      <p:cBhvr>
                                        <p:cTn id="443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444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8393 L 0.00017 1.04046E-6 " pathEditMode="relative" rAng="0" ptsTypes="AA">
                                      <p:cBhvr>
                                        <p:cTn id="445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 nodeType="clickPar">
                      <p:stCondLst>
                        <p:cond delay="indefinite"/>
                      </p:stCondLst>
                      <p:childTnLst>
                        <p:par>
                          <p:cTn id="4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8" presetID="13" presetClass="exit" presetSubtype="16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449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2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5" dur="500"/>
                                        <p:tgtEl>
                                          <p:spTgt spid="56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8" dur="500"/>
                                        <p:tgtEl>
                                          <p:spTgt spid="56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1" dur="500"/>
                                        <p:tgtEl>
                                          <p:spTgt spid="56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4" grpId="0" animBg="1"/>
      <p:bldP spid="56334" grpId="1" animBg="1"/>
      <p:bldP spid="56334" grpId="2" animBg="1"/>
      <p:bldP spid="56334" grpId="3" animBg="1"/>
      <p:bldP spid="56334" grpId="4" animBg="1"/>
      <p:bldP spid="56334" grpId="5" animBg="1"/>
      <p:bldP spid="56334" grpId="6" animBg="1"/>
      <p:bldP spid="56334" grpId="7" animBg="1"/>
      <p:bldP spid="56335" grpId="0"/>
      <p:bldP spid="56335" grpId="1"/>
      <p:bldP spid="56335" grpId="2"/>
      <p:bldP spid="56335" grpId="3"/>
      <p:bldP spid="56335" grpId="4"/>
      <p:bldP spid="56335" grpId="5"/>
      <p:bldP spid="56335" grpId="6"/>
      <p:bldP spid="56335" grpId="7"/>
      <p:bldP spid="56337" grpId="0"/>
      <p:bldP spid="56338" grpId="0"/>
      <p:bldP spid="56339" grpId="0"/>
      <p:bldP spid="56340" grpId="0"/>
      <p:bldP spid="56341" grpId="0"/>
      <p:bldP spid="56342" grpId="0"/>
      <p:bldP spid="56343" grpId="0"/>
      <p:bldP spid="56344" grpId="0" animBg="1"/>
      <p:bldP spid="56344" grpId="1" animBg="1"/>
      <p:bldP spid="56345" grpId="0" animBg="1"/>
      <p:bldP spid="56345" grpId="1" animBg="1"/>
      <p:bldP spid="56346" grpId="0" animBg="1"/>
      <p:bldP spid="56346" grpId="1" animBg="1"/>
      <p:bldP spid="56347" grpId="0" animBg="1"/>
      <p:bldP spid="56347" grpId="1" animBg="1"/>
      <p:bldP spid="56348" grpId="0" animBg="1"/>
      <p:bldP spid="56348" grpId="1" animBg="1"/>
      <p:bldP spid="56349" grpId="0" animBg="1"/>
      <p:bldP spid="56349" grpId="1" animBg="1"/>
      <p:bldP spid="56350" grpId="0" animBg="1"/>
      <p:bldP spid="56350" grpId="1" animBg="1"/>
      <p:bldP spid="56351" grpId="0" animBg="1"/>
      <p:bldP spid="56351" grpId="1" animBg="1"/>
      <p:bldP spid="56351" grpId="2" animBg="1"/>
      <p:bldP spid="56351" grpId="3" animBg="1"/>
      <p:bldP spid="56351" grpId="4" animBg="1"/>
      <p:bldP spid="56351" grpId="5" animBg="1"/>
      <p:bldP spid="56351" grpId="6" animBg="1"/>
      <p:bldP spid="56351" grpId="7" animBg="1"/>
      <p:bldP spid="56352" grpId="0" animBg="1"/>
      <p:bldP spid="56352" grpId="1" animBg="1"/>
      <p:bldP spid="56352" grpId="2" animBg="1"/>
      <p:bldP spid="56352" grpId="3" animBg="1"/>
      <p:bldP spid="56352" grpId="4" animBg="1"/>
      <p:bldP spid="56352" grpId="5" animBg="1"/>
      <p:bldP spid="56352" grpId="6" animBg="1"/>
      <p:bldP spid="56352" grpId="7" animBg="1"/>
      <p:bldP spid="56353" grpId="0" animBg="1"/>
      <p:bldP spid="56353" grpId="1" animBg="1"/>
      <p:bldP spid="56354" grpId="0" animBg="1"/>
      <p:bldP spid="56354" grpId="1" animBg="1"/>
      <p:bldP spid="56355" grpId="0" animBg="1"/>
      <p:bldP spid="56355" grpId="1" animBg="1"/>
      <p:bldP spid="56356" grpId="0" animBg="1"/>
      <p:bldP spid="56356" grpId="1" animBg="1"/>
      <p:bldP spid="56357" grpId="0" animBg="1"/>
      <p:bldP spid="56357" grpId="1" animBg="1"/>
      <p:bldP spid="56358" grpId="0" animBg="1"/>
      <p:bldP spid="56358" grpId="1" animBg="1"/>
      <p:bldP spid="56359" grpId="0" animBg="1"/>
      <p:bldP spid="56359" grpId="1" animBg="1"/>
      <p:bldP spid="56360" grpId="0" animBg="1"/>
      <p:bldP spid="56360" grpId="1" animBg="1"/>
      <p:bldP spid="56361" grpId="0" animBg="1"/>
      <p:bldP spid="56361" grpId="1" animBg="1"/>
      <p:bldP spid="56362" grpId="0" animBg="1"/>
      <p:bldP spid="56362" grpId="1" animBg="1"/>
      <p:bldP spid="56363" grpId="0" animBg="1"/>
      <p:bldP spid="56363" grpId="1" animBg="1"/>
      <p:bldP spid="56364" grpId="0" animBg="1"/>
      <p:bldP spid="56364" grpId="1" animBg="1"/>
      <p:bldP spid="56365" grpId="0" animBg="1"/>
      <p:bldP spid="56365" grpId="1" animBg="1"/>
      <p:bldP spid="56366" grpId="0" animBg="1"/>
      <p:bldP spid="56366" grpId="1" animBg="1"/>
      <p:bldP spid="56367" grpId="0" animBg="1"/>
      <p:bldP spid="56367" grpId="1" animBg="1"/>
      <p:bldP spid="56368" grpId="0" animBg="1"/>
      <p:bldP spid="56368" grpId="1" animBg="1"/>
      <p:bldP spid="56369" grpId="0" animBg="1"/>
      <p:bldP spid="56369" grpId="1" animBg="1"/>
      <p:bldP spid="56370" grpId="0" animBg="1"/>
      <p:bldP spid="56370" grpId="1" animBg="1"/>
      <p:bldP spid="56371" grpId="0" animBg="1"/>
      <p:bldP spid="56371" grpId="1" animBg="1"/>
      <p:bldP spid="56372" grpId="0" animBg="1"/>
      <p:bldP spid="56372" grpId="1" animBg="1"/>
      <p:bldP spid="56373" grpId="0" animBg="1"/>
      <p:bldP spid="56373" grpId="1" animBg="1"/>
      <p:bldP spid="56374" grpId="0" animBg="1"/>
      <p:bldP spid="56374" grpId="1" animBg="1"/>
      <p:bldP spid="56374" grpId="2" animBg="1"/>
      <p:bldP spid="56374" grpId="3" animBg="1"/>
      <p:bldP spid="56374" grpId="4" animBg="1"/>
      <p:bldP spid="56374" grpId="5" animBg="1"/>
      <p:bldP spid="56374" grpId="6" animBg="1"/>
      <p:bldP spid="56374" grpId="7" animBg="1"/>
      <p:bldP spid="56375" grpId="0" animBg="1"/>
      <p:bldP spid="56375" grpId="1" animBg="1"/>
      <p:bldP spid="56376" grpId="0" animBg="1"/>
      <p:bldP spid="56376" grpId="1" animBg="1"/>
      <p:bldP spid="56377" grpId="0" animBg="1"/>
      <p:bldP spid="56377" grpId="1" animBg="1"/>
      <p:bldP spid="56378" grpId="0" animBg="1"/>
      <p:bldP spid="56378" grpId="1" animBg="1"/>
      <p:bldP spid="56378" grpId="2" animBg="1"/>
      <p:bldP spid="56378" grpId="3" animBg="1"/>
      <p:bldP spid="56379" grpId="0" animBg="1"/>
      <p:bldP spid="56379" grpId="1" animBg="1"/>
      <p:bldP spid="56380" grpId="0" animBg="1"/>
      <p:bldP spid="56380" grpId="1" animBg="1"/>
      <p:bldP spid="56381" grpId="0" animBg="1"/>
      <p:bldP spid="56381" grpId="1" animBg="1"/>
      <p:bldP spid="56382" grpId="0" animBg="1"/>
      <p:bldP spid="56382" grpId="1" animBg="1"/>
      <p:bldP spid="56383" grpId="0" animBg="1"/>
      <p:bldP spid="56383" grpId="1" animBg="1"/>
      <p:bldP spid="56384" grpId="0" animBg="1"/>
      <p:bldP spid="56384" grpId="1" animBg="1"/>
      <p:bldP spid="56385" grpId="0" animBg="1"/>
      <p:bldP spid="56385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D4C7-45DB-4903-89A3-02E743C81695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78850" name="Text Box 1026"/>
          <p:cNvSpPr txBox="1">
            <a:spLocks noChangeArrowheads="1"/>
          </p:cNvSpPr>
          <p:nvPr/>
        </p:nvSpPr>
        <p:spPr bwMode="auto">
          <a:xfrm>
            <a:off x="3707904" y="149909"/>
            <a:ext cx="161634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4400" b="1" dirty="0">
                <a:solidFill>
                  <a:schemeClr val="tx2"/>
                </a:solidFill>
                <a:latin typeface="Cambria" pitchFamily="18" charset="0"/>
              </a:rPr>
              <a:t>Rules</a:t>
            </a:r>
          </a:p>
        </p:txBody>
      </p:sp>
      <p:sp>
        <p:nvSpPr>
          <p:cNvPr id="78851" name="Text Box 1027"/>
          <p:cNvSpPr txBox="1">
            <a:spLocks noChangeArrowheads="1"/>
          </p:cNvSpPr>
          <p:nvPr/>
        </p:nvSpPr>
        <p:spPr bwMode="auto">
          <a:xfrm>
            <a:off x="611560" y="980728"/>
            <a:ext cx="795345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b="1" dirty="0">
                <a:latin typeface="Cambria" pitchFamily="18" charset="0"/>
              </a:rPr>
              <a:t>(1</a:t>
            </a:r>
            <a:r>
              <a:rPr kumimoji="1" lang="zh-TW" altLang="en-US" sz="2400" b="1" dirty="0" smtClean="0">
                <a:latin typeface="Cambria" pitchFamily="18" charset="0"/>
              </a:rPr>
              <a:t>)</a:t>
            </a:r>
            <a:r>
              <a:rPr kumimoji="1" lang="en-US" altLang="zh-TW" sz="2400" b="1" dirty="0" smtClean="0">
                <a:latin typeface="Cambria" pitchFamily="18" charset="0"/>
              </a:rPr>
              <a:t>Operators </a:t>
            </a:r>
            <a:r>
              <a:rPr kumimoji="1" lang="en-US" altLang="zh-TW" sz="2400" b="1" dirty="0">
                <a:latin typeface="Cambria" pitchFamily="18" charset="0"/>
              </a:rPr>
              <a:t>are </a:t>
            </a:r>
            <a:r>
              <a:rPr kumimoji="1" lang="en-US" altLang="zh-TW" sz="2400" b="1" dirty="0">
                <a:solidFill>
                  <a:srgbClr val="FF0000"/>
                </a:solidFill>
                <a:latin typeface="Cambria" pitchFamily="18" charset="0"/>
              </a:rPr>
              <a:t>taken out</a:t>
            </a:r>
            <a:r>
              <a:rPr kumimoji="1" lang="en-US" altLang="zh-TW" sz="2400" b="1" dirty="0">
                <a:latin typeface="Cambria" pitchFamily="18" charset="0"/>
              </a:rPr>
              <a:t> of the stack as long as their</a:t>
            </a:r>
          </a:p>
          <a:p>
            <a:pPr eaLnBrk="1" hangingPunct="1"/>
            <a:r>
              <a:rPr kumimoji="1" lang="en-US" altLang="zh-TW" b="1" dirty="0">
                <a:latin typeface="Cambria" pitchFamily="18" charset="0"/>
              </a:rPr>
              <a:t> </a:t>
            </a:r>
            <a:r>
              <a:rPr kumimoji="1" lang="en-US" altLang="zh-TW" b="1" dirty="0" smtClean="0">
                <a:latin typeface="Cambria" pitchFamily="18" charset="0"/>
              </a:rPr>
              <a:t>      </a:t>
            </a:r>
          </a:p>
          <a:p>
            <a:pPr eaLnBrk="1" hangingPunct="1"/>
            <a:r>
              <a:rPr kumimoji="1" lang="en-US" altLang="zh-TW" sz="2400" b="1" dirty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kumimoji="1" lang="en-US" altLang="zh-TW" sz="2400" b="1" dirty="0" smtClean="0">
                <a:solidFill>
                  <a:srgbClr val="0000FF"/>
                </a:solidFill>
                <a:latin typeface="Cambria" pitchFamily="18" charset="0"/>
              </a:rPr>
              <a:t> in-stack precedence(</a:t>
            </a:r>
            <a:r>
              <a:rPr kumimoji="1" lang="en-US" altLang="zh-TW" sz="2400" b="1" dirty="0" err="1" smtClean="0">
                <a:solidFill>
                  <a:srgbClr val="0000FF"/>
                </a:solidFill>
                <a:latin typeface="Cambria" pitchFamily="18" charset="0"/>
              </a:rPr>
              <a:t>isp</a:t>
            </a:r>
            <a:r>
              <a:rPr kumimoji="1" lang="en-US" altLang="zh-TW" sz="2400" b="1" dirty="0" smtClean="0">
                <a:solidFill>
                  <a:srgbClr val="0000FF"/>
                </a:solidFill>
                <a:latin typeface="Cambria" pitchFamily="18" charset="0"/>
              </a:rPr>
              <a:t>) </a:t>
            </a:r>
            <a:r>
              <a:rPr kumimoji="1" lang="en-US" altLang="zh-TW" sz="2400" b="1" dirty="0" smtClean="0">
                <a:latin typeface="Cambria" pitchFamily="18" charset="0"/>
              </a:rPr>
              <a:t>≧ </a:t>
            </a:r>
            <a:r>
              <a:rPr kumimoji="1" lang="en-US" altLang="zh-TW" sz="2400" b="1" dirty="0" smtClean="0">
                <a:solidFill>
                  <a:srgbClr val="0000FF"/>
                </a:solidFill>
                <a:latin typeface="Cambria" pitchFamily="18" charset="0"/>
              </a:rPr>
              <a:t>incoming precedence(</a:t>
            </a:r>
            <a:r>
              <a:rPr kumimoji="1" lang="en-US" altLang="zh-TW" sz="2400" b="1" dirty="0" err="1" smtClean="0">
                <a:solidFill>
                  <a:srgbClr val="0000FF"/>
                </a:solidFill>
                <a:latin typeface="Cambria" pitchFamily="18" charset="0"/>
              </a:rPr>
              <a:t>icp</a:t>
            </a:r>
            <a:r>
              <a:rPr kumimoji="1" lang="en-US" altLang="zh-TW" sz="2400" b="1" dirty="0" smtClean="0">
                <a:solidFill>
                  <a:srgbClr val="0000FF"/>
                </a:solidFill>
                <a:latin typeface="Cambria" pitchFamily="18" charset="0"/>
              </a:rPr>
              <a:t>)</a:t>
            </a:r>
            <a:endParaRPr kumimoji="1" lang="en-US" altLang="zh-TW" sz="2400" b="1" dirty="0">
              <a:latin typeface="Cambria" pitchFamily="18" charset="0"/>
            </a:endParaRPr>
          </a:p>
          <a:p>
            <a:pPr eaLnBrk="1" hangingPunct="1"/>
            <a:endParaRPr kumimoji="1" lang="en-US" altLang="zh-TW" sz="2400" b="1" dirty="0" smtClean="0">
              <a:latin typeface="Cambria" pitchFamily="18" charset="0"/>
            </a:endParaRPr>
          </a:p>
          <a:p>
            <a:pPr eaLnBrk="1" hangingPunct="1"/>
            <a:r>
              <a:rPr kumimoji="1" lang="en-US" altLang="zh-TW" b="1" dirty="0" smtClean="0">
                <a:latin typeface="Cambria" pitchFamily="18" charset="0"/>
              </a:rPr>
              <a:t>            </a:t>
            </a:r>
            <a:r>
              <a:rPr kumimoji="1" lang="zh-TW" altLang="en-US" b="1" dirty="0" smtClean="0">
                <a:latin typeface="標楷體" pitchFamily="65" charset="-120"/>
                <a:ea typeface="標楷體" pitchFamily="65" charset="-120"/>
              </a:rPr>
              <a:t>裡面的等級 </a:t>
            </a:r>
            <a:r>
              <a:rPr kumimoji="1" lang="en-US" altLang="zh-TW" b="1" dirty="0" smtClean="0">
                <a:latin typeface="Cambria" pitchFamily="18" charset="0"/>
              </a:rPr>
              <a:t>≧ </a:t>
            </a:r>
            <a:r>
              <a:rPr kumimoji="1" lang="zh-TW" altLang="en-US" b="1" dirty="0" smtClean="0">
                <a:latin typeface="標楷體" pitchFamily="65" charset="-120"/>
                <a:ea typeface="標楷體" pitchFamily="65" charset="-120"/>
              </a:rPr>
              <a:t>進入的等級  </a:t>
            </a:r>
            <a:r>
              <a:rPr kumimoji="1"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kumimoji="1"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會輸出</a:t>
            </a:r>
            <a:r>
              <a:rPr kumimoji="1"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kumimoji="1" lang="en-US" altLang="zh-TW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eaLnBrk="1" hangingPunct="1"/>
            <a:endParaRPr kumimoji="1" lang="en-US" altLang="zh-TW" sz="2400" b="1" dirty="0">
              <a:latin typeface="Cambria" pitchFamily="18" charset="0"/>
            </a:endParaRPr>
          </a:p>
          <a:p>
            <a:pPr eaLnBrk="1" hangingPunct="1"/>
            <a:r>
              <a:rPr kumimoji="1" lang="en-US" altLang="zh-TW" sz="2400" b="1" dirty="0">
                <a:latin typeface="Cambria" pitchFamily="18" charset="0"/>
              </a:rPr>
              <a:t>(2</a:t>
            </a:r>
            <a:r>
              <a:rPr kumimoji="1" lang="en-US" altLang="zh-TW" sz="2400" b="1" dirty="0" smtClean="0">
                <a:latin typeface="Cambria" pitchFamily="18" charset="0"/>
              </a:rPr>
              <a:t>)</a:t>
            </a:r>
            <a:r>
              <a:rPr kumimoji="1" lang="en-US" altLang="zh-TW" sz="2400" b="1" dirty="0" smtClean="0">
                <a:solidFill>
                  <a:srgbClr val="FF0000"/>
                </a:solidFill>
                <a:latin typeface="Cambria" pitchFamily="18" charset="0"/>
              </a:rPr>
              <a:t>”(“</a:t>
            </a:r>
            <a:r>
              <a:rPr kumimoji="1" lang="en-US" altLang="zh-TW" sz="2400" b="1" dirty="0" smtClean="0">
                <a:solidFill>
                  <a:schemeClr val="accent2"/>
                </a:solidFill>
                <a:latin typeface="Cambria" pitchFamily="18" charset="0"/>
              </a:rPr>
              <a:t> </a:t>
            </a:r>
            <a:r>
              <a:rPr kumimoji="1" lang="en-US" altLang="zh-TW" sz="2400" b="1" dirty="0" smtClean="0">
                <a:latin typeface="Cambria" pitchFamily="18" charset="0"/>
              </a:rPr>
              <a:t>has </a:t>
            </a:r>
            <a:r>
              <a:rPr kumimoji="1" lang="en-US" altLang="zh-TW" sz="2400" b="1" dirty="0" smtClean="0">
                <a:solidFill>
                  <a:srgbClr val="FF0000"/>
                </a:solidFill>
                <a:latin typeface="Cambria" pitchFamily="18" charset="0"/>
              </a:rPr>
              <a:t>low-</a:t>
            </a:r>
            <a:r>
              <a:rPr kumimoji="1" lang="en-US" altLang="zh-TW" sz="2400" b="1" dirty="0" err="1" smtClean="0">
                <a:solidFill>
                  <a:srgbClr val="FF0000"/>
                </a:solidFill>
                <a:latin typeface="Cambria" pitchFamily="18" charset="0"/>
              </a:rPr>
              <a:t>isp</a:t>
            </a:r>
            <a:r>
              <a:rPr kumimoji="1" lang="en-US" altLang="zh-TW" sz="2400" b="1" dirty="0" smtClean="0">
                <a:latin typeface="Cambria" pitchFamily="18" charset="0"/>
              </a:rPr>
              <a:t>, </a:t>
            </a:r>
            <a:r>
              <a:rPr kumimoji="1" lang="en-US" altLang="zh-TW" sz="2400" b="1" dirty="0">
                <a:latin typeface="Cambria" pitchFamily="18" charset="0"/>
              </a:rPr>
              <a:t>and </a:t>
            </a:r>
            <a:r>
              <a:rPr kumimoji="1" lang="en-US" altLang="zh-TW" sz="2400" b="1" dirty="0" smtClean="0">
                <a:solidFill>
                  <a:srgbClr val="FF0000"/>
                </a:solidFill>
                <a:latin typeface="Cambria" pitchFamily="18" charset="0"/>
              </a:rPr>
              <a:t>high-</a:t>
            </a:r>
            <a:r>
              <a:rPr kumimoji="1" lang="en-US" altLang="zh-TW" sz="2400" b="1" dirty="0" err="1" smtClean="0">
                <a:solidFill>
                  <a:srgbClr val="FF0000"/>
                </a:solidFill>
                <a:latin typeface="Cambria" pitchFamily="18" charset="0"/>
              </a:rPr>
              <a:t>icp</a:t>
            </a:r>
            <a:endParaRPr kumimoji="1" lang="en-US" altLang="zh-TW" sz="2400" b="1" dirty="0" smtClean="0">
              <a:solidFill>
                <a:srgbClr val="FF0000"/>
              </a:solidFill>
              <a:latin typeface="Cambria" pitchFamily="18" charset="0"/>
            </a:endParaRPr>
          </a:p>
          <a:p>
            <a:pPr eaLnBrk="1" hangingPunct="1"/>
            <a:endParaRPr kumimoji="1" lang="en-US" altLang="zh-TW" sz="2400" b="0" dirty="0">
              <a:solidFill>
                <a:srgbClr val="FF0000"/>
              </a:solidFill>
              <a:latin typeface="Cambria" pitchFamily="18" charset="0"/>
            </a:endParaRPr>
          </a:p>
          <a:p>
            <a:pPr eaLnBrk="1" hangingPunct="1"/>
            <a:r>
              <a:rPr kumimoji="1" lang="en-US" altLang="zh-TW" sz="2400" b="0" dirty="0">
                <a:latin typeface="Cambria" pitchFamily="18" charset="0"/>
              </a:rPr>
              <a:t>	</a:t>
            </a:r>
            <a:r>
              <a:rPr kumimoji="1" lang="en-US" altLang="zh-TW" sz="2400" b="1" dirty="0">
                <a:solidFill>
                  <a:srgbClr val="FF0000"/>
                </a:solidFill>
                <a:latin typeface="Cambria" pitchFamily="18" charset="0"/>
              </a:rPr>
              <a:t>(</a:t>
            </a:r>
            <a:r>
              <a:rPr kumimoji="1" lang="en-US" altLang="zh-TW" sz="2400" b="0" dirty="0">
                <a:latin typeface="Cambria" pitchFamily="18" charset="0"/>
              </a:rPr>
              <a:t>	)	+	-	*	/	</a:t>
            </a:r>
            <a:r>
              <a:rPr kumimoji="1" lang="en-US" altLang="zh-TW" sz="2400" b="0" dirty="0" smtClean="0">
                <a:latin typeface="Cambria" pitchFamily="18" charset="0"/>
              </a:rPr>
              <a:t>%       </a:t>
            </a:r>
            <a:r>
              <a:rPr kumimoji="1" lang="en-US" altLang="zh-TW" sz="2400" b="0" dirty="0" err="1" smtClean="0">
                <a:latin typeface="Cambria" pitchFamily="18" charset="0"/>
              </a:rPr>
              <a:t>eos</a:t>
            </a:r>
            <a:endParaRPr kumimoji="1" lang="en-US" altLang="zh-TW" sz="2400" b="0" dirty="0">
              <a:latin typeface="Cambria" pitchFamily="18" charset="0"/>
            </a:endParaRPr>
          </a:p>
          <a:p>
            <a:pPr eaLnBrk="1" hangingPunct="1"/>
            <a:r>
              <a:rPr kumimoji="1" lang="en-US" altLang="zh-TW" sz="2400" b="1" dirty="0" err="1">
                <a:latin typeface="Cambria" pitchFamily="18" charset="0"/>
              </a:rPr>
              <a:t>isp</a:t>
            </a:r>
            <a:r>
              <a:rPr kumimoji="1" lang="en-US" altLang="zh-TW" sz="2400" b="0" dirty="0">
                <a:latin typeface="Cambria" pitchFamily="18" charset="0"/>
              </a:rPr>
              <a:t>	</a:t>
            </a:r>
            <a:r>
              <a:rPr kumimoji="1" lang="en-US" altLang="zh-TW" sz="2400" b="1" dirty="0">
                <a:solidFill>
                  <a:srgbClr val="FF0000"/>
                </a:solidFill>
                <a:latin typeface="Cambria" pitchFamily="18" charset="0"/>
              </a:rPr>
              <a:t>0</a:t>
            </a:r>
            <a:r>
              <a:rPr kumimoji="1" lang="en-US" altLang="zh-TW" sz="2400" b="0" dirty="0">
                <a:latin typeface="Cambria" pitchFamily="18" charset="0"/>
              </a:rPr>
              <a:t> 	19	12 	12	13	13	13	0</a:t>
            </a:r>
          </a:p>
          <a:p>
            <a:pPr eaLnBrk="1" hangingPunct="1"/>
            <a:r>
              <a:rPr kumimoji="1" lang="en-US" altLang="zh-TW" sz="2400" b="1" dirty="0" err="1">
                <a:latin typeface="Cambria" pitchFamily="18" charset="0"/>
              </a:rPr>
              <a:t>icp</a:t>
            </a:r>
            <a:r>
              <a:rPr kumimoji="1" lang="en-US" altLang="zh-TW" sz="2400" b="0" dirty="0">
                <a:latin typeface="Cambria" pitchFamily="18" charset="0"/>
              </a:rPr>
              <a:t>	</a:t>
            </a:r>
            <a:r>
              <a:rPr kumimoji="1" lang="en-US" altLang="zh-TW" sz="2400" b="1" dirty="0">
                <a:solidFill>
                  <a:srgbClr val="FF0000"/>
                </a:solidFill>
                <a:latin typeface="Cambria" pitchFamily="18" charset="0"/>
              </a:rPr>
              <a:t>20</a:t>
            </a:r>
            <a:r>
              <a:rPr kumimoji="1" lang="en-US" altLang="zh-TW" sz="2400" b="0" dirty="0">
                <a:latin typeface="Cambria" pitchFamily="18" charset="0"/>
              </a:rPr>
              <a:t>	19	12	12	13	13	13	0</a:t>
            </a:r>
          </a:p>
        </p:txBody>
      </p:sp>
    </p:spTree>
    <p:extLst>
      <p:ext uri="{BB962C8B-B14F-4D97-AF65-F5344CB8AC3E}">
        <p14:creationId xmlns:p14="http://schemas.microsoft.com/office/powerpoint/2010/main" val="41363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7C3F-803D-41E9-A438-715C21F99EB8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846"/>
            <a:ext cx="9144000" cy="6847154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altLang="zh-TW" sz="2400" dirty="0"/>
              <a:t>precedence stack[MAX_STACK_SIZE</a:t>
            </a:r>
            <a:r>
              <a:rPr lang="en-US" altLang="zh-TW" sz="2400" dirty="0" smtClean="0"/>
              <a:t>];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/* </a:t>
            </a:r>
            <a:r>
              <a:rPr lang="en-US" altLang="zh-TW" sz="2400" dirty="0" err="1"/>
              <a:t>isp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icp</a:t>
            </a:r>
            <a:r>
              <a:rPr lang="en-US" altLang="zh-TW" sz="2400" dirty="0"/>
              <a:t> arrays -- index is value of precedence</a:t>
            </a:r>
            <a:br>
              <a:rPr lang="en-US" altLang="zh-TW" sz="2400" dirty="0"/>
            </a:br>
            <a:r>
              <a:rPr lang="en-US" altLang="zh-TW" sz="2400" dirty="0" err="1"/>
              <a:t>lparen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rparen</a:t>
            </a:r>
            <a:r>
              <a:rPr lang="en-US" altLang="zh-TW" sz="2400" dirty="0"/>
              <a:t>, plus, minus, times, divide, mod, </a:t>
            </a:r>
            <a:r>
              <a:rPr lang="en-US" altLang="zh-TW" sz="2400" dirty="0" err="1"/>
              <a:t>eos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*/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static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isp</a:t>
            </a:r>
            <a:r>
              <a:rPr lang="en-US" altLang="zh-TW" sz="2400" dirty="0"/>
              <a:t> [ ] = {</a:t>
            </a:r>
            <a:r>
              <a:rPr lang="en-US" altLang="zh-TW" sz="2400" dirty="0">
                <a:solidFill>
                  <a:srgbClr val="CC3300"/>
                </a:solidFill>
              </a:rPr>
              <a:t>0</a:t>
            </a:r>
            <a:r>
              <a:rPr lang="en-US" altLang="zh-TW" sz="2400" dirty="0"/>
              <a:t>, 19, 12, 12, 13, 13, 13, 0};</a:t>
            </a:r>
            <a:br>
              <a:rPr lang="en-US" altLang="zh-TW" sz="2400" dirty="0"/>
            </a:br>
            <a:r>
              <a:rPr lang="en-US" altLang="zh-TW" sz="2400" dirty="0"/>
              <a:t>static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icp</a:t>
            </a:r>
            <a:r>
              <a:rPr lang="en-US" altLang="zh-TW" sz="2400" dirty="0"/>
              <a:t> [ ] = {</a:t>
            </a:r>
            <a:r>
              <a:rPr lang="en-US" altLang="zh-TW" sz="2400" dirty="0">
                <a:solidFill>
                  <a:srgbClr val="CC3300"/>
                </a:solidFill>
              </a:rPr>
              <a:t>20</a:t>
            </a:r>
            <a:r>
              <a:rPr lang="en-US" altLang="zh-TW" sz="2400" dirty="0"/>
              <a:t>, 19, 12, 12, 13, 13, 13, 0};</a:t>
            </a:r>
            <a:br>
              <a:rPr lang="en-US" altLang="zh-TW" sz="2400" dirty="0"/>
            </a:b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9174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725-19F0-4D02-A25A-90316DAFF7EF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846"/>
            <a:ext cx="9144000" cy="6847154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altLang="zh-TW" sz="2400" dirty="0"/>
              <a:t>void postfix(void)</a:t>
            </a:r>
            <a:br>
              <a:rPr lang="en-US" altLang="zh-TW" sz="2400" dirty="0"/>
            </a:br>
            <a:r>
              <a:rPr lang="en-US" altLang="zh-TW" sz="2400" dirty="0"/>
              <a:t>{</a:t>
            </a:r>
            <a:br>
              <a:rPr lang="en-US" altLang="zh-TW" sz="2400" dirty="0"/>
            </a:br>
            <a:r>
              <a:rPr lang="en-US" altLang="zh-TW" sz="2400" dirty="0" smtClean="0"/>
              <a:t>        /* </a:t>
            </a:r>
            <a:r>
              <a:rPr lang="en-US" altLang="zh-TW" sz="2400" dirty="0"/>
              <a:t>output the postfix of the expression. The expression</a:t>
            </a:r>
            <a:br>
              <a:rPr lang="en-US" altLang="zh-TW" sz="2400" dirty="0"/>
            </a:br>
            <a:r>
              <a:rPr lang="en-US" altLang="zh-TW" sz="2400" dirty="0"/>
              <a:t>    </a:t>
            </a:r>
            <a:r>
              <a:rPr lang="en-US" altLang="zh-TW" sz="2400" dirty="0" smtClean="0"/>
              <a:t>         string</a:t>
            </a:r>
            <a:r>
              <a:rPr lang="en-US" altLang="zh-TW" sz="2400" dirty="0"/>
              <a:t>, the stack, and top are global </a:t>
            </a:r>
            <a:r>
              <a:rPr lang="en-US" altLang="zh-TW" sz="2400" dirty="0" smtClean="0"/>
              <a:t>*/</a:t>
            </a:r>
            <a:br>
              <a:rPr lang="en-US" altLang="zh-TW" sz="2400" dirty="0" smtClean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</a:t>
            </a:r>
            <a:r>
              <a:rPr lang="en-US" altLang="zh-TW" sz="2400" dirty="0" smtClean="0"/>
              <a:t>    char </a:t>
            </a:r>
            <a:r>
              <a:rPr lang="en-US" altLang="zh-TW" sz="2400" dirty="0"/>
              <a:t>symbol;</a:t>
            </a:r>
            <a:br>
              <a:rPr lang="en-US" altLang="zh-TW" sz="2400" dirty="0"/>
            </a:br>
            <a:r>
              <a:rPr lang="en-US" altLang="zh-TW" sz="2400" dirty="0"/>
              <a:t>  </a:t>
            </a:r>
            <a:r>
              <a:rPr lang="en-US" altLang="zh-TW" sz="2400" dirty="0" smtClean="0"/>
              <a:t>     </a:t>
            </a:r>
            <a:r>
              <a:rPr lang="en-US" altLang="zh-TW" sz="2400" dirty="0"/>
              <a:t>precedence token;</a:t>
            </a:r>
            <a:br>
              <a:rPr lang="en-US" altLang="zh-TW" sz="2400" dirty="0"/>
            </a:br>
            <a:r>
              <a:rPr lang="en-US" altLang="zh-TW" sz="2400" dirty="0"/>
              <a:t>  </a:t>
            </a:r>
            <a:r>
              <a:rPr lang="en-US" altLang="zh-TW" sz="2400" dirty="0" smtClean="0"/>
              <a:t> 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 = 0;</a:t>
            </a:r>
            <a:br>
              <a:rPr lang="en-US" altLang="zh-TW" sz="2400" dirty="0"/>
            </a:br>
            <a:r>
              <a:rPr lang="en-US" altLang="zh-TW" sz="2400" dirty="0"/>
              <a:t>   </a:t>
            </a:r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top = 0; /* place </a:t>
            </a:r>
            <a:r>
              <a:rPr lang="en-US" altLang="zh-TW" sz="2400" dirty="0" err="1"/>
              <a:t>eos</a:t>
            </a:r>
            <a:r>
              <a:rPr lang="en-US" altLang="zh-TW" sz="2400" dirty="0"/>
              <a:t> on stack */</a:t>
            </a:r>
            <a:br>
              <a:rPr lang="en-US" altLang="zh-TW" sz="2400" dirty="0"/>
            </a:br>
            <a:r>
              <a:rPr lang="en-US" altLang="zh-TW" sz="2400" dirty="0"/>
              <a:t>   </a:t>
            </a:r>
            <a:r>
              <a:rPr lang="en-US" altLang="zh-TW" sz="2400" dirty="0" smtClean="0"/>
              <a:t>    stack[0</a:t>
            </a:r>
            <a:r>
              <a:rPr lang="en-US" altLang="zh-TW" sz="2400" dirty="0"/>
              <a:t>] = </a:t>
            </a:r>
            <a:r>
              <a:rPr lang="en-US" altLang="zh-TW" sz="2400" dirty="0" err="1"/>
              <a:t>eos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568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A6F1-D778-44EB-803B-BBD0AFB64522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-32600" y="-27020"/>
            <a:ext cx="9176600" cy="6885020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altLang="zh-TW" sz="2400" dirty="0"/>
              <a:t> </a:t>
            </a:r>
            <a:r>
              <a:rPr lang="en-US" altLang="zh-TW" sz="2400" dirty="0" smtClean="0"/>
              <a:t>     for (get token; </a:t>
            </a:r>
            <a:r>
              <a:rPr lang="en-US" altLang="zh-TW" sz="2400" dirty="0"/>
              <a:t>token != </a:t>
            </a:r>
            <a:r>
              <a:rPr lang="en-US" altLang="zh-TW" sz="2400" dirty="0" err="1" smtClean="0"/>
              <a:t>eos</a:t>
            </a:r>
            <a:r>
              <a:rPr lang="en-US" altLang="zh-TW" sz="2400" dirty="0" smtClean="0"/>
              <a:t>; get token)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  </a:t>
            </a:r>
            <a:r>
              <a:rPr lang="en-US" altLang="zh-TW" sz="2400" dirty="0" smtClean="0"/>
              <a:t>{      </a:t>
            </a:r>
            <a:br>
              <a:rPr lang="en-US" altLang="zh-TW" sz="2400" dirty="0" smtClean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         if 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FF0000"/>
                </a:solidFill>
              </a:rPr>
              <a:t>token == </a:t>
            </a:r>
            <a:r>
              <a:rPr lang="en-US" altLang="zh-TW" sz="2400" dirty="0" smtClean="0">
                <a:solidFill>
                  <a:srgbClr val="FF0000"/>
                </a:solidFill>
              </a:rPr>
              <a:t>operand</a:t>
            </a:r>
            <a:r>
              <a:rPr lang="en-US" altLang="zh-TW" sz="2400" dirty="0" smtClean="0"/>
              <a:t>)  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(“%c”, symbol);</a:t>
            </a:r>
            <a:br>
              <a:rPr lang="en-US" altLang="zh-TW" sz="2400" dirty="0"/>
            </a:br>
            <a:r>
              <a:rPr lang="en-US" altLang="zh-TW" sz="2400" dirty="0"/>
              <a:t>              else if (token == </a:t>
            </a:r>
            <a:r>
              <a:rPr lang="en-US" altLang="zh-TW" sz="2400" dirty="0" err="1">
                <a:solidFill>
                  <a:srgbClr val="FF0000"/>
                </a:solidFill>
              </a:rPr>
              <a:t>rparen</a:t>
            </a:r>
            <a:r>
              <a:rPr lang="en-US" altLang="zh-TW" sz="2400" dirty="0"/>
              <a:t> )</a:t>
            </a:r>
            <a:br>
              <a:rPr lang="en-US" altLang="zh-TW" sz="2400" dirty="0"/>
            </a:br>
            <a:r>
              <a:rPr lang="en-US" altLang="zh-TW" sz="2400" dirty="0"/>
              <a:t>              {</a:t>
            </a:r>
            <a:r>
              <a:rPr lang="zh-TW" altLang="en-US" sz="2400" dirty="0" smtClean="0"/>
              <a:t>        /</a:t>
            </a:r>
            <a:r>
              <a:rPr lang="zh-TW" altLang="en-US" sz="2400" dirty="0"/>
              <a:t>*</a:t>
            </a:r>
            <a:r>
              <a:rPr lang="en-US" altLang="zh-TW" sz="2400" dirty="0" err="1"/>
              <a:t>unstack</a:t>
            </a:r>
            <a:r>
              <a:rPr lang="en-US" altLang="zh-TW" sz="2400" dirty="0"/>
              <a:t> tokens until left parenthesis */</a:t>
            </a:r>
            <a:br>
              <a:rPr lang="en-US" altLang="zh-TW" sz="2400" dirty="0"/>
            </a:br>
            <a:r>
              <a:rPr lang="en-US" altLang="zh-TW" sz="2400" dirty="0"/>
              <a:t>      </a:t>
            </a:r>
            <a:r>
              <a:rPr lang="en-US" altLang="zh-TW" sz="2400" dirty="0" smtClean="0"/>
              <a:t>                 while </a:t>
            </a:r>
            <a:r>
              <a:rPr lang="en-US" altLang="zh-TW" sz="2400" dirty="0"/>
              <a:t>(stack[top] != </a:t>
            </a:r>
            <a:r>
              <a:rPr lang="en-US" altLang="zh-TW" sz="2400" dirty="0" err="1"/>
              <a:t>lparen</a:t>
            </a:r>
            <a:r>
              <a:rPr lang="en-US" altLang="zh-TW" sz="2400" dirty="0"/>
              <a:t>)</a:t>
            </a:r>
            <a:br>
              <a:rPr lang="en-US" altLang="zh-TW" sz="2400" dirty="0"/>
            </a:br>
            <a:r>
              <a:rPr lang="en-US" altLang="zh-TW" sz="2400" dirty="0"/>
              <a:t>          </a:t>
            </a:r>
            <a:r>
              <a:rPr lang="en-US" altLang="zh-TW" sz="2400" dirty="0" smtClean="0"/>
              <a:t>                       </a:t>
            </a:r>
            <a:r>
              <a:rPr lang="en-US" altLang="zh-TW" sz="2400" dirty="0" err="1" smtClean="0"/>
              <a:t>print_token</a:t>
            </a:r>
            <a:r>
              <a:rPr lang="en-US" altLang="zh-TW" sz="2400" dirty="0" smtClean="0"/>
              <a:t>(pop(&amp;</a:t>
            </a:r>
            <a:r>
              <a:rPr lang="en-US" altLang="zh-TW" sz="2400" dirty="0"/>
              <a:t>top));</a:t>
            </a:r>
            <a:br>
              <a:rPr lang="en-US" altLang="zh-TW" sz="2400" dirty="0"/>
            </a:br>
            <a:r>
              <a:rPr lang="en-US" altLang="zh-TW" sz="2400" dirty="0"/>
              <a:t>      </a:t>
            </a:r>
            <a:r>
              <a:rPr lang="en-US" altLang="zh-TW" sz="2400" dirty="0" smtClean="0"/>
              <a:t>                 pop(&amp;</a:t>
            </a:r>
            <a:r>
              <a:rPr lang="en-US" altLang="zh-TW" sz="2400" dirty="0"/>
              <a:t>top); </a:t>
            </a:r>
            <a:r>
              <a:rPr lang="en-US" altLang="zh-TW" sz="2400" dirty="0" smtClean="0"/>
              <a:t>           /*</a:t>
            </a:r>
            <a:r>
              <a:rPr lang="en-US" altLang="zh-TW" sz="2400" dirty="0"/>
              <a:t>discard the left parenthesis */</a:t>
            </a:r>
            <a:br>
              <a:rPr lang="en-US" altLang="zh-TW" sz="2400" dirty="0"/>
            </a:br>
            <a:r>
              <a:rPr lang="en-US" altLang="zh-TW" sz="2400" dirty="0"/>
              <a:t>     </a:t>
            </a:r>
            <a:r>
              <a:rPr lang="en-US" altLang="zh-TW" sz="2400" dirty="0" smtClean="0"/>
              <a:t>         }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 </a:t>
            </a:r>
            <a:r>
              <a:rPr lang="en-US" altLang="zh-TW" sz="2400" dirty="0" smtClean="0"/>
              <a:t>         else{      /* </a:t>
            </a:r>
            <a:r>
              <a:rPr lang="en-US" altLang="zh-TW" sz="2400" dirty="0"/>
              <a:t>remove and print symbols whose </a:t>
            </a:r>
            <a:r>
              <a:rPr lang="en-US" altLang="zh-TW" sz="2400" dirty="0" err="1"/>
              <a:t>isp</a:t>
            </a:r>
            <a:r>
              <a:rPr lang="en-US" altLang="zh-TW" sz="2400" dirty="0"/>
              <a:t> is greater</a:t>
            </a:r>
            <a:br>
              <a:rPr lang="en-US" altLang="zh-TW" sz="2400" dirty="0"/>
            </a:br>
            <a:r>
              <a:rPr lang="en-US" altLang="zh-TW" sz="2400" dirty="0"/>
              <a:t>          </a:t>
            </a:r>
            <a:r>
              <a:rPr lang="en-US" altLang="zh-TW" sz="2400" dirty="0" smtClean="0"/>
              <a:t>                        than </a:t>
            </a:r>
            <a:r>
              <a:rPr lang="en-US" altLang="zh-TW" sz="2400" dirty="0"/>
              <a:t>or equal to the current token’s </a:t>
            </a:r>
            <a:r>
              <a:rPr lang="en-US" altLang="zh-TW" sz="2400" dirty="0" err="1"/>
              <a:t>icp</a:t>
            </a:r>
            <a:r>
              <a:rPr lang="en-US" altLang="zh-TW" sz="2400" dirty="0"/>
              <a:t> */</a:t>
            </a:r>
            <a:br>
              <a:rPr lang="en-US" altLang="zh-TW" sz="2400" dirty="0"/>
            </a:br>
            <a:r>
              <a:rPr lang="en-US" altLang="zh-TW" sz="2400" dirty="0"/>
              <a:t>      </a:t>
            </a:r>
            <a:r>
              <a:rPr lang="en-US" altLang="zh-TW" sz="2400" dirty="0" smtClean="0"/>
              <a:t>                        while(</a:t>
            </a:r>
            <a:r>
              <a:rPr lang="en-US" altLang="zh-TW" sz="2400" dirty="0" err="1" smtClean="0"/>
              <a:t>isp</a:t>
            </a:r>
            <a:r>
              <a:rPr lang="en-US" altLang="zh-TW" sz="2400" dirty="0" smtClean="0"/>
              <a:t>[stack[top</a:t>
            </a:r>
            <a:r>
              <a:rPr lang="en-US" altLang="zh-TW" sz="2400" dirty="0"/>
              <a:t>]] &gt;= </a:t>
            </a:r>
            <a:r>
              <a:rPr lang="en-US" altLang="zh-TW" sz="2400" dirty="0" err="1"/>
              <a:t>icp</a:t>
            </a:r>
            <a:r>
              <a:rPr lang="en-US" altLang="zh-TW" sz="2400" dirty="0"/>
              <a:t>[token] )</a:t>
            </a:r>
            <a:br>
              <a:rPr lang="en-US" altLang="zh-TW" sz="2400" dirty="0"/>
            </a:br>
            <a:r>
              <a:rPr lang="en-US" altLang="zh-TW" sz="2400" dirty="0"/>
              <a:t>          </a:t>
            </a:r>
            <a:r>
              <a:rPr lang="en-US" altLang="zh-TW" sz="2400" dirty="0" smtClean="0"/>
              <a:t>                          </a:t>
            </a:r>
            <a:r>
              <a:rPr lang="en-US" altLang="zh-TW" sz="2400" dirty="0" err="1" smtClean="0"/>
              <a:t>print_token</a:t>
            </a:r>
            <a:r>
              <a:rPr lang="en-US" altLang="zh-TW" sz="2400" dirty="0" smtClean="0"/>
              <a:t>(delete</a:t>
            </a:r>
            <a:r>
              <a:rPr lang="en-US" altLang="zh-TW" sz="2400" dirty="0"/>
              <a:t>(&amp;top));</a:t>
            </a:r>
            <a:br>
              <a:rPr lang="en-US" altLang="zh-TW" sz="2400" dirty="0"/>
            </a:br>
            <a:r>
              <a:rPr lang="en-US" altLang="zh-TW" sz="2400" dirty="0"/>
              <a:t>      </a:t>
            </a:r>
            <a:r>
              <a:rPr lang="en-US" altLang="zh-TW" sz="2400" dirty="0" smtClean="0"/>
              <a:t>                        push(&amp;</a:t>
            </a:r>
            <a:r>
              <a:rPr lang="en-US" altLang="zh-TW" sz="2400" dirty="0"/>
              <a:t>top, token);</a:t>
            </a:r>
            <a:br>
              <a:rPr lang="en-US" altLang="zh-TW" sz="2400" dirty="0"/>
            </a:br>
            <a:r>
              <a:rPr lang="en-US" altLang="zh-TW" sz="2400" dirty="0"/>
              <a:t>     </a:t>
            </a:r>
            <a:r>
              <a:rPr lang="en-US" altLang="zh-TW" sz="2400" dirty="0" smtClean="0"/>
              <a:t>                   }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</a:t>
            </a:r>
            <a:r>
              <a:rPr lang="en-US" altLang="zh-TW" sz="2400" dirty="0" smtClean="0"/>
              <a:t>     }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</a:t>
            </a:r>
            <a:r>
              <a:rPr lang="en-US" altLang="zh-TW" sz="2400" dirty="0" smtClean="0"/>
              <a:t>     while </a:t>
            </a:r>
            <a:r>
              <a:rPr lang="en-US" altLang="zh-TW" sz="2400" dirty="0"/>
              <a:t>((token = </a:t>
            </a:r>
            <a:r>
              <a:rPr lang="en-US" altLang="zh-TW" sz="2400" dirty="0" smtClean="0"/>
              <a:t>pop(&amp;</a:t>
            </a:r>
            <a:r>
              <a:rPr lang="en-US" altLang="zh-TW" sz="2400" dirty="0"/>
              <a:t>top)) != </a:t>
            </a:r>
            <a:r>
              <a:rPr lang="en-US" altLang="zh-TW" sz="2400" dirty="0" err="1"/>
              <a:t>eos</a:t>
            </a:r>
            <a:r>
              <a:rPr lang="en-US" altLang="zh-TW" sz="2400" dirty="0"/>
              <a:t>)</a:t>
            </a:r>
            <a:br>
              <a:rPr lang="en-US" altLang="zh-TW" sz="2400" dirty="0"/>
            </a:br>
            <a:r>
              <a:rPr lang="en-US" altLang="zh-TW" sz="2400" dirty="0"/>
              <a:t>       </a:t>
            </a:r>
            <a:r>
              <a:rPr lang="en-US" altLang="zh-TW" sz="2400" dirty="0" smtClean="0"/>
              <a:t>      </a:t>
            </a:r>
            <a:r>
              <a:rPr lang="en-US" altLang="zh-TW" sz="2400" dirty="0" err="1" smtClean="0"/>
              <a:t>print_token</a:t>
            </a:r>
            <a:r>
              <a:rPr lang="en-US" altLang="zh-TW" sz="2400" dirty="0" smtClean="0"/>
              <a:t>(token</a:t>
            </a:r>
            <a:r>
              <a:rPr lang="en-US" altLang="zh-TW" sz="2400" dirty="0"/>
              <a:t>);</a:t>
            </a:r>
            <a:br>
              <a:rPr lang="en-US" altLang="zh-TW" sz="2400" dirty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  </a:t>
            </a:r>
            <a:r>
              <a:rPr lang="en-US" altLang="zh-TW" sz="2400" dirty="0"/>
              <a:t>print(“\n”);</a:t>
            </a:r>
            <a:br>
              <a:rPr lang="en-US" altLang="zh-TW" sz="2400" dirty="0"/>
            </a:br>
            <a:r>
              <a:rPr lang="en-US" altLang="zh-TW" sz="2400" dirty="0" smtClean="0"/>
              <a:t>}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0413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35A7-0461-42AB-A071-C6182077EC6E}" type="slidenum">
              <a:rPr lang="zh-TW" altLang="en-US"/>
              <a:pPr/>
              <a:t>46</a:t>
            </a:fld>
            <a:endParaRPr lang="en-US" altLang="zh-TW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1746250" y="1382713"/>
          <a:ext cx="5467350" cy="324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4" name="文件" r:id="rId3" imgW="5466240" imgH="3242880" progId="Word.Document.8">
                  <p:embed/>
                </p:oleObj>
              </mc:Choice>
              <mc:Fallback>
                <p:oleObj name="文件" r:id="rId3" imgW="5466240" imgH="3242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1382713"/>
                        <a:ext cx="5467350" cy="324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4648200" y="2692400"/>
            <a:ext cx="5207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4483100" y="2768600"/>
            <a:ext cx="939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4991100" y="3148013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4902200" y="3187700"/>
            <a:ext cx="7747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5727700" y="3136900"/>
            <a:ext cx="546100" cy="127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4711700" y="3213100"/>
            <a:ext cx="1549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6299200" y="3187700"/>
            <a:ext cx="482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4508500" y="3263900"/>
            <a:ext cx="22987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5194300" y="3657600"/>
            <a:ext cx="4953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4787900" y="3759200"/>
            <a:ext cx="9525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4648200" y="3848100"/>
            <a:ext cx="12827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4495800" y="3949700"/>
            <a:ext cx="1625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1762125" y="4332288"/>
            <a:ext cx="375077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3200" b="1" dirty="0">
                <a:solidFill>
                  <a:schemeClr val="bg2"/>
                </a:solidFill>
                <a:latin typeface="Cambria" pitchFamily="18" charset="0"/>
              </a:rPr>
              <a:t>(1) </a:t>
            </a:r>
            <a:r>
              <a:rPr kumimoji="1" lang="en-US" altLang="zh-TW" sz="3200" b="1" dirty="0">
                <a:solidFill>
                  <a:schemeClr val="bg2"/>
                </a:solidFill>
                <a:latin typeface="Cambria" pitchFamily="18" charset="0"/>
              </a:rPr>
              <a:t>evaluation</a:t>
            </a:r>
          </a:p>
          <a:p>
            <a:pPr eaLnBrk="1" hangingPunct="1"/>
            <a:r>
              <a:rPr kumimoji="1" lang="en-US" altLang="zh-TW" sz="3200" b="1" dirty="0">
                <a:solidFill>
                  <a:schemeClr val="bg2"/>
                </a:solidFill>
                <a:latin typeface="Cambria" pitchFamily="18" charset="0"/>
              </a:rPr>
              <a:t>(2)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9177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BF24-D841-4968-A144-6151F385A3DA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79874" name="Text Box 1026"/>
          <p:cNvSpPr txBox="1">
            <a:spLocks noChangeArrowheads="1"/>
          </p:cNvSpPr>
          <p:nvPr/>
        </p:nvSpPr>
        <p:spPr bwMode="auto">
          <a:xfrm>
            <a:off x="1115616" y="267047"/>
            <a:ext cx="721062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4400" b="1" dirty="0">
                <a:solidFill>
                  <a:schemeClr val="tx2"/>
                </a:solidFill>
                <a:latin typeface="Cambria" pitchFamily="18" charset="0"/>
              </a:rPr>
              <a:t>Multiple stacks and queues</a:t>
            </a:r>
          </a:p>
        </p:txBody>
      </p:sp>
      <p:sp>
        <p:nvSpPr>
          <p:cNvPr id="79875" name="Text Box 1027"/>
          <p:cNvSpPr txBox="1">
            <a:spLocks noChangeArrowheads="1"/>
          </p:cNvSpPr>
          <p:nvPr/>
        </p:nvSpPr>
        <p:spPr bwMode="auto">
          <a:xfrm>
            <a:off x="1355725" y="1057275"/>
            <a:ext cx="5965544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200" b="1" u="sng" dirty="0">
                <a:solidFill>
                  <a:srgbClr val="FF0000"/>
                </a:solidFill>
                <a:latin typeface="Cambria" pitchFamily="18" charset="0"/>
              </a:rPr>
              <a:t>Two </a:t>
            </a:r>
            <a:r>
              <a:rPr kumimoji="1" lang="en-US" altLang="zh-TW" sz="3200" b="1" u="sng" dirty="0" smtClean="0">
                <a:solidFill>
                  <a:srgbClr val="FF0000"/>
                </a:solidFill>
                <a:latin typeface="Cambria" pitchFamily="18" charset="0"/>
              </a:rPr>
              <a:t>stacks</a:t>
            </a:r>
          </a:p>
          <a:p>
            <a:pPr eaLnBrk="1" hangingPunct="1"/>
            <a:endParaRPr kumimoji="1" lang="en-US" altLang="zh-TW" sz="3200" b="1" u="sng" dirty="0">
              <a:solidFill>
                <a:srgbClr val="FF0000"/>
              </a:solidFill>
              <a:latin typeface="Cambria" pitchFamily="18" charset="0"/>
            </a:endParaRPr>
          </a:p>
          <a:p>
            <a:pPr eaLnBrk="1" hangingPunct="1"/>
            <a:endParaRPr kumimoji="1" lang="en-US" altLang="zh-TW" sz="3200" b="1" u="sng" dirty="0" smtClean="0">
              <a:solidFill>
                <a:srgbClr val="FF0000"/>
              </a:solidFill>
              <a:latin typeface="Cambria" pitchFamily="18" charset="0"/>
            </a:endParaRPr>
          </a:p>
          <a:p>
            <a:pPr eaLnBrk="1" hangingPunct="1"/>
            <a:endParaRPr kumimoji="1" lang="en-US" altLang="zh-TW" sz="3200" b="1" u="sng" dirty="0">
              <a:solidFill>
                <a:srgbClr val="FF0000"/>
              </a:solidFill>
              <a:latin typeface="Cambria" pitchFamily="18" charset="0"/>
            </a:endParaRPr>
          </a:p>
          <a:p>
            <a:pPr eaLnBrk="1" hangingPunct="1"/>
            <a:endParaRPr kumimoji="1" lang="en-US" altLang="zh-TW" sz="3200" b="1" u="sng" dirty="0" smtClean="0">
              <a:solidFill>
                <a:srgbClr val="FF0000"/>
              </a:solidFill>
              <a:latin typeface="Cambria" pitchFamily="18" charset="0"/>
            </a:endParaRPr>
          </a:p>
          <a:p>
            <a:pPr eaLnBrk="1" hangingPunct="1"/>
            <a:endParaRPr kumimoji="1" lang="en-US" altLang="zh-TW" sz="2400" b="1" dirty="0">
              <a:solidFill>
                <a:srgbClr val="CC3300"/>
              </a:solidFill>
              <a:latin typeface="Cambria" pitchFamily="18" charset="0"/>
            </a:endParaRPr>
          </a:p>
          <a:p>
            <a:pPr eaLnBrk="1" hangingPunct="1"/>
            <a:r>
              <a:rPr kumimoji="1" lang="en-US" altLang="zh-TW" sz="2400" b="1" dirty="0">
                <a:solidFill>
                  <a:schemeClr val="tx2"/>
                </a:solidFill>
                <a:latin typeface="Cambria" pitchFamily="18" charset="0"/>
              </a:rPr>
              <a:t>More than two stacks (n)</a:t>
            </a:r>
            <a:endParaRPr kumimoji="1" lang="en-US" altLang="zh-TW" sz="2400" b="1" dirty="0">
              <a:latin typeface="Cambria" pitchFamily="18" charset="0"/>
            </a:endParaRPr>
          </a:p>
          <a:p>
            <a:pPr eaLnBrk="1" hangingPunct="1"/>
            <a:r>
              <a:rPr kumimoji="1" lang="en-US" altLang="zh-TW" sz="2400" b="1" dirty="0">
                <a:latin typeface="Cambria" pitchFamily="18" charset="0"/>
              </a:rPr>
              <a:t>memory is divided into </a:t>
            </a:r>
            <a:r>
              <a:rPr kumimoji="1" lang="en-US" altLang="zh-TW" sz="2400" b="1" u="sng" dirty="0">
                <a:solidFill>
                  <a:srgbClr val="FF0000"/>
                </a:solidFill>
                <a:latin typeface="Cambria" pitchFamily="18" charset="0"/>
              </a:rPr>
              <a:t>n equal segments</a:t>
            </a:r>
          </a:p>
          <a:p>
            <a:pPr eaLnBrk="1" hangingPunct="1"/>
            <a:r>
              <a:rPr kumimoji="1" lang="en-US" altLang="zh-TW" sz="2400" b="1" dirty="0">
                <a:latin typeface="Cambria" pitchFamily="18" charset="0"/>
              </a:rPr>
              <a:t>boundary[</a:t>
            </a:r>
            <a:r>
              <a:rPr kumimoji="1" lang="en-US" altLang="zh-TW" sz="2400" b="1" dirty="0" err="1">
                <a:latin typeface="Cambria" pitchFamily="18" charset="0"/>
              </a:rPr>
              <a:t>stack_no</a:t>
            </a:r>
            <a:r>
              <a:rPr kumimoji="1" lang="en-US" altLang="zh-TW" sz="2400" b="1" dirty="0">
                <a:latin typeface="Cambria" pitchFamily="18" charset="0"/>
              </a:rPr>
              <a:t>]</a:t>
            </a:r>
            <a:endParaRPr kumimoji="1" lang="en-US" altLang="zh-TW" sz="2400" b="1" dirty="0">
              <a:solidFill>
                <a:srgbClr val="CC3300"/>
              </a:solidFill>
              <a:latin typeface="Cambria" pitchFamily="18" charset="0"/>
            </a:endParaRPr>
          </a:p>
          <a:p>
            <a:pPr eaLnBrk="1" hangingPunct="1"/>
            <a:r>
              <a:rPr kumimoji="1" lang="en-US" altLang="zh-TW" sz="2400" b="1" dirty="0">
                <a:solidFill>
                  <a:srgbClr val="CC3300"/>
                </a:solidFill>
                <a:latin typeface="Cambria" pitchFamily="18" charset="0"/>
              </a:rPr>
              <a:t>	0 </a:t>
            </a:r>
            <a:r>
              <a:rPr kumimoji="1" lang="en-US" altLang="zh-TW" sz="2400" b="1" dirty="0">
                <a:solidFill>
                  <a:srgbClr val="CC3300"/>
                </a:solidFill>
                <a:latin typeface="Cambria" pitchFamily="18" charset="0"/>
                <a:sym typeface="Symbol" pitchFamily="18" charset="2"/>
              </a:rPr>
              <a:t> </a:t>
            </a:r>
            <a:r>
              <a:rPr kumimoji="1" lang="en-US" altLang="zh-TW" sz="2400" b="1" dirty="0" err="1">
                <a:solidFill>
                  <a:srgbClr val="CC3300"/>
                </a:solidFill>
                <a:latin typeface="Cambria" pitchFamily="18" charset="0"/>
                <a:sym typeface="Symbol" pitchFamily="18" charset="2"/>
              </a:rPr>
              <a:t>stack_no</a:t>
            </a:r>
            <a:r>
              <a:rPr kumimoji="1" lang="en-US" altLang="zh-TW" sz="2400" b="1" dirty="0">
                <a:solidFill>
                  <a:srgbClr val="CC3300"/>
                </a:solidFill>
                <a:latin typeface="Cambria" pitchFamily="18" charset="0"/>
                <a:sym typeface="Symbol" pitchFamily="18" charset="2"/>
              </a:rPr>
              <a:t> &lt; MAX_STACKS</a:t>
            </a:r>
          </a:p>
          <a:p>
            <a:pPr eaLnBrk="1" hangingPunct="1"/>
            <a:r>
              <a:rPr kumimoji="1" lang="en-US" altLang="zh-TW" sz="2400" b="1" dirty="0">
                <a:latin typeface="Cambria" pitchFamily="18" charset="0"/>
                <a:sym typeface="Symbol" pitchFamily="18" charset="2"/>
              </a:rPr>
              <a:t>top[</a:t>
            </a:r>
            <a:r>
              <a:rPr kumimoji="1" lang="en-US" altLang="zh-TW" sz="2400" b="1" dirty="0" err="1">
                <a:latin typeface="Cambria" pitchFamily="18" charset="0"/>
                <a:sym typeface="Symbol" pitchFamily="18" charset="2"/>
              </a:rPr>
              <a:t>stack_no</a:t>
            </a:r>
            <a:r>
              <a:rPr kumimoji="1" lang="en-US" altLang="zh-TW" sz="2400" b="1" dirty="0">
                <a:latin typeface="Cambria" pitchFamily="18" charset="0"/>
                <a:sym typeface="Symbol" pitchFamily="18" charset="2"/>
              </a:rPr>
              <a:t>]</a:t>
            </a:r>
            <a:endParaRPr kumimoji="1" lang="en-US" altLang="zh-TW" sz="2400" b="1" dirty="0">
              <a:latin typeface="Cambria" pitchFamily="18" charset="0"/>
            </a:endParaRPr>
          </a:p>
          <a:p>
            <a:pPr eaLnBrk="1" hangingPunct="1"/>
            <a:r>
              <a:rPr kumimoji="1" lang="en-US" altLang="zh-TW" sz="2400" b="1" dirty="0">
                <a:latin typeface="Cambria" pitchFamily="18" charset="0"/>
              </a:rPr>
              <a:t>	 </a:t>
            </a:r>
            <a:r>
              <a:rPr kumimoji="1" lang="en-US" altLang="zh-TW" sz="2400" b="1" dirty="0">
                <a:solidFill>
                  <a:srgbClr val="CC3300"/>
                </a:solidFill>
                <a:latin typeface="Cambria" pitchFamily="18" charset="0"/>
              </a:rPr>
              <a:t>0 </a:t>
            </a:r>
            <a:r>
              <a:rPr kumimoji="1" lang="en-US" altLang="zh-TW" sz="2400" b="1" dirty="0">
                <a:solidFill>
                  <a:srgbClr val="CC3300"/>
                </a:solidFill>
                <a:latin typeface="Cambria" pitchFamily="18" charset="0"/>
                <a:sym typeface="Symbol" pitchFamily="18" charset="2"/>
              </a:rPr>
              <a:t> </a:t>
            </a:r>
            <a:r>
              <a:rPr kumimoji="1" lang="en-US" altLang="zh-TW" sz="2400" b="1" dirty="0" err="1">
                <a:solidFill>
                  <a:srgbClr val="CC3300"/>
                </a:solidFill>
                <a:latin typeface="Cambria" pitchFamily="18" charset="0"/>
                <a:sym typeface="Symbol" pitchFamily="18" charset="2"/>
              </a:rPr>
              <a:t>stack_no</a:t>
            </a:r>
            <a:r>
              <a:rPr kumimoji="1" lang="en-US" altLang="zh-TW" sz="2400" b="1" dirty="0">
                <a:solidFill>
                  <a:srgbClr val="CC3300"/>
                </a:solidFill>
                <a:latin typeface="Cambria" pitchFamily="18" charset="0"/>
                <a:sym typeface="Symbol" pitchFamily="18" charset="2"/>
              </a:rPr>
              <a:t> &lt; MAX_STACKS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683568" y="2276872"/>
            <a:ext cx="2592288" cy="5040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563888" y="2276872"/>
            <a:ext cx="2592288" cy="5040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444208" y="2254215"/>
            <a:ext cx="2592288" cy="5040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" name="直線接點 3"/>
          <p:cNvCxnSpPr>
            <a:stCxn id="2" idx="0"/>
            <a:endCxn id="2" idx="2"/>
          </p:cNvCxnSpPr>
          <p:nvPr/>
        </p:nvCxnSpPr>
        <p:spPr bwMode="auto">
          <a:xfrm>
            <a:off x="1979712" y="2276872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接點 5"/>
          <p:cNvCxnSpPr/>
          <p:nvPr/>
        </p:nvCxnSpPr>
        <p:spPr bwMode="auto">
          <a:xfrm>
            <a:off x="4860032" y="2276872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接點 7"/>
          <p:cNvCxnSpPr>
            <a:stCxn id="14" idx="0"/>
            <a:endCxn id="14" idx="2"/>
          </p:cNvCxnSpPr>
          <p:nvPr/>
        </p:nvCxnSpPr>
        <p:spPr bwMode="auto">
          <a:xfrm>
            <a:off x="7740352" y="2254215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字方塊 8"/>
          <p:cNvSpPr txBox="1"/>
          <p:nvPr/>
        </p:nvSpPr>
        <p:spPr>
          <a:xfrm>
            <a:off x="494720" y="2780928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b1</a:t>
            </a:r>
            <a:endParaRPr lang="zh-TW" altLang="en-US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932085" y="2780927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b2</a:t>
            </a:r>
            <a:endParaRPr lang="zh-TW" altLang="en-US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474589" y="278092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t1</a:t>
            </a:r>
            <a:endParaRPr lang="zh-TW" altLang="en-US" b="1" dirty="0"/>
          </a:p>
        </p:txBody>
      </p:sp>
      <p:cxnSp>
        <p:nvCxnSpPr>
          <p:cNvPr id="16" name="直線單箭頭接點 15"/>
          <p:cNvCxnSpPr>
            <a:stCxn id="2" idx="1"/>
          </p:cNvCxnSpPr>
          <p:nvPr/>
        </p:nvCxnSpPr>
        <p:spPr bwMode="auto">
          <a:xfrm>
            <a:off x="683568" y="2528900"/>
            <a:ext cx="3212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單箭頭接點 17"/>
          <p:cNvCxnSpPr/>
          <p:nvPr/>
        </p:nvCxnSpPr>
        <p:spPr bwMode="auto">
          <a:xfrm>
            <a:off x="1979712" y="2528900"/>
            <a:ext cx="28803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字方塊 26"/>
          <p:cNvSpPr txBox="1"/>
          <p:nvPr/>
        </p:nvSpPr>
        <p:spPr>
          <a:xfrm>
            <a:off x="2771800" y="275131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t2</a:t>
            </a:r>
            <a:endParaRPr lang="zh-TW" altLang="en-US" b="1" dirty="0"/>
          </a:p>
        </p:txBody>
      </p:sp>
      <p:cxnSp>
        <p:nvCxnSpPr>
          <p:cNvPr id="28" name="直線單箭頭接點 27"/>
          <p:cNvCxnSpPr/>
          <p:nvPr/>
        </p:nvCxnSpPr>
        <p:spPr bwMode="auto">
          <a:xfrm>
            <a:off x="3563888" y="2564904"/>
            <a:ext cx="3212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單箭頭接點 28"/>
          <p:cNvCxnSpPr>
            <a:stCxn id="13" idx="3"/>
          </p:cNvCxnSpPr>
          <p:nvPr/>
        </p:nvCxnSpPr>
        <p:spPr bwMode="auto">
          <a:xfrm flipH="1">
            <a:off x="5796136" y="2528900"/>
            <a:ext cx="360040" cy="180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3509958" y="2738537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b1</a:t>
            </a:r>
            <a:endParaRPr lang="zh-TW" altLang="en-US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947323" y="273853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t2</a:t>
            </a:r>
            <a:endParaRPr lang="zh-TW" altLang="en-US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489827" y="273853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t1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787038" y="270892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b2</a:t>
            </a:r>
            <a:endParaRPr lang="zh-TW" altLang="en-US" b="1" dirty="0"/>
          </a:p>
        </p:txBody>
      </p:sp>
      <p:cxnSp>
        <p:nvCxnSpPr>
          <p:cNvPr id="36" name="直線單箭頭接點 35"/>
          <p:cNvCxnSpPr/>
          <p:nvPr/>
        </p:nvCxnSpPr>
        <p:spPr bwMode="auto">
          <a:xfrm>
            <a:off x="7740352" y="2528900"/>
            <a:ext cx="3212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單箭頭接點 36"/>
          <p:cNvCxnSpPr/>
          <p:nvPr/>
        </p:nvCxnSpPr>
        <p:spPr bwMode="auto">
          <a:xfrm flipH="1">
            <a:off x="7354214" y="2546902"/>
            <a:ext cx="360040" cy="180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字方塊 37"/>
          <p:cNvSpPr txBox="1"/>
          <p:nvPr/>
        </p:nvSpPr>
        <p:spPr>
          <a:xfrm>
            <a:off x="7329460" y="2738537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b1</a:t>
            </a:r>
            <a:endParaRPr lang="zh-TW" altLang="en-US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8676456" y="273853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t2</a:t>
            </a:r>
            <a:endParaRPr lang="zh-TW" altLang="en-US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444208" y="270892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t1</a:t>
            </a:r>
            <a:endParaRPr lang="zh-TW" altLang="en-US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734332" y="2751311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b2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6587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D7C9-ED77-417B-8E10-460C26EFB415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74754" name="Rectangle 1026"/>
          <p:cNvSpPr>
            <a:spLocks noChangeArrowheads="1"/>
          </p:cNvSpPr>
          <p:nvPr/>
        </p:nvSpPr>
        <p:spPr bwMode="auto">
          <a:xfrm>
            <a:off x="905670" y="2113062"/>
            <a:ext cx="7338738" cy="68103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4755" name="Line 1027"/>
          <p:cNvSpPr>
            <a:spLocks noChangeShapeType="1"/>
          </p:cNvSpPr>
          <p:nvPr/>
        </p:nvSpPr>
        <p:spPr bwMode="auto">
          <a:xfrm flipV="1">
            <a:off x="808280" y="2860775"/>
            <a:ext cx="0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4756" name="Line 1028"/>
          <p:cNvSpPr>
            <a:spLocks noChangeShapeType="1"/>
          </p:cNvSpPr>
          <p:nvPr/>
        </p:nvSpPr>
        <p:spPr bwMode="auto">
          <a:xfrm flipV="1">
            <a:off x="2717026" y="2854425"/>
            <a:ext cx="0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4757" name="Line 1029"/>
          <p:cNvSpPr>
            <a:spLocks noChangeShapeType="1"/>
          </p:cNvSpPr>
          <p:nvPr/>
        </p:nvSpPr>
        <p:spPr bwMode="auto">
          <a:xfrm flipV="1">
            <a:off x="4733250" y="2870300"/>
            <a:ext cx="0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4758" name="Line 1030"/>
          <p:cNvSpPr>
            <a:spLocks noChangeShapeType="1"/>
          </p:cNvSpPr>
          <p:nvPr/>
        </p:nvSpPr>
        <p:spPr bwMode="auto">
          <a:xfrm flipV="1">
            <a:off x="8080653" y="2879939"/>
            <a:ext cx="0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4759" name="Text Box 1031"/>
          <p:cNvSpPr txBox="1">
            <a:spLocks noChangeArrowheads="1"/>
          </p:cNvSpPr>
          <p:nvPr/>
        </p:nvSpPr>
        <p:spPr bwMode="auto">
          <a:xfrm>
            <a:off x="683568" y="3212976"/>
            <a:ext cx="862122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TW" sz="2000" b="1" dirty="0">
                <a:latin typeface="Cambria" pitchFamily="18" charset="0"/>
              </a:rPr>
              <a:t>boundary[ 0]       boundary[1]          boundary[ 2]       </a:t>
            </a:r>
            <a:r>
              <a:rPr kumimoji="1" lang="en-US" altLang="zh-TW" sz="2000" b="1" dirty="0" smtClean="0">
                <a:latin typeface="Cambria" pitchFamily="18" charset="0"/>
              </a:rPr>
              <a:t>             boundary[n]</a:t>
            </a:r>
            <a:endParaRPr kumimoji="1" lang="en-US" altLang="zh-TW" sz="2000" b="1" dirty="0">
              <a:latin typeface="Cambria" pitchFamily="18" charset="0"/>
            </a:endParaRPr>
          </a:p>
          <a:p>
            <a:pPr eaLnBrk="1" hangingPunct="1"/>
            <a:r>
              <a:rPr kumimoji="1" lang="en-US" altLang="zh-TW" sz="2000" b="1" dirty="0" smtClean="0">
                <a:latin typeface="Cambria" pitchFamily="18" charset="0"/>
              </a:rPr>
              <a:t>top[ 0]                    top[ 1</a:t>
            </a:r>
            <a:r>
              <a:rPr kumimoji="1" lang="en-US" altLang="zh-TW" sz="2000" b="1" dirty="0">
                <a:latin typeface="Cambria" pitchFamily="18" charset="0"/>
              </a:rPr>
              <a:t>] </a:t>
            </a:r>
            <a:r>
              <a:rPr kumimoji="1" lang="en-US" altLang="zh-TW" sz="2000" b="1" dirty="0" smtClean="0">
                <a:latin typeface="Cambria" pitchFamily="18" charset="0"/>
              </a:rPr>
              <a:t>                      top</a:t>
            </a:r>
            <a:r>
              <a:rPr kumimoji="1" lang="en-US" altLang="zh-TW" sz="2000" b="1" dirty="0">
                <a:latin typeface="Cambria" pitchFamily="18" charset="0"/>
              </a:rPr>
              <a:t>[ 2</a:t>
            </a:r>
            <a:r>
              <a:rPr kumimoji="1" lang="en-US" altLang="zh-TW" sz="2000" b="1" dirty="0" smtClean="0">
                <a:latin typeface="Cambria" pitchFamily="18" charset="0"/>
              </a:rPr>
              <a:t>]</a:t>
            </a:r>
            <a:endParaRPr kumimoji="1" lang="en-US" altLang="zh-TW" dirty="0">
              <a:latin typeface="Cambria" pitchFamily="18" charset="0"/>
            </a:endParaRPr>
          </a:p>
        </p:txBody>
      </p:sp>
      <p:sp>
        <p:nvSpPr>
          <p:cNvPr id="74760" name="Text Box 1032"/>
          <p:cNvSpPr txBox="1">
            <a:spLocks noChangeArrowheads="1"/>
          </p:cNvSpPr>
          <p:nvPr/>
        </p:nvSpPr>
        <p:spPr bwMode="auto">
          <a:xfrm>
            <a:off x="711831" y="1527275"/>
            <a:ext cx="80297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dirty="0">
                <a:latin typeface="Cambria" pitchFamily="18" charset="0"/>
              </a:rPr>
              <a:t>  </a:t>
            </a:r>
            <a:r>
              <a:rPr kumimoji="1" lang="zh-TW" altLang="en-US" dirty="0" smtClean="0">
                <a:latin typeface="Cambria" pitchFamily="18" charset="0"/>
              </a:rPr>
              <a:t> </a:t>
            </a:r>
            <a:r>
              <a:rPr kumimoji="1" lang="zh-TW" altLang="en-US" b="1" dirty="0" smtClean="0">
                <a:latin typeface="Cambria" pitchFamily="18" charset="0"/>
              </a:rPr>
              <a:t>0  1                     [ </a:t>
            </a:r>
            <a:r>
              <a:rPr kumimoji="1" lang="en-US" altLang="zh-TW" b="1" dirty="0">
                <a:latin typeface="Cambria" pitchFamily="18" charset="0"/>
              </a:rPr>
              <a:t>m/n ]             </a:t>
            </a:r>
            <a:r>
              <a:rPr kumimoji="1" lang="en-US" altLang="zh-TW" b="1" dirty="0" smtClean="0">
                <a:latin typeface="Cambria" pitchFamily="18" charset="0"/>
              </a:rPr>
              <a:t>   2</a:t>
            </a:r>
            <a:r>
              <a:rPr kumimoji="1" lang="en-US" altLang="zh-TW" b="1" dirty="0">
                <a:latin typeface="Cambria" pitchFamily="18" charset="0"/>
              </a:rPr>
              <a:t>[ m/n ]        </a:t>
            </a:r>
            <a:r>
              <a:rPr kumimoji="1" lang="en-US" altLang="zh-TW" b="1" dirty="0" smtClean="0">
                <a:latin typeface="Cambria" pitchFamily="18" charset="0"/>
              </a:rPr>
              <a:t>                  m-1    </a:t>
            </a:r>
            <a:endParaRPr kumimoji="1" lang="en-US" altLang="zh-TW" b="1" dirty="0">
              <a:latin typeface="Cambria" pitchFamily="18" charset="0"/>
            </a:endParaRPr>
          </a:p>
        </p:txBody>
      </p:sp>
      <p:sp>
        <p:nvSpPr>
          <p:cNvPr id="74761" name="Text Box 1033"/>
          <p:cNvSpPr txBox="1">
            <a:spLocks noChangeArrowheads="1"/>
          </p:cNvSpPr>
          <p:nvPr/>
        </p:nvSpPr>
        <p:spPr bwMode="auto">
          <a:xfrm>
            <a:off x="826617" y="836711"/>
            <a:ext cx="41560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1" dirty="0">
                <a:latin typeface="Cambria" pitchFamily="18" charset="0"/>
              </a:rPr>
              <a:t>Initially, </a:t>
            </a:r>
            <a:r>
              <a:rPr kumimoji="1" lang="en-US" altLang="zh-TW" sz="2400" b="1" dirty="0">
                <a:solidFill>
                  <a:schemeClr val="tx2"/>
                </a:solidFill>
                <a:latin typeface="Cambria" pitchFamily="18" charset="0"/>
              </a:rPr>
              <a:t>boundary[i]=top[i].</a:t>
            </a:r>
            <a:endParaRPr kumimoji="1" lang="en-US" altLang="zh-TW" sz="2400" b="1" dirty="0">
              <a:latin typeface="Cambria" pitchFamily="18" charset="0"/>
            </a:endParaRPr>
          </a:p>
        </p:txBody>
      </p:sp>
      <p:cxnSp>
        <p:nvCxnSpPr>
          <p:cNvPr id="3" name="直線接點 2"/>
          <p:cNvCxnSpPr/>
          <p:nvPr/>
        </p:nvCxnSpPr>
        <p:spPr bwMode="auto">
          <a:xfrm>
            <a:off x="2842841" y="2113062"/>
            <a:ext cx="0" cy="6810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/>
          <p:cNvCxnSpPr/>
          <p:nvPr/>
        </p:nvCxnSpPr>
        <p:spPr bwMode="auto">
          <a:xfrm>
            <a:off x="4860032" y="2132856"/>
            <a:ext cx="0" cy="6810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6804248" y="2113062"/>
            <a:ext cx="0" cy="6810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單箭頭接點 19"/>
          <p:cNvCxnSpPr/>
          <p:nvPr/>
        </p:nvCxnSpPr>
        <p:spPr bwMode="auto">
          <a:xfrm>
            <a:off x="899592" y="2492896"/>
            <a:ext cx="3212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單箭頭接點 20"/>
          <p:cNvCxnSpPr/>
          <p:nvPr/>
        </p:nvCxnSpPr>
        <p:spPr bwMode="auto">
          <a:xfrm>
            <a:off x="2843808" y="2492896"/>
            <a:ext cx="28803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單箭頭接點 21"/>
          <p:cNvCxnSpPr/>
          <p:nvPr/>
        </p:nvCxnSpPr>
        <p:spPr bwMode="auto">
          <a:xfrm>
            <a:off x="4858997" y="2492896"/>
            <a:ext cx="28803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6804248" y="2450568"/>
            <a:ext cx="28803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33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8578-15A7-428E-9C07-BB9C028D2484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18"/>
            <a:ext cx="9144000" cy="6855781"/>
          </a:xfrm>
          <a:solidFill>
            <a:schemeClr val="bg1"/>
          </a:solidFill>
          <a:ln>
            <a:solidFill>
              <a:schemeClr val="bg2"/>
            </a:solidFill>
          </a:ln>
          <a:extLst/>
        </p:spPr>
        <p:txBody>
          <a:bodyPr/>
          <a:lstStyle/>
          <a:p>
            <a:pPr algn="l"/>
            <a:r>
              <a:rPr lang="zh-TW" altLang="en-US" sz="2400" dirty="0"/>
              <a:t>#</a:t>
            </a:r>
            <a:r>
              <a:rPr lang="en-US" altLang="zh-TW" sz="2400" dirty="0"/>
              <a:t>define MEMORY_SIZE 100    /* size of memory */</a:t>
            </a:r>
            <a:br>
              <a:rPr lang="en-US" altLang="zh-TW" sz="2400" dirty="0"/>
            </a:br>
            <a:r>
              <a:rPr lang="en-US" altLang="zh-TW" sz="2400" dirty="0"/>
              <a:t>#define MAX_STACK_SIZE 100 </a:t>
            </a:r>
            <a:br>
              <a:rPr lang="en-US" altLang="zh-TW" sz="2400" dirty="0"/>
            </a:br>
            <a:r>
              <a:rPr lang="en-US" altLang="zh-TW" sz="2400" dirty="0" smtClean="0"/>
              <a:t>/* </a:t>
            </a:r>
            <a:r>
              <a:rPr lang="en-US" altLang="zh-TW" sz="2400" dirty="0"/>
              <a:t>max number of stacks plus 1 </a:t>
            </a:r>
            <a:r>
              <a:rPr lang="en-US" altLang="zh-TW" sz="2400" dirty="0" smtClean="0"/>
              <a:t>*/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/* global memory declaration </a:t>
            </a:r>
            <a:r>
              <a:rPr lang="en-US" altLang="zh-TW" sz="2400" dirty="0" smtClean="0"/>
              <a:t>*/</a:t>
            </a:r>
            <a:br>
              <a:rPr lang="en-US" altLang="zh-TW" sz="2400" dirty="0" smtClean="0"/>
            </a:br>
            <a:r>
              <a:rPr lang="en-US" altLang="zh-TW" sz="2400" dirty="0" smtClean="0"/>
              <a:t>element </a:t>
            </a:r>
            <a:r>
              <a:rPr lang="en-US" altLang="zh-TW" sz="2400" dirty="0"/>
              <a:t>memory[MEMORY_SIZE];</a:t>
            </a:r>
            <a:br>
              <a:rPr lang="en-US" altLang="zh-TW" sz="2400" dirty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top[MAX_STACKS</a:t>
            </a:r>
            <a:r>
              <a:rPr lang="en-US" altLang="zh-TW" sz="2400" dirty="0" smtClean="0"/>
              <a:t>];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err="1"/>
              <a:t>int</a:t>
            </a:r>
            <a:r>
              <a:rPr lang="en-US" altLang="zh-TW" sz="2400" dirty="0"/>
              <a:t> boundary[MAX_STACKS];</a:t>
            </a:r>
            <a:br>
              <a:rPr lang="en-US" altLang="zh-TW" sz="2400" dirty="0"/>
            </a:br>
            <a:r>
              <a:rPr lang="en-US" altLang="zh-TW" sz="2400" dirty="0" err="1"/>
              <a:t>int</a:t>
            </a:r>
            <a:r>
              <a:rPr lang="en-US" altLang="zh-TW" sz="2400" dirty="0"/>
              <a:t> n; /* number of stacks entered by the user */</a:t>
            </a:r>
            <a:br>
              <a:rPr lang="en-US" altLang="zh-TW" sz="2400" dirty="0"/>
            </a:br>
            <a:r>
              <a:rPr lang="en-US" altLang="zh-TW" sz="1800" u="sng" dirty="0"/>
              <a:t/>
            </a:r>
            <a:br>
              <a:rPr lang="en-US" altLang="zh-TW" sz="1800" u="sng" dirty="0"/>
            </a:br>
            <a:r>
              <a:rPr lang="en-US" altLang="zh-TW" sz="2400" u="sng" dirty="0"/>
              <a:t/>
            </a:r>
            <a:br>
              <a:rPr lang="en-US" altLang="zh-TW" sz="2400" u="sng" dirty="0"/>
            </a:br>
            <a:r>
              <a:rPr lang="en-US" altLang="zh-TW" sz="2400" dirty="0"/>
              <a:t>top[0] = boundary[0] = -1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for (i = 1; i &lt; n; i++)</a:t>
            </a:r>
            <a:br>
              <a:rPr lang="en-US" altLang="zh-TW" sz="2400" dirty="0"/>
            </a:br>
            <a:r>
              <a:rPr lang="en-US" altLang="zh-TW" sz="2400" dirty="0"/>
              <a:t>  </a:t>
            </a:r>
            <a:r>
              <a:rPr lang="en-US" altLang="zh-TW" sz="2400" dirty="0" smtClean="0"/>
              <a:t>   top[i</a:t>
            </a:r>
            <a:r>
              <a:rPr lang="en-US" altLang="zh-TW" sz="2400" dirty="0"/>
              <a:t>] =boundary[i] =(MEMORY_SIZE/n)*i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boundary[n] = MEMORY_SIZE-1;</a:t>
            </a:r>
            <a:br>
              <a:rPr lang="en-US" altLang="zh-TW" sz="2400" dirty="0"/>
            </a:br>
            <a:endParaRPr lang="en-US" altLang="zh-TW" sz="2400" dirty="0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0" y="3501008"/>
            <a:ext cx="9144000" cy="0"/>
          </a:xfrm>
          <a:prstGeom prst="line">
            <a:avLst/>
          </a:prstGeom>
          <a:noFill/>
          <a:ln w="38100" cap="rnd" cmpd="dbl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2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248-732B-432C-856F-9322B6DCADEC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-35190" y="7672"/>
            <a:ext cx="9179189" cy="6850327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zh-TW" sz="2400" b="1" dirty="0" smtClean="0"/>
              <a:t/>
            </a:r>
            <a:br>
              <a:rPr lang="en-US" altLang="zh-TW" sz="2400" b="1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  </a:t>
            </a:r>
            <a:r>
              <a:rPr lang="en-US" altLang="zh-TW" sz="2400" b="1" dirty="0" smtClean="0"/>
              <a:t>structure</a:t>
            </a:r>
            <a:r>
              <a:rPr lang="en-US" altLang="zh-TW" sz="2400" dirty="0" smtClean="0"/>
              <a:t> </a:t>
            </a:r>
            <a:r>
              <a:rPr lang="en-US" altLang="zh-TW" sz="2400" i="1" dirty="0"/>
              <a:t>Stack </a:t>
            </a:r>
            <a:r>
              <a:rPr lang="en-US" altLang="zh-TW" sz="2400" dirty="0"/>
              <a:t>is</a:t>
            </a:r>
            <a:r>
              <a:rPr lang="en-US" altLang="zh-TW" sz="2400" b="1" dirty="0"/>
              <a:t/>
            </a:r>
            <a:br>
              <a:rPr lang="en-US" altLang="zh-TW" sz="2400" b="1" dirty="0"/>
            </a:br>
            <a:r>
              <a:rPr lang="en-US" altLang="zh-TW" sz="2400" b="1" dirty="0"/>
              <a:t>  objects:</a:t>
            </a:r>
            <a:r>
              <a:rPr lang="en-US" altLang="zh-TW" sz="2400" dirty="0"/>
              <a:t> </a:t>
            </a:r>
            <a:r>
              <a:rPr lang="en-US" altLang="zh-TW" sz="2400" u="sng" dirty="0">
                <a:solidFill>
                  <a:srgbClr val="0000FF"/>
                </a:solidFill>
              </a:rPr>
              <a:t>a finite ordered list</a:t>
            </a:r>
            <a:r>
              <a:rPr lang="en-US" altLang="zh-TW" sz="2400" dirty="0"/>
              <a:t> with zero or more elements</a:t>
            </a:r>
            <a:r>
              <a:rPr lang="en-US" altLang="zh-TW" sz="2400" dirty="0" smtClean="0"/>
              <a:t>.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</a:t>
            </a:r>
            <a:r>
              <a:rPr lang="en-US" altLang="zh-TW" sz="2400" b="1" dirty="0"/>
              <a:t>functions: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</a:t>
            </a:r>
            <a:r>
              <a:rPr lang="en-US" altLang="zh-TW" sz="2200" dirty="0" smtClean="0"/>
              <a:t>for </a:t>
            </a:r>
            <a:r>
              <a:rPr lang="en-US" altLang="zh-TW" sz="2200" dirty="0"/>
              <a:t>all </a:t>
            </a:r>
            <a:r>
              <a:rPr lang="en-US" altLang="zh-TW" sz="2200" i="1" dirty="0"/>
              <a:t>stack</a:t>
            </a:r>
            <a:r>
              <a:rPr lang="en-US" altLang="zh-TW" sz="2200" dirty="0"/>
              <a:t> </a:t>
            </a:r>
            <a:r>
              <a:rPr lang="en-US" altLang="zh-TW" sz="2200" dirty="0">
                <a:sym typeface="Symbol" pitchFamily="18" charset="2"/>
              </a:rPr>
              <a:t> </a:t>
            </a:r>
            <a:r>
              <a:rPr lang="en-US" altLang="zh-TW" sz="2200" i="1" dirty="0">
                <a:sym typeface="Symbol" pitchFamily="18" charset="2"/>
              </a:rPr>
              <a:t>Stack</a:t>
            </a:r>
            <a:r>
              <a:rPr lang="en-US" altLang="zh-TW" sz="2200" dirty="0">
                <a:sym typeface="Symbol" pitchFamily="18" charset="2"/>
              </a:rPr>
              <a:t>,</a:t>
            </a:r>
            <a:r>
              <a:rPr lang="en-US" altLang="zh-TW" sz="2200" i="1" dirty="0">
                <a:sym typeface="Symbol" pitchFamily="18" charset="2"/>
              </a:rPr>
              <a:t> item</a:t>
            </a:r>
            <a:r>
              <a:rPr lang="en-US" altLang="zh-TW" sz="2200" dirty="0">
                <a:sym typeface="Symbol" pitchFamily="18" charset="2"/>
              </a:rPr>
              <a:t>  </a:t>
            </a:r>
            <a:r>
              <a:rPr lang="en-US" altLang="zh-TW" sz="2200" i="1" dirty="0">
                <a:sym typeface="Symbol" pitchFamily="18" charset="2"/>
              </a:rPr>
              <a:t>element</a:t>
            </a:r>
            <a:r>
              <a:rPr lang="en-US" altLang="zh-TW" sz="2200" dirty="0">
                <a:sym typeface="Symbol" pitchFamily="18" charset="2"/>
              </a:rPr>
              <a:t>, </a:t>
            </a:r>
            <a:r>
              <a:rPr lang="en-US" altLang="zh-TW" sz="2200" i="1" dirty="0" err="1">
                <a:sym typeface="Symbol" pitchFamily="18" charset="2"/>
              </a:rPr>
              <a:t>max_stack_size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dirty="0" smtClean="0">
                <a:sym typeface="Symbol" pitchFamily="18" charset="2"/>
              </a:rPr>
              <a:t> </a:t>
            </a:r>
            <a:r>
              <a:rPr lang="en-US" altLang="zh-TW" sz="2200" dirty="0">
                <a:sym typeface="Symbol" pitchFamily="18" charset="2"/>
              </a:rPr>
              <a:t>positive integer</a:t>
            </a:r>
            <a:r>
              <a:rPr lang="en-US" altLang="zh-TW" sz="2400" dirty="0">
                <a:sym typeface="Symbol" pitchFamily="18" charset="2"/>
              </a:rPr>
              <a:t/>
            </a:r>
            <a:br>
              <a:rPr lang="en-US" altLang="zh-TW" sz="2400" dirty="0">
                <a:sym typeface="Symbol" pitchFamily="18" charset="2"/>
              </a:rPr>
            </a:br>
            <a:r>
              <a:rPr lang="en-US" altLang="zh-TW" sz="2200" dirty="0">
                <a:sym typeface="Symbol" pitchFamily="18" charset="2"/>
              </a:rPr>
              <a:t>   </a:t>
            </a:r>
            <a:r>
              <a:rPr lang="en-US" altLang="zh-TW" sz="2200" dirty="0" smtClean="0">
                <a:sym typeface="Symbol" pitchFamily="18" charset="2"/>
              </a:rPr>
              <a:t/>
            </a:r>
            <a:br>
              <a:rPr lang="en-US" altLang="zh-TW" sz="2200" dirty="0" smtClean="0">
                <a:sym typeface="Symbol" pitchFamily="18" charset="2"/>
              </a:rPr>
            </a:br>
            <a:r>
              <a:rPr lang="en-US" altLang="zh-TW" sz="2200" dirty="0" smtClean="0">
                <a:sym typeface="Symbol" pitchFamily="18" charset="2"/>
              </a:rPr>
              <a:t>  </a:t>
            </a:r>
            <a:r>
              <a:rPr lang="en-US" altLang="zh-TW" sz="2200" i="1" dirty="0" smtClean="0">
                <a:sym typeface="Symbol" pitchFamily="18" charset="2"/>
              </a:rPr>
              <a:t>Stack </a:t>
            </a:r>
            <a:r>
              <a:rPr lang="en-US" altLang="zh-TW" sz="2200" dirty="0" err="1">
                <a:sym typeface="Symbol" pitchFamily="18" charset="2"/>
              </a:rPr>
              <a:t>CreateS</a:t>
            </a:r>
            <a:r>
              <a:rPr lang="en-US" altLang="zh-TW" sz="2200" dirty="0">
                <a:sym typeface="Symbol" pitchFamily="18" charset="2"/>
              </a:rPr>
              <a:t>(</a:t>
            </a:r>
            <a:r>
              <a:rPr lang="en-US" altLang="zh-TW" sz="2200" i="1" dirty="0" err="1">
                <a:sym typeface="Symbol" pitchFamily="18" charset="2"/>
              </a:rPr>
              <a:t>max_stack_size</a:t>
            </a:r>
            <a:r>
              <a:rPr lang="en-US" altLang="zh-TW" sz="2200" dirty="0">
                <a:sym typeface="Symbol" pitchFamily="18" charset="2"/>
              </a:rPr>
              <a:t>) ::=</a:t>
            </a:r>
            <a:br>
              <a:rPr lang="en-US" altLang="zh-TW" sz="2200" dirty="0">
                <a:sym typeface="Symbol" pitchFamily="18" charset="2"/>
              </a:rPr>
            </a:br>
            <a:r>
              <a:rPr lang="en-US" altLang="zh-TW" sz="2200" dirty="0">
                <a:sym typeface="Symbol" pitchFamily="18" charset="2"/>
              </a:rPr>
              <a:t>               create an empty stack whose maximum size is </a:t>
            </a:r>
            <a:r>
              <a:rPr lang="en-US" altLang="zh-TW" sz="2200" i="1" dirty="0" err="1" smtClean="0">
                <a:sym typeface="Symbol" pitchFamily="18" charset="2"/>
              </a:rPr>
              <a:t>max_stack_size</a:t>
            </a:r>
            <a:r>
              <a:rPr lang="en-US" altLang="zh-TW" sz="2200" i="1" dirty="0" smtClean="0">
                <a:sym typeface="Symbol" pitchFamily="18" charset="2"/>
              </a:rPr>
              <a:t/>
            </a:r>
            <a:br>
              <a:rPr lang="en-US" altLang="zh-TW" sz="2200" i="1" dirty="0" smtClean="0">
                <a:sym typeface="Symbol" pitchFamily="18" charset="2"/>
              </a:rPr>
            </a:br>
            <a:r>
              <a:rPr lang="en-US" altLang="zh-TW" sz="2200" i="1" dirty="0">
                <a:sym typeface="Symbol" pitchFamily="18" charset="2"/>
              </a:rPr>
              <a:t/>
            </a:r>
            <a:br>
              <a:rPr lang="en-US" altLang="zh-TW" sz="2200" i="1" dirty="0">
                <a:sym typeface="Symbol" pitchFamily="18" charset="2"/>
              </a:rPr>
            </a:br>
            <a:r>
              <a:rPr lang="en-US" altLang="zh-TW" sz="2200" dirty="0">
                <a:sym typeface="Symbol" pitchFamily="18" charset="2"/>
              </a:rPr>
              <a:t>  </a:t>
            </a:r>
            <a:r>
              <a:rPr lang="en-US" altLang="zh-TW" sz="2200" i="1" dirty="0" smtClean="0">
                <a:sym typeface="Symbol" pitchFamily="18" charset="2"/>
              </a:rPr>
              <a:t>Boolean</a:t>
            </a:r>
            <a:r>
              <a:rPr lang="en-US" altLang="zh-TW" sz="2200" dirty="0" smtClean="0">
                <a:sym typeface="Symbol" pitchFamily="18" charset="2"/>
              </a:rPr>
              <a:t> </a:t>
            </a:r>
            <a:r>
              <a:rPr lang="en-US" altLang="zh-TW" sz="2200" dirty="0" err="1">
                <a:sym typeface="Symbol" pitchFamily="18" charset="2"/>
              </a:rPr>
              <a:t>IsFull</a:t>
            </a:r>
            <a:r>
              <a:rPr lang="en-US" altLang="zh-TW" sz="2200" dirty="0">
                <a:sym typeface="Symbol" pitchFamily="18" charset="2"/>
              </a:rPr>
              <a:t>(</a:t>
            </a:r>
            <a:r>
              <a:rPr lang="en-US" altLang="zh-TW" sz="2200" i="1" dirty="0">
                <a:sym typeface="Symbol" pitchFamily="18" charset="2"/>
              </a:rPr>
              <a:t>stack, </a:t>
            </a:r>
            <a:r>
              <a:rPr lang="en-US" altLang="zh-TW" sz="2200" i="1" dirty="0" err="1">
                <a:sym typeface="Symbol" pitchFamily="18" charset="2"/>
              </a:rPr>
              <a:t>max_stack_size</a:t>
            </a:r>
            <a:r>
              <a:rPr lang="en-US" altLang="zh-TW" sz="2200" dirty="0">
                <a:sym typeface="Symbol" pitchFamily="18" charset="2"/>
              </a:rPr>
              <a:t>) ::=</a:t>
            </a:r>
            <a:br>
              <a:rPr lang="en-US" altLang="zh-TW" sz="2200" dirty="0">
                <a:sym typeface="Symbol" pitchFamily="18" charset="2"/>
              </a:rPr>
            </a:br>
            <a:r>
              <a:rPr lang="en-US" altLang="zh-TW" sz="2200" dirty="0">
                <a:sym typeface="Symbol" pitchFamily="18" charset="2"/>
              </a:rPr>
              <a:t>              </a:t>
            </a:r>
            <a:r>
              <a:rPr lang="en-US" altLang="zh-TW" sz="2200" b="1" dirty="0">
                <a:sym typeface="Symbol" pitchFamily="18" charset="2"/>
              </a:rPr>
              <a:t> if</a:t>
            </a:r>
            <a:r>
              <a:rPr lang="en-US" altLang="zh-TW" sz="2200" dirty="0">
                <a:sym typeface="Symbol" pitchFamily="18" charset="2"/>
              </a:rPr>
              <a:t> (number of elements in </a:t>
            </a:r>
            <a:r>
              <a:rPr lang="en-US" altLang="zh-TW" sz="2200" i="1" dirty="0">
                <a:sym typeface="Symbol" pitchFamily="18" charset="2"/>
              </a:rPr>
              <a:t>stack == </a:t>
            </a:r>
            <a:r>
              <a:rPr lang="en-US" altLang="zh-TW" sz="2200" i="1" dirty="0" err="1">
                <a:sym typeface="Symbol" pitchFamily="18" charset="2"/>
              </a:rPr>
              <a:t>max_stack_size</a:t>
            </a:r>
            <a:r>
              <a:rPr lang="en-US" altLang="zh-TW" sz="2200" dirty="0">
                <a:sym typeface="Symbol" pitchFamily="18" charset="2"/>
              </a:rPr>
              <a:t>)</a:t>
            </a:r>
            <a:r>
              <a:rPr lang="en-US" altLang="zh-TW" sz="2200" b="1" dirty="0">
                <a:sym typeface="Symbol" pitchFamily="18" charset="2"/>
              </a:rPr>
              <a:t/>
            </a:r>
            <a:br>
              <a:rPr lang="en-US" altLang="zh-TW" sz="2200" b="1" dirty="0">
                <a:sym typeface="Symbol" pitchFamily="18" charset="2"/>
              </a:rPr>
            </a:br>
            <a:r>
              <a:rPr lang="en-US" altLang="zh-TW" sz="2200" b="1" dirty="0">
                <a:sym typeface="Symbol" pitchFamily="18" charset="2"/>
              </a:rPr>
              <a:t>               return</a:t>
            </a:r>
            <a:r>
              <a:rPr lang="en-US" altLang="zh-TW" sz="2200" dirty="0">
                <a:sym typeface="Symbol" pitchFamily="18" charset="2"/>
              </a:rPr>
              <a:t> TRUE</a:t>
            </a:r>
            <a:br>
              <a:rPr lang="en-US" altLang="zh-TW" sz="2200" dirty="0">
                <a:sym typeface="Symbol" pitchFamily="18" charset="2"/>
              </a:rPr>
            </a:br>
            <a:r>
              <a:rPr lang="en-US" altLang="zh-TW" sz="2200" dirty="0">
                <a:sym typeface="Symbol" pitchFamily="18" charset="2"/>
              </a:rPr>
              <a:t>               </a:t>
            </a:r>
            <a:r>
              <a:rPr lang="en-US" altLang="zh-TW" sz="2200" b="1" dirty="0">
                <a:sym typeface="Symbol" pitchFamily="18" charset="2"/>
              </a:rPr>
              <a:t>else return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dirty="0" smtClean="0">
                <a:sym typeface="Symbol" pitchFamily="18" charset="2"/>
              </a:rPr>
              <a:t>FALSE</a:t>
            </a:r>
            <a:br>
              <a:rPr lang="en-US" altLang="zh-TW" sz="2200" dirty="0" smtClean="0">
                <a:sym typeface="Symbol" pitchFamily="18" charset="2"/>
              </a:rPr>
            </a:br>
            <a:r>
              <a:rPr lang="en-US" altLang="zh-TW" sz="2200" dirty="0">
                <a:sym typeface="Symbol" pitchFamily="18" charset="2"/>
              </a:rPr>
              <a:t/>
            </a:r>
            <a:br>
              <a:rPr lang="en-US" altLang="zh-TW" sz="2200" dirty="0">
                <a:sym typeface="Symbol" pitchFamily="18" charset="2"/>
              </a:rPr>
            </a:br>
            <a:r>
              <a:rPr lang="en-US" altLang="zh-TW" sz="2200" dirty="0">
                <a:sym typeface="Symbol" pitchFamily="18" charset="2"/>
              </a:rPr>
              <a:t>   </a:t>
            </a:r>
            <a:r>
              <a:rPr lang="en-US" altLang="zh-TW" sz="2200" i="1" dirty="0">
                <a:sym typeface="Symbol" pitchFamily="18" charset="2"/>
              </a:rPr>
              <a:t>Stack </a:t>
            </a:r>
            <a:r>
              <a:rPr lang="en-US" altLang="zh-TW" sz="2200" dirty="0">
                <a:sym typeface="Symbol" pitchFamily="18" charset="2"/>
              </a:rPr>
              <a:t>Add(</a:t>
            </a:r>
            <a:r>
              <a:rPr lang="en-US" altLang="zh-TW" sz="2200" i="1" dirty="0">
                <a:sym typeface="Symbol" pitchFamily="18" charset="2"/>
              </a:rPr>
              <a:t>stack, item</a:t>
            </a:r>
            <a:r>
              <a:rPr lang="en-US" altLang="zh-TW" sz="2200" dirty="0">
                <a:sym typeface="Symbol" pitchFamily="18" charset="2"/>
              </a:rPr>
              <a:t>) ::=</a:t>
            </a:r>
            <a:br>
              <a:rPr lang="en-US" altLang="zh-TW" sz="2200" dirty="0">
                <a:sym typeface="Symbol" pitchFamily="18" charset="2"/>
              </a:rPr>
            </a:br>
            <a:r>
              <a:rPr lang="en-US" altLang="zh-TW" sz="2200" dirty="0">
                <a:sym typeface="Symbol" pitchFamily="18" charset="2"/>
              </a:rPr>
              <a:t>               </a:t>
            </a:r>
            <a:r>
              <a:rPr lang="en-US" altLang="zh-TW" sz="2200" b="1" dirty="0">
                <a:sym typeface="Symbol" pitchFamily="18" charset="2"/>
              </a:rPr>
              <a:t>if</a:t>
            </a:r>
            <a:r>
              <a:rPr lang="en-US" altLang="zh-TW" sz="2200" dirty="0">
                <a:sym typeface="Symbol" pitchFamily="18" charset="2"/>
              </a:rPr>
              <a:t> (</a:t>
            </a:r>
            <a:r>
              <a:rPr lang="en-US" altLang="zh-TW" sz="2200" dirty="0" err="1">
                <a:sym typeface="Symbol" pitchFamily="18" charset="2"/>
              </a:rPr>
              <a:t>IsFull</a:t>
            </a:r>
            <a:r>
              <a:rPr lang="en-US" altLang="zh-TW" sz="2200" dirty="0">
                <a:sym typeface="Symbol" pitchFamily="18" charset="2"/>
              </a:rPr>
              <a:t>(</a:t>
            </a:r>
            <a:r>
              <a:rPr lang="en-US" altLang="zh-TW" sz="2200" i="1" dirty="0">
                <a:sym typeface="Symbol" pitchFamily="18" charset="2"/>
              </a:rPr>
              <a:t>stack</a:t>
            </a:r>
            <a:r>
              <a:rPr lang="en-US" altLang="zh-TW" sz="2200" dirty="0">
                <a:sym typeface="Symbol" pitchFamily="18" charset="2"/>
              </a:rPr>
              <a:t>)) </a:t>
            </a:r>
            <a:r>
              <a:rPr lang="en-US" altLang="zh-TW" sz="2200" i="1" dirty="0" err="1">
                <a:sym typeface="Symbol" pitchFamily="18" charset="2"/>
              </a:rPr>
              <a:t>stack_full</a:t>
            </a:r>
            <a:r>
              <a:rPr lang="en-US" altLang="zh-TW" sz="2200" dirty="0">
                <a:sym typeface="Symbol" pitchFamily="18" charset="2"/>
              </a:rPr>
              <a:t/>
            </a:r>
            <a:br>
              <a:rPr lang="en-US" altLang="zh-TW" sz="2200" dirty="0">
                <a:sym typeface="Symbol" pitchFamily="18" charset="2"/>
              </a:rPr>
            </a:br>
            <a:r>
              <a:rPr lang="en-US" altLang="zh-TW" sz="2200" dirty="0">
                <a:sym typeface="Symbol" pitchFamily="18" charset="2"/>
              </a:rPr>
              <a:t>               </a:t>
            </a:r>
            <a:r>
              <a:rPr lang="en-US" altLang="zh-TW" sz="2200" b="1" dirty="0">
                <a:sym typeface="Symbol" pitchFamily="18" charset="2"/>
              </a:rPr>
              <a:t>else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u="sng" dirty="0">
                <a:solidFill>
                  <a:srgbClr val="0000FF"/>
                </a:solidFill>
                <a:sym typeface="Symbol" pitchFamily="18" charset="2"/>
              </a:rPr>
              <a:t>insert </a:t>
            </a:r>
            <a:r>
              <a:rPr lang="en-US" altLang="zh-TW" sz="2200" i="1" u="sng" dirty="0">
                <a:solidFill>
                  <a:srgbClr val="0000FF"/>
                </a:solidFill>
                <a:sym typeface="Symbol" pitchFamily="18" charset="2"/>
              </a:rPr>
              <a:t>item</a:t>
            </a:r>
            <a:r>
              <a:rPr lang="en-US" altLang="zh-TW" sz="2200" u="sng" dirty="0">
                <a:solidFill>
                  <a:srgbClr val="0000FF"/>
                </a:solidFill>
                <a:sym typeface="Symbol" pitchFamily="18" charset="2"/>
              </a:rPr>
              <a:t> into top of </a:t>
            </a:r>
            <a:r>
              <a:rPr lang="en-US" altLang="zh-TW" sz="2200" i="1" u="sng" dirty="0">
                <a:solidFill>
                  <a:srgbClr val="0000FF"/>
                </a:solidFill>
                <a:sym typeface="Symbol" pitchFamily="18" charset="2"/>
              </a:rPr>
              <a:t>stack</a:t>
            </a:r>
            <a:r>
              <a:rPr lang="en-US" altLang="zh-TW" sz="2200" dirty="0">
                <a:sym typeface="Symbol" pitchFamily="18" charset="2"/>
              </a:rPr>
              <a:t> and </a:t>
            </a:r>
            <a:r>
              <a:rPr lang="en-US" altLang="zh-TW" sz="2200" b="1" dirty="0">
                <a:sym typeface="Symbol" pitchFamily="18" charset="2"/>
              </a:rPr>
              <a:t>return</a:t>
            </a:r>
            <a:r>
              <a:rPr lang="en-US" altLang="zh-TW" sz="2200" dirty="0">
                <a:sym typeface="Symbol" pitchFamily="18" charset="2"/>
              </a:rPr>
              <a:t>      </a:t>
            </a:r>
            <a:endParaRPr lang="en-US" altLang="zh-TW" sz="2200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843808" y="214187"/>
            <a:ext cx="335777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4000" b="1" dirty="0" smtClean="0">
                <a:solidFill>
                  <a:srgbClr val="0000FF"/>
                </a:solidFill>
                <a:latin typeface="Cambria" pitchFamily="18" charset="0"/>
              </a:rPr>
              <a:t>ADT for Stack</a:t>
            </a:r>
            <a:endParaRPr kumimoji="1" lang="en-US" altLang="zh-TW" sz="4000" b="1" dirty="0">
              <a:solidFill>
                <a:srgbClr val="0000FF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662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879D-BFEE-493A-A0C9-8D4B9A0F4CA8}" type="slidenum">
              <a:rPr lang="zh-TW" altLang="en-US"/>
              <a:pPr/>
              <a:t>50</a:t>
            </a:fld>
            <a:endParaRPr lang="en-US" altLang="zh-TW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altLang="zh-TW" sz="2400" dirty="0"/>
              <a:t>void </a:t>
            </a:r>
            <a:r>
              <a:rPr lang="en-US" altLang="zh-TW" sz="2400" dirty="0" smtClean="0"/>
              <a:t>push(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i, element item)</a:t>
            </a:r>
            <a:br>
              <a:rPr lang="en-US" altLang="zh-TW" sz="2400" dirty="0"/>
            </a:br>
            <a:r>
              <a:rPr lang="en-US" altLang="zh-TW" sz="2400" dirty="0"/>
              <a:t>{</a:t>
            </a:r>
            <a:br>
              <a:rPr lang="en-US" altLang="zh-TW" sz="2400" dirty="0"/>
            </a:br>
            <a:r>
              <a:rPr lang="en-US" altLang="zh-TW" sz="2400" dirty="0"/>
              <a:t>    /* add an item to the </a:t>
            </a:r>
            <a:r>
              <a:rPr lang="en-US" altLang="zh-TW" sz="2400" dirty="0" err="1"/>
              <a:t>ith</a:t>
            </a:r>
            <a:r>
              <a:rPr lang="en-US" altLang="zh-TW" sz="2400" dirty="0"/>
              <a:t> stack */</a:t>
            </a:r>
            <a:br>
              <a:rPr lang="en-US" altLang="zh-TW" sz="2400" dirty="0"/>
            </a:br>
            <a:r>
              <a:rPr lang="en-US" altLang="zh-TW" sz="2400" dirty="0"/>
              <a:t>    if (top[i] == boundary [i+1])</a:t>
            </a:r>
            <a:br>
              <a:rPr lang="en-US" altLang="zh-TW" sz="2400" dirty="0"/>
            </a:br>
            <a:r>
              <a:rPr lang="en-US" altLang="zh-TW" sz="2400" dirty="0"/>
              <a:t>        </a:t>
            </a:r>
            <a:r>
              <a:rPr lang="en-US" altLang="zh-TW" sz="2400" dirty="0" smtClean="0"/>
              <a:t>  </a:t>
            </a:r>
            <a:r>
              <a:rPr lang="en-US" altLang="zh-TW" sz="2400" dirty="0" err="1" smtClean="0"/>
              <a:t>stack_full</a:t>
            </a:r>
            <a:r>
              <a:rPr lang="en-US" altLang="zh-TW" sz="2400" dirty="0" smtClean="0"/>
              <a:t>(i</a:t>
            </a:r>
            <a:r>
              <a:rPr lang="en-US" altLang="zh-TW" sz="2400" dirty="0"/>
              <a:t>); </a:t>
            </a:r>
            <a:r>
              <a:rPr lang="en-US" altLang="zh-TW" sz="2400" dirty="0">
                <a:solidFill>
                  <a:srgbClr val="CC3300"/>
                </a:solidFill>
              </a:rPr>
              <a:t>    may have unused storage</a:t>
            </a:r>
            <a:br>
              <a:rPr lang="en-US" altLang="zh-TW" sz="2400" dirty="0">
                <a:solidFill>
                  <a:srgbClr val="CC3300"/>
                </a:solidFill>
              </a:rPr>
            </a:br>
            <a:r>
              <a:rPr lang="en-US" altLang="zh-TW" sz="2400" dirty="0">
                <a:solidFill>
                  <a:srgbClr val="CC3300"/>
                </a:solidFill>
              </a:rPr>
              <a:t>        </a:t>
            </a:r>
            <a:r>
              <a:rPr lang="en-US" altLang="zh-TW" sz="2400" dirty="0"/>
              <a:t>memory[++top[i]] = item;</a:t>
            </a:r>
            <a:br>
              <a:rPr lang="en-US" altLang="zh-TW" sz="2400" dirty="0"/>
            </a:br>
            <a:r>
              <a:rPr lang="en-US" altLang="zh-TW" sz="2400" dirty="0"/>
              <a:t>}</a:t>
            </a:r>
            <a:br>
              <a:rPr lang="en-US" altLang="zh-TW" sz="2400" dirty="0"/>
            </a:br>
            <a:r>
              <a:rPr lang="en-US" altLang="zh-TW" sz="1800" u="sng" dirty="0">
                <a:solidFill>
                  <a:schemeClr val="tx1"/>
                </a:solidFill>
              </a:rPr>
              <a:t/>
            </a:r>
            <a:br>
              <a:rPr lang="en-US" altLang="zh-TW" sz="1800" u="sng" dirty="0">
                <a:solidFill>
                  <a:schemeClr val="tx1"/>
                </a:solidFill>
              </a:rPr>
            </a:br>
            <a:r>
              <a:rPr lang="en-US" altLang="zh-TW" sz="2000" u="sng" dirty="0"/>
              <a:t/>
            </a:r>
            <a:br>
              <a:rPr lang="en-US" altLang="zh-TW" sz="2000" u="sng" dirty="0"/>
            </a:br>
            <a:r>
              <a:rPr lang="en-US" altLang="zh-TW" sz="2400" dirty="0"/>
              <a:t>element </a:t>
            </a:r>
            <a:r>
              <a:rPr lang="en-US" altLang="zh-TW" sz="2400" dirty="0" smtClean="0"/>
              <a:t>pop(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i)</a:t>
            </a:r>
            <a:br>
              <a:rPr lang="en-US" altLang="zh-TW" sz="2400" dirty="0"/>
            </a:br>
            <a:r>
              <a:rPr lang="en-US" altLang="zh-TW" sz="2400" dirty="0"/>
              <a:t>{</a:t>
            </a:r>
            <a:br>
              <a:rPr lang="en-US" altLang="zh-TW" sz="2400" dirty="0"/>
            </a:br>
            <a:r>
              <a:rPr lang="en-US" altLang="zh-TW" sz="2400" dirty="0"/>
              <a:t>    /* remove top element from the </a:t>
            </a:r>
            <a:r>
              <a:rPr lang="en-US" altLang="zh-TW" sz="2400" dirty="0" err="1"/>
              <a:t>ith</a:t>
            </a:r>
            <a:r>
              <a:rPr lang="en-US" altLang="zh-TW" sz="2400" dirty="0"/>
              <a:t> stack */</a:t>
            </a:r>
            <a:br>
              <a:rPr lang="en-US" altLang="zh-TW" sz="2400" dirty="0"/>
            </a:br>
            <a:r>
              <a:rPr lang="en-US" altLang="zh-TW" sz="2400" dirty="0"/>
              <a:t>    if (top[i] == boundary[i])</a:t>
            </a:r>
            <a:br>
              <a:rPr lang="en-US" altLang="zh-TW" sz="2400" dirty="0"/>
            </a:br>
            <a:r>
              <a:rPr lang="en-US" altLang="zh-TW" sz="2400" dirty="0"/>
              <a:t>     </a:t>
            </a:r>
            <a:r>
              <a:rPr lang="en-US" altLang="zh-TW" sz="2400" dirty="0" smtClean="0"/>
              <a:t>      return </a:t>
            </a:r>
            <a:r>
              <a:rPr lang="en-US" altLang="zh-TW" sz="2400" dirty="0" err="1"/>
              <a:t>stack_empty</a:t>
            </a:r>
            <a:r>
              <a:rPr lang="en-US" altLang="zh-TW" sz="2400" dirty="0"/>
              <a:t>(i);</a:t>
            </a:r>
            <a:br>
              <a:rPr lang="en-US" altLang="zh-TW" sz="2400" dirty="0"/>
            </a:br>
            <a:r>
              <a:rPr lang="en-US" altLang="zh-TW" sz="2400" dirty="0"/>
              <a:t>    return memory[top[i]--];</a:t>
            </a:r>
            <a:br>
              <a:rPr lang="en-US" altLang="zh-TW" sz="2400" dirty="0"/>
            </a:br>
            <a:r>
              <a:rPr lang="en-US" altLang="zh-TW" sz="2400" dirty="0"/>
              <a:t>} </a:t>
            </a:r>
            <a:br>
              <a:rPr lang="en-US" altLang="zh-TW" sz="2400" dirty="0"/>
            </a:br>
            <a:endParaRPr lang="en-US" altLang="zh-TW" sz="2400" dirty="0"/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0" y="2780928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44E-636F-498B-8143-6ED364539933}" type="slidenum">
              <a:rPr lang="zh-TW" altLang="en-US"/>
              <a:pPr/>
              <a:t>51</a:t>
            </a:fld>
            <a:endParaRPr lang="en-US" altLang="zh-TW"/>
          </a:p>
        </p:txBody>
      </p:sp>
      <p:grpSp>
        <p:nvGrpSpPr>
          <p:cNvPr id="76821" name="Group 21"/>
          <p:cNvGrpSpPr>
            <a:grpSpLocks/>
          </p:cNvGrpSpPr>
          <p:nvPr/>
        </p:nvGrpSpPr>
        <p:grpSpPr bwMode="auto">
          <a:xfrm>
            <a:off x="1086172" y="2255391"/>
            <a:ext cx="7527925" cy="1077913"/>
            <a:chOff x="701" y="1757"/>
            <a:chExt cx="4742" cy="679"/>
          </a:xfrm>
        </p:grpSpPr>
        <p:sp>
          <p:nvSpPr>
            <p:cNvPr id="76802" name="Rectangle 2"/>
            <p:cNvSpPr>
              <a:spLocks noChangeArrowheads="1"/>
            </p:cNvSpPr>
            <p:nvPr/>
          </p:nvSpPr>
          <p:spPr bwMode="auto">
            <a:xfrm>
              <a:off x="786" y="1758"/>
              <a:ext cx="4657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76805" name="Rectangle 5"/>
            <p:cNvSpPr>
              <a:spLocks noChangeArrowheads="1"/>
            </p:cNvSpPr>
            <p:nvPr/>
          </p:nvSpPr>
          <p:spPr bwMode="auto">
            <a:xfrm>
              <a:off x="772" y="1758"/>
              <a:ext cx="443" cy="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76806" name="Rectangle 6"/>
            <p:cNvSpPr>
              <a:spLocks noChangeArrowheads="1"/>
            </p:cNvSpPr>
            <p:nvPr/>
          </p:nvSpPr>
          <p:spPr bwMode="auto">
            <a:xfrm>
              <a:off x="1686" y="1757"/>
              <a:ext cx="271" cy="4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76807" name="Rectangle 7"/>
            <p:cNvSpPr>
              <a:spLocks noChangeArrowheads="1"/>
            </p:cNvSpPr>
            <p:nvPr/>
          </p:nvSpPr>
          <p:spPr bwMode="auto">
            <a:xfrm>
              <a:off x="2586" y="1758"/>
              <a:ext cx="1114" cy="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76808" name="Rectangle 8"/>
            <p:cNvSpPr>
              <a:spLocks noChangeArrowheads="1"/>
            </p:cNvSpPr>
            <p:nvPr/>
          </p:nvSpPr>
          <p:spPr bwMode="auto">
            <a:xfrm>
              <a:off x="3700" y="1758"/>
              <a:ext cx="342" cy="4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76809" name="Rectangle 9"/>
            <p:cNvSpPr>
              <a:spLocks noChangeArrowheads="1"/>
            </p:cNvSpPr>
            <p:nvPr/>
          </p:nvSpPr>
          <p:spPr bwMode="auto">
            <a:xfrm>
              <a:off x="4958" y="1758"/>
              <a:ext cx="185" cy="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76810" name="Line 10"/>
            <p:cNvSpPr>
              <a:spLocks noChangeShapeType="1"/>
            </p:cNvSpPr>
            <p:nvPr/>
          </p:nvSpPr>
          <p:spPr bwMode="auto">
            <a:xfrm flipV="1">
              <a:off x="701" y="2179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76811" name="Line 11"/>
            <p:cNvSpPr>
              <a:spLocks noChangeShapeType="1"/>
            </p:cNvSpPr>
            <p:nvPr/>
          </p:nvSpPr>
          <p:spPr bwMode="auto">
            <a:xfrm flipV="1">
              <a:off x="1154" y="2196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76812" name="Line 12"/>
            <p:cNvSpPr>
              <a:spLocks noChangeShapeType="1"/>
            </p:cNvSpPr>
            <p:nvPr/>
          </p:nvSpPr>
          <p:spPr bwMode="auto">
            <a:xfrm flipV="1">
              <a:off x="1650" y="2193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76813" name="Line 13"/>
            <p:cNvSpPr>
              <a:spLocks noChangeShapeType="1"/>
            </p:cNvSpPr>
            <p:nvPr/>
          </p:nvSpPr>
          <p:spPr bwMode="auto">
            <a:xfrm flipV="1">
              <a:off x="1944" y="2202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76814" name="Line 14"/>
            <p:cNvSpPr>
              <a:spLocks noChangeShapeType="1"/>
            </p:cNvSpPr>
            <p:nvPr/>
          </p:nvSpPr>
          <p:spPr bwMode="auto">
            <a:xfrm flipV="1">
              <a:off x="2843" y="2199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76815" name="Line 15"/>
            <p:cNvSpPr>
              <a:spLocks noChangeShapeType="1"/>
            </p:cNvSpPr>
            <p:nvPr/>
          </p:nvSpPr>
          <p:spPr bwMode="auto">
            <a:xfrm flipV="1">
              <a:off x="2581" y="2195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76816" name="Line 16"/>
            <p:cNvSpPr>
              <a:spLocks noChangeShapeType="1"/>
            </p:cNvSpPr>
            <p:nvPr/>
          </p:nvSpPr>
          <p:spPr bwMode="auto">
            <a:xfrm flipV="1">
              <a:off x="3305" y="2179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76817" name="Line 17"/>
            <p:cNvSpPr>
              <a:spLocks noChangeShapeType="1"/>
            </p:cNvSpPr>
            <p:nvPr/>
          </p:nvSpPr>
          <p:spPr bwMode="auto">
            <a:xfrm flipV="1">
              <a:off x="3985" y="2200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76818" name="Line 18"/>
            <p:cNvSpPr>
              <a:spLocks noChangeShapeType="1"/>
            </p:cNvSpPr>
            <p:nvPr/>
          </p:nvSpPr>
          <p:spPr bwMode="auto">
            <a:xfrm flipV="1">
              <a:off x="4955" y="2211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76819" name="Line 19"/>
            <p:cNvSpPr>
              <a:spLocks noChangeShapeType="1"/>
            </p:cNvSpPr>
            <p:nvPr/>
          </p:nvSpPr>
          <p:spPr bwMode="auto">
            <a:xfrm flipV="1">
              <a:off x="5423" y="2221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</p:grp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736979" y="3284984"/>
            <a:ext cx="822750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000" b="1" dirty="0">
                <a:latin typeface="Cambria" pitchFamily="18" charset="0"/>
              </a:rPr>
              <a:t>b[0]     t[0]      b[1] t[1]          </a:t>
            </a:r>
            <a:r>
              <a:rPr kumimoji="1" lang="en-US" altLang="zh-TW" sz="2000" b="1" dirty="0" smtClean="0">
                <a:latin typeface="Cambria" pitchFamily="18" charset="0"/>
              </a:rPr>
              <a:t>b[s] </a:t>
            </a:r>
            <a:r>
              <a:rPr kumimoji="1" lang="en-US" altLang="zh-TW" sz="2000" b="1" dirty="0" smtClean="0">
                <a:solidFill>
                  <a:srgbClr val="CC3300"/>
                </a:solidFill>
                <a:latin typeface="Cambria" pitchFamily="18" charset="0"/>
              </a:rPr>
              <a:t>t[s]</a:t>
            </a:r>
            <a:r>
              <a:rPr kumimoji="1" lang="en-US" altLang="zh-TW" sz="2000" b="1" dirty="0" smtClean="0">
                <a:latin typeface="Cambria" pitchFamily="18" charset="0"/>
              </a:rPr>
              <a:t>  </a:t>
            </a:r>
            <a:r>
              <a:rPr kumimoji="1" lang="en-US" altLang="zh-TW" sz="2000" b="1" dirty="0">
                <a:latin typeface="Cambria" pitchFamily="18" charset="0"/>
              </a:rPr>
              <a:t>t[i+1]              t[j]                b[j+1] b[n]</a:t>
            </a:r>
          </a:p>
          <a:p>
            <a:pPr eaLnBrk="1" hangingPunct="1"/>
            <a:r>
              <a:rPr kumimoji="1" lang="en-US" altLang="zh-TW" sz="2000" b="1" dirty="0">
                <a:latin typeface="Cambria" pitchFamily="18" charset="0"/>
              </a:rPr>
              <a:t>                                                  </a:t>
            </a:r>
            <a:r>
              <a:rPr kumimoji="1" lang="en-US" altLang="zh-TW" sz="2000" b="1" dirty="0" smtClean="0">
                <a:latin typeface="Cambria" pitchFamily="18" charset="0"/>
              </a:rPr>
              <a:t>              </a:t>
            </a:r>
            <a:r>
              <a:rPr kumimoji="1" lang="en-US" altLang="zh-TW" sz="2000" b="1" dirty="0" smtClean="0">
                <a:solidFill>
                  <a:srgbClr val="CC3300"/>
                </a:solidFill>
                <a:latin typeface="Cambria" pitchFamily="18" charset="0"/>
              </a:rPr>
              <a:t>b[i+1</a:t>
            </a:r>
            <a:r>
              <a:rPr kumimoji="1" lang="en-US" altLang="zh-TW" sz="2000" b="1" dirty="0">
                <a:solidFill>
                  <a:srgbClr val="CC3300"/>
                </a:solidFill>
                <a:latin typeface="Cambria" pitchFamily="18" charset="0"/>
              </a:rPr>
              <a:t>]</a:t>
            </a:r>
            <a:r>
              <a:rPr kumimoji="1" lang="en-US" altLang="zh-TW" sz="2000" b="1" dirty="0">
                <a:latin typeface="Cambria" pitchFamily="18" charset="0"/>
              </a:rPr>
              <a:t>  </a:t>
            </a:r>
            <a:r>
              <a:rPr kumimoji="1" lang="en-US" altLang="zh-TW" sz="2000" b="1" dirty="0" smtClean="0">
                <a:latin typeface="Cambria" pitchFamily="18" charset="0"/>
              </a:rPr>
              <a:t>       b[j]</a:t>
            </a:r>
            <a:endParaRPr kumimoji="1" lang="en-US" altLang="zh-TW" sz="2000" b="1" dirty="0">
              <a:latin typeface="Cambria" pitchFamily="18" charset="0"/>
            </a:endParaRPr>
          </a:p>
          <a:p>
            <a:pPr eaLnBrk="1" hangingPunct="1"/>
            <a:endParaRPr kumimoji="1" lang="en-US" altLang="zh-TW" dirty="0">
              <a:latin typeface="Cambria" pitchFamily="18" charset="0"/>
            </a:endParaRPr>
          </a:p>
          <a:p>
            <a:pPr eaLnBrk="1" hangingPunct="1"/>
            <a:r>
              <a:rPr kumimoji="1" lang="en-US" altLang="zh-TW" b="0" dirty="0">
                <a:latin typeface="Cambria" pitchFamily="18" charset="0"/>
              </a:rPr>
              <a:t>                                            </a:t>
            </a:r>
            <a:endParaRPr kumimoji="1" lang="en-US" altLang="zh-TW" b="0" dirty="0" smtClean="0">
              <a:latin typeface="Cambria" pitchFamily="18" charset="0"/>
            </a:endParaRPr>
          </a:p>
          <a:p>
            <a:pPr eaLnBrk="1" hangingPunct="1"/>
            <a:r>
              <a:rPr kumimoji="1" lang="en-US" altLang="zh-TW" dirty="0">
                <a:latin typeface="Cambria" pitchFamily="18" charset="0"/>
              </a:rPr>
              <a:t> </a:t>
            </a:r>
            <a:r>
              <a:rPr kumimoji="1" lang="en-US" altLang="zh-TW" dirty="0" smtClean="0">
                <a:latin typeface="Cambria" pitchFamily="18" charset="0"/>
              </a:rPr>
              <a:t>                                          </a:t>
            </a:r>
            <a:r>
              <a:rPr kumimoji="1" lang="en-US" altLang="zh-TW" b="0" dirty="0" smtClean="0">
                <a:latin typeface="Cambria" pitchFamily="18" charset="0"/>
              </a:rPr>
              <a:t>b=boundary</a:t>
            </a:r>
            <a:r>
              <a:rPr kumimoji="1" lang="en-US" altLang="zh-TW" b="0" dirty="0">
                <a:latin typeface="Cambria" pitchFamily="18" charset="0"/>
              </a:rPr>
              <a:t>, </a:t>
            </a:r>
            <a:r>
              <a:rPr kumimoji="1" lang="en-US" altLang="zh-TW" b="0" dirty="0" smtClean="0">
                <a:latin typeface="Cambria" pitchFamily="18" charset="0"/>
              </a:rPr>
              <a:t>t=top</a:t>
            </a:r>
          </a:p>
          <a:p>
            <a:pPr eaLnBrk="1" hangingPunct="1"/>
            <a:endParaRPr kumimoji="1" lang="en-US" altLang="zh-TW" b="0" dirty="0">
              <a:latin typeface="Cambria" pitchFamily="18" charset="0"/>
            </a:endParaRPr>
          </a:p>
          <a:p>
            <a:pPr eaLnBrk="1" hangingPunct="1"/>
            <a:endParaRPr kumimoji="1" lang="en-US" altLang="zh-TW" b="0" dirty="0">
              <a:latin typeface="Cambria" pitchFamily="18" charset="0"/>
            </a:endParaRP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971600" y="586780"/>
            <a:ext cx="788491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1" dirty="0">
                <a:solidFill>
                  <a:srgbClr val="FF0000"/>
                </a:solidFill>
                <a:latin typeface="Cambria" pitchFamily="18" charset="0"/>
              </a:rPr>
              <a:t>Find j</a:t>
            </a:r>
            <a:r>
              <a:rPr kumimoji="1" lang="en-US" altLang="zh-TW" sz="2400" b="1" dirty="0">
                <a:latin typeface="Cambria" pitchFamily="18" charset="0"/>
              </a:rPr>
              <a:t>, </a:t>
            </a:r>
            <a:r>
              <a:rPr kumimoji="1" lang="en-US" altLang="zh-TW" sz="2400" b="1" dirty="0" err="1">
                <a:latin typeface="Cambria" pitchFamily="18" charset="0"/>
              </a:rPr>
              <a:t>stack_no</a:t>
            </a:r>
            <a:r>
              <a:rPr kumimoji="1" lang="en-US" altLang="zh-TW" sz="2400" b="1" dirty="0">
                <a:latin typeface="Cambria" pitchFamily="18" charset="0"/>
              </a:rPr>
              <a:t> &lt; j &lt; </a:t>
            </a:r>
            <a:r>
              <a:rPr kumimoji="1" lang="en-US" altLang="zh-TW" sz="2400" b="1" dirty="0" smtClean="0">
                <a:latin typeface="Cambria" pitchFamily="18" charset="0"/>
              </a:rPr>
              <a:t>n</a:t>
            </a:r>
          </a:p>
          <a:p>
            <a:pPr eaLnBrk="1" hangingPunct="1"/>
            <a:r>
              <a:rPr kumimoji="1" lang="en-US" altLang="zh-TW" sz="2400" b="1" dirty="0" smtClean="0">
                <a:latin typeface="Cambria" pitchFamily="18" charset="0"/>
              </a:rPr>
              <a:t>      	</a:t>
            </a:r>
            <a:r>
              <a:rPr kumimoji="1" lang="en-US" altLang="zh-TW" b="1" dirty="0">
                <a:latin typeface="Cambria" pitchFamily="18" charset="0"/>
              </a:rPr>
              <a:t> </a:t>
            </a:r>
            <a:r>
              <a:rPr kumimoji="1" lang="en-US" altLang="zh-TW" b="1" dirty="0" smtClean="0">
                <a:latin typeface="Cambria" pitchFamily="18" charset="0"/>
              </a:rPr>
              <a:t>                                 </a:t>
            </a:r>
            <a:r>
              <a:rPr kumimoji="1" lang="en-US" altLang="zh-TW" sz="2400" b="1" dirty="0" smtClean="0">
                <a:latin typeface="Cambria" pitchFamily="18" charset="0"/>
              </a:rPr>
              <a:t>such that top[j] &lt; boundary[j+1]</a:t>
            </a:r>
          </a:p>
          <a:p>
            <a:pPr eaLnBrk="1" hangingPunct="1"/>
            <a:r>
              <a:rPr kumimoji="1" lang="en-US" altLang="zh-TW" sz="2400" b="1" dirty="0" smtClean="0">
                <a:latin typeface="Cambria" pitchFamily="18" charset="0"/>
              </a:rPr>
              <a:t>      </a:t>
            </a:r>
            <a:r>
              <a:rPr kumimoji="1" lang="en-US" altLang="zh-TW" sz="2400" b="1" dirty="0">
                <a:latin typeface="Cambria" pitchFamily="18" charset="0"/>
              </a:rPr>
              <a:t>or, 0 </a:t>
            </a:r>
            <a:r>
              <a:rPr kumimoji="1" lang="en-US" altLang="zh-TW" sz="2400" b="1" dirty="0">
                <a:latin typeface="Cambria" pitchFamily="18" charset="0"/>
                <a:sym typeface="Symbol" pitchFamily="18" charset="2"/>
              </a:rPr>
              <a:t> j &lt; </a:t>
            </a:r>
            <a:r>
              <a:rPr kumimoji="1" lang="en-US" altLang="zh-TW" sz="2400" b="1" dirty="0" err="1">
                <a:latin typeface="Cambria" pitchFamily="18" charset="0"/>
                <a:sym typeface="Symbol" pitchFamily="18" charset="2"/>
              </a:rPr>
              <a:t>stack_no</a:t>
            </a:r>
            <a:endParaRPr kumimoji="1" lang="en-US" altLang="zh-TW" sz="2400" b="1" dirty="0">
              <a:latin typeface="Cambria" pitchFamily="18" charset="0"/>
            </a:endParaRP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4160666" y="4077072"/>
            <a:ext cx="898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b="1" dirty="0">
                <a:solidFill>
                  <a:srgbClr val="FF0000"/>
                </a:solidFill>
                <a:latin typeface="Cambria" pitchFamily="18" charset="0"/>
              </a:rPr>
              <a:t>meet</a:t>
            </a:r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 flipH="1" flipV="1">
            <a:off x="971600" y="5237261"/>
            <a:ext cx="240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>
            <a:off x="6394500" y="5262661"/>
            <a:ext cx="240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3394125" y="4988024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zh-TW" altLang="en-US" sz="2400" b="0" dirty="0">
                <a:solidFill>
                  <a:srgbClr val="CC3300"/>
                </a:solidFill>
                <a:latin typeface="Cambria" pitchFamily="18" charset="0"/>
                <a:ea typeface="標楷體" pitchFamily="49" charset="-120"/>
              </a:rPr>
              <a:t>往左或右找一個空間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4313559" y="1297980"/>
            <a:ext cx="10342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b="0" dirty="0">
                <a:solidFill>
                  <a:srgbClr val="CC3300"/>
                </a:solidFill>
                <a:latin typeface="Cambria" pitchFamily="18" charset="0"/>
              </a:rPr>
              <a:t>(</a:t>
            </a:r>
            <a:r>
              <a:rPr kumimoji="1" lang="zh-TW" altLang="en-US" sz="2400" b="0" dirty="0">
                <a:solidFill>
                  <a:srgbClr val="CC3300"/>
                </a:solidFill>
                <a:latin typeface="Cambria" pitchFamily="18" charset="0"/>
                <a:ea typeface="標楷體" pitchFamily="49" charset="-120"/>
              </a:rPr>
              <a:t>往左)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4300859" y="548680"/>
            <a:ext cx="10342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b="0" dirty="0">
                <a:solidFill>
                  <a:srgbClr val="CC3300"/>
                </a:solidFill>
                <a:latin typeface="Cambria" pitchFamily="18" charset="0"/>
              </a:rPr>
              <a:t>(</a:t>
            </a:r>
            <a:r>
              <a:rPr kumimoji="1" lang="zh-TW" altLang="en-US" sz="2400" b="0" dirty="0">
                <a:solidFill>
                  <a:srgbClr val="CC3300"/>
                </a:solidFill>
                <a:latin typeface="Cambria" pitchFamily="18" charset="0"/>
                <a:ea typeface="標楷體" pitchFamily="49" charset="-120"/>
              </a:rPr>
              <a:t>往右)</a:t>
            </a: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 flipV="1">
            <a:off x="5796136" y="2943671"/>
            <a:ext cx="0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cxnSp>
        <p:nvCxnSpPr>
          <p:cNvPr id="3" name="直線單箭頭接點 2"/>
          <p:cNvCxnSpPr>
            <a:stCxn id="76808" idx="3"/>
          </p:cNvCxnSpPr>
          <p:nvPr/>
        </p:nvCxnSpPr>
        <p:spPr bwMode="auto">
          <a:xfrm>
            <a:off x="6390010" y="2574479"/>
            <a:ext cx="4862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 3"/>
          <p:cNvSpPr/>
          <p:nvPr/>
        </p:nvSpPr>
        <p:spPr bwMode="auto">
          <a:xfrm>
            <a:off x="4486597" y="1988840"/>
            <a:ext cx="1907903" cy="115793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 bwMode="auto">
          <a:xfrm>
            <a:off x="6372200" y="2132856"/>
            <a:ext cx="4862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04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745-7942-4303-BD4F-F1CE2B055BFA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5598" y="11004"/>
            <a:ext cx="9149597" cy="684699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zh-TW" sz="2200" i="1" dirty="0" smtClean="0"/>
              <a:t>   Boolean</a:t>
            </a:r>
            <a:r>
              <a:rPr lang="en-US" altLang="zh-TW" sz="2200" dirty="0" smtClean="0"/>
              <a:t> </a:t>
            </a:r>
            <a:r>
              <a:rPr lang="en-US" altLang="zh-TW" sz="2200" dirty="0" err="1"/>
              <a:t>IsEmpty</a:t>
            </a:r>
            <a:r>
              <a:rPr lang="en-US" altLang="zh-TW" sz="2200" dirty="0"/>
              <a:t>(</a:t>
            </a:r>
            <a:r>
              <a:rPr lang="en-US" altLang="zh-TW" sz="2200" i="1" dirty="0"/>
              <a:t>stack</a:t>
            </a:r>
            <a:r>
              <a:rPr lang="en-US" altLang="zh-TW" sz="2200" dirty="0"/>
              <a:t>) ::=</a:t>
            </a:r>
            <a:r>
              <a:rPr lang="en-US" altLang="zh-TW" sz="2200" b="1" dirty="0"/>
              <a:t/>
            </a:r>
            <a:br>
              <a:rPr lang="en-US" altLang="zh-TW" sz="2200" b="1" dirty="0"/>
            </a:br>
            <a:r>
              <a:rPr lang="en-US" altLang="zh-TW" sz="2200" b="1" dirty="0"/>
              <a:t>                            if</a:t>
            </a:r>
            <a:r>
              <a:rPr lang="en-US" altLang="zh-TW" sz="2200" dirty="0"/>
              <a:t>(</a:t>
            </a:r>
            <a:r>
              <a:rPr lang="en-US" altLang="zh-TW" sz="2200" i="1" dirty="0"/>
              <a:t>stack </a:t>
            </a:r>
            <a:r>
              <a:rPr lang="en-US" altLang="zh-TW" sz="2200" dirty="0"/>
              <a:t>== </a:t>
            </a:r>
            <a:r>
              <a:rPr lang="en-US" altLang="zh-TW" sz="2200" dirty="0" err="1"/>
              <a:t>CreateS</a:t>
            </a:r>
            <a:r>
              <a:rPr lang="en-US" altLang="zh-TW" sz="2200" dirty="0"/>
              <a:t>(</a:t>
            </a:r>
            <a:r>
              <a:rPr lang="en-US" altLang="zh-TW" sz="2200" i="1" dirty="0" err="1"/>
              <a:t>max_stack_size</a:t>
            </a:r>
            <a:r>
              <a:rPr lang="en-US" altLang="zh-TW" sz="2200" dirty="0"/>
              <a:t>))</a:t>
            </a:r>
            <a:br>
              <a:rPr lang="en-US" altLang="zh-TW" sz="2200" dirty="0"/>
            </a:br>
            <a:r>
              <a:rPr lang="en-US" altLang="zh-TW" sz="2200" dirty="0"/>
              <a:t>                           </a:t>
            </a:r>
            <a:r>
              <a:rPr lang="en-US" altLang="zh-TW" sz="2200" b="1" dirty="0"/>
              <a:t> return </a:t>
            </a:r>
            <a:r>
              <a:rPr lang="en-US" altLang="zh-TW" sz="2200" dirty="0"/>
              <a:t>TRUE</a:t>
            </a:r>
            <a:br>
              <a:rPr lang="en-US" altLang="zh-TW" sz="2200" dirty="0"/>
            </a:br>
            <a:r>
              <a:rPr lang="en-US" altLang="zh-TW" sz="2200" dirty="0"/>
              <a:t>                            </a:t>
            </a:r>
            <a:r>
              <a:rPr lang="en-US" altLang="zh-TW" sz="2200" b="1" dirty="0"/>
              <a:t>else return</a:t>
            </a:r>
            <a:r>
              <a:rPr lang="en-US" altLang="zh-TW" sz="2200" dirty="0"/>
              <a:t> </a:t>
            </a:r>
            <a:r>
              <a:rPr lang="en-US" altLang="zh-TW" sz="2200" dirty="0" smtClean="0"/>
              <a:t>FALSE</a:t>
            </a:r>
            <a:br>
              <a:rPr lang="en-US" altLang="zh-TW" sz="2200" dirty="0" smtClean="0"/>
            </a:br>
            <a:r>
              <a:rPr lang="en-US" altLang="zh-TW" sz="2200" dirty="0"/>
              <a:t/>
            </a:r>
            <a:br>
              <a:rPr lang="en-US" altLang="zh-TW" sz="2200" dirty="0"/>
            </a:br>
            <a:r>
              <a:rPr lang="en-US" altLang="zh-TW" sz="2200" dirty="0" smtClean="0"/>
              <a:t>   </a:t>
            </a:r>
            <a:r>
              <a:rPr lang="en-US" altLang="zh-TW" sz="2200" i="1" dirty="0" smtClean="0"/>
              <a:t>Element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Delete(</a:t>
            </a:r>
            <a:r>
              <a:rPr lang="en-US" altLang="zh-TW" sz="2200" i="1" dirty="0"/>
              <a:t>stack</a:t>
            </a:r>
            <a:r>
              <a:rPr lang="en-US" altLang="zh-TW" sz="2200" dirty="0"/>
              <a:t>) ::=</a:t>
            </a:r>
            <a:r>
              <a:rPr lang="en-US" altLang="zh-TW" sz="2200" b="1" dirty="0"/>
              <a:t/>
            </a:r>
            <a:br>
              <a:rPr lang="en-US" altLang="zh-TW" sz="2200" b="1" dirty="0"/>
            </a:br>
            <a:r>
              <a:rPr lang="en-US" altLang="zh-TW" sz="2200" b="1" dirty="0"/>
              <a:t>                            if</a:t>
            </a:r>
            <a:r>
              <a:rPr lang="en-US" altLang="zh-TW" sz="2200" dirty="0"/>
              <a:t>(</a:t>
            </a:r>
            <a:r>
              <a:rPr lang="en-US" altLang="zh-TW" sz="2200" dirty="0" err="1"/>
              <a:t>IsEmpty</a:t>
            </a:r>
            <a:r>
              <a:rPr lang="en-US" altLang="zh-TW" sz="2200" dirty="0"/>
              <a:t>(</a:t>
            </a:r>
            <a:r>
              <a:rPr lang="en-US" altLang="zh-TW" sz="2200" i="1" dirty="0"/>
              <a:t>stack</a:t>
            </a:r>
            <a:r>
              <a:rPr lang="en-US" altLang="zh-TW" sz="2200" dirty="0"/>
              <a:t>)) </a:t>
            </a:r>
            <a:r>
              <a:rPr lang="en-US" altLang="zh-TW" sz="2200" b="1" dirty="0"/>
              <a:t>return</a:t>
            </a:r>
            <a:r>
              <a:rPr lang="en-US" altLang="zh-TW" sz="2200" dirty="0"/>
              <a:t/>
            </a:r>
            <a:br>
              <a:rPr lang="en-US" altLang="zh-TW" sz="2200" dirty="0"/>
            </a:br>
            <a:r>
              <a:rPr lang="en-US" altLang="zh-TW" sz="2200" dirty="0"/>
              <a:t>                            </a:t>
            </a:r>
            <a:r>
              <a:rPr lang="en-US" altLang="zh-TW" sz="2200" b="1" dirty="0"/>
              <a:t>else</a:t>
            </a:r>
            <a:r>
              <a:rPr lang="en-US" altLang="zh-TW" sz="2200" dirty="0"/>
              <a:t> remove and return the</a:t>
            </a:r>
            <a:r>
              <a:rPr lang="en-US" altLang="zh-TW" sz="2200" i="1" dirty="0"/>
              <a:t> </a:t>
            </a:r>
            <a:r>
              <a:rPr lang="en-US" altLang="zh-TW" sz="2200" i="1" u="sng" dirty="0">
                <a:solidFill>
                  <a:srgbClr val="0000FF"/>
                </a:solidFill>
              </a:rPr>
              <a:t>item</a:t>
            </a:r>
            <a:r>
              <a:rPr lang="en-US" altLang="zh-TW" sz="2200" u="sng" dirty="0">
                <a:solidFill>
                  <a:srgbClr val="0000FF"/>
                </a:solidFill>
              </a:rPr>
              <a:t> on the top </a:t>
            </a:r>
            <a:r>
              <a:rPr lang="en-US" altLang="zh-TW" sz="2200" u="sng" dirty="0" smtClean="0">
                <a:solidFill>
                  <a:srgbClr val="0000FF"/>
                </a:solidFill>
              </a:rPr>
              <a:t>of </a:t>
            </a:r>
            <a:r>
              <a:rPr lang="en-US" altLang="zh-TW" sz="2200" u="sng" dirty="0">
                <a:solidFill>
                  <a:srgbClr val="0000FF"/>
                </a:solidFill>
              </a:rPr>
              <a:t>the stack</a:t>
            </a:r>
            <a:r>
              <a:rPr lang="en-US" altLang="zh-TW" sz="2200" dirty="0"/>
              <a:t>.       </a:t>
            </a:r>
          </a:p>
        </p:txBody>
      </p:sp>
    </p:spTree>
    <p:extLst>
      <p:ext uri="{BB962C8B-B14F-4D97-AF65-F5344CB8AC3E}">
        <p14:creationId xmlns:p14="http://schemas.microsoft.com/office/powerpoint/2010/main" val="40095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9" name="Picture 9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72" y="1075558"/>
            <a:ext cx="6105525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8165-F40E-4A9B-93A4-B3DE25E35E4A}" type="slidenum">
              <a:rPr lang="zh-TW" altLang="en-US"/>
              <a:pPr/>
              <a:t>7</a:t>
            </a:fld>
            <a:endParaRPr lang="en-US" altLang="zh-TW"/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5486400" y="858838"/>
          <a:ext cx="1068388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" name="文件" r:id="rId4" imgW="1068120" imgH="1027440" progId="Word.Document.8">
                  <p:embed/>
                </p:oleObj>
              </mc:Choice>
              <mc:Fallback>
                <p:oleObj name="文件" r:id="rId4" imgW="1068120" imgH="1027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858838"/>
                        <a:ext cx="1068388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754840"/>
              </p:ext>
            </p:extLst>
          </p:nvPr>
        </p:nvGraphicFramePr>
        <p:xfrm>
          <a:off x="2189283" y="4763990"/>
          <a:ext cx="374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" name="文件" r:id="rId6" imgW="374760" imgH="762120" progId="Word.Document.8">
                  <p:embed/>
                </p:oleObj>
              </mc:Choice>
              <mc:Fallback>
                <p:oleObj name="文件" r:id="rId6" imgW="374760" imgH="762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283" y="4763990"/>
                        <a:ext cx="3746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971600" y="404664"/>
            <a:ext cx="75150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600" b="1" dirty="0">
                <a:latin typeface="Cambria" pitchFamily="18" charset="0"/>
              </a:rPr>
              <a:t>Implementation: </a:t>
            </a:r>
            <a:r>
              <a:rPr kumimoji="1" lang="en-US" altLang="zh-TW" sz="3600" b="1" dirty="0">
                <a:solidFill>
                  <a:srgbClr val="0000FF"/>
                </a:solidFill>
                <a:latin typeface="Cambria" pitchFamily="18" charset="0"/>
              </a:rPr>
              <a:t>using </a:t>
            </a:r>
            <a:r>
              <a:rPr kumimoji="1" lang="en-US" altLang="zh-TW" sz="3600" b="1" dirty="0" smtClean="0">
                <a:solidFill>
                  <a:srgbClr val="0000FF"/>
                </a:solidFill>
                <a:latin typeface="Cambria" pitchFamily="18" charset="0"/>
              </a:rPr>
              <a:t>array (1/2)</a:t>
            </a:r>
            <a:endParaRPr kumimoji="1" lang="en-US" altLang="zh-TW" sz="3600" b="1" dirty="0">
              <a:solidFill>
                <a:srgbClr val="0000FF"/>
              </a:solidFill>
              <a:latin typeface="Cambria" pitchFamily="1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756492" y="2083670"/>
            <a:ext cx="280831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756492" y="2947766"/>
            <a:ext cx="3456384" cy="10801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50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40E2-ADFE-4770-A66B-EE1EE197DDF1}" type="slidenum">
              <a:rPr lang="zh-TW" altLang="en-US"/>
              <a:pPr/>
              <a:t>8</a:t>
            </a:fld>
            <a:endParaRPr lang="en-US" altLang="zh-TW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6120680" cy="4960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1331640" y="327321"/>
            <a:ext cx="75150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600" b="1" dirty="0">
                <a:latin typeface="Cambria" pitchFamily="18" charset="0"/>
              </a:rPr>
              <a:t>Implementation: </a:t>
            </a:r>
            <a:r>
              <a:rPr kumimoji="1" lang="en-US" altLang="zh-TW" sz="3600" b="1" dirty="0">
                <a:solidFill>
                  <a:srgbClr val="0000FF"/>
                </a:solidFill>
                <a:latin typeface="Cambria" pitchFamily="18" charset="0"/>
              </a:rPr>
              <a:t>using </a:t>
            </a:r>
            <a:r>
              <a:rPr kumimoji="1" lang="en-US" altLang="zh-TW" sz="3600" b="1" dirty="0" smtClean="0">
                <a:solidFill>
                  <a:srgbClr val="0000FF"/>
                </a:solidFill>
                <a:latin typeface="Cambria" pitchFamily="18" charset="0"/>
              </a:rPr>
              <a:t>array (2/2)</a:t>
            </a:r>
            <a:endParaRPr kumimoji="1" lang="en-US" altLang="zh-TW" sz="3600" b="1" dirty="0">
              <a:solidFill>
                <a:srgbClr val="0000FF"/>
              </a:solidFill>
              <a:latin typeface="Cambria" pitchFamily="18" charset="0"/>
            </a:endParaRPr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2699792" y="1628800"/>
            <a:ext cx="23893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/>
          <p:cNvCxnSpPr/>
          <p:nvPr/>
        </p:nvCxnSpPr>
        <p:spPr bwMode="auto">
          <a:xfrm>
            <a:off x="2771800" y="3284984"/>
            <a:ext cx="119469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487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8165-F40E-4A9B-93A4-B3DE25E35E4A}" type="slidenum">
              <a:rPr lang="zh-TW" altLang="en-US"/>
              <a:pPr/>
              <a:t>9</a:t>
            </a:fld>
            <a:endParaRPr lang="en-US" altLang="zh-TW"/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5486400" y="858838"/>
          <a:ext cx="1068388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文件" r:id="rId3" imgW="1068120" imgH="1027440" progId="Word.Document.8">
                  <p:embed/>
                </p:oleObj>
              </mc:Choice>
              <mc:Fallback>
                <p:oleObj name="文件" r:id="rId3" imgW="1068120" imgH="1027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858838"/>
                        <a:ext cx="1068388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304939"/>
              </p:ext>
            </p:extLst>
          </p:nvPr>
        </p:nvGraphicFramePr>
        <p:xfrm>
          <a:off x="2189283" y="4763990"/>
          <a:ext cx="374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文件" r:id="rId5" imgW="374760" imgH="762120" progId="Word.Document.8">
                  <p:embed/>
                </p:oleObj>
              </mc:Choice>
              <mc:Fallback>
                <p:oleObj name="文件" r:id="rId5" imgW="374760" imgH="762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283" y="4763990"/>
                        <a:ext cx="3746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539552" y="44624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TW" sz="3600" b="1" dirty="0">
                <a:latin typeface="Cambria" pitchFamily="18" charset="0"/>
              </a:rPr>
              <a:t>Implementation: </a:t>
            </a:r>
            <a:r>
              <a:rPr kumimoji="1" lang="en-US" altLang="zh-TW" sz="3600" b="1" dirty="0">
                <a:solidFill>
                  <a:srgbClr val="0000FF"/>
                </a:solidFill>
                <a:latin typeface="Cambria" pitchFamily="18" charset="0"/>
              </a:rPr>
              <a:t>using </a:t>
            </a:r>
            <a:r>
              <a:rPr kumimoji="1" lang="en-US" altLang="zh-TW" sz="3600" b="1" dirty="0" smtClean="0">
                <a:solidFill>
                  <a:srgbClr val="0000FF"/>
                </a:solidFill>
                <a:latin typeface="Cambria" pitchFamily="18" charset="0"/>
              </a:rPr>
              <a:t>linked list (1/2)</a:t>
            </a:r>
            <a:endParaRPr kumimoji="1" lang="en-US" altLang="zh-TW" sz="3600" b="1" dirty="0">
              <a:solidFill>
                <a:srgbClr val="0000FF"/>
              </a:solidFill>
              <a:latin typeface="Cambria" pitchFamily="18" charset="0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7753350" cy="271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7760073" cy="31021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接點 3"/>
          <p:cNvCxnSpPr/>
          <p:nvPr/>
        </p:nvCxnSpPr>
        <p:spPr bwMode="auto">
          <a:xfrm>
            <a:off x="1619672" y="2780928"/>
            <a:ext cx="669674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78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1569</TotalTime>
  <Words>1940</Words>
  <Application>Microsoft Office PowerPoint</Application>
  <PresentationFormat>如螢幕大小 (4:3)</PresentationFormat>
  <Paragraphs>471</Paragraphs>
  <Slides>51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51</vt:i4>
      </vt:variant>
    </vt:vector>
  </HeadingPairs>
  <TitlesOfParts>
    <vt:vector size="55" baseType="lpstr">
      <vt:lpstr>古典-1</vt:lpstr>
      <vt:lpstr>Document</vt:lpstr>
      <vt:lpstr>Microsoft Visio 2000/2002 Drawing</vt:lpstr>
      <vt:lpstr>文件</vt:lpstr>
      <vt:lpstr>PowerPoint 簡報</vt:lpstr>
      <vt:lpstr>Stack</vt:lpstr>
      <vt:lpstr>PowerPoint 簡報</vt:lpstr>
      <vt:lpstr>Nested Procedure Calls</vt:lpstr>
      <vt:lpstr>     structure Stack is   objects: a finite ordered list with zero or more elements.    functions:   for all stack  Stack, item  element, max_stack_size  positive integer       Stack CreateS(max_stack_size) ::=                create an empty stack whose maximum size is max_stack_size    Boolean IsFull(stack, max_stack_size) ::=                if (number of elements in stack == max_stack_size)                return TRUE                else return FALSE     Stack Add(stack, item) ::=                if (IsFull(stack)) stack_full                else insert item into top of stack and return      </vt:lpstr>
      <vt:lpstr>   Boolean IsEmpty(stack) ::=                             if(stack == CreateS(max_stack_size))                             return TRUE                             else return FALSE     Element Delete(stack) ::=                             if(IsEmpty(stack)) return                             else remove and return the item on the top of the stack.       </vt:lpstr>
      <vt:lpstr>PowerPoint 簡報</vt:lpstr>
      <vt:lpstr>PowerPoint 簡報</vt:lpstr>
      <vt:lpstr>PowerPoint 簡報</vt:lpstr>
      <vt:lpstr>PowerPoint 簡報</vt:lpstr>
      <vt:lpstr>Queue</vt:lpstr>
      <vt:lpstr>PowerPoint 簡報</vt:lpstr>
      <vt:lpstr>     structure Queue is    objects: a finite ordered list with zero or more elements.    functions:   for all queueQueue, itemelement, max_queue_sizepositive integer       Queue CreateQ(max_queue_size) ::=               create an empty queue whose maximum size is max_queue_size       Boolean IsFullQ(queue, max_queue_size) ::=                   if(number of elements in queue == max_queue_size)               return TRUE               else return FALSE       Queue AddQ(queue, item) ::=               if (IsFullQ(queue)) queue_full              else insert item at rear of queue and return queue     </vt:lpstr>
      <vt:lpstr>     Boolean IsEmptyQ(queue) ::=               if (queue ==CreateQ(max_queue_size))               return TRUE               else return FALSE       Element DeleteQ(queue) ::=               if (IsEmptyQ(queue)) return               else remove and return the item at front of queue.  </vt:lpstr>
      <vt:lpstr>PowerPoint 簡報</vt:lpstr>
      <vt:lpstr>PowerPoint 簡報</vt:lpstr>
      <vt:lpstr>Problem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Initialize a stack to the maze’s entrance coordinates and direction to north;  while (stack is not empty) {         /* move to position at top of stack */      &lt;row, col, dir&gt; = pop from stack;       while (there are more moves from current position)      {     &lt;next_row, next_col &gt; = coordinates of next move;             dir = direction of move;             if ( (next_row == EXIT_ROW) &amp;&amp; (next_col == EXIT_COL))                     success;  </vt:lpstr>
      <vt:lpstr>             if (maze[next_row][next_col] == 0 &amp;&amp;                   mark[next_row][next_col] == 0)   /* 不是牆壁而且沒走過 */                  {                      mark[next_row][next_col] = 1; /* 標記走過 */                   /* save current position and direction */                 push &lt;row, col, dir&gt; to the stack;                  row = next_row;                 col  = next_col;                 dir  = north;              }       } }  printf(“No path found\n”); </vt:lpstr>
      <vt:lpstr>PowerPoint 簡報</vt:lpstr>
      <vt:lpstr>PowerPoint 簡報</vt:lpstr>
      <vt:lpstr>void path (void) {     /*output a path through the  maze if such a path exists*/     int i, row, col, next_row, next_col, dir, found = FALSE;     element position;      mark[1][1] = 1; top =0;     stack[0].row = 1; stack[0].col = 1; stack[0].dir = 1;      while (top &gt; -1 &amp;&amp; !found)      {            position = pop(&amp;top);            row = position.row;             col = position.col;            dir  = position.dir;            while (dir &lt; 8 &amp;&amp; !found)             {                  /*move in direction dir  */                  next_row = row + move[dir].vert;                  next_col  = col + move[dir].horiz; </vt:lpstr>
      <vt:lpstr>             if (next_row==EXIT_ROW &amp;&amp; next_col==EXIT_COL)                   found = TRUE;               else if ( !maze[next_row][next_col] &amp;&amp;                              !mark[next_row][next_col])              {                      mark[next_row][next_col] = 1;                      position.row = row;                       position.col = col;                      position.dir = ++dir;                      push(&amp;top, position);                      row = next_row;                       col = next_col;                       dir = 0;               }               else                      ++dir;          }    }  </vt:lpstr>
      <vt:lpstr>        if (found)         {              printf(“The path is :\n”);              printf(“row col\n”);              for (i = 0; i &lt;= top; i++)                    printf(“ %2d%5d”, stack[i].row, stack[i].col);                    printf(“%2d%5d\n”, row, col);                    printf(“%2d%5d\n”, EXIT_ROW, EXIT_COL);         }         else               printf(“The maze does not have a path\n”); }  </vt:lpstr>
      <vt:lpstr>Evaluation of Expressions</vt:lpstr>
      <vt:lpstr>Precedence v.s. Associativity</vt:lpstr>
      <vt:lpstr>Infix / Postfix</vt:lpstr>
      <vt:lpstr>PowerPoint 簡報</vt:lpstr>
      <vt:lpstr>Evaluation of Expressions</vt:lpstr>
      <vt:lpstr> #define MAX_STACK_SIZE 100 /* maximum stack size */ #define MAX_EXPR_SIZE 100    /* max size of expression */  typedef enum{1paran, rparen, plus, minus, times, divide,                           mod, eos, operand} precedence; int stack[MAX_STACK_SIZE]; /* global stack */ char expr[MAX_EXPR_SIZE]; /* input string */</vt:lpstr>
      <vt:lpstr>int eval(void) {     /* evaluate a postfix expression, expr, maintained as a            global variable, ‘\0’ is the the end of the expression.          The stack and top of the stack are global variables.          get_token is used to return the token type and           the character symbol. Operands are assumed to be single          character digits */      precedence token;     char symbol;     int op1, op2;     int n = 0;         /* counter for the expression string */     int top = -1;      token = get_token(&amp;symbol, &amp;n);     </vt:lpstr>
      <vt:lpstr>     while (token != eos)        {            if (token == operand)                     push(&amp;top, symbol-’0’);   /* stack insert */                else             { /* remove two operands, perform operation, and return result to the stack*/                     op2 = pop(&amp;top);  /* stack delete */                     op1 = pop(&amp;top);                     switch(token)                      {                              case plus       : push(&amp;top, op1+op2); break;                              case minus   : push(&amp;top, op1-op2); break;                                   case times    : push(&amp;top, op1*op2); break;                                   case divide   : push(&amp;top, op1/op2); break;                                   case mod       : push(&amp;top, op1%op2);                     }             }            token = get_token (&amp;symbol, &amp;n);      }      return pop(&amp;top); /* return result */ }</vt:lpstr>
      <vt:lpstr>precedence get_token(char *symbol, int *n) {     /* get the next token, symbol is the character              representation, which is returned, the token is               represented by its enumerated value, which              is returned in the function name */            *symbol =expr[(*n)++];         switch (*symbol)           {                  case ‘(‘   : return lparen;                  case ’)’   : return rparen;                  case ‘+’  : return plus;                  case ‘-’   : return minus;                  case ‘/’   :  return divide;                  case ‘*’   : return times;                  case ‘%’ : return mod;                  case ‘\0‘ : return eos;                  default   : return operand;          } }</vt:lpstr>
      <vt:lpstr>Infix to Postfix Conversion (Intuitive Algorithm, for human being)</vt:lpstr>
      <vt:lpstr>Infix to Postfix Conversion (Stack, for Computer)</vt:lpstr>
      <vt:lpstr>PowerPoint 簡報</vt:lpstr>
      <vt:lpstr>precedence stack[MAX_STACK_SIZE];  /* isp and icp arrays -- index is value of precedence lparen, rparen, plus, minus, times, divide, mod, eos */   static int isp [ ] = {0, 19, 12, 12, 13, 13, 13, 0}; static int icp [ ] = {20, 19, 12, 12, 13, 13, 13, 0}; </vt:lpstr>
      <vt:lpstr>void postfix(void) {         /* output the postfix of the expression. The expression              string, the stack, and top are global */           char symbol;        precedence token;        int n = 0;        int top = 0; /* place eos on stack */        stack[0] = eos;   </vt:lpstr>
      <vt:lpstr>      for (get token; token != eos; get token)        {                     if (token == operand)   printf (“%c”, symbol);               else if (token == rparen )               {        /*unstack tokens until left parenthesis */                        while (stack[top] != lparen)                                  print_token(pop(&amp;top));                        pop(&amp;top);            /*discard the left parenthesis */               }               else{      /* remove and print symbols whose isp is greater                                   than or equal to the current token’s icp */                               while(isp[stack[top]] &gt;= icp[token] )                                     print_token(delete(&amp;top));                               push(&amp;top, token);                         }        }        while ((token = pop(&amp;top)) != eos)              print_token(token);        print(“\n”); }</vt:lpstr>
      <vt:lpstr>PowerPoint 簡報</vt:lpstr>
      <vt:lpstr>PowerPoint 簡報</vt:lpstr>
      <vt:lpstr>PowerPoint 簡報</vt:lpstr>
      <vt:lpstr>#define MEMORY_SIZE 100    /* size of memory */ #define MAX_STACK_SIZE 100  /* max number of stacks plus 1 */  /* global memory declaration */ element memory[MEMORY_SIZE];  int top[MAX_STACKS]; int boundary[MAX_STACKS]; int n; /* number of stacks entered by the user */   top[0] = boundary[0] = -1;  for (i = 1; i &lt; n; i++)      top[i] =boundary[i] =(MEMORY_SIZE/n)*i;  boundary[n] = MEMORY_SIZE-1; </vt:lpstr>
      <vt:lpstr>void push(int i, element item) {     /* add an item to the ith stack */     if (top[i] == boundary [i+1])           stack_full(i);     may have unused storage         memory[++top[i]] = item; }   element pop(int i) {     /* remove top element from the ith stack */     if (top[i] == boundary[i])            return stack_empty(i);     return memory[top[i]--]; }  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Introduction to Database Systems</dc:title>
  <dc:creator>coolman</dc:creator>
  <cp:lastModifiedBy>Viola</cp:lastModifiedBy>
  <cp:revision>614</cp:revision>
  <cp:lastPrinted>2015-09-11T06:56:05Z</cp:lastPrinted>
  <dcterms:created xsi:type="dcterms:W3CDTF">2007-09-19T03:56:29Z</dcterms:created>
  <dcterms:modified xsi:type="dcterms:W3CDTF">2018-10-07T15:51:22Z</dcterms:modified>
</cp:coreProperties>
</file>