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8"/>
  </p:notesMasterIdLst>
  <p:handoutMasterIdLst>
    <p:handoutMasterId r:id="rId39"/>
  </p:handoutMasterIdLst>
  <p:sldIdLst>
    <p:sldId id="257" r:id="rId2"/>
    <p:sldId id="289" r:id="rId3"/>
    <p:sldId id="290" r:id="rId4"/>
    <p:sldId id="291" r:id="rId5"/>
    <p:sldId id="292" r:id="rId6"/>
    <p:sldId id="327" r:id="rId7"/>
    <p:sldId id="294" r:id="rId8"/>
    <p:sldId id="295" r:id="rId9"/>
    <p:sldId id="296" r:id="rId10"/>
    <p:sldId id="297" r:id="rId11"/>
    <p:sldId id="298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</p:sldIdLst>
  <p:sldSz cx="9144000" cy="6858000" type="screen4x3"/>
  <p:notesSz cx="6877050" cy="100028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000FF"/>
    <a:srgbClr val="0099CC"/>
    <a:srgbClr val="FF6600"/>
    <a:srgbClr val="009999"/>
    <a:srgbClr val="CCCC00"/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2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95725" y="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8CAE8-18C9-4418-A587-3E0E749B6C3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501188"/>
            <a:ext cx="2979738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95725" y="9501188"/>
            <a:ext cx="2979738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75510-33B3-46A0-9656-EFB807CDFD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942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0055" cy="50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t" anchorCtr="0" compatLnSpc="1">
            <a:prstTxWarp prst="textNoShape">
              <a:avLst/>
            </a:prstTxWarp>
          </a:bodyPr>
          <a:lstStyle>
            <a:lvl1pPr>
              <a:defRPr kumimoji="1" sz="13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404" y="0"/>
            <a:ext cx="2980055" cy="50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t" anchorCtr="0" compatLnSpc="1">
            <a:prstTxWarp prst="textNoShape">
              <a:avLst/>
            </a:prstTxWarp>
          </a:bodyPr>
          <a:lstStyle>
            <a:lvl1pPr algn="r">
              <a:defRPr kumimoji="1" sz="13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49974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705" y="4751348"/>
            <a:ext cx="5501640" cy="450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0960"/>
            <a:ext cx="2980055" cy="50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b" anchorCtr="0" compatLnSpc="1">
            <a:prstTxWarp prst="textNoShape">
              <a:avLst/>
            </a:prstTxWarp>
          </a:bodyPr>
          <a:lstStyle>
            <a:lvl1pPr>
              <a:defRPr kumimoji="1" sz="13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404" y="9500960"/>
            <a:ext cx="2980055" cy="50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b" anchorCtr="0" compatLnSpc="1">
            <a:prstTxWarp prst="textNoShape">
              <a:avLst/>
            </a:prstTxWarp>
          </a:bodyPr>
          <a:lstStyle>
            <a:lvl1pPr algn="r">
              <a:defRPr kumimoji="1" sz="1300">
                <a:latin typeface="Arial" charset="0"/>
              </a:defRPr>
            </a:lvl1pPr>
          </a:lstStyle>
          <a:p>
            <a:fld id="{150FC41D-16D1-4302-9D9C-4B7EDCFC68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75590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CD6054-6182-4F31-8EFE-EE13F5890459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315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altLang="zh-TW" smtClean="0"/>
              <a:t>CHAPTER 1</a:t>
            </a:r>
            <a:endParaRPr lang="en-US" altLang="zh-TW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E35B910B-9607-4C63-99F9-0769534B382A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1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CAA726-7D46-49CF-B434-A428DACFD1F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473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1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21A4B-4A9F-4487-BE41-D23B866223F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562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1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E08E7-7627-4C97-BB7F-D9D46D096B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514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1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8681C6-E315-4B7E-9835-A78ED46D472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791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1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8F403-6226-41F2-8B50-531CD344A7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837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1</a:t>
            </a: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D17E1-0EB4-49CF-B4DC-A730EEBB29C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510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1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01C16-BE60-4957-B4F2-F33664C37B7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838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1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B9128-A30E-425E-B693-369F7A01C43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881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1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51DC8-CD81-4615-AF5C-BAE544ACD8F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250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CHAPTER 1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CD4AB-D546-4085-8122-0457DF1539A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277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3648" y="260648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648" y="1340768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Arial" charset="0"/>
              </a:defRPr>
            </a:lvl1pPr>
          </a:lstStyle>
          <a:p>
            <a:r>
              <a:rPr lang="en-US" altLang="zh-TW" smtClean="0"/>
              <a:t>CHAPTER 1</a:t>
            </a:r>
            <a:endParaRPr lang="en-US" altLang="zh-TW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fld id="{9E778880-24B9-4414-9A5C-2A137116739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9463" y="1766888"/>
            <a:ext cx="7678737" cy="1431925"/>
          </a:xfrm>
        </p:spPr>
        <p:txBody>
          <a:bodyPr/>
          <a:lstStyle/>
          <a:p>
            <a:r>
              <a:rPr lang="sv-SE" altLang="zh-TW" dirty="0" smtClean="0">
                <a:ea typeface="新細明體" charset="-120"/>
              </a:rPr>
              <a:t>Container</a:t>
            </a:r>
            <a:br>
              <a:rPr lang="sv-SE" altLang="zh-TW" dirty="0" smtClean="0">
                <a:ea typeface="新細明體" charset="-120"/>
              </a:rPr>
            </a:br>
            <a:r>
              <a:rPr lang="sv-SE" altLang="zh-TW" dirty="0" smtClean="0">
                <a:ea typeface="新細明體" charset="-120"/>
              </a:rPr>
              <a:t>(STL)</a:t>
            </a:r>
            <a:endParaRPr lang="en-US" altLang="zh-TW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644900"/>
            <a:ext cx="7696200" cy="10080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3600"/>
              <a:t>Prof. Shin-Hung Chang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5B910B-9607-4C63-99F9-0769534B382A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zh-TW" dirty="0" smtClean="0">
                <a:ea typeface="新細明體" charset="-120"/>
              </a:rPr>
              <a:t>Vector Container Example</a:t>
            </a:r>
            <a:endParaRPr lang="en-US" altLang="zh-TW" dirty="0" smtClean="0">
              <a:ea typeface="新細明體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444208" y="6106546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Output: 23 12 9 17</a:t>
            </a:r>
            <a:endParaRPr lang="zh-TW" altLang="en-US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5760640" cy="55949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51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260648"/>
            <a:ext cx="7315200" cy="838200"/>
          </a:xfrm>
        </p:spPr>
        <p:txBody>
          <a:bodyPr/>
          <a:lstStyle/>
          <a:p>
            <a:pPr eaLnBrk="1" hangingPunct="1"/>
            <a:r>
              <a:rPr lang="sv-SE" altLang="zh-TW" dirty="0" smtClean="0">
                <a:ea typeface="新細明體" charset="-120"/>
              </a:rPr>
              <a:t>Vector Container Example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479976" y="5968183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Output: 8 17 3 12</a:t>
            </a:r>
            <a:endParaRPr lang="zh-TW" altLang="en-US" dirty="0">
              <a:solidFill>
                <a:srgbClr val="0000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60" y="1052736"/>
            <a:ext cx="5688632" cy="5377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43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826426" y="2895600"/>
            <a:ext cx="2667000" cy="37338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 b="1" dirty="0">
                <a:solidFill>
                  <a:schemeClr val="bg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vector&lt;int&gt;</a:t>
            </a:r>
          </a:p>
          <a:p>
            <a:pPr algn="ctr"/>
            <a:endParaRPr lang="sv-SE" altLang="zh-TW" dirty="0">
              <a:ea typeface="新細明體" charset="-120"/>
            </a:endParaRPr>
          </a:p>
          <a:p>
            <a:pPr algn="ctr"/>
            <a:endParaRPr lang="sv-SE" altLang="zh-TW" dirty="0">
              <a:ea typeface="新細明體" charset="-120"/>
            </a:endParaRPr>
          </a:p>
          <a:p>
            <a:pPr algn="ctr"/>
            <a:endParaRPr lang="sv-SE" altLang="zh-TW" dirty="0">
              <a:ea typeface="新細明體" charset="-120"/>
            </a:endParaRPr>
          </a:p>
          <a:p>
            <a:pPr algn="ctr"/>
            <a:endParaRPr lang="sv-SE" altLang="zh-TW" dirty="0">
              <a:ea typeface="新細明體" charset="-120"/>
            </a:endParaRPr>
          </a:p>
          <a:p>
            <a:pPr algn="ctr"/>
            <a:endParaRPr lang="sv-SE" altLang="zh-TW" dirty="0">
              <a:ea typeface="新細明體" charset="-120"/>
            </a:endParaRPr>
          </a:p>
          <a:p>
            <a:pPr algn="ctr"/>
            <a:endParaRPr lang="sv-SE" altLang="zh-TW" dirty="0">
              <a:ea typeface="新細明體" charset="-120"/>
            </a:endParaRPr>
          </a:p>
          <a:p>
            <a:pPr algn="ctr"/>
            <a:endParaRPr lang="sv-SE" altLang="zh-TW" dirty="0">
              <a:ea typeface="新細明體" charset="-120"/>
            </a:endParaRPr>
          </a:p>
          <a:p>
            <a:pPr algn="ctr"/>
            <a:endParaRPr lang="sv-SE" altLang="zh-TW" dirty="0">
              <a:ea typeface="新細明體" charset="-120"/>
            </a:endParaRPr>
          </a:p>
          <a:p>
            <a:pPr algn="ctr"/>
            <a:endParaRPr lang="en-US" altLang="zh-TW" dirty="0">
              <a:ea typeface="新細明體" charset="-12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055026" y="3429000"/>
            <a:ext cx="2209800" cy="22860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sv-SE" altLang="zh-TW" sz="2000" b="1" dirty="0">
                <a:solidFill>
                  <a:schemeClr val="bg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array_</a:t>
            </a:r>
          </a:p>
          <a:p>
            <a:endParaRPr lang="sv-SE" altLang="zh-TW" dirty="0">
              <a:ea typeface="新細明體" charset="-120"/>
            </a:endParaRPr>
          </a:p>
          <a:p>
            <a:endParaRPr lang="sv-SE" altLang="zh-TW" dirty="0">
              <a:ea typeface="新細明體" charset="-120"/>
            </a:endParaRPr>
          </a:p>
          <a:p>
            <a:endParaRPr lang="sv-SE" altLang="zh-TW" dirty="0">
              <a:ea typeface="新細明體" charset="-120"/>
            </a:endParaRPr>
          </a:p>
          <a:p>
            <a:endParaRPr lang="sv-SE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1187624" y="188640"/>
            <a:ext cx="7315200" cy="838200"/>
          </a:xfrm>
        </p:spPr>
        <p:txBody>
          <a:bodyPr/>
          <a:lstStyle/>
          <a:p>
            <a:pPr eaLnBrk="1" hangingPunct="1"/>
            <a:r>
              <a:rPr lang="sv-SE" altLang="zh-TW" smtClean="0">
                <a:ea typeface="新細明體" charset="-120"/>
              </a:rPr>
              <a:t>Iterators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2425" y="1030287"/>
            <a:ext cx="8650288" cy="1750641"/>
          </a:xfrm>
        </p:spPr>
        <p:txBody>
          <a:bodyPr/>
          <a:lstStyle/>
          <a:p>
            <a:pPr algn="just" eaLnBrk="1" hangingPunct="1"/>
            <a:r>
              <a:rPr lang="sv-SE" altLang="zh-TW" sz="2800" dirty="0" smtClean="0">
                <a:solidFill>
                  <a:srgbClr val="0000FF"/>
                </a:solidFill>
                <a:ea typeface="新細明體" charset="-120"/>
              </a:rPr>
              <a:t>Iterators</a:t>
            </a:r>
            <a:r>
              <a:rPr lang="sv-SE" altLang="zh-TW" sz="2400" dirty="0" smtClean="0">
                <a:ea typeface="新細明體" charset="-120"/>
              </a:rPr>
              <a:t> are </a:t>
            </a:r>
            <a:r>
              <a:rPr lang="sv-SE" altLang="zh-TW" sz="2400" dirty="0" smtClean="0">
                <a:solidFill>
                  <a:srgbClr val="FF0000"/>
                </a:solidFill>
                <a:ea typeface="新細明體" charset="-120"/>
              </a:rPr>
              <a:t>pointer-like entities</a:t>
            </a:r>
            <a:r>
              <a:rPr lang="sv-SE" altLang="zh-TW" sz="2400" dirty="0" smtClean="0">
                <a:ea typeface="新細明體" charset="-120"/>
              </a:rPr>
              <a:t> that are used to </a:t>
            </a:r>
            <a:r>
              <a:rPr lang="sv-SE" altLang="zh-TW" sz="2400" dirty="0" smtClean="0">
                <a:solidFill>
                  <a:srgbClr val="FF0000"/>
                </a:solidFill>
                <a:ea typeface="新細明體" charset="-120"/>
              </a:rPr>
              <a:t>access individual elements in a container</a:t>
            </a:r>
            <a:r>
              <a:rPr lang="sv-SE" altLang="zh-TW" sz="2400" dirty="0" smtClean="0">
                <a:ea typeface="新細明體" charset="-120"/>
              </a:rPr>
              <a:t>.</a:t>
            </a:r>
          </a:p>
          <a:p>
            <a:pPr eaLnBrk="1" hangingPunct="1"/>
            <a:r>
              <a:rPr lang="sv-SE" altLang="zh-TW" sz="2400" dirty="0" smtClean="0">
                <a:ea typeface="新細明體" charset="-120"/>
              </a:rPr>
              <a:t>Often they are used to move sequentially from element to element, a process called </a:t>
            </a:r>
            <a:r>
              <a:rPr lang="sv-SE" altLang="zh-TW" sz="2400" i="1" dirty="0" smtClean="0">
                <a:ea typeface="新細明體" charset="-120"/>
              </a:rPr>
              <a:t>iterating</a:t>
            </a:r>
            <a:r>
              <a:rPr lang="sv-SE" altLang="zh-TW" sz="2400" dirty="0" smtClean="0">
                <a:ea typeface="新細明體" charset="-120"/>
              </a:rPr>
              <a:t> through a container.</a:t>
            </a:r>
            <a:endParaRPr lang="en-US" altLang="zh-TW" sz="2400" dirty="0" smtClean="0">
              <a:ea typeface="新細明體" charset="-12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274226" y="35814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sv-SE" altLang="zh-TW" dirty="0">
                <a:solidFill>
                  <a:srgbClr val="FFFF00"/>
                </a:solidFill>
                <a:ea typeface="新細明體" charset="-120"/>
              </a:rPr>
              <a:t>17</a:t>
            </a:r>
            <a:endParaRPr lang="en-US" altLang="zh-TW" dirty="0">
              <a:solidFill>
                <a:srgbClr val="FFFF00"/>
              </a:solidFill>
              <a:ea typeface="新細明體" charset="-120"/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274226" y="41148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sv-SE" altLang="zh-TW" dirty="0">
                <a:solidFill>
                  <a:srgbClr val="FFFF00"/>
                </a:solidFill>
                <a:ea typeface="新細明體" charset="-120"/>
              </a:rPr>
              <a:t>4</a:t>
            </a:r>
            <a:endParaRPr lang="en-US" altLang="zh-TW" dirty="0">
              <a:solidFill>
                <a:srgbClr val="FFFF00"/>
              </a:solidFill>
              <a:ea typeface="新細明體" charset="-120"/>
            </a:endParaRP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274226" y="46482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sv-SE" altLang="zh-TW" dirty="0">
                <a:solidFill>
                  <a:srgbClr val="FFFF00"/>
                </a:solidFill>
                <a:ea typeface="新細明體" charset="-120"/>
              </a:rPr>
              <a:t>23</a:t>
            </a:r>
            <a:endParaRPr lang="en-US" altLang="zh-TW" dirty="0">
              <a:solidFill>
                <a:srgbClr val="FFFF00"/>
              </a:solidFill>
              <a:ea typeface="新細明體" charset="-120"/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274226" y="51816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sv-SE" altLang="zh-TW" dirty="0">
                <a:solidFill>
                  <a:srgbClr val="FFFF00"/>
                </a:solidFill>
                <a:ea typeface="新細明體" charset="-120"/>
              </a:rPr>
              <a:t>12</a:t>
            </a:r>
            <a:endParaRPr lang="en-US" altLang="zh-TW" dirty="0">
              <a:solidFill>
                <a:srgbClr val="FFFF00"/>
              </a:solidFill>
              <a:ea typeface="新細明體" charset="-120"/>
            </a:endParaRP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1055026" y="5791200"/>
            <a:ext cx="2209800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sv-SE" altLang="zh-TW" sz="2000" b="1" dirty="0">
                <a:solidFill>
                  <a:schemeClr val="bg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size_</a:t>
            </a:r>
            <a:endParaRPr lang="en-US" altLang="zh-TW" sz="2000" b="1" dirty="0">
              <a:solidFill>
                <a:schemeClr val="bg2"/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2293640" y="59436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sv-SE" altLang="zh-TW" dirty="0">
                <a:solidFill>
                  <a:srgbClr val="FFFF00"/>
                </a:solidFill>
                <a:ea typeface="新細明體" charset="-120"/>
              </a:rPr>
              <a:t>4</a:t>
            </a:r>
            <a:endParaRPr lang="en-US" altLang="zh-TW" dirty="0">
              <a:solidFill>
                <a:srgbClr val="FFFF00"/>
              </a:solidFill>
              <a:ea typeface="新細明體" charset="-120"/>
            </a:endParaRP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4712626" y="3657600"/>
            <a:ext cx="3048000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 sz="1800" b="1" dirty="0">
                <a:solidFill>
                  <a:schemeClr val="bg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vector&lt;int&gt;::iterator</a:t>
            </a:r>
          </a:p>
          <a:p>
            <a:pPr algn="ctr"/>
            <a:endParaRPr lang="en-US" altLang="zh-TW" dirty="0">
              <a:ea typeface="新細明體" charset="-120"/>
            </a:endParaRP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4860032" y="4114800"/>
            <a:ext cx="432048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H="1" flipV="1">
            <a:off x="3188626" y="4267200"/>
            <a:ext cx="19050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4141126" y="4880505"/>
            <a:ext cx="445827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v-SE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The iterator corresponding </a:t>
            </a:r>
            <a:r>
              <a:rPr lang="sv-SE" altLang="zh-TW" sz="1800" b="1" dirty="0" smtClean="0">
                <a:latin typeface="Courier New" pitchFamily="49" charset="0"/>
                <a:ea typeface="新細明體" charset="-120"/>
                <a:cs typeface="Courier New" pitchFamily="49" charset="0"/>
              </a:rPr>
              <a:t>to </a:t>
            </a:r>
          </a:p>
          <a:p>
            <a:pPr eaLnBrk="1" hangingPunct="1"/>
            <a:r>
              <a:rPr lang="sv-SE" altLang="zh-TW" sz="1800" b="1" dirty="0" smtClean="0">
                <a:latin typeface="Courier New" pitchFamily="49" charset="0"/>
                <a:ea typeface="新細明體" charset="-120"/>
                <a:cs typeface="Courier New" pitchFamily="49" charset="0"/>
              </a:rPr>
              <a:t>the </a:t>
            </a:r>
            <a:r>
              <a:rPr lang="sv-SE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class vector&lt;int&gt; is of</a:t>
            </a:r>
          </a:p>
          <a:p>
            <a:pPr eaLnBrk="1" hangingPunct="1"/>
            <a:r>
              <a:rPr lang="sv-SE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the type vector&lt;int&gt;::iterator </a:t>
            </a:r>
            <a:endParaRPr lang="en-US" altLang="zh-TW" sz="1800" b="1" dirty="0"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61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16632"/>
            <a:ext cx="7315200" cy="838200"/>
          </a:xfrm>
        </p:spPr>
        <p:txBody>
          <a:bodyPr/>
          <a:lstStyle/>
          <a:p>
            <a:pPr eaLnBrk="1" hangingPunct="1"/>
            <a:r>
              <a:rPr lang="sv-SE" altLang="zh-TW" dirty="0" smtClean="0">
                <a:ea typeface="新細明體" charset="-120"/>
              </a:rPr>
              <a:t>Iterators</a:t>
            </a:r>
            <a:endParaRPr lang="en-US" altLang="zh-TW" dirty="0" smtClean="0">
              <a:ea typeface="新細明體" charset="-12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990600"/>
            <a:ext cx="7772400" cy="1286272"/>
          </a:xfrm>
        </p:spPr>
        <p:txBody>
          <a:bodyPr/>
          <a:lstStyle/>
          <a:p>
            <a:pPr eaLnBrk="1" hangingPunct="1"/>
            <a:r>
              <a:rPr lang="sv-SE" altLang="zh-TW" sz="2400" dirty="0" smtClean="0">
                <a:ea typeface="新細明體" charset="-120"/>
              </a:rPr>
              <a:t>The member functions </a:t>
            </a:r>
            <a:r>
              <a:rPr lang="sv-SE" altLang="zh-TW" sz="2400" dirty="0" smtClean="0">
                <a:solidFill>
                  <a:srgbClr val="FF0000"/>
                </a:solidFill>
                <a:ea typeface="新細明體" charset="-120"/>
              </a:rPr>
              <a:t>begin( ) and end( ) </a:t>
            </a:r>
            <a:r>
              <a:rPr lang="sv-SE" altLang="zh-TW" sz="2400" dirty="0" smtClean="0">
                <a:ea typeface="新細明體" charset="-120"/>
              </a:rPr>
              <a:t>return an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altLang="zh-TW" sz="2400" dirty="0" smtClean="0">
                <a:ea typeface="新細明體" charset="-120"/>
              </a:rPr>
              <a:t>    iterator to the first and past the last element of a container</a:t>
            </a:r>
            <a:endParaRPr lang="en-US" altLang="zh-TW" sz="2400" dirty="0" smtClean="0">
              <a:ea typeface="新細明體" charset="-120"/>
            </a:endParaRP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4727848" y="2708920"/>
            <a:ext cx="1752600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 sz="2000" b="1" dirty="0">
                <a:solidFill>
                  <a:schemeClr val="bg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v.begin()</a:t>
            </a:r>
          </a:p>
          <a:p>
            <a:pPr algn="ctr"/>
            <a:endParaRPr lang="en-US" altLang="zh-TW" dirty="0">
              <a:ea typeface="新細明體" charset="-120"/>
            </a:endParaRP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5032648" y="3166120"/>
            <a:ext cx="322312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940726" y="2438400"/>
            <a:ext cx="2667000" cy="3733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 b="1" dirty="0">
                <a:solidFill>
                  <a:schemeClr val="bg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vector&lt;int&gt;</a:t>
            </a:r>
          </a:p>
          <a:p>
            <a:pPr algn="ctr"/>
            <a:endParaRPr lang="sv-SE" altLang="zh-TW" dirty="0">
              <a:ea typeface="新細明體" charset="-120"/>
            </a:endParaRPr>
          </a:p>
          <a:p>
            <a:pPr algn="ctr"/>
            <a:endParaRPr lang="sv-SE" altLang="zh-TW" dirty="0">
              <a:ea typeface="新細明體" charset="-120"/>
            </a:endParaRPr>
          </a:p>
          <a:p>
            <a:pPr algn="ctr"/>
            <a:endParaRPr lang="sv-SE" altLang="zh-TW" dirty="0">
              <a:ea typeface="新細明體" charset="-120"/>
            </a:endParaRPr>
          </a:p>
          <a:p>
            <a:pPr algn="ctr"/>
            <a:endParaRPr lang="sv-SE" altLang="zh-TW" dirty="0">
              <a:ea typeface="新細明體" charset="-120"/>
            </a:endParaRPr>
          </a:p>
          <a:p>
            <a:pPr algn="ctr"/>
            <a:endParaRPr lang="sv-SE" altLang="zh-TW" dirty="0">
              <a:ea typeface="新細明體" charset="-120"/>
            </a:endParaRPr>
          </a:p>
          <a:p>
            <a:pPr algn="ctr"/>
            <a:endParaRPr lang="sv-SE" altLang="zh-TW" dirty="0">
              <a:ea typeface="新細明體" charset="-120"/>
            </a:endParaRPr>
          </a:p>
          <a:p>
            <a:pPr algn="ctr"/>
            <a:endParaRPr lang="sv-SE" altLang="zh-TW" dirty="0">
              <a:ea typeface="新細明體" charset="-120"/>
            </a:endParaRPr>
          </a:p>
          <a:p>
            <a:pPr algn="ctr"/>
            <a:endParaRPr lang="sv-SE" altLang="zh-TW" dirty="0">
              <a:ea typeface="新細明體" charset="-120"/>
            </a:endParaRPr>
          </a:p>
          <a:p>
            <a:pPr algn="ctr"/>
            <a:endParaRPr lang="en-US" altLang="zh-TW" dirty="0">
              <a:ea typeface="新細明體" charset="-12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169326" y="2971800"/>
            <a:ext cx="2209800" cy="22860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sv-SE" altLang="zh-TW" sz="2000" b="1" dirty="0">
                <a:solidFill>
                  <a:schemeClr val="bg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array_</a:t>
            </a:r>
          </a:p>
          <a:p>
            <a:endParaRPr lang="sv-SE" altLang="zh-TW" dirty="0">
              <a:ea typeface="新細明體" charset="-120"/>
            </a:endParaRPr>
          </a:p>
          <a:p>
            <a:endParaRPr lang="sv-SE" altLang="zh-TW" dirty="0">
              <a:ea typeface="新細明體" charset="-120"/>
            </a:endParaRPr>
          </a:p>
          <a:p>
            <a:endParaRPr lang="sv-SE" altLang="zh-TW" dirty="0">
              <a:ea typeface="新細明體" charset="-120"/>
            </a:endParaRPr>
          </a:p>
          <a:p>
            <a:endParaRPr lang="sv-SE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2388526" y="31242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sv-SE" altLang="zh-TW" dirty="0">
                <a:solidFill>
                  <a:srgbClr val="FFFF00"/>
                </a:solidFill>
                <a:ea typeface="新細明體" charset="-120"/>
              </a:rPr>
              <a:t>17</a:t>
            </a:r>
            <a:endParaRPr lang="en-US" altLang="zh-TW" dirty="0">
              <a:solidFill>
                <a:srgbClr val="FFFF00"/>
              </a:solidFill>
              <a:ea typeface="新細明體" charset="-120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2388526" y="36576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sv-SE" altLang="zh-TW" dirty="0">
                <a:solidFill>
                  <a:srgbClr val="FFFF00"/>
                </a:solidFill>
                <a:ea typeface="新細明體" charset="-120"/>
              </a:rPr>
              <a:t>4</a:t>
            </a:r>
            <a:endParaRPr lang="en-US" altLang="zh-TW" dirty="0">
              <a:solidFill>
                <a:srgbClr val="FFFF00"/>
              </a:solidFill>
              <a:ea typeface="新細明體" charset="-120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2388526" y="41910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sv-SE" altLang="zh-TW" dirty="0">
                <a:solidFill>
                  <a:srgbClr val="FFFF00"/>
                </a:solidFill>
                <a:ea typeface="新細明體" charset="-120"/>
              </a:rPr>
              <a:t>23</a:t>
            </a:r>
            <a:endParaRPr lang="en-US" altLang="zh-TW" dirty="0">
              <a:solidFill>
                <a:srgbClr val="FFFF00"/>
              </a:solidFill>
              <a:ea typeface="新細明體" charset="-120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2388526" y="47244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sv-SE" altLang="zh-TW" dirty="0">
                <a:solidFill>
                  <a:srgbClr val="FFFF00"/>
                </a:solidFill>
                <a:ea typeface="新細明體" charset="-120"/>
              </a:rPr>
              <a:t>12</a:t>
            </a:r>
            <a:endParaRPr lang="en-US" altLang="zh-TW" dirty="0">
              <a:solidFill>
                <a:srgbClr val="FFFF00"/>
              </a:solidFill>
              <a:ea typeface="新細明體" charset="-120"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1169326" y="5334000"/>
            <a:ext cx="2209800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sv-SE" altLang="zh-TW" sz="2000" b="1" dirty="0">
                <a:solidFill>
                  <a:schemeClr val="bg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size_</a:t>
            </a:r>
            <a:endParaRPr lang="en-US" altLang="zh-TW" sz="2000" b="1" dirty="0">
              <a:solidFill>
                <a:schemeClr val="bg2"/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2407940" y="54864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sv-SE" altLang="zh-TW" dirty="0">
                <a:solidFill>
                  <a:srgbClr val="FFFF00"/>
                </a:solidFill>
                <a:ea typeface="新細明體" charset="-120"/>
              </a:rPr>
              <a:t>4</a:t>
            </a:r>
            <a:endParaRPr lang="en-US" altLang="zh-TW" dirty="0">
              <a:solidFill>
                <a:srgbClr val="FFFF00"/>
              </a:solidFill>
              <a:ea typeface="新細明體" charset="-120"/>
            </a:endParaRPr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H="1" flipV="1">
            <a:off x="3203848" y="3318520"/>
            <a:ext cx="19050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4727848" y="4602832"/>
            <a:ext cx="1752600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 sz="2000" b="1" dirty="0" smtClean="0">
                <a:solidFill>
                  <a:schemeClr val="bg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v.end()</a:t>
            </a:r>
            <a:endParaRPr lang="sv-SE" altLang="zh-TW" sz="2000" b="1" dirty="0">
              <a:solidFill>
                <a:schemeClr val="bg2"/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algn="ctr"/>
            <a:endParaRPr lang="en-US" altLang="zh-TW" dirty="0">
              <a:ea typeface="新細明體" charset="-120"/>
            </a:endParaRP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5032648" y="5060032"/>
            <a:ext cx="322312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 flipH="1" flipV="1">
            <a:off x="3203848" y="5212432"/>
            <a:ext cx="1905000" cy="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940726" y="2438400"/>
            <a:ext cx="2667000" cy="3733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 b="1" dirty="0">
                <a:solidFill>
                  <a:schemeClr val="bg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vector&lt;int&gt;</a:t>
            </a:r>
          </a:p>
          <a:p>
            <a:pPr algn="ctr"/>
            <a:endParaRPr lang="sv-SE" altLang="zh-TW" dirty="0">
              <a:ea typeface="新細明體" charset="-120"/>
            </a:endParaRPr>
          </a:p>
          <a:p>
            <a:pPr algn="ctr"/>
            <a:endParaRPr lang="sv-SE" altLang="zh-TW" dirty="0">
              <a:ea typeface="新細明體" charset="-120"/>
            </a:endParaRPr>
          </a:p>
          <a:p>
            <a:pPr algn="ctr"/>
            <a:endParaRPr lang="sv-SE" altLang="zh-TW" dirty="0">
              <a:ea typeface="新細明體" charset="-120"/>
            </a:endParaRPr>
          </a:p>
          <a:p>
            <a:pPr algn="ctr"/>
            <a:endParaRPr lang="sv-SE" altLang="zh-TW" dirty="0">
              <a:ea typeface="新細明體" charset="-120"/>
            </a:endParaRPr>
          </a:p>
          <a:p>
            <a:pPr algn="ctr"/>
            <a:endParaRPr lang="sv-SE" altLang="zh-TW" dirty="0">
              <a:ea typeface="新細明體" charset="-120"/>
            </a:endParaRPr>
          </a:p>
          <a:p>
            <a:pPr algn="ctr"/>
            <a:endParaRPr lang="sv-SE" altLang="zh-TW" dirty="0">
              <a:ea typeface="新細明體" charset="-120"/>
            </a:endParaRPr>
          </a:p>
          <a:p>
            <a:pPr algn="ctr"/>
            <a:endParaRPr lang="sv-SE" altLang="zh-TW" dirty="0">
              <a:ea typeface="新細明體" charset="-120"/>
            </a:endParaRPr>
          </a:p>
          <a:p>
            <a:pPr algn="ctr"/>
            <a:endParaRPr lang="sv-SE" altLang="zh-TW" dirty="0">
              <a:ea typeface="新細明體" charset="-120"/>
            </a:endParaRPr>
          </a:p>
          <a:p>
            <a:pPr algn="ctr"/>
            <a:endParaRPr lang="en-US" altLang="zh-TW" dirty="0">
              <a:ea typeface="新細明體" charset="-120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1169326" y="2971800"/>
            <a:ext cx="2209800" cy="22860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sv-SE" altLang="zh-TW" sz="2000" b="1" dirty="0">
                <a:solidFill>
                  <a:schemeClr val="bg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array_</a:t>
            </a:r>
          </a:p>
          <a:p>
            <a:endParaRPr lang="sv-SE" altLang="zh-TW" dirty="0">
              <a:ea typeface="新細明體" charset="-120"/>
            </a:endParaRPr>
          </a:p>
          <a:p>
            <a:endParaRPr lang="sv-SE" altLang="zh-TW" dirty="0">
              <a:ea typeface="新細明體" charset="-120"/>
            </a:endParaRPr>
          </a:p>
          <a:p>
            <a:endParaRPr lang="sv-SE" altLang="zh-TW" dirty="0">
              <a:ea typeface="新細明體" charset="-120"/>
            </a:endParaRPr>
          </a:p>
          <a:p>
            <a:endParaRPr lang="sv-SE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2388526" y="31242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sv-SE" altLang="zh-TW" dirty="0">
                <a:solidFill>
                  <a:srgbClr val="FFFF00"/>
                </a:solidFill>
                <a:ea typeface="新細明體" charset="-120"/>
              </a:rPr>
              <a:t>17</a:t>
            </a:r>
            <a:endParaRPr lang="en-US" altLang="zh-TW" dirty="0">
              <a:solidFill>
                <a:srgbClr val="FFFF00"/>
              </a:solidFill>
              <a:ea typeface="新細明體" charset="-120"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2388526" y="36576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sv-SE" altLang="zh-TW" dirty="0">
                <a:solidFill>
                  <a:srgbClr val="FFFF00"/>
                </a:solidFill>
                <a:ea typeface="新細明體" charset="-120"/>
              </a:rPr>
              <a:t>4</a:t>
            </a:r>
            <a:endParaRPr lang="en-US" altLang="zh-TW" dirty="0">
              <a:solidFill>
                <a:srgbClr val="FFFF00"/>
              </a:solidFill>
              <a:ea typeface="新細明體" charset="-120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2388526" y="41910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sv-SE" altLang="zh-TW" dirty="0">
                <a:solidFill>
                  <a:srgbClr val="FFFF00"/>
                </a:solidFill>
                <a:ea typeface="新細明體" charset="-120"/>
              </a:rPr>
              <a:t>23</a:t>
            </a:r>
            <a:endParaRPr lang="en-US" altLang="zh-TW" dirty="0">
              <a:solidFill>
                <a:srgbClr val="FFFF00"/>
              </a:solidFill>
              <a:ea typeface="新細明體" charset="-120"/>
            </a:endParaRP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2388526" y="47244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sv-SE" altLang="zh-TW" dirty="0">
                <a:solidFill>
                  <a:srgbClr val="FFFF00"/>
                </a:solidFill>
                <a:ea typeface="新細明體" charset="-120"/>
              </a:rPr>
              <a:t>12</a:t>
            </a:r>
            <a:endParaRPr lang="en-US" altLang="zh-TW" dirty="0">
              <a:solidFill>
                <a:srgbClr val="FFFF00"/>
              </a:solidFill>
              <a:ea typeface="新細明體" charset="-120"/>
            </a:endParaRP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1169326" y="5334000"/>
            <a:ext cx="2209800" cy="6096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sv-SE" altLang="zh-TW" sz="2000" b="1" dirty="0">
                <a:solidFill>
                  <a:schemeClr val="bg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size_</a:t>
            </a:r>
            <a:endParaRPr lang="en-US" altLang="zh-TW" sz="2000" b="1" dirty="0">
              <a:solidFill>
                <a:schemeClr val="bg2"/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2407940" y="5486400"/>
            <a:ext cx="838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sv-SE" altLang="zh-TW" dirty="0">
                <a:solidFill>
                  <a:srgbClr val="FFFF00"/>
                </a:solidFill>
                <a:ea typeface="新細明體" charset="-120"/>
              </a:rPr>
              <a:t>4</a:t>
            </a:r>
            <a:endParaRPr lang="en-US" altLang="zh-TW" dirty="0">
              <a:solidFill>
                <a:srgbClr val="FFFF00"/>
              </a:solidFill>
              <a:ea typeface="新細明體" charset="-12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zh-TW" smtClean="0">
                <a:ea typeface="新細明體" charset="-120"/>
              </a:rPr>
              <a:t>Iterators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3556" y="1030287"/>
            <a:ext cx="8421688" cy="1102569"/>
          </a:xfrm>
        </p:spPr>
        <p:txBody>
          <a:bodyPr/>
          <a:lstStyle/>
          <a:p>
            <a:pPr algn="just" eaLnBrk="1" hangingPunct="1"/>
            <a:r>
              <a:rPr lang="sv-SE" altLang="zh-TW" sz="2400" dirty="0" smtClean="0">
                <a:ea typeface="新細明體" charset="-120"/>
              </a:rPr>
              <a:t>One can have multiple iterators pointing to different or identical elements in the container</a:t>
            </a:r>
            <a:endParaRPr lang="en-US" altLang="zh-TW" sz="2400" dirty="0" smtClean="0">
              <a:ea typeface="新細明體" charset="-120"/>
            </a:endParaRP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4533900" y="4876800"/>
            <a:ext cx="1752600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 b="1" dirty="0">
                <a:solidFill>
                  <a:schemeClr val="bg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i3</a:t>
            </a:r>
          </a:p>
          <a:p>
            <a:pPr algn="ctr"/>
            <a:endParaRPr lang="en-US" altLang="zh-TW" dirty="0">
              <a:ea typeface="新細明體" charset="-120"/>
            </a:endParaRP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4838700" y="5334000"/>
            <a:ext cx="369168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4564897" y="2667000"/>
            <a:ext cx="1752600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 b="1" dirty="0">
                <a:solidFill>
                  <a:schemeClr val="bg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i1</a:t>
            </a:r>
          </a:p>
          <a:p>
            <a:pPr algn="ctr"/>
            <a:endParaRPr lang="en-US" altLang="zh-TW" dirty="0">
              <a:ea typeface="新細明體" charset="-120"/>
            </a:endParaRP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4869697" y="3124200"/>
            <a:ext cx="445368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4527984" y="3771900"/>
            <a:ext cx="1752600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 b="1" dirty="0">
                <a:solidFill>
                  <a:schemeClr val="bg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i2</a:t>
            </a:r>
          </a:p>
          <a:p>
            <a:pPr algn="ctr"/>
            <a:endParaRPr lang="en-US" altLang="zh-TW" dirty="0">
              <a:ea typeface="新細明體" charset="-120"/>
            </a:endParaRPr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4832784" y="4229100"/>
            <a:ext cx="445368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H="1" flipV="1">
            <a:off x="3226726" y="3314700"/>
            <a:ext cx="1828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 flipH="1" flipV="1">
            <a:off x="3226726" y="4381500"/>
            <a:ext cx="17526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H="1" flipV="1">
            <a:off x="3233316" y="4445000"/>
            <a:ext cx="1789968" cy="10795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7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60648"/>
            <a:ext cx="7315200" cy="838200"/>
          </a:xfrm>
        </p:spPr>
        <p:txBody>
          <a:bodyPr/>
          <a:lstStyle/>
          <a:p>
            <a:pPr eaLnBrk="1" hangingPunct="1"/>
            <a:r>
              <a:rPr lang="sv-SE" altLang="zh-TW" dirty="0" smtClean="0">
                <a:ea typeface="新細明體" charset="-120"/>
              </a:rPr>
              <a:t>Iterators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020272" y="5661248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Output: 12 3 8</a:t>
            </a:r>
            <a:endParaRPr lang="zh-TW" altLang="en-US" dirty="0">
              <a:solidFill>
                <a:srgbClr val="0000F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8" y="1124744"/>
            <a:ext cx="6803063" cy="49981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411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88640"/>
            <a:ext cx="7315200" cy="838200"/>
          </a:xfrm>
        </p:spPr>
        <p:txBody>
          <a:bodyPr/>
          <a:lstStyle/>
          <a:p>
            <a:pPr eaLnBrk="1" hangingPunct="1"/>
            <a:r>
              <a:rPr lang="sv-SE" altLang="zh-TW" dirty="0" smtClean="0">
                <a:ea typeface="新細明體" charset="-120"/>
              </a:rPr>
              <a:t>Iterators</a:t>
            </a:r>
            <a:endParaRPr lang="en-US" altLang="zh-TW" dirty="0" smtClean="0">
              <a:ea typeface="新細明體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6408712" cy="5839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0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7"/>
            <a:ext cx="7296813" cy="34563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16632"/>
            <a:ext cx="7315200" cy="838200"/>
          </a:xfrm>
        </p:spPr>
        <p:txBody>
          <a:bodyPr/>
          <a:lstStyle/>
          <a:p>
            <a:pPr eaLnBrk="1" hangingPunct="1"/>
            <a:r>
              <a:rPr lang="sv-SE" altLang="zh-TW" dirty="0" smtClean="0">
                <a:ea typeface="新細明體" charset="-120"/>
              </a:rPr>
              <a:t>Iterators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660232" y="4437112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Output: 12 3 17 8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99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60648"/>
            <a:ext cx="7315200" cy="838200"/>
          </a:xfrm>
        </p:spPr>
        <p:txBody>
          <a:bodyPr/>
          <a:lstStyle/>
          <a:p>
            <a:pPr eaLnBrk="1" hangingPunct="1"/>
            <a:r>
              <a:rPr lang="sv-SE" altLang="zh-TW" dirty="0" smtClean="0">
                <a:ea typeface="新細明體" charset="-120"/>
              </a:rPr>
              <a:t>Iterator Categories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267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sv-SE" altLang="zh-TW" sz="2400" dirty="0" smtClean="0">
                <a:solidFill>
                  <a:srgbClr val="FF0000"/>
                </a:solidFill>
                <a:ea typeface="新細明體" charset="-120"/>
              </a:rPr>
              <a:t>Not every iterator can be used with every container</a:t>
            </a:r>
          </a:p>
          <a:p>
            <a:pPr lvl="1">
              <a:lnSpc>
                <a:spcPct val="90000"/>
              </a:lnSpc>
            </a:pPr>
            <a:r>
              <a:rPr lang="sv-SE" altLang="zh-TW" sz="2000" dirty="0" smtClean="0">
                <a:ea typeface="新細明體" charset="-120"/>
              </a:rPr>
              <a:t>For example: </a:t>
            </a:r>
            <a:r>
              <a:rPr lang="sv-SE" altLang="zh-TW" sz="2000" dirty="0" smtClean="0">
                <a:solidFill>
                  <a:srgbClr val="FF0000"/>
                </a:solidFill>
                <a:ea typeface="新細明體" charset="-120"/>
              </a:rPr>
              <a:t>list class provides no random access iterator</a:t>
            </a:r>
          </a:p>
          <a:p>
            <a:pPr algn="just" eaLnBrk="1" hangingPunct="1">
              <a:lnSpc>
                <a:spcPct val="90000"/>
              </a:lnSpc>
            </a:pPr>
            <a:r>
              <a:rPr lang="sv-SE" altLang="zh-TW" sz="2400" dirty="0" smtClean="0">
                <a:ea typeface="新細明體" charset="-120"/>
              </a:rPr>
              <a:t>Every algorithm requires an iterator with a certain level of capability</a:t>
            </a:r>
          </a:p>
          <a:p>
            <a:pPr lvl="1" algn="just">
              <a:lnSpc>
                <a:spcPct val="90000"/>
              </a:lnSpc>
            </a:pPr>
            <a:r>
              <a:rPr lang="sv-SE" altLang="zh-TW" sz="2000" dirty="0" smtClean="0">
                <a:ea typeface="新細明體" charset="-120"/>
              </a:rPr>
              <a:t>For example: to use the [ ] operator you </a:t>
            </a:r>
            <a:r>
              <a:rPr lang="sv-SE" altLang="zh-TW" sz="2000" u="sng" dirty="0" smtClean="0">
                <a:solidFill>
                  <a:srgbClr val="FF0000"/>
                </a:solidFill>
                <a:ea typeface="新細明體" charset="-120"/>
              </a:rPr>
              <a:t>need a random access iterator</a:t>
            </a:r>
          </a:p>
          <a:p>
            <a:pPr algn="just" eaLnBrk="1" hangingPunct="1">
              <a:lnSpc>
                <a:spcPct val="90000"/>
              </a:lnSpc>
            </a:pPr>
            <a:r>
              <a:rPr lang="sv-SE" altLang="zh-TW" sz="2400" dirty="0" smtClean="0">
                <a:ea typeface="新細明體" charset="-120"/>
              </a:rPr>
              <a:t>Iterators are divided into five categories in which a higher (more specific) category always subsumes a lower (more general) category, e.g. An algorithm that accepts a forward iterator will also work with a bidirectional iterator and a random access iterator  </a:t>
            </a:r>
            <a:endParaRPr lang="en-US" altLang="zh-TW" sz="2400" dirty="0" smtClean="0">
              <a:ea typeface="新細明體" charset="-12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5800" y="5141168"/>
            <a:ext cx="13716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input</a:t>
            </a:r>
            <a:endParaRPr lang="en-US" altLang="zh-TW">
              <a:ea typeface="新細明體" charset="-12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85800" y="6131768"/>
            <a:ext cx="13716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output</a:t>
            </a:r>
            <a:endParaRPr lang="en-US" altLang="zh-TW">
              <a:ea typeface="新細明體" charset="-120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2590800" y="5674568"/>
            <a:ext cx="13716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forward</a:t>
            </a:r>
            <a:endParaRPr lang="en-US" altLang="zh-TW">
              <a:ea typeface="新細明體" charset="-120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4495800" y="5674568"/>
            <a:ext cx="17526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bidirectional</a:t>
            </a:r>
            <a:endParaRPr lang="en-US" altLang="zh-TW">
              <a:ea typeface="新細明體" charset="-120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781800" y="5674568"/>
            <a:ext cx="17526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 dirty="0">
                <a:ea typeface="新細明體" charset="-120"/>
              </a:rPr>
              <a:t>random</a:t>
            </a:r>
          </a:p>
          <a:p>
            <a:pPr algn="ctr"/>
            <a:r>
              <a:rPr lang="sv-SE" altLang="zh-TW" dirty="0">
                <a:ea typeface="新細明體" charset="-120"/>
              </a:rPr>
              <a:t>access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2057400" y="5445968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V="1">
            <a:off x="2057400" y="6055568"/>
            <a:ext cx="53340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3962400" y="5979368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6248400" y="5979368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12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88640"/>
            <a:ext cx="7315200" cy="838200"/>
          </a:xfrm>
        </p:spPr>
        <p:txBody>
          <a:bodyPr/>
          <a:lstStyle/>
          <a:p>
            <a:pPr eaLnBrk="1" hangingPunct="1"/>
            <a:r>
              <a:rPr lang="sv-SE" altLang="zh-TW" dirty="0" smtClean="0">
                <a:ea typeface="新細明體" charset="-120"/>
              </a:rPr>
              <a:t>for_each( ) Algorithm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372200" y="5085184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Output: 12 3 17 8</a:t>
            </a:r>
            <a:endParaRPr lang="zh-TW" altLang="en-US" dirty="0">
              <a:solidFill>
                <a:srgbClr val="0000FF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0" y="980728"/>
            <a:ext cx="6024730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線接點 6"/>
          <p:cNvCxnSpPr/>
          <p:nvPr/>
        </p:nvCxnSpPr>
        <p:spPr bwMode="auto">
          <a:xfrm>
            <a:off x="1691680" y="5373216"/>
            <a:ext cx="45365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5720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260648"/>
            <a:ext cx="7315200" cy="838200"/>
          </a:xfrm>
        </p:spPr>
        <p:txBody>
          <a:bodyPr/>
          <a:lstStyle/>
          <a:p>
            <a:pPr eaLnBrk="1" hangingPunct="1"/>
            <a:r>
              <a:rPr lang="sv-SE" altLang="zh-TW" dirty="0" smtClean="0">
                <a:ea typeface="新細明體" charset="-120"/>
              </a:rPr>
              <a:t>Standard Template Library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839200" cy="4896544"/>
          </a:xfrm>
        </p:spPr>
        <p:txBody>
          <a:bodyPr/>
          <a:lstStyle/>
          <a:p>
            <a:pPr eaLnBrk="1" hangingPunct="1"/>
            <a:r>
              <a:rPr lang="sv-SE" altLang="zh-TW" sz="2400" dirty="0" smtClean="0">
                <a:ea typeface="新細明體" charset="-120"/>
              </a:rPr>
              <a:t>The standard template library (STL) contains</a:t>
            </a:r>
          </a:p>
          <a:p>
            <a:pPr lvl="1" eaLnBrk="1" hangingPunct="1"/>
            <a:r>
              <a:rPr lang="sv-SE" altLang="zh-TW" sz="2000" dirty="0" smtClean="0">
                <a:ea typeface="新細明體" charset="-120"/>
              </a:rPr>
              <a:t>Containers</a:t>
            </a:r>
          </a:p>
          <a:p>
            <a:pPr lvl="1" eaLnBrk="1" hangingPunct="1"/>
            <a:r>
              <a:rPr lang="sv-SE" altLang="zh-TW" sz="2000" dirty="0" smtClean="0">
                <a:ea typeface="新細明體" charset="-120"/>
              </a:rPr>
              <a:t>Algorithms</a:t>
            </a:r>
          </a:p>
          <a:p>
            <a:pPr lvl="1" eaLnBrk="1" hangingPunct="1"/>
            <a:r>
              <a:rPr lang="sv-SE" altLang="zh-TW" sz="2000" dirty="0" smtClean="0">
                <a:ea typeface="新細明體" charset="-120"/>
              </a:rPr>
              <a:t>Iterators</a:t>
            </a:r>
          </a:p>
          <a:p>
            <a:pPr eaLnBrk="1" hangingPunct="1"/>
            <a:r>
              <a:rPr lang="sv-SE" altLang="zh-TW" sz="2400" b="1" dirty="0">
                <a:solidFill>
                  <a:srgbClr val="FF0000"/>
                </a:solidFill>
                <a:ea typeface="新細明體" charset="-120"/>
              </a:rPr>
              <a:t>C</a:t>
            </a:r>
            <a:r>
              <a:rPr lang="sv-SE" altLang="zh-TW" sz="2400" b="1" dirty="0" smtClean="0">
                <a:solidFill>
                  <a:srgbClr val="FF0000"/>
                </a:solidFill>
                <a:ea typeface="新細明體" charset="-120"/>
              </a:rPr>
              <a:t>ontainer</a:t>
            </a:r>
            <a:r>
              <a:rPr lang="sv-SE" altLang="zh-TW" sz="2400" dirty="0" smtClean="0">
                <a:ea typeface="新細明體" charset="-120"/>
              </a:rPr>
              <a:t> is a way that </a:t>
            </a:r>
            <a:r>
              <a:rPr lang="sv-SE" altLang="zh-TW" sz="2400" u="sng" dirty="0" smtClean="0">
                <a:solidFill>
                  <a:srgbClr val="FF0000"/>
                </a:solidFill>
                <a:ea typeface="新細明體" charset="-120"/>
              </a:rPr>
              <a:t>stored data is organized in memory</a:t>
            </a:r>
            <a:r>
              <a:rPr lang="sv-SE" altLang="zh-TW" sz="2400" dirty="0" smtClean="0">
                <a:ea typeface="新細明體" charset="-120"/>
              </a:rPr>
              <a:t>, for example an array of elements.</a:t>
            </a:r>
          </a:p>
          <a:p>
            <a:pPr eaLnBrk="1" hangingPunct="1"/>
            <a:r>
              <a:rPr lang="sv-SE" altLang="zh-TW" sz="2400" b="1" dirty="0" smtClean="0">
                <a:solidFill>
                  <a:srgbClr val="FF0000"/>
                </a:solidFill>
                <a:ea typeface="新細明體" charset="-120"/>
              </a:rPr>
              <a:t>Algorithms</a:t>
            </a:r>
            <a:r>
              <a:rPr lang="sv-SE" altLang="zh-TW" sz="2400" b="1" dirty="0" smtClean="0">
                <a:ea typeface="新細明體" charset="-120"/>
              </a:rPr>
              <a:t> </a:t>
            </a:r>
            <a:r>
              <a:rPr lang="sv-SE" altLang="zh-TW" sz="2400" dirty="0" smtClean="0">
                <a:ea typeface="新細明體" charset="-120"/>
              </a:rPr>
              <a:t>in the STL are procedures </a:t>
            </a:r>
            <a:r>
              <a:rPr lang="sv-SE" altLang="zh-TW" sz="2400" u="sng" dirty="0" smtClean="0">
                <a:solidFill>
                  <a:srgbClr val="FF0000"/>
                </a:solidFill>
                <a:ea typeface="新細明體" charset="-120"/>
              </a:rPr>
              <a:t>that are applied to containers to process their data</a:t>
            </a:r>
            <a:r>
              <a:rPr lang="sv-SE" altLang="zh-TW" sz="2400" dirty="0" smtClean="0">
                <a:ea typeface="新細明體" charset="-120"/>
              </a:rPr>
              <a:t>, for example search for an element in an array, or sort an array.</a:t>
            </a:r>
          </a:p>
          <a:p>
            <a:pPr eaLnBrk="1" hangingPunct="1"/>
            <a:r>
              <a:rPr lang="sv-SE" altLang="zh-TW" sz="2400" b="1" dirty="0" smtClean="0">
                <a:solidFill>
                  <a:srgbClr val="FF0000"/>
                </a:solidFill>
                <a:ea typeface="新細明體" charset="-120"/>
              </a:rPr>
              <a:t>Iterators</a:t>
            </a:r>
            <a:r>
              <a:rPr lang="sv-SE" altLang="zh-TW" sz="2400" dirty="0" smtClean="0">
                <a:ea typeface="新細明體" charset="-120"/>
              </a:rPr>
              <a:t> are a </a:t>
            </a:r>
            <a:r>
              <a:rPr lang="sv-SE" altLang="zh-TW" sz="2400" u="sng" dirty="0" smtClean="0">
                <a:solidFill>
                  <a:srgbClr val="FF0000"/>
                </a:solidFill>
                <a:ea typeface="新細明體" charset="-120"/>
              </a:rPr>
              <a:t>generalization of the concept of pointers</a:t>
            </a:r>
            <a:r>
              <a:rPr lang="sv-SE" altLang="zh-TW" sz="2400" dirty="0" smtClean="0">
                <a:ea typeface="新細明體" charset="-120"/>
              </a:rPr>
              <a:t>, they point to elements in a container, for example you can increment an iterator to point to the next element in an array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400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9217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88640"/>
            <a:ext cx="7315200" cy="838200"/>
          </a:xfrm>
        </p:spPr>
        <p:txBody>
          <a:bodyPr/>
          <a:lstStyle/>
          <a:p>
            <a:pPr eaLnBrk="1" hangingPunct="1"/>
            <a:r>
              <a:rPr lang="sv-SE" altLang="zh-TW" dirty="0" smtClean="0">
                <a:ea typeface="新細明體" charset="-120"/>
              </a:rPr>
              <a:t>find( ) Algorithm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128792" cy="53599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線接點 3"/>
          <p:cNvCxnSpPr/>
          <p:nvPr/>
        </p:nvCxnSpPr>
        <p:spPr bwMode="auto">
          <a:xfrm>
            <a:off x="2123728" y="4869160"/>
            <a:ext cx="403244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7043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zh-TW" dirty="0" smtClean="0">
                <a:ea typeface="新細明體" charset="-120"/>
              </a:rPr>
              <a:t>find_if( ) Algorithm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667624" y="6021288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Output: 22</a:t>
            </a:r>
            <a:endParaRPr lang="zh-TW" altLang="en-US" dirty="0">
              <a:solidFill>
                <a:srgbClr val="0000FF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50" y="1066801"/>
            <a:ext cx="6517174" cy="53865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接點 4"/>
          <p:cNvCxnSpPr/>
          <p:nvPr/>
        </p:nvCxnSpPr>
        <p:spPr bwMode="auto">
          <a:xfrm>
            <a:off x="1403648" y="5085184"/>
            <a:ext cx="45365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3313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60648"/>
            <a:ext cx="7315200" cy="838200"/>
          </a:xfrm>
        </p:spPr>
        <p:txBody>
          <a:bodyPr/>
          <a:lstStyle/>
          <a:p>
            <a:pPr eaLnBrk="1" hangingPunct="1"/>
            <a:r>
              <a:rPr lang="sv-SE" altLang="zh-TW" dirty="0" smtClean="0">
                <a:ea typeface="新細明體" charset="-120"/>
              </a:rPr>
              <a:t>count_if( ) Algorithm</a:t>
            </a:r>
            <a:endParaRPr lang="en-US" altLang="zh-TW" dirty="0" smtClean="0">
              <a:ea typeface="新細明體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574088" cy="5257800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sv-SE" altLang="zh-TW" sz="2000" dirty="0" smtClean="0">
                <a:latin typeface="Courier New" pitchFamily="49" charset="0"/>
                <a:ea typeface="新細明體" charset="-120"/>
                <a:cs typeface="Courier New" pitchFamily="49" charset="0"/>
              </a:rPr>
              <a:t>#include &lt;vector&gt;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altLang="zh-TW" sz="2000" dirty="0" smtClean="0">
                <a:latin typeface="Courier New" pitchFamily="49" charset="0"/>
                <a:ea typeface="新細明體" charset="-120"/>
                <a:cs typeface="Courier New" pitchFamily="49" charset="0"/>
              </a:rPr>
              <a:t>#include &lt;algorithm&gt;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altLang="zh-TW" sz="2000" dirty="0" smtClean="0">
                <a:latin typeface="Courier New" pitchFamily="49" charset="0"/>
                <a:ea typeface="新細明體" charset="-120"/>
                <a:cs typeface="Courier New" pitchFamily="49" charset="0"/>
              </a:rPr>
              <a:t>#include &lt;iostream&gt;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altLang="zh-TW" sz="2000" dirty="0" smtClean="0">
                <a:latin typeface="Courier New" pitchFamily="49" charset="0"/>
                <a:ea typeface="新細明體" charset="-120"/>
                <a:cs typeface="Courier New" pitchFamily="49" charset="0"/>
              </a:rPr>
              <a:t>bool mytest(int n) { return (n&gt;14) &amp;&amp; (n &lt;36); }</a:t>
            </a:r>
          </a:p>
          <a:p>
            <a:pPr eaLnBrk="1" hangingPunct="1">
              <a:buFont typeface="Wingdings" pitchFamily="2" charset="2"/>
              <a:buNone/>
            </a:pPr>
            <a:endParaRPr lang="sv-SE" altLang="zh-TW" sz="2000" dirty="0" smtClean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sv-SE" altLang="zh-TW" sz="2000" dirty="0" smtClean="0">
                <a:latin typeface="Courier New" pitchFamily="49" charset="0"/>
                <a:ea typeface="新細明體" charset="-120"/>
                <a:cs typeface="Courier New" pitchFamily="49" charset="0"/>
              </a:rPr>
              <a:t>Int main ( )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altLang="zh-TW" sz="2000" dirty="0" smtClean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  <a:r>
              <a:rPr lang="sv-SE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sv-SE" altLang="zh-TW" sz="2000" dirty="0" smtClean="0">
                <a:latin typeface="Courier New" pitchFamily="49" charset="0"/>
                <a:ea typeface="新細明體" charset="-120"/>
                <a:cs typeface="Courier New" pitchFamily="49" charset="0"/>
              </a:rPr>
              <a:t>  int arr[] = { 12, 3, 17, 8, 34, 56, 9  };</a:t>
            </a:r>
            <a:endParaRPr lang="sv-SE" altLang="zh-TW" sz="20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sv-SE" altLang="zh-TW" sz="2000" dirty="0" smtClean="0">
                <a:latin typeface="Courier New" pitchFamily="49" charset="0"/>
                <a:ea typeface="新細明體" charset="-120"/>
                <a:cs typeface="Courier New" pitchFamily="49" charset="0"/>
              </a:rPr>
              <a:t>    vector&lt;int&gt; v(arr, arr+7);</a:t>
            </a:r>
          </a:p>
          <a:p>
            <a:pPr eaLnBrk="1" hangingPunct="1">
              <a:buFont typeface="Wingdings" pitchFamily="2" charset="2"/>
              <a:buNone/>
            </a:pPr>
            <a:endParaRPr lang="sv-SE" altLang="zh-TW" sz="2000" dirty="0" smtClean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sv-SE" altLang="zh-TW" sz="2000" dirty="0" smtClean="0"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sv-SE" altLang="zh-TW" sz="2000" dirty="0" smtClean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int n=count_if(v.begin(),v.end(),mytest);</a:t>
            </a:r>
            <a:r>
              <a:rPr lang="sv-SE" altLang="zh-TW" sz="2000" dirty="0" smtClean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altLang="zh-TW" sz="2000" dirty="0" smtClean="0">
                <a:latin typeface="Courier New" pitchFamily="49" charset="0"/>
                <a:ea typeface="新細明體" charset="-120"/>
                <a:cs typeface="Courier New" pitchFamily="49" charset="0"/>
              </a:rPr>
              <a:t>   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altLang="zh-TW" sz="2000" dirty="0" smtClean="0">
                <a:latin typeface="Courier New" pitchFamily="49" charset="0"/>
                <a:ea typeface="新細明體" charset="-120"/>
                <a:cs typeface="Courier New" pitchFamily="49" charset="0"/>
              </a:rPr>
              <a:t>    cout &lt;&lt; ”found ” &lt;&lt; n &lt;&lt; endl;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altLang="zh-TW" sz="2000" dirty="0" smtClean="0"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sv-SE" altLang="zh-TW" sz="2000" dirty="0" smtClean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eaLnBrk="1" hangingPunct="1"/>
            <a:endParaRPr lang="en-US" altLang="zh-TW" sz="2000" dirty="0" smtClean="0"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452320" y="5949279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Output: 2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90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7315200" cy="838200"/>
          </a:xfrm>
        </p:spPr>
        <p:txBody>
          <a:bodyPr/>
          <a:lstStyle/>
          <a:p>
            <a:pPr eaLnBrk="1" hangingPunct="1"/>
            <a:r>
              <a:rPr lang="sv-SE" altLang="zh-TW" dirty="0" smtClean="0">
                <a:ea typeface="新細明體" charset="-120"/>
              </a:rPr>
              <a:t>List Container</a:t>
            </a:r>
            <a:endParaRPr lang="en-US" altLang="zh-TW" dirty="0" smtClean="0">
              <a:ea typeface="新細明體" charset="-12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1114400"/>
            <a:ext cx="7772400" cy="4114800"/>
          </a:xfrm>
        </p:spPr>
        <p:txBody>
          <a:bodyPr/>
          <a:lstStyle/>
          <a:p>
            <a:pPr algn="just" eaLnBrk="1" hangingPunct="1"/>
            <a:r>
              <a:rPr lang="sv-SE" altLang="zh-TW" sz="2800" dirty="0" smtClean="0">
                <a:solidFill>
                  <a:srgbClr val="0000FF"/>
                </a:solidFill>
                <a:ea typeface="新細明體" charset="-120"/>
              </a:rPr>
              <a:t>list container</a:t>
            </a:r>
            <a:r>
              <a:rPr lang="sv-SE" altLang="zh-TW" sz="2800" dirty="0" smtClean="0">
                <a:ea typeface="新細明體" charset="-120"/>
              </a:rPr>
              <a:t> is a </a:t>
            </a:r>
            <a:r>
              <a:rPr lang="sv-SE" altLang="zh-TW" sz="2800" dirty="0" smtClean="0">
                <a:solidFill>
                  <a:srgbClr val="FF0000"/>
                </a:solidFill>
                <a:ea typeface="新細明體" charset="-120"/>
              </a:rPr>
              <a:t>double linked list</a:t>
            </a:r>
            <a:r>
              <a:rPr lang="sv-SE" altLang="zh-TW" sz="2800" dirty="0" smtClean="0">
                <a:ea typeface="新細明體" charset="-120"/>
              </a:rPr>
              <a:t>, in which each element contains a pointer to its successor and predecessor. </a:t>
            </a:r>
          </a:p>
          <a:p>
            <a:pPr algn="just" eaLnBrk="1" hangingPunct="1"/>
            <a:r>
              <a:rPr lang="sv-SE" altLang="zh-TW" sz="2800" dirty="0" smtClean="0">
                <a:ea typeface="新細明體" charset="-120"/>
              </a:rPr>
              <a:t>It is possible to </a:t>
            </a:r>
            <a:r>
              <a:rPr lang="sv-SE" altLang="zh-TW" sz="2800" u="sng" dirty="0" smtClean="0">
                <a:solidFill>
                  <a:srgbClr val="FF0000"/>
                </a:solidFill>
                <a:ea typeface="新細明體" charset="-120"/>
              </a:rPr>
              <a:t>add and remove elements from both ends of the list</a:t>
            </a:r>
          </a:p>
          <a:p>
            <a:pPr algn="just" eaLnBrk="1" hangingPunct="1"/>
            <a:r>
              <a:rPr lang="en-US" altLang="zh-TW" sz="4000" smtClean="0">
                <a:solidFill>
                  <a:srgbClr val="FF0000"/>
                </a:solidFill>
                <a:ea typeface="新細明體" charset="-120"/>
              </a:rPr>
              <a:t>“</a:t>
            </a:r>
            <a:r>
              <a:rPr lang="sv-SE" altLang="zh-TW" sz="4000" smtClean="0">
                <a:solidFill>
                  <a:srgbClr val="FF0000"/>
                </a:solidFill>
                <a:ea typeface="新細明體" charset="-120"/>
              </a:rPr>
              <a:t>do not</a:t>
            </a:r>
            <a:r>
              <a:rPr lang="en-US" altLang="zh-TW" sz="4000" smtClean="0">
                <a:solidFill>
                  <a:srgbClr val="FF0000"/>
                </a:solidFill>
                <a:ea typeface="新細明體" charset="-120"/>
              </a:rPr>
              <a:t>”</a:t>
            </a:r>
            <a:r>
              <a:rPr lang="sv-SE" altLang="zh-TW" sz="400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sv-SE" altLang="zh-TW" sz="2800" dirty="0" smtClean="0">
                <a:solidFill>
                  <a:srgbClr val="FF0000"/>
                </a:solidFill>
                <a:ea typeface="新細明體" charset="-120"/>
              </a:rPr>
              <a:t>allow random access</a:t>
            </a:r>
            <a:r>
              <a:rPr lang="sv-SE" altLang="zh-TW" sz="2800" dirty="0" smtClean="0">
                <a:ea typeface="新細明體" charset="-120"/>
              </a:rPr>
              <a:t> </a:t>
            </a:r>
          </a:p>
          <a:p>
            <a:pPr algn="just" eaLnBrk="1" hangingPunct="1"/>
            <a:r>
              <a:rPr lang="sv-SE" altLang="zh-TW" sz="2800" dirty="0">
                <a:ea typeface="新細明體" charset="-120"/>
              </a:rPr>
              <a:t>e</a:t>
            </a:r>
            <a:r>
              <a:rPr lang="sv-SE" altLang="zh-TW" sz="2800" dirty="0" smtClean="0">
                <a:ea typeface="新細明體" charset="-120"/>
              </a:rPr>
              <a:t>fficiently insert new elements and sort and merge lists</a:t>
            </a:r>
            <a:endParaRPr lang="en-US" altLang="zh-TW" sz="2800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596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3325" y="122536"/>
            <a:ext cx="7315200" cy="838200"/>
          </a:xfrm>
        </p:spPr>
        <p:txBody>
          <a:bodyPr/>
          <a:lstStyle/>
          <a:p>
            <a:pPr eaLnBrk="1" hangingPunct="1"/>
            <a:r>
              <a:rPr lang="sv-SE" altLang="zh-TW" dirty="0" smtClean="0">
                <a:ea typeface="新細明體" charset="-120"/>
              </a:rPr>
              <a:t>List Container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521325" y="1053182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12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6130925" y="1053182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7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740525" y="1053182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9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7350125" y="1053182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21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7959725" y="1053182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13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498955" y="908720"/>
            <a:ext cx="4373563" cy="82232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v-SE" altLang="zh-TW" dirty="0">
                <a:latin typeface="Arial" charset="0"/>
                <a:ea typeface="新細明體" charset="-120"/>
              </a:rPr>
              <a:t>int array[5] = {12, 7, 9, 21, 13 };</a:t>
            </a:r>
          </a:p>
          <a:p>
            <a:pPr eaLnBrk="1" hangingPunct="1"/>
            <a:r>
              <a:rPr lang="sv-SE" altLang="zh-TW" dirty="0">
                <a:latin typeface="Arial" charset="0"/>
                <a:ea typeface="新細明體" charset="-120"/>
              </a:rPr>
              <a:t>list&lt;int&gt; li(array,array+5);</a:t>
            </a:r>
            <a:endParaRPr lang="en-US" altLang="zh-TW" dirty="0">
              <a:latin typeface="Arial" charset="0"/>
              <a:ea typeface="新細明體" charset="-120"/>
            </a:endParaRPr>
          </a:p>
        </p:txBody>
      </p:sp>
      <p:sp>
        <p:nvSpPr>
          <p:cNvPr id="26633" name="Rectangle 11"/>
          <p:cNvSpPr>
            <a:spLocks noChangeArrowheads="1"/>
          </p:cNvSpPr>
          <p:nvPr/>
        </p:nvSpPr>
        <p:spPr bwMode="auto">
          <a:xfrm>
            <a:off x="1549400" y="4499370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7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2159000" y="4499370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9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35" name="Rectangle 13"/>
          <p:cNvSpPr>
            <a:spLocks noChangeArrowheads="1"/>
          </p:cNvSpPr>
          <p:nvPr/>
        </p:nvSpPr>
        <p:spPr bwMode="auto">
          <a:xfrm>
            <a:off x="2768600" y="4499370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21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 rot="1832025">
            <a:off x="101600" y="3889770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12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37" name="Freeform 15"/>
          <p:cNvSpPr>
            <a:spLocks/>
          </p:cNvSpPr>
          <p:nvPr/>
        </p:nvSpPr>
        <p:spPr bwMode="auto">
          <a:xfrm flipH="1">
            <a:off x="558800" y="4499370"/>
            <a:ext cx="838200" cy="266700"/>
          </a:xfrm>
          <a:custGeom>
            <a:avLst/>
            <a:gdLst>
              <a:gd name="T0" fmla="*/ 0 w 528"/>
              <a:gd name="T1" fmla="*/ 228600 h 168"/>
              <a:gd name="T2" fmla="*/ 381000 w 528"/>
              <a:gd name="T3" fmla="*/ 228600 h 168"/>
              <a:gd name="T4" fmla="*/ 838200 w 528"/>
              <a:gd name="T5" fmla="*/ 0 h 1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168">
                <a:moveTo>
                  <a:pt x="0" y="144"/>
                </a:moveTo>
                <a:cubicBezTo>
                  <a:pt x="76" y="156"/>
                  <a:pt x="152" y="168"/>
                  <a:pt x="240" y="144"/>
                </a:cubicBezTo>
                <a:cubicBezTo>
                  <a:pt x="328" y="120"/>
                  <a:pt x="428" y="60"/>
                  <a:pt x="528" y="0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6638" name="Text Box 16"/>
          <p:cNvSpPr txBox="1">
            <a:spLocks noChangeArrowheads="1"/>
          </p:cNvSpPr>
          <p:nvPr/>
        </p:nvSpPr>
        <p:spPr bwMode="auto">
          <a:xfrm>
            <a:off x="5961062" y="3893908"/>
            <a:ext cx="2303463" cy="457200"/>
          </a:xfrm>
          <a:prstGeom prst="rect">
            <a:avLst/>
          </a:prstGeom>
          <a:solidFill>
            <a:srgbClr val="FF99FF"/>
          </a:solidFill>
          <a:ln>
            <a:solidFill>
              <a:schemeClr val="bg2"/>
            </a:solidFill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v-SE" altLang="zh-TW" dirty="0">
                <a:latin typeface="Arial" charset="0"/>
                <a:ea typeface="新細明體" charset="-120"/>
              </a:rPr>
              <a:t>li.push_front(8);</a:t>
            </a:r>
            <a:endParaRPr lang="en-US" altLang="zh-TW" dirty="0">
              <a:latin typeface="Arial" charset="0"/>
              <a:ea typeface="新細明體" charset="-120"/>
            </a:endParaRPr>
          </a:p>
        </p:txBody>
      </p:sp>
      <p:sp>
        <p:nvSpPr>
          <p:cNvPr id="26639" name="Rectangle 17"/>
          <p:cNvSpPr>
            <a:spLocks noChangeArrowheads="1"/>
          </p:cNvSpPr>
          <p:nvPr/>
        </p:nvSpPr>
        <p:spPr bwMode="auto">
          <a:xfrm>
            <a:off x="5867400" y="4479776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12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40" name="Rectangle 18"/>
          <p:cNvSpPr>
            <a:spLocks noChangeArrowheads="1"/>
          </p:cNvSpPr>
          <p:nvPr/>
        </p:nvSpPr>
        <p:spPr bwMode="auto">
          <a:xfrm>
            <a:off x="6477000" y="4479776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7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41" name="Rectangle 19"/>
          <p:cNvSpPr>
            <a:spLocks noChangeArrowheads="1"/>
          </p:cNvSpPr>
          <p:nvPr/>
        </p:nvSpPr>
        <p:spPr bwMode="auto">
          <a:xfrm>
            <a:off x="7086600" y="4479776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9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42" name="Rectangle 20"/>
          <p:cNvSpPr>
            <a:spLocks noChangeArrowheads="1"/>
          </p:cNvSpPr>
          <p:nvPr/>
        </p:nvSpPr>
        <p:spPr bwMode="auto">
          <a:xfrm>
            <a:off x="7696200" y="4479776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21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43" name="Rectangle 21"/>
          <p:cNvSpPr>
            <a:spLocks noChangeArrowheads="1"/>
          </p:cNvSpPr>
          <p:nvPr/>
        </p:nvSpPr>
        <p:spPr bwMode="auto">
          <a:xfrm rot="2177238">
            <a:off x="3886200" y="4022576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…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44" name="Rectangle 23"/>
          <p:cNvSpPr>
            <a:spLocks noChangeArrowheads="1"/>
          </p:cNvSpPr>
          <p:nvPr/>
        </p:nvSpPr>
        <p:spPr bwMode="auto">
          <a:xfrm>
            <a:off x="8305800" y="4479776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15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45" name="Text Box 33"/>
          <p:cNvSpPr txBox="1">
            <a:spLocks noChangeArrowheads="1"/>
          </p:cNvSpPr>
          <p:nvPr/>
        </p:nvSpPr>
        <p:spPr bwMode="auto">
          <a:xfrm>
            <a:off x="1447800" y="3927870"/>
            <a:ext cx="1981200" cy="457200"/>
          </a:xfrm>
          <a:prstGeom prst="rect">
            <a:avLst/>
          </a:prstGeom>
          <a:solidFill>
            <a:srgbClr val="FF99FF"/>
          </a:solidFill>
          <a:ln>
            <a:solidFill>
              <a:schemeClr val="bg2"/>
            </a:solidFill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v-SE" altLang="zh-TW" dirty="0">
                <a:latin typeface="Arial" charset="0"/>
                <a:ea typeface="新細明體" charset="-120"/>
              </a:rPr>
              <a:t>li.pop_front();</a:t>
            </a:r>
            <a:endParaRPr lang="en-US" altLang="zh-TW" dirty="0">
              <a:latin typeface="Arial" charset="0"/>
              <a:ea typeface="新細明體" charset="-120"/>
            </a:endParaRPr>
          </a:p>
        </p:txBody>
      </p:sp>
      <p:sp>
        <p:nvSpPr>
          <p:cNvPr id="26646" name="Rectangle 34"/>
          <p:cNvSpPr>
            <a:spLocks noChangeArrowheads="1"/>
          </p:cNvSpPr>
          <p:nvPr/>
        </p:nvSpPr>
        <p:spPr bwMode="auto">
          <a:xfrm>
            <a:off x="381000" y="2743200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12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47" name="Rectangle 35"/>
          <p:cNvSpPr>
            <a:spLocks noChangeArrowheads="1"/>
          </p:cNvSpPr>
          <p:nvPr/>
        </p:nvSpPr>
        <p:spPr bwMode="auto">
          <a:xfrm>
            <a:off x="990600" y="2743200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7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48" name="Rectangle 36"/>
          <p:cNvSpPr>
            <a:spLocks noChangeArrowheads="1"/>
          </p:cNvSpPr>
          <p:nvPr/>
        </p:nvSpPr>
        <p:spPr bwMode="auto">
          <a:xfrm>
            <a:off x="1600200" y="2743200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9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49" name="Rectangle 37"/>
          <p:cNvSpPr>
            <a:spLocks noChangeArrowheads="1"/>
          </p:cNvSpPr>
          <p:nvPr/>
        </p:nvSpPr>
        <p:spPr bwMode="auto">
          <a:xfrm>
            <a:off x="2209800" y="2743200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21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50" name="Rectangle 38"/>
          <p:cNvSpPr>
            <a:spLocks noChangeArrowheads="1"/>
          </p:cNvSpPr>
          <p:nvPr/>
        </p:nvSpPr>
        <p:spPr bwMode="auto">
          <a:xfrm rot="-2237036">
            <a:off x="3429000" y="2111335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13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51" name="Freeform 39"/>
          <p:cNvSpPr>
            <a:spLocks/>
          </p:cNvSpPr>
          <p:nvPr/>
        </p:nvSpPr>
        <p:spPr bwMode="auto">
          <a:xfrm>
            <a:off x="2895600" y="2794940"/>
            <a:ext cx="838200" cy="266700"/>
          </a:xfrm>
          <a:custGeom>
            <a:avLst/>
            <a:gdLst>
              <a:gd name="T0" fmla="*/ 0 w 528"/>
              <a:gd name="T1" fmla="*/ 228600 h 168"/>
              <a:gd name="T2" fmla="*/ 381000 w 528"/>
              <a:gd name="T3" fmla="*/ 228600 h 168"/>
              <a:gd name="T4" fmla="*/ 838200 w 528"/>
              <a:gd name="T5" fmla="*/ 0 h 1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168">
                <a:moveTo>
                  <a:pt x="0" y="144"/>
                </a:moveTo>
                <a:cubicBezTo>
                  <a:pt x="76" y="156"/>
                  <a:pt x="152" y="168"/>
                  <a:pt x="240" y="144"/>
                </a:cubicBezTo>
                <a:cubicBezTo>
                  <a:pt x="328" y="120"/>
                  <a:pt x="428" y="60"/>
                  <a:pt x="528" y="0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6652" name="Text Box 40"/>
          <p:cNvSpPr txBox="1">
            <a:spLocks noChangeArrowheads="1"/>
          </p:cNvSpPr>
          <p:nvPr/>
        </p:nvSpPr>
        <p:spPr bwMode="auto">
          <a:xfrm>
            <a:off x="4959350" y="2103966"/>
            <a:ext cx="2508250" cy="457200"/>
          </a:xfrm>
          <a:prstGeom prst="rect">
            <a:avLst/>
          </a:prstGeom>
          <a:solidFill>
            <a:srgbClr val="FF99FF"/>
          </a:solidFill>
          <a:ln>
            <a:solidFill>
              <a:schemeClr val="bg2"/>
            </a:solidFill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v-SE" altLang="zh-TW" dirty="0">
                <a:latin typeface="Arial" charset="0"/>
                <a:ea typeface="新細明體" charset="-120"/>
              </a:rPr>
              <a:t>li.push_back(15);</a:t>
            </a:r>
            <a:endParaRPr lang="en-US" altLang="zh-TW" dirty="0">
              <a:latin typeface="Arial" charset="0"/>
              <a:ea typeface="新細明體" charset="-120"/>
            </a:endParaRPr>
          </a:p>
        </p:txBody>
      </p:sp>
      <p:sp>
        <p:nvSpPr>
          <p:cNvPr id="26653" name="Rectangle 41"/>
          <p:cNvSpPr>
            <a:spLocks noChangeArrowheads="1"/>
          </p:cNvSpPr>
          <p:nvPr/>
        </p:nvSpPr>
        <p:spPr bwMode="auto">
          <a:xfrm>
            <a:off x="4724400" y="2743200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12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54" name="Rectangle 42"/>
          <p:cNvSpPr>
            <a:spLocks noChangeArrowheads="1"/>
          </p:cNvSpPr>
          <p:nvPr/>
        </p:nvSpPr>
        <p:spPr bwMode="auto">
          <a:xfrm>
            <a:off x="5334000" y="2743200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7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55" name="Rectangle 43"/>
          <p:cNvSpPr>
            <a:spLocks noChangeArrowheads="1"/>
          </p:cNvSpPr>
          <p:nvPr/>
        </p:nvSpPr>
        <p:spPr bwMode="auto">
          <a:xfrm>
            <a:off x="5943600" y="2743200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9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56" name="Rectangle 44"/>
          <p:cNvSpPr>
            <a:spLocks noChangeArrowheads="1"/>
          </p:cNvSpPr>
          <p:nvPr/>
        </p:nvSpPr>
        <p:spPr bwMode="auto">
          <a:xfrm>
            <a:off x="6553200" y="2743200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21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57" name="Rectangle 45"/>
          <p:cNvSpPr>
            <a:spLocks noChangeArrowheads="1"/>
          </p:cNvSpPr>
          <p:nvPr/>
        </p:nvSpPr>
        <p:spPr bwMode="auto">
          <a:xfrm rot="-2237036">
            <a:off x="8534400" y="2286000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…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58" name="Freeform 46"/>
          <p:cNvSpPr>
            <a:spLocks/>
          </p:cNvSpPr>
          <p:nvPr/>
        </p:nvSpPr>
        <p:spPr bwMode="auto">
          <a:xfrm>
            <a:off x="7772400" y="2819400"/>
            <a:ext cx="838200" cy="266700"/>
          </a:xfrm>
          <a:custGeom>
            <a:avLst/>
            <a:gdLst>
              <a:gd name="T0" fmla="*/ 0 w 528"/>
              <a:gd name="T1" fmla="*/ 228600 h 168"/>
              <a:gd name="T2" fmla="*/ 381000 w 528"/>
              <a:gd name="T3" fmla="*/ 228600 h 168"/>
              <a:gd name="T4" fmla="*/ 838200 w 528"/>
              <a:gd name="T5" fmla="*/ 0 h 1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168">
                <a:moveTo>
                  <a:pt x="0" y="144"/>
                </a:moveTo>
                <a:cubicBezTo>
                  <a:pt x="76" y="156"/>
                  <a:pt x="152" y="168"/>
                  <a:pt x="240" y="144"/>
                </a:cubicBezTo>
                <a:cubicBezTo>
                  <a:pt x="328" y="120"/>
                  <a:pt x="428" y="60"/>
                  <a:pt x="528" y="0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6659" name="Rectangle 47"/>
          <p:cNvSpPr>
            <a:spLocks noChangeArrowheads="1"/>
          </p:cNvSpPr>
          <p:nvPr/>
        </p:nvSpPr>
        <p:spPr bwMode="auto">
          <a:xfrm>
            <a:off x="7162800" y="2743200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15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60" name="Text Box 48"/>
          <p:cNvSpPr txBox="1">
            <a:spLocks noChangeArrowheads="1"/>
          </p:cNvSpPr>
          <p:nvPr/>
        </p:nvSpPr>
        <p:spPr bwMode="auto">
          <a:xfrm>
            <a:off x="592137" y="2155864"/>
            <a:ext cx="2016125" cy="457200"/>
          </a:xfrm>
          <a:prstGeom prst="rect">
            <a:avLst/>
          </a:prstGeom>
          <a:solidFill>
            <a:srgbClr val="FF99FF"/>
          </a:solidFill>
          <a:ln>
            <a:solidFill>
              <a:schemeClr val="bg2"/>
            </a:solidFill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v-SE" altLang="zh-TW" dirty="0">
                <a:latin typeface="Arial" charset="0"/>
                <a:ea typeface="新細明體" charset="-120"/>
              </a:rPr>
              <a:t>li.pop_back();</a:t>
            </a:r>
            <a:endParaRPr lang="en-US" altLang="zh-TW" dirty="0">
              <a:latin typeface="Arial" charset="0"/>
              <a:ea typeface="新細明體" charset="-120"/>
            </a:endParaRPr>
          </a:p>
        </p:txBody>
      </p:sp>
      <p:sp>
        <p:nvSpPr>
          <p:cNvPr id="26661" name="Freeform 49"/>
          <p:cNvSpPr>
            <a:spLocks/>
          </p:cNvSpPr>
          <p:nvPr/>
        </p:nvSpPr>
        <p:spPr bwMode="auto">
          <a:xfrm flipH="1">
            <a:off x="4419600" y="4632176"/>
            <a:ext cx="838200" cy="266700"/>
          </a:xfrm>
          <a:custGeom>
            <a:avLst/>
            <a:gdLst>
              <a:gd name="T0" fmla="*/ 0 w 528"/>
              <a:gd name="T1" fmla="*/ 228600 h 168"/>
              <a:gd name="T2" fmla="*/ 381000 w 528"/>
              <a:gd name="T3" fmla="*/ 228600 h 168"/>
              <a:gd name="T4" fmla="*/ 838200 w 528"/>
              <a:gd name="T5" fmla="*/ 0 h 1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168">
                <a:moveTo>
                  <a:pt x="0" y="144"/>
                </a:moveTo>
                <a:cubicBezTo>
                  <a:pt x="76" y="156"/>
                  <a:pt x="152" y="168"/>
                  <a:pt x="240" y="144"/>
                </a:cubicBezTo>
                <a:cubicBezTo>
                  <a:pt x="328" y="120"/>
                  <a:pt x="428" y="60"/>
                  <a:pt x="528" y="0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26662" name="Rectangle 55"/>
          <p:cNvSpPr>
            <a:spLocks noChangeArrowheads="1"/>
          </p:cNvSpPr>
          <p:nvPr/>
        </p:nvSpPr>
        <p:spPr bwMode="auto">
          <a:xfrm>
            <a:off x="5257800" y="4479776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8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63" name="Rectangle 56"/>
          <p:cNvSpPr>
            <a:spLocks noChangeArrowheads="1"/>
          </p:cNvSpPr>
          <p:nvPr/>
        </p:nvSpPr>
        <p:spPr bwMode="auto">
          <a:xfrm>
            <a:off x="2164002" y="6004681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7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64" name="Rectangle 57"/>
          <p:cNvSpPr>
            <a:spLocks noChangeArrowheads="1"/>
          </p:cNvSpPr>
          <p:nvPr/>
        </p:nvSpPr>
        <p:spPr bwMode="auto">
          <a:xfrm>
            <a:off x="2773602" y="6004681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12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65" name="Rectangle 58"/>
          <p:cNvSpPr>
            <a:spLocks noChangeArrowheads="1"/>
          </p:cNvSpPr>
          <p:nvPr/>
        </p:nvSpPr>
        <p:spPr bwMode="auto">
          <a:xfrm>
            <a:off x="3383202" y="6004681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17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66" name="Rectangle 59"/>
          <p:cNvSpPr>
            <a:spLocks noChangeArrowheads="1"/>
          </p:cNvSpPr>
          <p:nvPr/>
        </p:nvSpPr>
        <p:spPr bwMode="auto">
          <a:xfrm>
            <a:off x="4983402" y="6004681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21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67" name="Rectangle 60"/>
          <p:cNvSpPr>
            <a:spLocks noChangeArrowheads="1"/>
          </p:cNvSpPr>
          <p:nvPr/>
        </p:nvSpPr>
        <p:spPr bwMode="auto">
          <a:xfrm>
            <a:off x="5593002" y="6004681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23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68" name="Text Box 61"/>
          <p:cNvSpPr txBox="1">
            <a:spLocks noChangeArrowheads="1"/>
          </p:cNvSpPr>
          <p:nvPr/>
        </p:nvSpPr>
        <p:spPr bwMode="auto">
          <a:xfrm>
            <a:off x="5745402" y="5318881"/>
            <a:ext cx="1638590" cy="461665"/>
          </a:xfrm>
          <a:prstGeom prst="rect">
            <a:avLst/>
          </a:prstGeom>
          <a:solidFill>
            <a:srgbClr val="FF99FF"/>
          </a:solidFill>
          <a:ln>
            <a:solidFill>
              <a:schemeClr val="bg2"/>
            </a:solidFill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v-SE" altLang="zh-TW" b="1" dirty="0">
                <a:solidFill>
                  <a:schemeClr val="bg2"/>
                </a:solidFill>
                <a:ea typeface="新細明體" charset="-120"/>
              </a:rPr>
              <a:t>li.insert()</a:t>
            </a:r>
            <a:endParaRPr lang="en-US" altLang="zh-TW" b="1" dirty="0">
              <a:solidFill>
                <a:schemeClr val="bg2"/>
              </a:solidFill>
              <a:ea typeface="新細明體" charset="-120"/>
            </a:endParaRPr>
          </a:p>
        </p:txBody>
      </p:sp>
      <p:sp>
        <p:nvSpPr>
          <p:cNvPr id="26669" name="Rectangle 62"/>
          <p:cNvSpPr>
            <a:spLocks noChangeArrowheads="1"/>
          </p:cNvSpPr>
          <p:nvPr/>
        </p:nvSpPr>
        <p:spPr bwMode="auto">
          <a:xfrm rot="1256412">
            <a:off x="4221402" y="5776081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19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70" name="Freeform 63"/>
          <p:cNvSpPr>
            <a:spLocks/>
          </p:cNvSpPr>
          <p:nvPr/>
        </p:nvSpPr>
        <p:spPr bwMode="auto">
          <a:xfrm flipH="1" flipV="1">
            <a:off x="4754802" y="5395081"/>
            <a:ext cx="838200" cy="266700"/>
          </a:xfrm>
          <a:custGeom>
            <a:avLst/>
            <a:gdLst>
              <a:gd name="T0" fmla="*/ 0 w 528"/>
              <a:gd name="T1" fmla="*/ 228600 h 168"/>
              <a:gd name="T2" fmla="*/ 381000 w 528"/>
              <a:gd name="T3" fmla="*/ 228600 h 168"/>
              <a:gd name="T4" fmla="*/ 838200 w 528"/>
              <a:gd name="T5" fmla="*/ 0 h 1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168">
                <a:moveTo>
                  <a:pt x="0" y="144"/>
                </a:moveTo>
                <a:cubicBezTo>
                  <a:pt x="76" y="156"/>
                  <a:pt x="152" y="168"/>
                  <a:pt x="240" y="144"/>
                </a:cubicBezTo>
                <a:cubicBezTo>
                  <a:pt x="328" y="120"/>
                  <a:pt x="428" y="60"/>
                  <a:pt x="528" y="0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74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260648"/>
            <a:ext cx="7315200" cy="838200"/>
          </a:xfrm>
        </p:spPr>
        <p:txBody>
          <a:bodyPr/>
          <a:lstStyle/>
          <a:p>
            <a:pPr eaLnBrk="1" hangingPunct="1"/>
            <a:r>
              <a:rPr lang="sv-SE" altLang="zh-TW" dirty="0" smtClean="0">
                <a:ea typeface="新細明體" charset="-120"/>
              </a:rPr>
              <a:t>Insert Iterators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6552728" cy="5639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804248" y="996917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Output: 1 3 5 7 9 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6791325" cy="627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43896" y="57572"/>
            <a:ext cx="5184576" cy="838200"/>
          </a:xfrm>
        </p:spPr>
        <p:txBody>
          <a:bodyPr/>
          <a:lstStyle/>
          <a:p>
            <a:pPr eaLnBrk="1" hangingPunct="1"/>
            <a:r>
              <a:rPr lang="sv-SE" altLang="zh-TW" dirty="0" smtClean="0">
                <a:ea typeface="新細明體" charset="-120"/>
              </a:rPr>
              <a:t>Insert Iterators</a:t>
            </a:r>
            <a:endParaRPr lang="en-US" altLang="zh-TW" dirty="0" smtClean="0">
              <a:ea typeface="新細明體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283887" y="1196752"/>
            <a:ext cx="4820550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sv-SE" altLang="zh-TW" dirty="0">
                <a:solidFill>
                  <a:srgbClr val="0000FF"/>
                </a:solidFill>
                <a:latin typeface="Arial" charset="0"/>
                <a:ea typeface="新細明體" charset="-120"/>
              </a:rPr>
              <a:t>//l2 = { 2, 4, 6, 8, 10, </a:t>
            </a:r>
            <a:r>
              <a:rPr lang="sv-SE" altLang="zh-TW" u="sng" dirty="0">
                <a:solidFill>
                  <a:srgbClr val="0000FF"/>
                </a:solidFill>
                <a:latin typeface="Arial" charset="0"/>
                <a:ea typeface="新細明體" charset="-120"/>
              </a:rPr>
              <a:t>1, 3, 5, 7, 9</a:t>
            </a:r>
            <a:r>
              <a:rPr lang="sv-SE" altLang="zh-TW" dirty="0">
                <a:solidFill>
                  <a:srgbClr val="0000FF"/>
                </a:solidFill>
                <a:latin typeface="Arial" charset="0"/>
                <a:ea typeface="新細明體" charset="-120"/>
              </a:rPr>
              <a:t>  }</a:t>
            </a:r>
          </a:p>
          <a:p>
            <a:r>
              <a:rPr lang="sv-SE" altLang="zh-TW" dirty="0">
                <a:solidFill>
                  <a:srgbClr val="0000FF"/>
                </a:solidFill>
                <a:latin typeface="Arial" charset="0"/>
                <a:ea typeface="新細明體" charset="-120"/>
              </a:rPr>
              <a:t>//I2 = { </a:t>
            </a:r>
            <a:r>
              <a:rPr lang="sv-SE" altLang="zh-TW" u="sng" dirty="0">
                <a:solidFill>
                  <a:srgbClr val="0000FF"/>
                </a:solidFill>
                <a:latin typeface="Arial" charset="0"/>
                <a:ea typeface="新細明體" charset="-120"/>
              </a:rPr>
              <a:t>9, 7, 5, 3, 1</a:t>
            </a:r>
            <a:r>
              <a:rPr lang="sv-SE" altLang="zh-TW" dirty="0">
                <a:solidFill>
                  <a:srgbClr val="0000FF"/>
                </a:solidFill>
                <a:latin typeface="Arial" charset="0"/>
                <a:ea typeface="新細明體" charset="-120"/>
              </a:rPr>
              <a:t>, 2, 4, 6, 8, 10 }</a:t>
            </a:r>
          </a:p>
          <a:p>
            <a:r>
              <a:rPr lang="sv-SE" altLang="zh-TW" dirty="0">
                <a:solidFill>
                  <a:srgbClr val="0000FF"/>
                </a:solidFill>
                <a:latin typeface="Arial" charset="0"/>
                <a:ea typeface="新細明體" charset="-120"/>
              </a:rPr>
              <a:t>//l2 = { </a:t>
            </a:r>
            <a:r>
              <a:rPr lang="sv-SE" altLang="zh-TW" u="sng" dirty="0">
                <a:solidFill>
                  <a:srgbClr val="0000FF"/>
                </a:solidFill>
                <a:latin typeface="Arial" charset="0"/>
                <a:ea typeface="新細明體" charset="-120"/>
              </a:rPr>
              <a:t>1, 3, 5, 7, 9</a:t>
            </a:r>
            <a:r>
              <a:rPr lang="sv-SE" altLang="zh-TW" dirty="0">
                <a:solidFill>
                  <a:srgbClr val="0000FF"/>
                </a:solidFill>
                <a:latin typeface="Arial" charset="0"/>
                <a:ea typeface="新細明體" charset="-120"/>
              </a:rPr>
              <a:t>, 2, 4, 6, 8, 10 </a:t>
            </a:r>
            <a:r>
              <a:rPr lang="sv-SE" altLang="zh-TW" dirty="0" smtClean="0">
                <a:solidFill>
                  <a:srgbClr val="0000FF"/>
                </a:solidFill>
                <a:latin typeface="Arial" charset="0"/>
                <a:ea typeface="新細明體" charset="-120"/>
              </a:rPr>
              <a:t>}</a:t>
            </a:r>
            <a:endParaRPr lang="sv-SE" altLang="zh-TW" dirty="0">
              <a:solidFill>
                <a:srgbClr val="0000FF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479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648"/>
            <a:ext cx="7315200" cy="838200"/>
          </a:xfrm>
        </p:spPr>
        <p:txBody>
          <a:bodyPr/>
          <a:lstStyle/>
          <a:p>
            <a:pPr eaLnBrk="1" hangingPunct="1"/>
            <a:r>
              <a:rPr lang="sv-SE" altLang="zh-TW" dirty="0" smtClean="0">
                <a:ea typeface="新細明體" charset="-120"/>
              </a:rPr>
              <a:t>Sort &amp; Merge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598884"/>
            <a:ext cx="5267325" cy="628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529963" y="1196752"/>
            <a:ext cx="5614037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sv-SE" altLang="zh-TW" dirty="0">
                <a:solidFill>
                  <a:srgbClr val="0000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// l1 = { 1, 4, 6, 7, 9}</a:t>
            </a:r>
            <a:endParaRPr lang="sv-SE" altLang="zh-TW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buNone/>
            </a:pPr>
            <a:r>
              <a:rPr lang="sv-SE" altLang="zh-TW" dirty="0">
                <a:solidFill>
                  <a:srgbClr val="0000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// l2 = { 1, 2, 3, 4, 8}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altLang="zh-TW" dirty="0">
                <a:solidFill>
                  <a:srgbClr val="0000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// l1 = { 1, 1, 2, 3, 4, 4, 6, 7, 8, 9},  l2= { }</a:t>
            </a:r>
          </a:p>
        </p:txBody>
      </p:sp>
    </p:spTree>
    <p:extLst>
      <p:ext uri="{BB962C8B-B14F-4D97-AF65-F5344CB8AC3E}">
        <p14:creationId xmlns:p14="http://schemas.microsoft.com/office/powerpoint/2010/main" val="393752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pPr eaLnBrk="1" hangingPunct="1"/>
            <a:r>
              <a:rPr lang="sv-SE" altLang="zh-TW" dirty="0" smtClean="0">
                <a:ea typeface="新細明體" charset="-120"/>
              </a:rPr>
              <a:t>Functions Objects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268759"/>
            <a:ext cx="5580112" cy="4988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5868144" y="5795865"/>
            <a:ext cx="2856872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sv-SE" altLang="zh-TW" dirty="0">
                <a:solidFill>
                  <a:srgbClr val="0000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//l1 = { 9, 7, 6, 4, 1 </a:t>
            </a:r>
            <a:r>
              <a:rPr lang="sv-SE" altLang="zh-TW" dirty="0" smtClean="0">
                <a:solidFill>
                  <a:srgbClr val="0000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}</a:t>
            </a:r>
            <a:endParaRPr lang="sv-SE" altLang="zh-TW" dirty="0">
              <a:solidFill>
                <a:srgbClr val="0000FF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052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06" y="1268760"/>
            <a:ext cx="7200900" cy="546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zh-TW" smtClean="0">
                <a:ea typeface="新細明體" charset="-120"/>
              </a:rPr>
              <a:t>Function Objects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084168" y="3771602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00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Initialized value</a:t>
            </a:r>
            <a:endParaRPr lang="zh-TW" altLang="en-US" b="1" dirty="0">
              <a:solidFill>
                <a:srgbClr val="0000FF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4" name="直線單箭頭接點 3"/>
          <p:cNvCxnSpPr/>
          <p:nvPr/>
        </p:nvCxnSpPr>
        <p:spPr bwMode="auto">
          <a:xfrm flipH="1">
            <a:off x="6444208" y="4233267"/>
            <a:ext cx="144016" cy="5464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文字方塊 4"/>
          <p:cNvSpPr txBox="1"/>
          <p:nvPr/>
        </p:nvSpPr>
        <p:spPr>
          <a:xfrm>
            <a:off x="7254138" y="1484784"/>
            <a:ext cx="595035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27</a:t>
            </a:r>
          </a:p>
          <a:p>
            <a:r>
              <a:rPr lang="en-US" altLang="zh-TW" dirty="0" smtClean="0"/>
              <a:t>32</a:t>
            </a:r>
          </a:p>
          <a:p>
            <a:r>
              <a:rPr lang="en-US" altLang="zh-TW" dirty="0" smtClean="0"/>
              <a:t>-27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563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04664"/>
            <a:ext cx="8610600" cy="786606"/>
          </a:xfrm>
        </p:spPr>
        <p:txBody>
          <a:bodyPr/>
          <a:lstStyle/>
          <a:p>
            <a:pPr eaLnBrk="1" hangingPunct="1"/>
            <a:r>
              <a:rPr lang="sv-SE" altLang="zh-TW" dirty="0" smtClean="0">
                <a:ea typeface="新細明體" charset="-120"/>
              </a:rPr>
              <a:t>Containers, Iterators, Algorithms</a:t>
            </a:r>
            <a:endParaRPr lang="en-US" altLang="zh-TW" dirty="0" smtClean="0">
              <a:ea typeface="新細明體" charset="-12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447800" y="2844006"/>
            <a:ext cx="1676400" cy="3581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>
              <a:ea typeface="新細明體" charset="-120"/>
            </a:endParaRPr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1828800" y="3301206"/>
            <a:ext cx="685800" cy="3587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2133600" y="3987006"/>
            <a:ext cx="685800" cy="3587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1676400" y="4977606"/>
            <a:ext cx="685800" cy="3587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2133600" y="5739606"/>
            <a:ext cx="685800" cy="3587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1447800" y="2386806"/>
            <a:ext cx="147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v-SE" altLang="zh-TW">
                <a:ea typeface="新細明體" charset="-120"/>
              </a:rPr>
              <a:t>Container</a:t>
            </a:r>
            <a:endParaRPr lang="en-US" altLang="zh-TW">
              <a:ea typeface="新細明體" charset="-120"/>
            </a:endParaRPr>
          </a:p>
        </p:txBody>
      </p:sp>
      <p:sp>
        <p:nvSpPr>
          <p:cNvPr id="4105" name="Oval 9"/>
          <p:cNvSpPr>
            <a:spLocks noChangeArrowheads="1"/>
          </p:cNvSpPr>
          <p:nvPr/>
        </p:nvSpPr>
        <p:spPr bwMode="auto">
          <a:xfrm>
            <a:off x="3810000" y="3072606"/>
            <a:ext cx="2057400" cy="71596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Algorithm</a:t>
            </a:r>
            <a:endParaRPr lang="en-US" altLang="zh-TW">
              <a:ea typeface="新細明體" charset="-120"/>
            </a:endParaRPr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H="1">
            <a:off x="2514600" y="3453606"/>
            <a:ext cx="1295400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auto">
          <a:xfrm>
            <a:off x="2895600" y="3682206"/>
            <a:ext cx="1143000" cy="430213"/>
          </a:xfrm>
          <a:custGeom>
            <a:avLst/>
            <a:gdLst>
              <a:gd name="T0" fmla="*/ 1143000 w 720"/>
              <a:gd name="T1" fmla="*/ 0 h 240"/>
              <a:gd name="T2" fmla="*/ 1143000 w 720"/>
              <a:gd name="T3" fmla="*/ 430213 h 240"/>
              <a:gd name="T4" fmla="*/ 0 w 720"/>
              <a:gd name="T5" fmla="*/ 430213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0" h="240">
                <a:moveTo>
                  <a:pt x="720" y="0"/>
                </a:moveTo>
                <a:lnTo>
                  <a:pt x="720" y="240"/>
                </a:lnTo>
                <a:lnTo>
                  <a:pt x="0" y="24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2667000" y="2920206"/>
            <a:ext cx="120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v-SE" altLang="zh-TW">
                <a:ea typeface="新細明體" charset="-120"/>
              </a:rPr>
              <a:t>Iterator</a:t>
            </a:r>
            <a:endParaRPr lang="en-US" altLang="zh-TW">
              <a:ea typeface="新細明體" charset="-120"/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6553200" y="2920206"/>
            <a:ext cx="1752600" cy="342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>
              <a:ea typeface="新細明體" charset="-120"/>
            </a:endParaRPr>
          </a:p>
        </p:txBody>
      </p: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7010400" y="3377406"/>
            <a:ext cx="685800" cy="3587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>
            <a:off x="7315200" y="4063206"/>
            <a:ext cx="685800" cy="3587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>
            <a:off x="6858000" y="5053806"/>
            <a:ext cx="685800" cy="3587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7315200" y="5815806"/>
            <a:ext cx="685800" cy="3587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6613525" y="2343944"/>
            <a:ext cx="147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v-SE" altLang="zh-TW">
                <a:ea typeface="新細明體" charset="-120"/>
              </a:rPr>
              <a:t>Container</a:t>
            </a:r>
            <a:endParaRPr lang="en-US" altLang="zh-TW">
              <a:ea typeface="新細明體" charset="-120"/>
            </a:endParaRPr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5867400" y="4825206"/>
            <a:ext cx="120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v-SE" altLang="zh-TW">
                <a:ea typeface="新細明體" charset="-120"/>
              </a:rPr>
              <a:t>Iterator</a:t>
            </a:r>
            <a:endParaRPr lang="en-US" altLang="zh-TW">
              <a:ea typeface="新細明體" charset="-120"/>
            </a:endParaRPr>
          </a:p>
        </p:txBody>
      </p:sp>
      <p:sp>
        <p:nvSpPr>
          <p:cNvPr id="4116" name="Freeform 20"/>
          <p:cNvSpPr>
            <a:spLocks/>
          </p:cNvSpPr>
          <p:nvPr/>
        </p:nvSpPr>
        <p:spPr bwMode="auto">
          <a:xfrm flipH="1">
            <a:off x="5562600" y="3758406"/>
            <a:ext cx="1752600" cy="501650"/>
          </a:xfrm>
          <a:custGeom>
            <a:avLst/>
            <a:gdLst>
              <a:gd name="T0" fmla="*/ 1752600 w 720"/>
              <a:gd name="T1" fmla="*/ 0 h 240"/>
              <a:gd name="T2" fmla="*/ 1752600 w 720"/>
              <a:gd name="T3" fmla="*/ 501650 h 240"/>
              <a:gd name="T4" fmla="*/ 0 w 720"/>
              <a:gd name="T5" fmla="*/ 50165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0" h="240">
                <a:moveTo>
                  <a:pt x="720" y="0"/>
                </a:moveTo>
                <a:lnTo>
                  <a:pt x="720" y="240"/>
                </a:lnTo>
                <a:lnTo>
                  <a:pt x="0" y="24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17" name="Oval 21"/>
          <p:cNvSpPr>
            <a:spLocks noChangeArrowheads="1"/>
          </p:cNvSpPr>
          <p:nvPr/>
        </p:nvSpPr>
        <p:spPr bwMode="auto">
          <a:xfrm>
            <a:off x="3886200" y="5511006"/>
            <a:ext cx="2057400" cy="71596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Algorithm</a:t>
            </a:r>
            <a:endParaRPr lang="en-US" altLang="zh-TW">
              <a:ea typeface="新細明體" charset="-120"/>
            </a:endParaRP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533400" y="3910806"/>
            <a:ext cx="119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v-SE" altLang="zh-TW">
                <a:ea typeface="新細明體" charset="-120"/>
              </a:rPr>
              <a:t>Objects</a:t>
            </a:r>
            <a:endParaRPr lang="en-US" altLang="zh-TW">
              <a:ea typeface="新細明體" charset="-120"/>
            </a:endParaRPr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>
            <a:off x="1676400" y="4063206"/>
            <a:ext cx="457200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20" name="Line 24"/>
          <p:cNvSpPr>
            <a:spLocks noChangeShapeType="1"/>
          </p:cNvSpPr>
          <p:nvPr/>
        </p:nvSpPr>
        <p:spPr bwMode="auto">
          <a:xfrm>
            <a:off x="1447800" y="4444206"/>
            <a:ext cx="304800" cy="5016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 flipV="1">
            <a:off x="1219200" y="3529806"/>
            <a:ext cx="609600" cy="3587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auto">
          <a:xfrm flipV="1">
            <a:off x="2362200" y="5130006"/>
            <a:ext cx="1752600" cy="501650"/>
          </a:xfrm>
          <a:custGeom>
            <a:avLst/>
            <a:gdLst>
              <a:gd name="T0" fmla="*/ 1752600 w 720"/>
              <a:gd name="T1" fmla="*/ 0 h 240"/>
              <a:gd name="T2" fmla="*/ 1752600 w 720"/>
              <a:gd name="T3" fmla="*/ 501650 h 240"/>
              <a:gd name="T4" fmla="*/ 0 w 720"/>
              <a:gd name="T5" fmla="*/ 50165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0" h="240">
                <a:moveTo>
                  <a:pt x="720" y="0"/>
                </a:moveTo>
                <a:lnTo>
                  <a:pt x="720" y="240"/>
                </a:lnTo>
                <a:lnTo>
                  <a:pt x="0" y="24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2895600" y="4672806"/>
            <a:ext cx="120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v-SE" altLang="zh-TW">
                <a:ea typeface="新細明體" charset="-120"/>
              </a:rPr>
              <a:t>Iterator</a:t>
            </a:r>
            <a:endParaRPr lang="en-US" altLang="zh-TW">
              <a:ea typeface="新細明體" charset="-120"/>
            </a:endParaRPr>
          </a:p>
        </p:txBody>
      </p:sp>
      <p:sp>
        <p:nvSpPr>
          <p:cNvPr id="4124" name="Text Box 28"/>
          <p:cNvSpPr txBox="1">
            <a:spLocks noChangeArrowheads="1"/>
          </p:cNvSpPr>
          <p:nvPr/>
        </p:nvSpPr>
        <p:spPr bwMode="auto">
          <a:xfrm>
            <a:off x="5791200" y="3834606"/>
            <a:ext cx="120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v-SE" altLang="zh-TW">
                <a:ea typeface="新細明體" charset="-120"/>
              </a:rPr>
              <a:t>Iterator</a:t>
            </a:r>
            <a:endParaRPr lang="en-US" altLang="zh-TW">
              <a:ea typeface="新細明體" charset="-120"/>
            </a:endParaRPr>
          </a:p>
        </p:txBody>
      </p:sp>
      <p:sp>
        <p:nvSpPr>
          <p:cNvPr id="4125" name="Oval 29"/>
          <p:cNvSpPr>
            <a:spLocks noChangeArrowheads="1"/>
          </p:cNvSpPr>
          <p:nvPr/>
        </p:nvSpPr>
        <p:spPr bwMode="auto">
          <a:xfrm>
            <a:off x="3962400" y="4368006"/>
            <a:ext cx="2057400" cy="71596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Algorithm</a:t>
            </a:r>
            <a:endParaRPr lang="en-US" altLang="zh-TW">
              <a:ea typeface="新細明體" charset="-120"/>
            </a:endParaRPr>
          </a:p>
        </p:txBody>
      </p:sp>
      <p:sp>
        <p:nvSpPr>
          <p:cNvPr id="4126" name="Freeform 30"/>
          <p:cNvSpPr>
            <a:spLocks/>
          </p:cNvSpPr>
          <p:nvPr/>
        </p:nvSpPr>
        <p:spPr bwMode="auto">
          <a:xfrm flipH="1">
            <a:off x="5715000" y="5053806"/>
            <a:ext cx="1143000" cy="214313"/>
          </a:xfrm>
          <a:custGeom>
            <a:avLst/>
            <a:gdLst>
              <a:gd name="T0" fmla="*/ 1143000 w 720"/>
              <a:gd name="T1" fmla="*/ 0 h 240"/>
              <a:gd name="T2" fmla="*/ 1143000 w 720"/>
              <a:gd name="T3" fmla="*/ 214313 h 240"/>
              <a:gd name="T4" fmla="*/ 0 w 720"/>
              <a:gd name="T5" fmla="*/ 214313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0" h="240">
                <a:moveTo>
                  <a:pt x="720" y="0"/>
                </a:moveTo>
                <a:lnTo>
                  <a:pt x="720" y="240"/>
                </a:lnTo>
                <a:lnTo>
                  <a:pt x="0" y="24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27" name="Text Box 31"/>
          <p:cNvSpPr txBox="1">
            <a:spLocks noChangeArrowheads="1"/>
          </p:cNvSpPr>
          <p:nvPr/>
        </p:nvSpPr>
        <p:spPr bwMode="auto">
          <a:xfrm>
            <a:off x="746125" y="1124744"/>
            <a:ext cx="6573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v-SE" altLang="zh-TW">
                <a:ea typeface="新細明體" charset="-120"/>
              </a:rPr>
              <a:t>Algorithms use iterators to interact with objects</a:t>
            </a:r>
          </a:p>
          <a:p>
            <a:pPr eaLnBrk="1" hangingPunct="1"/>
            <a:r>
              <a:rPr lang="sv-SE" altLang="zh-TW">
                <a:ea typeface="新細明體" charset="-120"/>
              </a:rPr>
              <a:t>stored in containers</a:t>
            </a:r>
            <a:endParaRPr lang="en-US" altLang="zh-TW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4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179296" cy="838200"/>
          </a:xfrm>
        </p:spPr>
        <p:txBody>
          <a:bodyPr/>
          <a:lstStyle/>
          <a:p>
            <a:pPr eaLnBrk="1" hangingPunct="1"/>
            <a:r>
              <a:rPr lang="sv-SE" altLang="zh-TW" dirty="0" smtClean="0">
                <a:ea typeface="新細明體" charset="-120"/>
              </a:rPr>
              <a:t>User Defined Function Objects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7391400" cy="546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7812360" y="1043112"/>
            <a:ext cx="646331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183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 bwMode="auto">
          <a:xfrm>
            <a:off x="1331640" y="4437112"/>
            <a:ext cx="5400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4487454" y="2636912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operator overloading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 flipH="1">
            <a:off x="3923928" y="3098577"/>
            <a:ext cx="648072" cy="10505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2926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9225"/>
            <a:ext cx="9106169" cy="49640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107288" cy="838200"/>
          </a:xfrm>
        </p:spPr>
        <p:txBody>
          <a:bodyPr/>
          <a:lstStyle/>
          <a:p>
            <a:pPr eaLnBrk="1" hangingPunct="1"/>
            <a:r>
              <a:rPr lang="sv-SE" altLang="zh-TW" dirty="0" smtClean="0">
                <a:ea typeface="新細明體" charset="-120"/>
              </a:rPr>
              <a:t>User Defined Function Objects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028431" y="1412776"/>
            <a:ext cx="2023311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Output: -41+6i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2492896"/>
            <a:ext cx="5148064" cy="93610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360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88640"/>
            <a:ext cx="7315200" cy="838200"/>
          </a:xfrm>
        </p:spPr>
        <p:txBody>
          <a:bodyPr/>
          <a:lstStyle/>
          <a:p>
            <a:pPr eaLnBrk="1" hangingPunct="1"/>
            <a:r>
              <a:rPr lang="sv-SE" altLang="zh-TW" dirty="0" smtClean="0">
                <a:ea typeface="新細明體" charset="-120"/>
              </a:rPr>
              <a:t>Associative Containers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980728"/>
            <a:ext cx="8208912" cy="4953000"/>
          </a:xfrm>
        </p:spPr>
        <p:txBody>
          <a:bodyPr/>
          <a:lstStyle/>
          <a:p>
            <a:pPr algn="just" eaLnBrk="1" hangingPunct="1"/>
            <a:r>
              <a:rPr lang="sv-SE" altLang="zh-TW" sz="2400" dirty="0" smtClean="0">
                <a:solidFill>
                  <a:srgbClr val="0000FF"/>
                </a:solidFill>
                <a:ea typeface="新細明體" charset="-120"/>
              </a:rPr>
              <a:t>Associative container</a:t>
            </a:r>
            <a:r>
              <a:rPr lang="sv-SE" altLang="zh-TW" sz="2400" dirty="0" smtClean="0">
                <a:ea typeface="新細明體" charset="-120"/>
              </a:rPr>
              <a:t> the items are not arranged in sequence, but usually as </a:t>
            </a:r>
            <a:r>
              <a:rPr lang="sv-SE" altLang="zh-TW" sz="2400" u="sng" dirty="0" smtClean="0">
                <a:solidFill>
                  <a:srgbClr val="FF0000"/>
                </a:solidFill>
                <a:ea typeface="新細明體" charset="-120"/>
              </a:rPr>
              <a:t>a tree structure or a hash table</a:t>
            </a:r>
            <a:r>
              <a:rPr lang="sv-SE" altLang="zh-TW" sz="2400" dirty="0" smtClean="0">
                <a:ea typeface="新細明體" charset="-120"/>
              </a:rPr>
              <a:t>. </a:t>
            </a:r>
          </a:p>
          <a:p>
            <a:pPr algn="just" eaLnBrk="1" hangingPunct="1"/>
            <a:r>
              <a:rPr lang="sv-SE" altLang="zh-TW" sz="2400" dirty="0" smtClean="0">
                <a:ea typeface="新細明體" charset="-120"/>
              </a:rPr>
              <a:t>The main advantage of associative containers is the speed of</a:t>
            </a:r>
            <a:r>
              <a:rPr lang="sv-SE" altLang="zh-TW" sz="2400" dirty="0" smtClean="0">
                <a:solidFill>
                  <a:srgbClr val="FF0000"/>
                </a:solidFill>
                <a:ea typeface="新細明體" charset="-120"/>
              </a:rPr>
              <a:t> searching </a:t>
            </a:r>
            <a:r>
              <a:rPr lang="sv-SE" altLang="zh-TW" sz="2400" dirty="0" smtClean="0">
                <a:ea typeface="新細明體" charset="-120"/>
              </a:rPr>
              <a:t>(binary search like in a dictionary)</a:t>
            </a:r>
          </a:p>
          <a:p>
            <a:pPr eaLnBrk="1" hangingPunct="1"/>
            <a:r>
              <a:rPr lang="sv-SE" altLang="zh-TW" sz="2400" dirty="0" smtClean="0">
                <a:ea typeface="新細明體" charset="-120"/>
              </a:rPr>
              <a:t>Searching is done using a </a:t>
            </a:r>
            <a:r>
              <a:rPr lang="sv-SE" altLang="zh-TW" sz="2400" u="sng" dirty="0" smtClean="0">
                <a:solidFill>
                  <a:srgbClr val="FF0000"/>
                </a:solidFill>
                <a:ea typeface="新細明體" charset="-120"/>
              </a:rPr>
              <a:t>key</a:t>
            </a:r>
            <a:r>
              <a:rPr lang="sv-SE" altLang="zh-TW" sz="2400" dirty="0" smtClean="0">
                <a:ea typeface="新細明體" charset="-120"/>
              </a:rPr>
              <a:t> which is usually a single value like a number or string</a:t>
            </a:r>
          </a:p>
          <a:p>
            <a:pPr algn="just" eaLnBrk="1" hangingPunct="1"/>
            <a:r>
              <a:rPr lang="sv-SE" altLang="zh-TW" sz="2400" dirty="0" smtClean="0">
                <a:ea typeface="新細明體" charset="-120"/>
              </a:rPr>
              <a:t>The </a:t>
            </a:r>
            <a:r>
              <a:rPr lang="sv-SE" altLang="zh-TW" sz="2400" u="sng" dirty="0" smtClean="0">
                <a:solidFill>
                  <a:srgbClr val="FF0000"/>
                </a:solidFill>
                <a:ea typeface="新細明體" charset="-120"/>
              </a:rPr>
              <a:t>value</a:t>
            </a:r>
            <a:r>
              <a:rPr lang="sv-SE" altLang="zh-TW" sz="2400" dirty="0" smtClean="0">
                <a:ea typeface="新細明體" charset="-120"/>
              </a:rPr>
              <a:t> is an attribute of the objects in the container</a:t>
            </a:r>
          </a:p>
          <a:p>
            <a:pPr eaLnBrk="1" hangingPunct="1"/>
            <a:r>
              <a:rPr lang="sv-SE" altLang="zh-TW" sz="2400" dirty="0" smtClean="0">
                <a:ea typeface="新細明體" charset="-120"/>
              </a:rPr>
              <a:t>The STL contains two basic associative containers</a:t>
            </a:r>
          </a:p>
          <a:p>
            <a:pPr lvl="1" eaLnBrk="1" hangingPunct="1"/>
            <a:r>
              <a:rPr lang="sv-SE" altLang="zh-TW" sz="3200" dirty="0" smtClean="0">
                <a:solidFill>
                  <a:srgbClr val="0000FF"/>
                </a:solidFill>
                <a:ea typeface="新細明體" charset="-120"/>
              </a:rPr>
              <a:t>sets</a:t>
            </a:r>
            <a:r>
              <a:rPr lang="sv-SE" altLang="zh-TW" sz="2000" dirty="0" smtClean="0">
                <a:ea typeface="新細明體" charset="-120"/>
              </a:rPr>
              <a:t> and </a:t>
            </a:r>
            <a:r>
              <a:rPr lang="sv-SE" altLang="zh-TW" sz="3200" dirty="0" smtClean="0">
                <a:solidFill>
                  <a:srgbClr val="0000FF"/>
                </a:solidFill>
                <a:ea typeface="新細明體" charset="-120"/>
              </a:rPr>
              <a:t>multisets</a:t>
            </a:r>
            <a:endParaRPr lang="sv-SE" altLang="zh-TW" sz="2000" dirty="0" smtClean="0">
              <a:solidFill>
                <a:srgbClr val="0000FF"/>
              </a:solidFill>
              <a:ea typeface="新細明體" charset="-120"/>
            </a:endParaRPr>
          </a:p>
          <a:p>
            <a:pPr lvl="1" eaLnBrk="1" hangingPunct="1"/>
            <a:r>
              <a:rPr lang="sv-SE" altLang="zh-TW" sz="3200" dirty="0" smtClean="0">
                <a:solidFill>
                  <a:srgbClr val="0000FF"/>
                </a:solidFill>
                <a:ea typeface="新細明體" charset="-120"/>
              </a:rPr>
              <a:t>maps</a:t>
            </a:r>
            <a:r>
              <a:rPr lang="sv-SE" altLang="zh-TW" sz="2000" dirty="0" smtClean="0">
                <a:ea typeface="新細明體" charset="-120"/>
              </a:rPr>
              <a:t> and </a:t>
            </a:r>
            <a:r>
              <a:rPr lang="sv-SE" altLang="zh-TW" sz="3200" dirty="0" smtClean="0">
                <a:solidFill>
                  <a:srgbClr val="0000FF"/>
                </a:solidFill>
                <a:ea typeface="新細明體" charset="-120"/>
              </a:rPr>
              <a:t>multimaps</a:t>
            </a:r>
            <a:endParaRPr lang="en-US" altLang="zh-TW" sz="2000" dirty="0" smtClean="0">
              <a:solidFill>
                <a:srgbClr val="0000FF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029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012"/>
            <a:ext cx="6660232" cy="67961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971600" y="5949280"/>
            <a:ext cx="4824536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5" name="直線接點 4"/>
          <p:cNvCxnSpPr/>
          <p:nvPr/>
        </p:nvCxnSpPr>
        <p:spPr bwMode="auto">
          <a:xfrm>
            <a:off x="971600" y="4797152"/>
            <a:ext cx="309634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96136" y="188640"/>
            <a:ext cx="3171576" cy="838200"/>
          </a:xfrm>
        </p:spPr>
        <p:txBody>
          <a:bodyPr/>
          <a:lstStyle/>
          <a:p>
            <a:pPr eaLnBrk="1" hangingPunct="1"/>
            <a:r>
              <a:rPr lang="sv-SE" altLang="zh-TW" dirty="0" smtClean="0">
                <a:solidFill>
                  <a:srgbClr val="0000FF"/>
                </a:solidFill>
                <a:ea typeface="新細明體" charset="-120"/>
              </a:rPr>
              <a:t>Sets</a:t>
            </a:r>
            <a:r>
              <a:rPr lang="sv-SE" altLang="zh-TW" dirty="0" smtClean="0">
                <a:ea typeface="新細明體" charset="-120"/>
              </a:rPr>
              <a:t> and </a:t>
            </a:r>
            <a:r>
              <a:rPr lang="sv-SE" altLang="zh-TW" dirty="0" smtClean="0">
                <a:solidFill>
                  <a:srgbClr val="0000FF"/>
                </a:solidFill>
                <a:ea typeface="新細明體" charset="-120"/>
              </a:rPr>
              <a:t>Multisets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084168" y="1340768"/>
            <a:ext cx="3169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差別在資料能否重覆</a:t>
            </a:r>
            <a:r>
              <a:rPr lang="en-US" altLang="zh-TW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87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51" y="908720"/>
            <a:ext cx="9160851" cy="55998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052736"/>
            <a:ext cx="49434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4139952" y="457183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sz="1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</a:t>
            </a:r>
            <a:r>
              <a:rPr lang="zh-TW" altLang="en-US" sz="18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到第一個 </a:t>
            </a:r>
            <a:r>
              <a:rPr lang="en-US" altLang="zh-TW" sz="18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(&gt;K</a:t>
            </a:r>
            <a:r>
              <a:rPr lang="zh-TW" altLang="en-US" sz="18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8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lang="zh-TW" altLang="en-US" sz="1800" b="1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932040" y="49411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sz="18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指到第一個</a:t>
            </a:r>
            <a:r>
              <a:rPr lang="en-US" altLang="zh-TW" sz="18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(&lt;P)</a:t>
            </a:r>
            <a:r>
              <a:rPr lang="zh-TW" altLang="en-US" sz="18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lang="zh-TW" altLang="en-US" sz="1800" b="1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866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zh-TW" dirty="0" smtClean="0">
                <a:solidFill>
                  <a:srgbClr val="0000FF"/>
                </a:solidFill>
                <a:ea typeface="新細明體" charset="-120"/>
              </a:rPr>
              <a:t>Maps</a:t>
            </a:r>
            <a:r>
              <a:rPr lang="sv-SE" altLang="zh-TW" dirty="0" smtClean="0">
                <a:ea typeface="新細明體" charset="-120"/>
              </a:rPr>
              <a:t> and </a:t>
            </a:r>
            <a:r>
              <a:rPr lang="sv-SE" altLang="zh-TW" dirty="0" smtClean="0">
                <a:solidFill>
                  <a:srgbClr val="0000FF"/>
                </a:solidFill>
                <a:ea typeface="新細明體" charset="-120"/>
              </a:rPr>
              <a:t>Multimaps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24000"/>
            <a:ext cx="8496944" cy="4114800"/>
          </a:xfrm>
        </p:spPr>
        <p:txBody>
          <a:bodyPr/>
          <a:lstStyle/>
          <a:p>
            <a:pPr algn="just" eaLnBrk="1" hangingPunct="1"/>
            <a:r>
              <a:rPr lang="sv-SE" altLang="zh-TW" sz="2800" dirty="0" smtClean="0">
                <a:solidFill>
                  <a:srgbClr val="0000FF"/>
                </a:solidFill>
                <a:ea typeface="新細明體" charset="-120"/>
              </a:rPr>
              <a:t>Map</a:t>
            </a:r>
            <a:r>
              <a:rPr lang="sv-SE" altLang="zh-TW" sz="2800" dirty="0" smtClean="0">
                <a:ea typeface="新細明體" charset="-120"/>
              </a:rPr>
              <a:t> stores pairs </a:t>
            </a:r>
            <a:r>
              <a:rPr lang="sv-SE" altLang="zh-TW" sz="2800" dirty="0" smtClean="0">
                <a:solidFill>
                  <a:srgbClr val="0000FF"/>
                </a:solidFill>
                <a:ea typeface="新細明體" charset="-120"/>
              </a:rPr>
              <a:t>&lt;key, value&gt;</a:t>
            </a:r>
            <a:r>
              <a:rPr lang="sv-SE" altLang="zh-TW" sz="2800" dirty="0" smtClean="0">
                <a:ea typeface="新細明體" charset="-120"/>
              </a:rPr>
              <a:t> of a key object and associated value object.</a:t>
            </a:r>
          </a:p>
          <a:p>
            <a:pPr algn="just" eaLnBrk="1" hangingPunct="1"/>
            <a:r>
              <a:rPr lang="sv-SE" altLang="zh-TW" sz="2800" dirty="0" smtClean="0">
                <a:ea typeface="新細明體" charset="-120"/>
              </a:rPr>
              <a:t>The key object contains a key that will be searched for and the value object contains additional data</a:t>
            </a:r>
          </a:p>
          <a:p>
            <a:pPr algn="just" eaLnBrk="1" hangingPunct="1"/>
            <a:r>
              <a:rPr lang="sv-SE" altLang="zh-TW" sz="2800" dirty="0" smtClean="0">
                <a:ea typeface="新細明體" charset="-120"/>
              </a:rPr>
              <a:t>The key </a:t>
            </a:r>
            <a:r>
              <a:rPr lang="sv-SE" altLang="zh-TW" sz="2800" dirty="0" smtClean="0">
                <a:solidFill>
                  <a:srgbClr val="0000FF"/>
                </a:solidFill>
                <a:ea typeface="新細明體" charset="-120"/>
              </a:rPr>
              <a:t>could be a string</a:t>
            </a:r>
            <a:r>
              <a:rPr lang="sv-SE" altLang="zh-TW" sz="2800" dirty="0" smtClean="0">
                <a:ea typeface="新細明體" charset="-120"/>
              </a:rPr>
              <a:t>, for example the name of a person and the value </a:t>
            </a:r>
            <a:r>
              <a:rPr lang="sv-SE" altLang="zh-TW" sz="2800" dirty="0" smtClean="0">
                <a:solidFill>
                  <a:srgbClr val="0000FF"/>
                </a:solidFill>
                <a:ea typeface="新細明體" charset="-120"/>
              </a:rPr>
              <a:t>could be a number</a:t>
            </a:r>
            <a:r>
              <a:rPr lang="sv-SE" altLang="zh-TW" sz="2800" dirty="0" smtClean="0">
                <a:ea typeface="新細明體" charset="-120"/>
              </a:rPr>
              <a:t>, for example the telephone number of a person</a:t>
            </a:r>
            <a:endParaRPr lang="en-US" altLang="zh-TW" sz="2800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305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zh-TW" dirty="0" smtClean="0">
                <a:solidFill>
                  <a:srgbClr val="0000FF"/>
                </a:solidFill>
                <a:ea typeface="新細明體" charset="-120"/>
              </a:rPr>
              <a:t>Maps</a:t>
            </a:r>
            <a:r>
              <a:rPr lang="sv-SE" altLang="zh-TW" dirty="0" smtClean="0">
                <a:ea typeface="新細明體" charset="-120"/>
              </a:rPr>
              <a:t> and </a:t>
            </a:r>
            <a:r>
              <a:rPr lang="sv-SE" altLang="zh-TW" dirty="0" smtClean="0">
                <a:solidFill>
                  <a:srgbClr val="0000FF"/>
                </a:solidFill>
                <a:ea typeface="新細明體" charset="-120"/>
              </a:rPr>
              <a:t>Multimaps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0631"/>
            <a:ext cx="9144000" cy="55347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095292"/>
            <a:ext cx="4953000" cy="2333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899592" y="4869160"/>
            <a:ext cx="3168352" cy="5040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040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315200" cy="838200"/>
          </a:xfrm>
        </p:spPr>
        <p:txBody>
          <a:bodyPr/>
          <a:lstStyle/>
          <a:p>
            <a:pPr eaLnBrk="1" hangingPunct="1"/>
            <a:r>
              <a:rPr lang="sv-SE" altLang="zh-TW" dirty="0" smtClean="0">
                <a:ea typeface="新細明體" charset="-120"/>
              </a:rPr>
              <a:t>Containers</a:t>
            </a:r>
            <a:endParaRPr lang="en-US" altLang="zh-TW" dirty="0" smtClean="0">
              <a:ea typeface="新細明體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908720"/>
            <a:ext cx="8136904" cy="576064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v-SE" altLang="zh-TW" dirty="0" smtClean="0">
                <a:ea typeface="新細明體" charset="-120"/>
              </a:rPr>
              <a:t>A container is a way to store data, either built-in data types like int and float, or class objects</a:t>
            </a:r>
          </a:p>
          <a:p>
            <a:pPr eaLnBrk="1" hangingPunct="1">
              <a:lnSpc>
                <a:spcPct val="90000"/>
              </a:lnSpc>
            </a:pPr>
            <a:r>
              <a:rPr lang="sv-SE" altLang="zh-TW" dirty="0" smtClean="0">
                <a:ea typeface="新細明體" charset="-120"/>
              </a:rPr>
              <a:t>The STL provides </a:t>
            </a:r>
            <a:r>
              <a:rPr lang="sv-SE" altLang="zh-TW" u="sng" dirty="0" smtClean="0">
                <a:solidFill>
                  <a:srgbClr val="FF0000"/>
                </a:solidFill>
                <a:ea typeface="新細明體" charset="-120"/>
              </a:rPr>
              <a:t>several basic kinds of containers</a:t>
            </a:r>
          </a:p>
          <a:p>
            <a:pPr lvl="1" eaLnBrk="1" hangingPunct="1">
              <a:lnSpc>
                <a:spcPct val="90000"/>
              </a:lnSpc>
            </a:pPr>
            <a:r>
              <a:rPr lang="sv-SE" altLang="zh-TW" dirty="0" smtClean="0">
                <a:solidFill>
                  <a:srgbClr val="0000FF"/>
                </a:solidFill>
                <a:ea typeface="新細明體" charset="-120"/>
              </a:rPr>
              <a:t>&lt;vector&gt; </a:t>
            </a:r>
            <a:r>
              <a:rPr lang="sv-SE" altLang="zh-TW" dirty="0" smtClean="0">
                <a:ea typeface="新細明體" charset="-120"/>
              </a:rPr>
              <a:t>: one-dimensional array</a:t>
            </a:r>
          </a:p>
          <a:p>
            <a:pPr lvl="1" eaLnBrk="1" hangingPunct="1">
              <a:lnSpc>
                <a:spcPct val="90000"/>
              </a:lnSpc>
            </a:pPr>
            <a:r>
              <a:rPr lang="sv-SE" altLang="zh-TW" dirty="0" smtClean="0">
                <a:solidFill>
                  <a:srgbClr val="0000FF"/>
                </a:solidFill>
                <a:ea typeface="新細明體" charset="-120"/>
              </a:rPr>
              <a:t>&lt;list&gt;      </a:t>
            </a:r>
            <a:r>
              <a:rPr lang="sv-SE" altLang="zh-TW" dirty="0" smtClean="0">
                <a:ea typeface="新細明體" charset="-120"/>
              </a:rPr>
              <a:t>: double linked list</a:t>
            </a:r>
          </a:p>
          <a:p>
            <a:pPr lvl="1" eaLnBrk="1" hangingPunct="1">
              <a:lnSpc>
                <a:spcPct val="90000"/>
              </a:lnSpc>
            </a:pPr>
            <a:r>
              <a:rPr lang="sv-SE" altLang="zh-TW" dirty="0" smtClean="0">
                <a:solidFill>
                  <a:srgbClr val="0000FF"/>
                </a:solidFill>
                <a:ea typeface="新細明體" charset="-120"/>
              </a:rPr>
              <a:t>&lt;deque&gt; </a:t>
            </a:r>
            <a:r>
              <a:rPr lang="sv-SE" altLang="zh-TW" dirty="0" smtClean="0">
                <a:ea typeface="新細明體" charset="-120"/>
              </a:rPr>
              <a:t>: double-ended queue</a:t>
            </a:r>
          </a:p>
          <a:p>
            <a:pPr lvl="1" eaLnBrk="1" hangingPunct="1">
              <a:lnSpc>
                <a:spcPct val="90000"/>
              </a:lnSpc>
            </a:pPr>
            <a:r>
              <a:rPr lang="sv-SE" altLang="zh-TW" dirty="0" smtClean="0">
                <a:solidFill>
                  <a:srgbClr val="0000FF"/>
                </a:solidFill>
                <a:ea typeface="新細明體" charset="-120"/>
              </a:rPr>
              <a:t>&lt;queue&gt; </a:t>
            </a:r>
            <a:r>
              <a:rPr lang="sv-SE" altLang="zh-TW" dirty="0" smtClean="0">
                <a:ea typeface="新細明體" charset="-120"/>
              </a:rPr>
              <a:t>: queue</a:t>
            </a:r>
          </a:p>
          <a:p>
            <a:pPr lvl="1" eaLnBrk="1" hangingPunct="1">
              <a:lnSpc>
                <a:spcPct val="90000"/>
              </a:lnSpc>
            </a:pPr>
            <a:r>
              <a:rPr lang="sv-SE" altLang="zh-TW" dirty="0" smtClean="0">
                <a:solidFill>
                  <a:srgbClr val="0000FF"/>
                </a:solidFill>
                <a:ea typeface="新細明體" charset="-120"/>
              </a:rPr>
              <a:t>&lt;stack&gt;   </a:t>
            </a:r>
            <a:r>
              <a:rPr lang="sv-SE" altLang="zh-TW" dirty="0" smtClean="0">
                <a:ea typeface="新細明體" charset="-120"/>
              </a:rPr>
              <a:t>: stack</a:t>
            </a:r>
          </a:p>
          <a:p>
            <a:pPr lvl="1" eaLnBrk="1" hangingPunct="1">
              <a:lnSpc>
                <a:spcPct val="90000"/>
              </a:lnSpc>
            </a:pPr>
            <a:r>
              <a:rPr lang="sv-SE" altLang="zh-TW" dirty="0" smtClean="0">
                <a:solidFill>
                  <a:srgbClr val="0000FF"/>
                </a:solidFill>
                <a:ea typeface="新細明體" charset="-120"/>
              </a:rPr>
              <a:t>&lt;set&gt;       </a:t>
            </a:r>
            <a:r>
              <a:rPr lang="sv-SE" altLang="zh-TW" dirty="0" smtClean="0">
                <a:ea typeface="新細明體" charset="-120"/>
              </a:rPr>
              <a:t>: set</a:t>
            </a:r>
          </a:p>
          <a:p>
            <a:pPr lvl="1" eaLnBrk="1" hangingPunct="1">
              <a:lnSpc>
                <a:spcPct val="90000"/>
              </a:lnSpc>
            </a:pPr>
            <a:r>
              <a:rPr lang="sv-SE" altLang="zh-TW" dirty="0" smtClean="0">
                <a:solidFill>
                  <a:srgbClr val="0000FF"/>
                </a:solidFill>
                <a:ea typeface="新細明體" charset="-120"/>
              </a:rPr>
              <a:t>&lt;map&gt;    </a:t>
            </a:r>
            <a:r>
              <a:rPr lang="sv-SE" altLang="zh-TW" dirty="0" smtClean="0">
                <a:ea typeface="新細明體" charset="-120"/>
              </a:rPr>
              <a:t>: associative array </a:t>
            </a:r>
            <a:endParaRPr lang="en-US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499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260648"/>
            <a:ext cx="7315200" cy="838200"/>
          </a:xfrm>
        </p:spPr>
        <p:txBody>
          <a:bodyPr/>
          <a:lstStyle/>
          <a:p>
            <a:pPr eaLnBrk="1" hangingPunct="1"/>
            <a:r>
              <a:rPr lang="sv-SE" altLang="zh-TW" dirty="0" smtClean="0">
                <a:ea typeface="新細明體" charset="-120"/>
              </a:rPr>
              <a:t>Sequence Containers (1)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559552" cy="5257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sv-SE" altLang="zh-TW" sz="2800" dirty="0" smtClean="0">
                <a:ea typeface="新細明體" charset="-120"/>
              </a:rPr>
              <a:t>A </a:t>
            </a:r>
            <a:r>
              <a:rPr lang="sv-SE" altLang="zh-TW" sz="2800" dirty="0" smtClean="0">
                <a:solidFill>
                  <a:srgbClr val="0000FF"/>
                </a:solidFill>
                <a:ea typeface="新細明體" charset="-120"/>
              </a:rPr>
              <a:t>sequence container </a:t>
            </a:r>
            <a:r>
              <a:rPr lang="sv-SE" altLang="zh-TW" sz="2800" dirty="0" smtClean="0">
                <a:ea typeface="新細明體" charset="-120"/>
              </a:rPr>
              <a:t>stores a set of elements in sequence, in other words each element (except for the first and last one) is preceded by one specific element and followed by another.</a:t>
            </a:r>
          </a:p>
          <a:p>
            <a:pPr lvl="1">
              <a:lnSpc>
                <a:spcPct val="90000"/>
              </a:lnSpc>
            </a:pPr>
            <a:r>
              <a:rPr lang="sv-SE" altLang="zh-TW" sz="2400" dirty="0" smtClean="0">
                <a:solidFill>
                  <a:srgbClr val="0000FF"/>
                </a:solidFill>
                <a:ea typeface="新細明體" charset="-120"/>
              </a:rPr>
              <a:t>&lt;vector&gt;, &lt;list&gt; and &lt;deque&gt; are sequential containers</a:t>
            </a:r>
          </a:p>
          <a:p>
            <a:pPr lvl="1">
              <a:lnSpc>
                <a:spcPct val="90000"/>
              </a:lnSpc>
            </a:pPr>
            <a:endParaRPr lang="sv-SE" altLang="zh-TW" sz="2400" dirty="0" smtClean="0">
              <a:solidFill>
                <a:srgbClr val="FF0000"/>
              </a:solidFill>
              <a:ea typeface="新細明體" charset="-12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sv-SE" altLang="zh-TW" sz="2800" dirty="0" smtClean="0">
                <a:ea typeface="新細明體" charset="-120"/>
              </a:rPr>
              <a:t>In an ordinary C++ array the size is fixed and can not change during run-time, it is also tedious to insert or delete elements. </a:t>
            </a:r>
          </a:p>
          <a:p>
            <a:pPr lvl="1">
              <a:lnSpc>
                <a:spcPct val="90000"/>
              </a:lnSpc>
            </a:pPr>
            <a:r>
              <a:rPr lang="sv-SE" altLang="zh-TW" sz="2400" dirty="0" smtClean="0">
                <a:solidFill>
                  <a:srgbClr val="FF0000"/>
                </a:solidFill>
                <a:ea typeface="新細明體" charset="-120"/>
              </a:rPr>
              <a:t>Advantage: quick random access </a:t>
            </a:r>
          </a:p>
        </p:txBody>
      </p:sp>
    </p:spTree>
    <p:extLst>
      <p:ext uri="{BB962C8B-B14F-4D97-AF65-F5344CB8AC3E}">
        <p14:creationId xmlns:p14="http://schemas.microsoft.com/office/powerpoint/2010/main" val="120916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260648"/>
            <a:ext cx="7315200" cy="838200"/>
          </a:xfrm>
        </p:spPr>
        <p:txBody>
          <a:bodyPr/>
          <a:lstStyle/>
          <a:p>
            <a:pPr eaLnBrk="1" hangingPunct="1"/>
            <a:r>
              <a:rPr lang="sv-SE" altLang="zh-TW" dirty="0" smtClean="0">
                <a:ea typeface="新細明體" charset="-120"/>
              </a:rPr>
              <a:t>Sequence Containers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559552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v-SE" altLang="zh-TW" sz="2800" dirty="0" smtClean="0">
                <a:solidFill>
                  <a:srgbClr val="0000FF"/>
                </a:solidFill>
                <a:ea typeface="新細明體" charset="-120"/>
              </a:rPr>
              <a:t>&lt;vector&gt; </a:t>
            </a:r>
            <a:r>
              <a:rPr lang="sv-SE" altLang="zh-TW" sz="2800" dirty="0" smtClean="0">
                <a:ea typeface="新細明體" charset="-120"/>
              </a:rPr>
              <a:t>is an </a:t>
            </a:r>
            <a:r>
              <a:rPr lang="sv-SE" altLang="zh-TW" sz="2800" u="sng" dirty="0" smtClean="0">
                <a:solidFill>
                  <a:srgbClr val="FF0000"/>
                </a:solidFill>
                <a:ea typeface="新細明體" charset="-120"/>
              </a:rPr>
              <a:t>expandable array</a:t>
            </a:r>
            <a:r>
              <a:rPr lang="sv-SE" altLang="zh-TW" sz="2800" dirty="0" smtClean="0">
                <a:ea typeface="新細明體" charset="-120"/>
              </a:rPr>
              <a:t> that can shrink or grow in size</a:t>
            </a:r>
          </a:p>
          <a:p>
            <a:pPr lvl="1">
              <a:lnSpc>
                <a:spcPct val="90000"/>
              </a:lnSpc>
            </a:pPr>
            <a:r>
              <a:rPr lang="sv-SE" altLang="zh-TW" sz="2400" dirty="0" smtClean="0">
                <a:solidFill>
                  <a:srgbClr val="FF0000"/>
                </a:solidFill>
                <a:ea typeface="新細明體" charset="-120"/>
              </a:rPr>
              <a:t>Disadvantage: inserting or deleting elements in the middle</a:t>
            </a:r>
            <a:endParaRPr lang="sv-SE" altLang="zh-TW" sz="2400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sv-SE" altLang="zh-TW" sz="2800" dirty="0">
                <a:solidFill>
                  <a:srgbClr val="0000FF"/>
                </a:solidFill>
                <a:ea typeface="新細明體" charset="-120"/>
              </a:rPr>
              <a:t>&lt;list&gt; </a:t>
            </a:r>
            <a:r>
              <a:rPr lang="sv-SE" altLang="zh-TW" sz="2800" dirty="0">
                <a:ea typeface="新細明體" charset="-120"/>
              </a:rPr>
              <a:t>is a </a:t>
            </a:r>
            <a:r>
              <a:rPr lang="sv-SE" altLang="zh-TW" sz="2800" u="sng" dirty="0">
                <a:solidFill>
                  <a:srgbClr val="FF0000"/>
                </a:solidFill>
                <a:ea typeface="新細明體" charset="-120"/>
              </a:rPr>
              <a:t>double linked list</a:t>
            </a:r>
            <a:r>
              <a:rPr lang="sv-SE" altLang="zh-TW" sz="2800" dirty="0">
                <a:ea typeface="新細明體" charset="-120"/>
              </a:rPr>
              <a:t> (each element </a:t>
            </a:r>
            <a:r>
              <a:rPr lang="sv-SE" altLang="zh-TW" sz="2800" dirty="0" smtClean="0">
                <a:ea typeface="新細明體" charset="-120"/>
              </a:rPr>
              <a:t>has points </a:t>
            </a:r>
            <a:r>
              <a:rPr lang="sv-SE" altLang="zh-TW" sz="2800" dirty="0">
                <a:ea typeface="新細明體" charset="-120"/>
              </a:rPr>
              <a:t>to its successor and predecessor), it </a:t>
            </a:r>
            <a:r>
              <a:rPr lang="sv-SE" altLang="zh-TW" sz="2800" dirty="0" smtClean="0">
                <a:ea typeface="新細明體" charset="-120"/>
              </a:rPr>
              <a:t>is quick </a:t>
            </a:r>
            <a:r>
              <a:rPr lang="sv-SE" altLang="zh-TW" sz="2800" dirty="0">
                <a:ea typeface="新細明體" charset="-120"/>
              </a:rPr>
              <a:t>to insert or delete </a:t>
            </a:r>
            <a:r>
              <a:rPr lang="sv-SE" altLang="zh-TW" sz="2800" dirty="0" smtClean="0">
                <a:ea typeface="新細明體" charset="-120"/>
              </a:rPr>
              <a:t>elements</a:t>
            </a:r>
          </a:p>
          <a:p>
            <a:pPr lvl="1">
              <a:lnSpc>
                <a:spcPct val="90000"/>
              </a:lnSpc>
            </a:pPr>
            <a:r>
              <a:rPr lang="sv-SE" altLang="zh-TW" sz="2400" dirty="0" smtClean="0">
                <a:solidFill>
                  <a:srgbClr val="FF0000"/>
                </a:solidFill>
                <a:ea typeface="新細明體" charset="-120"/>
              </a:rPr>
              <a:t>Disadvantage: has slow random access</a:t>
            </a:r>
          </a:p>
          <a:p>
            <a:pPr>
              <a:lnSpc>
                <a:spcPct val="90000"/>
              </a:lnSpc>
            </a:pPr>
            <a:r>
              <a:rPr lang="sv-SE" altLang="zh-TW" sz="2800" dirty="0">
                <a:solidFill>
                  <a:srgbClr val="0000FF"/>
                </a:solidFill>
                <a:ea typeface="新細明體" charset="-120"/>
              </a:rPr>
              <a:t>&lt;deque&gt; </a:t>
            </a:r>
            <a:r>
              <a:rPr lang="sv-SE" altLang="zh-TW" sz="2800" dirty="0">
                <a:ea typeface="新細明體" charset="-120"/>
              </a:rPr>
              <a:t>is a </a:t>
            </a:r>
            <a:r>
              <a:rPr lang="sv-SE" altLang="zh-TW" sz="2800" u="sng" dirty="0">
                <a:solidFill>
                  <a:srgbClr val="FF0000"/>
                </a:solidFill>
                <a:ea typeface="新細明體" charset="-120"/>
              </a:rPr>
              <a:t>double-ended queue</a:t>
            </a:r>
            <a:r>
              <a:rPr lang="sv-SE" altLang="zh-TW" sz="2800" dirty="0">
                <a:ea typeface="新細明體" charset="-120"/>
              </a:rPr>
              <a:t>, that means one can insert and delete elements from both ends, it is a kind of combination between a stack (last in  first out) and a queue (first in first out) constitutes a compromise between a &lt;vector&gt; and a &lt;list&gt;</a:t>
            </a:r>
            <a:endParaRPr lang="en-US" altLang="zh-TW" sz="2800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endParaRPr lang="sv-SE" altLang="zh-TW" dirty="0">
              <a:solidFill>
                <a:srgbClr val="FF0000"/>
              </a:solidFill>
              <a:ea typeface="新細明體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562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60648"/>
            <a:ext cx="7315200" cy="838200"/>
          </a:xfrm>
        </p:spPr>
        <p:txBody>
          <a:bodyPr/>
          <a:lstStyle/>
          <a:p>
            <a:pPr eaLnBrk="1" hangingPunct="1"/>
            <a:r>
              <a:rPr lang="sv-SE" altLang="zh-TW" dirty="0" smtClean="0">
                <a:ea typeface="新細明體" charset="-120"/>
              </a:rPr>
              <a:t>Associative Containers (1)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340768"/>
            <a:ext cx="8064896" cy="4191000"/>
          </a:xfrm>
        </p:spPr>
        <p:txBody>
          <a:bodyPr/>
          <a:lstStyle/>
          <a:p>
            <a:pPr algn="just" eaLnBrk="1" hangingPunct="1"/>
            <a:r>
              <a:rPr lang="sv-SE" altLang="zh-TW" sz="2800" dirty="0" smtClean="0">
                <a:ea typeface="新細明體" charset="-120"/>
              </a:rPr>
              <a:t>An </a:t>
            </a:r>
            <a:r>
              <a:rPr lang="sv-SE" altLang="zh-TW" sz="2800" dirty="0" smtClean="0">
                <a:solidFill>
                  <a:srgbClr val="0000FF"/>
                </a:solidFill>
                <a:ea typeface="新細明體" charset="-120"/>
              </a:rPr>
              <a:t>associative container </a:t>
            </a:r>
            <a:r>
              <a:rPr lang="sv-SE" altLang="zh-TW" sz="2800" dirty="0" smtClean="0">
                <a:ea typeface="新細明體" charset="-120"/>
              </a:rPr>
              <a:t>is </a:t>
            </a:r>
            <a:r>
              <a:rPr lang="sv-SE" altLang="zh-TW" sz="2800" u="sng" dirty="0" smtClean="0">
                <a:solidFill>
                  <a:srgbClr val="FF0000"/>
                </a:solidFill>
                <a:ea typeface="新細明體" charset="-120"/>
              </a:rPr>
              <a:t>non-sequential</a:t>
            </a:r>
            <a:r>
              <a:rPr lang="sv-SE" altLang="zh-TW" sz="2800" dirty="0" smtClean="0">
                <a:ea typeface="新細明體" charset="-120"/>
              </a:rPr>
              <a:t> but uses </a:t>
            </a:r>
            <a:r>
              <a:rPr lang="sv-SE" altLang="zh-TW" sz="2800" dirty="0" smtClean="0">
                <a:solidFill>
                  <a:srgbClr val="FF0000"/>
                </a:solidFill>
                <a:ea typeface="新細明體" charset="-120"/>
              </a:rPr>
              <a:t>a </a:t>
            </a:r>
            <a:r>
              <a:rPr lang="sv-SE" altLang="zh-TW" sz="2800" i="1" dirty="0" smtClean="0">
                <a:solidFill>
                  <a:srgbClr val="FF0000"/>
                </a:solidFill>
                <a:ea typeface="新細明體" charset="-120"/>
              </a:rPr>
              <a:t>key</a:t>
            </a:r>
            <a:r>
              <a:rPr lang="sv-SE" altLang="zh-TW" sz="2800" dirty="0" smtClean="0">
                <a:solidFill>
                  <a:srgbClr val="FF0000"/>
                </a:solidFill>
                <a:ea typeface="新細明體" charset="-120"/>
              </a:rPr>
              <a:t> to access elements</a:t>
            </a:r>
            <a:r>
              <a:rPr lang="sv-SE" altLang="zh-TW" sz="2800" dirty="0" smtClean="0">
                <a:ea typeface="新細明體" charset="-120"/>
              </a:rPr>
              <a:t>. </a:t>
            </a:r>
          </a:p>
          <a:p>
            <a:pPr lvl="1" algn="just"/>
            <a:r>
              <a:rPr lang="sv-SE" altLang="zh-TW" sz="2400" dirty="0" smtClean="0">
                <a:ea typeface="新細明體" charset="-120"/>
              </a:rPr>
              <a:t>The keys, typically </a:t>
            </a:r>
            <a:r>
              <a:rPr lang="sv-SE" altLang="zh-TW" sz="2400" dirty="0" smtClean="0">
                <a:solidFill>
                  <a:srgbClr val="FF0000"/>
                </a:solidFill>
                <a:ea typeface="新細明體" charset="-120"/>
              </a:rPr>
              <a:t>a number or a string</a:t>
            </a:r>
            <a:r>
              <a:rPr lang="sv-SE" altLang="zh-TW" sz="2400" dirty="0" smtClean="0">
                <a:ea typeface="新細明體" charset="-120"/>
              </a:rPr>
              <a:t>, are used by the container to arrange the stored elements in a specific order</a:t>
            </a:r>
          </a:p>
          <a:p>
            <a:pPr lvl="1" algn="just"/>
            <a:r>
              <a:rPr lang="sv-SE" altLang="zh-TW" sz="2400" dirty="0" smtClean="0">
                <a:ea typeface="新細明體" charset="-120"/>
              </a:rPr>
              <a:t>For example in a dictionary the entries are ordered alphabetically</a:t>
            </a:r>
            <a:endParaRPr lang="en-US" altLang="zh-TW" sz="2400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387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pPr eaLnBrk="1" hangingPunct="1"/>
            <a:r>
              <a:rPr lang="sv-SE" altLang="zh-TW" dirty="0" smtClean="0">
                <a:ea typeface="新細明體" charset="-120"/>
              </a:rPr>
              <a:t>Associative Containers (2)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775575" cy="5400600"/>
          </a:xfrm>
        </p:spPr>
        <p:txBody>
          <a:bodyPr/>
          <a:lstStyle/>
          <a:p>
            <a:pPr algn="just" eaLnBrk="1" hangingPunct="1"/>
            <a:r>
              <a:rPr lang="sv-SE" altLang="zh-TW" sz="2800" dirty="0" smtClean="0">
                <a:ea typeface="新細明體" charset="-120"/>
              </a:rPr>
              <a:t>A </a:t>
            </a:r>
            <a:r>
              <a:rPr lang="sv-SE" altLang="zh-TW" sz="2800" dirty="0" smtClean="0">
                <a:solidFill>
                  <a:srgbClr val="0000FF"/>
                </a:solidFill>
                <a:ea typeface="新細明體" charset="-120"/>
              </a:rPr>
              <a:t>&lt;set&gt; </a:t>
            </a:r>
            <a:r>
              <a:rPr lang="sv-SE" altLang="zh-TW" sz="2800" dirty="0" smtClean="0">
                <a:ea typeface="新細明體" charset="-120"/>
              </a:rPr>
              <a:t>stores </a:t>
            </a:r>
            <a:r>
              <a:rPr lang="sv-SE" altLang="zh-TW" sz="2800" u="sng" dirty="0" smtClean="0">
                <a:solidFill>
                  <a:srgbClr val="FF0000"/>
                </a:solidFill>
                <a:ea typeface="新細明體" charset="-120"/>
              </a:rPr>
              <a:t>a number of items</a:t>
            </a:r>
            <a:r>
              <a:rPr lang="sv-SE" altLang="zh-TW" sz="2800" dirty="0" smtClean="0">
                <a:ea typeface="新細明體" charset="-120"/>
              </a:rPr>
              <a:t> which contain keys.</a:t>
            </a:r>
          </a:p>
          <a:p>
            <a:pPr lvl="1" algn="just"/>
            <a:r>
              <a:rPr lang="sv-SE" altLang="zh-TW" sz="2400" u="sng" dirty="0">
                <a:solidFill>
                  <a:srgbClr val="FF0000"/>
                </a:solidFill>
                <a:ea typeface="新細明體" charset="-120"/>
              </a:rPr>
              <a:t>K</a:t>
            </a:r>
            <a:r>
              <a:rPr lang="sv-SE" altLang="zh-TW" sz="2400" u="sng" dirty="0" smtClean="0">
                <a:solidFill>
                  <a:srgbClr val="FF0000"/>
                </a:solidFill>
                <a:ea typeface="新細明體" charset="-120"/>
              </a:rPr>
              <a:t>eys</a:t>
            </a:r>
            <a:r>
              <a:rPr lang="sv-SE" altLang="zh-TW" sz="2400" dirty="0" smtClean="0">
                <a:ea typeface="新細明體" charset="-120"/>
              </a:rPr>
              <a:t> are the attributes used to </a:t>
            </a:r>
            <a:r>
              <a:rPr lang="sv-SE" altLang="zh-TW" sz="2400" dirty="0" smtClean="0">
                <a:solidFill>
                  <a:srgbClr val="FF0000"/>
                </a:solidFill>
                <a:ea typeface="新細明體" charset="-120"/>
              </a:rPr>
              <a:t>order the items</a:t>
            </a:r>
            <a:r>
              <a:rPr lang="sv-SE" altLang="zh-TW" sz="2400" dirty="0" smtClean="0">
                <a:ea typeface="新細明體" charset="-120"/>
              </a:rPr>
              <a:t>, for example a set might store objects which are ordered alphabetically.</a:t>
            </a:r>
          </a:p>
          <a:p>
            <a:pPr algn="just" eaLnBrk="1" hangingPunct="1"/>
            <a:r>
              <a:rPr lang="sv-SE" altLang="zh-TW" sz="2800" dirty="0" smtClean="0">
                <a:ea typeface="新細明體" charset="-120"/>
              </a:rPr>
              <a:t>A </a:t>
            </a:r>
            <a:r>
              <a:rPr lang="sv-SE" altLang="zh-TW" sz="2800" dirty="0" smtClean="0">
                <a:solidFill>
                  <a:srgbClr val="0000FF"/>
                </a:solidFill>
                <a:ea typeface="新細明體" charset="-120"/>
              </a:rPr>
              <a:t>&lt;map&gt; </a:t>
            </a:r>
            <a:r>
              <a:rPr lang="sv-SE" altLang="zh-TW" sz="2800" dirty="0" smtClean="0">
                <a:ea typeface="新細明體" charset="-120"/>
              </a:rPr>
              <a:t>stores </a:t>
            </a:r>
            <a:r>
              <a:rPr lang="sv-SE" altLang="zh-TW" sz="2800" u="sng" dirty="0" smtClean="0">
                <a:solidFill>
                  <a:srgbClr val="FF0000"/>
                </a:solidFill>
                <a:ea typeface="新細明體" charset="-120"/>
              </a:rPr>
              <a:t>pairs of objects</a:t>
            </a:r>
            <a:r>
              <a:rPr lang="sv-SE" altLang="zh-TW" sz="2800" dirty="0" smtClean="0">
                <a:ea typeface="新細明體" charset="-120"/>
              </a:rPr>
              <a:t>: a key object and an associated value object. </a:t>
            </a:r>
          </a:p>
          <a:p>
            <a:pPr lvl="1" algn="just"/>
            <a:r>
              <a:rPr lang="sv-SE" altLang="zh-TW" sz="2400" dirty="0" smtClean="0">
                <a:ea typeface="新細明體" charset="-120"/>
              </a:rPr>
              <a:t>A &lt;map&gt; is somehow similar to an array except instead of accessing its elements with index numbers, you access them with indices of an arbitrary type.</a:t>
            </a:r>
          </a:p>
          <a:p>
            <a:pPr algn="just" eaLnBrk="1" hangingPunct="1"/>
            <a:r>
              <a:rPr lang="sv-SE" altLang="zh-TW" sz="2800" dirty="0" smtClean="0">
                <a:ea typeface="新細明體" charset="-120"/>
              </a:rPr>
              <a:t>&lt;set&gt; and &lt;map&gt; only allow one key of each value, whereas &lt;multiset&gt; and &lt;multimap&gt; allow multiple identical key values</a:t>
            </a:r>
          </a:p>
        </p:txBody>
      </p:sp>
    </p:spTree>
    <p:extLst>
      <p:ext uri="{BB962C8B-B14F-4D97-AF65-F5344CB8AC3E}">
        <p14:creationId xmlns:p14="http://schemas.microsoft.com/office/powerpoint/2010/main" val="130388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5888"/>
            <a:ext cx="7315200" cy="838200"/>
          </a:xfrm>
        </p:spPr>
        <p:txBody>
          <a:bodyPr/>
          <a:lstStyle/>
          <a:p>
            <a:pPr eaLnBrk="1" hangingPunct="1"/>
            <a:r>
              <a:rPr lang="sv-SE" altLang="zh-TW" dirty="0" smtClean="0">
                <a:ea typeface="新細明體" charset="-120"/>
              </a:rPr>
              <a:t>Vector Container</a:t>
            </a:r>
            <a:endParaRPr lang="en-US" altLang="zh-TW" dirty="0" smtClean="0">
              <a:ea typeface="新細明體" charset="-120"/>
            </a:endParaRP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5690342" y="963281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12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6299942" y="963281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7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6909542" y="963281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9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7519142" y="963281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21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8128742" y="963281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13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48" name="Text Box 9"/>
          <p:cNvSpPr txBox="1">
            <a:spLocks noChangeArrowheads="1"/>
          </p:cNvSpPr>
          <p:nvPr/>
        </p:nvSpPr>
        <p:spPr bwMode="auto">
          <a:xfrm>
            <a:off x="950860" y="852157"/>
            <a:ext cx="4373563" cy="82232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v-SE" altLang="zh-TW" dirty="0">
                <a:latin typeface="Arial" charset="0"/>
                <a:ea typeface="新細明體" charset="-120"/>
              </a:rPr>
              <a:t>int array[5] = {12, 7, 9, 21, 13 };</a:t>
            </a:r>
          </a:p>
          <a:p>
            <a:pPr eaLnBrk="1" hangingPunct="1"/>
            <a:r>
              <a:rPr lang="sv-SE" altLang="zh-TW" dirty="0">
                <a:latin typeface="Arial" charset="0"/>
                <a:ea typeface="新細明體" charset="-120"/>
              </a:rPr>
              <a:t>vector&lt;int&gt; v(array,array+5);</a:t>
            </a:r>
            <a:endParaRPr lang="en-US" altLang="zh-TW" dirty="0">
              <a:latin typeface="Arial" charset="0"/>
              <a:ea typeface="新細明體" charset="-120"/>
            </a:endParaRPr>
          </a:p>
        </p:txBody>
      </p:sp>
      <p:sp>
        <p:nvSpPr>
          <p:cNvPr id="10249" name="Text Box 10"/>
          <p:cNvSpPr txBox="1">
            <a:spLocks noChangeArrowheads="1"/>
          </p:cNvSpPr>
          <p:nvPr/>
        </p:nvSpPr>
        <p:spPr bwMode="auto">
          <a:xfrm>
            <a:off x="2456034" y="6284168"/>
            <a:ext cx="1455738" cy="457200"/>
          </a:xfrm>
          <a:prstGeom prst="rect">
            <a:avLst/>
          </a:prstGeom>
          <a:solidFill>
            <a:srgbClr val="FF99FF"/>
          </a:solidFill>
          <a:ln>
            <a:solidFill>
              <a:schemeClr val="bg2"/>
            </a:solidFill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v-SE" altLang="zh-TW" dirty="0">
                <a:latin typeface="Arial" charset="0"/>
                <a:ea typeface="新細明體" charset="-120"/>
              </a:rPr>
              <a:t>v.begin();</a:t>
            </a:r>
            <a:endParaRPr lang="en-US" altLang="zh-TW" dirty="0">
              <a:latin typeface="Arial" charset="0"/>
              <a:ea typeface="新細明體" charset="-120"/>
            </a:endParaRPr>
          </a:p>
        </p:txBody>
      </p:sp>
      <p:sp>
        <p:nvSpPr>
          <p:cNvPr id="10250" name="Rectangle 11"/>
          <p:cNvSpPr>
            <a:spLocks noChangeArrowheads="1"/>
          </p:cNvSpPr>
          <p:nvPr/>
        </p:nvSpPr>
        <p:spPr bwMode="auto">
          <a:xfrm>
            <a:off x="242042" y="3352800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12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51" name="Rectangle 12"/>
          <p:cNvSpPr>
            <a:spLocks noChangeArrowheads="1"/>
          </p:cNvSpPr>
          <p:nvPr/>
        </p:nvSpPr>
        <p:spPr bwMode="auto">
          <a:xfrm>
            <a:off x="851642" y="3352800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7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52" name="Rectangle 13"/>
          <p:cNvSpPr>
            <a:spLocks noChangeArrowheads="1"/>
          </p:cNvSpPr>
          <p:nvPr/>
        </p:nvSpPr>
        <p:spPr bwMode="auto">
          <a:xfrm>
            <a:off x="1461242" y="3352800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9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53" name="Rectangle 14"/>
          <p:cNvSpPr>
            <a:spLocks noChangeArrowheads="1"/>
          </p:cNvSpPr>
          <p:nvPr/>
        </p:nvSpPr>
        <p:spPr bwMode="auto">
          <a:xfrm>
            <a:off x="2070842" y="3352800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21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54" name="Rectangle 15"/>
          <p:cNvSpPr>
            <a:spLocks noChangeArrowheads="1"/>
          </p:cNvSpPr>
          <p:nvPr/>
        </p:nvSpPr>
        <p:spPr bwMode="auto">
          <a:xfrm rot="-2237036">
            <a:off x="3236910" y="270619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13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55" name="Freeform 17"/>
          <p:cNvSpPr>
            <a:spLocks/>
          </p:cNvSpPr>
          <p:nvPr/>
        </p:nvSpPr>
        <p:spPr bwMode="auto">
          <a:xfrm>
            <a:off x="2718542" y="3425786"/>
            <a:ext cx="838200" cy="266700"/>
          </a:xfrm>
          <a:custGeom>
            <a:avLst/>
            <a:gdLst>
              <a:gd name="T0" fmla="*/ 0 w 528"/>
              <a:gd name="T1" fmla="*/ 228600 h 168"/>
              <a:gd name="T2" fmla="*/ 381000 w 528"/>
              <a:gd name="T3" fmla="*/ 228600 h 168"/>
              <a:gd name="T4" fmla="*/ 838200 w 528"/>
              <a:gd name="T5" fmla="*/ 0 h 1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168">
                <a:moveTo>
                  <a:pt x="0" y="144"/>
                </a:moveTo>
                <a:cubicBezTo>
                  <a:pt x="76" y="156"/>
                  <a:pt x="152" y="168"/>
                  <a:pt x="240" y="144"/>
                </a:cubicBezTo>
                <a:cubicBezTo>
                  <a:pt x="328" y="120"/>
                  <a:pt x="428" y="60"/>
                  <a:pt x="528" y="0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256" name="Text Box 18"/>
          <p:cNvSpPr txBox="1">
            <a:spLocks noChangeArrowheads="1"/>
          </p:cNvSpPr>
          <p:nvPr/>
        </p:nvSpPr>
        <p:spPr bwMode="auto">
          <a:xfrm>
            <a:off x="4911621" y="2590800"/>
            <a:ext cx="2524125" cy="457200"/>
          </a:xfrm>
          <a:prstGeom prst="rect">
            <a:avLst/>
          </a:prstGeom>
          <a:solidFill>
            <a:srgbClr val="FF99FF"/>
          </a:solidFill>
          <a:ln>
            <a:solidFill>
              <a:schemeClr val="bg2"/>
            </a:solidFill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v-SE" altLang="zh-TW" dirty="0">
                <a:latin typeface="Arial" charset="0"/>
                <a:ea typeface="新細明體" charset="-120"/>
              </a:rPr>
              <a:t>v.push_back(15);</a:t>
            </a:r>
            <a:endParaRPr lang="en-US" altLang="zh-TW" dirty="0">
              <a:latin typeface="Arial" charset="0"/>
              <a:ea typeface="新細明體" charset="-120"/>
            </a:endParaRPr>
          </a:p>
        </p:txBody>
      </p:sp>
      <p:sp>
        <p:nvSpPr>
          <p:cNvPr id="10257" name="Rectangle 19"/>
          <p:cNvSpPr>
            <a:spLocks noChangeArrowheads="1"/>
          </p:cNvSpPr>
          <p:nvPr/>
        </p:nvSpPr>
        <p:spPr bwMode="auto">
          <a:xfrm>
            <a:off x="4661642" y="3352800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12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58" name="Rectangle 20"/>
          <p:cNvSpPr>
            <a:spLocks noChangeArrowheads="1"/>
          </p:cNvSpPr>
          <p:nvPr/>
        </p:nvSpPr>
        <p:spPr bwMode="auto">
          <a:xfrm>
            <a:off x="5271242" y="3352800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7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59" name="Rectangle 21"/>
          <p:cNvSpPr>
            <a:spLocks noChangeArrowheads="1"/>
          </p:cNvSpPr>
          <p:nvPr/>
        </p:nvSpPr>
        <p:spPr bwMode="auto">
          <a:xfrm>
            <a:off x="5880842" y="3352800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9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60" name="Rectangle 22"/>
          <p:cNvSpPr>
            <a:spLocks noChangeArrowheads="1"/>
          </p:cNvSpPr>
          <p:nvPr/>
        </p:nvSpPr>
        <p:spPr bwMode="auto">
          <a:xfrm>
            <a:off x="6490442" y="3352800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21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61" name="Rectangle 23"/>
          <p:cNvSpPr>
            <a:spLocks noChangeArrowheads="1"/>
          </p:cNvSpPr>
          <p:nvPr/>
        </p:nvSpPr>
        <p:spPr bwMode="auto">
          <a:xfrm rot="-2237036">
            <a:off x="8471642" y="2895600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…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62" name="Freeform 24"/>
          <p:cNvSpPr>
            <a:spLocks/>
          </p:cNvSpPr>
          <p:nvPr/>
        </p:nvSpPr>
        <p:spPr bwMode="auto">
          <a:xfrm>
            <a:off x="7709642" y="3429000"/>
            <a:ext cx="838200" cy="266700"/>
          </a:xfrm>
          <a:custGeom>
            <a:avLst/>
            <a:gdLst>
              <a:gd name="T0" fmla="*/ 0 w 528"/>
              <a:gd name="T1" fmla="*/ 228600 h 168"/>
              <a:gd name="T2" fmla="*/ 381000 w 528"/>
              <a:gd name="T3" fmla="*/ 228600 h 168"/>
              <a:gd name="T4" fmla="*/ 838200 w 528"/>
              <a:gd name="T5" fmla="*/ 0 h 1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168">
                <a:moveTo>
                  <a:pt x="0" y="144"/>
                </a:moveTo>
                <a:cubicBezTo>
                  <a:pt x="76" y="156"/>
                  <a:pt x="152" y="168"/>
                  <a:pt x="240" y="144"/>
                </a:cubicBezTo>
                <a:cubicBezTo>
                  <a:pt x="328" y="120"/>
                  <a:pt x="428" y="60"/>
                  <a:pt x="528" y="0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263" name="Rectangle 25"/>
          <p:cNvSpPr>
            <a:spLocks noChangeArrowheads="1"/>
          </p:cNvSpPr>
          <p:nvPr/>
        </p:nvSpPr>
        <p:spPr bwMode="auto">
          <a:xfrm>
            <a:off x="7100042" y="3352800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15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64" name="Rectangle 26"/>
          <p:cNvSpPr>
            <a:spLocks noChangeArrowheads="1"/>
          </p:cNvSpPr>
          <p:nvPr/>
        </p:nvSpPr>
        <p:spPr bwMode="auto">
          <a:xfrm>
            <a:off x="2760834" y="498876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12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65" name="Rectangle 27"/>
          <p:cNvSpPr>
            <a:spLocks noChangeArrowheads="1"/>
          </p:cNvSpPr>
          <p:nvPr/>
        </p:nvSpPr>
        <p:spPr bwMode="auto">
          <a:xfrm>
            <a:off x="3370434" y="498876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7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66" name="Rectangle 28"/>
          <p:cNvSpPr>
            <a:spLocks noChangeArrowheads="1"/>
          </p:cNvSpPr>
          <p:nvPr/>
        </p:nvSpPr>
        <p:spPr bwMode="auto">
          <a:xfrm>
            <a:off x="3980034" y="498876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9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67" name="Rectangle 29"/>
          <p:cNvSpPr>
            <a:spLocks noChangeArrowheads="1"/>
          </p:cNvSpPr>
          <p:nvPr/>
        </p:nvSpPr>
        <p:spPr bwMode="auto">
          <a:xfrm>
            <a:off x="4589634" y="498876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21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68" name="Rectangle 30"/>
          <p:cNvSpPr>
            <a:spLocks noChangeArrowheads="1"/>
          </p:cNvSpPr>
          <p:nvPr/>
        </p:nvSpPr>
        <p:spPr bwMode="auto">
          <a:xfrm>
            <a:off x="5199234" y="498876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sv-SE" altLang="zh-TW">
                <a:ea typeface="新細明體" charset="-120"/>
              </a:rPr>
              <a:t>15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69" name="Line 31"/>
          <p:cNvSpPr>
            <a:spLocks noChangeShapeType="1"/>
          </p:cNvSpPr>
          <p:nvPr/>
        </p:nvSpPr>
        <p:spPr bwMode="auto">
          <a:xfrm flipV="1">
            <a:off x="3065634" y="567456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270" name="Text Box 32"/>
          <p:cNvSpPr txBox="1">
            <a:spLocks noChangeArrowheads="1"/>
          </p:cNvSpPr>
          <p:nvPr/>
        </p:nvSpPr>
        <p:spPr bwMode="auto">
          <a:xfrm>
            <a:off x="4665834" y="6284168"/>
            <a:ext cx="674688" cy="457200"/>
          </a:xfrm>
          <a:prstGeom prst="rect">
            <a:avLst/>
          </a:prstGeom>
          <a:solidFill>
            <a:srgbClr val="FF99FF"/>
          </a:solidFill>
          <a:ln>
            <a:solidFill>
              <a:schemeClr val="bg2"/>
            </a:solidFill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v-SE" altLang="zh-TW">
                <a:latin typeface="Arial" charset="0"/>
                <a:ea typeface="新細明體" charset="-120"/>
              </a:rPr>
              <a:t>v[3]</a:t>
            </a:r>
            <a:endParaRPr lang="en-US" altLang="zh-TW">
              <a:latin typeface="Arial" charset="0"/>
              <a:ea typeface="新細明體" charset="-120"/>
            </a:endParaRPr>
          </a:p>
        </p:txBody>
      </p:sp>
      <p:sp>
        <p:nvSpPr>
          <p:cNvPr id="10271" name="Line 33"/>
          <p:cNvSpPr>
            <a:spLocks noChangeShapeType="1"/>
          </p:cNvSpPr>
          <p:nvPr/>
        </p:nvSpPr>
        <p:spPr bwMode="auto">
          <a:xfrm flipV="1">
            <a:off x="4970634" y="567456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272" name="Text Box 34"/>
          <p:cNvSpPr txBox="1">
            <a:spLocks noChangeArrowheads="1"/>
          </p:cNvSpPr>
          <p:nvPr/>
        </p:nvSpPr>
        <p:spPr bwMode="auto">
          <a:xfrm>
            <a:off x="2897359" y="4412506"/>
            <a:ext cx="273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v-SE" altLang="zh-TW">
                <a:ea typeface="新細明體" charset="-120"/>
              </a:rPr>
              <a:t>0    1     2    3     4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73" name="Text Box 35"/>
          <p:cNvSpPr txBox="1">
            <a:spLocks noChangeArrowheads="1"/>
          </p:cNvSpPr>
          <p:nvPr/>
        </p:nvSpPr>
        <p:spPr bwMode="auto">
          <a:xfrm>
            <a:off x="445242" y="2628900"/>
            <a:ext cx="2032000" cy="457200"/>
          </a:xfrm>
          <a:prstGeom prst="rect">
            <a:avLst/>
          </a:prstGeom>
          <a:solidFill>
            <a:srgbClr val="FF99FF"/>
          </a:solidFill>
          <a:ln>
            <a:solidFill>
              <a:schemeClr val="bg2"/>
            </a:solidFill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v-SE" altLang="zh-TW" dirty="0">
                <a:latin typeface="Arial" charset="0"/>
                <a:ea typeface="新細明體" charset="-120"/>
              </a:rPr>
              <a:t>v.pop_back();</a:t>
            </a:r>
            <a:endParaRPr lang="en-US" altLang="zh-TW" dirty="0">
              <a:latin typeface="Arial" charset="0"/>
              <a:ea typeface="新細明體" charset="-120"/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5742869" y="6279703"/>
            <a:ext cx="1205395" cy="461665"/>
          </a:xfrm>
          <a:prstGeom prst="rect">
            <a:avLst/>
          </a:prstGeom>
          <a:solidFill>
            <a:srgbClr val="FF99FF"/>
          </a:solidFill>
          <a:ln>
            <a:solidFill>
              <a:schemeClr val="bg2"/>
            </a:solidFill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v-SE" altLang="zh-TW" dirty="0" smtClean="0">
                <a:latin typeface="Arial" charset="0"/>
                <a:ea typeface="新細明體" charset="-120"/>
              </a:rPr>
              <a:t>v.end();</a:t>
            </a:r>
            <a:endParaRPr lang="en-US" altLang="zh-TW" dirty="0">
              <a:latin typeface="Arial" charset="0"/>
              <a:ea typeface="新細明體" charset="-120"/>
            </a:endParaRPr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 flipV="1">
            <a:off x="6101676" y="5706616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6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921</TotalTime>
  <Words>1486</Words>
  <Application>Microsoft Office PowerPoint</Application>
  <PresentationFormat>如螢幕大小 (4:3)</PresentationFormat>
  <Paragraphs>284</Paragraphs>
  <Slides>36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37" baseType="lpstr">
      <vt:lpstr>古典-1</vt:lpstr>
      <vt:lpstr>Container (STL)</vt:lpstr>
      <vt:lpstr>Standard Template Library</vt:lpstr>
      <vt:lpstr>Containers, Iterators, Algorithms</vt:lpstr>
      <vt:lpstr>Containers</vt:lpstr>
      <vt:lpstr>Sequence Containers (1)</vt:lpstr>
      <vt:lpstr>Sequence Containers (2)</vt:lpstr>
      <vt:lpstr>Associative Containers (1)</vt:lpstr>
      <vt:lpstr>Associative Containers (2)</vt:lpstr>
      <vt:lpstr>Vector Container</vt:lpstr>
      <vt:lpstr>Vector Container Example</vt:lpstr>
      <vt:lpstr>Vector Container Example</vt:lpstr>
      <vt:lpstr>Iterators</vt:lpstr>
      <vt:lpstr>Iterators</vt:lpstr>
      <vt:lpstr>Iterators</vt:lpstr>
      <vt:lpstr>Iterators</vt:lpstr>
      <vt:lpstr>Iterators</vt:lpstr>
      <vt:lpstr>Iterators</vt:lpstr>
      <vt:lpstr>Iterator Categories</vt:lpstr>
      <vt:lpstr>for_each( ) Algorithm</vt:lpstr>
      <vt:lpstr>find( ) Algorithm</vt:lpstr>
      <vt:lpstr>find_if( ) Algorithm</vt:lpstr>
      <vt:lpstr>count_if( ) Algorithm</vt:lpstr>
      <vt:lpstr>List Container</vt:lpstr>
      <vt:lpstr>List Container</vt:lpstr>
      <vt:lpstr>Insert Iterators</vt:lpstr>
      <vt:lpstr>Insert Iterators</vt:lpstr>
      <vt:lpstr>Sort &amp; Merge</vt:lpstr>
      <vt:lpstr>Functions Objects</vt:lpstr>
      <vt:lpstr>Function Objects</vt:lpstr>
      <vt:lpstr>User Defined Function Objects</vt:lpstr>
      <vt:lpstr>User Defined Function Objects</vt:lpstr>
      <vt:lpstr>Associative Containers</vt:lpstr>
      <vt:lpstr>Sets and Multisets</vt:lpstr>
      <vt:lpstr>PowerPoint 簡報</vt:lpstr>
      <vt:lpstr>Maps and Multimaps</vt:lpstr>
      <vt:lpstr>Maps and Multimaps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Introduction to Database Systems</dc:title>
  <dc:creator>coolman</dc:creator>
  <cp:lastModifiedBy>Windows 使用者</cp:lastModifiedBy>
  <cp:revision>387</cp:revision>
  <cp:lastPrinted>2014-09-09T07:12:04Z</cp:lastPrinted>
  <dcterms:created xsi:type="dcterms:W3CDTF">2007-09-19T03:56:29Z</dcterms:created>
  <dcterms:modified xsi:type="dcterms:W3CDTF">2019-10-21T18:18:45Z</dcterms:modified>
</cp:coreProperties>
</file>