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1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9" r:id="rId9"/>
    <p:sldId id="401" r:id="rId10"/>
    <p:sldId id="402" r:id="rId11"/>
    <p:sldId id="320" r:id="rId12"/>
    <p:sldId id="321" r:id="rId13"/>
    <p:sldId id="322" r:id="rId14"/>
    <p:sldId id="323" r:id="rId15"/>
    <p:sldId id="324" r:id="rId16"/>
    <p:sldId id="325" r:id="rId17"/>
    <p:sldId id="404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8" r:id="rId50"/>
    <p:sldId id="359" r:id="rId51"/>
    <p:sldId id="357" r:id="rId52"/>
    <p:sldId id="455" r:id="rId53"/>
    <p:sldId id="456" r:id="rId54"/>
    <p:sldId id="458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60" r:id="rId63"/>
    <p:sldId id="461" r:id="rId64"/>
    <p:sldId id="462" r:id="rId65"/>
    <p:sldId id="464" r:id="rId66"/>
    <p:sldId id="473" r:id="rId67"/>
    <p:sldId id="474" r:id="rId68"/>
    <p:sldId id="475" r:id="rId69"/>
    <p:sldId id="476" r:id="rId70"/>
    <p:sldId id="477" r:id="rId71"/>
    <p:sldId id="465" r:id="rId72"/>
    <p:sldId id="442" r:id="rId73"/>
    <p:sldId id="443" r:id="rId74"/>
    <p:sldId id="444" r:id="rId75"/>
    <p:sldId id="445" r:id="rId76"/>
    <p:sldId id="449" r:id="rId77"/>
    <p:sldId id="450" r:id="rId78"/>
    <p:sldId id="451" r:id="rId79"/>
    <p:sldId id="452" r:id="rId80"/>
    <p:sldId id="453" r:id="rId81"/>
    <p:sldId id="454" r:id="rId82"/>
    <p:sldId id="446" r:id="rId83"/>
    <p:sldId id="447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48" r:id="rId100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6600"/>
    <a:srgbClr val="0099CC"/>
    <a:srgbClr val="FF99FF"/>
    <a:srgbClr val="009999"/>
    <a:srgbClr val="CC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fld id="{150FC41D-16D1-4302-9D9C-4B7EDCFC6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60432" y="6237312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B601C16-BE60-4957-B4F2-F33664C37B76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 Click to edit Master text styles</a:t>
            </a:r>
          </a:p>
          <a:p>
            <a:pPr lvl="1"/>
            <a:r>
              <a:rPr lang="en-US" altLang="zh-TW" dirty="0" smtClean="0"/>
              <a:t> Second level</a:t>
            </a:r>
          </a:p>
          <a:p>
            <a:pPr lvl="2"/>
            <a:r>
              <a:rPr lang="en-US" altLang="zh-TW" dirty="0" smtClean="0"/>
              <a:t> Third level</a:t>
            </a:r>
          </a:p>
          <a:p>
            <a:pPr lvl="3"/>
            <a:r>
              <a:rPr lang="en-US" altLang="zh-TW" dirty="0" smtClean="0"/>
              <a:t> Fourth level</a:t>
            </a:r>
          </a:p>
          <a:p>
            <a:pPr lvl="4"/>
            <a:r>
              <a:rPr lang="en-US" altLang="zh-TW" dirty="0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r>
              <a:rPr lang="en-US" altLang="zh-TW" smtClean="0"/>
              <a:t>CHAPTER 5</a:t>
            </a:r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778880-24B9-4414-9A5C-2A13711673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Cambria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Cambria" pitchFamily="18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Cambria" pitchFamily="18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Cambria" pitchFamily="18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Cambria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EA20-46E2-4ECF-A5F8-BAD172B7304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36861" y="1556791"/>
            <a:ext cx="31470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u="sng" dirty="0">
                <a:latin typeface="Cambria" pitchFamily="18" charset="0"/>
              </a:rPr>
              <a:t>CHAPTER 3</a:t>
            </a:r>
            <a:endParaRPr kumimoji="1" lang="en-US" altLang="zh-TW" sz="4000" b="1" u="sng" dirty="0">
              <a:latin typeface="Cambria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47864" y="2996952"/>
            <a:ext cx="248536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zh-TW" sz="4400" b="1">
                <a:latin typeface="Cambria" pitchFamily="18" charset="0"/>
              </a:rPr>
              <a:t> </a:t>
            </a:r>
            <a:r>
              <a:rPr kumimoji="1" lang="en-US" altLang="zh-TW" sz="6600" b="1" smtClean="0">
                <a:latin typeface="Cambria" pitchFamily="18" charset="0"/>
              </a:rPr>
              <a:t>Trees</a:t>
            </a:r>
            <a:endParaRPr kumimoji="1" lang="en-US" altLang="zh-TW" sz="66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5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59110"/>
            <a:ext cx="8226425" cy="1009650"/>
          </a:xfrm>
        </p:spPr>
        <p:txBody>
          <a:bodyPr/>
          <a:lstStyle/>
          <a:p>
            <a:r>
              <a:rPr lang="en-US" altLang="zh-TW" dirty="0"/>
              <a:t>Representation of </a:t>
            </a:r>
            <a:r>
              <a:rPr lang="en-US" altLang="zh-TW" dirty="0" smtClean="0"/>
              <a:t>Trees (2/2)</a:t>
            </a:r>
            <a:endParaRPr lang="en-US" altLang="zh-TW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226425" cy="1757362"/>
          </a:xfrm>
        </p:spPr>
        <p:txBody>
          <a:bodyPr/>
          <a:lstStyle/>
          <a:p>
            <a:pPr lvl="1"/>
            <a:r>
              <a:rPr lang="en-US" altLang="zh-TW" sz="2400" dirty="0" smtClean="0"/>
              <a:t>Representation as a </a:t>
            </a:r>
            <a:r>
              <a:rPr lang="en-US" altLang="zh-TW" sz="2400" u="sng" dirty="0" smtClean="0">
                <a:solidFill>
                  <a:srgbClr val="FF0000"/>
                </a:solidFill>
              </a:rPr>
              <a:t>Two-Degree Tree</a:t>
            </a:r>
            <a:endParaRPr lang="en-US" altLang="zh-TW" sz="2400" u="sng" dirty="0">
              <a:solidFill>
                <a:srgbClr val="FF0000"/>
              </a:solidFill>
            </a:endParaRPr>
          </a:p>
        </p:txBody>
      </p:sp>
      <p:pic>
        <p:nvPicPr>
          <p:cNvPr id="131076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6"/>
          <a:stretch>
            <a:fillRect/>
          </a:stretch>
        </p:blipFill>
        <p:spPr bwMode="auto">
          <a:xfrm>
            <a:off x="1835696" y="1688001"/>
            <a:ext cx="5688013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/>
          <p:cNvSpPr/>
          <p:nvPr/>
        </p:nvSpPr>
        <p:spPr bwMode="auto">
          <a:xfrm>
            <a:off x="4355976" y="2492896"/>
            <a:ext cx="720080" cy="64807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08640" y="224725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children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 rot="2483322">
            <a:off x="4924052" y="3220239"/>
            <a:ext cx="1584176" cy="79208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4637" y="3068960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siblings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7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582"/>
            <a:ext cx="8226425" cy="792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ADT of Binary Tree</a:t>
            </a:r>
            <a:endParaRPr lang="en-US" altLang="zh-TW" dirty="0"/>
          </a:p>
        </p:txBody>
      </p:sp>
      <p:pic>
        <p:nvPicPr>
          <p:cNvPr id="132100" name="Picture 4" descr="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"/>
          <a:stretch>
            <a:fillRect/>
          </a:stretch>
        </p:blipFill>
        <p:spPr bwMode="auto">
          <a:xfrm>
            <a:off x="1043608" y="1268760"/>
            <a:ext cx="7345363" cy="52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7325"/>
            <a:ext cx="8226425" cy="1009650"/>
          </a:xfrm>
        </p:spPr>
        <p:txBody>
          <a:bodyPr/>
          <a:lstStyle/>
          <a:p>
            <a:r>
              <a:rPr lang="en-US" altLang="zh-TW" dirty="0"/>
              <a:t>Two special </a:t>
            </a:r>
            <a:r>
              <a:rPr lang="en-US" altLang="zh-TW" dirty="0" smtClean="0"/>
              <a:t>binary </a:t>
            </a:r>
            <a:r>
              <a:rPr lang="en-US" altLang="zh-TW" dirty="0"/>
              <a:t>trees: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893175" cy="1439862"/>
          </a:xfrm>
          <a:noFill/>
          <a:ln/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a) </a:t>
            </a:r>
            <a:r>
              <a:rPr lang="en-US" altLang="zh-TW" sz="2800" u="sng" dirty="0">
                <a:solidFill>
                  <a:srgbClr val="FF0000"/>
                </a:solidFill>
              </a:rPr>
              <a:t>skewed tree</a:t>
            </a:r>
            <a:r>
              <a:rPr lang="en-US" altLang="zh-TW" sz="2800" i="1" dirty="0"/>
              <a:t>,</a:t>
            </a:r>
            <a:r>
              <a:rPr lang="en-US" altLang="zh-TW" sz="2800" dirty="0"/>
              <a:t> (b) </a:t>
            </a:r>
            <a:r>
              <a:rPr lang="en-US" altLang="zh-TW" sz="2800" u="sng" dirty="0">
                <a:solidFill>
                  <a:srgbClr val="FF0000"/>
                </a:solidFill>
              </a:rPr>
              <a:t>complete binary tree</a:t>
            </a:r>
          </a:p>
          <a:p>
            <a:pPr lvl="1"/>
            <a:r>
              <a:rPr kumimoji="0" lang="en-US" altLang="zh-TW" sz="2400" dirty="0"/>
              <a:t>The all leaf nodes of these trees are on two adjacent levels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45943" y="2823719"/>
            <a:ext cx="468934" cy="476284"/>
            <a:chOff x="1389" y="1133"/>
            <a:chExt cx="360" cy="359"/>
          </a:xfrm>
          <a:solidFill>
            <a:schemeClr val="bg1"/>
          </a:solidFill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41643" y="3586043"/>
            <a:ext cx="468934" cy="476284"/>
            <a:chOff x="1004" y="1702"/>
            <a:chExt cx="360" cy="359"/>
          </a:xfrm>
          <a:solidFill>
            <a:schemeClr val="bg1"/>
          </a:solidFill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557322" y="3295316"/>
            <a:ext cx="280057" cy="298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673331" y="2823728"/>
            <a:ext cx="468934" cy="476284"/>
            <a:chOff x="2097" y="1123"/>
            <a:chExt cx="360" cy="359"/>
          </a:xfrm>
          <a:solidFill>
            <a:schemeClr val="bg1"/>
          </a:solidFill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097" y="1123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166" y="1176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164532" y="3600788"/>
            <a:ext cx="468934" cy="476284"/>
            <a:chOff x="2472" y="1703"/>
            <a:chExt cx="360" cy="359"/>
          </a:xfrm>
          <a:solidFill>
            <a:schemeClr val="bg1"/>
          </a:solidFill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472" y="1703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41" y="1756"/>
              <a:ext cx="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17827" y="3293983"/>
            <a:ext cx="333465" cy="285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6138900" y="2758072"/>
            <a:ext cx="468934" cy="476284"/>
            <a:chOff x="4229" y="1348"/>
            <a:chExt cx="360" cy="359"/>
          </a:xfrm>
          <a:solidFill>
            <a:schemeClr val="bg1"/>
          </a:solidFill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338568" y="3721358"/>
            <a:ext cx="468934" cy="476284"/>
            <a:chOff x="3618" y="2067"/>
            <a:chExt cx="360" cy="359"/>
          </a:xfrm>
          <a:solidFill>
            <a:schemeClr val="bg1"/>
          </a:solidFill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5584823" y="3172057"/>
            <a:ext cx="627851" cy="5399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898625" y="3749494"/>
            <a:ext cx="468934" cy="476284"/>
            <a:chOff x="4809" y="2088"/>
            <a:chExt cx="360" cy="359"/>
          </a:xfrm>
          <a:solidFill>
            <a:schemeClr val="bg1"/>
          </a:solidFill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7319093" y="4655171"/>
            <a:ext cx="468934" cy="476284"/>
            <a:chOff x="5130" y="2764"/>
            <a:chExt cx="360" cy="359"/>
          </a:xfrm>
          <a:solidFill>
            <a:schemeClr val="bg1"/>
          </a:solidFill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270628" y="4221089"/>
            <a:ext cx="235769" cy="41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5774756" y="4696703"/>
            <a:ext cx="468934" cy="476284"/>
            <a:chOff x="3951" y="2795"/>
            <a:chExt cx="360" cy="359"/>
          </a:xfrm>
          <a:solidFill>
            <a:schemeClr val="bg1"/>
          </a:solidFill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5396203" y="5716261"/>
            <a:ext cx="468934" cy="476284"/>
            <a:chOff x="3662" y="3556"/>
            <a:chExt cx="360" cy="359"/>
          </a:xfrm>
          <a:solidFill>
            <a:schemeClr val="bg1"/>
          </a:solidFill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277005" y="5195095"/>
            <a:ext cx="347793" cy="5121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4958706" y="4681966"/>
            <a:ext cx="468934" cy="476284"/>
            <a:chOff x="3328" y="2784"/>
            <a:chExt cx="360" cy="359"/>
          </a:xfrm>
          <a:solidFill>
            <a:schemeClr val="bg1"/>
          </a:solidFill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4496322" y="5685446"/>
            <a:ext cx="468934" cy="476284"/>
            <a:chOff x="2975" y="3533"/>
            <a:chExt cx="360" cy="359"/>
          </a:xfrm>
          <a:solidFill>
            <a:schemeClr val="bg1"/>
          </a:solidFill>
        </p:grpSpPr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6517452" y="4653831"/>
            <a:ext cx="468934" cy="476284"/>
            <a:chOff x="4518" y="2763"/>
            <a:chExt cx="360" cy="359"/>
          </a:xfrm>
          <a:solidFill>
            <a:schemeClr val="bg1"/>
          </a:solidFill>
        </p:grpSpPr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6736201" y="4219749"/>
            <a:ext cx="264426" cy="4126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5655557" y="4176877"/>
            <a:ext cx="306110" cy="5121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>
            <a:off x="5177455" y="4162140"/>
            <a:ext cx="265729" cy="5121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4728169" y="5180356"/>
            <a:ext cx="349096" cy="4842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6525312" y="3186794"/>
            <a:ext cx="586168" cy="554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306124" y="2348015"/>
            <a:ext cx="294386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/>
              <a:t>Complete Binary Tree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1251812" y="2366080"/>
            <a:ext cx="27944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/>
              <a:t>Skewed Binary Tree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539552" y="5952059"/>
            <a:ext cx="468934" cy="476284"/>
            <a:chOff x="468" y="3468"/>
            <a:chExt cx="360" cy="359"/>
          </a:xfrm>
          <a:solidFill>
            <a:schemeClr val="bg1"/>
          </a:solidFill>
        </p:grpSpPr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59" name="Line 57"/>
          <p:cNvSpPr>
            <a:spLocks noChangeShapeType="1"/>
          </p:cNvSpPr>
          <p:nvPr/>
        </p:nvSpPr>
        <p:spPr bwMode="auto">
          <a:xfrm flipH="1">
            <a:off x="715074" y="5588983"/>
            <a:ext cx="264427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1070050" y="4372482"/>
            <a:ext cx="468934" cy="476284"/>
            <a:chOff x="873" y="2289"/>
            <a:chExt cx="360" cy="359"/>
          </a:xfrm>
          <a:solidFill>
            <a:schemeClr val="bg1"/>
          </a:solidFill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63" name="Group 61"/>
          <p:cNvGrpSpPr>
            <a:grpSpLocks/>
          </p:cNvGrpSpPr>
          <p:nvPr/>
        </p:nvGrpSpPr>
        <p:grpSpPr bwMode="auto">
          <a:xfrm>
            <a:off x="775329" y="5102651"/>
            <a:ext cx="468934" cy="476284"/>
            <a:chOff x="648" y="2834"/>
            <a:chExt cx="360" cy="359"/>
          </a:xfrm>
          <a:solidFill>
            <a:schemeClr val="bg1"/>
          </a:solidFill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66" name="Line 64"/>
          <p:cNvSpPr>
            <a:spLocks noChangeShapeType="1"/>
          </p:cNvSpPr>
          <p:nvPr/>
        </p:nvSpPr>
        <p:spPr bwMode="auto">
          <a:xfrm flipH="1">
            <a:off x="1288798" y="4084433"/>
            <a:ext cx="113326" cy="2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H="1">
            <a:off x="1051712" y="4870872"/>
            <a:ext cx="138075" cy="244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4046303" y="2810322"/>
            <a:ext cx="276150" cy="38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4046303" y="3737111"/>
            <a:ext cx="276150" cy="38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4046303" y="4674245"/>
            <a:ext cx="276150" cy="38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4033293" y="5707200"/>
            <a:ext cx="276150" cy="38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3995936" y="6168665"/>
            <a:ext cx="276150" cy="38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C33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1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936625"/>
          </a:xfrm>
        </p:spPr>
        <p:txBody>
          <a:bodyPr/>
          <a:lstStyle/>
          <a:p>
            <a:pPr marL="533400" indent="-533400"/>
            <a:r>
              <a:rPr lang="en-US" altLang="zh-TW" dirty="0"/>
              <a:t>Properties of binary trees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8962" cy="5545137"/>
          </a:xfrm>
        </p:spPr>
        <p:txBody>
          <a:bodyPr/>
          <a:lstStyle/>
          <a:p>
            <a:pPr marL="514350" indent="-457200"/>
            <a:r>
              <a:rPr lang="en-US" altLang="zh-TW" sz="2800" b="1" u="sng" dirty="0" smtClean="0">
                <a:solidFill>
                  <a:srgbClr val="FF0000"/>
                </a:solidFill>
              </a:rPr>
              <a:t>Maximum </a:t>
            </a:r>
            <a:r>
              <a:rPr lang="en-US" altLang="zh-TW" sz="2800" b="1" u="sng" dirty="0">
                <a:solidFill>
                  <a:srgbClr val="FF0000"/>
                </a:solidFill>
              </a:rPr>
              <a:t>number of </a:t>
            </a:r>
            <a:r>
              <a:rPr lang="en-US" altLang="zh-TW" sz="2800" b="1" u="sng" dirty="0" smtClean="0">
                <a:solidFill>
                  <a:srgbClr val="FF0000"/>
                </a:solidFill>
              </a:rPr>
              <a:t>nodes</a:t>
            </a:r>
            <a:r>
              <a:rPr lang="en-US" altLang="zh-TW" sz="2800" b="1" dirty="0" smtClean="0"/>
              <a:t>:</a:t>
            </a:r>
            <a:endParaRPr lang="en-US" altLang="zh-TW" sz="2800" b="1" dirty="0"/>
          </a:p>
          <a:p>
            <a:pPr marL="514350" indent="-457200">
              <a:buFont typeface="Wingdings" pitchFamily="2" charset="2"/>
              <a:buAutoNum type="arabicPeriod"/>
            </a:pPr>
            <a:r>
              <a:rPr lang="en-US" altLang="zh-TW" sz="2800" dirty="0"/>
              <a:t>The maximum number of nodes on </a:t>
            </a:r>
            <a:r>
              <a:rPr lang="en-US" altLang="zh-TW" sz="2800" dirty="0">
                <a:solidFill>
                  <a:srgbClr val="0000FF"/>
                </a:solidFill>
              </a:rPr>
              <a:t>level </a:t>
            </a:r>
            <a:r>
              <a:rPr lang="en-US" altLang="zh-TW" sz="2800" i="1" dirty="0">
                <a:solidFill>
                  <a:srgbClr val="0000FF"/>
                </a:solidFill>
              </a:rPr>
              <a:t>i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of a binary tree is </a:t>
            </a:r>
            <a:r>
              <a:rPr lang="en-US" altLang="zh-TW" sz="2800" dirty="0">
                <a:solidFill>
                  <a:srgbClr val="0000FF"/>
                </a:solidFill>
              </a:rPr>
              <a:t>2</a:t>
            </a:r>
            <a:r>
              <a:rPr lang="en-US" altLang="zh-TW" sz="2800" i="1" baseline="30000" dirty="0">
                <a:solidFill>
                  <a:srgbClr val="0000FF"/>
                </a:solidFill>
              </a:rPr>
              <a:t>i</a:t>
            </a:r>
            <a:r>
              <a:rPr lang="en-US" altLang="zh-TW" sz="2800" baseline="30000" dirty="0">
                <a:solidFill>
                  <a:srgbClr val="0000FF"/>
                </a:solidFill>
              </a:rPr>
              <a:t>-1</a:t>
            </a:r>
            <a:r>
              <a:rPr lang="en-US" altLang="zh-TW" sz="2800" dirty="0">
                <a:solidFill>
                  <a:srgbClr val="0000FF"/>
                </a:solidFill>
              </a:rPr>
              <a:t>, </a:t>
            </a:r>
            <a:r>
              <a:rPr lang="en-US" altLang="zh-TW" sz="2800" i="1" dirty="0">
                <a:solidFill>
                  <a:srgbClr val="0000FF"/>
                </a:solidFill>
              </a:rPr>
              <a:t>i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</a:t>
            </a:r>
            <a:r>
              <a:rPr lang="en-US" altLang="zh-TW" sz="2800" dirty="0">
                <a:solidFill>
                  <a:srgbClr val="0000FF"/>
                </a:solidFill>
              </a:rPr>
              <a:t>1</a:t>
            </a:r>
            <a:r>
              <a:rPr lang="en-US" altLang="zh-TW" sz="2800" dirty="0"/>
              <a:t>.</a:t>
            </a:r>
          </a:p>
          <a:p>
            <a:pPr marL="514350" indent="-457200">
              <a:buFont typeface="Wingdings" pitchFamily="2" charset="2"/>
              <a:buAutoNum type="arabicPeriod"/>
            </a:pPr>
            <a:r>
              <a:rPr lang="en-US" altLang="zh-TW" sz="2800" dirty="0"/>
              <a:t>The maximum number of nodes in a </a:t>
            </a:r>
            <a:r>
              <a:rPr lang="en-US" altLang="zh-TW" sz="2800" dirty="0">
                <a:solidFill>
                  <a:srgbClr val="0000FF"/>
                </a:solidFill>
              </a:rPr>
              <a:t>binary tree of depth </a:t>
            </a:r>
            <a:r>
              <a:rPr lang="en-US" altLang="zh-TW" sz="2800" i="1" dirty="0">
                <a:solidFill>
                  <a:srgbClr val="0000FF"/>
                </a:solidFill>
              </a:rPr>
              <a:t>k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is </a:t>
            </a:r>
            <a:r>
              <a:rPr lang="en-US" altLang="zh-TW" sz="2800" u="sng" dirty="0">
                <a:solidFill>
                  <a:srgbClr val="0000FF"/>
                </a:solidFill>
              </a:rPr>
              <a:t>2</a:t>
            </a:r>
            <a:r>
              <a:rPr lang="en-US" altLang="zh-TW" sz="2800" i="1" u="sng" baseline="30000" dirty="0">
                <a:solidFill>
                  <a:srgbClr val="0000FF"/>
                </a:solidFill>
              </a:rPr>
              <a:t>k</a:t>
            </a:r>
            <a:r>
              <a:rPr lang="en-US" altLang="zh-TW" sz="2800" u="sng" dirty="0">
                <a:solidFill>
                  <a:srgbClr val="0000FF"/>
                </a:solidFill>
              </a:rPr>
              <a:t>-1</a:t>
            </a:r>
            <a:r>
              <a:rPr lang="en-US" altLang="zh-TW" sz="2800" dirty="0"/>
              <a:t>, </a:t>
            </a:r>
            <a:r>
              <a:rPr lang="en-US" altLang="zh-TW" sz="2800" i="1" dirty="0">
                <a:solidFill>
                  <a:srgbClr val="0000FF"/>
                </a:solidFill>
              </a:rPr>
              <a:t>k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</a:t>
            </a:r>
            <a:r>
              <a:rPr lang="en-US" altLang="zh-TW" sz="2800" dirty="0">
                <a:solidFill>
                  <a:srgbClr val="0000FF"/>
                </a:solidFill>
              </a:rPr>
              <a:t>1</a:t>
            </a:r>
            <a:r>
              <a:rPr lang="en-US" altLang="zh-TW" sz="2800" dirty="0"/>
              <a:t>.</a:t>
            </a:r>
          </a:p>
          <a:p>
            <a:pPr marL="514350" indent="-457200"/>
            <a:r>
              <a:rPr lang="en-US" altLang="zh-TW" sz="2800" b="1" u="sng" dirty="0" smtClean="0">
                <a:solidFill>
                  <a:srgbClr val="FF0000"/>
                </a:solidFill>
              </a:rPr>
              <a:t>Relation </a:t>
            </a:r>
            <a:r>
              <a:rPr lang="en-US" altLang="zh-TW" sz="2800" b="1" u="sng" dirty="0">
                <a:solidFill>
                  <a:srgbClr val="FF0000"/>
                </a:solidFill>
              </a:rPr>
              <a:t>between number of leaf nodes and degree-2 </a:t>
            </a:r>
            <a:r>
              <a:rPr lang="en-US" altLang="zh-TW" sz="2800" b="1" u="sng" dirty="0" smtClean="0">
                <a:solidFill>
                  <a:srgbClr val="FF0000"/>
                </a:solidFill>
              </a:rPr>
              <a:t>nodes</a:t>
            </a:r>
            <a:r>
              <a:rPr lang="en-US" altLang="zh-TW" sz="2800" b="1" dirty="0" smtClean="0"/>
              <a:t>:</a:t>
            </a:r>
            <a:endParaRPr lang="en-US" altLang="zh-TW" sz="2800" b="1" dirty="0"/>
          </a:p>
          <a:p>
            <a:pPr marL="514350" indent="-457200">
              <a:buFont typeface="Wingdings" pitchFamily="2" charset="2"/>
              <a:buNone/>
            </a:pPr>
            <a:r>
              <a:rPr lang="en-US" altLang="zh-TW" sz="2800" dirty="0"/>
              <a:t>	For any nonempty binary tree, T, if </a:t>
            </a:r>
            <a:r>
              <a:rPr lang="en-US" altLang="zh-TW" sz="2800" dirty="0">
                <a:solidFill>
                  <a:srgbClr val="0000FF"/>
                </a:solidFill>
              </a:rPr>
              <a:t>n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0</a:t>
            </a:r>
            <a:r>
              <a:rPr lang="en-US" altLang="zh-TW" sz="2800" dirty="0"/>
              <a:t> is the number of </a:t>
            </a:r>
            <a:r>
              <a:rPr lang="en-US" altLang="zh-TW" sz="2800" dirty="0">
                <a:solidFill>
                  <a:srgbClr val="0000FF"/>
                </a:solidFill>
              </a:rPr>
              <a:t>leaf nodes </a:t>
            </a:r>
            <a:r>
              <a:rPr lang="en-US" altLang="zh-TW" sz="2800" dirty="0"/>
              <a:t>and </a:t>
            </a:r>
            <a:r>
              <a:rPr lang="en-US" altLang="zh-TW" sz="2800" dirty="0">
                <a:solidFill>
                  <a:srgbClr val="0000FF"/>
                </a:solidFill>
              </a:rPr>
              <a:t>n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2</a:t>
            </a:r>
            <a:r>
              <a:rPr lang="en-US" altLang="zh-TW" sz="2800" dirty="0"/>
              <a:t> is the number of nodes of </a:t>
            </a:r>
            <a:r>
              <a:rPr lang="en-US" altLang="zh-TW" sz="2800" dirty="0">
                <a:solidFill>
                  <a:srgbClr val="0000FF"/>
                </a:solidFill>
              </a:rPr>
              <a:t>degree 2</a:t>
            </a:r>
            <a:r>
              <a:rPr lang="en-US" altLang="zh-TW" sz="2800" dirty="0"/>
              <a:t>, then </a:t>
            </a:r>
            <a:r>
              <a:rPr lang="en-US" altLang="zh-TW" sz="4000" dirty="0">
                <a:solidFill>
                  <a:srgbClr val="0000FF"/>
                </a:solidFill>
              </a:rPr>
              <a:t>n</a:t>
            </a:r>
            <a:r>
              <a:rPr lang="en-US" altLang="zh-TW" sz="4000" baseline="-25000" dirty="0">
                <a:solidFill>
                  <a:srgbClr val="0000FF"/>
                </a:solidFill>
              </a:rPr>
              <a:t>0</a:t>
            </a:r>
            <a:r>
              <a:rPr lang="en-US" altLang="zh-TW" sz="4000" dirty="0">
                <a:solidFill>
                  <a:srgbClr val="0000FF"/>
                </a:solidFill>
              </a:rPr>
              <a:t> = n</a:t>
            </a:r>
            <a:r>
              <a:rPr lang="en-US" altLang="zh-TW" sz="4000" baseline="-25000" dirty="0">
                <a:solidFill>
                  <a:srgbClr val="0000FF"/>
                </a:solidFill>
              </a:rPr>
              <a:t>2</a:t>
            </a:r>
            <a:r>
              <a:rPr lang="en-US" altLang="zh-TW" sz="4000" dirty="0">
                <a:solidFill>
                  <a:srgbClr val="0000FF"/>
                </a:solidFill>
              </a:rPr>
              <a:t> + 1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06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416823" cy="792163"/>
          </a:xfrm>
        </p:spPr>
        <p:txBody>
          <a:bodyPr/>
          <a:lstStyle/>
          <a:p>
            <a:r>
              <a:rPr lang="en-US" altLang="zh-TW" dirty="0"/>
              <a:t>Properties of binary trees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4744"/>
            <a:ext cx="8513763" cy="4103687"/>
          </a:xfrm>
        </p:spPr>
        <p:txBody>
          <a:bodyPr/>
          <a:lstStyle/>
          <a:p>
            <a:r>
              <a:rPr lang="en-US" altLang="zh-TW" sz="2800" dirty="0"/>
              <a:t>Definition:</a:t>
            </a:r>
          </a:p>
          <a:p>
            <a:pPr lvl="1"/>
            <a:r>
              <a:rPr lang="en-US" altLang="zh-TW" sz="2400" dirty="0"/>
              <a:t>A </a:t>
            </a:r>
            <a:r>
              <a:rPr lang="en-US" altLang="zh-TW" sz="2400" u="sng" dirty="0">
                <a:solidFill>
                  <a:srgbClr val="FF0000"/>
                </a:solidFill>
              </a:rPr>
              <a:t>full binary tree </a:t>
            </a:r>
            <a:r>
              <a:rPr lang="en-US" altLang="zh-TW" sz="2400" dirty="0"/>
              <a:t>of depth </a:t>
            </a:r>
            <a:r>
              <a:rPr lang="en-US" altLang="zh-TW" sz="2400" i="1" dirty="0">
                <a:solidFill>
                  <a:srgbClr val="0000FF"/>
                </a:solidFill>
              </a:rPr>
              <a:t>k</a:t>
            </a:r>
            <a:r>
              <a:rPr lang="en-US" altLang="zh-TW" sz="2400" dirty="0"/>
              <a:t> is a binary tree of death </a:t>
            </a:r>
            <a:r>
              <a:rPr lang="en-US" altLang="zh-TW" sz="2400" i="1" dirty="0">
                <a:solidFill>
                  <a:srgbClr val="0000FF"/>
                </a:solidFill>
              </a:rPr>
              <a:t>k</a:t>
            </a:r>
            <a:r>
              <a:rPr lang="en-US" altLang="zh-TW" sz="2400" dirty="0"/>
              <a:t> having </a:t>
            </a:r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r>
              <a:rPr lang="en-US" altLang="zh-TW" sz="2400" i="1" baseline="30000" dirty="0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-1 nodes</a:t>
            </a:r>
            <a:r>
              <a:rPr lang="en-US" altLang="zh-TW" sz="2400" dirty="0">
                <a:solidFill>
                  <a:schemeClr val="tx2"/>
                </a:solidFill>
              </a:rPr>
              <a:t>, k </a:t>
            </a:r>
            <a:r>
              <a:rPr lang="en-US" altLang="zh-TW" sz="2400" dirty="0">
                <a:solidFill>
                  <a:schemeClr val="tx2"/>
                </a:solidFill>
                <a:sym typeface="Symbol" pitchFamily="18" charset="2"/>
              </a:rPr>
              <a:t></a:t>
            </a:r>
            <a:r>
              <a:rPr lang="en-US" altLang="zh-TW" sz="2400" dirty="0">
                <a:solidFill>
                  <a:schemeClr val="tx2"/>
                </a:solidFill>
              </a:rPr>
              <a:t> 0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400" dirty="0"/>
              <a:t>A binary tree with n nodes and depth k is </a:t>
            </a:r>
            <a:r>
              <a:rPr lang="en-US" altLang="zh-TW" sz="2400" dirty="0">
                <a:solidFill>
                  <a:srgbClr val="FF0000"/>
                </a:solidFill>
              </a:rPr>
              <a:t>complete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i="1" dirty="0" err="1"/>
              <a:t>iff</a:t>
            </a:r>
            <a:r>
              <a:rPr lang="en-US" altLang="zh-TW" sz="2400" i="1" dirty="0"/>
              <a:t> </a:t>
            </a:r>
            <a:r>
              <a:rPr lang="en-US" altLang="zh-TW" sz="2400" dirty="0"/>
              <a:t>its nodes correspond to the nodes </a:t>
            </a:r>
            <a:r>
              <a:rPr lang="en-US" altLang="zh-TW" sz="2400" dirty="0">
                <a:solidFill>
                  <a:schemeClr val="tx2"/>
                </a:solidFill>
              </a:rPr>
              <a:t>numbered from 1 to n in the full binary tree</a:t>
            </a:r>
            <a:r>
              <a:rPr lang="en-US" altLang="zh-TW" sz="2400" dirty="0"/>
              <a:t> of depth k.</a:t>
            </a:r>
          </a:p>
          <a:p>
            <a:pPr lvl="1"/>
            <a:r>
              <a:rPr lang="en-US" altLang="zh-TW" sz="2400" dirty="0" smtClean="0"/>
              <a:t>The height </a:t>
            </a:r>
            <a:r>
              <a:rPr lang="en-US" altLang="zh-TW" sz="2400" dirty="0"/>
              <a:t>of a complete </a:t>
            </a:r>
            <a:br>
              <a:rPr lang="en-US" altLang="zh-TW" sz="2400" dirty="0"/>
            </a:br>
            <a:r>
              <a:rPr lang="en-US" altLang="zh-TW" sz="2400" dirty="0"/>
              <a:t>binary tree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nodes </a:t>
            </a:r>
            <a:br>
              <a:rPr lang="en-US" altLang="zh-TW" sz="2400" dirty="0"/>
            </a:br>
            <a:r>
              <a:rPr lang="en-US" altLang="zh-TW" sz="2400" dirty="0"/>
              <a:t>is </a:t>
            </a:r>
            <a:r>
              <a:rPr lang="en-US" altLang="zh-TW" sz="3600" dirty="0">
                <a:solidFill>
                  <a:srgbClr val="0000FF"/>
                </a:solidFill>
                <a:sym typeface="Symbol" pitchFamily="18" charset="2"/>
              </a:rPr>
              <a:t>log</a:t>
            </a:r>
            <a:r>
              <a:rPr lang="en-US" altLang="zh-TW" sz="3600" baseline="-25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altLang="zh-TW" sz="36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zh-TW" sz="3600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altLang="zh-TW" sz="3600" dirty="0">
                <a:solidFill>
                  <a:srgbClr val="0000FF"/>
                </a:solidFill>
                <a:sym typeface="Symbol" pitchFamily="18" charset="2"/>
              </a:rPr>
              <a:t>+1)</a:t>
            </a:r>
            <a:endParaRPr lang="en-US" altLang="zh-TW" sz="24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69358" y="4376217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86821" y="436510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56583" y="4985817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1508" y="4992167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2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643908" y="4634979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651971" y="5003279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686896" y="5009629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3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972646" y="5577954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023446" y="558430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7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932958" y="5300142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791546" y="5604942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824883" y="5627167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5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532783" y="6265342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615333" y="628915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9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439121" y="5931967"/>
            <a:ext cx="26828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166071" y="5593829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199408" y="5600179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4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2843808" y="6246292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78733" y="6268517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8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359871" y="5576367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375746" y="5600179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6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4524971" y="5298554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697883" y="5271567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3331171" y="5262042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3020021" y="5922442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363046" y="4644504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142163" y="4289821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159625" y="4278709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6154738" y="4866084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189663" y="487243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2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6335713" y="4537471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8132763" y="4883546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8167688" y="4889896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3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8520113" y="5493146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8570913" y="5499496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7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447088" y="5147071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626225" y="5485209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659563" y="550743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5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859588" y="6094809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6942138" y="6118621"/>
            <a:ext cx="35561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11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886575" y="5778896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5711825" y="5509021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5745163" y="5515371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4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6427788" y="6093221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6462713" y="6115446"/>
            <a:ext cx="3654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10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637463" y="5474096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653338" y="5497909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6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7781925" y="5145484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6413500" y="5151834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H="1">
            <a:off x="5859463" y="5159771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H="1">
            <a:off x="6572250" y="5769371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7493000" y="4553346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5991225" y="6094809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073775" y="6118621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9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534025" y="6109096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568950" y="6131321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8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5689600" y="5812234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5962650" y="5812234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8763000" y="6077346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8794750" y="6066234"/>
            <a:ext cx="3654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15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8331200" y="6075759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8347075" y="6063059"/>
            <a:ext cx="3654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14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7894638" y="6077346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908925" y="6067821"/>
            <a:ext cx="3654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13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7437438" y="6091634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7489825" y="6080521"/>
            <a:ext cx="36548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12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8807450" y="5761434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H="1">
            <a:off x="8493125" y="5751909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 flipH="1">
            <a:off x="7610475" y="5794771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7883525" y="5794771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6012160" y="6488509"/>
            <a:ext cx="283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CC3300"/>
                </a:solidFill>
              </a:rPr>
              <a:t>Full binary tree of depth 4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3039988" y="6453336"/>
            <a:ext cx="232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CC3300"/>
                </a:solidFill>
              </a:rPr>
              <a:t>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12359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779462"/>
          </a:xfrm>
        </p:spPr>
        <p:txBody>
          <a:bodyPr/>
          <a:lstStyle/>
          <a:p>
            <a:r>
              <a:rPr lang="en-US" altLang="zh-TW" dirty="0"/>
              <a:t>Binary tree representations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895" y="1035341"/>
            <a:ext cx="8226425" cy="4135438"/>
          </a:xfrm>
        </p:spPr>
        <p:txBody>
          <a:bodyPr/>
          <a:lstStyle/>
          <a:p>
            <a:pPr marL="609600" indent="-609600"/>
            <a:r>
              <a:rPr lang="en-US" altLang="zh-TW" sz="2800" u="sng" dirty="0" smtClean="0">
                <a:solidFill>
                  <a:srgbClr val="FF0000"/>
                </a:solidFill>
              </a:rPr>
              <a:t>(</a:t>
            </a:r>
            <a:r>
              <a:rPr lang="en-US" altLang="zh-TW" sz="2800" u="sng" dirty="0">
                <a:solidFill>
                  <a:srgbClr val="FF0000"/>
                </a:solidFill>
              </a:rPr>
              <a:t>using array)</a:t>
            </a:r>
          </a:p>
          <a:p>
            <a:pPr marL="990600" lvl="1" indent="-533400"/>
            <a:r>
              <a:rPr lang="en-US" altLang="zh-TW" sz="2400" dirty="0" smtClean="0"/>
              <a:t>If </a:t>
            </a:r>
            <a:r>
              <a:rPr lang="en-US" altLang="zh-TW" sz="2400" dirty="0"/>
              <a:t>a complete binary tree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nodes is </a:t>
            </a:r>
            <a:r>
              <a:rPr lang="en-US" altLang="zh-TW" sz="2400" dirty="0">
                <a:solidFill>
                  <a:srgbClr val="0000FF"/>
                </a:solidFill>
              </a:rPr>
              <a:t>represented sequentially</a:t>
            </a:r>
            <a:r>
              <a:rPr lang="en-US" altLang="zh-TW" sz="2400" dirty="0"/>
              <a:t>, then for any node with index </a:t>
            </a:r>
            <a:r>
              <a:rPr lang="en-US" altLang="zh-TW" sz="2400" i="1" dirty="0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, 1 </a:t>
            </a:r>
            <a:r>
              <a:rPr lang="en-US" altLang="zh-TW" sz="2400" dirty="0">
                <a:sym typeface="Symbol" pitchFamily="18" charset="2"/>
              </a:rPr>
              <a:t></a:t>
            </a:r>
            <a:r>
              <a:rPr lang="en-US" altLang="zh-TW" sz="2400" dirty="0"/>
              <a:t> </a:t>
            </a:r>
            <a:r>
              <a:rPr lang="en-US" altLang="zh-TW" sz="2400" i="1" dirty="0"/>
              <a:t>i </a:t>
            </a:r>
            <a:r>
              <a:rPr lang="en-US" altLang="zh-TW" sz="2400" dirty="0">
                <a:sym typeface="Symbol" pitchFamily="18" charset="2"/>
              </a:rPr>
              <a:t></a:t>
            </a:r>
            <a:r>
              <a:rPr lang="en-US" altLang="zh-TW" sz="2400" dirty="0"/>
              <a:t> </a:t>
            </a:r>
            <a:r>
              <a:rPr lang="en-US" altLang="zh-TW" sz="2400" i="1" dirty="0"/>
              <a:t>n</a:t>
            </a:r>
            <a:r>
              <a:rPr lang="en-US" altLang="zh-TW" sz="2400" dirty="0"/>
              <a:t>, we have</a:t>
            </a:r>
          </a:p>
          <a:p>
            <a:pPr marL="1390650" lvl="2" indent="-533400">
              <a:buFont typeface="Wingdings" pitchFamily="2" charset="2"/>
              <a:buAutoNum type="arabicPeriod"/>
            </a:pPr>
            <a:r>
              <a:rPr lang="en-US" altLang="zh-TW" sz="2000" dirty="0"/>
              <a:t> </a:t>
            </a:r>
            <a:r>
              <a:rPr lang="en-US" altLang="zh-TW" sz="2000" u="sng" dirty="0">
                <a:solidFill>
                  <a:srgbClr val="0000FF"/>
                </a:solidFill>
              </a:rPr>
              <a:t>parent(i) </a:t>
            </a:r>
            <a:r>
              <a:rPr lang="en-US" altLang="zh-TW" sz="2000" dirty="0"/>
              <a:t>is at </a:t>
            </a:r>
            <a:r>
              <a:rPr lang="en-US" altLang="zh-TW" sz="2000" dirty="0">
                <a:solidFill>
                  <a:srgbClr val="0000FF"/>
                </a:solidFill>
                <a:sym typeface="Symbol" pitchFamily="18" charset="2"/>
              </a:rPr>
              <a:t></a:t>
            </a:r>
            <a:r>
              <a:rPr lang="en-US" altLang="zh-TW" sz="2000" i="1" dirty="0">
                <a:solidFill>
                  <a:srgbClr val="0000FF"/>
                </a:solidFill>
                <a:sym typeface="Symbol" pitchFamily="18" charset="2"/>
              </a:rPr>
              <a:t>i </a:t>
            </a:r>
            <a:r>
              <a:rPr lang="en-US" altLang="zh-TW" sz="2000" dirty="0">
                <a:solidFill>
                  <a:srgbClr val="0000FF"/>
                </a:solidFill>
                <a:sym typeface="Symbol" pitchFamily="18" charset="2"/>
              </a:rPr>
              <a:t>/2 </a:t>
            </a:r>
            <a:r>
              <a:rPr lang="en-US" altLang="zh-TW" sz="2000" dirty="0">
                <a:sym typeface="Symbol" pitchFamily="18" charset="2"/>
              </a:rPr>
              <a:t>if </a:t>
            </a:r>
            <a:r>
              <a:rPr lang="en-US" altLang="zh-TW" sz="2000" i="1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 1. 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If </a:t>
            </a:r>
            <a:r>
              <a:rPr lang="en-US" altLang="zh-TW" sz="2000" i="1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= 1, </a:t>
            </a:r>
            <a:r>
              <a:rPr lang="en-US" altLang="zh-TW" sz="2000" i="1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is at the root and has no parent.</a:t>
            </a:r>
          </a:p>
          <a:p>
            <a:pPr marL="1390650" lvl="2" indent="-533400">
              <a:buFont typeface="Wingdings" pitchFamily="2" charset="2"/>
              <a:buAutoNum type="arabicPeriod"/>
            </a:pP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u="sng" dirty="0" err="1">
                <a:solidFill>
                  <a:srgbClr val="0000FF"/>
                </a:solidFill>
                <a:sym typeface="Symbol" pitchFamily="18" charset="2"/>
              </a:rPr>
              <a:t>LeftChild</a:t>
            </a:r>
            <a:r>
              <a:rPr lang="en-US" altLang="zh-TW" sz="2000" u="sng" dirty="0">
                <a:solidFill>
                  <a:srgbClr val="0000FF"/>
                </a:solidFill>
                <a:sym typeface="Symbol" pitchFamily="18" charset="2"/>
              </a:rPr>
              <a:t>(i) </a:t>
            </a:r>
            <a:r>
              <a:rPr lang="en-US" altLang="zh-TW" sz="2000" dirty="0">
                <a:sym typeface="Symbol" pitchFamily="18" charset="2"/>
              </a:rPr>
              <a:t>is at </a:t>
            </a:r>
            <a:r>
              <a:rPr lang="en-US" altLang="zh-TW" sz="2000" dirty="0" smtClean="0">
                <a:solidFill>
                  <a:srgbClr val="0000FF"/>
                </a:solidFill>
                <a:sym typeface="Symbol" pitchFamily="18" charset="2"/>
              </a:rPr>
              <a:t>2*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TW" sz="20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if 2</a:t>
            </a:r>
            <a:r>
              <a:rPr lang="en-US" altLang="zh-TW" sz="2000" i="1" dirty="0">
                <a:sym typeface="Symbol" pitchFamily="18" charset="2"/>
              </a:rPr>
              <a:t>i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>
                <a:sym typeface="Symbol" pitchFamily="18" charset="2"/>
              </a:rPr>
              <a:t>n</a:t>
            </a:r>
            <a:r>
              <a:rPr lang="en-US" altLang="zh-TW" sz="2000" dirty="0">
                <a:sym typeface="Symbol" pitchFamily="18" charset="2"/>
              </a:rPr>
              <a:t>. 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If 2*</a:t>
            </a:r>
            <a:r>
              <a:rPr lang="en-US" altLang="zh-TW" sz="2000" i="1" dirty="0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&gt;n</a:t>
            </a:r>
            <a:r>
              <a:rPr lang="en-US" altLang="zh-TW" sz="2000" dirty="0">
                <a:solidFill>
                  <a:schemeClr val="tx1"/>
                </a:solidFill>
              </a:rPr>
              <a:t>, then </a:t>
            </a:r>
            <a:r>
              <a:rPr lang="en-US" altLang="zh-TW" sz="2000" i="1" dirty="0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has </a:t>
            </a:r>
            <a:r>
              <a:rPr lang="en-US" altLang="zh-TW" sz="2000" dirty="0" smtClean="0">
                <a:solidFill>
                  <a:schemeClr val="tx1"/>
                </a:solidFill>
              </a:rPr>
              <a:t>no left </a:t>
            </a:r>
            <a:r>
              <a:rPr lang="en-US" altLang="zh-TW" sz="2000" dirty="0">
                <a:solidFill>
                  <a:schemeClr val="tx1"/>
                </a:solidFill>
              </a:rPr>
              <a:t>child</a:t>
            </a:r>
            <a:endParaRPr lang="en-US" altLang="zh-TW" sz="2000" dirty="0">
              <a:sym typeface="Symbol" pitchFamily="18" charset="2"/>
            </a:endParaRPr>
          </a:p>
          <a:p>
            <a:pPr marL="1390650" lvl="2" indent="-533400">
              <a:buFont typeface="Wingdings" pitchFamily="2" charset="2"/>
              <a:buAutoNum type="arabicPeriod"/>
            </a:pP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sz="2000" u="sng" dirty="0" err="1">
                <a:solidFill>
                  <a:srgbClr val="0000FF"/>
                </a:solidFill>
                <a:sym typeface="Symbol" pitchFamily="18" charset="2"/>
              </a:rPr>
              <a:t>RightChild</a:t>
            </a:r>
            <a:r>
              <a:rPr lang="en-US" altLang="zh-TW" sz="2000" u="sng" dirty="0">
                <a:solidFill>
                  <a:srgbClr val="0000FF"/>
                </a:solidFill>
                <a:sym typeface="Symbol" pitchFamily="18" charset="2"/>
              </a:rPr>
              <a:t>(i) </a:t>
            </a:r>
            <a:r>
              <a:rPr lang="en-US" altLang="zh-TW" sz="2000" dirty="0">
                <a:sym typeface="Symbol" pitchFamily="18" charset="2"/>
              </a:rPr>
              <a:t>is at </a:t>
            </a:r>
            <a:r>
              <a:rPr lang="en-US" altLang="zh-TW" sz="2000" dirty="0" smtClean="0">
                <a:solidFill>
                  <a:srgbClr val="0000FF"/>
                </a:solidFill>
                <a:sym typeface="Symbol" pitchFamily="18" charset="2"/>
              </a:rPr>
              <a:t>2*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altLang="zh-TW" sz="2000" dirty="0" smtClean="0">
                <a:solidFill>
                  <a:srgbClr val="0000FF"/>
                </a:solidFill>
                <a:sym typeface="Symbol" pitchFamily="18" charset="2"/>
              </a:rPr>
              <a:t>+1</a:t>
            </a:r>
            <a:r>
              <a:rPr lang="en-US" altLang="zh-TW" sz="2000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if 2</a:t>
            </a:r>
            <a:r>
              <a:rPr lang="en-US" altLang="zh-TW" sz="2000" i="1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+1  </a:t>
            </a:r>
            <a:r>
              <a:rPr lang="en-US" altLang="zh-TW" sz="2000" i="1" dirty="0" smtClean="0">
                <a:sym typeface="Symbol" pitchFamily="18" charset="2"/>
              </a:rPr>
              <a:t>n</a:t>
            </a:r>
            <a:r>
              <a:rPr lang="en-US" altLang="zh-TW" sz="2000" dirty="0" smtClean="0">
                <a:sym typeface="Symbol" pitchFamily="18" charset="2"/>
              </a:rPr>
              <a:t>.</a:t>
            </a:r>
          </a:p>
          <a:p>
            <a:pPr marL="1314450" lvl="3" indent="0">
              <a:buNone/>
            </a:pPr>
            <a:r>
              <a:rPr lang="en-US" altLang="zh-TW" sz="2000" dirty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If 2*</a:t>
            </a:r>
            <a:r>
              <a:rPr lang="en-US" altLang="zh-TW" i="1" dirty="0" smtClean="0">
                <a:solidFill>
                  <a:schemeClr val="tx1"/>
                </a:solidFill>
              </a:rPr>
              <a:t>i+1</a:t>
            </a:r>
            <a:r>
              <a:rPr lang="en-US" altLang="zh-TW" dirty="0" smtClean="0">
                <a:solidFill>
                  <a:schemeClr val="tx1"/>
                </a:solidFill>
              </a:rPr>
              <a:t>&gt;n</a:t>
            </a:r>
            <a:r>
              <a:rPr lang="en-US" altLang="zh-TW" dirty="0">
                <a:solidFill>
                  <a:schemeClr val="tx1"/>
                </a:solidFill>
              </a:rPr>
              <a:t>, then </a:t>
            </a:r>
            <a:r>
              <a:rPr lang="en-US" altLang="zh-TW" i="1" dirty="0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 has </a:t>
            </a:r>
            <a:r>
              <a:rPr lang="en-US" altLang="zh-TW" dirty="0" smtClean="0">
                <a:solidFill>
                  <a:schemeClr val="tx1"/>
                </a:solidFill>
              </a:rPr>
              <a:t>no left </a:t>
            </a:r>
            <a:r>
              <a:rPr lang="en-US" altLang="zh-TW" dirty="0">
                <a:solidFill>
                  <a:schemeClr val="tx1"/>
                </a:solidFill>
              </a:rPr>
              <a:t>child</a:t>
            </a:r>
            <a:endParaRPr lang="en-US" altLang="zh-TW" sz="2000" dirty="0">
              <a:solidFill>
                <a:schemeClr val="bg2"/>
              </a:solidFill>
              <a:sym typeface="Symbol" pitchFamily="18" charset="2"/>
            </a:endParaRP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111374" y="5013176"/>
            <a:ext cx="3676650" cy="1616075"/>
            <a:chOff x="686" y="1053"/>
            <a:chExt cx="2028" cy="1018"/>
          </a:xfrm>
        </p:grpSpPr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840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198" name="Text Box 6"/>
            <p:cNvSpPr txBox="1">
              <a:spLocks noChangeArrowheads="1"/>
            </p:cNvSpPr>
            <p:nvPr/>
          </p:nvSpPr>
          <p:spPr bwMode="auto">
            <a:xfrm>
              <a:off x="818" y="1053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[1]</a:t>
              </a:r>
            </a:p>
          </p:txBody>
        </p:sp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1104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1082" y="1053"/>
              <a:ext cx="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[2]</a:t>
              </a:r>
            </a:p>
          </p:txBody>
        </p:sp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1368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2" name="Text Box 10"/>
            <p:cNvSpPr txBox="1">
              <a:spLocks noChangeArrowheads="1"/>
            </p:cNvSpPr>
            <p:nvPr/>
          </p:nvSpPr>
          <p:spPr bwMode="auto">
            <a:xfrm>
              <a:off x="1346" y="1053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[3]</a:t>
              </a:r>
            </a:p>
          </p:txBody>
        </p:sp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1632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1610" y="1053"/>
              <a:ext cx="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[4]</a:t>
              </a:r>
            </a:p>
          </p:txBody>
        </p:sp>
        <p:sp>
          <p:nvSpPr>
            <p:cNvPr id="136205" name="Rectangle 13"/>
            <p:cNvSpPr>
              <a:spLocks noChangeArrowheads="1"/>
            </p:cNvSpPr>
            <p:nvPr/>
          </p:nvSpPr>
          <p:spPr bwMode="auto">
            <a:xfrm>
              <a:off x="1896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6" name="Text Box 14"/>
            <p:cNvSpPr txBox="1">
              <a:spLocks noChangeArrowheads="1"/>
            </p:cNvSpPr>
            <p:nvPr/>
          </p:nvSpPr>
          <p:spPr bwMode="auto">
            <a:xfrm>
              <a:off x="1874" y="1053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[5]</a:t>
              </a:r>
            </a:p>
          </p:txBody>
        </p:sp>
        <p:sp>
          <p:nvSpPr>
            <p:cNvPr id="136207" name="Rectangle 15"/>
            <p:cNvSpPr>
              <a:spLocks noChangeArrowheads="1"/>
            </p:cNvSpPr>
            <p:nvPr/>
          </p:nvSpPr>
          <p:spPr bwMode="auto">
            <a:xfrm>
              <a:off x="2160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08" name="Text Box 16"/>
            <p:cNvSpPr txBox="1">
              <a:spLocks noChangeArrowheads="1"/>
            </p:cNvSpPr>
            <p:nvPr/>
          </p:nvSpPr>
          <p:spPr bwMode="auto">
            <a:xfrm>
              <a:off x="2138" y="1053"/>
              <a:ext cx="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[6]</a:t>
              </a:r>
            </a:p>
          </p:txBody>
        </p:sp>
        <p:sp>
          <p:nvSpPr>
            <p:cNvPr id="136209" name="Rectangle 17"/>
            <p:cNvSpPr>
              <a:spLocks noChangeArrowheads="1"/>
            </p:cNvSpPr>
            <p:nvPr/>
          </p:nvSpPr>
          <p:spPr bwMode="auto">
            <a:xfrm>
              <a:off x="2424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10" name="Text Box 18"/>
            <p:cNvSpPr txBox="1">
              <a:spLocks noChangeArrowheads="1"/>
            </p:cNvSpPr>
            <p:nvPr/>
          </p:nvSpPr>
          <p:spPr bwMode="auto">
            <a:xfrm>
              <a:off x="2402" y="1053"/>
              <a:ext cx="2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[7]</a:t>
              </a:r>
            </a:p>
          </p:txBody>
        </p:sp>
        <p:sp>
          <p:nvSpPr>
            <p:cNvPr id="136211" name="Text Box 19"/>
            <p:cNvSpPr txBox="1">
              <a:spLocks noChangeArrowheads="1"/>
            </p:cNvSpPr>
            <p:nvPr/>
          </p:nvSpPr>
          <p:spPr bwMode="auto">
            <a:xfrm>
              <a:off x="854" y="1293"/>
              <a:ext cx="1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Times New Roman" pitchFamily="18" charset="0"/>
                </a:rPr>
                <a:t>1      2      3     4      </a:t>
              </a:r>
              <a:r>
                <a:rPr lang="en-US" altLang="zh-TW" sz="2000" b="1" dirty="0" smtClean="0"/>
                <a:t>5</a:t>
              </a:r>
              <a:r>
                <a:rPr lang="en-US" altLang="zh-TW" sz="2000" b="1" dirty="0" smtClean="0">
                  <a:latin typeface="Times New Roman" pitchFamily="18" charset="0"/>
                </a:rPr>
                <a:t>    </a:t>
              </a:r>
              <a:r>
                <a:rPr lang="en-US" altLang="zh-TW" sz="2000" b="1" dirty="0" smtClean="0"/>
                <a:t>  6</a:t>
              </a:r>
              <a:r>
                <a:rPr lang="en-US" altLang="zh-TW" sz="2000" b="1" dirty="0" smtClean="0">
                  <a:latin typeface="Times New Roman" pitchFamily="18" charset="0"/>
                </a:rPr>
                <a:t>     7</a:t>
              </a:r>
              <a:endParaRPr lang="en-US" altLang="zh-TW" sz="2000" b="1" dirty="0">
                <a:latin typeface="Times New Roman" pitchFamily="18" charset="0"/>
              </a:endParaRPr>
            </a:p>
          </p:txBody>
        </p:sp>
        <p:sp>
          <p:nvSpPr>
            <p:cNvPr id="136212" name="Line 20"/>
            <p:cNvSpPr>
              <a:spLocks noChangeShapeType="1"/>
            </p:cNvSpPr>
            <p:nvPr/>
          </p:nvSpPr>
          <p:spPr bwMode="auto">
            <a:xfrm>
              <a:off x="960" y="1560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13" name="Text Box 21"/>
            <p:cNvSpPr txBox="1">
              <a:spLocks noChangeArrowheads="1"/>
            </p:cNvSpPr>
            <p:nvPr/>
          </p:nvSpPr>
          <p:spPr bwMode="auto">
            <a:xfrm>
              <a:off x="686" y="160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Level 1</a:t>
              </a:r>
            </a:p>
          </p:txBody>
        </p:sp>
        <p:sp>
          <p:nvSpPr>
            <p:cNvPr id="136214" name="AutoShape 22"/>
            <p:cNvSpPr>
              <a:spLocks/>
            </p:cNvSpPr>
            <p:nvPr/>
          </p:nvSpPr>
          <p:spPr bwMode="auto">
            <a:xfrm rot="-5395057">
              <a:off x="1320" y="1368"/>
              <a:ext cx="94" cy="514"/>
            </a:xfrm>
            <a:prstGeom prst="leftBrace">
              <a:avLst>
                <a:gd name="adj1" fmla="val 45567"/>
                <a:gd name="adj2" fmla="val 534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15" name="Line 23"/>
            <p:cNvSpPr>
              <a:spLocks noChangeShapeType="1"/>
            </p:cNvSpPr>
            <p:nvPr/>
          </p:nvSpPr>
          <p:spPr bwMode="auto">
            <a:xfrm>
              <a:off x="1380" y="166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16" name="Text Box 24"/>
            <p:cNvSpPr txBox="1">
              <a:spLocks noChangeArrowheads="1"/>
            </p:cNvSpPr>
            <p:nvPr/>
          </p:nvSpPr>
          <p:spPr bwMode="auto">
            <a:xfrm>
              <a:off x="1118" y="1809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Level 2</a:t>
              </a:r>
            </a:p>
          </p:txBody>
        </p:sp>
        <p:sp>
          <p:nvSpPr>
            <p:cNvPr id="136217" name="AutoShape 25"/>
            <p:cNvSpPr>
              <a:spLocks/>
            </p:cNvSpPr>
            <p:nvPr/>
          </p:nvSpPr>
          <p:spPr bwMode="auto">
            <a:xfrm rot="-5393005">
              <a:off x="2130" y="1104"/>
              <a:ext cx="115" cy="1052"/>
            </a:xfrm>
            <a:prstGeom prst="leftBrace">
              <a:avLst>
                <a:gd name="adj1" fmla="val 76232"/>
                <a:gd name="adj2" fmla="val 5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18" name="Line 26"/>
            <p:cNvSpPr>
              <a:spLocks noChangeShapeType="1"/>
            </p:cNvSpPr>
            <p:nvPr/>
          </p:nvSpPr>
          <p:spPr bwMode="auto">
            <a:xfrm>
              <a:off x="2220" y="168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6219" name="Text Box 27"/>
            <p:cNvSpPr txBox="1">
              <a:spLocks noChangeArrowheads="1"/>
            </p:cNvSpPr>
            <p:nvPr/>
          </p:nvSpPr>
          <p:spPr bwMode="auto">
            <a:xfrm>
              <a:off x="1958" y="1821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Level 3</a:t>
              </a:r>
            </a:p>
          </p:txBody>
        </p:sp>
      </p:grpSp>
      <p:sp>
        <p:nvSpPr>
          <p:cNvPr id="57" name="Oval 31"/>
          <p:cNvSpPr>
            <a:spLocks noChangeArrowheads="1"/>
          </p:cNvSpPr>
          <p:nvPr/>
        </p:nvSpPr>
        <p:spPr bwMode="auto">
          <a:xfrm>
            <a:off x="7142163" y="4847359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159625" y="4836247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1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6154738" y="5423622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6189663" y="5429972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2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H="1">
            <a:off x="6335713" y="5095009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2" name="Oval 36"/>
          <p:cNvSpPr>
            <a:spLocks noChangeArrowheads="1"/>
          </p:cNvSpPr>
          <p:nvPr/>
        </p:nvSpPr>
        <p:spPr bwMode="auto">
          <a:xfrm>
            <a:off x="8132763" y="5441084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8167688" y="544743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3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4" name="Oval 38"/>
          <p:cNvSpPr>
            <a:spLocks noChangeArrowheads="1"/>
          </p:cNvSpPr>
          <p:nvPr/>
        </p:nvSpPr>
        <p:spPr bwMode="auto">
          <a:xfrm>
            <a:off x="8520113" y="6050684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8570913" y="6057034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7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8447088" y="5704609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7" name="Oval 41"/>
          <p:cNvSpPr>
            <a:spLocks noChangeArrowheads="1"/>
          </p:cNvSpPr>
          <p:nvPr/>
        </p:nvSpPr>
        <p:spPr bwMode="auto">
          <a:xfrm>
            <a:off x="6626225" y="6042747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6659563" y="6064972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5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72" name="Oval 46"/>
          <p:cNvSpPr>
            <a:spLocks noChangeArrowheads="1"/>
          </p:cNvSpPr>
          <p:nvPr/>
        </p:nvSpPr>
        <p:spPr bwMode="auto">
          <a:xfrm>
            <a:off x="5711825" y="6066559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3" name="Rectangle 47"/>
          <p:cNvSpPr>
            <a:spLocks noChangeArrowheads="1"/>
          </p:cNvSpPr>
          <p:nvPr/>
        </p:nvSpPr>
        <p:spPr bwMode="auto">
          <a:xfrm>
            <a:off x="5745163" y="6072909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4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76" name="Oval 50"/>
          <p:cNvSpPr>
            <a:spLocks noChangeArrowheads="1"/>
          </p:cNvSpPr>
          <p:nvPr/>
        </p:nvSpPr>
        <p:spPr bwMode="auto">
          <a:xfrm>
            <a:off x="7637463" y="6031634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7" name="Rectangle 51"/>
          <p:cNvSpPr>
            <a:spLocks noChangeArrowheads="1"/>
          </p:cNvSpPr>
          <p:nvPr/>
        </p:nvSpPr>
        <p:spPr bwMode="auto">
          <a:xfrm>
            <a:off x="7653338" y="6055447"/>
            <a:ext cx="27571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 b="1" dirty="0" smtClean="0">
                <a:solidFill>
                  <a:schemeClr val="tx1"/>
                </a:solidFill>
              </a:rPr>
              <a:t>6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78" name="Line 52"/>
          <p:cNvSpPr>
            <a:spLocks noChangeShapeType="1"/>
          </p:cNvSpPr>
          <p:nvPr/>
        </p:nvSpPr>
        <p:spPr bwMode="auto">
          <a:xfrm flipH="1">
            <a:off x="7781925" y="5703022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79" name="Line 53"/>
          <p:cNvSpPr>
            <a:spLocks noChangeShapeType="1"/>
          </p:cNvSpPr>
          <p:nvPr/>
        </p:nvSpPr>
        <p:spPr bwMode="auto">
          <a:xfrm>
            <a:off x="6413500" y="5709372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80" name="Line 54"/>
          <p:cNvSpPr>
            <a:spLocks noChangeShapeType="1"/>
          </p:cNvSpPr>
          <p:nvPr/>
        </p:nvSpPr>
        <p:spPr bwMode="auto">
          <a:xfrm flipH="1">
            <a:off x="5859463" y="5717309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82" name="Line 56"/>
          <p:cNvSpPr>
            <a:spLocks noChangeShapeType="1"/>
          </p:cNvSpPr>
          <p:nvPr/>
        </p:nvSpPr>
        <p:spPr bwMode="auto">
          <a:xfrm>
            <a:off x="7493000" y="5110884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 b="1"/>
          </a:p>
        </p:txBody>
      </p:sp>
      <p:sp>
        <p:nvSpPr>
          <p:cNvPr id="2" name="文字方塊 1"/>
          <p:cNvSpPr txBox="1"/>
          <p:nvPr/>
        </p:nvSpPr>
        <p:spPr>
          <a:xfrm>
            <a:off x="6520194" y="527786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</a:t>
            </a:r>
            <a:endParaRPr lang="zh-TW" altLang="en-US" b="1" i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6509815" y="627970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1" dirty="0" smtClean="0"/>
              <a:t>2*i+1</a:t>
            </a:r>
            <a:endParaRPr lang="zh-TW" altLang="en-US" sz="1800" b="1" i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676558" y="63000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1" dirty="0" smtClean="0"/>
              <a:t>2*i</a:t>
            </a:r>
            <a:endParaRPr lang="zh-TW" altLang="en-US" sz="1800" b="1" i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7668344" y="627970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i</a:t>
            </a:r>
            <a:endParaRPr lang="zh-TW" altLang="en-US" b="1" i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46164" y="513997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  <a:sym typeface="Symbol" pitchFamily="18" charset="2"/>
              </a:rPr>
              <a:t></a:t>
            </a:r>
            <a:r>
              <a:rPr lang="en-US" altLang="zh-TW" sz="1600" b="1" i="1" dirty="0">
                <a:solidFill>
                  <a:srgbClr val="0000FF"/>
                </a:solidFill>
                <a:sym typeface="Symbol" pitchFamily="18" charset="2"/>
              </a:rPr>
              <a:t>i </a:t>
            </a:r>
            <a:r>
              <a:rPr lang="en-US" altLang="zh-TW" sz="1600" b="1" dirty="0">
                <a:solidFill>
                  <a:srgbClr val="0000FF"/>
                </a:solidFill>
                <a:sym typeface="Symbol" pitchFamily="18" charset="2"/>
              </a:rPr>
              <a:t>/2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20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79462"/>
          </a:xfrm>
        </p:spPr>
        <p:txBody>
          <a:bodyPr/>
          <a:lstStyle/>
          <a:p>
            <a:r>
              <a:rPr lang="en-US" altLang="zh-TW" dirty="0"/>
              <a:t>Binary tree representations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567738" cy="4824412"/>
          </a:xfrm>
        </p:spPr>
        <p:txBody>
          <a:bodyPr/>
          <a:lstStyle/>
          <a:p>
            <a:r>
              <a:rPr lang="en-US" altLang="zh-TW" sz="2800" u="sng" dirty="0" smtClean="0">
                <a:solidFill>
                  <a:srgbClr val="FF0000"/>
                </a:solidFill>
              </a:rPr>
              <a:t>(</a:t>
            </a:r>
            <a:r>
              <a:rPr lang="en-US" altLang="zh-TW" sz="2800" u="sng" dirty="0">
                <a:solidFill>
                  <a:srgbClr val="FF0000"/>
                </a:solidFill>
              </a:rPr>
              <a:t>using array)</a:t>
            </a:r>
          </a:p>
          <a:p>
            <a:pPr lvl="1"/>
            <a:r>
              <a:rPr kumimoji="0" lang="en-US" altLang="zh-TW" sz="2400" dirty="0">
                <a:solidFill>
                  <a:srgbClr val="0000FF"/>
                </a:solidFill>
              </a:rPr>
              <a:t>Waste spaces</a:t>
            </a:r>
            <a:r>
              <a:rPr kumimoji="0" lang="en-US" altLang="zh-TW" sz="2400" dirty="0"/>
              <a:t>: in the worst case, </a:t>
            </a:r>
            <a:r>
              <a:rPr kumimoji="0" lang="en-US" altLang="zh-TW" sz="2400" dirty="0">
                <a:solidFill>
                  <a:srgbClr val="0000FF"/>
                </a:solidFill>
              </a:rPr>
              <a:t>a skewed tree </a:t>
            </a:r>
            <a:r>
              <a:rPr kumimoji="0" lang="en-US" altLang="zh-TW" sz="2400" dirty="0"/>
              <a:t>of depth </a:t>
            </a:r>
            <a:r>
              <a:rPr kumimoji="0" lang="en-US" altLang="zh-TW" sz="2400" i="1" dirty="0"/>
              <a:t>k</a:t>
            </a:r>
            <a:r>
              <a:rPr kumimoji="0" lang="en-US" altLang="zh-TW" sz="2400" dirty="0"/>
              <a:t> requires 2</a:t>
            </a:r>
            <a:r>
              <a:rPr kumimoji="0" lang="en-US" altLang="zh-TW" sz="2400" i="1" baseline="30000" dirty="0"/>
              <a:t>k</a:t>
            </a:r>
            <a:r>
              <a:rPr kumimoji="0" lang="en-US" altLang="zh-TW" sz="2400" dirty="0"/>
              <a:t>-1 spaces. Of these, </a:t>
            </a:r>
            <a:r>
              <a:rPr kumimoji="0" lang="en-US" altLang="zh-TW" sz="2400" u="sng" dirty="0">
                <a:solidFill>
                  <a:srgbClr val="0000FF"/>
                </a:solidFill>
              </a:rPr>
              <a:t>only </a:t>
            </a:r>
            <a:r>
              <a:rPr kumimoji="0" lang="en-US" altLang="zh-TW" sz="2400" i="1" u="sng" dirty="0">
                <a:solidFill>
                  <a:srgbClr val="0000FF"/>
                </a:solidFill>
              </a:rPr>
              <a:t>k</a:t>
            </a:r>
            <a:r>
              <a:rPr kumimoji="0" lang="en-US" altLang="zh-TW" sz="2400" u="sng" dirty="0">
                <a:solidFill>
                  <a:srgbClr val="0000FF"/>
                </a:solidFill>
              </a:rPr>
              <a:t> spaces will be occupied</a:t>
            </a:r>
          </a:p>
          <a:p>
            <a:pPr lvl="1"/>
            <a:r>
              <a:rPr kumimoji="0" lang="en-US" altLang="zh-TW" sz="2400" dirty="0"/>
              <a:t>Insertion or deletion </a:t>
            </a:r>
            <a:r>
              <a:rPr kumimoji="0" lang="en-US" altLang="zh-TW" sz="2400" dirty="0" smtClean="0"/>
              <a:t>of </a:t>
            </a:r>
            <a:r>
              <a:rPr kumimoji="0" lang="en-US" altLang="zh-TW" sz="2400" dirty="0"/>
              <a:t>nodes from the </a:t>
            </a:r>
            <a:r>
              <a:rPr kumimoji="0" lang="en-US" altLang="zh-TW" sz="2400" dirty="0" smtClean="0"/>
              <a:t>middle </a:t>
            </a:r>
            <a:r>
              <a:rPr kumimoji="0" lang="en-US" altLang="zh-TW" sz="2400" dirty="0"/>
              <a:t>of a tree </a:t>
            </a:r>
            <a:r>
              <a:rPr kumimoji="0" lang="en-US" altLang="zh-TW" sz="2400" dirty="0" smtClean="0"/>
              <a:t>requires </a:t>
            </a:r>
            <a:r>
              <a:rPr kumimoji="0" lang="en-US" altLang="zh-TW" sz="2400" dirty="0"/>
              <a:t>the </a:t>
            </a:r>
            <a:r>
              <a:rPr kumimoji="0" lang="en-US" altLang="zh-TW" sz="2400" dirty="0" smtClean="0">
                <a:solidFill>
                  <a:schemeClr val="tx2"/>
                </a:solidFill>
              </a:rPr>
              <a:t>movement </a:t>
            </a:r>
            <a:r>
              <a:rPr kumimoji="0" lang="en-US" altLang="zh-TW" sz="2400" dirty="0">
                <a:solidFill>
                  <a:schemeClr val="tx2"/>
                </a:solidFill>
              </a:rPr>
              <a:t>of </a:t>
            </a:r>
            <a:r>
              <a:rPr kumimoji="0" lang="en-US" altLang="zh-TW" sz="2400" dirty="0" smtClean="0">
                <a:solidFill>
                  <a:schemeClr val="tx2"/>
                </a:solidFill>
              </a:rPr>
              <a:t>potentially </a:t>
            </a:r>
            <a:r>
              <a:rPr kumimoji="0" lang="en-US" altLang="zh-TW" sz="2400" dirty="0">
                <a:solidFill>
                  <a:schemeClr val="tx2"/>
                </a:solidFill>
              </a:rPr>
              <a:t>many </a:t>
            </a:r>
            <a:r>
              <a:rPr kumimoji="0" lang="en-US" altLang="zh-TW" sz="2400" dirty="0" smtClean="0">
                <a:solidFill>
                  <a:schemeClr val="tx2"/>
                </a:solidFill>
              </a:rPr>
              <a:t>nodes</a:t>
            </a:r>
            <a:r>
              <a:rPr lang="en-US" altLang="zh-TW" sz="2400" dirty="0" smtClean="0"/>
              <a:t> </a:t>
            </a:r>
            <a:r>
              <a:rPr kumimoji="0" lang="en-US" altLang="zh-TW" sz="2400" dirty="0" smtClean="0"/>
              <a:t>to </a:t>
            </a:r>
            <a:r>
              <a:rPr kumimoji="0" lang="en-US" altLang="zh-TW" sz="2400" dirty="0"/>
              <a:t>reflect the </a:t>
            </a:r>
            <a:r>
              <a:rPr kumimoji="0" lang="en-US" altLang="zh-TW" sz="2400" dirty="0">
                <a:solidFill>
                  <a:schemeClr val="tx2"/>
                </a:solidFill>
              </a:rPr>
              <a:t>change in </a:t>
            </a:r>
            <a:r>
              <a:rPr kumimoji="0" lang="en-US" altLang="zh-TW" sz="2400" dirty="0" smtClean="0">
                <a:solidFill>
                  <a:schemeClr val="tx2"/>
                </a:solidFill>
              </a:rPr>
              <a:t>the </a:t>
            </a:r>
            <a:r>
              <a:rPr kumimoji="0" lang="en-US" altLang="zh-TW" sz="2400" dirty="0">
                <a:solidFill>
                  <a:schemeClr val="tx2"/>
                </a:solidFill>
              </a:rPr>
              <a:t>level</a:t>
            </a:r>
            <a:r>
              <a:rPr kumimoji="0" lang="en-US" altLang="zh-TW" sz="2400" dirty="0"/>
              <a:t> of these nodes</a:t>
            </a:r>
          </a:p>
        </p:txBody>
      </p:sp>
    </p:spTree>
    <p:extLst>
      <p:ext uri="{BB962C8B-B14F-4D97-AF65-F5344CB8AC3E}">
        <p14:creationId xmlns:p14="http://schemas.microsoft.com/office/powerpoint/2010/main" val="40385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F198-34F4-4CFD-9D56-36667FF4DB9B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763392" y="1455738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757042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757042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757042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757042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757042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757042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2757042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772917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936429" y="1462088"/>
            <a:ext cx="4048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2757042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2757042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134742" y="1460500"/>
            <a:ext cx="69215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 b="1">
                <a:solidFill>
                  <a:schemeClr val="tx1"/>
                </a:solidFill>
              </a:rPr>
              <a:t>[16]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8208987" y="17927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8239149" y="21848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8239149" y="257534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8239149" y="29833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8239149" y="33770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8239149" y="376597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8239149" y="415649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8239149" y="45470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8239149" y="493754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8213750" y="1408534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7632650" y="1327571"/>
            <a:ext cx="5397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8404250" y="1378371"/>
            <a:ext cx="404812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1569592" y="1493838"/>
            <a:ext cx="571500" cy="569912"/>
            <a:chOff x="1389" y="1133"/>
            <a:chExt cx="360" cy="359"/>
          </a:xfrm>
        </p:grpSpPr>
        <p:sp>
          <p:nvSpPr>
            <p:cNvPr id="48157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006600"/>
                  </a:solidFill>
                </a:rPr>
                <a:t>A</a:t>
              </a:r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958404" y="2397125"/>
            <a:ext cx="571500" cy="569913"/>
            <a:chOff x="1004" y="1702"/>
            <a:chExt cx="360" cy="359"/>
          </a:xfrm>
        </p:grpSpPr>
        <p:sp>
          <p:nvSpPr>
            <p:cNvPr id="48160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006600"/>
                  </a:solidFill>
                </a:rPr>
                <a:t>B</a:t>
              </a:r>
            </a:p>
          </p:txBody>
        </p:sp>
      </p:grp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1340992" y="205263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107504" y="5200650"/>
            <a:ext cx="571500" cy="569913"/>
            <a:chOff x="468" y="3468"/>
            <a:chExt cx="360" cy="359"/>
          </a:xfrm>
        </p:grpSpPr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006600"/>
                  </a:solidFill>
                </a:rPr>
                <a:t>E</a:t>
              </a:r>
            </a:p>
          </p:txBody>
        </p:sp>
      </p:grp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320229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48167" name="Group 39"/>
          <p:cNvGrpSpPr>
            <a:grpSpLocks/>
          </p:cNvGrpSpPr>
          <p:nvPr/>
        </p:nvGrpSpPr>
        <p:grpSpPr bwMode="auto">
          <a:xfrm>
            <a:off x="750442" y="3328988"/>
            <a:ext cx="571500" cy="569912"/>
            <a:chOff x="873" y="2289"/>
            <a:chExt cx="360" cy="359"/>
          </a:xfrm>
        </p:grpSpPr>
        <p:sp>
          <p:nvSpPr>
            <p:cNvPr id="48168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006600"/>
                  </a:solidFill>
                </a:rPr>
                <a:t>C</a:t>
              </a: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393254" y="4194175"/>
            <a:ext cx="571500" cy="569913"/>
            <a:chOff x="648" y="2834"/>
            <a:chExt cx="360" cy="359"/>
          </a:xfrm>
        </p:grpSpPr>
        <p:sp>
          <p:nvSpPr>
            <p:cNvPr id="48171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solidFill>
                    <a:srgbClr val="006600"/>
                  </a:solidFill>
                </a:rPr>
                <a:t>D</a:t>
              </a:r>
            </a:p>
          </p:txBody>
        </p:sp>
      </p:grpSp>
      <p:sp>
        <p:nvSpPr>
          <p:cNvPr id="48173" name="Line 45"/>
          <p:cNvSpPr>
            <a:spLocks noChangeShapeType="1"/>
          </p:cNvSpPr>
          <p:nvPr/>
        </p:nvSpPr>
        <p:spPr bwMode="auto">
          <a:xfrm flipH="1">
            <a:off x="1015554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 flipH="1">
            <a:off x="728217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5698629" y="1802160"/>
            <a:ext cx="571500" cy="569912"/>
            <a:chOff x="4229" y="1348"/>
            <a:chExt cx="360" cy="359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728666" y="2943572"/>
            <a:ext cx="571500" cy="569913"/>
            <a:chOff x="3618" y="2067"/>
            <a:chExt cx="360" cy="359"/>
          </a:xfrm>
        </p:grpSpPr>
        <p:sp>
          <p:nvSpPr>
            <p:cNvPr id="48214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15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48216" name="Line 88"/>
          <p:cNvSpPr>
            <a:spLocks noChangeShapeType="1"/>
          </p:cNvSpPr>
          <p:nvPr/>
        </p:nvSpPr>
        <p:spPr bwMode="auto">
          <a:xfrm flipH="1">
            <a:off x="5027116" y="2292697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6619379" y="2976910"/>
            <a:ext cx="571500" cy="569912"/>
            <a:chOff x="4809" y="2088"/>
            <a:chExt cx="360" cy="359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7121748" y="3993357"/>
            <a:ext cx="571500" cy="569912"/>
            <a:chOff x="5130" y="2764"/>
            <a:chExt cx="360" cy="359"/>
          </a:xfrm>
        </p:grpSpPr>
        <p:sp>
          <p:nvSpPr>
            <p:cNvPr id="48221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22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48223" name="Line 95"/>
          <p:cNvSpPr>
            <a:spLocks noChangeShapeType="1"/>
          </p:cNvSpPr>
          <p:nvPr/>
        </p:nvSpPr>
        <p:spPr bwMode="auto">
          <a:xfrm>
            <a:off x="7020273" y="3546822"/>
            <a:ext cx="387226" cy="4540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5257304" y="4099272"/>
            <a:ext cx="571500" cy="569913"/>
            <a:chOff x="3951" y="2795"/>
            <a:chExt cx="360" cy="359"/>
          </a:xfrm>
        </p:grpSpPr>
        <p:sp>
          <p:nvSpPr>
            <p:cNvPr id="48225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26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48227" name="Group 99"/>
          <p:cNvGrpSpPr>
            <a:grpSpLocks/>
          </p:cNvGrpSpPr>
          <p:nvPr/>
        </p:nvGrpSpPr>
        <p:grpSpPr bwMode="auto">
          <a:xfrm>
            <a:off x="4798516" y="5307360"/>
            <a:ext cx="571500" cy="569912"/>
            <a:chOff x="3662" y="3556"/>
            <a:chExt cx="360" cy="359"/>
          </a:xfrm>
        </p:grpSpPr>
        <p:sp>
          <p:nvSpPr>
            <p:cNvPr id="48228" name="Oval 100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29" name="Rectangle 101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48230" name="Line 102"/>
          <p:cNvSpPr>
            <a:spLocks noChangeShapeType="1"/>
          </p:cNvSpPr>
          <p:nvPr/>
        </p:nvSpPr>
        <p:spPr bwMode="auto">
          <a:xfrm>
            <a:off x="4654054" y="4689822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231" name="Group 103"/>
          <p:cNvGrpSpPr>
            <a:grpSpLocks/>
          </p:cNvGrpSpPr>
          <p:nvPr/>
        </p:nvGrpSpPr>
        <p:grpSpPr bwMode="auto">
          <a:xfrm>
            <a:off x="4268291" y="4081810"/>
            <a:ext cx="571500" cy="569912"/>
            <a:chOff x="3328" y="2784"/>
            <a:chExt cx="360" cy="359"/>
          </a:xfrm>
        </p:grpSpPr>
        <p:sp>
          <p:nvSpPr>
            <p:cNvPr id="48232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33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48234" name="Group 106"/>
          <p:cNvGrpSpPr>
            <a:grpSpLocks/>
          </p:cNvGrpSpPr>
          <p:nvPr/>
        </p:nvGrpSpPr>
        <p:grpSpPr bwMode="auto">
          <a:xfrm>
            <a:off x="3707904" y="5270847"/>
            <a:ext cx="571500" cy="569913"/>
            <a:chOff x="2975" y="3533"/>
            <a:chExt cx="360" cy="359"/>
          </a:xfrm>
        </p:grpSpPr>
        <p:sp>
          <p:nvSpPr>
            <p:cNvPr id="48235" name="Oval 107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36" name="Rectangle 108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8237" name="Group 109"/>
          <p:cNvGrpSpPr>
            <a:grpSpLocks/>
          </p:cNvGrpSpPr>
          <p:nvPr/>
        </p:nvGrpSpPr>
        <p:grpSpPr bwMode="auto">
          <a:xfrm>
            <a:off x="6157416" y="4048472"/>
            <a:ext cx="571500" cy="569913"/>
            <a:chOff x="4518" y="2763"/>
            <a:chExt cx="360" cy="359"/>
          </a:xfrm>
        </p:grpSpPr>
        <p:sp>
          <p:nvSpPr>
            <p:cNvPr id="48238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239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48240" name="Line 112"/>
          <p:cNvSpPr>
            <a:spLocks noChangeShapeType="1"/>
          </p:cNvSpPr>
          <p:nvPr/>
        </p:nvSpPr>
        <p:spPr bwMode="auto">
          <a:xfrm flipH="1">
            <a:off x="6422529" y="3534122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41" name="Line 113"/>
          <p:cNvSpPr>
            <a:spLocks noChangeShapeType="1"/>
          </p:cNvSpPr>
          <p:nvPr/>
        </p:nvSpPr>
        <p:spPr bwMode="auto">
          <a:xfrm>
            <a:off x="5112841" y="3483322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42" name="Line 114"/>
          <p:cNvSpPr>
            <a:spLocks noChangeShapeType="1"/>
          </p:cNvSpPr>
          <p:nvPr/>
        </p:nvSpPr>
        <p:spPr bwMode="auto">
          <a:xfrm flipH="1">
            <a:off x="4533404" y="346586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43" name="Line 115"/>
          <p:cNvSpPr>
            <a:spLocks noChangeShapeType="1"/>
          </p:cNvSpPr>
          <p:nvPr/>
        </p:nvSpPr>
        <p:spPr bwMode="auto">
          <a:xfrm flipH="1">
            <a:off x="3993654" y="4672360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244" name="Line 116"/>
          <p:cNvSpPr>
            <a:spLocks noChangeShapeType="1"/>
          </p:cNvSpPr>
          <p:nvPr/>
        </p:nvSpPr>
        <p:spPr bwMode="auto">
          <a:xfrm>
            <a:off x="6166941" y="231016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4533404" y="2938810"/>
            <a:ext cx="876299" cy="5028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手繪多邊形 3"/>
          <p:cNvSpPr/>
          <p:nvPr/>
        </p:nvSpPr>
        <p:spPr>
          <a:xfrm>
            <a:off x="4236396" y="3243532"/>
            <a:ext cx="594396" cy="1052423"/>
          </a:xfrm>
          <a:custGeom>
            <a:avLst/>
            <a:gdLst>
              <a:gd name="connsiteX0" fmla="*/ 214834 w 594396"/>
              <a:gd name="connsiteY0" fmla="*/ 1052423 h 1052423"/>
              <a:gd name="connsiteX1" fmla="*/ 16427 w 594396"/>
              <a:gd name="connsiteY1" fmla="*/ 258793 h 1052423"/>
              <a:gd name="connsiteX2" fmla="*/ 594396 w 594396"/>
              <a:gd name="connsiteY2" fmla="*/ 0 h 10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396" h="1052423">
                <a:moveTo>
                  <a:pt x="214834" y="1052423"/>
                </a:moveTo>
                <a:cubicBezTo>
                  <a:pt x="84000" y="743310"/>
                  <a:pt x="-46833" y="434197"/>
                  <a:pt x="16427" y="258793"/>
                </a:cubicBezTo>
                <a:cubicBezTo>
                  <a:pt x="79687" y="83389"/>
                  <a:pt x="337041" y="41694"/>
                  <a:pt x="59439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手繪多邊形 87"/>
          <p:cNvSpPr/>
          <p:nvPr/>
        </p:nvSpPr>
        <p:spPr>
          <a:xfrm>
            <a:off x="3761580" y="4365104"/>
            <a:ext cx="594396" cy="1052423"/>
          </a:xfrm>
          <a:custGeom>
            <a:avLst/>
            <a:gdLst>
              <a:gd name="connsiteX0" fmla="*/ 214834 w 594396"/>
              <a:gd name="connsiteY0" fmla="*/ 1052423 h 1052423"/>
              <a:gd name="connsiteX1" fmla="*/ 16427 w 594396"/>
              <a:gd name="connsiteY1" fmla="*/ 258793 h 1052423"/>
              <a:gd name="connsiteX2" fmla="*/ 594396 w 594396"/>
              <a:gd name="connsiteY2" fmla="*/ 0 h 10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396" h="1052423">
                <a:moveTo>
                  <a:pt x="214834" y="1052423"/>
                </a:moveTo>
                <a:cubicBezTo>
                  <a:pt x="84000" y="743310"/>
                  <a:pt x="-46833" y="434197"/>
                  <a:pt x="16427" y="258793"/>
                </a:cubicBezTo>
                <a:cubicBezTo>
                  <a:pt x="79687" y="83389"/>
                  <a:pt x="337041" y="41694"/>
                  <a:pt x="59439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8160532" y="2863970"/>
            <a:ext cx="224343" cy="1535502"/>
          </a:xfrm>
          <a:custGeom>
            <a:avLst/>
            <a:gdLst>
              <a:gd name="connsiteX0" fmla="*/ 207091 w 224343"/>
              <a:gd name="connsiteY0" fmla="*/ 1535502 h 1535502"/>
              <a:gd name="connsiteX1" fmla="*/ 57 w 224343"/>
              <a:gd name="connsiteY1" fmla="*/ 785004 h 1535502"/>
              <a:gd name="connsiteX2" fmla="*/ 224343 w 224343"/>
              <a:gd name="connsiteY2" fmla="*/ 0 h 153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43" h="1535502">
                <a:moveTo>
                  <a:pt x="207091" y="1535502"/>
                </a:moveTo>
                <a:cubicBezTo>
                  <a:pt x="102136" y="1288211"/>
                  <a:pt x="-2818" y="1040921"/>
                  <a:pt x="57" y="785004"/>
                </a:cubicBezTo>
                <a:cubicBezTo>
                  <a:pt x="2932" y="529087"/>
                  <a:pt x="224343" y="0"/>
                  <a:pt x="22434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8160185" y="2001328"/>
            <a:ext cx="216064" cy="759125"/>
          </a:xfrm>
          <a:custGeom>
            <a:avLst/>
            <a:gdLst>
              <a:gd name="connsiteX0" fmla="*/ 172932 w 216064"/>
              <a:gd name="connsiteY0" fmla="*/ 759125 h 759125"/>
              <a:gd name="connsiteX1" fmla="*/ 404 w 216064"/>
              <a:gd name="connsiteY1" fmla="*/ 379563 h 759125"/>
              <a:gd name="connsiteX2" fmla="*/ 216064 w 216064"/>
              <a:gd name="connsiteY2" fmla="*/ 0 h 75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64" h="759125">
                <a:moveTo>
                  <a:pt x="172932" y="759125"/>
                </a:moveTo>
                <a:cubicBezTo>
                  <a:pt x="83073" y="632604"/>
                  <a:pt x="-6785" y="506084"/>
                  <a:pt x="404" y="379563"/>
                </a:cubicBezTo>
                <a:cubicBezTo>
                  <a:pt x="7593" y="253042"/>
                  <a:pt x="111828" y="126521"/>
                  <a:pt x="216064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47248" cy="838200"/>
          </a:xfrm>
        </p:spPr>
        <p:txBody>
          <a:bodyPr/>
          <a:lstStyle/>
          <a:p>
            <a:r>
              <a:rPr lang="en-US" altLang="zh-TW" dirty="0"/>
              <a:t>Binary tree representations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26425" cy="461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(</a:t>
            </a:r>
            <a:r>
              <a:rPr lang="en-US" altLang="zh-TW" sz="2800" u="sng" dirty="0">
                <a:solidFill>
                  <a:srgbClr val="FF0000"/>
                </a:solidFill>
              </a:rPr>
              <a:t>using link)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700807"/>
            <a:ext cx="9144000" cy="22393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typedef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node* </a:t>
            </a:r>
            <a:r>
              <a:rPr lang="en-US" altLang="zh-TW" b="1" dirty="0" err="1" smtClean="0">
                <a:solidFill>
                  <a:schemeClr val="tx1"/>
                </a:solidFill>
                <a:latin typeface="Calibri" pitchFamily="34" charset="0"/>
              </a:rPr>
              <a:t>tree_pointer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typedef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node </a:t>
            </a:r>
            <a:endParaRPr lang="en-US" altLang="zh-TW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{</a:t>
            </a:r>
            <a:endParaRPr lang="en-US" altLang="zh-TW" b="1" dirty="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     </a:t>
            </a:r>
            <a:r>
              <a:rPr lang="en-US" altLang="zh-TW" b="1" dirty="0" err="1" smtClean="0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data;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     </a:t>
            </a:r>
            <a:r>
              <a:rPr lang="en-US" altLang="zh-TW" b="1" dirty="0" err="1" smtClean="0">
                <a:solidFill>
                  <a:schemeClr val="tx1"/>
                </a:solidFill>
                <a:latin typeface="Calibri" pitchFamily="34" charset="0"/>
              </a:rPr>
              <a:t>tree_pointer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left_child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right_child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};</a:t>
            </a:r>
            <a:endParaRPr lang="en-US" altLang="zh-TW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5576" y="4546129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230364" y="4557241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198739" y="4557241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58951" y="4816004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93676" y="4816004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left_child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93989" y="4800129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right_child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238553" y="4553098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360790" y="4789636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21015" y="5259536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84690" y="5276998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932040" y="5996136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left_child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854503" y="5959623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right_child</a:t>
            </a:r>
          </a:p>
        </p:txBody>
      </p:sp>
    </p:spTree>
    <p:extLst>
      <p:ext uri="{BB962C8B-B14F-4D97-AF65-F5344CB8AC3E}">
        <p14:creationId xmlns:p14="http://schemas.microsoft.com/office/powerpoint/2010/main" val="35985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/>
              <a:t>Binary tree representations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226425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(</a:t>
            </a:r>
            <a:r>
              <a:rPr lang="en-US" altLang="zh-TW" sz="2800" u="sng" dirty="0">
                <a:solidFill>
                  <a:srgbClr val="FF0000"/>
                </a:solidFill>
              </a:rPr>
              <a:t>using link)</a:t>
            </a:r>
          </a:p>
        </p:txBody>
      </p:sp>
      <p:pic>
        <p:nvPicPr>
          <p:cNvPr id="139268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" b="2676"/>
          <a:stretch>
            <a:fillRect/>
          </a:stretch>
        </p:blipFill>
        <p:spPr bwMode="auto">
          <a:xfrm>
            <a:off x="685800" y="1773238"/>
            <a:ext cx="77724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9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081087"/>
          </a:xfrm>
        </p:spPr>
        <p:txBody>
          <a:bodyPr/>
          <a:lstStyle/>
          <a:p>
            <a:r>
              <a:rPr lang="en-US" altLang="zh-TW" dirty="0" smtClean="0"/>
              <a:t>Tree</a:t>
            </a:r>
            <a:endParaRPr lang="en-US" altLang="zh-TW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31250" cy="1901825"/>
          </a:xfrm>
        </p:spPr>
        <p:txBody>
          <a:bodyPr/>
          <a:lstStyle/>
          <a:p>
            <a:r>
              <a:rPr lang="en-US" altLang="zh-TW" sz="3600" dirty="0"/>
              <a:t>A </a:t>
            </a:r>
            <a:r>
              <a:rPr lang="en-US" altLang="zh-TW" sz="3600" b="1" i="1" dirty="0">
                <a:solidFill>
                  <a:srgbClr val="FF0000"/>
                </a:solidFill>
                <a:effectLst/>
              </a:rPr>
              <a:t>tree</a:t>
            </a:r>
            <a:r>
              <a:rPr lang="en-US" altLang="zh-TW" sz="3600" dirty="0"/>
              <a:t> structure means that the data are organized so that items of information are related </a:t>
            </a:r>
            <a:r>
              <a:rPr lang="en-US" altLang="zh-TW" sz="3600" u="sng" dirty="0">
                <a:solidFill>
                  <a:srgbClr val="FF0000"/>
                </a:solidFill>
              </a:rPr>
              <a:t>by branches</a:t>
            </a:r>
          </a:p>
          <a:p>
            <a:r>
              <a:rPr lang="en-US" altLang="zh-TW" sz="3600" dirty="0"/>
              <a:t>Examples: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659141"/>
              </p:ext>
            </p:extLst>
          </p:nvPr>
        </p:nvGraphicFramePr>
        <p:xfrm>
          <a:off x="1115616" y="3587072"/>
          <a:ext cx="7316812" cy="209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0" name="MS Org Chart" r:id="rId3" imgW="6076800" imgH="1746000" progId="OrgPlusWOPX.4">
                  <p:embed followColorScheme="full"/>
                </p:oleObj>
              </mc:Choice>
              <mc:Fallback>
                <p:oleObj name="MS Org Chart" r:id="rId3" imgW="6076800" imgH="1746000" progId="OrgPlusWOPX.4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87072"/>
                        <a:ext cx="7316812" cy="209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20072" y="3068960"/>
            <a:ext cx="1142111" cy="419272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800000">
            <a:off x="4427984" y="5877272"/>
            <a:ext cx="1142111" cy="419272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algn="ctr" eaLnBrk="0" hangingPunct="0"/>
            <a:r>
              <a:rPr lang="en-US" altLang="zh-TW" sz="2400">
                <a:solidFill>
                  <a:schemeClr val="tx1"/>
                </a:solidFill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870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98438"/>
            <a:ext cx="8226425" cy="1143000"/>
          </a:xfrm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Traversals</a:t>
            </a:r>
            <a:endParaRPr lang="en-US" altLang="zh-TW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11275"/>
            <a:ext cx="8226425" cy="3270250"/>
          </a:xfrm>
        </p:spPr>
        <p:txBody>
          <a:bodyPr/>
          <a:lstStyle/>
          <a:p>
            <a:r>
              <a:rPr lang="en-US" altLang="zh-TW" sz="2800" dirty="0"/>
              <a:t>How to traverse a tree or visit each node in the tree </a:t>
            </a:r>
            <a:r>
              <a:rPr lang="en-US" altLang="zh-TW" sz="2800" u="sng" dirty="0">
                <a:solidFill>
                  <a:srgbClr val="FF0000"/>
                </a:solidFill>
              </a:rPr>
              <a:t>exactly once</a:t>
            </a:r>
            <a:r>
              <a:rPr lang="en-US" altLang="zh-TW" sz="2800" dirty="0"/>
              <a:t>?</a:t>
            </a:r>
          </a:p>
          <a:p>
            <a:pPr lvl="1"/>
            <a:r>
              <a:rPr lang="en-US" altLang="zh-TW" sz="2400" dirty="0"/>
              <a:t>There are six possible combinations of traversal</a:t>
            </a:r>
          </a:p>
          <a:p>
            <a:pPr algn="ctr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/>
              <a:t>LVR, LRV, VLR, VRL, RVL, RLV</a:t>
            </a:r>
          </a:p>
          <a:p>
            <a:pPr lvl="1"/>
            <a:r>
              <a:rPr lang="en-US" altLang="zh-TW" sz="2400" dirty="0"/>
              <a:t>Adopt convention that we traverse </a:t>
            </a:r>
            <a:r>
              <a:rPr lang="en-US" altLang="zh-TW" sz="2400" dirty="0">
                <a:solidFill>
                  <a:srgbClr val="0000FF"/>
                </a:solidFill>
              </a:rPr>
              <a:t>left before </a:t>
            </a:r>
            <a:br>
              <a:rPr lang="en-US" altLang="zh-TW" sz="2400" dirty="0">
                <a:solidFill>
                  <a:srgbClr val="0000FF"/>
                </a:solidFill>
              </a:rPr>
            </a:br>
            <a:r>
              <a:rPr lang="en-US" altLang="zh-TW" sz="2400" dirty="0">
                <a:solidFill>
                  <a:srgbClr val="0000FF"/>
                </a:solidFill>
              </a:rPr>
              <a:t>right</a:t>
            </a:r>
            <a:r>
              <a:rPr lang="en-US" altLang="zh-TW" sz="2400" dirty="0"/>
              <a:t>, only 3 traversals remain</a:t>
            </a:r>
          </a:p>
          <a:p>
            <a:pPr algn="ctr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/>
              <a:t>L</a:t>
            </a:r>
            <a:r>
              <a:rPr lang="en-US" altLang="zh-TW" sz="2800" dirty="0">
                <a:solidFill>
                  <a:srgbClr val="FF0000"/>
                </a:solidFill>
              </a:rPr>
              <a:t>V</a:t>
            </a:r>
            <a:r>
              <a:rPr lang="en-US" altLang="zh-TW" sz="2800" dirty="0"/>
              <a:t>R (</a:t>
            </a:r>
            <a:r>
              <a:rPr lang="en-US" altLang="zh-TW" sz="2800" dirty="0" err="1">
                <a:solidFill>
                  <a:srgbClr val="FF0000"/>
                </a:solidFill>
              </a:rPr>
              <a:t>in</a:t>
            </a:r>
            <a:r>
              <a:rPr lang="en-US" altLang="zh-TW" sz="2800" dirty="0" err="1"/>
              <a:t>order</a:t>
            </a:r>
            <a:r>
              <a:rPr lang="en-US" altLang="zh-TW" sz="2800" dirty="0"/>
              <a:t>), LR</a:t>
            </a:r>
            <a:r>
              <a:rPr lang="en-US" altLang="zh-TW" sz="2800" dirty="0">
                <a:solidFill>
                  <a:srgbClr val="FF0000"/>
                </a:solidFill>
              </a:rPr>
              <a:t>V</a:t>
            </a:r>
            <a:r>
              <a:rPr lang="en-US" altLang="zh-TW" sz="2800" dirty="0"/>
              <a:t> (</a:t>
            </a:r>
            <a:r>
              <a:rPr lang="en-US" altLang="zh-TW" sz="2800" dirty="0" err="1">
                <a:solidFill>
                  <a:srgbClr val="FF0000"/>
                </a:solidFill>
              </a:rPr>
              <a:t>post</a:t>
            </a:r>
            <a:r>
              <a:rPr lang="en-US" altLang="zh-TW" sz="2800" dirty="0" err="1"/>
              <a:t>order</a:t>
            </a:r>
            <a:r>
              <a:rPr lang="en-US" altLang="zh-TW" sz="2800" dirty="0"/>
              <a:t>), </a:t>
            </a:r>
            <a:r>
              <a:rPr lang="en-US" altLang="zh-TW" sz="2800" dirty="0">
                <a:solidFill>
                  <a:srgbClr val="FF0000"/>
                </a:solidFill>
              </a:rPr>
              <a:t>V</a:t>
            </a:r>
            <a:r>
              <a:rPr lang="en-US" altLang="zh-TW" sz="2800" dirty="0"/>
              <a:t>LR (</a:t>
            </a:r>
            <a:r>
              <a:rPr lang="en-US" altLang="zh-TW" sz="2800" dirty="0">
                <a:solidFill>
                  <a:srgbClr val="FF0000"/>
                </a:solidFill>
              </a:rPr>
              <a:t>pre</a:t>
            </a:r>
            <a:r>
              <a:rPr lang="en-US" altLang="zh-TW" sz="2800" dirty="0"/>
              <a:t>order)</a:t>
            </a: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1546225" y="4883150"/>
            <a:ext cx="5929313" cy="1711325"/>
            <a:chOff x="974" y="751"/>
            <a:chExt cx="3735" cy="1078"/>
          </a:xfrm>
        </p:grpSpPr>
        <p:grpSp>
          <p:nvGrpSpPr>
            <p:cNvPr id="118789" name="Group 5"/>
            <p:cNvGrpSpPr>
              <a:grpSpLocks/>
            </p:cNvGrpSpPr>
            <p:nvPr/>
          </p:nvGrpSpPr>
          <p:grpSpPr bwMode="auto">
            <a:xfrm>
              <a:off x="1700" y="751"/>
              <a:ext cx="2064" cy="449"/>
              <a:chOff x="848" y="2251"/>
              <a:chExt cx="2064" cy="449"/>
            </a:xfrm>
          </p:grpSpPr>
          <p:sp>
            <p:nvSpPr>
              <p:cNvPr id="118790" name="Line 6"/>
              <p:cNvSpPr>
                <a:spLocks noChangeShapeType="1"/>
              </p:cNvSpPr>
              <p:nvPr/>
            </p:nvSpPr>
            <p:spPr bwMode="auto">
              <a:xfrm flipH="1">
                <a:off x="1006" y="2485"/>
                <a:ext cx="278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791" name="Line 7"/>
              <p:cNvSpPr>
                <a:spLocks noChangeShapeType="1"/>
              </p:cNvSpPr>
              <p:nvPr/>
            </p:nvSpPr>
            <p:spPr bwMode="auto">
              <a:xfrm>
                <a:off x="2474" y="2491"/>
                <a:ext cx="32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792" name="Text Box 8"/>
              <p:cNvSpPr txBox="1">
                <a:spLocks noChangeArrowheads="1"/>
              </p:cNvSpPr>
              <p:nvPr/>
            </p:nvSpPr>
            <p:spPr bwMode="auto">
              <a:xfrm>
                <a:off x="1648" y="2252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 data</a:t>
                </a:r>
              </a:p>
            </p:txBody>
          </p:sp>
          <p:sp>
            <p:nvSpPr>
              <p:cNvPr id="118793" name="Rectangle 9"/>
              <p:cNvSpPr>
                <a:spLocks noChangeArrowheads="1"/>
              </p:cNvSpPr>
              <p:nvPr/>
            </p:nvSpPr>
            <p:spPr bwMode="auto">
              <a:xfrm>
                <a:off x="1684" y="2256"/>
                <a:ext cx="3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zh-TW"/>
              </a:p>
            </p:txBody>
          </p:sp>
          <p:sp>
            <p:nvSpPr>
              <p:cNvPr id="118794" name="Rectangle 10"/>
              <p:cNvSpPr>
                <a:spLocks noChangeArrowheads="1"/>
              </p:cNvSpPr>
              <p:nvPr/>
            </p:nvSpPr>
            <p:spPr bwMode="auto">
              <a:xfrm>
                <a:off x="2072" y="2256"/>
                <a:ext cx="8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795" name="Text Box 11"/>
              <p:cNvSpPr txBox="1">
                <a:spLocks noChangeArrowheads="1"/>
              </p:cNvSpPr>
              <p:nvPr/>
            </p:nvSpPr>
            <p:spPr bwMode="auto">
              <a:xfrm>
                <a:off x="2066" y="2251"/>
                <a:ext cx="8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right_child</a:t>
                </a:r>
              </a:p>
            </p:txBody>
          </p:sp>
          <p:sp>
            <p:nvSpPr>
              <p:cNvPr id="118796" name="Text Box 12"/>
              <p:cNvSpPr txBox="1">
                <a:spLocks noChangeArrowheads="1"/>
              </p:cNvSpPr>
              <p:nvPr/>
            </p:nvSpPr>
            <p:spPr bwMode="auto">
              <a:xfrm>
                <a:off x="890" y="2263"/>
                <a:ext cx="7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left_child</a:t>
                </a:r>
              </a:p>
            </p:txBody>
          </p:sp>
          <p:sp>
            <p:nvSpPr>
              <p:cNvPr id="118797" name="Rectangle 13"/>
              <p:cNvSpPr>
                <a:spLocks noChangeArrowheads="1"/>
              </p:cNvSpPr>
              <p:nvPr/>
            </p:nvSpPr>
            <p:spPr bwMode="auto">
              <a:xfrm>
                <a:off x="848" y="2256"/>
                <a:ext cx="8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974" y="1147"/>
              <a:ext cx="10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</a:rPr>
                <a:t>L</a:t>
              </a:r>
              <a:r>
                <a:rPr lang="en-US" altLang="zh-TW" sz="2000"/>
                <a:t>: moving left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3518" y="1147"/>
              <a:ext cx="1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</a:rPr>
                <a:t>R</a:t>
              </a:r>
              <a:r>
                <a:rPr lang="en-US" altLang="zh-TW" sz="2000"/>
                <a:t>: moving right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2429" y="1003"/>
              <a:ext cx="60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FF0000"/>
                  </a:solidFill>
                </a:rPr>
                <a:t>V</a:t>
              </a:r>
              <a:endParaRPr lang="en-US" altLang="zh-TW" sz="2000"/>
            </a:p>
            <a:p>
              <a:pPr algn="ctr"/>
              <a:r>
                <a:rPr lang="en-US" altLang="zh-TW" sz="2000"/>
                <a:t>:</a:t>
              </a:r>
            </a:p>
            <a:p>
              <a:pPr algn="ctr"/>
              <a:r>
                <a:rPr lang="en-US" altLang="zh-TW" sz="2000"/>
                <a:t>visiting</a:t>
              </a:r>
            </a:p>
            <a:p>
              <a:pPr algn="ctr"/>
              <a:r>
                <a:rPr lang="en-US" altLang="zh-TW" sz="2000"/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7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Traversals</a:t>
            </a:r>
            <a:endParaRPr lang="en-US" altLang="zh-TW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226425" cy="4392613"/>
          </a:xfrm>
          <a:ln>
            <a:noFill/>
          </a:ln>
        </p:spPr>
        <p:txBody>
          <a:bodyPr/>
          <a:lstStyle/>
          <a:p>
            <a:r>
              <a:rPr lang="en-US" altLang="zh-TW" sz="2800" dirty="0"/>
              <a:t>Arithmetic Expression using binary tree</a:t>
            </a:r>
          </a:p>
          <a:p>
            <a:pPr lvl="1"/>
            <a:r>
              <a:rPr lang="en-US" altLang="zh-TW" sz="2400" u="sng" dirty="0" err="1">
                <a:solidFill>
                  <a:srgbClr val="0000FF"/>
                </a:solidFill>
                <a:effectLst/>
              </a:rPr>
              <a:t>inorder</a:t>
            </a:r>
            <a:r>
              <a:rPr lang="en-US" altLang="zh-TW" sz="2400" dirty="0">
                <a:effectLst/>
              </a:rPr>
              <a:t> traversal </a:t>
            </a:r>
            <a:r>
              <a:rPr lang="en-US" altLang="zh-TW" sz="2400" dirty="0">
                <a:solidFill>
                  <a:srgbClr val="0099CC"/>
                </a:solidFill>
                <a:effectLst/>
              </a:rPr>
              <a:t>(</a:t>
            </a:r>
            <a:r>
              <a:rPr lang="en-US" altLang="zh-TW" sz="2400" dirty="0" smtClean="0">
                <a:solidFill>
                  <a:srgbClr val="0099CC"/>
                </a:solidFill>
                <a:effectLst/>
              </a:rPr>
              <a:t>infix)</a:t>
            </a:r>
            <a:endParaRPr lang="en-US" altLang="zh-TW" sz="2400" dirty="0">
              <a:solidFill>
                <a:srgbClr val="0099CC"/>
              </a:solidFill>
              <a:effectLst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effectLst/>
              </a:rPr>
              <a:t>	</a:t>
            </a:r>
            <a:r>
              <a:rPr lang="en-US" altLang="zh-TW" sz="2400" dirty="0">
                <a:solidFill>
                  <a:srgbClr val="0099CC"/>
                </a:solidFill>
                <a:effectLst/>
                <a:latin typeface="Verdana" pitchFamily="34" charset="0"/>
              </a:rPr>
              <a:t>A / B * C * D + E</a:t>
            </a:r>
          </a:p>
          <a:p>
            <a:pPr lvl="1"/>
            <a:r>
              <a:rPr lang="en-US" altLang="zh-TW" sz="2400" u="sng" dirty="0">
                <a:solidFill>
                  <a:srgbClr val="0000FF"/>
                </a:solidFill>
                <a:effectLst/>
              </a:rPr>
              <a:t>preorder</a:t>
            </a:r>
            <a:r>
              <a:rPr lang="en-US" altLang="zh-TW" sz="2400" dirty="0">
                <a:effectLst/>
              </a:rPr>
              <a:t> traversal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effectLst/>
              </a:rPr>
              <a:t>prefix)</a:t>
            </a:r>
            <a:endParaRPr lang="en-US" altLang="zh-TW" sz="2400" dirty="0">
              <a:solidFill>
                <a:srgbClr val="FF0000"/>
              </a:solidFill>
              <a:effectLst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effectLst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Verdana" pitchFamily="34" charset="0"/>
              </a:rPr>
              <a:t>+ * * / A B C D E</a:t>
            </a:r>
          </a:p>
          <a:p>
            <a:pPr lvl="1"/>
            <a:r>
              <a:rPr lang="en-US" altLang="zh-TW" sz="2400" u="sng" dirty="0" err="1">
                <a:solidFill>
                  <a:srgbClr val="0000FF"/>
                </a:solidFill>
                <a:effectLst/>
              </a:rPr>
              <a:t>postorder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 </a:t>
            </a:r>
            <a:r>
              <a:rPr lang="en-US" altLang="zh-TW" sz="2400" dirty="0">
                <a:effectLst/>
              </a:rPr>
              <a:t>traversal </a:t>
            </a:r>
            <a:r>
              <a:rPr lang="en-US" altLang="zh-TW" sz="2400" dirty="0" smtClean="0">
                <a:solidFill>
                  <a:srgbClr val="FF6600"/>
                </a:solidFill>
                <a:effectLst/>
              </a:rPr>
              <a:t>(postfix)</a:t>
            </a:r>
            <a:endParaRPr lang="en-US" altLang="zh-TW" sz="2400" dirty="0">
              <a:solidFill>
                <a:srgbClr val="FF6600"/>
              </a:solidFill>
              <a:effectLst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effectLst/>
              </a:rPr>
              <a:t>	</a:t>
            </a:r>
            <a:r>
              <a:rPr lang="en-US" altLang="zh-TW" sz="2400" dirty="0">
                <a:solidFill>
                  <a:srgbClr val="FF6600"/>
                </a:solidFill>
                <a:effectLst/>
                <a:latin typeface="Verdana" pitchFamily="34" charset="0"/>
              </a:rPr>
              <a:t>A B / C * D * E +</a:t>
            </a:r>
          </a:p>
          <a:p>
            <a:pPr lvl="1"/>
            <a:r>
              <a:rPr lang="en-US" altLang="zh-TW" sz="2400" u="sng" dirty="0">
                <a:solidFill>
                  <a:srgbClr val="0000FF"/>
                </a:solidFill>
                <a:effectLst/>
              </a:rPr>
              <a:t>level order </a:t>
            </a:r>
            <a:r>
              <a:rPr lang="en-US" altLang="zh-TW" sz="2400" dirty="0">
                <a:effectLst/>
              </a:rPr>
              <a:t>traversal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effectLst/>
              </a:rPr>
              <a:t>	</a:t>
            </a:r>
            <a:r>
              <a:rPr lang="en-US" altLang="zh-TW" sz="2400" dirty="0">
                <a:effectLst/>
                <a:latin typeface="Verdana" pitchFamily="34" charset="0"/>
              </a:rPr>
              <a:t>+ * E * D / C A B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507976" y="1689100"/>
            <a:ext cx="571500" cy="569913"/>
            <a:chOff x="2664" y="1090"/>
            <a:chExt cx="360" cy="359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896789" y="2592388"/>
            <a:ext cx="571500" cy="569912"/>
            <a:chOff x="2279" y="1659"/>
            <a:chExt cx="360" cy="35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7279376" y="2247900"/>
            <a:ext cx="34131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888601" y="5294313"/>
            <a:ext cx="571500" cy="569912"/>
            <a:chOff x="1014" y="3361"/>
            <a:chExt cx="360" cy="359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5204514" y="4948238"/>
            <a:ext cx="439737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12576" y="3506788"/>
            <a:ext cx="571500" cy="569912"/>
            <a:chOff x="1848" y="2235"/>
            <a:chExt cx="360" cy="359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33126" y="4422775"/>
            <a:ext cx="571500" cy="569913"/>
            <a:chOff x="1420" y="2812"/>
            <a:chExt cx="360" cy="359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/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496739" y="3132138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5817289" y="4046538"/>
            <a:ext cx="490537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8171551" y="2606675"/>
            <a:ext cx="571500" cy="569913"/>
            <a:chOff x="3082" y="1668"/>
            <a:chExt cx="360" cy="359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507976" y="3508375"/>
            <a:ext cx="571500" cy="569913"/>
            <a:chOff x="2664" y="2236"/>
            <a:chExt cx="360" cy="359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6879326" y="4392613"/>
            <a:ext cx="571500" cy="569912"/>
            <a:chOff x="2268" y="2793"/>
            <a:chExt cx="360" cy="359"/>
          </a:xfrm>
        </p:grpSpPr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977876" y="2230438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7314301" y="3149600"/>
            <a:ext cx="458788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6718989" y="3998913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164951" y="5292725"/>
            <a:ext cx="571500" cy="569913"/>
            <a:chOff x="1818" y="3360"/>
            <a:chExt cx="360" cy="359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b="1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5969689" y="4951413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4648889" y="621665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42614" y="621665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4847326" y="5870575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288651" y="5853113"/>
            <a:ext cx="16986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941114" y="6234113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534839" y="6234113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6139551" y="5888038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580876" y="5870575"/>
            <a:ext cx="1698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6655489" y="5110163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7249214" y="5110163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>
            <a:off x="6853926" y="4968875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7261914" y="4951413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7350814" y="4208463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893739" y="4208463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7482576" y="4067175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7923901" y="4067175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7981051" y="33242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8523976" y="33242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H="1">
            <a:off x="8128689" y="3182938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8536676" y="3165475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3" name="手繪多邊形 2"/>
          <p:cNvSpPr/>
          <p:nvPr/>
        </p:nvSpPr>
        <p:spPr>
          <a:xfrm>
            <a:off x="4708009" y="1604513"/>
            <a:ext cx="4234168" cy="4395452"/>
          </a:xfrm>
          <a:custGeom>
            <a:avLst/>
            <a:gdLst>
              <a:gd name="connsiteX0" fmla="*/ 2684829 w 4234168"/>
              <a:gd name="connsiteY0" fmla="*/ 0 h 4395452"/>
              <a:gd name="connsiteX1" fmla="*/ 2667576 w 4234168"/>
              <a:gd name="connsiteY1" fmla="*/ 638355 h 4395452"/>
              <a:gd name="connsiteX2" fmla="*/ 2080980 w 4234168"/>
              <a:gd name="connsiteY2" fmla="*/ 1147313 h 4395452"/>
              <a:gd name="connsiteX3" fmla="*/ 1390866 w 4234168"/>
              <a:gd name="connsiteY3" fmla="*/ 1940944 h 4395452"/>
              <a:gd name="connsiteX4" fmla="*/ 873282 w 4234168"/>
              <a:gd name="connsiteY4" fmla="*/ 2622430 h 4395452"/>
              <a:gd name="connsiteX5" fmla="*/ 88278 w 4234168"/>
              <a:gd name="connsiteY5" fmla="*/ 3847381 h 4395452"/>
              <a:gd name="connsiteX6" fmla="*/ 105531 w 4234168"/>
              <a:gd name="connsiteY6" fmla="*/ 4287329 h 4395452"/>
              <a:gd name="connsiteX7" fmla="*/ 864655 w 4234168"/>
              <a:gd name="connsiteY7" fmla="*/ 4330461 h 4395452"/>
              <a:gd name="connsiteX8" fmla="*/ 1037183 w 4234168"/>
              <a:gd name="connsiteY8" fmla="*/ 3614468 h 4395452"/>
              <a:gd name="connsiteX9" fmla="*/ 1347734 w 4234168"/>
              <a:gd name="connsiteY9" fmla="*/ 3674853 h 4395452"/>
              <a:gd name="connsiteX10" fmla="*/ 1416746 w 4234168"/>
              <a:gd name="connsiteY10" fmla="*/ 4287329 h 4395452"/>
              <a:gd name="connsiteX11" fmla="*/ 1994716 w 4234168"/>
              <a:gd name="connsiteY11" fmla="*/ 4364966 h 4395452"/>
              <a:gd name="connsiteX12" fmla="*/ 2313893 w 4234168"/>
              <a:gd name="connsiteY12" fmla="*/ 3950898 h 4395452"/>
              <a:gd name="connsiteX13" fmla="*/ 1675538 w 4234168"/>
              <a:gd name="connsiteY13" fmla="*/ 3260785 h 4395452"/>
              <a:gd name="connsiteX14" fmla="*/ 1554768 w 4234168"/>
              <a:gd name="connsiteY14" fmla="*/ 2889849 h 4395452"/>
              <a:gd name="connsiteX15" fmla="*/ 1977463 w 4234168"/>
              <a:gd name="connsiteY15" fmla="*/ 2691442 h 4395452"/>
              <a:gd name="connsiteX16" fmla="*/ 2201749 w 4234168"/>
              <a:gd name="connsiteY16" fmla="*/ 3407434 h 4395452"/>
              <a:gd name="connsiteX17" fmla="*/ 2762466 w 4234168"/>
              <a:gd name="connsiteY17" fmla="*/ 3390181 h 4395452"/>
              <a:gd name="connsiteX18" fmla="*/ 2943621 w 4234168"/>
              <a:gd name="connsiteY18" fmla="*/ 2958861 h 4395452"/>
              <a:gd name="connsiteX19" fmla="*/ 2279387 w 4234168"/>
              <a:gd name="connsiteY19" fmla="*/ 2251495 h 4395452"/>
              <a:gd name="connsiteX20" fmla="*/ 2400157 w 4234168"/>
              <a:gd name="connsiteY20" fmla="*/ 1871932 h 4395452"/>
              <a:gd name="connsiteX21" fmla="*/ 2710708 w 4234168"/>
              <a:gd name="connsiteY21" fmla="*/ 1906438 h 4395452"/>
              <a:gd name="connsiteX22" fmla="*/ 2796972 w 4234168"/>
              <a:gd name="connsiteY22" fmla="*/ 2424023 h 4395452"/>
              <a:gd name="connsiteX23" fmla="*/ 3400821 w 4234168"/>
              <a:gd name="connsiteY23" fmla="*/ 2579298 h 4395452"/>
              <a:gd name="connsiteX24" fmla="*/ 3581976 w 4234168"/>
              <a:gd name="connsiteY24" fmla="*/ 2053087 h 4395452"/>
              <a:gd name="connsiteX25" fmla="*/ 2926368 w 4234168"/>
              <a:gd name="connsiteY25" fmla="*/ 1371600 h 4395452"/>
              <a:gd name="connsiteX26" fmla="*/ 2900489 w 4234168"/>
              <a:gd name="connsiteY26" fmla="*/ 905774 h 4395452"/>
              <a:gd name="connsiteX27" fmla="*/ 3400821 w 4234168"/>
              <a:gd name="connsiteY27" fmla="*/ 862642 h 4395452"/>
              <a:gd name="connsiteX28" fmla="*/ 3461206 w 4234168"/>
              <a:gd name="connsiteY28" fmla="*/ 1570008 h 4395452"/>
              <a:gd name="connsiteX29" fmla="*/ 4168572 w 4234168"/>
              <a:gd name="connsiteY29" fmla="*/ 1595887 h 4395452"/>
              <a:gd name="connsiteX30" fmla="*/ 4151319 w 4234168"/>
              <a:gd name="connsiteY30" fmla="*/ 862642 h 4395452"/>
              <a:gd name="connsiteX31" fmla="*/ 3711372 w 4234168"/>
              <a:gd name="connsiteY31" fmla="*/ 552091 h 4395452"/>
              <a:gd name="connsiteX32" fmla="*/ 3590602 w 4234168"/>
              <a:gd name="connsiteY32" fmla="*/ 241540 h 4395452"/>
              <a:gd name="connsiteX33" fmla="*/ 3547470 w 4234168"/>
              <a:gd name="connsiteY33" fmla="*/ 112144 h 4395452"/>
              <a:gd name="connsiteX34" fmla="*/ 3547470 w 4234168"/>
              <a:gd name="connsiteY34" fmla="*/ 112144 h 439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34168" h="4395452">
                <a:moveTo>
                  <a:pt x="2684829" y="0"/>
                </a:moveTo>
                <a:cubicBezTo>
                  <a:pt x="2726523" y="223568"/>
                  <a:pt x="2768218" y="447136"/>
                  <a:pt x="2667576" y="638355"/>
                </a:cubicBezTo>
                <a:cubicBezTo>
                  <a:pt x="2566934" y="829574"/>
                  <a:pt x="2293765" y="930215"/>
                  <a:pt x="2080980" y="1147313"/>
                </a:cubicBezTo>
                <a:cubicBezTo>
                  <a:pt x="1868195" y="1364411"/>
                  <a:pt x="1592149" y="1695091"/>
                  <a:pt x="1390866" y="1940944"/>
                </a:cubicBezTo>
                <a:cubicBezTo>
                  <a:pt x="1189583" y="2186797"/>
                  <a:pt x="1090380" y="2304691"/>
                  <a:pt x="873282" y="2622430"/>
                </a:cubicBezTo>
                <a:cubicBezTo>
                  <a:pt x="656184" y="2940169"/>
                  <a:pt x="216236" y="3569898"/>
                  <a:pt x="88278" y="3847381"/>
                </a:cubicBezTo>
                <a:cubicBezTo>
                  <a:pt x="-39680" y="4124864"/>
                  <a:pt x="-23865" y="4206816"/>
                  <a:pt x="105531" y="4287329"/>
                </a:cubicBezTo>
                <a:cubicBezTo>
                  <a:pt x="234927" y="4367842"/>
                  <a:pt x="709380" y="4442605"/>
                  <a:pt x="864655" y="4330461"/>
                </a:cubicBezTo>
                <a:cubicBezTo>
                  <a:pt x="1019930" y="4218318"/>
                  <a:pt x="956670" y="3723736"/>
                  <a:pt x="1037183" y="3614468"/>
                </a:cubicBezTo>
                <a:cubicBezTo>
                  <a:pt x="1117696" y="3505200"/>
                  <a:pt x="1284474" y="3562710"/>
                  <a:pt x="1347734" y="3674853"/>
                </a:cubicBezTo>
                <a:cubicBezTo>
                  <a:pt x="1410994" y="3786996"/>
                  <a:pt x="1308916" y="4172310"/>
                  <a:pt x="1416746" y="4287329"/>
                </a:cubicBezTo>
                <a:cubicBezTo>
                  <a:pt x="1524576" y="4402348"/>
                  <a:pt x="1845192" y="4421038"/>
                  <a:pt x="1994716" y="4364966"/>
                </a:cubicBezTo>
                <a:cubicBezTo>
                  <a:pt x="2144240" y="4308894"/>
                  <a:pt x="2367089" y="4134928"/>
                  <a:pt x="2313893" y="3950898"/>
                </a:cubicBezTo>
                <a:cubicBezTo>
                  <a:pt x="2260697" y="3766868"/>
                  <a:pt x="1802059" y="3437626"/>
                  <a:pt x="1675538" y="3260785"/>
                </a:cubicBezTo>
                <a:cubicBezTo>
                  <a:pt x="1549017" y="3083944"/>
                  <a:pt x="1504447" y="2984739"/>
                  <a:pt x="1554768" y="2889849"/>
                </a:cubicBezTo>
                <a:cubicBezTo>
                  <a:pt x="1605089" y="2794959"/>
                  <a:pt x="1869633" y="2605178"/>
                  <a:pt x="1977463" y="2691442"/>
                </a:cubicBezTo>
                <a:cubicBezTo>
                  <a:pt x="2085293" y="2777706"/>
                  <a:pt x="2070915" y="3290978"/>
                  <a:pt x="2201749" y="3407434"/>
                </a:cubicBezTo>
                <a:cubicBezTo>
                  <a:pt x="2332583" y="3523891"/>
                  <a:pt x="2638821" y="3464943"/>
                  <a:pt x="2762466" y="3390181"/>
                </a:cubicBezTo>
                <a:cubicBezTo>
                  <a:pt x="2886111" y="3315419"/>
                  <a:pt x="3024134" y="3148642"/>
                  <a:pt x="2943621" y="2958861"/>
                </a:cubicBezTo>
                <a:cubicBezTo>
                  <a:pt x="2863108" y="2769080"/>
                  <a:pt x="2369964" y="2432650"/>
                  <a:pt x="2279387" y="2251495"/>
                </a:cubicBezTo>
                <a:cubicBezTo>
                  <a:pt x="2188810" y="2070340"/>
                  <a:pt x="2328270" y="1929441"/>
                  <a:pt x="2400157" y="1871932"/>
                </a:cubicBezTo>
                <a:cubicBezTo>
                  <a:pt x="2472044" y="1814423"/>
                  <a:pt x="2644572" y="1814423"/>
                  <a:pt x="2710708" y="1906438"/>
                </a:cubicBezTo>
                <a:cubicBezTo>
                  <a:pt x="2776844" y="1998453"/>
                  <a:pt x="2681953" y="2311880"/>
                  <a:pt x="2796972" y="2424023"/>
                </a:cubicBezTo>
                <a:cubicBezTo>
                  <a:pt x="2911991" y="2536166"/>
                  <a:pt x="3269987" y="2641121"/>
                  <a:pt x="3400821" y="2579298"/>
                </a:cubicBezTo>
                <a:cubicBezTo>
                  <a:pt x="3531655" y="2517475"/>
                  <a:pt x="3661051" y="2254370"/>
                  <a:pt x="3581976" y="2053087"/>
                </a:cubicBezTo>
                <a:cubicBezTo>
                  <a:pt x="3502901" y="1851804"/>
                  <a:pt x="3039949" y="1562819"/>
                  <a:pt x="2926368" y="1371600"/>
                </a:cubicBezTo>
                <a:cubicBezTo>
                  <a:pt x="2812787" y="1180381"/>
                  <a:pt x="2821414" y="990600"/>
                  <a:pt x="2900489" y="905774"/>
                </a:cubicBezTo>
                <a:cubicBezTo>
                  <a:pt x="2979564" y="820948"/>
                  <a:pt x="3307368" y="751936"/>
                  <a:pt x="3400821" y="862642"/>
                </a:cubicBezTo>
                <a:cubicBezTo>
                  <a:pt x="3494274" y="973348"/>
                  <a:pt x="3333248" y="1447801"/>
                  <a:pt x="3461206" y="1570008"/>
                </a:cubicBezTo>
                <a:cubicBezTo>
                  <a:pt x="3589164" y="1692215"/>
                  <a:pt x="4053553" y="1713781"/>
                  <a:pt x="4168572" y="1595887"/>
                </a:cubicBezTo>
                <a:cubicBezTo>
                  <a:pt x="4283591" y="1477993"/>
                  <a:pt x="4227519" y="1036608"/>
                  <a:pt x="4151319" y="862642"/>
                </a:cubicBezTo>
                <a:cubicBezTo>
                  <a:pt x="4075119" y="688676"/>
                  <a:pt x="3804825" y="655608"/>
                  <a:pt x="3711372" y="552091"/>
                </a:cubicBezTo>
                <a:cubicBezTo>
                  <a:pt x="3617919" y="448574"/>
                  <a:pt x="3617919" y="314864"/>
                  <a:pt x="3590602" y="241540"/>
                </a:cubicBezTo>
                <a:cubicBezTo>
                  <a:pt x="3563285" y="168216"/>
                  <a:pt x="3547470" y="112144"/>
                  <a:pt x="3547470" y="112144"/>
                </a:cubicBezTo>
                <a:lnTo>
                  <a:pt x="3547470" y="112144"/>
                </a:lnTo>
              </a:path>
            </a:pathLst>
          </a:cu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465114" y="1844824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833289" y="2741821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156176" y="3629645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496545" y="4581128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848473" y="5517232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076056" y="5789885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364088" y="5501853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724128" y="4941168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084168" y="5501853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372200" y="5789885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648673" y="5517232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012160" y="4637757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444208" y="3989685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804248" y="4565749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981051" y="3722541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092280" y="4853781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380312" y="4581128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720681" y="3701653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080721" y="3068960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380312" y="3717032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740352" y="4005064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7368753" y="2765549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728793" y="2204864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088833" y="2780928"/>
            <a:ext cx="155575" cy="1593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8376865" y="3068960"/>
            <a:ext cx="155575" cy="159395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664897" y="2852936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8016825" y="1844824"/>
            <a:ext cx="155575" cy="15939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Traversals</a:t>
            </a:r>
            <a:endParaRPr lang="en-US" altLang="zh-TW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226425" cy="4497387"/>
          </a:xfrm>
        </p:spPr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traversal (</a:t>
            </a:r>
            <a:r>
              <a:rPr lang="en-US" altLang="zh-TW" i="1" dirty="0"/>
              <a:t>LVR</a:t>
            </a:r>
            <a:r>
              <a:rPr lang="en-US" altLang="zh-TW" dirty="0"/>
              <a:t>) </a:t>
            </a:r>
            <a:r>
              <a:rPr lang="en-US" altLang="zh-TW" sz="2800" dirty="0">
                <a:solidFill>
                  <a:srgbClr val="FF0000"/>
                </a:solidFill>
              </a:rPr>
              <a:t>(recursive version)</a:t>
            </a:r>
          </a:p>
        </p:txBody>
      </p:sp>
      <p:pic>
        <p:nvPicPr>
          <p:cNvPr id="144389" name="Picture 5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9502" r="23068" b="1848"/>
          <a:stretch>
            <a:fillRect/>
          </a:stretch>
        </p:blipFill>
        <p:spPr bwMode="auto">
          <a:xfrm>
            <a:off x="3132138" y="2657475"/>
            <a:ext cx="5891212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90" name="Line 6"/>
          <p:cNvSpPr>
            <a:spLocks noChangeShapeType="1"/>
          </p:cNvSpPr>
          <p:nvPr/>
        </p:nvSpPr>
        <p:spPr bwMode="auto">
          <a:xfrm flipH="1">
            <a:off x="4211638" y="34290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 flipH="1">
            <a:off x="3924300" y="3644900"/>
            <a:ext cx="12239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 flipH="1">
            <a:off x="4356100" y="3933825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5148263" y="321310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5148263" y="34940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5148263" y="37099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1042988" y="3212976"/>
            <a:ext cx="3168650" cy="281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42988" y="3500438"/>
            <a:ext cx="2881312" cy="2166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1042988" y="3717032"/>
            <a:ext cx="33131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0" name="Oval 26"/>
          <p:cNvSpPr>
            <a:spLocks noChangeArrowheads="1"/>
          </p:cNvSpPr>
          <p:nvPr/>
        </p:nvSpPr>
        <p:spPr bwMode="auto">
          <a:xfrm>
            <a:off x="7488238" y="2874963"/>
            <a:ext cx="360362" cy="360362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1" name="Oval 27"/>
          <p:cNvSpPr>
            <a:spLocks noChangeArrowheads="1"/>
          </p:cNvSpPr>
          <p:nvPr/>
        </p:nvSpPr>
        <p:spPr bwMode="auto">
          <a:xfrm>
            <a:off x="8099425" y="3429000"/>
            <a:ext cx="360363" cy="360363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2" name="Oval 28"/>
          <p:cNvSpPr>
            <a:spLocks noChangeArrowheads="1"/>
          </p:cNvSpPr>
          <p:nvPr/>
        </p:nvSpPr>
        <p:spPr bwMode="auto">
          <a:xfrm>
            <a:off x="6911975" y="3392488"/>
            <a:ext cx="360363" cy="360362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3" name="Oval 29"/>
          <p:cNvSpPr>
            <a:spLocks noChangeArrowheads="1"/>
          </p:cNvSpPr>
          <p:nvPr/>
        </p:nvSpPr>
        <p:spPr bwMode="auto">
          <a:xfrm>
            <a:off x="7505700" y="3932238"/>
            <a:ext cx="360363" cy="360362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4" name="Oval 30"/>
          <p:cNvSpPr>
            <a:spLocks noChangeArrowheads="1"/>
          </p:cNvSpPr>
          <p:nvPr/>
        </p:nvSpPr>
        <p:spPr bwMode="auto">
          <a:xfrm>
            <a:off x="6300788" y="3897313"/>
            <a:ext cx="360362" cy="360362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5" name="Oval 31"/>
          <p:cNvSpPr>
            <a:spLocks noChangeArrowheads="1"/>
          </p:cNvSpPr>
          <p:nvPr/>
        </p:nvSpPr>
        <p:spPr bwMode="auto">
          <a:xfrm>
            <a:off x="5703888" y="4418013"/>
            <a:ext cx="360362" cy="360362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6" name="Oval 32"/>
          <p:cNvSpPr>
            <a:spLocks noChangeArrowheads="1"/>
          </p:cNvSpPr>
          <p:nvPr/>
        </p:nvSpPr>
        <p:spPr bwMode="auto">
          <a:xfrm>
            <a:off x="6894513" y="4462463"/>
            <a:ext cx="360362" cy="360362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7" name="Oval 33"/>
          <p:cNvSpPr>
            <a:spLocks noChangeArrowheads="1"/>
          </p:cNvSpPr>
          <p:nvPr/>
        </p:nvSpPr>
        <p:spPr bwMode="auto">
          <a:xfrm>
            <a:off x="5076825" y="4940300"/>
            <a:ext cx="360363" cy="360363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8" name="Oval 34"/>
          <p:cNvSpPr>
            <a:spLocks noChangeArrowheads="1"/>
          </p:cNvSpPr>
          <p:nvPr/>
        </p:nvSpPr>
        <p:spPr bwMode="auto">
          <a:xfrm>
            <a:off x="6299200" y="5013325"/>
            <a:ext cx="360363" cy="360363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5795963" y="27813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ptr</a:t>
            </a:r>
          </a:p>
        </p:txBody>
      </p:sp>
      <p:sp>
        <p:nvSpPr>
          <p:cNvPr id="144420" name="Line 36"/>
          <p:cNvSpPr>
            <a:spLocks noChangeShapeType="1"/>
          </p:cNvSpPr>
          <p:nvPr/>
        </p:nvSpPr>
        <p:spPr bwMode="auto">
          <a:xfrm>
            <a:off x="6300788" y="2997200"/>
            <a:ext cx="11509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1" name="Line 37"/>
          <p:cNvSpPr>
            <a:spLocks noChangeShapeType="1"/>
          </p:cNvSpPr>
          <p:nvPr/>
        </p:nvSpPr>
        <p:spPr bwMode="auto">
          <a:xfrm>
            <a:off x="6300788" y="2997200"/>
            <a:ext cx="719137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2" name="Line 38"/>
          <p:cNvSpPr>
            <a:spLocks noChangeShapeType="1"/>
          </p:cNvSpPr>
          <p:nvPr/>
        </p:nvSpPr>
        <p:spPr bwMode="auto">
          <a:xfrm>
            <a:off x="6300788" y="2997200"/>
            <a:ext cx="142875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3" name="Line 39"/>
          <p:cNvSpPr>
            <a:spLocks noChangeShapeType="1"/>
          </p:cNvSpPr>
          <p:nvPr/>
        </p:nvSpPr>
        <p:spPr bwMode="auto">
          <a:xfrm flipH="1">
            <a:off x="5867400" y="2997200"/>
            <a:ext cx="433388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4" name="Line 40"/>
          <p:cNvSpPr>
            <a:spLocks noChangeShapeType="1"/>
          </p:cNvSpPr>
          <p:nvPr/>
        </p:nvSpPr>
        <p:spPr bwMode="auto">
          <a:xfrm flipH="1">
            <a:off x="5219700" y="2997200"/>
            <a:ext cx="1081088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5" name="Line 41"/>
          <p:cNvSpPr>
            <a:spLocks noChangeShapeType="1"/>
          </p:cNvSpPr>
          <p:nvPr/>
        </p:nvSpPr>
        <p:spPr bwMode="auto">
          <a:xfrm>
            <a:off x="6300788" y="2997200"/>
            <a:ext cx="142875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6" name="Line 42"/>
          <p:cNvSpPr>
            <a:spLocks noChangeShapeType="1"/>
          </p:cNvSpPr>
          <p:nvPr/>
        </p:nvSpPr>
        <p:spPr bwMode="auto">
          <a:xfrm>
            <a:off x="6300788" y="2997200"/>
            <a:ext cx="792162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7" name="Line 43"/>
          <p:cNvSpPr>
            <a:spLocks noChangeShapeType="1"/>
          </p:cNvSpPr>
          <p:nvPr/>
        </p:nvSpPr>
        <p:spPr bwMode="auto">
          <a:xfrm>
            <a:off x="6300788" y="2997200"/>
            <a:ext cx="1223962" cy="1008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8" name="Line 44"/>
          <p:cNvSpPr>
            <a:spLocks noChangeShapeType="1"/>
          </p:cNvSpPr>
          <p:nvPr/>
        </p:nvSpPr>
        <p:spPr bwMode="auto">
          <a:xfrm>
            <a:off x="6300788" y="2997200"/>
            <a:ext cx="1800225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429" name="Rectangle 45"/>
          <p:cNvSpPr>
            <a:spLocks noChangeArrowheads="1"/>
          </p:cNvSpPr>
          <p:nvPr/>
        </p:nvSpPr>
        <p:spPr bwMode="auto">
          <a:xfrm>
            <a:off x="755650" y="2997200"/>
            <a:ext cx="1008063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4430" name="Text Box 46"/>
          <p:cNvSpPr txBox="1">
            <a:spLocks noChangeArrowheads="1"/>
          </p:cNvSpPr>
          <p:nvPr/>
        </p:nvSpPr>
        <p:spPr bwMode="auto">
          <a:xfrm>
            <a:off x="4786313" y="184467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output:</a:t>
            </a:r>
          </a:p>
        </p:txBody>
      </p:sp>
      <p:sp>
        <p:nvSpPr>
          <p:cNvPr id="144431" name="Rectangle 47"/>
          <p:cNvSpPr>
            <a:spLocks noChangeArrowheads="1"/>
          </p:cNvSpPr>
          <p:nvPr/>
        </p:nvSpPr>
        <p:spPr bwMode="auto">
          <a:xfrm>
            <a:off x="5867400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A</a:t>
            </a:r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6227763" y="184467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/</a:t>
            </a:r>
          </a:p>
        </p:txBody>
      </p:sp>
      <p:sp>
        <p:nvSpPr>
          <p:cNvPr id="144433" name="Rectangle 49"/>
          <p:cNvSpPr>
            <a:spLocks noChangeArrowheads="1"/>
          </p:cNvSpPr>
          <p:nvPr/>
        </p:nvSpPr>
        <p:spPr bwMode="auto">
          <a:xfrm>
            <a:off x="6416675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B</a:t>
            </a:r>
          </a:p>
        </p:txBody>
      </p:sp>
      <p:sp>
        <p:nvSpPr>
          <p:cNvPr id="144434" name="Rectangle 50"/>
          <p:cNvSpPr>
            <a:spLocks noChangeArrowheads="1"/>
          </p:cNvSpPr>
          <p:nvPr/>
        </p:nvSpPr>
        <p:spPr bwMode="auto">
          <a:xfrm>
            <a:off x="6659563" y="184467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4435" name="Rectangle 51"/>
          <p:cNvSpPr>
            <a:spLocks noChangeArrowheads="1"/>
          </p:cNvSpPr>
          <p:nvPr/>
        </p:nvSpPr>
        <p:spPr bwMode="auto">
          <a:xfrm>
            <a:off x="6875463" y="1844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C</a:t>
            </a:r>
          </a:p>
        </p:txBody>
      </p:sp>
      <p:sp>
        <p:nvSpPr>
          <p:cNvPr id="144436" name="Rectangle 52"/>
          <p:cNvSpPr>
            <a:spLocks noChangeArrowheads="1"/>
          </p:cNvSpPr>
          <p:nvPr/>
        </p:nvSpPr>
        <p:spPr bwMode="auto">
          <a:xfrm>
            <a:off x="7159625" y="18446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4437" name="Rectangle 53"/>
          <p:cNvSpPr>
            <a:spLocks noChangeArrowheads="1"/>
          </p:cNvSpPr>
          <p:nvPr/>
        </p:nvSpPr>
        <p:spPr bwMode="auto">
          <a:xfrm>
            <a:off x="7362825" y="1844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D</a:t>
            </a:r>
          </a:p>
        </p:txBody>
      </p:sp>
      <p:sp>
        <p:nvSpPr>
          <p:cNvPr id="144438" name="Rectangle 54"/>
          <p:cNvSpPr>
            <a:spLocks noChangeArrowheads="1"/>
          </p:cNvSpPr>
          <p:nvPr/>
        </p:nvSpPr>
        <p:spPr bwMode="auto">
          <a:xfrm>
            <a:off x="7667625" y="18446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+</a:t>
            </a:r>
          </a:p>
        </p:txBody>
      </p:sp>
      <p:sp>
        <p:nvSpPr>
          <p:cNvPr id="144439" name="Rectangle 55"/>
          <p:cNvSpPr>
            <a:spLocks noChangeArrowheads="1"/>
          </p:cNvSpPr>
          <p:nvPr/>
        </p:nvSpPr>
        <p:spPr bwMode="auto">
          <a:xfrm>
            <a:off x="7929563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E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55525" y="2204864"/>
            <a:ext cx="50085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inorder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/*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inorder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tree traversal */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if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inorder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left_child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(“%d”,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-&gt;data);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indorder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4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 nodeType="clickPar">
                      <p:stCondLst>
                        <p:cond delay="indefinite"/>
                      </p:stCondLst>
                      <p:childTnLst>
                        <p:par>
                          <p:cTn id="4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 animBg="1"/>
      <p:bldP spid="144396" grpId="1" animBg="1"/>
      <p:bldP spid="144396" grpId="2" animBg="1"/>
      <p:bldP spid="144396" grpId="3" animBg="1"/>
      <p:bldP spid="144396" grpId="4" animBg="1"/>
      <p:bldP spid="144396" grpId="5" animBg="1"/>
      <p:bldP spid="144396" grpId="6" animBg="1"/>
      <p:bldP spid="144396" grpId="7" animBg="1"/>
      <p:bldP spid="144396" grpId="8" animBg="1"/>
      <p:bldP spid="144396" grpId="9" animBg="1"/>
      <p:bldP spid="144396" grpId="10" animBg="1"/>
      <p:bldP spid="144396" grpId="11" animBg="1"/>
      <p:bldP spid="144396" grpId="12" animBg="1"/>
      <p:bldP spid="144396" grpId="13" animBg="1"/>
      <p:bldP spid="144396" grpId="14" animBg="1"/>
      <p:bldP spid="144396" grpId="15" animBg="1"/>
      <p:bldP spid="144396" grpId="16" animBg="1"/>
      <p:bldP spid="144396" grpId="17" animBg="1"/>
      <p:bldP spid="144397" grpId="0" animBg="1"/>
      <p:bldP spid="144397" grpId="1" animBg="1"/>
      <p:bldP spid="144397" grpId="2" animBg="1"/>
      <p:bldP spid="144397" grpId="3" animBg="1"/>
      <p:bldP spid="144397" grpId="4" animBg="1"/>
      <p:bldP spid="144397" grpId="5" animBg="1"/>
      <p:bldP spid="144397" grpId="6" animBg="1"/>
      <p:bldP spid="144397" grpId="7" animBg="1"/>
      <p:bldP spid="144397" grpId="8" animBg="1"/>
      <p:bldP spid="144397" grpId="9" animBg="1"/>
      <p:bldP spid="144397" grpId="10" animBg="1"/>
      <p:bldP spid="144397" grpId="11" animBg="1"/>
      <p:bldP spid="144397" grpId="12" animBg="1"/>
      <p:bldP spid="144397" grpId="13" animBg="1"/>
      <p:bldP spid="144397" grpId="14" animBg="1"/>
      <p:bldP spid="144397" grpId="15" animBg="1"/>
      <p:bldP spid="144397" grpId="16" animBg="1"/>
      <p:bldP spid="144397" grpId="17" animBg="1"/>
      <p:bldP spid="144398" grpId="0" animBg="1"/>
      <p:bldP spid="144398" grpId="1" animBg="1"/>
      <p:bldP spid="144398" grpId="2" animBg="1"/>
      <p:bldP spid="144398" grpId="3" animBg="1"/>
      <p:bldP spid="144398" grpId="4" animBg="1"/>
      <p:bldP spid="144398" grpId="5" animBg="1"/>
      <p:bldP spid="144398" grpId="6" animBg="1"/>
      <p:bldP spid="144398" grpId="7" animBg="1"/>
      <p:bldP spid="144398" grpId="8" animBg="1"/>
      <p:bldP spid="144398" grpId="9" animBg="1"/>
      <p:bldP spid="144398" grpId="10" animBg="1"/>
      <p:bldP spid="144398" grpId="11" animBg="1"/>
      <p:bldP spid="144398" grpId="12" animBg="1"/>
      <p:bldP spid="144398" grpId="13" animBg="1"/>
      <p:bldP spid="144398" grpId="14" animBg="1"/>
      <p:bldP spid="144398" grpId="15" animBg="1"/>
      <p:bldP spid="144398" grpId="16" animBg="1"/>
      <p:bldP spid="144398" grpId="17" animBg="1"/>
      <p:bldP spid="144411" grpId="0" animBg="1"/>
      <p:bldP spid="144412" grpId="0" animBg="1"/>
      <p:bldP spid="144413" grpId="0" animBg="1"/>
      <p:bldP spid="144414" grpId="0" animBg="1"/>
      <p:bldP spid="144415" grpId="0" animBg="1"/>
      <p:bldP spid="144416" grpId="0" animBg="1"/>
      <p:bldP spid="144417" grpId="0" animBg="1"/>
      <p:bldP spid="144418" grpId="0" animBg="1"/>
      <p:bldP spid="144420" grpId="0" animBg="1"/>
      <p:bldP spid="144420" grpId="1" animBg="1"/>
      <p:bldP spid="144420" grpId="2" animBg="1"/>
      <p:bldP spid="144420" grpId="3" animBg="1"/>
      <p:bldP spid="144420" grpId="4" animBg="1"/>
      <p:bldP spid="144421" grpId="0" animBg="1"/>
      <p:bldP spid="144421" grpId="1" animBg="1"/>
      <p:bldP spid="144421" grpId="2" animBg="1"/>
      <p:bldP spid="144421" grpId="3" animBg="1"/>
      <p:bldP spid="144421" grpId="4" animBg="1"/>
      <p:bldP spid="144421" grpId="5" animBg="1"/>
      <p:bldP spid="144422" grpId="0" animBg="1"/>
      <p:bldP spid="144422" grpId="1" animBg="1"/>
      <p:bldP spid="144422" grpId="2" animBg="1"/>
      <p:bldP spid="144422" grpId="3" animBg="1"/>
      <p:bldP spid="144422" grpId="4" animBg="1"/>
      <p:bldP spid="144422" grpId="5" animBg="1"/>
      <p:bldP spid="144423" grpId="0" animBg="1"/>
      <p:bldP spid="144423" grpId="1" animBg="1"/>
      <p:bldP spid="144423" grpId="2" animBg="1"/>
      <p:bldP spid="144423" grpId="3" animBg="1"/>
      <p:bldP spid="144423" grpId="4" animBg="1"/>
      <p:bldP spid="144423" grpId="5" animBg="1"/>
      <p:bldP spid="144424" grpId="0" animBg="1"/>
      <p:bldP spid="144424" grpId="1" animBg="1"/>
      <p:bldP spid="144424" grpId="2" animBg="1"/>
      <p:bldP spid="144424" grpId="3" animBg="1"/>
      <p:bldP spid="144424" grpId="4" animBg="1"/>
      <p:bldP spid="144424" grpId="5" animBg="1"/>
      <p:bldP spid="144425" grpId="0" animBg="1"/>
      <p:bldP spid="144425" grpId="1" animBg="1"/>
      <p:bldP spid="144425" grpId="2" animBg="1"/>
      <p:bldP spid="144425" grpId="3" animBg="1"/>
      <p:bldP spid="144425" grpId="4" animBg="1"/>
      <p:bldP spid="144425" grpId="5" animBg="1"/>
      <p:bldP spid="144426" grpId="0" animBg="1"/>
      <p:bldP spid="144426" grpId="1" animBg="1"/>
      <p:bldP spid="144426" grpId="2" animBg="1"/>
      <p:bldP spid="144426" grpId="3" animBg="1"/>
      <p:bldP spid="144426" grpId="4" animBg="1"/>
      <p:bldP spid="144426" grpId="5" animBg="1"/>
      <p:bldP spid="144427" grpId="0" animBg="1"/>
      <p:bldP spid="144427" grpId="1" animBg="1"/>
      <p:bldP spid="144427" grpId="2" animBg="1"/>
      <p:bldP spid="144427" grpId="3" animBg="1"/>
      <p:bldP spid="144427" grpId="4" animBg="1"/>
      <p:bldP spid="144427" grpId="5" animBg="1"/>
      <p:bldP spid="144428" grpId="0" animBg="1"/>
      <p:bldP spid="144428" grpId="1" animBg="1"/>
      <p:bldP spid="144428" grpId="2" animBg="1"/>
      <p:bldP spid="144428" grpId="3" animBg="1"/>
      <p:bldP spid="144428" grpId="4" animBg="1"/>
      <p:bldP spid="144428" grpId="5" animBg="1"/>
      <p:bldP spid="144429" grpId="0" animBg="1"/>
      <p:bldP spid="144429" grpId="1" animBg="1"/>
      <p:bldP spid="144429" grpId="2" animBg="1"/>
      <p:bldP spid="144429" grpId="3" animBg="1"/>
      <p:bldP spid="144429" grpId="4" animBg="1"/>
      <p:bldP spid="144429" grpId="5" animBg="1"/>
      <p:bldP spid="144429" grpId="6" animBg="1"/>
      <p:bldP spid="144429" grpId="7" animBg="1"/>
      <p:bldP spid="144429" grpId="8" animBg="1"/>
      <p:bldP spid="144429" grpId="9" animBg="1"/>
      <p:bldP spid="144429" grpId="10" animBg="1"/>
      <p:bldP spid="144429" grpId="11" animBg="1"/>
      <p:bldP spid="144429" grpId="12" animBg="1"/>
      <p:bldP spid="144429" grpId="13" animBg="1"/>
      <p:bldP spid="144429" grpId="14" animBg="1"/>
      <p:bldP spid="144429" grpId="15" animBg="1"/>
      <p:bldP spid="144429" grpId="16" animBg="1"/>
      <p:bldP spid="144429" grpId="17" animBg="1"/>
      <p:bldP spid="144429" grpId="18" animBg="1"/>
      <p:bldP spid="144429" grpId="19" animBg="1"/>
      <p:bldP spid="144429" grpId="20" animBg="1"/>
      <p:bldP spid="144429" grpId="21" animBg="1"/>
      <p:bldP spid="144429" grpId="22" animBg="1"/>
      <p:bldP spid="144429" grpId="23" animBg="1"/>
      <p:bldP spid="144429" grpId="24" animBg="1"/>
      <p:bldP spid="144429" grpId="25" animBg="1"/>
      <p:bldP spid="144429" grpId="26" animBg="1"/>
      <p:bldP spid="144429" grpId="27" animBg="1"/>
      <p:bldP spid="144429" grpId="28" animBg="1"/>
      <p:bldP spid="144429" grpId="29" animBg="1"/>
      <p:bldP spid="144429" grpId="30" animBg="1"/>
      <p:bldP spid="144429" grpId="31" animBg="1"/>
      <p:bldP spid="144429" grpId="32" animBg="1"/>
      <p:bldP spid="144429" grpId="33" animBg="1"/>
      <p:bldP spid="144429" grpId="34" animBg="1"/>
      <p:bldP spid="144429" grpId="35" animBg="1"/>
      <p:bldP spid="144429" grpId="36" animBg="1"/>
      <p:bldP spid="144429" grpId="37" animBg="1"/>
      <p:bldP spid="144431" grpId="0"/>
      <p:bldP spid="144432" grpId="0"/>
      <p:bldP spid="144433" grpId="0"/>
      <p:bldP spid="144434" grpId="0"/>
      <p:bldP spid="144435" grpId="0"/>
      <p:bldP spid="144436" grpId="0"/>
      <p:bldP spid="144437" grpId="0"/>
      <p:bldP spid="144438" grpId="0"/>
      <p:bldP spid="1444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Traversals</a:t>
            </a:r>
            <a:endParaRPr lang="en-US" altLang="zh-TW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84275"/>
            <a:ext cx="8293100" cy="4497388"/>
          </a:xfrm>
        </p:spPr>
        <p:txBody>
          <a:bodyPr/>
          <a:lstStyle/>
          <a:p>
            <a:r>
              <a:rPr lang="en-US" altLang="zh-TW" dirty="0"/>
              <a:t>Preorder traversal (</a:t>
            </a:r>
            <a:r>
              <a:rPr lang="en-US" altLang="zh-TW" i="1" dirty="0"/>
              <a:t>VLR</a:t>
            </a:r>
            <a:r>
              <a:rPr lang="en-US" altLang="zh-TW" dirty="0"/>
              <a:t>) </a:t>
            </a:r>
            <a:r>
              <a:rPr lang="en-US" altLang="zh-TW" sz="2800" dirty="0">
                <a:solidFill>
                  <a:srgbClr val="FF0000"/>
                </a:solidFill>
              </a:rPr>
              <a:t>(recursive version)</a:t>
            </a:r>
          </a:p>
        </p:txBody>
      </p:sp>
      <p:pic>
        <p:nvPicPr>
          <p:cNvPr id="145412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9502" r="23068" b="1848"/>
          <a:stretch>
            <a:fillRect/>
          </a:stretch>
        </p:blipFill>
        <p:spPr bwMode="auto">
          <a:xfrm>
            <a:off x="3132138" y="2657475"/>
            <a:ext cx="5891212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3" name="Picture 5" descr="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9"/>
          <a:stretch>
            <a:fillRect/>
          </a:stretch>
        </p:blipFill>
        <p:spPr bwMode="auto">
          <a:xfrm>
            <a:off x="179388" y="2033588"/>
            <a:ext cx="4464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4" name="Line 6"/>
          <p:cNvSpPr>
            <a:spLocks noChangeShapeType="1"/>
          </p:cNvSpPr>
          <p:nvPr/>
        </p:nvSpPr>
        <p:spPr bwMode="auto">
          <a:xfrm flipH="1">
            <a:off x="4354513" y="36449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4067175" y="3429000"/>
            <a:ext cx="12239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 flipH="1">
            <a:off x="4498975" y="3933825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5292725" y="32131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5292725" y="34226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5292725" y="37099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4786313" y="184467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output:</a:t>
            </a:r>
          </a:p>
        </p:txBody>
      </p:sp>
      <p:sp>
        <p:nvSpPr>
          <p:cNvPr id="145450" name="Rectangle 42"/>
          <p:cNvSpPr>
            <a:spLocks noChangeArrowheads="1"/>
          </p:cNvSpPr>
          <p:nvPr/>
        </p:nvSpPr>
        <p:spPr bwMode="auto">
          <a:xfrm>
            <a:off x="6705600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A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6535738" y="184467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/</a:t>
            </a:r>
          </a:p>
        </p:txBody>
      </p:sp>
      <p:sp>
        <p:nvSpPr>
          <p:cNvPr id="145452" name="Rectangle 44"/>
          <p:cNvSpPr>
            <a:spLocks noChangeArrowheads="1"/>
          </p:cNvSpPr>
          <p:nvPr/>
        </p:nvSpPr>
        <p:spPr bwMode="auto">
          <a:xfrm>
            <a:off x="6992938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B</a:t>
            </a:r>
          </a:p>
        </p:txBody>
      </p:sp>
      <p:sp>
        <p:nvSpPr>
          <p:cNvPr id="145453" name="Rectangle 45"/>
          <p:cNvSpPr>
            <a:spLocks noChangeArrowheads="1"/>
          </p:cNvSpPr>
          <p:nvPr/>
        </p:nvSpPr>
        <p:spPr bwMode="auto">
          <a:xfrm>
            <a:off x="6069013" y="184467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5454" name="Rectangle 46"/>
          <p:cNvSpPr>
            <a:spLocks noChangeArrowheads="1"/>
          </p:cNvSpPr>
          <p:nvPr/>
        </p:nvSpPr>
        <p:spPr bwMode="auto">
          <a:xfrm>
            <a:off x="7308850" y="1844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C</a:t>
            </a:r>
          </a:p>
        </p:txBody>
      </p:sp>
      <p:sp>
        <p:nvSpPr>
          <p:cNvPr id="145455" name="Rectangle 47"/>
          <p:cNvSpPr>
            <a:spLocks noChangeArrowheads="1"/>
          </p:cNvSpPr>
          <p:nvPr/>
        </p:nvSpPr>
        <p:spPr bwMode="auto">
          <a:xfrm>
            <a:off x="6284913" y="184467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5456" name="Rectangle 48"/>
          <p:cNvSpPr>
            <a:spLocks noChangeArrowheads="1"/>
          </p:cNvSpPr>
          <p:nvPr/>
        </p:nvSpPr>
        <p:spPr bwMode="auto">
          <a:xfrm>
            <a:off x="7623175" y="1844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D</a:t>
            </a:r>
          </a:p>
        </p:txBody>
      </p:sp>
      <p:sp>
        <p:nvSpPr>
          <p:cNvPr id="145457" name="Rectangle 49"/>
          <p:cNvSpPr>
            <a:spLocks noChangeArrowheads="1"/>
          </p:cNvSpPr>
          <p:nvPr/>
        </p:nvSpPr>
        <p:spPr bwMode="auto">
          <a:xfrm>
            <a:off x="5795963" y="18446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+</a:t>
            </a:r>
          </a:p>
        </p:txBody>
      </p:sp>
      <p:sp>
        <p:nvSpPr>
          <p:cNvPr id="145458" name="Rectangle 50"/>
          <p:cNvSpPr>
            <a:spLocks noChangeArrowheads="1"/>
          </p:cNvSpPr>
          <p:nvPr/>
        </p:nvSpPr>
        <p:spPr bwMode="auto">
          <a:xfrm>
            <a:off x="7929563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407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/>
              <a:t>Binary Tree Traversals (5/9)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96300" cy="4497388"/>
          </a:xfrm>
        </p:spPr>
        <p:txBody>
          <a:bodyPr/>
          <a:lstStyle/>
          <a:p>
            <a:r>
              <a:rPr lang="en-US" altLang="zh-TW" dirty="0" err="1"/>
              <a:t>Postorder</a:t>
            </a:r>
            <a:r>
              <a:rPr lang="en-US" altLang="zh-TW" dirty="0"/>
              <a:t> traversal (</a:t>
            </a:r>
            <a:r>
              <a:rPr lang="en-US" altLang="zh-TW" i="1" dirty="0"/>
              <a:t>LRV</a:t>
            </a:r>
            <a:r>
              <a:rPr lang="en-US" altLang="zh-TW" dirty="0"/>
              <a:t>) </a:t>
            </a:r>
            <a:r>
              <a:rPr lang="en-US" altLang="zh-TW" sz="2800" dirty="0">
                <a:solidFill>
                  <a:srgbClr val="FF0000"/>
                </a:solidFill>
              </a:rPr>
              <a:t>(recursive version)</a:t>
            </a:r>
          </a:p>
        </p:txBody>
      </p:sp>
      <p:pic>
        <p:nvPicPr>
          <p:cNvPr id="146436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9502" r="23068" b="1848"/>
          <a:stretch>
            <a:fillRect/>
          </a:stretch>
        </p:blipFill>
        <p:spPr bwMode="auto">
          <a:xfrm>
            <a:off x="3132138" y="2657475"/>
            <a:ext cx="5891212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37" name="Picture 5" descr="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10"/>
          <a:stretch>
            <a:fillRect/>
          </a:stretch>
        </p:blipFill>
        <p:spPr bwMode="auto">
          <a:xfrm>
            <a:off x="187325" y="1998663"/>
            <a:ext cx="4600575" cy="31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8" name="Line 6"/>
          <p:cNvSpPr>
            <a:spLocks noChangeShapeType="1"/>
          </p:cNvSpPr>
          <p:nvPr/>
        </p:nvSpPr>
        <p:spPr bwMode="auto">
          <a:xfrm flipH="1">
            <a:off x="4572000" y="3716338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 flipH="1">
            <a:off x="4427538" y="3500438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H="1">
            <a:off x="3924300" y="3933825"/>
            <a:ext cx="14398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5292725" y="32797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5292725" y="35004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292725" y="37163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46463" name="Text Box 31"/>
          <p:cNvSpPr txBox="1">
            <a:spLocks noChangeArrowheads="1"/>
          </p:cNvSpPr>
          <p:nvPr/>
        </p:nvSpPr>
        <p:spPr bwMode="auto">
          <a:xfrm>
            <a:off x="5146675" y="18446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output:</a:t>
            </a:r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6227763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A</a:t>
            </a:r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6877050" y="18446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/</a:t>
            </a: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6561138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B</a:t>
            </a: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7885113" y="184467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7092950" y="1844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C</a:t>
            </a: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7380288" y="184467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7596188" y="1844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D</a:t>
            </a:r>
          </a:p>
        </p:txBody>
      </p:sp>
      <p:sp>
        <p:nvSpPr>
          <p:cNvPr id="146471" name="Rectangle 39"/>
          <p:cNvSpPr>
            <a:spLocks noChangeArrowheads="1"/>
          </p:cNvSpPr>
          <p:nvPr/>
        </p:nvSpPr>
        <p:spPr bwMode="auto">
          <a:xfrm>
            <a:off x="8386763" y="18446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+</a:t>
            </a:r>
          </a:p>
        </p:txBody>
      </p: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8101013" y="18446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814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Traversals</a:t>
            </a:r>
            <a:endParaRPr lang="en-US" altLang="zh-TW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36613"/>
            <a:ext cx="8226425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u="sng" dirty="0">
                <a:solidFill>
                  <a:srgbClr val="FF0000"/>
                </a:solidFill>
              </a:rPr>
              <a:t>Iterative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inorder</a:t>
            </a:r>
            <a:r>
              <a:rPr lang="en-US" altLang="zh-TW" sz="2800" dirty="0"/>
              <a:t> traversal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Use a </a:t>
            </a:r>
            <a:r>
              <a:rPr lang="en-US" altLang="zh-TW" sz="2400" dirty="0"/>
              <a:t>stack to simulate recursion</a:t>
            </a:r>
          </a:p>
        </p:txBody>
      </p:sp>
      <p:pic>
        <p:nvPicPr>
          <p:cNvPr id="147460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9502" r="23068" b="1848"/>
          <a:stretch>
            <a:fillRect/>
          </a:stretch>
        </p:blipFill>
        <p:spPr bwMode="auto">
          <a:xfrm>
            <a:off x="3132138" y="2730500"/>
            <a:ext cx="5891212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2" name="Line 6"/>
          <p:cNvSpPr>
            <a:spLocks noChangeShapeType="1"/>
          </p:cNvSpPr>
          <p:nvPr/>
        </p:nvSpPr>
        <p:spPr bwMode="auto">
          <a:xfrm flipH="1">
            <a:off x="4500563" y="2924175"/>
            <a:ext cx="11509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H="1">
            <a:off x="5292725" y="3357563"/>
            <a:ext cx="3587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 flipH="1">
            <a:off x="4643438" y="3141663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 flipH="1">
            <a:off x="3348038" y="3789363"/>
            <a:ext cx="21605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H="1">
            <a:off x="3419475" y="4005263"/>
            <a:ext cx="2232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V="1">
            <a:off x="5364163" y="2924175"/>
            <a:ext cx="0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5508625" y="335756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5580063" y="27082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580063" y="314166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5580063" y="378936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</p:txBody>
      </p:sp>
      <p:grpSp>
        <p:nvGrpSpPr>
          <p:cNvPr id="147476" name="Group 20"/>
          <p:cNvGrpSpPr>
            <a:grpSpLocks/>
          </p:cNvGrpSpPr>
          <p:nvPr/>
        </p:nvGrpSpPr>
        <p:grpSpPr bwMode="auto">
          <a:xfrm>
            <a:off x="5651500" y="1773238"/>
            <a:ext cx="3313113" cy="792162"/>
            <a:chOff x="3560" y="1117"/>
            <a:chExt cx="2087" cy="499"/>
          </a:xfrm>
        </p:grpSpPr>
        <p:sp>
          <p:nvSpPr>
            <p:cNvPr id="147473" name="Line 17"/>
            <p:cNvSpPr>
              <a:spLocks noChangeShapeType="1"/>
            </p:cNvSpPr>
            <p:nvPr/>
          </p:nvSpPr>
          <p:spPr bwMode="auto">
            <a:xfrm>
              <a:off x="3560" y="1117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474" name="Line 18"/>
            <p:cNvSpPr>
              <a:spLocks noChangeShapeType="1"/>
            </p:cNvSpPr>
            <p:nvPr/>
          </p:nvSpPr>
          <p:spPr bwMode="auto">
            <a:xfrm>
              <a:off x="3560" y="1616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475" name="Line 19"/>
            <p:cNvSpPr>
              <a:spLocks noChangeShapeType="1"/>
            </p:cNvSpPr>
            <p:nvPr/>
          </p:nvSpPr>
          <p:spPr bwMode="auto">
            <a:xfrm>
              <a:off x="5647" y="111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7480" name="Group 24"/>
          <p:cNvGrpSpPr>
            <a:grpSpLocks/>
          </p:cNvGrpSpPr>
          <p:nvPr/>
        </p:nvGrpSpPr>
        <p:grpSpPr bwMode="auto">
          <a:xfrm>
            <a:off x="8604250" y="1766888"/>
            <a:ext cx="360363" cy="798512"/>
            <a:chOff x="5420" y="1113"/>
            <a:chExt cx="227" cy="503"/>
          </a:xfrm>
        </p:grpSpPr>
        <p:sp>
          <p:nvSpPr>
            <p:cNvPr id="147477" name="Rectangle 21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+</a:t>
              </a:r>
            </a:p>
          </p:txBody>
        </p:sp>
      </p:grpSp>
      <p:sp>
        <p:nvSpPr>
          <p:cNvPr id="147481" name="Rectangle 25"/>
          <p:cNvSpPr>
            <a:spLocks noChangeArrowheads="1"/>
          </p:cNvSpPr>
          <p:nvPr/>
        </p:nvSpPr>
        <p:spPr bwMode="auto">
          <a:xfrm>
            <a:off x="611560" y="2852738"/>
            <a:ext cx="36734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827584" y="3068960"/>
            <a:ext cx="1657350" cy="2155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611560" y="3284538"/>
            <a:ext cx="20161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4" name="Rectangle 28"/>
          <p:cNvSpPr>
            <a:spLocks noChangeArrowheads="1"/>
          </p:cNvSpPr>
          <p:nvPr/>
        </p:nvSpPr>
        <p:spPr bwMode="auto">
          <a:xfrm>
            <a:off x="611560" y="3501008"/>
            <a:ext cx="100927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5" name="Rectangle 29"/>
          <p:cNvSpPr>
            <a:spLocks noChangeArrowheads="1"/>
          </p:cNvSpPr>
          <p:nvPr/>
        </p:nvSpPr>
        <p:spPr bwMode="auto">
          <a:xfrm>
            <a:off x="1692646" y="3501008"/>
            <a:ext cx="648481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6" name="Rectangle 30"/>
          <p:cNvSpPr>
            <a:spLocks noChangeArrowheads="1"/>
          </p:cNvSpPr>
          <p:nvPr/>
        </p:nvSpPr>
        <p:spPr bwMode="auto">
          <a:xfrm>
            <a:off x="611560" y="3751634"/>
            <a:ext cx="2520950" cy="2234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7" name="Rectangle 31"/>
          <p:cNvSpPr>
            <a:spLocks noChangeArrowheads="1"/>
          </p:cNvSpPr>
          <p:nvPr/>
        </p:nvSpPr>
        <p:spPr bwMode="auto">
          <a:xfrm>
            <a:off x="611560" y="3932609"/>
            <a:ext cx="2592387" cy="2234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8099425" y="5708650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node</a:t>
            </a:r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 flipV="1">
            <a:off x="7667625" y="3284538"/>
            <a:ext cx="865188" cy="2520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 flipH="1" flipV="1">
            <a:off x="7235825" y="3716338"/>
            <a:ext cx="1296988" cy="2089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 flipH="1" flipV="1">
            <a:off x="6659563" y="4221163"/>
            <a:ext cx="1873250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 flipV="1">
            <a:off x="6011863" y="4724400"/>
            <a:ext cx="2520950" cy="10810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 flipH="1" flipV="1">
            <a:off x="5435600" y="5229225"/>
            <a:ext cx="3097213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 flipV="1">
            <a:off x="6659563" y="5300663"/>
            <a:ext cx="187325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 flipH="1" flipV="1">
            <a:off x="7235825" y="4797425"/>
            <a:ext cx="1296988" cy="1008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 flipV="1">
            <a:off x="7812088" y="4292600"/>
            <a:ext cx="720725" cy="1512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 flipH="1" flipV="1">
            <a:off x="8316913" y="3860800"/>
            <a:ext cx="215900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34925" y="56356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output:</a:t>
            </a:r>
          </a:p>
        </p:txBody>
      </p:sp>
      <p:sp>
        <p:nvSpPr>
          <p:cNvPr id="147500" name="Rectangle 44"/>
          <p:cNvSpPr>
            <a:spLocks noChangeArrowheads="1"/>
          </p:cNvSpPr>
          <p:nvPr/>
        </p:nvSpPr>
        <p:spPr bwMode="auto">
          <a:xfrm>
            <a:off x="1017588" y="5635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A</a:t>
            </a:r>
          </a:p>
        </p:txBody>
      </p:sp>
      <p:sp>
        <p:nvSpPr>
          <p:cNvPr id="147501" name="Rectangle 45"/>
          <p:cNvSpPr>
            <a:spLocks noChangeArrowheads="1"/>
          </p:cNvSpPr>
          <p:nvPr/>
        </p:nvSpPr>
        <p:spPr bwMode="auto">
          <a:xfrm>
            <a:off x="1279525" y="56356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/</a:t>
            </a:r>
          </a:p>
        </p:txBody>
      </p:sp>
      <p:sp>
        <p:nvSpPr>
          <p:cNvPr id="147502" name="Rectangle 46"/>
          <p:cNvSpPr>
            <a:spLocks noChangeArrowheads="1"/>
          </p:cNvSpPr>
          <p:nvPr/>
        </p:nvSpPr>
        <p:spPr bwMode="auto">
          <a:xfrm>
            <a:off x="1404938" y="5635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B</a:t>
            </a:r>
          </a:p>
        </p:txBody>
      </p:sp>
      <p:sp>
        <p:nvSpPr>
          <p:cNvPr id="147503" name="Rectangle 47"/>
          <p:cNvSpPr>
            <a:spLocks noChangeArrowheads="1"/>
          </p:cNvSpPr>
          <p:nvPr/>
        </p:nvSpPr>
        <p:spPr bwMode="auto">
          <a:xfrm>
            <a:off x="1620838" y="563562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7504" name="Rectangle 48"/>
          <p:cNvSpPr>
            <a:spLocks noChangeArrowheads="1"/>
          </p:cNvSpPr>
          <p:nvPr/>
        </p:nvSpPr>
        <p:spPr bwMode="auto">
          <a:xfrm>
            <a:off x="1763713" y="56356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C</a:t>
            </a:r>
          </a:p>
        </p:txBody>
      </p:sp>
      <p:sp>
        <p:nvSpPr>
          <p:cNvPr id="147505" name="Rectangle 49"/>
          <p:cNvSpPr>
            <a:spLocks noChangeArrowheads="1"/>
          </p:cNvSpPr>
          <p:nvPr/>
        </p:nvSpPr>
        <p:spPr bwMode="auto">
          <a:xfrm>
            <a:off x="2036763" y="563562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47506" name="Rectangle 50"/>
          <p:cNvSpPr>
            <a:spLocks noChangeArrowheads="1"/>
          </p:cNvSpPr>
          <p:nvPr/>
        </p:nvSpPr>
        <p:spPr bwMode="auto">
          <a:xfrm>
            <a:off x="2197100" y="56356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D</a:t>
            </a:r>
          </a:p>
        </p:txBody>
      </p:sp>
      <p:sp>
        <p:nvSpPr>
          <p:cNvPr id="147507" name="Rectangle 51"/>
          <p:cNvSpPr>
            <a:spLocks noChangeArrowheads="1"/>
          </p:cNvSpPr>
          <p:nvPr/>
        </p:nvSpPr>
        <p:spPr bwMode="auto">
          <a:xfrm>
            <a:off x="2482850" y="563562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+</a:t>
            </a:r>
          </a:p>
        </p:txBody>
      </p:sp>
      <p:sp>
        <p:nvSpPr>
          <p:cNvPr id="147508" name="Rectangle 52"/>
          <p:cNvSpPr>
            <a:spLocks noChangeArrowheads="1"/>
          </p:cNvSpPr>
          <p:nvPr/>
        </p:nvSpPr>
        <p:spPr bwMode="auto">
          <a:xfrm>
            <a:off x="2700338" y="56356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E</a:t>
            </a:r>
          </a:p>
        </p:txBody>
      </p:sp>
      <p:sp>
        <p:nvSpPr>
          <p:cNvPr id="147509" name="Rectangle 53"/>
          <p:cNvSpPr>
            <a:spLocks noChangeArrowheads="1"/>
          </p:cNvSpPr>
          <p:nvPr/>
        </p:nvSpPr>
        <p:spPr bwMode="auto">
          <a:xfrm>
            <a:off x="7451725" y="2924175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0" name="Rectangle 54"/>
          <p:cNvSpPr>
            <a:spLocks noChangeArrowheads="1"/>
          </p:cNvSpPr>
          <p:nvPr/>
        </p:nvSpPr>
        <p:spPr bwMode="auto">
          <a:xfrm>
            <a:off x="6877050" y="3427413"/>
            <a:ext cx="433388" cy="433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1" name="Rectangle 55"/>
          <p:cNvSpPr>
            <a:spLocks noChangeArrowheads="1"/>
          </p:cNvSpPr>
          <p:nvPr/>
        </p:nvSpPr>
        <p:spPr bwMode="auto">
          <a:xfrm>
            <a:off x="6299200" y="3932238"/>
            <a:ext cx="433388" cy="433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2" name="Rectangle 56"/>
          <p:cNvSpPr>
            <a:spLocks noChangeArrowheads="1"/>
          </p:cNvSpPr>
          <p:nvPr/>
        </p:nvSpPr>
        <p:spPr bwMode="auto">
          <a:xfrm>
            <a:off x="5651500" y="4435475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3" name="Rectangle 57"/>
          <p:cNvSpPr>
            <a:spLocks noChangeArrowheads="1"/>
          </p:cNvSpPr>
          <p:nvPr/>
        </p:nvSpPr>
        <p:spPr bwMode="auto">
          <a:xfrm>
            <a:off x="5075238" y="5011738"/>
            <a:ext cx="433387" cy="433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4" name="Rectangle 58"/>
          <p:cNvSpPr>
            <a:spLocks noChangeArrowheads="1"/>
          </p:cNvSpPr>
          <p:nvPr/>
        </p:nvSpPr>
        <p:spPr bwMode="auto">
          <a:xfrm>
            <a:off x="6300788" y="5083175"/>
            <a:ext cx="433387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5" name="Rectangle 59"/>
          <p:cNvSpPr>
            <a:spLocks noChangeArrowheads="1"/>
          </p:cNvSpPr>
          <p:nvPr/>
        </p:nvSpPr>
        <p:spPr bwMode="auto">
          <a:xfrm>
            <a:off x="6877050" y="4508500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6" name="Rectangle 60"/>
          <p:cNvSpPr>
            <a:spLocks noChangeArrowheads="1"/>
          </p:cNvSpPr>
          <p:nvPr/>
        </p:nvSpPr>
        <p:spPr bwMode="auto">
          <a:xfrm>
            <a:off x="7523163" y="4003675"/>
            <a:ext cx="433387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7" name="Rectangle 61"/>
          <p:cNvSpPr>
            <a:spLocks noChangeArrowheads="1"/>
          </p:cNvSpPr>
          <p:nvPr/>
        </p:nvSpPr>
        <p:spPr bwMode="auto">
          <a:xfrm>
            <a:off x="8099425" y="3429000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7518" name="Group 62"/>
          <p:cNvGrpSpPr>
            <a:grpSpLocks/>
          </p:cNvGrpSpPr>
          <p:nvPr/>
        </p:nvGrpSpPr>
        <p:grpSpPr bwMode="auto">
          <a:xfrm>
            <a:off x="8243888" y="1766888"/>
            <a:ext cx="360362" cy="798512"/>
            <a:chOff x="5420" y="1113"/>
            <a:chExt cx="227" cy="503"/>
          </a:xfrm>
        </p:grpSpPr>
        <p:sp>
          <p:nvSpPr>
            <p:cNvPr id="147519" name="Rectangle 63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20" name="Text Box 64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2</a:t>
              </a:r>
            </a:p>
          </p:txBody>
        </p:sp>
        <p:sp>
          <p:nvSpPr>
            <p:cNvPr id="147521" name="Text Box 65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*</a:t>
              </a:r>
            </a:p>
          </p:txBody>
        </p:sp>
      </p:grpSp>
      <p:grpSp>
        <p:nvGrpSpPr>
          <p:cNvPr id="147522" name="Group 66"/>
          <p:cNvGrpSpPr>
            <a:grpSpLocks/>
          </p:cNvGrpSpPr>
          <p:nvPr/>
        </p:nvGrpSpPr>
        <p:grpSpPr bwMode="auto">
          <a:xfrm>
            <a:off x="7883525" y="1766888"/>
            <a:ext cx="360363" cy="798512"/>
            <a:chOff x="5420" y="1113"/>
            <a:chExt cx="227" cy="503"/>
          </a:xfrm>
        </p:grpSpPr>
        <p:sp>
          <p:nvSpPr>
            <p:cNvPr id="147523" name="Rectangle 67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24" name="Text Box 68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3</a:t>
              </a:r>
            </a:p>
          </p:txBody>
        </p:sp>
        <p:sp>
          <p:nvSpPr>
            <p:cNvPr id="147525" name="Text Box 69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*</a:t>
              </a:r>
            </a:p>
          </p:txBody>
        </p:sp>
      </p:grpSp>
      <p:grpSp>
        <p:nvGrpSpPr>
          <p:cNvPr id="147526" name="Group 70"/>
          <p:cNvGrpSpPr>
            <a:grpSpLocks/>
          </p:cNvGrpSpPr>
          <p:nvPr/>
        </p:nvGrpSpPr>
        <p:grpSpPr bwMode="auto">
          <a:xfrm>
            <a:off x="7524750" y="1766888"/>
            <a:ext cx="360363" cy="798512"/>
            <a:chOff x="5420" y="1113"/>
            <a:chExt cx="227" cy="503"/>
          </a:xfrm>
        </p:grpSpPr>
        <p:sp>
          <p:nvSpPr>
            <p:cNvPr id="147527" name="Rectangle 71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28" name="Text Box 72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4</a:t>
              </a:r>
            </a:p>
          </p:txBody>
        </p:sp>
        <p:sp>
          <p:nvSpPr>
            <p:cNvPr id="147529" name="Text Box 73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/</a:t>
              </a:r>
            </a:p>
          </p:txBody>
        </p:sp>
      </p:grpSp>
      <p:grpSp>
        <p:nvGrpSpPr>
          <p:cNvPr id="147530" name="Group 74"/>
          <p:cNvGrpSpPr>
            <a:grpSpLocks/>
          </p:cNvGrpSpPr>
          <p:nvPr/>
        </p:nvGrpSpPr>
        <p:grpSpPr bwMode="auto">
          <a:xfrm>
            <a:off x="7164388" y="1766888"/>
            <a:ext cx="360362" cy="798512"/>
            <a:chOff x="5420" y="1113"/>
            <a:chExt cx="227" cy="503"/>
          </a:xfrm>
        </p:grpSpPr>
        <p:sp>
          <p:nvSpPr>
            <p:cNvPr id="147531" name="Rectangle 75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32" name="Text Box 76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5</a:t>
              </a:r>
            </a:p>
          </p:txBody>
        </p:sp>
        <p:sp>
          <p:nvSpPr>
            <p:cNvPr id="147533" name="Text Box 77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A</a:t>
              </a:r>
            </a:p>
          </p:txBody>
        </p:sp>
      </p:grpSp>
      <p:grpSp>
        <p:nvGrpSpPr>
          <p:cNvPr id="147534" name="Group 78"/>
          <p:cNvGrpSpPr>
            <a:grpSpLocks/>
          </p:cNvGrpSpPr>
          <p:nvPr/>
        </p:nvGrpSpPr>
        <p:grpSpPr bwMode="auto">
          <a:xfrm>
            <a:off x="7524750" y="1766888"/>
            <a:ext cx="360363" cy="798512"/>
            <a:chOff x="5420" y="1113"/>
            <a:chExt cx="227" cy="503"/>
          </a:xfrm>
        </p:grpSpPr>
        <p:sp>
          <p:nvSpPr>
            <p:cNvPr id="147535" name="Rectangle 79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36" name="Text Box 80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8</a:t>
              </a:r>
            </a:p>
          </p:txBody>
        </p:sp>
        <p:sp>
          <p:nvSpPr>
            <p:cNvPr id="147537" name="Text Box 81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B</a:t>
              </a:r>
            </a:p>
          </p:txBody>
        </p:sp>
      </p:grpSp>
      <p:grpSp>
        <p:nvGrpSpPr>
          <p:cNvPr id="147546" name="Group 90"/>
          <p:cNvGrpSpPr>
            <a:grpSpLocks/>
          </p:cNvGrpSpPr>
          <p:nvPr/>
        </p:nvGrpSpPr>
        <p:grpSpPr bwMode="auto">
          <a:xfrm>
            <a:off x="7813675" y="1766888"/>
            <a:ext cx="503238" cy="798512"/>
            <a:chOff x="5012" y="527"/>
            <a:chExt cx="317" cy="503"/>
          </a:xfrm>
        </p:grpSpPr>
        <p:sp>
          <p:nvSpPr>
            <p:cNvPr id="147543" name="Rectangle 87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44" name="Text Box 88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11</a:t>
              </a:r>
            </a:p>
          </p:txBody>
        </p:sp>
        <p:sp>
          <p:nvSpPr>
            <p:cNvPr id="147545" name="Text Box 89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C</a:t>
              </a:r>
            </a:p>
          </p:txBody>
        </p:sp>
      </p:grpSp>
      <p:grpSp>
        <p:nvGrpSpPr>
          <p:cNvPr id="147547" name="Group 91"/>
          <p:cNvGrpSpPr>
            <a:grpSpLocks/>
          </p:cNvGrpSpPr>
          <p:nvPr/>
        </p:nvGrpSpPr>
        <p:grpSpPr bwMode="auto">
          <a:xfrm>
            <a:off x="8172450" y="1766888"/>
            <a:ext cx="503238" cy="798512"/>
            <a:chOff x="5012" y="527"/>
            <a:chExt cx="317" cy="503"/>
          </a:xfrm>
        </p:grpSpPr>
        <p:sp>
          <p:nvSpPr>
            <p:cNvPr id="147548" name="Rectangle 92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49" name="Text Box 93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14</a:t>
              </a:r>
            </a:p>
          </p:txBody>
        </p:sp>
        <p:sp>
          <p:nvSpPr>
            <p:cNvPr id="147550" name="Text Box 94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D</a:t>
              </a:r>
            </a:p>
          </p:txBody>
        </p:sp>
      </p:grpSp>
      <p:grpSp>
        <p:nvGrpSpPr>
          <p:cNvPr id="147551" name="Group 95"/>
          <p:cNvGrpSpPr>
            <a:grpSpLocks/>
          </p:cNvGrpSpPr>
          <p:nvPr/>
        </p:nvGrpSpPr>
        <p:grpSpPr bwMode="auto">
          <a:xfrm>
            <a:off x="8532813" y="1766888"/>
            <a:ext cx="503237" cy="798512"/>
            <a:chOff x="5012" y="527"/>
            <a:chExt cx="317" cy="503"/>
          </a:xfrm>
        </p:grpSpPr>
        <p:sp>
          <p:nvSpPr>
            <p:cNvPr id="147552" name="Rectangle 96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7553" name="Text Box 97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17</a:t>
              </a:r>
            </a:p>
          </p:txBody>
        </p:sp>
        <p:sp>
          <p:nvSpPr>
            <p:cNvPr id="147554" name="Text Box 98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E</a:t>
              </a:r>
            </a:p>
          </p:txBody>
        </p:sp>
      </p:grp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07342" y="1765201"/>
            <a:ext cx="5588794" cy="274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iter_inorder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node)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zh-TW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top= -1; /* initialize stack */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stack[MAX_STACK_SIZE];</a:t>
            </a:r>
          </a:p>
          <a:p>
            <a:pPr marL="324000" indent="-360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</a:rPr>
              <a:t> for(;;) 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 for (; node; node=node-&gt;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left_child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   add(&amp;top, node);/* </a:t>
            </a:r>
            <a:r>
              <a:rPr lang="en-US" altLang="zh-TW" sz="1400" b="1" dirty="0">
                <a:solidFill>
                  <a:srgbClr val="CC3300"/>
                </a:solidFill>
                <a:latin typeface="Courier New" pitchFamily="49" charset="0"/>
              </a:rPr>
              <a:t>add to stack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 node= delete(&amp;top</a:t>
            </a:r>
            <a:r>
              <a:rPr lang="en-US" altLang="zh-TW" sz="1400" b="1" dirty="0" smtClean="0">
                <a:solidFill>
                  <a:schemeClr val="tx1"/>
                </a:solidFill>
                <a:latin typeface="Courier New" pitchFamily="49" charset="0"/>
              </a:rPr>
              <a:t>);/* </a:t>
            </a:r>
            <a:r>
              <a:rPr lang="en-US" altLang="zh-TW" sz="1400" b="1" dirty="0">
                <a:solidFill>
                  <a:srgbClr val="CC3300"/>
                </a:solidFill>
                <a:latin typeface="Courier New" pitchFamily="49" charset="0"/>
              </a:rPr>
              <a:t>delete from stack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 if (!node) break; /* </a:t>
            </a:r>
            <a:r>
              <a:rPr lang="en-US" altLang="zh-TW" sz="1400" b="1" dirty="0">
                <a:solidFill>
                  <a:srgbClr val="CC3300"/>
                </a:solidFill>
                <a:latin typeface="Courier New" pitchFamily="49" charset="0"/>
              </a:rPr>
              <a:t>empty stack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*/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(“%D”, node-&gt;data);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  node = node-&gt;</a:t>
            </a:r>
            <a:r>
              <a:rPr lang="en-US" altLang="zh-TW" sz="1400" b="1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marL="324000" indent="-3429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5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1" grpId="0" animBg="1"/>
      <p:bldP spid="147481" grpId="1" animBg="1"/>
      <p:bldP spid="147481" grpId="2" animBg="1"/>
      <p:bldP spid="147481" grpId="3" animBg="1"/>
      <p:bldP spid="147481" grpId="4" animBg="1"/>
      <p:bldP spid="147481" grpId="5" animBg="1"/>
      <p:bldP spid="147481" grpId="6" animBg="1"/>
      <p:bldP spid="147481" grpId="7" animBg="1"/>
      <p:bldP spid="147481" grpId="8" animBg="1"/>
      <p:bldP spid="147481" grpId="9" animBg="1"/>
      <p:bldP spid="147481" grpId="10" animBg="1"/>
      <p:bldP spid="147481" grpId="11" animBg="1"/>
      <p:bldP spid="147481" grpId="12" animBg="1"/>
      <p:bldP spid="147481" grpId="13" animBg="1"/>
      <p:bldP spid="147481" grpId="14" animBg="1"/>
      <p:bldP spid="147481" grpId="15" animBg="1"/>
      <p:bldP spid="147481" grpId="16" animBg="1"/>
      <p:bldP spid="147481" grpId="17" animBg="1"/>
      <p:bldP spid="147481" grpId="18" animBg="1"/>
      <p:bldP spid="147481" grpId="19" animBg="1"/>
      <p:bldP spid="147481" grpId="20" animBg="1"/>
      <p:bldP spid="147481" grpId="21" animBg="1"/>
      <p:bldP spid="147481" grpId="22" animBg="1"/>
      <p:bldP spid="147481" grpId="23" animBg="1"/>
      <p:bldP spid="147481" grpId="24" animBg="1"/>
      <p:bldP spid="147481" grpId="25" animBg="1"/>
      <p:bldP spid="147481" grpId="26" animBg="1"/>
      <p:bldP spid="147481" grpId="27" animBg="1"/>
      <p:bldP spid="147482" grpId="0" animBg="1"/>
      <p:bldP spid="147482" grpId="1" animBg="1"/>
      <p:bldP spid="147482" grpId="2" animBg="1"/>
      <p:bldP spid="147482" grpId="3" animBg="1"/>
      <p:bldP spid="147482" grpId="4" animBg="1"/>
      <p:bldP spid="147482" grpId="5" animBg="1"/>
      <p:bldP spid="147482" grpId="6" animBg="1"/>
      <p:bldP spid="147482" grpId="7" animBg="1"/>
      <p:bldP spid="147482" grpId="8" animBg="1"/>
      <p:bldP spid="147482" grpId="9" animBg="1"/>
      <p:bldP spid="147482" grpId="10" animBg="1"/>
      <p:bldP spid="147482" grpId="11" animBg="1"/>
      <p:bldP spid="147482" grpId="12" animBg="1"/>
      <p:bldP spid="147482" grpId="13" animBg="1"/>
      <p:bldP spid="147482" grpId="14" animBg="1"/>
      <p:bldP spid="147482" grpId="15" animBg="1"/>
      <p:bldP spid="147482" grpId="16" animBg="1"/>
      <p:bldP spid="147482" grpId="17" animBg="1"/>
      <p:bldP spid="147483" grpId="0" animBg="1"/>
      <p:bldP spid="147483" grpId="1" animBg="1"/>
      <p:bldP spid="147483" grpId="2" animBg="1"/>
      <p:bldP spid="147483" grpId="3" animBg="1"/>
      <p:bldP spid="147483" grpId="4" animBg="1"/>
      <p:bldP spid="147483" grpId="5" animBg="1"/>
      <p:bldP spid="147483" grpId="6" animBg="1"/>
      <p:bldP spid="147483" grpId="7" animBg="1"/>
      <p:bldP spid="147483" grpId="8" animBg="1"/>
      <p:bldP spid="147483" grpId="9" animBg="1"/>
      <p:bldP spid="147483" grpId="10" animBg="1"/>
      <p:bldP spid="147483" grpId="11" animBg="1"/>
      <p:bldP spid="147483" grpId="12" animBg="1"/>
      <p:bldP spid="147483" grpId="13" animBg="1"/>
      <p:bldP spid="147483" grpId="14" animBg="1"/>
      <p:bldP spid="147483" grpId="15" animBg="1"/>
      <p:bldP spid="147483" grpId="16" animBg="1"/>
      <p:bldP spid="147483" grpId="17" animBg="1"/>
      <p:bldP spid="147483" grpId="18" animBg="1"/>
      <p:bldP spid="147483" grpId="19" animBg="1"/>
      <p:bldP spid="147484" grpId="0" animBg="1"/>
      <p:bldP spid="147484" grpId="1" animBg="1"/>
      <p:bldP spid="147484" grpId="2" animBg="1"/>
      <p:bldP spid="147484" grpId="3" animBg="1"/>
      <p:bldP spid="147484" grpId="4" animBg="1"/>
      <p:bldP spid="147484" grpId="5" animBg="1"/>
      <p:bldP spid="147484" grpId="6" animBg="1"/>
      <p:bldP spid="147484" grpId="7" animBg="1"/>
      <p:bldP spid="147484" grpId="8" animBg="1"/>
      <p:bldP spid="147484" grpId="9" animBg="1"/>
      <p:bldP spid="147484" grpId="10" animBg="1"/>
      <p:bldP spid="147484" grpId="11" animBg="1"/>
      <p:bldP spid="147484" grpId="12" animBg="1"/>
      <p:bldP spid="147484" grpId="13" animBg="1"/>
      <p:bldP spid="147484" grpId="14" animBg="1"/>
      <p:bldP spid="147484" grpId="15" animBg="1"/>
      <p:bldP spid="147484" grpId="16" animBg="1"/>
      <p:bldP spid="147484" grpId="17" animBg="1"/>
      <p:bldP spid="147484" grpId="18" animBg="1"/>
      <p:bldP spid="147484" grpId="19" animBg="1"/>
      <p:bldP spid="147485" grpId="0" animBg="1"/>
      <p:bldP spid="147485" grpId="1" animBg="1"/>
      <p:bldP spid="147486" grpId="0" animBg="1"/>
      <p:bldP spid="147486" grpId="1" animBg="1"/>
      <p:bldP spid="147486" grpId="2" animBg="1"/>
      <p:bldP spid="147486" grpId="3" animBg="1"/>
      <p:bldP spid="147486" grpId="4" animBg="1"/>
      <p:bldP spid="147486" grpId="5" animBg="1"/>
      <p:bldP spid="147486" grpId="6" animBg="1"/>
      <p:bldP spid="147486" grpId="7" animBg="1"/>
      <p:bldP spid="147486" grpId="8" animBg="1"/>
      <p:bldP spid="147486" grpId="9" animBg="1"/>
      <p:bldP spid="147486" grpId="10" animBg="1"/>
      <p:bldP spid="147486" grpId="11" animBg="1"/>
      <p:bldP spid="147486" grpId="12" animBg="1"/>
      <p:bldP spid="147486" grpId="13" animBg="1"/>
      <p:bldP spid="147486" grpId="14" animBg="1"/>
      <p:bldP spid="147486" grpId="15" animBg="1"/>
      <p:bldP spid="147486" grpId="16" animBg="1"/>
      <p:bldP spid="147486" grpId="17" animBg="1"/>
      <p:bldP spid="147487" grpId="0" animBg="1"/>
      <p:bldP spid="147487" grpId="1" animBg="1"/>
      <p:bldP spid="147487" grpId="2" animBg="1"/>
      <p:bldP spid="147487" grpId="3" animBg="1"/>
      <p:bldP spid="147487" grpId="4" animBg="1"/>
      <p:bldP spid="147487" grpId="5" animBg="1"/>
      <p:bldP spid="147487" grpId="6" animBg="1"/>
      <p:bldP spid="147487" grpId="7" animBg="1"/>
      <p:bldP spid="147487" grpId="8" animBg="1"/>
      <p:bldP spid="147487" grpId="9" animBg="1"/>
      <p:bldP spid="147487" grpId="10" animBg="1"/>
      <p:bldP spid="147487" grpId="11" animBg="1"/>
      <p:bldP spid="147487" grpId="12" animBg="1"/>
      <p:bldP spid="147487" grpId="13" animBg="1"/>
      <p:bldP spid="147487" grpId="14" animBg="1"/>
      <p:bldP spid="147487" grpId="15" animBg="1"/>
      <p:bldP spid="147487" grpId="16" animBg="1"/>
      <p:bldP spid="147487" grpId="17" animBg="1"/>
      <p:bldP spid="147489" grpId="0" animBg="1"/>
      <p:bldP spid="147489" grpId="1" animBg="1"/>
      <p:bldP spid="147491" grpId="0" animBg="1"/>
      <p:bldP spid="147491" grpId="1" animBg="1"/>
      <p:bldP spid="147492" grpId="0" animBg="1"/>
      <p:bldP spid="147492" grpId="1" animBg="1"/>
      <p:bldP spid="147493" grpId="0" animBg="1"/>
      <p:bldP spid="147493" grpId="1" animBg="1"/>
      <p:bldP spid="147494" grpId="0" animBg="1"/>
      <p:bldP spid="147494" grpId="1" animBg="1"/>
      <p:bldP spid="147495" grpId="0" animBg="1"/>
      <p:bldP spid="147495" grpId="1" animBg="1"/>
      <p:bldP spid="147496" grpId="0" animBg="1"/>
      <p:bldP spid="147496" grpId="1" animBg="1"/>
      <p:bldP spid="147497" grpId="0" animBg="1"/>
      <p:bldP spid="147497" grpId="1" animBg="1"/>
      <p:bldP spid="147498" grpId="0" animBg="1"/>
      <p:bldP spid="147498" grpId="1" animBg="1"/>
      <p:bldP spid="147500" grpId="0"/>
      <p:bldP spid="147501" grpId="0"/>
      <p:bldP spid="147502" grpId="0"/>
      <p:bldP spid="147503" grpId="0"/>
      <p:bldP spid="147504" grpId="0"/>
      <p:bldP spid="147505" grpId="0"/>
      <p:bldP spid="147506" grpId="0"/>
      <p:bldP spid="147507" grpId="0"/>
      <p:bldP spid="147508" grpId="0"/>
      <p:bldP spid="147509" grpId="0" animBg="1"/>
      <p:bldP spid="147509" grpId="1" animBg="1"/>
      <p:bldP spid="147510" grpId="0" animBg="1"/>
      <p:bldP spid="147510" grpId="1" animBg="1"/>
      <p:bldP spid="147511" grpId="0" animBg="1"/>
      <p:bldP spid="147511" grpId="1" animBg="1"/>
      <p:bldP spid="147512" grpId="0" animBg="1"/>
      <p:bldP spid="147512" grpId="1" animBg="1"/>
      <p:bldP spid="147513" grpId="0" animBg="1"/>
      <p:bldP spid="147513" grpId="1" animBg="1"/>
      <p:bldP spid="147514" grpId="0" animBg="1"/>
      <p:bldP spid="147514" grpId="1" animBg="1"/>
      <p:bldP spid="147515" grpId="0" animBg="1"/>
      <p:bldP spid="147515" grpId="1" animBg="1"/>
      <p:bldP spid="147516" grpId="0" animBg="1"/>
      <p:bldP spid="147516" grpId="1" animBg="1"/>
      <p:bldP spid="147517" grpId="0" animBg="1"/>
      <p:bldP spid="1475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224" y="260648"/>
            <a:ext cx="7315200" cy="838200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3630612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</a:rPr>
              <a:t>Analysis of inorder2 </a:t>
            </a:r>
            <a:r>
              <a:rPr lang="en-US" altLang="zh-TW" sz="2000" dirty="0">
                <a:solidFill>
                  <a:srgbClr val="FF0000"/>
                </a:solidFill>
              </a:rPr>
              <a:t>(Non-recursive </a:t>
            </a:r>
            <a:r>
              <a:rPr lang="en-US" altLang="zh-TW" sz="2000" dirty="0" err="1">
                <a:solidFill>
                  <a:srgbClr val="FF0000"/>
                </a:solidFill>
              </a:rPr>
              <a:t>Inorder</a:t>
            </a:r>
            <a:r>
              <a:rPr lang="en-US" altLang="zh-TW" sz="2000" dirty="0">
                <a:solidFill>
                  <a:srgbClr val="FF0000"/>
                </a:solidFill>
              </a:rPr>
              <a:t> traversal)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Let </a:t>
            </a:r>
            <a:r>
              <a:rPr lang="en-US" altLang="zh-TW" sz="2400" i="1" dirty="0">
                <a:solidFill>
                  <a:srgbClr val="0000FF"/>
                </a:solidFill>
              </a:rPr>
              <a:t>n</a:t>
            </a:r>
            <a:r>
              <a:rPr lang="en-US" altLang="zh-TW" sz="2400" dirty="0"/>
              <a:t> be the </a:t>
            </a:r>
            <a:r>
              <a:rPr lang="en-US" altLang="zh-TW" sz="2400" u="sng" dirty="0"/>
              <a:t>number of nodes in the tree</a:t>
            </a:r>
          </a:p>
          <a:p>
            <a:pPr lvl="1"/>
            <a:r>
              <a:rPr lang="en-US" altLang="zh-TW" sz="2400" dirty="0"/>
              <a:t>Time complexity: O(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 lvl="2"/>
            <a:r>
              <a:rPr lang="en-US" altLang="zh-TW" sz="2000" dirty="0"/>
              <a:t>Every node of the tree is placed on and removed </a:t>
            </a:r>
            <a:br>
              <a:rPr lang="en-US" altLang="zh-TW" sz="2000" dirty="0"/>
            </a:br>
            <a:r>
              <a:rPr lang="en-US" altLang="zh-TW" sz="2000" dirty="0"/>
              <a:t>from the stack exactly once</a:t>
            </a:r>
          </a:p>
          <a:p>
            <a:pPr lvl="1"/>
            <a:r>
              <a:rPr lang="en-US" altLang="zh-TW" sz="2400" dirty="0"/>
              <a:t>Space complexity: O(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 lvl="2"/>
            <a:r>
              <a:rPr lang="en-US" altLang="zh-TW" sz="2000" dirty="0"/>
              <a:t>equal to the </a:t>
            </a:r>
            <a:r>
              <a:rPr lang="en-US" altLang="zh-TW" sz="2000" u="sng" dirty="0">
                <a:solidFill>
                  <a:srgbClr val="0000FF"/>
                </a:solidFill>
              </a:rPr>
              <a:t>depth of the tree which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dirty="0"/>
              <a:t>(skewed tree is the worst case)</a:t>
            </a:r>
          </a:p>
        </p:txBody>
      </p:sp>
    </p:spTree>
    <p:extLst>
      <p:ext uri="{BB962C8B-B14F-4D97-AF65-F5344CB8AC3E}">
        <p14:creationId xmlns:p14="http://schemas.microsoft.com/office/powerpoint/2010/main" val="8529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6425" cy="2767012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Level-order traversal</a:t>
            </a:r>
          </a:p>
          <a:p>
            <a:pPr lvl="1"/>
            <a:r>
              <a:rPr lang="en-US" altLang="zh-TW" sz="2400" dirty="0"/>
              <a:t>method:</a:t>
            </a:r>
          </a:p>
          <a:p>
            <a:pPr lvl="2"/>
            <a:r>
              <a:rPr lang="en-US" altLang="zh-TW" sz="2000" dirty="0"/>
              <a:t>V</a:t>
            </a:r>
            <a:r>
              <a:rPr lang="en-US" altLang="zh-TW" sz="2000" dirty="0" smtClean="0"/>
              <a:t>isit </a:t>
            </a:r>
            <a:r>
              <a:rPr lang="en-US" altLang="zh-TW" sz="2000" dirty="0"/>
              <a:t>the root first, then the root’s left child, followed by the root’s right child. </a:t>
            </a:r>
          </a:p>
          <a:p>
            <a:pPr lvl="2"/>
            <a:r>
              <a:rPr lang="en-US" altLang="zh-TW" sz="2000" dirty="0"/>
              <a:t>C</a:t>
            </a:r>
            <a:r>
              <a:rPr lang="en-US" altLang="zh-TW" sz="2000" dirty="0" smtClean="0"/>
              <a:t>ontinue </a:t>
            </a:r>
            <a:r>
              <a:rPr lang="en-US" altLang="zh-TW" sz="2000" dirty="0"/>
              <a:t>in this manner, visiting the nodes at each new level from the leftmost node to the rightmost nodes</a:t>
            </a:r>
          </a:p>
          <a:p>
            <a:pPr lvl="1"/>
            <a:r>
              <a:rPr lang="en-US" altLang="zh-TW" sz="2400" dirty="0"/>
              <a:t>This traversal requires </a:t>
            </a:r>
            <a:r>
              <a:rPr lang="en-US" altLang="zh-TW" sz="2400" dirty="0">
                <a:solidFill>
                  <a:srgbClr val="0000FF"/>
                </a:solidFill>
              </a:rPr>
              <a:t>a queue </a:t>
            </a:r>
            <a:r>
              <a:rPr lang="en-US" altLang="zh-TW" sz="2400" dirty="0"/>
              <a:t>to implement</a:t>
            </a:r>
          </a:p>
        </p:txBody>
      </p:sp>
    </p:spTree>
    <p:extLst>
      <p:ext uri="{BB962C8B-B14F-4D97-AF65-F5344CB8AC3E}">
        <p14:creationId xmlns:p14="http://schemas.microsoft.com/office/powerpoint/2010/main" val="37021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36613"/>
            <a:ext cx="8226425" cy="4497387"/>
          </a:xfrm>
        </p:spPr>
        <p:txBody>
          <a:bodyPr/>
          <a:lstStyle/>
          <a:p>
            <a:r>
              <a:rPr lang="en-US" altLang="zh-TW" dirty="0"/>
              <a:t>Level-order traversal </a:t>
            </a:r>
            <a:r>
              <a:rPr lang="en-US" altLang="zh-TW" dirty="0">
                <a:solidFill>
                  <a:srgbClr val="FF0000"/>
                </a:solidFill>
              </a:rPr>
              <a:t>(using queue)</a:t>
            </a:r>
          </a:p>
        </p:txBody>
      </p:sp>
      <p:grpSp>
        <p:nvGrpSpPr>
          <p:cNvPr id="150548" name="Group 20"/>
          <p:cNvGrpSpPr>
            <a:grpSpLocks/>
          </p:cNvGrpSpPr>
          <p:nvPr/>
        </p:nvGrpSpPr>
        <p:grpSpPr bwMode="auto">
          <a:xfrm>
            <a:off x="4716463" y="3451225"/>
            <a:ext cx="4222750" cy="3290888"/>
            <a:chOff x="3024" y="2174"/>
            <a:chExt cx="2660" cy="2073"/>
          </a:xfrm>
        </p:grpSpPr>
        <p:pic>
          <p:nvPicPr>
            <p:cNvPr id="150538" name="Picture 10" descr="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6" t="9502" r="23068" b="17775"/>
            <a:stretch>
              <a:fillRect/>
            </a:stretch>
          </p:blipFill>
          <p:spPr bwMode="auto">
            <a:xfrm>
              <a:off x="3651" y="2174"/>
              <a:ext cx="2033" cy="2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539" name="Picture 11" descr="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7" t="48828" r="64822" b="17816"/>
            <a:stretch>
              <a:fillRect/>
            </a:stretch>
          </p:blipFill>
          <p:spPr bwMode="auto">
            <a:xfrm>
              <a:off x="3024" y="3295"/>
              <a:ext cx="626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35496" y="4328914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latin typeface="Times New Roman" pitchFamily="18" charset="0"/>
              </a:rPr>
              <a:t>FIFO</a:t>
            </a:r>
          </a:p>
        </p:txBody>
      </p:sp>
      <p:sp>
        <p:nvSpPr>
          <p:cNvPr id="150542" name="AutoShape 14"/>
          <p:cNvSpPr>
            <a:spLocks/>
          </p:cNvSpPr>
          <p:nvPr/>
        </p:nvSpPr>
        <p:spPr bwMode="auto">
          <a:xfrm flipH="1">
            <a:off x="800671" y="4005064"/>
            <a:ext cx="171450" cy="1081088"/>
          </a:xfrm>
          <a:prstGeom prst="rightBrace">
            <a:avLst>
              <a:gd name="adj1" fmla="val 5254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>
            <a:off x="5795963" y="2276475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5795963" y="3068638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043633" y="2997076"/>
            <a:ext cx="3024311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827584" y="3429000"/>
            <a:ext cx="352839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827584" y="3644900"/>
            <a:ext cx="108012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1043608" y="3933056"/>
            <a:ext cx="302433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3" name="Rectangle 25"/>
          <p:cNvSpPr>
            <a:spLocks noChangeArrowheads="1"/>
          </p:cNvSpPr>
          <p:nvPr/>
        </p:nvSpPr>
        <p:spPr bwMode="auto">
          <a:xfrm>
            <a:off x="1043608" y="4149080"/>
            <a:ext cx="302433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1043608" y="4437112"/>
            <a:ext cx="4536504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5" name="Rectangle 27"/>
          <p:cNvSpPr>
            <a:spLocks noChangeArrowheads="1"/>
          </p:cNvSpPr>
          <p:nvPr/>
        </p:nvSpPr>
        <p:spPr bwMode="auto">
          <a:xfrm>
            <a:off x="1043608" y="4869160"/>
            <a:ext cx="4668218" cy="2886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6" name="Rectangle 28"/>
          <p:cNvSpPr>
            <a:spLocks noChangeArrowheads="1"/>
          </p:cNvSpPr>
          <p:nvPr/>
        </p:nvSpPr>
        <p:spPr bwMode="auto">
          <a:xfrm>
            <a:off x="1043607" y="4653136"/>
            <a:ext cx="259176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7" name="Rectangle 29"/>
          <p:cNvSpPr>
            <a:spLocks noChangeArrowheads="1"/>
          </p:cNvSpPr>
          <p:nvPr/>
        </p:nvSpPr>
        <p:spPr bwMode="auto">
          <a:xfrm>
            <a:off x="827584" y="5373216"/>
            <a:ext cx="144016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0567" name="Group 39"/>
          <p:cNvGrpSpPr>
            <a:grpSpLocks/>
          </p:cNvGrpSpPr>
          <p:nvPr/>
        </p:nvGrpSpPr>
        <p:grpSpPr bwMode="auto">
          <a:xfrm>
            <a:off x="5795963" y="2270125"/>
            <a:ext cx="360362" cy="798513"/>
            <a:chOff x="5420" y="1113"/>
            <a:chExt cx="227" cy="503"/>
          </a:xfrm>
        </p:grpSpPr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69" name="Text Box 41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</a:t>
              </a:r>
            </a:p>
          </p:txBody>
        </p:sp>
        <p:sp>
          <p:nvSpPr>
            <p:cNvPr id="150570" name="Text Box 42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+</a:t>
              </a:r>
            </a:p>
          </p:txBody>
        </p:sp>
      </p:grp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8388350" y="630872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ptr</a:t>
            </a:r>
          </a:p>
        </p:txBody>
      </p:sp>
      <p:sp>
        <p:nvSpPr>
          <p:cNvPr id="150572" name="Line 44"/>
          <p:cNvSpPr>
            <a:spLocks noChangeShapeType="1"/>
          </p:cNvSpPr>
          <p:nvPr/>
        </p:nvSpPr>
        <p:spPr bwMode="auto">
          <a:xfrm flipH="1" flipV="1">
            <a:off x="7596188" y="4003675"/>
            <a:ext cx="865187" cy="2520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3" name="Line 45"/>
          <p:cNvSpPr>
            <a:spLocks noChangeShapeType="1"/>
          </p:cNvSpPr>
          <p:nvPr/>
        </p:nvSpPr>
        <p:spPr bwMode="auto">
          <a:xfrm flipH="1" flipV="1">
            <a:off x="7164388" y="4435475"/>
            <a:ext cx="1296987" cy="2089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4" name="Line 46"/>
          <p:cNvSpPr>
            <a:spLocks noChangeShapeType="1"/>
          </p:cNvSpPr>
          <p:nvPr/>
        </p:nvSpPr>
        <p:spPr bwMode="auto">
          <a:xfrm flipH="1" flipV="1">
            <a:off x="6588125" y="4940300"/>
            <a:ext cx="1873250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5" name="Line 47"/>
          <p:cNvSpPr>
            <a:spLocks noChangeShapeType="1"/>
          </p:cNvSpPr>
          <p:nvPr/>
        </p:nvSpPr>
        <p:spPr bwMode="auto">
          <a:xfrm flipH="1" flipV="1">
            <a:off x="5940425" y="5443538"/>
            <a:ext cx="2520950" cy="10810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6" name="Line 48"/>
          <p:cNvSpPr>
            <a:spLocks noChangeShapeType="1"/>
          </p:cNvSpPr>
          <p:nvPr/>
        </p:nvSpPr>
        <p:spPr bwMode="auto">
          <a:xfrm flipH="1" flipV="1">
            <a:off x="5364163" y="5948363"/>
            <a:ext cx="3097212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7" name="Line 49"/>
          <p:cNvSpPr>
            <a:spLocks noChangeShapeType="1"/>
          </p:cNvSpPr>
          <p:nvPr/>
        </p:nvSpPr>
        <p:spPr bwMode="auto">
          <a:xfrm flipH="1" flipV="1">
            <a:off x="6588125" y="6019800"/>
            <a:ext cx="187325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8" name="Line 50"/>
          <p:cNvSpPr>
            <a:spLocks noChangeShapeType="1"/>
          </p:cNvSpPr>
          <p:nvPr/>
        </p:nvSpPr>
        <p:spPr bwMode="auto">
          <a:xfrm flipH="1" flipV="1">
            <a:off x="7164388" y="5516563"/>
            <a:ext cx="1296987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79" name="Line 51"/>
          <p:cNvSpPr>
            <a:spLocks noChangeShapeType="1"/>
          </p:cNvSpPr>
          <p:nvPr/>
        </p:nvSpPr>
        <p:spPr bwMode="auto">
          <a:xfrm flipH="1" flipV="1">
            <a:off x="7740650" y="5011738"/>
            <a:ext cx="720725" cy="1512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80" name="Line 52"/>
          <p:cNvSpPr>
            <a:spLocks noChangeShapeType="1"/>
          </p:cNvSpPr>
          <p:nvPr/>
        </p:nvSpPr>
        <p:spPr bwMode="auto">
          <a:xfrm flipH="1" flipV="1">
            <a:off x="8245475" y="4579938"/>
            <a:ext cx="215900" cy="194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90" name="Text Box 62"/>
          <p:cNvSpPr txBox="1">
            <a:spLocks noChangeArrowheads="1"/>
          </p:cNvSpPr>
          <p:nvPr/>
        </p:nvSpPr>
        <p:spPr bwMode="auto">
          <a:xfrm>
            <a:off x="5795963" y="162877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output:</a:t>
            </a:r>
          </a:p>
        </p:txBody>
      </p:sp>
      <p:sp>
        <p:nvSpPr>
          <p:cNvPr id="150591" name="Rectangle 63"/>
          <p:cNvSpPr>
            <a:spLocks noChangeArrowheads="1"/>
          </p:cNvSpPr>
          <p:nvPr/>
        </p:nvSpPr>
        <p:spPr bwMode="auto">
          <a:xfrm>
            <a:off x="8388350" y="16287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A</a:t>
            </a:r>
          </a:p>
        </p:txBody>
      </p:sp>
      <p:sp>
        <p:nvSpPr>
          <p:cNvPr id="150592" name="Rectangle 64"/>
          <p:cNvSpPr>
            <a:spLocks noChangeArrowheads="1"/>
          </p:cNvSpPr>
          <p:nvPr/>
        </p:nvSpPr>
        <p:spPr bwMode="auto">
          <a:xfrm>
            <a:off x="7904163" y="162877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/</a:t>
            </a:r>
          </a:p>
        </p:txBody>
      </p:sp>
      <p:sp>
        <p:nvSpPr>
          <p:cNvPr id="150593" name="Rectangle 65"/>
          <p:cNvSpPr>
            <a:spLocks noChangeArrowheads="1"/>
          </p:cNvSpPr>
          <p:nvPr/>
        </p:nvSpPr>
        <p:spPr bwMode="auto">
          <a:xfrm>
            <a:off x="8632825" y="16287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B</a:t>
            </a:r>
          </a:p>
        </p:txBody>
      </p:sp>
      <p:sp>
        <p:nvSpPr>
          <p:cNvPr id="150594" name="Rectangle 66"/>
          <p:cNvSpPr>
            <a:spLocks noChangeArrowheads="1"/>
          </p:cNvSpPr>
          <p:nvPr/>
        </p:nvSpPr>
        <p:spPr bwMode="auto">
          <a:xfrm>
            <a:off x="7451725" y="16287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50595" name="Rectangle 67"/>
          <p:cNvSpPr>
            <a:spLocks noChangeArrowheads="1"/>
          </p:cNvSpPr>
          <p:nvPr/>
        </p:nvSpPr>
        <p:spPr bwMode="auto">
          <a:xfrm>
            <a:off x="8054975" y="16287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C</a:t>
            </a:r>
          </a:p>
        </p:txBody>
      </p:sp>
      <p:sp>
        <p:nvSpPr>
          <p:cNvPr id="150596" name="Rectangle 68"/>
          <p:cNvSpPr>
            <a:spLocks noChangeArrowheads="1"/>
          </p:cNvSpPr>
          <p:nvPr/>
        </p:nvSpPr>
        <p:spPr bwMode="auto">
          <a:xfrm>
            <a:off x="7019925" y="16287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*</a:t>
            </a:r>
          </a:p>
        </p:txBody>
      </p:sp>
      <p:sp>
        <p:nvSpPr>
          <p:cNvPr id="150597" name="Rectangle 69"/>
          <p:cNvSpPr>
            <a:spLocks noChangeArrowheads="1"/>
          </p:cNvSpPr>
          <p:nvPr/>
        </p:nvSpPr>
        <p:spPr bwMode="auto">
          <a:xfrm>
            <a:off x="7623175" y="16287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D</a:t>
            </a:r>
          </a:p>
        </p:txBody>
      </p:sp>
      <p:sp>
        <p:nvSpPr>
          <p:cNvPr id="150598" name="Rectangle 70"/>
          <p:cNvSpPr>
            <a:spLocks noChangeArrowheads="1"/>
          </p:cNvSpPr>
          <p:nvPr/>
        </p:nvSpPr>
        <p:spPr bwMode="auto">
          <a:xfrm>
            <a:off x="6802438" y="16287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+</a:t>
            </a:r>
          </a:p>
        </p:txBody>
      </p:sp>
      <p:sp>
        <p:nvSpPr>
          <p:cNvPr id="150599" name="Rectangle 71"/>
          <p:cNvSpPr>
            <a:spLocks noChangeArrowheads="1"/>
          </p:cNvSpPr>
          <p:nvPr/>
        </p:nvSpPr>
        <p:spPr bwMode="auto">
          <a:xfrm>
            <a:off x="7208838" y="16287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E</a:t>
            </a:r>
          </a:p>
        </p:txBody>
      </p:sp>
      <p:grpSp>
        <p:nvGrpSpPr>
          <p:cNvPr id="150600" name="Group 72"/>
          <p:cNvGrpSpPr>
            <a:grpSpLocks/>
          </p:cNvGrpSpPr>
          <p:nvPr/>
        </p:nvGrpSpPr>
        <p:grpSpPr bwMode="auto">
          <a:xfrm>
            <a:off x="5795963" y="2270125"/>
            <a:ext cx="360362" cy="798513"/>
            <a:chOff x="5420" y="1113"/>
            <a:chExt cx="227" cy="503"/>
          </a:xfrm>
        </p:grpSpPr>
        <p:sp>
          <p:nvSpPr>
            <p:cNvPr id="150601" name="Rectangle 73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02" name="Text Box 74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2</a:t>
              </a:r>
            </a:p>
          </p:txBody>
        </p:sp>
        <p:sp>
          <p:nvSpPr>
            <p:cNvPr id="150603" name="Text Box 75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*</a:t>
              </a:r>
            </a:p>
          </p:txBody>
        </p:sp>
      </p:grpSp>
      <p:grpSp>
        <p:nvGrpSpPr>
          <p:cNvPr id="150608" name="Group 80"/>
          <p:cNvGrpSpPr>
            <a:grpSpLocks/>
          </p:cNvGrpSpPr>
          <p:nvPr/>
        </p:nvGrpSpPr>
        <p:grpSpPr bwMode="auto">
          <a:xfrm>
            <a:off x="6084888" y="2270125"/>
            <a:ext cx="503237" cy="798513"/>
            <a:chOff x="5012" y="527"/>
            <a:chExt cx="317" cy="503"/>
          </a:xfrm>
        </p:grpSpPr>
        <p:sp>
          <p:nvSpPr>
            <p:cNvPr id="150609" name="Rectangle 81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10" name="Text Box 82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17</a:t>
              </a:r>
            </a:p>
          </p:txBody>
        </p:sp>
        <p:sp>
          <p:nvSpPr>
            <p:cNvPr id="150611" name="Text Box 83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E</a:t>
              </a:r>
            </a:p>
          </p:txBody>
        </p:sp>
      </p:grpSp>
      <p:grpSp>
        <p:nvGrpSpPr>
          <p:cNvPr id="150612" name="Group 84"/>
          <p:cNvGrpSpPr>
            <a:grpSpLocks/>
          </p:cNvGrpSpPr>
          <p:nvPr/>
        </p:nvGrpSpPr>
        <p:grpSpPr bwMode="auto">
          <a:xfrm>
            <a:off x="6516688" y="2270125"/>
            <a:ext cx="360362" cy="798513"/>
            <a:chOff x="5420" y="1113"/>
            <a:chExt cx="227" cy="503"/>
          </a:xfrm>
        </p:grpSpPr>
        <p:sp>
          <p:nvSpPr>
            <p:cNvPr id="150613" name="Rectangle 85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14" name="Text Box 86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3</a:t>
              </a:r>
            </a:p>
          </p:txBody>
        </p:sp>
        <p:sp>
          <p:nvSpPr>
            <p:cNvPr id="150615" name="Text Box 87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*</a:t>
              </a:r>
            </a:p>
          </p:txBody>
        </p:sp>
      </p:grpSp>
      <p:grpSp>
        <p:nvGrpSpPr>
          <p:cNvPr id="150616" name="Group 88"/>
          <p:cNvGrpSpPr>
            <a:grpSpLocks/>
          </p:cNvGrpSpPr>
          <p:nvPr/>
        </p:nvGrpSpPr>
        <p:grpSpPr bwMode="auto">
          <a:xfrm>
            <a:off x="6804025" y="2270125"/>
            <a:ext cx="503238" cy="798513"/>
            <a:chOff x="5012" y="527"/>
            <a:chExt cx="317" cy="503"/>
          </a:xfrm>
        </p:grpSpPr>
        <p:sp>
          <p:nvSpPr>
            <p:cNvPr id="150617" name="Rectangle 89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18" name="Text Box 90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14</a:t>
              </a:r>
            </a:p>
          </p:txBody>
        </p:sp>
        <p:sp>
          <p:nvSpPr>
            <p:cNvPr id="150619" name="Text Box 91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D</a:t>
              </a:r>
            </a:p>
          </p:txBody>
        </p:sp>
      </p:grpSp>
      <p:grpSp>
        <p:nvGrpSpPr>
          <p:cNvPr id="150620" name="Group 92"/>
          <p:cNvGrpSpPr>
            <a:grpSpLocks/>
          </p:cNvGrpSpPr>
          <p:nvPr/>
        </p:nvGrpSpPr>
        <p:grpSpPr bwMode="auto">
          <a:xfrm>
            <a:off x="7235825" y="2270125"/>
            <a:ext cx="360363" cy="798513"/>
            <a:chOff x="5420" y="1113"/>
            <a:chExt cx="227" cy="503"/>
          </a:xfrm>
        </p:grpSpPr>
        <p:sp>
          <p:nvSpPr>
            <p:cNvPr id="150621" name="Rectangle 93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22" name="Text Box 94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4</a:t>
              </a:r>
            </a:p>
          </p:txBody>
        </p:sp>
        <p:sp>
          <p:nvSpPr>
            <p:cNvPr id="150623" name="Text Box 95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/</a:t>
              </a:r>
            </a:p>
          </p:txBody>
        </p:sp>
      </p:grpSp>
      <p:grpSp>
        <p:nvGrpSpPr>
          <p:cNvPr id="150624" name="Group 96"/>
          <p:cNvGrpSpPr>
            <a:grpSpLocks/>
          </p:cNvGrpSpPr>
          <p:nvPr/>
        </p:nvGrpSpPr>
        <p:grpSpPr bwMode="auto">
          <a:xfrm>
            <a:off x="7524750" y="2270125"/>
            <a:ext cx="503238" cy="798513"/>
            <a:chOff x="5012" y="527"/>
            <a:chExt cx="317" cy="503"/>
          </a:xfrm>
        </p:grpSpPr>
        <p:sp>
          <p:nvSpPr>
            <p:cNvPr id="150625" name="Rectangle 97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26" name="Text Box 98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11</a:t>
              </a:r>
            </a:p>
          </p:txBody>
        </p:sp>
        <p:sp>
          <p:nvSpPr>
            <p:cNvPr id="150627" name="Text Box 99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C</a:t>
              </a:r>
            </a:p>
          </p:txBody>
        </p:sp>
      </p:grpSp>
      <p:grpSp>
        <p:nvGrpSpPr>
          <p:cNvPr id="150628" name="Group 100"/>
          <p:cNvGrpSpPr>
            <a:grpSpLocks/>
          </p:cNvGrpSpPr>
          <p:nvPr/>
        </p:nvGrpSpPr>
        <p:grpSpPr bwMode="auto">
          <a:xfrm>
            <a:off x="7956550" y="2270125"/>
            <a:ext cx="360363" cy="798513"/>
            <a:chOff x="5420" y="1113"/>
            <a:chExt cx="227" cy="503"/>
          </a:xfrm>
        </p:grpSpPr>
        <p:sp>
          <p:nvSpPr>
            <p:cNvPr id="150629" name="Rectangle 101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30" name="Text Box 102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5</a:t>
              </a:r>
            </a:p>
          </p:txBody>
        </p:sp>
        <p:sp>
          <p:nvSpPr>
            <p:cNvPr id="150631" name="Text Box 103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A</a:t>
              </a:r>
            </a:p>
          </p:txBody>
        </p:sp>
      </p:grpSp>
      <p:grpSp>
        <p:nvGrpSpPr>
          <p:cNvPr id="150632" name="Group 104"/>
          <p:cNvGrpSpPr>
            <a:grpSpLocks/>
          </p:cNvGrpSpPr>
          <p:nvPr/>
        </p:nvGrpSpPr>
        <p:grpSpPr bwMode="auto">
          <a:xfrm>
            <a:off x="8316913" y="2270125"/>
            <a:ext cx="360362" cy="798513"/>
            <a:chOff x="5420" y="1113"/>
            <a:chExt cx="227" cy="503"/>
          </a:xfrm>
        </p:grpSpPr>
        <p:sp>
          <p:nvSpPr>
            <p:cNvPr id="150633" name="Rectangle 105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634" name="Text Box 106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8</a:t>
              </a:r>
            </a:p>
          </p:txBody>
        </p:sp>
        <p:sp>
          <p:nvSpPr>
            <p:cNvPr id="150635" name="Text Box 107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B</a:t>
              </a:r>
            </a:p>
          </p:txBody>
        </p:sp>
      </p:grp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288975" y="1618456"/>
            <a:ext cx="5867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level_order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/* level order tree traversal */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front = rear =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queue[MAX_QUEUE_SIZE];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if (!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 return; /* empty queue */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addq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(front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, &amp;rear,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for (;;) 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deleteq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(&amp;front, rear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  if </a:t>
            </a:r>
            <a:r>
              <a:rPr lang="en-US" altLang="zh-TW" sz="1600" b="1" dirty="0">
                <a:latin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</a:rPr>
              <a:t>ptr</a:t>
            </a:r>
            <a:r>
              <a:rPr lang="en-US" altLang="zh-TW" sz="1600" b="1" dirty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  </a:t>
            </a:r>
            <a:r>
              <a:rPr lang="en-US" altLang="zh-TW" sz="1600" b="1" dirty="0" err="1">
                <a:latin typeface="Courier New" pitchFamily="49" charset="0"/>
              </a:rPr>
              <a:t>printf</a:t>
            </a:r>
            <a:r>
              <a:rPr lang="en-US" altLang="zh-TW" sz="1600" b="1" dirty="0">
                <a:latin typeface="Courier New" pitchFamily="49" charset="0"/>
              </a:rPr>
              <a:t>(“%d”, </a:t>
            </a:r>
            <a:r>
              <a:rPr lang="en-US" altLang="zh-TW" sz="1600" b="1" dirty="0" err="1">
                <a:latin typeface="Courier New" pitchFamily="49" charset="0"/>
              </a:rPr>
              <a:t>ptr</a:t>
            </a:r>
            <a:r>
              <a:rPr lang="en-US" altLang="zh-TW" sz="1600" b="1" dirty="0">
                <a:latin typeface="Courier New" pitchFamily="49" charset="0"/>
              </a:rPr>
              <a:t>-&gt;data);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  if (</a:t>
            </a:r>
            <a:r>
              <a:rPr lang="en-US" altLang="zh-TW" sz="1600" b="1" dirty="0" err="1">
                <a:latin typeface="Courier New" pitchFamily="49" charset="0"/>
              </a:rPr>
              <a:t>ptr</a:t>
            </a:r>
            <a:r>
              <a:rPr lang="en-US" altLang="zh-TW" sz="1600" b="1" dirty="0">
                <a:latin typeface="Courier New" pitchFamily="49" charset="0"/>
              </a:rPr>
              <a:t>-&gt;</a:t>
            </a:r>
            <a:r>
              <a:rPr lang="en-US" altLang="zh-TW" sz="1600" b="1" dirty="0" err="1">
                <a:latin typeface="Courier New" pitchFamily="49" charset="0"/>
              </a:rPr>
              <a:t>left_child</a:t>
            </a:r>
            <a:r>
              <a:rPr lang="en-US" altLang="zh-TW" sz="1600" b="1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</a:rPr>
              <a:t>addq</a:t>
            </a:r>
            <a:r>
              <a:rPr lang="en-US" altLang="zh-TW" sz="1600" b="1" dirty="0">
                <a:latin typeface="Courier New" pitchFamily="49" charset="0"/>
              </a:rPr>
              <a:t>(front, &amp;</a:t>
            </a:r>
            <a:r>
              <a:rPr lang="en-US" altLang="zh-TW" sz="1600" b="1" dirty="0" err="1" smtClean="0">
                <a:latin typeface="Courier New" pitchFamily="49" charset="0"/>
              </a:rPr>
              <a:t>rear,ptr</a:t>
            </a:r>
            <a:r>
              <a:rPr lang="en-US" altLang="zh-TW" sz="1600" b="1" dirty="0" smtClean="0">
                <a:latin typeface="Courier New" pitchFamily="49" charset="0"/>
              </a:rPr>
              <a:t>&gt;</a:t>
            </a:r>
            <a:r>
              <a:rPr lang="en-US" altLang="zh-TW" sz="1600" b="1" dirty="0" err="1" smtClean="0">
                <a:latin typeface="Courier New" pitchFamily="49" charset="0"/>
              </a:rPr>
              <a:t>left_child</a:t>
            </a:r>
            <a:r>
              <a:rPr lang="en-US" altLang="zh-TW" sz="1600" b="1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  if (</a:t>
            </a:r>
            <a:r>
              <a:rPr lang="en-US" altLang="zh-TW" sz="1600" b="1" dirty="0" err="1">
                <a:latin typeface="Courier New" pitchFamily="49" charset="0"/>
              </a:rPr>
              <a:t>ptr</a:t>
            </a:r>
            <a:r>
              <a:rPr lang="en-US" altLang="zh-TW" sz="1600" b="1" dirty="0">
                <a:latin typeface="Courier New" pitchFamily="49" charset="0"/>
              </a:rPr>
              <a:t>-&gt;</a:t>
            </a:r>
            <a:r>
              <a:rPr lang="en-US" altLang="zh-TW" sz="1600" b="1" dirty="0" err="1">
                <a:latin typeface="Courier New" pitchFamily="49" charset="0"/>
              </a:rPr>
              <a:t>right_child</a:t>
            </a:r>
            <a:r>
              <a:rPr lang="en-US" altLang="zh-TW" sz="1600" b="1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</a:rPr>
              <a:t>addq</a:t>
            </a:r>
            <a:r>
              <a:rPr lang="en-US" altLang="zh-TW" sz="1600" b="1" dirty="0">
                <a:latin typeface="Courier New" pitchFamily="49" charset="0"/>
              </a:rPr>
              <a:t>(front, &amp;rear, </a:t>
            </a:r>
            <a:r>
              <a:rPr lang="en-US" altLang="zh-TW" sz="1600" b="1" dirty="0" err="1" smtClean="0">
                <a:latin typeface="Courier New" pitchFamily="49" charset="0"/>
              </a:rPr>
              <a:t>ptr</a:t>
            </a:r>
            <a:r>
              <a:rPr lang="en-US" altLang="zh-TW" sz="1600" b="1" dirty="0" smtClean="0">
                <a:latin typeface="Courier New" pitchFamily="49" charset="0"/>
              </a:rPr>
              <a:t>&gt;</a:t>
            </a:r>
            <a:r>
              <a:rPr lang="en-US" altLang="zh-TW" sz="1600" b="1" dirty="0" err="1" smtClean="0">
                <a:latin typeface="Courier New" pitchFamily="49" charset="0"/>
              </a:rPr>
              <a:t>right_child</a:t>
            </a:r>
            <a:r>
              <a:rPr lang="en-US" altLang="zh-TW" sz="1600" b="1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else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1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9" grpId="0" animBg="1"/>
      <p:bldP spid="150549" grpId="1" animBg="1"/>
      <p:bldP spid="150550" grpId="0" animBg="1"/>
      <p:bldP spid="150550" grpId="1" animBg="1"/>
      <p:bldP spid="150550" grpId="2" animBg="1"/>
      <p:bldP spid="150550" grpId="3" animBg="1"/>
      <p:bldP spid="150550" grpId="4" animBg="1"/>
      <p:bldP spid="150550" grpId="5" animBg="1"/>
      <p:bldP spid="150550" grpId="6" animBg="1"/>
      <p:bldP spid="150550" grpId="7" animBg="1"/>
      <p:bldP spid="150550" grpId="8" animBg="1"/>
      <p:bldP spid="150550" grpId="9" animBg="1"/>
      <p:bldP spid="150550" grpId="10" animBg="1"/>
      <p:bldP spid="150550" grpId="11" animBg="1"/>
      <p:bldP spid="150550" grpId="12" animBg="1"/>
      <p:bldP spid="150550" grpId="13" animBg="1"/>
      <p:bldP spid="150550" grpId="14" animBg="1"/>
      <p:bldP spid="150550" grpId="15" animBg="1"/>
      <p:bldP spid="150550" grpId="16" animBg="1"/>
      <p:bldP spid="150550" grpId="17" animBg="1"/>
      <p:bldP spid="150550" grpId="18" animBg="1"/>
      <p:bldP spid="150550" grpId="19" animBg="1"/>
      <p:bldP spid="150551" grpId="0" animBg="1"/>
      <p:bldP spid="150551" grpId="1" animBg="1"/>
      <p:bldP spid="150551" grpId="2" animBg="1"/>
      <p:bldP spid="150551" grpId="3" animBg="1"/>
      <p:bldP spid="150551" grpId="4" animBg="1"/>
      <p:bldP spid="150551" grpId="5" animBg="1"/>
      <p:bldP spid="150551" grpId="6" animBg="1"/>
      <p:bldP spid="150551" grpId="7" animBg="1"/>
      <p:bldP spid="150551" grpId="8" animBg="1"/>
      <p:bldP spid="150551" grpId="9" animBg="1"/>
      <p:bldP spid="150551" grpId="10" animBg="1"/>
      <p:bldP spid="150551" grpId="11" animBg="1"/>
      <p:bldP spid="150551" grpId="12" animBg="1"/>
      <p:bldP spid="150551" grpId="13" animBg="1"/>
      <p:bldP spid="150551" grpId="14" animBg="1"/>
      <p:bldP spid="150551" grpId="15" animBg="1"/>
      <p:bldP spid="150551" grpId="16" animBg="1"/>
      <p:bldP spid="150551" grpId="17" animBg="1"/>
      <p:bldP spid="150551" grpId="18" animBg="1"/>
      <p:bldP spid="150551" grpId="19" animBg="1"/>
      <p:bldP spid="150552" grpId="0" animBg="1"/>
      <p:bldP spid="150552" grpId="1" animBg="1"/>
      <p:bldP spid="150552" grpId="2" animBg="1"/>
      <p:bldP spid="150552" grpId="3" animBg="1"/>
      <p:bldP spid="150552" grpId="4" animBg="1"/>
      <p:bldP spid="150552" grpId="5" animBg="1"/>
      <p:bldP spid="150552" grpId="6" animBg="1"/>
      <p:bldP spid="150552" grpId="7" animBg="1"/>
      <p:bldP spid="150552" grpId="8" animBg="1"/>
      <p:bldP spid="150552" grpId="9" animBg="1"/>
      <p:bldP spid="150552" grpId="10" animBg="1"/>
      <p:bldP spid="150552" grpId="11" animBg="1"/>
      <p:bldP spid="150552" grpId="12" animBg="1"/>
      <p:bldP spid="150552" grpId="13" animBg="1"/>
      <p:bldP spid="150552" grpId="14" animBg="1"/>
      <p:bldP spid="150552" grpId="15" animBg="1"/>
      <p:bldP spid="150552" grpId="16" animBg="1"/>
      <p:bldP spid="150552" grpId="17" animBg="1"/>
      <p:bldP spid="150553" grpId="0" animBg="1"/>
      <p:bldP spid="150553" grpId="1" animBg="1"/>
      <p:bldP spid="150553" grpId="2" animBg="1"/>
      <p:bldP spid="150553" grpId="3" animBg="1"/>
      <p:bldP spid="150553" grpId="4" animBg="1"/>
      <p:bldP spid="150553" grpId="5" animBg="1"/>
      <p:bldP spid="150553" grpId="6" animBg="1"/>
      <p:bldP spid="150553" grpId="7" animBg="1"/>
      <p:bldP spid="150553" grpId="8" animBg="1"/>
      <p:bldP spid="150553" grpId="9" animBg="1"/>
      <p:bldP spid="150553" grpId="10" animBg="1"/>
      <p:bldP spid="150553" grpId="11" animBg="1"/>
      <p:bldP spid="150553" grpId="12" animBg="1"/>
      <p:bldP spid="150553" grpId="13" animBg="1"/>
      <p:bldP spid="150553" grpId="14" animBg="1"/>
      <p:bldP spid="150553" grpId="15" animBg="1"/>
      <p:bldP spid="150553" grpId="16" animBg="1"/>
      <p:bldP spid="150553" grpId="17" animBg="1"/>
      <p:bldP spid="150554" grpId="0" animBg="1"/>
      <p:bldP spid="150554" grpId="1" animBg="1"/>
      <p:bldP spid="150554" grpId="2" animBg="1"/>
      <p:bldP spid="150554" grpId="3" animBg="1"/>
      <p:bldP spid="150554" grpId="4" animBg="1"/>
      <p:bldP spid="150554" grpId="5" animBg="1"/>
      <p:bldP spid="150554" grpId="6" animBg="1"/>
      <p:bldP spid="150554" grpId="7" animBg="1"/>
      <p:bldP spid="150555" grpId="0" animBg="1"/>
      <p:bldP spid="150555" grpId="1" animBg="1"/>
      <p:bldP spid="150555" grpId="2" animBg="1"/>
      <p:bldP spid="150555" grpId="3" animBg="1"/>
      <p:bldP spid="150555" grpId="4" animBg="1"/>
      <p:bldP spid="150555" grpId="5" animBg="1"/>
      <p:bldP spid="150555" grpId="6" animBg="1"/>
      <p:bldP spid="150555" grpId="7" animBg="1"/>
      <p:bldP spid="150556" grpId="0" animBg="1"/>
      <p:bldP spid="150556" grpId="1" animBg="1"/>
      <p:bldP spid="150556" grpId="2" animBg="1"/>
      <p:bldP spid="150556" grpId="3" animBg="1"/>
      <p:bldP spid="150556" grpId="4" animBg="1"/>
      <p:bldP spid="150556" grpId="5" animBg="1"/>
      <p:bldP spid="150556" grpId="6" animBg="1"/>
      <p:bldP spid="150556" grpId="7" animBg="1"/>
      <p:bldP spid="150556" grpId="8" animBg="1"/>
      <p:bldP spid="150556" grpId="9" animBg="1"/>
      <p:bldP spid="150556" grpId="10" animBg="1"/>
      <p:bldP spid="150556" grpId="11" animBg="1"/>
      <p:bldP spid="150556" grpId="12" animBg="1"/>
      <p:bldP spid="150556" grpId="13" animBg="1"/>
      <p:bldP spid="150556" grpId="14" animBg="1"/>
      <p:bldP spid="150556" grpId="15" animBg="1"/>
      <p:bldP spid="150556" grpId="16" animBg="1"/>
      <p:bldP spid="150556" grpId="17" animBg="1"/>
      <p:bldP spid="150557" grpId="0" animBg="1"/>
      <p:bldP spid="150557" grpId="1" animBg="1"/>
      <p:bldP spid="150572" grpId="0" animBg="1"/>
      <p:bldP spid="150572" grpId="1" animBg="1"/>
      <p:bldP spid="150573" grpId="0" animBg="1"/>
      <p:bldP spid="150573" grpId="1" animBg="1"/>
      <p:bldP spid="150574" grpId="0" animBg="1"/>
      <p:bldP spid="150574" grpId="1" animBg="1"/>
      <p:bldP spid="150575" grpId="0" animBg="1"/>
      <p:bldP spid="150575" grpId="1" animBg="1"/>
      <p:bldP spid="150576" grpId="0" animBg="1"/>
      <p:bldP spid="150576" grpId="1" animBg="1"/>
      <p:bldP spid="150577" grpId="0" animBg="1"/>
      <p:bldP spid="150577" grpId="1" animBg="1"/>
      <p:bldP spid="150578" grpId="0" animBg="1"/>
      <p:bldP spid="150578" grpId="1" animBg="1"/>
      <p:bldP spid="150579" grpId="0" animBg="1"/>
      <p:bldP spid="150579" grpId="1" animBg="1"/>
      <p:bldP spid="150580" grpId="0" animBg="1"/>
      <p:bldP spid="150580" grpId="1" animBg="1"/>
      <p:bldP spid="150591" grpId="0"/>
      <p:bldP spid="150592" grpId="0"/>
      <p:bldP spid="150593" grpId="0"/>
      <p:bldP spid="150594" grpId="0"/>
      <p:bldP spid="150595" grpId="0"/>
      <p:bldP spid="150596" grpId="0"/>
      <p:bldP spid="150597" grpId="0"/>
      <p:bldP spid="150598" grpId="0"/>
      <p:bldP spid="1505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-36512" y="1628800"/>
            <a:ext cx="9180512" cy="5229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tree_poointer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copy(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original)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temp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if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(original)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temp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=(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tree_pointer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(node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if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(IS_FULL(temp))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fprintf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stderr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, “the memory is full\n”);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  exit(1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temp-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left_child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(original-&gt;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left_child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temp-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(original-&gt;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temp-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&gt;data=original-&gt;data;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 return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temp;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return NULL;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20725"/>
          </a:xfrm>
        </p:spPr>
        <p:txBody>
          <a:bodyPr/>
          <a:lstStyle/>
          <a:p>
            <a:r>
              <a:rPr lang="en-US" altLang="zh-TW" sz="3600" dirty="0"/>
              <a:t>Copying Binary Trees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567738" cy="1325563"/>
          </a:xfrm>
        </p:spPr>
        <p:txBody>
          <a:bodyPr/>
          <a:lstStyle/>
          <a:p>
            <a:pPr lvl="1"/>
            <a:r>
              <a:rPr lang="en-US" altLang="zh-TW" sz="2400" dirty="0"/>
              <a:t>M</a:t>
            </a:r>
            <a:r>
              <a:rPr lang="en-US" altLang="zh-TW" sz="2400" dirty="0" smtClean="0"/>
              <a:t>odify </a:t>
            </a:r>
            <a:r>
              <a:rPr lang="en-US" altLang="zh-TW" sz="2400" dirty="0"/>
              <a:t>the </a:t>
            </a:r>
            <a:r>
              <a:rPr lang="en-US" altLang="zh-TW" sz="2400" dirty="0" err="1">
                <a:solidFill>
                  <a:srgbClr val="0000FF"/>
                </a:solidFill>
              </a:rPr>
              <a:t>postorder</a:t>
            </a:r>
            <a:r>
              <a:rPr lang="en-US" altLang="zh-TW" sz="2400" dirty="0">
                <a:solidFill>
                  <a:srgbClr val="0000FF"/>
                </a:solidFill>
              </a:rPr>
              <a:t> traversal </a:t>
            </a:r>
            <a:r>
              <a:rPr lang="en-US" altLang="zh-TW" sz="2400" dirty="0"/>
              <a:t>algorithm </a:t>
            </a:r>
            <a:r>
              <a:rPr lang="en-US" altLang="zh-TW" sz="2400" dirty="0" smtClean="0"/>
              <a:t>only slightly </a:t>
            </a:r>
            <a:r>
              <a:rPr lang="en-US" altLang="zh-TW" sz="2400" dirty="0"/>
              <a:t>to copy the binary tree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403264" y="2476946"/>
            <a:ext cx="1792472" cy="255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835313" y="3994250"/>
            <a:ext cx="5824920" cy="7308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546833" y="5141242"/>
            <a:ext cx="195940" cy="255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6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tx2"/>
                </a:solidFill>
              </a:rPr>
              <a:t>Definition of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226425" cy="3559175"/>
          </a:xfrm>
        </p:spPr>
        <p:txBody>
          <a:bodyPr/>
          <a:lstStyle/>
          <a:p>
            <a:r>
              <a:rPr lang="en-US" altLang="zh-TW" sz="2800" b="1" dirty="0"/>
              <a:t>Definition </a:t>
            </a:r>
            <a:r>
              <a:rPr lang="en-US" altLang="zh-TW" sz="2800" dirty="0">
                <a:solidFill>
                  <a:srgbClr val="FF0000"/>
                </a:solidFill>
              </a:rPr>
              <a:t>(recursively)</a:t>
            </a:r>
            <a:r>
              <a:rPr lang="en-US" altLang="zh-TW" sz="2800" dirty="0"/>
              <a:t>: A </a:t>
            </a:r>
            <a:r>
              <a:rPr lang="en-US" altLang="zh-TW" sz="2800" i="1" dirty="0"/>
              <a:t>tree</a:t>
            </a:r>
            <a:r>
              <a:rPr lang="en-US" altLang="zh-TW" sz="2800" dirty="0"/>
              <a:t> is a finite set of </a:t>
            </a:r>
            <a:r>
              <a:rPr lang="en-US" altLang="zh-TW" sz="2800" dirty="0">
                <a:solidFill>
                  <a:srgbClr val="0000FF"/>
                </a:solidFill>
              </a:rPr>
              <a:t>one</a:t>
            </a:r>
            <a:r>
              <a:rPr lang="en-US" altLang="zh-TW" sz="2800" dirty="0"/>
              <a:t> or </a:t>
            </a:r>
            <a:r>
              <a:rPr lang="en-US" altLang="zh-TW" sz="2800" dirty="0">
                <a:solidFill>
                  <a:srgbClr val="0000FF"/>
                </a:solidFill>
              </a:rPr>
              <a:t>more</a:t>
            </a:r>
            <a:r>
              <a:rPr lang="en-US" altLang="zh-TW" sz="2800" dirty="0"/>
              <a:t> nodes such </a:t>
            </a:r>
            <a:r>
              <a:rPr lang="en-US" altLang="zh-TW" sz="2800" dirty="0" smtClean="0"/>
              <a:t>that</a:t>
            </a:r>
          </a:p>
          <a:p>
            <a:pPr marL="0" indent="0">
              <a:buNone/>
            </a:pPr>
            <a:endParaRPr lang="en-US" altLang="zh-TW" sz="2800" dirty="0"/>
          </a:p>
          <a:p>
            <a:pPr lvl="1"/>
            <a:r>
              <a:rPr lang="en-US" altLang="zh-TW" sz="2400" dirty="0"/>
              <a:t>There is a specially designated node called </a:t>
            </a:r>
            <a:r>
              <a:rPr lang="en-US" altLang="zh-TW" sz="2400" i="1" dirty="0">
                <a:solidFill>
                  <a:srgbClr val="0000FF"/>
                </a:solidFill>
              </a:rPr>
              <a:t>root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400" dirty="0"/>
              <a:t>The remaining nodes are partitioned into </a:t>
            </a:r>
            <a:r>
              <a:rPr lang="en-US" altLang="zh-TW" sz="2400" i="1" dirty="0"/>
              <a:t>n</a:t>
            </a:r>
            <a:r>
              <a:rPr lang="en-US" altLang="zh-TW" sz="2400" dirty="0"/>
              <a:t>&gt;=0 </a:t>
            </a:r>
            <a:r>
              <a:rPr lang="en-US" altLang="zh-TW" sz="2400" dirty="0">
                <a:solidFill>
                  <a:srgbClr val="0000FF"/>
                </a:solidFill>
              </a:rPr>
              <a:t>disjoint set </a:t>
            </a:r>
            <a:r>
              <a:rPr lang="en-US" altLang="zh-TW" sz="2400" i="1" dirty="0">
                <a:solidFill>
                  <a:srgbClr val="0000FF"/>
                </a:solidFill>
              </a:rPr>
              <a:t>T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1</a:t>
            </a:r>
            <a:r>
              <a:rPr lang="en-US" altLang="zh-TW" sz="2400" dirty="0">
                <a:solidFill>
                  <a:srgbClr val="0000FF"/>
                </a:solidFill>
              </a:rPr>
              <a:t>,…,</a:t>
            </a:r>
            <a:r>
              <a:rPr lang="en-US" altLang="zh-TW" sz="2400" i="1" dirty="0" err="1">
                <a:solidFill>
                  <a:srgbClr val="0000FF"/>
                </a:solidFill>
              </a:rPr>
              <a:t>T</a:t>
            </a:r>
            <a:r>
              <a:rPr lang="en-US" altLang="zh-TW" sz="2400" i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TW" sz="2400" dirty="0"/>
              <a:t>, where each of these sets is a tree. </a:t>
            </a:r>
            <a:endParaRPr lang="en-US" altLang="zh-TW" sz="2400" dirty="0" smtClean="0"/>
          </a:p>
          <a:p>
            <a:pPr lvl="1"/>
            <a:r>
              <a:rPr lang="en-US" altLang="zh-TW" sz="2400" i="1" dirty="0" smtClean="0"/>
              <a:t>T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/>
              <a:t>,…,</a:t>
            </a:r>
            <a:r>
              <a:rPr lang="en-US" altLang="zh-TW" sz="2400" i="1" dirty="0" err="1"/>
              <a:t>T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 are called the </a:t>
            </a:r>
            <a:r>
              <a:rPr lang="en-US" altLang="zh-TW" sz="2400" i="1" dirty="0" err="1">
                <a:solidFill>
                  <a:srgbClr val="0000FF"/>
                </a:solidFill>
              </a:rPr>
              <a:t>subtrees</a:t>
            </a:r>
            <a:r>
              <a:rPr lang="en-US" altLang="zh-TW" sz="2400" dirty="0"/>
              <a:t> of the root</a:t>
            </a:r>
            <a:r>
              <a:rPr lang="en-US" altLang="zh-TW" sz="2400" dirty="0" smtClean="0"/>
              <a:t>.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Every node in the tree is the </a:t>
            </a:r>
            <a:r>
              <a:rPr lang="en-US" altLang="zh-TW" sz="2800" u="sng" dirty="0">
                <a:solidFill>
                  <a:srgbClr val="0000FF"/>
                </a:solidFill>
              </a:rPr>
              <a:t>root of some </a:t>
            </a:r>
            <a:r>
              <a:rPr lang="en-US" altLang="zh-TW" sz="2800" u="sng" dirty="0" err="1">
                <a:solidFill>
                  <a:srgbClr val="0000FF"/>
                </a:solidFill>
              </a:rPr>
              <a:t>subtree</a:t>
            </a:r>
            <a:endParaRPr lang="en-US" altLang="zh-TW" sz="28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3399" y="3412851"/>
            <a:ext cx="7632774" cy="23637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equal(</a:t>
            </a:r>
            <a:r>
              <a:rPr lang="en-US" altLang="zh-TW" sz="1800" b="1" dirty="0" err="1">
                <a:latin typeface="Courier New" pitchFamily="49" charset="0"/>
              </a:rPr>
              <a:t>tree_pointer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first</a:t>
            </a:r>
            <a:r>
              <a:rPr lang="en-US" altLang="zh-TW" sz="1800" b="1" dirty="0">
                <a:latin typeface="Courier New" pitchFamily="49" charset="0"/>
              </a:rPr>
              <a:t>, </a:t>
            </a:r>
            <a:r>
              <a:rPr lang="en-US" altLang="zh-TW" sz="1800" b="1" dirty="0" err="1">
                <a:latin typeface="Courier New" pitchFamily="49" charset="0"/>
              </a:rPr>
              <a:t>tree_pointer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second</a:t>
            </a:r>
            <a:r>
              <a:rPr lang="en-US" altLang="zh-TW" sz="1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 smtClean="0">
                <a:latin typeface="Courier New" pitchFamily="49" charset="0"/>
              </a:rPr>
              <a:t>{</a:t>
            </a:r>
            <a:endParaRPr lang="en-US" altLang="zh-TW" sz="1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return ((!first &amp;&amp; !second) || </a:t>
            </a:r>
            <a:r>
              <a:rPr lang="en-US" altLang="zh-TW" sz="1800" b="1" dirty="0" smtClean="0">
                <a:latin typeface="Courier New" pitchFamily="49" charset="0"/>
              </a:rPr>
              <a:t>( first </a:t>
            </a:r>
            <a:r>
              <a:rPr lang="en-US" altLang="zh-TW" sz="1800" b="1" dirty="0">
                <a:latin typeface="Courier New" pitchFamily="49" charset="0"/>
              </a:rPr>
              <a:t>&amp;&amp; second &amp;&amp;            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(first-&gt;data == second-&gt;data) &amp;&amp;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equal</a:t>
            </a:r>
            <a:r>
              <a:rPr lang="en-US" altLang="zh-TW" sz="1800" b="1" dirty="0">
                <a:latin typeface="Courier New" pitchFamily="49" charset="0"/>
              </a:rPr>
              <a:t>(first-&gt;</a:t>
            </a:r>
            <a:r>
              <a:rPr lang="en-US" altLang="zh-TW" sz="1800" b="1" dirty="0" err="1">
                <a:latin typeface="Courier New" pitchFamily="49" charset="0"/>
              </a:rPr>
              <a:t>left_child</a:t>
            </a:r>
            <a:r>
              <a:rPr lang="en-US" altLang="zh-TW" sz="1800" b="1" dirty="0">
                <a:latin typeface="Courier New" pitchFamily="49" charset="0"/>
              </a:rPr>
              <a:t>, second-&gt;</a:t>
            </a:r>
            <a:r>
              <a:rPr lang="en-US" altLang="zh-TW" sz="1800" b="1" dirty="0" err="1">
                <a:latin typeface="Courier New" pitchFamily="49" charset="0"/>
              </a:rPr>
              <a:t>left_child</a:t>
            </a:r>
            <a:r>
              <a:rPr lang="en-US" altLang="zh-TW" sz="1800" b="1" dirty="0">
                <a:latin typeface="Courier New" pitchFamily="49" charset="0"/>
              </a:rPr>
              <a:t>) &amp;&amp;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       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</a:rPr>
              <a:t>equal</a:t>
            </a:r>
            <a:r>
              <a:rPr lang="en-US" altLang="zh-TW" sz="1800" b="1" dirty="0">
                <a:latin typeface="Courier New" pitchFamily="49" charset="0"/>
              </a:rPr>
              <a:t>(first-&gt;</a:t>
            </a:r>
            <a:r>
              <a:rPr lang="en-US" altLang="zh-TW" sz="1800" b="1" dirty="0" err="1">
                <a:latin typeface="Courier New" pitchFamily="49" charset="0"/>
              </a:rPr>
              <a:t>right_child</a:t>
            </a:r>
            <a:r>
              <a:rPr lang="en-US" altLang="zh-TW" sz="1800" b="1" dirty="0">
                <a:latin typeface="Courier New" pitchFamily="49" charset="0"/>
              </a:rPr>
              <a:t>, second-&gt;</a:t>
            </a:r>
            <a:r>
              <a:rPr lang="en-US" altLang="zh-TW" sz="1800" b="1" dirty="0" err="1">
                <a:latin typeface="Courier New" pitchFamily="49" charset="0"/>
              </a:rPr>
              <a:t>right_child</a:t>
            </a:r>
            <a:r>
              <a:rPr lang="en-US" altLang="zh-TW" sz="1800" b="1" dirty="0">
                <a:latin typeface="Courier New" pitchFamily="49" charset="0"/>
              </a:rPr>
              <a:t>)))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648" y="188640"/>
            <a:ext cx="7315200" cy="838200"/>
          </a:xfrm>
        </p:spPr>
        <p:txBody>
          <a:bodyPr/>
          <a:lstStyle/>
          <a:p>
            <a:r>
              <a:rPr lang="en-US" altLang="zh-TW" dirty="0"/>
              <a:t>Testing Equality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79538"/>
            <a:ext cx="8226425" cy="1689100"/>
          </a:xfrm>
        </p:spPr>
        <p:txBody>
          <a:bodyPr/>
          <a:lstStyle/>
          <a:p>
            <a:pPr lvl="1"/>
            <a:r>
              <a:rPr lang="en-US" altLang="zh-TW" sz="2400" dirty="0" smtClean="0"/>
              <a:t>Binary </a:t>
            </a:r>
            <a:r>
              <a:rPr lang="en-US" altLang="zh-TW" sz="2400" dirty="0"/>
              <a:t>trees are equivalent if they have the same topology and the information in corresponding nodes is identical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267744" y="4486763"/>
            <a:ext cx="3600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915816" y="4788589"/>
            <a:ext cx="5256584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2911165" y="5085184"/>
            <a:ext cx="5405251" cy="288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3779912" y="3068637"/>
            <a:ext cx="360288" cy="1418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 flipV="1">
            <a:off x="6804248" y="3141663"/>
            <a:ext cx="288702" cy="16469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V="1">
            <a:off x="8244408" y="3141663"/>
            <a:ext cx="288405" cy="19435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6948488" y="278130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3995738" y="27082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8388350" y="27813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  <a:latin typeface="Verdana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34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1788"/>
            <a:ext cx="8226425" cy="1143000"/>
          </a:xfrm>
        </p:spPr>
        <p:txBody>
          <a:bodyPr/>
          <a:lstStyle/>
          <a:p>
            <a:r>
              <a:rPr lang="en-US" altLang="zh-TW" sz="4000" dirty="0"/>
              <a:t>Propositional Calculus Expression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875"/>
            <a:ext cx="7632848" cy="4537075"/>
          </a:xfrm>
        </p:spPr>
        <p:txBody>
          <a:bodyPr/>
          <a:lstStyle/>
          <a:p>
            <a:r>
              <a:rPr lang="en-US" altLang="zh-TW" sz="2800" dirty="0"/>
              <a:t>Variables: </a:t>
            </a:r>
            <a:r>
              <a:rPr lang="en-US" altLang="zh-TW" sz="2800" i="1" dirty="0"/>
              <a:t>x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i="1" dirty="0"/>
              <a:t>x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…, </a:t>
            </a:r>
            <a:r>
              <a:rPr lang="en-US" altLang="zh-TW" sz="2800" i="1" dirty="0" err="1"/>
              <a:t>x</a:t>
            </a:r>
            <a:r>
              <a:rPr lang="en-US" altLang="zh-TW" sz="2800" baseline="-25000" dirty="0" err="1"/>
              <a:t>n</a:t>
            </a:r>
            <a:r>
              <a:rPr lang="en-US" altLang="zh-TW" sz="2800" dirty="0"/>
              <a:t> can hold only of two possible values, </a:t>
            </a:r>
            <a:r>
              <a:rPr lang="en-US" altLang="zh-TW" sz="2800" i="1" dirty="0">
                <a:solidFill>
                  <a:schemeClr val="tx2"/>
                </a:solidFill>
              </a:rPr>
              <a:t>true</a:t>
            </a:r>
            <a:r>
              <a:rPr lang="en-US" altLang="zh-TW" sz="2800" dirty="0"/>
              <a:t> or </a:t>
            </a:r>
            <a:r>
              <a:rPr lang="en-US" altLang="zh-TW" sz="2800" i="1" dirty="0">
                <a:solidFill>
                  <a:schemeClr val="tx2"/>
                </a:solidFill>
              </a:rPr>
              <a:t>false</a:t>
            </a:r>
          </a:p>
          <a:p>
            <a:r>
              <a:rPr lang="en-US" altLang="zh-TW" sz="2800" dirty="0"/>
              <a:t>Operators: </a:t>
            </a:r>
            <a:r>
              <a:rPr lang="en-US" altLang="zh-TW" sz="2800" dirty="0">
                <a:solidFill>
                  <a:schemeClr val="tx2"/>
                </a:solidFill>
                <a:sym typeface="Symbol" pitchFamily="18" charset="2"/>
              </a:rPr>
              <a:t>(</a:t>
            </a:r>
            <a:r>
              <a:rPr lang="en-US" altLang="zh-TW" sz="2800" i="1" dirty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altLang="zh-TW" sz="2800" dirty="0">
                <a:solidFill>
                  <a:schemeClr val="tx2"/>
                </a:solidFill>
                <a:sym typeface="Symbol" pitchFamily="18" charset="2"/>
              </a:rPr>
              <a:t>), (</a:t>
            </a:r>
            <a:r>
              <a:rPr lang="en-US" altLang="zh-TW" sz="2800" i="1" dirty="0">
                <a:solidFill>
                  <a:schemeClr val="tx2"/>
                </a:solidFill>
                <a:sym typeface="Symbol" pitchFamily="18" charset="2"/>
              </a:rPr>
              <a:t>or</a:t>
            </a:r>
            <a:r>
              <a:rPr lang="en-US" altLang="zh-TW" sz="2800" dirty="0">
                <a:solidFill>
                  <a:schemeClr val="tx2"/>
                </a:solidFill>
                <a:sym typeface="Symbol" pitchFamily="18" charset="2"/>
              </a:rPr>
              <a:t>), </a:t>
            </a:r>
            <a:r>
              <a:rPr lang="en-US" altLang="zh-TW" sz="2800" dirty="0">
                <a:solidFill>
                  <a:schemeClr val="tx2"/>
                </a:solidFill>
              </a:rPr>
              <a:t>¬(</a:t>
            </a:r>
            <a:r>
              <a:rPr lang="en-US" altLang="zh-TW" sz="2800" i="1" dirty="0">
                <a:solidFill>
                  <a:schemeClr val="tx2"/>
                </a:solidFill>
              </a:rPr>
              <a:t>not</a:t>
            </a:r>
            <a:r>
              <a:rPr lang="en-US" altLang="zh-TW" sz="28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TW" sz="2800" dirty="0"/>
              <a:t>Propositional Calculus Expression</a:t>
            </a:r>
          </a:p>
          <a:p>
            <a:pPr lvl="1"/>
            <a:r>
              <a:rPr lang="en-US" altLang="zh-TW" sz="2400" dirty="0"/>
              <a:t>A variable is an expression</a:t>
            </a:r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y</a:t>
            </a:r>
            <a:r>
              <a:rPr lang="en-US" altLang="zh-TW" sz="2400" dirty="0"/>
              <a:t> are expressions, then ¬</a:t>
            </a:r>
            <a:r>
              <a:rPr lang="en-US" altLang="zh-TW" sz="2400" i="1" dirty="0"/>
              <a:t>x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x</a:t>
            </a:r>
            <a:r>
              <a:rPr lang="en-US" altLang="zh-TW" sz="2400" dirty="0" err="1">
                <a:sym typeface="Symbol" pitchFamily="18" charset="2"/>
              </a:rPr>
              <a:t></a:t>
            </a:r>
            <a:r>
              <a:rPr lang="en-US" altLang="zh-TW" sz="2400" i="1" dirty="0" err="1">
                <a:sym typeface="Symbol" pitchFamily="18" charset="2"/>
              </a:rPr>
              <a:t>y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 err="1">
                <a:sym typeface="Symbol" pitchFamily="18" charset="2"/>
              </a:rPr>
              <a:t>x</a:t>
            </a:r>
            <a:r>
              <a:rPr lang="en-US" altLang="zh-TW" sz="2400" dirty="0" err="1">
                <a:sym typeface="Symbol" pitchFamily="18" charset="2"/>
              </a:rPr>
              <a:t></a:t>
            </a:r>
            <a:r>
              <a:rPr lang="en-US" altLang="zh-TW" sz="2400" i="1" dirty="0" err="1">
                <a:sym typeface="Symbol" pitchFamily="18" charset="2"/>
              </a:rPr>
              <a:t>y</a:t>
            </a:r>
            <a:r>
              <a:rPr lang="en-US" altLang="zh-TW" sz="2400" dirty="0">
                <a:sym typeface="Symbol" pitchFamily="18" charset="2"/>
              </a:rPr>
              <a:t> are expressions</a:t>
            </a:r>
          </a:p>
          <a:p>
            <a:pPr lvl="1"/>
            <a:r>
              <a:rPr lang="en-US" altLang="zh-TW" sz="2400" dirty="0">
                <a:sym typeface="Symbol" pitchFamily="18" charset="2"/>
              </a:rPr>
              <a:t>Parentheses can be used to alter the normal order of evaluation (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¬</a:t>
            </a:r>
            <a:r>
              <a:rPr lang="en-US" altLang="zh-TW" sz="2400" dirty="0">
                <a:effectLst/>
              </a:rPr>
              <a:t> </a:t>
            </a:r>
            <a:r>
              <a:rPr lang="en-US" altLang="zh-TW" sz="2400" dirty="0"/>
              <a:t>&gt;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  <a:sym typeface="Symbol" pitchFamily="18" charset="2"/>
              </a:rPr>
              <a:t> </a:t>
            </a:r>
            <a:r>
              <a:rPr lang="en-US" altLang="zh-TW" sz="2400" dirty="0">
                <a:sym typeface="Symbol" pitchFamily="18" charset="2"/>
              </a:rPr>
              <a:t>&gt;</a:t>
            </a:r>
            <a:r>
              <a:rPr lang="en-US" altLang="zh-TW" sz="2400" dirty="0">
                <a:effectLst/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effectLst/>
                <a:sym typeface="Symbol" pitchFamily="18" charset="2"/>
              </a:rPr>
              <a:t>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pPr lvl="1"/>
            <a:r>
              <a:rPr lang="en-US" altLang="zh-TW" sz="2400" dirty="0">
                <a:sym typeface="Symbol" pitchFamily="18" charset="2"/>
              </a:rPr>
              <a:t>Example: </a:t>
            </a:r>
            <a:r>
              <a:rPr lang="en-US" altLang="zh-TW" sz="2400" i="1" dirty="0">
                <a:sym typeface="Symbol" pitchFamily="18" charset="2"/>
              </a:rPr>
              <a:t>x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 (</a:t>
            </a:r>
            <a:r>
              <a:rPr lang="en-US" altLang="zh-TW" sz="2400" i="1" dirty="0">
                <a:sym typeface="Symbol" pitchFamily="18" charset="2"/>
              </a:rPr>
              <a:t>x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 </a:t>
            </a:r>
            <a:r>
              <a:rPr lang="en-US" altLang="zh-TW" sz="2400" dirty="0"/>
              <a:t>¬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70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8226425" cy="1143000"/>
          </a:xfrm>
        </p:spPr>
        <p:txBody>
          <a:bodyPr/>
          <a:lstStyle/>
          <a:p>
            <a:r>
              <a:rPr lang="en-US" altLang="zh-TW" dirty="0" err="1"/>
              <a:t>Satisfiability</a:t>
            </a:r>
            <a:r>
              <a:rPr lang="en-US" altLang="zh-TW" dirty="0"/>
              <a:t> </a:t>
            </a:r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3343275"/>
          </a:xfrm>
        </p:spPr>
        <p:txBody>
          <a:bodyPr/>
          <a:lstStyle/>
          <a:p>
            <a:r>
              <a:rPr lang="en-US" altLang="zh-TW" sz="2800" dirty="0" err="1"/>
              <a:t>Satisfiability</a:t>
            </a:r>
            <a:r>
              <a:rPr lang="en-US" altLang="zh-TW" sz="2800" dirty="0"/>
              <a:t> problem: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Is there an assignment </a:t>
            </a:r>
            <a:r>
              <a:rPr lang="en-US" altLang="zh-TW" sz="2400" dirty="0"/>
              <a:t>to make an expression true?</a:t>
            </a:r>
          </a:p>
          <a:p>
            <a:r>
              <a:rPr lang="en-US" altLang="zh-TW" sz="2800" dirty="0" smtClean="0"/>
              <a:t>Example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  (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 </a:t>
            </a:r>
            <a:r>
              <a:rPr lang="en-US" altLang="zh-TW" sz="2800" dirty="0"/>
              <a:t>¬</a:t>
            </a:r>
            <a:r>
              <a:rPr lang="en-US" altLang="zh-TW" sz="2800" i="1" dirty="0"/>
              <a:t>x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) :</a:t>
            </a:r>
          </a:p>
          <a:p>
            <a:pPr lvl="1"/>
            <a:r>
              <a:rPr lang="en-US" altLang="zh-TW" sz="2400" i="1" dirty="0" smtClean="0">
                <a:sym typeface="Symbol" pitchFamily="18" charset="2"/>
              </a:rPr>
              <a:t>x</a:t>
            </a:r>
            <a:r>
              <a:rPr lang="en-US" altLang="zh-TW" sz="2400" baseline="-25000" dirty="0" smtClean="0">
                <a:sym typeface="Symbol" pitchFamily="18" charset="2"/>
              </a:rPr>
              <a:t>1</a:t>
            </a:r>
            <a:r>
              <a:rPr lang="en-US" altLang="zh-TW" sz="2400" dirty="0" smtClean="0"/>
              <a:t>  and </a:t>
            </a:r>
            <a:r>
              <a:rPr lang="en-US" altLang="zh-TW" sz="2400" i="1" dirty="0" smtClean="0">
                <a:sym typeface="Symbol" pitchFamily="18" charset="2"/>
              </a:rPr>
              <a:t>x</a:t>
            </a:r>
            <a:r>
              <a:rPr lang="en-US" altLang="zh-TW" sz="2400" baseline="-25000" dirty="0" smtClean="0">
                <a:sym typeface="Symbol" pitchFamily="18" charset="2"/>
              </a:rPr>
              <a:t>3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are </a:t>
            </a:r>
            <a:r>
              <a:rPr lang="en-US" altLang="zh-TW" sz="2400" dirty="0" smtClean="0">
                <a:solidFill>
                  <a:srgbClr val="0000FF"/>
                </a:solidFill>
              </a:rPr>
              <a:t>FALSE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en-US" altLang="zh-TW" sz="2400" i="1" dirty="0" smtClean="0">
                <a:sym typeface="Symbol" pitchFamily="18" charset="2"/>
              </a:rPr>
              <a:t>x</a:t>
            </a:r>
            <a:r>
              <a:rPr lang="en-US" altLang="zh-TW" sz="2400" baseline="-25000" dirty="0" smtClean="0">
                <a:sym typeface="Symbol" pitchFamily="18" charset="2"/>
              </a:rPr>
              <a:t>2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</a:t>
            </a:r>
            <a:r>
              <a:rPr lang="en-US" altLang="zh-TW" sz="2400" dirty="0" smtClean="0">
                <a:solidFill>
                  <a:srgbClr val="0000FF"/>
                </a:solidFill>
              </a:rPr>
              <a:t>TRUE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1"/>
            <a:r>
              <a:rPr lang="en-US" altLang="zh-TW" sz="2400" i="1" dirty="0"/>
              <a:t>false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 (</a:t>
            </a:r>
            <a:r>
              <a:rPr lang="en-US" altLang="zh-TW" sz="2400" i="1" dirty="0">
                <a:sym typeface="Symbol" pitchFamily="18" charset="2"/>
              </a:rPr>
              <a:t>true</a:t>
            </a:r>
            <a:r>
              <a:rPr lang="en-US" altLang="zh-TW" sz="2400" dirty="0">
                <a:sym typeface="Symbol" pitchFamily="18" charset="2"/>
              </a:rPr>
              <a:t>  </a:t>
            </a:r>
            <a:r>
              <a:rPr lang="en-US" altLang="zh-TW" sz="2400" dirty="0"/>
              <a:t>¬</a:t>
            </a:r>
            <a:r>
              <a:rPr lang="en-US" altLang="zh-TW" sz="2400" i="1" dirty="0"/>
              <a:t>false</a:t>
            </a:r>
            <a:r>
              <a:rPr lang="en-US" altLang="zh-TW" sz="2400" dirty="0"/>
              <a:t>) = </a:t>
            </a:r>
            <a:r>
              <a:rPr lang="en-US" altLang="zh-TW" sz="2400" i="1" dirty="0"/>
              <a:t>false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 </a:t>
            </a:r>
            <a:r>
              <a:rPr lang="en-US" altLang="zh-TW" sz="2400" i="1" dirty="0"/>
              <a:t>true</a:t>
            </a:r>
            <a:r>
              <a:rPr lang="en-US" altLang="zh-TW" sz="2400" dirty="0"/>
              <a:t> = </a:t>
            </a:r>
            <a:r>
              <a:rPr lang="en-US" altLang="zh-TW" sz="2400" i="1" dirty="0" smtClean="0"/>
              <a:t>true</a:t>
            </a:r>
          </a:p>
          <a:p>
            <a:pPr lvl="1"/>
            <a:endParaRPr lang="en-US" altLang="zh-TW" sz="2400" i="1" dirty="0"/>
          </a:p>
          <a:p>
            <a:r>
              <a:rPr lang="en-US" altLang="zh-TW" sz="2800" dirty="0"/>
              <a:t>For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800" dirty="0" smtClean="0">
                <a:solidFill>
                  <a:srgbClr val="FF0000"/>
                </a:solidFill>
              </a:rPr>
              <a:t> value </a:t>
            </a:r>
            <a:r>
              <a:rPr lang="en-US" altLang="zh-TW" sz="2800" dirty="0" smtClean="0"/>
              <a:t>of </a:t>
            </a:r>
            <a:r>
              <a:rPr lang="en-US" altLang="zh-TW" sz="2800" dirty="0"/>
              <a:t>an expression, there are </a:t>
            </a:r>
            <a:r>
              <a:rPr lang="en-US" altLang="zh-TW" sz="4400" dirty="0" smtClean="0">
                <a:solidFill>
                  <a:srgbClr val="FF0000"/>
                </a:solidFill>
              </a:rPr>
              <a:t>2</a:t>
            </a:r>
            <a:r>
              <a:rPr lang="en-US" altLang="zh-TW" sz="4400" i="1" baseline="30000" dirty="0" smtClean="0">
                <a:solidFill>
                  <a:srgbClr val="FF0000"/>
                </a:solidFill>
              </a:rPr>
              <a:t>n</a:t>
            </a:r>
            <a:r>
              <a:rPr lang="en-US" altLang="zh-TW" sz="2800" dirty="0" smtClean="0"/>
              <a:t> possible </a:t>
            </a:r>
            <a:r>
              <a:rPr lang="en-US" altLang="zh-TW" sz="2800" dirty="0"/>
              <a:t>combinations of </a:t>
            </a:r>
            <a:r>
              <a:rPr lang="en-US" altLang="zh-TW" sz="2800" i="1" dirty="0"/>
              <a:t>true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false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678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907704" y="908720"/>
            <a:ext cx="499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(x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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¬x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200" b="1" dirty="0">
                <a:solidFill>
                  <a:srgbClr val="6699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¬</a:t>
            </a:r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x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 </a:t>
            </a:r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TW" sz="3200" dirty="0">
                <a:latin typeface="Times New Roman" pitchFamily="18" charset="0"/>
              </a:rPr>
              <a:t> 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3200" b="1" dirty="0">
                <a:solidFill>
                  <a:srgbClr val="CC99FF"/>
                </a:solidFill>
                <a:latin typeface="Times New Roman" pitchFamily="18" charset="0"/>
              </a:rPr>
              <a:t>¬x</a:t>
            </a:r>
            <a:r>
              <a:rPr lang="en-US" altLang="zh-TW" sz="3200" b="1" baseline="-25000" dirty="0">
                <a:solidFill>
                  <a:srgbClr val="CC99FF"/>
                </a:solidFill>
                <a:latin typeface="Times New Roman" pitchFamily="18" charset="0"/>
              </a:rPr>
              <a:t>3</a:t>
            </a:r>
            <a:endParaRPr lang="en-US" altLang="zh-TW" sz="3200" baseline="-25000" dirty="0">
              <a:latin typeface="Times New Roman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708304" y="1989138"/>
            <a:ext cx="3137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solidFill>
                  <a:srgbClr val="FF0000"/>
                </a:solidFill>
              </a:rPr>
              <a:t>postorder</a:t>
            </a:r>
            <a:r>
              <a:rPr lang="en-US" altLang="zh-TW" sz="2800" b="1" dirty="0">
                <a:solidFill>
                  <a:srgbClr val="FF0000"/>
                </a:solidFill>
              </a:rPr>
              <a:t> traversal</a:t>
            </a: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018829" y="1488158"/>
            <a:ext cx="379095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1980729" y="1716758"/>
            <a:ext cx="506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9751" name="Group 7"/>
          <p:cNvGrpSpPr>
            <a:grpSpLocks/>
          </p:cNvGrpSpPr>
          <p:nvPr/>
        </p:nvGrpSpPr>
        <p:grpSpPr bwMode="auto">
          <a:xfrm>
            <a:off x="895846" y="1989138"/>
            <a:ext cx="7658100" cy="4552950"/>
            <a:chOff x="156" y="996"/>
            <a:chExt cx="4824" cy="2868"/>
          </a:xfrm>
        </p:grpSpPr>
        <p:sp>
          <p:nvSpPr>
            <p:cNvPr id="159752" name="Oval 8" descr="50%"/>
            <p:cNvSpPr>
              <a:spLocks noChangeArrowheads="1"/>
            </p:cNvSpPr>
            <p:nvPr/>
          </p:nvSpPr>
          <p:spPr bwMode="auto">
            <a:xfrm>
              <a:off x="2808" y="996"/>
              <a:ext cx="384" cy="384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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53" name="Oval 9" descr="50%"/>
            <p:cNvSpPr>
              <a:spLocks noChangeArrowheads="1"/>
            </p:cNvSpPr>
            <p:nvPr/>
          </p:nvSpPr>
          <p:spPr bwMode="auto">
            <a:xfrm>
              <a:off x="3624" y="1476"/>
              <a:ext cx="384" cy="384"/>
            </a:xfrm>
            <a:prstGeom prst="ellipse">
              <a:avLst/>
            </a:prstGeom>
            <a:pattFill prst="pct50">
              <a:fgClr>
                <a:srgbClr val="CC99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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54" name="Oval 10" descr="50%"/>
            <p:cNvSpPr>
              <a:spLocks noChangeArrowheads="1"/>
            </p:cNvSpPr>
            <p:nvPr/>
          </p:nvSpPr>
          <p:spPr bwMode="auto">
            <a:xfrm>
              <a:off x="1992" y="1476"/>
              <a:ext cx="384" cy="384"/>
            </a:xfrm>
            <a:prstGeom prst="ellipse">
              <a:avLst/>
            </a:prstGeom>
            <a:pattFill prst="pct50">
              <a:fgClr>
                <a:srgbClr val="6699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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55" name="Oval 11" descr="50%"/>
            <p:cNvSpPr>
              <a:spLocks noChangeArrowheads="1"/>
            </p:cNvSpPr>
            <p:nvPr/>
          </p:nvSpPr>
          <p:spPr bwMode="auto">
            <a:xfrm>
              <a:off x="2748" y="2052"/>
              <a:ext cx="384" cy="384"/>
            </a:xfrm>
            <a:prstGeom prst="ellipse">
              <a:avLst/>
            </a:prstGeom>
            <a:pattFill prst="pct50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400" b="1">
                <a:latin typeface="Times New Roman" pitchFamily="18" charset="0"/>
              </a:endParaRPr>
            </a:p>
          </p:txBody>
        </p:sp>
        <p:sp>
          <p:nvSpPr>
            <p:cNvPr id="159756" name="Oval 12" descr="50%"/>
            <p:cNvSpPr>
              <a:spLocks noChangeArrowheads="1"/>
            </p:cNvSpPr>
            <p:nvPr/>
          </p:nvSpPr>
          <p:spPr bwMode="auto">
            <a:xfrm>
              <a:off x="1308" y="2052"/>
              <a:ext cx="384" cy="384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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57" name="Oval 13"/>
            <p:cNvSpPr>
              <a:spLocks noChangeArrowheads="1"/>
            </p:cNvSpPr>
            <p:nvPr/>
          </p:nvSpPr>
          <p:spPr bwMode="auto">
            <a:xfrm>
              <a:off x="3240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X</a:t>
              </a:r>
              <a:r>
                <a:rPr lang="en-US" altLang="zh-TW" sz="2400" b="1" baseline="-25000">
                  <a:latin typeface="Times New Roman" pitchFamily="18" charset="0"/>
                </a:rPr>
                <a:t>3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58" name="Oval 14"/>
            <p:cNvSpPr>
              <a:spLocks noChangeArrowheads="1"/>
            </p:cNvSpPr>
            <p:nvPr/>
          </p:nvSpPr>
          <p:spPr bwMode="auto">
            <a:xfrm>
              <a:off x="2328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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59" name="Oval 15"/>
            <p:cNvSpPr>
              <a:spLocks noChangeArrowheads="1"/>
            </p:cNvSpPr>
            <p:nvPr/>
          </p:nvSpPr>
          <p:spPr bwMode="auto">
            <a:xfrm>
              <a:off x="1656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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60" name="Oval 16"/>
            <p:cNvSpPr>
              <a:spLocks noChangeArrowheads="1"/>
            </p:cNvSpPr>
            <p:nvPr/>
          </p:nvSpPr>
          <p:spPr bwMode="auto">
            <a:xfrm>
              <a:off x="924" y="26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X</a:t>
              </a:r>
              <a:r>
                <a:rPr lang="en-US" altLang="zh-TW" sz="2400" b="1" baseline="-25000">
                  <a:latin typeface="Times New Roman" pitchFamily="18" charset="0"/>
                </a:rPr>
                <a:t>1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61" name="Oval 17"/>
            <p:cNvSpPr>
              <a:spLocks noChangeArrowheads="1"/>
            </p:cNvSpPr>
            <p:nvPr/>
          </p:nvSpPr>
          <p:spPr bwMode="auto">
            <a:xfrm>
              <a:off x="2088" y="330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X</a:t>
              </a:r>
              <a:r>
                <a:rPr lang="en-US" altLang="zh-TW" sz="2400" b="1" baseline="-25000">
                  <a:latin typeface="Times New Roman" pitchFamily="18" charset="0"/>
                </a:rPr>
                <a:t>2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62" name="Oval 18"/>
            <p:cNvSpPr>
              <a:spLocks noChangeArrowheads="1"/>
            </p:cNvSpPr>
            <p:nvPr/>
          </p:nvSpPr>
          <p:spPr bwMode="auto">
            <a:xfrm>
              <a:off x="2904" y="330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X</a:t>
              </a:r>
              <a:r>
                <a:rPr lang="en-US" altLang="zh-TW" sz="2400" b="1" baseline="-25000">
                  <a:latin typeface="Times New Roman" pitchFamily="18" charset="0"/>
                </a:rPr>
                <a:t>1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63" name="Rectangle 19" descr="50%"/>
            <p:cNvSpPr>
              <a:spLocks noChangeArrowheads="1"/>
            </p:cNvSpPr>
            <p:nvPr/>
          </p:nvSpPr>
          <p:spPr bwMode="auto">
            <a:xfrm>
              <a:off x="2820" y="2040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pattFill prst="pct50">
                    <a:fgClr>
                      <a:schemeClr val="accent1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1">
                  <a:latin typeface="Times New Roman" pitchFamily="18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59764" name="Oval 20"/>
            <p:cNvSpPr>
              <a:spLocks noChangeArrowheads="1"/>
            </p:cNvSpPr>
            <p:nvPr/>
          </p:nvSpPr>
          <p:spPr bwMode="auto">
            <a:xfrm>
              <a:off x="4344" y="20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Times New Roman" pitchFamily="18" charset="0"/>
                </a:rPr>
                <a:t>X</a:t>
              </a:r>
              <a:r>
                <a:rPr lang="en-US" altLang="zh-TW" sz="2400" b="1" baseline="-25000">
                  <a:latin typeface="Times New Roman" pitchFamily="18" charset="0"/>
                </a:rPr>
                <a:t>3</a:t>
              </a:r>
              <a:endParaRPr lang="en-US" altLang="zh-TW" sz="2400" b="1">
                <a:latin typeface="Times New Roman" pitchFamily="18" charset="0"/>
              </a:endParaRPr>
            </a:p>
          </p:txBody>
        </p:sp>
        <p:sp>
          <p:nvSpPr>
            <p:cNvPr id="159765" name="Line 21"/>
            <p:cNvSpPr>
              <a:spLocks noChangeShapeType="1"/>
            </p:cNvSpPr>
            <p:nvPr/>
          </p:nvSpPr>
          <p:spPr bwMode="auto">
            <a:xfrm flipH="1">
              <a:off x="2328" y="12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66" name="Line 22"/>
            <p:cNvSpPr>
              <a:spLocks noChangeShapeType="1"/>
            </p:cNvSpPr>
            <p:nvPr/>
          </p:nvSpPr>
          <p:spPr bwMode="auto">
            <a:xfrm flipH="1">
              <a:off x="1644" y="1812"/>
              <a:ext cx="396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67" name="Line 23"/>
            <p:cNvSpPr>
              <a:spLocks noChangeShapeType="1"/>
            </p:cNvSpPr>
            <p:nvPr/>
          </p:nvSpPr>
          <p:spPr bwMode="auto">
            <a:xfrm flipH="1">
              <a:off x="1128" y="2352"/>
              <a:ext cx="2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68" name="Line 24"/>
            <p:cNvSpPr>
              <a:spLocks noChangeShapeType="1"/>
            </p:cNvSpPr>
            <p:nvPr/>
          </p:nvSpPr>
          <p:spPr bwMode="auto">
            <a:xfrm>
              <a:off x="1656" y="2388"/>
              <a:ext cx="1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69" name="Line 25"/>
            <p:cNvSpPr>
              <a:spLocks noChangeShapeType="1"/>
            </p:cNvSpPr>
            <p:nvPr/>
          </p:nvSpPr>
          <p:spPr bwMode="auto">
            <a:xfrm>
              <a:off x="1944" y="29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0" name="Line 26"/>
            <p:cNvSpPr>
              <a:spLocks noChangeShapeType="1"/>
            </p:cNvSpPr>
            <p:nvPr/>
          </p:nvSpPr>
          <p:spPr bwMode="auto">
            <a:xfrm>
              <a:off x="2664" y="296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1" name="Line 27"/>
            <p:cNvSpPr>
              <a:spLocks noChangeShapeType="1"/>
            </p:cNvSpPr>
            <p:nvPr/>
          </p:nvSpPr>
          <p:spPr bwMode="auto">
            <a:xfrm flipH="1">
              <a:off x="2520" y="23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2" name="Line 28"/>
            <p:cNvSpPr>
              <a:spLocks noChangeShapeType="1"/>
            </p:cNvSpPr>
            <p:nvPr/>
          </p:nvSpPr>
          <p:spPr bwMode="auto">
            <a:xfrm>
              <a:off x="3060" y="2376"/>
              <a:ext cx="22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3" name="Line 29"/>
            <p:cNvSpPr>
              <a:spLocks noChangeShapeType="1"/>
            </p:cNvSpPr>
            <p:nvPr/>
          </p:nvSpPr>
          <p:spPr bwMode="auto">
            <a:xfrm>
              <a:off x="2328" y="17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4" name="Line 30"/>
            <p:cNvSpPr>
              <a:spLocks noChangeShapeType="1"/>
            </p:cNvSpPr>
            <p:nvPr/>
          </p:nvSpPr>
          <p:spPr bwMode="auto">
            <a:xfrm>
              <a:off x="3192" y="12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5" name="Line 31"/>
            <p:cNvSpPr>
              <a:spLocks noChangeShapeType="1"/>
            </p:cNvSpPr>
            <p:nvPr/>
          </p:nvSpPr>
          <p:spPr bwMode="auto">
            <a:xfrm>
              <a:off x="4008" y="176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6" name="AutoShape 32"/>
            <p:cNvSpPr>
              <a:spLocks noChangeArrowheads="1"/>
            </p:cNvSpPr>
            <p:nvPr/>
          </p:nvSpPr>
          <p:spPr bwMode="auto">
            <a:xfrm>
              <a:off x="252" y="1740"/>
              <a:ext cx="2532" cy="20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7" name="Freeform 33"/>
            <p:cNvSpPr>
              <a:spLocks/>
            </p:cNvSpPr>
            <p:nvPr/>
          </p:nvSpPr>
          <p:spPr bwMode="auto">
            <a:xfrm>
              <a:off x="2232" y="1656"/>
              <a:ext cx="2028" cy="2076"/>
            </a:xfrm>
            <a:custGeom>
              <a:avLst/>
              <a:gdLst>
                <a:gd name="T0" fmla="*/ 744 w 2028"/>
                <a:gd name="T1" fmla="*/ 12 h 2076"/>
                <a:gd name="T2" fmla="*/ 0 w 2028"/>
                <a:gd name="T3" fmla="*/ 1140 h 2076"/>
                <a:gd name="T4" fmla="*/ 612 w 2028"/>
                <a:gd name="T5" fmla="*/ 2076 h 2076"/>
                <a:gd name="T6" fmla="*/ 2028 w 2028"/>
                <a:gd name="T7" fmla="*/ 2076 h 2076"/>
                <a:gd name="T8" fmla="*/ 744 w 2028"/>
                <a:gd name="T9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2076">
                  <a:moveTo>
                    <a:pt x="744" y="12"/>
                  </a:moveTo>
                  <a:lnTo>
                    <a:pt x="0" y="1140"/>
                  </a:lnTo>
                  <a:lnTo>
                    <a:pt x="612" y="2076"/>
                  </a:lnTo>
                  <a:lnTo>
                    <a:pt x="2028" y="2076"/>
                  </a:lnTo>
                  <a:lnTo>
                    <a:pt x="744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8" name="Freeform 34"/>
            <p:cNvSpPr>
              <a:spLocks/>
            </p:cNvSpPr>
            <p:nvPr/>
          </p:nvSpPr>
          <p:spPr bwMode="auto">
            <a:xfrm>
              <a:off x="156" y="1440"/>
              <a:ext cx="4392" cy="2424"/>
            </a:xfrm>
            <a:custGeom>
              <a:avLst/>
              <a:gdLst>
                <a:gd name="T0" fmla="*/ 1080 w 4392"/>
                <a:gd name="T1" fmla="*/ 0 h 2376"/>
                <a:gd name="T2" fmla="*/ 2880 w 4392"/>
                <a:gd name="T3" fmla="*/ 0 h 2376"/>
                <a:gd name="T4" fmla="*/ 4392 w 4392"/>
                <a:gd name="T5" fmla="*/ 2376 h 2376"/>
                <a:gd name="T6" fmla="*/ 0 w 4392"/>
                <a:gd name="T7" fmla="*/ 2376 h 2376"/>
                <a:gd name="T8" fmla="*/ 1068 w 4392"/>
                <a:gd name="T9" fmla="*/ 0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2" h="2376">
                  <a:moveTo>
                    <a:pt x="1080" y="0"/>
                  </a:moveTo>
                  <a:lnTo>
                    <a:pt x="2880" y="0"/>
                  </a:lnTo>
                  <a:lnTo>
                    <a:pt x="4392" y="2376"/>
                  </a:lnTo>
                  <a:lnTo>
                    <a:pt x="0" y="2376"/>
                  </a:lnTo>
                  <a:lnTo>
                    <a:pt x="1068" y="0"/>
                  </a:lnTo>
                </a:path>
              </a:pathLst>
            </a:custGeom>
            <a:noFill/>
            <a:ln w="38100" cmpd="sng">
              <a:solidFill>
                <a:srgbClr val="66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79" name="Oval 35"/>
            <p:cNvSpPr>
              <a:spLocks noChangeArrowheads="1"/>
            </p:cNvSpPr>
            <p:nvPr/>
          </p:nvSpPr>
          <p:spPr bwMode="auto">
            <a:xfrm rot="-3037620">
              <a:off x="3660" y="1080"/>
              <a:ext cx="924" cy="1716"/>
            </a:xfrm>
            <a:prstGeom prst="ellips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TW" altLang="zh-TW" sz="2000">
                <a:solidFill>
                  <a:srgbClr val="CC99FF"/>
                </a:solidFill>
                <a:latin typeface="Times New Roman" pitchFamily="18" charset="0"/>
              </a:endParaRPr>
            </a:p>
          </p:txBody>
        </p:sp>
        <p:sp>
          <p:nvSpPr>
            <p:cNvPr id="159780" name="Line 36"/>
            <p:cNvSpPr>
              <a:spLocks noChangeShapeType="1"/>
            </p:cNvSpPr>
            <p:nvPr/>
          </p:nvSpPr>
          <p:spPr bwMode="auto">
            <a:xfrm>
              <a:off x="564" y="1704"/>
              <a:ext cx="92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81" name="Text Box 37"/>
            <p:cNvSpPr txBox="1">
              <a:spLocks noChangeArrowheads="1"/>
            </p:cNvSpPr>
            <p:nvPr/>
          </p:nvSpPr>
          <p:spPr bwMode="auto">
            <a:xfrm>
              <a:off x="350" y="1485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59782" name="Line 38"/>
            <p:cNvSpPr>
              <a:spLocks noChangeShapeType="1"/>
            </p:cNvSpPr>
            <p:nvPr/>
          </p:nvSpPr>
          <p:spPr bwMode="auto">
            <a:xfrm>
              <a:off x="528" y="2136"/>
              <a:ext cx="780" cy="1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9783" name="Text Box 39"/>
            <p:cNvSpPr txBox="1">
              <a:spLocks noChangeArrowheads="1"/>
            </p:cNvSpPr>
            <p:nvPr/>
          </p:nvSpPr>
          <p:spPr bwMode="auto">
            <a:xfrm>
              <a:off x="242" y="2073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Times New Roman" pitchFamily="18" charset="0"/>
                </a:rPr>
                <a:t>value</a:t>
              </a:r>
            </a:p>
          </p:txBody>
        </p:sp>
      </p:grpSp>
      <p:sp>
        <p:nvSpPr>
          <p:cNvPr id="159784" name="Rectangle 40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6425" cy="720725"/>
          </a:xfrm>
        </p:spPr>
        <p:txBody>
          <a:bodyPr/>
          <a:lstStyle/>
          <a:p>
            <a:r>
              <a:rPr lang="en-US" altLang="zh-TW" dirty="0" err="1"/>
              <a:t>Satisfiability</a:t>
            </a:r>
            <a:r>
              <a:rPr lang="en-US" altLang="zh-TW" sz="3600" dirty="0"/>
              <a:t> </a:t>
            </a:r>
            <a:r>
              <a:rPr lang="en-US" altLang="zh-TW" dirty="0"/>
              <a:t>Problem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528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5413"/>
            <a:ext cx="8226425" cy="783307"/>
          </a:xfrm>
        </p:spPr>
        <p:txBody>
          <a:bodyPr/>
          <a:lstStyle/>
          <a:p>
            <a:r>
              <a:rPr lang="en-US" altLang="zh-TW" dirty="0" err="1"/>
              <a:t>Satisfiability</a:t>
            </a:r>
            <a:r>
              <a:rPr lang="en-US" altLang="zh-TW" dirty="0"/>
              <a:t> Problem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96975"/>
            <a:ext cx="8226425" cy="3311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node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ym typeface="Symbol" pitchFamily="18" charset="2"/>
              </a:rPr>
              <a:t>For the purpose of our evaluation algorithm, we assume each node has four fields:</a:t>
            </a:r>
          </a:p>
          <a:p>
            <a:pPr lvl="1">
              <a:lnSpc>
                <a:spcPct val="90000"/>
              </a:lnSpc>
            </a:pPr>
            <a:endParaRPr lang="en-US" altLang="zh-TW" sz="2400" dirty="0">
              <a:sym typeface="Symbol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sym typeface="Symbol" pitchFamily="18" charset="2"/>
              </a:rPr>
              <a:t>Definition the 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node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structure</a:t>
            </a:r>
            <a:r>
              <a:rPr lang="en-US" altLang="zh-TW" sz="2400" dirty="0">
                <a:sym typeface="Symbol" pitchFamily="18" charset="2"/>
              </a:rPr>
              <a:t> in C as: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436687" y="2492896"/>
            <a:ext cx="5943600" cy="609600"/>
            <a:chOff x="624" y="1872"/>
            <a:chExt cx="3744" cy="384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24" y="1872"/>
              <a:ext cx="3744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1584" y="1872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2496" y="1872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408" y="1872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31640" y="2610371"/>
            <a:ext cx="610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altLang="zh-TW" sz="2400" b="1" i="1" dirty="0" err="1">
                <a:solidFill>
                  <a:schemeClr val="tx1"/>
                </a:solidFill>
                <a:latin typeface="Calibri" pitchFamily="34" charset="0"/>
              </a:rPr>
              <a:t>left_child</a:t>
            </a:r>
            <a:r>
              <a:rPr lang="en-US" altLang="zh-TW" sz="2400" b="1" i="1" dirty="0">
                <a:solidFill>
                  <a:schemeClr val="tx1"/>
                </a:solidFill>
                <a:latin typeface="Calibri" pitchFamily="34" charset="0"/>
              </a:rPr>
              <a:t>       data           value       </a:t>
            </a:r>
            <a:r>
              <a:rPr lang="en-US" altLang="zh-TW" sz="2400" b="1" i="1" dirty="0" smtClean="0">
                <a:solidFill>
                  <a:schemeClr val="tx1"/>
                </a:solidFill>
                <a:latin typeface="Calibri" pitchFamily="34" charset="0"/>
              </a:rPr>
              <a:t>   </a:t>
            </a:r>
            <a:r>
              <a:rPr lang="en-US" altLang="zh-TW" sz="2400" b="1" i="1" dirty="0" err="1" smtClean="0">
                <a:solidFill>
                  <a:schemeClr val="tx1"/>
                </a:solidFill>
                <a:latin typeface="Calibri" pitchFamily="34" charset="0"/>
              </a:rPr>
              <a:t>right_child</a:t>
            </a:r>
            <a:endParaRPr lang="en-US" altLang="zh-TW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838396"/>
            <a:ext cx="9144000" cy="30469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Calibri" pitchFamily="34" charset="0"/>
              </a:rPr>
              <a:t>typedef</a:t>
            </a:r>
            <a:r>
              <a:rPr lang="en-US" altLang="zh-TW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latin typeface="Calibri" pitchFamily="34" charset="0"/>
              </a:rPr>
              <a:t>emun</a:t>
            </a:r>
            <a:r>
              <a:rPr lang="en-US" altLang="zh-TW" b="1" dirty="0">
                <a:solidFill>
                  <a:srgbClr val="FF0000"/>
                </a:solidFill>
                <a:latin typeface="Calibri" pitchFamily="34" charset="0"/>
              </a:rPr>
              <a:t> {not, and, or, true, false } logical;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typedef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node* </a:t>
            </a:r>
            <a:r>
              <a:rPr lang="en-US" altLang="zh-TW" b="1" dirty="0" err="1" smtClean="0">
                <a:solidFill>
                  <a:schemeClr val="tx1"/>
                </a:solidFill>
                <a:latin typeface="Calibri" pitchFamily="34" charset="0"/>
              </a:rPr>
              <a:t>tree_pointer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;</a:t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typedef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node {</a:t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          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tree_pointer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list_child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;</a:t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          </a:t>
            </a:r>
            <a:r>
              <a:rPr lang="en-US" altLang="zh-TW" b="1" dirty="0">
                <a:solidFill>
                  <a:srgbClr val="FF0000"/>
                </a:solidFill>
                <a:latin typeface="Calibri" pitchFamily="34" charset="0"/>
              </a:rPr>
              <a:t> logical          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data;</a:t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           short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int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      value;</a:t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          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tree_pointer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altLang="zh-TW" b="1" dirty="0" err="1">
                <a:solidFill>
                  <a:schemeClr val="tx1"/>
                </a:solidFill>
                <a:latin typeface="Calibri" pitchFamily="34" charset="0"/>
              </a:rPr>
              <a:t>right_child</a:t>
            </a: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;</a:t>
            </a:r>
            <a:b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zh-TW" b="1" dirty="0">
                <a:solidFill>
                  <a:schemeClr val="tx1"/>
                </a:solidFill>
                <a:latin typeface="Calibri" pitchFamily="34" charset="0"/>
              </a:rPr>
              <a:t>             } </a:t>
            </a:r>
            <a:r>
              <a:rPr lang="en-US" altLang="zh-TW" b="1" dirty="0" smtClean="0">
                <a:solidFill>
                  <a:schemeClr val="tx1"/>
                </a:solidFill>
                <a:latin typeface="Calibri" pitchFamily="34" charset="0"/>
              </a:rPr>
              <a:t>;</a:t>
            </a:r>
            <a:endParaRPr lang="en-US" altLang="zh-TW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4067944" y="1052736"/>
            <a:ext cx="5076056" cy="577904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1600" b="0" dirty="0" smtClean="0"/>
              <a:t>void </a:t>
            </a:r>
            <a:r>
              <a:rPr lang="en-US" altLang="zh-TW" sz="1600" b="0" dirty="0" err="1" smtClean="0"/>
              <a:t>post_order_eval</a:t>
            </a:r>
            <a:r>
              <a:rPr lang="en-US" altLang="zh-TW" sz="1600" b="0" dirty="0" smtClean="0"/>
              <a:t>(</a:t>
            </a:r>
            <a:r>
              <a:rPr lang="en-US" altLang="zh-TW" sz="1600" b="0" dirty="0" err="1" smtClean="0"/>
              <a:t>tree_pointer</a:t>
            </a:r>
            <a:r>
              <a:rPr lang="en-US" altLang="zh-TW" sz="1600" b="0" dirty="0" smtClean="0"/>
              <a:t> node)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{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/* modified </a:t>
            </a:r>
            <a:r>
              <a:rPr lang="en-US" altLang="zh-TW" sz="1600" b="0" dirty="0" smtClean="0">
                <a:solidFill>
                  <a:srgbClr val="CC3300"/>
                </a:solidFill>
              </a:rPr>
              <a:t>post order</a:t>
            </a:r>
            <a:r>
              <a:rPr lang="en-US" altLang="zh-TW" sz="1600" b="0" dirty="0" smtClean="0"/>
              <a:t> traversal to evaluate a </a:t>
            </a:r>
          </a:p>
          <a:p>
            <a:pPr algn="l"/>
            <a:r>
              <a:rPr lang="en-US" altLang="zh-TW" sz="1600" b="0" dirty="0"/>
              <a:t> </a:t>
            </a:r>
            <a:r>
              <a:rPr lang="en-US" altLang="zh-TW" sz="1600" b="0" dirty="0" smtClean="0"/>
              <a:t>    propositional calculus tree */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if (node) {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</a:t>
            </a:r>
            <a:r>
              <a:rPr lang="en-US" altLang="zh-TW" sz="1600" b="0" dirty="0" err="1" smtClean="0"/>
              <a:t>post_order_eval</a:t>
            </a:r>
            <a:r>
              <a:rPr lang="en-US" altLang="zh-TW" sz="1600" b="0" dirty="0" smtClean="0"/>
              <a:t>(node-&gt;</a:t>
            </a:r>
            <a:r>
              <a:rPr lang="en-US" altLang="zh-TW" sz="1600" b="0" dirty="0" err="1" smtClean="0"/>
              <a:t>left_child</a:t>
            </a:r>
            <a:r>
              <a:rPr lang="en-US" altLang="zh-TW" sz="1600" b="0" dirty="0" smtClean="0"/>
              <a:t>);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</a:t>
            </a:r>
            <a:r>
              <a:rPr lang="en-US" altLang="zh-TW" sz="1600" b="0" dirty="0" err="1" smtClean="0"/>
              <a:t>post_order_eval</a:t>
            </a:r>
            <a:r>
              <a:rPr lang="en-US" altLang="zh-TW" sz="1600" b="0" dirty="0" smtClean="0"/>
              <a:t>(node-&gt;</a:t>
            </a:r>
            <a:r>
              <a:rPr lang="en-US" altLang="zh-TW" sz="1600" b="0" dirty="0" err="1" smtClean="0"/>
              <a:t>right_child</a:t>
            </a:r>
            <a:r>
              <a:rPr lang="en-US" altLang="zh-TW" sz="1600" b="0" dirty="0" smtClean="0"/>
              <a:t>);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switch(node-&gt;data) {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case not:  node-&gt;value =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    !node-&gt;</a:t>
            </a:r>
            <a:r>
              <a:rPr lang="en-US" altLang="zh-TW" sz="1600" b="0" dirty="0" err="1" smtClean="0"/>
              <a:t>right_child</a:t>
            </a:r>
            <a:r>
              <a:rPr lang="en-US" altLang="zh-TW" sz="1600" b="0" dirty="0" smtClean="0"/>
              <a:t>-&gt;value;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    break;</a:t>
            </a:r>
            <a:br>
              <a:rPr lang="en-US" altLang="zh-TW" sz="1600" b="0" dirty="0" smtClean="0"/>
            </a:br>
            <a:r>
              <a:rPr lang="en-US" altLang="zh-TW" sz="1400" b="0" dirty="0" smtClean="0"/>
              <a:t>             </a:t>
            </a:r>
            <a:r>
              <a:rPr lang="en-US" altLang="zh-TW" sz="1600" b="0" dirty="0" smtClean="0"/>
              <a:t>case and:     node-&gt;value =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node-&gt;</a:t>
            </a:r>
            <a:r>
              <a:rPr lang="en-US" altLang="zh-TW" sz="1600" b="0" dirty="0" err="1" smtClean="0"/>
              <a:t>right_child</a:t>
            </a:r>
            <a:r>
              <a:rPr lang="en-US" altLang="zh-TW" sz="1600" b="0" dirty="0" smtClean="0"/>
              <a:t>-&gt;value &amp;&amp;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node-&gt;</a:t>
            </a:r>
            <a:r>
              <a:rPr lang="en-US" altLang="zh-TW" sz="1600" b="0" dirty="0" err="1" smtClean="0"/>
              <a:t>left_child</a:t>
            </a:r>
            <a:r>
              <a:rPr lang="en-US" altLang="zh-TW" sz="1600" b="0" dirty="0" smtClean="0"/>
              <a:t>-&gt;value;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break;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case or:        node-&gt;value =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node-&gt;</a:t>
            </a:r>
            <a:r>
              <a:rPr lang="en-US" altLang="zh-TW" sz="1600" b="0" dirty="0" err="1" smtClean="0"/>
              <a:t>right_child</a:t>
            </a:r>
            <a:r>
              <a:rPr lang="en-US" altLang="zh-TW" sz="1600" b="0" dirty="0" smtClean="0"/>
              <a:t>-&gt;value | |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node-&gt;</a:t>
            </a:r>
            <a:r>
              <a:rPr lang="en-US" altLang="zh-TW" sz="1600" b="0" dirty="0" err="1" smtClean="0"/>
              <a:t>left_child</a:t>
            </a:r>
            <a:r>
              <a:rPr lang="en-US" altLang="zh-TW" sz="1600" b="0" dirty="0" smtClean="0"/>
              <a:t>-&gt;value;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break;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case true:    node-&gt;value = TRUE;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   break;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     case false:  node-&gt;value = FALSE;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    }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   }</a:t>
            </a:r>
            <a:br>
              <a:rPr lang="en-US" altLang="zh-TW" sz="1600" b="0" dirty="0" smtClean="0"/>
            </a:br>
            <a:r>
              <a:rPr lang="en-US" altLang="zh-TW" sz="1600" b="0" dirty="0" smtClean="0"/>
              <a:t>}</a:t>
            </a:r>
            <a:br>
              <a:rPr lang="en-US" altLang="zh-TW" sz="1600" b="0" dirty="0" smtClean="0"/>
            </a:br>
            <a:endParaRPr lang="en-US" altLang="zh-TW" sz="1400" b="0" u="sng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6632"/>
            <a:ext cx="8226425" cy="635000"/>
          </a:xfrm>
        </p:spPr>
        <p:txBody>
          <a:bodyPr/>
          <a:lstStyle/>
          <a:p>
            <a:r>
              <a:rPr lang="en-US" altLang="zh-TW" dirty="0" err="1"/>
              <a:t>Satisfiability</a:t>
            </a:r>
            <a:r>
              <a:rPr lang="en-US" altLang="zh-TW" dirty="0"/>
              <a:t> function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226425" cy="23050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TW" sz="2400" dirty="0" smtClean="0"/>
              <a:t>To </a:t>
            </a:r>
            <a:r>
              <a:rPr lang="en-US" altLang="zh-TW" sz="2400" dirty="0"/>
              <a:t>evaluate the tree is </a:t>
            </a:r>
            <a:br>
              <a:rPr lang="en-US" altLang="zh-TW" sz="2400" dirty="0"/>
            </a:br>
            <a:r>
              <a:rPr lang="en-US" altLang="zh-TW" sz="2400" dirty="0"/>
              <a:t>easily obtained by </a:t>
            </a:r>
            <a:br>
              <a:rPr lang="en-US" altLang="zh-TW" sz="2400" dirty="0"/>
            </a:br>
            <a:r>
              <a:rPr lang="en-US" altLang="zh-TW" sz="2400" dirty="0"/>
              <a:t>modifying the original </a:t>
            </a:r>
            <a:br>
              <a:rPr lang="en-US" altLang="zh-TW" sz="2400" dirty="0"/>
            </a:br>
            <a:r>
              <a:rPr lang="en-US" altLang="zh-TW" sz="2400" dirty="0"/>
              <a:t>recursive </a:t>
            </a:r>
            <a:r>
              <a:rPr lang="en-US" altLang="zh-TW" sz="2400" dirty="0" err="1">
                <a:solidFill>
                  <a:srgbClr val="FF0000"/>
                </a:solidFill>
              </a:rPr>
              <a:t>postorder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traversal</a:t>
            </a: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>
            <a:off x="8388350" y="2492375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H="1">
            <a:off x="8243888" y="2276475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H="1">
            <a:off x="6732240" y="2780928"/>
            <a:ext cx="1944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8677275" y="20605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8677275" y="22812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8677275" y="24971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latin typeface="Verdana" pitchFamily="34" charset="0"/>
              </a:rPr>
              <a:t>V</a:t>
            </a:r>
          </a:p>
        </p:txBody>
      </p:sp>
      <p:grpSp>
        <p:nvGrpSpPr>
          <p:cNvPr id="157718" name="Group 22"/>
          <p:cNvGrpSpPr>
            <a:grpSpLocks/>
          </p:cNvGrpSpPr>
          <p:nvPr/>
        </p:nvGrpSpPr>
        <p:grpSpPr bwMode="auto">
          <a:xfrm>
            <a:off x="250825" y="3068638"/>
            <a:ext cx="3587750" cy="3656012"/>
            <a:chOff x="158" y="1933"/>
            <a:chExt cx="2260" cy="2303"/>
          </a:xfrm>
        </p:grpSpPr>
        <p:pic>
          <p:nvPicPr>
            <p:cNvPr id="157701" name="Picture 5" descr="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3" t="6561" r="21600" b="12527"/>
            <a:stretch>
              <a:fillRect/>
            </a:stretch>
          </p:blipFill>
          <p:spPr bwMode="auto">
            <a:xfrm>
              <a:off x="158" y="1933"/>
              <a:ext cx="2260" cy="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204" y="3657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1042" y="4020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1450" y="3996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1643" y="3566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2221" y="2976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997" y="397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</a:rPr>
                <a:t>F</a:t>
              </a:r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181" y="360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1416" y="395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157716" name="Text Box 20"/>
            <p:cNvSpPr txBox="1">
              <a:spLocks noChangeArrowheads="1"/>
            </p:cNvSpPr>
            <p:nvPr/>
          </p:nvSpPr>
          <p:spPr bwMode="auto">
            <a:xfrm>
              <a:off x="2176" y="292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157717" name="Text Box 21"/>
            <p:cNvSpPr txBox="1">
              <a:spLocks noChangeArrowheads="1"/>
            </p:cNvSpPr>
            <p:nvPr/>
          </p:nvSpPr>
          <p:spPr bwMode="auto">
            <a:xfrm>
              <a:off x="1610" y="352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chemeClr val="accent2"/>
                  </a:solidFill>
                </a:rPr>
                <a:t>F</a:t>
              </a:r>
            </a:p>
          </p:txBody>
        </p:sp>
      </p:grp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468313" y="5932488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1331913" y="5805488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2843213" y="4724400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900113" y="643731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2051050" y="5734050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2771775" y="5734050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2411413" y="4076700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2124075" y="4508500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2484438" y="643731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971550" y="49244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1547813" y="3933825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2411413" y="3141663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7731" name="Rectangle 35"/>
          <p:cNvSpPr>
            <a:spLocks noChangeArrowheads="1"/>
          </p:cNvSpPr>
          <p:nvPr/>
        </p:nvSpPr>
        <p:spPr bwMode="auto">
          <a:xfrm>
            <a:off x="4283968" y="1988840"/>
            <a:ext cx="864096" cy="2160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2" name="Rectangle 36"/>
          <p:cNvSpPr>
            <a:spLocks noChangeArrowheads="1"/>
          </p:cNvSpPr>
          <p:nvPr/>
        </p:nvSpPr>
        <p:spPr bwMode="auto">
          <a:xfrm>
            <a:off x="4499993" y="2205038"/>
            <a:ext cx="3743896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3" name="Rectangle 37"/>
          <p:cNvSpPr>
            <a:spLocks noChangeArrowheads="1"/>
          </p:cNvSpPr>
          <p:nvPr/>
        </p:nvSpPr>
        <p:spPr bwMode="auto">
          <a:xfrm>
            <a:off x="4499993" y="2420937"/>
            <a:ext cx="3816920" cy="2270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4499993" y="2647950"/>
            <a:ext cx="1800199" cy="2158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4645297" y="2889250"/>
            <a:ext cx="3313113" cy="611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4645298" y="3504961"/>
            <a:ext cx="3313113" cy="8765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7" name="Rectangle 41"/>
          <p:cNvSpPr>
            <a:spLocks noChangeArrowheads="1"/>
          </p:cNvSpPr>
          <p:nvPr/>
        </p:nvSpPr>
        <p:spPr bwMode="auto">
          <a:xfrm>
            <a:off x="4646347" y="4381500"/>
            <a:ext cx="3313113" cy="9197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38" name="Rectangle 42"/>
          <p:cNvSpPr>
            <a:spLocks noChangeArrowheads="1"/>
          </p:cNvSpPr>
          <p:nvPr/>
        </p:nvSpPr>
        <p:spPr bwMode="auto">
          <a:xfrm>
            <a:off x="4644008" y="5301208"/>
            <a:ext cx="331545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4644008" y="5733380"/>
            <a:ext cx="331545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0" name="Oval 44"/>
          <p:cNvSpPr>
            <a:spLocks noChangeArrowheads="1"/>
          </p:cNvSpPr>
          <p:nvPr/>
        </p:nvSpPr>
        <p:spPr bwMode="auto">
          <a:xfrm>
            <a:off x="2176463" y="3159125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2" name="Oval 46"/>
          <p:cNvSpPr>
            <a:spLocks noChangeArrowheads="1"/>
          </p:cNvSpPr>
          <p:nvPr/>
        </p:nvSpPr>
        <p:spPr bwMode="auto">
          <a:xfrm>
            <a:off x="1366838" y="396875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3" name="Oval 47"/>
          <p:cNvSpPr>
            <a:spLocks noChangeArrowheads="1"/>
          </p:cNvSpPr>
          <p:nvPr/>
        </p:nvSpPr>
        <p:spPr bwMode="auto">
          <a:xfrm>
            <a:off x="3040063" y="396875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4" name="Oval 48"/>
          <p:cNvSpPr>
            <a:spLocks noChangeArrowheads="1"/>
          </p:cNvSpPr>
          <p:nvPr/>
        </p:nvSpPr>
        <p:spPr bwMode="auto">
          <a:xfrm>
            <a:off x="2051050" y="472440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5" name="Oval 49"/>
          <p:cNvSpPr>
            <a:spLocks noChangeArrowheads="1"/>
          </p:cNvSpPr>
          <p:nvPr/>
        </p:nvSpPr>
        <p:spPr bwMode="auto">
          <a:xfrm>
            <a:off x="3490913" y="4687888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6" name="Oval 50"/>
          <p:cNvSpPr>
            <a:spLocks noChangeArrowheads="1"/>
          </p:cNvSpPr>
          <p:nvPr/>
        </p:nvSpPr>
        <p:spPr bwMode="auto">
          <a:xfrm>
            <a:off x="790575" y="48498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7" name="Oval 51"/>
          <p:cNvSpPr>
            <a:spLocks noChangeArrowheads="1"/>
          </p:cNvSpPr>
          <p:nvPr/>
        </p:nvSpPr>
        <p:spPr bwMode="auto">
          <a:xfrm>
            <a:off x="304800" y="5768975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8" name="Oval 52"/>
          <p:cNvSpPr>
            <a:spLocks noChangeArrowheads="1"/>
          </p:cNvSpPr>
          <p:nvPr/>
        </p:nvSpPr>
        <p:spPr bwMode="auto">
          <a:xfrm>
            <a:off x="1079500" y="573405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49" name="Oval 53"/>
          <p:cNvSpPr>
            <a:spLocks noChangeArrowheads="1"/>
          </p:cNvSpPr>
          <p:nvPr/>
        </p:nvSpPr>
        <p:spPr bwMode="auto">
          <a:xfrm>
            <a:off x="1870075" y="56245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50" name="Oval 54"/>
          <p:cNvSpPr>
            <a:spLocks noChangeArrowheads="1"/>
          </p:cNvSpPr>
          <p:nvPr/>
        </p:nvSpPr>
        <p:spPr bwMode="auto">
          <a:xfrm>
            <a:off x="2554288" y="56245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51" name="Oval 55"/>
          <p:cNvSpPr>
            <a:spLocks noChangeArrowheads="1"/>
          </p:cNvSpPr>
          <p:nvPr/>
        </p:nvSpPr>
        <p:spPr bwMode="auto">
          <a:xfrm>
            <a:off x="1619250" y="6326188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52" name="Oval 56"/>
          <p:cNvSpPr>
            <a:spLocks noChangeArrowheads="1"/>
          </p:cNvSpPr>
          <p:nvPr/>
        </p:nvSpPr>
        <p:spPr bwMode="auto">
          <a:xfrm>
            <a:off x="2268538" y="63103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53" name="Text Box 57"/>
          <p:cNvSpPr txBox="1">
            <a:spLocks noChangeArrowheads="1"/>
          </p:cNvSpPr>
          <p:nvPr/>
        </p:nvSpPr>
        <p:spPr bwMode="auto">
          <a:xfrm>
            <a:off x="323850" y="3141663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node</a:t>
            </a:r>
          </a:p>
        </p:txBody>
      </p:sp>
      <p:sp>
        <p:nvSpPr>
          <p:cNvPr id="157754" name="Line 58"/>
          <p:cNvSpPr>
            <a:spLocks noChangeShapeType="1"/>
          </p:cNvSpPr>
          <p:nvPr/>
        </p:nvSpPr>
        <p:spPr bwMode="auto">
          <a:xfrm flipV="1">
            <a:off x="1116013" y="3284538"/>
            <a:ext cx="10795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5" name="Line 59"/>
          <p:cNvSpPr>
            <a:spLocks noChangeShapeType="1"/>
          </p:cNvSpPr>
          <p:nvPr/>
        </p:nvSpPr>
        <p:spPr bwMode="auto">
          <a:xfrm>
            <a:off x="1116013" y="3500438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6" name="Line 60"/>
          <p:cNvSpPr>
            <a:spLocks noChangeShapeType="1"/>
          </p:cNvSpPr>
          <p:nvPr/>
        </p:nvSpPr>
        <p:spPr bwMode="auto">
          <a:xfrm>
            <a:off x="1116013" y="3500438"/>
            <a:ext cx="2016125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7" name="Line 61"/>
          <p:cNvSpPr>
            <a:spLocks noChangeShapeType="1"/>
          </p:cNvSpPr>
          <p:nvPr/>
        </p:nvSpPr>
        <p:spPr bwMode="auto">
          <a:xfrm>
            <a:off x="1116013" y="3500438"/>
            <a:ext cx="2447925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8" name="Line 62"/>
          <p:cNvSpPr>
            <a:spLocks noChangeShapeType="1"/>
          </p:cNvSpPr>
          <p:nvPr/>
        </p:nvSpPr>
        <p:spPr bwMode="auto">
          <a:xfrm flipH="1">
            <a:off x="900113" y="3500438"/>
            <a:ext cx="215900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9" name="Line 63"/>
          <p:cNvSpPr>
            <a:spLocks noChangeShapeType="1"/>
          </p:cNvSpPr>
          <p:nvPr/>
        </p:nvSpPr>
        <p:spPr bwMode="auto">
          <a:xfrm>
            <a:off x="1116013" y="3500438"/>
            <a:ext cx="1079500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0" name="Line 64"/>
          <p:cNvSpPr>
            <a:spLocks noChangeShapeType="1"/>
          </p:cNvSpPr>
          <p:nvPr/>
        </p:nvSpPr>
        <p:spPr bwMode="auto">
          <a:xfrm flipH="1">
            <a:off x="468313" y="3500438"/>
            <a:ext cx="647700" cy="2233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1" name="Line 65"/>
          <p:cNvSpPr>
            <a:spLocks noChangeShapeType="1"/>
          </p:cNvSpPr>
          <p:nvPr/>
        </p:nvSpPr>
        <p:spPr bwMode="auto">
          <a:xfrm>
            <a:off x="1116013" y="3500438"/>
            <a:ext cx="71437" cy="2233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2" name="Line 66"/>
          <p:cNvSpPr>
            <a:spLocks noChangeShapeType="1"/>
          </p:cNvSpPr>
          <p:nvPr/>
        </p:nvSpPr>
        <p:spPr bwMode="auto">
          <a:xfrm>
            <a:off x="1116013" y="3500438"/>
            <a:ext cx="863600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3" name="Line 67"/>
          <p:cNvSpPr>
            <a:spLocks noChangeShapeType="1"/>
          </p:cNvSpPr>
          <p:nvPr/>
        </p:nvSpPr>
        <p:spPr bwMode="auto">
          <a:xfrm>
            <a:off x="1116013" y="3500438"/>
            <a:ext cx="1439862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4" name="Line 68"/>
          <p:cNvSpPr>
            <a:spLocks noChangeShapeType="1"/>
          </p:cNvSpPr>
          <p:nvPr/>
        </p:nvSpPr>
        <p:spPr bwMode="auto">
          <a:xfrm>
            <a:off x="1116013" y="3500438"/>
            <a:ext cx="647700" cy="28813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5" name="Line 69"/>
          <p:cNvSpPr>
            <a:spLocks noChangeShapeType="1"/>
          </p:cNvSpPr>
          <p:nvPr/>
        </p:nvSpPr>
        <p:spPr bwMode="auto">
          <a:xfrm>
            <a:off x="1116013" y="3500438"/>
            <a:ext cx="1295400" cy="2808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500" fill="hold"/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 nodeType="clickPar">
                      <p:stCondLst>
                        <p:cond delay="indefinite"/>
                      </p:stCondLst>
                      <p:childTnLst>
                        <p:par>
                          <p:cTn id="5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 nodeType="clickPar">
                      <p:stCondLst>
                        <p:cond delay="indefinite"/>
                      </p:stCondLst>
                      <p:childTnLst>
                        <p:par>
                          <p:cTn id="5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3" dur="5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4" dur="5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500" fill="hold"/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 nodeType="clickPar">
                      <p:stCondLst>
                        <p:cond delay="indefinite"/>
                      </p:stCondLst>
                      <p:childTnLst>
                        <p:par>
                          <p:cTn id="5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 nodeType="clickPar">
                      <p:stCondLst>
                        <p:cond delay="indefinite"/>
                      </p:stCondLst>
                      <p:childTnLst>
                        <p:par>
                          <p:cTn id="5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 nodeType="clickPar">
                      <p:stCondLst>
                        <p:cond delay="indefinite"/>
                      </p:stCondLst>
                      <p:childTnLst>
                        <p:par>
                          <p:cTn id="5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 nodeType="clickPar">
                      <p:stCondLst>
                        <p:cond delay="indefinite"/>
                      </p:stCondLst>
                      <p:childTnLst>
                        <p:par>
                          <p:cTn id="5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 nodeType="clickPar">
                      <p:stCondLst>
                        <p:cond delay="indefinite"/>
                      </p:stCondLst>
                      <p:childTnLst>
                        <p:par>
                          <p:cTn id="5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 nodeType="clickPar">
                      <p:stCondLst>
                        <p:cond delay="indefinite"/>
                      </p:stCondLst>
                      <p:childTnLst>
                        <p:par>
                          <p:cTn id="5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 nodeType="clickPar">
                      <p:stCondLst>
                        <p:cond delay="indefinite"/>
                      </p:stCondLst>
                      <p:childTnLst>
                        <p:par>
                          <p:cTn id="6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 nodeType="clickPar">
                      <p:stCondLst>
                        <p:cond delay="indefinite"/>
                      </p:stCondLst>
                      <p:childTnLst>
                        <p:par>
                          <p:cTn id="6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0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 nodeType="clickPar">
                      <p:stCondLst>
                        <p:cond delay="indefinite"/>
                      </p:stCondLst>
                      <p:childTnLst>
                        <p:par>
                          <p:cTn id="6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 nodeType="clickPar">
                      <p:stCondLst>
                        <p:cond delay="indefinite"/>
                      </p:stCondLst>
                      <p:childTnLst>
                        <p:par>
                          <p:cTn id="6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 nodeType="clickPar">
                      <p:stCondLst>
                        <p:cond delay="indefinite"/>
                      </p:stCondLst>
                      <p:childTnLst>
                        <p:par>
                          <p:cTn id="6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 nodeType="clickPar">
                      <p:stCondLst>
                        <p:cond delay="indefinite"/>
                      </p:stCondLst>
                      <p:childTnLst>
                        <p:par>
                          <p:cTn id="6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 nodeType="clickPar">
                      <p:stCondLst>
                        <p:cond delay="indefinite"/>
                      </p:stCondLst>
                      <p:childTnLst>
                        <p:par>
                          <p:cTn id="6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 nodeType="clickPar">
                      <p:stCondLst>
                        <p:cond delay="indefinite"/>
                      </p:stCondLst>
                      <p:childTnLst>
                        <p:par>
                          <p:cTn id="6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4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9" dur="5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 nodeType="clickPar">
                      <p:stCondLst>
                        <p:cond delay="indefinite"/>
                      </p:stCondLst>
                      <p:childTnLst>
                        <p:par>
                          <p:cTn id="6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 nodeType="clickPar">
                      <p:stCondLst>
                        <p:cond delay="indefinite"/>
                      </p:stCondLst>
                      <p:childTnLst>
                        <p:par>
                          <p:cTn id="6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5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3" dur="500" fill="hold"/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 nodeType="clickPar">
                      <p:stCondLst>
                        <p:cond delay="indefinite"/>
                      </p:stCondLst>
                      <p:childTnLst>
                        <p:par>
                          <p:cTn id="6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 nodeType="clickPar">
                      <p:stCondLst>
                        <p:cond delay="indefinite"/>
                      </p:stCondLst>
                      <p:childTnLst>
                        <p:par>
                          <p:cTn id="6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 nodeType="clickPar">
                      <p:stCondLst>
                        <p:cond delay="indefinite"/>
                      </p:stCondLst>
                      <p:childTnLst>
                        <p:par>
                          <p:cTn id="6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5" dur="500" fill="hold"/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6" dur="500" fill="hold"/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 nodeType="clickPar">
                      <p:stCondLst>
                        <p:cond delay="indefinite"/>
                      </p:stCondLst>
                      <p:childTnLst>
                        <p:par>
                          <p:cTn id="7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9" grpId="0"/>
      <p:bldP spid="157720" grpId="0"/>
      <p:bldP spid="157721" grpId="0"/>
      <p:bldP spid="157722" grpId="0"/>
      <p:bldP spid="157723" grpId="0"/>
      <p:bldP spid="157724" grpId="0"/>
      <p:bldP spid="157725" grpId="0"/>
      <p:bldP spid="157726" grpId="0"/>
      <p:bldP spid="157727" grpId="0"/>
      <p:bldP spid="157728" grpId="0"/>
      <p:bldP spid="157729" grpId="0"/>
      <p:bldP spid="157730" grpId="0"/>
      <p:bldP spid="157731" grpId="0" animBg="1"/>
      <p:bldP spid="157731" grpId="1" animBg="1"/>
      <p:bldP spid="157731" grpId="2" animBg="1"/>
      <p:bldP spid="157731" grpId="3" animBg="1"/>
      <p:bldP spid="157731" grpId="4" animBg="1"/>
      <p:bldP spid="157731" grpId="5" animBg="1"/>
      <p:bldP spid="157731" grpId="6" animBg="1"/>
      <p:bldP spid="157731" grpId="7" animBg="1"/>
      <p:bldP spid="157731" grpId="8" animBg="1"/>
      <p:bldP spid="157731" grpId="9" animBg="1"/>
      <p:bldP spid="157731" grpId="10" animBg="1"/>
      <p:bldP spid="157731" grpId="11" animBg="1"/>
      <p:bldP spid="157731" grpId="12" animBg="1"/>
      <p:bldP spid="157731" grpId="13" animBg="1"/>
      <p:bldP spid="157731" grpId="14" animBg="1"/>
      <p:bldP spid="157731" grpId="15" animBg="1"/>
      <p:bldP spid="157731" grpId="16" animBg="1"/>
      <p:bldP spid="157731" grpId="17" animBg="1"/>
      <p:bldP spid="157731" grpId="18" animBg="1"/>
      <p:bldP spid="157731" grpId="19" animBg="1"/>
      <p:bldP spid="157731" grpId="20" animBg="1"/>
      <p:bldP spid="157731" grpId="21" animBg="1"/>
      <p:bldP spid="157731" grpId="22" animBg="1"/>
      <p:bldP spid="157731" grpId="23" animBg="1"/>
      <p:bldP spid="157731" grpId="24" animBg="1"/>
      <p:bldP spid="157731" grpId="25" animBg="1"/>
      <p:bldP spid="157731" grpId="26" animBg="1"/>
      <p:bldP spid="157731" grpId="27" animBg="1"/>
      <p:bldP spid="157731" grpId="28" animBg="1"/>
      <p:bldP spid="157731" grpId="29" animBg="1"/>
      <p:bldP spid="157731" grpId="30" animBg="1"/>
      <p:bldP spid="157731" grpId="31" animBg="1"/>
      <p:bldP spid="157731" grpId="32" animBg="1"/>
      <p:bldP spid="157731" grpId="33" animBg="1"/>
      <p:bldP spid="157731" grpId="34" animBg="1"/>
      <p:bldP spid="157731" grpId="35" animBg="1"/>
      <p:bldP spid="157731" grpId="36" animBg="1"/>
      <p:bldP spid="157731" grpId="37" animBg="1"/>
      <p:bldP spid="157731" grpId="38" animBg="1"/>
      <p:bldP spid="157731" grpId="39" animBg="1"/>
      <p:bldP spid="157731" grpId="40" animBg="1"/>
      <p:bldP spid="157731" grpId="41" animBg="1"/>
      <p:bldP spid="157731" grpId="42" animBg="1"/>
      <p:bldP spid="157731" grpId="43" animBg="1"/>
      <p:bldP spid="157731" grpId="44" animBg="1"/>
      <p:bldP spid="157731" grpId="45" animBg="1"/>
      <p:bldP spid="157731" grpId="46" animBg="1"/>
      <p:bldP spid="157731" grpId="47" animBg="1"/>
      <p:bldP spid="157731" grpId="48" animBg="1"/>
      <p:bldP spid="157731" grpId="49" animBg="1"/>
      <p:bldP spid="157732" grpId="0" animBg="1"/>
      <p:bldP spid="157732" grpId="1" animBg="1"/>
      <p:bldP spid="157732" grpId="2" animBg="1"/>
      <p:bldP spid="157732" grpId="3" animBg="1"/>
      <p:bldP spid="157732" grpId="4" animBg="1"/>
      <p:bldP spid="157732" grpId="5" animBg="1"/>
      <p:bldP spid="157732" grpId="6" animBg="1"/>
      <p:bldP spid="157732" grpId="7" animBg="1"/>
      <p:bldP spid="157732" grpId="8" animBg="1"/>
      <p:bldP spid="157732" grpId="9" animBg="1"/>
      <p:bldP spid="157732" grpId="10" animBg="1"/>
      <p:bldP spid="157732" grpId="11" animBg="1"/>
      <p:bldP spid="157732" grpId="12" animBg="1"/>
      <p:bldP spid="157732" grpId="13" animBg="1"/>
      <p:bldP spid="157732" grpId="14" animBg="1"/>
      <p:bldP spid="157732" grpId="15" animBg="1"/>
      <p:bldP spid="157732" grpId="16" animBg="1"/>
      <p:bldP spid="157732" grpId="17" animBg="1"/>
      <p:bldP spid="157732" grpId="18" animBg="1"/>
      <p:bldP spid="157732" grpId="19" animBg="1"/>
      <p:bldP spid="157732" grpId="20" animBg="1"/>
      <p:bldP spid="157732" grpId="21" animBg="1"/>
      <p:bldP spid="157732" grpId="22" animBg="1"/>
      <p:bldP spid="157732" grpId="23" animBg="1"/>
      <p:bldP spid="157733" grpId="0" animBg="1"/>
      <p:bldP spid="157733" grpId="1" animBg="1"/>
      <p:bldP spid="157733" grpId="2" animBg="1"/>
      <p:bldP spid="157733" grpId="3" animBg="1"/>
      <p:bldP spid="157733" grpId="4" animBg="1"/>
      <p:bldP spid="157733" grpId="5" animBg="1"/>
      <p:bldP spid="157733" grpId="6" animBg="1"/>
      <p:bldP spid="157733" grpId="7" animBg="1"/>
      <p:bldP spid="157733" grpId="8" animBg="1"/>
      <p:bldP spid="157733" grpId="9" animBg="1"/>
      <p:bldP spid="157733" grpId="10" animBg="1"/>
      <p:bldP spid="157733" grpId="11" animBg="1"/>
      <p:bldP spid="157733" grpId="12" animBg="1"/>
      <p:bldP spid="157733" grpId="13" animBg="1"/>
      <p:bldP spid="157733" grpId="14" animBg="1"/>
      <p:bldP spid="157733" grpId="15" animBg="1"/>
      <p:bldP spid="157733" grpId="16" animBg="1"/>
      <p:bldP spid="157733" grpId="17" animBg="1"/>
      <p:bldP spid="157733" grpId="18" animBg="1"/>
      <p:bldP spid="157733" grpId="19" animBg="1"/>
      <p:bldP spid="157733" grpId="20" animBg="1"/>
      <p:bldP spid="157733" grpId="21" animBg="1"/>
      <p:bldP spid="157733" grpId="22" animBg="1"/>
      <p:bldP spid="157733" grpId="23" animBg="1"/>
      <p:bldP spid="157734" grpId="0" animBg="1"/>
      <p:bldP spid="157734" grpId="1" animBg="1"/>
      <p:bldP spid="157734" grpId="2" animBg="1"/>
      <p:bldP spid="157734" grpId="3" animBg="1"/>
      <p:bldP spid="157734" grpId="4" animBg="1"/>
      <p:bldP spid="157734" grpId="5" animBg="1"/>
      <p:bldP spid="157734" grpId="6" animBg="1"/>
      <p:bldP spid="157734" grpId="7" animBg="1"/>
      <p:bldP spid="157734" grpId="8" animBg="1"/>
      <p:bldP spid="157734" grpId="9" animBg="1"/>
      <p:bldP spid="157734" grpId="10" animBg="1"/>
      <p:bldP spid="157734" grpId="11" animBg="1"/>
      <p:bldP spid="157734" grpId="12" animBg="1"/>
      <p:bldP spid="157734" grpId="13" animBg="1"/>
      <p:bldP spid="157734" grpId="14" animBg="1"/>
      <p:bldP spid="157734" grpId="15" animBg="1"/>
      <p:bldP spid="157734" grpId="16" animBg="1"/>
      <p:bldP spid="157734" grpId="17" animBg="1"/>
      <p:bldP spid="157734" grpId="18" animBg="1"/>
      <p:bldP spid="157734" grpId="19" animBg="1"/>
      <p:bldP spid="157734" grpId="20" animBg="1"/>
      <p:bldP spid="157734" grpId="21" animBg="1"/>
      <p:bldP spid="157734" grpId="22" animBg="1"/>
      <p:bldP spid="157734" grpId="23" animBg="1"/>
      <p:bldP spid="157735" grpId="0" animBg="1"/>
      <p:bldP spid="157735" grpId="1" animBg="1"/>
      <p:bldP spid="157735" grpId="2" animBg="1"/>
      <p:bldP spid="157735" grpId="3" animBg="1"/>
      <p:bldP spid="157735" grpId="4" animBg="1"/>
      <p:bldP spid="157735" grpId="5" animBg="1"/>
      <p:bldP spid="157736" grpId="0" animBg="1"/>
      <p:bldP spid="157736" grpId="1" animBg="1"/>
      <p:bldP spid="157736" grpId="2" animBg="1"/>
      <p:bldP spid="157736" grpId="3" animBg="1"/>
      <p:bldP spid="157737" grpId="0" animBg="1"/>
      <p:bldP spid="157737" grpId="1" animBg="1"/>
      <p:bldP spid="157737" grpId="2" animBg="1"/>
      <p:bldP spid="157737" grpId="3" animBg="1"/>
      <p:bldP spid="157738" grpId="0" animBg="1"/>
      <p:bldP spid="157738" grpId="1" animBg="1"/>
      <p:bldP spid="157738" grpId="2" animBg="1"/>
      <p:bldP spid="157738" grpId="3" animBg="1"/>
      <p:bldP spid="157738" grpId="4" animBg="1"/>
      <p:bldP spid="157738" grpId="5" animBg="1"/>
      <p:bldP spid="157739" grpId="0" animBg="1"/>
      <p:bldP spid="157739" grpId="1" animBg="1"/>
      <p:bldP spid="157739" grpId="2" animBg="1"/>
      <p:bldP spid="157739" grpId="3" animBg="1"/>
      <p:bldP spid="157742" grpId="0" animBg="1"/>
      <p:bldP spid="157743" grpId="0" animBg="1"/>
      <p:bldP spid="157744" grpId="0" animBg="1"/>
      <p:bldP spid="157745" grpId="0" animBg="1"/>
      <p:bldP spid="157746" grpId="0" animBg="1"/>
      <p:bldP spid="157747" grpId="0" animBg="1"/>
      <p:bldP spid="157748" grpId="0" animBg="1"/>
      <p:bldP spid="157749" grpId="0" animBg="1"/>
      <p:bldP spid="157750" grpId="0" animBg="1"/>
      <p:bldP spid="157751" grpId="0" animBg="1"/>
      <p:bldP spid="157752" grpId="0" animBg="1"/>
      <p:bldP spid="157754" grpId="0" animBg="1"/>
      <p:bldP spid="157754" grpId="1" animBg="1"/>
      <p:bldP spid="157754" grpId="2" animBg="1"/>
      <p:bldP spid="157754" grpId="3" animBg="1"/>
      <p:bldP spid="157755" grpId="0" animBg="1"/>
      <p:bldP spid="157755" grpId="1" animBg="1"/>
      <p:bldP spid="157755" grpId="2" animBg="1"/>
      <p:bldP spid="157755" grpId="3" animBg="1"/>
      <p:bldP spid="157755" grpId="4" animBg="1"/>
      <p:bldP spid="157755" grpId="5" animBg="1"/>
      <p:bldP spid="157756" grpId="0" animBg="1"/>
      <p:bldP spid="157756" grpId="1" animBg="1"/>
      <p:bldP spid="157756" grpId="2" animBg="1"/>
      <p:bldP spid="157756" grpId="3" animBg="1"/>
      <p:bldP spid="157756" grpId="4" animBg="1"/>
      <p:bldP spid="157756" grpId="5" animBg="1"/>
      <p:bldP spid="157757" grpId="0" animBg="1"/>
      <p:bldP spid="157757" grpId="1" animBg="1"/>
      <p:bldP spid="157757" grpId="2" animBg="1"/>
      <p:bldP spid="157757" grpId="3" animBg="1"/>
      <p:bldP spid="157757" grpId="4" animBg="1"/>
      <p:bldP spid="157757" grpId="5" animBg="1"/>
      <p:bldP spid="157758" grpId="0" animBg="1"/>
      <p:bldP spid="157758" grpId="1" animBg="1"/>
      <p:bldP spid="157758" grpId="2" animBg="1"/>
      <p:bldP spid="157758" grpId="3" animBg="1"/>
      <p:bldP spid="157758" grpId="4" animBg="1"/>
      <p:bldP spid="157758" grpId="5" animBg="1"/>
      <p:bldP spid="157759" grpId="0" animBg="1"/>
      <p:bldP spid="157759" grpId="1" animBg="1"/>
      <p:bldP spid="157759" grpId="2" animBg="1"/>
      <p:bldP spid="157759" grpId="3" animBg="1"/>
      <p:bldP spid="157759" grpId="4" animBg="1"/>
      <p:bldP spid="157759" grpId="5" animBg="1"/>
      <p:bldP spid="157760" grpId="0" animBg="1"/>
      <p:bldP spid="157760" grpId="1" animBg="1"/>
      <p:bldP spid="157760" grpId="2" animBg="1"/>
      <p:bldP spid="157760" grpId="3" animBg="1"/>
      <p:bldP spid="157760" grpId="4" animBg="1"/>
      <p:bldP spid="157760" grpId="5" animBg="1"/>
      <p:bldP spid="157761" grpId="0" animBg="1"/>
      <p:bldP spid="157761" grpId="1" animBg="1"/>
      <p:bldP spid="157761" grpId="2" animBg="1"/>
      <p:bldP spid="157761" grpId="3" animBg="1"/>
      <p:bldP spid="157761" grpId="4" animBg="1"/>
      <p:bldP spid="157761" grpId="5" animBg="1"/>
      <p:bldP spid="157762" grpId="0" animBg="1"/>
      <p:bldP spid="157762" grpId="1" animBg="1"/>
      <p:bldP spid="157762" grpId="2" animBg="1"/>
      <p:bldP spid="157762" grpId="3" animBg="1"/>
      <p:bldP spid="157762" grpId="4" animBg="1"/>
      <p:bldP spid="157762" grpId="5" animBg="1"/>
      <p:bldP spid="157763" grpId="0" animBg="1"/>
      <p:bldP spid="157763" grpId="1" animBg="1"/>
      <p:bldP spid="157763" grpId="2" animBg="1"/>
      <p:bldP spid="157763" grpId="3" animBg="1"/>
      <p:bldP spid="157763" grpId="4" animBg="1"/>
      <p:bldP spid="157763" grpId="5" animBg="1"/>
      <p:bldP spid="157764" grpId="0" animBg="1"/>
      <p:bldP spid="157764" grpId="1" animBg="1"/>
      <p:bldP spid="157764" grpId="2" animBg="1"/>
      <p:bldP spid="157764" grpId="3" animBg="1"/>
      <p:bldP spid="157764" grpId="4" animBg="1"/>
      <p:bldP spid="157764" grpId="5" animBg="1"/>
      <p:bldP spid="157765" grpId="0" animBg="1"/>
      <p:bldP spid="157765" grpId="1" animBg="1"/>
      <p:bldP spid="157765" grpId="2" animBg="1"/>
      <p:bldP spid="157765" grpId="3" animBg="1"/>
      <p:bldP spid="157765" grpId="4" animBg="1"/>
      <p:bldP spid="157765" grpId="5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259632" y="3573016"/>
            <a:ext cx="4320480" cy="16561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30560"/>
            <a:ext cx="7315200" cy="838200"/>
          </a:xfrm>
        </p:spPr>
        <p:txBody>
          <a:bodyPr/>
          <a:lstStyle/>
          <a:p>
            <a:r>
              <a:rPr lang="en-US" altLang="zh-TW" dirty="0"/>
              <a:t>Threaded 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351337"/>
          </a:xfrm>
        </p:spPr>
        <p:txBody>
          <a:bodyPr/>
          <a:lstStyle/>
          <a:p>
            <a:r>
              <a:rPr lang="en-US" altLang="zh-TW" sz="2800" dirty="0"/>
              <a:t>Threads</a:t>
            </a:r>
          </a:p>
          <a:p>
            <a:pPr lvl="1"/>
            <a:r>
              <a:rPr lang="en-US" altLang="zh-TW" sz="2400" dirty="0"/>
              <a:t>Do you find any</a:t>
            </a:r>
            <a:r>
              <a:rPr lang="en-US" altLang="zh-TW" sz="3200" dirty="0">
                <a:solidFill>
                  <a:srgbClr val="FF0000"/>
                </a:solidFill>
              </a:rPr>
              <a:t> drawback </a:t>
            </a:r>
            <a:r>
              <a:rPr lang="en-US" altLang="zh-TW" sz="2400" dirty="0"/>
              <a:t>of the above tree?</a:t>
            </a:r>
          </a:p>
          <a:p>
            <a:pPr lvl="1"/>
            <a:r>
              <a:rPr lang="en-US" altLang="zh-TW" sz="2400" dirty="0"/>
              <a:t>Too many </a:t>
            </a:r>
            <a:r>
              <a:rPr lang="en-US" altLang="zh-TW" sz="2400" dirty="0">
                <a:solidFill>
                  <a:srgbClr val="FF0000"/>
                </a:solidFill>
              </a:rPr>
              <a:t>null pointers </a:t>
            </a:r>
            <a:r>
              <a:rPr lang="en-US" altLang="zh-TW" sz="2400" dirty="0"/>
              <a:t>in current representation of binary trees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3399"/>
                </a:solidFill>
                <a:effectLst/>
              </a:rPr>
              <a:t>	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n: number of nodes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2"/>
                </a:solidFill>
                <a:effectLst/>
              </a:rPr>
              <a:t>	number of non-null links: n-1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2"/>
                </a:solidFill>
                <a:effectLst/>
              </a:rPr>
              <a:t>	total links: 2n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CC3300"/>
                </a:solidFill>
                <a:effectLst/>
              </a:rPr>
              <a:t>	null links: 2n-(n-1) = 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n+1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Solution</a:t>
            </a:r>
            <a:r>
              <a:rPr lang="en-US" altLang="zh-TW" sz="2400" dirty="0"/>
              <a:t>: replace these null pointers with some useful </a:t>
            </a:r>
            <a:r>
              <a:rPr lang="en-US" altLang="zh-TW" sz="2400" dirty="0">
                <a:solidFill>
                  <a:srgbClr val="FF0000"/>
                </a:solidFill>
              </a:rPr>
              <a:t>“threads”</a:t>
            </a:r>
          </a:p>
        </p:txBody>
      </p:sp>
    </p:spTree>
    <p:extLst>
      <p:ext uri="{BB962C8B-B14F-4D97-AF65-F5344CB8AC3E}">
        <p14:creationId xmlns:p14="http://schemas.microsoft.com/office/powerpoint/2010/main" val="597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2982912"/>
          </a:xfrm>
          <a:noFill/>
          <a:ln/>
        </p:spPr>
        <p:txBody>
          <a:bodyPr/>
          <a:lstStyle/>
          <a:p>
            <a:r>
              <a:rPr lang="en-US" altLang="zh-TW" sz="2800" dirty="0"/>
              <a:t>Rules for constructing the threads</a:t>
            </a:r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dirty="0" err="1">
                <a:solidFill>
                  <a:srgbClr val="FF0000"/>
                </a:solidFill>
                <a:latin typeface="Verdana" pitchFamily="34" charset="0"/>
              </a:rPr>
              <a:t>ptr</a:t>
            </a:r>
            <a:r>
              <a:rPr lang="en-US" altLang="zh-TW" sz="2400" dirty="0">
                <a:solidFill>
                  <a:srgbClr val="FF0000"/>
                </a:solidFill>
                <a:latin typeface="Verdana" pitchFamily="34" charset="0"/>
              </a:rPr>
              <a:t>-&gt;</a:t>
            </a:r>
            <a:r>
              <a:rPr lang="en-US" altLang="zh-TW" sz="2400" dirty="0" err="1">
                <a:solidFill>
                  <a:srgbClr val="FF0000"/>
                </a:solidFill>
                <a:latin typeface="Verdana" pitchFamily="34" charset="0"/>
              </a:rPr>
              <a:t>left_child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null, </a:t>
            </a:r>
            <a:br>
              <a:rPr lang="en-US" altLang="zh-TW" sz="2400" dirty="0"/>
            </a:br>
            <a:r>
              <a:rPr lang="en-US" altLang="zh-TW" sz="2400" dirty="0"/>
              <a:t>replace it with a pointer to the node that would be visited </a:t>
            </a:r>
            <a:r>
              <a:rPr lang="en-US" altLang="zh-TW" sz="3200" dirty="0">
                <a:solidFill>
                  <a:srgbClr val="0000FF"/>
                </a:solidFill>
              </a:rPr>
              <a:t>before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Courier New" pitchFamily="49" charset="0"/>
              </a:rPr>
              <a:t>ptr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in an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</a:rPr>
              <a:t>inorder</a:t>
            </a:r>
            <a:r>
              <a:rPr lang="en-US" altLang="zh-TW" sz="2400" dirty="0">
                <a:solidFill>
                  <a:srgbClr val="0000FF"/>
                </a:solidFill>
              </a:rPr>
              <a:t> traversal</a:t>
            </a:r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dirty="0" err="1">
                <a:solidFill>
                  <a:srgbClr val="FF0000"/>
                </a:solidFill>
                <a:latin typeface="Verdana" pitchFamily="34" charset="0"/>
              </a:rPr>
              <a:t>ptr</a:t>
            </a:r>
            <a:r>
              <a:rPr lang="en-US" altLang="zh-TW" sz="2400" dirty="0">
                <a:solidFill>
                  <a:srgbClr val="FF0000"/>
                </a:solidFill>
                <a:latin typeface="Verdana" pitchFamily="34" charset="0"/>
              </a:rPr>
              <a:t>-&gt;</a:t>
            </a:r>
            <a:r>
              <a:rPr lang="en-US" altLang="zh-TW" sz="2400" dirty="0" err="1">
                <a:solidFill>
                  <a:srgbClr val="FF0000"/>
                </a:solidFill>
                <a:latin typeface="Verdana" pitchFamily="34" charset="0"/>
              </a:rPr>
              <a:t>right_child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null, </a:t>
            </a:r>
            <a:br>
              <a:rPr lang="en-US" altLang="zh-TW" sz="2400" dirty="0"/>
            </a:br>
            <a:r>
              <a:rPr lang="en-US" altLang="zh-TW" sz="2400" dirty="0"/>
              <a:t>replace it with a pointer to the node that would be visited </a:t>
            </a:r>
            <a:r>
              <a:rPr lang="en-US" altLang="zh-TW" sz="3600" dirty="0">
                <a:solidFill>
                  <a:srgbClr val="0000FF"/>
                </a:solidFill>
              </a:rPr>
              <a:t>after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Courier New" pitchFamily="49" charset="0"/>
              </a:rPr>
              <a:t>ptr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in an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</a:rPr>
              <a:t>inorder</a:t>
            </a:r>
            <a:r>
              <a:rPr lang="en-US" altLang="zh-TW" sz="2400" dirty="0">
                <a:solidFill>
                  <a:srgbClr val="0000FF"/>
                </a:solidFill>
              </a:rPr>
              <a:t> traversal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30560"/>
            <a:ext cx="7315200" cy="838200"/>
          </a:xfrm>
        </p:spPr>
        <p:txBody>
          <a:bodyPr/>
          <a:lstStyle/>
          <a:p>
            <a:r>
              <a:rPr lang="en-US" altLang="zh-TW" dirty="0"/>
              <a:t>Threaded 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1700808"/>
            <a:ext cx="9144000" cy="51571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25000"/>
                <a:lumOff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5413"/>
            <a:ext cx="8226425" cy="1143000"/>
          </a:xfrm>
        </p:spPr>
        <p:txBody>
          <a:bodyPr/>
          <a:lstStyle/>
          <a:p>
            <a:r>
              <a:rPr lang="en-US" altLang="zh-TW" dirty="0"/>
              <a:t>Threaded Binary Trees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19845"/>
            <a:ext cx="8226425" cy="4497387"/>
          </a:xfrm>
        </p:spPr>
        <p:txBody>
          <a:bodyPr/>
          <a:lstStyle/>
          <a:p>
            <a:r>
              <a:rPr lang="en-US" altLang="zh-TW" dirty="0">
                <a:effectLst/>
              </a:rPr>
              <a:t>A Threaded Binary Tree</a:t>
            </a:r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4716463" y="1949450"/>
            <a:ext cx="571500" cy="569913"/>
            <a:chOff x="3089" y="1206"/>
            <a:chExt cx="360" cy="359"/>
          </a:xfrm>
        </p:grpSpPr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3089" y="120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3158" y="125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62823" name="Line 7"/>
          <p:cNvSpPr>
            <a:spLocks noChangeShapeType="1"/>
          </p:cNvSpPr>
          <p:nvPr/>
        </p:nvSpPr>
        <p:spPr bwMode="auto">
          <a:xfrm flipH="1">
            <a:off x="2873375" y="2439988"/>
            <a:ext cx="1936750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6875463" y="3076575"/>
            <a:ext cx="571500" cy="569913"/>
            <a:chOff x="4449" y="1916"/>
            <a:chExt cx="360" cy="359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449" y="191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4518" y="196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7861300" y="4184650"/>
            <a:ext cx="571500" cy="569913"/>
            <a:chOff x="5070" y="2614"/>
            <a:chExt cx="360" cy="359"/>
          </a:xfrm>
        </p:grpSpPr>
        <p:sp>
          <p:nvSpPr>
            <p:cNvPr id="162828" name="Oval 12"/>
            <p:cNvSpPr>
              <a:spLocks noChangeArrowheads="1"/>
            </p:cNvSpPr>
            <p:nvPr/>
          </p:nvSpPr>
          <p:spPr bwMode="auto">
            <a:xfrm>
              <a:off x="5070" y="26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5139" y="266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162830" name="Line 14"/>
          <p:cNvSpPr>
            <a:spLocks noChangeShapeType="1"/>
          </p:cNvSpPr>
          <p:nvPr/>
        </p:nvSpPr>
        <p:spPr bwMode="auto">
          <a:xfrm>
            <a:off x="7397750" y="3587750"/>
            <a:ext cx="714375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2506663" y="5430838"/>
            <a:ext cx="571500" cy="569912"/>
            <a:chOff x="1697" y="3399"/>
            <a:chExt cx="360" cy="359"/>
          </a:xfrm>
        </p:grpSpPr>
        <p:sp>
          <p:nvSpPr>
            <p:cNvPr id="162832" name="Oval 16"/>
            <p:cNvSpPr>
              <a:spLocks noChangeArrowheads="1"/>
            </p:cNvSpPr>
            <p:nvPr/>
          </p:nvSpPr>
          <p:spPr bwMode="auto">
            <a:xfrm>
              <a:off x="1697" y="339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1766" y="345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2124075" y="4778375"/>
            <a:ext cx="690563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2835" name="Group 19"/>
          <p:cNvGrpSpPr>
            <a:grpSpLocks/>
          </p:cNvGrpSpPr>
          <p:nvPr/>
        </p:nvGrpSpPr>
        <p:grpSpPr bwMode="auto">
          <a:xfrm>
            <a:off x="1643063" y="4252913"/>
            <a:ext cx="571500" cy="569912"/>
            <a:chOff x="1153" y="2657"/>
            <a:chExt cx="360" cy="359"/>
          </a:xfrm>
        </p:grpSpPr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1153" y="265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1222" y="271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62838" name="Group 22"/>
          <p:cNvGrpSpPr>
            <a:grpSpLocks/>
          </p:cNvGrpSpPr>
          <p:nvPr/>
        </p:nvGrpSpPr>
        <p:grpSpPr bwMode="auto">
          <a:xfrm>
            <a:off x="762000" y="5454650"/>
            <a:ext cx="571500" cy="569913"/>
            <a:chOff x="598" y="3414"/>
            <a:chExt cx="360" cy="359"/>
          </a:xfrm>
        </p:grpSpPr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598" y="34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667" y="346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5853113" y="4195763"/>
            <a:ext cx="571500" cy="569912"/>
            <a:chOff x="3805" y="2621"/>
            <a:chExt cx="360" cy="359"/>
          </a:xfrm>
        </p:grpSpPr>
        <p:sp>
          <p:nvSpPr>
            <p:cNvPr id="162842" name="Oval 26"/>
            <p:cNvSpPr>
              <a:spLocks noChangeArrowheads="1"/>
            </p:cNvSpPr>
            <p:nvPr/>
          </p:nvSpPr>
          <p:spPr bwMode="auto">
            <a:xfrm>
              <a:off x="3805" y="262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43" name="Rectangle 27"/>
            <p:cNvSpPr>
              <a:spLocks noChangeArrowheads="1"/>
            </p:cNvSpPr>
            <p:nvPr/>
          </p:nvSpPr>
          <p:spPr bwMode="auto">
            <a:xfrm>
              <a:off x="3874" y="267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endParaRPr lang="en-US" altLang="zh-TW" sz="2400">
                <a:latin typeface="Times New Roman" pitchFamily="18" charset="0"/>
              </a:endParaRPr>
            </a:p>
          </p:txBody>
        </p:sp>
      </p:grpSp>
      <p:sp>
        <p:nvSpPr>
          <p:cNvPr id="162844" name="Line 28"/>
          <p:cNvSpPr>
            <a:spLocks noChangeShapeType="1"/>
          </p:cNvSpPr>
          <p:nvPr/>
        </p:nvSpPr>
        <p:spPr bwMode="auto">
          <a:xfrm flipH="1">
            <a:off x="6111875" y="3573463"/>
            <a:ext cx="828675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2845" name="Freeform 29"/>
          <p:cNvSpPr>
            <a:spLocks noChangeArrowheads="1"/>
          </p:cNvSpPr>
          <p:nvPr/>
        </p:nvSpPr>
        <p:spPr bwMode="auto">
          <a:xfrm>
            <a:off x="1930400" y="3368675"/>
            <a:ext cx="739775" cy="893763"/>
          </a:xfrm>
          <a:custGeom>
            <a:avLst/>
            <a:gdLst>
              <a:gd name="T0" fmla="*/ 466 w 466"/>
              <a:gd name="T1" fmla="*/ 0 h 563"/>
              <a:gd name="T2" fmla="*/ 466 w 466"/>
              <a:gd name="T3" fmla="*/ 216 h 563"/>
              <a:gd name="T4" fmla="*/ 0 w 466"/>
              <a:gd name="T5" fmla="*/ 56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6" h="563">
                <a:moveTo>
                  <a:pt x="466" y="0"/>
                </a:moveTo>
                <a:lnTo>
                  <a:pt x="466" y="216"/>
                </a:lnTo>
                <a:lnTo>
                  <a:pt x="0" y="563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2846" name="Line 30"/>
          <p:cNvSpPr>
            <a:spLocks noChangeShapeType="1"/>
          </p:cNvSpPr>
          <p:nvPr/>
        </p:nvSpPr>
        <p:spPr bwMode="auto">
          <a:xfrm flipH="1">
            <a:off x="1063625" y="4783138"/>
            <a:ext cx="642938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5184775" y="2457450"/>
            <a:ext cx="1951038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2848" name="Group 32"/>
          <p:cNvGrpSpPr>
            <a:grpSpLocks/>
          </p:cNvGrpSpPr>
          <p:nvPr/>
        </p:nvGrpSpPr>
        <p:grpSpPr bwMode="auto">
          <a:xfrm>
            <a:off x="2813050" y="3570288"/>
            <a:ext cx="501650" cy="2192337"/>
            <a:chOff x="1710" y="1615"/>
            <a:chExt cx="316" cy="1297"/>
          </a:xfrm>
        </p:grpSpPr>
        <p:sp>
          <p:nvSpPr>
            <p:cNvPr id="162849" name="Line 33"/>
            <p:cNvSpPr>
              <a:spLocks noChangeShapeType="1"/>
            </p:cNvSpPr>
            <p:nvPr/>
          </p:nvSpPr>
          <p:spPr bwMode="auto">
            <a:xfrm>
              <a:off x="1899" y="2904"/>
              <a:ext cx="127" cy="1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50" name="Line 34"/>
            <p:cNvSpPr>
              <a:spLocks noChangeShapeType="1"/>
            </p:cNvSpPr>
            <p:nvPr/>
          </p:nvSpPr>
          <p:spPr bwMode="auto">
            <a:xfrm>
              <a:off x="1710" y="1615"/>
              <a:ext cx="315" cy="129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ysDot"/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51" name="Group 35"/>
          <p:cNvGrpSpPr>
            <a:grpSpLocks/>
          </p:cNvGrpSpPr>
          <p:nvPr/>
        </p:nvGrpSpPr>
        <p:grpSpPr bwMode="auto">
          <a:xfrm>
            <a:off x="2039938" y="4918075"/>
            <a:ext cx="452437" cy="811213"/>
            <a:chOff x="1223" y="2380"/>
            <a:chExt cx="285" cy="511"/>
          </a:xfrm>
        </p:grpSpPr>
        <p:sp>
          <p:nvSpPr>
            <p:cNvPr id="162852" name="Line 36"/>
            <p:cNvSpPr>
              <a:spLocks noChangeShapeType="1"/>
            </p:cNvSpPr>
            <p:nvPr/>
          </p:nvSpPr>
          <p:spPr bwMode="auto">
            <a:xfrm flipH="1">
              <a:off x="1230" y="2890"/>
              <a:ext cx="27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53" name="Line 37"/>
            <p:cNvSpPr>
              <a:spLocks noChangeShapeType="1"/>
            </p:cNvSpPr>
            <p:nvPr/>
          </p:nvSpPr>
          <p:spPr bwMode="auto">
            <a:xfrm flipV="1">
              <a:off x="1223" y="2380"/>
              <a:ext cx="1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54" name="Group 38"/>
          <p:cNvGrpSpPr>
            <a:grpSpLocks/>
          </p:cNvGrpSpPr>
          <p:nvPr/>
        </p:nvGrpSpPr>
        <p:grpSpPr bwMode="auto">
          <a:xfrm>
            <a:off x="1349375" y="4905375"/>
            <a:ext cx="404813" cy="835025"/>
            <a:chOff x="788" y="2372"/>
            <a:chExt cx="255" cy="526"/>
          </a:xfrm>
        </p:grpSpPr>
        <p:sp>
          <p:nvSpPr>
            <p:cNvPr id="162855" name="Line 39"/>
            <p:cNvSpPr>
              <a:spLocks noChangeShapeType="1"/>
            </p:cNvSpPr>
            <p:nvPr/>
          </p:nvSpPr>
          <p:spPr bwMode="auto">
            <a:xfrm>
              <a:off x="788" y="2897"/>
              <a:ext cx="247" cy="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ys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56" name="Line 40"/>
            <p:cNvSpPr>
              <a:spLocks noChangeShapeType="1"/>
            </p:cNvSpPr>
            <p:nvPr/>
          </p:nvSpPr>
          <p:spPr bwMode="auto">
            <a:xfrm flipV="1">
              <a:off x="1042" y="2372"/>
              <a:ext cx="1" cy="52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sys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57" name="Group 41"/>
          <p:cNvGrpSpPr>
            <a:grpSpLocks/>
          </p:cNvGrpSpPr>
          <p:nvPr/>
        </p:nvGrpSpPr>
        <p:grpSpPr bwMode="auto">
          <a:xfrm>
            <a:off x="5146675" y="2643188"/>
            <a:ext cx="701675" cy="1893887"/>
            <a:chOff x="3180" y="947"/>
            <a:chExt cx="442" cy="1193"/>
          </a:xfrm>
        </p:grpSpPr>
        <p:sp>
          <p:nvSpPr>
            <p:cNvPr id="162858" name="Line 42"/>
            <p:cNvSpPr>
              <a:spLocks noChangeShapeType="1"/>
            </p:cNvSpPr>
            <p:nvPr/>
          </p:nvSpPr>
          <p:spPr bwMode="auto">
            <a:xfrm flipH="1" flipV="1">
              <a:off x="3193" y="2139"/>
              <a:ext cx="42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59" name="Line 43"/>
            <p:cNvSpPr>
              <a:spLocks noChangeShapeType="1"/>
            </p:cNvSpPr>
            <p:nvPr/>
          </p:nvSpPr>
          <p:spPr bwMode="auto">
            <a:xfrm flipH="1" flipV="1">
              <a:off x="3180" y="947"/>
              <a:ext cx="6" cy="1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60" name="Group 44"/>
          <p:cNvGrpSpPr>
            <a:grpSpLocks/>
          </p:cNvGrpSpPr>
          <p:nvPr/>
        </p:nvGrpSpPr>
        <p:grpSpPr bwMode="auto">
          <a:xfrm>
            <a:off x="7286625" y="3656013"/>
            <a:ext cx="574675" cy="892175"/>
            <a:chOff x="4528" y="1585"/>
            <a:chExt cx="362" cy="562"/>
          </a:xfrm>
        </p:grpSpPr>
        <p:sp>
          <p:nvSpPr>
            <p:cNvPr id="162861" name="Line 45"/>
            <p:cNvSpPr>
              <a:spLocks noChangeShapeType="1"/>
            </p:cNvSpPr>
            <p:nvPr/>
          </p:nvSpPr>
          <p:spPr bwMode="auto">
            <a:xfrm flipH="1" flipV="1">
              <a:off x="4535" y="2146"/>
              <a:ext cx="3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62" name="Line 46"/>
            <p:cNvSpPr>
              <a:spLocks noChangeShapeType="1"/>
            </p:cNvSpPr>
            <p:nvPr/>
          </p:nvSpPr>
          <p:spPr bwMode="auto">
            <a:xfrm flipV="1">
              <a:off x="4528" y="1585"/>
              <a:ext cx="2" cy="5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63" name="Group 47"/>
          <p:cNvGrpSpPr>
            <a:grpSpLocks/>
          </p:cNvGrpSpPr>
          <p:nvPr/>
        </p:nvGrpSpPr>
        <p:grpSpPr bwMode="auto">
          <a:xfrm>
            <a:off x="454025" y="4951413"/>
            <a:ext cx="300038" cy="811212"/>
            <a:chOff x="224" y="2401"/>
            <a:chExt cx="189" cy="511"/>
          </a:xfrm>
        </p:grpSpPr>
        <p:sp>
          <p:nvSpPr>
            <p:cNvPr id="162864" name="Line 48"/>
            <p:cNvSpPr>
              <a:spLocks noChangeShapeType="1"/>
            </p:cNvSpPr>
            <p:nvPr/>
          </p:nvSpPr>
          <p:spPr bwMode="auto">
            <a:xfrm flipH="1" flipV="1">
              <a:off x="231" y="2911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65" name="Line 49"/>
            <p:cNvSpPr>
              <a:spLocks noChangeShapeType="1"/>
            </p:cNvSpPr>
            <p:nvPr/>
          </p:nvSpPr>
          <p:spPr bwMode="auto">
            <a:xfrm flipV="1">
              <a:off x="224" y="2401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66" name="Group 50"/>
          <p:cNvGrpSpPr>
            <a:grpSpLocks/>
          </p:cNvGrpSpPr>
          <p:nvPr/>
        </p:nvGrpSpPr>
        <p:grpSpPr bwMode="auto">
          <a:xfrm>
            <a:off x="6432550" y="3667125"/>
            <a:ext cx="606425" cy="866775"/>
            <a:chOff x="3990" y="1592"/>
            <a:chExt cx="382" cy="546"/>
          </a:xfrm>
        </p:grpSpPr>
        <p:sp>
          <p:nvSpPr>
            <p:cNvPr id="162867" name="Line 51"/>
            <p:cNvSpPr>
              <a:spLocks noChangeShapeType="1"/>
            </p:cNvSpPr>
            <p:nvPr/>
          </p:nvSpPr>
          <p:spPr bwMode="auto">
            <a:xfrm>
              <a:off x="3990" y="2132"/>
              <a:ext cx="373" cy="6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68" name="Line 52"/>
            <p:cNvSpPr>
              <a:spLocks noChangeShapeType="1"/>
            </p:cNvSpPr>
            <p:nvPr/>
          </p:nvSpPr>
          <p:spPr bwMode="auto">
            <a:xfrm flipV="1">
              <a:off x="4370" y="1592"/>
              <a:ext cx="2" cy="546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69" name="Group 53"/>
          <p:cNvGrpSpPr>
            <a:grpSpLocks/>
          </p:cNvGrpSpPr>
          <p:nvPr/>
        </p:nvGrpSpPr>
        <p:grpSpPr bwMode="auto">
          <a:xfrm>
            <a:off x="8455025" y="3214688"/>
            <a:ext cx="406400" cy="1320800"/>
            <a:chOff x="5264" y="1307"/>
            <a:chExt cx="256" cy="832"/>
          </a:xfrm>
        </p:grpSpPr>
        <p:sp>
          <p:nvSpPr>
            <p:cNvPr id="162870" name="Line 54"/>
            <p:cNvSpPr>
              <a:spLocks noChangeShapeType="1"/>
            </p:cNvSpPr>
            <p:nvPr/>
          </p:nvSpPr>
          <p:spPr bwMode="auto">
            <a:xfrm>
              <a:off x="5264" y="2138"/>
              <a:ext cx="24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 flipV="1">
              <a:off x="5518" y="1307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2872" name="Freeform 56"/>
          <p:cNvSpPr>
            <a:spLocks/>
          </p:cNvSpPr>
          <p:nvPr/>
        </p:nvSpPr>
        <p:spPr bwMode="auto">
          <a:xfrm>
            <a:off x="3276600" y="2160588"/>
            <a:ext cx="1398588" cy="3175"/>
          </a:xfrm>
          <a:custGeom>
            <a:avLst/>
            <a:gdLst>
              <a:gd name="T0" fmla="*/ 0 w 881"/>
              <a:gd name="T1" fmla="*/ 2 h 2"/>
              <a:gd name="T2" fmla="*/ 881 w 881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1" h="2">
                <a:moveTo>
                  <a:pt x="0" y="2"/>
                </a:moveTo>
                <a:lnTo>
                  <a:pt x="881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2873" name="Text Box 57"/>
          <p:cNvSpPr txBox="1">
            <a:spLocks noChangeArrowheads="1"/>
          </p:cNvSpPr>
          <p:nvPr/>
        </p:nvSpPr>
        <p:spPr bwMode="auto">
          <a:xfrm>
            <a:off x="107950" y="4508500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dangling</a:t>
            </a:r>
          </a:p>
        </p:txBody>
      </p:sp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7786688" y="2754313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dangling</a:t>
            </a:r>
          </a:p>
        </p:txBody>
      </p:sp>
      <p:grpSp>
        <p:nvGrpSpPr>
          <p:cNvPr id="162902" name="Group 86"/>
          <p:cNvGrpSpPr>
            <a:grpSpLocks/>
          </p:cNvGrpSpPr>
          <p:nvPr/>
        </p:nvGrpSpPr>
        <p:grpSpPr bwMode="auto">
          <a:xfrm>
            <a:off x="5148263" y="5157788"/>
            <a:ext cx="3736975" cy="1439862"/>
            <a:chOff x="2068" y="3340"/>
            <a:chExt cx="2354" cy="907"/>
          </a:xfrm>
        </p:grpSpPr>
        <p:sp>
          <p:nvSpPr>
            <p:cNvPr id="162876" name="Text Box 60"/>
            <p:cNvSpPr txBox="1">
              <a:spLocks noChangeArrowheads="1"/>
            </p:cNvSpPr>
            <p:nvPr/>
          </p:nvSpPr>
          <p:spPr bwMode="auto">
            <a:xfrm>
              <a:off x="2068" y="3703"/>
              <a:ext cx="2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Verdana" pitchFamily="34" charset="0"/>
                </a:rPr>
                <a:t>H  D  I  B  E  A  </a:t>
              </a:r>
              <a:r>
                <a:rPr lang="en-US" altLang="zh-TW" sz="2400">
                  <a:solidFill>
                    <a:srgbClr val="FF0000"/>
                  </a:solidFill>
                  <a:latin typeface="Verdana" pitchFamily="34" charset="0"/>
                </a:rPr>
                <a:t>F</a:t>
              </a:r>
              <a:r>
                <a:rPr lang="en-US" altLang="zh-TW" sz="2400">
                  <a:latin typeface="Verdana" pitchFamily="34" charset="0"/>
                </a:rPr>
                <a:t>  C  G</a:t>
              </a:r>
              <a:endParaRPr lang="en-US" altLang="zh-TW" sz="2400">
                <a:solidFill>
                  <a:srgbClr val="003399"/>
                </a:solidFill>
                <a:latin typeface="Verdana" pitchFamily="34" charset="0"/>
              </a:endParaRPr>
            </a:p>
          </p:txBody>
        </p:sp>
        <p:sp>
          <p:nvSpPr>
            <p:cNvPr id="162877" name="Text Box 61"/>
            <p:cNvSpPr txBox="1">
              <a:spLocks noChangeArrowheads="1"/>
            </p:cNvSpPr>
            <p:nvPr/>
          </p:nvSpPr>
          <p:spPr bwMode="auto">
            <a:xfrm>
              <a:off x="2373" y="3340"/>
              <a:ext cx="18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 dirty="0" err="1">
                  <a:solidFill>
                    <a:srgbClr val="FF0000"/>
                  </a:solidFill>
                </a:rPr>
                <a:t>inorder</a:t>
              </a:r>
              <a:r>
                <a:rPr lang="en-US" altLang="zh-TW" sz="2800" b="1" dirty="0">
                  <a:solidFill>
                    <a:srgbClr val="FF0000"/>
                  </a:solidFill>
                </a:rPr>
                <a:t> traversal:</a:t>
              </a:r>
            </a:p>
          </p:txBody>
        </p:sp>
        <p:sp>
          <p:nvSpPr>
            <p:cNvPr id="162878" name="Freeform 62"/>
            <p:cNvSpPr>
              <a:spLocks/>
            </p:cNvSpPr>
            <p:nvPr/>
          </p:nvSpPr>
          <p:spPr bwMode="auto">
            <a:xfrm>
              <a:off x="3482" y="3983"/>
              <a:ext cx="257" cy="264"/>
            </a:xfrm>
            <a:custGeom>
              <a:avLst/>
              <a:gdLst>
                <a:gd name="T0" fmla="*/ 348 w 348"/>
                <a:gd name="T1" fmla="*/ 12 h 264"/>
                <a:gd name="T2" fmla="*/ 348 w 348"/>
                <a:gd name="T3" fmla="*/ 264 h 264"/>
                <a:gd name="T4" fmla="*/ 0 w 348"/>
                <a:gd name="T5" fmla="*/ 264 h 264"/>
                <a:gd name="T6" fmla="*/ 0 w 348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264">
                  <a:moveTo>
                    <a:pt x="348" y="12"/>
                  </a:moveTo>
                  <a:lnTo>
                    <a:pt x="348" y="264"/>
                  </a:lnTo>
                  <a:lnTo>
                    <a:pt x="0" y="264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79" name="Freeform 63"/>
            <p:cNvSpPr>
              <a:spLocks/>
            </p:cNvSpPr>
            <p:nvPr/>
          </p:nvSpPr>
          <p:spPr bwMode="auto">
            <a:xfrm>
              <a:off x="3787" y="3983"/>
              <a:ext cx="239" cy="264"/>
            </a:xfrm>
            <a:custGeom>
              <a:avLst/>
              <a:gdLst>
                <a:gd name="T0" fmla="*/ 0 w 336"/>
                <a:gd name="T1" fmla="*/ 12 h 264"/>
                <a:gd name="T2" fmla="*/ 0 w 336"/>
                <a:gd name="T3" fmla="*/ 264 h 264"/>
                <a:gd name="T4" fmla="*/ 336 w 336"/>
                <a:gd name="T5" fmla="*/ 264 h 264"/>
                <a:gd name="T6" fmla="*/ 336 w 336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64">
                  <a:moveTo>
                    <a:pt x="0" y="12"/>
                  </a:moveTo>
                  <a:lnTo>
                    <a:pt x="0" y="264"/>
                  </a:lnTo>
                  <a:lnTo>
                    <a:pt x="336" y="264"/>
                  </a:lnTo>
                  <a:lnTo>
                    <a:pt x="336" y="0"/>
                  </a:lnTo>
                </a:path>
              </a:pathLst>
            </a:custGeom>
            <a:noFill/>
            <a:ln w="38100" cmpd="sng">
              <a:solidFill>
                <a:srgbClr val="6699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2880" name="Group 64"/>
          <p:cNvGrpSpPr>
            <a:grpSpLocks/>
          </p:cNvGrpSpPr>
          <p:nvPr/>
        </p:nvGrpSpPr>
        <p:grpSpPr bwMode="auto">
          <a:xfrm>
            <a:off x="3527425" y="4235450"/>
            <a:ext cx="1127125" cy="476250"/>
            <a:chOff x="2292" y="2394"/>
            <a:chExt cx="710" cy="300"/>
          </a:xfrm>
        </p:grpSpPr>
        <p:sp>
          <p:nvSpPr>
            <p:cNvPr id="162881" name="Rectangle 65"/>
            <p:cNvSpPr>
              <a:spLocks noChangeArrowheads="1"/>
            </p:cNvSpPr>
            <p:nvPr/>
          </p:nvSpPr>
          <p:spPr bwMode="auto">
            <a:xfrm>
              <a:off x="2532" y="240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62882" name="Rectangle 66"/>
            <p:cNvSpPr>
              <a:spLocks noChangeArrowheads="1"/>
            </p:cNvSpPr>
            <p:nvPr/>
          </p:nvSpPr>
          <p:spPr bwMode="auto">
            <a:xfrm>
              <a:off x="2292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83" name="Rectangle 67"/>
            <p:cNvSpPr>
              <a:spLocks noChangeArrowheads="1"/>
            </p:cNvSpPr>
            <p:nvPr/>
          </p:nvSpPr>
          <p:spPr bwMode="auto">
            <a:xfrm>
              <a:off x="2460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84" name="Rectangle 68"/>
            <p:cNvSpPr>
              <a:spLocks noChangeArrowheads="1"/>
            </p:cNvSpPr>
            <p:nvPr/>
          </p:nvSpPr>
          <p:spPr bwMode="auto">
            <a:xfrm>
              <a:off x="2556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85" name="Rectangle 69"/>
            <p:cNvSpPr>
              <a:spLocks noChangeArrowheads="1"/>
            </p:cNvSpPr>
            <p:nvPr/>
          </p:nvSpPr>
          <p:spPr bwMode="auto">
            <a:xfrm>
              <a:off x="2820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86" name="Rectangle 70"/>
            <p:cNvSpPr>
              <a:spLocks noChangeArrowheads="1"/>
            </p:cNvSpPr>
            <p:nvPr/>
          </p:nvSpPr>
          <p:spPr bwMode="auto">
            <a:xfrm>
              <a:off x="2724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87" name="Rectangle 71"/>
            <p:cNvSpPr>
              <a:spLocks noChangeArrowheads="1"/>
            </p:cNvSpPr>
            <p:nvPr/>
          </p:nvSpPr>
          <p:spPr bwMode="auto">
            <a:xfrm>
              <a:off x="2820" y="2394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2888" name="Rectangle 72"/>
            <p:cNvSpPr>
              <a:spLocks noChangeArrowheads="1"/>
            </p:cNvSpPr>
            <p:nvPr/>
          </p:nvSpPr>
          <p:spPr bwMode="auto">
            <a:xfrm>
              <a:off x="2304" y="2394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162889" name="Freeform 73"/>
          <p:cNvSpPr>
            <a:spLocks/>
          </p:cNvSpPr>
          <p:nvPr/>
        </p:nvSpPr>
        <p:spPr bwMode="auto">
          <a:xfrm>
            <a:off x="4289425" y="2740025"/>
            <a:ext cx="514350" cy="2114550"/>
          </a:xfrm>
          <a:custGeom>
            <a:avLst/>
            <a:gdLst>
              <a:gd name="T0" fmla="*/ 0 w 324"/>
              <a:gd name="T1" fmla="*/ 1104 h 1332"/>
              <a:gd name="T2" fmla="*/ 0 w 324"/>
              <a:gd name="T3" fmla="*/ 1332 h 1332"/>
              <a:gd name="T4" fmla="*/ 324 w 324"/>
              <a:gd name="T5" fmla="*/ 1332 h 1332"/>
              <a:gd name="T6" fmla="*/ 324 w 324"/>
              <a:gd name="T7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4" h="1332">
                <a:moveTo>
                  <a:pt x="0" y="1104"/>
                </a:moveTo>
                <a:lnTo>
                  <a:pt x="0" y="1332"/>
                </a:lnTo>
                <a:lnTo>
                  <a:pt x="324" y="1332"/>
                </a:lnTo>
                <a:lnTo>
                  <a:pt x="324" y="0"/>
                </a:lnTo>
              </a:path>
            </a:pathLst>
          </a:custGeom>
          <a:noFill/>
          <a:ln w="38100" cap="flat">
            <a:solidFill>
              <a:srgbClr val="00B050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2890" name="Freeform 74"/>
          <p:cNvSpPr>
            <a:spLocks/>
          </p:cNvSpPr>
          <p:nvPr/>
        </p:nvSpPr>
        <p:spPr bwMode="auto">
          <a:xfrm>
            <a:off x="2955925" y="3616325"/>
            <a:ext cx="914400" cy="1238250"/>
          </a:xfrm>
          <a:custGeom>
            <a:avLst/>
            <a:gdLst>
              <a:gd name="T0" fmla="*/ 576 w 576"/>
              <a:gd name="T1" fmla="*/ 564 h 780"/>
              <a:gd name="T2" fmla="*/ 576 w 576"/>
              <a:gd name="T3" fmla="*/ 780 h 780"/>
              <a:gd name="T4" fmla="*/ 314 w 576"/>
              <a:gd name="T5" fmla="*/ 780 h 780"/>
              <a:gd name="T6" fmla="*/ 0 w 576"/>
              <a:gd name="T7" fmla="*/ 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780">
                <a:moveTo>
                  <a:pt x="576" y="564"/>
                </a:moveTo>
                <a:lnTo>
                  <a:pt x="576" y="780"/>
                </a:lnTo>
                <a:lnTo>
                  <a:pt x="314" y="78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2891" name="Group 75"/>
          <p:cNvGrpSpPr>
            <a:grpSpLocks/>
          </p:cNvGrpSpPr>
          <p:nvPr/>
        </p:nvGrpSpPr>
        <p:grpSpPr bwMode="auto">
          <a:xfrm>
            <a:off x="2327275" y="3092450"/>
            <a:ext cx="1127125" cy="476250"/>
            <a:chOff x="2292" y="2394"/>
            <a:chExt cx="710" cy="300"/>
          </a:xfrm>
        </p:grpSpPr>
        <p:sp>
          <p:nvSpPr>
            <p:cNvPr id="162892" name="Rectangle 76"/>
            <p:cNvSpPr>
              <a:spLocks noChangeArrowheads="1"/>
            </p:cNvSpPr>
            <p:nvPr/>
          </p:nvSpPr>
          <p:spPr bwMode="auto">
            <a:xfrm>
              <a:off x="2532" y="240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2893" name="Rectangle 77"/>
            <p:cNvSpPr>
              <a:spLocks noChangeArrowheads="1"/>
            </p:cNvSpPr>
            <p:nvPr/>
          </p:nvSpPr>
          <p:spPr bwMode="auto">
            <a:xfrm>
              <a:off x="2292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94" name="Rectangle 78"/>
            <p:cNvSpPr>
              <a:spLocks noChangeArrowheads="1"/>
            </p:cNvSpPr>
            <p:nvPr/>
          </p:nvSpPr>
          <p:spPr bwMode="auto">
            <a:xfrm>
              <a:off x="2460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95" name="Rectangle 79"/>
            <p:cNvSpPr>
              <a:spLocks noChangeArrowheads="1"/>
            </p:cNvSpPr>
            <p:nvPr/>
          </p:nvSpPr>
          <p:spPr bwMode="auto">
            <a:xfrm>
              <a:off x="2556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96" name="Rectangle 80"/>
            <p:cNvSpPr>
              <a:spLocks noChangeArrowheads="1"/>
            </p:cNvSpPr>
            <p:nvPr/>
          </p:nvSpPr>
          <p:spPr bwMode="auto">
            <a:xfrm>
              <a:off x="2820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97" name="Rectangle 81"/>
            <p:cNvSpPr>
              <a:spLocks noChangeArrowheads="1"/>
            </p:cNvSpPr>
            <p:nvPr/>
          </p:nvSpPr>
          <p:spPr bwMode="auto">
            <a:xfrm>
              <a:off x="2724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898" name="Rectangle 82"/>
            <p:cNvSpPr>
              <a:spLocks noChangeArrowheads="1"/>
            </p:cNvSpPr>
            <p:nvPr/>
          </p:nvSpPr>
          <p:spPr bwMode="auto">
            <a:xfrm>
              <a:off x="2820" y="2394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62899" name="Rectangle 83"/>
            <p:cNvSpPr>
              <a:spLocks noChangeArrowheads="1"/>
            </p:cNvSpPr>
            <p:nvPr/>
          </p:nvSpPr>
          <p:spPr bwMode="auto">
            <a:xfrm>
              <a:off x="2304" y="2394"/>
              <a:ext cx="1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 b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2900" name="Freeform 84"/>
          <p:cNvSpPr>
            <a:spLocks/>
          </p:cNvSpPr>
          <p:nvPr/>
        </p:nvSpPr>
        <p:spPr bwMode="auto">
          <a:xfrm>
            <a:off x="3089275" y="3349625"/>
            <a:ext cx="990600" cy="914400"/>
          </a:xfrm>
          <a:custGeom>
            <a:avLst/>
            <a:gdLst>
              <a:gd name="T0" fmla="*/ 0 w 624"/>
              <a:gd name="T1" fmla="*/ 0 h 576"/>
              <a:gd name="T2" fmla="*/ 0 w 624"/>
              <a:gd name="T3" fmla="*/ 156 h 576"/>
              <a:gd name="T4" fmla="*/ 624 w 624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576">
                <a:moveTo>
                  <a:pt x="0" y="0"/>
                </a:moveTo>
                <a:lnTo>
                  <a:pt x="0" y="156"/>
                </a:lnTo>
                <a:lnTo>
                  <a:pt x="624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2901" name="Text Box 85"/>
          <p:cNvSpPr txBox="1">
            <a:spLocks noChangeArrowheads="1"/>
          </p:cNvSpPr>
          <p:nvPr/>
        </p:nvSpPr>
        <p:spPr bwMode="auto">
          <a:xfrm>
            <a:off x="265113" y="1929562"/>
            <a:ext cx="1808508" cy="70788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dirty="0"/>
              <a:t>t: </a:t>
            </a:r>
            <a:r>
              <a:rPr lang="en-US" altLang="zh-TW" sz="2000" dirty="0">
                <a:solidFill>
                  <a:srgbClr val="FF0000"/>
                </a:solidFill>
              </a:rPr>
              <a:t>true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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thread</a:t>
            </a:r>
          </a:p>
          <a:p>
            <a:r>
              <a:rPr lang="en-US" altLang="zh-TW" sz="2000" dirty="0">
                <a:sym typeface="Symbol" pitchFamily="18" charset="2"/>
              </a:rPr>
              <a:t>f: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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child</a:t>
            </a:r>
          </a:p>
        </p:txBody>
      </p:sp>
      <p:sp>
        <p:nvSpPr>
          <p:cNvPr id="162903" name="Rectangle 87"/>
          <p:cNvSpPr>
            <a:spLocks noChangeArrowheads="1"/>
          </p:cNvSpPr>
          <p:nvPr/>
        </p:nvSpPr>
        <p:spPr bwMode="auto">
          <a:xfrm>
            <a:off x="2555875" y="1916113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850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33375"/>
            <a:ext cx="3671888" cy="1143000"/>
          </a:xfrm>
        </p:spPr>
        <p:txBody>
          <a:bodyPr/>
          <a:lstStyle/>
          <a:p>
            <a:r>
              <a:rPr lang="en-US" altLang="zh-TW" sz="3600" dirty="0"/>
              <a:t>Threaded Binary </a:t>
            </a:r>
            <a:r>
              <a:rPr lang="en-US" altLang="zh-TW" sz="3600" dirty="0" smtClean="0"/>
              <a:t>Trees</a:t>
            </a:r>
            <a:endParaRPr lang="en-US" altLang="zh-TW" sz="36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700808"/>
            <a:ext cx="8226425" cy="2693987"/>
          </a:xfrm>
        </p:spPr>
        <p:txBody>
          <a:bodyPr/>
          <a:lstStyle/>
          <a:p>
            <a:r>
              <a:rPr lang="en-US" altLang="zh-TW" sz="2800" dirty="0"/>
              <a:t>Two additional fields of the node structure, 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left-thread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right-thread</a:t>
            </a:r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-&gt;left-thread=</a:t>
            </a:r>
            <a:r>
              <a:rPr lang="en-US" altLang="zh-TW" sz="2400" dirty="0">
                <a:solidFill>
                  <a:srgbClr val="0000FF"/>
                </a:solidFill>
              </a:rPr>
              <a:t>TRUE</a:t>
            </a:r>
            <a:r>
              <a:rPr lang="en-US" altLang="zh-TW" sz="2400" dirty="0"/>
              <a:t>, </a:t>
            </a:r>
            <a:br>
              <a:rPr lang="en-US" altLang="zh-TW" sz="2400" dirty="0"/>
            </a:br>
            <a:r>
              <a:rPr lang="en-US" altLang="zh-TW" sz="2400" dirty="0"/>
              <a:t>then 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-&gt;left-child </a:t>
            </a:r>
            <a:r>
              <a:rPr lang="en-US" altLang="zh-TW" sz="2400" dirty="0">
                <a:solidFill>
                  <a:srgbClr val="0000FF"/>
                </a:solidFill>
              </a:rPr>
              <a:t>contains a thread</a:t>
            </a:r>
            <a:r>
              <a:rPr lang="en-US" altLang="zh-TW" sz="2400" dirty="0"/>
              <a:t>; </a:t>
            </a:r>
          </a:p>
          <a:p>
            <a:pPr lvl="1"/>
            <a:r>
              <a:rPr lang="en-US" altLang="zh-TW" sz="2400" dirty="0"/>
              <a:t>Otherwise it contains a pointer to the </a:t>
            </a:r>
            <a:r>
              <a:rPr lang="en-US" altLang="zh-TW" sz="2400" dirty="0">
                <a:solidFill>
                  <a:srgbClr val="0000FF"/>
                </a:solidFill>
              </a:rPr>
              <a:t>left child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400" dirty="0"/>
              <a:t>Similarly for the right-thread</a:t>
            </a:r>
          </a:p>
        </p:txBody>
      </p:sp>
      <p:pic>
        <p:nvPicPr>
          <p:cNvPr id="163845" name="Picture 5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r="2873"/>
          <a:stretch>
            <a:fillRect/>
          </a:stretch>
        </p:blipFill>
        <p:spPr bwMode="auto">
          <a:xfrm>
            <a:off x="3922713" y="115888"/>
            <a:ext cx="5113337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4437112"/>
            <a:ext cx="9144000" cy="24208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typedef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Calibri" pitchFamily="34" charset="0"/>
              </a:rPr>
              <a:t>threaded_tree</a:t>
            </a:r>
            <a:r>
              <a:rPr lang="en-US" altLang="zh-TW" sz="2000" b="1" dirty="0" smtClean="0">
                <a:solidFill>
                  <a:schemeClr val="tx1"/>
                </a:solidFill>
                <a:latin typeface="Calibri" pitchFamily="34" charset="0"/>
              </a:rPr>
              <a:t>*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alibri" pitchFamily="34" charset="0"/>
              </a:rPr>
              <a:t>threaded_pointer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typedef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struct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threaded_tree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{</a:t>
            </a:r>
          </a:p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alibri" pitchFamily="34" charset="0"/>
              </a:rPr>
              <a:t>short </a:t>
            </a:r>
            <a:r>
              <a:rPr lang="en-US" altLang="zh-TW" sz="2000" b="1" dirty="0" err="1">
                <a:solidFill>
                  <a:srgbClr val="FF0000"/>
                </a:solidFill>
                <a:latin typeface="Calibri" pitchFamily="34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alibri" pitchFamily="34" charset="0"/>
              </a:rPr>
              <a:t>left_thread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threaded_pointer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left_child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   char data;</a:t>
            </a:r>
          </a:p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threaded_pointer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chemeClr val="tx1"/>
                </a:solidFill>
                <a:latin typeface="Calibri" pitchFamily="34" charset="0"/>
              </a:rPr>
              <a:t>right_child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;</a:t>
            </a:r>
          </a:p>
          <a:p>
            <a:pPr marL="342900" indent="-252000"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Calibri" pitchFamily="34" charset="0"/>
              </a:rPr>
              <a:t>short </a:t>
            </a:r>
            <a:r>
              <a:rPr lang="en-US" altLang="zh-TW" sz="2000" b="1" dirty="0" err="1">
                <a:solidFill>
                  <a:srgbClr val="FF0000"/>
                </a:solidFill>
                <a:latin typeface="Calibri" pitchFamily="34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alibri" pitchFamily="34" charset="0"/>
              </a:rPr>
              <a:t>right_thread</a:t>
            </a:r>
            <a:r>
              <a:rPr lang="en-US" altLang="zh-TW" sz="2000" b="1" dirty="0">
                <a:solidFill>
                  <a:schemeClr val="tx1"/>
                </a:solidFill>
                <a:latin typeface="Calibri" pitchFamily="34" charset="0"/>
              </a:rPr>
              <a:t>;  };</a:t>
            </a:r>
          </a:p>
        </p:txBody>
      </p:sp>
    </p:spTree>
    <p:extLst>
      <p:ext uri="{BB962C8B-B14F-4D97-AF65-F5344CB8AC3E}">
        <p14:creationId xmlns:p14="http://schemas.microsoft.com/office/powerpoint/2010/main" val="17424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8226425" cy="792162"/>
          </a:xfrm>
        </p:spPr>
        <p:txBody>
          <a:bodyPr/>
          <a:lstStyle/>
          <a:p>
            <a:r>
              <a:rPr lang="en-US" altLang="zh-TW" dirty="0" smtClean="0"/>
              <a:t>Terminology (1/3)</a:t>
            </a:r>
            <a:endParaRPr lang="en-US" altLang="zh-TW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339850"/>
            <a:ext cx="8640762" cy="5113338"/>
          </a:xfrm>
        </p:spPr>
        <p:txBody>
          <a:bodyPr/>
          <a:lstStyle/>
          <a:p>
            <a:r>
              <a:rPr lang="en-US" altLang="zh-TW" sz="2400" u="sng" dirty="0" smtClean="0">
                <a:solidFill>
                  <a:srgbClr val="0000FF"/>
                </a:solidFill>
              </a:rPr>
              <a:t>node</a:t>
            </a:r>
            <a:r>
              <a:rPr lang="en-US" altLang="zh-TW" sz="2400" dirty="0"/>
              <a:t>: the item of information plus the branches to each node.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degree</a:t>
            </a:r>
            <a:r>
              <a:rPr lang="en-US" altLang="zh-TW" sz="2400" dirty="0"/>
              <a:t>: the number of </a:t>
            </a:r>
            <a:r>
              <a:rPr lang="en-US" altLang="zh-TW" sz="2400" dirty="0" err="1"/>
              <a:t>subtrees</a:t>
            </a:r>
            <a:r>
              <a:rPr lang="en-US" altLang="zh-TW" sz="2400" dirty="0"/>
              <a:t> of a node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degree of a tree</a:t>
            </a:r>
            <a:r>
              <a:rPr lang="en-US" altLang="zh-TW" sz="2400" dirty="0"/>
              <a:t>: the maximum of the degree of the nodes in the tree.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terminal nodes (or leaf)</a:t>
            </a:r>
            <a:r>
              <a:rPr lang="en-US" altLang="zh-TW" sz="2400" dirty="0"/>
              <a:t>: nodes that have degree zero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nonterminal nodes</a:t>
            </a:r>
            <a:r>
              <a:rPr lang="en-US" altLang="zh-TW" sz="2400" dirty="0"/>
              <a:t>: nodes that don’t belong to terminal nodes.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children</a:t>
            </a:r>
            <a:r>
              <a:rPr lang="en-US" altLang="zh-TW" sz="2400" dirty="0"/>
              <a:t>: the roots of the </a:t>
            </a:r>
            <a:r>
              <a:rPr lang="en-US" altLang="zh-TW" sz="2400" dirty="0" err="1"/>
              <a:t>subtrees</a:t>
            </a:r>
            <a:r>
              <a:rPr lang="en-US" altLang="zh-TW" sz="2400" dirty="0"/>
              <a:t> of a node X are the </a:t>
            </a:r>
            <a:r>
              <a:rPr lang="en-US" altLang="zh-TW" sz="2400" i="1" dirty="0"/>
              <a:t>children</a:t>
            </a:r>
            <a:r>
              <a:rPr lang="en-US" altLang="zh-TW" sz="2400" dirty="0"/>
              <a:t> of X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parent</a:t>
            </a:r>
            <a:r>
              <a:rPr lang="en-US" altLang="zh-TW" sz="2400" dirty="0"/>
              <a:t>: X is the </a:t>
            </a:r>
            <a:r>
              <a:rPr lang="en-US" altLang="zh-TW" sz="2400" i="1" dirty="0"/>
              <a:t>parent</a:t>
            </a:r>
            <a:r>
              <a:rPr lang="en-US" altLang="zh-TW" sz="2400" dirty="0"/>
              <a:t> of its children.</a:t>
            </a:r>
          </a:p>
        </p:txBody>
      </p:sp>
    </p:spTree>
    <p:extLst>
      <p:ext uri="{BB962C8B-B14F-4D97-AF65-F5344CB8AC3E}">
        <p14:creationId xmlns:p14="http://schemas.microsoft.com/office/powerpoint/2010/main" val="30549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r>
              <a:rPr lang="en-US" altLang="zh-TW" dirty="0"/>
              <a:t>Threaded 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764704"/>
            <a:ext cx="8226425" cy="1830388"/>
          </a:xfrm>
        </p:spPr>
        <p:txBody>
          <a:bodyPr/>
          <a:lstStyle/>
          <a:p>
            <a:r>
              <a:rPr lang="en-US" altLang="zh-TW" sz="2800" dirty="0"/>
              <a:t>If we don’t want the left pointer of </a:t>
            </a:r>
            <a:r>
              <a:rPr lang="en-US" altLang="zh-TW" sz="2800" dirty="0">
                <a:solidFill>
                  <a:srgbClr val="FF0000"/>
                </a:solidFill>
              </a:rPr>
              <a:t>H</a:t>
            </a:r>
            <a:r>
              <a:rPr lang="en-US" altLang="zh-TW" sz="2800" dirty="0"/>
              <a:t> and the right pointer of </a:t>
            </a:r>
            <a:r>
              <a:rPr lang="en-US" altLang="zh-TW" sz="2800" dirty="0">
                <a:solidFill>
                  <a:srgbClr val="FF0000"/>
                </a:solidFill>
              </a:rPr>
              <a:t>G</a:t>
            </a:r>
            <a:r>
              <a:rPr lang="en-US" altLang="zh-TW" sz="2800" dirty="0"/>
              <a:t> to be dangling pointers, we may create root node and assign them </a:t>
            </a:r>
            <a:r>
              <a:rPr lang="en-US" altLang="zh-TW" sz="2800" dirty="0">
                <a:solidFill>
                  <a:srgbClr val="FF0000"/>
                </a:solidFill>
              </a:rPr>
              <a:t>pointing to the root node</a:t>
            </a:r>
          </a:p>
        </p:txBody>
      </p:sp>
      <p:pic>
        <p:nvPicPr>
          <p:cNvPr id="164868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 b="1306"/>
          <a:stretch>
            <a:fillRect/>
          </a:stretch>
        </p:blipFill>
        <p:spPr bwMode="auto">
          <a:xfrm>
            <a:off x="3062288" y="2636912"/>
            <a:ext cx="5902325" cy="40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8226425" cy="1143000"/>
          </a:xfrm>
        </p:spPr>
        <p:txBody>
          <a:bodyPr/>
          <a:lstStyle/>
          <a:p>
            <a:r>
              <a:rPr lang="en-US" altLang="zh-TW" dirty="0"/>
              <a:t>Threaded 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6425" cy="5256584"/>
          </a:xfrm>
        </p:spPr>
        <p:txBody>
          <a:bodyPr/>
          <a:lstStyle/>
          <a:p>
            <a:pPr marL="609600" indent="-609600"/>
            <a:r>
              <a:rPr lang="en-US" altLang="zh-TW" sz="2800" dirty="0" err="1">
                <a:solidFill>
                  <a:srgbClr val="FF0000"/>
                </a:solidFill>
              </a:rPr>
              <a:t>Inorder</a:t>
            </a:r>
            <a:r>
              <a:rPr lang="en-US" altLang="zh-TW" sz="2800" dirty="0">
                <a:solidFill>
                  <a:srgbClr val="FF0000"/>
                </a:solidFill>
              </a:rPr>
              <a:t> traversal </a:t>
            </a:r>
            <a:r>
              <a:rPr lang="en-US" altLang="zh-TW" sz="2800" dirty="0"/>
              <a:t>of a </a:t>
            </a:r>
            <a:r>
              <a:rPr lang="en-US" altLang="zh-TW" sz="2800" dirty="0">
                <a:solidFill>
                  <a:srgbClr val="FF0000"/>
                </a:solidFill>
              </a:rPr>
              <a:t>threaded binary tree</a:t>
            </a:r>
          </a:p>
          <a:p>
            <a:pPr marL="990600" lvl="1" indent="-533400"/>
            <a:r>
              <a:rPr lang="en-US" altLang="zh-TW" sz="2400" dirty="0"/>
              <a:t>By using of threads we can perform an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traversal </a:t>
            </a:r>
            <a:r>
              <a:rPr lang="en-US" altLang="zh-TW" sz="2400" dirty="0">
                <a:solidFill>
                  <a:srgbClr val="0000FF"/>
                </a:solidFill>
              </a:rPr>
              <a:t>without making use of a stack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 marL="990600" lvl="1" indent="-533400"/>
            <a:r>
              <a:rPr lang="en-US" altLang="zh-TW" sz="2400" dirty="0" smtClean="0"/>
              <a:t>Now</a:t>
            </a:r>
            <a:r>
              <a:rPr lang="en-US" altLang="zh-TW" sz="2400" dirty="0"/>
              <a:t>, we can follow the thread of any node, </a:t>
            </a:r>
            <a:r>
              <a:rPr lang="en-US" altLang="zh-TW" sz="2400" i="1" dirty="0" err="1"/>
              <a:t>ptr</a:t>
            </a:r>
            <a:r>
              <a:rPr lang="en-US" altLang="zh-TW" sz="2400" dirty="0"/>
              <a:t>, to the </a:t>
            </a:r>
            <a:r>
              <a:rPr lang="en-US" altLang="zh-TW" sz="2400" dirty="0">
                <a:solidFill>
                  <a:srgbClr val="0000FF"/>
                </a:solidFill>
              </a:rPr>
              <a:t>“next” node </a:t>
            </a:r>
            <a:r>
              <a:rPr lang="en-US" altLang="zh-TW" sz="2400" dirty="0"/>
              <a:t>of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traversal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If </a:t>
            </a:r>
            <a:r>
              <a:rPr lang="en-US" altLang="zh-TW" sz="2400" dirty="0" err="1">
                <a:solidFill>
                  <a:srgbClr val="0000FF"/>
                </a:solidFill>
              </a:rPr>
              <a:t>ptr</a:t>
            </a:r>
            <a:r>
              <a:rPr lang="en-US" altLang="zh-TW" sz="2400" dirty="0">
                <a:solidFill>
                  <a:srgbClr val="0000FF"/>
                </a:solidFill>
              </a:rPr>
              <a:t>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right_thread</a:t>
            </a:r>
            <a:r>
              <a:rPr lang="en-US" altLang="zh-TW" sz="2400" dirty="0">
                <a:solidFill>
                  <a:srgbClr val="0000FF"/>
                </a:solidFill>
              </a:rPr>
              <a:t> = TRUE</a:t>
            </a:r>
            <a:r>
              <a:rPr lang="en-US" altLang="zh-TW" sz="2400" dirty="0"/>
              <a:t>, 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successor of </a:t>
            </a:r>
            <a:r>
              <a:rPr lang="en-US" altLang="zh-TW" sz="2400" i="1" dirty="0" err="1"/>
              <a:t>ptr</a:t>
            </a:r>
            <a:r>
              <a:rPr lang="en-US" altLang="zh-TW" sz="2400" dirty="0"/>
              <a:t> is </a:t>
            </a:r>
            <a:r>
              <a:rPr lang="en-US" altLang="zh-TW" sz="2400" dirty="0" err="1">
                <a:solidFill>
                  <a:srgbClr val="0000FF"/>
                </a:solidFill>
              </a:rPr>
              <a:t>ptr</a:t>
            </a:r>
            <a:r>
              <a:rPr lang="en-US" altLang="zh-TW" sz="2400" dirty="0">
                <a:solidFill>
                  <a:srgbClr val="0000FF"/>
                </a:solidFill>
              </a:rPr>
              <a:t>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right_child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by definition of the threads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Otherwise we obtain 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successor of </a:t>
            </a:r>
            <a:r>
              <a:rPr lang="en-US" altLang="zh-TW" sz="2400" i="1" dirty="0" err="1"/>
              <a:t>ptr</a:t>
            </a:r>
            <a:r>
              <a:rPr lang="en-US" altLang="zh-TW" sz="2400" dirty="0"/>
              <a:t> by </a:t>
            </a:r>
            <a:r>
              <a:rPr lang="en-US" altLang="zh-TW" sz="2400" dirty="0">
                <a:solidFill>
                  <a:schemeClr val="tx2"/>
                </a:solidFill>
              </a:rPr>
              <a:t>following a path of left-child links</a:t>
            </a:r>
            <a:r>
              <a:rPr lang="en-US" altLang="zh-TW" sz="2400" dirty="0"/>
              <a:t> from the </a:t>
            </a:r>
            <a:r>
              <a:rPr lang="en-US" altLang="zh-TW" sz="2400" dirty="0">
                <a:solidFill>
                  <a:schemeClr val="tx2"/>
                </a:solidFill>
              </a:rPr>
              <a:t>right-child of </a:t>
            </a:r>
            <a:r>
              <a:rPr lang="en-US" altLang="zh-TW" sz="2400" i="1" dirty="0" err="1">
                <a:solidFill>
                  <a:schemeClr val="tx2"/>
                </a:solidFill>
              </a:rPr>
              <a:t>ptr</a:t>
            </a:r>
            <a:r>
              <a:rPr lang="en-US" altLang="zh-TW" sz="2400" dirty="0"/>
              <a:t> until we reach a </a:t>
            </a:r>
            <a:r>
              <a:rPr lang="en-US" altLang="zh-TW" sz="2400" dirty="0">
                <a:solidFill>
                  <a:schemeClr val="accent1"/>
                </a:solidFill>
              </a:rPr>
              <a:t>node</a:t>
            </a:r>
            <a:r>
              <a:rPr lang="en-US" altLang="zh-TW" sz="2400" dirty="0"/>
              <a:t> with </a:t>
            </a:r>
            <a:r>
              <a:rPr lang="en-US" altLang="zh-TW" sz="2400" dirty="0" err="1">
                <a:solidFill>
                  <a:srgbClr val="0000FF"/>
                </a:solidFill>
              </a:rPr>
              <a:t>left_thread</a:t>
            </a:r>
            <a:r>
              <a:rPr lang="en-US" altLang="zh-TW" sz="2400" dirty="0">
                <a:solidFill>
                  <a:srgbClr val="0000FF"/>
                </a:solidFill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8047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8226425" cy="936625"/>
          </a:xfrm>
        </p:spPr>
        <p:txBody>
          <a:bodyPr/>
          <a:lstStyle/>
          <a:p>
            <a:r>
              <a:rPr lang="en-US" altLang="zh-TW" dirty="0"/>
              <a:t>Threaded 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4744"/>
            <a:ext cx="8713787" cy="417512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Finding the </a:t>
            </a:r>
            <a:r>
              <a:rPr lang="en-US" altLang="zh-TW" sz="2800" dirty="0" err="1">
                <a:solidFill>
                  <a:srgbClr val="FF0000"/>
                </a:solidFill>
              </a:rPr>
              <a:t>inorder</a:t>
            </a:r>
            <a:r>
              <a:rPr lang="en-US" altLang="zh-TW" sz="2800" dirty="0">
                <a:solidFill>
                  <a:srgbClr val="FF0000"/>
                </a:solidFill>
              </a:rPr>
              <a:t> successor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of </a:t>
            </a:r>
            <a:r>
              <a:rPr lang="en-US" altLang="zh-TW" sz="2800" dirty="0"/>
              <a:t>a </a:t>
            </a:r>
            <a:r>
              <a:rPr lang="en-US" altLang="zh-TW" sz="2800" dirty="0" smtClean="0"/>
              <a:t>node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err="1"/>
              <a:t>threaded_pointer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insucc</a:t>
            </a:r>
            <a:r>
              <a:rPr lang="en-US" altLang="zh-TW" sz="2400" dirty="0" smtClean="0"/>
              <a:t> (</a:t>
            </a:r>
            <a:r>
              <a:rPr lang="en-US" altLang="zh-TW" sz="2400" dirty="0" err="1"/>
              <a:t>threaded_pointer</a:t>
            </a:r>
            <a:r>
              <a:rPr lang="en-US" altLang="zh-TW" sz="2400" dirty="0"/>
              <a:t> tree){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threaded_pointer</a:t>
            </a:r>
            <a:r>
              <a:rPr lang="en-US" altLang="zh-TW" sz="2400" dirty="0"/>
              <a:t> temp;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temp = tree-&gt;</a:t>
            </a:r>
            <a:r>
              <a:rPr lang="en-US" altLang="zh-TW" sz="2400" dirty="0" err="1"/>
              <a:t>right_child</a:t>
            </a:r>
            <a:r>
              <a:rPr lang="en-US" altLang="zh-TW" sz="24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if (!tree-&gt;</a:t>
            </a:r>
            <a:r>
              <a:rPr lang="en-US" altLang="zh-TW" sz="2400" dirty="0" err="1"/>
              <a:t>right_thread</a:t>
            </a:r>
            <a:r>
              <a:rPr lang="en-US" altLang="zh-TW" sz="24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	while (!temp-&gt;</a:t>
            </a:r>
            <a:r>
              <a:rPr lang="en-US" altLang="zh-TW" sz="2400" dirty="0" err="1"/>
              <a:t>left_thread</a:t>
            </a:r>
            <a:r>
              <a:rPr lang="en-US" altLang="zh-TW" sz="2400" dirty="0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		temp = temp-&gt;</a:t>
            </a:r>
            <a:r>
              <a:rPr lang="en-US" altLang="zh-TW" sz="2400" dirty="0" err="1"/>
              <a:t>left_child</a:t>
            </a:r>
            <a:r>
              <a:rPr lang="en-US" altLang="zh-TW" sz="24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return temp;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}</a:t>
            </a:r>
          </a:p>
        </p:txBody>
      </p:sp>
      <p:sp>
        <p:nvSpPr>
          <p:cNvPr id="207876" name="Oval 4"/>
          <p:cNvSpPr>
            <a:spLocks noChangeAspect="1" noChangeArrowheads="1"/>
          </p:cNvSpPr>
          <p:nvPr/>
        </p:nvSpPr>
        <p:spPr bwMode="auto">
          <a:xfrm>
            <a:off x="3460750" y="4652963"/>
            <a:ext cx="292100" cy="2921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77" name="Line 5"/>
          <p:cNvSpPr>
            <a:spLocks noChangeAspect="1" noChangeShapeType="1"/>
          </p:cNvSpPr>
          <p:nvPr/>
        </p:nvSpPr>
        <p:spPr bwMode="auto">
          <a:xfrm flipH="1">
            <a:off x="3135313" y="4910138"/>
            <a:ext cx="377825" cy="206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78" name="Line 6"/>
          <p:cNvSpPr>
            <a:spLocks noChangeAspect="1" noChangeShapeType="1"/>
          </p:cNvSpPr>
          <p:nvPr/>
        </p:nvSpPr>
        <p:spPr bwMode="auto">
          <a:xfrm>
            <a:off x="3735388" y="4892675"/>
            <a:ext cx="411162" cy="2238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90" name="AutoShape 18"/>
          <p:cNvSpPr>
            <a:spLocks noChangeAspect="1" noChangeArrowheads="1"/>
          </p:cNvSpPr>
          <p:nvPr/>
        </p:nvSpPr>
        <p:spPr bwMode="auto">
          <a:xfrm>
            <a:off x="2690813" y="5099050"/>
            <a:ext cx="941387" cy="7874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91" name="AutoShape 19"/>
          <p:cNvSpPr>
            <a:spLocks noChangeAspect="1" noChangeArrowheads="1"/>
          </p:cNvSpPr>
          <p:nvPr/>
        </p:nvSpPr>
        <p:spPr bwMode="auto">
          <a:xfrm>
            <a:off x="3702050" y="5099050"/>
            <a:ext cx="941388" cy="787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92" name="Text Box 20"/>
          <p:cNvSpPr txBox="1">
            <a:spLocks noChangeAspect="1" noChangeArrowheads="1"/>
          </p:cNvSpPr>
          <p:nvPr/>
        </p:nvSpPr>
        <p:spPr bwMode="auto">
          <a:xfrm>
            <a:off x="3309938" y="5948363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Inorder</a:t>
            </a:r>
          </a:p>
        </p:txBody>
      </p:sp>
      <p:grpSp>
        <p:nvGrpSpPr>
          <p:cNvPr id="207893" name="Group 21"/>
          <p:cNvGrpSpPr>
            <a:grpSpLocks noChangeAspect="1"/>
          </p:cNvGrpSpPr>
          <p:nvPr/>
        </p:nvGrpSpPr>
        <p:grpSpPr bwMode="auto">
          <a:xfrm>
            <a:off x="3101975" y="6281738"/>
            <a:ext cx="1284288" cy="358775"/>
            <a:chOff x="4224" y="2268"/>
            <a:chExt cx="900" cy="252"/>
          </a:xfrm>
        </p:grpSpPr>
        <p:sp>
          <p:nvSpPr>
            <p:cNvPr id="207894" name="Oval 22"/>
            <p:cNvSpPr>
              <a:spLocks noChangeAspect="1" noChangeArrowheads="1"/>
            </p:cNvSpPr>
            <p:nvPr/>
          </p:nvSpPr>
          <p:spPr bwMode="auto">
            <a:xfrm>
              <a:off x="4572" y="2316"/>
              <a:ext cx="204" cy="204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95" name="AutoShape 23"/>
            <p:cNvSpPr>
              <a:spLocks noChangeAspect="1" noChangeArrowheads="1"/>
            </p:cNvSpPr>
            <p:nvPr/>
          </p:nvSpPr>
          <p:spPr bwMode="auto">
            <a:xfrm>
              <a:off x="4224" y="2268"/>
              <a:ext cx="300" cy="228"/>
            </a:xfrm>
            <a:prstGeom prst="triangle">
              <a:avLst>
                <a:gd name="adj" fmla="val 50000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96" name="AutoShape 24"/>
            <p:cNvSpPr>
              <a:spLocks noChangeAspect="1" noChangeArrowheads="1"/>
            </p:cNvSpPr>
            <p:nvPr/>
          </p:nvSpPr>
          <p:spPr bwMode="auto">
            <a:xfrm>
              <a:off x="4824" y="2268"/>
              <a:ext cx="300" cy="2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7879" name="Oval 7"/>
          <p:cNvSpPr>
            <a:spLocks noChangeAspect="1" noChangeArrowheads="1"/>
          </p:cNvSpPr>
          <p:nvPr/>
        </p:nvSpPr>
        <p:spPr bwMode="auto">
          <a:xfrm>
            <a:off x="6556375" y="3789363"/>
            <a:ext cx="434975" cy="4381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0" name="Line 8"/>
          <p:cNvSpPr>
            <a:spLocks noChangeAspect="1" noChangeShapeType="1"/>
          </p:cNvSpPr>
          <p:nvPr/>
        </p:nvSpPr>
        <p:spPr bwMode="auto">
          <a:xfrm flipH="1">
            <a:off x="6069013" y="4175125"/>
            <a:ext cx="563562" cy="3095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1" name="Line 9"/>
          <p:cNvSpPr>
            <a:spLocks noChangeAspect="1" noChangeShapeType="1"/>
          </p:cNvSpPr>
          <p:nvPr/>
        </p:nvSpPr>
        <p:spPr bwMode="auto">
          <a:xfrm>
            <a:off x="6965950" y="4148138"/>
            <a:ext cx="592138" cy="309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2" name="Oval 10"/>
          <p:cNvSpPr>
            <a:spLocks noChangeAspect="1" noChangeArrowheads="1"/>
          </p:cNvSpPr>
          <p:nvPr/>
        </p:nvSpPr>
        <p:spPr bwMode="auto">
          <a:xfrm>
            <a:off x="7429500" y="4432300"/>
            <a:ext cx="434975" cy="436563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3" name="Line 11"/>
          <p:cNvSpPr>
            <a:spLocks noChangeAspect="1" noChangeShapeType="1"/>
          </p:cNvSpPr>
          <p:nvPr/>
        </p:nvSpPr>
        <p:spPr bwMode="auto">
          <a:xfrm flipH="1">
            <a:off x="7275513" y="4868863"/>
            <a:ext cx="333375" cy="3857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4" name="Oval 12"/>
          <p:cNvSpPr>
            <a:spLocks noChangeAspect="1" noChangeArrowheads="1"/>
          </p:cNvSpPr>
          <p:nvPr/>
        </p:nvSpPr>
        <p:spPr bwMode="auto">
          <a:xfrm>
            <a:off x="7018338" y="5229225"/>
            <a:ext cx="438150" cy="43497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5" name="Line 13"/>
          <p:cNvSpPr>
            <a:spLocks noChangeAspect="1" noChangeShapeType="1"/>
          </p:cNvSpPr>
          <p:nvPr/>
        </p:nvSpPr>
        <p:spPr bwMode="auto">
          <a:xfrm flipH="1">
            <a:off x="6786563" y="5637213"/>
            <a:ext cx="333375" cy="4381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6" name="Oval 14"/>
          <p:cNvSpPr>
            <a:spLocks noChangeAspect="1" noChangeArrowheads="1"/>
          </p:cNvSpPr>
          <p:nvPr/>
        </p:nvSpPr>
        <p:spPr bwMode="auto">
          <a:xfrm>
            <a:off x="6530975" y="6049963"/>
            <a:ext cx="434975" cy="4381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7" name="Line 15"/>
          <p:cNvSpPr>
            <a:spLocks noChangeAspect="1" noChangeShapeType="1"/>
          </p:cNvSpPr>
          <p:nvPr/>
        </p:nvSpPr>
        <p:spPr bwMode="auto">
          <a:xfrm>
            <a:off x="7839075" y="4816475"/>
            <a:ext cx="490538" cy="4889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8" name="Line 16"/>
          <p:cNvSpPr>
            <a:spLocks noChangeAspect="1" noChangeShapeType="1"/>
          </p:cNvSpPr>
          <p:nvPr/>
        </p:nvSpPr>
        <p:spPr bwMode="auto">
          <a:xfrm>
            <a:off x="7094538" y="4019550"/>
            <a:ext cx="769937" cy="3365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89" name="Line 17"/>
          <p:cNvSpPr>
            <a:spLocks noChangeAspect="1" noChangeShapeType="1"/>
          </p:cNvSpPr>
          <p:nvPr/>
        </p:nvSpPr>
        <p:spPr bwMode="auto">
          <a:xfrm flipH="1">
            <a:off x="7070725" y="5126038"/>
            <a:ext cx="744538" cy="11303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97" name="AutoShape 25"/>
          <p:cNvSpPr>
            <a:spLocks noChangeAspect="1" noChangeArrowheads="1"/>
          </p:cNvSpPr>
          <p:nvPr/>
        </p:nvSpPr>
        <p:spPr bwMode="auto">
          <a:xfrm>
            <a:off x="5373688" y="4457700"/>
            <a:ext cx="1412875" cy="1179513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898" name="AutoShape 26"/>
          <p:cNvSpPr>
            <a:spLocks noChangeAspect="1" noChangeArrowheads="1"/>
          </p:cNvSpPr>
          <p:nvPr/>
        </p:nvSpPr>
        <p:spPr bwMode="auto">
          <a:xfrm>
            <a:off x="7710488" y="5278438"/>
            <a:ext cx="1182687" cy="125888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8027988" y="2755900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tree</a:t>
            </a: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8243888" y="4508500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207902" name="Freeform 30"/>
          <p:cNvSpPr>
            <a:spLocks/>
          </p:cNvSpPr>
          <p:nvPr/>
        </p:nvSpPr>
        <p:spPr bwMode="auto">
          <a:xfrm>
            <a:off x="6188075" y="4222750"/>
            <a:ext cx="808038" cy="2259013"/>
          </a:xfrm>
          <a:custGeom>
            <a:avLst/>
            <a:gdLst>
              <a:gd name="T0" fmla="*/ 252 w 509"/>
              <a:gd name="T1" fmla="*/ 1360 h 1423"/>
              <a:gd name="T2" fmla="*/ 33 w 509"/>
              <a:gd name="T3" fmla="*/ 1349 h 1423"/>
              <a:gd name="T4" fmla="*/ 453 w 509"/>
              <a:gd name="T5" fmla="*/ 913 h 1423"/>
              <a:gd name="T6" fmla="*/ 371 w 509"/>
              <a:gd name="T7" fmla="*/ 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9" h="1423">
                <a:moveTo>
                  <a:pt x="252" y="1360"/>
                </a:moveTo>
                <a:cubicBezTo>
                  <a:pt x="216" y="1358"/>
                  <a:pt x="0" y="1423"/>
                  <a:pt x="33" y="1349"/>
                </a:cubicBezTo>
                <a:lnTo>
                  <a:pt x="453" y="913"/>
                </a:lnTo>
                <a:cubicBezTo>
                  <a:pt x="509" y="688"/>
                  <a:pt x="388" y="190"/>
                  <a:pt x="371" y="0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7904" name="Line 32"/>
          <p:cNvSpPr>
            <a:spLocks noChangeShapeType="1"/>
          </p:cNvSpPr>
          <p:nvPr/>
        </p:nvSpPr>
        <p:spPr bwMode="auto">
          <a:xfrm flipH="1">
            <a:off x="6804025" y="2997200"/>
            <a:ext cx="1296988" cy="7921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7905" name="Rectangle 33"/>
          <p:cNvSpPr>
            <a:spLocks noChangeArrowheads="1"/>
          </p:cNvSpPr>
          <p:nvPr/>
        </p:nvSpPr>
        <p:spPr bwMode="auto">
          <a:xfrm>
            <a:off x="971549" y="2492375"/>
            <a:ext cx="3414713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06" name="Rectangle 34"/>
          <p:cNvSpPr>
            <a:spLocks noChangeArrowheads="1"/>
          </p:cNvSpPr>
          <p:nvPr/>
        </p:nvSpPr>
        <p:spPr bwMode="auto">
          <a:xfrm>
            <a:off x="971550" y="2852738"/>
            <a:ext cx="3384550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971549" y="3284538"/>
            <a:ext cx="3325813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08" name="Rectangle 36"/>
          <p:cNvSpPr>
            <a:spLocks noChangeArrowheads="1"/>
          </p:cNvSpPr>
          <p:nvPr/>
        </p:nvSpPr>
        <p:spPr bwMode="auto">
          <a:xfrm>
            <a:off x="1116012" y="3644900"/>
            <a:ext cx="3816027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09" name="Rectangle 37"/>
          <p:cNvSpPr>
            <a:spLocks noChangeArrowheads="1"/>
          </p:cNvSpPr>
          <p:nvPr/>
        </p:nvSpPr>
        <p:spPr bwMode="auto">
          <a:xfrm>
            <a:off x="2051050" y="4076700"/>
            <a:ext cx="3529062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971550" y="4508500"/>
            <a:ext cx="1944266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7911" name="Line 39"/>
          <p:cNvSpPr>
            <a:spLocks noChangeShapeType="1"/>
          </p:cNvSpPr>
          <p:nvPr/>
        </p:nvSpPr>
        <p:spPr bwMode="auto">
          <a:xfrm flipH="1" flipV="1">
            <a:off x="7812088" y="4652963"/>
            <a:ext cx="504825" cy="714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7912" name="Line 40"/>
          <p:cNvSpPr>
            <a:spLocks noChangeShapeType="1"/>
          </p:cNvSpPr>
          <p:nvPr/>
        </p:nvSpPr>
        <p:spPr bwMode="auto">
          <a:xfrm flipH="1">
            <a:off x="7380288" y="4724400"/>
            <a:ext cx="936625" cy="5762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7913" name="Line 41"/>
          <p:cNvSpPr>
            <a:spLocks noChangeShapeType="1"/>
          </p:cNvSpPr>
          <p:nvPr/>
        </p:nvSpPr>
        <p:spPr bwMode="auto">
          <a:xfrm flipH="1">
            <a:off x="6948488" y="4724400"/>
            <a:ext cx="1368425" cy="1441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手繪多邊形 1"/>
          <p:cNvSpPr/>
          <p:nvPr/>
        </p:nvSpPr>
        <p:spPr>
          <a:xfrm>
            <a:off x="6883879" y="5667555"/>
            <a:ext cx="511452" cy="804464"/>
          </a:xfrm>
          <a:custGeom>
            <a:avLst/>
            <a:gdLst>
              <a:gd name="connsiteX0" fmla="*/ 0 w 511452"/>
              <a:gd name="connsiteY0" fmla="*/ 698739 h 804464"/>
              <a:gd name="connsiteX1" fmla="*/ 336430 w 511452"/>
              <a:gd name="connsiteY1" fmla="*/ 793630 h 804464"/>
              <a:gd name="connsiteX2" fmla="*/ 508959 w 511452"/>
              <a:gd name="connsiteY2" fmla="*/ 474453 h 804464"/>
              <a:gd name="connsiteX3" fmla="*/ 422695 w 511452"/>
              <a:gd name="connsiteY3" fmla="*/ 0 h 80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452" h="804464">
                <a:moveTo>
                  <a:pt x="0" y="698739"/>
                </a:moveTo>
                <a:cubicBezTo>
                  <a:pt x="125802" y="764875"/>
                  <a:pt x="251604" y="831011"/>
                  <a:pt x="336430" y="793630"/>
                </a:cubicBezTo>
                <a:cubicBezTo>
                  <a:pt x="421256" y="756249"/>
                  <a:pt x="494581" y="606725"/>
                  <a:pt x="508959" y="474453"/>
                </a:cubicBezTo>
                <a:cubicBezTo>
                  <a:pt x="523337" y="342181"/>
                  <a:pt x="473016" y="171090"/>
                  <a:pt x="422695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0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1" grpId="0"/>
      <p:bldP spid="207905" grpId="0" animBg="1"/>
      <p:bldP spid="207905" grpId="1" animBg="1"/>
      <p:bldP spid="207906" grpId="0" animBg="1"/>
      <p:bldP spid="207906" grpId="1" animBg="1"/>
      <p:bldP spid="207907" grpId="0" animBg="1"/>
      <p:bldP spid="207907" grpId="1" animBg="1"/>
      <p:bldP spid="207908" grpId="0" animBg="1"/>
      <p:bldP spid="207908" grpId="1" animBg="1"/>
      <p:bldP spid="207908" grpId="2" animBg="1"/>
      <p:bldP spid="207908" grpId="3" animBg="1"/>
      <p:bldP spid="207908" grpId="4" animBg="1"/>
      <p:bldP spid="207908" grpId="5" animBg="1"/>
      <p:bldP spid="207909" grpId="0" animBg="1"/>
      <p:bldP spid="207909" grpId="1" animBg="1"/>
      <p:bldP spid="207909" grpId="2" animBg="1"/>
      <p:bldP spid="207909" grpId="3" animBg="1"/>
      <p:bldP spid="207910" grpId="0" animBg="1"/>
      <p:bldP spid="207910" grpId="1" animBg="1"/>
      <p:bldP spid="207911" grpId="0" animBg="1"/>
      <p:bldP spid="207911" grpId="1" animBg="1"/>
      <p:bldP spid="207912" grpId="0" animBg="1"/>
      <p:bldP spid="207912" grpId="1" animBg="1"/>
      <p:bldP spid="2079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908050"/>
            <a:ext cx="8226425" cy="49688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sz="2800" dirty="0" err="1"/>
              <a:t>Inorder</a:t>
            </a:r>
            <a:r>
              <a:rPr lang="en-US" altLang="zh-TW" sz="2800" dirty="0"/>
              <a:t> traversal of a threaded binary tree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void </a:t>
            </a:r>
            <a:r>
              <a:rPr lang="en-US" altLang="zh-TW" sz="2400" dirty="0" err="1"/>
              <a:t>tinorder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threaded_pointer</a:t>
            </a:r>
            <a:r>
              <a:rPr lang="en-US" altLang="zh-TW" sz="2400" dirty="0"/>
              <a:t> tree){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 smtClean="0"/>
              <a:t>/* traverse the threaded binary tree </a:t>
            </a:r>
            <a:r>
              <a:rPr lang="en-US" altLang="zh-TW" sz="2400" dirty="0" err="1" smtClean="0"/>
              <a:t>inorder</a:t>
            </a:r>
            <a:r>
              <a:rPr lang="en-US" altLang="zh-TW" sz="2400" dirty="0" smtClean="0"/>
              <a:t> */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threaded_pointer</a:t>
            </a:r>
            <a:r>
              <a:rPr lang="en-US" altLang="zh-TW" sz="2400" dirty="0"/>
              <a:t> temp = tree;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for (;;) {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	temp = 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insucc</a:t>
            </a:r>
            <a:r>
              <a:rPr lang="en-US" altLang="zh-TW" sz="2400" dirty="0"/>
              <a:t>(temp);</a:t>
            </a:r>
            <a:endParaRPr lang="en-US" altLang="zh-TW" sz="2400" dirty="0">
              <a:solidFill>
                <a:srgbClr val="FF0000"/>
              </a:solidFill>
              <a:effectLst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	if (temp==tree)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		break;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	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(“%3c”,temp-&gt;data);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	}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/>
              <a:t>}</a:t>
            </a:r>
          </a:p>
        </p:txBody>
      </p:sp>
      <p:grpSp>
        <p:nvGrpSpPr>
          <p:cNvPr id="167980" name="Group 44"/>
          <p:cNvGrpSpPr>
            <a:grpSpLocks/>
          </p:cNvGrpSpPr>
          <p:nvPr/>
        </p:nvGrpSpPr>
        <p:grpSpPr bwMode="auto">
          <a:xfrm>
            <a:off x="4427984" y="3143250"/>
            <a:ext cx="4895850" cy="3598863"/>
            <a:chOff x="2608" y="1980"/>
            <a:chExt cx="3084" cy="2267"/>
          </a:xfrm>
        </p:grpSpPr>
        <p:pic>
          <p:nvPicPr>
            <p:cNvPr id="167941" name="Picture 5" descr="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7" t="10361" r="7315" b="14807"/>
            <a:stretch>
              <a:fillRect/>
            </a:stretch>
          </p:blipFill>
          <p:spPr bwMode="auto">
            <a:xfrm>
              <a:off x="2608" y="1980"/>
              <a:ext cx="3084" cy="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975" name="Rectangle 39"/>
            <p:cNvSpPr>
              <a:spLocks noChangeArrowheads="1"/>
            </p:cNvSpPr>
            <p:nvPr/>
          </p:nvSpPr>
          <p:spPr bwMode="auto">
            <a:xfrm>
              <a:off x="2608" y="2886"/>
              <a:ext cx="272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7325"/>
            <a:ext cx="8226425" cy="720725"/>
          </a:xfrm>
        </p:spPr>
        <p:txBody>
          <a:bodyPr/>
          <a:lstStyle/>
          <a:p>
            <a:r>
              <a:rPr lang="en-US" altLang="zh-TW" sz="4000" dirty="0"/>
              <a:t>Threaded Binary </a:t>
            </a:r>
            <a:r>
              <a:rPr lang="en-US" altLang="zh-TW" sz="4000" dirty="0" smtClean="0"/>
              <a:t>Trees</a:t>
            </a:r>
            <a:endParaRPr lang="en-US" altLang="zh-TW" sz="4000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68313" y="5924550"/>
            <a:ext cx="323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</a:rPr>
              <a:t>Time Complexity: O(</a:t>
            </a:r>
            <a:r>
              <a:rPr lang="en-US" altLang="zh-TW" sz="2400" i="1">
                <a:solidFill>
                  <a:schemeClr val="tx2"/>
                </a:solidFill>
              </a:rPr>
              <a:t>n</a:t>
            </a:r>
            <a:r>
              <a:rPr lang="en-US" altLang="zh-TW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7391847" y="3273425"/>
            <a:ext cx="935037" cy="2524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6455222" y="4138613"/>
            <a:ext cx="935037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5534472" y="4903788"/>
            <a:ext cx="935037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7409309" y="4868863"/>
            <a:ext cx="935038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4904234" y="5562600"/>
            <a:ext cx="935038" cy="2524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5939284" y="5589588"/>
            <a:ext cx="935038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7023547" y="5595938"/>
            <a:ext cx="935037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8142734" y="5616575"/>
            <a:ext cx="935038" cy="2524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4648647" y="6237288"/>
            <a:ext cx="935037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4" name="Rectangle 18"/>
          <p:cNvSpPr>
            <a:spLocks noChangeArrowheads="1"/>
          </p:cNvSpPr>
          <p:nvPr/>
        </p:nvSpPr>
        <p:spPr bwMode="auto">
          <a:xfrm>
            <a:off x="5731322" y="6237288"/>
            <a:ext cx="935037" cy="25241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755576" y="2347913"/>
            <a:ext cx="4176712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98451" y="3213100"/>
            <a:ext cx="3024187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898451" y="3644900"/>
            <a:ext cx="2089150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898451" y="4581525"/>
            <a:ext cx="3529012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8460234" y="371633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tree</a:t>
            </a:r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 flipV="1">
            <a:off x="7883972" y="3573463"/>
            <a:ext cx="647700" cy="3603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4570934" y="261176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output:</a:t>
            </a:r>
          </a:p>
        </p:txBody>
      </p:sp>
      <p:sp>
        <p:nvSpPr>
          <p:cNvPr id="167963" name="Rectangle 27"/>
          <p:cNvSpPr>
            <a:spLocks noChangeArrowheads="1"/>
          </p:cNvSpPr>
          <p:nvPr/>
        </p:nvSpPr>
        <p:spPr bwMode="auto">
          <a:xfrm>
            <a:off x="1835076" y="4076700"/>
            <a:ext cx="935037" cy="360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7161734" y="261176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F</a:t>
            </a:r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7377634" y="261176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C</a:t>
            </a:r>
          </a:p>
        </p:txBody>
      </p:sp>
      <p:sp>
        <p:nvSpPr>
          <p:cNvPr id="167966" name="Text Box 30"/>
          <p:cNvSpPr txBox="1">
            <a:spLocks noChangeArrowheads="1"/>
          </p:cNvSpPr>
          <p:nvPr/>
        </p:nvSpPr>
        <p:spPr bwMode="auto">
          <a:xfrm>
            <a:off x="7666559" y="261176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G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5578997" y="261176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H</a:t>
            </a:r>
          </a:p>
        </p:txBody>
      </p:sp>
      <p:sp>
        <p:nvSpPr>
          <p:cNvPr id="167969" name="Text Box 33"/>
          <p:cNvSpPr txBox="1">
            <a:spLocks noChangeArrowheads="1"/>
          </p:cNvSpPr>
          <p:nvPr/>
        </p:nvSpPr>
        <p:spPr bwMode="auto">
          <a:xfrm>
            <a:off x="5867922" y="261176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D</a:t>
            </a:r>
          </a:p>
        </p:txBody>
      </p:sp>
      <p:sp>
        <p:nvSpPr>
          <p:cNvPr id="167970" name="Text Box 34"/>
          <p:cNvSpPr txBox="1">
            <a:spLocks noChangeArrowheads="1"/>
          </p:cNvSpPr>
          <p:nvPr/>
        </p:nvSpPr>
        <p:spPr bwMode="auto">
          <a:xfrm>
            <a:off x="6155259" y="261176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I</a:t>
            </a:r>
          </a:p>
        </p:txBody>
      </p:sp>
      <p:sp>
        <p:nvSpPr>
          <p:cNvPr id="167971" name="Text Box 35"/>
          <p:cNvSpPr txBox="1">
            <a:spLocks noChangeArrowheads="1"/>
          </p:cNvSpPr>
          <p:nvPr/>
        </p:nvSpPr>
        <p:spPr bwMode="auto">
          <a:xfrm>
            <a:off x="6299722" y="261176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B</a:t>
            </a:r>
          </a:p>
        </p:txBody>
      </p:sp>
      <p:sp>
        <p:nvSpPr>
          <p:cNvPr id="167972" name="Text Box 36"/>
          <p:cNvSpPr txBox="1">
            <a:spLocks noChangeArrowheads="1"/>
          </p:cNvSpPr>
          <p:nvPr/>
        </p:nvSpPr>
        <p:spPr bwMode="auto">
          <a:xfrm>
            <a:off x="6587059" y="261176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E</a:t>
            </a:r>
          </a:p>
        </p:txBody>
      </p:sp>
      <p:sp>
        <p:nvSpPr>
          <p:cNvPr id="167973" name="Text Box 37"/>
          <p:cNvSpPr txBox="1">
            <a:spLocks noChangeArrowheads="1"/>
          </p:cNvSpPr>
          <p:nvPr/>
        </p:nvSpPr>
        <p:spPr bwMode="auto">
          <a:xfrm>
            <a:off x="6875984" y="261176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1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/>
      <p:bldP spid="167945" grpId="1" animBg="1"/>
      <p:bldP spid="167945" grpId="2" animBg="1"/>
      <p:bldP spid="167945" grpId="3" animBg="1"/>
      <p:bldP spid="167945" grpId="4" animBg="1"/>
      <p:bldP spid="167946" grpId="0" animBg="1"/>
      <p:bldP spid="167946" grpId="1" animBg="1"/>
      <p:bldP spid="167946" grpId="2" animBg="1"/>
      <p:bldP spid="167946" grpId="3" animBg="1"/>
      <p:bldP spid="167947" grpId="0" animBg="1"/>
      <p:bldP spid="167947" grpId="1" animBg="1"/>
      <p:bldP spid="167947" grpId="2" animBg="1"/>
      <p:bldP spid="167947" grpId="3" animBg="1"/>
      <p:bldP spid="167948" grpId="0" animBg="1"/>
      <p:bldP spid="167948" grpId="1" animBg="1"/>
      <p:bldP spid="167948" grpId="2" animBg="1"/>
      <p:bldP spid="167948" grpId="3" animBg="1"/>
      <p:bldP spid="167949" grpId="0" animBg="1"/>
      <p:bldP spid="167949" grpId="1" animBg="1"/>
      <p:bldP spid="167949" grpId="2" animBg="1"/>
      <p:bldP spid="167949" grpId="3" animBg="1"/>
      <p:bldP spid="167950" grpId="0" animBg="1"/>
      <p:bldP spid="167950" grpId="1" animBg="1"/>
      <p:bldP spid="167951" grpId="0" animBg="1"/>
      <p:bldP spid="167951" grpId="1" animBg="1"/>
      <p:bldP spid="167952" grpId="0" animBg="1"/>
      <p:bldP spid="167952" grpId="1" animBg="1"/>
      <p:bldP spid="167953" grpId="0" animBg="1"/>
      <p:bldP spid="167953" grpId="1" animBg="1"/>
      <p:bldP spid="167954" grpId="0" animBg="1"/>
      <p:bldP spid="167954" grpId="1" animBg="1"/>
      <p:bldP spid="167955" grpId="0" animBg="1"/>
      <p:bldP spid="167955" grpId="1" animBg="1"/>
      <p:bldP spid="167956" grpId="0" animBg="1"/>
      <p:bldP spid="167956" grpId="1" animBg="1"/>
      <p:bldP spid="167956" grpId="2" animBg="1"/>
      <p:bldP spid="167956" grpId="3" animBg="1"/>
      <p:bldP spid="167956" grpId="4" animBg="1"/>
      <p:bldP spid="167956" grpId="5" animBg="1"/>
      <p:bldP spid="167956" grpId="6" animBg="1"/>
      <p:bldP spid="167956" grpId="7" animBg="1"/>
      <p:bldP spid="167956" grpId="8" animBg="1"/>
      <p:bldP spid="167956" grpId="9" animBg="1"/>
      <p:bldP spid="167956" grpId="10" animBg="1"/>
      <p:bldP spid="167956" grpId="11" animBg="1"/>
      <p:bldP spid="167956" grpId="12" animBg="1"/>
      <p:bldP spid="167956" grpId="13" animBg="1"/>
      <p:bldP spid="167956" grpId="14" animBg="1"/>
      <p:bldP spid="167956" grpId="15" animBg="1"/>
      <p:bldP spid="167956" grpId="16" animBg="1"/>
      <p:bldP spid="167956" grpId="17" animBg="1"/>
      <p:bldP spid="167956" grpId="18" animBg="1"/>
      <p:bldP spid="167956" grpId="19" animBg="1"/>
      <p:bldP spid="167957" grpId="0" animBg="1"/>
      <p:bldP spid="167957" grpId="1" animBg="1"/>
      <p:bldP spid="167957" grpId="2" animBg="1"/>
      <p:bldP spid="167957" grpId="3" animBg="1"/>
      <p:bldP spid="167957" grpId="4" animBg="1"/>
      <p:bldP spid="167957" grpId="5" animBg="1"/>
      <p:bldP spid="167957" grpId="6" animBg="1"/>
      <p:bldP spid="167957" grpId="7" animBg="1"/>
      <p:bldP spid="167957" grpId="8" animBg="1"/>
      <p:bldP spid="167957" grpId="9" animBg="1"/>
      <p:bldP spid="167957" grpId="10" animBg="1"/>
      <p:bldP spid="167957" grpId="11" animBg="1"/>
      <p:bldP spid="167957" grpId="12" animBg="1"/>
      <p:bldP spid="167957" grpId="13" animBg="1"/>
      <p:bldP spid="167957" grpId="14" animBg="1"/>
      <p:bldP spid="167957" grpId="15" animBg="1"/>
      <p:bldP spid="167957" grpId="16" animBg="1"/>
      <p:bldP spid="167957" grpId="17" animBg="1"/>
      <p:bldP spid="167957" grpId="18" animBg="1"/>
      <p:bldP spid="167957" grpId="19" animBg="1"/>
      <p:bldP spid="167958" grpId="0" animBg="1"/>
      <p:bldP spid="167958" grpId="1" animBg="1"/>
      <p:bldP spid="167958" grpId="2" animBg="1"/>
      <p:bldP spid="167958" grpId="3" animBg="1"/>
      <p:bldP spid="167958" grpId="4" animBg="1"/>
      <p:bldP spid="167958" grpId="5" animBg="1"/>
      <p:bldP spid="167958" grpId="6" animBg="1"/>
      <p:bldP spid="167958" grpId="7" animBg="1"/>
      <p:bldP spid="167958" grpId="8" animBg="1"/>
      <p:bldP spid="167958" grpId="9" animBg="1"/>
      <p:bldP spid="167958" grpId="10" animBg="1"/>
      <p:bldP spid="167958" grpId="11" animBg="1"/>
      <p:bldP spid="167958" grpId="12" animBg="1"/>
      <p:bldP spid="167958" grpId="13" animBg="1"/>
      <p:bldP spid="167958" grpId="14" animBg="1"/>
      <p:bldP spid="167958" grpId="15" animBg="1"/>
      <p:bldP spid="167958" grpId="16" animBg="1"/>
      <p:bldP spid="167958" grpId="17" animBg="1"/>
      <p:bldP spid="167963" grpId="0" animBg="1"/>
      <p:bldP spid="167963" grpId="1" animBg="1"/>
      <p:bldP spid="167964" grpId="0"/>
      <p:bldP spid="167965" grpId="0"/>
      <p:bldP spid="167966" grpId="0"/>
      <p:bldP spid="167968" grpId="0"/>
      <p:bldP spid="167969" grpId="0"/>
      <p:bldP spid="167970" grpId="0"/>
      <p:bldP spid="167971" grpId="0"/>
      <p:bldP spid="167972" grpId="0"/>
      <p:bldP spid="1679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315200" cy="838200"/>
          </a:xfrm>
        </p:spPr>
        <p:txBody>
          <a:bodyPr/>
          <a:lstStyle/>
          <a:p>
            <a:r>
              <a:rPr lang="en-US" altLang="zh-TW" dirty="0"/>
              <a:t>Threaded 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496944" cy="3559175"/>
          </a:xfrm>
        </p:spPr>
        <p:txBody>
          <a:bodyPr/>
          <a:lstStyle/>
          <a:p>
            <a:pPr marL="609600" indent="-609600"/>
            <a:r>
              <a:rPr lang="en-US" altLang="zh-TW" sz="2800" u="sng" dirty="0">
                <a:solidFill>
                  <a:srgbClr val="FF0000"/>
                </a:solidFill>
              </a:rPr>
              <a:t>Inserting A Node</a:t>
            </a:r>
            <a:r>
              <a:rPr lang="en-US" altLang="zh-TW" sz="2800" dirty="0"/>
              <a:t> Into A Threaded Binary Tree</a:t>
            </a:r>
          </a:p>
          <a:p>
            <a:pPr marL="990600" lvl="1" indent="-533400"/>
            <a:r>
              <a:rPr lang="en-US" altLang="zh-TW" sz="2400" dirty="0"/>
              <a:t>Insert </a:t>
            </a:r>
            <a:r>
              <a:rPr lang="en-US" altLang="zh-TW" sz="2400" dirty="0">
                <a:solidFill>
                  <a:srgbClr val="0000FF"/>
                </a:solidFill>
              </a:rPr>
              <a:t>child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as the </a:t>
            </a:r>
            <a:r>
              <a:rPr lang="en-US" altLang="zh-TW" sz="2400" dirty="0">
                <a:solidFill>
                  <a:srgbClr val="0000FF"/>
                </a:solidFill>
              </a:rPr>
              <a:t>right child </a:t>
            </a:r>
            <a:r>
              <a:rPr lang="en-US" altLang="zh-TW" sz="2400" dirty="0"/>
              <a:t>of node </a:t>
            </a:r>
            <a:r>
              <a:rPr lang="en-US" altLang="zh-TW" sz="2400" i="1" dirty="0">
                <a:solidFill>
                  <a:schemeClr val="tx2"/>
                </a:solidFill>
              </a:rPr>
              <a:t>parent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change </a:t>
            </a:r>
            <a:r>
              <a:rPr lang="en-US" altLang="zh-TW" sz="2400" dirty="0">
                <a:solidFill>
                  <a:srgbClr val="0000FF"/>
                </a:solidFill>
              </a:rPr>
              <a:t>parent-&gt;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right_thread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0000FF"/>
                </a:solidFill>
              </a:rPr>
              <a:t>FALSE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set </a:t>
            </a:r>
            <a:r>
              <a:rPr lang="en-US" altLang="zh-TW" sz="2400" dirty="0">
                <a:solidFill>
                  <a:srgbClr val="0000FF"/>
                </a:solidFill>
              </a:rPr>
              <a:t>child-&gt;</a:t>
            </a:r>
            <a:r>
              <a:rPr lang="en-US" altLang="zh-TW" sz="2400" dirty="0" err="1">
                <a:solidFill>
                  <a:srgbClr val="0000FF"/>
                </a:solidFill>
              </a:rPr>
              <a:t>left_thread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0000FF"/>
                </a:solidFill>
              </a:rPr>
              <a:t>child-&gt;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right_thread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0000FF"/>
                </a:solidFill>
              </a:rPr>
              <a:t>TRUE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set </a:t>
            </a:r>
            <a:r>
              <a:rPr lang="en-US" altLang="zh-TW" sz="2400" dirty="0">
                <a:solidFill>
                  <a:srgbClr val="0000FF"/>
                </a:solidFill>
              </a:rPr>
              <a:t>child-&gt;</a:t>
            </a:r>
            <a:r>
              <a:rPr lang="en-US" altLang="zh-TW" sz="2400" dirty="0" err="1">
                <a:solidFill>
                  <a:srgbClr val="0000FF"/>
                </a:solidFill>
              </a:rPr>
              <a:t>left_child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to point to </a:t>
            </a:r>
            <a:r>
              <a:rPr lang="en-US" altLang="zh-TW" sz="2400" i="1" dirty="0">
                <a:solidFill>
                  <a:srgbClr val="0000FF"/>
                </a:solidFill>
              </a:rPr>
              <a:t>parent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set </a:t>
            </a:r>
            <a:r>
              <a:rPr lang="en-US" altLang="zh-TW" sz="2400" dirty="0">
                <a:solidFill>
                  <a:srgbClr val="0000FF"/>
                </a:solidFill>
              </a:rPr>
              <a:t>child-&gt;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right_child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0000FF"/>
                </a:solidFill>
              </a:rPr>
              <a:t>parent-&gt;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right_child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zh-TW" sz="2400" dirty="0"/>
              <a:t>change </a:t>
            </a:r>
            <a:r>
              <a:rPr lang="en-US" altLang="zh-TW" sz="2400" dirty="0">
                <a:solidFill>
                  <a:srgbClr val="0000FF"/>
                </a:solidFill>
              </a:rPr>
              <a:t>parent-&gt;</a:t>
            </a:r>
            <a:r>
              <a:rPr lang="en-US" altLang="zh-TW" sz="2400" dirty="0" err="1">
                <a:solidFill>
                  <a:srgbClr val="0000FF"/>
                </a:solidFill>
              </a:rPr>
              <a:t>right_child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to point to </a:t>
            </a:r>
            <a:r>
              <a:rPr lang="en-US" altLang="zh-TW" sz="2400" dirty="0">
                <a:solidFill>
                  <a:srgbClr val="0000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788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4"/>
            <a:ext cx="9144000" cy="609282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Right insertion </a:t>
            </a:r>
            <a:r>
              <a:rPr lang="en-US" altLang="zh-TW" sz="2400" dirty="0"/>
              <a:t>in a threaded binary tree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void </a:t>
            </a:r>
            <a:r>
              <a:rPr lang="en-US" altLang="zh-TW" sz="2000" u="sng" dirty="0" err="1">
                <a:solidFill>
                  <a:srgbClr val="FF0000"/>
                </a:solidFill>
              </a:rPr>
              <a:t>insert_right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thread_pointer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parent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threaded_pointer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child</a:t>
            </a:r>
            <a:r>
              <a:rPr lang="en-US" altLang="zh-TW" sz="2000" dirty="0"/>
              <a:t>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/* insert child as the right child of parent in a threaded binary tree */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threaded_pointer</a:t>
            </a:r>
            <a:r>
              <a:rPr lang="en-US" altLang="zh-TW" sz="2000" dirty="0"/>
              <a:t> temp;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child-&gt;</a:t>
            </a:r>
            <a:r>
              <a:rPr lang="en-US" altLang="zh-TW" sz="2000" dirty="0" err="1"/>
              <a:t>right_child</a:t>
            </a:r>
            <a:r>
              <a:rPr lang="en-US" altLang="zh-TW" sz="2000" dirty="0"/>
              <a:t> = parent-&gt;</a:t>
            </a:r>
            <a:r>
              <a:rPr lang="en-US" altLang="zh-TW" sz="2000" dirty="0" err="1"/>
              <a:t>right_child</a:t>
            </a:r>
            <a:r>
              <a:rPr lang="en-US" altLang="zh-TW" sz="20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child-&gt;</a:t>
            </a:r>
            <a:r>
              <a:rPr lang="en-US" altLang="zh-TW" sz="2000" dirty="0" err="1"/>
              <a:t>right_thread</a:t>
            </a:r>
            <a:r>
              <a:rPr lang="en-US" altLang="zh-TW" sz="2000" dirty="0"/>
              <a:t> = parent-&gt;</a:t>
            </a:r>
            <a:r>
              <a:rPr lang="en-US" altLang="zh-TW" sz="2000" dirty="0" err="1"/>
              <a:t>right_thread</a:t>
            </a:r>
            <a:r>
              <a:rPr lang="en-US" altLang="zh-TW" sz="20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child-&gt;</a:t>
            </a:r>
            <a:r>
              <a:rPr lang="en-US" altLang="zh-TW" sz="2000" dirty="0" err="1"/>
              <a:t>left_child</a:t>
            </a:r>
            <a:r>
              <a:rPr lang="en-US" altLang="zh-TW" sz="2000" dirty="0"/>
              <a:t> = parent;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child-&gt;</a:t>
            </a:r>
            <a:r>
              <a:rPr lang="en-US" altLang="zh-TW" sz="2000" dirty="0" err="1"/>
              <a:t>left_thread</a:t>
            </a:r>
            <a:r>
              <a:rPr lang="en-US" altLang="zh-TW" sz="2000" dirty="0"/>
              <a:t> = TRUE;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parent-&gt;</a:t>
            </a:r>
            <a:r>
              <a:rPr lang="en-US" altLang="zh-TW" sz="2000" dirty="0" err="1"/>
              <a:t>right_child</a:t>
            </a:r>
            <a:r>
              <a:rPr lang="en-US" altLang="zh-TW" sz="2000" dirty="0"/>
              <a:t> = child;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parent-&gt;</a:t>
            </a:r>
            <a:r>
              <a:rPr lang="en-US" altLang="zh-TW" sz="2000" dirty="0" err="1"/>
              <a:t>right_thread</a:t>
            </a:r>
            <a:r>
              <a:rPr lang="en-US" altLang="zh-TW" sz="2000" dirty="0"/>
              <a:t> = FALSE;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If(!child-&gt;</a:t>
            </a:r>
            <a:r>
              <a:rPr lang="en-US" altLang="zh-TW" sz="2000" dirty="0" err="1"/>
              <a:t>right_thread</a:t>
            </a:r>
            <a:r>
              <a:rPr lang="en-US" altLang="zh-TW" sz="2000" dirty="0"/>
              <a:t>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	temp = </a:t>
            </a:r>
            <a:r>
              <a:rPr lang="en-US" altLang="zh-TW" sz="2000" dirty="0" err="1"/>
              <a:t>insucc</a:t>
            </a:r>
            <a:r>
              <a:rPr lang="en-US" altLang="zh-TW" sz="2000" dirty="0"/>
              <a:t>(child);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	temp-&gt;</a:t>
            </a:r>
            <a:r>
              <a:rPr lang="en-US" altLang="zh-TW" sz="2000" dirty="0" err="1"/>
              <a:t>left_child</a:t>
            </a:r>
            <a:r>
              <a:rPr lang="en-US" altLang="zh-TW" sz="2000" dirty="0"/>
              <a:t> = child;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649287"/>
          </a:xfrm>
        </p:spPr>
        <p:txBody>
          <a:bodyPr/>
          <a:lstStyle/>
          <a:p>
            <a:r>
              <a:rPr lang="en-US" altLang="zh-TW" sz="4000" dirty="0"/>
              <a:t>Threaded Binary Trees </a:t>
            </a:r>
          </a:p>
        </p:txBody>
      </p:sp>
      <p:grpSp>
        <p:nvGrpSpPr>
          <p:cNvPr id="173063" name="Group 7"/>
          <p:cNvGrpSpPr>
            <a:grpSpLocks/>
          </p:cNvGrpSpPr>
          <p:nvPr/>
        </p:nvGrpSpPr>
        <p:grpSpPr bwMode="auto">
          <a:xfrm>
            <a:off x="7719566" y="3523382"/>
            <a:ext cx="384175" cy="396875"/>
            <a:chOff x="2134" y="1801"/>
            <a:chExt cx="242" cy="250"/>
          </a:xfrm>
        </p:grpSpPr>
        <p:sp>
          <p:nvSpPr>
            <p:cNvPr id="173064" name="Oval 8"/>
            <p:cNvSpPr>
              <a:spLocks noChangeArrowheads="1"/>
            </p:cNvSpPr>
            <p:nvPr/>
          </p:nvSpPr>
          <p:spPr bwMode="auto">
            <a:xfrm>
              <a:off x="2134" y="1820"/>
              <a:ext cx="225" cy="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3065" name="Text Box 9"/>
            <p:cNvSpPr txBox="1">
              <a:spLocks noChangeArrowheads="1"/>
            </p:cNvSpPr>
            <p:nvPr/>
          </p:nvSpPr>
          <p:spPr bwMode="auto">
            <a:xfrm>
              <a:off x="2144" y="18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7390953" y="1988269"/>
            <a:ext cx="357188" cy="3175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6771828" y="2623269"/>
            <a:ext cx="35877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7309991" y="3001094"/>
            <a:ext cx="357187" cy="3175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69" name="Oval 13"/>
          <p:cNvSpPr>
            <a:spLocks noChangeArrowheads="1"/>
          </p:cNvSpPr>
          <p:nvPr/>
        </p:nvSpPr>
        <p:spPr bwMode="auto">
          <a:xfrm>
            <a:off x="6740078" y="3561482"/>
            <a:ext cx="35718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70" name="Line 14"/>
          <p:cNvSpPr>
            <a:spLocks noChangeShapeType="1"/>
          </p:cNvSpPr>
          <p:nvPr/>
        </p:nvSpPr>
        <p:spPr bwMode="auto">
          <a:xfrm flipH="1">
            <a:off x="7000428" y="2245444"/>
            <a:ext cx="4222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7081391" y="2926482"/>
            <a:ext cx="2444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72" name="Freeform 16"/>
          <p:cNvSpPr>
            <a:spLocks/>
          </p:cNvSpPr>
          <p:nvPr/>
        </p:nvSpPr>
        <p:spPr bwMode="auto">
          <a:xfrm>
            <a:off x="6560691" y="2275607"/>
            <a:ext cx="796925" cy="514350"/>
          </a:xfrm>
          <a:custGeom>
            <a:avLst/>
            <a:gdLst>
              <a:gd name="T0" fmla="*/ 156 w 588"/>
              <a:gd name="T1" fmla="*/ 408 h 408"/>
              <a:gd name="T2" fmla="*/ 0 w 588"/>
              <a:gd name="T3" fmla="*/ 408 h 408"/>
              <a:gd name="T4" fmla="*/ 0 w 588"/>
              <a:gd name="T5" fmla="*/ 0 h 408"/>
              <a:gd name="T6" fmla="*/ 588 w 588"/>
              <a:gd name="T7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8" h="408">
                <a:moveTo>
                  <a:pt x="156" y="408"/>
                </a:moveTo>
                <a:lnTo>
                  <a:pt x="0" y="408"/>
                </a:lnTo>
                <a:lnTo>
                  <a:pt x="0" y="0"/>
                </a:lnTo>
                <a:lnTo>
                  <a:pt x="58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73" name="Freeform 17"/>
          <p:cNvSpPr>
            <a:spLocks/>
          </p:cNvSpPr>
          <p:nvPr/>
        </p:nvSpPr>
        <p:spPr bwMode="auto">
          <a:xfrm>
            <a:off x="7097266" y="3348757"/>
            <a:ext cx="309562" cy="363537"/>
          </a:xfrm>
          <a:custGeom>
            <a:avLst/>
            <a:gdLst>
              <a:gd name="T0" fmla="*/ 0 w 228"/>
              <a:gd name="T1" fmla="*/ 288 h 288"/>
              <a:gd name="T2" fmla="*/ 120 w 228"/>
              <a:gd name="T3" fmla="*/ 288 h 288"/>
              <a:gd name="T4" fmla="*/ 228 w 228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288">
                <a:moveTo>
                  <a:pt x="0" y="288"/>
                </a:moveTo>
                <a:lnTo>
                  <a:pt x="120" y="288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74" name="Freeform 18"/>
          <p:cNvSpPr>
            <a:spLocks/>
          </p:cNvSpPr>
          <p:nvPr/>
        </p:nvSpPr>
        <p:spPr bwMode="auto">
          <a:xfrm>
            <a:off x="6576566" y="2986807"/>
            <a:ext cx="309562" cy="725487"/>
          </a:xfrm>
          <a:custGeom>
            <a:avLst/>
            <a:gdLst>
              <a:gd name="T0" fmla="*/ 120 w 228"/>
              <a:gd name="T1" fmla="*/ 576 h 576"/>
              <a:gd name="T2" fmla="*/ 0 w 228"/>
              <a:gd name="T3" fmla="*/ 576 h 576"/>
              <a:gd name="T4" fmla="*/ 0 w 228"/>
              <a:gd name="T5" fmla="*/ 252 h 576"/>
              <a:gd name="T6" fmla="*/ 228 w 228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6">
                <a:moveTo>
                  <a:pt x="120" y="576"/>
                </a:moveTo>
                <a:lnTo>
                  <a:pt x="0" y="576"/>
                </a:lnTo>
                <a:lnTo>
                  <a:pt x="0" y="252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6787703" y="258199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A</a:t>
            </a:r>
          </a:p>
        </p:txBody>
      </p: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7325866" y="2956644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B</a:t>
            </a:r>
          </a:p>
        </p:txBody>
      </p:sp>
      <p:sp>
        <p:nvSpPr>
          <p:cNvPr id="173077" name="Text Box 21"/>
          <p:cNvSpPr txBox="1">
            <a:spLocks noChangeArrowheads="1"/>
          </p:cNvSpPr>
          <p:nvPr/>
        </p:nvSpPr>
        <p:spPr bwMode="auto">
          <a:xfrm>
            <a:off x="6736903" y="353449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C</a:t>
            </a:r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6516241" y="1916832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root</a:t>
            </a:r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>
            <a:off x="7113141" y="2131144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0" name="Line 24"/>
          <p:cNvSpPr>
            <a:spLocks noChangeShapeType="1"/>
          </p:cNvSpPr>
          <p:nvPr/>
        </p:nvSpPr>
        <p:spPr bwMode="auto">
          <a:xfrm>
            <a:off x="7589391" y="3274144"/>
            <a:ext cx="24765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1" name="Freeform 25"/>
          <p:cNvSpPr>
            <a:spLocks/>
          </p:cNvSpPr>
          <p:nvPr/>
        </p:nvSpPr>
        <p:spPr bwMode="auto">
          <a:xfrm>
            <a:off x="7779891" y="2093044"/>
            <a:ext cx="533400" cy="1619250"/>
          </a:xfrm>
          <a:custGeom>
            <a:avLst/>
            <a:gdLst>
              <a:gd name="T0" fmla="*/ 192 w 336"/>
              <a:gd name="T1" fmla="*/ 1020 h 1020"/>
              <a:gd name="T2" fmla="*/ 336 w 336"/>
              <a:gd name="T3" fmla="*/ 1020 h 1020"/>
              <a:gd name="T4" fmla="*/ 336 w 336"/>
              <a:gd name="T5" fmla="*/ 0 h 1020"/>
              <a:gd name="T6" fmla="*/ 0 w 336"/>
              <a:gd name="T7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020">
                <a:moveTo>
                  <a:pt x="192" y="1020"/>
                </a:moveTo>
                <a:lnTo>
                  <a:pt x="336" y="1020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2" name="Freeform 26"/>
          <p:cNvSpPr>
            <a:spLocks/>
          </p:cNvSpPr>
          <p:nvPr/>
        </p:nvSpPr>
        <p:spPr bwMode="auto">
          <a:xfrm>
            <a:off x="7513191" y="3350344"/>
            <a:ext cx="209550" cy="381000"/>
          </a:xfrm>
          <a:custGeom>
            <a:avLst/>
            <a:gdLst>
              <a:gd name="T0" fmla="*/ 132 w 132"/>
              <a:gd name="T1" fmla="*/ 240 h 240"/>
              <a:gd name="T2" fmla="*/ 0 w 132"/>
              <a:gd name="T3" fmla="*/ 240 h 240"/>
              <a:gd name="T4" fmla="*/ 0 w 132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2" h="240">
                <a:moveTo>
                  <a:pt x="132" y="240"/>
                </a:move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8413303" y="3569419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child</a:t>
            </a:r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 flipH="1">
            <a:off x="7665591" y="2893144"/>
            <a:ext cx="152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7411591" y="2564532"/>
            <a:ext cx="903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parent</a:t>
            </a:r>
          </a:p>
        </p:txBody>
      </p:sp>
      <p:sp>
        <p:nvSpPr>
          <p:cNvPr id="173086" name="Line 30"/>
          <p:cNvSpPr>
            <a:spLocks noChangeShapeType="1"/>
          </p:cNvSpPr>
          <p:nvPr/>
        </p:nvSpPr>
        <p:spPr bwMode="auto">
          <a:xfrm flipH="1">
            <a:off x="8084691" y="3788494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8" name="Oval 32"/>
          <p:cNvSpPr>
            <a:spLocks noChangeArrowheads="1"/>
          </p:cNvSpPr>
          <p:nvPr/>
        </p:nvSpPr>
        <p:spPr bwMode="auto">
          <a:xfrm>
            <a:off x="5546278" y="3755157"/>
            <a:ext cx="357188" cy="3175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89" name="Oval 33"/>
          <p:cNvSpPr>
            <a:spLocks noChangeArrowheads="1"/>
          </p:cNvSpPr>
          <p:nvPr/>
        </p:nvSpPr>
        <p:spPr bwMode="auto">
          <a:xfrm>
            <a:off x="4927153" y="4390157"/>
            <a:ext cx="35877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0" name="Oval 34"/>
          <p:cNvSpPr>
            <a:spLocks noChangeArrowheads="1"/>
          </p:cNvSpPr>
          <p:nvPr/>
        </p:nvSpPr>
        <p:spPr bwMode="auto">
          <a:xfrm>
            <a:off x="5465316" y="4767982"/>
            <a:ext cx="357187" cy="3175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1" name="Oval 35"/>
          <p:cNvSpPr>
            <a:spLocks noChangeArrowheads="1"/>
          </p:cNvSpPr>
          <p:nvPr/>
        </p:nvSpPr>
        <p:spPr bwMode="auto">
          <a:xfrm>
            <a:off x="4895403" y="5328369"/>
            <a:ext cx="35718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2" name="Line 36"/>
          <p:cNvSpPr>
            <a:spLocks noChangeShapeType="1"/>
          </p:cNvSpPr>
          <p:nvPr/>
        </p:nvSpPr>
        <p:spPr bwMode="auto">
          <a:xfrm flipH="1">
            <a:off x="5155753" y="4012332"/>
            <a:ext cx="4222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3" name="Line 37"/>
          <p:cNvSpPr>
            <a:spLocks noChangeShapeType="1"/>
          </p:cNvSpPr>
          <p:nvPr/>
        </p:nvSpPr>
        <p:spPr bwMode="auto">
          <a:xfrm>
            <a:off x="5236716" y="4693369"/>
            <a:ext cx="244475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4" name="Freeform 38"/>
          <p:cNvSpPr>
            <a:spLocks/>
          </p:cNvSpPr>
          <p:nvPr/>
        </p:nvSpPr>
        <p:spPr bwMode="auto">
          <a:xfrm>
            <a:off x="5795516" y="4974357"/>
            <a:ext cx="576262" cy="144462"/>
          </a:xfrm>
          <a:custGeom>
            <a:avLst/>
            <a:gdLst>
              <a:gd name="T0" fmla="*/ 0 w 360"/>
              <a:gd name="T1" fmla="*/ 0 h 62"/>
              <a:gd name="T2" fmla="*/ 360 w 360"/>
              <a:gd name="T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62">
                <a:moveTo>
                  <a:pt x="0" y="0"/>
                </a:moveTo>
                <a:lnTo>
                  <a:pt x="360" y="6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5" name="Freeform 39"/>
          <p:cNvSpPr>
            <a:spLocks/>
          </p:cNvSpPr>
          <p:nvPr/>
        </p:nvSpPr>
        <p:spPr bwMode="auto">
          <a:xfrm>
            <a:off x="6001891" y="3921844"/>
            <a:ext cx="1781175" cy="2547938"/>
          </a:xfrm>
          <a:custGeom>
            <a:avLst/>
            <a:gdLst>
              <a:gd name="T0" fmla="*/ 684 w 864"/>
              <a:gd name="T1" fmla="*/ 1584 h 1584"/>
              <a:gd name="T2" fmla="*/ 864 w 864"/>
              <a:gd name="T3" fmla="*/ 1584 h 1584"/>
              <a:gd name="T4" fmla="*/ 864 w 864"/>
              <a:gd name="T5" fmla="*/ 552 h 1584"/>
              <a:gd name="T6" fmla="*/ 312 w 864"/>
              <a:gd name="T7" fmla="*/ 0 h 1584"/>
              <a:gd name="T8" fmla="*/ 0 w 864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1584">
                <a:moveTo>
                  <a:pt x="684" y="1584"/>
                </a:moveTo>
                <a:lnTo>
                  <a:pt x="864" y="1584"/>
                </a:lnTo>
                <a:lnTo>
                  <a:pt x="864" y="552"/>
                </a:lnTo>
                <a:lnTo>
                  <a:pt x="312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6" name="Freeform 40"/>
          <p:cNvSpPr>
            <a:spLocks/>
          </p:cNvSpPr>
          <p:nvPr/>
        </p:nvSpPr>
        <p:spPr bwMode="auto">
          <a:xfrm>
            <a:off x="4716016" y="4042494"/>
            <a:ext cx="796925" cy="514350"/>
          </a:xfrm>
          <a:custGeom>
            <a:avLst/>
            <a:gdLst>
              <a:gd name="T0" fmla="*/ 156 w 588"/>
              <a:gd name="T1" fmla="*/ 408 h 408"/>
              <a:gd name="T2" fmla="*/ 0 w 588"/>
              <a:gd name="T3" fmla="*/ 408 h 408"/>
              <a:gd name="T4" fmla="*/ 0 w 588"/>
              <a:gd name="T5" fmla="*/ 0 h 408"/>
              <a:gd name="T6" fmla="*/ 588 w 588"/>
              <a:gd name="T7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8" h="408">
                <a:moveTo>
                  <a:pt x="156" y="408"/>
                </a:moveTo>
                <a:lnTo>
                  <a:pt x="0" y="408"/>
                </a:lnTo>
                <a:lnTo>
                  <a:pt x="0" y="0"/>
                </a:lnTo>
                <a:lnTo>
                  <a:pt x="58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7" name="Freeform 41"/>
          <p:cNvSpPr>
            <a:spLocks/>
          </p:cNvSpPr>
          <p:nvPr/>
        </p:nvSpPr>
        <p:spPr bwMode="auto">
          <a:xfrm>
            <a:off x="5252591" y="5115644"/>
            <a:ext cx="309562" cy="363538"/>
          </a:xfrm>
          <a:custGeom>
            <a:avLst/>
            <a:gdLst>
              <a:gd name="T0" fmla="*/ 0 w 228"/>
              <a:gd name="T1" fmla="*/ 288 h 288"/>
              <a:gd name="T2" fmla="*/ 120 w 228"/>
              <a:gd name="T3" fmla="*/ 288 h 288"/>
              <a:gd name="T4" fmla="*/ 228 w 228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" h="288">
                <a:moveTo>
                  <a:pt x="0" y="288"/>
                </a:moveTo>
                <a:lnTo>
                  <a:pt x="120" y="288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8" name="Freeform 42"/>
          <p:cNvSpPr>
            <a:spLocks/>
          </p:cNvSpPr>
          <p:nvPr/>
        </p:nvSpPr>
        <p:spPr bwMode="auto">
          <a:xfrm>
            <a:off x="4731891" y="4753694"/>
            <a:ext cx="309562" cy="725488"/>
          </a:xfrm>
          <a:custGeom>
            <a:avLst/>
            <a:gdLst>
              <a:gd name="T0" fmla="*/ 120 w 228"/>
              <a:gd name="T1" fmla="*/ 576 h 576"/>
              <a:gd name="T2" fmla="*/ 0 w 228"/>
              <a:gd name="T3" fmla="*/ 576 h 576"/>
              <a:gd name="T4" fmla="*/ 0 w 228"/>
              <a:gd name="T5" fmla="*/ 252 h 576"/>
              <a:gd name="T6" fmla="*/ 228 w 228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6">
                <a:moveTo>
                  <a:pt x="120" y="576"/>
                </a:moveTo>
                <a:lnTo>
                  <a:pt x="0" y="576"/>
                </a:lnTo>
                <a:lnTo>
                  <a:pt x="0" y="252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4943028" y="4348882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A</a:t>
            </a:r>
          </a:p>
        </p:txBody>
      </p:sp>
      <p:sp>
        <p:nvSpPr>
          <p:cNvPr id="173100" name="Text Box 44"/>
          <p:cNvSpPr txBox="1">
            <a:spLocks noChangeArrowheads="1"/>
          </p:cNvSpPr>
          <p:nvPr/>
        </p:nvSpPr>
        <p:spPr bwMode="auto">
          <a:xfrm>
            <a:off x="5481191" y="4723532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B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4892228" y="5301382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C</a:t>
            </a:r>
          </a:p>
        </p:txBody>
      </p:sp>
      <p:sp>
        <p:nvSpPr>
          <p:cNvPr id="173105" name="Text Box 49"/>
          <p:cNvSpPr txBox="1">
            <a:spLocks noChangeArrowheads="1"/>
          </p:cNvSpPr>
          <p:nvPr/>
        </p:nvSpPr>
        <p:spPr bwMode="auto">
          <a:xfrm>
            <a:off x="6589266" y="4613994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child</a:t>
            </a:r>
          </a:p>
        </p:txBody>
      </p:sp>
      <p:sp>
        <p:nvSpPr>
          <p:cNvPr id="173106" name="Line 50"/>
          <p:cNvSpPr>
            <a:spLocks noChangeShapeType="1"/>
          </p:cNvSpPr>
          <p:nvPr/>
        </p:nvSpPr>
        <p:spPr bwMode="auto">
          <a:xfrm>
            <a:off x="5268466" y="3898032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07" name="Line 51"/>
          <p:cNvSpPr>
            <a:spLocks noChangeShapeType="1"/>
          </p:cNvSpPr>
          <p:nvPr/>
        </p:nvSpPr>
        <p:spPr bwMode="auto">
          <a:xfrm flipH="1">
            <a:off x="5801866" y="4621932"/>
            <a:ext cx="152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08" name="Text Box 52"/>
          <p:cNvSpPr txBox="1">
            <a:spLocks noChangeArrowheads="1"/>
          </p:cNvSpPr>
          <p:nvPr/>
        </p:nvSpPr>
        <p:spPr bwMode="auto">
          <a:xfrm>
            <a:off x="5909816" y="4274269"/>
            <a:ext cx="903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parent</a:t>
            </a:r>
          </a:p>
        </p:txBody>
      </p:sp>
      <p:sp>
        <p:nvSpPr>
          <p:cNvPr id="173109" name="Oval 53"/>
          <p:cNvSpPr>
            <a:spLocks noChangeArrowheads="1"/>
          </p:cNvSpPr>
          <p:nvPr/>
        </p:nvSpPr>
        <p:spPr bwMode="auto">
          <a:xfrm>
            <a:off x="6478141" y="5771282"/>
            <a:ext cx="357187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0" name="Oval 54"/>
          <p:cNvSpPr>
            <a:spLocks noChangeArrowheads="1"/>
          </p:cNvSpPr>
          <p:nvPr/>
        </p:nvSpPr>
        <p:spPr bwMode="auto">
          <a:xfrm>
            <a:off x="7048053" y="6299919"/>
            <a:ext cx="35718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1" name="Oval 55" descr="50%"/>
          <p:cNvSpPr>
            <a:spLocks noChangeArrowheads="1"/>
          </p:cNvSpPr>
          <p:nvPr/>
        </p:nvSpPr>
        <p:spPr bwMode="auto">
          <a:xfrm>
            <a:off x="5924103" y="6299919"/>
            <a:ext cx="358775" cy="317500"/>
          </a:xfrm>
          <a:prstGeom prst="ellipse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2" name="Line 56"/>
          <p:cNvSpPr>
            <a:spLocks noChangeShapeType="1"/>
          </p:cNvSpPr>
          <p:nvPr/>
        </p:nvSpPr>
        <p:spPr bwMode="auto">
          <a:xfrm>
            <a:off x="6787703" y="6042744"/>
            <a:ext cx="327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3" name="Line 57"/>
          <p:cNvSpPr>
            <a:spLocks noChangeShapeType="1"/>
          </p:cNvSpPr>
          <p:nvPr/>
        </p:nvSpPr>
        <p:spPr bwMode="auto">
          <a:xfrm flipH="1">
            <a:off x="6201916" y="6026869"/>
            <a:ext cx="307975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4" name="Freeform 58"/>
          <p:cNvSpPr>
            <a:spLocks/>
          </p:cNvSpPr>
          <p:nvPr/>
        </p:nvSpPr>
        <p:spPr bwMode="auto">
          <a:xfrm>
            <a:off x="6754366" y="6179269"/>
            <a:ext cx="293687" cy="317500"/>
          </a:xfrm>
          <a:custGeom>
            <a:avLst/>
            <a:gdLst>
              <a:gd name="T0" fmla="*/ 216 w 216"/>
              <a:gd name="T1" fmla="*/ 252 h 252"/>
              <a:gd name="T2" fmla="*/ 0 w 216"/>
              <a:gd name="T3" fmla="*/ 252 h 252"/>
              <a:gd name="T4" fmla="*/ 0 w 216"/>
              <a:gd name="T5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252">
                <a:moveTo>
                  <a:pt x="216" y="252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5" name="Freeform 59"/>
          <p:cNvSpPr>
            <a:spLocks/>
          </p:cNvSpPr>
          <p:nvPr/>
        </p:nvSpPr>
        <p:spPr bwMode="auto">
          <a:xfrm>
            <a:off x="6298753" y="6149107"/>
            <a:ext cx="325438" cy="331787"/>
          </a:xfrm>
          <a:custGeom>
            <a:avLst/>
            <a:gdLst>
              <a:gd name="T0" fmla="*/ 0 w 240"/>
              <a:gd name="T1" fmla="*/ 264 h 264"/>
              <a:gd name="T2" fmla="*/ 240 w 240"/>
              <a:gd name="T3" fmla="*/ 264 h 264"/>
              <a:gd name="T4" fmla="*/ 240 w 240"/>
              <a:gd name="T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64">
                <a:moveTo>
                  <a:pt x="0" y="264"/>
                </a:moveTo>
                <a:lnTo>
                  <a:pt x="240" y="264"/>
                </a:lnTo>
                <a:lnTo>
                  <a:pt x="24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17" name="Text Box 61"/>
          <p:cNvSpPr txBox="1">
            <a:spLocks noChangeArrowheads="1"/>
          </p:cNvSpPr>
          <p:nvPr/>
        </p:nvSpPr>
        <p:spPr bwMode="auto">
          <a:xfrm>
            <a:off x="6509891" y="574429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D</a:t>
            </a:r>
          </a:p>
        </p:txBody>
      </p:sp>
      <p:sp>
        <p:nvSpPr>
          <p:cNvPr id="173118" name="Text Box 62"/>
          <p:cNvSpPr txBox="1">
            <a:spLocks noChangeArrowheads="1"/>
          </p:cNvSpPr>
          <p:nvPr/>
        </p:nvSpPr>
        <p:spPr bwMode="auto">
          <a:xfrm>
            <a:off x="5938391" y="6253882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E</a:t>
            </a:r>
          </a:p>
        </p:txBody>
      </p:sp>
      <p:sp>
        <p:nvSpPr>
          <p:cNvPr id="173119" name="Text Box 63"/>
          <p:cNvSpPr txBox="1">
            <a:spLocks noChangeArrowheads="1"/>
          </p:cNvSpPr>
          <p:nvPr/>
        </p:nvSpPr>
        <p:spPr bwMode="auto">
          <a:xfrm>
            <a:off x="7079803" y="6258644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Times New Roman" pitchFamily="18" charset="0"/>
              </a:rPr>
              <a:t>F</a:t>
            </a:r>
          </a:p>
        </p:txBody>
      </p:sp>
      <p:sp>
        <p:nvSpPr>
          <p:cNvPr id="173120" name="Line 64"/>
          <p:cNvSpPr>
            <a:spLocks noChangeShapeType="1"/>
          </p:cNvSpPr>
          <p:nvPr/>
        </p:nvSpPr>
        <p:spPr bwMode="auto">
          <a:xfrm flipH="1">
            <a:off x="6516241" y="4902919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21" name="Line 65"/>
          <p:cNvSpPr>
            <a:spLocks noChangeShapeType="1"/>
          </p:cNvSpPr>
          <p:nvPr/>
        </p:nvSpPr>
        <p:spPr bwMode="auto">
          <a:xfrm>
            <a:off x="6443216" y="5334719"/>
            <a:ext cx="120650" cy="449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462141" y="6522169"/>
            <a:ext cx="1198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latin typeface="Times New Roman" pitchFamily="18" charset="0"/>
              </a:rPr>
              <a:t>successor</a:t>
            </a:r>
          </a:p>
        </p:txBody>
      </p:sp>
      <p:sp>
        <p:nvSpPr>
          <p:cNvPr id="173124" name="Rectangle 68"/>
          <p:cNvSpPr>
            <a:spLocks noChangeArrowheads="1"/>
          </p:cNvSpPr>
          <p:nvPr/>
        </p:nvSpPr>
        <p:spPr bwMode="auto">
          <a:xfrm>
            <a:off x="827585" y="1844824"/>
            <a:ext cx="2663825" cy="323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25" name="Rectangle 69"/>
          <p:cNvSpPr>
            <a:spLocks noChangeArrowheads="1"/>
          </p:cNvSpPr>
          <p:nvPr/>
        </p:nvSpPr>
        <p:spPr bwMode="auto">
          <a:xfrm>
            <a:off x="827584" y="2204864"/>
            <a:ext cx="5094634" cy="649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27" name="Rectangle 71"/>
          <p:cNvSpPr>
            <a:spLocks noChangeArrowheads="1"/>
          </p:cNvSpPr>
          <p:nvPr/>
        </p:nvSpPr>
        <p:spPr bwMode="auto">
          <a:xfrm>
            <a:off x="827585" y="2889399"/>
            <a:ext cx="3024187" cy="611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29" name="Rectangle 73"/>
          <p:cNvSpPr>
            <a:spLocks noChangeArrowheads="1"/>
          </p:cNvSpPr>
          <p:nvPr/>
        </p:nvSpPr>
        <p:spPr bwMode="auto">
          <a:xfrm>
            <a:off x="827585" y="3572024"/>
            <a:ext cx="3527425" cy="577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31" name="Rectangle 75"/>
          <p:cNvSpPr>
            <a:spLocks noChangeArrowheads="1"/>
          </p:cNvSpPr>
          <p:nvPr/>
        </p:nvSpPr>
        <p:spPr bwMode="auto">
          <a:xfrm>
            <a:off x="827584" y="4219724"/>
            <a:ext cx="2735783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32" name="Rectangle 76"/>
          <p:cNvSpPr>
            <a:spLocks noChangeArrowheads="1"/>
          </p:cNvSpPr>
          <p:nvPr/>
        </p:nvSpPr>
        <p:spPr bwMode="auto">
          <a:xfrm>
            <a:off x="1043485" y="4545162"/>
            <a:ext cx="2447925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33" name="Rectangle 77"/>
          <p:cNvSpPr>
            <a:spLocks noChangeArrowheads="1"/>
          </p:cNvSpPr>
          <p:nvPr/>
        </p:nvSpPr>
        <p:spPr bwMode="auto">
          <a:xfrm>
            <a:off x="1043485" y="4869012"/>
            <a:ext cx="2879923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34" name="Freeform 78"/>
          <p:cNvSpPr>
            <a:spLocks/>
          </p:cNvSpPr>
          <p:nvPr/>
        </p:nvSpPr>
        <p:spPr bwMode="auto">
          <a:xfrm>
            <a:off x="7702103" y="2094632"/>
            <a:ext cx="614363" cy="1079500"/>
          </a:xfrm>
          <a:custGeom>
            <a:avLst/>
            <a:gdLst>
              <a:gd name="T0" fmla="*/ 0 w 387"/>
              <a:gd name="T1" fmla="*/ 677 h 680"/>
              <a:gd name="T2" fmla="*/ 387 w 387"/>
              <a:gd name="T3" fmla="*/ 680 h 680"/>
              <a:gd name="T4" fmla="*/ 387 w 387"/>
              <a:gd name="T5" fmla="*/ 0 h 680"/>
              <a:gd name="T6" fmla="*/ 51 w 387"/>
              <a:gd name="T7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7" h="680">
                <a:moveTo>
                  <a:pt x="0" y="677"/>
                </a:moveTo>
                <a:lnTo>
                  <a:pt x="387" y="680"/>
                </a:lnTo>
                <a:lnTo>
                  <a:pt x="387" y="0"/>
                </a:lnTo>
                <a:lnTo>
                  <a:pt x="51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7954516" y="4182194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temp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1403350" y="5805488"/>
            <a:ext cx="2089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>
                <a:solidFill>
                  <a:schemeClr val="tx2"/>
                </a:solidFill>
              </a:rPr>
              <a:t>First Case</a:t>
            </a:r>
          </a:p>
        </p:txBody>
      </p:sp>
      <p:sp>
        <p:nvSpPr>
          <p:cNvPr id="173137" name="Text Box 81"/>
          <p:cNvSpPr txBox="1">
            <a:spLocks noChangeArrowheads="1"/>
          </p:cNvSpPr>
          <p:nvPr/>
        </p:nvSpPr>
        <p:spPr bwMode="auto">
          <a:xfrm>
            <a:off x="1403350" y="580548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>
                <a:solidFill>
                  <a:schemeClr val="tx2"/>
                </a:solidFill>
              </a:rPr>
              <a:t>Second Case</a:t>
            </a:r>
          </a:p>
        </p:txBody>
      </p:sp>
      <p:grpSp>
        <p:nvGrpSpPr>
          <p:cNvPr id="173102" name="Group 46"/>
          <p:cNvGrpSpPr>
            <a:grpSpLocks/>
          </p:cNvGrpSpPr>
          <p:nvPr/>
        </p:nvGrpSpPr>
        <p:grpSpPr bwMode="auto">
          <a:xfrm>
            <a:off x="6274941" y="5009282"/>
            <a:ext cx="384175" cy="396875"/>
            <a:chOff x="4834" y="3697"/>
            <a:chExt cx="242" cy="250"/>
          </a:xfrm>
        </p:grpSpPr>
        <p:sp>
          <p:nvSpPr>
            <p:cNvPr id="173103" name="Oval 47"/>
            <p:cNvSpPr>
              <a:spLocks noChangeArrowheads="1"/>
            </p:cNvSpPr>
            <p:nvPr/>
          </p:nvSpPr>
          <p:spPr bwMode="auto">
            <a:xfrm>
              <a:off x="4834" y="3716"/>
              <a:ext cx="225" cy="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3104" name="Text Box 48"/>
            <p:cNvSpPr txBox="1">
              <a:spLocks noChangeArrowheads="1"/>
            </p:cNvSpPr>
            <p:nvPr/>
          </p:nvSpPr>
          <p:spPr bwMode="auto">
            <a:xfrm>
              <a:off x="4844" y="36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173138" name="Freeform 82"/>
          <p:cNvSpPr>
            <a:spLocks/>
          </p:cNvSpPr>
          <p:nvPr/>
        </p:nvSpPr>
        <p:spPr bwMode="auto">
          <a:xfrm>
            <a:off x="5673278" y="5136282"/>
            <a:ext cx="211138" cy="1350962"/>
          </a:xfrm>
          <a:custGeom>
            <a:avLst/>
            <a:gdLst>
              <a:gd name="T0" fmla="*/ 133 w 133"/>
              <a:gd name="T1" fmla="*/ 849 h 851"/>
              <a:gd name="T2" fmla="*/ 48 w 133"/>
              <a:gd name="T3" fmla="*/ 851 h 851"/>
              <a:gd name="T4" fmla="*/ 0 w 133"/>
              <a:gd name="T5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" h="851">
                <a:moveTo>
                  <a:pt x="133" y="849"/>
                </a:moveTo>
                <a:lnTo>
                  <a:pt x="48" y="851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41" name="Line 85"/>
          <p:cNvSpPr>
            <a:spLocks noChangeShapeType="1"/>
          </p:cNvSpPr>
          <p:nvPr/>
        </p:nvSpPr>
        <p:spPr bwMode="auto">
          <a:xfrm>
            <a:off x="5752653" y="5047382"/>
            <a:ext cx="763588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22" name="Freeform 66"/>
          <p:cNvSpPr>
            <a:spLocks/>
          </p:cNvSpPr>
          <p:nvPr/>
        </p:nvSpPr>
        <p:spPr bwMode="auto">
          <a:xfrm>
            <a:off x="5724078" y="5118819"/>
            <a:ext cx="541338" cy="271463"/>
          </a:xfrm>
          <a:custGeom>
            <a:avLst/>
            <a:gdLst>
              <a:gd name="T0" fmla="*/ 341 w 341"/>
              <a:gd name="T1" fmla="*/ 82 h 171"/>
              <a:gd name="T2" fmla="*/ 50 w 341"/>
              <a:gd name="T3" fmla="*/ 171 h 171"/>
              <a:gd name="T4" fmla="*/ 0 w 341"/>
              <a:gd name="T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1" h="171">
                <a:moveTo>
                  <a:pt x="341" y="82"/>
                </a:moveTo>
                <a:lnTo>
                  <a:pt x="50" y="171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40" name="Freeform 84"/>
          <p:cNvSpPr>
            <a:spLocks/>
          </p:cNvSpPr>
          <p:nvPr/>
        </p:nvSpPr>
        <p:spPr bwMode="auto">
          <a:xfrm>
            <a:off x="5724078" y="5334719"/>
            <a:ext cx="576263" cy="1154113"/>
          </a:xfrm>
          <a:custGeom>
            <a:avLst/>
            <a:gdLst>
              <a:gd name="T0" fmla="*/ 85 w 363"/>
              <a:gd name="T1" fmla="*/ 725 h 727"/>
              <a:gd name="T2" fmla="*/ 0 w 363"/>
              <a:gd name="T3" fmla="*/ 727 h 727"/>
              <a:gd name="T4" fmla="*/ 363 w 363"/>
              <a:gd name="T5" fmla="*/ 0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727">
                <a:moveTo>
                  <a:pt x="85" y="725"/>
                </a:moveTo>
                <a:lnTo>
                  <a:pt x="0" y="727"/>
                </a:lnTo>
                <a:lnTo>
                  <a:pt x="363" y="0"/>
                </a:lnTo>
              </a:path>
            </a:pathLst>
          </a:custGeom>
          <a:noFill/>
          <a:ln w="3810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3142" name="Line 86"/>
          <p:cNvSpPr>
            <a:spLocks noChangeShapeType="1"/>
          </p:cNvSpPr>
          <p:nvPr/>
        </p:nvSpPr>
        <p:spPr bwMode="auto">
          <a:xfrm flipH="1">
            <a:off x="6227316" y="4542557"/>
            <a:ext cx="2016125" cy="1871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0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73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73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0" grpId="0" animBg="1"/>
      <p:bldP spid="173081" grpId="0" animBg="1"/>
      <p:bldP spid="173082" grpId="0" animBg="1"/>
      <p:bldP spid="173094" grpId="0" animBg="1"/>
      <p:bldP spid="173121" grpId="0" animBg="1"/>
      <p:bldP spid="173123" grpId="0"/>
      <p:bldP spid="173124" grpId="0" animBg="1"/>
      <p:bldP spid="173124" grpId="1" animBg="1"/>
      <p:bldP spid="173124" grpId="2" animBg="1"/>
      <p:bldP spid="173124" grpId="3" animBg="1"/>
      <p:bldP spid="173125" grpId="0" animBg="1"/>
      <p:bldP spid="173125" grpId="1" animBg="1"/>
      <p:bldP spid="173125" grpId="2" animBg="1"/>
      <p:bldP spid="173125" grpId="3" animBg="1"/>
      <p:bldP spid="173127" grpId="0" animBg="1"/>
      <p:bldP spid="173127" grpId="1" animBg="1"/>
      <p:bldP spid="173127" grpId="2" animBg="1"/>
      <p:bldP spid="173127" grpId="3" animBg="1"/>
      <p:bldP spid="173129" grpId="0" animBg="1"/>
      <p:bldP spid="173129" grpId="1" animBg="1"/>
      <p:bldP spid="173129" grpId="2" animBg="1"/>
      <p:bldP spid="173129" grpId="3" animBg="1"/>
      <p:bldP spid="173131" grpId="0" animBg="1"/>
      <p:bldP spid="173131" grpId="1" animBg="1"/>
      <p:bldP spid="173131" grpId="2" animBg="1"/>
      <p:bldP spid="173131" grpId="3" animBg="1"/>
      <p:bldP spid="173132" grpId="0" animBg="1"/>
      <p:bldP spid="173132" grpId="1" animBg="1"/>
      <p:bldP spid="173133" grpId="0" animBg="1"/>
      <p:bldP spid="173133" grpId="1" animBg="1"/>
      <p:bldP spid="173134" grpId="0" animBg="1"/>
      <p:bldP spid="173135" grpId="0"/>
      <p:bldP spid="173135" grpId="1"/>
      <p:bldP spid="173135" grpId="2"/>
      <p:bldP spid="173135" grpId="3"/>
      <p:bldP spid="173136" grpId="0"/>
      <p:bldP spid="173136" grpId="1"/>
      <p:bldP spid="173137" grpId="0"/>
      <p:bldP spid="173137" grpId="1"/>
      <p:bldP spid="173138" grpId="0" animBg="1"/>
      <p:bldP spid="173141" grpId="0" animBg="1"/>
      <p:bldP spid="173122" grpId="0" animBg="1"/>
      <p:bldP spid="173140" grpId="0" animBg="1"/>
      <p:bldP spid="173142" grpId="0" animBg="1"/>
      <p:bldP spid="17314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Heaps</a:t>
            </a:r>
            <a:endParaRPr lang="en-US" altLang="zh-TW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98613"/>
            <a:ext cx="8820472" cy="3630612"/>
          </a:xfrm>
        </p:spPr>
        <p:txBody>
          <a:bodyPr/>
          <a:lstStyle/>
          <a:p>
            <a:r>
              <a:rPr lang="en-US" altLang="zh-TW" sz="2800" dirty="0" smtClean="0"/>
              <a:t>Definition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max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00FF"/>
                </a:solidFill>
              </a:rPr>
              <a:t>min</a:t>
            </a:r>
            <a:r>
              <a:rPr lang="en-US" altLang="zh-TW" sz="2400" dirty="0"/>
              <a:t>) </a:t>
            </a:r>
            <a:r>
              <a:rPr lang="en-US" altLang="zh-TW" sz="2400" i="1" dirty="0"/>
              <a:t>tree</a:t>
            </a:r>
            <a:r>
              <a:rPr lang="en-US" altLang="zh-TW" sz="2400" dirty="0"/>
              <a:t> is a tree in which the key value in each node is </a:t>
            </a:r>
            <a:r>
              <a:rPr lang="en-US" altLang="zh-TW" sz="2400" dirty="0">
                <a:solidFill>
                  <a:srgbClr val="FF0000"/>
                </a:solidFill>
              </a:rPr>
              <a:t>no smaller 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00FF"/>
                </a:solidFill>
              </a:rPr>
              <a:t>no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larger</a:t>
            </a:r>
            <a:r>
              <a:rPr lang="en-US" altLang="zh-TW" sz="2400" dirty="0"/>
              <a:t>) than the key values in its children.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max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dirty="0"/>
              <a:t>) </a:t>
            </a:r>
            <a:r>
              <a:rPr lang="en-US" altLang="zh-TW" sz="2400" i="1" dirty="0"/>
              <a:t>heap</a:t>
            </a:r>
            <a:r>
              <a:rPr lang="en-US" altLang="zh-TW" sz="2400" dirty="0"/>
              <a:t> is a </a:t>
            </a:r>
            <a:r>
              <a:rPr lang="en-US" altLang="zh-TW" sz="3200" u="sng" dirty="0">
                <a:solidFill>
                  <a:srgbClr val="FF0000"/>
                </a:solidFill>
                <a:effectLst/>
              </a:rPr>
              <a:t>complete binary tree</a:t>
            </a:r>
            <a:r>
              <a:rPr lang="en-US" altLang="zh-TW" sz="3200" u="sng" dirty="0"/>
              <a:t> </a:t>
            </a:r>
            <a:r>
              <a:rPr lang="en-US" altLang="zh-TW" sz="2400" dirty="0"/>
              <a:t>that is also a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max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dirty="0"/>
              <a:t>) </a:t>
            </a:r>
            <a:r>
              <a:rPr lang="en-US" altLang="zh-TW" sz="2400" i="1" dirty="0" smtClean="0"/>
              <a:t>tree</a:t>
            </a:r>
          </a:p>
          <a:p>
            <a:pPr lvl="1"/>
            <a:endParaRPr lang="en-US" altLang="zh-TW" sz="2400" i="1" dirty="0"/>
          </a:p>
          <a:p>
            <a:pPr lvl="1"/>
            <a:r>
              <a:rPr lang="en-US" altLang="zh-TW" sz="2400" b="1" dirty="0"/>
              <a:t>Basic Operations: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</a:rPr>
              <a:t>Creation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of an empty heap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</a:rPr>
              <a:t>Insertion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of a new </a:t>
            </a:r>
            <a:r>
              <a:rPr lang="en-US" altLang="zh-TW" sz="2000" dirty="0" smtClean="0"/>
              <a:t>element </a:t>
            </a:r>
            <a:r>
              <a:rPr lang="en-US" altLang="zh-TW" sz="2000" dirty="0"/>
              <a:t>into a heap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</a:rPr>
              <a:t>Deletion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of the largest element from the heap</a:t>
            </a:r>
          </a:p>
        </p:txBody>
      </p:sp>
    </p:spTree>
    <p:extLst>
      <p:ext uri="{BB962C8B-B14F-4D97-AF65-F5344CB8AC3E}">
        <p14:creationId xmlns:p14="http://schemas.microsoft.com/office/powerpoint/2010/main" val="3687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 bwMode="auto">
          <a:xfrm>
            <a:off x="-36512" y="4491658"/>
            <a:ext cx="9180512" cy="239372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2080692"/>
            <a:ext cx="9144000" cy="23937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Heaps</a:t>
            </a:r>
            <a:endParaRPr lang="en-US" altLang="zh-TW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764704"/>
            <a:ext cx="8226425" cy="1325562"/>
          </a:xfrm>
        </p:spPr>
        <p:txBody>
          <a:bodyPr/>
          <a:lstStyle/>
          <a:p>
            <a:r>
              <a:rPr lang="en-US" altLang="zh-TW" sz="2800" dirty="0"/>
              <a:t>The examples of max heaps and min heaps</a:t>
            </a:r>
          </a:p>
          <a:p>
            <a:pPr lvl="1"/>
            <a:r>
              <a:rPr lang="en-US" altLang="zh-TW" sz="2400" dirty="0">
                <a:effectLst/>
              </a:rPr>
              <a:t>Property: The root of</a:t>
            </a:r>
            <a:r>
              <a:rPr lang="en-US" altLang="zh-TW" sz="2400" dirty="0">
                <a:solidFill>
                  <a:srgbClr val="003399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max heap</a:t>
            </a:r>
            <a:r>
              <a:rPr lang="en-US" altLang="zh-TW" sz="2400" dirty="0">
                <a:solidFill>
                  <a:srgbClr val="003399"/>
                </a:solidFill>
                <a:effectLst/>
              </a:rPr>
              <a:t> </a:t>
            </a:r>
            <a:r>
              <a:rPr lang="en-US" altLang="zh-TW" sz="2400" dirty="0">
                <a:effectLst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min heap</a:t>
            </a:r>
            <a:r>
              <a:rPr lang="en-US" altLang="zh-TW" sz="2400" dirty="0">
                <a:effectLst/>
              </a:rPr>
              <a:t>)</a:t>
            </a:r>
            <a:r>
              <a:rPr lang="en-US" altLang="zh-TW" sz="2400" dirty="0">
                <a:solidFill>
                  <a:srgbClr val="003399"/>
                </a:solidFill>
                <a:effectLst/>
              </a:rPr>
              <a:t> </a:t>
            </a:r>
            <a:r>
              <a:rPr lang="en-US" altLang="zh-TW" sz="2400" dirty="0">
                <a:effectLst/>
              </a:rPr>
              <a:t>contains</a:t>
            </a:r>
            <a:r>
              <a:rPr lang="en-US" altLang="zh-TW" sz="2400" dirty="0">
                <a:solidFill>
                  <a:srgbClr val="003399"/>
                </a:solidFill>
                <a:effectLst/>
              </a:rPr>
              <a:t> </a:t>
            </a:r>
            <a:r>
              <a:rPr lang="en-US" altLang="zh-TW" sz="2400" dirty="0">
                <a:effectLst/>
              </a:rPr>
              <a:t>the</a:t>
            </a:r>
            <a:r>
              <a:rPr lang="en-US" altLang="zh-TW" sz="2400" dirty="0">
                <a:solidFill>
                  <a:srgbClr val="003399"/>
                </a:solidFill>
                <a:effectLst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largest</a:t>
            </a:r>
            <a:r>
              <a:rPr lang="en-US" altLang="zh-TW" sz="2400" dirty="0">
                <a:solidFill>
                  <a:srgbClr val="003399"/>
                </a:solidFill>
                <a:effectLst/>
              </a:rPr>
              <a:t> </a:t>
            </a:r>
            <a:r>
              <a:rPr lang="en-US" altLang="zh-TW" sz="2400" dirty="0">
                <a:effectLst/>
              </a:rPr>
              <a:t>(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smallest</a:t>
            </a:r>
            <a:r>
              <a:rPr lang="en-US" altLang="zh-TW" sz="2400" dirty="0">
                <a:effectLst/>
              </a:rPr>
              <a:t>) element</a:t>
            </a: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546313" y="3614217"/>
            <a:ext cx="54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 [4]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987638" y="2080692"/>
            <a:ext cx="7265988" cy="2284412"/>
            <a:chOff x="220" y="1195"/>
            <a:chExt cx="4577" cy="1439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945" y="1245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485" y="1785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348" y="1781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22" y="2322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22" y="2308"/>
              <a:ext cx="300" cy="3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78" y="2323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711" y="1500"/>
              <a:ext cx="245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245" y="1500"/>
              <a:ext cx="16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356" y="2078"/>
              <a:ext cx="20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722" y="2078"/>
              <a:ext cx="18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256" y="2078"/>
              <a:ext cx="144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764" y="1219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304" y="1759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167" y="1755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041" y="2282"/>
              <a:ext cx="300" cy="3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530" y="1474"/>
              <a:ext cx="245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64" y="1474"/>
              <a:ext cx="166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175" y="2052"/>
              <a:ext cx="20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4497" y="1241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037" y="1781"/>
              <a:ext cx="30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H="1">
              <a:off x="4263" y="1496"/>
              <a:ext cx="245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687" y="1195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  <a:endParaRPr lang="en-US" altLang="zh-TW" b="1" u="sng">
                <a:solidFill>
                  <a:schemeClr val="tx1"/>
                </a:solidFill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20" y="175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1075" y="175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575" y="2161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[5]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1009" y="215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[6]</a:t>
              </a:r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2509" y="1206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[1]</a:t>
              </a:r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1998" y="1750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[2]</a:t>
              </a: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2887" y="1761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[3]</a:t>
              </a:r>
            </a:p>
          </p:txBody>
        </p:sp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1820" y="217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[4]</a:t>
              </a:r>
            </a:p>
          </p:txBody>
        </p:sp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4098" y="1239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  [1]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776" y="1728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467544" y="4456955"/>
            <a:ext cx="7707313" cy="2284413"/>
            <a:chOff x="498" y="1328"/>
            <a:chExt cx="4855" cy="1439"/>
          </a:xfrm>
        </p:grpSpPr>
        <p:grpSp>
          <p:nvGrpSpPr>
            <p:cNvPr id="41" name="Group 36"/>
            <p:cNvGrpSpPr>
              <a:grpSpLocks/>
            </p:cNvGrpSpPr>
            <p:nvPr/>
          </p:nvGrpSpPr>
          <p:grpSpPr bwMode="auto">
            <a:xfrm>
              <a:off x="776" y="1328"/>
              <a:ext cx="4577" cy="1439"/>
              <a:chOff x="220" y="1195"/>
              <a:chExt cx="4577" cy="1439"/>
            </a:xfrm>
          </p:grpSpPr>
          <p:sp>
            <p:nvSpPr>
              <p:cNvPr id="43" name="Oval 3"/>
              <p:cNvSpPr>
                <a:spLocks noChangeArrowheads="1"/>
              </p:cNvSpPr>
              <p:nvPr/>
            </p:nvSpPr>
            <p:spPr bwMode="auto">
              <a:xfrm>
                <a:off x="945" y="1245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" name="Oval 4"/>
              <p:cNvSpPr>
                <a:spLocks noChangeArrowheads="1"/>
              </p:cNvSpPr>
              <p:nvPr/>
            </p:nvSpPr>
            <p:spPr bwMode="auto">
              <a:xfrm>
                <a:off x="485" y="1785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5" name="Oval 5"/>
              <p:cNvSpPr>
                <a:spLocks noChangeArrowheads="1"/>
              </p:cNvSpPr>
              <p:nvPr/>
            </p:nvSpPr>
            <p:spPr bwMode="auto">
              <a:xfrm>
                <a:off x="1348" y="1781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722" y="2322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7" name="Oval 7"/>
              <p:cNvSpPr>
                <a:spLocks noChangeArrowheads="1"/>
              </p:cNvSpPr>
              <p:nvPr/>
            </p:nvSpPr>
            <p:spPr bwMode="auto">
              <a:xfrm>
                <a:off x="222" y="2308"/>
                <a:ext cx="300" cy="3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078" y="2323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9" name="Line 9"/>
              <p:cNvSpPr>
                <a:spLocks noChangeShapeType="1"/>
              </p:cNvSpPr>
              <p:nvPr/>
            </p:nvSpPr>
            <p:spPr bwMode="auto">
              <a:xfrm flipH="1">
                <a:off x="711" y="1500"/>
                <a:ext cx="24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>
                <a:off x="1245" y="1500"/>
                <a:ext cx="166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 flipH="1">
                <a:off x="356" y="2078"/>
                <a:ext cx="20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722" y="2078"/>
                <a:ext cx="18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 flipH="1">
                <a:off x="1256" y="2078"/>
                <a:ext cx="144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>
                <a:off x="2764" y="1219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5" name="Oval 15"/>
              <p:cNvSpPr>
                <a:spLocks noChangeArrowheads="1"/>
              </p:cNvSpPr>
              <p:nvPr/>
            </p:nvSpPr>
            <p:spPr bwMode="auto">
              <a:xfrm>
                <a:off x="2304" y="1759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3167" y="1755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83</a:t>
                </a: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2041" y="2282"/>
                <a:ext cx="300" cy="3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58" name="Line 18"/>
              <p:cNvSpPr>
                <a:spLocks noChangeShapeType="1"/>
              </p:cNvSpPr>
              <p:nvPr/>
            </p:nvSpPr>
            <p:spPr bwMode="auto">
              <a:xfrm flipH="1">
                <a:off x="2530" y="1474"/>
                <a:ext cx="24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3064" y="1474"/>
                <a:ext cx="166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 flipH="1">
                <a:off x="2175" y="2052"/>
                <a:ext cx="20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auto">
              <a:xfrm>
                <a:off x="4497" y="1241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2" name="Oval 22"/>
              <p:cNvSpPr>
                <a:spLocks noChangeArrowheads="1"/>
              </p:cNvSpPr>
              <p:nvPr/>
            </p:nvSpPr>
            <p:spPr bwMode="auto">
              <a:xfrm>
                <a:off x="4037" y="1781"/>
                <a:ext cx="300" cy="3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 flipH="1">
                <a:off x="4263" y="1496"/>
                <a:ext cx="24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" name="Text Box 24"/>
              <p:cNvSpPr txBox="1">
                <a:spLocks noChangeArrowheads="1"/>
              </p:cNvSpPr>
              <p:nvPr/>
            </p:nvSpPr>
            <p:spPr bwMode="auto">
              <a:xfrm>
                <a:off x="687" y="1195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[1]</a:t>
                </a:r>
                <a:endParaRPr lang="en-US" altLang="zh-TW" b="1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220" y="1750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[2]</a:t>
                </a:r>
              </a:p>
            </p:txBody>
          </p:sp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1075" y="1750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67" name="Text Box 27"/>
              <p:cNvSpPr txBox="1">
                <a:spLocks noChangeArrowheads="1"/>
              </p:cNvSpPr>
              <p:nvPr/>
            </p:nvSpPr>
            <p:spPr bwMode="auto">
              <a:xfrm>
                <a:off x="575" y="2161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[5]</a:t>
                </a:r>
              </a:p>
            </p:txBody>
          </p:sp>
          <p:sp>
            <p:nvSpPr>
              <p:cNvPr id="68" name="Text Box 28"/>
              <p:cNvSpPr txBox="1">
                <a:spLocks noChangeArrowheads="1"/>
              </p:cNvSpPr>
              <p:nvPr/>
            </p:nvSpPr>
            <p:spPr bwMode="auto">
              <a:xfrm>
                <a:off x="1009" y="2150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[6]</a:t>
                </a:r>
              </a:p>
            </p:txBody>
          </p:sp>
          <p:sp>
            <p:nvSpPr>
              <p:cNvPr id="69" name="Text Box 29"/>
              <p:cNvSpPr txBox="1">
                <a:spLocks noChangeArrowheads="1"/>
              </p:cNvSpPr>
              <p:nvPr/>
            </p:nvSpPr>
            <p:spPr bwMode="auto">
              <a:xfrm>
                <a:off x="2509" y="1206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[1]</a:t>
                </a:r>
              </a:p>
            </p:txBody>
          </p:sp>
          <p:sp>
            <p:nvSpPr>
              <p:cNvPr id="70" name="Text Box 30"/>
              <p:cNvSpPr txBox="1">
                <a:spLocks noChangeArrowheads="1"/>
              </p:cNvSpPr>
              <p:nvPr/>
            </p:nvSpPr>
            <p:spPr bwMode="auto">
              <a:xfrm>
                <a:off x="1998" y="1750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 [2]</a:t>
                </a:r>
              </a:p>
            </p:txBody>
          </p:sp>
          <p:sp>
            <p:nvSpPr>
              <p:cNvPr id="71" name="Text Box 31"/>
              <p:cNvSpPr txBox="1">
                <a:spLocks noChangeArrowheads="1"/>
              </p:cNvSpPr>
              <p:nvPr/>
            </p:nvSpPr>
            <p:spPr bwMode="auto">
              <a:xfrm>
                <a:off x="2887" y="1761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[3]</a:t>
                </a:r>
              </a:p>
            </p:txBody>
          </p:sp>
          <p:sp>
            <p:nvSpPr>
              <p:cNvPr id="72" name="Text Box 32"/>
              <p:cNvSpPr txBox="1">
                <a:spLocks noChangeArrowheads="1"/>
              </p:cNvSpPr>
              <p:nvPr/>
            </p:nvSpPr>
            <p:spPr bwMode="auto">
              <a:xfrm>
                <a:off x="1820" y="2172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[4]</a:t>
                </a:r>
              </a:p>
            </p:txBody>
          </p:sp>
          <p:sp>
            <p:nvSpPr>
              <p:cNvPr id="73" name="Text Box 33"/>
              <p:cNvSpPr txBox="1">
                <a:spLocks noChangeArrowheads="1"/>
              </p:cNvSpPr>
              <p:nvPr/>
            </p:nvSpPr>
            <p:spPr bwMode="auto">
              <a:xfrm>
                <a:off x="4098" y="1239"/>
                <a:ext cx="42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   [1]</a:t>
                </a:r>
              </a:p>
            </p:txBody>
          </p:sp>
          <p:sp>
            <p:nvSpPr>
              <p:cNvPr id="74" name="Text Box 34"/>
              <p:cNvSpPr txBox="1">
                <a:spLocks noChangeArrowheads="1"/>
              </p:cNvSpPr>
              <p:nvPr/>
            </p:nvSpPr>
            <p:spPr bwMode="auto">
              <a:xfrm>
                <a:off x="3776" y="1728"/>
                <a:ext cx="3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solidFill>
                      <a:schemeClr val="tx1"/>
                    </a:solidFill>
                  </a:rPr>
                  <a:t>[2]</a:t>
                </a:r>
              </a:p>
            </p:txBody>
          </p:sp>
        </p:grp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98" y="231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</a:rPr>
                <a:t> [4]</a:t>
              </a: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285251" y="3832681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Max heap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308304" y="6218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Min heap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r>
              <a:rPr lang="en-US" altLang="zh-TW" dirty="0" smtClean="0"/>
              <a:t>ADT of Heaps</a:t>
            </a:r>
            <a:endParaRPr lang="en-US" altLang="zh-TW" dirty="0"/>
          </a:p>
        </p:txBody>
      </p:sp>
      <p:pic>
        <p:nvPicPr>
          <p:cNvPr id="175108" name="Picture 4" descr="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51472"/>
            <a:ext cx="9227368" cy="609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2634140"/>
            <a:ext cx="2915072" cy="42238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5072" y="2634140"/>
            <a:ext cx="6228928" cy="42288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void </a:t>
            </a:r>
            <a:r>
              <a:rPr lang="en-US" altLang="zh-TW" sz="1600" b="1" dirty="0" err="1">
                <a:latin typeface="Courier New" pitchFamily="49" charset="0"/>
              </a:rPr>
              <a:t>insert_max_heap</a:t>
            </a:r>
            <a:r>
              <a:rPr lang="en-US" altLang="zh-TW" sz="1600" b="1" dirty="0">
                <a:latin typeface="Courier New" pitchFamily="49" charset="0"/>
              </a:rPr>
              <a:t>(element item, </a:t>
            </a:r>
            <a:r>
              <a:rPr lang="en-US" altLang="zh-TW" sz="1600" b="1" dirty="0" err="1">
                <a:latin typeface="Courier New" pitchFamily="49" charset="0"/>
              </a:rPr>
              <a:t>int</a:t>
            </a:r>
            <a:r>
              <a:rPr lang="en-US" altLang="zh-TW" sz="1600" b="1" dirty="0">
                <a:latin typeface="Courier New" pitchFamily="49" charset="0"/>
              </a:rPr>
              <a:t> *n)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16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</a:t>
            </a:r>
            <a:r>
              <a:rPr lang="en-US" altLang="zh-TW" sz="1600" b="1" dirty="0" err="1">
                <a:latin typeface="Courier New" pitchFamily="49" charset="0"/>
              </a:rPr>
              <a:t>int</a:t>
            </a:r>
            <a:r>
              <a:rPr lang="en-US" altLang="zh-TW" sz="1600" b="1" dirty="0">
                <a:latin typeface="Courier New" pitchFamily="49" charset="0"/>
              </a:rPr>
              <a:t> 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if (HEAP_FULL(*n))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</a:rPr>
              <a:t>fprintf</a:t>
            </a:r>
            <a:r>
              <a:rPr lang="en-US" altLang="zh-TW" sz="1600" b="1" dirty="0">
                <a:latin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</a:rPr>
              <a:t>stderr</a:t>
            </a:r>
            <a:r>
              <a:rPr lang="en-US" altLang="zh-TW" sz="1600" b="1" dirty="0">
                <a:latin typeface="Courier New" pitchFamily="49" charset="0"/>
              </a:rPr>
              <a:t>, “the heap is full.\n”);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exit(1);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i = ++(*n);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while ((i!=1)&amp;&amp;(</a:t>
            </a:r>
            <a:r>
              <a:rPr lang="en-US" altLang="zh-TW" sz="1600" b="1" dirty="0" err="1">
                <a:latin typeface="Courier New" pitchFamily="49" charset="0"/>
              </a:rPr>
              <a:t>item.key</a:t>
            </a:r>
            <a:r>
              <a:rPr lang="en-US" altLang="zh-TW" sz="1600" b="1" dirty="0">
                <a:latin typeface="Courier New" pitchFamily="49" charset="0"/>
              </a:rPr>
              <a:t>&gt;heap[i/2].key))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heap[i] = heap[i/2];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  i /= 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 heap[i]= item;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16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1600" b="1" dirty="0">
              <a:latin typeface="Courier New" pitchFamily="49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Heaps</a:t>
            </a:r>
            <a:endParaRPr lang="en-US" altLang="zh-TW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79302"/>
            <a:ext cx="8226425" cy="1325562"/>
          </a:xfrm>
        </p:spPr>
        <p:txBody>
          <a:bodyPr/>
          <a:lstStyle/>
          <a:p>
            <a:r>
              <a:rPr lang="en-US" altLang="zh-TW" sz="2800" u="sng" dirty="0">
                <a:solidFill>
                  <a:srgbClr val="FF0000"/>
                </a:solidFill>
              </a:rPr>
              <a:t>Insertion</a:t>
            </a:r>
            <a:r>
              <a:rPr lang="en-US" altLang="zh-TW" sz="2800" dirty="0">
                <a:solidFill>
                  <a:schemeClr val="bg2"/>
                </a:solidFill>
              </a:rPr>
              <a:t> Into </a:t>
            </a:r>
            <a:r>
              <a:rPr lang="en-US" altLang="zh-TW" sz="2800" dirty="0"/>
              <a:t>A Max Heap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complexity of the insertion function is </a:t>
            </a:r>
            <a:r>
              <a:rPr lang="en-US" altLang="zh-TW" dirty="0">
                <a:solidFill>
                  <a:srgbClr val="FF0000"/>
                </a:solidFill>
              </a:rPr>
              <a:t>O(log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5940151" y="5155529"/>
            <a:ext cx="1223863" cy="90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4389065" y="5373018"/>
            <a:ext cx="2774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7090990" y="497614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parent sink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90990" y="5222205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item upheap</a:t>
            </a:r>
          </a:p>
        </p:txBody>
      </p:sp>
      <p:sp>
        <p:nvSpPr>
          <p:cNvPr id="176139" name="Oval 11"/>
          <p:cNvSpPr>
            <a:spLocks noChangeArrowheads="1"/>
          </p:cNvSpPr>
          <p:nvPr/>
        </p:nvSpPr>
        <p:spPr bwMode="auto">
          <a:xfrm>
            <a:off x="581025" y="53213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40" name="Oval 12"/>
          <p:cNvSpPr>
            <a:spLocks noChangeArrowheads="1"/>
          </p:cNvSpPr>
          <p:nvPr/>
        </p:nvSpPr>
        <p:spPr bwMode="auto">
          <a:xfrm>
            <a:off x="1831975" y="52879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41" name="Oval 13"/>
          <p:cNvSpPr>
            <a:spLocks noChangeArrowheads="1"/>
          </p:cNvSpPr>
          <p:nvPr/>
        </p:nvSpPr>
        <p:spPr bwMode="auto">
          <a:xfrm>
            <a:off x="298450" y="62055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>
            <a:off x="792163" y="4891088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H="1">
            <a:off x="496888" y="5691188"/>
            <a:ext cx="130175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34988" y="5276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15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1866900" y="5280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2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250825" y="621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14</a:t>
            </a:r>
          </a:p>
        </p:txBody>
      </p:sp>
      <p:sp>
        <p:nvSpPr>
          <p:cNvPr id="176147" name="Oval 19"/>
          <p:cNvSpPr>
            <a:spLocks noChangeArrowheads="1"/>
          </p:cNvSpPr>
          <p:nvPr/>
        </p:nvSpPr>
        <p:spPr bwMode="auto">
          <a:xfrm>
            <a:off x="893763" y="62198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831850" y="62087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10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938213" y="5681663"/>
            <a:ext cx="166687" cy="53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1508125" y="4881563"/>
            <a:ext cx="53657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51" name="Oval 23"/>
          <p:cNvSpPr>
            <a:spLocks noChangeArrowheads="1"/>
          </p:cNvSpPr>
          <p:nvPr/>
        </p:nvSpPr>
        <p:spPr bwMode="auto">
          <a:xfrm>
            <a:off x="1550988" y="620553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 flipH="1">
            <a:off x="1749425" y="5691188"/>
            <a:ext cx="130175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54" name="Oval 26"/>
          <p:cNvSpPr>
            <a:spLocks noChangeArrowheads="1"/>
          </p:cNvSpPr>
          <p:nvPr/>
        </p:nvSpPr>
        <p:spPr bwMode="auto">
          <a:xfrm>
            <a:off x="2146300" y="62198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190750" y="5681663"/>
            <a:ext cx="166688" cy="53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863600" y="4365625"/>
            <a:ext cx="36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[1]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323850" y="5099050"/>
            <a:ext cx="36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[2]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1547813" y="5099050"/>
            <a:ext cx="360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[3]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34925" y="6034088"/>
            <a:ext cx="360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[4]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684213" y="6021388"/>
            <a:ext cx="360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[5]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1258888" y="6021388"/>
            <a:ext cx="360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[6]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1908175" y="6021388"/>
            <a:ext cx="360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[7]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541338" y="31956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*n=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627063" y="3692525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i=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1044575" y="321310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5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3226279" y="4617368"/>
            <a:ext cx="134534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3226279" y="4833268"/>
            <a:ext cx="5306161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3226279" y="5049167"/>
            <a:ext cx="2713872" cy="2308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70" name="Rectangle 42"/>
          <p:cNvSpPr>
            <a:spLocks noChangeArrowheads="1"/>
          </p:cNvSpPr>
          <p:nvPr/>
        </p:nvSpPr>
        <p:spPr bwMode="auto">
          <a:xfrm>
            <a:off x="3240869" y="5276850"/>
            <a:ext cx="1148196" cy="3120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71" name="Rectangle 43"/>
          <p:cNvSpPr>
            <a:spLocks noChangeArrowheads="1"/>
          </p:cNvSpPr>
          <p:nvPr/>
        </p:nvSpPr>
        <p:spPr bwMode="auto">
          <a:xfrm>
            <a:off x="3226279" y="5805264"/>
            <a:ext cx="1777148" cy="2288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1042988" y="36925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6</a:t>
            </a:r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1571625" y="6211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1042988" y="36925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3</a:t>
            </a:r>
          </a:p>
        </p:txBody>
      </p:sp>
      <p:sp>
        <p:nvSpPr>
          <p:cNvPr id="176175" name="Rectangle 47"/>
          <p:cNvSpPr>
            <a:spLocks noChangeArrowheads="1"/>
          </p:cNvSpPr>
          <p:nvPr/>
        </p:nvSpPr>
        <p:spPr bwMode="auto">
          <a:xfrm>
            <a:off x="1858963" y="5300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539750" y="2684463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insert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140493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6178" name="Text Box 50"/>
          <p:cNvSpPr txBox="1">
            <a:spLocks noChangeArrowheads="1"/>
          </p:cNvSpPr>
          <p:nvPr/>
        </p:nvSpPr>
        <p:spPr bwMode="auto">
          <a:xfrm>
            <a:off x="1403350" y="26844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76179" name="Text Box 51"/>
          <p:cNvSpPr txBox="1">
            <a:spLocks noChangeArrowheads="1"/>
          </p:cNvSpPr>
          <p:nvPr/>
        </p:nvSpPr>
        <p:spPr bwMode="auto">
          <a:xfrm>
            <a:off x="1042988" y="321310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6</a:t>
            </a:r>
          </a:p>
        </p:txBody>
      </p:sp>
      <p:sp>
        <p:nvSpPr>
          <p:cNvPr id="176180" name="Text Box 52"/>
          <p:cNvSpPr txBox="1">
            <a:spLocks noChangeArrowheads="1"/>
          </p:cNvSpPr>
          <p:nvPr/>
        </p:nvSpPr>
        <p:spPr bwMode="auto">
          <a:xfrm>
            <a:off x="1042988" y="36925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7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2195513" y="6211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76182" name="Text Box 54"/>
          <p:cNvSpPr txBox="1">
            <a:spLocks noChangeArrowheads="1"/>
          </p:cNvSpPr>
          <p:nvPr/>
        </p:nvSpPr>
        <p:spPr bwMode="auto">
          <a:xfrm>
            <a:off x="1042988" y="36925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3</a:t>
            </a:r>
          </a:p>
        </p:txBody>
      </p:sp>
      <p:sp>
        <p:nvSpPr>
          <p:cNvPr id="176186" name="Rectangle 58"/>
          <p:cNvSpPr>
            <a:spLocks noChangeArrowheads="1"/>
          </p:cNvSpPr>
          <p:nvPr/>
        </p:nvSpPr>
        <p:spPr bwMode="auto">
          <a:xfrm>
            <a:off x="1150938" y="4448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20</a:t>
            </a:r>
          </a:p>
        </p:txBody>
      </p:sp>
      <p:sp>
        <p:nvSpPr>
          <p:cNvPr id="176187" name="Oval 59"/>
          <p:cNvSpPr>
            <a:spLocks noChangeArrowheads="1"/>
          </p:cNvSpPr>
          <p:nvPr/>
        </p:nvSpPr>
        <p:spPr bwMode="auto">
          <a:xfrm>
            <a:off x="1187450" y="45085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1779588" y="5276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accent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1042988" y="36925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1</a:t>
            </a:r>
          </a:p>
        </p:txBody>
      </p:sp>
      <p:sp>
        <p:nvSpPr>
          <p:cNvPr id="176190" name="Rectangle 62"/>
          <p:cNvSpPr>
            <a:spLocks noChangeArrowheads="1"/>
          </p:cNvSpPr>
          <p:nvPr/>
        </p:nvSpPr>
        <p:spPr bwMode="auto">
          <a:xfrm>
            <a:off x="1130300" y="4462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481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5" grpId="0"/>
      <p:bldP spid="176151" grpId="0" animBg="1"/>
      <p:bldP spid="176152" grpId="0" animBg="1"/>
      <p:bldP spid="176154" grpId="0" animBg="1"/>
      <p:bldP spid="176156" grpId="0" animBg="1"/>
      <p:bldP spid="176162" grpId="0"/>
      <p:bldP spid="176163" grpId="0"/>
      <p:bldP spid="176166" grpId="0"/>
      <p:bldP spid="176166" grpId="1"/>
      <p:bldP spid="176167" grpId="0" animBg="1"/>
      <p:bldP spid="176167" grpId="1" animBg="1"/>
      <p:bldP spid="176167" grpId="2" animBg="1"/>
      <p:bldP spid="176167" grpId="3" animBg="1"/>
      <p:bldP spid="176168" grpId="0" animBg="1"/>
      <p:bldP spid="176168" grpId="1" animBg="1"/>
      <p:bldP spid="176168" grpId="2" animBg="1"/>
      <p:bldP spid="176168" grpId="3" animBg="1"/>
      <p:bldP spid="176168" grpId="4" animBg="1"/>
      <p:bldP spid="176168" grpId="5" animBg="1"/>
      <p:bldP spid="176168" grpId="6" animBg="1"/>
      <p:bldP spid="176168" grpId="7" animBg="1"/>
      <p:bldP spid="176168" grpId="8" animBg="1"/>
      <p:bldP spid="176168" grpId="9" animBg="1"/>
      <p:bldP spid="176169" grpId="0" animBg="1"/>
      <p:bldP spid="176169" grpId="1" animBg="1"/>
      <p:bldP spid="176169" grpId="2" animBg="1"/>
      <p:bldP spid="176169" grpId="3" animBg="1"/>
      <p:bldP spid="176169" grpId="4" animBg="1"/>
      <p:bldP spid="176169" grpId="5" animBg="1"/>
      <p:bldP spid="176170" grpId="0" animBg="1"/>
      <p:bldP spid="176170" grpId="1" animBg="1"/>
      <p:bldP spid="176170" grpId="2" animBg="1"/>
      <p:bldP spid="176170" grpId="3" animBg="1"/>
      <p:bldP spid="176170" grpId="4" animBg="1"/>
      <p:bldP spid="176170" grpId="5" animBg="1"/>
      <p:bldP spid="176171" grpId="0" animBg="1"/>
      <p:bldP spid="176171" grpId="1" animBg="1"/>
      <p:bldP spid="176171" grpId="2" animBg="1"/>
      <p:bldP spid="176171" grpId="3" animBg="1"/>
      <p:bldP spid="176172" grpId="0"/>
      <p:bldP spid="176172" grpId="1"/>
      <p:bldP spid="176173" grpId="0"/>
      <p:bldP spid="176173" grpId="1"/>
      <p:bldP spid="176174" grpId="0"/>
      <p:bldP spid="176174" grpId="1"/>
      <p:bldP spid="176175" grpId="0"/>
      <p:bldP spid="176175" grpId="1"/>
      <p:bldP spid="176175" grpId="2"/>
      <p:bldP spid="176177" grpId="0"/>
      <p:bldP spid="176177" grpId="1"/>
      <p:bldP spid="176178" grpId="0"/>
      <p:bldP spid="176179" grpId="0"/>
      <p:bldP spid="176180" grpId="0"/>
      <p:bldP spid="176180" grpId="1"/>
      <p:bldP spid="176181" grpId="0"/>
      <p:bldP spid="176181" grpId="1"/>
      <p:bldP spid="176182" grpId="0"/>
      <p:bldP spid="176182" grpId="1"/>
      <p:bldP spid="176186" grpId="0"/>
      <p:bldP spid="176188" grpId="0"/>
      <p:bldP spid="176188" grpId="1"/>
      <p:bldP spid="176189" grpId="0"/>
      <p:bldP spid="176190" grpId="0"/>
      <p:bldP spid="176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Terminology (2/3)</a:t>
            </a:r>
            <a:endParaRPr lang="en-US" altLang="zh-TW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135437"/>
          </a:xfrm>
        </p:spPr>
        <p:txBody>
          <a:bodyPr/>
          <a:lstStyle/>
          <a:p>
            <a:r>
              <a:rPr lang="en-US" altLang="zh-TW" sz="2400" u="sng" dirty="0" smtClean="0">
                <a:solidFill>
                  <a:srgbClr val="0000FF"/>
                </a:solidFill>
              </a:rPr>
              <a:t>siblings</a:t>
            </a:r>
            <a:r>
              <a:rPr lang="en-US" altLang="zh-TW" sz="2400" dirty="0"/>
              <a:t>:</a:t>
            </a:r>
            <a:r>
              <a:rPr lang="en-US" altLang="zh-TW" sz="2400" i="1" dirty="0"/>
              <a:t> </a:t>
            </a:r>
            <a:r>
              <a:rPr lang="en-US" altLang="zh-TW" sz="2400" dirty="0"/>
              <a:t>children of the same parent are said to be siblings.</a:t>
            </a:r>
            <a:endParaRPr lang="en-US" altLang="zh-TW" sz="2400" i="1" dirty="0"/>
          </a:p>
          <a:p>
            <a:r>
              <a:rPr lang="en-US" altLang="zh-TW" sz="2400" u="sng" dirty="0">
                <a:solidFill>
                  <a:srgbClr val="0000FF"/>
                </a:solidFill>
              </a:rPr>
              <a:t>Ancestors of a node</a:t>
            </a:r>
            <a:r>
              <a:rPr lang="en-US" altLang="zh-TW" sz="2400" dirty="0"/>
              <a:t>: all the nodes along the path from the root to that node.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l</a:t>
            </a:r>
            <a:r>
              <a:rPr lang="en-US" altLang="zh-TW" sz="2400" u="sng" dirty="0" smtClean="0">
                <a:solidFill>
                  <a:srgbClr val="0000FF"/>
                </a:solidFill>
              </a:rPr>
              <a:t>evel </a:t>
            </a:r>
            <a:r>
              <a:rPr lang="en-US" altLang="zh-TW" sz="2400" u="sng" dirty="0">
                <a:solidFill>
                  <a:srgbClr val="0000FF"/>
                </a:solidFill>
              </a:rPr>
              <a:t>of a node</a:t>
            </a:r>
            <a:r>
              <a:rPr lang="en-US" altLang="zh-TW" sz="2400" dirty="0"/>
              <a:t>: defined by letting the root be at level one. If a node is at level </a:t>
            </a:r>
            <a:r>
              <a:rPr lang="en-US" altLang="zh-TW" sz="2400" i="1" dirty="0"/>
              <a:t>l</a:t>
            </a:r>
            <a:r>
              <a:rPr lang="en-US" altLang="zh-TW" sz="2400" dirty="0"/>
              <a:t>, then it children are at level </a:t>
            </a:r>
            <a:r>
              <a:rPr lang="en-US" altLang="zh-TW" sz="2400" i="1" dirty="0"/>
              <a:t>l+1</a:t>
            </a:r>
            <a:r>
              <a:rPr lang="en-US" altLang="zh-TW" sz="2400" dirty="0"/>
              <a:t>.</a:t>
            </a:r>
          </a:p>
          <a:p>
            <a:r>
              <a:rPr lang="en-US" altLang="zh-TW" sz="2400" u="sng" dirty="0">
                <a:solidFill>
                  <a:srgbClr val="0000FF"/>
                </a:solidFill>
              </a:rPr>
              <a:t>Height (or depth)</a:t>
            </a:r>
            <a:r>
              <a:rPr lang="en-US" altLang="zh-TW" sz="2400" dirty="0"/>
              <a:t>: the maximum level of any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2118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0" y="3573016"/>
            <a:ext cx="3781252" cy="32849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781252" y="764704"/>
            <a:ext cx="6048722" cy="60932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element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delete_max_heap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*n)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parent, child;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element item, temp;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if (HEAP_EMPTY(*n)) {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fprintf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</a:rPr>
              <a:t>stderr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, “The heap is empty\n”);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  exit(1);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zh-TW" sz="16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TW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item = heap[1];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temp = heap[(*n)--];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parent = 1;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</a:rPr>
              <a:t>  child = 2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while (child &lt;= *n){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if ((child &lt; *n)&amp;&amp;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  (heap[child].key&lt;heap[child+1].key))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     child++;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if (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</a:rPr>
              <a:t>temp.key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&gt;= heap[child].key) break;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 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heap[parent] = heap[child];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  parent =child;</a:t>
            </a: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  child *= 2;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heap[parent] = temp;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  return item;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0"/>
            <a:ext cx="3894137" cy="865188"/>
          </a:xfrm>
        </p:spPr>
        <p:txBody>
          <a:bodyPr/>
          <a:lstStyle/>
          <a:p>
            <a:r>
              <a:rPr lang="en-US" altLang="zh-TW" dirty="0" smtClean="0"/>
              <a:t>Heaps</a:t>
            </a:r>
            <a:endParaRPr lang="en-US" altLang="zh-TW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061" y="692696"/>
            <a:ext cx="8226425" cy="3529013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Deletion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from </a:t>
            </a:r>
            <a:r>
              <a:rPr lang="en-US" altLang="zh-TW" sz="2800" dirty="0"/>
              <a:t>a max heap</a:t>
            </a:r>
          </a:p>
          <a:p>
            <a:pPr lvl="1"/>
            <a:r>
              <a:rPr lang="en-US" altLang="zh-TW" sz="2400" dirty="0" smtClean="0"/>
              <a:t>Analysis </a:t>
            </a:r>
            <a:r>
              <a:rPr lang="en-US" altLang="zh-TW" sz="2400" dirty="0"/>
              <a:t>of </a:t>
            </a:r>
            <a:br>
              <a:rPr lang="en-US" altLang="zh-TW" sz="2400" dirty="0"/>
            </a:br>
            <a:r>
              <a:rPr lang="en-US" altLang="zh-TW" sz="2400" i="1" dirty="0" err="1"/>
              <a:t>delete_max_heap</a:t>
            </a:r>
            <a:endParaRPr lang="en-US" altLang="zh-TW" sz="2400" i="1" dirty="0"/>
          </a:p>
          <a:p>
            <a:pPr lvl="2"/>
            <a:r>
              <a:rPr lang="en-US" altLang="zh-TW" sz="2000" dirty="0"/>
              <a:t>The complexity of the </a:t>
            </a:r>
            <a:br>
              <a:rPr lang="en-US" altLang="zh-TW" sz="2000" dirty="0"/>
            </a:br>
            <a:r>
              <a:rPr lang="en-US" altLang="zh-TW" sz="2000" dirty="0"/>
              <a:t>insertion function </a:t>
            </a:r>
            <a:br>
              <a:rPr lang="en-US" altLang="zh-TW" sz="2000" dirty="0"/>
            </a:br>
            <a:r>
              <a:rPr lang="en-US" altLang="zh-TW" sz="2000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O(log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1057275" y="53213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Oval 6"/>
          <p:cNvSpPr>
            <a:spLocks noChangeArrowheads="1"/>
          </p:cNvSpPr>
          <p:nvPr/>
        </p:nvSpPr>
        <p:spPr bwMode="auto">
          <a:xfrm>
            <a:off x="2308225" y="52879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774700" y="62055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Line 8"/>
          <p:cNvSpPr>
            <a:spLocks noChangeShapeType="1"/>
          </p:cNvSpPr>
          <p:nvPr/>
        </p:nvSpPr>
        <p:spPr bwMode="auto">
          <a:xfrm flipH="1">
            <a:off x="1268413" y="4891088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Line 9"/>
          <p:cNvSpPr>
            <a:spLocks noChangeShapeType="1"/>
          </p:cNvSpPr>
          <p:nvPr/>
        </p:nvSpPr>
        <p:spPr bwMode="auto">
          <a:xfrm flipH="1">
            <a:off x="973138" y="5691188"/>
            <a:ext cx="130175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987425" y="5276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15</a:t>
            </a: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2339975" y="5280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2</a:t>
            </a: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727075" y="621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14</a:t>
            </a:r>
          </a:p>
        </p:txBody>
      </p:sp>
      <p:sp>
        <p:nvSpPr>
          <p:cNvPr id="114" name="Oval 13"/>
          <p:cNvSpPr>
            <a:spLocks noChangeArrowheads="1"/>
          </p:cNvSpPr>
          <p:nvPr/>
        </p:nvSpPr>
        <p:spPr bwMode="auto">
          <a:xfrm>
            <a:off x="1370013" y="62198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1308100" y="62087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10</a:t>
            </a:r>
          </a:p>
        </p:txBody>
      </p:sp>
      <p:sp>
        <p:nvSpPr>
          <p:cNvPr id="116" name="Line 15"/>
          <p:cNvSpPr>
            <a:spLocks noChangeShapeType="1"/>
          </p:cNvSpPr>
          <p:nvPr/>
        </p:nvSpPr>
        <p:spPr bwMode="auto">
          <a:xfrm>
            <a:off x="1414463" y="5681663"/>
            <a:ext cx="166687" cy="534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7" name="Line 16"/>
          <p:cNvSpPr>
            <a:spLocks noChangeShapeType="1"/>
          </p:cNvSpPr>
          <p:nvPr/>
        </p:nvSpPr>
        <p:spPr bwMode="auto">
          <a:xfrm>
            <a:off x="1984375" y="4881563"/>
            <a:ext cx="53657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" name="Text Box 21"/>
          <p:cNvSpPr txBox="1">
            <a:spLocks noChangeArrowheads="1"/>
          </p:cNvSpPr>
          <p:nvPr/>
        </p:nvSpPr>
        <p:spPr bwMode="auto">
          <a:xfrm>
            <a:off x="1339850" y="4365625"/>
            <a:ext cx="36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[1]</a:t>
            </a: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800100" y="5099050"/>
            <a:ext cx="36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[2]</a:t>
            </a: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2024063" y="5099050"/>
            <a:ext cx="360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[3]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1116013" y="6021388"/>
            <a:ext cx="360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[5]</a:t>
            </a: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1627188" y="4448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20</a:t>
            </a:r>
          </a:p>
        </p:txBody>
      </p:sp>
      <p:sp>
        <p:nvSpPr>
          <p:cNvPr id="123" name="Oval 31"/>
          <p:cNvSpPr>
            <a:spLocks noChangeArrowheads="1"/>
          </p:cNvSpPr>
          <p:nvPr/>
        </p:nvSpPr>
        <p:spPr bwMode="auto">
          <a:xfrm>
            <a:off x="1663700" y="45085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" name="Text Box 34"/>
          <p:cNvSpPr txBox="1">
            <a:spLocks noChangeArrowheads="1"/>
          </p:cNvSpPr>
          <p:nvPr/>
        </p:nvSpPr>
        <p:spPr bwMode="auto">
          <a:xfrm>
            <a:off x="34925" y="371633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parent =</a:t>
            </a:r>
          </a:p>
        </p:txBody>
      </p:sp>
      <p:sp>
        <p:nvSpPr>
          <p:cNvPr id="125" name="Text Box 35"/>
          <p:cNvSpPr txBox="1">
            <a:spLocks noChangeArrowheads="1"/>
          </p:cNvSpPr>
          <p:nvPr/>
        </p:nvSpPr>
        <p:spPr bwMode="auto">
          <a:xfrm>
            <a:off x="34925" y="40767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child =</a:t>
            </a:r>
          </a:p>
        </p:txBody>
      </p:sp>
      <p:sp>
        <p:nvSpPr>
          <p:cNvPr id="126" name="Text Box 36"/>
          <p:cNvSpPr txBox="1">
            <a:spLocks noChangeArrowheads="1"/>
          </p:cNvSpPr>
          <p:nvPr/>
        </p:nvSpPr>
        <p:spPr bwMode="auto">
          <a:xfrm>
            <a:off x="7165528" y="57800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</a:rPr>
              <a:t>item.key =</a:t>
            </a:r>
          </a:p>
        </p:txBody>
      </p:sp>
      <p:sp>
        <p:nvSpPr>
          <p:cNvPr id="127" name="Text Box 37"/>
          <p:cNvSpPr txBox="1">
            <a:spLocks noChangeArrowheads="1"/>
          </p:cNvSpPr>
          <p:nvPr/>
        </p:nvSpPr>
        <p:spPr bwMode="auto">
          <a:xfrm>
            <a:off x="7163940" y="611505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</a:rPr>
              <a:t>temp.key =</a:t>
            </a:r>
          </a:p>
        </p:txBody>
      </p: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466725" y="6021388"/>
            <a:ext cx="360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Verdana" pitchFamily="34" charset="0"/>
              </a:rPr>
              <a:t>[4]</a:t>
            </a:r>
          </a:p>
        </p:txBody>
      </p:sp>
      <p:sp>
        <p:nvSpPr>
          <p:cNvPr id="129" name="Text Box 39"/>
          <p:cNvSpPr txBox="1">
            <a:spLocks noChangeArrowheads="1"/>
          </p:cNvSpPr>
          <p:nvPr/>
        </p:nvSpPr>
        <p:spPr bwMode="auto">
          <a:xfrm>
            <a:off x="2268538" y="39084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*n=</a:t>
            </a:r>
          </a:p>
        </p:txBody>
      </p: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4102894" y="2708920"/>
            <a:ext cx="1909266" cy="288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" name="Rectangle 42"/>
          <p:cNvSpPr>
            <a:spLocks noChangeArrowheads="1"/>
          </p:cNvSpPr>
          <p:nvPr/>
        </p:nvSpPr>
        <p:spPr bwMode="auto">
          <a:xfrm>
            <a:off x="4100152" y="3065462"/>
            <a:ext cx="2451459" cy="2889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" name="Rectangle 43"/>
          <p:cNvSpPr>
            <a:spLocks noChangeArrowheads="1"/>
          </p:cNvSpPr>
          <p:nvPr/>
        </p:nvSpPr>
        <p:spPr bwMode="auto">
          <a:xfrm>
            <a:off x="4067174" y="3354388"/>
            <a:ext cx="1440929" cy="36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" name="Rectangle 44"/>
          <p:cNvSpPr>
            <a:spLocks noChangeArrowheads="1"/>
          </p:cNvSpPr>
          <p:nvPr/>
        </p:nvSpPr>
        <p:spPr bwMode="auto">
          <a:xfrm>
            <a:off x="4067174" y="3736422"/>
            <a:ext cx="2484438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" name="Rectangle 45"/>
          <p:cNvSpPr>
            <a:spLocks noChangeArrowheads="1"/>
          </p:cNvSpPr>
          <p:nvPr/>
        </p:nvSpPr>
        <p:spPr bwMode="auto">
          <a:xfrm>
            <a:off x="4321175" y="4075112"/>
            <a:ext cx="4968875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" name="Rectangle 47"/>
          <p:cNvSpPr>
            <a:spLocks noChangeArrowheads="1"/>
          </p:cNvSpPr>
          <p:nvPr/>
        </p:nvSpPr>
        <p:spPr bwMode="auto">
          <a:xfrm>
            <a:off x="4292575" y="4848780"/>
            <a:ext cx="3951833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" name="Rectangle 49"/>
          <p:cNvSpPr>
            <a:spLocks noChangeArrowheads="1"/>
          </p:cNvSpPr>
          <p:nvPr/>
        </p:nvSpPr>
        <p:spPr bwMode="auto">
          <a:xfrm>
            <a:off x="4283075" y="5236369"/>
            <a:ext cx="3385269" cy="209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" name="Rectangle 50"/>
          <p:cNvSpPr>
            <a:spLocks noChangeArrowheads="1"/>
          </p:cNvSpPr>
          <p:nvPr/>
        </p:nvSpPr>
        <p:spPr bwMode="auto">
          <a:xfrm>
            <a:off x="4283074" y="5445472"/>
            <a:ext cx="1801093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4283074" y="5659784"/>
            <a:ext cx="1441053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0" name="Rectangle 52"/>
          <p:cNvSpPr>
            <a:spLocks noChangeArrowheads="1"/>
          </p:cNvSpPr>
          <p:nvPr/>
        </p:nvSpPr>
        <p:spPr bwMode="auto">
          <a:xfrm>
            <a:off x="4067174" y="6018361"/>
            <a:ext cx="2484437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1" name="Rectangle 53"/>
          <p:cNvSpPr>
            <a:spLocks noChangeArrowheads="1"/>
          </p:cNvSpPr>
          <p:nvPr/>
        </p:nvSpPr>
        <p:spPr bwMode="auto">
          <a:xfrm>
            <a:off x="4067175" y="6235848"/>
            <a:ext cx="1528560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2" name="Text Box 56"/>
          <p:cNvSpPr txBox="1">
            <a:spLocks noChangeArrowheads="1"/>
          </p:cNvSpPr>
          <p:nvPr/>
        </p:nvSpPr>
        <p:spPr bwMode="auto">
          <a:xfrm>
            <a:off x="8676828" y="57800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43" name="Text Box 57"/>
          <p:cNvSpPr txBox="1">
            <a:spLocks noChangeArrowheads="1"/>
          </p:cNvSpPr>
          <p:nvPr/>
        </p:nvSpPr>
        <p:spPr bwMode="auto">
          <a:xfrm>
            <a:off x="8748265" y="61404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44" name="Text Box 58"/>
          <p:cNvSpPr txBox="1">
            <a:spLocks noChangeArrowheads="1"/>
          </p:cNvSpPr>
          <p:nvPr/>
        </p:nvSpPr>
        <p:spPr bwMode="auto">
          <a:xfrm>
            <a:off x="1258888" y="37163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1</a:t>
            </a:r>
          </a:p>
        </p:txBody>
      </p:sp>
      <p:sp>
        <p:nvSpPr>
          <p:cNvPr id="145" name="Text Box 59"/>
          <p:cNvSpPr txBox="1">
            <a:spLocks noChangeArrowheads="1"/>
          </p:cNvSpPr>
          <p:nvPr/>
        </p:nvSpPr>
        <p:spPr bwMode="auto">
          <a:xfrm>
            <a:off x="1042988" y="40767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2</a:t>
            </a:r>
          </a:p>
        </p:txBody>
      </p:sp>
      <p:sp>
        <p:nvSpPr>
          <p:cNvPr id="146" name="Rectangle 60"/>
          <p:cNvSpPr>
            <a:spLocks noChangeArrowheads="1"/>
          </p:cNvSpPr>
          <p:nvPr/>
        </p:nvSpPr>
        <p:spPr bwMode="auto">
          <a:xfrm>
            <a:off x="1619250" y="44370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47" name="Text Box 61"/>
          <p:cNvSpPr txBox="1">
            <a:spLocks noChangeArrowheads="1"/>
          </p:cNvSpPr>
          <p:nvPr/>
        </p:nvSpPr>
        <p:spPr bwMode="auto">
          <a:xfrm>
            <a:off x="2771775" y="39338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5</a:t>
            </a:r>
          </a:p>
        </p:txBody>
      </p:sp>
      <p:sp>
        <p:nvSpPr>
          <p:cNvPr id="148" name="Text Box 62"/>
          <p:cNvSpPr txBox="1">
            <a:spLocks noChangeArrowheads="1"/>
          </p:cNvSpPr>
          <p:nvPr/>
        </p:nvSpPr>
        <p:spPr bwMode="auto">
          <a:xfrm>
            <a:off x="2771775" y="39338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4</a:t>
            </a:r>
          </a:p>
        </p:txBody>
      </p:sp>
      <p:sp>
        <p:nvSpPr>
          <p:cNvPr id="149" name="Text Box 63"/>
          <p:cNvSpPr txBox="1">
            <a:spLocks noChangeArrowheads="1"/>
          </p:cNvSpPr>
          <p:nvPr/>
        </p:nvSpPr>
        <p:spPr bwMode="auto">
          <a:xfrm>
            <a:off x="1258888" y="37163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2</a:t>
            </a:r>
          </a:p>
        </p:txBody>
      </p:sp>
      <p:sp>
        <p:nvSpPr>
          <p:cNvPr id="150" name="Text Box 64"/>
          <p:cNvSpPr txBox="1">
            <a:spLocks noChangeArrowheads="1"/>
          </p:cNvSpPr>
          <p:nvPr/>
        </p:nvSpPr>
        <p:spPr bwMode="auto">
          <a:xfrm>
            <a:off x="1042988" y="40767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4</a:t>
            </a:r>
          </a:p>
        </p:txBody>
      </p:sp>
      <p:sp>
        <p:nvSpPr>
          <p:cNvPr id="151" name="Rectangle 65"/>
          <p:cNvSpPr>
            <a:spLocks noChangeArrowheads="1"/>
          </p:cNvSpPr>
          <p:nvPr/>
        </p:nvSpPr>
        <p:spPr bwMode="auto">
          <a:xfrm>
            <a:off x="733425" y="621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52" name="Rectangle 66"/>
          <p:cNvSpPr>
            <a:spLocks noChangeArrowheads="1"/>
          </p:cNvSpPr>
          <p:nvPr/>
        </p:nvSpPr>
        <p:spPr bwMode="auto">
          <a:xfrm>
            <a:off x="987425" y="5276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53" name="Text Box 67"/>
          <p:cNvSpPr txBox="1">
            <a:spLocks noChangeArrowheads="1"/>
          </p:cNvSpPr>
          <p:nvPr/>
        </p:nvSpPr>
        <p:spPr bwMode="auto">
          <a:xfrm>
            <a:off x="1258888" y="37163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4</a:t>
            </a:r>
          </a:p>
        </p:txBody>
      </p:sp>
      <p:sp>
        <p:nvSpPr>
          <p:cNvPr id="154" name="Text Box 68"/>
          <p:cNvSpPr txBox="1">
            <a:spLocks noChangeArrowheads="1"/>
          </p:cNvSpPr>
          <p:nvPr/>
        </p:nvSpPr>
        <p:spPr bwMode="auto">
          <a:xfrm>
            <a:off x="1042988" y="40767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4718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  <p:bldP spid="114" grpId="0" animBg="1"/>
      <p:bldP spid="115" grpId="0"/>
      <p:bldP spid="116" grpId="0" animBg="1"/>
      <p:bldP spid="121" grpId="0"/>
      <p:bldP spid="122" grpId="0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3" grpId="2" animBg="1"/>
      <p:bldP spid="133" grpId="3" animBg="1"/>
      <p:bldP spid="133" grpId="4" animBg="1"/>
      <p:bldP spid="133" grpId="5" animBg="1"/>
      <p:bldP spid="134" grpId="0" animBg="1"/>
      <p:bldP spid="134" grpId="1" animBg="1"/>
      <p:bldP spid="134" grpId="2" animBg="1"/>
      <p:bldP spid="134" grpId="3" animBg="1"/>
      <p:bldP spid="135" grpId="0" animBg="1"/>
      <p:bldP spid="135" grpId="1" animBg="1"/>
      <p:bldP spid="135" grpId="2" animBg="1"/>
      <p:bldP spid="135" grpId="3" animBg="1"/>
      <p:bldP spid="137" grpId="0" animBg="1"/>
      <p:bldP spid="137" grpId="1" animBg="1"/>
      <p:bldP spid="137" grpId="2" animBg="1"/>
      <p:bldP spid="137" grpId="3" animBg="1"/>
      <p:bldP spid="138" grpId="0" animBg="1"/>
      <p:bldP spid="138" grpId="1" animBg="1"/>
      <p:bldP spid="138" grpId="2" animBg="1"/>
      <p:bldP spid="138" grpId="3" animBg="1"/>
      <p:bldP spid="139" grpId="0" animBg="1"/>
      <p:bldP spid="139" grpId="1" animBg="1"/>
      <p:bldP spid="139" grpId="2" animBg="1"/>
      <p:bldP spid="139" grpId="3" animBg="1"/>
      <p:bldP spid="140" grpId="0" animBg="1"/>
      <p:bldP spid="140" grpId="1" animBg="1"/>
      <p:bldP spid="141" grpId="0" animBg="1"/>
      <p:bldP spid="141" grpId="1" animBg="1"/>
      <p:bldP spid="142" grpId="0"/>
      <p:bldP spid="143" grpId="0"/>
      <p:bldP spid="144" grpId="0"/>
      <p:bldP spid="144" grpId="1"/>
      <p:bldP spid="145" grpId="0"/>
      <p:bldP spid="145" grpId="1"/>
      <p:bldP spid="146" grpId="0"/>
      <p:bldP spid="147" grpId="0"/>
      <p:bldP spid="148" grpId="0"/>
      <p:bldP spid="149" grpId="0"/>
      <p:bldP spid="149" grpId="1"/>
      <p:bldP spid="150" grpId="0"/>
      <p:bldP spid="150" grpId="1"/>
      <p:bldP spid="151" grpId="0"/>
      <p:bldP spid="152" grpId="0"/>
      <p:bldP spid="153" grpId="0"/>
      <p:bldP spid="15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051720" y="3645024"/>
            <a:ext cx="3744416" cy="316835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25000"/>
                <a:lumOff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115888"/>
            <a:ext cx="3905250" cy="1009650"/>
          </a:xfrm>
        </p:spPr>
        <p:txBody>
          <a:bodyPr/>
          <a:lstStyle/>
          <a:p>
            <a:r>
              <a:rPr lang="en-US" altLang="zh-TW" dirty="0" smtClean="0"/>
              <a:t>Heaps</a:t>
            </a:r>
            <a:endParaRPr lang="en-US" altLang="zh-TW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72" y="764704"/>
            <a:ext cx="8832528" cy="3177059"/>
          </a:xfrm>
        </p:spPr>
        <p:txBody>
          <a:bodyPr/>
          <a:lstStyle/>
          <a:p>
            <a:r>
              <a:rPr lang="en-US" altLang="zh-TW" sz="2800" u="sng" dirty="0"/>
              <a:t>Queue </a:t>
            </a:r>
            <a:r>
              <a:rPr lang="en-US" altLang="zh-TW" sz="2800" u="sng" dirty="0" smtClean="0"/>
              <a:t>previous: </a:t>
            </a:r>
            <a:r>
              <a:rPr lang="en-US" altLang="zh-TW" sz="2800" u="sng" dirty="0"/>
              <a:t>FIFO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Priority queues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Heaps </a:t>
            </a:r>
            <a:r>
              <a:rPr lang="en-US" altLang="zh-TW" sz="2400" dirty="0"/>
              <a:t>are frequently used to implement </a:t>
            </a:r>
            <a:r>
              <a:rPr lang="en-US" altLang="zh-TW" sz="2400" i="1" dirty="0"/>
              <a:t>priority queues</a:t>
            </a:r>
          </a:p>
          <a:p>
            <a:pPr lvl="1"/>
            <a:r>
              <a:rPr lang="en-US" altLang="zh-TW" sz="2400" u="sng" dirty="0" smtClean="0">
                <a:solidFill>
                  <a:srgbClr val="0000FF"/>
                </a:solidFill>
              </a:rPr>
              <a:t>Delete </a:t>
            </a:r>
            <a:r>
              <a:rPr lang="en-US" altLang="zh-TW" sz="2400" u="sng" dirty="0">
                <a:solidFill>
                  <a:srgbClr val="0000FF"/>
                </a:solidFill>
              </a:rPr>
              <a:t>the element with highest (lowest) priority</a:t>
            </a:r>
          </a:p>
          <a:p>
            <a:pPr lvl="1"/>
            <a:r>
              <a:rPr lang="en-US" altLang="zh-TW" sz="2400" dirty="0" smtClean="0"/>
              <a:t>Insert </a:t>
            </a:r>
            <a:r>
              <a:rPr lang="en-US" altLang="zh-TW" sz="2400" dirty="0"/>
              <a:t>the element with arbitrary priority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Heaps is the </a:t>
            </a:r>
            <a:r>
              <a:rPr lang="en-US" altLang="zh-TW" sz="2400" dirty="0">
                <a:solidFill>
                  <a:srgbClr val="FF0000"/>
                </a:solidFill>
              </a:rPr>
              <a:t>only way </a:t>
            </a:r>
            <a:r>
              <a:rPr lang="en-US" altLang="zh-TW" sz="2400" dirty="0">
                <a:solidFill>
                  <a:schemeClr val="tx2"/>
                </a:solidFill>
              </a:rPr>
              <a:t>to implement priority queue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30882"/>
              </p:ext>
            </p:extLst>
          </p:nvPr>
        </p:nvGraphicFramePr>
        <p:xfrm>
          <a:off x="2012401" y="3645024"/>
          <a:ext cx="5583935" cy="35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8" name="文件" r:id="rId3" imgW="7098792" imgH="4462272" progId="Word.Document.8">
                  <p:embed/>
                </p:oleObj>
              </mc:Choice>
              <mc:Fallback>
                <p:oleObj name="文件" r:id="rId3" imgW="7098792" imgH="44622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01" y="3645024"/>
                        <a:ext cx="5583935" cy="35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9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STL: Priority Queue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52</a:t>
            </a:fld>
            <a:endParaRPr lang="en-US" altLang="zh-TW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27" y="650701"/>
            <a:ext cx="5534025" cy="616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698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5B910B-9607-4C63-99F9-0769534B382A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mtClean="0"/>
              <a:t>Treap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98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ＭＳ Ｐゴシック" pitchFamily="34" charset="-128"/>
              </a:rPr>
              <a:t>A </a:t>
            </a:r>
            <a:r>
              <a:rPr lang="en-US" altLang="zh-TW" sz="4400" i="1" smtClean="0">
                <a:solidFill>
                  <a:srgbClr val="FF0000"/>
                </a:solidFill>
                <a:ea typeface="ＭＳ Ｐゴシック" pitchFamily="34" charset="-128"/>
              </a:rPr>
              <a:t>treap</a:t>
            </a:r>
            <a:r>
              <a:rPr lang="en-US" altLang="zh-TW" sz="2800" smtClean="0">
                <a:ea typeface="ＭＳ Ｐゴシック" pitchFamily="34" charset="-128"/>
              </a:rPr>
              <a:t> is a </a:t>
            </a:r>
            <a:r>
              <a:rPr lang="en-US" altLang="zh-TW" sz="2800" smtClean="0">
                <a:solidFill>
                  <a:srgbClr val="FF0000"/>
                </a:solidFill>
                <a:ea typeface="ＭＳ Ｐゴシック" pitchFamily="34" charset="-128"/>
              </a:rPr>
              <a:t>binary search tree</a:t>
            </a:r>
            <a:r>
              <a:rPr lang="en-US" altLang="zh-TW" sz="2800" smtClean="0">
                <a:ea typeface="ＭＳ Ｐゴシック" pitchFamily="34" charset="-128"/>
              </a:rPr>
              <a:t> in which each node has </a:t>
            </a:r>
            <a:r>
              <a:rPr lang="en-US" altLang="zh-TW" sz="2800" smtClean="0">
                <a:solidFill>
                  <a:srgbClr val="FF0000"/>
                </a:solidFill>
                <a:ea typeface="ＭＳ Ｐゴシック" pitchFamily="34" charset="-128"/>
              </a:rPr>
              <a:t>both a key and a priority</a:t>
            </a:r>
            <a:r>
              <a:rPr lang="en-US" altLang="zh-TW" sz="2800" smtClean="0"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altLang="zh-TW" sz="2800" smtClean="0">
                <a:ea typeface="ＭＳ Ｐゴシック" pitchFamily="34" charset="-128"/>
              </a:rPr>
              <a:t>Nodes are ordered 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  <a:ea typeface="ＭＳ Ｐゴシック" pitchFamily="34" charset="-128"/>
              </a:rPr>
              <a:t>in-order fashion </a:t>
            </a:r>
            <a:r>
              <a:rPr lang="en-US" altLang="zh-TW" smtClean="0">
                <a:ea typeface="ＭＳ Ｐゴシック" pitchFamily="34" charset="-128"/>
              </a:rPr>
              <a:t>by their keys and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  <a:ea typeface="ＭＳ Ｐゴシック" pitchFamily="34" charset="-128"/>
              </a:rPr>
              <a:t>heap-ordered </a:t>
            </a:r>
            <a:r>
              <a:rPr lang="en-US" altLang="zh-TW" smtClean="0">
                <a:solidFill>
                  <a:schemeClr val="bg2"/>
                </a:solidFill>
                <a:ea typeface="ＭＳ Ｐゴシック" pitchFamily="34" charset="-128"/>
              </a:rPr>
              <a:t>by their priorities</a:t>
            </a:r>
          </a:p>
        </p:txBody>
      </p:sp>
    </p:spTree>
    <p:extLst>
      <p:ext uri="{BB962C8B-B14F-4D97-AF65-F5344CB8AC3E}">
        <p14:creationId xmlns:p14="http://schemas.microsoft.com/office/powerpoint/2010/main" val="34576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763688" y="2564904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68" name="Text Box 32"/>
          <p:cNvSpPr txBox="1">
            <a:spLocks noChangeArrowheads="1"/>
          </p:cNvSpPr>
          <p:nvPr/>
        </p:nvSpPr>
        <p:spPr bwMode="auto">
          <a:xfrm>
            <a:off x="1922438" y="2466479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2425676" y="3645024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2595539" y="3591049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  <p:cxnSp>
        <p:nvCxnSpPr>
          <p:cNvPr id="4" name="直線接點 3"/>
          <p:cNvCxnSpPr>
            <a:stCxn id="6" idx="5"/>
          </p:cNvCxnSpPr>
          <p:nvPr/>
        </p:nvCxnSpPr>
        <p:spPr bwMode="auto">
          <a:xfrm>
            <a:off x="2328730" y="3113686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26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475656" y="2564904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68" name="Text Box 32"/>
          <p:cNvSpPr txBox="1">
            <a:spLocks noChangeArrowheads="1"/>
          </p:cNvSpPr>
          <p:nvPr/>
        </p:nvSpPr>
        <p:spPr bwMode="auto">
          <a:xfrm>
            <a:off x="1634406" y="2466479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2137644" y="3645024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2307507" y="3591049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  <p:cxnSp>
        <p:nvCxnSpPr>
          <p:cNvPr id="4" name="直線接點 3"/>
          <p:cNvCxnSpPr>
            <a:stCxn id="6" idx="5"/>
          </p:cNvCxnSpPr>
          <p:nvPr/>
        </p:nvCxnSpPr>
        <p:spPr bwMode="auto">
          <a:xfrm>
            <a:off x="2040698" y="3113686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11988" y="4761508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2985025" y="467578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17" name="直線接點 16"/>
          <p:cNvCxnSpPr>
            <a:stCxn id="31" idx="5"/>
          </p:cNvCxnSpPr>
          <p:nvPr/>
        </p:nvCxnSpPr>
        <p:spPr bwMode="auto">
          <a:xfrm>
            <a:off x="2702686" y="4193805"/>
            <a:ext cx="282339" cy="5677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5273977" y="2689367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432727" y="2590942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5196652" y="4657750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5366515" y="460377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35" name="直線接點 34"/>
          <p:cNvCxnSpPr>
            <a:stCxn id="24" idx="5"/>
          </p:cNvCxnSpPr>
          <p:nvPr/>
        </p:nvCxnSpPr>
        <p:spPr bwMode="auto">
          <a:xfrm>
            <a:off x="5839019" y="3238149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5935965" y="3730961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109002" y="364523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38" name="直線接點 37"/>
          <p:cNvCxnSpPr>
            <a:stCxn id="26" idx="7"/>
          </p:cNvCxnSpPr>
          <p:nvPr/>
        </p:nvCxnSpPr>
        <p:spPr bwMode="auto">
          <a:xfrm flipV="1">
            <a:off x="5761694" y="4373899"/>
            <a:ext cx="347308" cy="3780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手繪多邊形 13"/>
          <p:cNvSpPr/>
          <p:nvPr/>
        </p:nvSpPr>
        <p:spPr bwMode="auto">
          <a:xfrm>
            <a:off x="1682885" y="3227025"/>
            <a:ext cx="1546698" cy="712677"/>
          </a:xfrm>
          <a:custGeom>
            <a:avLst/>
            <a:gdLst>
              <a:gd name="connsiteX0" fmla="*/ 1546698 w 1546698"/>
              <a:gd name="connsiteY0" fmla="*/ 702949 h 712677"/>
              <a:gd name="connsiteX1" fmla="*/ 1001949 w 1546698"/>
              <a:gd name="connsiteY1" fmla="*/ 22013 h 712677"/>
              <a:gd name="connsiteX2" fmla="*/ 262647 w 1546698"/>
              <a:gd name="connsiteY2" fmla="*/ 216566 h 712677"/>
              <a:gd name="connsiteX3" fmla="*/ 0 w 1546698"/>
              <a:gd name="connsiteY3" fmla="*/ 712677 h 7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698" h="712677">
                <a:moveTo>
                  <a:pt x="1546698" y="702949"/>
                </a:moveTo>
                <a:cubicBezTo>
                  <a:pt x="1381328" y="403013"/>
                  <a:pt x="1215958" y="103077"/>
                  <a:pt x="1001949" y="22013"/>
                </a:cubicBezTo>
                <a:cubicBezTo>
                  <a:pt x="787940" y="-59051"/>
                  <a:pt x="429638" y="101455"/>
                  <a:pt x="262647" y="216566"/>
                </a:cubicBezTo>
                <a:cubicBezTo>
                  <a:pt x="95656" y="331677"/>
                  <a:pt x="47828" y="522177"/>
                  <a:pt x="0" y="712677"/>
                </a:cubicBezTo>
              </a:path>
            </a:pathLst>
          </a:cu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 rot="3234535">
            <a:off x="1686175" y="3898645"/>
            <a:ext cx="2268412" cy="1246121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9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1093572" y="2555767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252322" y="2457342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016247" y="4524150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1186110" y="447017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35" name="直線接點 34"/>
          <p:cNvCxnSpPr>
            <a:stCxn id="24" idx="5"/>
          </p:cNvCxnSpPr>
          <p:nvPr/>
        </p:nvCxnSpPr>
        <p:spPr bwMode="auto">
          <a:xfrm>
            <a:off x="1658614" y="3104549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755560" y="3597361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928597" y="351163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38" name="直線接點 37"/>
          <p:cNvCxnSpPr>
            <a:stCxn id="26" idx="7"/>
            <a:endCxn id="36" idx="3"/>
          </p:cNvCxnSpPr>
          <p:nvPr/>
        </p:nvCxnSpPr>
        <p:spPr bwMode="auto">
          <a:xfrm flipV="1">
            <a:off x="1581289" y="4146143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2411197" y="4518951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2566772" y="443957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41" name="直線接點 40"/>
          <p:cNvCxnSpPr>
            <a:endCxn id="36" idx="5"/>
          </p:cNvCxnSpPr>
          <p:nvPr/>
        </p:nvCxnSpPr>
        <p:spPr bwMode="auto">
          <a:xfrm flipH="1" flipV="1">
            <a:off x="2315181" y="4146143"/>
            <a:ext cx="366342" cy="3780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橢圓 7"/>
          <p:cNvSpPr/>
          <p:nvPr/>
        </p:nvSpPr>
        <p:spPr bwMode="auto">
          <a:xfrm rot="3234535">
            <a:off x="1361460" y="3845970"/>
            <a:ext cx="2062162" cy="1041594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4359975" y="2459189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4518725" y="2360764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3587885" y="5111288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3757748" y="505731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47" name="直線接點 46"/>
          <p:cNvCxnSpPr/>
          <p:nvPr/>
        </p:nvCxnSpPr>
        <p:spPr bwMode="auto">
          <a:xfrm>
            <a:off x="4882905" y="2969446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327198" y="4184499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4500235" y="4098774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50" name="直線接點 49"/>
          <p:cNvCxnSpPr>
            <a:stCxn id="45" idx="7"/>
            <a:endCxn id="48" idx="3"/>
          </p:cNvCxnSpPr>
          <p:nvPr/>
        </p:nvCxnSpPr>
        <p:spPr bwMode="auto">
          <a:xfrm flipV="1">
            <a:off x="4152927" y="4733281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5051351" y="3370218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5206926" y="329084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53" name="直線接點 52"/>
          <p:cNvCxnSpPr>
            <a:stCxn id="51" idx="3"/>
          </p:cNvCxnSpPr>
          <p:nvPr/>
        </p:nvCxnSpPr>
        <p:spPr bwMode="auto">
          <a:xfrm flipH="1">
            <a:off x="4841995" y="3918999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手繪多邊形 54"/>
          <p:cNvSpPr/>
          <p:nvPr/>
        </p:nvSpPr>
        <p:spPr bwMode="auto">
          <a:xfrm>
            <a:off x="1361834" y="3206153"/>
            <a:ext cx="1546698" cy="712677"/>
          </a:xfrm>
          <a:custGeom>
            <a:avLst/>
            <a:gdLst>
              <a:gd name="connsiteX0" fmla="*/ 1546698 w 1546698"/>
              <a:gd name="connsiteY0" fmla="*/ 702949 h 712677"/>
              <a:gd name="connsiteX1" fmla="*/ 1001949 w 1546698"/>
              <a:gd name="connsiteY1" fmla="*/ 22013 h 712677"/>
              <a:gd name="connsiteX2" fmla="*/ 262647 w 1546698"/>
              <a:gd name="connsiteY2" fmla="*/ 216566 h 712677"/>
              <a:gd name="connsiteX3" fmla="*/ 0 w 1546698"/>
              <a:gd name="connsiteY3" fmla="*/ 712677 h 7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698" h="712677">
                <a:moveTo>
                  <a:pt x="1546698" y="702949"/>
                </a:moveTo>
                <a:cubicBezTo>
                  <a:pt x="1381328" y="403013"/>
                  <a:pt x="1215958" y="103077"/>
                  <a:pt x="1001949" y="22013"/>
                </a:cubicBezTo>
                <a:cubicBezTo>
                  <a:pt x="787940" y="-59051"/>
                  <a:pt x="429638" y="101455"/>
                  <a:pt x="262647" y="216566"/>
                </a:cubicBezTo>
                <a:cubicBezTo>
                  <a:pt x="95656" y="331677"/>
                  <a:pt x="47828" y="522177"/>
                  <a:pt x="0" y="712677"/>
                </a:cubicBezTo>
              </a:path>
            </a:pathLst>
          </a:cu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6647149" y="3345773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805899" y="3247348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6608952" y="5139366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6778815" y="5085391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7224802" y="3896356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7348265" y="421257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7521302" y="412685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7173994" y="4761359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7283168" y="2461612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7438743" y="238223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stCxn id="64" idx="3"/>
          </p:cNvCxnSpPr>
          <p:nvPr/>
        </p:nvCxnSpPr>
        <p:spPr bwMode="auto">
          <a:xfrm flipH="1">
            <a:off x="7073812" y="3010393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橢圓 66"/>
          <p:cNvSpPr/>
          <p:nvPr/>
        </p:nvSpPr>
        <p:spPr bwMode="auto">
          <a:xfrm rot="3234535">
            <a:off x="3963600" y="2726551"/>
            <a:ext cx="2062162" cy="1041594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8" name="手繪多邊形 67"/>
          <p:cNvSpPr/>
          <p:nvPr/>
        </p:nvSpPr>
        <p:spPr bwMode="auto">
          <a:xfrm>
            <a:off x="3926931" y="2117464"/>
            <a:ext cx="1546698" cy="712677"/>
          </a:xfrm>
          <a:custGeom>
            <a:avLst/>
            <a:gdLst>
              <a:gd name="connsiteX0" fmla="*/ 1546698 w 1546698"/>
              <a:gd name="connsiteY0" fmla="*/ 702949 h 712677"/>
              <a:gd name="connsiteX1" fmla="*/ 1001949 w 1546698"/>
              <a:gd name="connsiteY1" fmla="*/ 22013 h 712677"/>
              <a:gd name="connsiteX2" fmla="*/ 262647 w 1546698"/>
              <a:gd name="connsiteY2" fmla="*/ 216566 h 712677"/>
              <a:gd name="connsiteX3" fmla="*/ 0 w 1546698"/>
              <a:gd name="connsiteY3" fmla="*/ 712677 h 7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698" h="712677">
                <a:moveTo>
                  <a:pt x="1546698" y="702949"/>
                </a:moveTo>
                <a:cubicBezTo>
                  <a:pt x="1381328" y="403013"/>
                  <a:pt x="1215958" y="103077"/>
                  <a:pt x="1001949" y="22013"/>
                </a:cubicBezTo>
                <a:cubicBezTo>
                  <a:pt x="787940" y="-59051"/>
                  <a:pt x="429638" y="101455"/>
                  <a:pt x="262647" y="216566"/>
                </a:cubicBezTo>
                <a:cubicBezTo>
                  <a:pt x="95656" y="331677"/>
                  <a:pt x="47828" y="522177"/>
                  <a:pt x="0" y="712677"/>
                </a:cubicBezTo>
              </a:path>
            </a:pathLst>
          </a:cu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3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1264725" y="3329649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1423475" y="3231224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1226528" y="5123242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396391" y="506926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1842378" y="3880232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965841" y="4196453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2138878" y="411072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1791570" y="4745235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1900744" y="2445488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2056319" y="236611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stCxn id="64" idx="3"/>
          </p:cNvCxnSpPr>
          <p:nvPr/>
        </p:nvCxnSpPr>
        <p:spPr bwMode="auto">
          <a:xfrm flipH="1">
            <a:off x="1691388" y="2994269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2760348" y="323122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2917510" y="313438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71" name="直線接點 70"/>
          <p:cNvCxnSpPr>
            <a:stCxn id="64" idx="5"/>
          </p:cNvCxnSpPr>
          <p:nvPr/>
        </p:nvCxnSpPr>
        <p:spPr bwMode="auto">
          <a:xfrm>
            <a:off x="2460366" y="2994269"/>
            <a:ext cx="457144" cy="259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34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98438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Terminology (3/3)</a:t>
            </a:r>
            <a:endParaRPr lang="en-US" altLang="zh-TW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0925"/>
            <a:ext cx="8226425" cy="4106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Example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A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the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root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node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B </a:t>
            </a:r>
            <a:r>
              <a:rPr lang="en-US" altLang="zh-TW" sz="2000" dirty="0">
                <a:effectLst/>
              </a:rPr>
              <a:t>is 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parent </a:t>
            </a:r>
            <a:r>
              <a:rPr lang="en-US" altLang="zh-TW" sz="2000" dirty="0">
                <a:effectLst/>
              </a:rPr>
              <a:t>of D and 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C </a:t>
            </a:r>
            <a:r>
              <a:rPr lang="en-US" altLang="zh-TW" sz="2000" dirty="0">
                <a:effectLst/>
              </a:rPr>
              <a:t>is 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sibling </a:t>
            </a:r>
            <a:r>
              <a:rPr lang="en-US" altLang="zh-TW" sz="2000" dirty="0">
                <a:effectLst/>
              </a:rPr>
              <a:t>of 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D </a:t>
            </a:r>
            <a:r>
              <a:rPr lang="en-US" altLang="zh-TW" sz="2000" dirty="0">
                <a:effectLst/>
              </a:rPr>
              <a:t>and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E </a:t>
            </a:r>
            <a:r>
              <a:rPr lang="en-US" altLang="zh-TW" sz="2000" dirty="0">
                <a:effectLst/>
              </a:rPr>
              <a:t>are 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children </a:t>
            </a:r>
            <a:r>
              <a:rPr lang="en-US" altLang="zh-TW" sz="2000" dirty="0">
                <a:effectLst/>
              </a:rPr>
              <a:t>of 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A9A0A"/>
                </a:solidFill>
                <a:effectLst/>
              </a:rPr>
              <a:t>D, E, F, G, I</a:t>
            </a:r>
            <a:r>
              <a:rPr lang="en-US" altLang="zh-TW" sz="2000" dirty="0">
                <a:effectLst/>
              </a:rPr>
              <a:t> are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A9A0A"/>
                </a:solidFill>
                <a:effectLst/>
              </a:rPr>
              <a:t>external nodes</a:t>
            </a:r>
            <a:r>
              <a:rPr lang="en-US" altLang="zh-TW" sz="2000" dirty="0">
                <a:effectLst/>
              </a:rPr>
              <a:t>, or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A9A0A"/>
                </a:solidFill>
                <a:effectLst/>
              </a:rPr>
              <a:t>leaves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>
                <a:solidFill>
                  <a:srgbClr val="0000FF"/>
                </a:solidFill>
                <a:effectLst/>
              </a:rPr>
              <a:t>A, B, C, H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are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internal nodes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level</a:t>
            </a:r>
            <a:r>
              <a:rPr lang="en-US" altLang="zh-TW" sz="2000" dirty="0">
                <a:effectLst/>
              </a:rPr>
              <a:t> of </a:t>
            </a:r>
            <a:r>
              <a:rPr lang="en-US" altLang="zh-TW" sz="2000" i="1" dirty="0">
                <a:solidFill>
                  <a:srgbClr val="0A9A0A"/>
                </a:solidFill>
                <a:effectLst/>
              </a:rPr>
              <a:t>E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3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height (depth) </a:t>
            </a:r>
            <a:r>
              <a:rPr lang="en-US" altLang="zh-TW" sz="2000" dirty="0">
                <a:effectLst/>
              </a:rPr>
              <a:t>of the tree is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degree </a:t>
            </a:r>
            <a:r>
              <a:rPr lang="en-US" altLang="zh-TW" sz="2000" dirty="0">
                <a:effectLst/>
              </a:rPr>
              <a:t>of node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B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degree </a:t>
            </a:r>
            <a:r>
              <a:rPr lang="en-US" altLang="zh-TW" sz="2000" dirty="0">
                <a:effectLst/>
              </a:rPr>
              <a:t>of the tree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3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ancestors </a:t>
            </a:r>
            <a:r>
              <a:rPr lang="en-US" altLang="zh-TW" sz="2000" dirty="0">
                <a:effectLst/>
              </a:rPr>
              <a:t>of node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I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 A, C, H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ffectLst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descendants </a:t>
            </a:r>
            <a:r>
              <a:rPr lang="en-US" altLang="zh-TW" sz="2000" dirty="0">
                <a:effectLst/>
              </a:rPr>
              <a:t>of node</a:t>
            </a:r>
            <a:r>
              <a:rPr lang="en-US" altLang="zh-TW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C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i="1" dirty="0">
                <a:solidFill>
                  <a:srgbClr val="0000FF"/>
                </a:solidFill>
                <a:effectLst/>
              </a:rPr>
              <a:t>F, G, H, I</a:t>
            </a:r>
            <a:endParaRPr lang="en-US" altLang="zh-TW" sz="2000" dirty="0"/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4716463" y="3141663"/>
            <a:ext cx="4340225" cy="3433762"/>
            <a:chOff x="2700" y="1773"/>
            <a:chExt cx="2734" cy="2163"/>
          </a:xfrm>
        </p:grpSpPr>
        <p:sp>
          <p:nvSpPr>
            <p:cNvPr id="128005" name="Oval 5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06" name="Oval 6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07" name="Oval 7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08" name="Oval 8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09" name="Oval 9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0" name="Oval 10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1" name="Oval 11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2" name="Oval 12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3" name="Oval 13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889" y="2355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8" name="Line 18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19" name="Line 19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>
              <a:off x="4261" y="2792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3881" y="205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3064" y="249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4243" y="24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4739" y="307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4769" y="358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2815" y="345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>
              <a:off x="3239" y="345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>
              <a:off x="3684" y="34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>
              <a:off x="4067" y="345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6699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4945" y="1773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Level</a:t>
              </a:r>
            </a:p>
          </p:txBody>
        </p:sp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>
              <a:off x="2721" y="2278"/>
              <a:ext cx="23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2721" y="2766"/>
              <a:ext cx="2388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34" name="Line 34"/>
            <p:cNvSpPr>
              <a:spLocks noChangeShapeType="1"/>
            </p:cNvSpPr>
            <p:nvPr/>
          </p:nvSpPr>
          <p:spPr bwMode="auto">
            <a:xfrm>
              <a:off x="2710" y="3332"/>
              <a:ext cx="2389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35" name="Line 35"/>
            <p:cNvSpPr>
              <a:spLocks noChangeShapeType="1"/>
            </p:cNvSpPr>
            <p:nvPr/>
          </p:nvSpPr>
          <p:spPr bwMode="auto">
            <a:xfrm>
              <a:off x="2700" y="3820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8036" name="Text Box 36"/>
            <p:cNvSpPr txBox="1">
              <a:spLocks noChangeArrowheads="1"/>
            </p:cNvSpPr>
            <p:nvPr/>
          </p:nvSpPr>
          <p:spPr bwMode="auto">
            <a:xfrm>
              <a:off x="5110" y="21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8037" name="Text Box 37"/>
            <p:cNvSpPr txBox="1">
              <a:spLocks noChangeArrowheads="1"/>
            </p:cNvSpPr>
            <p:nvPr/>
          </p:nvSpPr>
          <p:spPr bwMode="auto">
            <a:xfrm>
              <a:off x="5110" y="26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8038" name="Text Box 38"/>
            <p:cNvSpPr txBox="1">
              <a:spLocks noChangeArrowheads="1"/>
            </p:cNvSpPr>
            <p:nvPr/>
          </p:nvSpPr>
          <p:spPr bwMode="auto">
            <a:xfrm>
              <a:off x="5110" y="318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8039" name="Text Box 39"/>
            <p:cNvSpPr txBox="1">
              <a:spLocks noChangeArrowheads="1"/>
            </p:cNvSpPr>
            <p:nvPr/>
          </p:nvSpPr>
          <p:spPr bwMode="auto">
            <a:xfrm>
              <a:off x="5100" y="36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3131840" y="908720"/>
            <a:ext cx="5949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dirty="0"/>
              <a:t>Property:</a:t>
            </a:r>
            <a:r>
              <a:rPr lang="en-US" altLang="zh-TW" sz="3200" b="1" dirty="0">
                <a:solidFill>
                  <a:srgbClr val="0000FF"/>
                </a:solidFill>
              </a:rPr>
              <a:t> </a:t>
            </a:r>
            <a:r>
              <a:rPr lang="en-US" altLang="zh-TW" sz="3200" b="1" i="1" dirty="0"/>
              <a:t>(</a:t>
            </a:r>
            <a:r>
              <a:rPr lang="en-US" altLang="zh-TW" sz="3200" b="1" i="1" dirty="0">
                <a:solidFill>
                  <a:srgbClr val="FF0000"/>
                </a:solidFill>
              </a:rPr>
              <a:t># edge</a:t>
            </a:r>
            <a:r>
              <a:rPr lang="en-US" altLang="zh-TW" sz="3200" b="1" dirty="0">
                <a:solidFill>
                  <a:srgbClr val="FF0000"/>
                </a:solidFill>
              </a:rPr>
              <a:t>s</a:t>
            </a:r>
            <a:r>
              <a:rPr lang="en-US" altLang="zh-TW" sz="3200" b="1" dirty="0"/>
              <a:t>) = (</a:t>
            </a:r>
            <a:r>
              <a:rPr lang="en-US" altLang="zh-TW" sz="3200" b="1" i="1" dirty="0">
                <a:solidFill>
                  <a:srgbClr val="0000FF"/>
                </a:solidFill>
              </a:rPr>
              <a:t>#node</a:t>
            </a:r>
            <a:r>
              <a:rPr lang="en-US" altLang="zh-TW" sz="3200" b="1" dirty="0"/>
              <a:t>s) - 1</a:t>
            </a:r>
          </a:p>
        </p:txBody>
      </p:sp>
    </p:spTree>
    <p:extLst>
      <p:ext uri="{BB962C8B-B14F-4D97-AF65-F5344CB8AC3E}">
        <p14:creationId xmlns:p14="http://schemas.microsoft.com/office/powerpoint/2010/main" val="37181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1264725" y="3329649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1423475" y="3231224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1226528" y="5123242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396391" y="506926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1842378" y="3880232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965841" y="4196453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2138878" y="411072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1791570" y="4745235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1900744" y="2445488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2056319" y="236611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stCxn id="64" idx="3"/>
          </p:cNvCxnSpPr>
          <p:nvPr/>
        </p:nvCxnSpPr>
        <p:spPr bwMode="auto">
          <a:xfrm flipH="1">
            <a:off x="1691388" y="2994269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2760348" y="323122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2917510" y="313438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71" name="直線接點 70"/>
          <p:cNvCxnSpPr>
            <a:stCxn id="64" idx="5"/>
          </p:cNvCxnSpPr>
          <p:nvPr/>
        </p:nvCxnSpPr>
        <p:spPr bwMode="auto">
          <a:xfrm>
            <a:off x="2460366" y="2994269"/>
            <a:ext cx="457144" cy="2595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427839" y="4222595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3597701" y="4147982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26" name="直線接點 25"/>
          <p:cNvCxnSpPr>
            <a:stCxn id="69" idx="5"/>
          </p:cNvCxnSpPr>
          <p:nvPr/>
        </p:nvCxnSpPr>
        <p:spPr bwMode="auto">
          <a:xfrm>
            <a:off x="3319969" y="3780006"/>
            <a:ext cx="315927" cy="4425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橢圓 30"/>
          <p:cNvSpPr/>
          <p:nvPr/>
        </p:nvSpPr>
        <p:spPr bwMode="auto">
          <a:xfrm rot="3234535">
            <a:off x="2379650" y="3556616"/>
            <a:ext cx="2062162" cy="1041594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手繪多邊形 31"/>
          <p:cNvSpPr/>
          <p:nvPr/>
        </p:nvSpPr>
        <p:spPr bwMode="auto">
          <a:xfrm>
            <a:off x="2380233" y="2937429"/>
            <a:ext cx="1546698" cy="712677"/>
          </a:xfrm>
          <a:custGeom>
            <a:avLst/>
            <a:gdLst>
              <a:gd name="connsiteX0" fmla="*/ 1546698 w 1546698"/>
              <a:gd name="connsiteY0" fmla="*/ 702949 h 712677"/>
              <a:gd name="connsiteX1" fmla="*/ 1001949 w 1546698"/>
              <a:gd name="connsiteY1" fmla="*/ 22013 h 712677"/>
              <a:gd name="connsiteX2" fmla="*/ 262647 w 1546698"/>
              <a:gd name="connsiteY2" fmla="*/ 216566 h 712677"/>
              <a:gd name="connsiteX3" fmla="*/ 0 w 1546698"/>
              <a:gd name="connsiteY3" fmla="*/ 712677 h 7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698" h="712677">
                <a:moveTo>
                  <a:pt x="1546698" y="702949"/>
                </a:moveTo>
                <a:cubicBezTo>
                  <a:pt x="1381328" y="403013"/>
                  <a:pt x="1215958" y="103077"/>
                  <a:pt x="1001949" y="22013"/>
                </a:cubicBezTo>
                <a:cubicBezTo>
                  <a:pt x="787940" y="-59051"/>
                  <a:pt x="429638" y="101455"/>
                  <a:pt x="262647" y="216566"/>
                </a:cubicBezTo>
                <a:cubicBezTo>
                  <a:pt x="95656" y="331677"/>
                  <a:pt x="47828" y="522177"/>
                  <a:pt x="0" y="712677"/>
                </a:cubicBezTo>
              </a:path>
            </a:pathLst>
          </a:cu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5113704" y="3362963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272454" y="3264538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5075507" y="5156556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245370" y="5102581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38" name="直線接點 37"/>
          <p:cNvCxnSpPr/>
          <p:nvPr/>
        </p:nvCxnSpPr>
        <p:spPr bwMode="auto">
          <a:xfrm>
            <a:off x="5691357" y="3913546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814820" y="422976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987857" y="414404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41" name="直線接點 40"/>
          <p:cNvCxnSpPr>
            <a:stCxn id="36" idx="7"/>
            <a:endCxn id="39" idx="3"/>
          </p:cNvCxnSpPr>
          <p:nvPr/>
        </p:nvCxnSpPr>
        <p:spPr bwMode="auto">
          <a:xfrm flipV="1">
            <a:off x="5640549" y="4778549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5749723" y="2478802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5905298" y="239942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44" name="直線接點 43"/>
          <p:cNvCxnSpPr>
            <a:stCxn id="42" idx="3"/>
          </p:cNvCxnSpPr>
          <p:nvPr/>
        </p:nvCxnSpPr>
        <p:spPr bwMode="auto">
          <a:xfrm flipH="1">
            <a:off x="5540367" y="3027583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527248" y="418936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6684410" y="409252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47" name="直線接點 46"/>
          <p:cNvCxnSpPr/>
          <p:nvPr/>
        </p:nvCxnSpPr>
        <p:spPr bwMode="auto">
          <a:xfrm flipH="1">
            <a:off x="6855290" y="3780006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6822735" y="3137069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6992597" y="3062456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50" name="直線接點 49"/>
          <p:cNvCxnSpPr>
            <a:stCxn id="42" idx="5"/>
            <a:endCxn id="48" idx="1"/>
          </p:cNvCxnSpPr>
          <p:nvPr/>
        </p:nvCxnSpPr>
        <p:spPr bwMode="auto">
          <a:xfrm>
            <a:off x="6309345" y="3027583"/>
            <a:ext cx="610336" cy="203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92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Line 4"/>
          <p:cNvSpPr>
            <a:spLocks noChangeShapeType="1"/>
          </p:cNvSpPr>
          <p:nvPr/>
        </p:nvSpPr>
        <p:spPr bwMode="auto">
          <a:xfrm>
            <a:off x="1903840" y="1040755"/>
            <a:ext cx="614864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575" name="Line 5"/>
          <p:cNvSpPr>
            <a:spLocks noChangeShapeType="1"/>
          </p:cNvSpPr>
          <p:nvPr/>
        </p:nvSpPr>
        <p:spPr bwMode="auto">
          <a:xfrm>
            <a:off x="3351640" y="58355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88701" y="543530"/>
            <a:ext cx="11272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Keys</a:t>
            </a:r>
            <a:endParaRPr lang="de-DE" altLang="zh-TW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00744" y="1094730"/>
            <a:ext cx="1509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Priorities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427839" y="507355"/>
            <a:ext cx="412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   b    c    d    e    f     g </a:t>
            </a:r>
            <a:endParaRPr lang="de-DE" altLang="zh-TW" b="1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351639" y="1116955"/>
            <a:ext cx="4498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3    7    4    1    5    2    6  </a:t>
            </a:r>
            <a:endParaRPr lang="de-DE" altLang="zh-TW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84722" y="1078855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min heap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494212" y="54868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BST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1324863" y="3268807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483613" y="3170382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1286666" y="5062400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456529" y="500842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38" name="直線接點 37"/>
          <p:cNvCxnSpPr/>
          <p:nvPr/>
        </p:nvCxnSpPr>
        <p:spPr bwMode="auto">
          <a:xfrm>
            <a:off x="1902516" y="3819390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2025979" y="4135611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2199016" y="404988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41" name="直線接點 40"/>
          <p:cNvCxnSpPr>
            <a:stCxn id="36" idx="7"/>
            <a:endCxn id="39" idx="3"/>
          </p:cNvCxnSpPr>
          <p:nvPr/>
        </p:nvCxnSpPr>
        <p:spPr bwMode="auto">
          <a:xfrm flipV="1">
            <a:off x="1851708" y="4684393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1960882" y="2384646"/>
            <a:ext cx="65563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116457" y="2305271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44" name="直線接點 43"/>
          <p:cNvCxnSpPr>
            <a:stCxn id="42" idx="3"/>
          </p:cNvCxnSpPr>
          <p:nvPr/>
        </p:nvCxnSpPr>
        <p:spPr bwMode="auto">
          <a:xfrm flipH="1">
            <a:off x="1751526" y="2933427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2738407" y="4095208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2895569" y="3998371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47" name="直線接點 46"/>
          <p:cNvCxnSpPr/>
          <p:nvPr/>
        </p:nvCxnSpPr>
        <p:spPr bwMode="auto">
          <a:xfrm flipH="1">
            <a:off x="3066449" y="3685850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3033894" y="3042913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03756" y="2968300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50" name="直線接點 49"/>
          <p:cNvCxnSpPr>
            <a:stCxn id="42" idx="5"/>
            <a:endCxn id="48" idx="1"/>
          </p:cNvCxnSpPr>
          <p:nvPr/>
        </p:nvCxnSpPr>
        <p:spPr bwMode="auto">
          <a:xfrm>
            <a:off x="2520504" y="2933427"/>
            <a:ext cx="610336" cy="203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Line 21"/>
          <p:cNvSpPr>
            <a:spLocks noChangeShapeType="1"/>
          </p:cNvSpPr>
          <p:nvPr/>
        </p:nvSpPr>
        <p:spPr bwMode="auto">
          <a:xfrm>
            <a:off x="3554594" y="3567037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3651431" y="4025771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3830819" y="3936871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6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Existence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84784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Why must a treap with any priorities exist?</a:t>
            </a:r>
          </a:p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We can always create one by sorting by priority and then inserting as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6623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4191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How do we insert into an existing treap?</a:t>
            </a:r>
          </a:p>
          <a:p>
            <a:pPr lvl="1"/>
            <a:r>
              <a:rPr lang="en-US" altLang="zh-TW" sz="3200" smtClean="0">
                <a:ea typeface="ＭＳ Ｐゴシック" pitchFamily="34" charset="-128"/>
              </a:rPr>
              <a:t>Insert as a BST</a:t>
            </a:r>
          </a:p>
          <a:p>
            <a:pPr lvl="1"/>
            <a:r>
              <a:rPr lang="en-US" altLang="zh-TW" sz="3200" smtClean="0">
                <a:ea typeface="ＭＳ Ｐゴシック" pitchFamily="34" charset="-128"/>
              </a:rPr>
              <a:t>perform a series of </a:t>
            </a:r>
            <a:r>
              <a:rPr lang="en-US" altLang="zh-TW" sz="4400" u="sng" smtClean="0">
                <a:solidFill>
                  <a:srgbClr val="FF0000"/>
                </a:solidFill>
                <a:ea typeface="ＭＳ Ｐゴシック" pitchFamily="34" charset="-128"/>
              </a:rPr>
              <a:t>tree rotations</a:t>
            </a:r>
            <a:r>
              <a:rPr lang="en-US" altLang="zh-TW" sz="4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3200" smtClean="0">
                <a:ea typeface="ＭＳ Ｐゴシック" pitchFamily="34" charset="-128"/>
              </a:rPr>
              <a:t>to enforce the heap ordering</a:t>
            </a:r>
            <a:endParaRPr lang="en-US" altLang="zh-TW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49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18062" y="54868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ＭＳ Ｐゴシック" pitchFamily="34" charset="-128"/>
              </a:rPr>
              <a:t>Rotation</a:t>
            </a:r>
          </a:p>
        </p:txBody>
      </p:sp>
      <p:grpSp>
        <p:nvGrpSpPr>
          <p:cNvPr id="26627" name="Group 22"/>
          <p:cNvGrpSpPr>
            <a:grpSpLocks/>
          </p:cNvGrpSpPr>
          <p:nvPr/>
        </p:nvGrpSpPr>
        <p:grpSpPr bwMode="auto">
          <a:xfrm>
            <a:off x="899592" y="2363068"/>
            <a:ext cx="2662237" cy="2568277"/>
            <a:chOff x="986832" y="2135647"/>
            <a:chExt cx="2662237" cy="256827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1240832" y="2446797"/>
              <a:ext cx="820737" cy="887412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 flipV="1">
              <a:off x="2860082" y="3645359"/>
              <a:ext cx="615950" cy="425450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V="1">
              <a:off x="2156026" y="2707940"/>
              <a:ext cx="577850" cy="347663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 bwMode="auto">
            <a:xfrm>
              <a:off x="986832" y="3026234"/>
              <a:ext cx="536575" cy="5365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1088432" y="3092909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A</a:t>
              </a:r>
              <a:endParaRPr lang="en-US" altLang="zh-TW" b="1" baseline="-250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13919" y="2135647"/>
              <a:ext cx="534988" cy="5349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/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36157" y="2180097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x</a:t>
              </a:r>
              <a:endParaRPr lang="en-US" altLang="zh-TW" b="1" baseline="-2500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496544" y="3092909"/>
              <a:ext cx="536575" cy="5365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2641007" y="3146884"/>
              <a:ext cx="30489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r</a:t>
              </a:r>
              <a:endParaRPr lang="en-US" altLang="zh-TW" b="1" baseline="-2500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 flipH="1" flipV="1">
              <a:off x="1994894" y="3650122"/>
              <a:ext cx="681038" cy="481012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1813919" y="4166059"/>
              <a:ext cx="534988" cy="5349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1926632" y="4242259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B</a:t>
              </a:r>
              <a:endParaRPr lang="en-US" altLang="zh-TW" b="1" baseline="-25000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114082" y="4166059"/>
              <a:ext cx="534987" cy="5349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3204569" y="4242259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C</a:t>
              </a:r>
              <a:endParaRPr lang="en-US" altLang="zh-TW" b="1" baseline="-2500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973563" y="2781956"/>
            <a:ext cx="1466981" cy="511316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</a:endParaRPr>
          </a:p>
        </p:txBody>
      </p:sp>
      <p:grpSp>
        <p:nvGrpSpPr>
          <p:cNvPr id="26631" name="Group 24"/>
          <p:cNvGrpSpPr>
            <a:grpSpLocks/>
          </p:cNvGrpSpPr>
          <p:nvPr/>
        </p:nvGrpSpPr>
        <p:grpSpPr bwMode="auto">
          <a:xfrm flipH="1">
            <a:off x="5847829" y="2375768"/>
            <a:ext cx="2662238" cy="2565400"/>
            <a:chOff x="986832" y="2135647"/>
            <a:chExt cx="2662237" cy="25654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240832" y="2446797"/>
              <a:ext cx="820738" cy="887412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2860081" y="3645359"/>
              <a:ext cx="615950" cy="425450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156025" y="2707941"/>
              <a:ext cx="577850" cy="347662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986832" y="3026234"/>
              <a:ext cx="536575" cy="5365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30" name="TextBox 9"/>
            <p:cNvSpPr txBox="1">
              <a:spLocks noChangeArrowheads="1"/>
            </p:cNvSpPr>
            <p:nvPr/>
          </p:nvSpPr>
          <p:spPr bwMode="auto">
            <a:xfrm>
              <a:off x="1020673" y="3092909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C</a:t>
              </a:r>
              <a:endParaRPr lang="en-US" altLang="zh-TW" b="1" baseline="-25000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813920" y="2135647"/>
              <a:ext cx="534987" cy="5349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/>
            </a:p>
          </p:txBody>
        </p:sp>
        <p:sp>
          <p:nvSpPr>
            <p:cNvPr id="32" name="TextBox 12"/>
            <p:cNvSpPr txBox="1">
              <a:spLocks noChangeArrowheads="1"/>
            </p:cNvSpPr>
            <p:nvPr/>
          </p:nvSpPr>
          <p:spPr bwMode="auto">
            <a:xfrm>
              <a:off x="1897965" y="2189622"/>
              <a:ext cx="30489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r</a:t>
              </a:r>
              <a:endParaRPr lang="en-US" altLang="zh-TW" b="1" baseline="-25000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496544" y="3092909"/>
              <a:ext cx="536575" cy="53657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2557868" y="313577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x</a:t>
              </a:r>
              <a:endParaRPr lang="en-US" altLang="zh-TW" b="1" baseline="-2500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994893" y="3650121"/>
              <a:ext cx="681038" cy="481013"/>
            </a:xfrm>
            <a:prstGeom prst="line">
              <a:avLst/>
            </a:prstGeom>
            <a:ln w="74041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 bwMode="auto">
            <a:xfrm>
              <a:off x="1813920" y="4166059"/>
              <a:ext cx="534987" cy="5349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1823948" y="4231147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B</a:t>
              </a:r>
              <a:endParaRPr lang="en-US" altLang="zh-TW" b="1" baseline="-25000"/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114081" y="4166059"/>
              <a:ext cx="534988" cy="5349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TW" altLang="zh-TW" b="1">
                <a:solidFill>
                  <a:srgbClr val="FFFFFF"/>
                </a:solidFill>
              </a:endParaRPr>
            </a:p>
          </p:txBody>
        </p:sp>
        <p:sp>
          <p:nvSpPr>
            <p:cNvPr id="39" name="TextBox 35"/>
            <p:cNvSpPr txBox="1">
              <a:spLocks noChangeArrowheads="1"/>
            </p:cNvSpPr>
            <p:nvPr/>
          </p:nvSpPr>
          <p:spPr bwMode="auto">
            <a:xfrm>
              <a:off x="3125697" y="4231147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 b="1"/>
                <a:t>A</a:t>
              </a:r>
              <a:endParaRPr lang="en-US" altLang="zh-TW" b="1" baseline="-25000"/>
            </a:p>
          </p:txBody>
        </p:sp>
      </p:grpSp>
      <p:sp>
        <p:nvSpPr>
          <p:cNvPr id="40" name="Right Arrow 23"/>
          <p:cNvSpPr/>
          <p:nvPr/>
        </p:nvSpPr>
        <p:spPr>
          <a:xfrm rot="10800000">
            <a:off x="3973563" y="3790230"/>
            <a:ext cx="1466981" cy="511316"/>
          </a:xfrm>
          <a:prstGeom prst="rightArrow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solidFill>
                <a:srgbClr val="FFFFFF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13523" y="244338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Right Rotation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699410" y="427533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Left Rotation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手繪多邊形 2"/>
          <p:cNvSpPr/>
          <p:nvPr/>
        </p:nvSpPr>
        <p:spPr bwMode="auto">
          <a:xfrm>
            <a:off x="1121576" y="2080376"/>
            <a:ext cx="1780162" cy="764244"/>
          </a:xfrm>
          <a:custGeom>
            <a:avLst/>
            <a:gdLst>
              <a:gd name="connsiteX0" fmla="*/ 0 w 1780162"/>
              <a:gd name="connsiteY0" fmla="*/ 764244 h 764244"/>
              <a:gd name="connsiteX1" fmla="*/ 729575 w 1780162"/>
              <a:gd name="connsiteY1" fmla="*/ 24942 h 764244"/>
              <a:gd name="connsiteX2" fmla="*/ 1527243 w 1780162"/>
              <a:gd name="connsiteY2" fmla="*/ 219495 h 764244"/>
              <a:gd name="connsiteX3" fmla="*/ 1780162 w 1780162"/>
              <a:gd name="connsiteY3" fmla="*/ 666968 h 76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2" h="764244">
                <a:moveTo>
                  <a:pt x="0" y="764244"/>
                </a:moveTo>
                <a:cubicBezTo>
                  <a:pt x="237517" y="439988"/>
                  <a:pt x="475035" y="115733"/>
                  <a:pt x="729575" y="24942"/>
                </a:cubicBezTo>
                <a:cubicBezTo>
                  <a:pt x="984116" y="-65850"/>
                  <a:pt x="1352145" y="112491"/>
                  <a:pt x="1527243" y="219495"/>
                </a:cubicBezTo>
                <a:cubicBezTo>
                  <a:pt x="1702341" y="326499"/>
                  <a:pt x="1741251" y="496733"/>
                  <a:pt x="1780162" y="66696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6481517" y="2063755"/>
            <a:ext cx="1770434" cy="1024057"/>
          </a:xfrm>
          <a:custGeom>
            <a:avLst/>
            <a:gdLst>
              <a:gd name="connsiteX0" fmla="*/ 1770434 w 1770434"/>
              <a:gd name="connsiteY0" fmla="*/ 790593 h 1024057"/>
              <a:gd name="connsiteX1" fmla="*/ 1011676 w 1770434"/>
              <a:gd name="connsiteY1" fmla="*/ 12380 h 1024057"/>
              <a:gd name="connsiteX2" fmla="*/ 340468 w 1770434"/>
              <a:gd name="connsiteY2" fmla="*/ 362576 h 1024057"/>
              <a:gd name="connsiteX3" fmla="*/ 0 w 1770434"/>
              <a:gd name="connsiteY3" fmla="*/ 1024057 h 102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434" h="1024057">
                <a:moveTo>
                  <a:pt x="1770434" y="790593"/>
                </a:moveTo>
                <a:cubicBezTo>
                  <a:pt x="1510218" y="437154"/>
                  <a:pt x="1250003" y="83716"/>
                  <a:pt x="1011676" y="12380"/>
                </a:cubicBezTo>
                <a:cubicBezTo>
                  <a:pt x="773349" y="-58956"/>
                  <a:pt x="509081" y="193963"/>
                  <a:pt x="340468" y="362576"/>
                </a:cubicBezTo>
                <a:cubicBezTo>
                  <a:pt x="171855" y="531189"/>
                  <a:pt x="85927" y="777623"/>
                  <a:pt x="0" y="1024057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1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84784"/>
            <a:ext cx="7315200" cy="4191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ＭＳ Ｐゴシック" pitchFamily="34" charset="-128"/>
              </a:rPr>
              <a:t>Rotate it down to a leaf</a:t>
            </a:r>
            <a:endParaRPr lang="en-US" altLang="zh-TW">
              <a:ea typeface="ＭＳ Ｐゴシック" pitchFamily="34" charset="-128"/>
            </a:endParaRPr>
          </a:p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then delete it</a:t>
            </a:r>
          </a:p>
        </p:txBody>
      </p:sp>
    </p:spTree>
    <p:extLst>
      <p:ext uri="{BB962C8B-B14F-4D97-AF65-F5344CB8AC3E}">
        <p14:creationId xmlns:p14="http://schemas.microsoft.com/office/powerpoint/2010/main" val="90755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1249119" y="2683210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407869" y="2584785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1210922" y="4476803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380785" y="442282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38" name="直線接點 37"/>
          <p:cNvCxnSpPr/>
          <p:nvPr/>
        </p:nvCxnSpPr>
        <p:spPr bwMode="auto">
          <a:xfrm>
            <a:off x="1826772" y="3233793"/>
            <a:ext cx="327008" cy="5313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1950235" y="355001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2123272" y="3464289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41" name="直線接點 40"/>
          <p:cNvCxnSpPr>
            <a:stCxn id="36" idx="7"/>
            <a:endCxn id="39" idx="3"/>
          </p:cNvCxnSpPr>
          <p:nvPr/>
        </p:nvCxnSpPr>
        <p:spPr bwMode="auto">
          <a:xfrm flipV="1">
            <a:off x="1775964" y="4098796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1885138" y="1799049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040713" y="1719674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44" name="直線接點 43"/>
          <p:cNvCxnSpPr>
            <a:stCxn id="42" idx="3"/>
          </p:cNvCxnSpPr>
          <p:nvPr/>
        </p:nvCxnSpPr>
        <p:spPr bwMode="auto">
          <a:xfrm flipH="1">
            <a:off x="1675782" y="2347830"/>
            <a:ext cx="305372" cy="3666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2662663" y="3509611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2819825" y="3412774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47" name="直線接點 46"/>
          <p:cNvCxnSpPr/>
          <p:nvPr/>
        </p:nvCxnSpPr>
        <p:spPr bwMode="auto">
          <a:xfrm flipH="1">
            <a:off x="2990705" y="3100253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2958150" y="2457316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128012" y="2382703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50" name="直線接點 49"/>
          <p:cNvCxnSpPr>
            <a:stCxn id="42" idx="5"/>
            <a:endCxn id="48" idx="1"/>
          </p:cNvCxnSpPr>
          <p:nvPr/>
        </p:nvCxnSpPr>
        <p:spPr bwMode="auto">
          <a:xfrm>
            <a:off x="2444760" y="2347830"/>
            <a:ext cx="610336" cy="203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Line 21"/>
          <p:cNvSpPr>
            <a:spLocks noChangeShapeType="1"/>
          </p:cNvSpPr>
          <p:nvPr/>
        </p:nvSpPr>
        <p:spPr bwMode="auto">
          <a:xfrm>
            <a:off x="3478850" y="2981440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3575687" y="3440174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3755075" y="3351274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Delete </a:t>
            </a:r>
            <a:endParaRPr lang="zh-TW" altLang="en-US" dirty="0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6084168" y="260648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6239743" y="18127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sp>
        <p:nvSpPr>
          <p:cNvPr id="55" name="橢圓 54"/>
          <p:cNvSpPr/>
          <p:nvPr/>
        </p:nvSpPr>
        <p:spPr bwMode="auto">
          <a:xfrm rot="1932608">
            <a:off x="1612550" y="1995052"/>
            <a:ext cx="2283503" cy="1034093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738307" y="1973056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897057" y="1874631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5069078" y="4603041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5238941" y="454906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6311342" y="2438167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5808391" y="3676252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5981428" y="359052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5634120" y="4225034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6520698" y="2806232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6700010" y="276831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stCxn id="64" idx="3"/>
            <a:endCxn id="61" idx="7"/>
          </p:cNvCxnSpPr>
          <p:nvPr/>
        </p:nvCxnSpPr>
        <p:spPr bwMode="auto">
          <a:xfrm flipH="1">
            <a:off x="6368012" y="3355013"/>
            <a:ext cx="248702" cy="4153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7186154" y="4780835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343316" y="468399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69" name="直線接點 68"/>
          <p:cNvCxnSpPr/>
          <p:nvPr/>
        </p:nvCxnSpPr>
        <p:spPr bwMode="auto">
          <a:xfrm flipH="1">
            <a:off x="7514196" y="4371477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481641" y="3728540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7651503" y="3653927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72" name="直線接點 71"/>
          <p:cNvCxnSpPr>
            <a:stCxn id="64" idx="5"/>
            <a:endCxn id="70" idx="1"/>
          </p:cNvCxnSpPr>
          <p:nvPr/>
        </p:nvCxnSpPr>
        <p:spPr bwMode="auto">
          <a:xfrm>
            <a:off x="7080320" y="3355013"/>
            <a:ext cx="498267" cy="4676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8002341" y="4252664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8099178" y="4711398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8278566" y="462249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  <p:sp>
        <p:nvSpPr>
          <p:cNvPr id="3" name="手繪多邊形 2"/>
          <p:cNvSpPr/>
          <p:nvPr/>
        </p:nvSpPr>
        <p:spPr bwMode="auto">
          <a:xfrm>
            <a:off x="1439694" y="1430188"/>
            <a:ext cx="1780161" cy="917642"/>
          </a:xfrm>
          <a:custGeom>
            <a:avLst/>
            <a:gdLst>
              <a:gd name="connsiteX0" fmla="*/ 0 w 1780161"/>
              <a:gd name="connsiteY0" fmla="*/ 917642 h 917642"/>
              <a:gd name="connsiteX1" fmla="*/ 291829 w 1780161"/>
              <a:gd name="connsiteY1" fmla="*/ 61608 h 917642"/>
              <a:gd name="connsiteX2" fmla="*/ 1371600 w 1780161"/>
              <a:gd name="connsiteY2" fmla="*/ 110246 h 917642"/>
              <a:gd name="connsiteX3" fmla="*/ 1780161 w 1780161"/>
              <a:gd name="connsiteY3" fmla="*/ 450714 h 91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1" h="917642">
                <a:moveTo>
                  <a:pt x="0" y="917642"/>
                </a:moveTo>
                <a:cubicBezTo>
                  <a:pt x="31614" y="556908"/>
                  <a:pt x="63229" y="196174"/>
                  <a:pt x="291829" y="61608"/>
                </a:cubicBezTo>
                <a:cubicBezTo>
                  <a:pt x="520429" y="-72958"/>
                  <a:pt x="1123545" y="45395"/>
                  <a:pt x="1371600" y="110246"/>
                </a:cubicBezTo>
                <a:cubicBezTo>
                  <a:pt x="1619655" y="175097"/>
                  <a:pt x="1699908" y="312905"/>
                  <a:pt x="1780161" y="4507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Delete </a:t>
            </a:r>
            <a:endParaRPr lang="zh-TW" altLang="en-US" dirty="0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6084168" y="260648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6239743" y="18127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1478685" y="2157088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1637435" y="2058663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809456" y="4787073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979319" y="473309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2051720" y="2622199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548769" y="386028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1721806" y="3774559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1374498" y="4409066"/>
            <a:ext cx="270287" cy="472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2261076" y="2990264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2440388" y="295234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stCxn id="64" idx="3"/>
            <a:endCxn id="61" idx="7"/>
          </p:cNvCxnSpPr>
          <p:nvPr/>
        </p:nvCxnSpPr>
        <p:spPr bwMode="auto">
          <a:xfrm flipH="1">
            <a:off x="2108390" y="3539045"/>
            <a:ext cx="248702" cy="4153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2926532" y="496486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3083694" y="486803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69" name="直線接點 68"/>
          <p:cNvCxnSpPr/>
          <p:nvPr/>
        </p:nvCxnSpPr>
        <p:spPr bwMode="auto">
          <a:xfrm flipH="1">
            <a:off x="3254574" y="4555509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222019" y="3912572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3391881" y="3837959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72" name="直線接點 71"/>
          <p:cNvCxnSpPr>
            <a:stCxn id="64" idx="5"/>
            <a:endCxn id="70" idx="1"/>
          </p:cNvCxnSpPr>
          <p:nvPr/>
        </p:nvCxnSpPr>
        <p:spPr bwMode="auto">
          <a:xfrm>
            <a:off x="2820698" y="3539045"/>
            <a:ext cx="498267" cy="4676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3742719" y="4436696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3839556" y="4895430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4018944" y="480653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  <p:sp>
        <p:nvSpPr>
          <p:cNvPr id="76" name="橢圓 75"/>
          <p:cNvSpPr/>
          <p:nvPr/>
        </p:nvSpPr>
        <p:spPr bwMode="auto">
          <a:xfrm rot="2587000">
            <a:off x="1907748" y="3229695"/>
            <a:ext cx="2283503" cy="1034093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7" name="手繪多邊形 76"/>
          <p:cNvSpPr/>
          <p:nvPr/>
        </p:nvSpPr>
        <p:spPr bwMode="auto">
          <a:xfrm>
            <a:off x="1876587" y="2715559"/>
            <a:ext cx="1780161" cy="917642"/>
          </a:xfrm>
          <a:custGeom>
            <a:avLst/>
            <a:gdLst>
              <a:gd name="connsiteX0" fmla="*/ 0 w 1780161"/>
              <a:gd name="connsiteY0" fmla="*/ 917642 h 917642"/>
              <a:gd name="connsiteX1" fmla="*/ 291829 w 1780161"/>
              <a:gd name="connsiteY1" fmla="*/ 61608 h 917642"/>
              <a:gd name="connsiteX2" fmla="*/ 1371600 w 1780161"/>
              <a:gd name="connsiteY2" fmla="*/ 110246 h 917642"/>
              <a:gd name="connsiteX3" fmla="*/ 1780161 w 1780161"/>
              <a:gd name="connsiteY3" fmla="*/ 450714 h 91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61" h="917642">
                <a:moveTo>
                  <a:pt x="0" y="917642"/>
                </a:moveTo>
                <a:cubicBezTo>
                  <a:pt x="31614" y="556908"/>
                  <a:pt x="63229" y="196174"/>
                  <a:pt x="291829" y="61608"/>
                </a:cubicBezTo>
                <a:cubicBezTo>
                  <a:pt x="520429" y="-72958"/>
                  <a:pt x="1123545" y="45395"/>
                  <a:pt x="1371600" y="110246"/>
                </a:cubicBezTo>
                <a:cubicBezTo>
                  <a:pt x="1619655" y="175097"/>
                  <a:pt x="1699908" y="312905"/>
                  <a:pt x="1780161" y="4507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8" name="Oval 10"/>
          <p:cNvSpPr>
            <a:spLocks noChangeArrowheads="1"/>
          </p:cNvSpPr>
          <p:nvPr/>
        </p:nvSpPr>
        <p:spPr bwMode="auto">
          <a:xfrm>
            <a:off x="5002749" y="1932285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5161499" y="1833860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4830505" y="3705737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5000368" y="365176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82" name="直線接點 81"/>
          <p:cNvCxnSpPr/>
          <p:nvPr/>
        </p:nvCxnSpPr>
        <p:spPr bwMode="auto">
          <a:xfrm>
            <a:off x="5575784" y="2397396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5578186" y="2764095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5751223" y="267837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85" name="直線接點 84"/>
          <p:cNvCxnSpPr>
            <a:stCxn id="80" idx="7"/>
            <a:endCxn id="83" idx="3"/>
          </p:cNvCxnSpPr>
          <p:nvPr/>
        </p:nvCxnSpPr>
        <p:spPr bwMode="auto">
          <a:xfrm flipV="1">
            <a:off x="5395547" y="3312877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6450819" y="3665964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6630131" y="362804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88" name="直線接點 87"/>
          <p:cNvCxnSpPr>
            <a:stCxn id="86" idx="1"/>
            <a:endCxn id="83" idx="5"/>
          </p:cNvCxnSpPr>
          <p:nvPr/>
        </p:nvCxnSpPr>
        <p:spPr bwMode="auto">
          <a:xfrm flipH="1" flipV="1">
            <a:off x="6137807" y="3312877"/>
            <a:ext cx="409028" cy="4472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Oval 15"/>
          <p:cNvSpPr>
            <a:spLocks noChangeArrowheads="1"/>
          </p:cNvSpPr>
          <p:nvPr/>
        </p:nvSpPr>
        <p:spPr bwMode="auto">
          <a:xfrm>
            <a:off x="7116275" y="564056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7273437" y="554373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91" name="直線接點 90"/>
          <p:cNvCxnSpPr/>
          <p:nvPr/>
        </p:nvCxnSpPr>
        <p:spPr bwMode="auto">
          <a:xfrm flipH="1">
            <a:off x="7444317" y="5231209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411762" y="4588272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7581624" y="4513659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94" name="直線接點 93"/>
          <p:cNvCxnSpPr>
            <a:stCxn id="86" idx="5"/>
            <a:endCxn id="92" idx="1"/>
          </p:cNvCxnSpPr>
          <p:nvPr/>
        </p:nvCxnSpPr>
        <p:spPr bwMode="auto">
          <a:xfrm>
            <a:off x="7010441" y="4214745"/>
            <a:ext cx="498267" cy="4676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Line 21"/>
          <p:cNvSpPr>
            <a:spLocks noChangeShapeType="1"/>
          </p:cNvSpPr>
          <p:nvPr/>
        </p:nvSpPr>
        <p:spPr bwMode="auto">
          <a:xfrm>
            <a:off x="7932462" y="5112396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29299" y="5571130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7" name="Text Box 36"/>
          <p:cNvSpPr txBox="1">
            <a:spLocks noChangeArrowheads="1"/>
          </p:cNvSpPr>
          <p:nvPr/>
        </p:nvSpPr>
        <p:spPr bwMode="auto">
          <a:xfrm>
            <a:off x="8208687" y="548223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Delete </a:t>
            </a:r>
            <a:endParaRPr lang="zh-TW" altLang="en-US" dirty="0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6084168" y="260648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6239743" y="18127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sp>
        <p:nvSpPr>
          <p:cNvPr id="78" name="Oval 10"/>
          <p:cNvSpPr>
            <a:spLocks noChangeArrowheads="1"/>
          </p:cNvSpPr>
          <p:nvPr/>
        </p:nvSpPr>
        <p:spPr bwMode="auto">
          <a:xfrm>
            <a:off x="972227" y="1749618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1130977" y="1651193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799983" y="3523070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969846" y="346909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82" name="直線接點 81"/>
          <p:cNvCxnSpPr/>
          <p:nvPr/>
        </p:nvCxnSpPr>
        <p:spPr bwMode="auto">
          <a:xfrm>
            <a:off x="1545262" y="2214729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1547664" y="2581428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1720701" y="249570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85" name="直線接點 84"/>
          <p:cNvCxnSpPr>
            <a:stCxn id="80" idx="7"/>
            <a:endCxn id="83" idx="3"/>
          </p:cNvCxnSpPr>
          <p:nvPr/>
        </p:nvCxnSpPr>
        <p:spPr bwMode="auto">
          <a:xfrm flipV="1">
            <a:off x="1365025" y="3130210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2420297" y="3483297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2599609" y="344537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88" name="直線接點 87"/>
          <p:cNvCxnSpPr>
            <a:stCxn id="86" idx="1"/>
            <a:endCxn id="83" idx="5"/>
          </p:cNvCxnSpPr>
          <p:nvPr/>
        </p:nvCxnSpPr>
        <p:spPr bwMode="auto">
          <a:xfrm flipH="1" flipV="1">
            <a:off x="2107285" y="3130210"/>
            <a:ext cx="409028" cy="4472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Oval 15"/>
          <p:cNvSpPr>
            <a:spLocks noChangeArrowheads="1"/>
          </p:cNvSpPr>
          <p:nvPr/>
        </p:nvSpPr>
        <p:spPr bwMode="auto">
          <a:xfrm>
            <a:off x="3085753" y="5457900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3242915" y="536106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91" name="直線接點 90"/>
          <p:cNvCxnSpPr/>
          <p:nvPr/>
        </p:nvCxnSpPr>
        <p:spPr bwMode="auto">
          <a:xfrm flipH="1">
            <a:off x="3413795" y="5048542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3381240" y="4405605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3" name="Text Box 33"/>
          <p:cNvSpPr txBox="1">
            <a:spLocks noChangeArrowheads="1"/>
          </p:cNvSpPr>
          <p:nvPr/>
        </p:nvSpPr>
        <p:spPr bwMode="auto">
          <a:xfrm>
            <a:off x="3551102" y="4330992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94" name="直線接點 93"/>
          <p:cNvCxnSpPr>
            <a:stCxn id="86" idx="5"/>
            <a:endCxn id="92" idx="1"/>
          </p:cNvCxnSpPr>
          <p:nvPr/>
        </p:nvCxnSpPr>
        <p:spPr bwMode="auto">
          <a:xfrm>
            <a:off x="2979919" y="4032078"/>
            <a:ext cx="498267" cy="4676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Line 21"/>
          <p:cNvSpPr>
            <a:spLocks noChangeShapeType="1"/>
          </p:cNvSpPr>
          <p:nvPr/>
        </p:nvSpPr>
        <p:spPr bwMode="auto">
          <a:xfrm>
            <a:off x="3901940" y="4929729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3998777" y="5388463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7" name="Text Box 36"/>
          <p:cNvSpPr txBox="1">
            <a:spLocks noChangeArrowheads="1"/>
          </p:cNvSpPr>
          <p:nvPr/>
        </p:nvSpPr>
        <p:spPr bwMode="auto">
          <a:xfrm>
            <a:off x="4178165" y="529956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  <p:sp>
        <p:nvSpPr>
          <p:cNvPr id="47" name="橢圓 46"/>
          <p:cNvSpPr/>
          <p:nvPr/>
        </p:nvSpPr>
        <p:spPr bwMode="auto">
          <a:xfrm rot="2880881">
            <a:off x="2073812" y="3721489"/>
            <a:ext cx="2283503" cy="1034093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手繪多邊形 2"/>
          <p:cNvSpPr/>
          <p:nvPr/>
        </p:nvSpPr>
        <p:spPr bwMode="auto">
          <a:xfrm>
            <a:off x="2029664" y="3093151"/>
            <a:ext cx="1433383" cy="1070287"/>
          </a:xfrm>
          <a:custGeom>
            <a:avLst/>
            <a:gdLst>
              <a:gd name="connsiteX0" fmla="*/ 1433383 w 1433383"/>
              <a:gd name="connsiteY0" fmla="*/ 379623 h 1070287"/>
              <a:gd name="connsiteX1" fmla="*/ 723264 w 1433383"/>
              <a:gd name="connsiteY1" fmla="*/ 245 h 1070287"/>
              <a:gd name="connsiteX2" fmla="*/ 42327 w 1433383"/>
              <a:gd name="connsiteY2" fmla="*/ 428262 h 1070287"/>
              <a:gd name="connsiteX3" fmla="*/ 129876 w 1433383"/>
              <a:gd name="connsiteY3" fmla="*/ 1070287 h 107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383" h="1070287">
                <a:moveTo>
                  <a:pt x="1433383" y="379623"/>
                </a:moveTo>
                <a:cubicBezTo>
                  <a:pt x="1194245" y="185880"/>
                  <a:pt x="955107" y="-7862"/>
                  <a:pt x="723264" y="245"/>
                </a:cubicBezTo>
                <a:cubicBezTo>
                  <a:pt x="491421" y="8352"/>
                  <a:pt x="141225" y="249922"/>
                  <a:pt x="42327" y="428262"/>
                </a:cubicBezTo>
                <a:cubicBezTo>
                  <a:pt x="-56571" y="606602"/>
                  <a:pt x="36652" y="838444"/>
                  <a:pt x="129876" y="107028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678378" y="1608535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4837128" y="1510110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4506134" y="3381987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4675997" y="332801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55" name="直線接點 54"/>
          <p:cNvCxnSpPr/>
          <p:nvPr/>
        </p:nvCxnSpPr>
        <p:spPr bwMode="auto">
          <a:xfrm>
            <a:off x="5251413" y="2073646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5253815" y="2440345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9" name="Text Box 34"/>
          <p:cNvSpPr txBox="1">
            <a:spLocks noChangeArrowheads="1"/>
          </p:cNvSpPr>
          <p:nvPr/>
        </p:nvSpPr>
        <p:spPr bwMode="auto">
          <a:xfrm>
            <a:off x="5426852" y="235462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100" name="直線接點 99"/>
          <p:cNvCxnSpPr>
            <a:stCxn id="52" idx="7"/>
            <a:endCxn id="98" idx="3"/>
          </p:cNvCxnSpPr>
          <p:nvPr/>
        </p:nvCxnSpPr>
        <p:spPr bwMode="auto">
          <a:xfrm flipV="1">
            <a:off x="5071176" y="2989127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5875429" y="4324912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2" name="Text Box 22"/>
          <p:cNvSpPr txBox="1">
            <a:spLocks noChangeArrowheads="1"/>
          </p:cNvSpPr>
          <p:nvPr/>
        </p:nvSpPr>
        <p:spPr bwMode="auto">
          <a:xfrm>
            <a:off x="6054741" y="428699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103" name="直線接點 102"/>
          <p:cNvCxnSpPr>
            <a:stCxn id="101" idx="5"/>
          </p:cNvCxnSpPr>
          <p:nvPr/>
        </p:nvCxnSpPr>
        <p:spPr bwMode="auto">
          <a:xfrm>
            <a:off x="6435051" y="4873693"/>
            <a:ext cx="276658" cy="3997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Oval 15"/>
          <p:cNvSpPr>
            <a:spLocks noChangeArrowheads="1"/>
          </p:cNvSpPr>
          <p:nvPr/>
        </p:nvSpPr>
        <p:spPr bwMode="auto">
          <a:xfrm>
            <a:off x="6342616" y="521307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5" name="Text Box 35"/>
          <p:cNvSpPr txBox="1">
            <a:spLocks noChangeArrowheads="1"/>
          </p:cNvSpPr>
          <p:nvPr/>
        </p:nvSpPr>
        <p:spPr bwMode="auto">
          <a:xfrm>
            <a:off x="6499778" y="511624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106" name="直線接點 105"/>
          <p:cNvCxnSpPr/>
          <p:nvPr/>
        </p:nvCxnSpPr>
        <p:spPr bwMode="auto">
          <a:xfrm flipH="1">
            <a:off x="6413271" y="3960875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11"/>
          <p:cNvSpPr>
            <a:spLocks noChangeArrowheads="1"/>
          </p:cNvSpPr>
          <p:nvPr/>
        </p:nvSpPr>
        <p:spPr bwMode="auto">
          <a:xfrm>
            <a:off x="6380716" y="3317938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8" name="Text Box 33"/>
          <p:cNvSpPr txBox="1">
            <a:spLocks noChangeArrowheads="1"/>
          </p:cNvSpPr>
          <p:nvPr/>
        </p:nvSpPr>
        <p:spPr bwMode="auto">
          <a:xfrm>
            <a:off x="6550578" y="3243325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109" name="直線接點 108"/>
          <p:cNvCxnSpPr>
            <a:endCxn id="107" idx="1"/>
          </p:cNvCxnSpPr>
          <p:nvPr/>
        </p:nvCxnSpPr>
        <p:spPr bwMode="auto">
          <a:xfrm>
            <a:off x="5933817" y="2902897"/>
            <a:ext cx="543845" cy="509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Line 21"/>
          <p:cNvSpPr>
            <a:spLocks noChangeShapeType="1"/>
          </p:cNvSpPr>
          <p:nvPr/>
        </p:nvSpPr>
        <p:spPr bwMode="auto">
          <a:xfrm>
            <a:off x="6901416" y="3842062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1" name="Oval 12"/>
          <p:cNvSpPr>
            <a:spLocks noChangeArrowheads="1"/>
          </p:cNvSpPr>
          <p:nvPr/>
        </p:nvSpPr>
        <p:spPr bwMode="auto">
          <a:xfrm>
            <a:off x="6998253" y="4300796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2" name="Text Box 36"/>
          <p:cNvSpPr txBox="1">
            <a:spLocks noChangeArrowheads="1"/>
          </p:cNvSpPr>
          <p:nvPr/>
        </p:nvSpPr>
        <p:spPr bwMode="auto">
          <a:xfrm>
            <a:off x="7177641" y="421189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392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Delete </a:t>
            </a:r>
            <a:endParaRPr lang="zh-TW" altLang="en-US" dirty="0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6084168" y="260648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6239743" y="18127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1331640" y="1608535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1490390" y="1510110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1159396" y="3381987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1329259" y="332801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55" name="直線接點 54"/>
          <p:cNvCxnSpPr/>
          <p:nvPr/>
        </p:nvCxnSpPr>
        <p:spPr bwMode="auto">
          <a:xfrm>
            <a:off x="1904675" y="2073646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1907077" y="2440345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9" name="Text Box 34"/>
          <p:cNvSpPr txBox="1">
            <a:spLocks noChangeArrowheads="1"/>
          </p:cNvSpPr>
          <p:nvPr/>
        </p:nvSpPr>
        <p:spPr bwMode="auto">
          <a:xfrm>
            <a:off x="2080114" y="235462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100" name="直線接點 99"/>
          <p:cNvCxnSpPr>
            <a:stCxn id="52" idx="7"/>
            <a:endCxn id="98" idx="3"/>
          </p:cNvCxnSpPr>
          <p:nvPr/>
        </p:nvCxnSpPr>
        <p:spPr bwMode="auto">
          <a:xfrm flipV="1">
            <a:off x="1724438" y="2989127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2528691" y="4324912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2" name="Text Box 22"/>
          <p:cNvSpPr txBox="1">
            <a:spLocks noChangeArrowheads="1"/>
          </p:cNvSpPr>
          <p:nvPr/>
        </p:nvSpPr>
        <p:spPr bwMode="auto">
          <a:xfrm>
            <a:off x="2708003" y="428699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103" name="直線接點 102"/>
          <p:cNvCxnSpPr>
            <a:stCxn id="101" idx="5"/>
          </p:cNvCxnSpPr>
          <p:nvPr/>
        </p:nvCxnSpPr>
        <p:spPr bwMode="auto">
          <a:xfrm>
            <a:off x="3088313" y="4873693"/>
            <a:ext cx="276658" cy="3997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Oval 15"/>
          <p:cNvSpPr>
            <a:spLocks noChangeArrowheads="1"/>
          </p:cNvSpPr>
          <p:nvPr/>
        </p:nvSpPr>
        <p:spPr bwMode="auto">
          <a:xfrm>
            <a:off x="2995878" y="521307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5" name="Text Box 35"/>
          <p:cNvSpPr txBox="1">
            <a:spLocks noChangeArrowheads="1"/>
          </p:cNvSpPr>
          <p:nvPr/>
        </p:nvSpPr>
        <p:spPr bwMode="auto">
          <a:xfrm>
            <a:off x="3153040" y="511624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106" name="直線接點 105"/>
          <p:cNvCxnSpPr/>
          <p:nvPr/>
        </p:nvCxnSpPr>
        <p:spPr bwMode="auto">
          <a:xfrm flipH="1">
            <a:off x="3066533" y="3960875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11"/>
          <p:cNvSpPr>
            <a:spLocks noChangeArrowheads="1"/>
          </p:cNvSpPr>
          <p:nvPr/>
        </p:nvSpPr>
        <p:spPr bwMode="auto">
          <a:xfrm>
            <a:off x="3033978" y="3317938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8" name="Text Box 33"/>
          <p:cNvSpPr txBox="1">
            <a:spLocks noChangeArrowheads="1"/>
          </p:cNvSpPr>
          <p:nvPr/>
        </p:nvSpPr>
        <p:spPr bwMode="auto">
          <a:xfrm>
            <a:off x="3203840" y="3243325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109" name="直線接點 108"/>
          <p:cNvCxnSpPr>
            <a:endCxn id="107" idx="1"/>
          </p:cNvCxnSpPr>
          <p:nvPr/>
        </p:nvCxnSpPr>
        <p:spPr bwMode="auto">
          <a:xfrm>
            <a:off x="2587079" y="2902897"/>
            <a:ext cx="543845" cy="509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Line 21"/>
          <p:cNvSpPr>
            <a:spLocks noChangeShapeType="1"/>
          </p:cNvSpPr>
          <p:nvPr/>
        </p:nvSpPr>
        <p:spPr bwMode="auto">
          <a:xfrm>
            <a:off x="3554678" y="3842062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1" name="Oval 12"/>
          <p:cNvSpPr>
            <a:spLocks noChangeArrowheads="1"/>
          </p:cNvSpPr>
          <p:nvPr/>
        </p:nvSpPr>
        <p:spPr bwMode="auto">
          <a:xfrm>
            <a:off x="3651515" y="4300796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2" name="Text Box 36"/>
          <p:cNvSpPr txBox="1">
            <a:spLocks noChangeArrowheads="1"/>
          </p:cNvSpPr>
          <p:nvPr/>
        </p:nvSpPr>
        <p:spPr bwMode="auto">
          <a:xfrm>
            <a:off x="3830903" y="421189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  <p:sp>
        <p:nvSpPr>
          <p:cNvPr id="48" name="橢圓 47"/>
          <p:cNvSpPr/>
          <p:nvPr/>
        </p:nvSpPr>
        <p:spPr bwMode="auto">
          <a:xfrm rot="3311187">
            <a:off x="1969432" y="4594624"/>
            <a:ext cx="2283503" cy="1034093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手繪多邊形 48"/>
          <p:cNvSpPr/>
          <p:nvPr/>
        </p:nvSpPr>
        <p:spPr bwMode="auto">
          <a:xfrm>
            <a:off x="1870387" y="3869453"/>
            <a:ext cx="1433383" cy="1070287"/>
          </a:xfrm>
          <a:custGeom>
            <a:avLst/>
            <a:gdLst>
              <a:gd name="connsiteX0" fmla="*/ 1433383 w 1433383"/>
              <a:gd name="connsiteY0" fmla="*/ 379623 h 1070287"/>
              <a:gd name="connsiteX1" fmla="*/ 723264 w 1433383"/>
              <a:gd name="connsiteY1" fmla="*/ 245 h 1070287"/>
              <a:gd name="connsiteX2" fmla="*/ 42327 w 1433383"/>
              <a:gd name="connsiteY2" fmla="*/ 428262 h 1070287"/>
              <a:gd name="connsiteX3" fmla="*/ 129876 w 1433383"/>
              <a:gd name="connsiteY3" fmla="*/ 1070287 h 107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3383" h="1070287">
                <a:moveTo>
                  <a:pt x="1433383" y="379623"/>
                </a:moveTo>
                <a:cubicBezTo>
                  <a:pt x="1194245" y="185880"/>
                  <a:pt x="955107" y="-7862"/>
                  <a:pt x="723264" y="245"/>
                </a:cubicBezTo>
                <a:cubicBezTo>
                  <a:pt x="491421" y="8352"/>
                  <a:pt x="141225" y="249922"/>
                  <a:pt x="42327" y="428262"/>
                </a:cubicBezTo>
                <a:cubicBezTo>
                  <a:pt x="-56571" y="606602"/>
                  <a:pt x="36652" y="838444"/>
                  <a:pt x="129876" y="107028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664306" y="1768577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823056" y="1670152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5492062" y="3542029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5661925" y="3488054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6237341" y="2233688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6239743" y="2600387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6412780" y="251466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6057104" y="3149169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6484166" y="5516580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6663478" y="547865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endCxn id="65" idx="0"/>
          </p:cNvCxnSpPr>
          <p:nvPr/>
        </p:nvCxnSpPr>
        <p:spPr bwMode="auto">
          <a:xfrm flipH="1">
            <a:off x="6834358" y="5056431"/>
            <a:ext cx="186652" cy="4222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6863848" y="4468732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021010" y="437189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69" name="直線接點 68"/>
          <p:cNvCxnSpPr/>
          <p:nvPr/>
        </p:nvCxnSpPr>
        <p:spPr bwMode="auto">
          <a:xfrm flipH="1">
            <a:off x="7399199" y="4120917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7366644" y="3477980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7536506" y="3403367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72" name="直線接點 71"/>
          <p:cNvCxnSpPr>
            <a:endCxn id="70" idx="1"/>
          </p:cNvCxnSpPr>
          <p:nvPr/>
        </p:nvCxnSpPr>
        <p:spPr bwMode="auto">
          <a:xfrm>
            <a:off x="6919745" y="3062939"/>
            <a:ext cx="543845" cy="509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7887344" y="4002104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7984181" y="4460838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8163569" y="4371938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54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r>
              <a:rPr lang="en-US" altLang="zh-TW" dirty="0"/>
              <a:t>Representation of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166"/>
            <a:ext cx="8226425" cy="2736850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Linked List </a:t>
            </a:r>
            <a:r>
              <a:rPr lang="en-US" altLang="zh-TW" u="sng" dirty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kumimoji="0" lang="en-US" altLang="zh-TW" sz="2400" dirty="0" smtClean="0"/>
              <a:t>Figure </a:t>
            </a:r>
            <a:r>
              <a:rPr kumimoji="0" lang="en-US" altLang="zh-TW" sz="2400" dirty="0"/>
              <a:t>5.2 as a list in which each of the </a:t>
            </a:r>
            <a:r>
              <a:rPr kumimoji="0" lang="en-US" altLang="zh-TW" sz="2400" dirty="0" err="1"/>
              <a:t>subtrees</a:t>
            </a:r>
            <a:r>
              <a:rPr kumimoji="0" lang="en-US" altLang="zh-TW" sz="2400" dirty="0"/>
              <a:t> is also a list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( A ( B ( E ( K, L ), F ), C ( G ), D ( H ( M ), I, J ) ) )</a:t>
            </a:r>
          </a:p>
          <a:p>
            <a:pPr lvl="1"/>
            <a:r>
              <a:rPr lang="en-US" altLang="zh-TW" sz="2400" dirty="0"/>
              <a:t>The root comes first, </a:t>
            </a:r>
            <a:br>
              <a:rPr lang="en-US" altLang="zh-TW" sz="2400" dirty="0"/>
            </a:br>
            <a:r>
              <a:rPr lang="en-US" altLang="zh-TW" sz="2400" dirty="0"/>
              <a:t>followed by a list of sub-trees</a:t>
            </a:r>
          </a:p>
        </p:txBody>
      </p:sp>
      <p:pic>
        <p:nvPicPr>
          <p:cNvPr id="129028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4810"/>
          <a:stretch>
            <a:fillRect/>
          </a:stretch>
        </p:blipFill>
        <p:spPr bwMode="auto">
          <a:xfrm>
            <a:off x="5073611" y="3476305"/>
            <a:ext cx="4067944" cy="33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29" name="Picture 5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28"/>
          <a:stretch>
            <a:fillRect/>
          </a:stretch>
        </p:blipFill>
        <p:spPr bwMode="auto">
          <a:xfrm>
            <a:off x="107950" y="3811588"/>
            <a:ext cx="4510088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Delete </a:t>
            </a:r>
            <a:endParaRPr lang="zh-TW" altLang="en-US" dirty="0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6084168" y="260648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6239743" y="181273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1260259" y="1448474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1419009" y="1350049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1088015" y="3221926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257878" y="3167951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1833294" y="1913585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1835696" y="228028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2008733" y="2194559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63" name="直線接點 62"/>
          <p:cNvCxnSpPr>
            <a:stCxn id="58" idx="7"/>
            <a:endCxn id="61" idx="3"/>
          </p:cNvCxnSpPr>
          <p:nvPr/>
        </p:nvCxnSpPr>
        <p:spPr bwMode="auto">
          <a:xfrm flipV="1">
            <a:off x="1653057" y="2829066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2080119" y="5196477"/>
            <a:ext cx="655638" cy="64293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2259431" y="515855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</a:p>
        </p:txBody>
      </p:sp>
      <p:cxnSp>
        <p:nvCxnSpPr>
          <p:cNvPr id="66" name="直線接點 65"/>
          <p:cNvCxnSpPr>
            <a:endCxn id="65" idx="0"/>
          </p:cNvCxnSpPr>
          <p:nvPr/>
        </p:nvCxnSpPr>
        <p:spPr bwMode="auto">
          <a:xfrm flipH="1">
            <a:off x="2430311" y="4736328"/>
            <a:ext cx="186652" cy="4222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2459801" y="4148629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2616963" y="4051792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69" name="直線接點 68"/>
          <p:cNvCxnSpPr/>
          <p:nvPr/>
        </p:nvCxnSpPr>
        <p:spPr bwMode="auto">
          <a:xfrm flipH="1">
            <a:off x="2995152" y="3800814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2962597" y="3157877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3132459" y="3083264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72" name="直線接點 71"/>
          <p:cNvCxnSpPr>
            <a:endCxn id="70" idx="1"/>
          </p:cNvCxnSpPr>
          <p:nvPr/>
        </p:nvCxnSpPr>
        <p:spPr bwMode="auto">
          <a:xfrm>
            <a:off x="2515698" y="2742836"/>
            <a:ext cx="543845" cy="509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3483297" y="3682001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3580134" y="4140735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3759522" y="4051835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1792384" y="5085184"/>
            <a:ext cx="1166339" cy="8428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 flipV="1">
            <a:off x="1765084" y="5085184"/>
            <a:ext cx="1193639" cy="8428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5395116" y="1454679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5553866" y="1356254"/>
            <a:ext cx="346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5222872" y="3228131"/>
            <a:ext cx="661988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5392735" y="3174156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</a:p>
        </p:txBody>
      </p:sp>
      <p:cxnSp>
        <p:nvCxnSpPr>
          <p:cNvPr id="80" name="直線接點 79"/>
          <p:cNvCxnSpPr/>
          <p:nvPr/>
        </p:nvCxnSpPr>
        <p:spPr bwMode="auto">
          <a:xfrm>
            <a:off x="5968151" y="1919790"/>
            <a:ext cx="388668" cy="3680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5970553" y="2286489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6143590" y="2200764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</a:p>
        </p:txBody>
      </p:sp>
      <p:cxnSp>
        <p:nvCxnSpPr>
          <p:cNvPr id="83" name="直線接點 82"/>
          <p:cNvCxnSpPr>
            <a:stCxn id="78" idx="7"/>
            <a:endCxn id="81" idx="3"/>
          </p:cNvCxnSpPr>
          <p:nvPr/>
        </p:nvCxnSpPr>
        <p:spPr bwMode="auto">
          <a:xfrm flipV="1">
            <a:off x="5787914" y="2835271"/>
            <a:ext cx="278655" cy="487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15"/>
          <p:cNvSpPr>
            <a:spLocks noChangeArrowheads="1"/>
          </p:cNvSpPr>
          <p:nvPr/>
        </p:nvSpPr>
        <p:spPr bwMode="auto">
          <a:xfrm>
            <a:off x="6594658" y="4154834"/>
            <a:ext cx="655637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6751820" y="4057997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</a:p>
        </p:txBody>
      </p:sp>
      <p:cxnSp>
        <p:nvCxnSpPr>
          <p:cNvPr id="89" name="直線接點 88"/>
          <p:cNvCxnSpPr/>
          <p:nvPr/>
        </p:nvCxnSpPr>
        <p:spPr bwMode="auto">
          <a:xfrm flipH="1">
            <a:off x="7130009" y="3807019"/>
            <a:ext cx="170880" cy="4497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Oval 11"/>
          <p:cNvSpPr>
            <a:spLocks noChangeArrowheads="1"/>
          </p:cNvSpPr>
          <p:nvPr/>
        </p:nvSpPr>
        <p:spPr bwMode="auto">
          <a:xfrm>
            <a:off x="7097454" y="3164082"/>
            <a:ext cx="661987" cy="64293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7267316" y="3089469"/>
            <a:ext cx="3508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9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</p:txBody>
      </p:sp>
      <p:cxnSp>
        <p:nvCxnSpPr>
          <p:cNvPr id="92" name="直線接點 91"/>
          <p:cNvCxnSpPr>
            <a:endCxn id="90" idx="1"/>
          </p:cNvCxnSpPr>
          <p:nvPr/>
        </p:nvCxnSpPr>
        <p:spPr bwMode="auto">
          <a:xfrm>
            <a:off x="6650555" y="2749041"/>
            <a:ext cx="543845" cy="5091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Line 21"/>
          <p:cNvSpPr>
            <a:spLocks noChangeShapeType="1"/>
          </p:cNvSpPr>
          <p:nvPr/>
        </p:nvSpPr>
        <p:spPr bwMode="auto">
          <a:xfrm>
            <a:off x="7618154" y="3688206"/>
            <a:ext cx="396875" cy="4828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4" name="Oval 12"/>
          <p:cNvSpPr>
            <a:spLocks noChangeArrowheads="1"/>
          </p:cNvSpPr>
          <p:nvPr/>
        </p:nvSpPr>
        <p:spPr bwMode="auto">
          <a:xfrm>
            <a:off x="7714991" y="4146940"/>
            <a:ext cx="661988" cy="64293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TW" altLang="zh-TW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7894379" y="4058040"/>
            <a:ext cx="3417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zh-TW" sz="220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</a:p>
          <a:p>
            <a:pPr eaLnBrk="1" hangingPunct="1"/>
            <a:r>
              <a:rPr lang="de-DE" altLang="zh-TW" sz="22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15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5B910B-9607-4C63-99F9-0769534B382A}" type="slidenum">
              <a:rPr lang="en-US" altLang="zh-TW" smtClean="0"/>
              <a:pPr/>
              <a:t>71</a:t>
            </a:fld>
            <a:endParaRPr lang="en-US" altLang="zh-TW"/>
          </a:p>
        </p:txBody>
      </p:sp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>
          <a:xfrm>
            <a:off x="899592" y="2060848"/>
            <a:ext cx="7772400" cy="1143000"/>
          </a:xfrm>
        </p:spPr>
        <p:txBody>
          <a:bodyPr/>
          <a:lstStyle/>
          <a:p>
            <a:r>
              <a:rPr lang="en-US" altLang="zh-TW" sz="5400" smtClean="0"/>
              <a:t>Range Sum Query </a:t>
            </a:r>
            <a:br>
              <a:rPr lang="en-US" altLang="zh-TW" sz="5400" smtClean="0"/>
            </a:br>
            <a:r>
              <a:rPr lang="en-US" altLang="zh-TW" sz="5400" smtClean="0"/>
              <a:t>(RSQ)</a:t>
            </a:r>
            <a:endParaRPr lang="zh-TW" altLang="en-US" sz="5400"/>
          </a:p>
        </p:txBody>
      </p:sp>
    </p:spTree>
    <p:extLst>
      <p:ext uri="{BB962C8B-B14F-4D97-AF65-F5344CB8AC3E}">
        <p14:creationId xmlns:p14="http://schemas.microsoft.com/office/powerpoint/2010/main" val="2629665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15200" cy="838200"/>
          </a:xfrm>
        </p:spPr>
        <p:txBody>
          <a:bodyPr/>
          <a:lstStyle/>
          <a:p>
            <a:r>
              <a:rPr lang="en-US" altLang="zh-TW" smtClean="0"/>
              <a:t>Range Sum Query (RSQ)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268760"/>
            <a:ext cx="7719392" cy="4979640"/>
          </a:xfrm>
        </p:spPr>
        <p:txBody>
          <a:bodyPr/>
          <a:lstStyle/>
          <a:p>
            <a:r>
              <a:rPr lang="en-US" altLang="zh-TW" dirty="0"/>
              <a:t>Given an integer </a:t>
            </a:r>
            <a:r>
              <a:rPr lang="en-US" altLang="zh-TW" dirty="0" smtClean="0"/>
              <a:t>array, </a:t>
            </a:r>
            <a:r>
              <a:rPr lang="en-US" altLang="zh-TW" dirty="0"/>
              <a:t>find the </a:t>
            </a:r>
            <a:r>
              <a:rPr lang="en-US" altLang="zh-TW" u="sng" dirty="0">
                <a:solidFill>
                  <a:srgbClr val="FF0000"/>
                </a:solidFill>
              </a:rPr>
              <a:t>sum of the elements</a:t>
            </a:r>
            <a:r>
              <a:rPr lang="en-US" altLang="zh-TW" dirty="0"/>
              <a:t> between </a:t>
            </a:r>
            <a:r>
              <a:rPr lang="en-US" altLang="zh-TW" u="sng" dirty="0">
                <a:solidFill>
                  <a:srgbClr val="FF0000"/>
                </a:solidFill>
              </a:rPr>
              <a:t>indices i and j (i ≤ j)</a:t>
            </a:r>
            <a:r>
              <a:rPr lang="en-US" altLang="zh-TW" dirty="0"/>
              <a:t>, inclusive.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72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66905"/>
              </p:ext>
            </p:extLst>
          </p:nvPr>
        </p:nvGraphicFramePr>
        <p:xfrm>
          <a:off x="1475656" y="3068960"/>
          <a:ext cx="43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41470" y="4134271"/>
            <a:ext cx="4390946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For example: </a:t>
            </a:r>
          </a:p>
          <a:p>
            <a:endParaRPr lang="en-US" altLang="zh-TW" b="1" dirty="0">
              <a:latin typeface="Cambria" pitchFamily="18" charset="0"/>
            </a:endParaRPr>
          </a:p>
          <a:p>
            <a:r>
              <a:rPr lang="en-US" altLang="zh-TW" b="1" dirty="0" smtClean="0">
                <a:latin typeface="Cambria" pitchFamily="18" charset="0"/>
              </a:rPr>
              <a:t>Sum(2,5)=7+(-8)+2+3=4</a:t>
            </a:r>
          </a:p>
          <a:p>
            <a:r>
              <a:rPr lang="en-US" altLang="zh-TW" b="1" dirty="0" smtClean="0">
                <a:latin typeface="Cambria" pitchFamily="18" charset="0"/>
              </a:rPr>
              <a:t>Sum(3,7)=(-8)+2+3+(-6)+9=0</a:t>
            </a:r>
            <a:endParaRPr lang="zh-TW" alt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46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Brute-Force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412776"/>
            <a:ext cx="7315200" cy="4835624"/>
          </a:xfrm>
        </p:spPr>
        <p:txBody>
          <a:bodyPr/>
          <a:lstStyle/>
          <a:p>
            <a:r>
              <a:rPr lang="en-US" altLang="zh-TW" dirty="0" smtClean="0"/>
              <a:t>Given an array with </a:t>
            </a:r>
            <a:r>
              <a:rPr lang="en-US" altLang="zh-TW" u="sng" dirty="0" smtClean="0">
                <a:solidFill>
                  <a:srgbClr val="FF0000"/>
                </a:solidFill>
              </a:rPr>
              <a:t>n integers</a:t>
            </a:r>
            <a:r>
              <a:rPr lang="en-US" altLang="zh-TW" dirty="0" smtClean="0"/>
              <a:t>,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queries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 Complexity: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O(n) </a:t>
            </a:r>
            <a:r>
              <a:rPr lang="en-US" altLang="zh-TW" dirty="0" smtClean="0"/>
              <a:t>for each query. </a:t>
            </a:r>
          </a:p>
          <a:p>
            <a:pPr lvl="1"/>
            <a:r>
              <a:rPr lang="en-US" altLang="zh-TW" dirty="0" smtClean="0"/>
              <a:t>Therefore, 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for n queries.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0171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Prefix Sum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74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87929"/>
              </p:ext>
            </p:extLst>
          </p:nvPr>
        </p:nvGraphicFramePr>
        <p:xfrm>
          <a:off x="1403648" y="1052736"/>
          <a:ext cx="43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53599"/>
              </p:ext>
            </p:extLst>
          </p:nvPr>
        </p:nvGraphicFramePr>
        <p:xfrm>
          <a:off x="1403648" y="2852936"/>
          <a:ext cx="43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 bwMode="auto">
          <a:xfrm>
            <a:off x="3491880" y="1916832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613399" y="1988840"/>
            <a:ext cx="169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prefix sum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1613140" y="1820174"/>
            <a:ext cx="629728" cy="388755"/>
          </a:xfrm>
          <a:custGeom>
            <a:avLst/>
            <a:gdLst>
              <a:gd name="connsiteX0" fmla="*/ 0 w 629728"/>
              <a:gd name="connsiteY0" fmla="*/ 69011 h 388755"/>
              <a:gd name="connsiteX1" fmla="*/ 362309 w 629728"/>
              <a:gd name="connsiteY1" fmla="*/ 388188 h 388755"/>
              <a:gd name="connsiteX2" fmla="*/ 629728 w 629728"/>
              <a:gd name="connsiteY2" fmla="*/ 0 h 38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728" h="388755">
                <a:moveTo>
                  <a:pt x="0" y="69011"/>
                </a:moveTo>
                <a:cubicBezTo>
                  <a:pt x="128677" y="234350"/>
                  <a:pt x="257354" y="399690"/>
                  <a:pt x="362309" y="388188"/>
                </a:cubicBezTo>
                <a:cubicBezTo>
                  <a:pt x="467264" y="376686"/>
                  <a:pt x="548496" y="188343"/>
                  <a:pt x="629728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51720" y="1916832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add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41470" y="4134271"/>
            <a:ext cx="554671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For example: </a:t>
            </a:r>
          </a:p>
          <a:p>
            <a:endParaRPr lang="en-US" altLang="zh-TW" b="1" dirty="0">
              <a:latin typeface="Cambria" pitchFamily="18" charset="0"/>
            </a:endParaRPr>
          </a:p>
          <a:p>
            <a:r>
              <a:rPr lang="en-US" altLang="zh-TW" b="1" dirty="0" smtClean="0">
                <a:latin typeface="Cambria" pitchFamily="18" charset="0"/>
              </a:rPr>
              <a:t>Sum(2,5)=Sum(5)-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Sum(2-1)</a:t>
            </a:r>
            <a:r>
              <a:rPr lang="en-US" altLang="zh-TW" b="1" dirty="0" smtClean="0">
                <a:latin typeface="Cambria" pitchFamily="18" charset="0"/>
              </a:rPr>
              <a:t>=12-8=4</a:t>
            </a:r>
          </a:p>
          <a:p>
            <a:r>
              <a:rPr lang="en-US" altLang="zh-TW" b="1" dirty="0" smtClean="0">
                <a:latin typeface="Cambria" pitchFamily="18" charset="0"/>
              </a:rPr>
              <a:t>Sum(3,7)=Sum(7)-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Sum(3-1)</a:t>
            </a:r>
            <a:r>
              <a:rPr lang="en-US" altLang="zh-TW" b="1" dirty="0" smtClean="0">
                <a:latin typeface="Cambria" pitchFamily="18" charset="0"/>
              </a:rPr>
              <a:t>=15-15=0</a:t>
            </a:r>
            <a:endParaRPr lang="zh-TW" altLang="en-US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74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Prefix Sum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412776"/>
            <a:ext cx="7315200" cy="4835624"/>
          </a:xfrm>
        </p:spPr>
        <p:txBody>
          <a:bodyPr/>
          <a:lstStyle/>
          <a:p>
            <a:r>
              <a:rPr lang="en-US" altLang="zh-TW" dirty="0" smtClean="0"/>
              <a:t>Given an array with </a:t>
            </a:r>
            <a:r>
              <a:rPr lang="en-US" altLang="zh-TW" u="sng" dirty="0" smtClean="0">
                <a:solidFill>
                  <a:srgbClr val="FF0000"/>
                </a:solidFill>
              </a:rPr>
              <a:t>n integers</a:t>
            </a:r>
            <a:r>
              <a:rPr lang="en-US" altLang="zh-TW" dirty="0" smtClean="0"/>
              <a:t>,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queries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 Complexity: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Prefix Sum: O(n)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O(1) </a:t>
            </a:r>
            <a:r>
              <a:rPr lang="en-US" altLang="zh-TW" dirty="0" smtClean="0"/>
              <a:t>for each query. </a:t>
            </a:r>
          </a:p>
          <a:p>
            <a:pPr lvl="1"/>
            <a:r>
              <a:rPr lang="en-US" altLang="zh-TW" dirty="0" smtClean="0"/>
              <a:t>Therefore, </a:t>
            </a:r>
            <a:r>
              <a:rPr lang="en-US" altLang="zh-TW" dirty="0" smtClean="0">
                <a:solidFill>
                  <a:srgbClr val="FF0000"/>
                </a:solidFill>
              </a:rPr>
              <a:t>O(n) </a:t>
            </a:r>
            <a:r>
              <a:rPr lang="en-US" altLang="zh-TW" dirty="0" smtClean="0"/>
              <a:t>for n queries.</a:t>
            </a:r>
          </a:p>
          <a:p>
            <a:pPr lvl="1"/>
            <a:r>
              <a:rPr lang="en-US" altLang="zh-TW" dirty="0" smtClean="0"/>
              <a:t>Overall: O(n)+O(n)=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78354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256584"/>
          </a:xfrm>
          <a:solidFill>
            <a:schemeClr val="bg1"/>
          </a:solidFill>
          <a:ln w="19050">
            <a:solidFill>
              <a:schemeClr val="bg2"/>
            </a:solidFill>
          </a:ln>
        </p:spPr>
        <p:txBody>
          <a:bodyPr/>
          <a:lstStyle/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要興建一條公路，分成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個路段興建，依序編號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個路段興建的時間需要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發包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給三家公司興建，每一家公司必須負責</a:t>
            </a:r>
            <a:r>
              <a:rPr lang="zh-TW" altLang="en-US" sz="2400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一些連續</a:t>
            </a:r>
            <a:r>
              <a:rPr lang="zh-TW" altLang="en-US" sz="2400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sz="2400" u="sng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路</a:t>
            </a:r>
            <a:r>
              <a:rPr lang="zh-TW" altLang="en-US" sz="2400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段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也就是把這條公路切成三段：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公司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甲花費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4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+...+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400" baseline="-25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時間興建前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個路段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公司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乙花費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4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A+1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+...+T</a:t>
            </a:r>
            <a:r>
              <a:rPr lang="en-US" altLang="zh-TW" sz="24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的時間興建第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A+1...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路段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公司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丙花費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4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B+1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+...+T</a:t>
            </a:r>
            <a:r>
              <a:rPr lang="en-US" altLang="zh-TW" sz="24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的時間興建剩餘的路段</a:t>
            </a:r>
          </a:p>
          <a:p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請問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這條公路所需的最低工期為？</a:t>
            </a:r>
          </a:p>
          <a:p>
            <a:pPr marL="0" indent="0">
              <a:buNone/>
            </a:pP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99749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29680"/>
            <a:ext cx="8424936" cy="533968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Case 1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altLang="zh-TW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3200" b="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TW" sz="3200" b="0" dirty="0">
                <a:latin typeface="Times New Roman" pitchFamily="18" charset="0"/>
                <a:cs typeface="Times New Roman" pitchFamily="18" charset="0"/>
              </a:rPr>
              <a:t>: 3</a:t>
            </a:r>
          </a:p>
          <a:p>
            <a:pPr marL="0" indent="0">
              <a:buNone/>
            </a:pP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:(</a:t>
            </a:r>
            <a:r>
              <a:rPr lang="en-US" altLang="zh-TW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1,2,3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1,2,2,2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1,5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3200" b="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TW" sz="3200" b="0" dirty="0">
                <a:latin typeface="Times New Roman" pitchFamily="18" charset="0"/>
                <a:cs typeface="Times New Roman" pitchFamily="18" charset="0"/>
              </a:rPr>
              <a:t>: 7</a:t>
            </a:r>
          </a:p>
          <a:p>
            <a:pPr marL="0" indent="0">
              <a:buNone/>
            </a:pP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:(</a:t>
            </a:r>
            <a:r>
              <a:rPr lang="en-US" altLang="zh-TW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1,2,3,1,2,2,2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1,5,3,4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6,8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3200" b="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TW" sz="3200" b="0" dirty="0">
                <a:latin typeface="Times New Roman" pitchFamily="18" charset="0"/>
                <a:cs typeface="Times New Roman" pitchFamily="18" charset="0"/>
              </a:rPr>
              <a:t>: 14</a:t>
            </a:r>
          </a:p>
          <a:p>
            <a:pPr marL="0" indent="0">
              <a:buNone/>
            </a:pP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b="0" dirty="0" smtClean="0">
                <a:latin typeface="Times New Roman" pitchFamily="18" charset="0"/>
                <a:cs typeface="Times New Roman" pitchFamily="18" charset="0"/>
              </a:rPr>
              <a:t>:(</a:t>
            </a:r>
            <a:r>
              <a:rPr lang="en-US" altLang="zh-TW" b="0" dirty="0">
                <a:latin typeface="Times New Roman" pitchFamily="18" charset="0"/>
                <a:cs typeface="Times New Roman" pitchFamily="18" charset="0"/>
              </a:rPr>
              <a:t>1,2,3,1,2,2,2,1,5,3,4,6,8,1,2,3,4,5,7)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3200" b="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TW" sz="3200" b="0" dirty="0">
                <a:latin typeface="Times New Roman" pitchFamily="18" charset="0"/>
                <a:cs typeface="Times New Roman" pitchFamily="18" charset="0"/>
              </a:rPr>
              <a:t>: ???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0570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78</a:t>
            </a:fld>
            <a:endParaRPr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14769"/>
              </p:ext>
            </p:extLst>
          </p:nvPr>
        </p:nvGraphicFramePr>
        <p:xfrm>
          <a:off x="755576" y="1391176"/>
          <a:ext cx="7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755576" y="2636912"/>
            <a:ext cx="8007424" cy="3744416"/>
          </a:xfrm>
        </p:spPr>
        <p:txBody>
          <a:bodyPr/>
          <a:lstStyle/>
          <a:p>
            <a:r>
              <a:rPr lang="en-US" altLang="zh-TW" dirty="0" smtClean="0"/>
              <a:t>Find any two indexes: </a:t>
            </a:r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j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How many selections?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bg2"/>
                </a:solidFill>
              </a:rPr>
              <a:t>C(n, 2)=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Calculating sum for each selection.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3600" dirty="0" smtClean="0">
                <a:solidFill>
                  <a:srgbClr val="FF0000"/>
                </a:solidFill>
              </a:rPr>
              <a:t>O(n</a:t>
            </a:r>
            <a:r>
              <a:rPr lang="en-US" altLang="zh-TW" sz="36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9792" y="929511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i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32040" y="88712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j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 bwMode="auto">
          <a:xfrm>
            <a:off x="2987824" y="836712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5220072" y="864860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969418" y="4293096"/>
                <a:ext cx="4335226" cy="1260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4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4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40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sz="4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40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4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altLang="zh-TW" sz="4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TW" sz="4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18" y="4293096"/>
                <a:ext cx="4335226" cy="1260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915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79</a:t>
            </a:fld>
            <a:endParaRPr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04294"/>
              </p:ext>
            </p:extLst>
          </p:nvPr>
        </p:nvGraphicFramePr>
        <p:xfrm>
          <a:off x="1332430" y="1391176"/>
          <a:ext cx="7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50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55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62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755576" y="2636912"/>
            <a:ext cx="8007424" cy="3744416"/>
          </a:xfrm>
        </p:spPr>
        <p:txBody>
          <a:bodyPr/>
          <a:lstStyle/>
          <a:p>
            <a:r>
              <a:rPr lang="en-US" altLang="zh-TW" dirty="0" smtClean="0"/>
              <a:t>Calculating prefix sum: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dirty="0" smtClean="0"/>
              <a:t>Find any two indexes: </a:t>
            </a:r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j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How many selections?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bg2"/>
                </a:solidFill>
              </a:rPr>
              <a:t>C(n, 2)=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Calculating sum for each selection: O(1)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Overall: O(n</a:t>
            </a:r>
            <a:r>
              <a:rPr lang="en-US" altLang="zh-TW" sz="36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03848" y="902231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i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26510" y="951111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j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 bwMode="auto">
          <a:xfrm>
            <a:off x="3564678" y="1124744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5796926" y="1124744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915816" y="4293096"/>
                <a:ext cx="3505062" cy="1027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sz="32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293096"/>
                <a:ext cx="3505062" cy="10271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-36512" y="2132856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prefix sum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3" idx="3"/>
          </p:cNvCxnSpPr>
          <p:nvPr/>
        </p:nvCxnSpPr>
        <p:spPr bwMode="auto">
          <a:xfrm>
            <a:off x="1201969" y="2317522"/>
            <a:ext cx="237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870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59110"/>
            <a:ext cx="8226425" cy="1009650"/>
          </a:xfrm>
        </p:spPr>
        <p:txBody>
          <a:bodyPr/>
          <a:lstStyle/>
          <a:p>
            <a:r>
              <a:rPr lang="en-US" altLang="zh-TW" dirty="0"/>
              <a:t>Binary </a:t>
            </a:r>
            <a:r>
              <a:rPr lang="en-US" altLang="zh-TW" dirty="0" smtClean="0"/>
              <a:t>Trees</a:t>
            </a:r>
            <a:endParaRPr lang="en-US" altLang="zh-TW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226425" cy="5472112"/>
          </a:xfrm>
        </p:spPr>
        <p:txBody>
          <a:bodyPr/>
          <a:lstStyle/>
          <a:p>
            <a:r>
              <a:rPr lang="en-US" altLang="zh-TW" sz="2800" dirty="0"/>
              <a:t>Binary trees are characterized by the fact that </a:t>
            </a:r>
            <a:r>
              <a:rPr lang="en-US" altLang="zh-TW" sz="2800" dirty="0">
                <a:solidFill>
                  <a:srgbClr val="FF0000"/>
                </a:solidFill>
              </a:rPr>
              <a:t>any node</a:t>
            </a:r>
            <a:r>
              <a:rPr lang="en-US" altLang="zh-TW" sz="2800" dirty="0"/>
              <a:t> can have </a:t>
            </a:r>
            <a:r>
              <a:rPr lang="en-US" altLang="zh-TW" sz="2800" dirty="0">
                <a:solidFill>
                  <a:srgbClr val="FF0000"/>
                </a:solidFill>
              </a:rPr>
              <a:t>at most two branches</a:t>
            </a:r>
          </a:p>
          <a:p>
            <a:r>
              <a:rPr lang="en-US" altLang="zh-TW" sz="2800" b="1" dirty="0"/>
              <a:t>Definition </a:t>
            </a:r>
            <a:r>
              <a:rPr lang="en-US" altLang="zh-TW" sz="2800" dirty="0"/>
              <a:t>(recursive):</a:t>
            </a:r>
          </a:p>
          <a:p>
            <a:pPr lvl="1"/>
            <a:r>
              <a:rPr lang="en-US" altLang="zh-TW" sz="2400" dirty="0"/>
              <a:t>A </a:t>
            </a:r>
            <a:r>
              <a:rPr lang="en-US" altLang="zh-TW" sz="2400" i="1" dirty="0">
                <a:solidFill>
                  <a:srgbClr val="FF0000"/>
                </a:solidFill>
              </a:rPr>
              <a:t>binary tree </a:t>
            </a:r>
            <a:r>
              <a:rPr lang="en-US" altLang="zh-TW" sz="2400" dirty="0"/>
              <a:t>is a finite set of nodes that is either empty or consists of a </a:t>
            </a:r>
            <a:r>
              <a:rPr lang="en-US" altLang="zh-TW" sz="2400" dirty="0">
                <a:solidFill>
                  <a:srgbClr val="0000FF"/>
                </a:solidFill>
              </a:rPr>
              <a:t>root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0000FF"/>
                </a:solidFill>
              </a:rPr>
              <a:t>two disjoint binary trees</a:t>
            </a:r>
            <a:r>
              <a:rPr lang="en-US" altLang="zh-TW" sz="2400" dirty="0"/>
              <a:t> called the </a:t>
            </a:r>
            <a:r>
              <a:rPr lang="en-US" altLang="zh-TW" sz="2400" dirty="0">
                <a:solidFill>
                  <a:srgbClr val="0000FF"/>
                </a:solidFill>
              </a:rPr>
              <a:t>left </a:t>
            </a:r>
            <a:r>
              <a:rPr lang="en-US" altLang="zh-TW" sz="2400" dirty="0" err="1">
                <a:solidFill>
                  <a:srgbClr val="0000FF"/>
                </a:solidFill>
              </a:rPr>
              <a:t>subtree</a:t>
            </a:r>
            <a:r>
              <a:rPr lang="en-US" altLang="zh-TW" sz="2400" dirty="0"/>
              <a:t> and the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right </a:t>
            </a:r>
            <a:r>
              <a:rPr lang="en-US" altLang="zh-TW" sz="2400" dirty="0" err="1">
                <a:solidFill>
                  <a:srgbClr val="0000FF"/>
                </a:solidFill>
              </a:rPr>
              <a:t>subtree</a:t>
            </a:r>
            <a:endParaRPr lang="en-US" altLang="zh-TW" sz="2400" dirty="0">
              <a:solidFill>
                <a:srgbClr val="0000FF"/>
              </a:solidFill>
            </a:endParaRPr>
          </a:p>
          <a:p>
            <a:r>
              <a:rPr lang="en-US" altLang="zh-TW" sz="2800" dirty="0"/>
              <a:t>Thus the left </a:t>
            </a:r>
            <a:r>
              <a:rPr lang="en-US" altLang="zh-TW" sz="2800" dirty="0" err="1"/>
              <a:t>subtree</a:t>
            </a:r>
            <a:r>
              <a:rPr lang="en-US" altLang="zh-TW" sz="2800" dirty="0"/>
              <a:t> and the right </a:t>
            </a:r>
            <a:r>
              <a:rPr lang="en-US" altLang="zh-TW" sz="2800" dirty="0" err="1"/>
              <a:t>subtree</a:t>
            </a:r>
            <a:r>
              <a:rPr lang="en-US" altLang="zh-TW" sz="2800" dirty="0"/>
              <a:t> are </a:t>
            </a:r>
            <a:r>
              <a:rPr lang="en-US" altLang="zh-TW" sz="2800" dirty="0">
                <a:solidFill>
                  <a:srgbClr val="0000FF"/>
                </a:solidFill>
              </a:rPr>
              <a:t>distinguished</a:t>
            </a:r>
          </a:p>
          <a:p>
            <a:pPr lvl="1"/>
            <a:endParaRPr lang="en-US" altLang="zh-TW" sz="2400" dirty="0">
              <a:solidFill>
                <a:schemeClr val="tx2"/>
              </a:solidFill>
            </a:endParaRPr>
          </a:p>
          <a:p>
            <a:pPr lvl="1"/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en-US" altLang="zh-TW" sz="2800" u="sng" dirty="0"/>
              <a:t>Any tree </a:t>
            </a:r>
            <a:r>
              <a:rPr lang="en-US" altLang="zh-TW" sz="2800" dirty="0"/>
              <a:t>can be </a:t>
            </a:r>
            <a:r>
              <a:rPr lang="en-US" altLang="zh-TW" sz="2800" u="sng" dirty="0"/>
              <a:t>transformed into binary tree</a:t>
            </a:r>
          </a:p>
          <a:p>
            <a:pPr lvl="1"/>
            <a:r>
              <a:rPr lang="en-US" altLang="zh-TW" sz="2400" dirty="0"/>
              <a:t>by left child-right sibling representation</a:t>
            </a: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5651500" y="4221163"/>
            <a:ext cx="850900" cy="1211262"/>
            <a:chOff x="1379" y="1530"/>
            <a:chExt cx="536" cy="763"/>
          </a:xfrm>
        </p:grpSpPr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1735" y="1530"/>
              <a:ext cx="180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1379" y="2103"/>
              <a:ext cx="179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17767" name="Line 7"/>
            <p:cNvSpPr>
              <a:spLocks noChangeShapeType="1"/>
            </p:cNvSpPr>
            <p:nvPr/>
          </p:nvSpPr>
          <p:spPr bwMode="auto">
            <a:xfrm flipH="1">
              <a:off x="1474" y="1698"/>
              <a:ext cx="294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7768" name="Group 8"/>
          <p:cNvGrpSpPr>
            <a:grpSpLocks/>
          </p:cNvGrpSpPr>
          <p:nvPr/>
        </p:nvGrpSpPr>
        <p:grpSpPr bwMode="auto">
          <a:xfrm flipH="1">
            <a:off x="6875463" y="4221163"/>
            <a:ext cx="850900" cy="1211262"/>
            <a:chOff x="1379" y="1530"/>
            <a:chExt cx="536" cy="763"/>
          </a:xfrm>
        </p:grpSpPr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1735" y="1530"/>
              <a:ext cx="180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1379" y="2103"/>
              <a:ext cx="179" cy="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 flipH="1">
              <a:off x="1474" y="1698"/>
              <a:ext cx="294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2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80</a:t>
            </a:fld>
            <a:endParaRPr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68453"/>
              </p:ext>
            </p:extLst>
          </p:nvPr>
        </p:nvGraphicFramePr>
        <p:xfrm>
          <a:off x="1332430" y="1391176"/>
          <a:ext cx="7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50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55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62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755576" y="2636912"/>
            <a:ext cx="8007424" cy="3744416"/>
          </a:xfrm>
        </p:spPr>
        <p:txBody>
          <a:bodyPr/>
          <a:lstStyle/>
          <a:p>
            <a:r>
              <a:rPr lang="en-US" altLang="zh-TW" dirty="0" smtClean="0"/>
              <a:t>Calculating prefix sum: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dirty="0" smtClean="0"/>
              <a:t>Given a </a:t>
            </a:r>
            <a:r>
              <a:rPr lang="en-US" altLang="zh-TW" i="1" dirty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 and find a </a:t>
            </a:r>
            <a:r>
              <a:rPr lang="en-US" altLang="zh-TW" i="1" dirty="0" smtClean="0">
                <a:solidFill>
                  <a:srgbClr val="FF0000"/>
                </a:solidFill>
              </a:rPr>
              <a:t>j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  <a:endParaRPr lang="en-US" altLang="zh-TW" i="1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How many selections of </a:t>
            </a:r>
            <a:r>
              <a:rPr lang="en-US" altLang="zh-TW" i="1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Find </a:t>
            </a:r>
            <a:r>
              <a:rPr lang="en-US" altLang="zh-TW" i="1" dirty="0" smtClean="0">
                <a:solidFill>
                  <a:srgbClr val="FF0000"/>
                </a:solidFill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</a:rPr>
              <a:t> : O(n)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Overall: O(n</a:t>
            </a:r>
            <a:r>
              <a:rPr lang="en-US" altLang="zh-TW" sz="36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75856" y="90872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i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48064" y="893911"/>
            <a:ext cx="19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Where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j</a:t>
            </a:r>
            <a:r>
              <a:rPr lang="en-US" altLang="zh-TW" b="1" dirty="0" smtClean="0">
                <a:solidFill>
                  <a:srgbClr val="FF0000"/>
                </a:solidFill>
              </a:rPr>
              <a:t>???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 bwMode="auto">
          <a:xfrm>
            <a:off x="3563888" y="1124744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-36512" y="2132856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prefix sum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3" idx="3"/>
          </p:cNvCxnSpPr>
          <p:nvPr/>
        </p:nvCxnSpPr>
        <p:spPr bwMode="auto">
          <a:xfrm>
            <a:off x="1201969" y="2317522"/>
            <a:ext cx="237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2195736" y="764704"/>
            <a:ext cx="481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5400000">
            <a:off x="2283397" y="219102"/>
            <a:ext cx="245641" cy="217132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6345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81</a:t>
            </a:fld>
            <a:endParaRPr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47484"/>
              </p:ext>
            </p:extLst>
          </p:nvPr>
        </p:nvGraphicFramePr>
        <p:xfrm>
          <a:off x="1332430" y="1391176"/>
          <a:ext cx="7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  <a:gridCol w="375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43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46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50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55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bg2"/>
                          </a:solidFill>
                        </a:rPr>
                        <a:t>62</a:t>
                      </a:r>
                      <a:endParaRPr lang="zh-TW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755576" y="2636912"/>
            <a:ext cx="8007424" cy="3744416"/>
          </a:xfrm>
        </p:spPr>
        <p:txBody>
          <a:bodyPr/>
          <a:lstStyle/>
          <a:p>
            <a:r>
              <a:rPr lang="en-US" altLang="zh-TW" dirty="0" smtClean="0"/>
              <a:t>Calculating prefix sum: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dirty="0" smtClean="0"/>
              <a:t>Given a </a:t>
            </a:r>
            <a:r>
              <a:rPr lang="en-US" altLang="zh-TW" i="1" dirty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 and find a </a:t>
            </a:r>
            <a:r>
              <a:rPr lang="en-US" altLang="zh-TW" i="1" dirty="0" smtClean="0">
                <a:solidFill>
                  <a:srgbClr val="FF0000"/>
                </a:solidFill>
              </a:rPr>
              <a:t>j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  <a:endParaRPr lang="en-US" altLang="zh-TW" i="1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How many selections of </a:t>
            </a:r>
            <a:r>
              <a:rPr lang="en-US" altLang="zh-TW" i="1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Find </a:t>
            </a:r>
            <a:r>
              <a:rPr lang="en-US" altLang="zh-TW" i="1" dirty="0" smtClean="0">
                <a:solidFill>
                  <a:srgbClr val="FF0000"/>
                </a:solidFill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</a:rPr>
              <a:t> : Binary Search: O(long)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Overall: O(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75856" y="83671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i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54873" y="116632"/>
            <a:ext cx="19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Where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j</a:t>
            </a:r>
            <a:r>
              <a:rPr lang="en-US" altLang="zh-TW" b="1" dirty="0" smtClean="0">
                <a:solidFill>
                  <a:srgbClr val="FF0000"/>
                </a:solidFill>
              </a:rPr>
              <a:t>???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 bwMode="auto">
          <a:xfrm>
            <a:off x="3563888" y="1124744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-36512" y="2132856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prefix sum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3" idx="3"/>
          </p:cNvCxnSpPr>
          <p:nvPr/>
        </p:nvCxnSpPr>
        <p:spPr bwMode="auto">
          <a:xfrm>
            <a:off x="1201969" y="2317522"/>
            <a:ext cx="237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2146755" y="692696"/>
            <a:ext cx="481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5400000">
            <a:off x="2283397" y="161904"/>
            <a:ext cx="245641" cy="2171324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6228184" y="1141297"/>
            <a:ext cx="0" cy="151216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5940152" y="807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j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16" name="左大括弧 15"/>
          <p:cNvSpPr/>
          <p:nvPr/>
        </p:nvSpPr>
        <p:spPr bwMode="auto">
          <a:xfrm rot="5400000">
            <a:off x="4788316" y="-11121"/>
            <a:ext cx="229087" cy="253392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67035" y="6926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03893" y="6926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左大括弧 18"/>
          <p:cNvSpPr/>
          <p:nvPr/>
        </p:nvSpPr>
        <p:spPr bwMode="auto">
          <a:xfrm rot="5400000">
            <a:off x="7280577" y="173976"/>
            <a:ext cx="199470" cy="216024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44053" y="17431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84331" y="2679303"/>
            <a:ext cx="2052165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(6+18)/2=12</a:t>
            </a:r>
            <a:endParaRPr lang="zh-TW" altLang="en-US" b="1" dirty="0">
              <a:latin typeface="Cambria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>
            <a:off x="5724128" y="908720"/>
            <a:ext cx="35083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6300192" y="908720"/>
            <a:ext cx="4328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5580112" y="44705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56176" y="44705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874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Drawback of Prefix Sum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412776"/>
            <a:ext cx="7315200" cy="4835624"/>
          </a:xfrm>
        </p:spPr>
        <p:txBody>
          <a:bodyPr/>
          <a:lstStyle/>
          <a:p>
            <a:r>
              <a:rPr lang="en-US" altLang="zh-TW" dirty="0" smtClean="0"/>
              <a:t>Given an array with </a:t>
            </a:r>
            <a:r>
              <a:rPr lang="en-US" altLang="zh-TW" u="sng" dirty="0" smtClean="0">
                <a:solidFill>
                  <a:srgbClr val="FF0000"/>
                </a:solidFill>
              </a:rPr>
              <a:t>n integers</a:t>
            </a:r>
            <a:r>
              <a:rPr lang="en-US" altLang="zh-TW" dirty="0" smtClean="0"/>
              <a:t>,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queries</a:t>
            </a:r>
            <a:r>
              <a:rPr lang="en-US" altLang="zh-TW" dirty="0" smtClean="0"/>
              <a:t>? </a:t>
            </a:r>
          </a:p>
          <a:p>
            <a:r>
              <a:rPr lang="en-US" altLang="zh-TW" dirty="0" smtClean="0"/>
              <a:t>Additionally, </a:t>
            </a:r>
            <a:r>
              <a:rPr lang="en-US" altLang="zh-TW" dirty="0" smtClean="0">
                <a:solidFill>
                  <a:srgbClr val="FF0000"/>
                </a:solidFill>
              </a:rPr>
              <a:t>n modifications</a:t>
            </a:r>
            <a:r>
              <a:rPr lang="en-US" altLang="zh-TW" dirty="0" smtClean="0"/>
              <a:t> are needed.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82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61408"/>
              </p:ext>
            </p:extLst>
          </p:nvPr>
        </p:nvGraphicFramePr>
        <p:xfrm>
          <a:off x="1435399" y="3645024"/>
          <a:ext cx="43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-6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91760"/>
              </p:ext>
            </p:extLst>
          </p:nvPr>
        </p:nvGraphicFramePr>
        <p:xfrm>
          <a:off x="1435399" y="5445224"/>
          <a:ext cx="435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  <a:gridCol w="544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3523631" y="4509120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3516459" y="4674331"/>
            <a:ext cx="23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new prefix sum</a:t>
            </a:r>
            <a:endParaRPr lang="zh-TW" alt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1331640" y="3933056"/>
            <a:ext cx="720080" cy="504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691680" y="39034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3650248"/>
            <a:ext cx="2858475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mbria" pitchFamily="18" charset="0"/>
              </a:rPr>
              <a:t>For example: </a:t>
            </a:r>
          </a:p>
          <a:p>
            <a:endParaRPr lang="en-US" altLang="zh-TW" b="1" dirty="0">
              <a:latin typeface="Cambria" pitchFamily="18" charset="0"/>
            </a:endParaRPr>
          </a:p>
          <a:p>
            <a:r>
              <a:rPr lang="en-US" altLang="zh-TW" b="1" dirty="0" smtClean="0">
                <a:latin typeface="Cambria" pitchFamily="18" charset="0"/>
              </a:rPr>
              <a:t>Sum(2,5)</a:t>
            </a:r>
          </a:p>
          <a:p>
            <a:r>
              <a:rPr lang="en-US" altLang="zh-TW" b="1" dirty="0" smtClean="0">
                <a:latin typeface="Cambria" pitchFamily="18" charset="0"/>
              </a:rPr>
              <a:t>=Sum(5)-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Sum(2-1)</a:t>
            </a:r>
          </a:p>
          <a:p>
            <a:r>
              <a:rPr lang="en-US" altLang="zh-TW" b="1" dirty="0" smtClean="0">
                <a:latin typeface="Cambria" pitchFamily="18" charset="0"/>
              </a:rPr>
              <a:t>=6-2=4</a:t>
            </a:r>
          </a:p>
        </p:txBody>
      </p:sp>
    </p:spTree>
    <p:extLst>
      <p:ext uri="{BB962C8B-B14F-4D97-AF65-F5344CB8AC3E}">
        <p14:creationId xmlns:p14="http://schemas.microsoft.com/office/powerpoint/2010/main" val="23236178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Prefix Sum with modifications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196752"/>
            <a:ext cx="7315200" cy="4835624"/>
          </a:xfrm>
        </p:spPr>
        <p:txBody>
          <a:bodyPr/>
          <a:lstStyle/>
          <a:p>
            <a:r>
              <a:rPr lang="en-US" altLang="zh-TW" dirty="0" smtClean="0"/>
              <a:t>Given an array with </a:t>
            </a:r>
            <a:r>
              <a:rPr lang="en-US" altLang="zh-TW" u="sng" dirty="0" smtClean="0">
                <a:solidFill>
                  <a:srgbClr val="FF0000"/>
                </a:solidFill>
              </a:rPr>
              <a:t>n integers</a:t>
            </a:r>
            <a:r>
              <a:rPr lang="en-US" altLang="zh-TW" dirty="0" smtClean="0"/>
              <a:t>,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queries</a:t>
            </a:r>
            <a:r>
              <a:rPr lang="en-US" altLang="zh-TW" dirty="0" smtClean="0"/>
              <a:t>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modifications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 Complexity: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Prefix Sum: O(n)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O(1) </a:t>
            </a:r>
            <a:r>
              <a:rPr lang="en-US" altLang="zh-TW" dirty="0" smtClean="0"/>
              <a:t>for each query. </a:t>
            </a:r>
          </a:p>
          <a:p>
            <a:pPr lvl="1"/>
            <a:r>
              <a:rPr lang="en-US" altLang="zh-TW" dirty="0" smtClean="0"/>
              <a:t>Therefore, </a:t>
            </a:r>
            <a:r>
              <a:rPr lang="en-US" altLang="zh-TW" dirty="0" smtClean="0">
                <a:solidFill>
                  <a:srgbClr val="FF0000"/>
                </a:solidFill>
              </a:rPr>
              <a:t>O(n) </a:t>
            </a:r>
            <a:r>
              <a:rPr lang="en-US" altLang="zh-TW" dirty="0" smtClean="0"/>
              <a:t>for n queries.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O(n) </a:t>
            </a:r>
            <a:r>
              <a:rPr lang="en-US" altLang="zh-TW" dirty="0" smtClean="0"/>
              <a:t>for each modification.</a:t>
            </a:r>
          </a:p>
          <a:p>
            <a:pPr lvl="1"/>
            <a:r>
              <a:rPr lang="en-US" altLang="zh-TW" dirty="0" smtClean="0"/>
              <a:t> Therefore, 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for n modifications.</a:t>
            </a:r>
          </a:p>
          <a:p>
            <a:pPr lvl="1"/>
            <a:r>
              <a:rPr lang="en-US" altLang="zh-TW" dirty="0" smtClean="0"/>
              <a:t>Overall: O(n)+O(n)+O(n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)=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3523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Fenwick Tree (Bit Index Tree, BIT)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36212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315200" cy="838200"/>
          </a:xfrm>
        </p:spPr>
        <p:txBody>
          <a:bodyPr/>
          <a:lstStyle/>
          <a:p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916832"/>
            <a:ext cx="7315200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000" dirty="0" err="1" smtClean="0">
                <a:solidFill>
                  <a:srgbClr val="FF0000"/>
                </a:solidFill>
                <a:latin typeface="Arial Black" pitchFamily="34" charset="0"/>
              </a:rPr>
              <a:t>Lowbit</a:t>
            </a:r>
            <a:r>
              <a:rPr lang="en-US" altLang="zh-TW" sz="4000" dirty="0" smtClean="0">
                <a:solidFill>
                  <a:srgbClr val="FF0000"/>
                </a:solidFill>
                <a:latin typeface="Arial Black" pitchFamily="34" charset="0"/>
              </a:rPr>
              <a:t>(k) = k &amp; -k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(2’s complement)</a:t>
            </a:r>
          </a:p>
          <a:p>
            <a:pPr marL="0" indent="0">
              <a:buNone/>
            </a:pPr>
            <a:endParaRPr lang="en-US" altLang="zh-TW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 Black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Black" pitchFamily="34" charset="0"/>
              </a:rPr>
              <a:t>0100</a:t>
            </a:r>
            <a:r>
              <a:rPr lang="en-US" altLang="zh-TW" baseline="-25000" dirty="0" smtClean="0">
                <a:solidFill>
                  <a:srgbClr val="0033CC"/>
                </a:solidFill>
                <a:latin typeface="Arial Black" pitchFamily="34" charset="0"/>
              </a:rPr>
              <a:t>2</a:t>
            </a:r>
            <a:r>
              <a:rPr lang="en-US" altLang="zh-TW" baseline="-25000" dirty="0" smtClean="0">
                <a:latin typeface="Arial Black" pitchFamily="34" charset="0"/>
              </a:rPr>
              <a:t> (4)</a:t>
            </a:r>
            <a:r>
              <a:rPr lang="en-US" altLang="zh-TW" dirty="0" smtClean="0">
                <a:latin typeface="Arial Black" pitchFamily="34" charset="0"/>
              </a:rPr>
              <a:t>&amp; 1100</a:t>
            </a:r>
            <a:r>
              <a:rPr lang="en-US" altLang="zh-TW" baseline="-25000" dirty="0" smtClean="0">
                <a:latin typeface="Arial Black" pitchFamily="34" charset="0"/>
              </a:rPr>
              <a:t>2 (-4)</a:t>
            </a:r>
            <a:r>
              <a:rPr lang="en-US" altLang="zh-TW" dirty="0" smtClean="0">
                <a:latin typeface="Arial Black" pitchFamily="34" charset="0"/>
              </a:rPr>
              <a:t>= 0</a:t>
            </a: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n-US" altLang="zh-TW" dirty="0" smtClean="0">
                <a:latin typeface="Arial Black" pitchFamily="34" charset="0"/>
              </a:rPr>
              <a:t>00</a:t>
            </a:r>
            <a:r>
              <a:rPr lang="en-US" altLang="zh-TW" baseline="-25000" dirty="0" smtClean="0">
                <a:latin typeface="Arial Black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33CC"/>
                </a:solidFill>
                <a:latin typeface="Arial Black" pitchFamily="34" charset="0"/>
              </a:rPr>
              <a:t>0101</a:t>
            </a:r>
            <a:r>
              <a:rPr lang="en-US" altLang="zh-TW" baseline="-25000" dirty="0" smtClean="0">
                <a:solidFill>
                  <a:srgbClr val="0033CC"/>
                </a:solidFill>
                <a:latin typeface="Arial Black" pitchFamily="34" charset="0"/>
              </a:rPr>
              <a:t>2</a:t>
            </a:r>
            <a:r>
              <a:rPr lang="en-US" altLang="zh-TW" baseline="-25000" dirty="0" smtClean="0">
                <a:latin typeface="Arial Black" pitchFamily="34" charset="0"/>
              </a:rPr>
              <a:t> (5)</a:t>
            </a:r>
            <a:r>
              <a:rPr lang="en-US" altLang="zh-TW" dirty="0" smtClean="0">
                <a:latin typeface="Arial Black" pitchFamily="34" charset="0"/>
              </a:rPr>
              <a:t>&amp; 1011</a:t>
            </a:r>
            <a:r>
              <a:rPr lang="en-US" altLang="zh-TW" baseline="-25000" dirty="0" smtClean="0">
                <a:latin typeface="Arial Black" pitchFamily="34" charset="0"/>
              </a:rPr>
              <a:t>2 (-5)</a:t>
            </a:r>
            <a:r>
              <a:rPr lang="en-US" altLang="zh-TW" dirty="0" smtClean="0">
                <a:latin typeface="Arial Black" pitchFamily="34" charset="0"/>
              </a:rPr>
              <a:t>= 000</a:t>
            </a:r>
            <a:r>
              <a:rPr lang="en-US" altLang="zh-TW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en-US" altLang="zh-TW" baseline="-25000" dirty="0" smtClean="0">
                <a:latin typeface="Arial Black" pitchFamily="34" charset="0"/>
              </a:rPr>
              <a:t>2</a:t>
            </a:r>
            <a:endParaRPr lang="en-US" altLang="zh-TW" baseline="-2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34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Fenwick Tree (Bit Index Tree, BIT)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764704"/>
            <a:ext cx="82907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Lowbit</a:t>
            </a:r>
            <a:endParaRPr lang="zh-TW" alt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7481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Fenwick Tree (Bit Index Tree, BIT)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764704"/>
            <a:ext cx="829073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Lowbit</a:t>
            </a:r>
            <a:endParaRPr lang="zh-TW" alt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3785918" y="4134271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3245858" y="3517904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52145" y="534397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7-Lowbit(7)=6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524328" y="3558207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6469028" y="2910135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620490" y="529176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14-Lowbit(14)=12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1092861" y="3558206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2186447" y="2910135"/>
            <a:ext cx="504056" cy="4616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12122" y="530120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2+Lowbit(2)=</a:t>
            </a:r>
            <a:r>
              <a:rPr lang="en-US" altLang="zh-TW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1475656" y="5157192"/>
            <a:ext cx="0" cy="186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/>
          <p:cNvCxnSpPr/>
          <p:nvPr/>
        </p:nvCxnSpPr>
        <p:spPr bwMode="auto">
          <a:xfrm flipV="1">
            <a:off x="4082756" y="5171658"/>
            <a:ext cx="0" cy="186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/>
          <p:cNvCxnSpPr/>
          <p:nvPr/>
        </p:nvCxnSpPr>
        <p:spPr bwMode="auto">
          <a:xfrm flipV="1">
            <a:off x="7815689" y="5157192"/>
            <a:ext cx="0" cy="186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284092" y="5733256"/>
            <a:ext cx="5514869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Parent of index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(right)</a:t>
            </a:r>
            <a:r>
              <a:rPr lang="en-US" altLang="zh-TW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i-</a:t>
            </a:r>
            <a:r>
              <a:rPr lang="en-US" altLang="zh-TW" b="1" i="1" dirty="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(i)</a:t>
            </a:r>
            <a:endParaRPr lang="zh-TW" altLang="en-US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>
            <a:off x="3225118" y="5974873"/>
            <a:ext cx="3660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284092" y="6381328"/>
            <a:ext cx="5514869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Parent of index 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(left )</a:t>
            </a:r>
            <a:r>
              <a:rPr lang="en-US" altLang="zh-TW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i="1" dirty="0" err="1" smtClean="0">
                <a:latin typeface="Courier New" pitchFamily="49" charset="0"/>
                <a:cs typeface="Courier New" pitchFamily="49" charset="0"/>
              </a:rPr>
              <a:t>i+Lowbit</a:t>
            </a:r>
            <a:r>
              <a:rPr lang="en-US" altLang="zh-TW" b="1" i="1" dirty="0" smtClean="0">
                <a:latin typeface="Courier New" pitchFamily="49" charset="0"/>
                <a:cs typeface="Courier New" pitchFamily="49" charset="0"/>
              </a:rPr>
              <a:t>(i)</a:t>
            </a:r>
            <a:endParaRPr lang="zh-TW" altLang="en-US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直線單箭頭接點 46"/>
          <p:cNvCxnSpPr/>
          <p:nvPr/>
        </p:nvCxnSpPr>
        <p:spPr bwMode="auto">
          <a:xfrm>
            <a:off x="3267014" y="6622945"/>
            <a:ext cx="3660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橢圓 47"/>
          <p:cNvSpPr/>
          <p:nvPr/>
        </p:nvSpPr>
        <p:spPr bwMode="auto">
          <a:xfrm>
            <a:off x="4860032" y="4149080"/>
            <a:ext cx="504056" cy="461665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9" name="直線單箭頭接點 48"/>
          <p:cNvCxnSpPr>
            <a:stCxn id="50" idx="1"/>
          </p:cNvCxnSpPr>
          <p:nvPr/>
        </p:nvCxnSpPr>
        <p:spPr bwMode="auto">
          <a:xfrm flipH="1">
            <a:off x="5136880" y="1375395"/>
            <a:ext cx="213074" cy="3540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5349954" y="11907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9-Lowbit(9)=8</a:t>
            </a:r>
            <a:endParaRPr lang="zh-TW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 flipV="1">
            <a:off x="4716016" y="2852936"/>
            <a:ext cx="22454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9743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</a:t>
            </a:r>
            <a:r>
              <a:rPr lang="en-US" altLang="zh-TW" sz="3200" dirty="0" smtClean="0">
                <a:latin typeface="Courier New" pitchFamily="49" charset="0"/>
                <a:cs typeface="Courier New" pitchFamily="49" charset="0"/>
              </a:rPr>
              <a:t>add( ), sum( ), </a:t>
            </a:r>
            <a:r>
              <a:rPr lang="en-US" altLang="zh-TW" sz="3200" dirty="0" err="1" smtClean="0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zh-TW" sz="3200" dirty="0" smtClean="0">
                <a:latin typeface="Courier New" pitchFamily="49" charset="0"/>
                <a:cs typeface="Courier New" pitchFamily="49" charset="0"/>
              </a:rPr>
              <a:t>( ) </a:t>
            </a:r>
            <a:endParaRPr lang="zh-TW" alt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24744"/>
            <a:ext cx="7272808" cy="547260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add 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while (x&lt;=n)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 { c[x]+=d; x+=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(x);}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TW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ret=0;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while (x&gt;0)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{ ret+=c[x]; x-=</a:t>
            </a:r>
            <a:r>
              <a:rPr lang="en-US" altLang="zh-TW" sz="2000" err="1" smtClean="0">
                <a:latin typeface="Courier New" pitchFamily="49" charset="0"/>
                <a:cs typeface="Courier New" pitchFamily="49" charset="0"/>
              </a:rPr>
              <a:t>lowbit</a:t>
            </a: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(x);}</a:t>
            </a:r>
          </a:p>
          <a:p>
            <a:pPr marL="0" indent="0">
              <a:buNone/>
            </a:pPr>
            <a:r>
              <a:rPr lang="en-US" altLang="zh-TW" sz="2000" smtClean="0">
                <a:latin typeface="Courier New" pitchFamily="49" charset="0"/>
                <a:cs typeface="Courier New" pitchFamily="49" charset="0"/>
              </a:rPr>
              <a:t>    return ret;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zh-TW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{   return( sum(y)-sum(x-1) );</a:t>
            </a: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TW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zh-TW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450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add(1, d)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827584" y="5301208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827584" y="5661248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475656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248376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8964488" y="5301208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1987" y="6279289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63688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77910" y="575297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89150" y="5710584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接點 20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9" name="矩形 38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5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/>
              <a:t>Representation of </a:t>
            </a:r>
            <a:r>
              <a:rPr lang="en-US" altLang="zh-TW" dirty="0" smtClean="0"/>
              <a:t>Trees (1/2)</a:t>
            </a:r>
            <a:endParaRPr lang="en-US" altLang="zh-TW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341438"/>
            <a:ext cx="8226425" cy="2117725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Left Child-</a:t>
            </a:r>
            <a:br>
              <a:rPr lang="en-US" altLang="zh-TW" u="sng" dirty="0" smtClean="0">
                <a:solidFill>
                  <a:srgbClr val="FF0000"/>
                </a:solidFill>
              </a:rPr>
            </a:br>
            <a:r>
              <a:rPr lang="en-US" altLang="zh-TW" u="sng" dirty="0" smtClean="0">
                <a:solidFill>
                  <a:srgbClr val="FF0000"/>
                </a:solidFill>
              </a:rPr>
              <a:t>Right </a:t>
            </a:r>
            <a:r>
              <a:rPr lang="en-US" altLang="zh-TW" u="sng" dirty="0">
                <a:solidFill>
                  <a:srgbClr val="FF0000"/>
                </a:solidFill>
              </a:rPr>
              <a:t>Sibling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 smtClean="0"/>
              <a:t>Representation</a:t>
            </a:r>
            <a:endParaRPr lang="en-US" altLang="zh-TW" dirty="0"/>
          </a:p>
        </p:txBody>
      </p:sp>
      <p:pic>
        <p:nvPicPr>
          <p:cNvPr id="130052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4"/>
          <a:stretch>
            <a:fillRect/>
          </a:stretch>
        </p:blipFill>
        <p:spPr bwMode="auto">
          <a:xfrm>
            <a:off x="3635375" y="1439863"/>
            <a:ext cx="5400675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3" name="Picture 5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997200"/>
            <a:ext cx="5410200" cy="3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add(2,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475656" y="5373216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1475656" y="5733256"/>
            <a:ext cx="74168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7544" y="5814753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03246" y="58346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接點 15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8" name="矩形 37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8208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add(3,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979712" y="5373216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>
            <a:off x="1979712" y="5733256"/>
            <a:ext cx="69127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600" y="5775647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k=0011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953232" y="6284933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接點 18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7" name="矩形 36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8561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add(4,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483768" y="5733256"/>
            <a:ext cx="64087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48376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88924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6683" y="582588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77910" y="581475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線接點 14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cxnSp>
        <p:nvCxnSpPr>
          <p:cNvPr id="35" name="直線單箭頭接點 34"/>
          <p:cNvCxnSpPr/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6384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add(5,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987824" y="5733256"/>
            <a:ext cx="59046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987824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4918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80739" y="580710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k=0101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59832" y="6309320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49918" y="58052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接點 18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7" name="矩形 36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88226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add(6,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91880" y="5733256"/>
            <a:ext cx="540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491880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83768" y="581538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49918" y="5805264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線接點 14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485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smtClean="0"/>
              <a:t>add(7, </a:t>
            </a:r>
            <a:r>
              <a:rPr lang="en-US" altLang="zh-TW" dirty="0"/>
              <a:t>d)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4067944" y="5733256"/>
            <a:ext cx="48245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4067944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V="1">
            <a:off x="4644008" y="537321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8892480" y="53455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827584" y="1052736"/>
            <a:ext cx="233031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k+=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05373" y="5807785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k=0111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24646" y="5823268"/>
            <a:ext cx="161935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67944" y="6288182"/>
            <a:ext cx="141417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k=1000</a:t>
            </a:r>
            <a:endParaRPr lang="zh-TW" altLang="en-US" dirty="0">
              <a:latin typeface="Arial Black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線接點 14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9275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線接點 13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sp>
        <p:nvSpPr>
          <p:cNvPr id="32" name="矩形 31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BIT, sum (7)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3319" y="5373216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0111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64970" y="3116243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0110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9712" y="2492896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0100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1052736"/>
            <a:ext cx="217803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Black" pitchFamily="34" charset="0"/>
              </a:rPr>
              <a:t>k</a:t>
            </a:r>
            <a:r>
              <a:rPr lang="en-US" altLang="zh-TW" dirty="0" smtClean="0">
                <a:latin typeface="Arial Black" pitchFamily="34" charset="0"/>
              </a:rPr>
              <a:t>-=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854349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275856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267744" y="4888577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0891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cxnSp>
        <p:nvCxnSpPr>
          <p:cNvPr id="30" name="直線單箭頭接點 29"/>
          <p:cNvCxnSpPr/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/>
              <a:t>BIT, sum 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00192" y="5370099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1100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98973" y="2031231"/>
            <a:ext cx="100540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itchFamily="34" charset="0"/>
              </a:rPr>
              <a:t>1000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584" y="1052736"/>
            <a:ext cx="217803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 Black" pitchFamily="34" charset="0"/>
              </a:rPr>
              <a:t>k</a:t>
            </a:r>
            <a:r>
              <a:rPr lang="en-US" altLang="zh-TW" dirty="0" smtClean="0">
                <a:latin typeface="Arial Black" pitchFamily="34" charset="0"/>
              </a:rPr>
              <a:t>-=</a:t>
            </a:r>
            <a:r>
              <a:rPr lang="en-US" altLang="zh-TW" dirty="0" err="1" smtClean="0">
                <a:latin typeface="Arial Black" pitchFamily="34" charset="0"/>
              </a:rPr>
              <a:t>lowbit</a:t>
            </a:r>
            <a:r>
              <a:rPr lang="en-US" altLang="zh-TW" dirty="0" smtClean="0">
                <a:latin typeface="Arial Black" pitchFamily="34" charset="0"/>
              </a:rPr>
              <a:t>(k)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586869" y="4869160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333607" y="4816569"/>
            <a:ext cx="432048" cy="41263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3507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362"/>
            <a:ext cx="9172286" cy="38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接點 7"/>
          <p:cNvCxnSpPr/>
          <p:nvPr/>
        </p:nvCxnSpPr>
        <p:spPr bwMode="auto">
          <a:xfrm flipV="1">
            <a:off x="827584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1331640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1331640" y="3140968"/>
            <a:ext cx="1106835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>
            <a:off x="2438475" y="3140968"/>
            <a:ext cx="1125413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/>
          <p:nvPr/>
        </p:nvCxnSpPr>
        <p:spPr bwMode="auto">
          <a:xfrm flipV="1">
            <a:off x="2446140" y="2564904"/>
            <a:ext cx="2103492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>
            <a:off x="4549632" y="2564904"/>
            <a:ext cx="2182608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/>
          <p:nvPr/>
        </p:nvCxnSpPr>
        <p:spPr bwMode="auto">
          <a:xfrm flipV="1">
            <a:off x="2993830" y="371740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>
            <a:off x="3497886" y="371740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 flipV="1">
            <a:off x="5136880" y="3789040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/>
          <p:cNvCxnSpPr/>
          <p:nvPr/>
        </p:nvCxnSpPr>
        <p:spPr bwMode="auto">
          <a:xfrm>
            <a:off x="5640936" y="3789040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 flipV="1">
            <a:off x="7236296" y="377455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>
            <a:off x="7740352" y="3774554"/>
            <a:ext cx="576064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 flipV="1">
            <a:off x="564093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6721056" y="3140968"/>
            <a:ext cx="109130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flipV="1">
            <a:off x="4549632" y="1988840"/>
            <a:ext cx="4255077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H="1" flipV="1">
            <a:off x="8768355" y="1988840"/>
            <a:ext cx="367419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-108804" y="4820126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Index</a:t>
            </a:r>
            <a:r>
              <a:rPr lang="en-US" altLang="zh-TW" b="1" i="1" dirty="0" smtClean="0"/>
              <a:t> i</a:t>
            </a:r>
            <a:endParaRPr lang="zh-TW" altLang="en-US" b="1" i="1" dirty="0"/>
          </a:p>
        </p:txBody>
      </p:sp>
      <p:cxnSp>
        <p:nvCxnSpPr>
          <p:cNvPr id="26" name="直線單箭頭接點 25"/>
          <p:cNvCxnSpPr/>
          <p:nvPr/>
        </p:nvCxnSpPr>
        <p:spPr bwMode="auto">
          <a:xfrm flipH="1">
            <a:off x="179514" y="1072481"/>
            <a:ext cx="342527" cy="628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-36512" y="4941168"/>
            <a:ext cx="9172286" cy="3406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-36512" y="1700808"/>
            <a:ext cx="387288" cy="30243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28795"/>
            <a:ext cx="7315200" cy="838200"/>
          </a:xfrm>
        </p:spPr>
        <p:txBody>
          <a:bodyPr/>
          <a:lstStyle/>
          <a:p>
            <a:r>
              <a:rPr lang="en-US" altLang="zh-TW" dirty="0"/>
              <a:t>BIT, </a:t>
            </a:r>
            <a:r>
              <a:rPr lang="en-US" altLang="zh-TW" dirty="0" err="1" smtClean="0"/>
              <a:t>rsum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7,12)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052736"/>
            <a:ext cx="509145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 Black" pitchFamily="34" charset="0"/>
              </a:rPr>
              <a:t>rsum</a:t>
            </a:r>
            <a:r>
              <a:rPr lang="en-US" altLang="zh-TW" dirty="0" smtClean="0">
                <a:latin typeface="Arial Black" pitchFamily="34" charset="0"/>
              </a:rPr>
              <a:t>(7,12) = sum(12)-sum(6)</a:t>
            </a:r>
            <a:endParaRPr lang="zh-TW" altLang="en-US" dirty="0"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23928" y="4869160"/>
            <a:ext cx="3024336" cy="4126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03902" y="5517232"/>
            <a:ext cx="509145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 Black" pitchFamily="34" charset="0"/>
              </a:rPr>
              <a:t>rsum</a:t>
            </a:r>
            <a:r>
              <a:rPr lang="en-US" altLang="zh-TW" dirty="0" smtClean="0">
                <a:latin typeface="Arial Black" pitchFamily="34" charset="0"/>
              </a:rPr>
              <a:t>(7,12) = sum(12)-sum(6)</a:t>
            </a:r>
            <a:endParaRPr lang="zh-TW" alt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356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1453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Bit Index Tree (BIT)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96752"/>
            <a:ext cx="7675240" cy="4835624"/>
          </a:xfrm>
        </p:spPr>
        <p:txBody>
          <a:bodyPr/>
          <a:lstStyle/>
          <a:p>
            <a:r>
              <a:rPr lang="en-US" altLang="zh-TW" dirty="0" smtClean="0"/>
              <a:t>Given an array with </a:t>
            </a:r>
            <a:r>
              <a:rPr lang="en-US" altLang="zh-TW" u="sng" dirty="0" smtClean="0">
                <a:solidFill>
                  <a:srgbClr val="FF0000"/>
                </a:solidFill>
              </a:rPr>
              <a:t>n integers</a:t>
            </a:r>
            <a:r>
              <a:rPr lang="en-US" altLang="zh-TW" dirty="0" smtClean="0"/>
              <a:t>,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queries</a:t>
            </a:r>
            <a:r>
              <a:rPr lang="en-US" altLang="zh-TW" dirty="0" smtClean="0"/>
              <a:t> and </a:t>
            </a:r>
            <a:r>
              <a:rPr lang="en-US" altLang="zh-TW" u="sng" dirty="0" smtClean="0">
                <a:solidFill>
                  <a:srgbClr val="FF0000"/>
                </a:solidFill>
              </a:rPr>
              <a:t>n modifications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 Complexity: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Build Bit Index Tree: O(</a:t>
            </a:r>
            <a:r>
              <a:rPr lang="en-US" altLang="zh-TW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for each query. </a:t>
            </a:r>
          </a:p>
          <a:p>
            <a:pPr lvl="1"/>
            <a:r>
              <a:rPr lang="en-US" altLang="zh-TW" dirty="0" smtClean="0"/>
              <a:t>Therefore,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for n queries.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for each modification.</a:t>
            </a:r>
          </a:p>
          <a:p>
            <a:pPr lvl="1"/>
            <a:r>
              <a:rPr lang="en-US" altLang="zh-TW" dirty="0" smtClean="0"/>
              <a:t> Therefore,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for n modifications.</a:t>
            </a:r>
          </a:p>
          <a:p>
            <a:pPr lvl="1"/>
            <a:r>
              <a:rPr lang="en-US" altLang="zh-TW" dirty="0" smtClean="0"/>
              <a:t>Overall: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2031028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2024</TotalTime>
  <Words>4876</Words>
  <Application>Microsoft Office PowerPoint</Application>
  <PresentationFormat>如螢幕大小 (4:3)</PresentationFormat>
  <Paragraphs>1701</Paragraphs>
  <Slides>99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99</vt:i4>
      </vt:variant>
    </vt:vector>
  </HeadingPairs>
  <TitlesOfParts>
    <vt:vector size="102" baseType="lpstr">
      <vt:lpstr>古典-1</vt:lpstr>
      <vt:lpstr>MS Org Chart</vt:lpstr>
      <vt:lpstr>文件</vt:lpstr>
      <vt:lpstr>PowerPoint 簡報</vt:lpstr>
      <vt:lpstr>Tree</vt:lpstr>
      <vt:lpstr>Definition of Tree</vt:lpstr>
      <vt:lpstr>Terminology (1/3)</vt:lpstr>
      <vt:lpstr>Terminology (2/3)</vt:lpstr>
      <vt:lpstr>Terminology (3/3)</vt:lpstr>
      <vt:lpstr>Representation of Trees</vt:lpstr>
      <vt:lpstr>Binary Trees</vt:lpstr>
      <vt:lpstr>Representation of Trees (1/2)</vt:lpstr>
      <vt:lpstr>Representation of Trees (2/2)</vt:lpstr>
      <vt:lpstr>ADT of Binary Tree</vt:lpstr>
      <vt:lpstr>Two special binary trees:</vt:lpstr>
      <vt:lpstr>Properties of binary trees</vt:lpstr>
      <vt:lpstr>Properties of binary trees</vt:lpstr>
      <vt:lpstr>Binary tree representations</vt:lpstr>
      <vt:lpstr>Binary tree representations</vt:lpstr>
      <vt:lpstr>PowerPoint 簡報</vt:lpstr>
      <vt:lpstr>Binary tree representations</vt:lpstr>
      <vt:lpstr>Binary tree representations</vt:lpstr>
      <vt:lpstr>Binary Tree Traversals</vt:lpstr>
      <vt:lpstr>Binary Tree Traversals</vt:lpstr>
      <vt:lpstr>Binary Tree Traversals</vt:lpstr>
      <vt:lpstr>Binary Tree Traversals</vt:lpstr>
      <vt:lpstr>Binary Tree Traversals (5/9)</vt:lpstr>
      <vt:lpstr>Binary Tree Traversals</vt:lpstr>
      <vt:lpstr>Binary Tree Traversals</vt:lpstr>
      <vt:lpstr>Binary Tree Traversals</vt:lpstr>
      <vt:lpstr>Binary Tree Traversals</vt:lpstr>
      <vt:lpstr>Copying Binary Trees</vt:lpstr>
      <vt:lpstr>Testing Equality</vt:lpstr>
      <vt:lpstr>Propositional Calculus Expression</vt:lpstr>
      <vt:lpstr>Satisfiability Problem</vt:lpstr>
      <vt:lpstr>Satisfiability Problem</vt:lpstr>
      <vt:lpstr>Satisfiability Problem</vt:lpstr>
      <vt:lpstr>Satisfiability function</vt:lpstr>
      <vt:lpstr>Threaded Binary Trees</vt:lpstr>
      <vt:lpstr>Threaded Binary Trees</vt:lpstr>
      <vt:lpstr>Threaded Binary Trees</vt:lpstr>
      <vt:lpstr>Threaded Binary Trees</vt:lpstr>
      <vt:lpstr>Threaded Binary Trees</vt:lpstr>
      <vt:lpstr>Threaded Binary Trees</vt:lpstr>
      <vt:lpstr>Threaded Binary Trees</vt:lpstr>
      <vt:lpstr>Threaded Binary Trees</vt:lpstr>
      <vt:lpstr>Threaded Binary Trees</vt:lpstr>
      <vt:lpstr>Threaded Binary Trees </vt:lpstr>
      <vt:lpstr>Heaps</vt:lpstr>
      <vt:lpstr>Heaps</vt:lpstr>
      <vt:lpstr>ADT of Heaps</vt:lpstr>
      <vt:lpstr>Heaps</vt:lpstr>
      <vt:lpstr>Heaps</vt:lpstr>
      <vt:lpstr>Heaps</vt:lpstr>
      <vt:lpstr>STL: Priority Queue</vt:lpstr>
      <vt:lpstr>Treap</vt:lpstr>
      <vt:lpstr>Definition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Existence</vt:lpstr>
      <vt:lpstr>Insertion</vt:lpstr>
      <vt:lpstr>Rotation</vt:lpstr>
      <vt:lpstr>Deletion</vt:lpstr>
      <vt:lpstr>Delete </vt:lpstr>
      <vt:lpstr>Delete </vt:lpstr>
      <vt:lpstr>Delete </vt:lpstr>
      <vt:lpstr>Delete </vt:lpstr>
      <vt:lpstr>Delete </vt:lpstr>
      <vt:lpstr>Range Sum Query  (RSQ)</vt:lpstr>
      <vt:lpstr>Range Sum Query (RSQ)</vt:lpstr>
      <vt:lpstr>Brute-Force Algorithm</vt:lpstr>
      <vt:lpstr>Prefix Sum</vt:lpstr>
      <vt:lpstr>Prefix Sum</vt:lpstr>
      <vt:lpstr>Problem</vt:lpstr>
      <vt:lpstr>Sample </vt:lpstr>
      <vt:lpstr>Solution 1</vt:lpstr>
      <vt:lpstr>Solution 2</vt:lpstr>
      <vt:lpstr>Solution 3</vt:lpstr>
      <vt:lpstr>Solution 4</vt:lpstr>
      <vt:lpstr>Drawback of Prefix Sum</vt:lpstr>
      <vt:lpstr>Prefix Sum with modifications</vt:lpstr>
      <vt:lpstr>Fenwick Tree (Bit Index Tree, BIT)</vt:lpstr>
      <vt:lpstr>Lowbit(k)</vt:lpstr>
      <vt:lpstr>Fenwick Tree (Bit Index Tree, BIT)</vt:lpstr>
      <vt:lpstr>Fenwick Tree (Bit Index Tree, BIT)</vt:lpstr>
      <vt:lpstr>BIT, add( ), sum( ), rsum( ) </vt:lpstr>
      <vt:lpstr>BIT, add(1, d)</vt:lpstr>
      <vt:lpstr>BIT, add(2, d)</vt:lpstr>
      <vt:lpstr>BIT, add(3, d)</vt:lpstr>
      <vt:lpstr>BIT, add(4, d)</vt:lpstr>
      <vt:lpstr>BIT, add(5, d)</vt:lpstr>
      <vt:lpstr>BIT, add(6, d)</vt:lpstr>
      <vt:lpstr>BIT, add(7, d)</vt:lpstr>
      <vt:lpstr>BIT, sum (7)</vt:lpstr>
      <vt:lpstr>BIT, sum (12)</vt:lpstr>
      <vt:lpstr>BIT, rsum (7,12)</vt:lpstr>
      <vt:lpstr>Bit Index Tree (BIT)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Windows 使用者</cp:lastModifiedBy>
  <cp:revision>851</cp:revision>
  <cp:lastPrinted>2015-09-11T06:56:05Z</cp:lastPrinted>
  <dcterms:created xsi:type="dcterms:W3CDTF">2007-09-19T03:56:29Z</dcterms:created>
  <dcterms:modified xsi:type="dcterms:W3CDTF">2019-11-25T15:56:30Z</dcterms:modified>
</cp:coreProperties>
</file>