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sldIdLst>
    <p:sldId id="34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44" r:id="rId10"/>
    <p:sldId id="267" r:id="rId11"/>
    <p:sldId id="268" r:id="rId12"/>
    <p:sldId id="269" r:id="rId13"/>
    <p:sldId id="270" r:id="rId14"/>
    <p:sldId id="345" r:id="rId15"/>
    <p:sldId id="273" r:id="rId16"/>
    <p:sldId id="274" r:id="rId17"/>
    <p:sldId id="275" r:id="rId18"/>
    <p:sldId id="346" r:id="rId19"/>
    <p:sldId id="277" r:id="rId20"/>
    <p:sldId id="278" r:id="rId21"/>
    <p:sldId id="279" r:id="rId22"/>
    <p:sldId id="280" r:id="rId23"/>
    <p:sldId id="281" r:id="rId24"/>
    <p:sldId id="284" r:id="rId25"/>
    <p:sldId id="367" r:id="rId26"/>
    <p:sldId id="368" r:id="rId27"/>
    <p:sldId id="369" r:id="rId28"/>
    <p:sldId id="370" r:id="rId29"/>
    <p:sldId id="285" r:id="rId30"/>
    <p:sldId id="286" r:id="rId31"/>
    <p:sldId id="347" r:id="rId32"/>
    <p:sldId id="287" r:id="rId33"/>
    <p:sldId id="288" r:id="rId34"/>
    <p:sldId id="289" r:id="rId35"/>
    <p:sldId id="291" r:id="rId36"/>
    <p:sldId id="292" r:id="rId37"/>
    <p:sldId id="293" r:id="rId38"/>
    <p:sldId id="305" r:id="rId39"/>
    <p:sldId id="306" r:id="rId40"/>
    <p:sldId id="356" r:id="rId41"/>
    <p:sldId id="307" r:id="rId42"/>
    <p:sldId id="362" r:id="rId43"/>
    <p:sldId id="308" r:id="rId44"/>
    <p:sldId id="364" r:id="rId45"/>
    <p:sldId id="365" r:id="rId46"/>
    <p:sldId id="366" r:id="rId47"/>
    <p:sldId id="363" r:id="rId48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99FF"/>
    <a:srgbClr val="009999"/>
    <a:srgbClr val="66FF33"/>
    <a:srgbClr val="0099CC"/>
    <a:srgbClr val="FF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08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fld id="{150FC41D-16D1-4302-9D9C-4B7EDCFC6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5F4A4-F577-48C9-B0AF-6B2FDE626AE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57389-3ABB-4738-BCF0-4E6F4F9758E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B3DBF-DB12-4542-860D-5253AE446D8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3290-BEE6-4E37-AE63-4306CE5912C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92337-2EC8-447B-B97A-300392A7CAE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655E6-2A89-4BCC-90C6-4E4A634E5AC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38889-00DA-4D66-A0FD-AD9E9B52940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86044-A826-49C2-85F7-8DE6D9DF470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FF8E4-B1A9-4CF4-8320-30DD52B8285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65B3E-56B6-4D40-8854-17A82C57613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4AAEE-221C-4173-99BD-7938C824CD26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F1FEF-975C-4280-B36B-B1A2DB81D24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051FA-9B19-4864-A860-E11106B6EEC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FF791-6769-4A61-BFA8-58CCF00BF1E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0F409-5258-4262-81F5-54F20A4CBBDD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7C247-8ACE-4886-90FD-A51A36B12295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097E3-157B-420A-B883-75E09154159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97410-775A-4AAC-BD94-4827E13C69CD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097E3-157B-420A-B883-75E09154159F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483CA-57A9-4F72-9B34-B35914D1588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B6A36-A254-4A88-819E-57C03EB3531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1EA28-ED2B-4A2C-B33D-B8F24FB04CEF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48BF3-47A7-4CB0-8E6D-ADA7F8257A6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20319-9012-42FB-9B3C-6A769EBC190C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E3E1E-3EEF-400D-8EE5-D65D7EE5308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6FE05-D833-45E9-9EC7-BCA465FB920C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6FE05-D833-45E9-9EC7-BCA465FB920C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88CEB-5000-42D4-A2ED-6DEF1426813F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88CEB-5000-42D4-A2ED-6DEF1426813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EBA72-647B-4A6C-B2B3-6AA6404C5BC5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210F7FB6-B903-4BCE-84CD-8A06F12C38DF}" type="slidenum">
              <a:rPr lang="en-US" altLang="zh-TW" sz="1300">
                <a:latin typeface="Arial" charset="0"/>
              </a:rPr>
              <a:pPr eaLnBrk="1" hangingPunct="1"/>
              <a:t>44</a:t>
            </a:fld>
            <a:endParaRPr lang="en-US" altLang="zh-TW" sz="130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6FC00A3D-E9AC-43A6-B70C-7E23CBBCC648}" type="slidenum">
              <a:rPr lang="en-US" altLang="zh-TW" sz="1300">
                <a:latin typeface="Arial" charset="0"/>
              </a:rPr>
              <a:pPr eaLnBrk="1" hangingPunct="1"/>
              <a:t>45</a:t>
            </a:fld>
            <a:endParaRPr lang="en-US" altLang="zh-TW" sz="130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83664" indent="-301409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205636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87891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170146" indent="-241127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652400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134655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16909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099164" indent="-24112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A4C91F4D-A151-4B3D-934E-1E7C234F6C62}" type="slidenum">
              <a:rPr lang="en-US" altLang="zh-TW" sz="1300">
                <a:latin typeface="Arial" charset="0"/>
              </a:rPr>
              <a:pPr eaLnBrk="1" hangingPunct="1"/>
              <a:t>46</a:t>
            </a:fld>
            <a:endParaRPr lang="en-US" altLang="zh-TW" sz="13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15D60-76DC-4DFA-9872-EDF4DD21BEB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BB909-18C1-4193-9149-625EC890AA96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EDAB1-91A5-4394-A003-E2ADAFC0312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5F0A2-5626-49C3-8099-1F1B3D46977E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4EDB6-1786-4F9B-AA28-4E7E86CEB89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FF642-D8A6-4810-B8EB-B9733877EA8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FF642-D8A6-4810-B8EB-B9733877EA8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91352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01C16-BE60-4957-B4F2-F33664C37B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778880-24B9-4414-9A5C-2A13711673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EA20-46E2-4ECF-A5F8-BAD172B7304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36861" y="1556791"/>
            <a:ext cx="31470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u="sng" dirty="0">
                <a:latin typeface="Cambria" pitchFamily="18" charset="0"/>
              </a:rPr>
              <a:t>CHAPTER </a:t>
            </a:r>
            <a:r>
              <a:rPr kumimoji="1" lang="en-US" altLang="zh-TW" sz="4400" b="1" u="sng" dirty="0" smtClean="0">
                <a:latin typeface="Cambria" pitchFamily="18" charset="0"/>
              </a:rPr>
              <a:t>6</a:t>
            </a:r>
            <a:endParaRPr kumimoji="1" lang="en-US" altLang="zh-TW" sz="4000" b="1" u="sng" dirty="0">
              <a:latin typeface="Cambria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91880" y="3284984"/>
            <a:ext cx="20441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dirty="0" smtClean="0">
                <a:latin typeface="Cambria" pitchFamily="18" charset="0"/>
              </a:rPr>
              <a:t>GRAPH</a:t>
            </a:r>
            <a:endParaRPr kumimoji="1" lang="en-US" altLang="zh-TW" sz="4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119"/>
            <a:ext cx="8226425" cy="936625"/>
          </a:xfrm>
        </p:spPr>
        <p:txBody>
          <a:bodyPr/>
          <a:lstStyle/>
          <a:p>
            <a:r>
              <a:rPr lang="en-US" altLang="zh-TW" dirty="0"/>
              <a:t>Connected component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661"/>
            <a:ext cx="8226425" cy="5400675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>
                <a:solidFill>
                  <a:schemeClr val="bg2"/>
                </a:solidFill>
                <a:effectLst/>
              </a:rPr>
              <a:t>connected component </a:t>
            </a:r>
            <a:r>
              <a:rPr lang="en-US" altLang="zh-TW" dirty="0">
                <a:solidFill>
                  <a:schemeClr val="bg2"/>
                </a:solidFill>
              </a:rPr>
              <a:t>of </a:t>
            </a:r>
            <a:r>
              <a:rPr lang="en-US" altLang="zh-TW" dirty="0"/>
              <a:t>an undirected graph is a </a:t>
            </a:r>
            <a:r>
              <a:rPr lang="en-US" altLang="zh-TW" dirty="0">
                <a:solidFill>
                  <a:srgbClr val="0000FF"/>
                </a:solidFill>
              </a:rPr>
              <a:t>maximal connected </a:t>
            </a:r>
            <a:r>
              <a:rPr lang="en-US" altLang="zh-TW" dirty="0" err="1" smtClean="0">
                <a:solidFill>
                  <a:srgbClr val="0000FF"/>
                </a:solidFill>
              </a:rPr>
              <a:t>subgraph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tree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/>
              <a:t>is a graph </a:t>
            </a:r>
            <a:r>
              <a:rPr lang="en-US" altLang="zh-TW" dirty="0" smtClean="0"/>
              <a:t>that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0000FF"/>
                </a:solidFill>
              </a:rPr>
              <a:t>connected</a:t>
            </a:r>
            <a:r>
              <a:rPr lang="en-US" altLang="zh-TW" dirty="0"/>
              <a:t> </a:t>
            </a:r>
            <a:r>
              <a:rPr lang="en-US" altLang="zh-TW" dirty="0" smtClean="0"/>
              <a:t>and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acyclic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(has </a:t>
            </a:r>
            <a:r>
              <a:rPr lang="en-US" altLang="zh-TW" dirty="0">
                <a:solidFill>
                  <a:srgbClr val="0000FF"/>
                </a:solidFill>
              </a:rPr>
              <a:t>no cycle).</a:t>
            </a:r>
          </a:p>
        </p:txBody>
      </p:sp>
      <p:sp>
        <p:nvSpPr>
          <p:cNvPr id="5" name="Oval 1036"/>
          <p:cNvSpPr>
            <a:spLocks noChangeArrowheads="1"/>
          </p:cNvSpPr>
          <p:nvPr/>
        </p:nvSpPr>
        <p:spPr bwMode="auto">
          <a:xfrm>
            <a:off x="7325418" y="36166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" name="Oval 1037"/>
          <p:cNvSpPr>
            <a:spLocks noChangeArrowheads="1"/>
          </p:cNvSpPr>
          <p:nvPr/>
        </p:nvSpPr>
        <p:spPr bwMode="auto">
          <a:xfrm>
            <a:off x="6639618" y="43786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" name="Oval 1038"/>
          <p:cNvSpPr>
            <a:spLocks noChangeArrowheads="1"/>
          </p:cNvSpPr>
          <p:nvPr/>
        </p:nvSpPr>
        <p:spPr bwMode="auto">
          <a:xfrm>
            <a:off x="8011218" y="43786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8" name="Line 1039"/>
          <p:cNvSpPr>
            <a:spLocks noChangeShapeType="1"/>
          </p:cNvSpPr>
          <p:nvPr/>
        </p:nvSpPr>
        <p:spPr bwMode="auto">
          <a:xfrm flipH="1">
            <a:off x="6979343" y="3991322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040"/>
          <p:cNvSpPr>
            <a:spLocks noChangeShapeType="1"/>
          </p:cNvSpPr>
          <p:nvPr/>
        </p:nvSpPr>
        <p:spPr bwMode="auto">
          <a:xfrm>
            <a:off x="7700068" y="3991322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1041"/>
          <p:cNvSpPr>
            <a:spLocks noChangeArrowheads="1"/>
          </p:cNvSpPr>
          <p:nvPr/>
        </p:nvSpPr>
        <p:spPr bwMode="auto">
          <a:xfrm>
            <a:off x="6257031" y="52756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1" name="Oval 1042"/>
          <p:cNvSpPr>
            <a:spLocks noChangeArrowheads="1"/>
          </p:cNvSpPr>
          <p:nvPr/>
        </p:nvSpPr>
        <p:spPr bwMode="auto">
          <a:xfrm>
            <a:off x="7017443" y="52883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2" name="Line 1043"/>
          <p:cNvSpPr>
            <a:spLocks noChangeShapeType="1"/>
          </p:cNvSpPr>
          <p:nvPr/>
        </p:nvSpPr>
        <p:spPr bwMode="auto">
          <a:xfrm flipH="1">
            <a:off x="6484043" y="4819997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044"/>
          <p:cNvSpPr>
            <a:spLocks noChangeShapeType="1"/>
          </p:cNvSpPr>
          <p:nvPr/>
        </p:nvSpPr>
        <p:spPr bwMode="auto">
          <a:xfrm>
            <a:off x="6934893" y="4834284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45"/>
          <p:cNvSpPr>
            <a:spLocks noChangeArrowheads="1"/>
          </p:cNvSpPr>
          <p:nvPr/>
        </p:nvSpPr>
        <p:spPr bwMode="auto">
          <a:xfrm>
            <a:off x="7661968" y="527719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5" name="Oval 1046"/>
          <p:cNvSpPr>
            <a:spLocks noChangeArrowheads="1"/>
          </p:cNvSpPr>
          <p:nvPr/>
        </p:nvSpPr>
        <p:spPr bwMode="auto">
          <a:xfrm>
            <a:off x="8406506" y="52756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6" name="Line 1047"/>
          <p:cNvSpPr>
            <a:spLocks noChangeShapeType="1"/>
          </p:cNvSpPr>
          <p:nvPr/>
        </p:nvSpPr>
        <p:spPr bwMode="auto">
          <a:xfrm flipH="1">
            <a:off x="7858818" y="4804122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048"/>
          <p:cNvSpPr>
            <a:spLocks noChangeShapeType="1"/>
          </p:cNvSpPr>
          <p:nvPr/>
        </p:nvSpPr>
        <p:spPr bwMode="auto">
          <a:xfrm>
            <a:off x="8335068" y="4816822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Text Box 1052"/>
          <p:cNvSpPr txBox="1">
            <a:spLocks noChangeArrowheads="1"/>
          </p:cNvSpPr>
          <p:nvPr/>
        </p:nvSpPr>
        <p:spPr bwMode="auto">
          <a:xfrm>
            <a:off x="6318943" y="5705425"/>
            <a:ext cx="27230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ea typeface="新細明體" charset="-120"/>
              </a:rPr>
              <a:t>tree (acyclic graph)</a:t>
            </a:r>
          </a:p>
        </p:txBody>
      </p:sp>
      <p:sp>
        <p:nvSpPr>
          <p:cNvPr id="20" name="Oval 1026"/>
          <p:cNvSpPr>
            <a:spLocks noChangeArrowheads="1"/>
          </p:cNvSpPr>
          <p:nvPr/>
        </p:nvSpPr>
        <p:spPr bwMode="auto">
          <a:xfrm>
            <a:off x="1835696" y="37643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1" name="Oval 1027"/>
          <p:cNvSpPr>
            <a:spLocks noChangeArrowheads="1"/>
          </p:cNvSpPr>
          <p:nvPr/>
        </p:nvSpPr>
        <p:spPr bwMode="auto">
          <a:xfrm>
            <a:off x="1149896" y="45263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2" name="Oval 1028"/>
          <p:cNvSpPr>
            <a:spLocks noChangeArrowheads="1"/>
          </p:cNvSpPr>
          <p:nvPr/>
        </p:nvSpPr>
        <p:spPr bwMode="auto">
          <a:xfrm>
            <a:off x="2521496" y="45263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3" name="Oval 1029"/>
          <p:cNvSpPr>
            <a:spLocks noChangeArrowheads="1"/>
          </p:cNvSpPr>
          <p:nvPr/>
        </p:nvSpPr>
        <p:spPr bwMode="auto">
          <a:xfrm>
            <a:off x="1835696" y="513590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4" name="Line 1030"/>
          <p:cNvSpPr>
            <a:spLocks noChangeShapeType="1"/>
          </p:cNvSpPr>
          <p:nvPr/>
        </p:nvSpPr>
        <p:spPr bwMode="auto">
          <a:xfrm>
            <a:off x="2057946" y="4215159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1032"/>
          <p:cNvSpPr>
            <a:spLocks noChangeShapeType="1"/>
          </p:cNvSpPr>
          <p:nvPr/>
        </p:nvSpPr>
        <p:spPr bwMode="auto">
          <a:xfrm flipH="1">
            <a:off x="1489621" y="4138959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1034"/>
          <p:cNvSpPr>
            <a:spLocks noChangeShapeType="1"/>
          </p:cNvSpPr>
          <p:nvPr/>
        </p:nvSpPr>
        <p:spPr bwMode="auto">
          <a:xfrm>
            <a:off x="1475333" y="4954934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10</a:t>
            </a:fld>
            <a:endParaRPr lang="en-US" altLang="zh-TW"/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3851920" y="3701805"/>
            <a:ext cx="1067617" cy="2103459"/>
            <a:chOff x="852" y="1116"/>
            <a:chExt cx="960" cy="1824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 smtClean="0">
                  <a:solidFill>
                    <a:schemeClr val="tx1"/>
                  </a:solidFill>
                  <a:ea typeface="新細明體" charset="-120"/>
                </a:rPr>
                <a:t>1</a:t>
              </a:r>
              <a:endParaRPr lang="en-US" altLang="zh-TW" sz="2400" b="1" dirty="0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648"/>
            <a:ext cx="8580437" cy="1143000"/>
          </a:xfrm>
        </p:spPr>
        <p:txBody>
          <a:bodyPr/>
          <a:lstStyle/>
          <a:p>
            <a:r>
              <a:rPr lang="en-US" altLang="zh-TW" dirty="0"/>
              <a:t>Strongly Connected Component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6425" cy="2190750"/>
          </a:xfrm>
        </p:spPr>
        <p:txBody>
          <a:bodyPr/>
          <a:lstStyle/>
          <a:p>
            <a:r>
              <a:rPr lang="en-US" altLang="zh-TW" sz="2800" dirty="0" smtClean="0"/>
              <a:t>A </a:t>
            </a:r>
            <a:r>
              <a:rPr lang="en-US" altLang="zh-TW" sz="3600" dirty="0">
                <a:solidFill>
                  <a:srgbClr val="FF0000"/>
                </a:solidFill>
              </a:rPr>
              <a:t>directed</a:t>
            </a:r>
            <a:r>
              <a:rPr lang="en-US" altLang="zh-TW" sz="2800" dirty="0">
                <a:solidFill>
                  <a:srgbClr val="FF0000"/>
                </a:solidFill>
              </a:rPr>
              <a:t> graph </a:t>
            </a:r>
            <a:r>
              <a:rPr lang="en-US" altLang="zh-TW" sz="2800" dirty="0"/>
              <a:t>is</a:t>
            </a:r>
            <a:r>
              <a:rPr lang="en-US" altLang="zh-TW" sz="28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effectLst/>
              </a:rPr>
              <a:t>strongly connected </a:t>
            </a:r>
            <a:r>
              <a:rPr lang="en-US" altLang="zh-TW" sz="2800" dirty="0"/>
              <a:t>if there is a directed path </a:t>
            </a:r>
            <a:r>
              <a:rPr lang="en-US" altLang="zh-TW" sz="2800" dirty="0">
                <a:solidFill>
                  <a:srgbClr val="0000FF"/>
                </a:solidFill>
              </a:rPr>
              <a:t>from </a:t>
            </a:r>
            <a:r>
              <a:rPr lang="en-US" altLang="zh-TW" sz="2800" i="1" dirty="0">
                <a:solidFill>
                  <a:srgbClr val="0000FF"/>
                </a:solidFill>
              </a:rPr>
              <a:t>v</a:t>
            </a:r>
            <a:r>
              <a:rPr lang="en-US" altLang="zh-TW" sz="2800" i="1" baseline="-25000" dirty="0">
                <a:solidFill>
                  <a:srgbClr val="0000FF"/>
                </a:solidFill>
              </a:rPr>
              <a:t>i</a:t>
            </a:r>
            <a:r>
              <a:rPr lang="en-US" altLang="zh-TW" sz="2800" dirty="0">
                <a:solidFill>
                  <a:srgbClr val="0000FF"/>
                </a:solidFill>
              </a:rPr>
              <a:t> to </a:t>
            </a:r>
            <a:r>
              <a:rPr lang="en-US" altLang="zh-TW" sz="2800" i="1" dirty="0" err="1">
                <a:solidFill>
                  <a:srgbClr val="0000FF"/>
                </a:solidFill>
              </a:rPr>
              <a:t>v</a:t>
            </a:r>
            <a:r>
              <a:rPr lang="en-US" altLang="zh-TW" sz="2800" i="1" baseline="-25000" dirty="0" err="1">
                <a:solidFill>
                  <a:srgbClr val="0000FF"/>
                </a:solidFill>
              </a:rPr>
              <a:t>j</a:t>
            </a:r>
            <a:r>
              <a:rPr lang="en-US" altLang="zh-TW" sz="2800" dirty="0">
                <a:solidFill>
                  <a:srgbClr val="0000FF"/>
                </a:solidFill>
              </a:rPr>
              <a:t> and also from </a:t>
            </a:r>
            <a:r>
              <a:rPr lang="en-US" altLang="zh-TW" sz="2800" i="1" dirty="0" err="1">
                <a:solidFill>
                  <a:srgbClr val="0000FF"/>
                </a:solidFill>
              </a:rPr>
              <a:t>v</a:t>
            </a:r>
            <a:r>
              <a:rPr lang="en-US" altLang="zh-TW" sz="2800" i="1" baseline="-25000" dirty="0" err="1">
                <a:solidFill>
                  <a:srgbClr val="0000FF"/>
                </a:solidFill>
              </a:rPr>
              <a:t>j</a:t>
            </a:r>
            <a:r>
              <a:rPr lang="en-US" altLang="zh-TW" sz="2800" dirty="0">
                <a:solidFill>
                  <a:srgbClr val="0000FF"/>
                </a:solidFill>
              </a:rPr>
              <a:t> to </a:t>
            </a:r>
            <a:r>
              <a:rPr lang="en-US" altLang="zh-TW" sz="2800" i="1" dirty="0">
                <a:solidFill>
                  <a:srgbClr val="0000FF"/>
                </a:solidFill>
              </a:rPr>
              <a:t>v</a:t>
            </a:r>
            <a:r>
              <a:rPr lang="en-US" altLang="zh-TW" sz="2800" i="1" baseline="-25000" dirty="0">
                <a:solidFill>
                  <a:srgbClr val="0000FF"/>
                </a:solidFill>
              </a:rPr>
              <a:t>i</a:t>
            </a:r>
            <a:endParaRPr lang="en-US" altLang="zh-TW" sz="2800" baseline="-25000" dirty="0">
              <a:solidFill>
                <a:srgbClr val="0000FF"/>
              </a:solidFill>
            </a:endParaRPr>
          </a:p>
          <a:p>
            <a:r>
              <a:rPr lang="en-US" altLang="zh-TW" sz="2800" dirty="0"/>
              <a:t>A</a:t>
            </a:r>
            <a:r>
              <a:rPr lang="en-US" altLang="zh-TW" sz="28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effectLst/>
              </a:rPr>
              <a:t>strongly connected component </a:t>
            </a:r>
            <a:r>
              <a:rPr lang="en-US" altLang="zh-TW" sz="2800" dirty="0"/>
              <a:t>is a maximal </a:t>
            </a:r>
            <a:r>
              <a:rPr lang="en-US" altLang="zh-TW" sz="2800" dirty="0" err="1"/>
              <a:t>subgraph</a:t>
            </a:r>
            <a:r>
              <a:rPr lang="en-US" altLang="zh-TW" sz="2800" dirty="0"/>
              <a:t> that is strongly connected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8062913" y="5930900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4427538" y="4406900"/>
            <a:ext cx="1573212" cy="2190750"/>
            <a:chOff x="2636" y="2758"/>
            <a:chExt cx="991" cy="1380"/>
          </a:xfrm>
        </p:grpSpPr>
        <p:sp>
          <p:nvSpPr>
            <p:cNvPr id="226308" name="Oval 4"/>
            <p:cNvSpPr>
              <a:spLocks noChangeArrowheads="1"/>
            </p:cNvSpPr>
            <p:nvPr/>
          </p:nvSpPr>
          <p:spPr bwMode="auto">
            <a:xfrm>
              <a:off x="2917" y="2758"/>
              <a:ext cx="432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09" name="Oval 5"/>
            <p:cNvSpPr>
              <a:spLocks noChangeArrowheads="1"/>
            </p:cNvSpPr>
            <p:nvPr/>
          </p:nvSpPr>
          <p:spPr bwMode="auto">
            <a:xfrm>
              <a:off x="2917" y="3718"/>
              <a:ext cx="432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11" name="Arc 7"/>
            <p:cNvSpPr>
              <a:spLocks/>
            </p:cNvSpPr>
            <p:nvPr/>
          </p:nvSpPr>
          <p:spPr bwMode="auto">
            <a:xfrm>
              <a:off x="3320" y="3014"/>
              <a:ext cx="307" cy="792"/>
            </a:xfrm>
            <a:custGeom>
              <a:avLst/>
              <a:gdLst>
                <a:gd name="G0" fmla="+- 2151 0 0"/>
                <a:gd name="G1" fmla="+- 21600 0 0"/>
                <a:gd name="G2" fmla="+- 21600 0 0"/>
                <a:gd name="T0" fmla="*/ 2151 w 23751"/>
                <a:gd name="T1" fmla="*/ 0 h 43200"/>
                <a:gd name="T2" fmla="*/ 0 w 23751"/>
                <a:gd name="T3" fmla="*/ 43093 h 43200"/>
                <a:gd name="T4" fmla="*/ 2151 w 237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1" h="43200" fill="none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</a:path>
                <a:path w="23751" h="43200" stroke="0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  <a:lnTo>
                    <a:pt x="2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12" name="Arc 8"/>
            <p:cNvSpPr>
              <a:spLocks/>
            </p:cNvSpPr>
            <p:nvPr/>
          </p:nvSpPr>
          <p:spPr bwMode="auto">
            <a:xfrm flipH="1">
              <a:off x="2636" y="3026"/>
              <a:ext cx="307" cy="792"/>
            </a:xfrm>
            <a:custGeom>
              <a:avLst/>
              <a:gdLst>
                <a:gd name="G0" fmla="+- 2151 0 0"/>
                <a:gd name="G1" fmla="+- 21600 0 0"/>
                <a:gd name="G2" fmla="+- 21600 0 0"/>
                <a:gd name="T0" fmla="*/ 2151 w 23751"/>
                <a:gd name="T1" fmla="*/ 0 h 43200"/>
                <a:gd name="T2" fmla="*/ 0 w 23751"/>
                <a:gd name="T3" fmla="*/ 43093 h 43200"/>
                <a:gd name="T4" fmla="*/ 2151 w 237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1" h="43200" fill="none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</a:path>
                <a:path w="23751" h="43200" stroke="0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  <a:lnTo>
                    <a:pt x="2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6324" name="Group 20"/>
          <p:cNvGrpSpPr>
            <a:grpSpLocks/>
          </p:cNvGrpSpPr>
          <p:nvPr/>
        </p:nvGrpSpPr>
        <p:grpSpPr bwMode="auto">
          <a:xfrm>
            <a:off x="1574602" y="3680669"/>
            <a:ext cx="460375" cy="2566988"/>
            <a:chOff x="1005" y="2192"/>
            <a:chExt cx="290" cy="1617"/>
          </a:xfrm>
        </p:grpSpPr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1006" y="21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14" name="Oval 10"/>
            <p:cNvSpPr>
              <a:spLocks noChangeArrowheads="1"/>
            </p:cNvSpPr>
            <p:nvPr/>
          </p:nvSpPr>
          <p:spPr bwMode="auto">
            <a:xfrm>
              <a:off x="1005" y="288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15" name="Oval 11"/>
            <p:cNvSpPr>
              <a:spLocks noChangeArrowheads="1"/>
            </p:cNvSpPr>
            <p:nvPr/>
          </p:nvSpPr>
          <p:spPr bwMode="auto">
            <a:xfrm>
              <a:off x="1015" y="35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>
              <a:off x="1155" y="3174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 flipV="1">
              <a:off x="1267" y="2437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1035" y="2454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395536" y="6309320"/>
            <a:ext cx="3154261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  <a:latin typeface="Times New Roman" pitchFamily="18" charset="0"/>
              </a:rPr>
              <a:t>not strongly connected</a:t>
            </a:r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 flipH="1">
            <a:off x="5795963" y="43656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>
            <a:off x="7740650" y="4365625"/>
            <a:ext cx="576263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3995738" y="3496102"/>
            <a:ext cx="5040312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</a:rPr>
              <a:t>strongly connected component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</a:rPr>
              <a:t>(maximal strongly connected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itchFamily="18" charset="0"/>
              </a:rPr>
              <a:t>subgraph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2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791815"/>
          </a:xfrm>
        </p:spPr>
        <p:txBody>
          <a:bodyPr/>
          <a:lstStyle/>
          <a:p>
            <a:r>
              <a:rPr lang="en-US" altLang="zh-TW" dirty="0" smtClean="0"/>
              <a:t>Degree</a:t>
            </a:r>
            <a:endParaRPr lang="en-US" altLang="zh-TW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8720"/>
            <a:ext cx="8424490" cy="4536504"/>
          </a:xfrm>
        </p:spPr>
        <p:txBody>
          <a:bodyPr/>
          <a:lstStyle/>
          <a:p>
            <a:r>
              <a:rPr lang="en-US" altLang="zh-TW" sz="2800" dirty="0"/>
              <a:t>Degree</a:t>
            </a:r>
          </a:p>
          <a:p>
            <a:pPr lvl="1"/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degree </a:t>
            </a:r>
            <a:r>
              <a:rPr lang="en-US" altLang="zh-TW" sz="2400" dirty="0"/>
              <a:t>of a vertex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is </a:t>
            </a: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number of edges incident to that vertex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For </a:t>
            </a:r>
            <a:r>
              <a:rPr lang="en-US" altLang="zh-TW" sz="2800" dirty="0">
                <a:solidFill>
                  <a:srgbClr val="FF0000"/>
                </a:solidFill>
              </a:rPr>
              <a:t>directed graph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  <a:effectLst/>
              </a:rPr>
              <a:t>in-degree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 : the number of edges that have </a:t>
            </a:r>
            <a:r>
              <a:rPr lang="en-US" altLang="zh-TW" sz="2400" i="1" dirty="0"/>
              <a:t>v</a:t>
            </a:r>
            <a:r>
              <a:rPr lang="en-US" altLang="zh-TW" sz="2400" dirty="0"/>
              <a:t> as the head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  <a:effectLst/>
              </a:rPr>
              <a:t>out-degree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 : the number of edges that have </a:t>
            </a:r>
            <a:r>
              <a:rPr lang="en-US" altLang="zh-TW" sz="2400" i="1" dirty="0"/>
              <a:t>v</a:t>
            </a:r>
            <a:r>
              <a:rPr lang="en-US" altLang="zh-TW" sz="2400" dirty="0"/>
              <a:t> as the tail</a:t>
            </a:r>
          </a:p>
          <a:p>
            <a:r>
              <a:rPr lang="en-US" altLang="zh-TW" sz="2800" dirty="0"/>
              <a:t>If </a:t>
            </a:r>
            <a:r>
              <a:rPr lang="en-US" altLang="zh-TW" sz="2800" i="1" dirty="0"/>
              <a:t>d</a:t>
            </a:r>
            <a:r>
              <a:rPr lang="en-US" altLang="zh-TW" sz="2000" i="1" dirty="0"/>
              <a:t>i</a:t>
            </a:r>
            <a:r>
              <a:rPr lang="en-US" altLang="zh-TW" sz="2800" dirty="0"/>
              <a:t> is the degree of a vertex </a:t>
            </a:r>
            <a:r>
              <a:rPr lang="en-US" altLang="zh-TW" sz="2800" i="1" dirty="0"/>
              <a:t>i</a:t>
            </a:r>
            <a:r>
              <a:rPr lang="en-US" altLang="zh-TW" sz="2800" dirty="0"/>
              <a:t> in a graph </a:t>
            </a:r>
            <a:r>
              <a:rPr lang="en-US" altLang="zh-TW" sz="2800" i="1" dirty="0"/>
              <a:t>G</a:t>
            </a:r>
            <a:r>
              <a:rPr lang="en-US" altLang="zh-TW" sz="2800" dirty="0"/>
              <a:t> with </a:t>
            </a:r>
            <a:r>
              <a:rPr lang="en-US" altLang="zh-TW" sz="2800" i="1" dirty="0"/>
              <a:t>n</a:t>
            </a:r>
            <a:r>
              <a:rPr lang="en-US" altLang="zh-TW" sz="2800" dirty="0"/>
              <a:t> vertices and </a:t>
            </a:r>
            <a:r>
              <a:rPr lang="en-US" altLang="zh-TW" sz="2800" i="1" dirty="0"/>
              <a:t>e</a:t>
            </a:r>
            <a:r>
              <a:rPr lang="en-US" altLang="zh-TW" sz="2800" dirty="0"/>
              <a:t> edges, the </a:t>
            </a:r>
            <a:r>
              <a:rPr lang="en-US" altLang="zh-TW" sz="2800" dirty="0">
                <a:solidFill>
                  <a:srgbClr val="0000FF"/>
                </a:solidFill>
              </a:rPr>
              <a:t>number of edges is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12</a:t>
            </a:fld>
            <a:endParaRPr lang="en-US" altLang="zh-TW"/>
          </a:p>
        </p:txBody>
      </p:sp>
      <p:graphicFrame>
        <p:nvGraphicFramePr>
          <p:cNvPr id="3" name="物件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87594"/>
              </p:ext>
            </p:extLst>
          </p:nvPr>
        </p:nvGraphicFramePr>
        <p:xfrm>
          <a:off x="3563888" y="5589240"/>
          <a:ext cx="24463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方程式" r:id="rId4" imgW="736600" imgH="368300" progId="Equation.3">
                  <p:embed/>
                </p:oleObj>
              </mc:Choice>
              <mc:Fallback>
                <p:oleObj name="方程式" r:id="rId4" imgW="736600" imgH="368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89240"/>
                        <a:ext cx="2446337" cy="1004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r>
              <a:rPr lang="en-US" altLang="zh-TW" dirty="0" smtClean="0"/>
              <a:t>Degree</a:t>
            </a:r>
            <a:endParaRPr lang="en-US" altLang="zh-TW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81075"/>
            <a:ext cx="8226425" cy="172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directed graph as a </a:t>
            </a:r>
            <a:r>
              <a:rPr lang="en-US" altLang="zh-TW" sz="2800" dirty="0" smtClean="0">
                <a:solidFill>
                  <a:srgbClr val="FF0000"/>
                </a:solidFill>
              </a:rPr>
              <a:t>digraph</a:t>
            </a:r>
            <a:r>
              <a:rPr lang="en-US" altLang="zh-TW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Generally, term </a:t>
            </a:r>
            <a:r>
              <a:rPr lang="en-US" altLang="zh-TW" sz="2800" dirty="0">
                <a:solidFill>
                  <a:srgbClr val="FF0000"/>
                </a:solidFill>
              </a:rPr>
              <a:t>graph</a:t>
            </a:r>
            <a:r>
              <a:rPr lang="en-US" altLang="zh-TW" sz="2800" dirty="0"/>
              <a:t>, we assume that it is an </a:t>
            </a:r>
            <a:r>
              <a:rPr lang="en-US" altLang="zh-TW" sz="2800" dirty="0">
                <a:solidFill>
                  <a:srgbClr val="FF0000"/>
                </a:solidFill>
              </a:rPr>
              <a:t>undirected graph</a:t>
            </a:r>
          </a:p>
        </p:txBody>
      </p:sp>
      <p:sp>
        <p:nvSpPr>
          <p:cNvPr id="228456" name="Text Box 104"/>
          <p:cNvSpPr txBox="1">
            <a:spLocks noChangeArrowheads="1"/>
          </p:cNvSpPr>
          <p:nvPr/>
        </p:nvSpPr>
        <p:spPr bwMode="auto">
          <a:xfrm>
            <a:off x="1520825" y="2420888"/>
            <a:ext cx="247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undirected graph</a:t>
            </a:r>
          </a:p>
        </p:txBody>
      </p:sp>
      <p:sp>
        <p:nvSpPr>
          <p:cNvPr id="228457" name="Text Box 105"/>
          <p:cNvSpPr txBox="1">
            <a:spLocks noChangeArrowheads="1"/>
          </p:cNvSpPr>
          <p:nvPr/>
        </p:nvSpPr>
        <p:spPr bwMode="auto">
          <a:xfrm>
            <a:off x="2133600" y="2924125"/>
            <a:ext cx="113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degree</a:t>
            </a:r>
          </a:p>
        </p:txBody>
      </p:sp>
      <p:sp>
        <p:nvSpPr>
          <p:cNvPr id="228491" name="Rectangle 139"/>
          <p:cNvSpPr>
            <a:spLocks noChangeArrowheads="1"/>
          </p:cNvSpPr>
          <p:nvPr/>
        </p:nvSpPr>
        <p:spPr bwMode="auto">
          <a:xfrm>
            <a:off x="5436096" y="2899792"/>
            <a:ext cx="332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in-degree &amp; out-degree</a:t>
            </a:r>
          </a:p>
        </p:txBody>
      </p:sp>
      <p:grpSp>
        <p:nvGrpSpPr>
          <p:cNvPr id="228508" name="Group 156"/>
          <p:cNvGrpSpPr>
            <a:grpSpLocks/>
          </p:cNvGrpSpPr>
          <p:nvPr/>
        </p:nvGrpSpPr>
        <p:grpSpPr bwMode="auto">
          <a:xfrm>
            <a:off x="5959475" y="3511550"/>
            <a:ext cx="2386013" cy="2566988"/>
            <a:chOff x="3754" y="2130"/>
            <a:chExt cx="1503" cy="1617"/>
          </a:xfrm>
        </p:grpSpPr>
        <p:sp>
          <p:nvSpPr>
            <p:cNvPr id="228492" name="Oval 140"/>
            <p:cNvSpPr>
              <a:spLocks noChangeArrowheads="1"/>
            </p:cNvSpPr>
            <p:nvPr/>
          </p:nvSpPr>
          <p:spPr bwMode="auto">
            <a:xfrm>
              <a:off x="3755" y="213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93" name="Oval 141"/>
            <p:cNvSpPr>
              <a:spLocks noChangeArrowheads="1"/>
            </p:cNvSpPr>
            <p:nvPr/>
          </p:nvSpPr>
          <p:spPr bwMode="auto">
            <a:xfrm>
              <a:off x="3754" y="282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94" name="Oval 142"/>
            <p:cNvSpPr>
              <a:spLocks noChangeArrowheads="1"/>
            </p:cNvSpPr>
            <p:nvPr/>
          </p:nvSpPr>
          <p:spPr bwMode="auto">
            <a:xfrm>
              <a:off x="3764" y="346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95" name="Line 143"/>
            <p:cNvSpPr>
              <a:spLocks noChangeShapeType="1"/>
            </p:cNvSpPr>
            <p:nvPr/>
          </p:nvSpPr>
          <p:spPr bwMode="auto">
            <a:xfrm>
              <a:off x="3904" y="3112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96" name="Line 144"/>
            <p:cNvSpPr>
              <a:spLocks noChangeShapeType="1"/>
            </p:cNvSpPr>
            <p:nvPr/>
          </p:nvSpPr>
          <p:spPr bwMode="auto">
            <a:xfrm flipV="1">
              <a:off x="4016" y="2375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97" name="Line 145"/>
            <p:cNvSpPr>
              <a:spLocks noChangeShapeType="1"/>
            </p:cNvSpPr>
            <p:nvPr/>
          </p:nvSpPr>
          <p:spPr bwMode="auto">
            <a:xfrm>
              <a:off x="3784" y="2392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99" name="Text Box 147"/>
            <p:cNvSpPr txBox="1">
              <a:spLocks noChangeArrowheads="1"/>
            </p:cNvSpPr>
            <p:nvPr/>
          </p:nvSpPr>
          <p:spPr bwMode="auto">
            <a:xfrm>
              <a:off x="4224" y="2144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in:1, out: 1</a:t>
              </a:r>
            </a:p>
          </p:txBody>
        </p:sp>
        <p:sp>
          <p:nvSpPr>
            <p:cNvPr id="228500" name="Text Box 148"/>
            <p:cNvSpPr txBox="1">
              <a:spLocks noChangeArrowheads="1"/>
            </p:cNvSpPr>
            <p:nvPr/>
          </p:nvSpPr>
          <p:spPr bwMode="auto">
            <a:xfrm>
              <a:off x="4235" y="2822"/>
              <a:ext cx="10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in: 1, out: 2</a:t>
              </a:r>
            </a:p>
          </p:txBody>
        </p:sp>
        <p:sp>
          <p:nvSpPr>
            <p:cNvPr id="228501" name="Text Box 149"/>
            <p:cNvSpPr txBox="1">
              <a:spLocks noChangeArrowheads="1"/>
            </p:cNvSpPr>
            <p:nvPr/>
          </p:nvSpPr>
          <p:spPr bwMode="auto">
            <a:xfrm>
              <a:off x="4257" y="3455"/>
              <a:ext cx="10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in: 1, out: 0</a:t>
              </a:r>
            </a:p>
          </p:txBody>
        </p:sp>
      </p:grpSp>
      <p:sp>
        <p:nvSpPr>
          <p:cNvPr id="228502" name="Rectangle 150"/>
          <p:cNvSpPr>
            <a:spLocks noChangeArrowheads="1"/>
          </p:cNvSpPr>
          <p:nvPr/>
        </p:nvSpPr>
        <p:spPr bwMode="auto">
          <a:xfrm>
            <a:off x="5975846" y="2394967"/>
            <a:ext cx="213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directed graph</a:t>
            </a:r>
          </a:p>
        </p:txBody>
      </p:sp>
      <p:grpSp>
        <p:nvGrpSpPr>
          <p:cNvPr id="228506" name="Group 154"/>
          <p:cNvGrpSpPr>
            <a:grpSpLocks/>
          </p:cNvGrpSpPr>
          <p:nvPr/>
        </p:nvGrpSpPr>
        <p:grpSpPr bwMode="auto">
          <a:xfrm>
            <a:off x="169863" y="3683000"/>
            <a:ext cx="2401887" cy="2535238"/>
            <a:chOff x="107" y="1431"/>
            <a:chExt cx="1513" cy="1597"/>
          </a:xfrm>
        </p:grpSpPr>
        <p:sp>
          <p:nvSpPr>
            <p:cNvPr id="228471" name="Text Box 119"/>
            <p:cNvSpPr txBox="1">
              <a:spLocks noChangeArrowheads="1"/>
            </p:cNvSpPr>
            <p:nvPr/>
          </p:nvSpPr>
          <p:spPr bwMode="auto">
            <a:xfrm>
              <a:off x="797" y="14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78" name="Oval 126"/>
            <p:cNvSpPr>
              <a:spLocks noChangeArrowheads="1"/>
            </p:cNvSpPr>
            <p:nvPr/>
          </p:nvSpPr>
          <p:spPr bwMode="auto">
            <a:xfrm>
              <a:off x="746" y="172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79" name="Oval 127"/>
            <p:cNvSpPr>
              <a:spLocks noChangeArrowheads="1"/>
            </p:cNvSpPr>
            <p:nvPr/>
          </p:nvSpPr>
          <p:spPr bwMode="auto">
            <a:xfrm>
              <a:off x="314" y="220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80" name="Oval 128"/>
            <p:cNvSpPr>
              <a:spLocks noChangeArrowheads="1"/>
            </p:cNvSpPr>
            <p:nvPr/>
          </p:nvSpPr>
          <p:spPr bwMode="auto">
            <a:xfrm>
              <a:off x="1178" y="220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81" name="Oval 129"/>
            <p:cNvSpPr>
              <a:spLocks noChangeArrowheads="1"/>
            </p:cNvSpPr>
            <p:nvPr/>
          </p:nvSpPr>
          <p:spPr bwMode="auto">
            <a:xfrm>
              <a:off x="746" y="25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82" name="Line 130"/>
            <p:cNvSpPr>
              <a:spLocks noChangeShapeType="1"/>
            </p:cNvSpPr>
            <p:nvPr/>
          </p:nvSpPr>
          <p:spPr bwMode="auto">
            <a:xfrm>
              <a:off x="886" y="200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83" name="Line 131"/>
            <p:cNvSpPr>
              <a:spLocks noChangeShapeType="1"/>
            </p:cNvSpPr>
            <p:nvPr/>
          </p:nvSpPr>
          <p:spPr bwMode="auto">
            <a:xfrm>
              <a:off x="598" y="234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84" name="Line 132"/>
            <p:cNvSpPr>
              <a:spLocks noChangeShapeType="1"/>
            </p:cNvSpPr>
            <p:nvPr/>
          </p:nvSpPr>
          <p:spPr bwMode="auto">
            <a:xfrm flipH="1">
              <a:off x="528" y="1958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85" name="Line 133"/>
            <p:cNvSpPr>
              <a:spLocks noChangeShapeType="1"/>
            </p:cNvSpPr>
            <p:nvPr/>
          </p:nvSpPr>
          <p:spPr bwMode="auto">
            <a:xfrm>
              <a:off x="982" y="1958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86" name="Line 134"/>
            <p:cNvSpPr>
              <a:spLocks noChangeShapeType="1"/>
            </p:cNvSpPr>
            <p:nvPr/>
          </p:nvSpPr>
          <p:spPr bwMode="auto">
            <a:xfrm>
              <a:off x="519" y="2472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87" name="Line 135"/>
            <p:cNvSpPr>
              <a:spLocks noChangeShapeType="1"/>
            </p:cNvSpPr>
            <p:nvPr/>
          </p:nvSpPr>
          <p:spPr bwMode="auto">
            <a:xfrm flipH="1">
              <a:off x="1016" y="2455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88" name="Text Box 136"/>
            <p:cNvSpPr txBox="1">
              <a:spLocks noChangeArrowheads="1"/>
            </p:cNvSpPr>
            <p:nvPr/>
          </p:nvSpPr>
          <p:spPr bwMode="auto">
            <a:xfrm>
              <a:off x="1408" y="225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89" name="Text Box 137"/>
            <p:cNvSpPr txBox="1">
              <a:spLocks noChangeArrowheads="1"/>
            </p:cNvSpPr>
            <p:nvPr/>
          </p:nvSpPr>
          <p:spPr bwMode="auto">
            <a:xfrm>
              <a:off x="107" y="22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90" name="Text Box 138"/>
            <p:cNvSpPr txBox="1">
              <a:spLocks noChangeArrowheads="1"/>
            </p:cNvSpPr>
            <p:nvPr/>
          </p:nvSpPr>
          <p:spPr bwMode="auto">
            <a:xfrm>
              <a:off x="964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28507" name="Group 155"/>
          <p:cNvGrpSpPr>
            <a:grpSpLocks/>
          </p:cNvGrpSpPr>
          <p:nvPr/>
        </p:nvGrpSpPr>
        <p:grpSpPr bwMode="auto">
          <a:xfrm>
            <a:off x="2667000" y="3463925"/>
            <a:ext cx="2851150" cy="2573338"/>
            <a:chOff x="1680" y="1520"/>
            <a:chExt cx="1796" cy="1621"/>
          </a:xfrm>
        </p:grpSpPr>
        <p:sp>
          <p:nvSpPr>
            <p:cNvPr id="228458" name="Oval 106"/>
            <p:cNvSpPr>
              <a:spLocks noChangeArrowheads="1"/>
            </p:cNvSpPr>
            <p:nvPr/>
          </p:nvSpPr>
          <p:spPr bwMode="auto">
            <a:xfrm>
              <a:off x="2400" y="18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59" name="Oval 107"/>
            <p:cNvSpPr>
              <a:spLocks noChangeArrowheads="1"/>
            </p:cNvSpPr>
            <p:nvPr/>
          </p:nvSpPr>
          <p:spPr bwMode="auto">
            <a:xfrm>
              <a:off x="1968" y="228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60" name="Oval 108"/>
            <p:cNvSpPr>
              <a:spLocks noChangeArrowheads="1"/>
            </p:cNvSpPr>
            <p:nvPr/>
          </p:nvSpPr>
          <p:spPr bwMode="auto">
            <a:xfrm>
              <a:off x="2832" y="228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61" name="Line 109"/>
            <p:cNvSpPr>
              <a:spLocks noChangeShapeType="1"/>
            </p:cNvSpPr>
            <p:nvPr/>
          </p:nvSpPr>
          <p:spPr bwMode="auto">
            <a:xfrm flipH="1">
              <a:off x="2182" y="2044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62" name="Line 110"/>
            <p:cNvSpPr>
              <a:spLocks noChangeShapeType="1"/>
            </p:cNvSpPr>
            <p:nvPr/>
          </p:nvSpPr>
          <p:spPr bwMode="auto">
            <a:xfrm>
              <a:off x="2636" y="2044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63" name="Oval 111"/>
            <p:cNvSpPr>
              <a:spLocks noChangeArrowheads="1"/>
            </p:cNvSpPr>
            <p:nvPr/>
          </p:nvSpPr>
          <p:spPr bwMode="auto">
            <a:xfrm>
              <a:off x="1727" y="28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64" name="Oval 112"/>
            <p:cNvSpPr>
              <a:spLocks noChangeArrowheads="1"/>
            </p:cNvSpPr>
            <p:nvPr/>
          </p:nvSpPr>
          <p:spPr bwMode="auto">
            <a:xfrm>
              <a:off x="2206" y="286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5" name="Line 113"/>
            <p:cNvSpPr>
              <a:spLocks noChangeShapeType="1"/>
            </p:cNvSpPr>
            <p:nvPr/>
          </p:nvSpPr>
          <p:spPr bwMode="auto">
            <a:xfrm flipH="1">
              <a:off x="1870" y="2566"/>
              <a:ext cx="166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66" name="Line 114"/>
            <p:cNvSpPr>
              <a:spLocks noChangeShapeType="1"/>
            </p:cNvSpPr>
            <p:nvPr/>
          </p:nvSpPr>
          <p:spPr bwMode="auto">
            <a:xfrm>
              <a:off x="2154" y="2575"/>
              <a:ext cx="188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67" name="Oval 115"/>
            <p:cNvSpPr>
              <a:spLocks noChangeArrowheads="1"/>
            </p:cNvSpPr>
            <p:nvPr/>
          </p:nvSpPr>
          <p:spPr bwMode="auto">
            <a:xfrm>
              <a:off x="2612" y="285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68" name="Oval 116"/>
            <p:cNvSpPr>
              <a:spLocks noChangeArrowheads="1"/>
            </p:cNvSpPr>
            <p:nvPr/>
          </p:nvSpPr>
          <p:spPr bwMode="auto">
            <a:xfrm>
              <a:off x="3081" y="28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69" name="Line 117"/>
            <p:cNvSpPr>
              <a:spLocks noChangeShapeType="1"/>
            </p:cNvSpPr>
            <p:nvPr/>
          </p:nvSpPr>
          <p:spPr bwMode="auto">
            <a:xfrm flipH="1">
              <a:off x="2736" y="2556"/>
              <a:ext cx="17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70" name="Line 118"/>
            <p:cNvSpPr>
              <a:spLocks noChangeShapeType="1"/>
            </p:cNvSpPr>
            <p:nvPr/>
          </p:nvSpPr>
          <p:spPr bwMode="auto">
            <a:xfrm>
              <a:off x="3036" y="2564"/>
              <a:ext cx="172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8472" name="Text Box 120"/>
            <p:cNvSpPr txBox="1">
              <a:spLocks noChangeArrowheads="1"/>
            </p:cNvSpPr>
            <p:nvPr/>
          </p:nvSpPr>
          <p:spPr bwMode="auto">
            <a:xfrm>
              <a:off x="2496" y="15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73" name="Text Box 121"/>
            <p:cNvSpPr txBox="1">
              <a:spLocks noChangeArrowheads="1"/>
            </p:cNvSpPr>
            <p:nvPr/>
          </p:nvSpPr>
          <p:spPr bwMode="auto">
            <a:xfrm>
              <a:off x="1968" y="20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74" name="Text Box 122"/>
            <p:cNvSpPr txBox="1">
              <a:spLocks noChangeArrowheads="1"/>
            </p:cNvSpPr>
            <p:nvPr/>
          </p:nvSpPr>
          <p:spPr bwMode="auto">
            <a:xfrm>
              <a:off x="2880" y="20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75" name="Text Box 123"/>
            <p:cNvSpPr txBox="1">
              <a:spLocks noChangeArrowheads="1"/>
            </p:cNvSpPr>
            <p:nvPr/>
          </p:nvSpPr>
          <p:spPr bwMode="auto">
            <a:xfrm>
              <a:off x="1680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76" name="Text Box 124"/>
            <p:cNvSpPr txBox="1">
              <a:spLocks noChangeArrowheads="1"/>
            </p:cNvSpPr>
            <p:nvPr/>
          </p:nvSpPr>
          <p:spPr bwMode="auto">
            <a:xfrm>
              <a:off x="2304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77" name="Text Box 125"/>
            <p:cNvSpPr txBox="1">
              <a:spLocks noChangeArrowheads="1"/>
            </p:cNvSpPr>
            <p:nvPr/>
          </p:nvSpPr>
          <p:spPr bwMode="auto">
            <a:xfrm>
              <a:off x="2544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505" name="Text Box 153"/>
            <p:cNvSpPr txBox="1">
              <a:spLocks noChangeArrowheads="1"/>
            </p:cNvSpPr>
            <p:nvPr/>
          </p:nvSpPr>
          <p:spPr bwMode="auto">
            <a:xfrm>
              <a:off x="3264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8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63918" y="6369050"/>
            <a:ext cx="587375" cy="488950"/>
          </a:xfrm>
        </p:spPr>
        <p:txBody>
          <a:bodyPr/>
          <a:lstStyle/>
          <a:p>
            <a:fld id="{ABFC3EE3-6361-4C31-8655-00C85078754D}" type="slidenum">
              <a:rPr lang="en-US" altLang="zh-TW"/>
              <a:pPr/>
              <a:t>14</a:t>
            </a:fld>
            <a:endParaRPr lang="en-US" altLang="zh-TW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5576" y="0"/>
            <a:ext cx="78978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 b="1" dirty="0">
                <a:solidFill>
                  <a:schemeClr val="tx2"/>
                </a:solidFill>
                <a:latin typeface="Cambria" pitchFamily="18" charset="0"/>
                <a:ea typeface="新細明體" charset="-120"/>
              </a:rPr>
              <a:t>ADT for Graph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066360"/>
            <a:ext cx="9144000" cy="5791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structure Graph is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objects: a nonempty set of vertices and a set of undirected edges, where each </a:t>
            </a:r>
            <a:b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edge is a pair of </a:t>
            </a:r>
            <a:r>
              <a:rPr lang="en-US" altLang="zh-TW" sz="2000" b="1" dirty="0" smtClean="0">
                <a:solidFill>
                  <a:schemeClr val="tx1"/>
                </a:solidFill>
                <a:ea typeface="新細明體" charset="-120"/>
              </a:rPr>
              <a:t>vertices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2000" b="1" dirty="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functions: for all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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</a:t>
            </a:r>
            <a:r>
              <a:rPr lang="en-US" altLang="zh-TW" sz="2000" b="1" baseline="-25000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 and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</a:t>
            </a:r>
            <a:r>
              <a:rPr lang="en-US" altLang="zh-TW" sz="2000" b="1" baseline="-25000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 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Vertices</a:t>
            </a:r>
            <a:endParaRPr lang="en-US" altLang="zh-TW" sz="2000" b="1" dirty="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Create()::=return an empty graph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ea typeface="新細明體" charset="-120"/>
              </a:rPr>
              <a:t>InsertVertex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)::= return a graph with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inserted.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has no </a:t>
            </a:r>
            <a:b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                                               incident edge.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ea typeface="新細明體" charset="-120"/>
              </a:rPr>
              <a:t>InsertEdge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)::= return a graph with new edge </a:t>
            </a:r>
            <a:b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                                                  between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and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2</a:t>
            </a:r>
            <a:endParaRPr lang="en-US" altLang="zh-TW" sz="2000" b="1" dirty="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ea typeface="新細明體" charset="-120"/>
              </a:rPr>
              <a:t>DeleteVertex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)::= return a graph in which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and all edges </a:t>
            </a:r>
            <a:b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                                                 incident to it are removed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ea typeface="新細明體" charset="-120"/>
              </a:rPr>
              <a:t>DeleteEdge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)::=return a graph in which the edge 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200" b="1" i="1" dirty="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 </a:t>
            </a:r>
            <a:b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                                                    is removed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Boolean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ea typeface="新細明體" charset="-120"/>
              </a:rPr>
              <a:t>IsEmpty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)::= if (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==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empty graph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 return TRUE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                                             else return FALSE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List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 Adjacent(</a:t>
            </a:r>
            <a:r>
              <a:rPr lang="en-US" altLang="zh-TW" sz="2000" b="1" i="1" dirty="0" err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000" b="1" dirty="0" err="1">
                <a:solidFill>
                  <a:schemeClr val="tx1"/>
                </a:solidFill>
                <a:ea typeface="新細明體" charset="-120"/>
              </a:rPr>
              <a:t>,</a:t>
            </a:r>
            <a:r>
              <a:rPr lang="en-US" altLang="zh-TW" sz="2000" b="1" i="1" dirty="0" err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000" b="1" dirty="0">
                <a:solidFill>
                  <a:schemeClr val="tx1"/>
                </a:solidFill>
                <a:ea typeface="新細明體" charset="-120"/>
              </a:rPr>
              <a:t>)::= return a list of all vertices that are adjacent to </a:t>
            </a:r>
            <a:r>
              <a:rPr lang="en-US" altLang="zh-TW" sz="2000" b="1" i="1" dirty="0">
                <a:solidFill>
                  <a:schemeClr val="tx1"/>
                </a:solidFill>
                <a:ea typeface="新細明體" charset="-12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1430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dirty="0"/>
              <a:t>Adjacency Matrix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9638"/>
            <a:ext cx="9036050" cy="3095426"/>
          </a:xfrm>
        </p:spPr>
        <p:txBody>
          <a:bodyPr/>
          <a:lstStyle/>
          <a:p>
            <a:pPr lvl="1"/>
            <a:r>
              <a:rPr lang="en-US" altLang="zh-TW" sz="2400" dirty="0" smtClean="0"/>
              <a:t>Let </a:t>
            </a:r>
            <a:r>
              <a:rPr lang="en-US" altLang="zh-TW" sz="2400" i="1" dirty="0"/>
              <a:t>G</a:t>
            </a:r>
            <a:r>
              <a:rPr lang="en-US" altLang="zh-TW" sz="2400" dirty="0"/>
              <a:t> = (</a:t>
            </a:r>
            <a:r>
              <a:rPr lang="en-US" altLang="zh-TW" sz="2400" i="1" dirty="0"/>
              <a:t>V</a:t>
            </a:r>
            <a:r>
              <a:rPr lang="en-US" altLang="zh-TW" sz="2400" dirty="0"/>
              <a:t>,</a:t>
            </a:r>
            <a:r>
              <a:rPr lang="en-US" altLang="zh-TW" sz="2400" i="1" dirty="0"/>
              <a:t>E</a:t>
            </a:r>
            <a:r>
              <a:rPr lang="en-US" altLang="zh-TW" sz="2400" dirty="0"/>
              <a:t>) be a graph with </a:t>
            </a:r>
            <a:r>
              <a:rPr lang="en-US" altLang="zh-TW" sz="2400" dirty="0">
                <a:solidFill>
                  <a:srgbClr val="0000FF"/>
                </a:solidFill>
              </a:rPr>
              <a:t>n</a:t>
            </a:r>
            <a:r>
              <a:rPr lang="en-US" altLang="zh-TW" sz="2400" dirty="0"/>
              <a:t> vertices.</a:t>
            </a:r>
          </a:p>
          <a:p>
            <a:pPr lvl="1"/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adjacency matrix </a:t>
            </a:r>
            <a:r>
              <a:rPr lang="en-US" altLang="zh-TW" sz="2400" dirty="0"/>
              <a:t>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two-dimensional </a:t>
            </a:r>
            <a:r>
              <a:rPr lang="en-US" altLang="zh-TW" sz="2400" dirty="0" smtClean="0">
                <a:solidFill>
                  <a:srgbClr val="0000FF"/>
                </a:solidFill>
              </a:rPr>
              <a:t>n </a:t>
            </a:r>
            <a:r>
              <a:rPr lang="en-US" altLang="zh-TW" sz="2400" dirty="0">
                <a:solidFill>
                  <a:srgbClr val="0000FF"/>
                </a:solidFill>
              </a:rPr>
              <a:t>x n </a:t>
            </a:r>
            <a:r>
              <a:rPr lang="en-US" altLang="zh-TW" sz="2400" dirty="0" smtClean="0"/>
              <a:t>array</a:t>
            </a:r>
            <a:endParaRPr lang="en-US" altLang="zh-TW" sz="2400" i="1" dirty="0"/>
          </a:p>
          <a:p>
            <a:pPr lvl="1"/>
            <a:r>
              <a:rPr lang="en-US" altLang="zh-TW" sz="2400" dirty="0"/>
              <a:t>If the </a:t>
            </a:r>
            <a:r>
              <a:rPr lang="en-US" altLang="zh-TW" sz="2400" dirty="0">
                <a:solidFill>
                  <a:srgbClr val="0000FF"/>
                </a:solidFill>
              </a:rPr>
              <a:t>edge (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i="1" dirty="0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, </a:t>
            </a:r>
            <a:r>
              <a:rPr lang="en-US" altLang="zh-TW" sz="2400" i="1" dirty="0" err="1">
                <a:solidFill>
                  <a:srgbClr val="0000FF"/>
                </a:solidFill>
              </a:rPr>
              <a:t>v</a:t>
            </a:r>
            <a:r>
              <a:rPr lang="en-US" altLang="zh-TW" sz="1400" i="1" dirty="0" err="1">
                <a:solidFill>
                  <a:srgbClr val="0000FF"/>
                </a:solidFill>
              </a:rPr>
              <a:t>j</a:t>
            </a:r>
            <a:r>
              <a:rPr lang="en-US" altLang="zh-TW" sz="2400" dirty="0">
                <a:solidFill>
                  <a:srgbClr val="0000FF"/>
                </a:solidFill>
              </a:rPr>
              <a:t>) </a:t>
            </a:r>
            <a:r>
              <a:rPr lang="en-US" altLang="zh-TW" sz="2400" dirty="0" smtClean="0">
                <a:solidFill>
                  <a:srgbClr val="0000FF"/>
                </a:solidFill>
                <a:effectLst/>
              </a:rPr>
              <a:t>is</a:t>
            </a:r>
            <a:r>
              <a:rPr lang="en-US" altLang="zh-TW" sz="24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zh-TW" sz="2400" dirty="0" smtClean="0"/>
              <a:t>in </a:t>
            </a:r>
            <a:r>
              <a:rPr lang="en-US" altLang="zh-TW" sz="2400" i="1" dirty="0"/>
              <a:t>E</a:t>
            </a:r>
            <a:r>
              <a:rPr lang="en-US" altLang="zh-TW" sz="2400" dirty="0"/>
              <a:t>(</a:t>
            </a:r>
            <a:r>
              <a:rPr lang="en-US" altLang="zh-TW" sz="2400" i="1" dirty="0"/>
              <a:t>G</a:t>
            </a:r>
            <a:r>
              <a:rPr lang="en-US" altLang="zh-TW" sz="2400" dirty="0"/>
              <a:t>), </a:t>
            </a:r>
            <a:r>
              <a:rPr lang="en-US" altLang="zh-TW" sz="2400" dirty="0" err="1">
                <a:solidFill>
                  <a:srgbClr val="0000FF"/>
                </a:solidFill>
              </a:rPr>
              <a:t>adj_mat</a:t>
            </a:r>
            <a:r>
              <a:rPr lang="en-US" altLang="zh-TW" sz="2400" dirty="0">
                <a:solidFill>
                  <a:srgbClr val="0000FF"/>
                </a:solidFill>
              </a:rPr>
              <a:t>[i][j</a:t>
            </a:r>
            <a:r>
              <a:rPr lang="en-US" altLang="zh-TW" sz="2400" dirty="0" smtClean="0">
                <a:solidFill>
                  <a:srgbClr val="0000FF"/>
                </a:solidFill>
              </a:rPr>
              <a:t>]=1,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o.w</a:t>
            </a:r>
            <a:r>
              <a:rPr lang="en-US" altLang="zh-TW" sz="2400" dirty="0" smtClean="0">
                <a:solidFill>
                  <a:srgbClr val="0000FF"/>
                </a:solidFill>
              </a:rPr>
              <a:t>. =0</a:t>
            </a:r>
            <a:endParaRPr lang="en-US" altLang="zh-TW" sz="2400" dirty="0"/>
          </a:p>
          <a:p>
            <a:pPr lvl="1"/>
            <a:r>
              <a:rPr lang="en-US" altLang="zh-TW" sz="2400" dirty="0"/>
              <a:t>The adjacency matrix for an </a:t>
            </a:r>
            <a:r>
              <a:rPr lang="en-US" altLang="zh-TW" sz="2400" dirty="0">
                <a:solidFill>
                  <a:srgbClr val="0000FF"/>
                </a:solidFill>
              </a:rPr>
              <a:t>undirected graph </a:t>
            </a:r>
            <a:r>
              <a:rPr lang="en-US" altLang="zh-TW" sz="2400" dirty="0" smtClean="0"/>
              <a:t>is </a:t>
            </a:r>
            <a:r>
              <a:rPr lang="en-US" altLang="zh-TW" sz="2400" dirty="0" smtClean="0">
                <a:solidFill>
                  <a:srgbClr val="FF0000"/>
                </a:solidFill>
              </a:rPr>
              <a:t>symmetric</a:t>
            </a:r>
            <a:r>
              <a:rPr lang="en-US" altLang="zh-TW" sz="2400" dirty="0"/>
              <a:t>; the adjacency matrix for a digraph </a:t>
            </a:r>
            <a:r>
              <a:rPr lang="en-US" altLang="zh-TW" sz="2400" dirty="0" smtClean="0"/>
              <a:t>need </a:t>
            </a:r>
            <a:r>
              <a:rPr lang="en-US" altLang="zh-TW" sz="2400" dirty="0"/>
              <a:t>not be symmetric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15</a:t>
            </a:fld>
            <a:endParaRPr lang="en-US" altLang="zh-TW"/>
          </a:p>
        </p:txBody>
      </p:sp>
      <p:graphicFrame>
        <p:nvGraphicFramePr>
          <p:cNvPr id="5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40494"/>
              </p:ext>
            </p:extLst>
          </p:nvPr>
        </p:nvGraphicFramePr>
        <p:xfrm>
          <a:off x="6732240" y="4149923"/>
          <a:ext cx="2461934" cy="273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" name="方程式" r:id="rId4" imgW="1485720" imgH="1549080" progId="Equation.2">
                  <p:embed/>
                </p:oleObj>
              </mc:Choice>
              <mc:Fallback>
                <p:oleObj name="方程式" r:id="rId4" imgW="1485720" imgH="1549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149923"/>
                        <a:ext cx="2461934" cy="27354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5364034" y="4410195"/>
            <a:ext cx="372293" cy="355899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>
            <a:off x="5193843" y="4075232"/>
            <a:ext cx="265923" cy="366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Line 30"/>
          <p:cNvSpPr>
            <a:spLocks noChangeShapeType="1"/>
          </p:cNvSpPr>
          <p:nvPr/>
        </p:nvSpPr>
        <p:spPr bwMode="auto">
          <a:xfrm flipH="1">
            <a:off x="5268302" y="4734691"/>
            <a:ext cx="180828" cy="40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5" name="Group 31"/>
          <p:cNvGrpSpPr>
            <a:grpSpLocks/>
          </p:cNvGrpSpPr>
          <p:nvPr/>
        </p:nvGrpSpPr>
        <p:grpSpPr bwMode="auto">
          <a:xfrm>
            <a:off x="4427984" y="3782139"/>
            <a:ext cx="850955" cy="1591077"/>
            <a:chOff x="852" y="1116"/>
            <a:chExt cx="960" cy="1824"/>
          </a:xfrm>
        </p:grpSpPr>
        <p:sp>
          <p:nvSpPr>
            <p:cNvPr id="67" name="Oval 32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68" name="Oval 33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69" name="Oval 34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6" name="Group 37"/>
          <p:cNvGrpSpPr>
            <a:grpSpLocks/>
          </p:cNvGrpSpPr>
          <p:nvPr/>
        </p:nvGrpSpPr>
        <p:grpSpPr bwMode="auto">
          <a:xfrm>
            <a:off x="5795466" y="3739601"/>
            <a:ext cx="850955" cy="1591077"/>
            <a:chOff x="852" y="1116"/>
            <a:chExt cx="960" cy="1824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63" name="Oval 39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7" name="Oval 43"/>
          <p:cNvSpPr>
            <a:spLocks noChangeArrowheads="1"/>
          </p:cNvSpPr>
          <p:nvPr/>
        </p:nvSpPr>
        <p:spPr bwMode="auto">
          <a:xfrm>
            <a:off x="5859288" y="5801720"/>
            <a:ext cx="372293" cy="355899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2"/>
                </a:solidFill>
                <a:ea typeface="新細明體" charset="-120"/>
              </a:rPr>
              <a:t>7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 flipH="1">
            <a:off x="6146485" y="5320210"/>
            <a:ext cx="223376" cy="523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623117"/>
              </p:ext>
            </p:extLst>
          </p:nvPr>
        </p:nvGraphicFramePr>
        <p:xfrm>
          <a:off x="1907704" y="5243166"/>
          <a:ext cx="1349697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4" name="方程式" r:id="rId6" imgW="761760" imgH="787320" progId="Equation.2">
                  <p:embed/>
                </p:oleObj>
              </mc:Choice>
              <mc:Fallback>
                <p:oleObj name="方程式" r:id="rId6" imgW="761760" imgH="787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243166"/>
                        <a:ext cx="1349697" cy="149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633388" y="486851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-52412" y="563051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1319188" y="563051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633388" y="624011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>
            <a:off x="855638" y="5319366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398438" y="5852766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287313" y="5243166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1008038" y="5243166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273025" y="6059141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 flipH="1">
            <a:off x="1062013" y="6032154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8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473469"/>
              </p:ext>
            </p:extLst>
          </p:nvPr>
        </p:nvGraphicFramePr>
        <p:xfrm>
          <a:off x="4067944" y="5630516"/>
          <a:ext cx="937518" cy="104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" name="方程式" r:id="rId8" imgW="583920" imgH="596880" progId="Equation.2">
                  <p:embed/>
                </p:oleObj>
              </mc:Choice>
              <mc:Fallback>
                <p:oleObj name="方程式" r:id="rId8" imgW="583920" imgH="5968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630516"/>
                        <a:ext cx="937518" cy="10457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20"/>
          <p:cNvSpPr>
            <a:spLocks noChangeArrowheads="1"/>
          </p:cNvSpPr>
          <p:nvPr/>
        </p:nvSpPr>
        <p:spPr bwMode="auto">
          <a:xfrm>
            <a:off x="3397572" y="411921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5" name="Oval 21"/>
          <p:cNvSpPr>
            <a:spLocks noChangeArrowheads="1"/>
          </p:cNvSpPr>
          <p:nvPr/>
        </p:nvSpPr>
        <p:spPr bwMode="auto">
          <a:xfrm>
            <a:off x="3395985" y="522252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6" name="Oval 22"/>
          <p:cNvSpPr>
            <a:spLocks noChangeArrowheads="1"/>
          </p:cNvSpPr>
          <p:nvPr/>
        </p:nvSpPr>
        <p:spPr bwMode="auto">
          <a:xfrm>
            <a:off x="3411860" y="624170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3634110" y="5678140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 flipV="1">
            <a:off x="3811910" y="4508153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3443610" y="4535140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r>
              <a:rPr lang="en-US" altLang="zh-TW" dirty="0"/>
              <a:t>Merits of Adjacency Matrix 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22350"/>
            <a:ext cx="8226425" cy="5430838"/>
          </a:xfrm>
        </p:spPr>
        <p:txBody>
          <a:bodyPr/>
          <a:lstStyle/>
          <a:p>
            <a:r>
              <a:rPr lang="en-US" altLang="zh-TW" sz="2800" dirty="0" smtClean="0"/>
              <a:t>For </a:t>
            </a:r>
            <a:r>
              <a:rPr lang="en-US" altLang="zh-TW" sz="2800" dirty="0"/>
              <a:t>an undirected graph, the degree of any vertex, </a:t>
            </a:r>
            <a:r>
              <a:rPr lang="en-US" altLang="zh-TW" sz="2800" i="1" dirty="0"/>
              <a:t>i</a:t>
            </a:r>
            <a:r>
              <a:rPr lang="en-US" altLang="zh-TW" sz="2800" dirty="0"/>
              <a:t>, is its </a:t>
            </a:r>
            <a:r>
              <a:rPr lang="en-US" altLang="zh-TW" sz="2800" dirty="0">
                <a:solidFill>
                  <a:srgbClr val="0000FF"/>
                </a:solidFill>
              </a:rPr>
              <a:t>row sum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800" dirty="0"/>
              <a:t>For a directed graph, the </a:t>
            </a:r>
            <a:r>
              <a:rPr lang="en-US" altLang="zh-TW" sz="2800" dirty="0">
                <a:solidFill>
                  <a:srgbClr val="0000FF"/>
                </a:solidFill>
              </a:rPr>
              <a:t>row sum </a:t>
            </a:r>
            <a:r>
              <a:rPr lang="en-US" altLang="zh-TW" sz="2800" dirty="0"/>
              <a:t>is the </a:t>
            </a:r>
            <a:r>
              <a:rPr lang="en-US" altLang="zh-TW" sz="2800" dirty="0">
                <a:solidFill>
                  <a:srgbClr val="0000FF"/>
                </a:solidFill>
              </a:rPr>
              <a:t>out-degree</a:t>
            </a:r>
            <a:r>
              <a:rPr lang="en-US" altLang="zh-TW" sz="2800" dirty="0"/>
              <a:t>, while the </a:t>
            </a:r>
            <a:r>
              <a:rPr lang="en-US" altLang="zh-TW" sz="2800" dirty="0">
                <a:solidFill>
                  <a:srgbClr val="0000FF"/>
                </a:solidFill>
              </a:rPr>
              <a:t>column sum </a:t>
            </a:r>
            <a:r>
              <a:rPr lang="en-US" altLang="zh-TW" sz="2800" dirty="0"/>
              <a:t>is the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in-degree</a:t>
            </a:r>
            <a:r>
              <a:rPr lang="en-US" altLang="zh-TW" sz="2800" dirty="0"/>
              <a:t>.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The complexity of checking edge number or examining if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connect</a:t>
            </a:r>
          </a:p>
          <a:p>
            <a:pPr lvl="2"/>
            <a:r>
              <a:rPr lang="en-US" altLang="zh-TW" sz="2000" i="1" dirty="0"/>
              <a:t>G</a:t>
            </a:r>
            <a:r>
              <a:rPr lang="en-US" altLang="zh-TW" sz="2000" dirty="0"/>
              <a:t> is undirected: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O(</a:t>
            </a:r>
            <a:r>
              <a:rPr lang="en-US" altLang="zh-TW" i="1" dirty="0">
                <a:solidFill>
                  <a:srgbClr val="FF0000"/>
                </a:solidFill>
                <a:effectLst/>
              </a:rPr>
              <a:t>n</a:t>
            </a:r>
            <a:r>
              <a:rPr lang="en-US" altLang="zh-TW" baseline="30000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/2)</a:t>
            </a:r>
          </a:p>
          <a:p>
            <a:pPr lvl="2"/>
            <a:r>
              <a:rPr lang="en-US" altLang="zh-TW" sz="2000" i="1" dirty="0"/>
              <a:t>G</a:t>
            </a:r>
            <a:r>
              <a:rPr lang="en-US" altLang="zh-TW" sz="2000" dirty="0"/>
              <a:t> is directed: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O(</a:t>
            </a:r>
            <a:r>
              <a:rPr lang="en-US" altLang="zh-TW" i="1" dirty="0">
                <a:solidFill>
                  <a:srgbClr val="FF0000"/>
                </a:solidFill>
                <a:effectLst/>
              </a:rPr>
              <a:t>n</a:t>
            </a:r>
            <a:r>
              <a:rPr lang="en-US" altLang="zh-TW" baseline="30000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)</a:t>
            </a: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63546"/>
              </p:ext>
            </p:extLst>
          </p:nvPr>
        </p:nvGraphicFramePr>
        <p:xfrm>
          <a:off x="4860032" y="1556792"/>
          <a:ext cx="2235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" name="方程式" r:id="rId4" imgW="1117440" imgH="444240" progId="Equation.3">
                  <p:embed/>
                </p:oleObj>
              </mc:Choice>
              <mc:Fallback>
                <p:oleObj name="方程式" r:id="rId4" imgW="1117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556792"/>
                        <a:ext cx="2235200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93711"/>
              </p:ext>
            </p:extLst>
          </p:nvPr>
        </p:nvGraphicFramePr>
        <p:xfrm>
          <a:off x="4860032" y="3645966"/>
          <a:ext cx="2360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" name="方程式" r:id="rId6" imgW="2958840" imgH="901440" progId="Equation.3">
                  <p:embed/>
                </p:oleObj>
              </mc:Choice>
              <mc:Fallback>
                <p:oleObj name="方程式" r:id="rId6" imgW="2958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45966"/>
                        <a:ext cx="2360612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85372"/>
              </p:ext>
            </p:extLst>
          </p:nvPr>
        </p:nvGraphicFramePr>
        <p:xfrm>
          <a:off x="1763688" y="3645966"/>
          <a:ext cx="2533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9" name="方程式" r:id="rId8" imgW="3174840" imgH="901440" progId="Equation.3">
                  <p:embed/>
                </p:oleObj>
              </mc:Choice>
              <mc:Fallback>
                <p:oleObj name="方程式" r:id="rId8" imgW="3174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645966"/>
                        <a:ext cx="2533650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2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81087"/>
          </a:xfrm>
        </p:spPr>
        <p:txBody>
          <a:bodyPr/>
          <a:lstStyle/>
          <a:p>
            <a:r>
              <a:rPr lang="en-US" altLang="zh-TW" dirty="0"/>
              <a:t>Adjacency lists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6425" cy="2982912"/>
          </a:xfrm>
        </p:spPr>
        <p:txBody>
          <a:bodyPr/>
          <a:lstStyle/>
          <a:p>
            <a:pPr lvl="1"/>
            <a:r>
              <a:rPr lang="en-US" altLang="zh-TW" sz="2400" dirty="0" smtClean="0"/>
              <a:t>There </a:t>
            </a:r>
            <a:r>
              <a:rPr lang="en-US" altLang="zh-TW" sz="2400" dirty="0"/>
              <a:t>is one list for each vertex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. The nodes in list </a:t>
            </a:r>
            <a:r>
              <a:rPr lang="en-US" altLang="zh-TW" sz="2400" i="1" dirty="0"/>
              <a:t>i</a:t>
            </a:r>
            <a:r>
              <a:rPr lang="en-US" altLang="zh-TW" sz="2400" dirty="0"/>
              <a:t> represent the vertices that are adjacent from vertex </a:t>
            </a:r>
            <a:r>
              <a:rPr lang="en-US" altLang="zh-TW" sz="2400" i="1" dirty="0"/>
              <a:t>i</a:t>
            </a:r>
          </a:p>
          <a:p>
            <a:pPr lvl="1"/>
            <a:r>
              <a:rPr lang="en-US" altLang="zh-TW" sz="2400" dirty="0"/>
              <a:t>For an undirected graph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vertices and </a:t>
            </a:r>
            <a:r>
              <a:rPr lang="en-US" altLang="zh-TW" sz="2400" i="1" dirty="0"/>
              <a:t>e</a:t>
            </a:r>
            <a:r>
              <a:rPr lang="en-US" altLang="zh-TW" sz="2400" dirty="0"/>
              <a:t> edges, this representation requires </a:t>
            </a:r>
            <a:r>
              <a:rPr lang="en-US" altLang="zh-TW" sz="2400" i="1" dirty="0"/>
              <a:t>n</a:t>
            </a:r>
            <a:r>
              <a:rPr lang="en-US" altLang="zh-TW" sz="2400" dirty="0"/>
              <a:t> head nodes and 2</a:t>
            </a:r>
            <a:r>
              <a:rPr lang="en-US" altLang="zh-TW" sz="2400" i="1" dirty="0"/>
              <a:t>e</a:t>
            </a:r>
            <a:r>
              <a:rPr lang="en-US" altLang="zh-TW" sz="2400" dirty="0"/>
              <a:t> list nodes</a:t>
            </a:r>
          </a:p>
          <a:p>
            <a:pPr lvl="1"/>
            <a:r>
              <a:rPr lang="en-US" altLang="zh-TW" sz="2400" i="1" dirty="0"/>
              <a:t>C</a:t>
            </a:r>
            <a:r>
              <a:rPr lang="en-US" altLang="zh-TW" sz="2400" dirty="0"/>
              <a:t> declarations for adjacency lists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005064"/>
            <a:ext cx="9144000" cy="285293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#define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MAX_VERTICES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50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typedef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struct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node*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node_pointer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typedef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struct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node 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vertex;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struct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node* link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};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node_pointer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graph[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MAX_VERTICES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];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n=0; /* vertices currently in use */</a:t>
            </a:r>
          </a:p>
        </p:txBody>
      </p:sp>
    </p:spTree>
    <p:extLst>
      <p:ext uri="{BB962C8B-B14F-4D97-AF65-F5344CB8AC3E}">
        <p14:creationId xmlns:p14="http://schemas.microsoft.com/office/powerpoint/2010/main" val="20007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62777" y="6389688"/>
            <a:ext cx="587375" cy="488950"/>
          </a:xfrm>
        </p:spPr>
        <p:txBody>
          <a:bodyPr/>
          <a:lstStyle/>
          <a:p>
            <a:fld id="{2B215100-EBC4-43AA-8E6E-7AA9BD0E3723}" type="slidenum">
              <a:rPr lang="en-US" altLang="zh-TW"/>
              <a:pPr/>
              <a:t>18</a:t>
            </a:fld>
            <a:endParaRPr lang="en-US" altLang="zh-TW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981075" y="1867516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1743075" y="1867516"/>
            <a:ext cx="700088" cy="327025"/>
            <a:chOff x="947" y="1282"/>
            <a:chExt cx="441" cy="206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2733675" y="1867516"/>
            <a:ext cx="700088" cy="327025"/>
            <a:chOff x="1571" y="1282"/>
            <a:chExt cx="441" cy="206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3724275" y="1867516"/>
            <a:ext cx="700088" cy="327025"/>
            <a:chOff x="2195" y="1282"/>
            <a:chExt cx="441" cy="206"/>
          </a:xfrm>
        </p:grpSpPr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1230313" y="20421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220913" y="20421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211513" y="20421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125913" y="1889741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981075" y="2324716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1743075" y="2324716"/>
            <a:ext cx="700088" cy="327025"/>
            <a:chOff x="947" y="1570"/>
            <a:chExt cx="441" cy="206"/>
          </a:xfrm>
        </p:grpSpPr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2733675" y="2324716"/>
            <a:ext cx="700088" cy="327025"/>
            <a:chOff x="1571" y="1570"/>
            <a:chExt cx="441" cy="206"/>
          </a:xfrm>
        </p:grpSpPr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3724275" y="2324716"/>
            <a:ext cx="700088" cy="327025"/>
            <a:chOff x="2195" y="1570"/>
            <a:chExt cx="441" cy="206"/>
          </a:xfrm>
        </p:grpSpPr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1230313" y="24993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2220913" y="24993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3211513" y="24993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4125913" y="2346941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981075" y="2781916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1743075" y="2781916"/>
            <a:ext cx="700088" cy="327025"/>
            <a:chOff x="947" y="1858"/>
            <a:chExt cx="441" cy="206"/>
          </a:xfrm>
        </p:grpSpPr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2733675" y="2781916"/>
            <a:ext cx="700088" cy="327025"/>
            <a:chOff x="1571" y="1858"/>
            <a:chExt cx="441" cy="206"/>
          </a:xfrm>
        </p:grpSpPr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3724275" y="2781916"/>
            <a:ext cx="700088" cy="327025"/>
            <a:chOff x="2195" y="1858"/>
            <a:chExt cx="441" cy="206"/>
          </a:xfrm>
        </p:grpSpPr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1230313" y="29565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2220913" y="29565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07" name="Line 43"/>
          <p:cNvSpPr>
            <a:spLocks noChangeShapeType="1"/>
          </p:cNvSpPr>
          <p:nvPr/>
        </p:nvSpPr>
        <p:spPr bwMode="auto">
          <a:xfrm>
            <a:off x="3211513" y="29565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>
            <a:off x="4125913" y="2804141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09" name="Rectangle 45"/>
          <p:cNvSpPr>
            <a:spLocks noChangeArrowheads="1"/>
          </p:cNvSpPr>
          <p:nvPr/>
        </p:nvSpPr>
        <p:spPr bwMode="auto">
          <a:xfrm>
            <a:off x="981075" y="3239116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10" name="Group 46"/>
          <p:cNvGrpSpPr>
            <a:grpSpLocks/>
          </p:cNvGrpSpPr>
          <p:nvPr/>
        </p:nvGrpSpPr>
        <p:grpSpPr bwMode="auto">
          <a:xfrm>
            <a:off x="1743075" y="3239116"/>
            <a:ext cx="700088" cy="327025"/>
            <a:chOff x="947" y="2146"/>
            <a:chExt cx="441" cy="206"/>
          </a:xfrm>
        </p:grpSpPr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2733675" y="3239116"/>
            <a:ext cx="700088" cy="327025"/>
            <a:chOff x="1571" y="2146"/>
            <a:chExt cx="441" cy="206"/>
          </a:xfrm>
        </p:grpSpPr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15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3724275" y="3239116"/>
            <a:ext cx="700088" cy="327025"/>
            <a:chOff x="2195" y="2146"/>
            <a:chExt cx="441" cy="206"/>
          </a:xfrm>
        </p:grpSpPr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1230313" y="34137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2220913" y="34137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21" name="Line 57"/>
          <p:cNvSpPr>
            <a:spLocks noChangeShapeType="1"/>
          </p:cNvSpPr>
          <p:nvPr/>
        </p:nvSpPr>
        <p:spPr bwMode="auto">
          <a:xfrm>
            <a:off x="3211513" y="341374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>
            <a:off x="4125913" y="3261341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1079499" y="4178299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24" name="Group 60"/>
          <p:cNvGrpSpPr>
            <a:grpSpLocks/>
          </p:cNvGrpSpPr>
          <p:nvPr/>
        </p:nvGrpSpPr>
        <p:grpSpPr bwMode="auto">
          <a:xfrm>
            <a:off x="1841499" y="4178299"/>
            <a:ext cx="700088" cy="327025"/>
            <a:chOff x="947" y="2914"/>
            <a:chExt cx="441" cy="206"/>
          </a:xfrm>
        </p:grpSpPr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1328737" y="43529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1079499" y="4635499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1841499" y="4635499"/>
            <a:ext cx="700088" cy="327025"/>
            <a:chOff x="947" y="3202"/>
            <a:chExt cx="441" cy="206"/>
          </a:xfrm>
        </p:grpSpPr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32" name="Group 68"/>
          <p:cNvGrpSpPr>
            <a:grpSpLocks/>
          </p:cNvGrpSpPr>
          <p:nvPr/>
        </p:nvGrpSpPr>
        <p:grpSpPr bwMode="auto">
          <a:xfrm>
            <a:off x="2832099" y="4635499"/>
            <a:ext cx="700088" cy="327025"/>
            <a:chOff x="1571" y="3202"/>
            <a:chExt cx="441" cy="206"/>
          </a:xfrm>
        </p:grpSpPr>
        <p:sp>
          <p:nvSpPr>
            <p:cNvPr id="62533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35" name="Line 71"/>
          <p:cNvSpPr>
            <a:spLocks noChangeShapeType="1"/>
          </p:cNvSpPr>
          <p:nvPr/>
        </p:nvSpPr>
        <p:spPr bwMode="auto">
          <a:xfrm>
            <a:off x="1328737" y="4810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36" name="Line 72"/>
          <p:cNvSpPr>
            <a:spLocks noChangeShapeType="1"/>
          </p:cNvSpPr>
          <p:nvPr/>
        </p:nvSpPr>
        <p:spPr bwMode="auto">
          <a:xfrm>
            <a:off x="2319337" y="4810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37" name="Rectangle 73"/>
          <p:cNvSpPr>
            <a:spLocks noChangeArrowheads="1"/>
          </p:cNvSpPr>
          <p:nvPr/>
        </p:nvSpPr>
        <p:spPr bwMode="auto">
          <a:xfrm>
            <a:off x="1079499" y="5092699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38" name="Line 74"/>
          <p:cNvSpPr>
            <a:spLocks noChangeShapeType="1"/>
          </p:cNvSpPr>
          <p:nvPr/>
        </p:nvSpPr>
        <p:spPr bwMode="auto">
          <a:xfrm>
            <a:off x="3233737" y="4657724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39" name="Line 75"/>
          <p:cNvSpPr>
            <a:spLocks noChangeShapeType="1"/>
          </p:cNvSpPr>
          <p:nvPr/>
        </p:nvSpPr>
        <p:spPr bwMode="auto">
          <a:xfrm>
            <a:off x="1100137" y="5114924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>
            <a:off x="2243137" y="4200524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41" name="Rectangle 77"/>
          <p:cNvSpPr>
            <a:spLocks noChangeArrowheads="1"/>
          </p:cNvSpPr>
          <p:nvPr/>
        </p:nvSpPr>
        <p:spPr bwMode="auto">
          <a:xfrm>
            <a:off x="6108686" y="30647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42" name="Group 78"/>
          <p:cNvGrpSpPr>
            <a:grpSpLocks/>
          </p:cNvGrpSpPr>
          <p:nvPr/>
        </p:nvGrpSpPr>
        <p:grpSpPr bwMode="auto">
          <a:xfrm>
            <a:off x="6870686" y="3064718"/>
            <a:ext cx="700088" cy="327025"/>
            <a:chOff x="3827" y="1282"/>
            <a:chExt cx="441" cy="206"/>
          </a:xfrm>
        </p:grpSpPr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44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45" name="Group 81"/>
          <p:cNvGrpSpPr>
            <a:grpSpLocks/>
          </p:cNvGrpSpPr>
          <p:nvPr/>
        </p:nvGrpSpPr>
        <p:grpSpPr bwMode="auto">
          <a:xfrm>
            <a:off x="7937486" y="3064718"/>
            <a:ext cx="700088" cy="327025"/>
            <a:chOff x="4499" y="1282"/>
            <a:chExt cx="441" cy="206"/>
          </a:xfrm>
        </p:grpSpPr>
        <p:sp>
          <p:nvSpPr>
            <p:cNvPr id="62546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47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48" name="Line 84"/>
          <p:cNvSpPr>
            <a:spLocks noChangeShapeType="1"/>
          </p:cNvSpPr>
          <p:nvPr/>
        </p:nvSpPr>
        <p:spPr bwMode="auto">
          <a:xfrm>
            <a:off x="6357924" y="32393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49" name="Line 85"/>
          <p:cNvSpPr>
            <a:spLocks noChangeShapeType="1"/>
          </p:cNvSpPr>
          <p:nvPr/>
        </p:nvSpPr>
        <p:spPr bwMode="auto">
          <a:xfrm>
            <a:off x="7348524" y="32393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50" name="Line 86"/>
          <p:cNvSpPr>
            <a:spLocks noChangeShapeType="1"/>
          </p:cNvSpPr>
          <p:nvPr/>
        </p:nvSpPr>
        <p:spPr bwMode="auto">
          <a:xfrm>
            <a:off x="8339124" y="30869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51" name="Rectangle 87"/>
          <p:cNvSpPr>
            <a:spLocks noChangeArrowheads="1"/>
          </p:cNvSpPr>
          <p:nvPr/>
        </p:nvSpPr>
        <p:spPr bwMode="auto">
          <a:xfrm>
            <a:off x="6108686" y="35219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52" name="Group 88"/>
          <p:cNvGrpSpPr>
            <a:grpSpLocks/>
          </p:cNvGrpSpPr>
          <p:nvPr/>
        </p:nvGrpSpPr>
        <p:grpSpPr bwMode="auto">
          <a:xfrm>
            <a:off x="6870686" y="3521918"/>
            <a:ext cx="700088" cy="327025"/>
            <a:chOff x="3827" y="1570"/>
            <a:chExt cx="441" cy="206"/>
          </a:xfrm>
        </p:grpSpPr>
        <p:sp>
          <p:nvSpPr>
            <p:cNvPr id="62553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54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55" name="Group 91"/>
          <p:cNvGrpSpPr>
            <a:grpSpLocks/>
          </p:cNvGrpSpPr>
          <p:nvPr/>
        </p:nvGrpSpPr>
        <p:grpSpPr bwMode="auto">
          <a:xfrm>
            <a:off x="7937486" y="3521918"/>
            <a:ext cx="700088" cy="327025"/>
            <a:chOff x="4499" y="1570"/>
            <a:chExt cx="441" cy="206"/>
          </a:xfrm>
        </p:grpSpPr>
        <p:sp>
          <p:nvSpPr>
            <p:cNvPr id="62556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57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58" name="Line 94"/>
          <p:cNvSpPr>
            <a:spLocks noChangeShapeType="1"/>
          </p:cNvSpPr>
          <p:nvPr/>
        </p:nvSpPr>
        <p:spPr bwMode="auto">
          <a:xfrm>
            <a:off x="6357924" y="36965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59" name="Line 95"/>
          <p:cNvSpPr>
            <a:spLocks noChangeShapeType="1"/>
          </p:cNvSpPr>
          <p:nvPr/>
        </p:nvSpPr>
        <p:spPr bwMode="auto">
          <a:xfrm>
            <a:off x="7348524" y="36965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60" name="Line 96"/>
          <p:cNvSpPr>
            <a:spLocks noChangeShapeType="1"/>
          </p:cNvSpPr>
          <p:nvPr/>
        </p:nvSpPr>
        <p:spPr bwMode="auto">
          <a:xfrm>
            <a:off x="8339124" y="35441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6108686" y="39791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62" name="Group 98"/>
          <p:cNvGrpSpPr>
            <a:grpSpLocks/>
          </p:cNvGrpSpPr>
          <p:nvPr/>
        </p:nvGrpSpPr>
        <p:grpSpPr bwMode="auto">
          <a:xfrm>
            <a:off x="6870686" y="3979118"/>
            <a:ext cx="700088" cy="327025"/>
            <a:chOff x="3827" y="1858"/>
            <a:chExt cx="441" cy="206"/>
          </a:xfrm>
        </p:grpSpPr>
        <p:sp>
          <p:nvSpPr>
            <p:cNvPr id="62563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64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65" name="Group 101"/>
          <p:cNvGrpSpPr>
            <a:grpSpLocks/>
          </p:cNvGrpSpPr>
          <p:nvPr/>
        </p:nvGrpSpPr>
        <p:grpSpPr bwMode="auto">
          <a:xfrm>
            <a:off x="7937486" y="3979118"/>
            <a:ext cx="700088" cy="327025"/>
            <a:chOff x="4499" y="1858"/>
            <a:chExt cx="441" cy="206"/>
          </a:xfrm>
        </p:grpSpPr>
        <p:sp>
          <p:nvSpPr>
            <p:cNvPr id="62566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68" name="Line 104"/>
          <p:cNvSpPr>
            <a:spLocks noChangeShapeType="1"/>
          </p:cNvSpPr>
          <p:nvPr/>
        </p:nvSpPr>
        <p:spPr bwMode="auto">
          <a:xfrm>
            <a:off x="6357924" y="41537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69" name="Line 105"/>
          <p:cNvSpPr>
            <a:spLocks noChangeShapeType="1"/>
          </p:cNvSpPr>
          <p:nvPr/>
        </p:nvSpPr>
        <p:spPr bwMode="auto">
          <a:xfrm>
            <a:off x="7348524" y="41537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70" name="Line 106"/>
          <p:cNvSpPr>
            <a:spLocks noChangeShapeType="1"/>
          </p:cNvSpPr>
          <p:nvPr/>
        </p:nvSpPr>
        <p:spPr bwMode="auto">
          <a:xfrm>
            <a:off x="8339124" y="40013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71" name="Rectangle 107"/>
          <p:cNvSpPr>
            <a:spLocks noChangeArrowheads="1"/>
          </p:cNvSpPr>
          <p:nvPr/>
        </p:nvSpPr>
        <p:spPr bwMode="auto">
          <a:xfrm>
            <a:off x="6108686" y="44363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72" name="Group 108"/>
          <p:cNvGrpSpPr>
            <a:grpSpLocks/>
          </p:cNvGrpSpPr>
          <p:nvPr/>
        </p:nvGrpSpPr>
        <p:grpSpPr bwMode="auto">
          <a:xfrm>
            <a:off x="6870686" y="4436318"/>
            <a:ext cx="700088" cy="327025"/>
            <a:chOff x="3827" y="2146"/>
            <a:chExt cx="441" cy="206"/>
          </a:xfrm>
        </p:grpSpPr>
        <p:sp>
          <p:nvSpPr>
            <p:cNvPr id="62573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74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75" name="Group 111"/>
          <p:cNvGrpSpPr>
            <a:grpSpLocks/>
          </p:cNvGrpSpPr>
          <p:nvPr/>
        </p:nvGrpSpPr>
        <p:grpSpPr bwMode="auto">
          <a:xfrm>
            <a:off x="7937486" y="4436318"/>
            <a:ext cx="700088" cy="327025"/>
            <a:chOff x="4499" y="2146"/>
            <a:chExt cx="441" cy="206"/>
          </a:xfrm>
        </p:grpSpPr>
        <p:sp>
          <p:nvSpPr>
            <p:cNvPr id="62576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77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78" name="Line 114"/>
          <p:cNvSpPr>
            <a:spLocks noChangeShapeType="1"/>
          </p:cNvSpPr>
          <p:nvPr/>
        </p:nvSpPr>
        <p:spPr bwMode="auto">
          <a:xfrm>
            <a:off x="6357924" y="46109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79" name="Line 115"/>
          <p:cNvSpPr>
            <a:spLocks noChangeShapeType="1"/>
          </p:cNvSpPr>
          <p:nvPr/>
        </p:nvSpPr>
        <p:spPr bwMode="auto">
          <a:xfrm>
            <a:off x="7348524" y="46109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80" name="Line 116"/>
          <p:cNvSpPr>
            <a:spLocks noChangeShapeType="1"/>
          </p:cNvSpPr>
          <p:nvPr/>
        </p:nvSpPr>
        <p:spPr bwMode="auto">
          <a:xfrm>
            <a:off x="8339124" y="44585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81" name="Rectangle 117"/>
          <p:cNvSpPr>
            <a:spLocks noChangeArrowheads="1"/>
          </p:cNvSpPr>
          <p:nvPr/>
        </p:nvSpPr>
        <p:spPr bwMode="auto">
          <a:xfrm>
            <a:off x="6108686" y="48935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82" name="Group 118"/>
          <p:cNvGrpSpPr>
            <a:grpSpLocks/>
          </p:cNvGrpSpPr>
          <p:nvPr/>
        </p:nvGrpSpPr>
        <p:grpSpPr bwMode="auto">
          <a:xfrm>
            <a:off x="6870686" y="4893518"/>
            <a:ext cx="700088" cy="327025"/>
            <a:chOff x="3827" y="2434"/>
            <a:chExt cx="441" cy="206"/>
          </a:xfrm>
        </p:grpSpPr>
        <p:sp>
          <p:nvSpPr>
            <p:cNvPr id="62583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84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85" name="Line 121"/>
          <p:cNvSpPr>
            <a:spLocks noChangeShapeType="1"/>
          </p:cNvSpPr>
          <p:nvPr/>
        </p:nvSpPr>
        <p:spPr bwMode="auto">
          <a:xfrm>
            <a:off x="6357924" y="50681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86" name="Line 122"/>
          <p:cNvSpPr>
            <a:spLocks noChangeShapeType="1"/>
          </p:cNvSpPr>
          <p:nvPr/>
        </p:nvSpPr>
        <p:spPr bwMode="auto">
          <a:xfrm>
            <a:off x="7272324" y="49157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87" name="Rectangle 123"/>
          <p:cNvSpPr>
            <a:spLocks noChangeArrowheads="1"/>
          </p:cNvSpPr>
          <p:nvPr/>
        </p:nvSpPr>
        <p:spPr bwMode="auto">
          <a:xfrm>
            <a:off x="6108686" y="53507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88" name="Group 124"/>
          <p:cNvGrpSpPr>
            <a:grpSpLocks/>
          </p:cNvGrpSpPr>
          <p:nvPr/>
        </p:nvGrpSpPr>
        <p:grpSpPr bwMode="auto">
          <a:xfrm>
            <a:off x="6870686" y="5350718"/>
            <a:ext cx="700088" cy="327025"/>
            <a:chOff x="3827" y="2722"/>
            <a:chExt cx="441" cy="206"/>
          </a:xfrm>
        </p:grpSpPr>
        <p:sp>
          <p:nvSpPr>
            <p:cNvPr id="62589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90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591" name="Group 127"/>
          <p:cNvGrpSpPr>
            <a:grpSpLocks/>
          </p:cNvGrpSpPr>
          <p:nvPr/>
        </p:nvGrpSpPr>
        <p:grpSpPr bwMode="auto">
          <a:xfrm>
            <a:off x="7937486" y="5350718"/>
            <a:ext cx="700088" cy="327025"/>
            <a:chOff x="4499" y="2722"/>
            <a:chExt cx="441" cy="206"/>
          </a:xfrm>
        </p:grpSpPr>
        <p:sp>
          <p:nvSpPr>
            <p:cNvPr id="62592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93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594" name="Line 130"/>
          <p:cNvSpPr>
            <a:spLocks noChangeShapeType="1"/>
          </p:cNvSpPr>
          <p:nvPr/>
        </p:nvSpPr>
        <p:spPr bwMode="auto">
          <a:xfrm>
            <a:off x="6357924" y="55253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95" name="Line 131"/>
          <p:cNvSpPr>
            <a:spLocks noChangeShapeType="1"/>
          </p:cNvSpPr>
          <p:nvPr/>
        </p:nvSpPr>
        <p:spPr bwMode="auto">
          <a:xfrm>
            <a:off x="7348524" y="55253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96" name="Line 132"/>
          <p:cNvSpPr>
            <a:spLocks noChangeShapeType="1"/>
          </p:cNvSpPr>
          <p:nvPr/>
        </p:nvSpPr>
        <p:spPr bwMode="auto">
          <a:xfrm>
            <a:off x="8339124" y="53729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97" name="Rectangle 133"/>
          <p:cNvSpPr>
            <a:spLocks noChangeArrowheads="1"/>
          </p:cNvSpPr>
          <p:nvPr/>
        </p:nvSpPr>
        <p:spPr bwMode="auto">
          <a:xfrm>
            <a:off x="6108686" y="58079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598" name="Group 134"/>
          <p:cNvGrpSpPr>
            <a:grpSpLocks/>
          </p:cNvGrpSpPr>
          <p:nvPr/>
        </p:nvGrpSpPr>
        <p:grpSpPr bwMode="auto">
          <a:xfrm>
            <a:off x="6870686" y="5807918"/>
            <a:ext cx="700088" cy="327025"/>
            <a:chOff x="3827" y="3010"/>
            <a:chExt cx="441" cy="206"/>
          </a:xfrm>
        </p:grpSpPr>
        <p:sp>
          <p:nvSpPr>
            <p:cNvPr id="62599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600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601" name="Group 137"/>
          <p:cNvGrpSpPr>
            <a:grpSpLocks/>
          </p:cNvGrpSpPr>
          <p:nvPr/>
        </p:nvGrpSpPr>
        <p:grpSpPr bwMode="auto">
          <a:xfrm>
            <a:off x="7937486" y="5807918"/>
            <a:ext cx="700088" cy="327025"/>
            <a:chOff x="4499" y="3010"/>
            <a:chExt cx="441" cy="206"/>
          </a:xfrm>
        </p:grpSpPr>
        <p:sp>
          <p:nvSpPr>
            <p:cNvPr id="62602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603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6357924" y="59825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7348524" y="59825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8339124" y="58301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07" name="Rectangle 143"/>
          <p:cNvSpPr>
            <a:spLocks noChangeArrowheads="1"/>
          </p:cNvSpPr>
          <p:nvPr/>
        </p:nvSpPr>
        <p:spPr bwMode="auto">
          <a:xfrm>
            <a:off x="6108686" y="6265118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608" name="Group 144"/>
          <p:cNvGrpSpPr>
            <a:grpSpLocks/>
          </p:cNvGrpSpPr>
          <p:nvPr/>
        </p:nvGrpSpPr>
        <p:grpSpPr bwMode="auto">
          <a:xfrm>
            <a:off x="6870686" y="6265118"/>
            <a:ext cx="700088" cy="327025"/>
            <a:chOff x="3827" y="3298"/>
            <a:chExt cx="441" cy="206"/>
          </a:xfrm>
        </p:grpSpPr>
        <p:sp>
          <p:nvSpPr>
            <p:cNvPr id="62609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610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611" name="Line 147"/>
          <p:cNvSpPr>
            <a:spLocks noChangeShapeType="1"/>
          </p:cNvSpPr>
          <p:nvPr/>
        </p:nvSpPr>
        <p:spPr bwMode="auto">
          <a:xfrm>
            <a:off x="6357924" y="643974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12" name="Line 148"/>
          <p:cNvSpPr>
            <a:spLocks noChangeShapeType="1"/>
          </p:cNvSpPr>
          <p:nvPr/>
        </p:nvSpPr>
        <p:spPr bwMode="auto">
          <a:xfrm>
            <a:off x="7272324" y="628734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13" name="Rectangle 149"/>
          <p:cNvSpPr>
            <a:spLocks noChangeArrowheads="1"/>
          </p:cNvSpPr>
          <p:nvPr/>
        </p:nvSpPr>
        <p:spPr bwMode="auto">
          <a:xfrm>
            <a:off x="528638" y="1773854"/>
            <a:ext cx="36195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14" name="Rectangle 150"/>
          <p:cNvSpPr>
            <a:spLocks noChangeArrowheads="1"/>
          </p:cNvSpPr>
          <p:nvPr/>
        </p:nvSpPr>
        <p:spPr bwMode="auto">
          <a:xfrm>
            <a:off x="627062" y="4084637"/>
            <a:ext cx="36195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15" name="Rectangle 151"/>
          <p:cNvSpPr>
            <a:spLocks noChangeArrowheads="1"/>
          </p:cNvSpPr>
          <p:nvPr/>
        </p:nvSpPr>
        <p:spPr bwMode="auto">
          <a:xfrm>
            <a:off x="5580049" y="3039318"/>
            <a:ext cx="3619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62616" name="Rectangle 152"/>
          <p:cNvSpPr>
            <a:spLocks noChangeArrowheads="1"/>
          </p:cNvSpPr>
          <p:nvPr/>
        </p:nvSpPr>
        <p:spPr bwMode="auto">
          <a:xfrm>
            <a:off x="1739900" y="181671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17" name="Rectangle 153"/>
          <p:cNvSpPr>
            <a:spLocks noChangeArrowheads="1"/>
          </p:cNvSpPr>
          <p:nvPr/>
        </p:nvSpPr>
        <p:spPr bwMode="auto">
          <a:xfrm>
            <a:off x="2763838" y="181989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18" name="Rectangle 154"/>
          <p:cNvSpPr>
            <a:spLocks noChangeArrowheads="1"/>
          </p:cNvSpPr>
          <p:nvPr/>
        </p:nvSpPr>
        <p:spPr bwMode="auto">
          <a:xfrm>
            <a:off x="3770313" y="181989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19" name="Rectangle 155"/>
          <p:cNvSpPr>
            <a:spLocks noChangeArrowheads="1"/>
          </p:cNvSpPr>
          <p:nvPr/>
        </p:nvSpPr>
        <p:spPr bwMode="auto">
          <a:xfrm>
            <a:off x="1755775" y="226756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20" name="Rectangle 156"/>
          <p:cNvSpPr>
            <a:spLocks noChangeArrowheads="1"/>
          </p:cNvSpPr>
          <p:nvPr/>
        </p:nvSpPr>
        <p:spPr bwMode="auto">
          <a:xfrm>
            <a:off x="2763838" y="2267566"/>
            <a:ext cx="40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21" name="Rectangle 157"/>
          <p:cNvSpPr>
            <a:spLocks noChangeArrowheads="1"/>
          </p:cNvSpPr>
          <p:nvPr/>
        </p:nvSpPr>
        <p:spPr bwMode="auto">
          <a:xfrm>
            <a:off x="3756025" y="226756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22" name="Rectangle 158"/>
          <p:cNvSpPr>
            <a:spLocks noChangeArrowheads="1"/>
          </p:cNvSpPr>
          <p:nvPr/>
        </p:nvSpPr>
        <p:spPr bwMode="auto">
          <a:xfrm>
            <a:off x="1755775" y="271682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23" name="Rectangle 159"/>
          <p:cNvSpPr>
            <a:spLocks noChangeArrowheads="1"/>
          </p:cNvSpPr>
          <p:nvPr/>
        </p:nvSpPr>
        <p:spPr bwMode="auto">
          <a:xfrm>
            <a:off x="2751138" y="271682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24" name="Rectangle 160"/>
          <p:cNvSpPr>
            <a:spLocks noChangeArrowheads="1"/>
          </p:cNvSpPr>
          <p:nvPr/>
        </p:nvSpPr>
        <p:spPr bwMode="auto">
          <a:xfrm>
            <a:off x="3756025" y="271682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25" name="Rectangle 161"/>
          <p:cNvSpPr>
            <a:spLocks noChangeArrowheads="1"/>
          </p:cNvSpPr>
          <p:nvPr/>
        </p:nvSpPr>
        <p:spPr bwMode="auto">
          <a:xfrm>
            <a:off x="1755775" y="319307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26" name="Rectangle 162"/>
          <p:cNvSpPr>
            <a:spLocks noChangeArrowheads="1"/>
          </p:cNvSpPr>
          <p:nvPr/>
        </p:nvSpPr>
        <p:spPr bwMode="auto">
          <a:xfrm>
            <a:off x="2749550" y="316609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27" name="Rectangle 163"/>
          <p:cNvSpPr>
            <a:spLocks noChangeArrowheads="1"/>
          </p:cNvSpPr>
          <p:nvPr/>
        </p:nvSpPr>
        <p:spPr bwMode="auto">
          <a:xfrm>
            <a:off x="3770313" y="316609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29" name="Rectangle 165"/>
          <p:cNvSpPr>
            <a:spLocks noChangeArrowheads="1"/>
          </p:cNvSpPr>
          <p:nvPr/>
        </p:nvSpPr>
        <p:spPr bwMode="auto">
          <a:xfrm>
            <a:off x="1854199" y="413702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30" name="Rectangle 166"/>
          <p:cNvSpPr>
            <a:spLocks noChangeArrowheads="1"/>
          </p:cNvSpPr>
          <p:nvPr/>
        </p:nvSpPr>
        <p:spPr bwMode="auto">
          <a:xfrm>
            <a:off x="1854199" y="457199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31" name="Rectangle 167"/>
          <p:cNvSpPr>
            <a:spLocks noChangeArrowheads="1"/>
          </p:cNvSpPr>
          <p:nvPr/>
        </p:nvSpPr>
        <p:spPr bwMode="auto">
          <a:xfrm>
            <a:off x="2860674" y="457358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33" name="Rectangle 169"/>
          <p:cNvSpPr>
            <a:spLocks noChangeArrowheads="1"/>
          </p:cNvSpPr>
          <p:nvPr/>
        </p:nvSpPr>
        <p:spPr bwMode="auto">
          <a:xfrm>
            <a:off x="6897674" y="300280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34" name="Rectangle 170"/>
          <p:cNvSpPr>
            <a:spLocks noChangeArrowheads="1"/>
          </p:cNvSpPr>
          <p:nvPr/>
        </p:nvSpPr>
        <p:spPr bwMode="auto">
          <a:xfrm>
            <a:off x="7959711" y="30170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35" name="Rectangle 171"/>
          <p:cNvSpPr>
            <a:spLocks noChangeArrowheads="1"/>
          </p:cNvSpPr>
          <p:nvPr/>
        </p:nvSpPr>
        <p:spPr bwMode="auto">
          <a:xfrm>
            <a:off x="6911961" y="346476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36" name="Rectangle 172"/>
          <p:cNvSpPr>
            <a:spLocks noChangeArrowheads="1"/>
          </p:cNvSpPr>
          <p:nvPr/>
        </p:nvSpPr>
        <p:spPr bwMode="auto">
          <a:xfrm>
            <a:off x="7958124" y="346635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37" name="Rectangle 173"/>
          <p:cNvSpPr>
            <a:spLocks noChangeArrowheads="1"/>
          </p:cNvSpPr>
          <p:nvPr/>
        </p:nvSpPr>
        <p:spPr bwMode="auto">
          <a:xfrm>
            <a:off x="6899261" y="392673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38" name="Rectangle 174"/>
          <p:cNvSpPr>
            <a:spLocks noChangeArrowheads="1"/>
          </p:cNvSpPr>
          <p:nvPr/>
        </p:nvSpPr>
        <p:spPr bwMode="auto">
          <a:xfrm>
            <a:off x="7945424" y="39283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39" name="Rectangle 175"/>
          <p:cNvSpPr>
            <a:spLocks noChangeArrowheads="1"/>
          </p:cNvSpPr>
          <p:nvPr/>
        </p:nvSpPr>
        <p:spPr bwMode="auto">
          <a:xfrm>
            <a:off x="6883386" y="43775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40" name="Rectangle 176"/>
          <p:cNvSpPr>
            <a:spLocks noChangeArrowheads="1"/>
          </p:cNvSpPr>
          <p:nvPr/>
        </p:nvSpPr>
        <p:spPr bwMode="auto">
          <a:xfrm>
            <a:off x="7972411" y="43775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41" name="Rectangle 177"/>
          <p:cNvSpPr>
            <a:spLocks noChangeArrowheads="1"/>
          </p:cNvSpPr>
          <p:nvPr/>
        </p:nvSpPr>
        <p:spPr bwMode="auto">
          <a:xfrm>
            <a:off x="6897674" y="483954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62642" name="Rectangle 178"/>
          <p:cNvSpPr>
            <a:spLocks noChangeArrowheads="1"/>
          </p:cNvSpPr>
          <p:nvPr/>
        </p:nvSpPr>
        <p:spPr bwMode="auto">
          <a:xfrm>
            <a:off x="6884974" y="53157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62643" name="Rectangle 179"/>
          <p:cNvSpPr>
            <a:spLocks noChangeArrowheads="1"/>
          </p:cNvSpPr>
          <p:nvPr/>
        </p:nvSpPr>
        <p:spPr bwMode="auto">
          <a:xfrm>
            <a:off x="7947011" y="528880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62644" name="Rectangle 180"/>
          <p:cNvSpPr>
            <a:spLocks noChangeArrowheads="1"/>
          </p:cNvSpPr>
          <p:nvPr/>
        </p:nvSpPr>
        <p:spPr bwMode="auto">
          <a:xfrm>
            <a:off x="6899261" y="575076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62645" name="Rectangle 181"/>
          <p:cNvSpPr>
            <a:spLocks noChangeArrowheads="1"/>
          </p:cNvSpPr>
          <p:nvPr/>
        </p:nvSpPr>
        <p:spPr bwMode="auto">
          <a:xfrm>
            <a:off x="7972411" y="575076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62646" name="Rectangle 182"/>
          <p:cNvSpPr>
            <a:spLocks noChangeArrowheads="1"/>
          </p:cNvSpPr>
          <p:nvPr/>
        </p:nvSpPr>
        <p:spPr bwMode="auto">
          <a:xfrm>
            <a:off x="6894499" y="622225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62648" name="Oval 184"/>
          <p:cNvSpPr>
            <a:spLocks noChangeArrowheads="1"/>
          </p:cNvSpPr>
          <p:nvPr/>
        </p:nvSpPr>
        <p:spPr bwMode="auto">
          <a:xfrm>
            <a:off x="2014537" y="3909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62649" name="Oval 185"/>
          <p:cNvSpPr>
            <a:spLocks noChangeArrowheads="1"/>
          </p:cNvSpPr>
          <p:nvPr/>
        </p:nvSpPr>
        <p:spPr bwMode="auto">
          <a:xfrm>
            <a:off x="1328737" y="80109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62650" name="Oval 186"/>
          <p:cNvSpPr>
            <a:spLocks noChangeArrowheads="1"/>
          </p:cNvSpPr>
          <p:nvPr/>
        </p:nvSpPr>
        <p:spPr bwMode="auto">
          <a:xfrm>
            <a:off x="2700337" y="80109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62651" name="Oval 187"/>
          <p:cNvSpPr>
            <a:spLocks noChangeArrowheads="1"/>
          </p:cNvSpPr>
          <p:nvPr/>
        </p:nvSpPr>
        <p:spPr bwMode="auto">
          <a:xfrm>
            <a:off x="2014537" y="141069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62652" name="Line 188"/>
          <p:cNvSpPr>
            <a:spLocks noChangeShapeType="1"/>
          </p:cNvSpPr>
          <p:nvPr/>
        </p:nvSpPr>
        <p:spPr bwMode="auto">
          <a:xfrm>
            <a:off x="2236787" y="489942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53" name="Line 189"/>
          <p:cNvSpPr>
            <a:spLocks noChangeShapeType="1"/>
          </p:cNvSpPr>
          <p:nvPr/>
        </p:nvSpPr>
        <p:spPr bwMode="auto">
          <a:xfrm>
            <a:off x="1779587" y="1023342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54" name="Line 190"/>
          <p:cNvSpPr>
            <a:spLocks noChangeShapeType="1"/>
          </p:cNvSpPr>
          <p:nvPr/>
        </p:nvSpPr>
        <p:spPr bwMode="auto">
          <a:xfrm flipH="1">
            <a:off x="1668462" y="413742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55" name="Line 191"/>
          <p:cNvSpPr>
            <a:spLocks noChangeShapeType="1"/>
          </p:cNvSpPr>
          <p:nvPr/>
        </p:nvSpPr>
        <p:spPr bwMode="auto">
          <a:xfrm>
            <a:off x="2389187" y="413742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56" name="Line 192"/>
          <p:cNvSpPr>
            <a:spLocks noChangeShapeType="1"/>
          </p:cNvSpPr>
          <p:nvPr/>
        </p:nvSpPr>
        <p:spPr bwMode="auto">
          <a:xfrm>
            <a:off x="1654174" y="1229717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57" name="Line 193"/>
          <p:cNvSpPr>
            <a:spLocks noChangeShapeType="1"/>
          </p:cNvSpPr>
          <p:nvPr/>
        </p:nvSpPr>
        <p:spPr bwMode="auto">
          <a:xfrm flipH="1">
            <a:off x="2443162" y="1202730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58" name="Oval 194"/>
          <p:cNvSpPr>
            <a:spLocks noChangeArrowheads="1"/>
          </p:cNvSpPr>
          <p:nvPr/>
        </p:nvSpPr>
        <p:spPr bwMode="auto">
          <a:xfrm>
            <a:off x="3872483" y="3808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62659" name="Oval 195"/>
          <p:cNvSpPr>
            <a:spLocks noChangeArrowheads="1"/>
          </p:cNvSpPr>
          <p:nvPr/>
        </p:nvSpPr>
        <p:spPr bwMode="auto">
          <a:xfrm>
            <a:off x="3870896" y="491172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62660" name="Oval 196"/>
          <p:cNvSpPr>
            <a:spLocks noChangeArrowheads="1"/>
          </p:cNvSpPr>
          <p:nvPr/>
        </p:nvSpPr>
        <p:spPr bwMode="auto">
          <a:xfrm>
            <a:off x="3886771" y="593090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62661" name="Line 197"/>
          <p:cNvSpPr>
            <a:spLocks noChangeShapeType="1"/>
          </p:cNvSpPr>
          <p:nvPr/>
        </p:nvSpPr>
        <p:spPr bwMode="auto">
          <a:xfrm>
            <a:off x="4109021" y="5367338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62" name="Line 198"/>
          <p:cNvSpPr>
            <a:spLocks noChangeShapeType="1"/>
          </p:cNvSpPr>
          <p:nvPr/>
        </p:nvSpPr>
        <p:spPr bwMode="auto">
          <a:xfrm flipV="1">
            <a:off x="4204841" y="4231481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63" name="Line 199"/>
          <p:cNvSpPr>
            <a:spLocks noChangeShapeType="1"/>
          </p:cNvSpPr>
          <p:nvPr/>
        </p:nvSpPr>
        <p:spPr bwMode="auto">
          <a:xfrm>
            <a:off x="3918521" y="4224338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65" name="Oval 201"/>
          <p:cNvSpPr>
            <a:spLocks noChangeArrowheads="1"/>
          </p:cNvSpPr>
          <p:nvPr/>
        </p:nvSpPr>
        <p:spPr bwMode="auto">
          <a:xfrm>
            <a:off x="6857301" y="1213910"/>
            <a:ext cx="437002" cy="320086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62666" name="Line 202"/>
          <p:cNvSpPr>
            <a:spLocks noChangeShapeType="1"/>
          </p:cNvSpPr>
          <p:nvPr/>
        </p:nvSpPr>
        <p:spPr bwMode="auto">
          <a:xfrm>
            <a:off x="6657529" y="912652"/>
            <a:ext cx="312144" cy="32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667" name="Line 203"/>
          <p:cNvSpPr>
            <a:spLocks noChangeShapeType="1"/>
          </p:cNvSpPr>
          <p:nvPr/>
        </p:nvSpPr>
        <p:spPr bwMode="auto">
          <a:xfrm flipH="1">
            <a:off x="6744929" y="1505753"/>
            <a:ext cx="212258" cy="3671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2668" name="Group 204"/>
          <p:cNvGrpSpPr>
            <a:grpSpLocks/>
          </p:cNvGrpSpPr>
          <p:nvPr/>
        </p:nvGrpSpPr>
        <p:grpSpPr bwMode="auto">
          <a:xfrm>
            <a:off x="5758554" y="649052"/>
            <a:ext cx="998861" cy="1430974"/>
            <a:chOff x="852" y="1116"/>
            <a:chExt cx="960" cy="1824"/>
          </a:xfrm>
        </p:grpSpPr>
        <p:sp>
          <p:nvSpPr>
            <p:cNvPr id="62669" name="Oval 205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62670" name="Oval 206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62671" name="Oval 207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62672" name="Line 208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673" name="Line 209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674" name="Group 210"/>
          <p:cNvGrpSpPr>
            <a:grpSpLocks/>
          </p:cNvGrpSpPr>
          <p:nvPr/>
        </p:nvGrpSpPr>
        <p:grpSpPr bwMode="auto">
          <a:xfrm>
            <a:off x="7893619" y="620809"/>
            <a:ext cx="998861" cy="1430974"/>
            <a:chOff x="852" y="1116"/>
            <a:chExt cx="960" cy="1824"/>
          </a:xfrm>
        </p:grpSpPr>
        <p:sp>
          <p:nvSpPr>
            <p:cNvPr id="62675" name="Oval 211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62676" name="Oval 212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62677" name="Oval 213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62678" name="Line 214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679" name="Line 215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680" name="Oval 216"/>
          <p:cNvSpPr>
            <a:spLocks noChangeArrowheads="1"/>
          </p:cNvSpPr>
          <p:nvPr/>
        </p:nvSpPr>
        <p:spPr bwMode="auto">
          <a:xfrm>
            <a:off x="7968534" y="2475426"/>
            <a:ext cx="437002" cy="320086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2"/>
                </a:solidFill>
                <a:ea typeface="新細明體" charset="-120"/>
              </a:rPr>
              <a:t>7</a:t>
            </a:r>
          </a:p>
        </p:txBody>
      </p:sp>
      <p:sp>
        <p:nvSpPr>
          <p:cNvPr id="62681" name="Line 217"/>
          <p:cNvSpPr>
            <a:spLocks noChangeShapeType="1"/>
          </p:cNvSpPr>
          <p:nvPr/>
        </p:nvSpPr>
        <p:spPr bwMode="auto">
          <a:xfrm flipH="1">
            <a:off x="8305649" y="2042368"/>
            <a:ext cx="262201" cy="470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1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70248"/>
            <a:ext cx="8424936" cy="455104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ffectLst/>
              </a:rPr>
              <a:t>degree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of a vertex </a:t>
            </a:r>
            <a:r>
              <a:rPr lang="en-US" altLang="zh-TW" dirty="0">
                <a:effectLst/>
              </a:rPr>
              <a:t>in an undirected graph</a:t>
            </a:r>
          </a:p>
          <a:p>
            <a:pPr lvl="1"/>
            <a:r>
              <a:rPr lang="en-US" altLang="zh-TW" dirty="0">
                <a:effectLst/>
              </a:rPr>
              <a:t># of nodes in adjacency list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# </a:t>
            </a:r>
            <a:r>
              <a:rPr lang="en-US" altLang="zh-TW" dirty="0" smtClean="0">
                <a:solidFill>
                  <a:srgbClr val="0000FF"/>
                </a:solidFill>
                <a:effectLst/>
              </a:rPr>
              <a:t>of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edges </a:t>
            </a:r>
            <a:r>
              <a:rPr lang="en-US" altLang="zh-TW" dirty="0">
                <a:effectLst/>
              </a:rPr>
              <a:t>in a graph</a:t>
            </a:r>
          </a:p>
          <a:p>
            <a:pPr lvl="1"/>
            <a:r>
              <a:rPr lang="en-US" altLang="zh-TW" dirty="0">
                <a:effectLst/>
              </a:rPr>
              <a:t>determined in O(</a:t>
            </a:r>
            <a:r>
              <a:rPr lang="en-US" altLang="zh-TW" i="1" dirty="0" err="1">
                <a:effectLst/>
              </a:rPr>
              <a:t>n</a:t>
            </a:r>
            <a:r>
              <a:rPr lang="en-US" altLang="zh-TW" dirty="0" err="1">
                <a:effectLst/>
              </a:rPr>
              <a:t>+</a:t>
            </a:r>
            <a:r>
              <a:rPr lang="en-US" altLang="zh-TW" i="1" dirty="0" err="1">
                <a:effectLst/>
              </a:rPr>
              <a:t>e</a:t>
            </a:r>
            <a:r>
              <a:rPr lang="en-US" altLang="zh-TW" dirty="0">
                <a:effectLst/>
              </a:rPr>
              <a:t>)</a:t>
            </a:r>
          </a:p>
          <a:p>
            <a:r>
              <a:rPr lang="en-US" altLang="zh-TW" dirty="0">
                <a:solidFill>
                  <a:srgbClr val="0000FF"/>
                </a:solidFill>
                <a:effectLst/>
              </a:rPr>
              <a:t>out-degree</a:t>
            </a:r>
            <a:r>
              <a:rPr lang="en-US" altLang="zh-TW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TW" dirty="0">
                <a:effectLst/>
              </a:rPr>
              <a:t>of a vertex in a directed graph</a:t>
            </a:r>
          </a:p>
          <a:p>
            <a:pPr lvl="1"/>
            <a:r>
              <a:rPr lang="en-US" altLang="zh-TW" dirty="0">
                <a:effectLst/>
              </a:rPr>
              <a:t># of nodes in its adjacency list</a:t>
            </a:r>
          </a:p>
          <a:p>
            <a:r>
              <a:rPr lang="en-US" altLang="zh-TW" dirty="0">
                <a:solidFill>
                  <a:srgbClr val="0000FF"/>
                </a:solidFill>
                <a:effectLst/>
              </a:rPr>
              <a:t>in-degree</a:t>
            </a:r>
            <a:r>
              <a:rPr lang="en-US" altLang="zh-TW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TW" dirty="0">
                <a:effectLst/>
              </a:rPr>
              <a:t>of a vertex in a directed graph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ffectLst/>
              </a:rPr>
              <a:t>traverse the whole data structure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/>
              <a:t>Interesting Operations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Definition</a:t>
            </a:r>
            <a:endParaRPr lang="en-US" altLang="zh-TW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4" y="980728"/>
            <a:ext cx="8226425" cy="3775075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sz="4000" dirty="0">
                <a:solidFill>
                  <a:srgbClr val="0000FF"/>
                </a:solidFill>
                <a:effectLst/>
              </a:rPr>
              <a:t>graph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i="1" dirty="0"/>
              <a:t>G</a:t>
            </a:r>
            <a:r>
              <a:rPr lang="en-US" altLang="zh-TW" dirty="0"/>
              <a:t> consists of two sets</a:t>
            </a:r>
          </a:p>
          <a:p>
            <a:pPr lvl="1"/>
            <a:r>
              <a:rPr lang="en-US" altLang="zh-TW" dirty="0"/>
              <a:t>a finite, nonempty set of vertices </a:t>
            </a:r>
            <a:r>
              <a:rPr lang="en-US" altLang="zh-TW" i="1" dirty="0"/>
              <a:t>V</a:t>
            </a:r>
            <a:r>
              <a:rPr lang="en-US" altLang="zh-TW" dirty="0"/>
              <a:t>(</a:t>
            </a:r>
            <a:r>
              <a:rPr lang="en-US" altLang="zh-TW" i="1" dirty="0"/>
              <a:t>G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 finite, possible empty set of edges </a:t>
            </a:r>
            <a:r>
              <a:rPr lang="en-US" altLang="zh-TW" i="1" dirty="0"/>
              <a:t>E</a:t>
            </a:r>
            <a:r>
              <a:rPr lang="en-US" altLang="zh-TW" dirty="0"/>
              <a:t>(</a:t>
            </a:r>
            <a:r>
              <a:rPr lang="en-US" altLang="zh-TW" i="1" dirty="0"/>
              <a:t>G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sz="2800" i="1" dirty="0"/>
              <a:t>G</a:t>
            </a:r>
            <a:r>
              <a:rPr lang="en-US" altLang="zh-TW" sz="2800" dirty="0"/>
              <a:t>(</a:t>
            </a:r>
            <a:r>
              <a:rPr lang="en-US" altLang="zh-TW" sz="2800" i="1" dirty="0"/>
              <a:t>V</a:t>
            </a:r>
            <a:r>
              <a:rPr lang="en-US" altLang="zh-TW" sz="2800" dirty="0"/>
              <a:t>,</a:t>
            </a:r>
            <a:r>
              <a:rPr lang="en-US" altLang="zh-TW" sz="2800" i="1" dirty="0"/>
              <a:t>E</a:t>
            </a:r>
            <a:r>
              <a:rPr lang="en-US" altLang="zh-TW" sz="2800" dirty="0"/>
              <a:t>) represents a graph</a:t>
            </a:r>
          </a:p>
          <a:p>
            <a:pPr lvl="1"/>
            <a:r>
              <a:rPr lang="en-US" altLang="zh-TW" sz="2400" dirty="0"/>
              <a:t>An</a:t>
            </a:r>
            <a:r>
              <a:rPr lang="en-US" altLang="zh-TW" sz="2400" dirty="0">
                <a:solidFill>
                  <a:schemeClr val="accent1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undirected graph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is one in which the pair of vertices in an edge is unordered, 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0,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1) = (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1,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/>
            <a:endParaRPr lang="en-US" altLang="zh-TW" sz="2400" dirty="0">
              <a:solidFill>
                <a:schemeClr val="tx2"/>
              </a:solidFill>
            </a:endParaRPr>
          </a:p>
          <a:p>
            <a:pPr lvl="1"/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directed graph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is one in which each edge is a directed pair of vertices, </a:t>
            </a:r>
            <a:r>
              <a:rPr lang="en-US" altLang="zh-TW" sz="2400" dirty="0">
                <a:solidFill>
                  <a:srgbClr val="0000FF"/>
                </a:solidFill>
              </a:rPr>
              <a:t>&lt;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0,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1&gt; != &lt;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1,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2400" dirty="0">
                <a:solidFill>
                  <a:srgbClr val="0000FF"/>
                </a:solidFill>
              </a:rPr>
              <a:t>0&gt;</a:t>
            </a:r>
          </a:p>
        </p:txBody>
      </p:sp>
      <p:grpSp>
        <p:nvGrpSpPr>
          <p:cNvPr id="218120" name="Group 8"/>
          <p:cNvGrpSpPr>
            <a:grpSpLocks/>
          </p:cNvGrpSpPr>
          <p:nvPr/>
        </p:nvGrpSpPr>
        <p:grpSpPr bwMode="auto">
          <a:xfrm>
            <a:off x="5148064" y="6113170"/>
            <a:ext cx="3036888" cy="487363"/>
            <a:chOff x="3171" y="3595"/>
            <a:chExt cx="1913" cy="307"/>
          </a:xfrm>
        </p:grpSpPr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>
              <a:off x="3445" y="3766"/>
              <a:ext cx="13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8118" name="Text Box 6"/>
            <p:cNvSpPr txBox="1">
              <a:spLocks noChangeArrowheads="1"/>
            </p:cNvSpPr>
            <p:nvPr/>
          </p:nvSpPr>
          <p:spPr bwMode="auto">
            <a:xfrm>
              <a:off x="3171" y="361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i="1" dirty="0">
                  <a:solidFill>
                    <a:srgbClr val="0000FF"/>
                  </a:solidFill>
                </a:rPr>
                <a:t>v</a:t>
              </a:r>
              <a:r>
                <a:rPr lang="en-US" altLang="zh-TW" b="1" dirty="0">
                  <a:solidFill>
                    <a:srgbClr val="0000FF"/>
                  </a:solidFill>
                </a:rPr>
                <a:t>0</a:t>
              </a:r>
              <a:endParaRPr lang="en-US" altLang="zh-TW" b="1" dirty="0">
                <a:solidFill>
                  <a:srgbClr val="CC3300"/>
                </a:solidFill>
                <a:latin typeface="Verdana" pitchFamily="34" charset="0"/>
              </a:endParaRPr>
            </a:p>
          </p:txBody>
        </p:sp>
        <p:sp>
          <p:nvSpPr>
            <p:cNvPr id="218119" name="Text Box 7"/>
            <p:cNvSpPr txBox="1">
              <a:spLocks noChangeArrowheads="1"/>
            </p:cNvSpPr>
            <p:nvPr/>
          </p:nvSpPr>
          <p:spPr bwMode="auto">
            <a:xfrm>
              <a:off x="4785" y="3595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i="1" dirty="0">
                  <a:solidFill>
                    <a:srgbClr val="0000FF"/>
                  </a:solidFill>
                </a:rPr>
                <a:t>v</a:t>
              </a:r>
              <a:r>
                <a:rPr lang="en-US" altLang="zh-TW" b="1" dirty="0">
                  <a:solidFill>
                    <a:srgbClr val="0000FF"/>
                  </a:solidFill>
                </a:rPr>
                <a:t>1</a:t>
              </a:r>
              <a:endParaRPr lang="en-US" altLang="zh-TW" sz="2400" b="1" dirty="0">
                <a:solidFill>
                  <a:srgbClr val="CC3300"/>
                </a:solidFill>
                <a:latin typeface="Verdana" pitchFamily="34" charset="0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106169" y="4597821"/>
            <a:ext cx="3036888" cy="487363"/>
            <a:chOff x="3171" y="3595"/>
            <a:chExt cx="1913" cy="307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445" y="3766"/>
              <a:ext cx="13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171" y="361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i="1" dirty="0">
                  <a:solidFill>
                    <a:srgbClr val="0000FF"/>
                  </a:solidFill>
                </a:rPr>
                <a:t>v</a:t>
              </a:r>
              <a:r>
                <a:rPr lang="en-US" altLang="zh-TW" b="1" dirty="0">
                  <a:solidFill>
                    <a:srgbClr val="0000FF"/>
                  </a:solidFill>
                </a:rPr>
                <a:t>0</a:t>
              </a:r>
              <a:endParaRPr lang="en-US" altLang="zh-TW" sz="2400" b="1" dirty="0">
                <a:solidFill>
                  <a:srgbClr val="CC3300"/>
                </a:solidFill>
                <a:latin typeface="Verdana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785" y="3595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i="1" dirty="0">
                  <a:solidFill>
                    <a:srgbClr val="0000FF"/>
                  </a:solidFill>
                </a:rPr>
                <a:t>v</a:t>
              </a:r>
              <a:r>
                <a:rPr lang="en-US" altLang="zh-TW" b="1" dirty="0">
                  <a:solidFill>
                    <a:srgbClr val="0000FF"/>
                  </a:solidFill>
                </a:rPr>
                <a:t>1</a:t>
              </a:r>
              <a:endParaRPr lang="en-US" altLang="zh-TW" sz="2400" b="1" dirty="0">
                <a:solidFill>
                  <a:srgbClr val="CC3300"/>
                </a:solidFill>
                <a:latin typeface="Verdana" pitchFamily="34" charset="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45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7743328" y="5934817"/>
            <a:ext cx="1224136" cy="374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737151" y="5281865"/>
            <a:ext cx="1224136" cy="68917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754613" y="4540078"/>
            <a:ext cx="1224136" cy="732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740352" y="4207420"/>
            <a:ext cx="1224136" cy="34924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766495" y="3552452"/>
            <a:ext cx="1224136" cy="654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743328" y="2904380"/>
            <a:ext cx="1224136" cy="64807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740352" y="2562035"/>
            <a:ext cx="1224136" cy="342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516216" y="6273485"/>
            <a:ext cx="1224136" cy="33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516216" y="5612980"/>
            <a:ext cx="1224136" cy="643674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516216" y="5272440"/>
            <a:ext cx="1224136" cy="36004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516216" y="2564904"/>
            <a:ext cx="1224136" cy="2733196"/>
          </a:xfrm>
          <a:prstGeom prst="rect">
            <a:avLst/>
          </a:prstGeom>
          <a:solidFill>
            <a:srgbClr val="00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6632"/>
            <a:ext cx="8226425" cy="792163"/>
          </a:xfrm>
        </p:spPr>
        <p:txBody>
          <a:bodyPr/>
          <a:lstStyle/>
          <a:p>
            <a:r>
              <a:rPr lang="en-US" altLang="zh-TW" dirty="0"/>
              <a:t>Compact Representation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698" y="838299"/>
            <a:ext cx="8226425" cy="5473700"/>
          </a:xfrm>
          <a:noFill/>
          <a:ln/>
        </p:spPr>
        <p:txBody>
          <a:bodyPr/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Sequentially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pack the nodes </a:t>
            </a:r>
            <a:r>
              <a:rPr lang="en-US" altLang="zh-TW" sz="2400" dirty="0" smtClean="0"/>
              <a:t>from the </a:t>
            </a:r>
            <a:r>
              <a:rPr lang="en-US" altLang="zh-TW" sz="2400" dirty="0"/>
              <a:t>adjacency lists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i="1" dirty="0"/>
              <a:t>node</a:t>
            </a:r>
            <a:r>
              <a:rPr lang="en-US" altLang="zh-TW" sz="2400" dirty="0"/>
              <a:t>[1] ~ </a:t>
            </a:r>
            <a:r>
              <a:rPr lang="en-US" altLang="zh-TW" sz="2400" i="1" dirty="0"/>
              <a:t>node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+2</a:t>
            </a:r>
            <a:r>
              <a:rPr lang="en-US" altLang="zh-TW" sz="2400" i="1" dirty="0"/>
              <a:t>e</a:t>
            </a:r>
            <a:r>
              <a:rPr lang="en-US" altLang="zh-TW" sz="2400" dirty="0"/>
              <a:t>+1] may be </a:t>
            </a:r>
            <a:r>
              <a:rPr lang="en-US" altLang="zh-TW" sz="2400" dirty="0" smtClean="0"/>
              <a:t>used.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i="1" dirty="0" smtClean="0"/>
              <a:t>node</a:t>
            </a:r>
            <a:r>
              <a:rPr lang="en-US" altLang="zh-TW" sz="2400" dirty="0" smtClean="0"/>
              <a:t>[0</a:t>
            </a:r>
            <a:r>
              <a:rPr lang="en-US" altLang="zh-TW" sz="2400" dirty="0"/>
              <a:t>] ~ </a:t>
            </a:r>
            <a:r>
              <a:rPr lang="en-US" altLang="zh-TW" sz="2400" i="1" dirty="0"/>
              <a:t>node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-1] gives the </a:t>
            </a:r>
            <a:r>
              <a:rPr lang="en-US" altLang="zh-TW" sz="2400" dirty="0">
                <a:solidFill>
                  <a:srgbClr val="0000FF"/>
                </a:solidFill>
              </a:rPr>
              <a:t>starting </a:t>
            </a:r>
            <a:r>
              <a:rPr lang="en-US" altLang="zh-TW" sz="2400" dirty="0" smtClean="0">
                <a:solidFill>
                  <a:srgbClr val="0000FF"/>
                </a:solidFill>
              </a:rPr>
              <a:t>point </a:t>
            </a:r>
            <a:r>
              <a:rPr lang="en-US" altLang="zh-TW" sz="2400" dirty="0">
                <a:solidFill>
                  <a:srgbClr val="0000FF"/>
                </a:solidFill>
              </a:rPr>
              <a:t>of the list for vertex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I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i="1" dirty="0" smtClean="0"/>
              <a:t>node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n</a:t>
            </a:r>
            <a:r>
              <a:rPr lang="en-US" altLang="zh-TW" sz="2400" dirty="0"/>
              <a:t>]: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+2</a:t>
            </a:r>
            <a:r>
              <a:rPr lang="en-US" altLang="zh-TW" sz="2400" i="1" dirty="0" smtClean="0"/>
              <a:t>e</a:t>
            </a:r>
            <a:r>
              <a:rPr lang="en-US" altLang="zh-TW" sz="2400" dirty="0" smtClean="0"/>
              <a:t>+1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i="1" dirty="0" smtClean="0"/>
              <a:t>node</a:t>
            </a:r>
            <a:r>
              <a:rPr lang="en-US" altLang="zh-TW" sz="2400" dirty="0" smtClean="0"/>
              <a:t>[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+1</a:t>
            </a:r>
            <a:r>
              <a:rPr lang="en-US" altLang="zh-TW" sz="2400" dirty="0"/>
              <a:t>] … </a:t>
            </a:r>
            <a:r>
              <a:rPr lang="en-US" altLang="zh-TW" sz="2400" i="1" dirty="0"/>
              <a:t>node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+2</a:t>
            </a:r>
            <a:r>
              <a:rPr lang="en-US" altLang="zh-TW" sz="2400" i="1" dirty="0"/>
              <a:t>e</a:t>
            </a:r>
            <a:r>
              <a:rPr lang="en-US" altLang="zh-TW" sz="2400" dirty="0"/>
              <a:t>]: head node </a:t>
            </a:r>
            <a:br>
              <a:rPr lang="en-US" altLang="zh-TW" sz="2400" dirty="0"/>
            </a:br>
            <a:r>
              <a:rPr lang="en-US" altLang="zh-TW" sz="2400" dirty="0"/>
              <a:t>of edge</a:t>
            </a:r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vertices adjacent </a:t>
            </a:r>
            <a:r>
              <a:rPr lang="en-US" altLang="zh-TW" sz="2400" dirty="0"/>
              <a:t>from vertex </a:t>
            </a:r>
            <a:r>
              <a:rPr lang="en-US" altLang="zh-TW" sz="2400" i="1" dirty="0"/>
              <a:t>i</a:t>
            </a:r>
            <a:r>
              <a:rPr lang="en-US" altLang="zh-TW" sz="2400" dirty="0"/>
              <a:t> are </a:t>
            </a:r>
            <a:br>
              <a:rPr lang="en-US" altLang="zh-TW" sz="2400" dirty="0"/>
            </a:br>
            <a:r>
              <a:rPr lang="en-US" altLang="zh-TW" sz="2400" dirty="0"/>
              <a:t>stored in </a:t>
            </a:r>
            <a:r>
              <a:rPr lang="en-US" altLang="zh-TW" sz="2400" i="1" dirty="0">
                <a:solidFill>
                  <a:srgbClr val="FF0000"/>
                </a:solidFill>
              </a:rPr>
              <a:t>node</a:t>
            </a:r>
            <a:r>
              <a:rPr lang="en-US" altLang="zh-TW" sz="2400" dirty="0">
                <a:solidFill>
                  <a:srgbClr val="FF0000"/>
                </a:solidFill>
              </a:rPr>
              <a:t>[</a:t>
            </a:r>
            <a:r>
              <a:rPr lang="en-US" altLang="zh-TW" sz="2400" i="1" dirty="0">
                <a:solidFill>
                  <a:srgbClr val="FF0000"/>
                </a:solidFill>
              </a:rPr>
              <a:t>node</a:t>
            </a:r>
            <a:r>
              <a:rPr lang="en-US" altLang="zh-TW" sz="2400" dirty="0">
                <a:solidFill>
                  <a:srgbClr val="FF0000"/>
                </a:solidFill>
              </a:rPr>
              <a:t>[</a:t>
            </a:r>
            <a:r>
              <a:rPr lang="en-US" altLang="zh-TW" sz="2400" i="1" dirty="0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]]</a:t>
            </a:r>
            <a:r>
              <a:rPr lang="en-US" altLang="zh-TW" sz="2400" dirty="0"/>
              <a:t>, … ,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i="1" dirty="0" smtClean="0">
                <a:solidFill>
                  <a:srgbClr val="FF0000"/>
                </a:solidFill>
              </a:rPr>
              <a:t>node</a:t>
            </a:r>
            <a:r>
              <a:rPr lang="en-US" altLang="zh-TW" sz="2400" dirty="0" smtClean="0">
                <a:solidFill>
                  <a:srgbClr val="FF0000"/>
                </a:solidFill>
              </a:rPr>
              <a:t>[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node</a:t>
            </a:r>
            <a:r>
              <a:rPr lang="en-US" altLang="zh-TW" sz="2400" dirty="0" smtClean="0">
                <a:solidFill>
                  <a:srgbClr val="FF0000"/>
                </a:solidFill>
              </a:rPr>
              <a:t>[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</a:rPr>
              <a:t>+1</a:t>
            </a:r>
            <a:r>
              <a:rPr lang="en-US" altLang="zh-TW" sz="2400" dirty="0">
                <a:solidFill>
                  <a:srgbClr val="FF0000"/>
                </a:solidFill>
              </a:rPr>
              <a:t>]-1]</a:t>
            </a:r>
            <a:r>
              <a:rPr lang="en-US" altLang="zh-TW" sz="2400" dirty="0"/>
              <a:t>, 0≦</a:t>
            </a:r>
            <a:r>
              <a:rPr lang="en-US" altLang="zh-TW" sz="2400" i="1" dirty="0"/>
              <a:t>i</a:t>
            </a:r>
            <a:r>
              <a:rPr lang="en-US" altLang="zh-TW" sz="2400" dirty="0">
                <a:sym typeface="Symbol" pitchFamily="18" charset="2"/>
              </a:rPr>
              <a:t></a:t>
            </a:r>
            <a:r>
              <a:rPr lang="en-US" altLang="zh-TW" sz="2400" i="1" dirty="0"/>
              <a:t>n</a:t>
            </a:r>
          </a:p>
          <a:p>
            <a:r>
              <a:rPr lang="en-US" altLang="zh-TW" sz="2400" dirty="0"/>
              <a:t>The number of edge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may be </a:t>
            </a:r>
            <a:br>
              <a:rPr lang="en-US" altLang="zh-TW" sz="2400" dirty="0"/>
            </a:br>
            <a:r>
              <a:rPr lang="en-US" altLang="zh-TW" sz="2400" dirty="0"/>
              <a:t>determined in O(</a:t>
            </a:r>
            <a:r>
              <a:rPr lang="en-US" altLang="zh-TW" sz="2400" i="1" dirty="0" err="1"/>
              <a:t>n</a:t>
            </a:r>
            <a:r>
              <a:rPr lang="en-US" altLang="zh-TW" sz="2400" dirty="0" err="1"/>
              <a:t>+</a:t>
            </a:r>
            <a:r>
              <a:rPr lang="en-US" altLang="zh-TW" sz="2400" i="1" dirty="0" err="1"/>
              <a:t>e</a:t>
            </a:r>
            <a:r>
              <a:rPr lang="en-US" altLang="zh-TW" sz="2400" dirty="0"/>
              <a:t>) time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20</a:t>
            </a:fld>
            <a:endParaRPr lang="en-US" altLang="zh-TW"/>
          </a:p>
        </p:txBody>
      </p:sp>
      <p:graphicFrame>
        <p:nvGraphicFramePr>
          <p:cNvPr id="23757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72502"/>
              </p:ext>
            </p:extLst>
          </p:nvPr>
        </p:nvGraphicFramePr>
        <p:xfrm>
          <a:off x="6413500" y="2542579"/>
          <a:ext cx="2730500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文件" r:id="rId4" imgW="2905635" imgH="4633565" progId="Word.Document.8">
                  <p:embed/>
                </p:oleObj>
              </mc:Choice>
              <mc:Fallback>
                <p:oleObj name="文件" r:id="rId4" imgW="2905635" imgH="463356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542579"/>
                        <a:ext cx="2730500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5245201" y="5971037"/>
            <a:ext cx="370005" cy="25264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>
            <a:off x="5076056" y="5733256"/>
            <a:ext cx="264289" cy="260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031"/>
          <p:cNvSpPr>
            <a:spLocks noChangeShapeType="1"/>
          </p:cNvSpPr>
          <p:nvPr/>
        </p:nvSpPr>
        <p:spPr bwMode="auto">
          <a:xfrm flipH="1">
            <a:off x="5150057" y="6201388"/>
            <a:ext cx="179717" cy="289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" name="Group 1032"/>
          <p:cNvGrpSpPr>
            <a:grpSpLocks/>
          </p:cNvGrpSpPr>
          <p:nvPr/>
        </p:nvGrpSpPr>
        <p:grpSpPr bwMode="auto">
          <a:xfrm>
            <a:off x="4314903" y="5525198"/>
            <a:ext cx="845726" cy="1129460"/>
            <a:chOff x="852" y="1116"/>
            <a:chExt cx="960" cy="1824"/>
          </a:xfrm>
        </p:grpSpPr>
        <p:sp>
          <p:nvSpPr>
            <p:cNvPr id="22" name="Oval 1033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3" name="Oval 1034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24" name="Oval 1035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25" name="Line 1036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1037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" name="Group 1038"/>
          <p:cNvGrpSpPr>
            <a:grpSpLocks/>
          </p:cNvGrpSpPr>
          <p:nvPr/>
        </p:nvGrpSpPr>
        <p:grpSpPr bwMode="auto">
          <a:xfrm>
            <a:off x="5521275" y="4948859"/>
            <a:ext cx="845726" cy="1129460"/>
            <a:chOff x="852" y="1116"/>
            <a:chExt cx="960" cy="1824"/>
          </a:xfrm>
        </p:grpSpPr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1356" y="1116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852" y="1848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19" name="Oval 1041"/>
            <p:cNvSpPr>
              <a:spLocks noChangeArrowheads="1"/>
            </p:cNvSpPr>
            <p:nvPr/>
          </p:nvSpPr>
          <p:spPr bwMode="auto">
            <a:xfrm>
              <a:off x="1392" y="25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20" name="Line 1042"/>
            <p:cNvSpPr>
              <a:spLocks noChangeShapeType="1"/>
            </p:cNvSpPr>
            <p:nvPr/>
          </p:nvSpPr>
          <p:spPr bwMode="auto">
            <a:xfrm flipH="1">
              <a:off x="1140" y="1476"/>
              <a:ext cx="27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043"/>
            <p:cNvSpPr>
              <a:spLocks noChangeShapeType="1"/>
            </p:cNvSpPr>
            <p:nvPr/>
          </p:nvSpPr>
          <p:spPr bwMode="auto">
            <a:xfrm>
              <a:off x="1176" y="2220"/>
              <a:ext cx="216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" name="Oval 1044"/>
          <p:cNvSpPr>
            <a:spLocks noChangeArrowheads="1"/>
          </p:cNvSpPr>
          <p:nvPr/>
        </p:nvSpPr>
        <p:spPr bwMode="auto">
          <a:xfrm>
            <a:off x="5584705" y="6412698"/>
            <a:ext cx="370005" cy="25264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2"/>
                </a:solidFill>
                <a:ea typeface="新細明體" charset="-120"/>
              </a:rPr>
              <a:t>7</a:t>
            </a:r>
          </a:p>
        </p:txBody>
      </p:sp>
      <p:sp>
        <p:nvSpPr>
          <p:cNvPr id="13" name="Line 1045"/>
          <p:cNvSpPr>
            <a:spLocks noChangeShapeType="1"/>
          </p:cNvSpPr>
          <p:nvPr/>
        </p:nvSpPr>
        <p:spPr bwMode="auto">
          <a:xfrm flipH="1">
            <a:off x="5870137" y="6070888"/>
            <a:ext cx="222003" cy="371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9875"/>
            <a:ext cx="8226425" cy="927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Determine </a:t>
            </a:r>
            <a:br>
              <a:rPr lang="en-US" altLang="zh-TW" dirty="0" smtClean="0"/>
            </a:br>
            <a:r>
              <a:rPr lang="en-US" altLang="zh-TW" dirty="0" smtClean="0"/>
              <a:t>In-degree </a:t>
            </a:r>
            <a:r>
              <a:rPr lang="en-US" altLang="zh-TW" dirty="0"/>
              <a:t>of Vertices</a:t>
            </a:r>
          </a:p>
        </p:txBody>
      </p: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3154709" y="2250777"/>
            <a:ext cx="3654425" cy="1733550"/>
            <a:chOff x="1670" y="1215"/>
            <a:chExt cx="2302" cy="1092"/>
          </a:xfrm>
        </p:grpSpPr>
        <p:sp>
          <p:nvSpPr>
            <p:cNvPr id="238596" name="Rectangle 4"/>
            <p:cNvSpPr>
              <a:spLocks noChangeArrowheads="1"/>
            </p:cNvSpPr>
            <p:nvPr/>
          </p:nvSpPr>
          <p:spPr bwMode="auto">
            <a:xfrm>
              <a:off x="2016" y="1215"/>
              <a:ext cx="480" cy="1092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latin typeface="Times New Roman" pitchFamily="18" charset="0"/>
                  <a:sym typeface="Wingdings" pitchFamily="2" charset="2"/>
                </a:rPr>
                <a:t></a:t>
              </a:r>
            </a:p>
            <a:p>
              <a:pPr algn="ctr"/>
              <a:endParaRPr lang="en-US" altLang="zh-TW" sz="2000">
                <a:latin typeface="Times New Roman" pitchFamily="18" charset="0"/>
                <a:sym typeface="Wingdings" pitchFamily="2" charset="2"/>
              </a:endParaRPr>
            </a:p>
            <a:p>
              <a:pPr algn="ctr"/>
              <a:r>
                <a:rPr lang="en-US" altLang="zh-TW" sz="2000">
                  <a:latin typeface="Times New Roman" pitchFamily="18" charset="0"/>
                  <a:sym typeface="Wingdings" pitchFamily="2" charset="2"/>
                </a:rPr>
                <a:t></a:t>
              </a:r>
            </a:p>
            <a:p>
              <a:pPr algn="ctr"/>
              <a:endParaRPr lang="en-US" altLang="zh-TW" sz="2000">
                <a:latin typeface="Times New Roman" pitchFamily="18" charset="0"/>
                <a:sym typeface="Wingdings" pitchFamily="2" charset="2"/>
              </a:endParaRPr>
            </a:p>
            <a:p>
              <a:pPr algn="ctr"/>
              <a:r>
                <a:rPr lang="en-US" altLang="zh-TW" sz="2000">
                  <a:latin typeface="Times New Roman" pitchFamily="18" charset="0"/>
                  <a:sym typeface="Wingdings" pitchFamily="2" charset="2"/>
                </a:rPr>
                <a:t></a:t>
              </a:r>
              <a:endParaRPr lang="en-US" altLang="zh-TW" sz="2000">
                <a:latin typeface="Times New Roman" pitchFamily="18" charset="0"/>
              </a:endParaRPr>
            </a:p>
          </p:txBody>
        </p:sp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>
              <a:off x="2016" y="1575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598" name="Line 6"/>
            <p:cNvSpPr>
              <a:spLocks noChangeShapeType="1"/>
            </p:cNvSpPr>
            <p:nvPr/>
          </p:nvSpPr>
          <p:spPr bwMode="auto">
            <a:xfrm>
              <a:off x="2016" y="1947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>
              <a:off x="2256" y="13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00" name="Line 8"/>
            <p:cNvSpPr>
              <a:spLocks noChangeShapeType="1"/>
            </p:cNvSpPr>
            <p:nvPr/>
          </p:nvSpPr>
          <p:spPr bwMode="auto">
            <a:xfrm>
              <a:off x="2268" y="175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01" name="Line 9"/>
            <p:cNvSpPr>
              <a:spLocks noChangeShapeType="1"/>
            </p:cNvSpPr>
            <p:nvPr/>
          </p:nvSpPr>
          <p:spPr bwMode="auto">
            <a:xfrm>
              <a:off x="2268" y="212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02" name="Text Box 10"/>
            <p:cNvSpPr txBox="1">
              <a:spLocks noChangeArrowheads="1"/>
            </p:cNvSpPr>
            <p:nvPr/>
          </p:nvSpPr>
          <p:spPr bwMode="auto">
            <a:xfrm>
              <a:off x="1670" y="128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      </a:t>
              </a:r>
            </a:p>
          </p:txBody>
        </p:sp>
        <p:sp>
          <p:nvSpPr>
            <p:cNvPr id="238603" name="Text Box 11"/>
            <p:cNvSpPr txBox="1">
              <a:spLocks noChangeArrowheads="1"/>
            </p:cNvSpPr>
            <p:nvPr/>
          </p:nvSpPr>
          <p:spPr bwMode="auto">
            <a:xfrm>
              <a:off x="1742" y="1282"/>
              <a:ext cx="19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0</a:t>
              </a:r>
            </a:p>
            <a:p>
              <a:endParaRPr lang="en-US" altLang="zh-TW" sz="2000">
                <a:latin typeface="Times New Roman" pitchFamily="18" charset="0"/>
              </a:endParaRPr>
            </a:p>
            <a:p>
              <a:r>
                <a:rPr lang="en-US" altLang="zh-TW" sz="2000">
                  <a:latin typeface="Times New Roman" pitchFamily="18" charset="0"/>
                </a:rPr>
                <a:t>1</a:t>
              </a:r>
            </a:p>
            <a:p>
              <a:endParaRPr lang="en-US" altLang="zh-TW" sz="2000">
                <a:latin typeface="Times New Roman" pitchFamily="18" charset="0"/>
              </a:endParaRPr>
            </a:p>
            <a:p>
              <a:r>
                <a:rPr lang="en-US" altLang="zh-TW" sz="2000">
                  <a:latin typeface="Times New Roman" pitchFamily="18" charset="0"/>
                </a:rPr>
                <a:t>2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2832" y="1215"/>
              <a:ext cx="1140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>
                  <a:latin typeface="Times New Roman" pitchFamily="18" charset="0"/>
                </a:rPr>
                <a:t> 1       NULL</a:t>
              </a:r>
            </a:p>
          </p:txBody>
        </p:sp>
        <p:sp>
          <p:nvSpPr>
            <p:cNvPr id="238605" name="Line 13"/>
            <p:cNvSpPr>
              <a:spLocks noChangeShapeType="1"/>
            </p:cNvSpPr>
            <p:nvPr/>
          </p:nvSpPr>
          <p:spPr bwMode="auto">
            <a:xfrm>
              <a:off x="3192" y="1215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06" name="Rectangle 14"/>
            <p:cNvSpPr>
              <a:spLocks noChangeArrowheads="1"/>
            </p:cNvSpPr>
            <p:nvPr/>
          </p:nvSpPr>
          <p:spPr bwMode="auto">
            <a:xfrm>
              <a:off x="2832" y="1623"/>
              <a:ext cx="1140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>
                  <a:latin typeface="Times New Roman" pitchFamily="18" charset="0"/>
                </a:rPr>
                <a:t> 0       NULL</a:t>
              </a:r>
            </a:p>
          </p:txBody>
        </p:sp>
        <p:sp>
          <p:nvSpPr>
            <p:cNvPr id="238607" name="Rectangle 15"/>
            <p:cNvSpPr>
              <a:spLocks noChangeArrowheads="1"/>
            </p:cNvSpPr>
            <p:nvPr/>
          </p:nvSpPr>
          <p:spPr bwMode="auto">
            <a:xfrm>
              <a:off x="2820" y="2007"/>
              <a:ext cx="1140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>
                  <a:latin typeface="Times New Roman" pitchFamily="18" charset="0"/>
                </a:rPr>
                <a:t> 1       NULL</a:t>
              </a:r>
            </a:p>
          </p:txBody>
        </p:sp>
        <p:sp>
          <p:nvSpPr>
            <p:cNvPr id="238608" name="Line 16"/>
            <p:cNvSpPr>
              <a:spLocks noChangeShapeType="1"/>
            </p:cNvSpPr>
            <p:nvPr/>
          </p:nvSpPr>
          <p:spPr bwMode="auto">
            <a:xfrm>
              <a:off x="3192" y="2007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09" name="Line 17"/>
            <p:cNvSpPr>
              <a:spLocks noChangeShapeType="1"/>
            </p:cNvSpPr>
            <p:nvPr/>
          </p:nvSpPr>
          <p:spPr bwMode="auto">
            <a:xfrm>
              <a:off x="3192" y="1623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8623" name="Group 31"/>
          <p:cNvGrpSpPr>
            <a:grpSpLocks/>
          </p:cNvGrpSpPr>
          <p:nvPr/>
        </p:nvGrpSpPr>
        <p:grpSpPr bwMode="auto">
          <a:xfrm>
            <a:off x="2178397" y="1988840"/>
            <a:ext cx="460375" cy="2566987"/>
            <a:chOff x="1055" y="1071"/>
            <a:chExt cx="290" cy="1617"/>
          </a:xfrm>
        </p:grpSpPr>
        <p:sp>
          <p:nvSpPr>
            <p:cNvPr id="238610" name="Oval 18"/>
            <p:cNvSpPr>
              <a:spLocks noChangeArrowheads="1"/>
            </p:cNvSpPr>
            <p:nvPr/>
          </p:nvSpPr>
          <p:spPr bwMode="auto">
            <a:xfrm>
              <a:off x="1056" y="107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11" name="Oval 19"/>
            <p:cNvSpPr>
              <a:spLocks noChangeArrowheads="1"/>
            </p:cNvSpPr>
            <p:nvPr/>
          </p:nvSpPr>
          <p:spPr bwMode="auto">
            <a:xfrm>
              <a:off x="1055" y="176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12" name="Oval 20"/>
            <p:cNvSpPr>
              <a:spLocks noChangeArrowheads="1"/>
            </p:cNvSpPr>
            <p:nvPr/>
          </p:nvSpPr>
          <p:spPr bwMode="auto">
            <a:xfrm>
              <a:off x="1065" y="24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205" y="2053"/>
              <a:ext cx="0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14" name="Line 22"/>
            <p:cNvSpPr>
              <a:spLocks noChangeShapeType="1"/>
            </p:cNvSpPr>
            <p:nvPr/>
          </p:nvSpPr>
          <p:spPr bwMode="auto">
            <a:xfrm flipV="1">
              <a:off x="1317" y="1316"/>
              <a:ext cx="0" cy="4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8615" name="Line 23"/>
            <p:cNvSpPr>
              <a:spLocks noChangeShapeType="1"/>
            </p:cNvSpPr>
            <p:nvPr/>
          </p:nvSpPr>
          <p:spPr bwMode="auto">
            <a:xfrm>
              <a:off x="1085" y="1333"/>
              <a:ext cx="0" cy="4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3094384" y="4241502"/>
            <a:ext cx="392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Inverse adjacency list of G</a:t>
            </a:r>
            <a:r>
              <a:rPr lang="en-US" altLang="zh-TW" sz="2400" baseline="-25000"/>
              <a:t>3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19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79181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dirty="0"/>
              <a:t>Alternate </a:t>
            </a:r>
            <a:r>
              <a:rPr lang="en-US" altLang="zh-TW" dirty="0" smtClean="0"/>
              <a:t>Node Structure</a:t>
            </a:r>
            <a:endParaRPr lang="en-US" altLang="zh-TW" dirty="0"/>
          </a:p>
        </p:txBody>
      </p:sp>
      <p:grpSp>
        <p:nvGrpSpPr>
          <p:cNvPr id="239620" name="Group 4"/>
          <p:cNvGrpSpPr>
            <a:grpSpLocks/>
          </p:cNvGrpSpPr>
          <p:nvPr/>
        </p:nvGrpSpPr>
        <p:grpSpPr bwMode="auto">
          <a:xfrm>
            <a:off x="539750" y="2509664"/>
            <a:ext cx="7562850" cy="3505200"/>
            <a:chOff x="192" y="828"/>
            <a:chExt cx="5376" cy="2280"/>
          </a:xfrm>
        </p:grpSpPr>
        <p:grpSp>
          <p:nvGrpSpPr>
            <p:cNvPr id="239621" name="Group 5"/>
            <p:cNvGrpSpPr>
              <a:grpSpLocks/>
            </p:cNvGrpSpPr>
            <p:nvPr/>
          </p:nvGrpSpPr>
          <p:grpSpPr bwMode="auto">
            <a:xfrm>
              <a:off x="1668" y="840"/>
              <a:ext cx="1116" cy="264"/>
              <a:chOff x="1200" y="840"/>
              <a:chExt cx="1296" cy="276"/>
            </a:xfrm>
          </p:grpSpPr>
          <p:sp>
            <p:nvSpPr>
              <p:cNvPr id="239622" name="Rectangle 6"/>
              <p:cNvSpPr>
                <a:spLocks noChangeArrowheads="1"/>
              </p:cNvSpPr>
              <p:nvPr/>
            </p:nvSpPr>
            <p:spPr bwMode="auto">
              <a:xfrm>
                <a:off x="1200" y="840"/>
                <a:ext cx="1296" cy="26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9623" name="Rectangle 7"/>
              <p:cNvSpPr>
                <a:spLocks noChangeArrowheads="1"/>
              </p:cNvSpPr>
              <p:nvPr/>
            </p:nvSpPr>
            <p:spPr bwMode="auto">
              <a:xfrm>
                <a:off x="1476" y="840"/>
                <a:ext cx="696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</a:t>
                </a:r>
                <a:r>
                  <a:rPr lang="en-US" altLang="zh-TW" sz="2400" b="1">
                    <a:solidFill>
                      <a:schemeClr val="bg1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39624" name="Line 8"/>
              <p:cNvSpPr>
                <a:spLocks noChangeShapeType="1"/>
              </p:cNvSpPr>
              <p:nvPr/>
            </p:nvSpPr>
            <p:spPr bwMode="auto">
              <a:xfrm>
                <a:off x="1836" y="852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25" name="Group 9"/>
            <p:cNvGrpSpPr>
              <a:grpSpLocks/>
            </p:cNvGrpSpPr>
            <p:nvPr/>
          </p:nvGrpSpPr>
          <p:grpSpPr bwMode="auto">
            <a:xfrm>
              <a:off x="2976" y="840"/>
              <a:ext cx="1116" cy="264"/>
              <a:chOff x="1200" y="840"/>
              <a:chExt cx="1296" cy="276"/>
            </a:xfrm>
          </p:grpSpPr>
          <p:sp>
            <p:nvSpPr>
              <p:cNvPr id="239626" name="Rectangle 10"/>
              <p:cNvSpPr>
                <a:spLocks noChangeArrowheads="1"/>
              </p:cNvSpPr>
              <p:nvPr/>
            </p:nvSpPr>
            <p:spPr bwMode="auto">
              <a:xfrm>
                <a:off x="1200" y="840"/>
                <a:ext cx="1296" cy="26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9627" name="Rectangle 11"/>
              <p:cNvSpPr>
                <a:spLocks noChangeArrowheads="1"/>
              </p:cNvSpPr>
              <p:nvPr/>
            </p:nvSpPr>
            <p:spPr bwMode="auto">
              <a:xfrm>
                <a:off x="1476" y="840"/>
                <a:ext cx="696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</a:t>
                </a:r>
                <a:r>
                  <a:rPr lang="en-US" altLang="zh-TW" sz="24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9628" name="Line 12"/>
              <p:cNvSpPr>
                <a:spLocks noChangeShapeType="1"/>
              </p:cNvSpPr>
              <p:nvPr/>
            </p:nvSpPr>
            <p:spPr bwMode="auto">
              <a:xfrm>
                <a:off x="1836" y="852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29" name="Group 13"/>
            <p:cNvGrpSpPr>
              <a:grpSpLocks/>
            </p:cNvGrpSpPr>
            <p:nvPr/>
          </p:nvGrpSpPr>
          <p:grpSpPr bwMode="auto">
            <a:xfrm>
              <a:off x="4320" y="828"/>
              <a:ext cx="1032" cy="276"/>
              <a:chOff x="1200" y="840"/>
              <a:chExt cx="1296" cy="276"/>
            </a:xfrm>
          </p:grpSpPr>
          <p:sp>
            <p:nvSpPr>
              <p:cNvPr id="239630" name="Rectangle 14"/>
              <p:cNvSpPr>
                <a:spLocks noChangeArrowheads="1"/>
              </p:cNvSpPr>
              <p:nvPr/>
            </p:nvSpPr>
            <p:spPr bwMode="auto">
              <a:xfrm>
                <a:off x="1200" y="840"/>
                <a:ext cx="1296" cy="264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9631" name="Rectangle 15"/>
              <p:cNvSpPr>
                <a:spLocks noChangeArrowheads="1"/>
              </p:cNvSpPr>
              <p:nvPr/>
            </p:nvSpPr>
            <p:spPr bwMode="auto">
              <a:xfrm>
                <a:off x="1476" y="840"/>
                <a:ext cx="696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</a:t>
                </a:r>
                <a:r>
                  <a:rPr lang="en-US" altLang="zh-TW" sz="24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9632" name="Line 16"/>
              <p:cNvSpPr>
                <a:spLocks noChangeShapeType="1"/>
              </p:cNvSpPr>
              <p:nvPr/>
            </p:nvSpPr>
            <p:spPr bwMode="auto">
              <a:xfrm>
                <a:off x="1836" y="852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33" name="Group 17"/>
            <p:cNvGrpSpPr>
              <a:grpSpLocks/>
            </p:cNvGrpSpPr>
            <p:nvPr/>
          </p:nvGrpSpPr>
          <p:grpSpPr bwMode="auto">
            <a:xfrm>
              <a:off x="192" y="2820"/>
              <a:ext cx="1176" cy="288"/>
              <a:chOff x="192" y="2820"/>
              <a:chExt cx="1176" cy="288"/>
            </a:xfrm>
          </p:grpSpPr>
          <p:sp>
            <p:nvSpPr>
              <p:cNvPr id="239634" name="Rectangle 18"/>
              <p:cNvSpPr>
                <a:spLocks noChangeArrowheads="1"/>
              </p:cNvSpPr>
              <p:nvPr/>
            </p:nvSpPr>
            <p:spPr bwMode="auto">
              <a:xfrm>
                <a:off x="192" y="2820"/>
                <a:ext cx="1176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2            </a:t>
                </a:r>
                <a:r>
                  <a:rPr lang="en-US" altLang="zh-TW" sz="1400">
                    <a:latin typeface="Times New Roman" pitchFamily="18" charset="0"/>
                  </a:rPr>
                  <a:t>NULL</a:t>
                </a:r>
                <a:r>
                  <a:rPr lang="en-US" altLang="zh-TW" sz="1400" b="1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239635" name="Rectangle 19"/>
              <p:cNvSpPr>
                <a:spLocks noChangeArrowheads="1"/>
              </p:cNvSpPr>
              <p:nvPr/>
            </p:nvSpPr>
            <p:spPr bwMode="auto">
              <a:xfrm>
                <a:off x="442" y="2820"/>
                <a:ext cx="512" cy="275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239636" name="Line 20"/>
              <p:cNvSpPr>
                <a:spLocks noChangeShapeType="1"/>
              </p:cNvSpPr>
              <p:nvPr/>
            </p:nvSpPr>
            <p:spPr bwMode="auto">
              <a:xfrm>
                <a:off x="709" y="2833"/>
                <a:ext cx="0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37" name="Group 21"/>
            <p:cNvGrpSpPr>
              <a:grpSpLocks/>
            </p:cNvGrpSpPr>
            <p:nvPr/>
          </p:nvGrpSpPr>
          <p:grpSpPr bwMode="auto">
            <a:xfrm>
              <a:off x="204" y="2076"/>
              <a:ext cx="1176" cy="288"/>
              <a:chOff x="192" y="2820"/>
              <a:chExt cx="1176" cy="288"/>
            </a:xfrm>
          </p:grpSpPr>
          <p:sp>
            <p:nvSpPr>
              <p:cNvPr id="239638" name="Rectangle 22"/>
              <p:cNvSpPr>
                <a:spLocks noChangeArrowheads="1"/>
              </p:cNvSpPr>
              <p:nvPr/>
            </p:nvSpPr>
            <p:spPr bwMode="auto">
              <a:xfrm>
                <a:off x="192" y="2820"/>
                <a:ext cx="1176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9639" name="Rectangle 23"/>
              <p:cNvSpPr>
                <a:spLocks noChangeArrowheads="1"/>
              </p:cNvSpPr>
              <p:nvPr/>
            </p:nvSpPr>
            <p:spPr bwMode="auto">
              <a:xfrm>
                <a:off x="442" y="2820"/>
                <a:ext cx="512" cy="275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239640" name="Line 24"/>
              <p:cNvSpPr>
                <a:spLocks noChangeShapeType="1"/>
              </p:cNvSpPr>
              <p:nvPr/>
            </p:nvSpPr>
            <p:spPr bwMode="auto">
              <a:xfrm>
                <a:off x="709" y="2833"/>
                <a:ext cx="0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41" name="Group 25"/>
            <p:cNvGrpSpPr>
              <a:grpSpLocks/>
            </p:cNvGrpSpPr>
            <p:nvPr/>
          </p:nvGrpSpPr>
          <p:grpSpPr bwMode="auto">
            <a:xfrm>
              <a:off x="204" y="1356"/>
              <a:ext cx="1176" cy="288"/>
              <a:chOff x="192" y="2820"/>
              <a:chExt cx="1176" cy="288"/>
            </a:xfrm>
          </p:grpSpPr>
          <p:sp>
            <p:nvSpPr>
              <p:cNvPr id="239642" name="Rectangle 26"/>
              <p:cNvSpPr>
                <a:spLocks noChangeArrowheads="1"/>
              </p:cNvSpPr>
              <p:nvPr/>
            </p:nvSpPr>
            <p:spPr bwMode="auto">
              <a:xfrm>
                <a:off x="192" y="2820"/>
                <a:ext cx="1176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0               </a:t>
                </a:r>
              </a:p>
            </p:txBody>
          </p:sp>
          <p:sp>
            <p:nvSpPr>
              <p:cNvPr id="239643" name="Rectangle 27"/>
              <p:cNvSpPr>
                <a:spLocks noChangeArrowheads="1"/>
              </p:cNvSpPr>
              <p:nvPr/>
            </p:nvSpPr>
            <p:spPr bwMode="auto">
              <a:xfrm>
                <a:off x="442" y="2820"/>
                <a:ext cx="512" cy="275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239644" name="Line 28"/>
              <p:cNvSpPr>
                <a:spLocks noChangeShapeType="1"/>
              </p:cNvSpPr>
              <p:nvPr/>
            </p:nvSpPr>
            <p:spPr bwMode="auto">
              <a:xfrm>
                <a:off x="709" y="2833"/>
                <a:ext cx="0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45" name="Group 29"/>
            <p:cNvGrpSpPr>
              <a:grpSpLocks/>
            </p:cNvGrpSpPr>
            <p:nvPr/>
          </p:nvGrpSpPr>
          <p:grpSpPr bwMode="auto">
            <a:xfrm>
              <a:off x="1596" y="2076"/>
              <a:ext cx="1320" cy="288"/>
              <a:chOff x="1596" y="2076"/>
              <a:chExt cx="1320" cy="288"/>
            </a:xfrm>
          </p:grpSpPr>
          <p:sp>
            <p:nvSpPr>
              <p:cNvPr id="239646" name="Rectangle 30"/>
              <p:cNvSpPr>
                <a:spLocks noChangeArrowheads="1"/>
              </p:cNvSpPr>
              <p:nvPr/>
            </p:nvSpPr>
            <p:spPr bwMode="auto">
              <a:xfrm>
                <a:off x="1596" y="2076"/>
                <a:ext cx="1320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1    0</a:t>
                </a:r>
                <a:r>
                  <a:rPr lang="en-US" altLang="zh-TW" sz="1400" b="1">
                    <a:latin typeface="Times New Roman" pitchFamily="18" charset="0"/>
                  </a:rPr>
                  <a:t> </a:t>
                </a:r>
                <a:r>
                  <a:rPr lang="en-US" altLang="zh-TW" sz="1400">
                    <a:latin typeface="Times New Roman" pitchFamily="18" charset="0"/>
                  </a:rPr>
                  <a:t>NULL</a:t>
                </a:r>
                <a:r>
                  <a:rPr lang="en-US" altLang="zh-TW" sz="1400" b="1">
                    <a:latin typeface="Times New Roman" pitchFamily="18" charset="0"/>
                  </a:rPr>
                  <a:t>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39647" name="Rectangle 31"/>
              <p:cNvSpPr>
                <a:spLocks noChangeArrowheads="1"/>
              </p:cNvSpPr>
              <p:nvPr/>
            </p:nvSpPr>
            <p:spPr bwMode="auto">
              <a:xfrm>
                <a:off x="1846" y="2076"/>
                <a:ext cx="656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 </a:t>
                </a:r>
              </a:p>
            </p:txBody>
          </p:sp>
          <p:sp>
            <p:nvSpPr>
              <p:cNvPr id="239648" name="Line 32"/>
              <p:cNvSpPr>
                <a:spLocks noChangeShapeType="1"/>
              </p:cNvSpPr>
              <p:nvPr/>
            </p:nvSpPr>
            <p:spPr bwMode="auto">
              <a:xfrm>
                <a:off x="2113" y="2089"/>
                <a:ext cx="0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49" name="Group 33"/>
            <p:cNvGrpSpPr>
              <a:grpSpLocks/>
            </p:cNvGrpSpPr>
            <p:nvPr/>
          </p:nvGrpSpPr>
          <p:grpSpPr bwMode="auto">
            <a:xfrm>
              <a:off x="2940" y="1392"/>
              <a:ext cx="1320" cy="288"/>
              <a:chOff x="1596" y="2076"/>
              <a:chExt cx="1320" cy="288"/>
            </a:xfrm>
          </p:grpSpPr>
          <p:sp>
            <p:nvSpPr>
              <p:cNvPr id="239650" name="Rectangle 34"/>
              <p:cNvSpPr>
                <a:spLocks noChangeArrowheads="1"/>
              </p:cNvSpPr>
              <p:nvPr/>
            </p:nvSpPr>
            <p:spPr bwMode="auto">
              <a:xfrm>
                <a:off x="1596" y="2076"/>
                <a:ext cx="1320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0    1 </a:t>
                </a:r>
                <a:r>
                  <a:rPr lang="en-US" altLang="zh-TW" sz="1400">
                    <a:latin typeface="Times New Roman" pitchFamily="18" charset="0"/>
                  </a:rPr>
                  <a:t>NULL</a:t>
                </a:r>
                <a:r>
                  <a:rPr lang="en-US" altLang="zh-TW" sz="1400" b="1">
                    <a:latin typeface="Times New Roman" pitchFamily="18" charset="0"/>
                  </a:rPr>
                  <a:t>  </a:t>
                </a:r>
                <a:r>
                  <a:rPr lang="en-US" altLang="zh-TW" sz="1400">
                    <a:latin typeface="Times New Roman" pitchFamily="18" charset="0"/>
                  </a:rPr>
                  <a:t>NULL</a:t>
                </a:r>
                <a:r>
                  <a:rPr lang="en-US" altLang="zh-TW" sz="1400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39651" name="Rectangle 35"/>
              <p:cNvSpPr>
                <a:spLocks noChangeArrowheads="1"/>
              </p:cNvSpPr>
              <p:nvPr/>
            </p:nvSpPr>
            <p:spPr bwMode="auto">
              <a:xfrm>
                <a:off x="1846" y="2076"/>
                <a:ext cx="656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 </a:t>
                </a:r>
              </a:p>
            </p:txBody>
          </p:sp>
          <p:sp>
            <p:nvSpPr>
              <p:cNvPr id="239652" name="Line 36"/>
              <p:cNvSpPr>
                <a:spLocks noChangeShapeType="1"/>
              </p:cNvSpPr>
              <p:nvPr/>
            </p:nvSpPr>
            <p:spPr bwMode="auto">
              <a:xfrm>
                <a:off x="2113" y="2089"/>
                <a:ext cx="0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9653" name="Group 37"/>
            <p:cNvGrpSpPr>
              <a:grpSpLocks/>
            </p:cNvGrpSpPr>
            <p:nvPr/>
          </p:nvGrpSpPr>
          <p:grpSpPr bwMode="auto">
            <a:xfrm>
              <a:off x="4248" y="2100"/>
              <a:ext cx="1320" cy="288"/>
              <a:chOff x="1596" y="2076"/>
              <a:chExt cx="1320" cy="288"/>
            </a:xfrm>
          </p:grpSpPr>
          <p:sp>
            <p:nvSpPr>
              <p:cNvPr id="239654" name="Rectangle 38"/>
              <p:cNvSpPr>
                <a:spLocks noChangeArrowheads="1"/>
              </p:cNvSpPr>
              <p:nvPr/>
            </p:nvSpPr>
            <p:spPr bwMode="auto">
              <a:xfrm>
                <a:off x="1596" y="2076"/>
                <a:ext cx="1320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1    2 </a:t>
                </a:r>
                <a:r>
                  <a:rPr lang="en-US" altLang="zh-TW" sz="1400">
                    <a:latin typeface="Times New Roman" pitchFamily="18" charset="0"/>
                  </a:rPr>
                  <a:t>NULL</a:t>
                </a:r>
                <a:r>
                  <a:rPr lang="en-US" altLang="zh-TW" sz="1400" b="1">
                    <a:latin typeface="Times New Roman" pitchFamily="18" charset="0"/>
                  </a:rPr>
                  <a:t>  </a:t>
                </a:r>
                <a:r>
                  <a:rPr lang="en-US" altLang="zh-TW" sz="1400">
                    <a:latin typeface="Times New Roman" pitchFamily="18" charset="0"/>
                  </a:rPr>
                  <a:t>NULL</a:t>
                </a:r>
                <a:r>
                  <a:rPr lang="en-US" altLang="zh-TW" sz="1400" b="1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39655" name="Rectangle 39"/>
              <p:cNvSpPr>
                <a:spLocks noChangeArrowheads="1"/>
              </p:cNvSpPr>
              <p:nvPr/>
            </p:nvSpPr>
            <p:spPr bwMode="auto">
              <a:xfrm>
                <a:off x="1846" y="2076"/>
                <a:ext cx="656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</a:rPr>
                  <a:t>   </a:t>
                </a:r>
              </a:p>
            </p:txBody>
          </p:sp>
          <p:sp>
            <p:nvSpPr>
              <p:cNvPr id="239656" name="Line 40"/>
              <p:cNvSpPr>
                <a:spLocks noChangeShapeType="1"/>
              </p:cNvSpPr>
              <p:nvPr/>
            </p:nvSpPr>
            <p:spPr bwMode="auto">
              <a:xfrm>
                <a:off x="2113" y="2089"/>
                <a:ext cx="0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9657" name="Line 41"/>
            <p:cNvSpPr>
              <a:spLocks noChangeShapeType="1"/>
            </p:cNvSpPr>
            <p:nvPr/>
          </p:nvSpPr>
          <p:spPr bwMode="auto">
            <a:xfrm>
              <a:off x="1224" y="2220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58" name="Line 42"/>
            <p:cNvSpPr>
              <a:spLocks noChangeShapeType="1"/>
            </p:cNvSpPr>
            <p:nvPr/>
          </p:nvSpPr>
          <p:spPr bwMode="auto">
            <a:xfrm>
              <a:off x="1212" y="14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59" name="Line 43"/>
            <p:cNvSpPr>
              <a:spLocks noChangeShapeType="1"/>
            </p:cNvSpPr>
            <p:nvPr/>
          </p:nvSpPr>
          <p:spPr bwMode="auto">
            <a:xfrm flipH="1">
              <a:off x="2364" y="9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60" name="Line 44"/>
            <p:cNvSpPr>
              <a:spLocks noChangeShapeType="1"/>
            </p:cNvSpPr>
            <p:nvPr/>
          </p:nvSpPr>
          <p:spPr bwMode="auto">
            <a:xfrm>
              <a:off x="3660" y="9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61" name="Line 45"/>
            <p:cNvSpPr>
              <a:spLocks noChangeShapeType="1"/>
            </p:cNvSpPr>
            <p:nvPr/>
          </p:nvSpPr>
          <p:spPr bwMode="auto">
            <a:xfrm flipV="1">
              <a:off x="2844" y="2220"/>
              <a:ext cx="13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4980" y="996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9671" name="Group 55"/>
          <p:cNvGrpSpPr>
            <a:grpSpLocks/>
          </p:cNvGrpSpPr>
          <p:nvPr/>
        </p:nvGrpSpPr>
        <p:grpSpPr bwMode="auto">
          <a:xfrm>
            <a:off x="8388350" y="4238451"/>
            <a:ext cx="460375" cy="2566988"/>
            <a:chOff x="4276" y="2567"/>
            <a:chExt cx="290" cy="1617"/>
          </a:xfrm>
        </p:grpSpPr>
        <p:sp>
          <p:nvSpPr>
            <p:cNvPr id="239663" name="Oval 47"/>
            <p:cNvSpPr>
              <a:spLocks noChangeArrowheads="1"/>
            </p:cNvSpPr>
            <p:nvPr/>
          </p:nvSpPr>
          <p:spPr bwMode="auto">
            <a:xfrm>
              <a:off x="4277" y="256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664" name="Oval 48"/>
            <p:cNvSpPr>
              <a:spLocks noChangeArrowheads="1"/>
            </p:cNvSpPr>
            <p:nvPr/>
          </p:nvSpPr>
          <p:spPr bwMode="auto">
            <a:xfrm>
              <a:off x="4276" y="326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65" name="Oval 49"/>
            <p:cNvSpPr>
              <a:spLocks noChangeArrowheads="1"/>
            </p:cNvSpPr>
            <p:nvPr/>
          </p:nvSpPr>
          <p:spPr bwMode="auto">
            <a:xfrm>
              <a:off x="4286" y="39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>
              <a:off x="4426" y="3549"/>
              <a:ext cx="0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 flipV="1">
              <a:off x="4538" y="2812"/>
              <a:ext cx="0" cy="4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>
              <a:off x="4306" y="2829"/>
              <a:ext cx="0" cy="4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239669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65910"/>
              </p:ext>
            </p:extLst>
          </p:nvPr>
        </p:nvGraphicFramePr>
        <p:xfrm>
          <a:off x="6732588" y="5317951"/>
          <a:ext cx="14128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方程式" r:id="rId4" imgW="672840" imgH="711000" progId="Equation.3">
                  <p:embed/>
                </p:oleObj>
              </mc:Choice>
              <mc:Fallback>
                <p:oleObj name="方程式" r:id="rId4" imgW="672840" imgH="711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317951"/>
                        <a:ext cx="1412875" cy="1495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22</a:t>
            </a:fld>
            <a:endParaRPr lang="en-US" altLang="zh-TW"/>
          </a:p>
        </p:txBody>
      </p:sp>
      <p:grpSp>
        <p:nvGrpSpPr>
          <p:cNvPr id="64" name="Group 24"/>
          <p:cNvGrpSpPr>
            <a:grpSpLocks/>
          </p:cNvGrpSpPr>
          <p:nvPr/>
        </p:nvGrpSpPr>
        <p:grpSpPr bwMode="auto">
          <a:xfrm>
            <a:off x="1043608" y="1268760"/>
            <a:ext cx="7219950" cy="609600"/>
            <a:chOff x="336" y="1740"/>
            <a:chExt cx="4548" cy="384"/>
          </a:xfrm>
          <a:solidFill>
            <a:schemeClr val="bg1"/>
          </a:solidFill>
        </p:grpSpPr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336" y="1740"/>
              <a:ext cx="4548" cy="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dirty="0"/>
                <a:t> 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tail     head   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   </a:t>
              </a:r>
              <a:r>
                <a:rPr lang="en-US" altLang="zh-TW" sz="2400" dirty="0" smtClean="0"/>
                <a:t>column </a:t>
              </a:r>
              <a:r>
                <a:rPr lang="en-US" altLang="zh-TW" sz="2400" dirty="0"/>
                <a:t>link for head    row link for tail</a:t>
              </a:r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 flipH="1">
              <a:off x="840" y="1740"/>
              <a:ext cx="0" cy="3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1524" y="1740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3348" y="1740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7" y="260648"/>
            <a:ext cx="73152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Vertices in Any Order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735012" y="2129463"/>
            <a:ext cx="6454775" cy="533400"/>
            <a:chOff x="266" y="1020"/>
            <a:chExt cx="4066" cy="336"/>
          </a:xfrm>
        </p:grpSpPr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latin typeface="Times New Roman" pitchFamily="18" charset="0"/>
                  <a:sym typeface="Wingdings" pitchFamily="2" charset="2"/>
                </a:rPr>
                <a:t>      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240646" name="Line 6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47" name="Group 7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48" name="Rectangle 8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3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49" name="Line 9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50" name="Line 10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>
                  <a:latin typeface="Times New Roman" pitchFamily="18" charset="0"/>
                  <a:sym typeface="Wingdings" pitchFamily="2" charset="2"/>
                </a:rPr>
                <a:t> 2   </a:t>
              </a:r>
              <a:r>
                <a:rPr lang="en-US" altLang="zh-TW" sz="1800" dirty="0">
                  <a:latin typeface="Times New Roman" pitchFamily="18" charset="0"/>
                  <a:sym typeface="Wingdings" pitchFamily="2" charset="2"/>
                </a:rPr>
                <a:t>NULL</a:t>
              </a:r>
              <a:r>
                <a:rPr lang="en-US" altLang="zh-TW" b="1" dirty="0">
                  <a:latin typeface="Times New Roman" pitchFamily="18" charset="0"/>
                  <a:sym typeface="Wingdings" pitchFamily="2" charset="2"/>
                </a:rPr>
                <a:t> </a:t>
              </a:r>
              <a:r>
                <a:rPr lang="en-US" altLang="zh-TW" sz="2000" b="1" dirty="0">
                  <a:latin typeface="Times New Roman" pitchFamily="18" charset="0"/>
                  <a:sym typeface="Wingdings" pitchFamily="2" charset="2"/>
                </a:rPr>
                <a:t>       </a:t>
              </a:r>
              <a:endParaRPr lang="en-US" altLang="zh-TW" sz="2000" b="1" dirty="0">
                <a:latin typeface="Times New Roman" pitchFamily="18" charset="0"/>
              </a:endParaRPr>
            </a:p>
          </p:txBody>
        </p:sp>
        <p:sp>
          <p:nvSpPr>
            <p:cNvPr id="240652" name="Line 12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53" name="Group 13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54" name="Rectangle 14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1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55" name="Line 15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56" name="Line 16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40658" name="Group 18"/>
          <p:cNvGrpSpPr>
            <a:grpSpLocks/>
          </p:cNvGrpSpPr>
          <p:nvPr/>
        </p:nvGrpSpPr>
        <p:grpSpPr bwMode="auto">
          <a:xfrm>
            <a:off x="735012" y="2891463"/>
            <a:ext cx="6454775" cy="533400"/>
            <a:chOff x="266" y="1020"/>
            <a:chExt cx="4066" cy="336"/>
          </a:xfrm>
        </p:grpSpPr>
        <p:sp>
          <p:nvSpPr>
            <p:cNvPr id="240659" name="Rectangle 19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latin typeface="Times New Roman" pitchFamily="18" charset="0"/>
                  <a:sym typeface="Wingdings" pitchFamily="2" charset="2"/>
                </a:rPr>
                <a:t>      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61" name="Group 21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62" name="Rectangle 22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2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63" name="Line 23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64" name="Line 24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65" name="Rectangle 25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>
                  <a:latin typeface="Times New Roman" pitchFamily="18" charset="0"/>
                  <a:sym typeface="Wingdings" pitchFamily="2" charset="2"/>
                </a:rPr>
                <a:t> 3   </a:t>
              </a:r>
              <a:r>
                <a:rPr lang="en-US" altLang="zh-TW" sz="1800" dirty="0">
                  <a:latin typeface="Times New Roman" pitchFamily="18" charset="0"/>
                  <a:sym typeface="Wingdings" pitchFamily="2" charset="2"/>
                </a:rPr>
                <a:t>NULL</a:t>
              </a:r>
              <a:r>
                <a:rPr lang="en-US" altLang="zh-TW" sz="1800" b="1" dirty="0">
                  <a:latin typeface="Times New Roman" pitchFamily="18" charset="0"/>
                  <a:sym typeface="Wingdings" pitchFamily="2" charset="2"/>
                </a:rPr>
                <a:t> </a:t>
              </a:r>
              <a:r>
                <a:rPr lang="en-US" altLang="zh-TW" sz="2000" b="1" dirty="0">
                  <a:latin typeface="Times New Roman" pitchFamily="18" charset="0"/>
                  <a:sym typeface="Wingdings" pitchFamily="2" charset="2"/>
                </a:rPr>
                <a:t>       </a:t>
              </a:r>
              <a:endParaRPr lang="en-US" altLang="zh-TW" sz="2000" b="1" dirty="0">
                <a:latin typeface="Times New Roman" pitchFamily="18" charset="0"/>
              </a:endParaRP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67" name="Group 27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68" name="Rectangle 28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0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69" name="Line 29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70" name="Line 30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71" name="Text Box 31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754062" y="3672513"/>
            <a:ext cx="6454775" cy="533400"/>
            <a:chOff x="266" y="1020"/>
            <a:chExt cx="4066" cy="336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latin typeface="Times New Roman" pitchFamily="18" charset="0"/>
                  <a:sym typeface="Wingdings" pitchFamily="2" charset="2"/>
                </a:rPr>
                <a:t>      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240674" name="Line 34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75" name="Group 35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76" name="Rectangle 36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3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77" name="Line 37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78" name="Line 38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>
                  <a:latin typeface="Times New Roman" pitchFamily="18" charset="0"/>
                  <a:sym typeface="Wingdings" pitchFamily="2" charset="2"/>
                </a:rPr>
                <a:t> 1   </a:t>
              </a:r>
              <a:r>
                <a:rPr lang="en-US" altLang="zh-TW" sz="1800" dirty="0">
                  <a:latin typeface="Times New Roman" pitchFamily="18" charset="0"/>
                  <a:sym typeface="Wingdings" pitchFamily="2" charset="2"/>
                </a:rPr>
                <a:t>NULL</a:t>
              </a:r>
              <a:r>
                <a:rPr lang="en-US" altLang="zh-TW" b="1" dirty="0">
                  <a:latin typeface="Times New Roman" pitchFamily="18" charset="0"/>
                  <a:sym typeface="Wingdings" pitchFamily="2" charset="2"/>
                </a:rPr>
                <a:t> </a:t>
              </a:r>
              <a:r>
                <a:rPr lang="en-US" altLang="zh-TW" sz="2000" b="1" dirty="0">
                  <a:latin typeface="Times New Roman" pitchFamily="18" charset="0"/>
                  <a:sym typeface="Wingdings" pitchFamily="2" charset="2"/>
                </a:rPr>
                <a:t>       </a:t>
              </a:r>
              <a:endParaRPr lang="en-US" altLang="zh-TW" sz="2000" b="1" dirty="0">
                <a:latin typeface="Times New Roman" pitchFamily="18" charset="0"/>
              </a:endParaRPr>
            </a:p>
          </p:txBody>
        </p:sp>
        <p:sp>
          <p:nvSpPr>
            <p:cNvPr id="240680" name="Line 40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81" name="Group 41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82" name="Rectangle 42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0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83" name="Line 43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84" name="Line 44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85" name="Text Box 45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40686" name="Group 46"/>
          <p:cNvGrpSpPr>
            <a:grpSpLocks/>
          </p:cNvGrpSpPr>
          <p:nvPr/>
        </p:nvGrpSpPr>
        <p:grpSpPr bwMode="auto">
          <a:xfrm>
            <a:off x="754062" y="4415463"/>
            <a:ext cx="6454775" cy="533400"/>
            <a:chOff x="266" y="1020"/>
            <a:chExt cx="4066" cy="336"/>
          </a:xfrm>
        </p:grpSpPr>
        <p:sp>
          <p:nvSpPr>
            <p:cNvPr id="240687" name="Rectangle 47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latin typeface="Times New Roman" pitchFamily="18" charset="0"/>
                  <a:sym typeface="Wingdings" pitchFamily="2" charset="2"/>
                </a:rPr>
                <a:t>      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240688" name="Line 48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89" name="Group 49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90" name="Rectangle 50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2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91" name="Line 51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92" name="Line 52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93" name="Rectangle 53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 dirty="0">
                  <a:latin typeface="Times New Roman" pitchFamily="18" charset="0"/>
                  <a:sym typeface="Wingdings" pitchFamily="2" charset="2"/>
                </a:rPr>
                <a:t> 0   </a:t>
              </a:r>
              <a:r>
                <a:rPr lang="en-US" altLang="zh-TW" sz="1800" dirty="0">
                  <a:latin typeface="Times New Roman" pitchFamily="18" charset="0"/>
                  <a:sym typeface="Wingdings" pitchFamily="2" charset="2"/>
                </a:rPr>
                <a:t>NULL</a:t>
              </a:r>
              <a:r>
                <a:rPr lang="en-US" altLang="zh-TW" b="1" dirty="0">
                  <a:latin typeface="Times New Roman" pitchFamily="18" charset="0"/>
                  <a:sym typeface="Wingdings" pitchFamily="2" charset="2"/>
                </a:rPr>
                <a:t> </a:t>
              </a:r>
              <a:r>
                <a:rPr lang="en-US" altLang="zh-TW" sz="2000" b="1" dirty="0">
                  <a:latin typeface="Times New Roman" pitchFamily="18" charset="0"/>
                  <a:sym typeface="Wingdings" pitchFamily="2" charset="2"/>
                </a:rPr>
                <a:t>       </a:t>
              </a:r>
              <a:endParaRPr lang="en-US" altLang="zh-TW" sz="2000" b="1" dirty="0">
                <a:latin typeface="Times New Roman" pitchFamily="18" charset="0"/>
              </a:endParaRPr>
            </a:p>
          </p:txBody>
        </p:sp>
        <p:sp>
          <p:nvSpPr>
            <p:cNvPr id="240694" name="Line 54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40695" name="Group 55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96" name="Rectangle 56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latin typeface="Times New Roman" pitchFamily="18" charset="0"/>
                    <a:sym typeface="Wingdings" pitchFamily="2" charset="2"/>
                  </a:rPr>
                  <a:t> 1            </a:t>
                </a:r>
                <a:endParaRPr lang="en-US" altLang="zh-TW" sz="2400" b="1">
                  <a:latin typeface="Times New Roman" pitchFamily="18" charset="0"/>
                </a:endParaRPr>
              </a:p>
            </p:txBody>
          </p:sp>
          <p:sp>
            <p:nvSpPr>
              <p:cNvPr id="240697" name="Line 57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0698" name="Line 58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40699" name="Text Box 59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827584" y="1700808"/>
            <a:ext cx="2988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latin typeface="Times New Roman" pitchFamily="18" charset="0"/>
              </a:rPr>
              <a:t>Head nodes    vertex links</a:t>
            </a:r>
          </a:p>
        </p:txBody>
      </p:sp>
      <p:sp>
        <p:nvSpPr>
          <p:cNvPr id="240701" name="Oval 61"/>
          <p:cNvSpPr>
            <a:spLocks noChangeArrowheads="1"/>
          </p:cNvSpPr>
          <p:nvPr/>
        </p:nvSpPr>
        <p:spPr bwMode="auto">
          <a:xfrm>
            <a:off x="8050212" y="24644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0702" name="Oval 62"/>
          <p:cNvSpPr>
            <a:spLocks noChangeArrowheads="1"/>
          </p:cNvSpPr>
          <p:nvPr/>
        </p:nvSpPr>
        <p:spPr bwMode="auto">
          <a:xfrm>
            <a:off x="7364412" y="32264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0703" name="Oval 63"/>
          <p:cNvSpPr>
            <a:spLocks noChangeArrowheads="1"/>
          </p:cNvSpPr>
          <p:nvPr/>
        </p:nvSpPr>
        <p:spPr bwMode="auto">
          <a:xfrm>
            <a:off x="8736012" y="32264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0704" name="Oval 64"/>
          <p:cNvSpPr>
            <a:spLocks noChangeArrowheads="1"/>
          </p:cNvSpPr>
          <p:nvPr/>
        </p:nvSpPr>
        <p:spPr bwMode="auto">
          <a:xfrm>
            <a:off x="8050212" y="383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0705" name="Line 65"/>
          <p:cNvSpPr>
            <a:spLocks noChangeShapeType="1"/>
          </p:cNvSpPr>
          <p:nvPr/>
        </p:nvSpPr>
        <p:spPr bwMode="auto">
          <a:xfrm>
            <a:off x="8272462" y="2915275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>
            <a:off x="7815262" y="3448675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0707" name="Line 67"/>
          <p:cNvSpPr>
            <a:spLocks noChangeShapeType="1"/>
          </p:cNvSpPr>
          <p:nvPr/>
        </p:nvSpPr>
        <p:spPr bwMode="auto">
          <a:xfrm flipH="1">
            <a:off x="7704137" y="2839075"/>
            <a:ext cx="407988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0708" name="Line 68"/>
          <p:cNvSpPr>
            <a:spLocks noChangeShapeType="1"/>
          </p:cNvSpPr>
          <p:nvPr/>
        </p:nvSpPr>
        <p:spPr bwMode="auto">
          <a:xfrm>
            <a:off x="8424862" y="2839075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0709" name="Line 69"/>
          <p:cNvSpPr>
            <a:spLocks noChangeShapeType="1"/>
          </p:cNvSpPr>
          <p:nvPr/>
        </p:nvSpPr>
        <p:spPr bwMode="auto">
          <a:xfrm>
            <a:off x="7689850" y="3655050"/>
            <a:ext cx="354012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0710" name="Line 70"/>
          <p:cNvSpPr>
            <a:spLocks noChangeShapeType="1"/>
          </p:cNvSpPr>
          <p:nvPr/>
        </p:nvSpPr>
        <p:spPr bwMode="auto">
          <a:xfrm flipH="1">
            <a:off x="8478837" y="3628063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0711" name="Text Box 71"/>
          <p:cNvSpPr txBox="1">
            <a:spLocks noChangeArrowheads="1"/>
          </p:cNvSpPr>
          <p:nvPr/>
        </p:nvSpPr>
        <p:spPr bwMode="auto">
          <a:xfrm>
            <a:off x="2035397" y="875710"/>
            <a:ext cx="5471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 is of no significance</a:t>
            </a:r>
            <a:endParaRPr lang="en-US" altLang="zh-TW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93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76672"/>
            <a:ext cx="7315200" cy="838200"/>
          </a:xfrm>
        </p:spPr>
        <p:txBody>
          <a:bodyPr/>
          <a:lstStyle/>
          <a:p>
            <a:r>
              <a:rPr lang="en-US" altLang="zh-TW" dirty="0"/>
              <a:t>Weighted edges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532440" cy="3846512"/>
          </a:xfrm>
        </p:spPr>
        <p:txBody>
          <a:bodyPr/>
          <a:lstStyle/>
          <a:p>
            <a:r>
              <a:rPr lang="en-US" altLang="zh-TW" sz="2800" dirty="0" smtClean="0"/>
              <a:t>The </a:t>
            </a:r>
            <a:r>
              <a:rPr lang="en-US" altLang="zh-TW" sz="2800" dirty="0"/>
              <a:t>edges of a graph have </a:t>
            </a:r>
            <a:r>
              <a:rPr lang="en-US" altLang="zh-TW" sz="2800" dirty="0">
                <a:solidFill>
                  <a:srgbClr val="0000FF"/>
                </a:solidFill>
              </a:rPr>
              <a:t>weights assigned to them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These weights may represent as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the distance </a:t>
            </a:r>
            <a:r>
              <a:rPr lang="en-US" altLang="zh-TW" sz="2400" dirty="0"/>
              <a:t>from one vertex to another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cost of going </a:t>
            </a:r>
            <a:r>
              <a:rPr lang="en-US" altLang="zh-TW" sz="2400" dirty="0"/>
              <a:t>from one vertex to an adjacent vertex.</a:t>
            </a:r>
          </a:p>
          <a:p>
            <a:r>
              <a:rPr lang="en-US" altLang="zh-TW" sz="2800" dirty="0"/>
              <a:t>adjacency matrix: </a:t>
            </a:r>
            <a:r>
              <a:rPr lang="en-US" altLang="zh-TW" sz="2800" dirty="0" err="1">
                <a:solidFill>
                  <a:srgbClr val="0000FF"/>
                </a:solidFill>
              </a:rPr>
              <a:t>adj_mat</a:t>
            </a:r>
            <a:r>
              <a:rPr lang="en-US" altLang="zh-TW" sz="2800" dirty="0">
                <a:solidFill>
                  <a:srgbClr val="0000FF"/>
                </a:solidFill>
              </a:rPr>
              <a:t>[i][j] would keep the weights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adjacency lists: add a </a:t>
            </a:r>
            <a:r>
              <a:rPr lang="en-US" altLang="zh-TW" sz="2800" dirty="0">
                <a:solidFill>
                  <a:srgbClr val="0000FF"/>
                </a:solidFill>
              </a:rPr>
              <a:t>weight field </a:t>
            </a:r>
            <a:r>
              <a:rPr lang="en-US" altLang="zh-TW" sz="2800" dirty="0"/>
              <a:t>to the node structure.</a:t>
            </a:r>
          </a:p>
          <a:p>
            <a:r>
              <a:rPr lang="en-US" altLang="zh-TW" sz="2800" dirty="0"/>
              <a:t>A graph with weighted edges is called a </a:t>
            </a:r>
            <a:r>
              <a:rPr lang="en-US" altLang="zh-TW" sz="2800" dirty="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0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85365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126450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92905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24274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57180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68898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42079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9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38794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48873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9411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82840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94524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03924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54490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6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49368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20" y="2816932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5704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14284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04309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5633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91575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14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02527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321297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17772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(4,3,5)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56718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16176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13565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9114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9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/>
              <a:t>Graph </a:t>
            </a:r>
            <a:r>
              <a:rPr lang="en-US" altLang="zh-TW" dirty="0" smtClean="0"/>
              <a:t>Traversal</a:t>
            </a:r>
            <a:endParaRPr lang="en-US" altLang="zh-TW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3630612"/>
          </a:xfrm>
        </p:spPr>
        <p:txBody>
          <a:bodyPr/>
          <a:lstStyle/>
          <a:p>
            <a:r>
              <a:rPr lang="en-US" altLang="zh-TW" sz="2800" dirty="0" smtClean="0"/>
              <a:t>Given </a:t>
            </a:r>
            <a:r>
              <a:rPr lang="en-US" altLang="zh-TW" sz="2800" i="1" dirty="0"/>
              <a:t>G</a:t>
            </a:r>
            <a:r>
              <a:rPr lang="en-US" altLang="zh-TW" sz="2800" dirty="0"/>
              <a:t>=(</a:t>
            </a:r>
            <a:r>
              <a:rPr lang="en-US" altLang="zh-TW" sz="2800" i="1" dirty="0"/>
              <a:t>V</a:t>
            </a:r>
            <a:r>
              <a:rPr lang="en-US" altLang="zh-TW" sz="2800" dirty="0"/>
              <a:t>,</a:t>
            </a:r>
            <a:r>
              <a:rPr lang="en-US" altLang="zh-TW" sz="2800" i="1" dirty="0"/>
              <a:t>E</a:t>
            </a:r>
            <a:r>
              <a:rPr lang="en-US" altLang="zh-TW" sz="2800" dirty="0"/>
              <a:t>) and vertex </a:t>
            </a:r>
            <a:r>
              <a:rPr lang="en-US" altLang="zh-TW" sz="2800" i="1" dirty="0"/>
              <a:t>v</a:t>
            </a:r>
            <a:r>
              <a:rPr lang="en-US" altLang="zh-TW" sz="2800" dirty="0"/>
              <a:t>, find all </a:t>
            </a:r>
            <a:r>
              <a:rPr lang="en-US" altLang="zh-TW" sz="2800" i="1" dirty="0" err="1"/>
              <a:t>w</a:t>
            </a:r>
            <a:r>
              <a:rPr lang="en-US" altLang="zh-TW" sz="2800" dirty="0" err="1">
                <a:sym typeface="Symbol" pitchFamily="18" charset="2"/>
              </a:rPr>
              <a:t></a:t>
            </a:r>
            <a:r>
              <a:rPr lang="en-US" altLang="zh-TW" sz="2800" i="1" dirty="0" err="1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, such that 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w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 connects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v</a:t>
            </a:r>
          </a:p>
          <a:p>
            <a:endParaRPr lang="en-US" altLang="zh-TW" sz="2800" i="1" dirty="0"/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Depth First Search (DFS</a:t>
            </a:r>
            <a:r>
              <a:rPr lang="en-US" altLang="zh-TW" sz="2400" dirty="0" smtClean="0">
                <a:solidFill>
                  <a:srgbClr val="0000FF"/>
                </a:solidFill>
              </a:rPr>
              <a:t>)    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preorder traversal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Breadth First Search (BFS)</a:t>
            </a:r>
            <a:r>
              <a:rPr lang="en-US" altLang="zh-TW" sz="2400" dirty="0"/>
              <a:t>:</a:t>
            </a:r>
            <a:r>
              <a:rPr lang="en-US" altLang="zh-TW" sz="2400" dirty="0">
                <a:solidFill>
                  <a:schemeClr val="tx2"/>
                </a:solidFill>
              </a:rPr>
              <a:t> level order traversal</a:t>
            </a:r>
          </a:p>
          <a:p>
            <a:r>
              <a:rPr lang="en-US" altLang="zh-TW" sz="2800" dirty="0"/>
              <a:t>Spanning Trees</a:t>
            </a:r>
          </a:p>
          <a:p>
            <a:r>
              <a:rPr lang="en-US" altLang="zh-TW" sz="2800" dirty="0" err="1"/>
              <a:t>Biconnected</a:t>
            </a:r>
            <a:r>
              <a:rPr lang="en-US" altLang="zh-TW" sz="2800" dirty="0"/>
              <a:t> Components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r>
              <a:rPr lang="en-US" altLang="zh-TW" dirty="0"/>
              <a:t>Examples for Graph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81075"/>
            <a:ext cx="8226425" cy="1398588"/>
          </a:xfrm>
        </p:spPr>
        <p:txBody>
          <a:bodyPr/>
          <a:lstStyle/>
          <a:p>
            <a:pPr lvl="1"/>
            <a:r>
              <a:rPr lang="en-US" altLang="zh-TW" sz="2400" dirty="0" smtClean="0">
                <a:solidFill>
                  <a:schemeClr val="tx2"/>
                </a:solidFill>
                <a:effectLst/>
              </a:rPr>
              <a:t>complete 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undirected graph: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n(n-1)/2 edges</a:t>
            </a:r>
            <a:endParaRPr lang="en-US" altLang="zh-TW" sz="2400" dirty="0">
              <a:solidFill>
                <a:srgbClr val="0000FF"/>
              </a:solidFill>
              <a:effectLst/>
            </a:endParaRPr>
          </a:p>
          <a:p>
            <a:pPr lvl="1"/>
            <a:r>
              <a:rPr lang="en-US" altLang="zh-TW" sz="2400" dirty="0">
                <a:solidFill>
                  <a:schemeClr val="tx2"/>
                </a:solidFill>
                <a:effectLst/>
              </a:rPr>
              <a:t>complete directed graph: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n(n-1) edges</a:t>
            </a:r>
          </a:p>
        </p:txBody>
      </p:sp>
      <p:grpSp>
        <p:nvGrpSpPr>
          <p:cNvPr id="219197" name="Group 61"/>
          <p:cNvGrpSpPr>
            <a:grpSpLocks/>
          </p:cNvGrpSpPr>
          <p:nvPr/>
        </p:nvGrpSpPr>
        <p:grpSpPr bwMode="auto">
          <a:xfrm>
            <a:off x="611188" y="2348508"/>
            <a:ext cx="1816100" cy="2343150"/>
            <a:chOff x="296" y="1661"/>
            <a:chExt cx="1144" cy="1476"/>
          </a:xfrm>
        </p:grpSpPr>
        <p:sp>
          <p:nvSpPr>
            <p:cNvPr id="219141" name="Oval 5"/>
            <p:cNvSpPr>
              <a:spLocks noChangeArrowheads="1"/>
            </p:cNvSpPr>
            <p:nvPr/>
          </p:nvSpPr>
          <p:spPr bwMode="auto">
            <a:xfrm>
              <a:off x="728" y="166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42" name="Oval 6"/>
            <p:cNvSpPr>
              <a:spLocks noChangeArrowheads="1"/>
            </p:cNvSpPr>
            <p:nvPr/>
          </p:nvSpPr>
          <p:spPr bwMode="auto">
            <a:xfrm>
              <a:off x="296" y="21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43" name="Oval 7"/>
            <p:cNvSpPr>
              <a:spLocks noChangeArrowheads="1"/>
            </p:cNvSpPr>
            <p:nvPr/>
          </p:nvSpPr>
          <p:spPr bwMode="auto">
            <a:xfrm>
              <a:off x="1160" y="21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144" name="Oval 8"/>
            <p:cNvSpPr>
              <a:spLocks noChangeArrowheads="1"/>
            </p:cNvSpPr>
            <p:nvPr/>
          </p:nvSpPr>
          <p:spPr bwMode="auto">
            <a:xfrm>
              <a:off x="728" y="252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9145" name="Line 9"/>
            <p:cNvSpPr>
              <a:spLocks noChangeShapeType="1"/>
            </p:cNvSpPr>
            <p:nvPr/>
          </p:nvSpPr>
          <p:spPr bwMode="auto">
            <a:xfrm>
              <a:off x="868" y="194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>
              <a:off x="580" y="228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 flipH="1">
              <a:off x="510" y="1897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964" y="1897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501" y="2411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50" name="Line 14"/>
            <p:cNvSpPr>
              <a:spLocks noChangeShapeType="1"/>
            </p:cNvSpPr>
            <p:nvPr/>
          </p:nvSpPr>
          <p:spPr bwMode="auto">
            <a:xfrm flipH="1">
              <a:off x="998" y="2394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51" name="Rectangle 15"/>
            <p:cNvSpPr>
              <a:spLocks noChangeArrowheads="1"/>
            </p:cNvSpPr>
            <p:nvPr/>
          </p:nvSpPr>
          <p:spPr bwMode="auto">
            <a:xfrm>
              <a:off x="713" y="2810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latin typeface="Times New Roman" pitchFamily="18" charset="0"/>
                </a:rPr>
                <a:t>G</a:t>
              </a:r>
              <a:r>
                <a:rPr lang="en-US" altLang="zh-TW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1420813" y="462022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complete graph</a:t>
            </a:r>
          </a:p>
        </p:txBody>
      </p:sp>
      <p:grpSp>
        <p:nvGrpSpPr>
          <p:cNvPr id="219177" name="Group 41"/>
          <p:cNvGrpSpPr>
            <a:grpSpLocks/>
          </p:cNvGrpSpPr>
          <p:nvPr/>
        </p:nvGrpSpPr>
        <p:grpSpPr bwMode="auto">
          <a:xfrm>
            <a:off x="5095875" y="2208808"/>
            <a:ext cx="2593975" cy="2562225"/>
            <a:chOff x="2046" y="1826"/>
            <a:chExt cx="1634" cy="1614"/>
          </a:xfrm>
        </p:grpSpPr>
        <p:sp>
          <p:nvSpPr>
            <p:cNvPr id="219160" name="Oval 24"/>
            <p:cNvSpPr>
              <a:spLocks noChangeArrowheads="1"/>
            </p:cNvSpPr>
            <p:nvPr/>
          </p:nvSpPr>
          <p:spPr bwMode="auto">
            <a:xfrm>
              <a:off x="2719" y="182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61" name="Oval 25"/>
            <p:cNvSpPr>
              <a:spLocks noChangeArrowheads="1"/>
            </p:cNvSpPr>
            <p:nvPr/>
          </p:nvSpPr>
          <p:spPr bwMode="auto">
            <a:xfrm>
              <a:off x="2287" y="230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62" name="Oval 26"/>
            <p:cNvSpPr>
              <a:spLocks noChangeArrowheads="1"/>
            </p:cNvSpPr>
            <p:nvPr/>
          </p:nvSpPr>
          <p:spPr bwMode="auto">
            <a:xfrm>
              <a:off x="3151" y="230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163" name="Line 27"/>
            <p:cNvSpPr>
              <a:spLocks noChangeShapeType="1"/>
            </p:cNvSpPr>
            <p:nvPr/>
          </p:nvSpPr>
          <p:spPr bwMode="auto">
            <a:xfrm flipH="1">
              <a:off x="2501" y="2062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64" name="Line 28"/>
            <p:cNvSpPr>
              <a:spLocks noChangeShapeType="1"/>
            </p:cNvSpPr>
            <p:nvPr/>
          </p:nvSpPr>
          <p:spPr bwMode="auto">
            <a:xfrm>
              <a:off x="2955" y="2062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65" name="Oval 29"/>
            <p:cNvSpPr>
              <a:spLocks noChangeArrowheads="1"/>
            </p:cNvSpPr>
            <p:nvPr/>
          </p:nvSpPr>
          <p:spPr bwMode="auto">
            <a:xfrm>
              <a:off x="2046" y="287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9166" name="Oval 30"/>
            <p:cNvSpPr>
              <a:spLocks noChangeArrowheads="1"/>
            </p:cNvSpPr>
            <p:nvPr/>
          </p:nvSpPr>
          <p:spPr bwMode="auto">
            <a:xfrm>
              <a:off x="2525" y="287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9167" name="Line 31"/>
            <p:cNvSpPr>
              <a:spLocks noChangeShapeType="1"/>
            </p:cNvSpPr>
            <p:nvPr/>
          </p:nvSpPr>
          <p:spPr bwMode="auto">
            <a:xfrm flipH="1">
              <a:off x="2189" y="2584"/>
              <a:ext cx="166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68" name="Line 32"/>
            <p:cNvSpPr>
              <a:spLocks noChangeShapeType="1"/>
            </p:cNvSpPr>
            <p:nvPr/>
          </p:nvSpPr>
          <p:spPr bwMode="auto">
            <a:xfrm>
              <a:off x="2473" y="2593"/>
              <a:ext cx="188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69" name="Oval 33"/>
            <p:cNvSpPr>
              <a:spLocks noChangeArrowheads="1"/>
            </p:cNvSpPr>
            <p:nvPr/>
          </p:nvSpPr>
          <p:spPr bwMode="auto">
            <a:xfrm>
              <a:off x="2931" y="287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9170" name="Oval 34"/>
            <p:cNvSpPr>
              <a:spLocks noChangeArrowheads="1"/>
            </p:cNvSpPr>
            <p:nvPr/>
          </p:nvSpPr>
          <p:spPr bwMode="auto">
            <a:xfrm>
              <a:off x="3400" y="287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9171" name="Line 35"/>
            <p:cNvSpPr>
              <a:spLocks noChangeShapeType="1"/>
            </p:cNvSpPr>
            <p:nvPr/>
          </p:nvSpPr>
          <p:spPr bwMode="auto">
            <a:xfrm flipH="1">
              <a:off x="3055" y="2574"/>
              <a:ext cx="17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72" name="Line 36"/>
            <p:cNvSpPr>
              <a:spLocks noChangeShapeType="1"/>
            </p:cNvSpPr>
            <p:nvPr/>
          </p:nvSpPr>
          <p:spPr bwMode="auto">
            <a:xfrm>
              <a:off x="3355" y="2582"/>
              <a:ext cx="172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73" name="Rectangle 37"/>
            <p:cNvSpPr>
              <a:spLocks noChangeArrowheads="1"/>
            </p:cNvSpPr>
            <p:nvPr/>
          </p:nvSpPr>
          <p:spPr bwMode="auto">
            <a:xfrm>
              <a:off x="2689" y="3113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latin typeface="Times New Roman" pitchFamily="18" charset="0"/>
                </a:rPr>
                <a:t>G</a:t>
              </a:r>
              <a:r>
                <a:rPr lang="en-US" altLang="zh-TW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19176" name="Group 40"/>
          <p:cNvGrpSpPr>
            <a:grpSpLocks/>
          </p:cNvGrpSpPr>
          <p:nvPr/>
        </p:nvGrpSpPr>
        <p:grpSpPr bwMode="auto">
          <a:xfrm>
            <a:off x="7904163" y="1746845"/>
            <a:ext cx="555625" cy="3067050"/>
            <a:chOff x="4740" y="1780"/>
            <a:chExt cx="350" cy="1932"/>
          </a:xfrm>
        </p:grpSpPr>
        <p:sp>
          <p:nvSpPr>
            <p:cNvPr id="219154" name="Oval 18"/>
            <p:cNvSpPr>
              <a:spLocks noChangeArrowheads="1"/>
            </p:cNvSpPr>
            <p:nvPr/>
          </p:nvSpPr>
          <p:spPr bwMode="auto">
            <a:xfrm>
              <a:off x="4766" y="17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55" name="Oval 19"/>
            <p:cNvSpPr>
              <a:spLocks noChangeArrowheads="1"/>
            </p:cNvSpPr>
            <p:nvPr/>
          </p:nvSpPr>
          <p:spPr bwMode="auto">
            <a:xfrm>
              <a:off x="4765" y="24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6" name="Oval 20"/>
            <p:cNvSpPr>
              <a:spLocks noChangeArrowheads="1"/>
            </p:cNvSpPr>
            <p:nvPr/>
          </p:nvSpPr>
          <p:spPr bwMode="auto">
            <a:xfrm>
              <a:off x="4775" y="311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157" name="Line 21"/>
            <p:cNvSpPr>
              <a:spLocks noChangeShapeType="1"/>
            </p:cNvSpPr>
            <p:nvPr/>
          </p:nvSpPr>
          <p:spPr bwMode="auto">
            <a:xfrm>
              <a:off x="4915" y="2762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58" name="Line 22"/>
            <p:cNvSpPr>
              <a:spLocks noChangeShapeType="1"/>
            </p:cNvSpPr>
            <p:nvPr/>
          </p:nvSpPr>
          <p:spPr bwMode="auto">
            <a:xfrm flipV="1">
              <a:off x="5027" y="2025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59" name="Line 23"/>
            <p:cNvSpPr>
              <a:spLocks noChangeShapeType="1"/>
            </p:cNvSpPr>
            <p:nvPr/>
          </p:nvSpPr>
          <p:spPr bwMode="auto">
            <a:xfrm>
              <a:off x="4795" y="2042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174" name="Rectangle 38"/>
            <p:cNvSpPr>
              <a:spLocks noChangeArrowheads="1"/>
            </p:cNvSpPr>
            <p:nvPr/>
          </p:nvSpPr>
          <p:spPr bwMode="auto">
            <a:xfrm>
              <a:off x="4740" y="3385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latin typeface="Times New Roman" pitchFamily="18" charset="0"/>
                </a:rPr>
                <a:t>G</a:t>
              </a:r>
              <a:r>
                <a:rPr lang="en-US" altLang="zh-TW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19175" name="Text Box 39"/>
          <p:cNvSpPr txBox="1">
            <a:spLocks noChangeArrowheads="1"/>
          </p:cNvSpPr>
          <p:nvPr/>
        </p:nvSpPr>
        <p:spPr bwMode="auto">
          <a:xfrm>
            <a:off x="5436096" y="4581128"/>
            <a:ext cx="252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incomplete graph</a:t>
            </a:r>
          </a:p>
        </p:txBody>
      </p:sp>
      <p:sp>
        <p:nvSpPr>
          <p:cNvPr id="219179" name="Rectangle 43"/>
          <p:cNvSpPr>
            <a:spLocks noChangeArrowheads="1"/>
          </p:cNvSpPr>
          <p:nvPr/>
        </p:nvSpPr>
        <p:spPr bwMode="auto">
          <a:xfrm>
            <a:off x="384175" y="5121870"/>
            <a:ext cx="8468665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latin typeface="Times New Roman" pitchFamily="18" charset="0"/>
              </a:rPr>
              <a:t>V(G</a:t>
            </a:r>
            <a:r>
              <a:rPr lang="en-US" altLang="zh-TW" sz="1600" b="1">
                <a:latin typeface="Times New Roman" pitchFamily="18" charset="0"/>
              </a:rPr>
              <a:t>1</a:t>
            </a:r>
            <a:r>
              <a:rPr lang="en-US" altLang="zh-TW" sz="2400" b="1">
                <a:latin typeface="Times New Roman" pitchFamily="18" charset="0"/>
              </a:rPr>
              <a:t>)={0,1,2,3}               E(G</a:t>
            </a:r>
            <a:r>
              <a:rPr lang="en-US" altLang="zh-TW" sz="1600" b="1">
                <a:latin typeface="Times New Roman" pitchFamily="18" charset="0"/>
              </a:rPr>
              <a:t>1</a:t>
            </a:r>
            <a:r>
              <a:rPr lang="en-US" altLang="zh-TW" sz="2400" b="1">
                <a:latin typeface="Times New Roman" pitchFamily="18" charset="0"/>
              </a:rPr>
              <a:t>)={(0,1),(0,2),(0,3),(1,2),(1,3),(2,3)}</a:t>
            </a:r>
          </a:p>
          <a:p>
            <a:pPr eaLnBrk="0" hangingPunct="0"/>
            <a:r>
              <a:rPr lang="en-US" altLang="zh-TW" sz="2400" b="1">
                <a:latin typeface="Times New Roman" pitchFamily="18" charset="0"/>
              </a:rPr>
              <a:t>V(G</a:t>
            </a:r>
            <a:r>
              <a:rPr lang="en-US" altLang="zh-TW" sz="1600" b="1">
                <a:latin typeface="Times New Roman" pitchFamily="18" charset="0"/>
              </a:rPr>
              <a:t>2</a:t>
            </a:r>
            <a:r>
              <a:rPr lang="en-US" altLang="zh-TW" sz="2400" b="1">
                <a:latin typeface="Times New Roman" pitchFamily="18" charset="0"/>
              </a:rPr>
              <a:t>)={0,1,2,3,4,5,6}      E(G</a:t>
            </a:r>
            <a:r>
              <a:rPr lang="en-US" altLang="zh-TW" sz="1600" b="1">
                <a:latin typeface="Times New Roman" pitchFamily="18" charset="0"/>
              </a:rPr>
              <a:t>2</a:t>
            </a:r>
            <a:r>
              <a:rPr lang="en-US" altLang="zh-TW" sz="2400" b="1">
                <a:latin typeface="Times New Roman" pitchFamily="18" charset="0"/>
              </a:rPr>
              <a:t>)={(0,1),(0,2),(1,3),(1,4),(2,5),(2,6)}</a:t>
            </a:r>
          </a:p>
          <a:p>
            <a:pPr eaLnBrk="0" hangingPunct="0"/>
            <a:r>
              <a:rPr lang="en-US" altLang="zh-TW" sz="2400" b="1">
                <a:latin typeface="Times New Roman" pitchFamily="18" charset="0"/>
              </a:rPr>
              <a:t>V(G</a:t>
            </a:r>
            <a:r>
              <a:rPr lang="en-US" altLang="zh-TW" sz="1600" b="1">
                <a:latin typeface="Times New Roman" pitchFamily="18" charset="0"/>
              </a:rPr>
              <a:t>3</a:t>
            </a:r>
            <a:r>
              <a:rPr lang="en-US" altLang="zh-TW" sz="2400" b="1">
                <a:latin typeface="Times New Roman" pitchFamily="18" charset="0"/>
              </a:rPr>
              <a:t>)={0,1,2}                  E(G</a:t>
            </a:r>
            <a:r>
              <a:rPr lang="en-US" altLang="zh-TW" sz="1600" b="1">
                <a:latin typeface="Times New Roman" pitchFamily="18" charset="0"/>
              </a:rPr>
              <a:t>3</a:t>
            </a:r>
            <a:r>
              <a:rPr lang="en-US" altLang="zh-TW" sz="2400" b="1">
                <a:latin typeface="Times New Roman" pitchFamily="18" charset="0"/>
              </a:rPr>
              <a:t>)={&lt;0,1&gt;,&lt;1,0&gt;,&lt;1,2&gt;}</a:t>
            </a:r>
          </a:p>
        </p:txBody>
      </p:sp>
      <p:grpSp>
        <p:nvGrpSpPr>
          <p:cNvPr id="219196" name="Group 60"/>
          <p:cNvGrpSpPr>
            <a:grpSpLocks noChangeAspect="1"/>
          </p:cNvGrpSpPr>
          <p:nvPr/>
        </p:nvGrpSpPr>
        <p:grpSpPr bwMode="auto">
          <a:xfrm>
            <a:off x="2697163" y="2281833"/>
            <a:ext cx="2098675" cy="2154237"/>
            <a:chOff x="1655" y="1483"/>
            <a:chExt cx="1667" cy="1584"/>
          </a:xfrm>
        </p:grpSpPr>
        <p:sp>
          <p:nvSpPr>
            <p:cNvPr id="219180" name="Oval 44"/>
            <p:cNvSpPr>
              <a:spLocks noChangeAspect="1" noChangeArrowheads="1"/>
            </p:cNvSpPr>
            <p:nvPr/>
          </p:nvSpPr>
          <p:spPr bwMode="auto">
            <a:xfrm>
              <a:off x="2279" y="1483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81" name="Oval 45"/>
            <p:cNvSpPr>
              <a:spLocks noChangeAspect="1" noChangeArrowheads="1"/>
            </p:cNvSpPr>
            <p:nvPr/>
          </p:nvSpPr>
          <p:spPr bwMode="auto">
            <a:xfrm>
              <a:off x="1655" y="2107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82" name="Oval 46"/>
            <p:cNvSpPr>
              <a:spLocks noChangeAspect="1" noChangeArrowheads="1"/>
            </p:cNvSpPr>
            <p:nvPr/>
          </p:nvSpPr>
          <p:spPr bwMode="auto">
            <a:xfrm>
              <a:off x="2999" y="2107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183" name="Oval 47"/>
            <p:cNvSpPr>
              <a:spLocks noChangeAspect="1" noChangeArrowheads="1"/>
            </p:cNvSpPr>
            <p:nvPr/>
          </p:nvSpPr>
          <p:spPr bwMode="auto">
            <a:xfrm>
              <a:off x="2279" y="2787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cxnSp>
          <p:nvCxnSpPr>
            <p:cNvPr id="219184" name="AutoShape 48"/>
            <p:cNvCxnSpPr>
              <a:cxnSpLocks noChangeAspect="1" noChangeShapeType="1"/>
              <a:stCxn id="219181" idx="4"/>
              <a:endCxn id="219183" idx="2"/>
            </p:cNvCxnSpPr>
            <p:nvPr/>
          </p:nvCxnSpPr>
          <p:spPr bwMode="auto">
            <a:xfrm>
              <a:off x="1817" y="2387"/>
              <a:ext cx="462" cy="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85" name="AutoShape 49"/>
            <p:cNvCxnSpPr>
              <a:cxnSpLocks noChangeAspect="1" noChangeShapeType="1"/>
              <a:stCxn id="219183" idx="1"/>
              <a:endCxn id="219181" idx="5"/>
            </p:cNvCxnSpPr>
            <p:nvPr/>
          </p:nvCxnSpPr>
          <p:spPr bwMode="auto">
            <a:xfrm flipH="1" flipV="1">
              <a:off x="1931" y="2346"/>
              <a:ext cx="395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86" name="AutoShape 50"/>
            <p:cNvCxnSpPr>
              <a:cxnSpLocks noChangeAspect="1" noChangeShapeType="1"/>
              <a:stCxn id="219181" idx="0"/>
              <a:endCxn id="219180" idx="2"/>
            </p:cNvCxnSpPr>
            <p:nvPr/>
          </p:nvCxnSpPr>
          <p:spPr bwMode="auto">
            <a:xfrm flipV="1">
              <a:off x="1817" y="1623"/>
              <a:ext cx="462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87" name="AutoShape 51"/>
            <p:cNvCxnSpPr>
              <a:cxnSpLocks noChangeAspect="1" noChangeShapeType="1"/>
              <a:stCxn id="219180" idx="3"/>
              <a:endCxn id="219181" idx="7"/>
            </p:cNvCxnSpPr>
            <p:nvPr/>
          </p:nvCxnSpPr>
          <p:spPr bwMode="auto">
            <a:xfrm flipH="1">
              <a:off x="1931" y="1722"/>
              <a:ext cx="395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88" name="AutoShape 52"/>
            <p:cNvCxnSpPr>
              <a:cxnSpLocks noChangeAspect="1" noChangeShapeType="1"/>
              <a:stCxn id="219180" idx="5"/>
              <a:endCxn id="219182" idx="1"/>
            </p:cNvCxnSpPr>
            <p:nvPr/>
          </p:nvCxnSpPr>
          <p:spPr bwMode="auto">
            <a:xfrm>
              <a:off x="2555" y="1722"/>
              <a:ext cx="491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89" name="AutoShape 53"/>
            <p:cNvCxnSpPr>
              <a:cxnSpLocks noChangeAspect="1" noChangeShapeType="1"/>
              <a:stCxn id="219182" idx="0"/>
              <a:endCxn id="219180" idx="6"/>
            </p:cNvCxnSpPr>
            <p:nvPr/>
          </p:nvCxnSpPr>
          <p:spPr bwMode="auto">
            <a:xfrm flipH="1" flipV="1">
              <a:off x="2602" y="1623"/>
              <a:ext cx="559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90" name="AutoShape 54"/>
            <p:cNvCxnSpPr>
              <a:cxnSpLocks noChangeAspect="1" noChangeShapeType="1"/>
              <a:stCxn id="219182" idx="3"/>
              <a:endCxn id="219183" idx="7"/>
            </p:cNvCxnSpPr>
            <p:nvPr/>
          </p:nvCxnSpPr>
          <p:spPr bwMode="auto">
            <a:xfrm flipH="1">
              <a:off x="2555" y="2346"/>
              <a:ext cx="491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91" name="AutoShape 55"/>
            <p:cNvCxnSpPr>
              <a:cxnSpLocks noChangeAspect="1" noChangeShapeType="1"/>
              <a:stCxn id="219183" idx="6"/>
              <a:endCxn id="219182" idx="4"/>
            </p:cNvCxnSpPr>
            <p:nvPr/>
          </p:nvCxnSpPr>
          <p:spPr bwMode="auto">
            <a:xfrm flipV="1">
              <a:off x="2602" y="2387"/>
              <a:ext cx="559" cy="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92" name="AutoShape 56"/>
            <p:cNvCxnSpPr>
              <a:cxnSpLocks noChangeAspect="1" noChangeShapeType="1"/>
              <a:stCxn id="219180" idx="4"/>
              <a:endCxn id="219183" idx="0"/>
            </p:cNvCxnSpPr>
            <p:nvPr/>
          </p:nvCxnSpPr>
          <p:spPr bwMode="auto">
            <a:xfrm>
              <a:off x="2441" y="1763"/>
              <a:ext cx="0" cy="10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93" name="AutoShape 57"/>
            <p:cNvCxnSpPr>
              <a:cxnSpLocks noChangeAspect="1" noChangeShapeType="1"/>
              <a:stCxn id="219183" idx="7"/>
              <a:endCxn id="219180" idx="5"/>
            </p:cNvCxnSpPr>
            <p:nvPr/>
          </p:nvCxnSpPr>
          <p:spPr bwMode="auto">
            <a:xfrm flipV="1">
              <a:off x="2555" y="1722"/>
              <a:ext cx="0" cy="1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94" name="AutoShape 58"/>
            <p:cNvCxnSpPr>
              <a:cxnSpLocks noChangeAspect="1" noChangeShapeType="1"/>
              <a:stCxn id="219181" idx="7"/>
              <a:endCxn id="219182" idx="1"/>
            </p:cNvCxnSpPr>
            <p:nvPr/>
          </p:nvCxnSpPr>
          <p:spPr bwMode="auto">
            <a:xfrm>
              <a:off x="1931" y="2148"/>
              <a:ext cx="111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95" name="AutoShape 59"/>
            <p:cNvCxnSpPr>
              <a:cxnSpLocks noChangeAspect="1" noChangeShapeType="1"/>
              <a:stCxn id="219182" idx="2"/>
              <a:endCxn id="219181" idx="6"/>
            </p:cNvCxnSpPr>
            <p:nvPr/>
          </p:nvCxnSpPr>
          <p:spPr bwMode="auto">
            <a:xfrm flipH="1">
              <a:off x="1978" y="2247"/>
              <a:ext cx="10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9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/>
              <a:t>Graph </a:t>
            </a:r>
            <a:r>
              <a:rPr lang="en-US" altLang="zh-TW" dirty="0" smtClean="0"/>
              <a:t>Traversal</a:t>
            </a:r>
            <a:endParaRPr lang="en-US" altLang="zh-TW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08720"/>
            <a:ext cx="8226425" cy="6480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U</a:t>
            </a:r>
            <a:r>
              <a:rPr lang="en-US" altLang="zh-TW" sz="2800" dirty="0" smtClean="0"/>
              <a:t>sing </a:t>
            </a:r>
            <a:r>
              <a:rPr lang="en-US" altLang="zh-TW" sz="2800" dirty="0"/>
              <a:t>Adjacency List representation of </a:t>
            </a:r>
            <a:r>
              <a:rPr lang="en-US" altLang="zh-TW" sz="2800" dirty="0" smtClean="0"/>
              <a:t>Graph</a:t>
            </a:r>
            <a:endParaRPr lang="en-US" altLang="zh-TW" sz="2800" dirty="0"/>
          </a:p>
        </p:txBody>
      </p:sp>
      <p:pic>
        <p:nvPicPr>
          <p:cNvPr id="247812" name="Picture 4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6" r="26292" b="57227"/>
          <a:stretch>
            <a:fillRect/>
          </a:stretch>
        </p:blipFill>
        <p:spPr bwMode="auto">
          <a:xfrm>
            <a:off x="277813" y="2589237"/>
            <a:ext cx="263842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236514" y="1626568"/>
            <a:ext cx="6642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depth first search (DFS)</a:t>
            </a:r>
            <a:r>
              <a:rPr lang="en-US" altLang="zh-TW" sz="2400" b="1" dirty="0">
                <a:solidFill>
                  <a:schemeClr val="accent1"/>
                </a:solidFill>
              </a:rPr>
              <a:t>:</a:t>
            </a:r>
            <a:r>
              <a:rPr lang="en-US" altLang="zh-TW" sz="2400" b="1" dirty="0">
                <a:solidFill>
                  <a:srgbClr val="CC3300"/>
                </a:solidFill>
              </a:rPr>
              <a:t> </a:t>
            </a:r>
            <a:r>
              <a:rPr lang="en-US" altLang="zh-TW" sz="2400" b="1" dirty="0">
                <a:solidFill>
                  <a:schemeClr val="tx2"/>
                </a:solidFill>
              </a:rPr>
              <a:t>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0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1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3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7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4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5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2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1144324" y="5755655"/>
            <a:ext cx="690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breadth first search (BFS)</a:t>
            </a:r>
            <a:r>
              <a:rPr lang="en-US" altLang="zh-TW" sz="2400" b="1" dirty="0">
                <a:solidFill>
                  <a:schemeClr val="accent1"/>
                </a:solidFill>
              </a:rPr>
              <a:t>:</a:t>
            </a:r>
            <a:r>
              <a:rPr lang="en-US" altLang="zh-TW" sz="2400" b="1" dirty="0">
                <a:solidFill>
                  <a:srgbClr val="CC3300"/>
                </a:solidFill>
              </a:rPr>
              <a:t> </a:t>
            </a:r>
            <a:r>
              <a:rPr lang="en-US" altLang="zh-TW" sz="2400" b="1" dirty="0">
                <a:solidFill>
                  <a:schemeClr val="tx2"/>
                </a:solidFill>
              </a:rPr>
              <a:t>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0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1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2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3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4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5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6</a:t>
            </a:r>
            <a:r>
              <a:rPr lang="en-US" altLang="zh-TW" sz="2400" b="1" dirty="0">
                <a:solidFill>
                  <a:schemeClr val="tx2"/>
                </a:solidFill>
              </a:rPr>
              <a:t>, v</a:t>
            </a:r>
            <a:r>
              <a:rPr lang="en-US" altLang="zh-TW" sz="2400" b="1" baseline="-25000" dirty="0">
                <a:solidFill>
                  <a:schemeClr val="tx2"/>
                </a:solidFill>
              </a:rPr>
              <a:t>7</a:t>
            </a:r>
          </a:p>
        </p:txBody>
      </p:sp>
      <p:pic>
        <p:nvPicPr>
          <p:cNvPr id="247815" name="Picture 7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41241" r="7295"/>
          <a:stretch>
            <a:fillRect/>
          </a:stretch>
        </p:blipFill>
        <p:spPr bwMode="auto">
          <a:xfrm>
            <a:off x="3132138" y="2266975"/>
            <a:ext cx="5805487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6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350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Depth </a:t>
            </a:r>
            <a:r>
              <a:rPr lang="en-US" altLang="zh-TW" dirty="0"/>
              <a:t>First Search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124744"/>
            <a:ext cx="8226425" cy="3816424"/>
          </a:xfrm>
        </p:spPr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needs </a:t>
            </a:r>
            <a:r>
              <a:rPr lang="en-US" altLang="zh-TW" dirty="0" smtClean="0">
                <a:solidFill>
                  <a:srgbClr val="0000FF"/>
                </a:solidFill>
              </a:rPr>
              <a:t>stack </a:t>
            </a:r>
            <a:r>
              <a:rPr lang="en-US" altLang="zh-TW" dirty="0" smtClean="0"/>
              <a:t>to </a:t>
            </a:r>
            <a:r>
              <a:rPr lang="en-US" altLang="zh-TW" dirty="0"/>
              <a:t>implement </a:t>
            </a:r>
            <a:r>
              <a:rPr lang="en-US" altLang="zh-TW" dirty="0" smtClean="0"/>
              <a:t>depth-first </a:t>
            </a:r>
            <a:r>
              <a:rPr lang="en-US" altLang="zh-TW" dirty="0"/>
              <a:t>search</a:t>
            </a:r>
          </a:p>
          <a:p>
            <a:pPr lvl="1"/>
            <a:r>
              <a:rPr lang="en-US" altLang="zh-TW" sz="3200" dirty="0" smtClean="0"/>
              <a:t>starting </a:t>
            </a:r>
            <a:r>
              <a:rPr lang="en-US" altLang="zh-TW" sz="3200" dirty="0"/>
              <a:t>with node v the global array visited is </a:t>
            </a:r>
            <a:r>
              <a:rPr lang="en-US" altLang="zh-TW" sz="3200" dirty="0">
                <a:solidFill>
                  <a:srgbClr val="0000FF"/>
                </a:solidFill>
              </a:rPr>
              <a:t>initialized to </a:t>
            </a:r>
            <a:r>
              <a:rPr lang="en-US" altLang="zh-TW" sz="3200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altLang="zh-TW" sz="3600" dirty="0" smtClean="0">
                <a:solidFill>
                  <a:srgbClr val="0000FF"/>
                </a:solidFill>
              </a:rPr>
              <a:t>Recursive DFS </a:t>
            </a:r>
            <a:endParaRPr lang="en-US" altLang="zh-TW" sz="3600" dirty="0">
              <a:solidFill>
                <a:srgbClr val="0000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07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0" y="3803651"/>
            <a:ext cx="5435600" cy="30543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dfs</a:t>
            </a: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v)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node_pointer</a:t>
            </a: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w;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visited[v]= TRUE;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printf</a:t>
            </a: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(“%5d”, v);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for (w=graph[v]; w; w=w-&gt;link)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if (!visited[w-&gt;vertex])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dfs</a:t>
            </a: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(w-&gt;vertex);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pic>
        <p:nvPicPr>
          <p:cNvPr id="248929" name="Picture 97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41241" r="7295" b="6366"/>
          <a:stretch>
            <a:fillRect/>
          </a:stretch>
        </p:blipFill>
        <p:spPr bwMode="auto">
          <a:xfrm>
            <a:off x="179388" y="765175"/>
            <a:ext cx="5805487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30734"/>
            <a:ext cx="4188395" cy="461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0000FF"/>
                </a:solidFill>
              </a:rPr>
              <a:t>Depth First Search</a:t>
            </a:r>
          </a:p>
        </p:txBody>
      </p:sp>
      <p:pic>
        <p:nvPicPr>
          <p:cNvPr id="248837" name="Picture 5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6" r="26292" b="57227"/>
          <a:stretch>
            <a:fillRect/>
          </a:stretch>
        </p:blipFill>
        <p:spPr bwMode="auto">
          <a:xfrm>
            <a:off x="6326188" y="260350"/>
            <a:ext cx="263842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5435600" y="4221088"/>
            <a:ext cx="3671888" cy="12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TW" dirty="0"/>
              <a:t>#define </a:t>
            </a:r>
            <a:r>
              <a:rPr lang="en-US" altLang="zh-TW" dirty="0" smtClean="0"/>
              <a:t>FALSE   0</a:t>
            </a:r>
            <a:endParaRPr lang="en-US" altLang="zh-TW" dirty="0"/>
          </a:p>
          <a:p>
            <a:pPr eaLnBrk="0" hangingPunct="0">
              <a:lnSpc>
                <a:spcPct val="80000"/>
              </a:lnSpc>
            </a:pPr>
            <a:r>
              <a:rPr lang="en-US" altLang="zh-TW" dirty="0"/>
              <a:t>#define TRUE	</a:t>
            </a:r>
            <a:r>
              <a:rPr lang="en-US" altLang="zh-TW" dirty="0" smtClean="0"/>
              <a:t>    1</a:t>
            </a:r>
            <a:endParaRPr lang="en-US" altLang="zh-TW" dirty="0"/>
          </a:p>
          <a:p>
            <a:pPr eaLnBrk="0" hangingPunct="0">
              <a:lnSpc>
                <a:spcPct val="80000"/>
              </a:lnSpc>
            </a:pPr>
            <a:r>
              <a:rPr lang="en-US" altLang="zh-TW" dirty="0"/>
              <a:t>short </a:t>
            </a:r>
            <a:r>
              <a:rPr lang="en-US" altLang="zh-TW" dirty="0" err="1"/>
              <a:t>int</a:t>
            </a:r>
            <a:r>
              <a:rPr lang="en-US" altLang="zh-TW" dirty="0"/>
              <a:t> visited[MAX_VERTICES];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6156325" y="3070225"/>
            <a:ext cx="2827338" cy="10064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FF0000"/>
                </a:solidFill>
              </a:rPr>
              <a:t>Data structure</a:t>
            </a:r>
          </a:p>
          <a:p>
            <a:pPr eaLnBrk="0" hangingPunct="0"/>
            <a:r>
              <a:rPr lang="en-US" altLang="zh-TW" sz="2000">
                <a:solidFill>
                  <a:srgbClr val="FF0000"/>
                </a:solidFill>
              </a:rPr>
              <a:t>adjacency list: O(e)</a:t>
            </a:r>
          </a:p>
          <a:p>
            <a:pPr eaLnBrk="0" hangingPunct="0"/>
            <a:r>
              <a:rPr lang="en-US" altLang="zh-TW" sz="2000">
                <a:solidFill>
                  <a:srgbClr val="FF0000"/>
                </a:solidFill>
              </a:rPr>
              <a:t>adjacency matrix: O(n</a:t>
            </a:r>
            <a:r>
              <a:rPr lang="en-US" altLang="zh-TW" sz="2000" baseline="30000">
                <a:solidFill>
                  <a:srgbClr val="FF0000"/>
                </a:solidFill>
              </a:rPr>
              <a:t>2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7513638" y="387350"/>
            <a:ext cx="358775" cy="3063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47" name="Oval 15"/>
          <p:cNvSpPr>
            <a:spLocks noChangeArrowheads="1"/>
          </p:cNvSpPr>
          <p:nvPr/>
        </p:nvSpPr>
        <p:spPr bwMode="auto">
          <a:xfrm>
            <a:off x="6837363" y="931863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48" name="Oval 16"/>
          <p:cNvSpPr>
            <a:spLocks noChangeArrowheads="1"/>
          </p:cNvSpPr>
          <p:nvPr/>
        </p:nvSpPr>
        <p:spPr bwMode="auto">
          <a:xfrm>
            <a:off x="8137525" y="935038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6456363" y="1484313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50" name="Oval 18"/>
          <p:cNvSpPr>
            <a:spLocks noChangeArrowheads="1"/>
          </p:cNvSpPr>
          <p:nvPr/>
        </p:nvSpPr>
        <p:spPr bwMode="auto">
          <a:xfrm>
            <a:off x="7164388" y="1484313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51" name="Oval 19"/>
          <p:cNvSpPr>
            <a:spLocks noChangeArrowheads="1"/>
          </p:cNvSpPr>
          <p:nvPr/>
        </p:nvSpPr>
        <p:spPr bwMode="auto">
          <a:xfrm>
            <a:off x="7729538" y="1484313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52" name="Oval 20"/>
          <p:cNvSpPr>
            <a:spLocks noChangeArrowheads="1"/>
          </p:cNvSpPr>
          <p:nvPr/>
        </p:nvSpPr>
        <p:spPr bwMode="auto">
          <a:xfrm>
            <a:off x="8461375" y="1484313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53" name="Oval 21"/>
          <p:cNvSpPr>
            <a:spLocks noChangeArrowheads="1"/>
          </p:cNvSpPr>
          <p:nvPr/>
        </p:nvSpPr>
        <p:spPr bwMode="auto">
          <a:xfrm>
            <a:off x="7405688" y="2014538"/>
            <a:ext cx="358775" cy="3063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5581650" y="11588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6013450" y="404813"/>
            <a:ext cx="151130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6013450" y="404813"/>
            <a:ext cx="86360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>
            <a:off x="6013450" y="404813"/>
            <a:ext cx="2087563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58" name="Line 26"/>
          <p:cNvSpPr>
            <a:spLocks noChangeShapeType="1"/>
          </p:cNvSpPr>
          <p:nvPr/>
        </p:nvSpPr>
        <p:spPr bwMode="auto">
          <a:xfrm>
            <a:off x="6013450" y="404813"/>
            <a:ext cx="576263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59" name="Line 27"/>
          <p:cNvSpPr>
            <a:spLocks noChangeShapeType="1"/>
          </p:cNvSpPr>
          <p:nvPr/>
        </p:nvSpPr>
        <p:spPr bwMode="auto">
          <a:xfrm>
            <a:off x="6013450" y="404813"/>
            <a:ext cx="12239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60" name="Line 28"/>
          <p:cNvSpPr>
            <a:spLocks noChangeShapeType="1"/>
          </p:cNvSpPr>
          <p:nvPr/>
        </p:nvSpPr>
        <p:spPr bwMode="auto">
          <a:xfrm>
            <a:off x="6013450" y="404813"/>
            <a:ext cx="18002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6013450" y="404813"/>
            <a:ext cx="2447925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62" name="Line 30"/>
          <p:cNvSpPr>
            <a:spLocks noChangeShapeType="1"/>
          </p:cNvSpPr>
          <p:nvPr/>
        </p:nvSpPr>
        <p:spPr bwMode="auto">
          <a:xfrm>
            <a:off x="6013450" y="404813"/>
            <a:ext cx="1439863" cy="1655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864" name="Rectangle 32"/>
          <p:cNvSpPr>
            <a:spLocks noChangeArrowheads="1"/>
          </p:cNvSpPr>
          <p:nvPr/>
        </p:nvSpPr>
        <p:spPr bwMode="auto">
          <a:xfrm>
            <a:off x="323528" y="4725144"/>
            <a:ext cx="2394272" cy="6056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66" name="Rectangle 34"/>
          <p:cNvSpPr>
            <a:spLocks noChangeArrowheads="1"/>
          </p:cNvSpPr>
          <p:nvPr/>
        </p:nvSpPr>
        <p:spPr bwMode="auto">
          <a:xfrm>
            <a:off x="323528" y="5374158"/>
            <a:ext cx="43926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67" name="Rectangle 35"/>
          <p:cNvSpPr>
            <a:spLocks noChangeArrowheads="1"/>
          </p:cNvSpPr>
          <p:nvPr/>
        </p:nvSpPr>
        <p:spPr bwMode="auto">
          <a:xfrm>
            <a:off x="323528" y="5624513"/>
            <a:ext cx="3634110" cy="2528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68" name="Rectangle 36"/>
          <p:cNvSpPr>
            <a:spLocks noChangeArrowheads="1"/>
          </p:cNvSpPr>
          <p:nvPr/>
        </p:nvSpPr>
        <p:spPr bwMode="auto">
          <a:xfrm>
            <a:off x="323528" y="5937250"/>
            <a:ext cx="2664296" cy="2280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69" name="Rectangle 37"/>
          <p:cNvSpPr>
            <a:spLocks noChangeArrowheads="1"/>
          </p:cNvSpPr>
          <p:nvPr/>
        </p:nvSpPr>
        <p:spPr bwMode="auto">
          <a:xfrm>
            <a:off x="71643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70" name="Rectangle 38"/>
          <p:cNvSpPr>
            <a:spLocks noChangeArrowheads="1"/>
          </p:cNvSpPr>
          <p:nvPr/>
        </p:nvSpPr>
        <p:spPr bwMode="auto">
          <a:xfrm>
            <a:off x="73802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71" name="Rectangle 39"/>
          <p:cNvSpPr>
            <a:spLocks noChangeArrowheads="1"/>
          </p:cNvSpPr>
          <p:nvPr/>
        </p:nvSpPr>
        <p:spPr bwMode="auto">
          <a:xfrm>
            <a:off x="75961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248872" name="Rectangle 40"/>
          <p:cNvSpPr>
            <a:spLocks noChangeArrowheads="1"/>
          </p:cNvSpPr>
          <p:nvPr/>
        </p:nvSpPr>
        <p:spPr bwMode="auto">
          <a:xfrm>
            <a:off x="78120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73" name="Rectangle 41"/>
          <p:cNvSpPr>
            <a:spLocks noChangeArrowheads="1"/>
          </p:cNvSpPr>
          <p:nvPr/>
        </p:nvSpPr>
        <p:spPr bwMode="auto">
          <a:xfrm>
            <a:off x="80279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74" name="Rectangle 42"/>
          <p:cNvSpPr>
            <a:spLocks noChangeArrowheads="1"/>
          </p:cNvSpPr>
          <p:nvPr/>
        </p:nvSpPr>
        <p:spPr bwMode="auto">
          <a:xfrm>
            <a:off x="82438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75" name="Rectangle 43"/>
          <p:cNvSpPr>
            <a:spLocks noChangeArrowheads="1"/>
          </p:cNvSpPr>
          <p:nvPr/>
        </p:nvSpPr>
        <p:spPr bwMode="auto">
          <a:xfrm>
            <a:off x="84597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76" name="Rectangle 44"/>
          <p:cNvSpPr>
            <a:spLocks noChangeArrowheads="1"/>
          </p:cNvSpPr>
          <p:nvPr/>
        </p:nvSpPr>
        <p:spPr bwMode="auto">
          <a:xfrm>
            <a:off x="8675688" y="5734050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881" name="Text Box 49"/>
          <p:cNvSpPr txBox="1">
            <a:spLocks noChangeArrowheads="1"/>
          </p:cNvSpPr>
          <p:nvPr/>
        </p:nvSpPr>
        <p:spPr bwMode="auto">
          <a:xfrm>
            <a:off x="7091363" y="5505450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[0]</a:t>
            </a:r>
          </a:p>
        </p:txBody>
      </p:sp>
      <p:sp>
        <p:nvSpPr>
          <p:cNvPr id="248882" name="Text Box 50"/>
          <p:cNvSpPr txBox="1">
            <a:spLocks noChangeArrowheads="1"/>
          </p:cNvSpPr>
          <p:nvPr/>
        </p:nvSpPr>
        <p:spPr bwMode="auto">
          <a:xfrm>
            <a:off x="7307263" y="5505450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[1]</a:t>
            </a:r>
          </a:p>
        </p:txBody>
      </p:sp>
      <p:sp>
        <p:nvSpPr>
          <p:cNvPr id="248883" name="Text Box 51"/>
          <p:cNvSpPr txBox="1">
            <a:spLocks noChangeArrowheads="1"/>
          </p:cNvSpPr>
          <p:nvPr/>
        </p:nvSpPr>
        <p:spPr bwMode="auto">
          <a:xfrm>
            <a:off x="7523163" y="5505450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[2]</a:t>
            </a:r>
          </a:p>
        </p:txBody>
      </p:sp>
      <p:sp>
        <p:nvSpPr>
          <p:cNvPr id="248884" name="Text Box 52"/>
          <p:cNvSpPr txBox="1">
            <a:spLocks noChangeArrowheads="1"/>
          </p:cNvSpPr>
          <p:nvPr/>
        </p:nvSpPr>
        <p:spPr bwMode="auto">
          <a:xfrm>
            <a:off x="7739063" y="5505450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[3]</a:t>
            </a:r>
          </a:p>
        </p:txBody>
      </p:sp>
      <p:sp>
        <p:nvSpPr>
          <p:cNvPr id="248885" name="Text Box 53"/>
          <p:cNvSpPr txBox="1">
            <a:spLocks noChangeArrowheads="1"/>
          </p:cNvSpPr>
          <p:nvPr/>
        </p:nvSpPr>
        <p:spPr bwMode="auto">
          <a:xfrm>
            <a:off x="7954963" y="5505450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[4]</a:t>
            </a:r>
          </a:p>
        </p:txBody>
      </p:sp>
      <p:sp>
        <p:nvSpPr>
          <p:cNvPr id="248886" name="Text Box 54"/>
          <p:cNvSpPr txBox="1">
            <a:spLocks noChangeArrowheads="1"/>
          </p:cNvSpPr>
          <p:nvPr/>
        </p:nvSpPr>
        <p:spPr bwMode="auto">
          <a:xfrm>
            <a:off x="8170863" y="5505450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[5]</a:t>
            </a:r>
          </a:p>
        </p:txBody>
      </p:sp>
      <p:sp>
        <p:nvSpPr>
          <p:cNvPr id="248887" name="Text Box 55"/>
          <p:cNvSpPr txBox="1">
            <a:spLocks noChangeArrowheads="1"/>
          </p:cNvSpPr>
          <p:nvPr/>
        </p:nvSpPr>
        <p:spPr bwMode="auto">
          <a:xfrm>
            <a:off x="8388350" y="5505450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[6]</a:t>
            </a:r>
          </a:p>
        </p:txBody>
      </p:sp>
      <p:sp>
        <p:nvSpPr>
          <p:cNvPr id="248888" name="Text Box 56"/>
          <p:cNvSpPr txBox="1">
            <a:spLocks noChangeArrowheads="1"/>
          </p:cNvSpPr>
          <p:nvPr/>
        </p:nvSpPr>
        <p:spPr bwMode="auto">
          <a:xfrm>
            <a:off x="8604250" y="5505450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[7]</a:t>
            </a:r>
          </a:p>
        </p:txBody>
      </p:sp>
      <p:grpSp>
        <p:nvGrpSpPr>
          <p:cNvPr id="248893" name="Group 61"/>
          <p:cNvGrpSpPr>
            <a:grpSpLocks/>
          </p:cNvGrpSpPr>
          <p:nvPr/>
        </p:nvGrpSpPr>
        <p:grpSpPr bwMode="auto">
          <a:xfrm>
            <a:off x="7164388" y="57340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894" name="Line 62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895" name="Line 63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896" name="Group 64"/>
          <p:cNvGrpSpPr>
            <a:grpSpLocks/>
          </p:cNvGrpSpPr>
          <p:nvPr/>
        </p:nvGrpSpPr>
        <p:grpSpPr bwMode="auto">
          <a:xfrm>
            <a:off x="7597775" y="57340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897" name="Line 65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898" name="Line 66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899" name="Group 67"/>
          <p:cNvGrpSpPr>
            <a:grpSpLocks/>
          </p:cNvGrpSpPr>
          <p:nvPr/>
        </p:nvGrpSpPr>
        <p:grpSpPr bwMode="auto">
          <a:xfrm>
            <a:off x="8029575" y="57340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900" name="Line 68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901" name="Line 69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902" name="Group 70"/>
          <p:cNvGrpSpPr>
            <a:grpSpLocks/>
          </p:cNvGrpSpPr>
          <p:nvPr/>
        </p:nvGrpSpPr>
        <p:grpSpPr bwMode="auto">
          <a:xfrm>
            <a:off x="8677275" y="57340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903" name="Line 71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904" name="Line 72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908" name="Group 76"/>
          <p:cNvGrpSpPr>
            <a:grpSpLocks/>
          </p:cNvGrpSpPr>
          <p:nvPr/>
        </p:nvGrpSpPr>
        <p:grpSpPr bwMode="auto">
          <a:xfrm>
            <a:off x="7380288" y="57213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909" name="Line 77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910" name="Line 78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911" name="Group 79"/>
          <p:cNvGrpSpPr>
            <a:grpSpLocks/>
          </p:cNvGrpSpPr>
          <p:nvPr/>
        </p:nvGrpSpPr>
        <p:grpSpPr bwMode="auto">
          <a:xfrm>
            <a:off x="7812088" y="57213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912" name="Line 8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913" name="Line 8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914" name="Group 82"/>
          <p:cNvGrpSpPr>
            <a:grpSpLocks/>
          </p:cNvGrpSpPr>
          <p:nvPr/>
        </p:nvGrpSpPr>
        <p:grpSpPr bwMode="auto">
          <a:xfrm>
            <a:off x="8245475" y="57213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915" name="Line 8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916" name="Line 8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8917" name="Group 85"/>
          <p:cNvGrpSpPr>
            <a:grpSpLocks/>
          </p:cNvGrpSpPr>
          <p:nvPr/>
        </p:nvGrpSpPr>
        <p:grpSpPr bwMode="auto">
          <a:xfrm>
            <a:off x="8461375" y="5721350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48918" name="Line 86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8919" name="Line 87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8920" name="Text Box 88"/>
          <p:cNvSpPr txBox="1">
            <a:spLocks noChangeArrowheads="1"/>
          </p:cNvSpPr>
          <p:nvPr/>
        </p:nvSpPr>
        <p:spPr bwMode="auto">
          <a:xfrm>
            <a:off x="5508625" y="614045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248921" name="Text Box 89"/>
          <p:cNvSpPr txBox="1">
            <a:spLocks noChangeArrowheads="1"/>
          </p:cNvSpPr>
          <p:nvPr/>
        </p:nvSpPr>
        <p:spPr bwMode="auto">
          <a:xfrm>
            <a:off x="6588125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8922" name="Text Box 90"/>
          <p:cNvSpPr txBox="1">
            <a:spLocks noChangeArrowheads="1"/>
          </p:cNvSpPr>
          <p:nvPr/>
        </p:nvSpPr>
        <p:spPr bwMode="auto">
          <a:xfrm>
            <a:off x="6877050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8923" name="Text Box 91"/>
          <p:cNvSpPr txBox="1">
            <a:spLocks noChangeArrowheads="1"/>
          </p:cNvSpPr>
          <p:nvPr/>
        </p:nvSpPr>
        <p:spPr bwMode="auto">
          <a:xfrm>
            <a:off x="7165975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8924" name="Text Box 92"/>
          <p:cNvSpPr txBox="1">
            <a:spLocks noChangeArrowheads="1"/>
          </p:cNvSpPr>
          <p:nvPr/>
        </p:nvSpPr>
        <p:spPr bwMode="auto">
          <a:xfrm>
            <a:off x="7453313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8925" name="Text Box 93"/>
          <p:cNvSpPr txBox="1">
            <a:spLocks noChangeArrowheads="1"/>
          </p:cNvSpPr>
          <p:nvPr/>
        </p:nvSpPr>
        <p:spPr bwMode="auto">
          <a:xfrm>
            <a:off x="7742238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8926" name="Text Box 94"/>
          <p:cNvSpPr txBox="1">
            <a:spLocks noChangeArrowheads="1"/>
          </p:cNvSpPr>
          <p:nvPr/>
        </p:nvSpPr>
        <p:spPr bwMode="auto">
          <a:xfrm>
            <a:off x="8029575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8927" name="Text Box 95"/>
          <p:cNvSpPr txBox="1">
            <a:spLocks noChangeArrowheads="1"/>
          </p:cNvSpPr>
          <p:nvPr/>
        </p:nvSpPr>
        <p:spPr bwMode="auto">
          <a:xfrm>
            <a:off x="8318500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928" name="Text Box 96"/>
          <p:cNvSpPr txBox="1">
            <a:spLocks noChangeArrowheads="1"/>
          </p:cNvSpPr>
          <p:nvPr/>
        </p:nvSpPr>
        <p:spPr bwMode="auto">
          <a:xfrm>
            <a:off x="8605838" y="61404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8943" name="Rectangle 111"/>
          <p:cNvSpPr>
            <a:spLocks noChangeArrowheads="1"/>
          </p:cNvSpPr>
          <p:nvPr/>
        </p:nvSpPr>
        <p:spPr bwMode="auto">
          <a:xfrm>
            <a:off x="1528763" y="9413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44" name="Rectangle 112"/>
          <p:cNvSpPr>
            <a:spLocks noChangeArrowheads="1"/>
          </p:cNvSpPr>
          <p:nvPr/>
        </p:nvSpPr>
        <p:spPr bwMode="auto">
          <a:xfrm>
            <a:off x="1511300" y="126841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45" name="Rectangle 113"/>
          <p:cNvSpPr>
            <a:spLocks noChangeArrowheads="1"/>
          </p:cNvSpPr>
          <p:nvPr/>
        </p:nvSpPr>
        <p:spPr bwMode="auto">
          <a:xfrm>
            <a:off x="1511300" y="162877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46" name="Rectangle 114"/>
          <p:cNvSpPr>
            <a:spLocks noChangeArrowheads="1"/>
          </p:cNvSpPr>
          <p:nvPr/>
        </p:nvSpPr>
        <p:spPr bwMode="auto">
          <a:xfrm>
            <a:off x="1511300" y="194945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47" name="Rectangle 115"/>
          <p:cNvSpPr>
            <a:spLocks noChangeArrowheads="1"/>
          </p:cNvSpPr>
          <p:nvPr/>
        </p:nvSpPr>
        <p:spPr bwMode="auto">
          <a:xfrm>
            <a:off x="1511300" y="23129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48" name="Rectangle 116"/>
          <p:cNvSpPr>
            <a:spLocks noChangeArrowheads="1"/>
          </p:cNvSpPr>
          <p:nvPr/>
        </p:nvSpPr>
        <p:spPr bwMode="auto">
          <a:xfrm>
            <a:off x="1511300" y="263683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49" name="Rectangle 117"/>
          <p:cNvSpPr>
            <a:spLocks noChangeArrowheads="1"/>
          </p:cNvSpPr>
          <p:nvPr/>
        </p:nvSpPr>
        <p:spPr bwMode="auto">
          <a:xfrm>
            <a:off x="1511300" y="29606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0" name="Rectangle 118"/>
          <p:cNvSpPr>
            <a:spLocks noChangeArrowheads="1"/>
          </p:cNvSpPr>
          <p:nvPr/>
        </p:nvSpPr>
        <p:spPr bwMode="auto">
          <a:xfrm>
            <a:off x="1476375" y="33575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1" name="Rectangle 119"/>
          <p:cNvSpPr>
            <a:spLocks noChangeArrowheads="1"/>
          </p:cNvSpPr>
          <p:nvPr/>
        </p:nvSpPr>
        <p:spPr bwMode="auto">
          <a:xfrm>
            <a:off x="2771775" y="9413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2" name="Rectangle 120"/>
          <p:cNvSpPr>
            <a:spLocks noChangeArrowheads="1"/>
          </p:cNvSpPr>
          <p:nvPr/>
        </p:nvSpPr>
        <p:spPr bwMode="auto">
          <a:xfrm>
            <a:off x="2771775" y="124142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3" name="Rectangle 121"/>
          <p:cNvSpPr>
            <a:spLocks noChangeArrowheads="1"/>
          </p:cNvSpPr>
          <p:nvPr/>
        </p:nvSpPr>
        <p:spPr bwMode="auto">
          <a:xfrm>
            <a:off x="2771775" y="162877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4" name="Rectangle 122"/>
          <p:cNvSpPr>
            <a:spLocks noChangeArrowheads="1"/>
          </p:cNvSpPr>
          <p:nvPr/>
        </p:nvSpPr>
        <p:spPr bwMode="auto">
          <a:xfrm>
            <a:off x="2771775" y="194945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5" name="Rectangle 123"/>
          <p:cNvSpPr>
            <a:spLocks noChangeArrowheads="1"/>
          </p:cNvSpPr>
          <p:nvPr/>
        </p:nvSpPr>
        <p:spPr bwMode="auto">
          <a:xfrm>
            <a:off x="2771775" y="227647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6" name="Rectangle 124"/>
          <p:cNvSpPr>
            <a:spLocks noChangeArrowheads="1"/>
          </p:cNvSpPr>
          <p:nvPr/>
        </p:nvSpPr>
        <p:spPr bwMode="auto">
          <a:xfrm>
            <a:off x="2771775" y="263683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7" name="Rectangle 125"/>
          <p:cNvSpPr>
            <a:spLocks noChangeArrowheads="1"/>
          </p:cNvSpPr>
          <p:nvPr/>
        </p:nvSpPr>
        <p:spPr bwMode="auto">
          <a:xfrm>
            <a:off x="2752725" y="295751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8" name="Rectangle 126"/>
          <p:cNvSpPr>
            <a:spLocks noChangeArrowheads="1"/>
          </p:cNvSpPr>
          <p:nvPr/>
        </p:nvSpPr>
        <p:spPr bwMode="auto">
          <a:xfrm>
            <a:off x="2590800" y="33575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59" name="Rectangle 127"/>
          <p:cNvSpPr>
            <a:spLocks noChangeArrowheads="1"/>
          </p:cNvSpPr>
          <p:nvPr/>
        </p:nvSpPr>
        <p:spPr bwMode="auto">
          <a:xfrm>
            <a:off x="3708400" y="33575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60" name="Rectangle 128"/>
          <p:cNvSpPr>
            <a:spLocks noChangeArrowheads="1"/>
          </p:cNvSpPr>
          <p:nvPr/>
        </p:nvSpPr>
        <p:spPr bwMode="auto">
          <a:xfrm>
            <a:off x="4897438" y="332105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61" name="Rectangle 129"/>
          <p:cNvSpPr>
            <a:spLocks noChangeArrowheads="1"/>
          </p:cNvSpPr>
          <p:nvPr/>
        </p:nvSpPr>
        <p:spPr bwMode="auto">
          <a:xfrm>
            <a:off x="3957638" y="159385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64" name="Rectangle 132"/>
          <p:cNvSpPr>
            <a:spLocks noChangeArrowheads="1"/>
          </p:cNvSpPr>
          <p:nvPr/>
        </p:nvSpPr>
        <p:spPr bwMode="auto">
          <a:xfrm>
            <a:off x="3924300" y="123031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8965" name="Line 133"/>
          <p:cNvSpPr>
            <a:spLocks noChangeShapeType="1"/>
          </p:cNvSpPr>
          <p:nvPr/>
        </p:nvSpPr>
        <p:spPr bwMode="auto">
          <a:xfrm>
            <a:off x="34925" y="1052513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66" name="Line 134"/>
          <p:cNvSpPr>
            <a:spLocks noChangeShapeType="1"/>
          </p:cNvSpPr>
          <p:nvPr/>
        </p:nvSpPr>
        <p:spPr bwMode="auto">
          <a:xfrm>
            <a:off x="34925" y="1412875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67" name="Line 135"/>
          <p:cNvSpPr>
            <a:spLocks noChangeShapeType="1"/>
          </p:cNvSpPr>
          <p:nvPr/>
        </p:nvSpPr>
        <p:spPr bwMode="auto">
          <a:xfrm>
            <a:off x="34925" y="1700213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68" name="Line 136"/>
          <p:cNvSpPr>
            <a:spLocks noChangeShapeType="1"/>
          </p:cNvSpPr>
          <p:nvPr/>
        </p:nvSpPr>
        <p:spPr bwMode="auto">
          <a:xfrm>
            <a:off x="34925" y="2060575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69" name="Line 137"/>
          <p:cNvSpPr>
            <a:spLocks noChangeShapeType="1"/>
          </p:cNvSpPr>
          <p:nvPr/>
        </p:nvSpPr>
        <p:spPr bwMode="auto">
          <a:xfrm>
            <a:off x="34925" y="2420938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70" name="Line 138"/>
          <p:cNvSpPr>
            <a:spLocks noChangeShapeType="1"/>
          </p:cNvSpPr>
          <p:nvPr/>
        </p:nvSpPr>
        <p:spPr bwMode="auto">
          <a:xfrm>
            <a:off x="34925" y="2708275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71" name="Line 139"/>
          <p:cNvSpPr>
            <a:spLocks noChangeShapeType="1"/>
          </p:cNvSpPr>
          <p:nvPr/>
        </p:nvSpPr>
        <p:spPr bwMode="auto">
          <a:xfrm>
            <a:off x="34925" y="3068638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72" name="Line 140"/>
          <p:cNvSpPr>
            <a:spLocks noChangeShapeType="1"/>
          </p:cNvSpPr>
          <p:nvPr/>
        </p:nvSpPr>
        <p:spPr bwMode="auto">
          <a:xfrm>
            <a:off x="34925" y="3429000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8973" name="Text Box 141"/>
          <p:cNvSpPr txBox="1">
            <a:spLocks noChangeArrowheads="1"/>
          </p:cNvSpPr>
          <p:nvPr/>
        </p:nvSpPr>
        <p:spPr bwMode="auto">
          <a:xfrm>
            <a:off x="6084888" y="56245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visited: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32</a:t>
            </a:fld>
            <a:endParaRPr lang="en-US" altLang="zh-TW"/>
          </a:p>
        </p:txBody>
      </p:sp>
      <p:cxnSp>
        <p:nvCxnSpPr>
          <p:cNvPr id="6" name="直線接點 5"/>
          <p:cNvCxnSpPr>
            <a:stCxn id="248855" idx="1"/>
          </p:cNvCxnSpPr>
          <p:nvPr/>
        </p:nvCxnSpPr>
        <p:spPr bwMode="auto">
          <a:xfrm flipH="1">
            <a:off x="7093273" y="549275"/>
            <a:ext cx="431477" cy="4040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接點 113"/>
          <p:cNvCxnSpPr/>
          <p:nvPr/>
        </p:nvCxnSpPr>
        <p:spPr bwMode="auto">
          <a:xfrm flipH="1">
            <a:off x="6661798" y="1230313"/>
            <a:ext cx="215252" cy="2555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接點 116"/>
          <p:cNvCxnSpPr/>
          <p:nvPr/>
        </p:nvCxnSpPr>
        <p:spPr bwMode="auto">
          <a:xfrm>
            <a:off x="6733381" y="1790700"/>
            <a:ext cx="646907" cy="376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/>
          <p:nvPr/>
        </p:nvCxnSpPr>
        <p:spPr bwMode="auto">
          <a:xfrm>
            <a:off x="7451725" y="1790700"/>
            <a:ext cx="118270" cy="2420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/>
          <p:nvPr/>
        </p:nvCxnSpPr>
        <p:spPr bwMode="auto">
          <a:xfrm flipH="1">
            <a:off x="7693187" y="1811338"/>
            <a:ext cx="179226" cy="2214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/>
          <p:nvPr/>
        </p:nvCxnSpPr>
        <p:spPr bwMode="auto">
          <a:xfrm flipH="1">
            <a:off x="7993224" y="1241425"/>
            <a:ext cx="252251" cy="2881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248852" idx="0"/>
            <a:endCxn id="248848" idx="5"/>
          </p:cNvCxnSpPr>
          <p:nvPr/>
        </p:nvCxnSpPr>
        <p:spPr bwMode="auto">
          <a:xfrm flipH="1" flipV="1">
            <a:off x="8443759" y="1196556"/>
            <a:ext cx="197004" cy="2877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10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 nodeType="clickPar">
                      <p:stCondLst>
                        <p:cond delay="indefinite"/>
                      </p:stCondLst>
                      <p:childTnLst>
                        <p:par>
                          <p:cTn id="4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 nodeType="clickPar">
                      <p:stCondLst>
                        <p:cond delay="indefinite"/>
                      </p:stCondLst>
                      <p:childTnLst>
                        <p:par>
                          <p:cTn id="5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0" grpId="0" animBg="1"/>
      <p:bldP spid="248847" grpId="0" animBg="1"/>
      <p:bldP spid="248848" grpId="0" animBg="1"/>
      <p:bldP spid="248849" grpId="0" animBg="1"/>
      <p:bldP spid="248850" grpId="0" animBg="1"/>
      <p:bldP spid="248851" grpId="0" animBg="1"/>
      <p:bldP spid="248852" grpId="0" animBg="1"/>
      <p:bldP spid="248853" grpId="0" animBg="1"/>
      <p:bldP spid="248855" grpId="0" animBg="1"/>
      <p:bldP spid="248855" grpId="1" animBg="1"/>
      <p:bldP spid="248855" grpId="2" animBg="1"/>
      <p:bldP spid="248855" grpId="3" animBg="1"/>
      <p:bldP spid="248856" grpId="0" animBg="1"/>
      <p:bldP spid="248856" grpId="1" animBg="1"/>
      <p:bldP spid="248856" grpId="2" animBg="1"/>
      <p:bldP spid="248856" grpId="3" animBg="1"/>
      <p:bldP spid="248856" grpId="4" animBg="1"/>
      <p:bldP spid="248856" grpId="5" animBg="1"/>
      <p:bldP spid="248857" grpId="0" animBg="1"/>
      <p:bldP spid="248857" grpId="1" animBg="1"/>
      <p:bldP spid="248857" grpId="2" animBg="1"/>
      <p:bldP spid="248857" grpId="3" animBg="1"/>
      <p:bldP spid="248857" grpId="4" animBg="1"/>
      <p:bldP spid="248857" grpId="5" animBg="1"/>
      <p:bldP spid="248858" grpId="0" animBg="1"/>
      <p:bldP spid="248858" grpId="1" animBg="1"/>
      <p:bldP spid="248858" grpId="2" animBg="1"/>
      <p:bldP spid="248858" grpId="3" animBg="1"/>
      <p:bldP spid="248859" grpId="0" animBg="1"/>
      <p:bldP spid="248859" grpId="1" animBg="1"/>
      <p:bldP spid="248859" grpId="2" animBg="1"/>
      <p:bldP spid="248859" grpId="3" animBg="1"/>
      <p:bldP spid="248860" grpId="0" animBg="1"/>
      <p:bldP spid="248860" grpId="1" animBg="1"/>
      <p:bldP spid="248860" grpId="2" animBg="1"/>
      <p:bldP spid="248860" grpId="3" animBg="1"/>
      <p:bldP spid="248861" grpId="0" animBg="1"/>
      <p:bldP spid="248861" grpId="1" animBg="1"/>
      <p:bldP spid="248861" grpId="2" animBg="1"/>
      <p:bldP spid="248861" grpId="3" animBg="1"/>
      <p:bldP spid="248862" grpId="0" animBg="1"/>
      <p:bldP spid="248862" grpId="1" animBg="1"/>
      <p:bldP spid="248862" grpId="2" animBg="1"/>
      <p:bldP spid="248862" grpId="3" animBg="1"/>
      <p:bldP spid="248862" grpId="4" animBg="1"/>
      <p:bldP spid="248862" grpId="5" animBg="1"/>
      <p:bldP spid="248862" grpId="6" animBg="1"/>
      <p:bldP spid="248862" grpId="7" animBg="1"/>
      <p:bldP spid="248864" grpId="0" animBg="1"/>
      <p:bldP spid="248864" grpId="1" animBg="1"/>
      <p:bldP spid="248864" grpId="2" animBg="1"/>
      <p:bldP spid="248864" grpId="3" animBg="1"/>
      <p:bldP spid="248864" grpId="4" animBg="1"/>
      <p:bldP spid="248864" grpId="5" animBg="1"/>
      <p:bldP spid="248864" grpId="6" animBg="1"/>
      <p:bldP spid="248864" grpId="7" animBg="1"/>
      <p:bldP spid="248864" grpId="8" animBg="1"/>
      <p:bldP spid="248864" grpId="9" animBg="1"/>
      <p:bldP spid="248864" grpId="10" animBg="1"/>
      <p:bldP spid="248864" grpId="11" animBg="1"/>
      <p:bldP spid="248864" grpId="12" animBg="1"/>
      <p:bldP spid="248864" grpId="13" animBg="1"/>
      <p:bldP spid="248864" grpId="14" animBg="1"/>
      <p:bldP spid="248864" grpId="15" animBg="1"/>
      <p:bldP spid="248866" grpId="0" animBg="1"/>
      <p:bldP spid="248866" grpId="1" animBg="1"/>
      <p:bldP spid="248866" grpId="2" animBg="1"/>
      <p:bldP spid="248866" grpId="3" animBg="1"/>
      <p:bldP spid="248866" grpId="4" animBg="1"/>
      <p:bldP spid="248866" grpId="5" animBg="1"/>
      <p:bldP spid="248866" grpId="6" animBg="1"/>
      <p:bldP spid="248866" grpId="7" animBg="1"/>
      <p:bldP spid="248866" grpId="8" animBg="1"/>
      <p:bldP spid="248866" grpId="9" animBg="1"/>
      <p:bldP spid="248866" grpId="10" animBg="1"/>
      <p:bldP spid="248866" grpId="11" animBg="1"/>
      <p:bldP spid="248866" grpId="12" animBg="1"/>
      <p:bldP spid="248866" grpId="13" animBg="1"/>
      <p:bldP spid="248866" grpId="14" animBg="1"/>
      <p:bldP spid="248866" grpId="15" animBg="1"/>
      <p:bldP spid="248866" grpId="16" animBg="1"/>
      <p:bldP spid="248866" grpId="17" animBg="1"/>
      <p:bldP spid="248866" grpId="18" animBg="1"/>
      <p:bldP spid="248866" grpId="19" animBg="1"/>
      <p:bldP spid="248866" grpId="20" animBg="1"/>
      <p:bldP spid="248866" grpId="21" animBg="1"/>
      <p:bldP spid="248866" grpId="22" animBg="1"/>
      <p:bldP spid="248866" grpId="23" animBg="1"/>
      <p:bldP spid="248866" grpId="24" animBg="1"/>
      <p:bldP spid="248866" grpId="25" animBg="1"/>
      <p:bldP spid="248866" grpId="26" animBg="1"/>
      <p:bldP spid="248866" grpId="27" animBg="1"/>
      <p:bldP spid="248866" grpId="28" animBg="1"/>
      <p:bldP spid="248866" grpId="29" animBg="1"/>
      <p:bldP spid="248866" grpId="30" animBg="1"/>
      <p:bldP spid="248866" grpId="31" animBg="1"/>
      <p:bldP spid="248866" grpId="32" animBg="1"/>
      <p:bldP spid="248866" grpId="33" animBg="1"/>
      <p:bldP spid="248866" grpId="34" animBg="1"/>
      <p:bldP spid="248866" grpId="35" animBg="1"/>
      <p:bldP spid="248866" grpId="36" animBg="1"/>
      <p:bldP spid="248866" grpId="37" animBg="1"/>
      <p:bldP spid="248866" grpId="38" animBg="1"/>
      <p:bldP spid="248866" grpId="39" animBg="1"/>
      <p:bldP spid="248867" grpId="0" animBg="1"/>
      <p:bldP spid="248867" grpId="1" animBg="1"/>
      <p:bldP spid="248867" grpId="2" animBg="1"/>
      <p:bldP spid="248867" grpId="3" animBg="1"/>
      <p:bldP spid="248867" grpId="4" animBg="1"/>
      <p:bldP spid="248867" grpId="5" animBg="1"/>
      <p:bldP spid="248867" grpId="6" animBg="1"/>
      <p:bldP spid="248867" grpId="7" animBg="1"/>
      <p:bldP spid="248867" grpId="8" animBg="1"/>
      <p:bldP spid="248867" grpId="9" animBg="1"/>
      <p:bldP spid="248867" grpId="10" animBg="1"/>
      <p:bldP spid="248867" grpId="11" animBg="1"/>
      <p:bldP spid="248867" grpId="12" animBg="1"/>
      <p:bldP spid="248867" grpId="13" animBg="1"/>
      <p:bldP spid="248867" grpId="14" animBg="1"/>
      <p:bldP spid="248867" grpId="15" animBg="1"/>
      <p:bldP spid="248867" grpId="16" animBg="1"/>
      <p:bldP spid="248867" grpId="17" animBg="1"/>
      <p:bldP spid="248867" grpId="18" animBg="1"/>
      <p:bldP spid="248867" grpId="19" animBg="1"/>
      <p:bldP spid="248867" grpId="20" animBg="1"/>
      <p:bldP spid="248867" grpId="21" animBg="1"/>
      <p:bldP spid="248867" grpId="22" animBg="1"/>
      <p:bldP spid="248867" grpId="23" animBg="1"/>
      <p:bldP spid="248867" grpId="24" animBg="1"/>
      <p:bldP spid="248867" grpId="25" animBg="1"/>
      <p:bldP spid="248867" grpId="26" animBg="1"/>
      <p:bldP spid="248867" grpId="27" animBg="1"/>
      <p:bldP spid="248867" grpId="28" animBg="1"/>
      <p:bldP spid="248867" grpId="29" animBg="1"/>
      <p:bldP spid="248867" grpId="30" animBg="1"/>
      <p:bldP spid="248867" grpId="31" animBg="1"/>
      <p:bldP spid="248867" grpId="32" animBg="1"/>
      <p:bldP spid="248867" grpId="33" animBg="1"/>
      <p:bldP spid="248867" grpId="34" animBg="1"/>
      <p:bldP spid="248867" grpId="35" animBg="1"/>
      <p:bldP spid="248867" grpId="36" animBg="1"/>
      <p:bldP spid="248867" grpId="37" animBg="1"/>
      <p:bldP spid="248867" grpId="38" animBg="1"/>
      <p:bldP spid="248867" grpId="39" animBg="1"/>
      <p:bldP spid="248868" grpId="0" animBg="1"/>
      <p:bldP spid="248868" grpId="1" animBg="1"/>
      <p:bldP spid="248868" grpId="2" animBg="1"/>
      <p:bldP spid="248868" grpId="3" animBg="1"/>
      <p:bldP spid="248868" grpId="4" animBg="1"/>
      <p:bldP spid="248868" grpId="5" animBg="1"/>
      <p:bldP spid="248868" grpId="6" animBg="1"/>
      <p:bldP spid="248868" grpId="7" animBg="1"/>
      <p:bldP spid="248868" grpId="8" animBg="1"/>
      <p:bldP spid="248868" grpId="9" animBg="1"/>
      <p:bldP spid="248868" grpId="10" animBg="1"/>
      <p:bldP spid="248868" grpId="11" animBg="1"/>
      <p:bldP spid="248868" grpId="12" animBg="1"/>
      <p:bldP spid="248868" grpId="13" animBg="1"/>
      <p:bldP spid="248921" grpId="0"/>
      <p:bldP spid="248922" grpId="0"/>
      <p:bldP spid="248923" grpId="0"/>
      <p:bldP spid="248924" grpId="0"/>
      <p:bldP spid="248925" grpId="0"/>
      <p:bldP spid="248926" grpId="0"/>
      <p:bldP spid="248927" grpId="0"/>
      <p:bldP spid="248928" grpId="0"/>
      <p:bldP spid="248943" grpId="0" animBg="1"/>
      <p:bldP spid="248944" grpId="0" animBg="1"/>
      <p:bldP spid="248945" grpId="0" animBg="1"/>
      <p:bldP spid="248946" grpId="0" animBg="1"/>
      <p:bldP spid="248947" grpId="0" animBg="1"/>
      <p:bldP spid="248948" grpId="0" animBg="1"/>
      <p:bldP spid="248949" grpId="0" animBg="1"/>
      <p:bldP spid="248950" grpId="0" animBg="1"/>
      <p:bldP spid="248951" grpId="0" animBg="1"/>
      <p:bldP spid="248952" grpId="0" animBg="1"/>
      <p:bldP spid="248953" grpId="0" animBg="1"/>
      <p:bldP spid="248954" grpId="0" animBg="1"/>
      <p:bldP spid="248955" grpId="0" animBg="1"/>
      <p:bldP spid="248956" grpId="0" animBg="1"/>
      <p:bldP spid="248957" grpId="0" animBg="1"/>
      <p:bldP spid="248958" grpId="0" animBg="1"/>
      <p:bldP spid="248959" grpId="0" animBg="1"/>
      <p:bldP spid="248960" grpId="0" animBg="1"/>
      <p:bldP spid="248961" grpId="0" animBg="1"/>
      <p:bldP spid="248964" grpId="0" animBg="1"/>
      <p:bldP spid="248965" grpId="0" animBg="1"/>
      <p:bldP spid="248965" grpId="1" animBg="1"/>
      <p:bldP spid="248965" grpId="2" animBg="1"/>
      <p:bldP spid="248965" grpId="3" animBg="1"/>
      <p:bldP spid="248966" grpId="0" animBg="1"/>
      <p:bldP spid="248966" grpId="1" animBg="1"/>
      <p:bldP spid="248966" grpId="2" animBg="1"/>
      <p:bldP spid="248966" grpId="3" animBg="1"/>
      <p:bldP spid="248967" grpId="0" animBg="1"/>
      <p:bldP spid="248967" grpId="1" animBg="1"/>
      <p:bldP spid="248967" grpId="2" animBg="1"/>
      <p:bldP spid="248967" grpId="3" animBg="1"/>
      <p:bldP spid="248968" grpId="0" animBg="1"/>
      <p:bldP spid="248968" grpId="1" animBg="1"/>
      <p:bldP spid="248968" grpId="2" animBg="1"/>
      <p:bldP spid="248968" grpId="3" animBg="1"/>
      <p:bldP spid="248969" grpId="0" animBg="1"/>
      <p:bldP spid="248969" grpId="1" animBg="1"/>
      <p:bldP spid="248970" grpId="0" animBg="1"/>
      <p:bldP spid="248970" grpId="1" animBg="1"/>
      <p:bldP spid="248970" grpId="2" animBg="1"/>
      <p:bldP spid="248970" grpId="3" animBg="1"/>
      <p:bldP spid="248971" grpId="0" animBg="1"/>
      <p:bldP spid="248971" grpId="1" animBg="1"/>
      <p:bldP spid="248972" grpId="0" animBg="1"/>
      <p:bldP spid="248972" grpId="1" animBg="1"/>
      <p:bldP spid="248972" grpId="2" animBg="1"/>
      <p:bldP spid="248972" grpId="3" animBg="1"/>
      <p:bldP spid="248972" grpId="4" animBg="1"/>
      <p:bldP spid="248972" grpId="5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350"/>
            <a:ext cx="8226425" cy="1143000"/>
          </a:xfrm>
        </p:spPr>
        <p:txBody>
          <a:bodyPr/>
          <a:lstStyle/>
          <a:p>
            <a:r>
              <a:rPr lang="en-US" altLang="zh-TW" dirty="0"/>
              <a:t>Breadth First Search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124744"/>
            <a:ext cx="8226425" cy="3816424"/>
          </a:xfrm>
        </p:spPr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needs </a:t>
            </a:r>
            <a:r>
              <a:rPr lang="en-US" altLang="zh-TW" dirty="0">
                <a:solidFill>
                  <a:srgbClr val="0000FF"/>
                </a:solidFill>
              </a:rPr>
              <a:t>a queue </a:t>
            </a:r>
            <a:r>
              <a:rPr lang="en-US" altLang="zh-TW" dirty="0"/>
              <a:t>to implement breadth-first search</a:t>
            </a:r>
          </a:p>
          <a:p>
            <a:pPr lvl="1"/>
            <a:r>
              <a:rPr lang="en-US" altLang="zh-TW" sz="3200" dirty="0" smtClean="0"/>
              <a:t>starting </a:t>
            </a:r>
            <a:r>
              <a:rPr lang="en-US" altLang="zh-TW" sz="3200" dirty="0"/>
              <a:t>with node v the global array visited is </a:t>
            </a:r>
            <a:r>
              <a:rPr lang="en-US" altLang="zh-TW" sz="3200" dirty="0">
                <a:solidFill>
                  <a:srgbClr val="0000FF"/>
                </a:solidFill>
              </a:rPr>
              <a:t>initialized to </a:t>
            </a:r>
            <a:r>
              <a:rPr lang="en-US" altLang="zh-TW" sz="3200" dirty="0" smtClean="0">
                <a:solidFill>
                  <a:srgbClr val="0000FF"/>
                </a:solidFill>
              </a:rPr>
              <a:t>0</a:t>
            </a:r>
            <a:endParaRPr lang="en-US" altLang="zh-TW" sz="3200" dirty="0">
              <a:solidFill>
                <a:srgbClr val="0000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00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3"/>
          <p:cNvSpPr>
            <a:spLocks noChangeArrowheads="1"/>
          </p:cNvSpPr>
          <p:nvPr/>
        </p:nvSpPr>
        <p:spPr bwMode="auto">
          <a:xfrm>
            <a:off x="3635375" y="3028081"/>
            <a:ext cx="5508625" cy="38299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bfs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v)</a:t>
            </a: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node_pointer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w;</a:t>
            </a: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queue_pointer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front, rear;</a:t>
            </a: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front = rear = NULL;</a:t>
            </a: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printf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(“%5d”, v);</a:t>
            </a: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visited[v] = TRUE;</a:t>
            </a: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addq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(&amp;front, &amp;rear, v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);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while (front) {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v=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deleteq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(&amp;front);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for (w=graph[v]; w; w=w-&gt;link)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if (!visited[w-&gt;vertex]) {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printf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(“%5d”, w-&gt;vertex);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addq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(&amp;front, &amp;rear, w-&gt;vertex);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visited[w-&gt;vertex] = TRUE;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}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}</a:t>
            </a:r>
          </a:p>
          <a:p>
            <a:pPr marL="342900" indent="-342900" algn="l">
              <a:lnSpc>
                <a:spcPct val="8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179388" y="3357563"/>
            <a:ext cx="2827337" cy="7016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adjacency list: O(v+e)</a:t>
            </a:r>
          </a:p>
          <a:p>
            <a:r>
              <a:rPr lang="en-US" altLang="zh-TW" sz="2000">
                <a:solidFill>
                  <a:srgbClr val="FF0000"/>
                </a:solidFill>
              </a:rPr>
              <a:t>adjacency matrix: O(n</a:t>
            </a:r>
            <a:r>
              <a:rPr lang="en-US" altLang="zh-TW" sz="2000" baseline="30000">
                <a:solidFill>
                  <a:srgbClr val="FF0000"/>
                </a:solidFill>
              </a:rPr>
              <a:t>2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73088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75247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77406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79565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896" name="Rectangle 16"/>
          <p:cNvSpPr>
            <a:spLocks noChangeArrowheads="1"/>
          </p:cNvSpPr>
          <p:nvPr/>
        </p:nvSpPr>
        <p:spPr bwMode="auto">
          <a:xfrm>
            <a:off x="81724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897" name="Rectangle 17"/>
          <p:cNvSpPr>
            <a:spLocks noChangeArrowheads="1"/>
          </p:cNvSpPr>
          <p:nvPr/>
        </p:nvSpPr>
        <p:spPr bwMode="auto">
          <a:xfrm>
            <a:off x="83883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898" name="Rectangle 18"/>
          <p:cNvSpPr>
            <a:spLocks noChangeArrowheads="1"/>
          </p:cNvSpPr>
          <p:nvPr/>
        </p:nvSpPr>
        <p:spPr bwMode="auto">
          <a:xfrm>
            <a:off x="86042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899" name="Rectangle 19"/>
          <p:cNvSpPr>
            <a:spLocks noChangeArrowheads="1"/>
          </p:cNvSpPr>
          <p:nvPr/>
        </p:nvSpPr>
        <p:spPr bwMode="auto">
          <a:xfrm>
            <a:off x="8820150" y="14970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7235825" y="1268413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[0]</a:t>
            </a: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7451725" y="1268413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[1]</a:t>
            </a:r>
          </a:p>
        </p:txBody>
      </p: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7667625" y="1268413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[2]</a:t>
            </a:r>
          </a:p>
        </p:txBody>
      </p:sp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7883525" y="1268413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[3]</a:t>
            </a: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8099425" y="1268413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[4]</a:t>
            </a:r>
          </a:p>
        </p:txBody>
      </p:sp>
      <p:sp>
        <p:nvSpPr>
          <p:cNvPr id="250905" name="Text Box 25"/>
          <p:cNvSpPr txBox="1">
            <a:spLocks noChangeArrowheads="1"/>
          </p:cNvSpPr>
          <p:nvPr/>
        </p:nvSpPr>
        <p:spPr bwMode="auto">
          <a:xfrm>
            <a:off x="8315325" y="1268413"/>
            <a:ext cx="360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[5]</a:t>
            </a:r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8532813" y="1268413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[6]</a:t>
            </a:r>
          </a:p>
        </p:txBody>
      </p:sp>
      <p:sp>
        <p:nvSpPr>
          <p:cNvPr id="250907" name="Text Box 27"/>
          <p:cNvSpPr txBox="1">
            <a:spLocks noChangeArrowheads="1"/>
          </p:cNvSpPr>
          <p:nvPr/>
        </p:nvSpPr>
        <p:spPr bwMode="auto">
          <a:xfrm>
            <a:off x="8748713" y="1268413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[7]</a:t>
            </a:r>
          </a:p>
        </p:txBody>
      </p:sp>
      <p:grpSp>
        <p:nvGrpSpPr>
          <p:cNvPr id="250908" name="Group 28"/>
          <p:cNvGrpSpPr>
            <a:grpSpLocks/>
          </p:cNvGrpSpPr>
          <p:nvPr/>
        </p:nvGrpSpPr>
        <p:grpSpPr bwMode="auto">
          <a:xfrm>
            <a:off x="7308850" y="14970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09" name="Line 29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10" name="Line 30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11" name="Group 31"/>
          <p:cNvGrpSpPr>
            <a:grpSpLocks/>
          </p:cNvGrpSpPr>
          <p:nvPr/>
        </p:nvGrpSpPr>
        <p:grpSpPr bwMode="auto">
          <a:xfrm>
            <a:off x="7742238" y="14970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12" name="Line 32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13" name="Line 33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14" name="Group 34"/>
          <p:cNvGrpSpPr>
            <a:grpSpLocks/>
          </p:cNvGrpSpPr>
          <p:nvPr/>
        </p:nvGrpSpPr>
        <p:grpSpPr bwMode="auto">
          <a:xfrm>
            <a:off x="8174038" y="14843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16" name="Line 36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17" name="Group 37"/>
          <p:cNvGrpSpPr>
            <a:grpSpLocks/>
          </p:cNvGrpSpPr>
          <p:nvPr/>
        </p:nvGrpSpPr>
        <p:grpSpPr bwMode="auto">
          <a:xfrm>
            <a:off x="8821738" y="14970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18" name="Line 38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19" name="Line 39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20" name="Group 40"/>
          <p:cNvGrpSpPr>
            <a:grpSpLocks/>
          </p:cNvGrpSpPr>
          <p:nvPr/>
        </p:nvGrpSpPr>
        <p:grpSpPr bwMode="auto">
          <a:xfrm>
            <a:off x="7524750" y="14843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21" name="Line 41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22" name="Line 42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23" name="Group 43"/>
          <p:cNvGrpSpPr>
            <a:grpSpLocks/>
          </p:cNvGrpSpPr>
          <p:nvPr/>
        </p:nvGrpSpPr>
        <p:grpSpPr bwMode="auto">
          <a:xfrm>
            <a:off x="7956550" y="14843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24" name="Line 44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25" name="Line 45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26" name="Group 46"/>
          <p:cNvGrpSpPr>
            <a:grpSpLocks/>
          </p:cNvGrpSpPr>
          <p:nvPr/>
        </p:nvGrpSpPr>
        <p:grpSpPr bwMode="auto">
          <a:xfrm>
            <a:off x="8389938" y="14843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27" name="Line 47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28" name="Line 48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0929" name="Group 49"/>
          <p:cNvGrpSpPr>
            <a:grpSpLocks/>
          </p:cNvGrpSpPr>
          <p:nvPr/>
        </p:nvGrpSpPr>
        <p:grpSpPr bwMode="auto">
          <a:xfrm>
            <a:off x="8605838" y="1484313"/>
            <a:ext cx="215900" cy="215900"/>
            <a:chOff x="4059" y="845"/>
            <a:chExt cx="136" cy="136"/>
          </a:xfrm>
          <a:solidFill>
            <a:schemeClr val="bg1"/>
          </a:solidFill>
        </p:grpSpPr>
        <p:sp>
          <p:nvSpPr>
            <p:cNvPr id="250930" name="Line 5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0931" name="Line 5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0933" name="Text Box 53"/>
          <p:cNvSpPr txBox="1">
            <a:spLocks noChangeArrowheads="1"/>
          </p:cNvSpPr>
          <p:nvPr/>
        </p:nvSpPr>
        <p:spPr bwMode="auto">
          <a:xfrm>
            <a:off x="6804025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0934" name="Text Box 54"/>
          <p:cNvSpPr txBox="1">
            <a:spLocks noChangeArrowheads="1"/>
          </p:cNvSpPr>
          <p:nvPr/>
        </p:nvSpPr>
        <p:spPr bwMode="auto">
          <a:xfrm>
            <a:off x="7092950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0935" name="Text Box 55"/>
          <p:cNvSpPr txBox="1">
            <a:spLocks noChangeArrowheads="1"/>
          </p:cNvSpPr>
          <p:nvPr/>
        </p:nvSpPr>
        <p:spPr bwMode="auto">
          <a:xfrm>
            <a:off x="7381875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0936" name="Text Box 56"/>
          <p:cNvSpPr txBox="1">
            <a:spLocks noChangeArrowheads="1"/>
          </p:cNvSpPr>
          <p:nvPr/>
        </p:nvSpPr>
        <p:spPr bwMode="auto">
          <a:xfrm>
            <a:off x="7669213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7958138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50938" name="Text Box 58"/>
          <p:cNvSpPr txBox="1">
            <a:spLocks noChangeArrowheads="1"/>
          </p:cNvSpPr>
          <p:nvPr/>
        </p:nvSpPr>
        <p:spPr bwMode="auto">
          <a:xfrm>
            <a:off x="8245475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50939" name="Text Box 59"/>
          <p:cNvSpPr txBox="1">
            <a:spLocks noChangeArrowheads="1"/>
          </p:cNvSpPr>
          <p:nvPr/>
        </p:nvSpPr>
        <p:spPr bwMode="auto">
          <a:xfrm>
            <a:off x="8534400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8821738" y="2611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250941" name="Text Box 61"/>
          <p:cNvSpPr txBox="1">
            <a:spLocks noChangeArrowheads="1"/>
          </p:cNvSpPr>
          <p:nvPr/>
        </p:nvSpPr>
        <p:spPr bwMode="auto">
          <a:xfrm>
            <a:off x="6156325" y="138747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visited:</a:t>
            </a:r>
          </a:p>
        </p:txBody>
      </p:sp>
      <p:pic>
        <p:nvPicPr>
          <p:cNvPr id="250942" name="Picture 62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41241" r="7295" b="6366"/>
          <a:stretch>
            <a:fillRect/>
          </a:stretch>
        </p:blipFill>
        <p:spPr bwMode="auto">
          <a:xfrm>
            <a:off x="179388" y="128588"/>
            <a:ext cx="5805487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951" name="Rectangle 71"/>
          <p:cNvSpPr>
            <a:spLocks noChangeArrowheads="1"/>
          </p:cNvSpPr>
          <p:nvPr/>
        </p:nvSpPr>
        <p:spPr bwMode="auto">
          <a:xfrm>
            <a:off x="1528763" y="30480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2" name="Rectangle 72"/>
          <p:cNvSpPr>
            <a:spLocks noChangeArrowheads="1"/>
          </p:cNvSpPr>
          <p:nvPr/>
        </p:nvSpPr>
        <p:spPr bwMode="auto">
          <a:xfrm>
            <a:off x="1511300" y="63182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3" name="Rectangle 73"/>
          <p:cNvSpPr>
            <a:spLocks noChangeArrowheads="1"/>
          </p:cNvSpPr>
          <p:nvPr/>
        </p:nvSpPr>
        <p:spPr bwMode="auto">
          <a:xfrm>
            <a:off x="1511300" y="9921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4" name="Rectangle 74"/>
          <p:cNvSpPr>
            <a:spLocks noChangeArrowheads="1"/>
          </p:cNvSpPr>
          <p:nvPr/>
        </p:nvSpPr>
        <p:spPr bwMode="auto">
          <a:xfrm>
            <a:off x="1511300" y="13128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5" name="Rectangle 75"/>
          <p:cNvSpPr>
            <a:spLocks noChangeArrowheads="1"/>
          </p:cNvSpPr>
          <p:nvPr/>
        </p:nvSpPr>
        <p:spPr bwMode="auto">
          <a:xfrm>
            <a:off x="1511300" y="167640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6" name="Rectangle 76"/>
          <p:cNvSpPr>
            <a:spLocks noChangeArrowheads="1"/>
          </p:cNvSpPr>
          <p:nvPr/>
        </p:nvSpPr>
        <p:spPr bwMode="auto">
          <a:xfrm>
            <a:off x="1511300" y="200025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7" name="Rectangle 77"/>
          <p:cNvSpPr>
            <a:spLocks noChangeArrowheads="1"/>
          </p:cNvSpPr>
          <p:nvPr/>
        </p:nvSpPr>
        <p:spPr bwMode="auto">
          <a:xfrm>
            <a:off x="1511300" y="232410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8" name="Rectangle 78"/>
          <p:cNvSpPr>
            <a:spLocks noChangeArrowheads="1"/>
          </p:cNvSpPr>
          <p:nvPr/>
        </p:nvSpPr>
        <p:spPr bwMode="auto">
          <a:xfrm>
            <a:off x="1476375" y="272097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59" name="Rectangle 79"/>
          <p:cNvSpPr>
            <a:spLocks noChangeArrowheads="1"/>
          </p:cNvSpPr>
          <p:nvPr/>
        </p:nvSpPr>
        <p:spPr bwMode="auto">
          <a:xfrm>
            <a:off x="2771775" y="30480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0" name="Rectangle 80"/>
          <p:cNvSpPr>
            <a:spLocks noChangeArrowheads="1"/>
          </p:cNvSpPr>
          <p:nvPr/>
        </p:nvSpPr>
        <p:spPr bwMode="auto">
          <a:xfrm>
            <a:off x="2771775" y="60483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1" name="Rectangle 81"/>
          <p:cNvSpPr>
            <a:spLocks noChangeArrowheads="1"/>
          </p:cNvSpPr>
          <p:nvPr/>
        </p:nvSpPr>
        <p:spPr bwMode="auto">
          <a:xfrm>
            <a:off x="2771775" y="9921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2" name="Rectangle 82"/>
          <p:cNvSpPr>
            <a:spLocks noChangeArrowheads="1"/>
          </p:cNvSpPr>
          <p:nvPr/>
        </p:nvSpPr>
        <p:spPr bwMode="auto">
          <a:xfrm>
            <a:off x="2771775" y="13128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3" name="Rectangle 83"/>
          <p:cNvSpPr>
            <a:spLocks noChangeArrowheads="1"/>
          </p:cNvSpPr>
          <p:nvPr/>
        </p:nvSpPr>
        <p:spPr bwMode="auto">
          <a:xfrm>
            <a:off x="2771775" y="1639888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4" name="Rectangle 84"/>
          <p:cNvSpPr>
            <a:spLocks noChangeArrowheads="1"/>
          </p:cNvSpPr>
          <p:nvPr/>
        </p:nvSpPr>
        <p:spPr bwMode="auto">
          <a:xfrm>
            <a:off x="2771775" y="2000250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5" name="Rectangle 85"/>
          <p:cNvSpPr>
            <a:spLocks noChangeArrowheads="1"/>
          </p:cNvSpPr>
          <p:nvPr/>
        </p:nvSpPr>
        <p:spPr bwMode="auto">
          <a:xfrm>
            <a:off x="2752725" y="232092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6" name="Rectangle 86"/>
          <p:cNvSpPr>
            <a:spLocks noChangeArrowheads="1"/>
          </p:cNvSpPr>
          <p:nvPr/>
        </p:nvSpPr>
        <p:spPr bwMode="auto">
          <a:xfrm>
            <a:off x="2590800" y="272097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7" name="Rectangle 87"/>
          <p:cNvSpPr>
            <a:spLocks noChangeArrowheads="1"/>
          </p:cNvSpPr>
          <p:nvPr/>
        </p:nvSpPr>
        <p:spPr bwMode="auto">
          <a:xfrm>
            <a:off x="3708400" y="272097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8" name="Rectangle 88"/>
          <p:cNvSpPr>
            <a:spLocks noChangeArrowheads="1"/>
          </p:cNvSpPr>
          <p:nvPr/>
        </p:nvSpPr>
        <p:spPr bwMode="auto">
          <a:xfrm>
            <a:off x="4897438" y="26844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69" name="Rectangle 89"/>
          <p:cNvSpPr>
            <a:spLocks noChangeArrowheads="1"/>
          </p:cNvSpPr>
          <p:nvPr/>
        </p:nvSpPr>
        <p:spPr bwMode="auto">
          <a:xfrm>
            <a:off x="3957638" y="957263"/>
            <a:ext cx="882650" cy="217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70" name="Rectangle 90"/>
          <p:cNvSpPr>
            <a:spLocks noChangeArrowheads="1"/>
          </p:cNvSpPr>
          <p:nvPr/>
        </p:nvSpPr>
        <p:spPr bwMode="auto">
          <a:xfrm>
            <a:off x="3924300" y="593725"/>
            <a:ext cx="882650" cy="217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71" name="Line 91"/>
          <p:cNvSpPr>
            <a:spLocks noChangeShapeType="1"/>
          </p:cNvSpPr>
          <p:nvPr/>
        </p:nvSpPr>
        <p:spPr bwMode="auto">
          <a:xfrm>
            <a:off x="34925" y="415925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2" name="Line 92"/>
          <p:cNvSpPr>
            <a:spLocks noChangeShapeType="1"/>
          </p:cNvSpPr>
          <p:nvPr/>
        </p:nvSpPr>
        <p:spPr bwMode="auto">
          <a:xfrm>
            <a:off x="34925" y="776288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3" name="Line 93"/>
          <p:cNvSpPr>
            <a:spLocks noChangeShapeType="1"/>
          </p:cNvSpPr>
          <p:nvPr/>
        </p:nvSpPr>
        <p:spPr bwMode="auto">
          <a:xfrm>
            <a:off x="34925" y="1063625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4" name="Line 94"/>
          <p:cNvSpPr>
            <a:spLocks noChangeShapeType="1"/>
          </p:cNvSpPr>
          <p:nvPr/>
        </p:nvSpPr>
        <p:spPr bwMode="auto">
          <a:xfrm>
            <a:off x="34925" y="1423988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5" name="Line 95"/>
          <p:cNvSpPr>
            <a:spLocks noChangeShapeType="1"/>
          </p:cNvSpPr>
          <p:nvPr/>
        </p:nvSpPr>
        <p:spPr bwMode="auto">
          <a:xfrm>
            <a:off x="34925" y="1784350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6" name="Line 96"/>
          <p:cNvSpPr>
            <a:spLocks noChangeShapeType="1"/>
          </p:cNvSpPr>
          <p:nvPr/>
        </p:nvSpPr>
        <p:spPr bwMode="auto">
          <a:xfrm>
            <a:off x="34925" y="2071688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7" name="Line 97"/>
          <p:cNvSpPr>
            <a:spLocks noChangeShapeType="1"/>
          </p:cNvSpPr>
          <p:nvPr/>
        </p:nvSpPr>
        <p:spPr bwMode="auto">
          <a:xfrm>
            <a:off x="34925" y="2432050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78" name="Line 98"/>
          <p:cNvSpPr>
            <a:spLocks noChangeShapeType="1"/>
          </p:cNvSpPr>
          <p:nvPr/>
        </p:nvSpPr>
        <p:spPr bwMode="auto">
          <a:xfrm>
            <a:off x="34925" y="2792413"/>
            <a:ext cx="250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5940425" y="263683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00FF"/>
                </a:solidFill>
              </a:rPr>
              <a:t>output: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6338" y="115888"/>
            <a:ext cx="4049712" cy="935037"/>
          </a:xfrm>
          <a:noFill/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</a:rPr>
              <a:t>Breadth First Search </a:t>
            </a:r>
          </a:p>
        </p:txBody>
      </p:sp>
      <p:pic>
        <p:nvPicPr>
          <p:cNvPr id="250979" name="Picture 99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6" r="26292" b="57227"/>
          <a:stretch>
            <a:fillRect/>
          </a:stretch>
        </p:blipFill>
        <p:spPr bwMode="auto">
          <a:xfrm>
            <a:off x="779463" y="4365625"/>
            <a:ext cx="263842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988" name="Text Box 108"/>
          <p:cNvSpPr txBox="1">
            <a:spLocks noChangeArrowheads="1"/>
          </p:cNvSpPr>
          <p:nvPr/>
        </p:nvSpPr>
        <p:spPr bwMode="auto">
          <a:xfrm>
            <a:off x="34925" y="4221163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250989" name="Line 109"/>
          <p:cNvSpPr>
            <a:spLocks noChangeShapeType="1"/>
          </p:cNvSpPr>
          <p:nvPr/>
        </p:nvSpPr>
        <p:spPr bwMode="auto">
          <a:xfrm>
            <a:off x="466725" y="4510088"/>
            <a:ext cx="151130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0" name="Line 110"/>
          <p:cNvSpPr>
            <a:spLocks noChangeShapeType="1"/>
          </p:cNvSpPr>
          <p:nvPr/>
        </p:nvSpPr>
        <p:spPr bwMode="auto">
          <a:xfrm>
            <a:off x="466725" y="4510088"/>
            <a:ext cx="86360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1" name="Line 111"/>
          <p:cNvSpPr>
            <a:spLocks noChangeShapeType="1"/>
          </p:cNvSpPr>
          <p:nvPr/>
        </p:nvSpPr>
        <p:spPr bwMode="auto">
          <a:xfrm>
            <a:off x="466725" y="4510088"/>
            <a:ext cx="2087563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2" name="Line 112"/>
          <p:cNvSpPr>
            <a:spLocks noChangeShapeType="1"/>
          </p:cNvSpPr>
          <p:nvPr/>
        </p:nvSpPr>
        <p:spPr bwMode="auto">
          <a:xfrm>
            <a:off x="466725" y="4510088"/>
            <a:ext cx="576263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3" name="Line 113"/>
          <p:cNvSpPr>
            <a:spLocks noChangeShapeType="1"/>
          </p:cNvSpPr>
          <p:nvPr/>
        </p:nvSpPr>
        <p:spPr bwMode="auto">
          <a:xfrm>
            <a:off x="466725" y="4510088"/>
            <a:ext cx="12239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4" name="Line 114"/>
          <p:cNvSpPr>
            <a:spLocks noChangeShapeType="1"/>
          </p:cNvSpPr>
          <p:nvPr/>
        </p:nvSpPr>
        <p:spPr bwMode="auto">
          <a:xfrm>
            <a:off x="466725" y="4510088"/>
            <a:ext cx="18002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5" name="Line 115"/>
          <p:cNvSpPr>
            <a:spLocks noChangeShapeType="1"/>
          </p:cNvSpPr>
          <p:nvPr/>
        </p:nvSpPr>
        <p:spPr bwMode="auto">
          <a:xfrm>
            <a:off x="466725" y="4510088"/>
            <a:ext cx="2447925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0996" name="Line 116"/>
          <p:cNvSpPr>
            <a:spLocks noChangeShapeType="1"/>
          </p:cNvSpPr>
          <p:nvPr/>
        </p:nvSpPr>
        <p:spPr bwMode="auto">
          <a:xfrm>
            <a:off x="466725" y="4510088"/>
            <a:ext cx="1439863" cy="1655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1002" name="Rectangle 122"/>
          <p:cNvSpPr>
            <a:spLocks noChangeArrowheads="1"/>
          </p:cNvSpPr>
          <p:nvPr/>
        </p:nvSpPr>
        <p:spPr bwMode="auto">
          <a:xfrm>
            <a:off x="3851275" y="1844675"/>
            <a:ext cx="5113338" cy="72072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0998" name="Text Box 118"/>
          <p:cNvSpPr txBox="1">
            <a:spLocks noChangeArrowheads="1"/>
          </p:cNvSpPr>
          <p:nvPr/>
        </p:nvSpPr>
        <p:spPr bwMode="auto">
          <a:xfrm>
            <a:off x="3924300" y="198913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accent2"/>
                </a:solidFill>
              </a:rPr>
              <a:t>out</a:t>
            </a:r>
          </a:p>
        </p:txBody>
      </p:sp>
      <p:sp>
        <p:nvSpPr>
          <p:cNvPr id="250999" name="Text Box 119"/>
          <p:cNvSpPr txBox="1">
            <a:spLocks noChangeArrowheads="1"/>
          </p:cNvSpPr>
          <p:nvPr/>
        </p:nvSpPr>
        <p:spPr bwMode="auto">
          <a:xfrm>
            <a:off x="8459788" y="1989138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accent2"/>
                </a:solidFill>
              </a:rPr>
              <a:t>in</a:t>
            </a:r>
          </a:p>
        </p:txBody>
      </p:sp>
      <p:sp>
        <p:nvSpPr>
          <p:cNvPr id="251000" name="Line 120"/>
          <p:cNvSpPr>
            <a:spLocks noChangeShapeType="1"/>
          </p:cNvSpPr>
          <p:nvPr/>
        </p:nvSpPr>
        <p:spPr bwMode="auto">
          <a:xfrm flipH="1">
            <a:off x="4429125" y="2190750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1001" name="Line 121"/>
          <p:cNvSpPr>
            <a:spLocks noChangeShapeType="1"/>
          </p:cNvSpPr>
          <p:nvPr/>
        </p:nvSpPr>
        <p:spPr bwMode="auto">
          <a:xfrm flipH="1">
            <a:off x="8174038" y="219075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1003" name="Text Box 123"/>
          <p:cNvSpPr txBox="1">
            <a:spLocks noChangeArrowheads="1"/>
          </p:cNvSpPr>
          <p:nvPr/>
        </p:nvSpPr>
        <p:spPr bwMode="auto">
          <a:xfrm>
            <a:off x="5364163" y="1989138"/>
            <a:ext cx="360362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51004" name="Text Box 124"/>
          <p:cNvSpPr txBox="1">
            <a:spLocks noChangeArrowheads="1"/>
          </p:cNvSpPr>
          <p:nvPr/>
        </p:nvSpPr>
        <p:spPr bwMode="auto">
          <a:xfrm>
            <a:off x="5724525" y="1989138"/>
            <a:ext cx="36036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51005" name="Text Box 125"/>
          <p:cNvSpPr txBox="1">
            <a:spLocks noChangeArrowheads="1"/>
          </p:cNvSpPr>
          <p:nvPr/>
        </p:nvSpPr>
        <p:spPr bwMode="auto">
          <a:xfrm>
            <a:off x="6084888" y="1989138"/>
            <a:ext cx="360362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251006" name="Text Box 126"/>
          <p:cNvSpPr txBox="1">
            <a:spLocks noChangeArrowheads="1"/>
          </p:cNvSpPr>
          <p:nvPr/>
        </p:nvSpPr>
        <p:spPr bwMode="auto">
          <a:xfrm>
            <a:off x="6445250" y="1989138"/>
            <a:ext cx="36036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51007" name="Text Box 127"/>
          <p:cNvSpPr txBox="1">
            <a:spLocks noChangeArrowheads="1"/>
          </p:cNvSpPr>
          <p:nvPr/>
        </p:nvSpPr>
        <p:spPr bwMode="auto">
          <a:xfrm>
            <a:off x="6805613" y="1989138"/>
            <a:ext cx="360362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251008" name="Text Box 128"/>
          <p:cNvSpPr txBox="1">
            <a:spLocks noChangeArrowheads="1"/>
          </p:cNvSpPr>
          <p:nvPr/>
        </p:nvSpPr>
        <p:spPr bwMode="auto">
          <a:xfrm>
            <a:off x="7164388" y="1989138"/>
            <a:ext cx="360362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6</a:t>
            </a:r>
          </a:p>
        </p:txBody>
      </p:sp>
      <p:sp>
        <p:nvSpPr>
          <p:cNvPr id="251009" name="Text Box 129"/>
          <p:cNvSpPr txBox="1">
            <a:spLocks noChangeArrowheads="1"/>
          </p:cNvSpPr>
          <p:nvPr/>
        </p:nvSpPr>
        <p:spPr bwMode="auto">
          <a:xfrm>
            <a:off x="5005388" y="1989138"/>
            <a:ext cx="360362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51010" name="Text Box 130"/>
          <p:cNvSpPr txBox="1">
            <a:spLocks noChangeArrowheads="1"/>
          </p:cNvSpPr>
          <p:nvPr/>
        </p:nvSpPr>
        <p:spPr bwMode="auto">
          <a:xfrm>
            <a:off x="7524750" y="1989138"/>
            <a:ext cx="36036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251011" name="Line 131"/>
          <p:cNvSpPr>
            <a:spLocks noChangeShapeType="1"/>
          </p:cNvSpPr>
          <p:nvPr/>
        </p:nvSpPr>
        <p:spPr bwMode="auto">
          <a:xfrm>
            <a:off x="4787900" y="1989138"/>
            <a:ext cx="33131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1012" name="Line 132"/>
          <p:cNvSpPr>
            <a:spLocks noChangeShapeType="1"/>
          </p:cNvSpPr>
          <p:nvPr/>
        </p:nvSpPr>
        <p:spPr bwMode="auto">
          <a:xfrm>
            <a:off x="4787900" y="2392363"/>
            <a:ext cx="33131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1014" name="Rectangle 134"/>
          <p:cNvSpPr>
            <a:spLocks noChangeArrowheads="1"/>
          </p:cNvSpPr>
          <p:nvPr/>
        </p:nvSpPr>
        <p:spPr bwMode="auto">
          <a:xfrm>
            <a:off x="3923928" y="3284984"/>
            <a:ext cx="187203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15" name="Rectangle 135"/>
          <p:cNvSpPr>
            <a:spLocks noChangeArrowheads="1"/>
          </p:cNvSpPr>
          <p:nvPr/>
        </p:nvSpPr>
        <p:spPr bwMode="auto">
          <a:xfrm>
            <a:off x="3923928" y="4005857"/>
            <a:ext cx="2341141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16" name="Rectangle 136"/>
          <p:cNvSpPr>
            <a:spLocks noChangeArrowheads="1"/>
          </p:cNvSpPr>
          <p:nvPr/>
        </p:nvSpPr>
        <p:spPr bwMode="auto">
          <a:xfrm>
            <a:off x="3923927" y="4221757"/>
            <a:ext cx="2341141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17" name="Rectangle 137"/>
          <p:cNvSpPr>
            <a:spLocks noChangeArrowheads="1"/>
          </p:cNvSpPr>
          <p:nvPr/>
        </p:nvSpPr>
        <p:spPr bwMode="auto">
          <a:xfrm>
            <a:off x="3923928" y="4437112"/>
            <a:ext cx="295153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18" name="Rectangle 138"/>
          <p:cNvSpPr>
            <a:spLocks noChangeArrowheads="1"/>
          </p:cNvSpPr>
          <p:nvPr/>
        </p:nvSpPr>
        <p:spPr bwMode="auto">
          <a:xfrm>
            <a:off x="3923928" y="4653136"/>
            <a:ext cx="1728192" cy="21731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19" name="Rectangle 139"/>
          <p:cNvSpPr>
            <a:spLocks noChangeArrowheads="1"/>
          </p:cNvSpPr>
          <p:nvPr/>
        </p:nvSpPr>
        <p:spPr bwMode="auto">
          <a:xfrm>
            <a:off x="4212853" y="4869160"/>
            <a:ext cx="2483222" cy="21719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20" name="Rectangle 140"/>
          <p:cNvSpPr>
            <a:spLocks noChangeArrowheads="1"/>
          </p:cNvSpPr>
          <p:nvPr/>
        </p:nvSpPr>
        <p:spPr bwMode="auto">
          <a:xfrm>
            <a:off x="4212431" y="5086351"/>
            <a:ext cx="3888209" cy="2148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21" name="Rectangle 141"/>
          <p:cNvSpPr>
            <a:spLocks noChangeArrowheads="1"/>
          </p:cNvSpPr>
          <p:nvPr/>
        </p:nvSpPr>
        <p:spPr bwMode="auto">
          <a:xfrm>
            <a:off x="4500190" y="5301209"/>
            <a:ext cx="2915816" cy="2158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22" name="Rectangle 142"/>
          <p:cNvSpPr>
            <a:spLocks noChangeArrowheads="1"/>
          </p:cNvSpPr>
          <p:nvPr/>
        </p:nvSpPr>
        <p:spPr bwMode="auto">
          <a:xfrm>
            <a:off x="4499992" y="5517108"/>
            <a:ext cx="3312096" cy="2160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23" name="Rectangle 143"/>
          <p:cNvSpPr>
            <a:spLocks noChangeArrowheads="1"/>
          </p:cNvSpPr>
          <p:nvPr/>
        </p:nvSpPr>
        <p:spPr bwMode="auto">
          <a:xfrm>
            <a:off x="4499992" y="5733132"/>
            <a:ext cx="4032821" cy="2160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1024" name="Rectangle 144"/>
          <p:cNvSpPr>
            <a:spLocks noChangeArrowheads="1"/>
          </p:cNvSpPr>
          <p:nvPr/>
        </p:nvSpPr>
        <p:spPr bwMode="auto">
          <a:xfrm>
            <a:off x="4499992" y="5949156"/>
            <a:ext cx="3385121" cy="2160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34</a:t>
            </a:fld>
            <a:endParaRPr lang="en-US" altLang="zh-TW"/>
          </a:p>
        </p:txBody>
      </p:sp>
      <p:cxnSp>
        <p:nvCxnSpPr>
          <p:cNvPr id="4" name="直線接點 3"/>
          <p:cNvCxnSpPr>
            <a:stCxn id="250989" idx="1"/>
          </p:cNvCxnSpPr>
          <p:nvPr/>
        </p:nvCxnSpPr>
        <p:spPr bwMode="auto">
          <a:xfrm flipH="1">
            <a:off x="1528763" y="4654550"/>
            <a:ext cx="449262" cy="3952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/>
          <p:nvPr/>
        </p:nvCxnSpPr>
        <p:spPr bwMode="auto">
          <a:xfrm>
            <a:off x="2266951" y="4740275"/>
            <a:ext cx="432841" cy="3460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接點 129"/>
          <p:cNvCxnSpPr/>
          <p:nvPr/>
        </p:nvCxnSpPr>
        <p:spPr bwMode="auto">
          <a:xfrm flipH="1">
            <a:off x="1105694" y="5337969"/>
            <a:ext cx="224631" cy="2825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接點 131"/>
          <p:cNvCxnSpPr/>
          <p:nvPr/>
        </p:nvCxnSpPr>
        <p:spPr bwMode="auto">
          <a:xfrm>
            <a:off x="1593056" y="5337969"/>
            <a:ext cx="160338" cy="251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接點 134"/>
          <p:cNvCxnSpPr/>
          <p:nvPr/>
        </p:nvCxnSpPr>
        <p:spPr bwMode="auto">
          <a:xfrm flipH="1">
            <a:off x="2470671" y="5337969"/>
            <a:ext cx="224631" cy="2881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接點 136"/>
          <p:cNvCxnSpPr/>
          <p:nvPr/>
        </p:nvCxnSpPr>
        <p:spPr bwMode="auto">
          <a:xfrm>
            <a:off x="2914650" y="5301209"/>
            <a:ext cx="167481" cy="2883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接點 139"/>
          <p:cNvCxnSpPr/>
          <p:nvPr/>
        </p:nvCxnSpPr>
        <p:spPr bwMode="auto">
          <a:xfrm>
            <a:off x="1186656" y="5859524"/>
            <a:ext cx="668338" cy="3952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05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 nodeType="clickPar">
                      <p:stCondLst>
                        <p:cond delay="indefinite"/>
                      </p:stCondLst>
                      <p:childTnLst>
                        <p:par>
                          <p:cTn id="5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1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 nodeType="clickPar">
                      <p:stCondLst>
                        <p:cond delay="indefinite"/>
                      </p:stCondLst>
                      <p:childTnLst>
                        <p:par>
                          <p:cTn id="5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 nodeType="clickPar">
                      <p:stCondLst>
                        <p:cond delay="indefinite"/>
                      </p:stCondLst>
                      <p:childTnLst>
                        <p:par>
                          <p:cTn id="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 nodeType="clickPar">
                      <p:stCondLst>
                        <p:cond delay="indefinite"/>
                      </p:stCondLst>
                      <p:childTnLst>
                        <p:par>
                          <p:cTn id="6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 nodeType="clickPar">
                      <p:stCondLst>
                        <p:cond delay="indefinite"/>
                      </p:stCondLst>
                      <p:childTnLst>
                        <p:par>
                          <p:cTn id="6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 nodeType="clickPar">
                      <p:stCondLst>
                        <p:cond delay="indefinite"/>
                      </p:stCondLst>
                      <p:childTnLst>
                        <p:par>
                          <p:cTn id="6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 nodeType="clickPar">
                      <p:stCondLst>
                        <p:cond delay="indefinite"/>
                      </p:stCondLst>
                      <p:childTnLst>
                        <p:par>
                          <p:cTn id="6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xit" presetSubtype="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 nodeType="clickPar">
                      <p:stCondLst>
                        <p:cond delay="indefinite"/>
                      </p:stCondLst>
                      <p:childTnLst>
                        <p:par>
                          <p:cTn id="7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 nodeType="clickPar">
                      <p:stCondLst>
                        <p:cond delay="indefinite"/>
                      </p:stCondLst>
                      <p:childTnLst>
                        <p:par>
                          <p:cTn id="7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1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 nodeType="clickPar">
                      <p:stCondLst>
                        <p:cond delay="indefinite"/>
                      </p:stCondLst>
                      <p:childTnLst>
                        <p:par>
                          <p:cTn id="7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3" presetID="1" presetClass="exit" presetSubtype="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 nodeType="clickPar">
                      <p:stCondLst>
                        <p:cond delay="indefinite"/>
                      </p:stCondLst>
                      <p:childTnLst>
                        <p:par>
                          <p:cTn id="7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ntr" presetSubtype="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 nodeType="clickPar">
                      <p:stCondLst>
                        <p:cond delay="indefinite"/>
                      </p:stCondLst>
                      <p:childTnLst>
                        <p:par>
                          <p:cTn id="7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xit" presetSubtype="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 nodeType="clickPar">
                      <p:stCondLst>
                        <p:cond delay="indefinite"/>
                      </p:stCondLst>
                      <p:childTnLst>
                        <p:par>
                          <p:cTn id="7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7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 nodeType="clickPar">
                      <p:stCondLst>
                        <p:cond delay="indefinite"/>
                      </p:stCondLst>
                      <p:childTnLst>
                        <p:par>
                          <p:cTn id="7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xit" presetSubtype="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 nodeType="clickPar">
                      <p:stCondLst>
                        <p:cond delay="indefinite"/>
                      </p:stCondLst>
                      <p:childTnLst>
                        <p:par>
                          <p:cTn id="7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3" grpId="0"/>
      <p:bldP spid="250934" grpId="0"/>
      <p:bldP spid="250935" grpId="0"/>
      <p:bldP spid="250936" grpId="0"/>
      <p:bldP spid="250937" grpId="0"/>
      <p:bldP spid="250938" grpId="0"/>
      <p:bldP spid="250939" grpId="0"/>
      <p:bldP spid="250940" grpId="0"/>
      <p:bldP spid="250951" grpId="0" animBg="1"/>
      <p:bldP spid="250952" grpId="0" animBg="1"/>
      <p:bldP spid="250953" grpId="0" animBg="1"/>
      <p:bldP spid="250954" grpId="0" animBg="1"/>
      <p:bldP spid="250955" grpId="0" animBg="1"/>
      <p:bldP spid="250956" grpId="0" animBg="1"/>
      <p:bldP spid="250957" grpId="0" animBg="1"/>
      <p:bldP spid="250958" grpId="0" animBg="1"/>
      <p:bldP spid="250959" grpId="0" animBg="1"/>
      <p:bldP spid="250960" grpId="0" animBg="1"/>
      <p:bldP spid="250961" grpId="0" animBg="1"/>
      <p:bldP spid="250962" grpId="0" animBg="1"/>
      <p:bldP spid="250963" grpId="0" animBg="1"/>
      <p:bldP spid="250964" grpId="0" animBg="1"/>
      <p:bldP spid="250965" grpId="0" animBg="1"/>
      <p:bldP spid="250966" grpId="0" animBg="1"/>
      <p:bldP spid="250967" grpId="0" animBg="1"/>
      <p:bldP spid="250968" grpId="0" animBg="1"/>
      <p:bldP spid="250969" grpId="0" animBg="1"/>
      <p:bldP spid="250970" grpId="0" animBg="1"/>
      <p:bldP spid="250971" grpId="0" animBg="1"/>
      <p:bldP spid="250971" grpId="1" animBg="1"/>
      <p:bldP spid="250972" grpId="0" animBg="1"/>
      <p:bldP spid="250972" grpId="1" animBg="1"/>
      <p:bldP spid="250973" grpId="0" animBg="1"/>
      <p:bldP spid="250973" grpId="1" animBg="1"/>
      <p:bldP spid="250974" grpId="0" animBg="1"/>
      <p:bldP spid="250974" grpId="1" animBg="1"/>
      <p:bldP spid="250975" grpId="0" animBg="1"/>
      <p:bldP spid="250975" grpId="1" animBg="1"/>
      <p:bldP spid="250976" grpId="0" animBg="1"/>
      <p:bldP spid="250976" grpId="1" animBg="1"/>
      <p:bldP spid="250977" grpId="0" animBg="1"/>
      <p:bldP spid="250977" grpId="1" animBg="1"/>
      <p:bldP spid="250978" grpId="0" animBg="1"/>
      <p:bldP spid="250978" grpId="1" animBg="1"/>
      <p:bldP spid="250988" grpId="0"/>
      <p:bldP spid="250989" grpId="0" animBg="1"/>
      <p:bldP spid="250989" grpId="1" animBg="1"/>
      <p:bldP spid="250989" grpId="2" animBg="1"/>
      <p:bldP spid="250989" grpId="3" animBg="1"/>
      <p:bldP spid="250990" grpId="0" animBg="1"/>
      <p:bldP spid="250990" grpId="1" animBg="1"/>
      <p:bldP spid="250990" grpId="2" animBg="1"/>
      <p:bldP spid="250990" grpId="3" animBg="1"/>
      <p:bldP spid="250990" grpId="4" animBg="1"/>
      <p:bldP spid="250990" grpId="5" animBg="1"/>
      <p:bldP spid="250990" grpId="6" animBg="1"/>
      <p:bldP spid="250991" grpId="0" animBg="1"/>
      <p:bldP spid="250991" grpId="1" animBg="1"/>
      <p:bldP spid="250991" grpId="2" animBg="1"/>
      <p:bldP spid="250991" grpId="3" animBg="1"/>
      <p:bldP spid="250991" grpId="4" animBg="1"/>
      <p:bldP spid="250991" grpId="5" animBg="1"/>
      <p:bldP spid="250992" grpId="0" animBg="1"/>
      <p:bldP spid="250992" grpId="1" animBg="1"/>
      <p:bldP spid="250992" grpId="2" animBg="1"/>
      <p:bldP spid="250992" grpId="3" animBg="1"/>
      <p:bldP spid="250993" grpId="0" animBg="1"/>
      <p:bldP spid="250993" grpId="1" animBg="1"/>
      <p:bldP spid="250993" grpId="2" animBg="1"/>
      <p:bldP spid="250993" grpId="3" animBg="1"/>
      <p:bldP spid="250994" grpId="0" animBg="1"/>
      <p:bldP spid="250994" grpId="1" animBg="1"/>
      <p:bldP spid="250994" grpId="2" animBg="1"/>
      <p:bldP spid="250994" grpId="3" animBg="1"/>
      <p:bldP spid="250995" grpId="0" animBg="1"/>
      <p:bldP spid="250995" grpId="1" animBg="1"/>
      <p:bldP spid="250995" grpId="2" animBg="1"/>
      <p:bldP spid="250995" grpId="3" animBg="1"/>
      <p:bldP spid="250996" grpId="0" animBg="1"/>
      <p:bldP spid="250996" grpId="1" animBg="1"/>
      <p:bldP spid="250996" grpId="2" animBg="1"/>
      <p:bldP spid="250996" grpId="3" animBg="1"/>
      <p:bldP spid="250996" grpId="4" animBg="1"/>
      <p:bldP spid="250996" grpId="5" animBg="1"/>
      <p:bldP spid="250996" grpId="6" animBg="1"/>
      <p:bldP spid="250996" grpId="7" animBg="1"/>
      <p:bldP spid="251003" grpId="0" animBg="1"/>
      <p:bldP spid="251003" grpId="1" animBg="1"/>
      <p:bldP spid="251004" grpId="0" animBg="1"/>
      <p:bldP spid="251004" grpId="1" animBg="1"/>
      <p:bldP spid="251005" grpId="0" animBg="1"/>
      <p:bldP spid="251005" grpId="1" animBg="1"/>
      <p:bldP spid="251006" grpId="0" animBg="1"/>
      <p:bldP spid="251006" grpId="1" animBg="1"/>
      <p:bldP spid="251007" grpId="0" animBg="1"/>
      <p:bldP spid="251007" grpId="1" animBg="1"/>
      <p:bldP spid="251008" grpId="0" animBg="1"/>
      <p:bldP spid="251008" grpId="1" animBg="1"/>
      <p:bldP spid="251009" grpId="0" animBg="1"/>
      <p:bldP spid="251009" grpId="1" animBg="1"/>
      <p:bldP spid="251010" grpId="0" animBg="1"/>
      <p:bldP spid="251010" grpId="1" animBg="1"/>
      <p:bldP spid="251014" grpId="0" animBg="1"/>
      <p:bldP spid="251014" grpId="1" animBg="1"/>
      <p:bldP spid="251015" grpId="0" animBg="1"/>
      <p:bldP spid="251015" grpId="1" animBg="1"/>
      <p:bldP spid="251016" grpId="0" animBg="1"/>
      <p:bldP spid="251016" grpId="1" animBg="1"/>
      <p:bldP spid="251017" grpId="0" animBg="1"/>
      <p:bldP spid="251017" grpId="1" animBg="1"/>
      <p:bldP spid="251018" grpId="0" animBg="1"/>
      <p:bldP spid="251018" grpId="1" animBg="1"/>
      <p:bldP spid="251018" grpId="2" animBg="1"/>
      <p:bldP spid="251018" grpId="3" animBg="1"/>
      <p:bldP spid="251018" grpId="4" animBg="1"/>
      <p:bldP spid="251018" grpId="5" animBg="1"/>
      <p:bldP spid="251018" grpId="6" animBg="1"/>
      <p:bldP spid="251018" grpId="7" animBg="1"/>
      <p:bldP spid="251018" grpId="8" animBg="1"/>
      <p:bldP spid="251018" grpId="9" animBg="1"/>
      <p:bldP spid="251018" grpId="10" animBg="1"/>
      <p:bldP spid="251018" grpId="11" animBg="1"/>
      <p:bldP spid="251018" grpId="12" animBg="1"/>
      <p:bldP spid="251018" grpId="13" animBg="1"/>
      <p:bldP spid="251018" grpId="14" animBg="1"/>
      <p:bldP spid="251018" grpId="15" animBg="1"/>
      <p:bldP spid="251018" grpId="16" animBg="1"/>
      <p:bldP spid="251018" grpId="17" animBg="1"/>
      <p:bldP spid="251019" grpId="0" animBg="1"/>
      <p:bldP spid="251019" grpId="1" animBg="1"/>
      <p:bldP spid="251019" grpId="2" animBg="1"/>
      <p:bldP spid="251019" grpId="3" animBg="1"/>
      <p:bldP spid="251019" grpId="4" animBg="1"/>
      <p:bldP spid="251019" grpId="5" animBg="1"/>
      <p:bldP spid="251019" grpId="6" animBg="1"/>
      <p:bldP spid="251019" grpId="7" animBg="1"/>
      <p:bldP spid="251019" grpId="8" animBg="1"/>
      <p:bldP spid="251019" grpId="9" animBg="1"/>
      <p:bldP spid="251019" grpId="10" animBg="1"/>
      <p:bldP spid="251019" grpId="11" animBg="1"/>
      <p:bldP spid="251019" grpId="12" animBg="1"/>
      <p:bldP spid="251019" grpId="13" animBg="1"/>
      <p:bldP spid="251019" grpId="14" animBg="1"/>
      <p:bldP spid="251019" grpId="15" animBg="1"/>
      <p:bldP spid="251020" grpId="0" animBg="1"/>
      <p:bldP spid="251020" grpId="1" animBg="1"/>
      <p:bldP spid="251020" grpId="2" animBg="1"/>
      <p:bldP spid="251020" grpId="3" animBg="1"/>
      <p:bldP spid="251020" grpId="4" animBg="1"/>
      <p:bldP spid="251020" grpId="5" animBg="1"/>
      <p:bldP spid="251020" grpId="6" animBg="1"/>
      <p:bldP spid="251020" grpId="7" animBg="1"/>
      <p:bldP spid="251020" grpId="8" animBg="1"/>
      <p:bldP spid="251020" grpId="9" animBg="1"/>
      <p:bldP spid="251020" grpId="10" animBg="1"/>
      <p:bldP spid="251020" grpId="11" animBg="1"/>
      <p:bldP spid="251020" grpId="12" animBg="1"/>
      <p:bldP spid="251020" grpId="13" animBg="1"/>
      <p:bldP spid="251020" grpId="14" animBg="1"/>
      <p:bldP spid="251020" grpId="15" animBg="1"/>
      <p:bldP spid="251020" grpId="16" animBg="1"/>
      <p:bldP spid="251020" grpId="17" animBg="1"/>
      <p:bldP spid="251020" grpId="18" animBg="1"/>
      <p:bldP spid="251020" grpId="19" animBg="1"/>
      <p:bldP spid="251020" grpId="20" animBg="1"/>
      <p:bldP spid="251020" grpId="21" animBg="1"/>
      <p:bldP spid="251020" grpId="22" animBg="1"/>
      <p:bldP spid="251020" grpId="23" animBg="1"/>
      <p:bldP spid="251020" grpId="24" animBg="1"/>
      <p:bldP spid="251020" grpId="25" animBg="1"/>
      <p:bldP spid="251020" grpId="26" animBg="1"/>
      <p:bldP spid="251020" grpId="27" animBg="1"/>
      <p:bldP spid="251020" grpId="28" animBg="1"/>
      <p:bldP spid="251020" grpId="29" animBg="1"/>
      <p:bldP spid="251020" grpId="30" animBg="1"/>
      <p:bldP spid="251020" grpId="31" animBg="1"/>
      <p:bldP spid="251020" grpId="32" animBg="1"/>
      <p:bldP spid="251020" grpId="33" animBg="1"/>
      <p:bldP spid="251020" grpId="34" animBg="1"/>
      <p:bldP spid="251020" grpId="35" animBg="1"/>
      <p:bldP spid="251020" grpId="36" animBg="1"/>
      <p:bldP spid="251020" grpId="37" animBg="1"/>
      <p:bldP spid="251020" grpId="38" animBg="1"/>
      <p:bldP spid="251020" grpId="39" animBg="1"/>
      <p:bldP spid="251020" grpId="40" animBg="1"/>
      <p:bldP spid="251020" grpId="41" animBg="1"/>
      <p:bldP spid="251020" grpId="42" animBg="1"/>
      <p:bldP spid="251020" grpId="43" animBg="1"/>
      <p:bldP spid="251020" grpId="44" animBg="1"/>
      <p:bldP spid="251020" grpId="45" animBg="1"/>
      <p:bldP spid="251020" grpId="46" animBg="1"/>
      <p:bldP spid="251020" grpId="47" animBg="1"/>
      <p:bldP spid="251020" grpId="48" animBg="1"/>
      <p:bldP spid="251020" grpId="49" animBg="1"/>
      <p:bldP spid="251020" grpId="50" animBg="1"/>
      <p:bldP spid="251020" grpId="51" animBg="1"/>
      <p:bldP spid="251020" grpId="52" animBg="1"/>
      <p:bldP spid="251020" grpId="53" animBg="1"/>
      <p:bldP spid="251020" grpId="54" animBg="1"/>
      <p:bldP spid="251020" grpId="55" animBg="1"/>
      <p:bldP spid="251021" grpId="0" animBg="1"/>
      <p:bldP spid="251021" grpId="1" animBg="1"/>
      <p:bldP spid="251021" grpId="2" animBg="1"/>
      <p:bldP spid="251021" grpId="3" animBg="1"/>
      <p:bldP spid="251021" grpId="4" animBg="1"/>
      <p:bldP spid="251021" grpId="5" animBg="1"/>
      <p:bldP spid="251021" grpId="6" animBg="1"/>
      <p:bldP spid="251021" grpId="7" animBg="1"/>
      <p:bldP spid="251021" grpId="8" animBg="1"/>
      <p:bldP spid="251021" grpId="9" animBg="1"/>
      <p:bldP spid="251021" grpId="10" animBg="1"/>
      <p:bldP spid="251021" grpId="11" animBg="1"/>
      <p:bldP spid="251021" grpId="12" animBg="1"/>
      <p:bldP spid="251021" grpId="13" animBg="1"/>
      <p:bldP spid="251021" grpId="14" animBg="1"/>
      <p:bldP spid="251021" grpId="15" animBg="1"/>
      <p:bldP spid="251021" grpId="16" animBg="1"/>
      <p:bldP spid="251021" grpId="17" animBg="1"/>
      <p:bldP spid="251021" grpId="18" animBg="1"/>
      <p:bldP spid="251021" grpId="19" animBg="1"/>
      <p:bldP spid="251021" grpId="20" animBg="1"/>
      <p:bldP spid="251021" grpId="21" animBg="1"/>
      <p:bldP spid="251021" grpId="22" animBg="1"/>
      <p:bldP spid="251021" grpId="23" animBg="1"/>
      <p:bldP spid="251021" grpId="24" animBg="1"/>
      <p:bldP spid="251021" grpId="25" animBg="1"/>
      <p:bldP spid="251021" grpId="26" animBg="1"/>
      <p:bldP spid="251021" grpId="27" animBg="1"/>
      <p:bldP spid="251021" grpId="28" animBg="1"/>
      <p:bldP spid="251021" grpId="29" animBg="1"/>
      <p:bldP spid="251021" grpId="30" animBg="1"/>
      <p:bldP spid="251021" grpId="31" animBg="1"/>
      <p:bldP spid="251021" grpId="32" animBg="1"/>
      <p:bldP spid="251021" grpId="33" animBg="1"/>
      <p:bldP spid="251021" grpId="34" animBg="1"/>
      <p:bldP spid="251021" grpId="35" animBg="1"/>
      <p:bldP spid="251021" grpId="36" animBg="1"/>
      <p:bldP spid="251021" grpId="37" animBg="1"/>
      <p:bldP spid="251021" grpId="38" animBg="1"/>
      <p:bldP spid="251021" grpId="39" animBg="1"/>
      <p:bldP spid="251022" grpId="0" animBg="1"/>
      <p:bldP spid="251022" grpId="1" animBg="1"/>
      <p:bldP spid="251022" grpId="2" animBg="1"/>
      <p:bldP spid="251022" grpId="3" animBg="1"/>
      <p:bldP spid="251022" grpId="4" animBg="1"/>
      <p:bldP spid="251022" grpId="5" animBg="1"/>
      <p:bldP spid="251022" grpId="6" animBg="1"/>
      <p:bldP spid="251022" grpId="7" animBg="1"/>
      <p:bldP spid="251022" grpId="8" animBg="1"/>
      <p:bldP spid="251022" grpId="9" animBg="1"/>
      <p:bldP spid="251022" grpId="10" animBg="1"/>
      <p:bldP spid="251022" grpId="11" animBg="1"/>
      <p:bldP spid="251022" grpId="12" animBg="1"/>
      <p:bldP spid="251022" grpId="13" animBg="1"/>
      <p:bldP spid="251023" grpId="0" animBg="1"/>
      <p:bldP spid="251023" grpId="1" animBg="1"/>
      <p:bldP spid="251023" grpId="2" animBg="1"/>
      <p:bldP spid="251023" grpId="3" animBg="1"/>
      <p:bldP spid="251023" grpId="4" animBg="1"/>
      <p:bldP spid="251023" grpId="5" animBg="1"/>
      <p:bldP spid="251023" grpId="6" animBg="1"/>
      <p:bldP spid="251023" grpId="7" animBg="1"/>
      <p:bldP spid="251023" grpId="8" animBg="1"/>
      <p:bldP spid="251023" grpId="9" animBg="1"/>
      <p:bldP spid="251023" grpId="10" animBg="1"/>
      <p:bldP spid="251023" grpId="11" animBg="1"/>
      <p:bldP spid="251023" grpId="12" animBg="1"/>
      <p:bldP spid="251023" grpId="13" animBg="1"/>
      <p:bldP spid="251024" grpId="0" animBg="1"/>
      <p:bldP spid="251024" grpId="1" animBg="1"/>
      <p:bldP spid="251024" grpId="2" animBg="1"/>
      <p:bldP spid="251024" grpId="3" animBg="1"/>
      <p:bldP spid="251024" grpId="4" animBg="1"/>
      <p:bldP spid="251024" grpId="5" animBg="1"/>
      <p:bldP spid="251024" grpId="6" animBg="1"/>
      <p:bldP spid="251024" grpId="7" animBg="1"/>
      <p:bldP spid="251024" grpId="8" animBg="1"/>
      <p:bldP spid="251024" grpId="9" animBg="1"/>
      <p:bldP spid="251024" grpId="10" animBg="1"/>
      <p:bldP spid="251024" grpId="11" animBg="1"/>
      <p:bldP spid="251024" grpId="12" animBg="1"/>
      <p:bldP spid="251024" grpId="1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60648"/>
            <a:ext cx="8226425" cy="792162"/>
          </a:xfrm>
        </p:spPr>
        <p:txBody>
          <a:bodyPr/>
          <a:lstStyle/>
          <a:p>
            <a:r>
              <a:rPr lang="en-US" altLang="zh-TW" dirty="0"/>
              <a:t>Spanning trees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12875"/>
            <a:ext cx="8226425" cy="3024188"/>
          </a:xfrm>
        </p:spPr>
        <p:txBody>
          <a:bodyPr/>
          <a:lstStyle/>
          <a:p>
            <a:r>
              <a:rPr lang="en-US" altLang="zh-TW" sz="2800" b="1" dirty="0" smtClean="0"/>
              <a:t>Definition</a:t>
            </a:r>
            <a:r>
              <a:rPr lang="en-US" altLang="zh-TW" sz="2800" b="1" dirty="0"/>
              <a:t>:</a:t>
            </a:r>
            <a:r>
              <a:rPr lang="en-US" altLang="zh-TW" sz="2800" dirty="0"/>
              <a:t> A tree </a:t>
            </a:r>
            <a:r>
              <a:rPr lang="en-US" altLang="zh-TW" sz="2800" i="1" dirty="0">
                <a:solidFill>
                  <a:srgbClr val="0000FF"/>
                </a:solidFill>
              </a:rPr>
              <a:t>T</a:t>
            </a:r>
            <a:r>
              <a:rPr lang="en-US" altLang="zh-TW" sz="2800" dirty="0"/>
              <a:t> is said to be a </a:t>
            </a:r>
            <a:r>
              <a:rPr lang="en-US" altLang="zh-TW" sz="2800" dirty="0">
                <a:solidFill>
                  <a:srgbClr val="0000FF"/>
                </a:solidFill>
              </a:rPr>
              <a:t>spanning tree </a:t>
            </a:r>
            <a:r>
              <a:rPr lang="en-US" altLang="zh-TW" sz="2800" dirty="0"/>
              <a:t>of </a:t>
            </a:r>
            <a:r>
              <a:rPr lang="en-US" altLang="zh-TW" sz="2800" dirty="0">
                <a:solidFill>
                  <a:srgbClr val="FF0000"/>
                </a:solidFill>
              </a:rPr>
              <a:t>a connected graph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G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0000FF"/>
                </a:solidFill>
              </a:rPr>
              <a:t>a </a:t>
            </a:r>
            <a:r>
              <a:rPr lang="en-US" altLang="zh-TW" sz="2400" dirty="0" err="1">
                <a:solidFill>
                  <a:srgbClr val="0000FF"/>
                </a:solidFill>
              </a:rPr>
              <a:t>subgraph</a:t>
            </a:r>
            <a:r>
              <a:rPr lang="en-US" altLang="zh-TW" sz="2400" dirty="0">
                <a:solidFill>
                  <a:srgbClr val="0000FF"/>
                </a:solidFill>
              </a:rPr>
              <a:t> of </a:t>
            </a:r>
            <a:r>
              <a:rPr lang="en-US" altLang="zh-TW" sz="2400" i="1" dirty="0">
                <a:solidFill>
                  <a:srgbClr val="0000FF"/>
                </a:solidFill>
              </a:rPr>
              <a:t>G</a:t>
            </a:r>
            <a:r>
              <a:rPr lang="en-US" altLang="zh-TW" sz="2400" dirty="0"/>
              <a:t> and </a:t>
            </a:r>
            <a:r>
              <a:rPr lang="en-US" altLang="zh-TW" sz="2400" i="1" dirty="0">
                <a:solidFill>
                  <a:srgbClr val="0000FF"/>
                </a:solidFill>
              </a:rPr>
              <a:t>T</a:t>
            </a:r>
            <a:r>
              <a:rPr lang="en-US" altLang="zh-TW" sz="2400" dirty="0">
                <a:solidFill>
                  <a:srgbClr val="0000FF"/>
                </a:solidFill>
              </a:rPr>
              <a:t> contains all vertices of </a:t>
            </a:r>
            <a:r>
              <a:rPr lang="en-US" altLang="zh-TW" sz="2400" i="1" dirty="0">
                <a:solidFill>
                  <a:srgbClr val="0000FF"/>
                </a:solidFill>
              </a:rPr>
              <a:t>G</a:t>
            </a:r>
            <a:r>
              <a:rPr lang="en-US" altLang="zh-TW" sz="2400" dirty="0"/>
              <a:t>.</a:t>
            </a:r>
          </a:p>
          <a:p>
            <a:r>
              <a:rPr lang="en-US" altLang="zh-TW" sz="2800" i="1" dirty="0"/>
              <a:t>E</a:t>
            </a:r>
            <a:r>
              <a:rPr lang="en-US" altLang="zh-TW" sz="2800" dirty="0"/>
              <a:t>(</a:t>
            </a:r>
            <a:r>
              <a:rPr lang="en-US" altLang="zh-TW" sz="2800" i="1" dirty="0"/>
              <a:t>G</a:t>
            </a:r>
            <a:r>
              <a:rPr lang="en-US" altLang="zh-TW" sz="2800" dirty="0"/>
              <a:t>): </a:t>
            </a:r>
            <a:r>
              <a:rPr lang="en-US" altLang="zh-TW" sz="2800" i="1" dirty="0"/>
              <a:t>T</a:t>
            </a:r>
            <a:r>
              <a:rPr lang="en-US" altLang="zh-TW" sz="2800" dirty="0"/>
              <a:t> (</a:t>
            </a:r>
            <a:r>
              <a:rPr lang="en-US" altLang="zh-TW" sz="2800" dirty="0">
                <a:solidFill>
                  <a:schemeClr val="tx2"/>
                </a:solidFill>
              </a:rPr>
              <a:t>tree edges</a:t>
            </a:r>
            <a:r>
              <a:rPr lang="en-US" altLang="zh-TW" sz="2800" dirty="0"/>
              <a:t>) + </a:t>
            </a:r>
            <a:r>
              <a:rPr lang="en-US" altLang="zh-TW" sz="2800" i="1" dirty="0"/>
              <a:t>N</a:t>
            </a:r>
            <a:r>
              <a:rPr lang="en-US" altLang="zh-TW" sz="2800" dirty="0"/>
              <a:t> (</a:t>
            </a:r>
            <a:r>
              <a:rPr lang="en-US" altLang="zh-TW" sz="2800" dirty="0" err="1">
                <a:solidFill>
                  <a:schemeClr val="tx2"/>
                </a:solidFill>
              </a:rPr>
              <a:t>nontree</a:t>
            </a:r>
            <a:r>
              <a:rPr lang="en-US" altLang="zh-TW" sz="2800" dirty="0">
                <a:solidFill>
                  <a:schemeClr val="tx2"/>
                </a:solidFill>
              </a:rPr>
              <a:t> edges</a:t>
            </a:r>
            <a:r>
              <a:rPr lang="en-US" altLang="zh-TW" sz="2800" dirty="0"/>
              <a:t>)</a:t>
            </a:r>
          </a:p>
          <a:p>
            <a:pPr lvl="1"/>
            <a:r>
              <a:rPr lang="en-US" altLang="zh-TW" sz="2400" i="1" dirty="0"/>
              <a:t>T</a:t>
            </a:r>
            <a:r>
              <a:rPr lang="en-US" altLang="zh-TW" sz="2400" dirty="0"/>
              <a:t>: set of edges used during search</a:t>
            </a:r>
          </a:p>
          <a:p>
            <a:pPr lvl="1"/>
            <a:r>
              <a:rPr lang="en-US" altLang="zh-TW" sz="2400" i="1" dirty="0"/>
              <a:t>N</a:t>
            </a:r>
            <a:r>
              <a:rPr lang="en-US" altLang="zh-TW" sz="2400" dirty="0"/>
              <a:t>: set of remaining edges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252538" y="4467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66738" y="5229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938338" y="5229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252538" y="58388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474788" y="49180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017588" y="54514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906463" y="4841875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27188" y="48418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92175" y="5657850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1681163" y="5630863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395663" y="4470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709863" y="5232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081463" y="5232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395663" y="584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3049588" y="484505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70313" y="48450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035300" y="566102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5521325" y="44688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4835525" y="52308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6207125" y="52308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521325" y="5840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743575" y="491966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5175250" y="4843463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895975" y="484346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7664450" y="44338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978650" y="51958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8350250" y="51958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664450" y="58054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7318375" y="480853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8039100" y="480853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8093075" y="5597525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dirty="0" smtClean="0"/>
              <a:t>DFS- and BFS-Spanning </a:t>
            </a:r>
            <a:r>
              <a:rPr lang="en-US" altLang="zh-TW" dirty="0"/>
              <a:t>trees 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871" y="908744"/>
            <a:ext cx="8449692" cy="2808288"/>
          </a:xfrm>
          <a:noFill/>
          <a:ln/>
        </p:spPr>
        <p:txBody>
          <a:bodyPr/>
          <a:lstStyle/>
          <a:p>
            <a:r>
              <a:rPr lang="en-US" altLang="zh-TW" sz="2800" dirty="0"/>
              <a:t>When graph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connected, a depth first or breadth first search starting at any vertex will </a:t>
            </a:r>
            <a:r>
              <a:rPr lang="en-US" altLang="zh-TW" sz="2800" u="sng" dirty="0">
                <a:solidFill>
                  <a:srgbClr val="0000FF"/>
                </a:solidFill>
              </a:rPr>
              <a:t>visit all vertices in </a:t>
            </a:r>
            <a:r>
              <a:rPr lang="en-US" altLang="zh-TW" sz="2800" i="1" u="sng" dirty="0">
                <a:solidFill>
                  <a:srgbClr val="0000FF"/>
                </a:solidFill>
              </a:rPr>
              <a:t>G</a:t>
            </a:r>
          </a:p>
          <a:p>
            <a:r>
              <a:rPr lang="en-US" altLang="zh-TW" sz="2800" dirty="0"/>
              <a:t>We may use DFS or BFS to create a spanning tree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  <a:effectLst/>
              </a:rPr>
              <a:t>Depth first spanning tree </a:t>
            </a:r>
            <a:r>
              <a:rPr lang="en-US" altLang="zh-TW" sz="2400" dirty="0"/>
              <a:t>when DFS is used</a:t>
            </a:r>
            <a:endParaRPr lang="en-US" altLang="zh-TW" sz="2400" dirty="0">
              <a:effectLst/>
            </a:endParaRPr>
          </a:p>
          <a:p>
            <a:pPr lvl="1"/>
            <a:r>
              <a:rPr lang="en-US" altLang="zh-TW" sz="2400" dirty="0">
                <a:solidFill>
                  <a:srgbClr val="0000FF"/>
                </a:solidFill>
                <a:effectLst/>
              </a:rPr>
              <a:t>Breadth first spanning tree </a:t>
            </a:r>
            <a:r>
              <a:rPr lang="en-US" altLang="zh-TW" sz="2400" dirty="0"/>
              <a:t>when BFS is used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532440" y="6369050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36</a:t>
            </a:fld>
            <a:endParaRPr lang="en-US" altLang="zh-TW" dirty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912196" y="375513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26396" y="451713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597996" y="451713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566121" y="4129782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843808" y="541406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604221" y="542676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3070821" y="4958457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248746" y="541565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993283" y="541406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445596" y="4942582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921846" y="4955282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193058" y="626496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056533" y="5863332"/>
            <a:ext cx="37465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846788" y="375830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160988" y="452030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7532588" y="452030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6500713" y="4132957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221438" y="4132957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5778400" y="541724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6538813" y="542994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6005413" y="4961632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456263" y="4975919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7183338" y="541883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7927875" y="541724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7380188" y="4945757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7856438" y="4958457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127650" y="626814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5991125" y="5866507"/>
            <a:ext cx="37465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3431183" y="5880794"/>
            <a:ext cx="3730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3447058" y="5803007"/>
            <a:ext cx="902494" cy="4349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470996" y="3830779"/>
            <a:ext cx="1689565" cy="400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DFS Spanning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7432575" y="3820336"/>
            <a:ext cx="1675139" cy="400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BFS Spanning</a:t>
            </a:r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1103883" y="378703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418083" y="454903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1789683" y="454903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57808" y="4161681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35496" y="544596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795908" y="545866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H="1">
            <a:off x="262508" y="4990356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1440433" y="544755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2184971" y="544596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1637283" y="4974481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2113533" y="4987181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384746" y="629686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248221" y="5895231"/>
            <a:ext cx="37465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V="1">
            <a:off x="622871" y="5912693"/>
            <a:ext cx="3730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638746" y="5858569"/>
            <a:ext cx="909637" cy="41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1486471" y="4196606"/>
            <a:ext cx="3873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762571" y="4972893"/>
            <a:ext cx="24765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V="1">
            <a:off x="692721" y="5838081"/>
            <a:ext cx="1516062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V="1">
            <a:off x="3616921" y="5803007"/>
            <a:ext cx="1465262" cy="7048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563888" y="6400849"/>
            <a:ext cx="2498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nontree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edge </a:t>
            </a: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cycle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7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9208" y="430560"/>
            <a:ext cx="7747248" cy="838200"/>
          </a:xfrm>
        </p:spPr>
        <p:txBody>
          <a:bodyPr/>
          <a:lstStyle/>
          <a:p>
            <a:r>
              <a:rPr lang="en-US" altLang="zh-TW" dirty="0"/>
              <a:t>Properties of </a:t>
            </a:r>
            <a:r>
              <a:rPr lang="en-US" altLang="zh-TW" dirty="0" smtClean="0"/>
              <a:t>Spanning Trees</a:t>
            </a:r>
            <a:endParaRPr lang="en-US" altLang="zh-TW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055" y="1340768"/>
            <a:ext cx="8226425" cy="3198812"/>
          </a:xfrm>
        </p:spPr>
        <p:txBody>
          <a:bodyPr/>
          <a:lstStyle/>
          <a:p>
            <a:r>
              <a:rPr lang="en-US" altLang="zh-TW" sz="2800" dirty="0" smtClean="0"/>
              <a:t>If </a:t>
            </a:r>
            <a:r>
              <a:rPr lang="en-US" altLang="zh-TW" sz="2800" dirty="0"/>
              <a:t>a </a:t>
            </a:r>
            <a:r>
              <a:rPr lang="en-US" altLang="zh-TW" sz="2800" dirty="0" err="1">
                <a:solidFill>
                  <a:srgbClr val="0000FF"/>
                </a:solidFill>
              </a:rPr>
              <a:t>nontree</a:t>
            </a:r>
            <a:r>
              <a:rPr lang="en-US" altLang="zh-TW" sz="2800" dirty="0">
                <a:solidFill>
                  <a:srgbClr val="0000FF"/>
                </a:solidFill>
              </a:rPr>
              <a:t> edge (</a:t>
            </a:r>
            <a:r>
              <a:rPr lang="en-US" altLang="zh-TW" sz="2800" i="1" dirty="0">
                <a:solidFill>
                  <a:srgbClr val="0000FF"/>
                </a:solidFill>
              </a:rPr>
              <a:t>v</a:t>
            </a:r>
            <a:r>
              <a:rPr lang="en-US" altLang="zh-TW" sz="2800" dirty="0">
                <a:solidFill>
                  <a:srgbClr val="0000FF"/>
                </a:solidFill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</a:rPr>
              <a:t>w</a:t>
            </a:r>
            <a:r>
              <a:rPr lang="en-US" altLang="zh-TW" sz="2800" dirty="0">
                <a:solidFill>
                  <a:srgbClr val="0000FF"/>
                </a:solidFill>
              </a:rPr>
              <a:t>) </a:t>
            </a:r>
            <a:r>
              <a:rPr lang="en-US" altLang="zh-TW" sz="2800" u="sng" dirty="0">
                <a:solidFill>
                  <a:srgbClr val="0000FF"/>
                </a:solidFill>
              </a:rPr>
              <a:t>is introduced into </a:t>
            </a:r>
            <a:r>
              <a:rPr lang="en-US" altLang="zh-TW" sz="2800" dirty="0"/>
              <a:t>any spanning tree </a:t>
            </a:r>
            <a:r>
              <a:rPr lang="en-US" altLang="zh-TW" sz="2800" i="1" dirty="0"/>
              <a:t>T</a:t>
            </a:r>
            <a:r>
              <a:rPr lang="en-US" altLang="zh-TW" sz="2800" dirty="0"/>
              <a:t>, </a:t>
            </a:r>
            <a:r>
              <a:rPr lang="en-US" altLang="zh-TW" sz="2800" u="sng" dirty="0">
                <a:solidFill>
                  <a:srgbClr val="FF0000"/>
                </a:solidFill>
              </a:rPr>
              <a:t>then a cycle is formed</a:t>
            </a:r>
            <a:r>
              <a:rPr lang="en-US" altLang="zh-TW" sz="2800" dirty="0" smtClean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A spanning tree is a </a:t>
            </a:r>
            <a:r>
              <a:rPr lang="en-US" altLang="zh-TW" sz="2800" dirty="0">
                <a:solidFill>
                  <a:srgbClr val="0000FF"/>
                </a:solidFill>
              </a:rPr>
              <a:t>minimal </a:t>
            </a:r>
            <a:r>
              <a:rPr lang="en-US" altLang="zh-TW" sz="2800" dirty="0" err="1">
                <a:solidFill>
                  <a:srgbClr val="0000FF"/>
                </a:solidFill>
              </a:rPr>
              <a:t>subgraph</a:t>
            </a:r>
            <a:r>
              <a:rPr lang="en-US" altLang="zh-TW" sz="2800" dirty="0">
                <a:solidFill>
                  <a:srgbClr val="0000FF"/>
                </a:solidFill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</a:rPr>
              <a:t>G’</a:t>
            </a:r>
            <a:r>
              <a:rPr lang="en-US" altLang="zh-TW" sz="2800" dirty="0">
                <a:solidFill>
                  <a:srgbClr val="0000FF"/>
                </a:solidFill>
              </a:rPr>
              <a:t>, of </a:t>
            </a:r>
            <a:r>
              <a:rPr lang="en-US" altLang="zh-TW" sz="2800" i="1" dirty="0">
                <a:solidFill>
                  <a:srgbClr val="0000FF"/>
                </a:solidFill>
              </a:rPr>
              <a:t>G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such that </a:t>
            </a:r>
            <a:r>
              <a:rPr lang="en-US" altLang="zh-TW" sz="2800" i="1" dirty="0"/>
              <a:t>V</a:t>
            </a:r>
            <a:r>
              <a:rPr lang="en-US" altLang="zh-TW" sz="2800" dirty="0"/>
              <a:t>(</a:t>
            </a:r>
            <a:r>
              <a:rPr lang="en-US" altLang="zh-TW" sz="2800" i="1" dirty="0"/>
              <a:t>G’</a:t>
            </a:r>
            <a:r>
              <a:rPr lang="en-US" altLang="zh-TW" sz="2800" dirty="0"/>
              <a:t>) = </a:t>
            </a:r>
            <a:r>
              <a:rPr lang="en-US" altLang="zh-TW" sz="2800" i="1" dirty="0"/>
              <a:t>V</a:t>
            </a:r>
            <a:r>
              <a:rPr lang="en-US" altLang="zh-TW" sz="2800" dirty="0"/>
              <a:t>(</a:t>
            </a:r>
            <a:r>
              <a:rPr lang="en-US" altLang="zh-TW" sz="2800" i="1" dirty="0"/>
              <a:t>G</a:t>
            </a:r>
            <a:r>
              <a:rPr lang="en-US" altLang="zh-TW" sz="2800" dirty="0"/>
              <a:t>) and </a:t>
            </a:r>
            <a:r>
              <a:rPr lang="en-US" altLang="zh-TW" sz="2800" i="1" dirty="0"/>
              <a:t>G’</a:t>
            </a:r>
            <a:r>
              <a:rPr lang="en-US" altLang="zh-TW" sz="2800" dirty="0"/>
              <a:t> is connected.</a:t>
            </a:r>
          </a:p>
          <a:p>
            <a:pPr lvl="1"/>
            <a:r>
              <a:rPr lang="en-US" altLang="zh-TW" sz="2400" dirty="0"/>
              <a:t>We define a minimal </a:t>
            </a:r>
            <a:r>
              <a:rPr lang="en-US" altLang="zh-TW" sz="2400" dirty="0" err="1"/>
              <a:t>subgraph</a:t>
            </a:r>
            <a:r>
              <a:rPr lang="en-US" altLang="zh-TW" sz="2400" dirty="0"/>
              <a:t> as one </a:t>
            </a:r>
            <a:r>
              <a:rPr lang="en-US" altLang="zh-TW" sz="2400" u="sng" dirty="0">
                <a:solidFill>
                  <a:srgbClr val="0000FF"/>
                </a:solidFill>
              </a:rPr>
              <a:t>with the fewest number of edge</a:t>
            </a:r>
          </a:p>
          <a:p>
            <a:pPr lvl="1"/>
            <a:r>
              <a:rPr lang="en-US" altLang="zh-TW" sz="2400" dirty="0"/>
              <a:t>A spanning tree </a:t>
            </a:r>
            <a:r>
              <a:rPr lang="en-US" altLang="zh-TW" sz="4000" dirty="0">
                <a:solidFill>
                  <a:srgbClr val="FF0000"/>
                </a:solidFill>
              </a:rPr>
              <a:t>has </a:t>
            </a:r>
            <a:r>
              <a:rPr lang="en-US" altLang="zh-TW" sz="4000" i="1" dirty="0">
                <a:solidFill>
                  <a:srgbClr val="FF0000"/>
                </a:solidFill>
              </a:rPr>
              <a:t>n</a:t>
            </a:r>
            <a:r>
              <a:rPr lang="en-US" altLang="zh-TW" sz="4000" dirty="0">
                <a:solidFill>
                  <a:srgbClr val="FF0000"/>
                </a:solidFill>
              </a:rPr>
              <a:t>-1 edges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61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sz="4000" dirty="0"/>
              <a:t>Minimum Cost Spanning </a:t>
            </a:r>
            <a:r>
              <a:rPr lang="en-US" altLang="zh-TW" sz="4000" dirty="0" smtClean="0"/>
              <a:t>Trees</a:t>
            </a:r>
            <a:br>
              <a:rPr lang="en-US" altLang="zh-TW" sz="4000" dirty="0" smtClean="0"/>
            </a:br>
            <a:r>
              <a:rPr lang="en-US" altLang="zh-TW" sz="4000" dirty="0" smtClean="0"/>
              <a:t>(MST)</a:t>
            </a:r>
            <a:endParaRPr lang="en-US" altLang="zh-TW" sz="4000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96975"/>
            <a:ext cx="8226425" cy="5256213"/>
          </a:xfrm>
        </p:spPr>
        <p:txBody>
          <a:bodyPr/>
          <a:lstStyle/>
          <a:p>
            <a:r>
              <a:rPr lang="en-US" altLang="zh-TW" sz="2800" dirty="0"/>
              <a:t>Introduction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i="1" dirty="0"/>
              <a:t>cost</a:t>
            </a:r>
            <a:r>
              <a:rPr lang="en-US" altLang="zh-TW" sz="2400" dirty="0"/>
              <a:t> of a spanning tree of a </a:t>
            </a:r>
            <a:r>
              <a:rPr lang="en-US" altLang="zh-TW" sz="2400" dirty="0">
                <a:solidFill>
                  <a:srgbClr val="FF0000"/>
                </a:solidFill>
              </a:rPr>
              <a:t>weighted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undirected graph </a:t>
            </a:r>
            <a:r>
              <a:rPr lang="en-US" altLang="zh-TW" sz="2400" dirty="0"/>
              <a:t>is the sum of the costs (weights) of the edges in the spanning tree.</a:t>
            </a:r>
          </a:p>
          <a:p>
            <a:pPr lvl="1"/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minimum-cost spanning tree </a:t>
            </a:r>
            <a:r>
              <a:rPr lang="en-US" altLang="zh-TW" sz="2400" dirty="0"/>
              <a:t>is a </a:t>
            </a:r>
            <a:r>
              <a:rPr lang="en-US" altLang="zh-TW" sz="2400" dirty="0">
                <a:solidFill>
                  <a:srgbClr val="FF0000"/>
                </a:solidFill>
              </a:rPr>
              <a:t>spanning tree of </a:t>
            </a:r>
            <a:r>
              <a:rPr lang="en-US" altLang="zh-TW" sz="2400" dirty="0" smtClean="0">
                <a:solidFill>
                  <a:srgbClr val="FF0000"/>
                </a:solidFill>
              </a:rPr>
              <a:t>lowest cost sum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1"/>
            <a:r>
              <a:rPr lang="en-US" altLang="zh-TW" sz="2400" dirty="0"/>
              <a:t>Three different algorithms can be used to obtain a minimum cost spanning tree.</a:t>
            </a:r>
          </a:p>
          <a:p>
            <a:pPr lvl="2"/>
            <a:r>
              <a:rPr lang="en-US" altLang="zh-TW" sz="2000" dirty="0" err="1">
                <a:solidFill>
                  <a:srgbClr val="0000FF"/>
                </a:solidFill>
              </a:rPr>
              <a:t>Kruskal’s</a:t>
            </a:r>
            <a:r>
              <a:rPr lang="en-US" altLang="zh-TW" sz="2000" dirty="0">
                <a:solidFill>
                  <a:srgbClr val="0000FF"/>
                </a:solidFill>
              </a:rPr>
              <a:t> algorithm</a:t>
            </a:r>
          </a:p>
          <a:p>
            <a:pPr lvl="2"/>
            <a:r>
              <a:rPr lang="en-US" altLang="zh-TW" sz="2000" dirty="0">
                <a:solidFill>
                  <a:srgbClr val="0000FF"/>
                </a:solidFill>
              </a:rPr>
              <a:t>Prim’s algorithm</a:t>
            </a:r>
          </a:p>
          <a:p>
            <a:pPr lvl="2"/>
            <a:r>
              <a:rPr lang="en-US" altLang="zh-TW" sz="2000" dirty="0" err="1" smtClean="0">
                <a:solidFill>
                  <a:srgbClr val="0000FF"/>
                </a:solidFill>
              </a:rPr>
              <a:t>Sollin’s</a:t>
            </a:r>
            <a:r>
              <a:rPr lang="en-US" altLang="zh-TW" sz="2000" dirty="0" smtClean="0">
                <a:solidFill>
                  <a:srgbClr val="0000FF"/>
                </a:solidFill>
              </a:rPr>
              <a:t> algorithm</a:t>
            </a:r>
          </a:p>
          <a:p>
            <a:pPr lvl="1"/>
            <a:r>
              <a:rPr lang="en-US" altLang="zh-TW" sz="2400" dirty="0" smtClean="0"/>
              <a:t>All </a:t>
            </a:r>
            <a:r>
              <a:rPr lang="en-US" altLang="zh-TW" sz="2400" dirty="0"/>
              <a:t>the three use a design strategy called the </a:t>
            </a:r>
            <a:r>
              <a:rPr lang="en-US" altLang="zh-TW" sz="2400" dirty="0">
                <a:solidFill>
                  <a:srgbClr val="0000FF"/>
                </a:solidFill>
              </a:rPr>
              <a:t>greedy method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88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sz="4000" dirty="0" smtClean="0"/>
              <a:t>Greedy Strategy</a:t>
            </a:r>
            <a:endParaRPr lang="en-US" altLang="zh-TW" sz="40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65188"/>
            <a:ext cx="8226425" cy="5876925"/>
          </a:xfrm>
          <a:noFill/>
          <a:ln/>
        </p:spPr>
        <p:txBody>
          <a:bodyPr/>
          <a:lstStyle/>
          <a:p>
            <a:r>
              <a:rPr lang="en-US" altLang="zh-TW" dirty="0" smtClean="0"/>
              <a:t>Build an </a:t>
            </a:r>
            <a:r>
              <a:rPr lang="en-US" altLang="zh-TW" dirty="0"/>
              <a:t>optimal solution in stages</a:t>
            </a:r>
          </a:p>
          <a:p>
            <a:r>
              <a:rPr lang="en-US" altLang="zh-TW" dirty="0"/>
              <a:t>At each stage, </a:t>
            </a:r>
            <a:r>
              <a:rPr lang="en-US" altLang="zh-TW" dirty="0" smtClean="0"/>
              <a:t>the strategy </a:t>
            </a:r>
            <a:r>
              <a:rPr lang="en-US" altLang="zh-TW" dirty="0" smtClean="0">
                <a:solidFill>
                  <a:srgbClr val="0000FF"/>
                </a:solidFill>
              </a:rPr>
              <a:t>select the best </a:t>
            </a:r>
            <a:r>
              <a:rPr lang="en-US" altLang="zh-TW" dirty="0">
                <a:solidFill>
                  <a:srgbClr val="0000FF"/>
                </a:solidFill>
              </a:rPr>
              <a:t>decision</a:t>
            </a:r>
            <a:r>
              <a:rPr lang="en-US" altLang="zh-TW" dirty="0"/>
              <a:t> </a:t>
            </a:r>
            <a:r>
              <a:rPr lang="en-US" altLang="zh-TW" dirty="0" smtClean="0"/>
              <a:t>possible </a:t>
            </a:r>
            <a:r>
              <a:rPr lang="en-US" altLang="zh-TW" dirty="0"/>
              <a:t>at this time.</a:t>
            </a:r>
          </a:p>
          <a:p>
            <a:pPr lvl="1"/>
            <a:r>
              <a:rPr lang="en-US" altLang="zh-TW" dirty="0" smtClean="0"/>
              <a:t>Use the lowest-cost </a:t>
            </a:r>
            <a:r>
              <a:rPr lang="en-US" altLang="zh-TW" dirty="0"/>
              <a:t>criterion for constructing minimum-cost spanning trees</a:t>
            </a:r>
          </a:p>
          <a:p>
            <a:r>
              <a:rPr lang="en-US" altLang="zh-TW" dirty="0"/>
              <a:t>Make sure that the decision will result in a feasible solution</a:t>
            </a:r>
          </a:p>
          <a:p>
            <a:r>
              <a:rPr lang="en-US" altLang="zh-TW" dirty="0"/>
              <a:t>A feasible solution works within the constraints specified by the </a:t>
            </a:r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25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792162"/>
          </a:xfrm>
        </p:spPr>
        <p:txBody>
          <a:bodyPr/>
          <a:lstStyle/>
          <a:p>
            <a:r>
              <a:rPr lang="en-US" altLang="zh-TW" dirty="0"/>
              <a:t>Restrictions on graphs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226425" cy="2551112"/>
          </a:xfrm>
        </p:spPr>
        <p:txBody>
          <a:bodyPr/>
          <a:lstStyle/>
          <a:p>
            <a:r>
              <a:rPr lang="en-US" altLang="zh-TW" sz="2400" dirty="0" smtClean="0"/>
              <a:t>A </a:t>
            </a:r>
            <a:r>
              <a:rPr lang="en-US" altLang="zh-TW" sz="2400" dirty="0"/>
              <a:t>graph </a:t>
            </a:r>
            <a:r>
              <a:rPr lang="en-US" altLang="zh-TW" sz="2400" dirty="0">
                <a:solidFill>
                  <a:srgbClr val="FF0000"/>
                </a:solidFill>
              </a:rPr>
              <a:t>may not have </a:t>
            </a:r>
            <a:r>
              <a:rPr lang="en-US" altLang="zh-TW" sz="2400" dirty="0"/>
              <a:t>an edge from a vertex, </a:t>
            </a:r>
            <a:r>
              <a:rPr lang="en-US" altLang="zh-TW" sz="2400" i="1" dirty="0"/>
              <a:t>i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0000FF"/>
                </a:solidFill>
              </a:rPr>
              <a:t>back to itself</a:t>
            </a:r>
            <a:r>
              <a:rPr lang="en-US" altLang="zh-TW" sz="2400" dirty="0"/>
              <a:t>. Such edges are known as </a:t>
            </a:r>
            <a:r>
              <a:rPr lang="en-US" altLang="zh-TW" sz="2400" dirty="0">
                <a:solidFill>
                  <a:srgbClr val="0000FF"/>
                </a:solidFill>
              </a:rPr>
              <a:t>self loops</a:t>
            </a:r>
          </a:p>
          <a:p>
            <a:r>
              <a:rPr lang="en-US" altLang="zh-TW" sz="2400" dirty="0"/>
              <a:t>A graph </a:t>
            </a:r>
            <a:r>
              <a:rPr lang="en-US" altLang="zh-TW" sz="2400" dirty="0">
                <a:solidFill>
                  <a:srgbClr val="FF0000"/>
                </a:solidFill>
              </a:rPr>
              <a:t>may not have </a:t>
            </a:r>
            <a:r>
              <a:rPr lang="en-US" altLang="zh-TW" sz="2400" dirty="0"/>
              <a:t>multiple occurrences of the same edge. If we remove this restriction, we obtain a data referred to as a </a:t>
            </a:r>
            <a:r>
              <a:rPr lang="en-US" altLang="zh-TW" sz="2400" dirty="0" err="1">
                <a:solidFill>
                  <a:srgbClr val="0000FF"/>
                </a:solidFill>
              </a:rPr>
              <a:t>multigraph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320974" y="422257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540174" y="422257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30574" y="544177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1625774" y="4908376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540174" y="4908376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1187624" y="3936826"/>
            <a:ext cx="400050" cy="400050"/>
          </a:xfrm>
          <a:custGeom>
            <a:avLst/>
            <a:gdLst>
              <a:gd name="T0" fmla="*/ 132 w 252"/>
              <a:gd name="T1" fmla="*/ 252 h 252"/>
              <a:gd name="T2" fmla="*/ 72 w 252"/>
              <a:gd name="T3" fmla="*/ 240 h 252"/>
              <a:gd name="T4" fmla="*/ 0 w 252"/>
              <a:gd name="T5" fmla="*/ 144 h 252"/>
              <a:gd name="T6" fmla="*/ 12 w 252"/>
              <a:gd name="T7" fmla="*/ 48 h 252"/>
              <a:gd name="T8" fmla="*/ 120 w 252"/>
              <a:gd name="T9" fmla="*/ 0 h 252"/>
              <a:gd name="T10" fmla="*/ 252 w 252"/>
              <a:gd name="T11" fmla="*/ 13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" h="252">
                <a:moveTo>
                  <a:pt x="132" y="252"/>
                </a:moveTo>
                <a:cubicBezTo>
                  <a:pt x="112" y="248"/>
                  <a:pt x="91" y="247"/>
                  <a:pt x="72" y="240"/>
                </a:cubicBezTo>
                <a:cubicBezTo>
                  <a:pt x="28" y="224"/>
                  <a:pt x="24" y="180"/>
                  <a:pt x="0" y="144"/>
                </a:cubicBezTo>
                <a:cubicBezTo>
                  <a:pt x="4" y="112"/>
                  <a:pt x="0" y="78"/>
                  <a:pt x="12" y="48"/>
                </a:cubicBezTo>
                <a:cubicBezTo>
                  <a:pt x="27" y="11"/>
                  <a:pt x="120" y="0"/>
                  <a:pt x="120" y="0"/>
                </a:cubicBezTo>
                <a:cubicBezTo>
                  <a:pt x="200" y="16"/>
                  <a:pt x="252" y="40"/>
                  <a:pt x="25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778174" y="4070176"/>
            <a:ext cx="914400" cy="22860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 flipH="1" flipV="1">
            <a:off x="1778174" y="4755976"/>
            <a:ext cx="914400" cy="30480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82974" y="6356176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(a)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530824" y="56291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530824" y="43337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4530824" y="31145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5978624" y="43337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835624" y="372410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35624" y="494330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5140424" y="4333701"/>
            <a:ext cx="914400" cy="152400"/>
          </a:xfrm>
          <a:custGeom>
            <a:avLst/>
            <a:gdLst>
              <a:gd name="T0" fmla="*/ 0 w 576"/>
              <a:gd name="T1" fmla="*/ 96 h 96"/>
              <a:gd name="T2" fmla="*/ 288 w 576"/>
              <a:gd name="T3" fmla="*/ 0 h 96"/>
              <a:gd name="T4" fmla="*/ 576 w 57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 flipH="1" flipV="1">
            <a:off x="5064224" y="4790901"/>
            <a:ext cx="914400" cy="152400"/>
          </a:xfrm>
          <a:custGeom>
            <a:avLst/>
            <a:gdLst>
              <a:gd name="T0" fmla="*/ 0 w 576"/>
              <a:gd name="T1" fmla="*/ 96 h 96"/>
              <a:gd name="T2" fmla="*/ 288 w 576"/>
              <a:gd name="T3" fmla="*/ 0 h 96"/>
              <a:gd name="T4" fmla="*/ 576 w 57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5140424" y="4943301"/>
            <a:ext cx="1066800" cy="92710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5140424" y="4943301"/>
            <a:ext cx="1143000" cy="99060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5140424" y="4943301"/>
            <a:ext cx="1219200" cy="106680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514949" y="6356176"/>
            <a:ext cx="63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 (b)</a:t>
            </a: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 flipH="1" flipV="1">
            <a:off x="2038524" y="5951364"/>
            <a:ext cx="438150" cy="357187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573512" y="6044382"/>
            <a:ext cx="1303562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self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edge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260289" y="5685055"/>
            <a:ext cx="2920223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b="1" dirty="0" err="1">
                <a:solidFill>
                  <a:srgbClr val="FF0000"/>
                </a:solidFill>
                <a:ea typeface="新細明體" charset="-120"/>
              </a:rPr>
              <a:t>multigraph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:</a:t>
            </a:r>
          </a:p>
          <a:p>
            <a:pPr algn="l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occurrences</a:t>
            </a:r>
          </a:p>
          <a:p>
            <a:pPr algn="l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of the same edge</a:t>
            </a:r>
          </a:p>
        </p:txBody>
      </p:sp>
      <p:sp>
        <p:nvSpPr>
          <p:cNvPr id="2" name="十字形 1"/>
          <p:cNvSpPr/>
          <p:nvPr/>
        </p:nvSpPr>
        <p:spPr bwMode="auto">
          <a:xfrm rot="18937032">
            <a:off x="1115862" y="3240280"/>
            <a:ext cx="576064" cy="530523"/>
          </a:xfrm>
          <a:prstGeom prst="plus">
            <a:avLst>
              <a:gd name="adj" fmla="val 4255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十字形 33"/>
          <p:cNvSpPr/>
          <p:nvPr/>
        </p:nvSpPr>
        <p:spPr bwMode="auto">
          <a:xfrm rot="18937032">
            <a:off x="6680038" y="4872056"/>
            <a:ext cx="576064" cy="530523"/>
          </a:xfrm>
          <a:prstGeom prst="plus">
            <a:avLst>
              <a:gd name="adj" fmla="val 4255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sz="4000" dirty="0"/>
              <a:t>Minimum Cost Spanning </a:t>
            </a:r>
            <a:r>
              <a:rPr lang="en-US" altLang="zh-TW" sz="4000" dirty="0" smtClean="0"/>
              <a:t>Trees</a:t>
            </a:r>
            <a:endParaRPr lang="en-US" altLang="zh-TW" sz="40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65188"/>
            <a:ext cx="8226425" cy="5876925"/>
          </a:xfrm>
          <a:noFill/>
          <a:ln/>
        </p:spPr>
        <p:txBody>
          <a:bodyPr/>
          <a:lstStyle/>
          <a:p>
            <a:r>
              <a:rPr lang="en-US" altLang="zh-TW" sz="2800" dirty="0" smtClean="0"/>
              <a:t>The MST solution </a:t>
            </a:r>
            <a:r>
              <a:rPr lang="en-US" altLang="zh-TW" sz="2800" dirty="0"/>
              <a:t>must satisfy the following constrains</a:t>
            </a:r>
          </a:p>
          <a:p>
            <a:pPr lvl="1"/>
            <a:r>
              <a:rPr lang="en-US" altLang="zh-TW" sz="2400" dirty="0"/>
              <a:t>Must use </a:t>
            </a:r>
            <a:r>
              <a:rPr lang="en-US" altLang="zh-TW" sz="2400" dirty="0">
                <a:solidFill>
                  <a:srgbClr val="FF0000"/>
                </a:solidFill>
              </a:rPr>
              <a:t>only edges </a:t>
            </a:r>
            <a:r>
              <a:rPr lang="en-US" altLang="zh-TW" sz="2400" dirty="0"/>
              <a:t>within the </a:t>
            </a:r>
            <a:r>
              <a:rPr lang="en-US" altLang="zh-TW" sz="2400" dirty="0" smtClean="0"/>
              <a:t>graph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MST contains </a:t>
            </a:r>
            <a:r>
              <a:rPr lang="en-US" altLang="zh-TW" sz="2400" dirty="0" smtClean="0">
                <a:solidFill>
                  <a:srgbClr val="FF0000"/>
                </a:solidFill>
              </a:rPr>
              <a:t>exactly 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 - 1 </a:t>
            </a:r>
            <a:r>
              <a:rPr lang="en-US" altLang="zh-TW" sz="2400" dirty="0" smtClean="0">
                <a:solidFill>
                  <a:srgbClr val="FF0000"/>
                </a:solidFill>
              </a:rPr>
              <a:t>edges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ot </a:t>
            </a:r>
            <a:r>
              <a:rPr lang="en-US" altLang="zh-TW" sz="2400" dirty="0">
                <a:solidFill>
                  <a:srgbClr val="FF0000"/>
                </a:solidFill>
              </a:rPr>
              <a:t>use edges</a:t>
            </a:r>
            <a:r>
              <a:rPr lang="en-US" altLang="zh-TW" sz="2400" dirty="0"/>
              <a:t> that </a:t>
            </a:r>
            <a:r>
              <a:rPr lang="en-US" altLang="zh-TW" sz="2400" dirty="0">
                <a:solidFill>
                  <a:srgbClr val="FF0000"/>
                </a:solidFill>
              </a:rPr>
              <a:t>produce a cycle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7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sz="4000" dirty="0" err="1"/>
              <a:t>Kruskal’s</a:t>
            </a:r>
            <a:r>
              <a:rPr lang="en-US" altLang="zh-TW" sz="4000" dirty="0"/>
              <a:t> Algorithm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22251"/>
            <a:ext cx="8070478" cy="49990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Build </a:t>
            </a:r>
            <a:r>
              <a:rPr lang="en-US" altLang="zh-TW" dirty="0"/>
              <a:t>a minimum cost spanning tree T by </a:t>
            </a:r>
            <a:r>
              <a:rPr lang="en-US" altLang="zh-TW" u="sng" dirty="0">
                <a:solidFill>
                  <a:srgbClr val="FF0000"/>
                </a:solidFill>
              </a:rPr>
              <a:t>adding edges to T one </a:t>
            </a:r>
            <a:r>
              <a:rPr lang="en-US" altLang="zh-TW" dirty="0"/>
              <a:t>at a </a:t>
            </a:r>
            <a:r>
              <a:rPr lang="en-US" altLang="zh-TW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Select </a:t>
            </a:r>
            <a:r>
              <a:rPr lang="en-US" altLang="zh-TW" dirty="0"/>
              <a:t>the edges </a:t>
            </a:r>
            <a:r>
              <a:rPr lang="en-US" altLang="zh-TW" dirty="0" smtClean="0"/>
              <a:t>into T </a:t>
            </a:r>
            <a:r>
              <a:rPr lang="en-US" altLang="zh-TW" dirty="0"/>
              <a:t>in </a:t>
            </a:r>
            <a:r>
              <a:rPr lang="en-US" altLang="zh-TW" u="sng" dirty="0">
                <a:solidFill>
                  <a:srgbClr val="FF0000"/>
                </a:solidFill>
              </a:rPr>
              <a:t>non-decreasing order</a:t>
            </a:r>
            <a:r>
              <a:rPr lang="en-US" altLang="zh-TW" dirty="0"/>
              <a:t> of the </a:t>
            </a:r>
            <a:r>
              <a:rPr lang="en-US" altLang="zh-TW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An </a:t>
            </a:r>
            <a:r>
              <a:rPr lang="en-US" altLang="zh-TW" dirty="0"/>
              <a:t>edge is added to T if </a:t>
            </a:r>
            <a:r>
              <a:rPr lang="en-US" altLang="zh-TW" u="sng" dirty="0">
                <a:solidFill>
                  <a:srgbClr val="FF0000"/>
                </a:solidFill>
              </a:rPr>
              <a:t>it does not form a </a:t>
            </a:r>
            <a:r>
              <a:rPr lang="en-US" altLang="zh-TW" u="sng" dirty="0" smtClean="0">
                <a:solidFill>
                  <a:srgbClr val="FF0000"/>
                </a:solidFill>
              </a:rPr>
              <a:t>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Since </a:t>
            </a:r>
            <a:r>
              <a:rPr lang="en-US" altLang="zh-TW" dirty="0"/>
              <a:t>G is connected and has n &gt; 0 vertices, </a:t>
            </a:r>
            <a:r>
              <a:rPr lang="en-US" altLang="zh-TW" u="sng" dirty="0">
                <a:solidFill>
                  <a:srgbClr val="FF0000"/>
                </a:solidFill>
              </a:rPr>
              <a:t>exactly n-1 edges</a:t>
            </a:r>
            <a:r>
              <a:rPr lang="en-US" altLang="zh-TW" dirty="0"/>
              <a:t> will be </a:t>
            </a:r>
            <a:r>
              <a:rPr lang="en-US" altLang="zh-TW" dirty="0" smtClean="0"/>
              <a:t>selected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5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sz="4000" dirty="0" err="1"/>
              <a:t>Kruskal’s</a:t>
            </a:r>
            <a:r>
              <a:rPr lang="en-US" altLang="zh-TW" sz="4000" dirty="0"/>
              <a:t> Algorithm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039" y="1124744"/>
            <a:ext cx="8226425" cy="4999037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/>
              <a:t>complexity: </a:t>
            </a:r>
            <a:r>
              <a:rPr lang="en-US" altLang="zh-TW" dirty="0" smtClean="0"/>
              <a:t>O(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 </a:t>
            </a:r>
            <a:r>
              <a:rPr lang="en-US" altLang="zh-TW" dirty="0"/>
              <a:t>log </a:t>
            </a:r>
            <a:r>
              <a:rPr lang="en-US" altLang="zh-TW" i="1" dirty="0"/>
              <a:t>e</a:t>
            </a:r>
            <a:r>
              <a:rPr lang="en-US" altLang="zh-TW" dirty="0"/>
              <a:t>)</a:t>
            </a:r>
          </a:p>
          <a:p>
            <a:r>
              <a:rPr lang="en-US" altLang="zh-TW" b="1" dirty="0"/>
              <a:t>Theorem 6.1: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Let </a:t>
            </a:r>
            <a:r>
              <a:rPr lang="en-US" altLang="zh-TW" i="1" dirty="0"/>
              <a:t>G</a:t>
            </a:r>
            <a:r>
              <a:rPr lang="en-US" altLang="zh-TW" dirty="0"/>
              <a:t> be an undirected connected graph. </a:t>
            </a:r>
            <a:r>
              <a:rPr lang="en-US" altLang="zh-TW" dirty="0" err="1"/>
              <a:t>Kruskal’s</a:t>
            </a:r>
            <a:r>
              <a:rPr lang="en-US" altLang="zh-TW" dirty="0"/>
              <a:t> algorithm generates a minimum cost spanning tree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1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-27434" y="2482552"/>
            <a:ext cx="9171434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T= {};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while (T contains less than n-1 edges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&amp;&amp;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E is not empty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 choose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a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lowest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cost edge 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v,w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 from E;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delete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v,w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 from E;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if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v,w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 does not create a cycle in T)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add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v,w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 to T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else 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discard (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v,w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);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}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if (T contains fewer than n-1 edges)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printf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(“No spanning tree\n”);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6661918" y="3284538"/>
            <a:ext cx="2376488" cy="3384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5413"/>
            <a:ext cx="8226425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4800" dirty="0" err="1"/>
              <a:t>Kruskal’s</a:t>
            </a:r>
            <a:r>
              <a:rPr lang="en-US" altLang="zh-TW" sz="4800" dirty="0"/>
              <a:t> Algorithm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226425" cy="461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Given a G(V,E)</a:t>
            </a:r>
            <a:endParaRPr lang="en-US" altLang="zh-TW" dirty="0"/>
          </a:p>
        </p:txBody>
      </p:sp>
      <p:sp>
        <p:nvSpPr>
          <p:cNvPr id="269316" name="Oval 4"/>
          <p:cNvSpPr>
            <a:spLocks noChangeArrowheads="1"/>
          </p:cNvSpPr>
          <p:nvPr/>
        </p:nvSpPr>
        <p:spPr bwMode="auto">
          <a:xfrm>
            <a:off x="7509643" y="33575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0</a:t>
            </a:r>
          </a:p>
        </p:txBody>
      </p:sp>
      <p:sp>
        <p:nvSpPr>
          <p:cNvPr id="269317" name="Oval 5"/>
          <p:cNvSpPr>
            <a:spLocks noChangeArrowheads="1"/>
          </p:cNvSpPr>
          <p:nvPr/>
        </p:nvSpPr>
        <p:spPr bwMode="auto">
          <a:xfrm>
            <a:off x="8133531" y="3949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1</a:t>
            </a:r>
          </a:p>
        </p:txBody>
      </p:sp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8466906" y="4783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2</a:t>
            </a: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7885881" y="6137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3</a:t>
            </a: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7115943" y="56578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4</a:t>
            </a:r>
          </a:p>
        </p:txBody>
      </p:sp>
      <p:sp>
        <p:nvSpPr>
          <p:cNvPr id="269321" name="Oval 9"/>
          <p:cNvSpPr>
            <a:spLocks noChangeArrowheads="1"/>
          </p:cNvSpPr>
          <p:nvPr/>
        </p:nvSpPr>
        <p:spPr bwMode="auto">
          <a:xfrm>
            <a:off x="6757168" y="47974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5</a:t>
            </a:r>
          </a:p>
        </p:txBody>
      </p:sp>
      <p:sp>
        <p:nvSpPr>
          <p:cNvPr id="269322" name="Oval 10"/>
          <p:cNvSpPr>
            <a:spLocks noChangeArrowheads="1"/>
          </p:cNvSpPr>
          <p:nvPr/>
        </p:nvSpPr>
        <p:spPr bwMode="auto">
          <a:xfrm>
            <a:off x="7739831" y="47767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6</a:t>
            </a:r>
          </a:p>
        </p:txBody>
      </p:sp>
      <p:sp>
        <p:nvSpPr>
          <p:cNvPr id="269323" name="Line 11"/>
          <p:cNvSpPr>
            <a:spLocks noChangeShapeType="1"/>
          </p:cNvSpPr>
          <p:nvPr/>
        </p:nvSpPr>
        <p:spPr bwMode="auto">
          <a:xfrm flipH="1">
            <a:off x="6995293" y="3816350"/>
            <a:ext cx="630238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7896993" y="3765550"/>
            <a:ext cx="2730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5" name="Line 13"/>
          <p:cNvSpPr>
            <a:spLocks noChangeShapeType="1"/>
          </p:cNvSpPr>
          <p:nvPr/>
        </p:nvSpPr>
        <p:spPr bwMode="auto">
          <a:xfrm>
            <a:off x="8458968" y="4376738"/>
            <a:ext cx="220663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 flipH="1">
            <a:off x="7947793" y="4376738"/>
            <a:ext cx="306388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 flipH="1">
            <a:off x="8236718" y="5210175"/>
            <a:ext cx="442913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7965256" y="5245100"/>
            <a:ext cx="10160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 flipH="1">
            <a:off x="7454081" y="5210175"/>
            <a:ext cx="3746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30" name="Line 18"/>
          <p:cNvSpPr>
            <a:spLocks noChangeShapeType="1"/>
          </p:cNvSpPr>
          <p:nvPr/>
        </p:nvSpPr>
        <p:spPr bwMode="auto">
          <a:xfrm>
            <a:off x="6977831" y="5245100"/>
            <a:ext cx="290512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31" name="Line 19"/>
          <p:cNvSpPr>
            <a:spLocks noChangeShapeType="1"/>
          </p:cNvSpPr>
          <p:nvPr/>
        </p:nvSpPr>
        <p:spPr bwMode="auto">
          <a:xfrm>
            <a:off x="7504881" y="6043613"/>
            <a:ext cx="407987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7992243" y="36083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28</a:t>
            </a:r>
          </a:p>
        </p:txBody>
      </p:sp>
      <p:sp>
        <p:nvSpPr>
          <p:cNvPr id="269333" name="Rectangle 21"/>
          <p:cNvSpPr>
            <a:spLocks noChangeArrowheads="1"/>
          </p:cNvSpPr>
          <p:nvPr/>
        </p:nvSpPr>
        <p:spPr bwMode="auto">
          <a:xfrm>
            <a:off x="8535168" y="43211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16</a:t>
            </a:r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8416106" y="5546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12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7957318" y="5495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18</a:t>
            </a: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7293743" y="51720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24</a:t>
            </a: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7360418" y="61071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22</a:t>
            </a: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6733356" y="53244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25</a:t>
            </a: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6954018" y="39989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10</a:t>
            </a: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7736656" y="43402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14</a:t>
            </a: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35445" y="2708920"/>
            <a:ext cx="8599736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323528" y="2997200"/>
            <a:ext cx="5835153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323528" y="3284538"/>
            <a:ext cx="3096344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323528" y="3573463"/>
            <a:ext cx="5976664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755651" y="3860800"/>
            <a:ext cx="2304181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323528" y="4135439"/>
            <a:ext cx="2921334" cy="260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4934718" y="5924550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smtClean="0">
                <a:solidFill>
                  <a:srgbClr val="FF0000"/>
                </a:solidFill>
              </a:rPr>
              <a:t>choose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7814443" y="55895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269356" name="Line 44"/>
          <p:cNvSpPr>
            <a:spLocks noChangeShapeType="1"/>
          </p:cNvSpPr>
          <p:nvPr/>
        </p:nvSpPr>
        <p:spPr bwMode="auto">
          <a:xfrm flipV="1">
            <a:off x="5941193" y="4365625"/>
            <a:ext cx="1152525" cy="1655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57" name="Line 45"/>
          <p:cNvSpPr>
            <a:spLocks noChangeShapeType="1"/>
          </p:cNvSpPr>
          <p:nvPr/>
        </p:nvSpPr>
        <p:spPr bwMode="auto">
          <a:xfrm flipV="1">
            <a:off x="5941193" y="5805488"/>
            <a:ext cx="252095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58" name="Line 46"/>
          <p:cNvSpPr>
            <a:spLocks noChangeShapeType="1"/>
          </p:cNvSpPr>
          <p:nvPr/>
        </p:nvSpPr>
        <p:spPr bwMode="auto">
          <a:xfrm flipV="1">
            <a:off x="5941193" y="4581525"/>
            <a:ext cx="1873250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59" name="Line 47"/>
          <p:cNvSpPr>
            <a:spLocks noChangeShapeType="1"/>
          </p:cNvSpPr>
          <p:nvPr/>
        </p:nvSpPr>
        <p:spPr bwMode="auto">
          <a:xfrm flipV="1">
            <a:off x="5941193" y="4581525"/>
            <a:ext cx="2665413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0" name="Line 48"/>
          <p:cNvSpPr>
            <a:spLocks noChangeShapeType="1"/>
          </p:cNvSpPr>
          <p:nvPr/>
        </p:nvSpPr>
        <p:spPr bwMode="auto">
          <a:xfrm flipV="1">
            <a:off x="5941193" y="5661025"/>
            <a:ext cx="2160588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1" name="Line 49"/>
          <p:cNvSpPr>
            <a:spLocks noChangeShapeType="1"/>
          </p:cNvSpPr>
          <p:nvPr/>
        </p:nvSpPr>
        <p:spPr bwMode="auto">
          <a:xfrm>
            <a:off x="5941193" y="6021388"/>
            <a:ext cx="1512888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2" name="Line 50"/>
          <p:cNvSpPr>
            <a:spLocks noChangeShapeType="1"/>
          </p:cNvSpPr>
          <p:nvPr/>
        </p:nvSpPr>
        <p:spPr bwMode="auto">
          <a:xfrm flipV="1">
            <a:off x="5941193" y="5373688"/>
            <a:ext cx="144145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63" name="Text Box 51"/>
          <p:cNvSpPr txBox="1">
            <a:spLocks noChangeArrowheads="1"/>
          </p:cNvSpPr>
          <p:nvPr/>
        </p:nvSpPr>
        <p:spPr bwMode="auto">
          <a:xfrm>
            <a:off x="7382643" y="53006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269364" name="Line 52"/>
          <p:cNvSpPr>
            <a:spLocks noChangeShapeType="1"/>
          </p:cNvSpPr>
          <p:nvPr/>
        </p:nvSpPr>
        <p:spPr bwMode="auto">
          <a:xfrm flipV="1">
            <a:off x="5941193" y="5589588"/>
            <a:ext cx="865188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665145" y="6369050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8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4" grpId="0" animBg="1"/>
      <p:bldP spid="269344" grpId="1" animBg="1"/>
      <p:bldP spid="269344" grpId="2" animBg="1"/>
      <p:bldP spid="269344" grpId="3" animBg="1"/>
      <p:bldP spid="269344" grpId="4" animBg="1"/>
      <p:bldP spid="269344" grpId="5" animBg="1"/>
      <p:bldP spid="269344" grpId="6" animBg="1"/>
      <p:bldP spid="269344" grpId="7" animBg="1"/>
      <p:bldP spid="269344" grpId="8" animBg="1"/>
      <p:bldP spid="269344" grpId="9" animBg="1"/>
      <p:bldP spid="269344" grpId="10" animBg="1"/>
      <p:bldP spid="269344" grpId="11" animBg="1"/>
      <p:bldP spid="269344" grpId="12" animBg="1"/>
      <p:bldP spid="269344" grpId="13" animBg="1"/>
      <p:bldP spid="269344" grpId="14" animBg="1"/>
      <p:bldP spid="269344" grpId="15" animBg="1"/>
      <p:bldP spid="269344" grpId="16" animBg="1"/>
      <p:bldP spid="269344" grpId="17" animBg="1"/>
      <p:bldP spid="269345" grpId="0" animBg="1"/>
      <p:bldP spid="269345" grpId="1" animBg="1"/>
      <p:bldP spid="269345" grpId="2" animBg="1"/>
      <p:bldP spid="269345" grpId="3" animBg="1"/>
      <p:bldP spid="269345" grpId="4" animBg="1"/>
      <p:bldP spid="269345" grpId="5" animBg="1"/>
      <p:bldP spid="269345" grpId="6" animBg="1"/>
      <p:bldP spid="269345" grpId="7" animBg="1"/>
      <p:bldP spid="269345" grpId="8" animBg="1"/>
      <p:bldP spid="269345" grpId="9" animBg="1"/>
      <p:bldP spid="269345" grpId="10" animBg="1"/>
      <p:bldP spid="269345" grpId="11" animBg="1"/>
      <p:bldP spid="269345" grpId="12" animBg="1"/>
      <p:bldP spid="269345" grpId="13" animBg="1"/>
      <p:bldP spid="269345" grpId="14" animBg="1"/>
      <p:bldP spid="269345" grpId="15" animBg="1"/>
      <p:bldP spid="269346" grpId="0" animBg="1"/>
      <p:bldP spid="269346" grpId="1" animBg="1"/>
      <p:bldP spid="269346" grpId="2" animBg="1"/>
      <p:bldP spid="269346" grpId="3" animBg="1"/>
      <p:bldP spid="269346" grpId="4" animBg="1"/>
      <p:bldP spid="269346" grpId="5" animBg="1"/>
      <p:bldP spid="269346" grpId="6" animBg="1"/>
      <p:bldP spid="269346" grpId="7" animBg="1"/>
      <p:bldP spid="269346" grpId="8" animBg="1"/>
      <p:bldP spid="269346" grpId="9" animBg="1"/>
      <p:bldP spid="269346" grpId="10" animBg="1"/>
      <p:bldP spid="269346" grpId="11" animBg="1"/>
      <p:bldP spid="269346" grpId="12" animBg="1"/>
      <p:bldP spid="269346" grpId="13" animBg="1"/>
      <p:bldP spid="269346" grpId="14" animBg="1"/>
      <p:bldP spid="269346" grpId="15" animBg="1"/>
      <p:bldP spid="269347" grpId="0" animBg="1"/>
      <p:bldP spid="269347" grpId="1" animBg="1"/>
      <p:bldP spid="269347" grpId="2" animBg="1"/>
      <p:bldP spid="269347" grpId="3" animBg="1"/>
      <p:bldP spid="269347" grpId="4" animBg="1"/>
      <p:bldP spid="269347" grpId="5" animBg="1"/>
      <p:bldP spid="269347" grpId="6" animBg="1"/>
      <p:bldP spid="269347" grpId="7" animBg="1"/>
      <p:bldP spid="269347" grpId="8" animBg="1"/>
      <p:bldP spid="269347" grpId="9" animBg="1"/>
      <p:bldP spid="269347" grpId="10" animBg="1"/>
      <p:bldP spid="269347" grpId="11" animBg="1"/>
      <p:bldP spid="269347" grpId="12" animBg="1"/>
      <p:bldP spid="269347" grpId="13" animBg="1"/>
      <p:bldP spid="269347" grpId="14" animBg="1"/>
      <p:bldP spid="269347" grpId="15" animBg="1"/>
      <p:bldP spid="269348" grpId="0" animBg="1"/>
      <p:bldP spid="269348" grpId="1" animBg="1"/>
      <p:bldP spid="269348" grpId="2" animBg="1"/>
      <p:bldP spid="269348" grpId="3" animBg="1"/>
      <p:bldP spid="269348" grpId="4" animBg="1"/>
      <p:bldP spid="269348" grpId="5" animBg="1"/>
      <p:bldP spid="269348" grpId="6" animBg="1"/>
      <p:bldP spid="269348" grpId="7" animBg="1"/>
      <p:bldP spid="269348" grpId="8" animBg="1"/>
      <p:bldP spid="269348" grpId="9" animBg="1"/>
      <p:bldP spid="269348" grpId="10" animBg="1"/>
      <p:bldP spid="269348" grpId="11" animBg="1"/>
      <p:bldP spid="269349" grpId="0" animBg="1"/>
      <p:bldP spid="269349" grpId="1" animBg="1"/>
      <p:bldP spid="269349" grpId="2" animBg="1"/>
      <p:bldP spid="269349" grpId="3" animBg="1"/>
      <p:bldP spid="269355" grpId="0"/>
      <p:bldP spid="269356" grpId="0" animBg="1"/>
      <p:bldP spid="269356" grpId="1" animBg="1"/>
      <p:bldP spid="269357" grpId="0" animBg="1"/>
      <p:bldP spid="269357" grpId="1" animBg="1"/>
      <p:bldP spid="269358" grpId="0" animBg="1"/>
      <p:bldP spid="269358" grpId="1" animBg="1"/>
      <p:bldP spid="269359" grpId="0" animBg="1"/>
      <p:bldP spid="269359" grpId="1" animBg="1"/>
      <p:bldP spid="269360" grpId="0" animBg="1"/>
      <p:bldP spid="269360" grpId="1" animBg="1"/>
      <p:bldP spid="269361" grpId="0" animBg="1"/>
      <p:bldP spid="269361" grpId="1" animBg="1"/>
      <p:bldP spid="269362" grpId="0" animBg="1"/>
      <p:bldP spid="269362" grpId="1" animBg="1"/>
      <p:bldP spid="269363" grpId="0"/>
      <p:bldP spid="269364" grpId="0" animBg="1"/>
      <p:bldP spid="26936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What is “Cut”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57400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/>
              <a:t>A Cut(S,V-S) of an </a:t>
            </a:r>
            <a:r>
              <a:rPr lang="en-US" altLang="zh-TW" u="sng" smtClean="0">
                <a:solidFill>
                  <a:srgbClr val="0000FF"/>
                </a:solidFill>
              </a:rPr>
              <a:t>undirected graph</a:t>
            </a:r>
            <a:r>
              <a:rPr lang="en-US" altLang="zh-TW" smtClean="0"/>
              <a:t> G(V,E) is a </a:t>
            </a:r>
            <a:r>
              <a:rPr lang="en-US" altLang="zh-TW" u="sng" smtClean="0">
                <a:solidFill>
                  <a:srgbClr val="0000FF"/>
                </a:solidFill>
              </a:rPr>
              <a:t>partition of G</a:t>
            </a:r>
          </a:p>
          <a:p>
            <a:pPr eaLnBrk="1" hangingPunct="1"/>
            <a:r>
              <a:rPr lang="en-US" altLang="zh-TW" smtClean="0"/>
              <a:t>A edge (u,v) crosses the Cut(S,V-S) </a:t>
            </a:r>
          </a:p>
          <a:p>
            <a:pPr lvl="1" eaLnBrk="1" hangingPunct="1"/>
            <a:r>
              <a:rPr lang="en-US" altLang="zh-TW" smtClean="0"/>
              <a:t>If one of its endpoint is in S and the other is in V-S</a:t>
            </a:r>
          </a:p>
          <a:p>
            <a:pPr eaLnBrk="1" hangingPunct="1"/>
            <a:r>
              <a:rPr lang="en-US" altLang="zh-TW" smtClean="0"/>
              <a:t>An edge is a </a:t>
            </a:r>
            <a:r>
              <a:rPr lang="en-US" altLang="zh-TW" u="sng" smtClean="0">
                <a:solidFill>
                  <a:srgbClr val="FF0000"/>
                </a:solidFill>
              </a:rPr>
              <a:t>light edge</a:t>
            </a:r>
            <a:r>
              <a:rPr lang="en-US" altLang="zh-TW" smtClean="0"/>
              <a:t> crossing a cut if its weight is minimum </a:t>
            </a:r>
          </a:p>
        </p:txBody>
      </p:sp>
    </p:spTree>
    <p:extLst>
      <p:ext uri="{BB962C8B-B14F-4D97-AF65-F5344CB8AC3E}">
        <p14:creationId xmlns:p14="http://schemas.microsoft.com/office/powerpoint/2010/main" val="30610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827088" y="1989138"/>
            <a:ext cx="7705725" cy="424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-71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6013" y="765175"/>
          <a:ext cx="7354887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4" imgW="8059955" imgH="5717005" progId="Visio.Drawing.11">
                  <p:embed/>
                </p:oleObj>
              </mc:Choice>
              <mc:Fallback>
                <p:oleObj name="Visio" r:id="rId4" imgW="8059955" imgH="57170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65175"/>
                        <a:ext cx="7354887" cy="523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2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Prim’s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80400" cy="5126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u="sng" dirty="0" smtClean="0">
                <a:solidFill>
                  <a:srgbClr val="0000FF"/>
                </a:solidFill>
              </a:rPr>
              <a:t>Prim’s Algorithm( G(V,E)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</a:rPr>
              <a:t>{ Q ← root node</a:t>
            </a:r>
            <a:endParaRPr lang="en-US" altLang="zh-TW" sz="2800" dirty="0" smtClean="0">
              <a:latin typeface="Courier New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While Q</a:t>
            </a:r>
            <a:r>
              <a:rPr lang="en-US" altLang="zh-TW" dirty="0" smtClean="0">
                <a:latin typeface="Courier New" pitchFamily="49" charset="0"/>
                <a:sym typeface="Symbol" pitchFamily="18" charset="2"/>
              </a:rPr>
              <a:t>≠V</a:t>
            </a: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{ find minimum cost edge (</a:t>
            </a:r>
            <a:r>
              <a:rPr lang="en-US" altLang="zh-TW" sz="2800" dirty="0" err="1" smtClean="0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       where u in Q and v in (V-Q)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  add v to 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6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-36512" y="1844824"/>
                <a:ext cx="9180512" cy="411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92075" tIns="46038" rIns="92075" bIns="46038"/>
              <a:lstStyle/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 smtClean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T={};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TV={0};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while (T contains fewer than n-1 edges)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 smtClean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{ let 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(</a:t>
                </a:r>
                <a:r>
                  <a:rPr lang="en-US" altLang="zh-TW" sz="2000" b="1" dirty="0" err="1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u,v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) be a </a:t>
                </a:r>
                <a:r>
                  <a:rPr lang="en-US" altLang="zh-TW" sz="2000" b="1" dirty="0" smtClean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lowest 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cost edge </a:t>
                </a:r>
                <a:r>
                  <a:rPr lang="en-US" altLang="zh-TW" sz="2000" b="1" dirty="0" smtClean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s.t.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新細明體" charset="-120"/>
                      </a:rPr>
                      <m:t>𝒖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𝑻𝑽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𝑻𝑽</m:t>
                    </m:r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zh-TW" sz="2000" b="1" dirty="0" smtClean="0">
                  <a:solidFill>
                    <a:schemeClr val="tx1"/>
                  </a:solidFill>
                  <a:latin typeface="Courier New" pitchFamily="49" charset="0"/>
                  <a:ea typeface="Cambria Math"/>
                </a:endParaRP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 smtClean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  if 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(there is no such edge ) break;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  add v to TV;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  add (</a:t>
                </a:r>
                <a:r>
                  <a:rPr lang="en-US" altLang="zh-TW" sz="2000" b="1" dirty="0" err="1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u,v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) to T;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}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if (T contains fewer than n-1 edges)</a:t>
                </a:r>
              </a:p>
              <a:p>
                <a:pPr marL="342900" indent="-342900" algn="l">
                  <a:lnSpc>
                    <a:spcPct val="7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Monotype Sorts" pitchFamily="2" charset="2"/>
                  <a:buNone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  </a:t>
                </a:r>
                <a:r>
                  <a:rPr lang="en-US" altLang="zh-TW" sz="2000" b="1" dirty="0" err="1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printf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Courier New" pitchFamily="49" charset="0"/>
                    <a:ea typeface="新細明體" charset="-120"/>
                  </a:rPr>
                  <a:t>(“No spanning tree\n”);</a:t>
                </a:r>
              </a:p>
            </p:txBody>
          </p:sp>
        </mc:Choice>
        <mc:Fallback xmlns="">
          <p:sp>
            <p:nvSpPr>
              <p:cNvPr id="3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1844824"/>
                <a:ext cx="9180512" cy="4114800"/>
              </a:xfrm>
              <a:prstGeom prst="rect">
                <a:avLst/>
              </a:prstGeom>
              <a:blipFill rotWithShape="1">
                <a:blip r:embed="rId3"/>
                <a:stretch>
                  <a:fillRect l="-664" t="-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sz="4800" dirty="0"/>
              <a:t>Prim’s Algorithm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66813"/>
            <a:ext cx="8226425" cy="461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/>
              <a:t>Given G(V,E)</a:t>
            </a:r>
            <a:endParaRPr lang="en-US" altLang="zh-TW" sz="2800" dirty="0"/>
          </a:p>
        </p:txBody>
      </p:sp>
      <p:sp>
        <p:nvSpPr>
          <p:cNvPr id="274463" name="Rectangle 31"/>
          <p:cNvSpPr>
            <a:spLocks noChangeArrowheads="1"/>
          </p:cNvSpPr>
          <p:nvPr/>
        </p:nvSpPr>
        <p:spPr bwMode="auto">
          <a:xfrm>
            <a:off x="35694" y="2420863"/>
            <a:ext cx="5976466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64" name="Rectangle 32"/>
          <p:cNvSpPr>
            <a:spLocks noChangeArrowheads="1"/>
          </p:cNvSpPr>
          <p:nvPr/>
        </p:nvSpPr>
        <p:spPr bwMode="auto">
          <a:xfrm>
            <a:off x="323529" y="2708202"/>
            <a:ext cx="8424936" cy="252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65" name="Rectangle 33"/>
          <p:cNvSpPr>
            <a:spLocks noChangeArrowheads="1"/>
          </p:cNvSpPr>
          <p:nvPr/>
        </p:nvSpPr>
        <p:spPr bwMode="auto">
          <a:xfrm>
            <a:off x="323528" y="3212976"/>
            <a:ext cx="2376263" cy="611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66" name="Rectangle 34"/>
          <p:cNvSpPr>
            <a:spLocks noChangeArrowheads="1"/>
          </p:cNvSpPr>
          <p:nvPr/>
        </p:nvSpPr>
        <p:spPr bwMode="auto">
          <a:xfrm>
            <a:off x="35694" y="2133526"/>
            <a:ext cx="1223963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6767512" y="3328938"/>
            <a:ext cx="2376488" cy="3384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7615237" y="3401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0</a:t>
            </a: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8239125" y="3994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1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8572500" y="48275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2</a:t>
            </a: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7991475" y="61816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3</a:t>
            </a:r>
          </a:p>
        </p:txBody>
      </p:sp>
      <p:sp>
        <p:nvSpPr>
          <p:cNvPr id="274442" name="Oval 10"/>
          <p:cNvSpPr>
            <a:spLocks noChangeArrowheads="1"/>
          </p:cNvSpPr>
          <p:nvPr/>
        </p:nvSpPr>
        <p:spPr bwMode="auto">
          <a:xfrm>
            <a:off x="7221537" y="5702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4</a:t>
            </a:r>
          </a:p>
        </p:txBody>
      </p:sp>
      <p:sp>
        <p:nvSpPr>
          <p:cNvPr id="274443" name="Oval 11"/>
          <p:cNvSpPr>
            <a:spLocks noChangeArrowheads="1"/>
          </p:cNvSpPr>
          <p:nvPr/>
        </p:nvSpPr>
        <p:spPr bwMode="auto">
          <a:xfrm>
            <a:off x="6862762" y="48418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5</a:t>
            </a:r>
          </a:p>
        </p:txBody>
      </p:sp>
      <p:sp>
        <p:nvSpPr>
          <p:cNvPr id="274444" name="Oval 12"/>
          <p:cNvSpPr>
            <a:spLocks noChangeArrowheads="1"/>
          </p:cNvSpPr>
          <p:nvPr/>
        </p:nvSpPr>
        <p:spPr bwMode="auto">
          <a:xfrm>
            <a:off x="7845425" y="4821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800">
                <a:latin typeface="Times New Roman" pitchFamily="18" charset="0"/>
              </a:rPr>
              <a:t>6</a:t>
            </a:r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H="1">
            <a:off x="7100887" y="3860750"/>
            <a:ext cx="630238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8002587" y="3809950"/>
            <a:ext cx="2730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>
            <a:off x="8564562" y="4421138"/>
            <a:ext cx="220663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 flipH="1">
            <a:off x="8053387" y="4421138"/>
            <a:ext cx="306388" cy="407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49" name="Line 17"/>
          <p:cNvSpPr>
            <a:spLocks noChangeShapeType="1"/>
          </p:cNvSpPr>
          <p:nvPr/>
        </p:nvSpPr>
        <p:spPr bwMode="auto">
          <a:xfrm flipH="1">
            <a:off x="8342312" y="5254575"/>
            <a:ext cx="442913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8070850" y="5289500"/>
            <a:ext cx="10160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51" name="Line 19"/>
          <p:cNvSpPr>
            <a:spLocks noChangeShapeType="1"/>
          </p:cNvSpPr>
          <p:nvPr/>
        </p:nvSpPr>
        <p:spPr bwMode="auto">
          <a:xfrm flipH="1">
            <a:off x="7559675" y="5254575"/>
            <a:ext cx="3746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52" name="Line 20"/>
          <p:cNvSpPr>
            <a:spLocks noChangeShapeType="1"/>
          </p:cNvSpPr>
          <p:nvPr/>
        </p:nvSpPr>
        <p:spPr bwMode="auto">
          <a:xfrm>
            <a:off x="7083425" y="5289500"/>
            <a:ext cx="290512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53" name="Line 21"/>
          <p:cNvSpPr>
            <a:spLocks noChangeShapeType="1"/>
          </p:cNvSpPr>
          <p:nvPr/>
        </p:nvSpPr>
        <p:spPr bwMode="auto">
          <a:xfrm>
            <a:off x="7610475" y="6088013"/>
            <a:ext cx="407987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8097837" y="36527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28</a:t>
            </a:r>
          </a:p>
        </p:txBody>
      </p:sp>
      <p:sp>
        <p:nvSpPr>
          <p:cNvPr id="274455" name="Rectangle 23"/>
          <p:cNvSpPr>
            <a:spLocks noChangeArrowheads="1"/>
          </p:cNvSpPr>
          <p:nvPr/>
        </p:nvSpPr>
        <p:spPr bwMode="auto">
          <a:xfrm>
            <a:off x="8640762" y="43655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16</a:t>
            </a:r>
          </a:p>
        </p:txBody>
      </p: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8521700" y="55911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12</a:t>
            </a:r>
          </a:p>
        </p:txBody>
      </p:sp>
      <p:sp>
        <p:nvSpPr>
          <p:cNvPr id="274457" name="Rectangle 25"/>
          <p:cNvSpPr>
            <a:spLocks noChangeArrowheads="1"/>
          </p:cNvSpPr>
          <p:nvPr/>
        </p:nvSpPr>
        <p:spPr bwMode="auto">
          <a:xfrm>
            <a:off x="8062912" y="5540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18</a:t>
            </a:r>
          </a:p>
        </p:txBody>
      </p:sp>
      <p:sp>
        <p:nvSpPr>
          <p:cNvPr id="274458" name="Rectangle 26"/>
          <p:cNvSpPr>
            <a:spLocks noChangeArrowheads="1"/>
          </p:cNvSpPr>
          <p:nvPr/>
        </p:nvSpPr>
        <p:spPr bwMode="auto">
          <a:xfrm>
            <a:off x="7399337" y="52164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24</a:t>
            </a:r>
          </a:p>
        </p:txBody>
      </p:sp>
      <p:sp>
        <p:nvSpPr>
          <p:cNvPr id="274459" name="Rectangle 27"/>
          <p:cNvSpPr>
            <a:spLocks noChangeArrowheads="1"/>
          </p:cNvSpPr>
          <p:nvPr/>
        </p:nvSpPr>
        <p:spPr bwMode="auto">
          <a:xfrm>
            <a:off x="7466012" y="6151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22</a:t>
            </a:r>
          </a:p>
        </p:txBody>
      </p:sp>
      <p:sp>
        <p:nvSpPr>
          <p:cNvPr id="274460" name="Rectangle 28"/>
          <p:cNvSpPr>
            <a:spLocks noChangeArrowheads="1"/>
          </p:cNvSpPr>
          <p:nvPr/>
        </p:nvSpPr>
        <p:spPr bwMode="auto">
          <a:xfrm>
            <a:off x="6838950" y="53688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25</a:t>
            </a:r>
          </a:p>
        </p:txBody>
      </p:sp>
      <p:sp>
        <p:nvSpPr>
          <p:cNvPr id="274461" name="Rectangle 29"/>
          <p:cNvSpPr>
            <a:spLocks noChangeArrowheads="1"/>
          </p:cNvSpPr>
          <p:nvPr/>
        </p:nvSpPr>
        <p:spPr bwMode="auto">
          <a:xfrm>
            <a:off x="7059612" y="40433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10</a:t>
            </a:r>
          </a:p>
        </p:txBody>
      </p: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7842250" y="43846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pitchFamily="18" charset="0"/>
              </a:rPr>
              <a:t>14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 flipH="1">
            <a:off x="7596336" y="2601663"/>
            <a:ext cx="196056" cy="3952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24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744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744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744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2744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744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2744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2744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3" grpId="0" animBg="1"/>
      <p:bldP spid="274463" grpId="1" animBg="1"/>
      <p:bldP spid="274463" grpId="2" animBg="1"/>
      <p:bldP spid="274463" grpId="3" animBg="1"/>
      <p:bldP spid="274463" grpId="4" animBg="1"/>
      <p:bldP spid="274463" grpId="5" animBg="1"/>
      <p:bldP spid="274463" grpId="6" animBg="1"/>
      <p:bldP spid="274463" grpId="7" animBg="1"/>
      <p:bldP spid="274463" grpId="8" animBg="1"/>
      <p:bldP spid="274463" grpId="9" animBg="1"/>
      <p:bldP spid="274463" grpId="10" animBg="1"/>
      <p:bldP spid="274463" grpId="11" animBg="1"/>
      <p:bldP spid="274463" grpId="12" animBg="1"/>
      <p:bldP spid="274463" grpId="13" animBg="1"/>
      <p:bldP spid="274464" grpId="0" animBg="1"/>
      <p:bldP spid="274464" grpId="1" animBg="1"/>
      <p:bldP spid="274464" grpId="2" animBg="1"/>
      <p:bldP spid="274464" grpId="3" animBg="1"/>
      <p:bldP spid="274464" grpId="4" animBg="1"/>
      <p:bldP spid="274464" grpId="5" animBg="1"/>
      <p:bldP spid="274464" grpId="6" animBg="1"/>
      <p:bldP spid="274464" grpId="7" animBg="1"/>
      <p:bldP spid="274464" grpId="8" animBg="1"/>
      <p:bldP spid="274464" grpId="9" animBg="1"/>
      <p:bldP spid="274464" grpId="10" animBg="1"/>
      <p:bldP spid="274464" grpId="11" animBg="1"/>
      <p:bldP spid="274465" grpId="0" animBg="1"/>
      <p:bldP spid="274465" grpId="1" animBg="1"/>
      <p:bldP spid="274465" grpId="2" animBg="1"/>
      <p:bldP spid="274465" grpId="3" animBg="1"/>
      <p:bldP spid="274465" grpId="4" animBg="1"/>
      <p:bldP spid="274465" grpId="5" animBg="1"/>
      <p:bldP spid="274465" grpId="6" animBg="1"/>
      <p:bldP spid="274465" grpId="7" animBg="1"/>
      <p:bldP spid="274465" grpId="8" animBg="1"/>
      <p:bldP spid="274465" grpId="9" animBg="1"/>
      <p:bldP spid="274465" grpId="10" animBg="1"/>
      <p:bldP spid="274465" grpId="11" animBg="1"/>
      <p:bldP spid="274466" grpId="0" animBg="1"/>
      <p:bldP spid="274466" grpId="1" animBg="1"/>
      <p:bldP spid="274438" grpId="0"/>
      <p:bldP spid="274439" grpId="0"/>
      <p:bldP spid="274440" grpId="0"/>
      <p:bldP spid="274441" grpId="0"/>
      <p:bldP spid="274442" grpId="0"/>
      <p:bldP spid="274443" grpId="0"/>
      <p:bldP spid="2744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dirty="0"/>
              <a:t>Adjacent and Incident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39850"/>
            <a:ext cx="8226425" cy="4105275"/>
          </a:xfrm>
        </p:spPr>
        <p:txBody>
          <a:bodyPr/>
          <a:lstStyle/>
          <a:p>
            <a:r>
              <a:rPr lang="en-US" altLang="zh-TW" sz="2800" dirty="0" smtClean="0"/>
              <a:t>If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i="1" dirty="0">
                <a:solidFill>
                  <a:srgbClr val="FF0000"/>
                </a:solidFill>
              </a:rPr>
              <a:t>v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</a:rPr>
              <a:t>v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) </a:t>
            </a:r>
            <a:r>
              <a:rPr lang="en-US" altLang="zh-TW" sz="2800" dirty="0"/>
              <a:t>is an edge in an undirected graph, </a:t>
            </a:r>
          </a:p>
          <a:p>
            <a:pPr lvl="1"/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dirty="0">
                <a:solidFill>
                  <a:srgbClr val="0000FF"/>
                </a:solidFill>
              </a:rPr>
              <a:t>0</a:t>
            </a:r>
            <a:r>
              <a:rPr lang="en-US" altLang="zh-TW" sz="2400" dirty="0">
                <a:solidFill>
                  <a:srgbClr val="0000FF"/>
                </a:solidFill>
              </a:rPr>
              <a:t> and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dirty="0">
                <a:solidFill>
                  <a:srgbClr val="0000FF"/>
                </a:solidFill>
              </a:rPr>
              <a:t>1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are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adjacent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edge (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dirty="0">
                <a:solidFill>
                  <a:srgbClr val="0000FF"/>
                </a:solidFill>
              </a:rPr>
              <a:t>0</a:t>
            </a:r>
            <a:r>
              <a:rPr lang="en-US" altLang="zh-TW" sz="2400" dirty="0">
                <a:solidFill>
                  <a:srgbClr val="0000FF"/>
                </a:solidFill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dirty="0">
                <a:solidFill>
                  <a:srgbClr val="0000FF"/>
                </a:solidFill>
              </a:rPr>
              <a:t>1</a:t>
            </a:r>
            <a:r>
              <a:rPr lang="en-US" altLang="zh-TW" sz="2400" dirty="0">
                <a:solidFill>
                  <a:srgbClr val="0000FF"/>
                </a:solidFill>
              </a:rPr>
              <a:t>)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incident</a:t>
            </a:r>
            <a:r>
              <a:rPr lang="en-US" altLang="zh-TW" sz="2400" dirty="0">
                <a:effectLst/>
              </a:rPr>
              <a:t> </a:t>
            </a:r>
            <a:r>
              <a:rPr lang="en-US" altLang="zh-TW" sz="2400" dirty="0"/>
              <a:t>on vertices 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r>
              <a:rPr lang="en-US" altLang="zh-TW" sz="2800" dirty="0"/>
              <a:t>If &lt;</a:t>
            </a:r>
            <a:r>
              <a:rPr lang="en-US" altLang="zh-TW" sz="2800" i="1" dirty="0"/>
              <a:t>v</a:t>
            </a:r>
            <a:r>
              <a:rPr lang="en-US" altLang="zh-TW" sz="1600" dirty="0"/>
              <a:t>0</a:t>
            </a:r>
            <a:r>
              <a:rPr lang="en-US" altLang="zh-TW" sz="2800" dirty="0"/>
              <a:t>, </a:t>
            </a:r>
            <a:r>
              <a:rPr lang="en-US" altLang="zh-TW" sz="2800" i="1" dirty="0"/>
              <a:t>v</a:t>
            </a:r>
            <a:r>
              <a:rPr lang="en-US" altLang="zh-TW" sz="1600" dirty="0"/>
              <a:t>1</a:t>
            </a:r>
            <a:r>
              <a:rPr lang="en-US" altLang="zh-TW" sz="2800" dirty="0"/>
              <a:t>&gt; is an edge in a directed graph</a:t>
            </a:r>
          </a:p>
          <a:p>
            <a:pPr lvl="1"/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is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adjacent to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,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 is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adjacent from 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endParaRPr lang="en-US" altLang="zh-TW" sz="2400" dirty="0"/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edge &lt;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dirty="0">
                <a:solidFill>
                  <a:srgbClr val="0000FF"/>
                </a:solidFill>
              </a:rPr>
              <a:t>0</a:t>
            </a:r>
            <a:r>
              <a:rPr lang="en-US" altLang="zh-TW" sz="2400" dirty="0">
                <a:solidFill>
                  <a:srgbClr val="0000FF"/>
                </a:solidFill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</a:rPr>
              <a:t>v</a:t>
            </a:r>
            <a:r>
              <a:rPr lang="en-US" altLang="zh-TW" sz="1400" dirty="0">
                <a:solidFill>
                  <a:srgbClr val="0000FF"/>
                </a:solidFill>
              </a:rPr>
              <a:t>1</a:t>
            </a:r>
            <a:r>
              <a:rPr lang="en-US" altLang="zh-TW" sz="2400" dirty="0">
                <a:solidFill>
                  <a:srgbClr val="0000FF"/>
                </a:solidFill>
              </a:rPr>
              <a:t>&gt;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rgbClr val="0000FF"/>
                </a:solidFill>
              </a:rPr>
              <a:t>incident</a:t>
            </a:r>
            <a:r>
              <a:rPr lang="en-US" altLang="zh-TW" sz="2400" dirty="0"/>
              <a:t> on 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</a:p>
        </p:txBody>
      </p:sp>
      <p:grpSp>
        <p:nvGrpSpPr>
          <p:cNvPr id="221191" name="Group 7"/>
          <p:cNvGrpSpPr>
            <a:grpSpLocks/>
          </p:cNvGrpSpPr>
          <p:nvPr/>
        </p:nvGrpSpPr>
        <p:grpSpPr bwMode="auto">
          <a:xfrm>
            <a:off x="3411017" y="2924944"/>
            <a:ext cx="2097087" cy="444500"/>
            <a:chOff x="1383" y="2379"/>
            <a:chExt cx="1321" cy="280"/>
          </a:xfrm>
        </p:grpSpPr>
        <p:sp>
          <p:nvSpPr>
            <p:cNvPr id="221188" name="Oval 4"/>
            <p:cNvSpPr>
              <a:spLocks noChangeArrowheads="1"/>
            </p:cNvSpPr>
            <p:nvPr/>
          </p:nvSpPr>
          <p:spPr bwMode="auto">
            <a:xfrm>
              <a:off x="1383" y="2379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latin typeface="Verdana" pitchFamily="34" charset="0"/>
                </a:rPr>
                <a:t>V</a:t>
              </a:r>
              <a:r>
                <a:rPr lang="en-US" altLang="zh-TW" sz="2400" baseline="-25000">
                  <a:latin typeface="Verdana" pitchFamily="34" charset="0"/>
                </a:rPr>
                <a:t>0</a:t>
              </a:r>
            </a:p>
          </p:txBody>
        </p:sp>
        <p:sp>
          <p:nvSpPr>
            <p:cNvPr id="221189" name="Oval 5"/>
            <p:cNvSpPr>
              <a:spLocks noChangeArrowheads="1"/>
            </p:cNvSpPr>
            <p:nvPr/>
          </p:nvSpPr>
          <p:spPr bwMode="auto">
            <a:xfrm>
              <a:off x="2381" y="2379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1190" name="Line 6"/>
            <p:cNvSpPr>
              <a:spLocks noChangeShapeType="1"/>
            </p:cNvSpPr>
            <p:nvPr/>
          </p:nvSpPr>
          <p:spPr bwMode="auto">
            <a:xfrm>
              <a:off x="1728" y="2519"/>
              <a:ext cx="66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3491880" y="5373216"/>
            <a:ext cx="512762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>
                <a:latin typeface="Verdana" pitchFamily="34" charset="0"/>
              </a:rPr>
              <a:t>V</a:t>
            </a:r>
            <a:r>
              <a:rPr lang="en-US" altLang="zh-TW" sz="2400" baseline="-25000">
                <a:latin typeface="Verdana" pitchFamily="34" charset="0"/>
              </a:rPr>
              <a:t>0</a:t>
            </a:r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5119861" y="5373216"/>
            <a:ext cx="512762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>
                <a:latin typeface="Verdana" pitchFamily="34" charset="0"/>
              </a:rPr>
              <a:t>V</a:t>
            </a:r>
            <a:r>
              <a:rPr lang="en-US" altLang="zh-TW" sz="2400" baseline="-25000">
                <a:latin typeface="Verdana" pitchFamily="34" charset="0"/>
              </a:rPr>
              <a:t>1</a:t>
            </a:r>
          </a:p>
        </p:txBody>
      </p:sp>
      <p:cxnSp>
        <p:nvCxnSpPr>
          <p:cNvPr id="221194" name="AutoShape 10"/>
          <p:cNvCxnSpPr>
            <a:cxnSpLocks noChangeShapeType="1"/>
            <a:stCxn id="221192" idx="6"/>
            <a:endCxn id="221193" idx="2"/>
          </p:cNvCxnSpPr>
          <p:nvPr/>
        </p:nvCxnSpPr>
        <p:spPr bwMode="auto">
          <a:xfrm>
            <a:off x="4004642" y="5595466"/>
            <a:ext cx="111521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93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dirty="0" err="1"/>
              <a:t>Subgraph</a:t>
            </a:r>
            <a:r>
              <a:rPr lang="en-US" altLang="zh-TW" dirty="0"/>
              <a:t> and Path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434" y="836712"/>
            <a:ext cx="8155062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ym typeface="Symbol" pitchFamily="18" charset="2"/>
              </a:rPr>
              <a:t>A </a:t>
            </a:r>
            <a:r>
              <a:rPr lang="en-US" altLang="zh-TW" sz="2800" dirty="0" err="1">
                <a:sym typeface="Symbol" pitchFamily="18" charset="2"/>
              </a:rPr>
              <a:t>subgraph</a:t>
            </a:r>
            <a:r>
              <a:rPr lang="en-US" altLang="zh-TW" sz="2800" dirty="0">
                <a:sym typeface="Symbol" pitchFamily="18" charset="2"/>
              </a:rPr>
              <a:t> of </a:t>
            </a:r>
            <a:r>
              <a:rPr lang="en-US" altLang="zh-TW" sz="2800" i="1" dirty="0">
                <a:sym typeface="Symbol" pitchFamily="18" charset="2"/>
              </a:rPr>
              <a:t>G</a:t>
            </a:r>
            <a:r>
              <a:rPr lang="en-US" altLang="zh-TW" sz="2800" dirty="0">
                <a:sym typeface="Symbol" pitchFamily="18" charset="2"/>
              </a:rPr>
              <a:t> is a graph </a:t>
            </a:r>
            <a:r>
              <a:rPr lang="en-US" altLang="zh-TW" sz="2800" i="1" dirty="0">
                <a:sym typeface="Symbol" pitchFamily="18" charset="2"/>
              </a:rPr>
              <a:t>G</a:t>
            </a:r>
            <a:r>
              <a:rPr lang="en-US" altLang="zh-TW" sz="2800" dirty="0">
                <a:sym typeface="Symbol" pitchFamily="18" charset="2"/>
              </a:rPr>
              <a:t>’ </a:t>
            </a:r>
            <a:endParaRPr lang="en-US" altLang="zh-TW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TW" sz="2800" dirty="0" smtClean="0">
                <a:sym typeface="Symbol" pitchFamily="18" charset="2"/>
              </a:rPr>
              <a:t>such </a:t>
            </a:r>
            <a:r>
              <a:rPr lang="en-US" altLang="zh-TW" sz="2800" dirty="0">
                <a:sym typeface="Symbol" pitchFamily="18" charset="2"/>
              </a:rPr>
              <a:t>that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V(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’)  V(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) </a:t>
            </a:r>
            <a:r>
              <a:rPr lang="en-US" altLang="zh-TW" sz="2800" dirty="0">
                <a:sym typeface="Symbol" pitchFamily="18" charset="2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E(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’)  E(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zh-TW" sz="2800" dirty="0">
                <a:sym typeface="Symbol" pitchFamily="18" charset="2"/>
              </a:rPr>
              <a:t>.</a:t>
            </a:r>
          </a:p>
        </p:txBody>
      </p:sp>
      <p:grpSp>
        <p:nvGrpSpPr>
          <p:cNvPr id="25" name="Group 54"/>
          <p:cNvGrpSpPr>
            <a:grpSpLocks/>
          </p:cNvGrpSpPr>
          <p:nvPr/>
        </p:nvGrpSpPr>
        <p:grpSpPr bwMode="auto">
          <a:xfrm>
            <a:off x="3582815" y="1937657"/>
            <a:ext cx="5237657" cy="1468057"/>
            <a:chOff x="828" y="564"/>
            <a:chExt cx="3960" cy="1248"/>
          </a:xfrm>
        </p:grpSpPr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3499489" y="3390091"/>
            <a:ext cx="5139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1" dirty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(i)                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(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ii)        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  (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iii)  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               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(iv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)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46" name="Group 52"/>
          <p:cNvGrpSpPr>
            <a:grpSpLocks/>
          </p:cNvGrpSpPr>
          <p:nvPr/>
        </p:nvGrpSpPr>
        <p:grpSpPr bwMode="auto">
          <a:xfrm>
            <a:off x="3580543" y="4352108"/>
            <a:ext cx="4983710" cy="1665680"/>
            <a:chOff x="924" y="2400"/>
            <a:chExt cx="3768" cy="1416"/>
          </a:xfrm>
        </p:grpSpPr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grpSp>
          <p:nvGrpSpPr>
            <p:cNvPr id="48" name="Group 40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62" name="Oval 30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</p:grp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59" name="Oval 32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61" name="Oval 34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</p:grpSp>
        <p:grpSp>
          <p:nvGrpSpPr>
            <p:cNvPr id="50" name="Group 36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56" name="Oval 37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7" name="Oval 38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</p:grp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3618788" y="6142724"/>
            <a:ext cx="4985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(i)          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  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(ii)          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(iii)         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       </a:t>
            </a: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(iv</a:t>
            </a: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)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5" name="Oval 57"/>
          <p:cNvSpPr>
            <a:spLocks noChangeArrowheads="1"/>
          </p:cNvSpPr>
          <p:nvPr/>
        </p:nvSpPr>
        <p:spPr bwMode="auto">
          <a:xfrm>
            <a:off x="1686972" y="2009523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66" name="Oval 58"/>
          <p:cNvSpPr>
            <a:spLocks noChangeArrowheads="1"/>
          </p:cNvSpPr>
          <p:nvPr/>
        </p:nvSpPr>
        <p:spPr bwMode="auto">
          <a:xfrm>
            <a:off x="1115591" y="2574160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67" name="Oval 59"/>
          <p:cNvSpPr>
            <a:spLocks noChangeArrowheads="1"/>
          </p:cNvSpPr>
          <p:nvPr/>
        </p:nvSpPr>
        <p:spPr bwMode="auto">
          <a:xfrm>
            <a:off x="2258353" y="2574160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68" name="Oval 60"/>
          <p:cNvSpPr>
            <a:spLocks noChangeArrowheads="1"/>
          </p:cNvSpPr>
          <p:nvPr/>
        </p:nvSpPr>
        <p:spPr bwMode="auto">
          <a:xfrm>
            <a:off x="1686972" y="3025870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69" name="Line 61"/>
          <p:cNvSpPr>
            <a:spLocks noChangeShapeType="1"/>
          </p:cNvSpPr>
          <p:nvPr/>
        </p:nvSpPr>
        <p:spPr bwMode="auto">
          <a:xfrm>
            <a:off x="1872141" y="2343600"/>
            <a:ext cx="0" cy="67756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Line 62"/>
          <p:cNvSpPr>
            <a:spLocks noChangeShapeType="1"/>
          </p:cNvSpPr>
          <p:nvPr/>
        </p:nvSpPr>
        <p:spPr bwMode="auto">
          <a:xfrm>
            <a:off x="1491221" y="2738846"/>
            <a:ext cx="761841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Line 63"/>
          <p:cNvSpPr>
            <a:spLocks noChangeShapeType="1"/>
          </p:cNvSpPr>
          <p:nvPr/>
        </p:nvSpPr>
        <p:spPr bwMode="auto">
          <a:xfrm flipH="1">
            <a:off x="1398636" y="2287136"/>
            <a:ext cx="339918" cy="32231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Line 64"/>
          <p:cNvSpPr>
            <a:spLocks noChangeShapeType="1"/>
          </p:cNvSpPr>
          <p:nvPr/>
        </p:nvSpPr>
        <p:spPr bwMode="auto">
          <a:xfrm>
            <a:off x="1999115" y="2287136"/>
            <a:ext cx="351822" cy="32231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>
            <a:off x="1386732" y="2891769"/>
            <a:ext cx="294949" cy="231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 flipH="1">
            <a:off x="2044085" y="2871771"/>
            <a:ext cx="272464" cy="25173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679036" y="3428593"/>
            <a:ext cx="462924" cy="38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2"/>
                </a:solidFill>
                <a:ea typeface="新細明體" charset="-120"/>
              </a:rPr>
              <a:t>G</a:t>
            </a:r>
            <a:r>
              <a:rPr lang="en-US" altLang="zh-TW" sz="1800" dirty="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6" name="Oval 68"/>
          <p:cNvSpPr>
            <a:spLocks noChangeArrowheads="1"/>
          </p:cNvSpPr>
          <p:nvPr/>
        </p:nvSpPr>
        <p:spPr bwMode="auto">
          <a:xfrm>
            <a:off x="1680358" y="4222195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auto">
          <a:xfrm>
            <a:off x="1679036" y="5039742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8" name="Oval 70"/>
          <p:cNvSpPr>
            <a:spLocks noChangeArrowheads="1"/>
          </p:cNvSpPr>
          <p:nvPr/>
        </p:nvSpPr>
        <p:spPr bwMode="auto">
          <a:xfrm>
            <a:off x="1692262" y="5794945"/>
            <a:ext cx="370339" cy="3293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" name="Line 71"/>
          <p:cNvSpPr>
            <a:spLocks noChangeShapeType="1"/>
          </p:cNvSpPr>
          <p:nvPr/>
        </p:nvSpPr>
        <p:spPr bwMode="auto">
          <a:xfrm>
            <a:off x="1877432" y="5377349"/>
            <a:ext cx="0" cy="41406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Line 72"/>
          <p:cNvSpPr>
            <a:spLocks noChangeShapeType="1"/>
          </p:cNvSpPr>
          <p:nvPr/>
        </p:nvSpPr>
        <p:spPr bwMode="auto">
          <a:xfrm flipV="1">
            <a:off x="2025568" y="4510395"/>
            <a:ext cx="0" cy="53405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Line 73"/>
          <p:cNvSpPr>
            <a:spLocks noChangeShapeType="1"/>
          </p:cNvSpPr>
          <p:nvPr/>
        </p:nvSpPr>
        <p:spPr bwMode="auto">
          <a:xfrm>
            <a:off x="1718715" y="4530393"/>
            <a:ext cx="0" cy="54463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Rectangle 74"/>
          <p:cNvSpPr>
            <a:spLocks noChangeArrowheads="1"/>
          </p:cNvSpPr>
          <p:nvPr/>
        </p:nvSpPr>
        <p:spPr bwMode="auto">
          <a:xfrm>
            <a:off x="1691680" y="6140685"/>
            <a:ext cx="462924" cy="38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2"/>
                </a:solidFill>
                <a:ea typeface="新細明體" charset="-120"/>
              </a:rPr>
              <a:t>G</a:t>
            </a:r>
            <a:r>
              <a:rPr lang="en-US" altLang="zh-TW" sz="1800" dirty="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5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343775" cy="855663"/>
          </a:xfrm>
        </p:spPr>
        <p:txBody>
          <a:bodyPr/>
          <a:lstStyle/>
          <a:p>
            <a:r>
              <a:rPr lang="en-US" altLang="zh-TW" dirty="0" smtClean="0"/>
              <a:t>Path</a:t>
            </a:r>
            <a:endParaRPr lang="en-US" altLang="zh-TW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53" y="1052736"/>
            <a:ext cx="7998470" cy="3312368"/>
          </a:xfrm>
        </p:spPr>
        <p:txBody>
          <a:bodyPr/>
          <a:lstStyle/>
          <a:p>
            <a:r>
              <a:rPr lang="en-US" altLang="zh-TW" sz="2800" dirty="0" smtClean="0"/>
              <a:t>A</a:t>
            </a:r>
            <a:r>
              <a:rPr lang="en-US" altLang="zh-TW" sz="2800" dirty="0" smtClean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effectLst/>
              </a:rPr>
              <a:t>path</a:t>
            </a:r>
            <a:r>
              <a:rPr lang="en-US" altLang="zh-TW" sz="28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800" dirty="0"/>
              <a:t>from vertex </a:t>
            </a:r>
            <a:r>
              <a:rPr lang="en-US" altLang="zh-TW" sz="2800" i="1" dirty="0" err="1"/>
              <a:t>v</a:t>
            </a:r>
            <a:r>
              <a:rPr lang="en-US" altLang="zh-TW" sz="2800" baseline="-25000" dirty="0" err="1"/>
              <a:t>p</a:t>
            </a:r>
            <a:r>
              <a:rPr lang="en-US" altLang="zh-TW" sz="2800" dirty="0"/>
              <a:t> to vertex </a:t>
            </a:r>
            <a:r>
              <a:rPr lang="en-US" altLang="zh-TW" sz="2800" i="1" dirty="0" err="1"/>
              <a:t>v</a:t>
            </a:r>
            <a:r>
              <a:rPr lang="en-US" altLang="zh-TW" sz="2800" baseline="-25000" dirty="0" err="1"/>
              <a:t>q</a:t>
            </a:r>
            <a:r>
              <a:rPr lang="en-US" altLang="zh-TW" sz="2800" dirty="0"/>
              <a:t> in a graph </a:t>
            </a:r>
            <a:r>
              <a:rPr lang="en-US" altLang="zh-TW" sz="2800" i="1" dirty="0"/>
              <a:t>G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a </a:t>
            </a:r>
            <a:r>
              <a:rPr lang="en-US" altLang="zh-TW" sz="2400" dirty="0"/>
              <a:t>sequence of vertices, 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p</a:t>
            </a:r>
            <a:r>
              <a:rPr lang="en-US" altLang="zh-TW" sz="2400" dirty="0"/>
              <a:t>, 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..., 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q</a:t>
            </a:r>
            <a:endParaRPr lang="en-US" altLang="zh-TW" sz="2400" dirty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such </a:t>
            </a:r>
            <a:r>
              <a:rPr lang="en-US" altLang="zh-TW" sz="2400" dirty="0"/>
              <a:t>that (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p</a:t>
            </a:r>
            <a:r>
              <a:rPr lang="en-US" altLang="zh-TW" sz="2400" dirty="0"/>
              <a:t>, 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..., (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v</a:t>
            </a:r>
            <a:r>
              <a:rPr lang="en-US" altLang="zh-TW" sz="2400" i="1" baseline="-25000" dirty="0" err="1"/>
              <a:t>q</a:t>
            </a:r>
            <a:r>
              <a:rPr lang="en-US" altLang="zh-TW" sz="2400" dirty="0"/>
              <a:t>) are edges in an undirected graph.</a:t>
            </a:r>
          </a:p>
          <a:p>
            <a:r>
              <a:rPr lang="en-US" altLang="zh-TW" sz="2800" dirty="0"/>
              <a:t>A path such as (0, 2), (2, 1), (1, 3) is also written as 0, 2, 1, 3</a:t>
            </a:r>
          </a:p>
          <a:p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length of a path </a:t>
            </a:r>
            <a:r>
              <a:rPr lang="en-US" altLang="zh-TW" sz="2400" dirty="0"/>
              <a:t>is the </a:t>
            </a:r>
            <a:r>
              <a:rPr lang="en-US" altLang="zh-TW" sz="2400" dirty="0">
                <a:solidFill>
                  <a:srgbClr val="0000FF"/>
                </a:solidFill>
              </a:rPr>
              <a:t>number of edges </a:t>
            </a:r>
            <a:r>
              <a:rPr lang="en-US" altLang="zh-TW" sz="2400" dirty="0"/>
              <a:t>on it</a:t>
            </a:r>
          </a:p>
        </p:txBody>
      </p:sp>
      <p:grpSp>
        <p:nvGrpSpPr>
          <p:cNvPr id="223266" name="Group 34"/>
          <p:cNvGrpSpPr>
            <a:grpSpLocks/>
          </p:cNvGrpSpPr>
          <p:nvPr/>
        </p:nvGrpSpPr>
        <p:grpSpPr bwMode="auto">
          <a:xfrm>
            <a:off x="1481658" y="4508500"/>
            <a:ext cx="6762750" cy="1822450"/>
            <a:chOff x="720" y="2832"/>
            <a:chExt cx="4260" cy="1148"/>
          </a:xfrm>
        </p:grpSpPr>
        <p:sp>
          <p:nvSpPr>
            <p:cNvPr id="223236" name="Oval 4"/>
            <p:cNvSpPr>
              <a:spLocks noChangeArrowheads="1"/>
            </p:cNvSpPr>
            <p:nvPr/>
          </p:nvSpPr>
          <p:spPr bwMode="auto">
            <a:xfrm>
              <a:off x="1152" y="283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720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3238" name="Oval 6"/>
            <p:cNvSpPr>
              <a:spLocks noChangeArrowheads="1"/>
            </p:cNvSpPr>
            <p:nvPr/>
          </p:nvSpPr>
          <p:spPr bwMode="auto">
            <a:xfrm>
              <a:off x="1584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1152" y="369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>
              <a:off x="1335" y="306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41" name="Line 9"/>
            <p:cNvSpPr>
              <a:spLocks noChangeShapeType="1"/>
            </p:cNvSpPr>
            <p:nvPr/>
          </p:nvSpPr>
          <p:spPr bwMode="auto">
            <a:xfrm>
              <a:off x="959" y="3452"/>
              <a:ext cx="664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42" name="Line 10"/>
            <p:cNvSpPr>
              <a:spLocks noChangeShapeType="1"/>
            </p:cNvSpPr>
            <p:nvPr/>
          </p:nvSpPr>
          <p:spPr bwMode="auto">
            <a:xfrm flipH="1">
              <a:off x="938" y="3068"/>
              <a:ext cx="29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1390" y="3068"/>
              <a:ext cx="307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934" y="3582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>
              <a:off x="1433" y="3565"/>
              <a:ext cx="238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46" name="Oval 14"/>
            <p:cNvSpPr>
              <a:spLocks noChangeArrowheads="1"/>
            </p:cNvSpPr>
            <p:nvPr/>
          </p:nvSpPr>
          <p:spPr bwMode="auto">
            <a:xfrm>
              <a:off x="2688" y="283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3247" name="Oval 15"/>
            <p:cNvSpPr>
              <a:spLocks noChangeArrowheads="1"/>
            </p:cNvSpPr>
            <p:nvPr/>
          </p:nvSpPr>
          <p:spPr bwMode="auto">
            <a:xfrm>
              <a:off x="2256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3248" name="Oval 16"/>
            <p:cNvSpPr>
              <a:spLocks noChangeArrowheads="1"/>
            </p:cNvSpPr>
            <p:nvPr/>
          </p:nvSpPr>
          <p:spPr bwMode="auto">
            <a:xfrm>
              <a:off x="3120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2688" y="369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2871" y="306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2495" y="3452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 flipH="1">
              <a:off x="2474" y="3068"/>
              <a:ext cx="29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926" y="3068"/>
              <a:ext cx="30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470" y="3582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 flipH="1">
              <a:off x="2969" y="3565"/>
              <a:ext cx="238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56" name="Oval 24"/>
            <p:cNvSpPr>
              <a:spLocks noChangeArrowheads="1"/>
            </p:cNvSpPr>
            <p:nvPr/>
          </p:nvSpPr>
          <p:spPr bwMode="auto">
            <a:xfrm>
              <a:off x="4225" y="283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3257" name="Oval 25"/>
            <p:cNvSpPr>
              <a:spLocks noChangeArrowheads="1"/>
            </p:cNvSpPr>
            <p:nvPr/>
          </p:nvSpPr>
          <p:spPr bwMode="auto">
            <a:xfrm>
              <a:off x="3793" y="331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4657" y="331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3259" name="Oval 27"/>
            <p:cNvSpPr>
              <a:spLocks noChangeArrowheads="1"/>
            </p:cNvSpPr>
            <p:nvPr/>
          </p:nvSpPr>
          <p:spPr bwMode="auto">
            <a:xfrm>
              <a:off x="4225" y="3700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3260" name="Line 28"/>
            <p:cNvSpPr>
              <a:spLocks noChangeShapeType="1"/>
            </p:cNvSpPr>
            <p:nvPr/>
          </p:nvSpPr>
          <p:spPr bwMode="auto">
            <a:xfrm>
              <a:off x="4408" y="307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>
              <a:off x="4032" y="3456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62" name="Line 30"/>
            <p:cNvSpPr>
              <a:spLocks noChangeShapeType="1"/>
            </p:cNvSpPr>
            <p:nvPr/>
          </p:nvSpPr>
          <p:spPr bwMode="auto">
            <a:xfrm flipH="1">
              <a:off x="4011" y="3072"/>
              <a:ext cx="296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63" name="Line 31"/>
            <p:cNvSpPr>
              <a:spLocks noChangeShapeType="1"/>
            </p:cNvSpPr>
            <p:nvPr/>
          </p:nvSpPr>
          <p:spPr bwMode="auto">
            <a:xfrm>
              <a:off x="4463" y="3072"/>
              <a:ext cx="30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64" name="Line 32"/>
            <p:cNvSpPr>
              <a:spLocks noChangeShapeType="1"/>
            </p:cNvSpPr>
            <p:nvPr/>
          </p:nvSpPr>
          <p:spPr bwMode="auto">
            <a:xfrm>
              <a:off x="4007" y="3586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265" name="Line 33"/>
            <p:cNvSpPr>
              <a:spLocks noChangeShapeType="1"/>
            </p:cNvSpPr>
            <p:nvPr/>
          </p:nvSpPr>
          <p:spPr bwMode="auto">
            <a:xfrm flipH="1">
              <a:off x="4506" y="3569"/>
              <a:ext cx="238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3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315200" cy="838200"/>
          </a:xfrm>
        </p:spPr>
        <p:txBody>
          <a:bodyPr/>
          <a:lstStyle/>
          <a:p>
            <a:r>
              <a:rPr lang="en-US" altLang="zh-TW" dirty="0"/>
              <a:t>Simple path and cycle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12875"/>
            <a:ext cx="8226425" cy="290988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ffectLst/>
              </a:rPr>
              <a:t>simple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path (simple directed path)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path in which all vertices, except possibly the </a:t>
            </a:r>
            <a:r>
              <a:rPr lang="en-US" altLang="zh-TW" u="sng" dirty="0"/>
              <a:t>first and the last, are distinct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cycle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/>
              <a:t>is a simple path in which </a:t>
            </a:r>
            <a:r>
              <a:rPr lang="en-US" altLang="zh-TW" u="sng" dirty="0"/>
              <a:t>the first and the last vertices are the same</a:t>
            </a:r>
            <a:r>
              <a:rPr lang="en-US" altLang="zh-TW" dirty="0"/>
              <a:t>.</a:t>
            </a:r>
          </a:p>
        </p:txBody>
      </p:sp>
      <p:grpSp>
        <p:nvGrpSpPr>
          <p:cNvPr id="224270" name="Group 14"/>
          <p:cNvGrpSpPr>
            <a:grpSpLocks/>
          </p:cNvGrpSpPr>
          <p:nvPr/>
        </p:nvGrpSpPr>
        <p:grpSpPr bwMode="auto">
          <a:xfrm>
            <a:off x="1607518" y="4458526"/>
            <a:ext cx="1884362" cy="1960563"/>
            <a:chOff x="2283" y="2921"/>
            <a:chExt cx="1187" cy="1144"/>
          </a:xfrm>
        </p:grpSpPr>
        <p:sp>
          <p:nvSpPr>
            <p:cNvPr id="224260" name="Oval 4"/>
            <p:cNvSpPr>
              <a:spLocks noChangeArrowheads="1"/>
            </p:cNvSpPr>
            <p:nvPr/>
          </p:nvSpPr>
          <p:spPr bwMode="auto">
            <a:xfrm>
              <a:off x="2715" y="292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4261" name="Oval 5"/>
            <p:cNvSpPr>
              <a:spLocks noChangeArrowheads="1"/>
            </p:cNvSpPr>
            <p:nvPr/>
          </p:nvSpPr>
          <p:spPr bwMode="auto">
            <a:xfrm>
              <a:off x="2283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4262" name="Oval 6"/>
            <p:cNvSpPr>
              <a:spLocks noChangeArrowheads="1"/>
            </p:cNvSpPr>
            <p:nvPr/>
          </p:nvSpPr>
          <p:spPr bwMode="auto">
            <a:xfrm>
              <a:off x="3147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4263" name="Oval 7"/>
            <p:cNvSpPr>
              <a:spLocks noChangeArrowheads="1"/>
            </p:cNvSpPr>
            <p:nvPr/>
          </p:nvSpPr>
          <p:spPr bwMode="auto">
            <a:xfrm>
              <a:off x="2715" y="3785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4264" name="Line 8"/>
            <p:cNvSpPr>
              <a:spLocks noChangeShapeType="1"/>
            </p:cNvSpPr>
            <p:nvPr/>
          </p:nvSpPr>
          <p:spPr bwMode="auto">
            <a:xfrm>
              <a:off x="2898" y="3157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>
              <a:off x="2522" y="3541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4266" name="Line 10"/>
            <p:cNvSpPr>
              <a:spLocks noChangeShapeType="1"/>
            </p:cNvSpPr>
            <p:nvPr/>
          </p:nvSpPr>
          <p:spPr bwMode="auto">
            <a:xfrm flipH="1">
              <a:off x="2501" y="3157"/>
              <a:ext cx="296" cy="27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2953" y="3157"/>
              <a:ext cx="307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2497" y="3671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 flipH="1">
              <a:off x="2996" y="3654"/>
              <a:ext cx="238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490120" y="4451655"/>
            <a:ext cx="1884362" cy="1960563"/>
            <a:chOff x="2283" y="2921"/>
            <a:chExt cx="1187" cy="1144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2715" y="292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283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147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715" y="3785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898" y="3157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522" y="3541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2501" y="3157"/>
              <a:ext cx="296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953" y="3157"/>
              <a:ext cx="307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2497" y="3671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>
              <a:off x="2996" y="3654"/>
              <a:ext cx="238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2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119"/>
            <a:ext cx="8226425" cy="936625"/>
          </a:xfrm>
        </p:spPr>
        <p:txBody>
          <a:bodyPr/>
          <a:lstStyle/>
          <a:p>
            <a:r>
              <a:rPr lang="en-US" altLang="zh-TW" dirty="0"/>
              <a:t>Connected graph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226425" cy="5400675"/>
          </a:xfrm>
        </p:spPr>
        <p:txBody>
          <a:bodyPr/>
          <a:lstStyle/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an </a:t>
            </a:r>
            <a:r>
              <a:rPr lang="en-US" altLang="zh-TW" sz="4000" dirty="0">
                <a:solidFill>
                  <a:srgbClr val="FF0000"/>
                </a:solidFill>
              </a:rPr>
              <a:t>undirected</a:t>
            </a:r>
            <a:r>
              <a:rPr lang="en-US" altLang="zh-TW" dirty="0">
                <a:solidFill>
                  <a:srgbClr val="FF0000"/>
                </a:solidFill>
              </a:rPr>
              <a:t> graph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wo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vertices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sz="1400" baseline="-25000" dirty="0">
                <a:solidFill>
                  <a:srgbClr val="0000FF"/>
                </a:solidFill>
              </a:rPr>
              <a:t>0</a:t>
            </a:r>
            <a:r>
              <a:rPr lang="en-US" altLang="zh-TW" dirty="0">
                <a:solidFill>
                  <a:srgbClr val="0000FF"/>
                </a:solidFill>
              </a:rPr>
              <a:t> and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sz="1400" baseline="-25000" dirty="0">
                <a:solidFill>
                  <a:srgbClr val="0000FF"/>
                </a:solidFill>
              </a:rPr>
              <a:t>1</a:t>
            </a:r>
            <a:r>
              <a:rPr lang="en-US" altLang="zh-TW" dirty="0">
                <a:solidFill>
                  <a:srgbClr val="0000FF"/>
                </a:solidFill>
              </a:rPr>
              <a:t>, are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 connected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/>
              <a:t>if there is a path in </a:t>
            </a:r>
            <a:r>
              <a:rPr lang="en-US" altLang="zh-TW" i="1" dirty="0"/>
              <a:t>G</a:t>
            </a:r>
            <a:r>
              <a:rPr lang="en-US" altLang="zh-TW" dirty="0"/>
              <a:t> from </a:t>
            </a:r>
            <a:r>
              <a:rPr lang="en-US" altLang="zh-TW" i="1" dirty="0"/>
              <a:t>v</a:t>
            </a:r>
            <a:r>
              <a:rPr lang="en-US" altLang="zh-TW" sz="1400" baseline="-25000" dirty="0"/>
              <a:t>0</a:t>
            </a:r>
            <a:r>
              <a:rPr lang="en-US" altLang="zh-TW" dirty="0"/>
              <a:t> to </a:t>
            </a:r>
            <a:r>
              <a:rPr lang="en-US" altLang="zh-TW" i="1" dirty="0"/>
              <a:t>v</a:t>
            </a:r>
            <a:r>
              <a:rPr lang="en-US" altLang="zh-TW" sz="1400" baseline="-25000" dirty="0"/>
              <a:t>1</a:t>
            </a:r>
            <a:endParaRPr lang="en-US" altLang="zh-TW" dirty="0"/>
          </a:p>
          <a:p>
            <a:pPr lvl="1"/>
            <a:r>
              <a:rPr lang="en-US" altLang="zh-TW" dirty="0"/>
              <a:t>An undirected </a:t>
            </a:r>
            <a:r>
              <a:rPr lang="en-US" altLang="zh-TW" dirty="0">
                <a:solidFill>
                  <a:srgbClr val="0000FF"/>
                </a:solidFill>
              </a:rPr>
              <a:t>graph is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 connected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TW" dirty="0"/>
              <a:t>if, for every pair of distinct vertices </a:t>
            </a:r>
            <a:r>
              <a:rPr lang="en-US" altLang="zh-TW" i="1" dirty="0"/>
              <a:t>v</a:t>
            </a:r>
            <a:r>
              <a:rPr lang="en-US" altLang="zh-TW" sz="1400" baseline="-25000" dirty="0"/>
              <a:t>i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sz="1400" baseline="-25000" dirty="0" err="1"/>
              <a:t>j</a:t>
            </a:r>
            <a:r>
              <a:rPr lang="en-US" altLang="zh-TW" dirty="0"/>
              <a:t>, there is a path from </a:t>
            </a:r>
            <a:r>
              <a:rPr lang="en-US" altLang="zh-TW" i="1" dirty="0"/>
              <a:t>v</a:t>
            </a:r>
            <a:r>
              <a:rPr lang="en-US" altLang="zh-TW" sz="1400" baseline="-25000" dirty="0"/>
              <a:t>i</a:t>
            </a:r>
            <a:r>
              <a:rPr lang="en-US" altLang="zh-TW" dirty="0"/>
              <a:t> to </a:t>
            </a:r>
            <a:r>
              <a:rPr lang="en-US" altLang="zh-TW" i="1" dirty="0" err="1" smtClean="0"/>
              <a:t>v</a:t>
            </a:r>
            <a:r>
              <a:rPr lang="en-US" altLang="zh-TW" sz="1400" baseline="-25000" dirty="0" err="1" smtClean="0"/>
              <a:t>j</a:t>
            </a:r>
            <a:endParaRPr lang="en-US" altLang="zh-TW" sz="1400" dirty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156176" y="4718397"/>
            <a:ext cx="1884362" cy="1960563"/>
            <a:chOff x="2283" y="2921"/>
            <a:chExt cx="1187" cy="114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715" y="292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83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147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715" y="3785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98" y="3157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501" y="3157"/>
              <a:ext cx="296" cy="27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97" y="3671"/>
              <a:ext cx="257" cy="19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156176" y="425673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unconnected</a:t>
            </a:r>
            <a:endParaRPr lang="zh-TW" altLang="en-US" b="1" dirty="0"/>
          </a:p>
        </p:txBody>
      </p:sp>
      <p:sp>
        <p:nvSpPr>
          <p:cNvPr id="17" name="Oval 1026"/>
          <p:cNvSpPr>
            <a:spLocks noChangeArrowheads="1"/>
          </p:cNvSpPr>
          <p:nvPr/>
        </p:nvSpPr>
        <p:spPr bwMode="auto">
          <a:xfrm>
            <a:off x="3617911" y="475375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8" name="Oval 1027"/>
          <p:cNvSpPr>
            <a:spLocks noChangeArrowheads="1"/>
          </p:cNvSpPr>
          <p:nvPr/>
        </p:nvSpPr>
        <p:spPr bwMode="auto">
          <a:xfrm>
            <a:off x="2932111" y="551575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9" name="Oval 1028"/>
          <p:cNvSpPr>
            <a:spLocks noChangeArrowheads="1"/>
          </p:cNvSpPr>
          <p:nvPr/>
        </p:nvSpPr>
        <p:spPr bwMode="auto">
          <a:xfrm>
            <a:off x="4303711" y="551575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0" name="Oval 1029"/>
          <p:cNvSpPr>
            <a:spLocks noChangeArrowheads="1"/>
          </p:cNvSpPr>
          <p:nvPr/>
        </p:nvSpPr>
        <p:spPr bwMode="auto">
          <a:xfrm>
            <a:off x="3617911" y="612535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1" name="Line 1030"/>
          <p:cNvSpPr>
            <a:spLocks noChangeShapeType="1"/>
          </p:cNvSpPr>
          <p:nvPr/>
        </p:nvSpPr>
        <p:spPr bwMode="auto">
          <a:xfrm>
            <a:off x="3840161" y="520460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1031"/>
          <p:cNvSpPr>
            <a:spLocks noChangeShapeType="1"/>
          </p:cNvSpPr>
          <p:nvPr/>
        </p:nvSpPr>
        <p:spPr bwMode="auto">
          <a:xfrm>
            <a:off x="3382961" y="573800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1032"/>
          <p:cNvSpPr>
            <a:spLocks noChangeShapeType="1"/>
          </p:cNvSpPr>
          <p:nvPr/>
        </p:nvSpPr>
        <p:spPr bwMode="auto">
          <a:xfrm flipH="1">
            <a:off x="3271836" y="5128405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1033"/>
          <p:cNvSpPr>
            <a:spLocks noChangeShapeType="1"/>
          </p:cNvSpPr>
          <p:nvPr/>
        </p:nvSpPr>
        <p:spPr bwMode="auto">
          <a:xfrm>
            <a:off x="3992561" y="512840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1034"/>
          <p:cNvSpPr>
            <a:spLocks noChangeShapeType="1"/>
          </p:cNvSpPr>
          <p:nvPr/>
        </p:nvSpPr>
        <p:spPr bwMode="auto">
          <a:xfrm>
            <a:off x="3257548" y="5944380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1035"/>
          <p:cNvSpPr>
            <a:spLocks noChangeShapeType="1"/>
          </p:cNvSpPr>
          <p:nvPr/>
        </p:nvSpPr>
        <p:spPr bwMode="auto">
          <a:xfrm flipH="1">
            <a:off x="4046536" y="5917392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071268" y="4335487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connected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39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1137</TotalTime>
  <Words>2996</Words>
  <Application>Microsoft Office PowerPoint</Application>
  <PresentationFormat>如螢幕大小 (4:3)</PresentationFormat>
  <Paragraphs>914</Paragraphs>
  <Slides>47</Slides>
  <Notes>40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古典-1</vt:lpstr>
      <vt:lpstr>方程式</vt:lpstr>
      <vt:lpstr>文件</vt:lpstr>
      <vt:lpstr>Visio</vt:lpstr>
      <vt:lpstr>PowerPoint 簡報</vt:lpstr>
      <vt:lpstr>Definition</vt:lpstr>
      <vt:lpstr>Examples for Graph</vt:lpstr>
      <vt:lpstr>Restrictions on graphs</vt:lpstr>
      <vt:lpstr>Adjacent and Incident</vt:lpstr>
      <vt:lpstr>Subgraph and Path</vt:lpstr>
      <vt:lpstr>Path</vt:lpstr>
      <vt:lpstr>Simple path and cycle</vt:lpstr>
      <vt:lpstr>Connected graph</vt:lpstr>
      <vt:lpstr>Connected component</vt:lpstr>
      <vt:lpstr>Strongly Connected Component</vt:lpstr>
      <vt:lpstr>Degree</vt:lpstr>
      <vt:lpstr>Degree</vt:lpstr>
      <vt:lpstr>PowerPoint 簡報</vt:lpstr>
      <vt:lpstr>Adjacency Matrix</vt:lpstr>
      <vt:lpstr>Merits of Adjacency Matrix </vt:lpstr>
      <vt:lpstr>Adjacency lists</vt:lpstr>
      <vt:lpstr>PowerPoint 簡報</vt:lpstr>
      <vt:lpstr>Interesting Operations </vt:lpstr>
      <vt:lpstr>Compact Representation</vt:lpstr>
      <vt:lpstr>Determine  In-degree of Vertices</vt:lpstr>
      <vt:lpstr>Alternate Node Structure</vt:lpstr>
      <vt:lpstr>Vertices in Any Order</vt:lpstr>
      <vt:lpstr>Weighted edges</vt:lpstr>
      <vt:lpstr>PowerPoint 簡報</vt:lpstr>
      <vt:lpstr>PowerPoint 簡報</vt:lpstr>
      <vt:lpstr>PowerPoint 簡報</vt:lpstr>
      <vt:lpstr>PowerPoint 簡報</vt:lpstr>
      <vt:lpstr>Graph Traversal</vt:lpstr>
      <vt:lpstr>Graph Traversal</vt:lpstr>
      <vt:lpstr>Depth First Search</vt:lpstr>
      <vt:lpstr>PowerPoint 簡報</vt:lpstr>
      <vt:lpstr>Breadth First Search</vt:lpstr>
      <vt:lpstr>PowerPoint 簡報</vt:lpstr>
      <vt:lpstr>Spanning trees</vt:lpstr>
      <vt:lpstr>DFS- and BFS-Spanning trees </vt:lpstr>
      <vt:lpstr>Properties of Spanning Trees</vt:lpstr>
      <vt:lpstr>Minimum Cost Spanning Trees (MST)</vt:lpstr>
      <vt:lpstr>Greedy Strategy</vt:lpstr>
      <vt:lpstr>Minimum Cost Spanning Trees</vt:lpstr>
      <vt:lpstr>Kruskal’s Algorithm</vt:lpstr>
      <vt:lpstr>Kruskal’s Algorithm</vt:lpstr>
      <vt:lpstr>Kruskal’s Algorithm</vt:lpstr>
      <vt:lpstr>What is “Cut”</vt:lpstr>
      <vt:lpstr>PowerPoint 簡報</vt:lpstr>
      <vt:lpstr>Prim’s Algorithm</vt:lpstr>
      <vt:lpstr>Prim’s Algorithm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Windows 使用者</cp:lastModifiedBy>
  <cp:revision>523</cp:revision>
  <cp:lastPrinted>2015-09-11T06:56:05Z</cp:lastPrinted>
  <dcterms:created xsi:type="dcterms:W3CDTF">2007-09-19T03:56:29Z</dcterms:created>
  <dcterms:modified xsi:type="dcterms:W3CDTF">2019-12-05T16:05:46Z</dcterms:modified>
</cp:coreProperties>
</file>