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59"/>
  </p:notesMasterIdLst>
  <p:sldIdLst>
    <p:sldId id="342" r:id="rId2"/>
    <p:sldId id="312" r:id="rId3"/>
    <p:sldId id="313" r:id="rId4"/>
    <p:sldId id="362" r:id="rId5"/>
    <p:sldId id="363" r:id="rId6"/>
    <p:sldId id="364" r:id="rId7"/>
    <p:sldId id="365" r:id="rId8"/>
    <p:sldId id="368" r:id="rId9"/>
    <p:sldId id="369" r:id="rId10"/>
    <p:sldId id="370" r:id="rId11"/>
    <p:sldId id="371" r:id="rId12"/>
    <p:sldId id="423" r:id="rId13"/>
    <p:sldId id="424" r:id="rId14"/>
    <p:sldId id="425" r:id="rId15"/>
    <p:sldId id="426" r:id="rId16"/>
    <p:sldId id="427" r:id="rId17"/>
    <p:sldId id="428" r:id="rId18"/>
    <p:sldId id="429" r:id="rId19"/>
    <p:sldId id="430" r:id="rId20"/>
    <p:sldId id="431" r:id="rId21"/>
    <p:sldId id="432" r:id="rId22"/>
    <p:sldId id="433" r:id="rId23"/>
    <p:sldId id="434" r:id="rId24"/>
    <p:sldId id="435" r:id="rId25"/>
    <p:sldId id="454" r:id="rId26"/>
    <p:sldId id="455" r:id="rId27"/>
    <p:sldId id="456" r:id="rId28"/>
    <p:sldId id="436" r:id="rId29"/>
    <p:sldId id="437" r:id="rId30"/>
    <p:sldId id="438" r:id="rId31"/>
    <p:sldId id="439" r:id="rId32"/>
    <p:sldId id="440" r:id="rId33"/>
    <p:sldId id="441" r:id="rId34"/>
    <p:sldId id="442" r:id="rId35"/>
    <p:sldId id="443" r:id="rId36"/>
    <p:sldId id="444" r:id="rId37"/>
    <p:sldId id="445" r:id="rId38"/>
    <p:sldId id="446" r:id="rId39"/>
    <p:sldId id="447" r:id="rId40"/>
    <p:sldId id="448" r:id="rId41"/>
    <p:sldId id="449" r:id="rId42"/>
    <p:sldId id="450" r:id="rId43"/>
    <p:sldId id="451" r:id="rId44"/>
    <p:sldId id="452" r:id="rId45"/>
    <p:sldId id="453" r:id="rId46"/>
    <p:sldId id="357" r:id="rId47"/>
    <p:sldId id="361" r:id="rId48"/>
    <p:sldId id="358" r:id="rId49"/>
    <p:sldId id="359" r:id="rId50"/>
    <p:sldId id="360" r:id="rId51"/>
    <p:sldId id="349" r:id="rId52"/>
    <p:sldId id="350" r:id="rId53"/>
    <p:sldId id="351" r:id="rId54"/>
    <p:sldId id="352" r:id="rId55"/>
    <p:sldId id="353" r:id="rId56"/>
    <p:sldId id="354" r:id="rId57"/>
    <p:sldId id="355" r:id="rId58"/>
  </p:sldIdLst>
  <p:sldSz cx="9144000" cy="6858000" type="screen4x3"/>
  <p:notesSz cx="6877050" cy="1000283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99FF"/>
    <a:srgbClr val="009999"/>
    <a:srgbClr val="66FF33"/>
    <a:srgbClr val="0099CC"/>
    <a:srgbClr val="FF66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944" y="-4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0055" cy="50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51" tIns="48225" rIns="96451" bIns="48225" numCol="1" anchor="t" anchorCtr="0" compatLnSpc="1">
            <a:prstTxWarp prst="textNoShape">
              <a:avLst/>
            </a:prstTxWarp>
          </a:bodyPr>
          <a:lstStyle>
            <a:lvl1pPr>
              <a:defRPr kumimoji="1" sz="13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5404" y="0"/>
            <a:ext cx="2980055" cy="50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51" tIns="48225" rIns="96451" bIns="48225" numCol="1" anchor="t" anchorCtr="0" compatLnSpc="1">
            <a:prstTxWarp prst="textNoShape">
              <a:avLst/>
            </a:prstTxWarp>
          </a:bodyPr>
          <a:lstStyle>
            <a:lvl1pPr algn="r">
              <a:defRPr kumimoji="1" sz="13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50888"/>
            <a:ext cx="4997450" cy="3749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7705" y="4751348"/>
            <a:ext cx="5501640" cy="4501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51" tIns="48225" rIns="96451" bIns="482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00960"/>
            <a:ext cx="2980055" cy="50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51" tIns="48225" rIns="96451" bIns="48225" numCol="1" anchor="b" anchorCtr="0" compatLnSpc="1">
            <a:prstTxWarp prst="textNoShape">
              <a:avLst/>
            </a:prstTxWarp>
          </a:bodyPr>
          <a:lstStyle>
            <a:lvl1pPr>
              <a:defRPr kumimoji="1" sz="13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5404" y="9500960"/>
            <a:ext cx="2980055" cy="50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51" tIns="48225" rIns="96451" bIns="48225" numCol="1" anchor="b" anchorCtr="0" compatLnSpc="1">
            <a:prstTxWarp prst="textNoShape">
              <a:avLst/>
            </a:prstTxWarp>
          </a:bodyPr>
          <a:lstStyle>
            <a:lvl1pPr algn="r">
              <a:defRPr kumimoji="1" sz="1300">
                <a:latin typeface="Arial" charset="0"/>
              </a:defRPr>
            </a:lvl1pPr>
          </a:lstStyle>
          <a:p>
            <a:fld id="{150FC41D-16D1-4302-9D9C-4B7EDCFC687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875590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25D95D-DE98-4A6A-A4C5-18BE3475B73B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34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C8E68E-5501-4B2E-A959-89CDD1CCD1AE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96BE35-D5B6-4C0A-B58E-902DF16B834B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382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F98A14-DA2E-4D1C-A13E-649D3EC2F520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940" y="4751348"/>
            <a:ext cx="5043170" cy="4501277"/>
          </a:xfrm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C055C4-72EE-4368-8748-4E9978B6AD63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940" y="4751348"/>
            <a:ext cx="5043170" cy="4501277"/>
          </a:xfrm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9B7C10-4648-489C-9618-CDEF1FA7ECCC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940" y="4751348"/>
            <a:ext cx="5043170" cy="4501277"/>
          </a:xfrm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71B70E-7962-45D0-B5F4-AB288A1E5A7A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940" y="4751348"/>
            <a:ext cx="5043170" cy="4501277"/>
          </a:xfrm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043F26-B0F7-4E12-9EAE-94472AD2869D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940" y="4751348"/>
            <a:ext cx="5043170" cy="4501277"/>
          </a:xfrm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615901-1C43-48D7-8936-9C6119BB6B5B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940" y="4751348"/>
            <a:ext cx="5043170" cy="4501277"/>
          </a:xfrm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FFEE48-D74B-4045-8EFE-D49BE8EC88B8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940" y="4751348"/>
            <a:ext cx="5043170" cy="4501277"/>
          </a:xfrm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1EE1CF-312D-4AA8-B356-94E527AF8CBD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940" y="4751348"/>
            <a:ext cx="5043170" cy="4501277"/>
          </a:xfrm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4F36E9-6175-464A-A199-62F9CB20A6F8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53D305-8233-4B47-89A4-09EF061C9EFD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940" y="4751348"/>
            <a:ext cx="5043170" cy="4501277"/>
          </a:xfrm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B9068F-60CD-4D92-9C9D-3C184FFEC4A9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940" y="4751348"/>
            <a:ext cx="5043170" cy="4501277"/>
          </a:xfrm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D21840-0B5D-4E3A-B640-9AA6CDEE46DE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940" y="4751348"/>
            <a:ext cx="5043170" cy="4501277"/>
          </a:xfrm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09FF0D-C247-46BD-82F8-FA96E95B7014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38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ADD4B3-E13C-4131-9765-EAB249BDF53F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359BB2-2F7A-4287-AA12-B6F70E48ED4E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34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E52AA9-6393-4253-AB7A-1A2D3C1B446B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ABD89B-DD8F-4417-8102-1347F6B83B46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385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B71C61-E059-4ECC-809F-020D96795A7F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38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D485BC-B6CE-4CCB-9613-888D9BF8447C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39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BA30B5-3D6A-4A9C-A8FA-7CFE76A12729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AD2FFD-5D09-4A79-8293-2B3A13B36B2C}" type="slidenum">
              <a:rPr lang="en-US" altLang="zh-TW"/>
              <a:pPr/>
              <a:t>31</a:t>
            </a:fld>
            <a:endParaRPr lang="en-US" altLang="zh-TW"/>
          </a:p>
        </p:txBody>
      </p:sp>
      <p:sp>
        <p:nvSpPr>
          <p:cNvPr id="403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A2524D-D7C4-4F9F-B5C5-904C7A44C659}" type="slidenum">
              <a:rPr lang="en-US" altLang="zh-TW"/>
              <a:pPr/>
              <a:t>32</a:t>
            </a:fld>
            <a:endParaRPr lang="en-US" altLang="zh-TW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C0018C-CAFC-45F3-A3A1-B6C61DE40F3B}" type="slidenum">
              <a:rPr lang="en-US" altLang="zh-TW"/>
              <a:pPr/>
              <a:t>33</a:t>
            </a:fld>
            <a:endParaRPr lang="en-US" altLang="zh-TW"/>
          </a:p>
        </p:txBody>
      </p:sp>
      <p:sp>
        <p:nvSpPr>
          <p:cNvPr id="387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34546F-93A6-402E-B1F2-CDB09BC219E0}" type="slidenum">
              <a:rPr lang="en-US" altLang="zh-TW"/>
              <a:pPr/>
              <a:t>34</a:t>
            </a:fld>
            <a:endParaRPr lang="en-US" altLang="zh-TW"/>
          </a:p>
        </p:txBody>
      </p:sp>
      <p:sp>
        <p:nvSpPr>
          <p:cNvPr id="38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B39224-327C-4625-A987-7BE3A24852A6}" type="slidenum">
              <a:rPr lang="en-US" altLang="zh-TW"/>
              <a:pPr/>
              <a:t>35</a:t>
            </a:fld>
            <a:endParaRPr lang="en-US" altLang="zh-TW"/>
          </a:p>
        </p:txBody>
      </p:sp>
      <p:sp>
        <p:nvSpPr>
          <p:cNvPr id="389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3BB80E-F1A5-4D03-9570-40689A0417B1}" type="slidenum">
              <a:rPr lang="en-US" altLang="zh-TW"/>
              <a:pPr/>
              <a:t>36</a:t>
            </a:fld>
            <a:endParaRPr lang="en-US" altLang="zh-TW"/>
          </a:p>
        </p:txBody>
      </p:sp>
      <p:sp>
        <p:nvSpPr>
          <p:cNvPr id="390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3A9EE6-4B1F-42D7-8A1C-1CDC1211083A}" type="slidenum">
              <a:rPr lang="en-US" altLang="zh-TW"/>
              <a:pPr/>
              <a:t>37</a:t>
            </a:fld>
            <a:endParaRPr lang="en-US" altLang="zh-TW"/>
          </a:p>
        </p:txBody>
      </p:sp>
      <p:sp>
        <p:nvSpPr>
          <p:cNvPr id="391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766AEC-7FD1-4E33-B80C-6F24DC0B5CD1}" type="slidenum">
              <a:rPr lang="en-US" altLang="zh-TW"/>
              <a:pPr/>
              <a:t>38</a:t>
            </a:fld>
            <a:endParaRPr lang="en-US" altLang="zh-TW"/>
          </a:p>
        </p:txBody>
      </p:sp>
      <p:sp>
        <p:nvSpPr>
          <p:cNvPr id="39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822FBF-DF80-4FC8-83C8-859640EABA8B}" type="slidenum">
              <a:rPr lang="en-US" altLang="zh-TW"/>
              <a:pPr/>
              <a:t>39</a:t>
            </a:fld>
            <a:endParaRPr lang="en-US" altLang="zh-TW"/>
          </a:p>
        </p:txBody>
      </p:sp>
      <p:sp>
        <p:nvSpPr>
          <p:cNvPr id="393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E1E374-BB0B-4668-B508-1D55FDD99E7F}" type="slidenum">
              <a:rPr lang="en-US" altLang="zh-TW"/>
              <a:pPr/>
              <a:t>40</a:t>
            </a:fld>
            <a:endParaRPr lang="en-US" altLang="zh-TW"/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0771D5-1175-4776-97F9-BF6E9BFCD40B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B75907-4B0F-480F-A75E-6BE035967DA6}" type="slidenum">
              <a:rPr lang="en-US" altLang="zh-TW"/>
              <a:pPr/>
              <a:t>41</a:t>
            </a:fld>
            <a:endParaRPr lang="en-US" altLang="zh-TW"/>
          </a:p>
        </p:txBody>
      </p:sp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2BA137-81A4-4403-AA85-B2F9B2DBDB5E}" type="slidenum">
              <a:rPr lang="en-US" altLang="zh-TW"/>
              <a:pPr/>
              <a:t>42</a:t>
            </a:fld>
            <a:endParaRPr lang="en-US" altLang="zh-TW"/>
          </a:p>
        </p:txBody>
      </p:sp>
      <p:sp>
        <p:nvSpPr>
          <p:cNvPr id="43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0D2470-FDDB-420F-9314-17736F315817}" type="slidenum">
              <a:rPr lang="en-US" altLang="zh-TW"/>
              <a:pPr/>
              <a:t>43</a:t>
            </a:fld>
            <a:endParaRPr lang="en-US" altLang="zh-TW"/>
          </a:p>
        </p:txBody>
      </p:sp>
      <p:sp>
        <p:nvSpPr>
          <p:cNvPr id="436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D0DA5A-29D4-4717-841D-1EA624C074FF}" type="slidenum">
              <a:rPr lang="en-US" altLang="zh-TW"/>
              <a:pPr/>
              <a:t>44</a:t>
            </a:fld>
            <a:endParaRPr lang="en-US" altLang="zh-TW"/>
          </a:p>
        </p:txBody>
      </p:sp>
      <p:sp>
        <p:nvSpPr>
          <p:cNvPr id="434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068A6C-3832-4BE2-ADA2-476E61555154}" type="slidenum">
              <a:rPr lang="en-US" altLang="zh-TW"/>
              <a:pPr/>
              <a:t>45</a:t>
            </a:fld>
            <a:endParaRPr lang="en-US" altLang="zh-TW"/>
          </a:p>
        </p:txBody>
      </p:sp>
      <p:sp>
        <p:nvSpPr>
          <p:cNvPr id="432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6E4578-EDB8-480E-9F3A-D08860E5ED04}" type="slidenum">
              <a:rPr lang="en-US" altLang="zh-TW"/>
              <a:pPr/>
              <a:t>46</a:t>
            </a:fld>
            <a:endParaRPr lang="en-US" altLang="zh-TW"/>
          </a:p>
        </p:txBody>
      </p:sp>
      <p:sp>
        <p:nvSpPr>
          <p:cNvPr id="36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AEB416-4E38-41EE-84B0-CE8AA9D03E57}" type="slidenum">
              <a:rPr lang="en-US" altLang="zh-TW"/>
              <a:pPr/>
              <a:t>47</a:t>
            </a:fld>
            <a:endParaRPr lang="en-US" altLang="zh-TW"/>
          </a:p>
        </p:txBody>
      </p:sp>
      <p:sp>
        <p:nvSpPr>
          <p:cNvPr id="36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8DB290-BCD5-4E61-A260-169C58752EE9}" type="slidenum">
              <a:rPr lang="en-US" altLang="zh-TW"/>
              <a:pPr/>
              <a:t>48</a:t>
            </a:fld>
            <a:endParaRPr lang="en-US" altLang="zh-TW"/>
          </a:p>
        </p:txBody>
      </p:sp>
      <p:sp>
        <p:nvSpPr>
          <p:cNvPr id="36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6E4578-EDB8-480E-9F3A-D08860E5ED04}" type="slidenum">
              <a:rPr lang="en-US" altLang="zh-TW"/>
              <a:pPr/>
              <a:t>49</a:t>
            </a:fld>
            <a:endParaRPr lang="en-US" altLang="zh-TW"/>
          </a:p>
        </p:txBody>
      </p:sp>
      <p:sp>
        <p:nvSpPr>
          <p:cNvPr id="36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AA98DB-BDE4-4F30-88B7-C83300005DA8}" type="slidenum">
              <a:rPr lang="en-US" altLang="zh-TW"/>
              <a:pPr/>
              <a:t>50</a:t>
            </a:fld>
            <a:endParaRPr lang="en-US" altLang="zh-TW"/>
          </a:p>
        </p:txBody>
      </p:sp>
      <p:sp>
        <p:nvSpPr>
          <p:cNvPr id="37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D110C2-C344-40CA-B93A-51FFF88BD22D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32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832257-5D66-4A7C-9A8C-F623E6E86BEA}" type="slidenum">
              <a:rPr lang="en-US" altLang="zh-TW"/>
              <a:pPr/>
              <a:t>51</a:t>
            </a:fld>
            <a:endParaRPr lang="en-US" altLang="zh-TW"/>
          </a:p>
        </p:txBody>
      </p:sp>
      <p:sp>
        <p:nvSpPr>
          <p:cNvPr id="37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E705B5-EB2F-42A6-AAA9-680CBCF60FEC}" type="slidenum">
              <a:rPr lang="en-US" altLang="zh-TW"/>
              <a:pPr/>
              <a:t>52</a:t>
            </a:fld>
            <a:endParaRPr lang="en-US" altLang="zh-TW"/>
          </a:p>
        </p:txBody>
      </p:sp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B69B45-2938-4952-B13C-8FF3B43E25EC}" type="slidenum">
              <a:rPr lang="en-US" altLang="zh-TW"/>
              <a:pPr/>
              <a:t>53</a:t>
            </a:fld>
            <a:endParaRPr lang="en-US" altLang="zh-TW"/>
          </a:p>
        </p:txBody>
      </p:sp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4627A-4CC0-45EF-8F15-FADC65475797}" type="slidenum">
              <a:rPr lang="en-US" altLang="zh-TW"/>
              <a:pPr/>
              <a:t>54</a:t>
            </a:fld>
            <a:endParaRPr lang="en-US" altLang="zh-TW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CDFC77-7549-4969-9A8A-51075B8D06C0}" type="slidenum">
              <a:rPr lang="en-US" altLang="zh-TW"/>
              <a:pPr/>
              <a:t>55</a:t>
            </a:fld>
            <a:endParaRPr lang="en-US" altLang="zh-TW"/>
          </a:p>
        </p:txBody>
      </p:sp>
      <p:sp>
        <p:nvSpPr>
          <p:cNvPr id="37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38AE15-D5FB-4640-8A10-C4C42EDAF902}" type="slidenum">
              <a:rPr lang="en-US" altLang="zh-TW"/>
              <a:pPr/>
              <a:t>57</a:t>
            </a:fld>
            <a:endParaRPr lang="en-US" altLang="zh-TW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C770BE-815B-453C-8251-6847B3348345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90ABFA-AFB5-4448-9812-0AD1FB00610C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32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C6E867-C76D-4E17-9419-874C29289D31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32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B1CF5E-0EC1-408F-859E-0607C245B6C5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32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581400"/>
            <a:ext cx="6172200" cy="838200"/>
          </a:xfrm>
        </p:spPr>
        <p:txBody>
          <a:bodyPr anchorCtr="1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2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endParaRPr lang="en-US" altLang="zh-TW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E35B910B-9607-4C63-99F9-0769534B382A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2339975"/>
            <a:ext cx="7772400" cy="1143000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CAA726-7D46-49CF-B434-A428DACFD1F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54733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934200" y="990600"/>
            <a:ext cx="1828800" cy="5257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447800" y="990600"/>
            <a:ext cx="5334000" cy="5257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F21A4B-4A9F-4487-BE41-D23B866223F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65625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47800" y="990600"/>
            <a:ext cx="7315200" cy="8382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1447800" y="2057400"/>
            <a:ext cx="3581400" cy="4191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81600" y="2057400"/>
            <a:ext cx="3581400" cy="4191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2936875" y="6529388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4138" y="63436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45E1EE71-60FA-48B7-BA59-C7F63F77033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69841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47800" y="990600"/>
            <a:ext cx="7315200" cy="8382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1447800" y="2057400"/>
            <a:ext cx="7315200" cy="41910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936875" y="6529388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138" y="63436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B83D3D57-2AAC-40BE-BC13-41E6209FC1A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701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591352" y="63690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163E08E7-7627-4C97-BB7F-D9D46D096B4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75144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8681C6-E315-4B7E-9835-A78ED46D472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3791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478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816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18F403-6226-41F2-8B50-531CD344A77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88377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DD17E1-0EB4-49CF-B4DC-A730EEBB29C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5107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601C16-BE60-4957-B4F2-F33664C37B7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9838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BB9128-A30E-425E-B693-369F7A01C43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08810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351DC8-CD81-4615-AF5C-BAE544ACD8F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3250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1CD4AB-D546-4085-8122-0457DF1539A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42777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990600"/>
            <a:ext cx="7315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2057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 Click to edit Master text styles</a:t>
            </a:r>
          </a:p>
          <a:p>
            <a:pPr lvl="1"/>
            <a:r>
              <a:rPr lang="en-US" altLang="zh-TW" smtClean="0"/>
              <a:t> Second level</a:t>
            </a:r>
          </a:p>
          <a:p>
            <a:pPr lvl="2"/>
            <a:r>
              <a:rPr lang="en-US" altLang="zh-TW" smtClean="0"/>
              <a:t> Third level</a:t>
            </a:r>
          </a:p>
          <a:p>
            <a:pPr lvl="3"/>
            <a:r>
              <a:rPr lang="en-US" altLang="zh-TW" smtClean="0"/>
              <a:t> Fourth level</a:t>
            </a:r>
          </a:p>
          <a:p>
            <a:pPr lvl="4"/>
            <a:r>
              <a:rPr lang="en-US" altLang="zh-TW" smtClean="0"/>
              <a:t> Fifth level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4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sz="2600" b="1">
                <a:solidFill>
                  <a:schemeClr val="bg1"/>
                </a:solidFill>
                <a:latin typeface="Arial" charset="0"/>
              </a:defRPr>
            </a:lvl1pPr>
          </a:lstStyle>
          <a:p>
            <a:fld id="{9E778880-24B9-4414-9A5C-2A1371167390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</p:sldLayoutIdLst>
  <p:hf hdr="0" ft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6"/>
        </a:buBlip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6"/>
        </a:buBlip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6"/>
        </a:buBlip>
        <a:defRPr sz="2400" b="1">
          <a:solidFill>
            <a:srgbClr val="000000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6"/>
        </a:buBlip>
        <a:defRPr sz="2000" b="1">
          <a:solidFill>
            <a:srgbClr val="000000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6"/>
        </a:buBlip>
        <a:defRPr b="1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6"/>
        </a:buBlip>
        <a:defRPr b="1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6"/>
        </a:buBlip>
        <a:defRPr b="1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6"/>
        </a:buBlip>
        <a:defRPr b="1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6"/>
        </a:buBlip>
        <a:defRPr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4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3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5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7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19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1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3.emf"/><Relationship Id="rId5" Type="http://schemas.openxmlformats.org/officeDocument/2006/relationships/oleObject" Target="../embeddings/Microsoft_Word_97_-_2003___1.doc"/><Relationship Id="rId4" Type="http://schemas.openxmlformats.org/officeDocument/2006/relationships/oleObject" Target="../embeddings/oleObject26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EA20-46E2-4ECF-A5F8-BAD172B73044}" type="slidenum">
              <a:rPr lang="zh-TW" altLang="en-US"/>
              <a:pPr/>
              <a:t>1</a:t>
            </a:fld>
            <a:endParaRPr lang="en-US" altLang="zh-TW"/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036861" y="1556791"/>
            <a:ext cx="327205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4400" b="1" u="sng" dirty="0">
                <a:latin typeface="Cambria" pitchFamily="18" charset="0"/>
              </a:rPr>
              <a:t>CHAPTER  </a:t>
            </a:r>
            <a:r>
              <a:rPr kumimoji="1" lang="en-US" altLang="zh-TW" sz="4400" b="1" u="sng" dirty="0" smtClean="0">
                <a:latin typeface="Cambria" pitchFamily="18" charset="0"/>
              </a:rPr>
              <a:t>6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491880" y="3284984"/>
            <a:ext cx="250260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4400" b="1" dirty="0" smtClean="0">
                <a:latin typeface="Cambria" pitchFamily="18" charset="0"/>
              </a:rPr>
              <a:t>GRAPH 2</a:t>
            </a:r>
            <a:endParaRPr kumimoji="1" lang="en-US" altLang="zh-TW" sz="4400" b="1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32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5728-D679-4E6E-AEFC-637B14FC5051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549275"/>
            <a:ext cx="7315200" cy="838200"/>
          </a:xfrm>
        </p:spPr>
        <p:txBody>
          <a:bodyPr/>
          <a:lstStyle/>
          <a:p>
            <a:r>
              <a:rPr lang="en-US" altLang="zh-TW"/>
              <a:t>Shortest Path Properties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1484313"/>
            <a:ext cx="7315200" cy="4191000"/>
          </a:xfrm>
        </p:spPr>
        <p:txBody>
          <a:bodyPr/>
          <a:lstStyle/>
          <a:p>
            <a:r>
              <a:rPr lang="en-US" altLang="zh-TW"/>
              <a:t>In graphs with </a:t>
            </a:r>
            <a:r>
              <a:rPr lang="en-US" altLang="zh-TW">
                <a:solidFill>
                  <a:srgbClr val="0000FF"/>
                </a:solidFill>
              </a:rPr>
              <a:t>negative weight cycles</a:t>
            </a:r>
            <a:r>
              <a:rPr lang="en-US" altLang="zh-TW"/>
              <a:t>, some shortest paths will not exist </a:t>
            </a:r>
            <a:r>
              <a:rPr lang="en-US" altLang="zh-TW" i="1"/>
              <a:t>(</a:t>
            </a:r>
            <a:r>
              <a:rPr lang="en-US" altLang="zh-TW" i="1">
                <a:solidFill>
                  <a:srgbClr val="FF0000"/>
                </a:solidFill>
              </a:rPr>
              <a:t>Why</a:t>
            </a:r>
            <a:r>
              <a:rPr lang="en-US" altLang="zh-TW">
                <a:solidFill>
                  <a:srgbClr val="FF0000"/>
                </a:solidFill>
              </a:rPr>
              <a:t>?</a:t>
            </a:r>
            <a:r>
              <a:rPr lang="en-US" altLang="zh-TW"/>
              <a:t>):</a:t>
            </a:r>
          </a:p>
        </p:txBody>
      </p:sp>
      <p:sp>
        <p:nvSpPr>
          <p:cNvPr id="110596" name="Oval 4"/>
          <p:cNvSpPr>
            <a:spLocks noChangeArrowheads="1"/>
          </p:cNvSpPr>
          <p:nvPr/>
        </p:nvSpPr>
        <p:spPr bwMode="auto">
          <a:xfrm>
            <a:off x="1898650" y="520065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110597" name="Oval 5"/>
          <p:cNvSpPr>
            <a:spLocks noChangeArrowheads="1"/>
          </p:cNvSpPr>
          <p:nvPr/>
        </p:nvSpPr>
        <p:spPr bwMode="auto">
          <a:xfrm>
            <a:off x="3117850" y="520065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110598" name="Oval 6"/>
          <p:cNvSpPr>
            <a:spLocks noChangeArrowheads="1"/>
          </p:cNvSpPr>
          <p:nvPr/>
        </p:nvSpPr>
        <p:spPr bwMode="auto">
          <a:xfrm>
            <a:off x="4337050" y="520065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110599" name="Oval 7"/>
          <p:cNvSpPr>
            <a:spLocks noChangeArrowheads="1"/>
          </p:cNvSpPr>
          <p:nvPr/>
        </p:nvSpPr>
        <p:spPr bwMode="auto">
          <a:xfrm>
            <a:off x="5556250" y="520065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110600" name="Oval 8"/>
          <p:cNvSpPr>
            <a:spLocks noChangeArrowheads="1"/>
          </p:cNvSpPr>
          <p:nvPr/>
        </p:nvSpPr>
        <p:spPr bwMode="auto">
          <a:xfrm>
            <a:off x="6775450" y="520065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110601" name="Oval 9"/>
          <p:cNvSpPr>
            <a:spLocks noChangeArrowheads="1"/>
          </p:cNvSpPr>
          <p:nvPr/>
        </p:nvSpPr>
        <p:spPr bwMode="auto">
          <a:xfrm>
            <a:off x="5556250" y="390525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cxnSp>
        <p:nvCxnSpPr>
          <p:cNvPr id="110602" name="AutoShape 10"/>
          <p:cNvCxnSpPr>
            <a:cxnSpLocks noChangeShapeType="1"/>
            <a:stCxn id="110598" idx="6"/>
            <a:endCxn id="110601" idx="4"/>
          </p:cNvCxnSpPr>
          <p:nvPr/>
        </p:nvCxnSpPr>
        <p:spPr bwMode="auto">
          <a:xfrm flipV="1">
            <a:off x="4884738" y="4452938"/>
            <a:ext cx="938212" cy="1014412"/>
          </a:xfrm>
          <a:prstGeom prst="curvedConnector2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603" name="AutoShape 11"/>
          <p:cNvCxnSpPr>
            <a:cxnSpLocks noChangeShapeType="1"/>
            <a:stCxn id="110596" idx="6"/>
            <a:endCxn id="110597" idx="2"/>
          </p:cNvCxnSpPr>
          <p:nvPr/>
        </p:nvCxnSpPr>
        <p:spPr bwMode="auto">
          <a:xfrm>
            <a:off x="2446338" y="5467350"/>
            <a:ext cx="657225" cy="0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604" name="AutoShape 12"/>
          <p:cNvCxnSpPr>
            <a:cxnSpLocks noChangeShapeType="1"/>
            <a:stCxn id="110597" idx="6"/>
            <a:endCxn id="110598" idx="2"/>
          </p:cNvCxnSpPr>
          <p:nvPr/>
        </p:nvCxnSpPr>
        <p:spPr bwMode="auto">
          <a:xfrm>
            <a:off x="3665538" y="5467350"/>
            <a:ext cx="657225" cy="0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605" name="AutoShape 13"/>
          <p:cNvCxnSpPr>
            <a:cxnSpLocks noChangeShapeType="1"/>
            <a:stCxn id="110598" idx="6"/>
            <a:endCxn id="110599" idx="2"/>
          </p:cNvCxnSpPr>
          <p:nvPr/>
        </p:nvCxnSpPr>
        <p:spPr bwMode="auto">
          <a:xfrm>
            <a:off x="4884738" y="5467350"/>
            <a:ext cx="657225" cy="0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606" name="AutoShape 14"/>
          <p:cNvCxnSpPr>
            <a:cxnSpLocks noChangeShapeType="1"/>
            <a:stCxn id="110599" idx="6"/>
            <a:endCxn id="110600" idx="2"/>
          </p:cNvCxnSpPr>
          <p:nvPr/>
        </p:nvCxnSpPr>
        <p:spPr bwMode="auto">
          <a:xfrm>
            <a:off x="6103938" y="5467350"/>
            <a:ext cx="657225" cy="0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0607" name="Oval 15"/>
          <p:cNvSpPr>
            <a:spLocks noChangeArrowheads="1"/>
          </p:cNvSpPr>
          <p:nvPr/>
        </p:nvSpPr>
        <p:spPr bwMode="auto">
          <a:xfrm>
            <a:off x="3117850" y="3895725"/>
            <a:ext cx="533400" cy="55245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endParaRPr lang="zh-TW" altLang="zh-TW" sz="2000" b="1"/>
          </a:p>
        </p:txBody>
      </p:sp>
      <p:cxnSp>
        <p:nvCxnSpPr>
          <p:cNvPr id="110608" name="AutoShape 16"/>
          <p:cNvCxnSpPr>
            <a:cxnSpLocks noChangeShapeType="1"/>
            <a:stCxn id="110607" idx="4"/>
            <a:endCxn id="110598" idx="2"/>
          </p:cNvCxnSpPr>
          <p:nvPr/>
        </p:nvCxnSpPr>
        <p:spPr bwMode="auto">
          <a:xfrm rot="16200000" flipH="1">
            <a:off x="3351213" y="4495800"/>
            <a:ext cx="1004887" cy="938213"/>
          </a:xfrm>
          <a:prstGeom prst="curvedConnector2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609" name="AutoShape 17"/>
          <p:cNvCxnSpPr>
            <a:cxnSpLocks noChangeShapeType="1"/>
            <a:stCxn id="110607" idx="0"/>
            <a:endCxn id="110601" idx="0"/>
          </p:cNvCxnSpPr>
          <p:nvPr/>
        </p:nvCxnSpPr>
        <p:spPr bwMode="auto">
          <a:xfrm rot="5400000" flipV="1">
            <a:off x="4598987" y="2667001"/>
            <a:ext cx="9525" cy="2438400"/>
          </a:xfrm>
          <a:prstGeom prst="curvedConnector3">
            <a:avLst>
              <a:gd name="adj1" fmla="val -10166671"/>
            </a:avLst>
          </a:prstGeom>
          <a:noFill/>
          <a:ln w="28575">
            <a:solidFill>
              <a:schemeClr val="bg2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0610" name="Text Box 18"/>
          <p:cNvSpPr txBox="1">
            <a:spLocks noChangeArrowheads="1"/>
          </p:cNvSpPr>
          <p:nvPr/>
        </p:nvSpPr>
        <p:spPr bwMode="auto">
          <a:xfrm>
            <a:off x="4173538" y="3797300"/>
            <a:ext cx="787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3600" b="1">
                <a:solidFill>
                  <a:srgbClr val="0000FF"/>
                </a:solidFill>
              </a:rPr>
              <a:t>&lt; 0</a:t>
            </a:r>
          </a:p>
        </p:txBody>
      </p:sp>
    </p:spTree>
    <p:extLst>
      <p:ext uri="{BB962C8B-B14F-4D97-AF65-F5344CB8AC3E}">
        <p14:creationId xmlns:p14="http://schemas.microsoft.com/office/powerpoint/2010/main" val="261527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772C8-5983-47F0-82B7-4281A3D66919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692150"/>
            <a:ext cx="7315200" cy="838200"/>
          </a:xfrm>
        </p:spPr>
        <p:txBody>
          <a:bodyPr/>
          <a:lstStyle/>
          <a:p>
            <a:r>
              <a:rPr lang="en-US" altLang="zh-TW"/>
              <a:t>Negative-Weight edge</a:t>
            </a:r>
          </a:p>
        </p:txBody>
      </p:sp>
      <p:sp>
        <p:nvSpPr>
          <p:cNvPr id="264196" name="Text Box 4"/>
          <p:cNvSpPr txBox="1">
            <a:spLocks noChangeArrowheads="1"/>
          </p:cNvSpPr>
          <p:nvPr/>
        </p:nvSpPr>
        <p:spPr bwMode="auto">
          <a:xfrm>
            <a:off x="930275" y="2205038"/>
            <a:ext cx="1849438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d[a]=3, why?</a:t>
            </a:r>
          </a:p>
        </p:txBody>
      </p:sp>
      <p:sp>
        <p:nvSpPr>
          <p:cNvPr id="264197" name="Text Box 5"/>
          <p:cNvSpPr txBox="1">
            <a:spLocks noChangeArrowheads="1"/>
          </p:cNvSpPr>
          <p:nvPr/>
        </p:nvSpPr>
        <p:spPr bwMode="auto">
          <a:xfrm>
            <a:off x="930275" y="3644900"/>
            <a:ext cx="1849438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d[c]=5, why?</a:t>
            </a:r>
          </a:p>
        </p:txBody>
      </p:sp>
      <p:sp>
        <p:nvSpPr>
          <p:cNvPr id="264198" name="Text Box 6"/>
          <p:cNvSpPr txBox="1">
            <a:spLocks noChangeArrowheads="1"/>
          </p:cNvSpPr>
          <p:nvPr/>
        </p:nvSpPr>
        <p:spPr bwMode="auto">
          <a:xfrm>
            <a:off x="858838" y="5157788"/>
            <a:ext cx="2103437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d[e]=-∞, why?</a:t>
            </a:r>
          </a:p>
        </p:txBody>
      </p:sp>
      <p:sp>
        <p:nvSpPr>
          <p:cNvPr id="264199" name="Text Box 7"/>
          <p:cNvSpPr txBox="1">
            <a:spLocks noChangeArrowheads="1"/>
          </p:cNvSpPr>
          <p:nvPr/>
        </p:nvSpPr>
        <p:spPr bwMode="auto">
          <a:xfrm>
            <a:off x="1835150" y="6021388"/>
            <a:ext cx="5040313" cy="61753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3200" b="1">
                <a:solidFill>
                  <a:srgbClr val="FF0000"/>
                </a:solidFill>
              </a:rPr>
              <a:t>Negative Weighted Cycle</a:t>
            </a:r>
          </a:p>
        </p:txBody>
      </p:sp>
      <p:pic>
        <p:nvPicPr>
          <p:cNvPr id="2642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863" y="1979613"/>
            <a:ext cx="5081587" cy="37957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4202" name="Oval 10"/>
          <p:cNvSpPr>
            <a:spLocks noChangeArrowheads="1"/>
          </p:cNvSpPr>
          <p:nvPr/>
        </p:nvSpPr>
        <p:spPr bwMode="auto">
          <a:xfrm>
            <a:off x="3132138" y="3644900"/>
            <a:ext cx="360362" cy="360363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977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4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4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64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6" grpId="0" animBg="1"/>
      <p:bldP spid="264197" grpId="0" animBg="1"/>
      <p:bldP spid="26419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1D266-198E-4206-8E63-AB18797A8385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620713"/>
            <a:ext cx="7315200" cy="838200"/>
          </a:xfrm>
        </p:spPr>
        <p:txBody>
          <a:bodyPr/>
          <a:lstStyle/>
          <a:p>
            <a:r>
              <a:rPr lang="en-US" altLang="zh-TW"/>
              <a:t>Dijkstra</a:t>
            </a:r>
            <a:r>
              <a:rPr lang="en-US" altLang="zh-TW">
                <a:latin typeface="Arial"/>
              </a:rPr>
              <a:t>’</a:t>
            </a:r>
            <a:r>
              <a:rPr lang="en-US" altLang="zh-TW"/>
              <a:t>s Algorithm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700213"/>
            <a:ext cx="8280400" cy="4191000"/>
          </a:xfrm>
        </p:spPr>
        <p:txBody>
          <a:bodyPr/>
          <a:lstStyle/>
          <a:p>
            <a:r>
              <a:rPr lang="en-US" altLang="zh-TW" sz="4400">
                <a:solidFill>
                  <a:schemeClr val="bg2"/>
                </a:solidFill>
              </a:rPr>
              <a:t>Graph G must</a:t>
            </a:r>
            <a:r>
              <a:rPr lang="en-US" altLang="zh-TW" sz="4400">
                <a:solidFill>
                  <a:srgbClr val="FF0000"/>
                </a:solidFill>
              </a:rPr>
              <a:t> </a:t>
            </a:r>
            <a:r>
              <a:rPr lang="en-US" altLang="zh-TW" sz="4400">
                <a:solidFill>
                  <a:schemeClr val="bg2"/>
                </a:solidFill>
              </a:rPr>
              <a:t>contains </a:t>
            </a:r>
            <a:r>
              <a:rPr lang="en-US" altLang="zh-TW" sz="4400">
                <a:solidFill>
                  <a:srgbClr val="FF0000"/>
                </a:solidFill>
              </a:rPr>
              <a:t>no negative edge weights</a:t>
            </a:r>
            <a:endParaRPr lang="en-US" altLang="zh-TW" sz="4400"/>
          </a:p>
          <a:p>
            <a:r>
              <a:rPr lang="en-US" altLang="zh-TW">
                <a:solidFill>
                  <a:srgbClr val="0000FF"/>
                </a:solidFill>
              </a:rPr>
              <a:t>Similar to Prim’s algorithm</a:t>
            </a:r>
            <a:r>
              <a:rPr lang="en-US" altLang="zh-TW"/>
              <a:t> for MST</a:t>
            </a:r>
          </a:p>
          <a:p>
            <a:pPr lvl="1"/>
            <a:r>
              <a:rPr lang="en-US" altLang="zh-TW"/>
              <a:t>Use a </a:t>
            </a:r>
            <a:r>
              <a:rPr lang="en-US" altLang="zh-TW">
                <a:solidFill>
                  <a:srgbClr val="0000FF"/>
                </a:solidFill>
              </a:rPr>
              <a:t>priority queue</a:t>
            </a:r>
            <a:r>
              <a:rPr lang="en-US" altLang="zh-TW"/>
              <a:t> </a:t>
            </a:r>
            <a:r>
              <a:rPr lang="en-US" altLang="zh-TW" u="sng">
                <a:solidFill>
                  <a:srgbClr val="0000FF"/>
                </a:solidFill>
              </a:rPr>
              <a:t>keyed on d[v]</a:t>
            </a:r>
          </a:p>
        </p:txBody>
      </p:sp>
    </p:spTree>
    <p:extLst>
      <p:ext uri="{BB962C8B-B14F-4D97-AF65-F5344CB8AC3E}">
        <p14:creationId xmlns:p14="http://schemas.microsoft.com/office/powerpoint/2010/main" val="4123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ED57F-91F6-4E0B-B0C6-C1671EEA646B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120863" name="Rectangle 31"/>
          <p:cNvSpPr>
            <a:spLocks noChangeArrowheads="1"/>
          </p:cNvSpPr>
          <p:nvPr/>
        </p:nvSpPr>
        <p:spPr bwMode="auto">
          <a:xfrm>
            <a:off x="5508625" y="1196975"/>
            <a:ext cx="3384550" cy="26638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333375"/>
            <a:ext cx="7315200" cy="838200"/>
          </a:xfrm>
        </p:spPr>
        <p:txBody>
          <a:bodyPr/>
          <a:lstStyle/>
          <a:p>
            <a:r>
              <a:rPr lang="en-US" altLang="zh-TW"/>
              <a:t>Dijkstra</a:t>
            </a:r>
            <a:r>
              <a:rPr lang="en-US" altLang="zh-TW">
                <a:latin typeface="Arial"/>
              </a:rPr>
              <a:t>’</a:t>
            </a:r>
            <a:r>
              <a:rPr lang="en-US" altLang="zh-TW"/>
              <a:t>s Algorithm</a:t>
            </a:r>
          </a:p>
        </p:txBody>
      </p:sp>
      <p:sp>
        <p:nvSpPr>
          <p:cNvPr id="120843" name="Oval 11"/>
          <p:cNvSpPr>
            <a:spLocks noChangeArrowheads="1"/>
          </p:cNvSpPr>
          <p:nvPr/>
        </p:nvSpPr>
        <p:spPr bwMode="auto">
          <a:xfrm>
            <a:off x="6934200" y="1524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B</a:t>
            </a:r>
          </a:p>
        </p:txBody>
      </p:sp>
      <p:sp>
        <p:nvSpPr>
          <p:cNvPr id="120844" name="Oval 12"/>
          <p:cNvSpPr>
            <a:spLocks noChangeArrowheads="1"/>
          </p:cNvSpPr>
          <p:nvPr/>
        </p:nvSpPr>
        <p:spPr bwMode="auto">
          <a:xfrm>
            <a:off x="6934200" y="29718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C</a:t>
            </a:r>
          </a:p>
        </p:txBody>
      </p:sp>
      <p:sp>
        <p:nvSpPr>
          <p:cNvPr id="120845" name="Oval 13"/>
          <p:cNvSpPr>
            <a:spLocks noChangeArrowheads="1"/>
          </p:cNvSpPr>
          <p:nvPr/>
        </p:nvSpPr>
        <p:spPr bwMode="auto">
          <a:xfrm>
            <a:off x="8153400" y="2286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D</a:t>
            </a:r>
          </a:p>
        </p:txBody>
      </p:sp>
      <p:sp>
        <p:nvSpPr>
          <p:cNvPr id="120846" name="Oval 14"/>
          <p:cNvSpPr>
            <a:spLocks noChangeArrowheads="1"/>
          </p:cNvSpPr>
          <p:nvPr/>
        </p:nvSpPr>
        <p:spPr bwMode="auto">
          <a:xfrm>
            <a:off x="5715000" y="2286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A</a:t>
            </a:r>
          </a:p>
        </p:txBody>
      </p:sp>
      <p:cxnSp>
        <p:nvCxnSpPr>
          <p:cNvPr id="120847" name="AutoShape 15"/>
          <p:cNvCxnSpPr>
            <a:cxnSpLocks noChangeShapeType="1"/>
            <a:stCxn id="120846" idx="7"/>
            <a:endCxn id="120843" idx="3"/>
          </p:cNvCxnSpPr>
          <p:nvPr/>
        </p:nvCxnSpPr>
        <p:spPr bwMode="auto">
          <a:xfrm flipV="1">
            <a:off x="6170613" y="1993900"/>
            <a:ext cx="841375" cy="3556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848" name="AutoShape 16"/>
          <p:cNvCxnSpPr>
            <a:cxnSpLocks noChangeShapeType="1"/>
            <a:stCxn id="120846" idx="5"/>
            <a:endCxn id="120844" idx="1"/>
          </p:cNvCxnSpPr>
          <p:nvPr/>
        </p:nvCxnSpPr>
        <p:spPr bwMode="auto">
          <a:xfrm>
            <a:off x="6170613" y="2755900"/>
            <a:ext cx="841375" cy="2794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849" name="AutoShape 17"/>
          <p:cNvCxnSpPr>
            <a:cxnSpLocks noChangeShapeType="1"/>
            <a:stCxn id="120844" idx="7"/>
            <a:endCxn id="120845" idx="3"/>
          </p:cNvCxnSpPr>
          <p:nvPr/>
        </p:nvCxnSpPr>
        <p:spPr bwMode="auto">
          <a:xfrm flipV="1">
            <a:off x="7389813" y="2755900"/>
            <a:ext cx="841375" cy="2794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850" name="AutoShape 18"/>
          <p:cNvCxnSpPr>
            <a:cxnSpLocks noChangeShapeType="1"/>
            <a:stCxn id="120845" idx="1"/>
            <a:endCxn id="120843" idx="5"/>
          </p:cNvCxnSpPr>
          <p:nvPr/>
        </p:nvCxnSpPr>
        <p:spPr bwMode="auto">
          <a:xfrm flipH="1" flipV="1">
            <a:off x="7389813" y="1993900"/>
            <a:ext cx="841375" cy="3556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851" name="AutoShape 19"/>
          <p:cNvCxnSpPr>
            <a:cxnSpLocks noChangeShapeType="1"/>
            <a:stCxn id="120844" idx="1"/>
            <a:endCxn id="120843" idx="3"/>
          </p:cNvCxnSpPr>
          <p:nvPr/>
        </p:nvCxnSpPr>
        <p:spPr bwMode="auto">
          <a:xfrm flipV="1">
            <a:off x="7011988" y="1993900"/>
            <a:ext cx="0" cy="10414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852" name="AutoShape 20"/>
          <p:cNvCxnSpPr>
            <a:cxnSpLocks noChangeShapeType="1"/>
            <a:stCxn id="120843" idx="5"/>
            <a:endCxn id="120844" idx="7"/>
          </p:cNvCxnSpPr>
          <p:nvPr/>
        </p:nvCxnSpPr>
        <p:spPr bwMode="auto">
          <a:xfrm>
            <a:off x="7389813" y="1993900"/>
            <a:ext cx="0" cy="10414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0853" name="Text Box 21"/>
          <p:cNvSpPr txBox="1">
            <a:spLocks noChangeArrowheads="1"/>
          </p:cNvSpPr>
          <p:nvPr/>
        </p:nvSpPr>
        <p:spPr bwMode="auto">
          <a:xfrm>
            <a:off x="6135688" y="185261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10</a:t>
            </a:r>
          </a:p>
        </p:txBody>
      </p:sp>
      <p:sp>
        <p:nvSpPr>
          <p:cNvPr id="120854" name="Text Box 22"/>
          <p:cNvSpPr txBox="1">
            <a:spLocks noChangeArrowheads="1"/>
          </p:cNvSpPr>
          <p:nvPr/>
        </p:nvSpPr>
        <p:spPr bwMode="auto">
          <a:xfrm>
            <a:off x="6711950" y="2286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4</a:t>
            </a:r>
          </a:p>
        </p:txBody>
      </p:sp>
      <p:sp>
        <p:nvSpPr>
          <p:cNvPr id="120855" name="Text Box 23"/>
          <p:cNvSpPr txBox="1">
            <a:spLocks noChangeArrowheads="1"/>
          </p:cNvSpPr>
          <p:nvPr/>
        </p:nvSpPr>
        <p:spPr bwMode="auto">
          <a:xfrm>
            <a:off x="7385050" y="2286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3</a:t>
            </a:r>
          </a:p>
        </p:txBody>
      </p:sp>
      <p:sp>
        <p:nvSpPr>
          <p:cNvPr id="120856" name="Text Box 24"/>
          <p:cNvSpPr txBox="1">
            <a:spLocks noChangeArrowheads="1"/>
          </p:cNvSpPr>
          <p:nvPr/>
        </p:nvSpPr>
        <p:spPr bwMode="auto">
          <a:xfrm>
            <a:off x="7842250" y="1828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2</a:t>
            </a:r>
          </a:p>
        </p:txBody>
      </p:sp>
      <p:sp>
        <p:nvSpPr>
          <p:cNvPr id="120857" name="Text Box 25"/>
          <p:cNvSpPr txBox="1">
            <a:spLocks noChangeArrowheads="1"/>
          </p:cNvSpPr>
          <p:nvPr/>
        </p:nvSpPr>
        <p:spPr bwMode="auto">
          <a:xfrm>
            <a:off x="7772400" y="2879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1</a:t>
            </a:r>
          </a:p>
        </p:txBody>
      </p:sp>
      <p:sp>
        <p:nvSpPr>
          <p:cNvPr id="120858" name="Text Box 26"/>
          <p:cNvSpPr txBox="1">
            <a:spLocks noChangeArrowheads="1"/>
          </p:cNvSpPr>
          <p:nvPr/>
        </p:nvSpPr>
        <p:spPr bwMode="auto">
          <a:xfrm>
            <a:off x="6324600" y="2879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5</a:t>
            </a:r>
          </a:p>
        </p:txBody>
      </p:sp>
      <p:graphicFrame>
        <p:nvGraphicFramePr>
          <p:cNvPr id="120929" name="Group 97"/>
          <p:cNvGraphicFramePr>
            <a:graphicFrameLocks noGrp="1"/>
          </p:cNvGraphicFramePr>
          <p:nvPr>
            <p:ph idx="1"/>
          </p:nvPr>
        </p:nvGraphicFramePr>
        <p:xfrm>
          <a:off x="827088" y="1265238"/>
          <a:ext cx="4130675" cy="2595564"/>
        </p:xfrm>
        <a:graphic>
          <a:graphicData uri="http://schemas.openxmlformats.org/drawingml/2006/table">
            <a:tbl>
              <a:tblPr/>
              <a:tblGrid>
                <a:gridCol w="1081087"/>
                <a:gridCol w="1008063"/>
                <a:gridCol w="1079500"/>
                <a:gridCol w="962025"/>
              </a:tblGrid>
              <a:tr h="649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49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49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TW" altLang="zh-TW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0911" name="Oval 79"/>
          <p:cNvSpPr>
            <a:spLocks noChangeArrowheads="1"/>
          </p:cNvSpPr>
          <p:nvPr/>
        </p:nvSpPr>
        <p:spPr bwMode="auto">
          <a:xfrm>
            <a:off x="6948488" y="2967038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C</a:t>
            </a:r>
          </a:p>
        </p:txBody>
      </p:sp>
      <p:sp>
        <p:nvSpPr>
          <p:cNvPr id="120916" name="Line 84"/>
          <p:cNvSpPr>
            <a:spLocks noChangeShapeType="1"/>
          </p:cNvSpPr>
          <p:nvPr/>
        </p:nvSpPr>
        <p:spPr bwMode="auto">
          <a:xfrm flipV="1">
            <a:off x="7380288" y="2708275"/>
            <a:ext cx="863600" cy="287338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20917" name="Oval 85"/>
          <p:cNvSpPr>
            <a:spLocks noChangeArrowheads="1"/>
          </p:cNvSpPr>
          <p:nvPr/>
        </p:nvSpPr>
        <p:spPr bwMode="auto">
          <a:xfrm>
            <a:off x="8172450" y="2276475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D</a:t>
            </a:r>
          </a:p>
        </p:txBody>
      </p:sp>
      <p:sp>
        <p:nvSpPr>
          <p:cNvPr id="120919" name="Line 87"/>
          <p:cNvSpPr>
            <a:spLocks noChangeShapeType="1"/>
          </p:cNvSpPr>
          <p:nvPr/>
        </p:nvSpPr>
        <p:spPr bwMode="auto">
          <a:xfrm flipH="1" flipV="1">
            <a:off x="7380288" y="1989138"/>
            <a:ext cx="828675" cy="358775"/>
          </a:xfrm>
          <a:prstGeom prst="line">
            <a:avLst/>
          </a:prstGeom>
          <a:noFill/>
          <a:ln w="76200">
            <a:solidFill>
              <a:srgbClr val="FF0000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20920" name="Oval 88"/>
          <p:cNvSpPr>
            <a:spLocks noChangeArrowheads="1"/>
          </p:cNvSpPr>
          <p:nvPr/>
        </p:nvSpPr>
        <p:spPr bwMode="auto">
          <a:xfrm>
            <a:off x="6918325" y="1527175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B</a:t>
            </a:r>
          </a:p>
        </p:txBody>
      </p:sp>
      <p:sp>
        <p:nvSpPr>
          <p:cNvPr id="120921" name="Line 89"/>
          <p:cNvSpPr>
            <a:spLocks noChangeShapeType="1"/>
          </p:cNvSpPr>
          <p:nvPr/>
        </p:nvSpPr>
        <p:spPr bwMode="auto">
          <a:xfrm>
            <a:off x="6156325" y="2781300"/>
            <a:ext cx="863600" cy="288925"/>
          </a:xfrm>
          <a:prstGeom prst="line">
            <a:avLst/>
          </a:prstGeom>
          <a:noFill/>
          <a:ln w="76200">
            <a:solidFill>
              <a:srgbClr val="FF0000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20922" name="Line 90"/>
          <p:cNvSpPr>
            <a:spLocks noChangeShapeType="1"/>
          </p:cNvSpPr>
          <p:nvPr/>
        </p:nvSpPr>
        <p:spPr bwMode="auto">
          <a:xfrm flipV="1">
            <a:off x="6156325" y="1989138"/>
            <a:ext cx="792163" cy="360362"/>
          </a:xfrm>
          <a:prstGeom prst="line">
            <a:avLst/>
          </a:prstGeom>
          <a:noFill/>
          <a:ln w="76200">
            <a:solidFill>
              <a:srgbClr val="FF0000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20930" name="Rectangle 98"/>
          <p:cNvSpPr>
            <a:spLocks noChangeArrowheads="1"/>
          </p:cNvSpPr>
          <p:nvPr/>
        </p:nvSpPr>
        <p:spPr bwMode="auto">
          <a:xfrm>
            <a:off x="827088" y="1916113"/>
            <a:ext cx="1081087" cy="6492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0</a:t>
            </a:r>
          </a:p>
        </p:txBody>
      </p:sp>
      <p:sp>
        <p:nvSpPr>
          <p:cNvPr id="120931" name="Rectangle 99"/>
          <p:cNvSpPr>
            <a:spLocks noChangeArrowheads="1"/>
          </p:cNvSpPr>
          <p:nvPr/>
        </p:nvSpPr>
        <p:spPr bwMode="auto">
          <a:xfrm>
            <a:off x="1908175" y="1916113"/>
            <a:ext cx="1008063" cy="6492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10</a:t>
            </a:r>
          </a:p>
        </p:txBody>
      </p:sp>
      <p:sp>
        <p:nvSpPr>
          <p:cNvPr id="120932" name="Rectangle 100"/>
          <p:cNvSpPr>
            <a:spLocks noChangeArrowheads="1"/>
          </p:cNvSpPr>
          <p:nvPr/>
        </p:nvSpPr>
        <p:spPr bwMode="auto">
          <a:xfrm>
            <a:off x="2916238" y="1916113"/>
            <a:ext cx="1079500" cy="6492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5</a:t>
            </a:r>
          </a:p>
        </p:txBody>
      </p:sp>
      <p:sp>
        <p:nvSpPr>
          <p:cNvPr id="120933" name="Rectangle 101"/>
          <p:cNvSpPr>
            <a:spLocks noChangeArrowheads="1"/>
          </p:cNvSpPr>
          <p:nvPr/>
        </p:nvSpPr>
        <p:spPr bwMode="auto">
          <a:xfrm>
            <a:off x="3995738" y="1916113"/>
            <a:ext cx="936625" cy="6492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∞</a:t>
            </a:r>
          </a:p>
        </p:txBody>
      </p:sp>
      <p:sp>
        <p:nvSpPr>
          <p:cNvPr id="120937" name="Rectangle 105"/>
          <p:cNvSpPr>
            <a:spLocks noChangeArrowheads="1"/>
          </p:cNvSpPr>
          <p:nvPr/>
        </p:nvSpPr>
        <p:spPr bwMode="auto">
          <a:xfrm>
            <a:off x="2916238" y="2565400"/>
            <a:ext cx="1079500" cy="64928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5</a:t>
            </a:r>
          </a:p>
        </p:txBody>
      </p:sp>
      <p:sp>
        <p:nvSpPr>
          <p:cNvPr id="120938" name="Line 106"/>
          <p:cNvSpPr>
            <a:spLocks noChangeShapeType="1"/>
          </p:cNvSpPr>
          <p:nvPr/>
        </p:nvSpPr>
        <p:spPr bwMode="auto">
          <a:xfrm flipV="1">
            <a:off x="7019925" y="2060575"/>
            <a:ext cx="0" cy="936625"/>
          </a:xfrm>
          <a:prstGeom prst="line">
            <a:avLst/>
          </a:prstGeom>
          <a:noFill/>
          <a:ln w="76200">
            <a:solidFill>
              <a:srgbClr val="FF0000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20939" name="Rectangle 107"/>
          <p:cNvSpPr>
            <a:spLocks noChangeArrowheads="1"/>
          </p:cNvSpPr>
          <p:nvPr/>
        </p:nvSpPr>
        <p:spPr bwMode="auto">
          <a:xfrm>
            <a:off x="1908175" y="2565400"/>
            <a:ext cx="1008063" cy="6492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9</a:t>
            </a:r>
          </a:p>
        </p:txBody>
      </p:sp>
      <p:sp>
        <p:nvSpPr>
          <p:cNvPr id="120940" name="Line 108"/>
          <p:cNvSpPr>
            <a:spLocks noChangeShapeType="1"/>
          </p:cNvSpPr>
          <p:nvPr/>
        </p:nvSpPr>
        <p:spPr bwMode="auto">
          <a:xfrm flipV="1">
            <a:off x="7451725" y="2708275"/>
            <a:ext cx="792163" cy="288925"/>
          </a:xfrm>
          <a:prstGeom prst="line">
            <a:avLst/>
          </a:prstGeom>
          <a:noFill/>
          <a:ln w="76200">
            <a:solidFill>
              <a:srgbClr val="FF0000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20941" name="Rectangle 109"/>
          <p:cNvSpPr>
            <a:spLocks noChangeArrowheads="1"/>
          </p:cNvSpPr>
          <p:nvPr/>
        </p:nvSpPr>
        <p:spPr bwMode="auto">
          <a:xfrm>
            <a:off x="3995738" y="2563813"/>
            <a:ext cx="936625" cy="6492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6</a:t>
            </a:r>
          </a:p>
        </p:txBody>
      </p:sp>
      <p:sp>
        <p:nvSpPr>
          <p:cNvPr id="120942" name="Rectangle 110"/>
          <p:cNvSpPr>
            <a:spLocks noChangeArrowheads="1"/>
          </p:cNvSpPr>
          <p:nvPr/>
        </p:nvSpPr>
        <p:spPr bwMode="auto">
          <a:xfrm>
            <a:off x="3995738" y="3213100"/>
            <a:ext cx="936625" cy="64928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6</a:t>
            </a:r>
          </a:p>
        </p:txBody>
      </p:sp>
      <p:sp>
        <p:nvSpPr>
          <p:cNvPr id="120943" name="Rectangle 111"/>
          <p:cNvSpPr>
            <a:spLocks noChangeArrowheads="1"/>
          </p:cNvSpPr>
          <p:nvPr/>
        </p:nvSpPr>
        <p:spPr bwMode="auto">
          <a:xfrm>
            <a:off x="1908175" y="3213100"/>
            <a:ext cx="1008063" cy="6492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8</a:t>
            </a:r>
          </a:p>
        </p:txBody>
      </p:sp>
      <p:sp>
        <p:nvSpPr>
          <p:cNvPr id="120944" name="Line 112"/>
          <p:cNvSpPr>
            <a:spLocks noChangeShapeType="1"/>
          </p:cNvSpPr>
          <p:nvPr/>
        </p:nvSpPr>
        <p:spPr bwMode="auto">
          <a:xfrm flipH="1" flipV="1">
            <a:off x="7380288" y="1989138"/>
            <a:ext cx="792162" cy="360362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20953" name="Line 121"/>
          <p:cNvSpPr>
            <a:spLocks noChangeShapeType="1"/>
          </p:cNvSpPr>
          <p:nvPr/>
        </p:nvSpPr>
        <p:spPr bwMode="auto">
          <a:xfrm>
            <a:off x="6156325" y="2781300"/>
            <a:ext cx="863600" cy="287338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40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0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0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0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0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0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0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20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20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20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20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20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20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20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20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120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120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120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120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120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120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911" grpId="0" animBg="1"/>
      <p:bldP spid="120916" grpId="0" animBg="1"/>
      <p:bldP spid="120917" grpId="0" animBg="1"/>
      <p:bldP spid="120919" grpId="0" animBg="1"/>
      <p:bldP spid="120920" grpId="0" animBg="1"/>
      <p:bldP spid="120921" grpId="0" animBg="1"/>
      <p:bldP spid="120922" grpId="0" animBg="1"/>
      <p:bldP spid="120930" grpId="0" animBg="1"/>
      <p:bldP spid="120931" grpId="0" animBg="1"/>
      <p:bldP spid="120932" grpId="0" animBg="1"/>
      <p:bldP spid="120933" grpId="0" animBg="1"/>
      <p:bldP spid="120937" grpId="0" animBg="1"/>
      <p:bldP spid="120938" grpId="0" animBg="1"/>
      <p:bldP spid="120939" grpId="0" animBg="1"/>
      <p:bldP spid="120940" grpId="0" animBg="1"/>
      <p:bldP spid="120941" grpId="0" animBg="1"/>
      <p:bldP spid="120942" grpId="0" animBg="1"/>
      <p:bldP spid="120943" grpId="0" animBg="1"/>
      <p:bldP spid="120944" grpId="0" animBg="1"/>
      <p:bldP spid="12095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B023-61DD-4753-97E3-CF809D7FC3D3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04813"/>
            <a:ext cx="7315200" cy="838200"/>
          </a:xfrm>
        </p:spPr>
        <p:txBody>
          <a:bodyPr/>
          <a:lstStyle/>
          <a:p>
            <a:r>
              <a:rPr lang="en-US" altLang="zh-TW"/>
              <a:t>Dijkstra</a:t>
            </a:r>
            <a:r>
              <a:rPr lang="en-US" altLang="zh-TW">
                <a:latin typeface="Arial"/>
              </a:rPr>
              <a:t>’</a:t>
            </a:r>
            <a:r>
              <a:rPr lang="en-US" altLang="zh-TW"/>
              <a:t>s Algorithm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96975"/>
            <a:ext cx="8856662" cy="5400675"/>
          </a:xfr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</a:rPr>
              <a:t>Dijkstra(G)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</a:rPr>
              <a:t>   for each v </a:t>
            </a:r>
            <a:r>
              <a:rPr lang="en-US" altLang="zh-TW" sz="2400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d[v] = ;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d[s] = 0; S = ; Q = V;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while (Q  )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u = ExtractMin(Q);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S = S </a:t>
            </a:r>
            <a:r>
              <a:rPr lang="en-US" altLang="zh-TW" sz="240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zh-TW" sz="2400">
                <a:latin typeface="Courier New" pitchFamily="49" charset="0"/>
                <a:sym typeface="Math B" pitchFamily="2" charset="2"/>
              </a:rPr>
              <a:t> {u};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for each v  u-&gt;Adj[]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   if (d[v] &gt; d[u]+w(u,v))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      d[v] = d[u]+w(u,v);</a:t>
            </a:r>
          </a:p>
        </p:txBody>
      </p:sp>
      <p:sp>
        <p:nvSpPr>
          <p:cNvPr id="189450" name="Oval 10"/>
          <p:cNvSpPr>
            <a:spLocks noChangeArrowheads="1"/>
          </p:cNvSpPr>
          <p:nvPr/>
        </p:nvSpPr>
        <p:spPr bwMode="auto">
          <a:xfrm>
            <a:off x="6934200" y="1524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B</a:t>
            </a:r>
            <a:r>
              <a:rPr lang="en-US" altLang="zh-TW" sz="2000" b="1" i="1"/>
              <a:t>∞</a:t>
            </a:r>
          </a:p>
        </p:txBody>
      </p:sp>
      <p:sp>
        <p:nvSpPr>
          <p:cNvPr id="189451" name="Oval 11"/>
          <p:cNvSpPr>
            <a:spLocks noChangeArrowheads="1"/>
          </p:cNvSpPr>
          <p:nvPr/>
        </p:nvSpPr>
        <p:spPr bwMode="auto">
          <a:xfrm>
            <a:off x="6934200" y="29718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C</a:t>
            </a:r>
            <a:r>
              <a:rPr lang="en-US" altLang="zh-TW" b="1" i="1"/>
              <a:t>∞</a:t>
            </a:r>
          </a:p>
        </p:txBody>
      </p:sp>
      <p:sp>
        <p:nvSpPr>
          <p:cNvPr id="189452" name="Oval 12"/>
          <p:cNvSpPr>
            <a:spLocks noChangeArrowheads="1"/>
          </p:cNvSpPr>
          <p:nvPr/>
        </p:nvSpPr>
        <p:spPr bwMode="auto">
          <a:xfrm>
            <a:off x="8153400" y="2286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D</a:t>
            </a:r>
            <a:r>
              <a:rPr lang="en-US" altLang="zh-TW" b="1" i="1"/>
              <a:t>∞</a:t>
            </a:r>
          </a:p>
        </p:txBody>
      </p:sp>
      <p:sp>
        <p:nvSpPr>
          <p:cNvPr id="189453" name="Oval 13"/>
          <p:cNvSpPr>
            <a:spLocks noChangeArrowheads="1"/>
          </p:cNvSpPr>
          <p:nvPr/>
        </p:nvSpPr>
        <p:spPr bwMode="auto">
          <a:xfrm>
            <a:off x="5715000" y="2286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A</a:t>
            </a:r>
            <a:r>
              <a:rPr lang="en-US" altLang="zh-TW" b="1" i="1"/>
              <a:t>0</a:t>
            </a:r>
          </a:p>
        </p:txBody>
      </p:sp>
      <p:cxnSp>
        <p:nvCxnSpPr>
          <p:cNvPr id="189454" name="AutoShape 14"/>
          <p:cNvCxnSpPr>
            <a:cxnSpLocks noChangeShapeType="1"/>
            <a:stCxn id="189453" idx="7"/>
            <a:endCxn id="189450" idx="3"/>
          </p:cNvCxnSpPr>
          <p:nvPr/>
        </p:nvCxnSpPr>
        <p:spPr bwMode="auto">
          <a:xfrm flipV="1">
            <a:off x="6170613" y="1993900"/>
            <a:ext cx="841375" cy="3556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455" name="AutoShape 15"/>
          <p:cNvCxnSpPr>
            <a:cxnSpLocks noChangeShapeType="1"/>
            <a:stCxn id="189453" idx="5"/>
            <a:endCxn id="189451" idx="1"/>
          </p:cNvCxnSpPr>
          <p:nvPr/>
        </p:nvCxnSpPr>
        <p:spPr bwMode="auto">
          <a:xfrm>
            <a:off x="6170613" y="2755900"/>
            <a:ext cx="841375" cy="2794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456" name="AutoShape 16"/>
          <p:cNvCxnSpPr>
            <a:cxnSpLocks noChangeShapeType="1"/>
            <a:stCxn id="189451" idx="7"/>
            <a:endCxn id="189452" idx="3"/>
          </p:cNvCxnSpPr>
          <p:nvPr/>
        </p:nvCxnSpPr>
        <p:spPr bwMode="auto">
          <a:xfrm flipV="1">
            <a:off x="7389813" y="2755900"/>
            <a:ext cx="841375" cy="2794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457" name="AutoShape 17"/>
          <p:cNvCxnSpPr>
            <a:cxnSpLocks noChangeShapeType="1"/>
            <a:stCxn id="189452" idx="1"/>
            <a:endCxn id="189450" idx="5"/>
          </p:cNvCxnSpPr>
          <p:nvPr/>
        </p:nvCxnSpPr>
        <p:spPr bwMode="auto">
          <a:xfrm flipH="1" flipV="1">
            <a:off x="7389813" y="1993900"/>
            <a:ext cx="841375" cy="3556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458" name="AutoShape 18"/>
          <p:cNvCxnSpPr>
            <a:cxnSpLocks noChangeShapeType="1"/>
            <a:stCxn id="189451" idx="1"/>
            <a:endCxn id="189450" idx="3"/>
          </p:cNvCxnSpPr>
          <p:nvPr/>
        </p:nvCxnSpPr>
        <p:spPr bwMode="auto">
          <a:xfrm flipV="1">
            <a:off x="7011988" y="1993900"/>
            <a:ext cx="0" cy="10414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459" name="AutoShape 19"/>
          <p:cNvCxnSpPr>
            <a:cxnSpLocks noChangeShapeType="1"/>
            <a:stCxn id="189450" idx="5"/>
            <a:endCxn id="189451" idx="7"/>
          </p:cNvCxnSpPr>
          <p:nvPr/>
        </p:nvCxnSpPr>
        <p:spPr bwMode="auto">
          <a:xfrm>
            <a:off x="7389813" y="1993900"/>
            <a:ext cx="0" cy="10414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9460" name="Text Box 20"/>
          <p:cNvSpPr txBox="1">
            <a:spLocks noChangeArrowheads="1"/>
          </p:cNvSpPr>
          <p:nvPr/>
        </p:nvSpPr>
        <p:spPr bwMode="auto">
          <a:xfrm>
            <a:off x="6135688" y="185261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10</a:t>
            </a:r>
          </a:p>
        </p:txBody>
      </p:sp>
      <p:sp>
        <p:nvSpPr>
          <p:cNvPr id="189461" name="Text Box 21"/>
          <p:cNvSpPr txBox="1">
            <a:spLocks noChangeArrowheads="1"/>
          </p:cNvSpPr>
          <p:nvPr/>
        </p:nvSpPr>
        <p:spPr bwMode="auto">
          <a:xfrm>
            <a:off x="6711950" y="2286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4</a:t>
            </a:r>
          </a:p>
        </p:txBody>
      </p:sp>
      <p:sp>
        <p:nvSpPr>
          <p:cNvPr id="189462" name="Text Box 22"/>
          <p:cNvSpPr txBox="1">
            <a:spLocks noChangeArrowheads="1"/>
          </p:cNvSpPr>
          <p:nvPr/>
        </p:nvSpPr>
        <p:spPr bwMode="auto">
          <a:xfrm>
            <a:off x="7385050" y="2286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3</a:t>
            </a:r>
          </a:p>
        </p:txBody>
      </p:sp>
      <p:sp>
        <p:nvSpPr>
          <p:cNvPr id="189463" name="Text Box 23"/>
          <p:cNvSpPr txBox="1">
            <a:spLocks noChangeArrowheads="1"/>
          </p:cNvSpPr>
          <p:nvPr/>
        </p:nvSpPr>
        <p:spPr bwMode="auto">
          <a:xfrm>
            <a:off x="7842250" y="1828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2</a:t>
            </a:r>
          </a:p>
        </p:txBody>
      </p:sp>
      <p:sp>
        <p:nvSpPr>
          <p:cNvPr id="189464" name="Text Box 24"/>
          <p:cNvSpPr txBox="1">
            <a:spLocks noChangeArrowheads="1"/>
          </p:cNvSpPr>
          <p:nvPr/>
        </p:nvSpPr>
        <p:spPr bwMode="auto">
          <a:xfrm>
            <a:off x="7772400" y="2879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1</a:t>
            </a:r>
          </a:p>
        </p:txBody>
      </p:sp>
      <p:sp>
        <p:nvSpPr>
          <p:cNvPr id="189465" name="Text Box 25"/>
          <p:cNvSpPr txBox="1">
            <a:spLocks noChangeArrowheads="1"/>
          </p:cNvSpPr>
          <p:nvPr/>
        </p:nvSpPr>
        <p:spPr bwMode="auto">
          <a:xfrm>
            <a:off x="6324600" y="2879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5</a:t>
            </a:r>
          </a:p>
        </p:txBody>
      </p:sp>
      <p:sp>
        <p:nvSpPr>
          <p:cNvPr id="189466" name="Rectangle 26"/>
          <p:cNvSpPr>
            <a:spLocks noChangeArrowheads="1"/>
          </p:cNvSpPr>
          <p:nvPr/>
        </p:nvSpPr>
        <p:spPr bwMode="auto">
          <a:xfrm>
            <a:off x="684213" y="1700213"/>
            <a:ext cx="4464050" cy="129698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9469" name="Text Box 29"/>
          <p:cNvSpPr txBox="1">
            <a:spLocks noChangeArrowheads="1"/>
          </p:cNvSpPr>
          <p:nvPr/>
        </p:nvSpPr>
        <p:spPr bwMode="auto">
          <a:xfrm>
            <a:off x="5867400" y="3644900"/>
            <a:ext cx="27400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S = </a:t>
            </a:r>
          </a:p>
          <a:p>
            <a:r>
              <a:rPr lang="en-US" altLang="zh-TW" b="1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Q = A, B, C, D</a:t>
            </a:r>
          </a:p>
        </p:txBody>
      </p:sp>
      <p:sp>
        <p:nvSpPr>
          <p:cNvPr id="189476" name="Rectangle 36"/>
          <p:cNvSpPr>
            <a:spLocks noChangeArrowheads="1"/>
          </p:cNvSpPr>
          <p:nvPr/>
        </p:nvSpPr>
        <p:spPr bwMode="auto">
          <a:xfrm>
            <a:off x="5795963" y="3573463"/>
            <a:ext cx="2952750" cy="1008062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698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2E62-65A5-49A0-B846-38F4A43303C5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04813"/>
            <a:ext cx="7315200" cy="838200"/>
          </a:xfrm>
        </p:spPr>
        <p:txBody>
          <a:bodyPr/>
          <a:lstStyle/>
          <a:p>
            <a:r>
              <a:rPr lang="en-US" altLang="zh-TW"/>
              <a:t>Dijkstra</a:t>
            </a:r>
            <a:r>
              <a:rPr lang="en-US" altLang="zh-TW">
                <a:latin typeface="Arial"/>
              </a:rPr>
              <a:t>’</a:t>
            </a:r>
            <a:r>
              <a:rPr lang="en-US" altLang="zh-TW"/>
              <a:t>s Algorithm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96975"/>
            <a:ext cx="8856662" cy="5400675"/>
          </a:xfr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</a:rPr>
              <a:t>Dijkstra(G)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</a:rPr>
              <a:t>   for each v </a:t>
            </a:r>
            <a:r>
              <a:rPr lang="en-US" altLang="zh-TW" sz="2400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d[v] = ;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d[s] = 0; S = ; Q = V;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while (Q  )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u = ExtractMin(Q);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S = S </a:t>
            </a:r>
            <a:r>
              <a:rPr lang="en-US" altLang="zh-TW" sz="240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zh-TW" sz="2400">
                <a:latin typeface="Courier New" pitchFamily="49" charset="0"/>
                <a:sym typeface="Math B" pitchFamily="2" charset="2"/>
              </a:rPr>
              <a:t> {u};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for each v  u-&gt;Adj[]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   if (d[v] &gt; d[u]+w(u,v))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      d[v] = d[u]+w(u,v);</a:t>
            </a:r>
          </a:p>
        </p:txBody>
      </p:sp>
      <p:sp>
        <p:nvSpPr>
          <p:cNvPr id="191492" name="Oval 4"/>
          <p:cNvSpPr>
            <a:spLocks noChangeArrowheads="1"/>
          </p:cNvSpPr>
          <p:nvPr/>
        </p:nvSpPr>
        <p:spPr bwMode="auto">
          <a:xfrm>
            <a:off x="6934200" y="1524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B</a:t>
            </a:r>
            <a:r>
              <a:rPr lang="en-US" altLang="zh-TW" sz="2000" b="1" i="1"/>
              <a:t>∞</a:t>
            </a:r>
          </a:p>
        </p:txBody>
      </p:sp>
      <p:sp>
        <p:nvSpPr>
          <p:cNvPr id="191493" name="Oval 5"/>
          <p:cNvSpPr>
            <a:spLocks noChangeArrowheads="1"/>
          </p:cNvSpPr>
          <p:nvPr/>
        </p:nvSpPr>
        <p:spPr bwMode="auto">
          <a:xfrm>
            <a:off x="6934200" y="29718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C</a:t>
            </a:r>
            <a:r>
              <a:rPr lang="en-US" altLang="zh-TW" b="1" i="1"/>
              <a:t>∞</a:t>
            </a:r>
          </a:p>
        </p:txBody>
      </p:sp>
      <p:sp>
        <p:nvSpPr>
          <p:cNvPr id="191494" name="Oval 6"/>
          <p:cNvSpPr>
            <a:spLocks noChangeArrowheads="1"/>
          </p:cNvSpPr>
          <p:nvPr/>
        </p:nvSpPr>
        <p:spPr bwMode="auto">
          <a:xfrm>
            <a:off x="8153400" y="2286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D</a:t>
            </a:r>
            <a:r>
              <a:rPr lang="en-US" altLang="zh-TW" b="1" i="1"/>
              <a:t>∞</a:t>
            </a:r>
          </a:p>
        </p:txBody>
      </p:sp>
      <p:sp>
        <p:nvSpPr>
          <p:cNvPr id="191495" name="Oval 7"/>
          <p:cNvSpPr>
            <a:spLocks noChangeArrowheads="1"/>
          </p:cNvSpPr>
          <p:nvPr/>
        </p:nvSpPr>
        <p:spPr bwMode="auto">
          <a:xfrm>
            <a:off x="5715000" y="2286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A</a:t>
            </a:r>
            <a:r>
              <a:rPr lang="en-US" altLang="zh-TW" b="1" i="1"/>
              <a:t>0</a:t>
            </a:r>
          </a:p>
        </p:txBody>
      </p:sp>
      <p:cxnSp>
        <p:nvCxnSpPr>
          <p:cNvPr id="191496" name="AutoShape 8"/>
          <p:cNvCxnSpPr>
            <a:cxnSpLocks noChangeShapeType="1"/>
            <a:stCxn id="191495" idx="7"/>
            <a:endCxn id="191492" idx="3"/>
          </p:cNvCxnSpPr>
          <p:nvPr/>
        </p:nvCxnSpPr>
        <p:spPr bwMode="auto">
          <a:xfrm flipV="1">
            <a:off x="6170613" y="1993900"/>
            <a:ext cx="841375" cy="3556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1497" name="AutoShape 9"/>
          <p:cNvCxnSpPr>
            <a:cxnSpLocks noChangeShapeType="1"/>
            <a:stCxn id="191495" idx="5"/>
            <a:endCxn id="191493" idx="1"/>
          </p:cNvCxnSpPr>
          <p:nvPr/>
        </p:nvCxnSpPr>
        <p:spPr bwMode="auto">
          <a:xfrm>
            <a:off x="6170613" y="2755900"/>
            <a:ext cx="841375" cy="2794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1498" name="AutoShape 10"/>
          <p:cNvCxnSpPr>
            <a:cxnSpLocks noChangeShapeType="1"/>
            <a:stCxn id="191493" idx="7"/>
            <a:endCxn id="191494" idx="3"/>
          </p:cNvCxnSpPr>
          <p:nvPr/>
        </p:nvCxnSpPr>
        <p:spPr bwMode="auto">
          <a:xfrm flipV="1">
            <a:off x="7389813" y="2755900"/>
            <a:ext cx="841375" cy="2794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1499" name="AutoShape 11"/>
          <p:cNvCxnSpPr>
            <a:cxnSpLocks noChangeShapeType="1"/>
            <a:stCxn id="191494" idx="1"/>
            <a:endCxn id="191492" idx="5"/>
          </p:cNvCxnSpPr>
          <p:nvPr/>
        </p:nvCxnSpPr>
        <p:spPr bwMode="auto">
          <a:xfrm flipH="1" flipV="1">
            <a:off x="7389813" y="1993900"/>
            <a:ext cx="841375" cy="3556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1500" name="AutoShape 12"/>
          <p:cNvCxnSpPr>
            <a:cxnSpLocks noChangeShapeType="1"/>
            <a:stCxn id="191493" idx="1"/>
            <a:endCxn id="191492" idx="3"/>
          </p:cNvCxnSpPr>
          <p:nvPr/>
        </p:nvCxnSpPr>
        <p:spPr bwMode="auto">
          <a:xfrm flipV="1">
            <a:off x="7011988" y="1993900"/>
            <a:ext cx="0" cy="10414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1501" name="AutoShape 13"/>
          <p:cNvCxnSpPr>
            <a:cxnSpLocks noChangeShapeType="1"/>
            <a:stCxn id="191492" idx="5"/>
            <a:endCxn id="191493" idx="7"/>
          </p:cNvCxnSpPr>
          <p:nvPr/>
        </p:nvCxnSpPr>
        <p:spPr bwMode="auto">
          <a:xfrm>
            <a:off x="7389813" y="1993900"/>
            <a:ext cx="0" cy="10414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1502" name="Text Box 14"/>
          <p:cNvSpPr txBox="1">
            <a:spLocks noChangeArrowheads="1"/>
          </p:cNvSpPr>
          <p:nvPr/>
        </p:nvSpPr>
        <p:spPr bwMode="auto">
          <a:xfrm>
            <a:off x="6135688" y="185261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10</a:t>
            </a:r>
          </a:p>
        </p:txBody>
      </p:sp>
      <p:sp>
        <p:nvSpPr>
          <p:cNvPr id="191503" name="Text Box 15"/>
          <p:cNvSpPr txBox="1">
            <a:spLocks noChangeArrowheads="1"/>
          </p:cNvSpPr>
          <p:nvPr/>
        </p:nvSpPr>
        <p:spPr bwMode="auto">
          <a:xfrm>
            <a:off x="6711950" y="2286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4</a:t>
            </a:r>
          </a:p>
        </p:txBody>
      </p:sp>
      <p:sp>
        <p:nvSpPr>
          <p:cNvPr id="191504" name="Text Box 16"/>
          <p:cNvSpPr txBox="1">
            <a:spLocks noChangeArrowheads="1"/>
          </p:cNvSpPr>
          <p:nvPr/>
        </p:nvSpPr>
        <p:spPr bwMode="auto">
          <a:xfrm>
            <a:off x="7385050" y="2286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3</a:t>
            </a:r>
          </a:p>
        </p:txBody>
      </p:sp>
      <p:sp>
        <p:nvSpPr>
          <p:cNvPr id="191505" name="Text Box 17"/>
          <p:cNvSpPr txBox="1">
            <a:spLocks noChangeArrowheads="1"/>
          </p:cNvSpPr>
          <p:nvPr/>
        </p:nvSpPr>
        <p:spPr bwMode="auto">
          <a:xfrm>
            <a:off x="7842250" y="1828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2</a:t>
            </a:r>
          </a:p>
        </p:txBody>
      </p:sp>
      <p:sp>
        <p:nvSpPr>
          <p:cNvPr id="191506" name="Text Box 18"/>
          <p:cNvSpPr txBox="1">
            <a:spLocks noChangeArrowheads="1"/>
          </p:cNvSpPr>
          <p:nvPr/>
        </p:nvSpPr>
        <p:spPr bwMode="auto">
          <a:xfrm>
            <a:off x="7772400" y="2879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1</a:t>
            </a:r>
          </a:p>
        </p:txBody>
      </p:sp>
      <p:sp>
        <p:nvSpPr>
          <p:cNvPr id="191507" name="Text Box 19"/>
          <p:cNvSpPr txBox="1">
            <a:spLocks noChangeArrowheads="1"/>
          </p:cNvSpPr>
          <p:nvPr/>
        </p:nvSpPr>
        <p:spPr bwMode="auto">
          <a:xfrm>
            <a:off x="6324600" y="2879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5</a:t>
            </a:r>
          </a:p>
        </p:txBody>
      </p:sp>
      <p:sp>
        <p:nvSpPr>
          <p:cNvPr id="191508" name="Rectangle 20"/>
          <p:cNvSpPr>
            <a:spLocks noChangeArrowheads="1"/>
          </p:cNvSpPr>
          <p:nvPr/>
        </p:nvSpPr>
        <p:spPr bwMode="auto">
          <a:xfrm>
            <a:off x="684213" y="2997200"/>
            <a:ext cx="4464050" cy="12969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1509" name="Text Box 21"/>
          <p:cNvSpPr txBox="1">
            <a:spLocks noChangeArrowheads="1"/>
          </p:cNvSpPr>
          <p:nvPr/>
        </p:nvSpPr>
        <p:spPr bwMode="auto">
          <a:xfrm>
            <a:off x="5867400" y="3657600"/>
            <a:ext cx="21923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S = A</a:t>
            </a:r>
          </a:p>
          <a:p>
            <a:r>
              <a:rPr lang="en-US" altLang="zh-TW" b="1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Q = B, C, D</a:t>
            </a:r>
          </a:p>
        </p:txBody>
      </p:sp>
      <p:sp>
        <p:nvSpPr>
          <p:cNvPr id="191510" name="Line 22"/>
          <p:cNvSpPr>
            <a:spLocks noChangeShapeType="1"/>
          </p:cNvSpPr>
          <p:nvPr/>
        </p:nvSpPr>
        <p:spPr bwMode="auto">
          <a:xfrm>
            <a:off x="5940425" y="4437063"/>
            <a:ext cx="20875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91511" name="Text Box 23"/>
          <p:cNvSpPr txBox="1">
            <a:spLocks noChangeArrowheads="1"/>
          </p:cNvSpPr>
          <p:nvPr/>
        </p:nvSpPr>
        <p:spPr bwMode="auto">
          <a:xfrm>
            <a:off x="5632450" y="193675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</a:rPr>
              <a:t>u</a:t>
            </a:r>
          </a:p>
        </p:txBody>
      </p:sp>
      <p:sp>
        <p:nvSpPr>
          <p:cNvPr id="191512" name="Rectangle 24"/>
          <p:cNvSpPr>
            <a:spLocks noChangeArrowheads="1"/>
          </p:cNvSpPr>
          <p:nvPr/>
        </p:nvSpPr>
        <p:spPr bwMode="auto">
          <a:xfrm>
            <a:off x="5795963" y="3573463"/>
            <a:ext cx="2952750" cy="1008062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053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A7E78-461C-4680-BA26-BA6C8633B71A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04813"/>
            <a:ext cx="7315200" cy="838200"/>
          </a:xfrm>
        </p:spPr>
        <p:txBody>
          <a:bodyPr/>
          <a:lstStyle/>
          <a:p>
            <a:r>
              <a:rPr lang="en-US" altLang="zh-TW"/>
              <a:t>Dijkstra</a:t>
            </a:r>
            <a:r>
              <a:rPr lang="en-US" altLang="zh-TW">
                <a:latin typeface="Arial"/>
              </a:rPr>
              <a:t>’</a:t>
            </a:r>
            <a:r>
              <a:rPr lang="en-US" altLang="zh-TW"/>
              <a:t>s Algorithm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96975"/>
            <a:ext cx="8856662" cy="5400675"/>
          </a:xfr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</a:rPr>
              <a:t>Dijkstra(G)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</a:rPr>
              <a:t>   for each v </a:t>
            </a:r>
            <a:r>
              <a:rPr lang="en-US" altLang="zh-TW" sz="2400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d[v] = ;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d[s] = 0; S = ; Q = V;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while (Q  )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u = ExtractMin(Q);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S = S </a:t>
            </a:r>
            <a:r>
              <a:rPr lang="en-US" altLang="zh-TW" sz="240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zh-TW" sz="2400">
                <a:latin typeface="Courier New" pitchFamily="49" charset="0"/>
                <a:sym typeface="Math B" pitchFamily="2" charset="2"/>
              </a:rPr>
              <a:t> {u};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for each v  u-&gt;Adj[]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   if (d[v] &gt; d[u]+w(u,v))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         d[v]=d[u]+w(u,v);</a:t>
            </a:r>
          </a:p>
        </p:txBody>
      </p:sp>
      <p:sp>
        <p:nvSpPr>
          <p:cNvPr id="193540" name="Oval 4"/>
          <p:cNvSpPr>
            <a:spLocks noChangeArrowheads="1"/>
          </p:cNvSpPr>
          <p:nvPr/>
        </p:nvSpPr>
        <p:spPr bwMode="auto">
          <a:xfrm>
            <a:off x="6934200" y="1524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B</a:t>
            </a:r>
            <a:r>
              <a:rPr lang="en-US" altLang="zh-TW" sz="2000" b="1" i="1"/>
              <a:t>10</a:t>
            </a:r>
          </a:p>
        </p:txBody>
      </p:sp>
      <p:sp>
        <p:nvSpPr>
          <p:cNvPr id="193541" name="Oval 5"/>
          <p:cNvSpPr>
            <a:spLocks noChangeArrowheads="1"/>
          </p:cNvSpPr>
          <p:nvPr/>
        </p:nvSpPr>
        <p:spPr bwMode="auto">
          <a:xfrm>
            <a:off x="6934200" y="29718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C</a:t>
            </a:r>
            <a:r>
              <a:rPr lang="en-US" altLang="zh-TW" b="1" i="1"/>
              <a:t>5</a:t>
            </a:r>
          </a:p>
        </p:txBody>
      </p:sp>
      <p:sp>
        <p:nvSpPr>
          <p:cNvPr id="193542" name="Oval 6"/>
          <p:cNvSpPr>
            <a:spLocks noChangeArrowheads="1"/>
          </p:cNvSpPr>
          <p:nvPr/>
        </p:nvSpPr>
        <p:spPr bwMode="auto">
          <a:xfrm>
            <a:off x="8153400" y="2286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D</a:t>
            </a:r>
            <a:r>
              <a:rPr lang="en-US" altLang="zh-TW" b="1" i="1"/>
              <a:t>∞</a:t>
            </a:r>
          </a:p>
        </p:txBody>
      </p:sp>
      <p:sp>
        <p:nvSpPr>
          <p:cNvPr id="193543" name="Oval 7"/>
          <p:cNvSpPr>
            <a:spLocks noChangeArrowheads="1"/>
          </p:cNvSpPr>
          <p:nvPr/>
        </p:nvSpPr>
        <p:spPr bwMode="auto">
          <a:xfrm>
            <a:off x="5715000" y="2286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A</a:t>
            </a:r>
            <a:r>
              <a:rPr lang="en-US" altLang="zh-TW" b="1" i="1"/>
              <a:t>0</a:t>
            </a:r>
          </a:p>
        </p:txBody>
      </p:sp>
      <p:cxnSp>
        <p:nvCxnSpPr>
          <p:cNvPr id="193544" name="AutoShape 8"/>
          <p:cNvCxnSpPr>
            <a:cxnSpLocks noChangeShapeType="1"/>
            <a:stCxn id="193543" idx="7"/>
            <a:endCxn id="193540" idx="3"/>
          </p:cNvCxnSpPr>
          <p:nvPr/>
        </p:nvCxnSpPr>
        <p:spPr bwMode="auto">
          <a:xfrm flipV="1">
            <a:off x="6170613" y="1993900"/>
            <a:ext cx="841375" cy="355600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545" name="AutoShape 9"/>
          <p:cNvCxnSpPr>
            <a:cxnSpLocks noChangeShapeType="1"/>
            <a:stCxn id="193543" idx="5"/>
            <a:endCxn id="193541" idx="1"/>
          </p:cNvCxnSpPr>
          <p:nvPr/>
        </p:nvCxnSpPr>
        <p:spPr bwMode="auto">
          <a:xfrm>
            <a:off x="6170613" y="2755900"/>
            <a:ext cx="841375" cy="279400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546" name="AutoShape 10"/>
          <p:cNvCxnSpPr>
            <a:cxnSpLocks noChangeShapeType="1"/>
            <a:stCxn id="193541" idx="7"/>
            <a:endCxn id="193542" idx="3"/>
          </p:cNvCxnSpPr>
          <p:nvPr/>
        </p:nvCxnSpPr>
        <p:spPr bwMode="auto">
          <a:xfrm flipV="1">
            <a:off x="7389813" y="2755900"/>
            <a:ext cx="841375" cy="2794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547" name="AutoShape 11"/>
          <p:cNvCxnSpPr>
            <a:cxnSpLocks noChangeShapeType="1"/>
            <a:stCxn id="193542" idx="1"/>
            <a:endCxn id="193540" idx="5"/>
          </p:cNvCxnSpPr>
          <p:nvPr/>
        </p:nvCxnSpPr>
        <p:spPr bwMode="auto">
          <a:xfrm flipH="1" flipV="1">
            <a:off x="7389813" y="1993900"/>
            <a:ext cx="841375" cy="3556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548" name="AutoShape 12"/>
          <p:cNvCxnSpPr>
            <a:cxnSpLocks noChangeShapeType="1"/>
            <a:stCxn id="193541" idx="1"/>
            <a:endCxn id="193540" idx="3"/>
          </p:cNvCxnSpPr>
          <p:nvPr/>
        </p:nvCxnSpPr>
        <p:spPr bwMode="auto">
          <a:xfrm flipV="1">
            <a:off x="7011988" y="1993900"/>
            <a:ext cx="0" cy="10414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549" name="AutoShape 13"/>
          <p:cNvCxnSpPr>
            <a:cxnSpLocks noChangeShapeType="1"/>
            <a:stCxn id="193540" idx="5"/>
            <a:endCxn id="193541" idx="7"/>
          </p:cNvCxnSpPr>
          <p:nvPr/>
        </p:nvCxnSpPr>
        <p:spPr bwMode="auto">
          <a:xfrm>
            <a:off x="7389813" y="1993900"/>
            <a:ext cx="0" cy="10414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3550" name="Text Box 14"/>
          <p:cNvSpPr txBox="1">
            <a:spLocks noChangeArrowheads="1"/>
          </p:cNvSpPr>
          <p:nvPr/>
        </p:nvSpPr>
        <p:spPr bwMode="auto">
          <a:xfrm>
            <a:off x="6135688" y="185261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10</a:t>
            </a:r>
          </a:p>
        </p:txBody>
      </p:sp>
      <p:sp>
        <p:nvSpPr>
          <p:cNvPr id="193551" name="Text Box 15"/>
          <p:cNvSpPr txBox="1">
            <a:spLocks noChangeArrowheads="1"/>
          </p:cNvSpPr>
          <p:nvPr/>
        </p:nvSpPr>
        <p:spPr bwMode="auto">
          <a:xfrm>
            <a:off x="6711950" y="2286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4</a:t>
            </a:r>
          </a:p>
        </p:txBody>
      </p:sp>
      <p:sp>
        <p:nvSpPr>
          <p:cNvPr id="193552" name="Text Box 16"/>
          <p:cNvSpPr txBox="1">
            <a:spLocks noChangeArrowheads="1"/>
          </p:cNvSpPr>
          <p:nvPr/>
        </p:nvSpPr>
        <p:spPr bwMode="auto">
          <a:xfrm>
            <a:off x="7385050" y="2286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3</a:t>
            </a:r>
          </a:p>
        </p:txBody>
      </p:sp>
      <p:sp>
        <p:nvSpPr>
          <p:cNvPr id="193553" name="Text Box 17"/>
          <p:cNvSpPr txBox="1">
            <a:spLocks noChangeArrowheads="1"/>
          </p:cNvSpPr>
          <p:nvPr/>
        </p:nvSpPr>
        <p:spPr bwMode="auto">
          <a:xfrm>
            <a:off x="7842250" y="1828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2</a:t>
            </a:r>
          </a:p>
        </p:txBody>
      </p:sp>
      <p:sp>
        <p:nvSpPr>
          <p:cNvPr id="193554" name="Text Box 18"/>
          <p:cNvSpPr txBox="1">
            <a:spLocks noChangeArrowheads="1"/>
          </p:cNvSpPr>
          <p:nvPr/>
        </p:nvSpPr>
        <p:spPr bwMode="auto">
          <a:xfrm>
            <a:off x="7772400" y="2879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1</a:t>
            </a:r>
          </a:p>
        </p:txBody>
      </p:sp>
      <p:sp>
        <p:nvSpPr>
          <p:cNvPr id="193555" name="Text Box 19"/>
          <p:cNvSpPr txBox="1">
            <a:spLocks noChangeArrowheads="1"/>
          </p:cNvSpPr>
          <p:nvPr/>
        </p:nvSpPr>
        <p:spPr bwMode="auto">
          <a:xfrm>
            <a:off x="6324600" y="2879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5</a:t>
            </a:r>
          </a:p>
        </p:txBody>
      </p:sp>
      <p:sp>
        <p:nvSpPr>
          <p:cNvPr id="193556" name="Rectangle 20"/>
          <p:cNvSpPr>
            <a:spLocks noChangeArrowheads="1"/>
          </p:cNvSpPr>
          <p:nvPr/>
        </p:nvSpPr>
        <p:spPr bwMode="auto">
          <a:xfrm>
            <a:off x="1331913" y="4365625"/>
            <a:ext cx="4895850" cy="12969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3557" name="Text Box 21"/>
          <p:cNvSpPr txBox="1">
            <a:spLocks noChangeArrowheads="1"/>
          </p:cNvSpPr>
          <p:nvPr/>
        </p:nvSpPr>
        <p:spPr bwMode="auto">
          <a:xfrm>
            <a:off x="6443663" y="3644900"/>
            <a:ext cx="21923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S = A</a:t>
            </a:r>
          </a:p>
          <a:p>
            <a:r>
              <a:rPr lang="en-US" altLang="zh-TW" b="1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Q = B, C, D</a:t>
            </a:r>
          </a:p>
        </p:txBody>
      </p:sp>
      <p:sp>
        <p:nvSpPr>
          <p:cNvPr id="193558" name="Line 22"/>
          <p:cNvSpPr>
            <a:spLocks noChangeShapeType="1"/>
          </p:cNvSpPr>
          <p:nvPr/>
        </p:nvSpPr>
        <p:spPr bwMode="auto">
          <a:xfrm>
            <a:off x="6443663" y="4437063"/>
            <a:ext cx="20875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93559" name="Text Box 23"/>
          <p:cNvSpPr txBox="1">
            <a:spLocks noChangeArrowheads="1"/>
          </p:cNvSpPr>
          <p:nvPr/>
        </p:nvSpPr>
        <p:spPr bwMode="auto">
          <a:xfrm>
            <a:off x="5632450" y="193675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</a:rPr>
              <a:t>u</a:t>
            </a:r>
          </a:p>
        </p:txBody>
      </p:sp>
      <p:sp>
        <p:nvSpPr>
          <p:cNvPr id="193560" name="Text Box 24"/>
          <p:cNvSpPr txBox="1">
            <a:spLocks noChangeArrowheads="1"/>
          </p:cNvSpPr>
          <p:nvPr/>
        </p:nvSpPr>
        <p:spPr bwMode="auto">
          <a:xfrm>
            <a:off x="6659563" y="13414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</a:rPr>
              <a:t>v</a:t>
            </a:r>
          </a:p>
        </p:txBody>
      </p:sp>
      <p:sp>
        <p:nvSpPr>
          <p:cNvPr id="193561" name="Text Box 25"/>
          <p:cNvSpPr txBox="1">
            <a:spLocks noChangeArrowheads="1"/>
          </p:cNvSpPr>
          <p:nvPr/>
        </p:nvSpPr>
        <p:spPr bwMode="auto">
          <a:xfrm>
            <a:off x="6659563" y="3068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</a:rPr>
              <a:t>v</a:t>
            </a:r>
          </a:p>
        </p:txBody>
      </p:sp>
      <p:sp>
        <p:nvSpPr>
          <p:cNvPr id="193562" name="Rectangle 26"/>
          <p:cNvSpPr>
            <a:spLocks noChangeArrowheads="1"/>
          </p:cNvSpPr>
          <p:nvPr/>
        </p:nvSpPr>
        <p:spPr bwMode="auto">
          <a:xfrm>
            <a:off x="5795963" y="3573463"/>
            <a:ext cx="2952750" cy="1008062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106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5D614-ECEC-48CD-A3BF-99530D5C0CCE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04813"/>
            <a:ext cx="7315200" cy="838200"/>
          </a:xfrm>
        </p:spPr>
        <p:txBody>
          <a:bodyPr/>
          <a:lstStyle/>
          <a:p>
            <a:r>
              <a:rPr lang="en-US" altLang="zh-TW"/>
              <a:t>Dijkstra</a:t>
            </a:r>
            <a:r>
              <a:rPr lang="en-US" altLang="zh-TW">
                <a:latin typeface="Arial"/>
              </a:rPr>
              <a:t>’</a:t>
            </a:r>
            <a:r>
              <a:rPr lang="en-US" altLang="zh-TW"/>
              <a:t>s Algorithm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96975"/>
            <a:ext cx="8856662" cy="5400675"/>
          </a:xfr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</a:rPr>
              <a:t>Dijkstra(G)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</a:rPr>
              <a:t>   for each v </a:t>
            </a:r>
            <a:r>
              <a:rPr lang="en-US" altLang="zh-TW" sz="2400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d[v] = ;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d[s] = 0; S = ; Q = V;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while (Q  )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u = ExtractMin(Q);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S = S </a:t>
            </a:r>
            <a:r>
              <a:rPr lang="en-US" altLang="zh-TW" sz="240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zh-TW" sz="2400">
                <a:latin typeface="Courier New" pitchFamily="49" charset="0"/>
                <a:sym typeface="Math B" pitchFamily="2" charset="2"/>
              </a:rPr>
              <a:t> {u};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for each v  u-&gt;Adj[]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   if (d[v] &gt; d[u]+w(u,v))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         d[v]=d[u]+w(u,v);</a:t>
            </a:r>
          </a:p>
        </p:txBody>
      </p:sp>
      <p:sp>
        <p:nvSpPr>
          <p:cNvPr id="195588" name="Oval 4"/>
          <p:cNvSpPr>
            <a:spLocks noChangeArrowheads="1"/>
          </p:cNvSpPr>
          <p:nvPr/>
        </p:nvSpPr>
        <p:spPr bwMode="auto">
          <a:xfrm>
            <a:off x="6934200" y="1524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B</a:t>
            </a:r>
            <a:r>
              <a:rPr lang="en-US" altLang="zh-TW" sz="2000" b="1" i="1"/>
              <a:t>10</a:t>
            </a:r>
          </a:p>
        </p:txBody>
      </p:sp>
      <p:sp>
        <p:nvSpPr>
          <p:cNvPr id="195589" name="Oval 5"/>
          <p:cNvSpPr>
            <a:spLocks noChangeArrowheads="1"/>
          </p:cNvSpPr>
          <p:nvPr/>
        </p:nvSpPr>
        <p:spPr bwMode="auto">
          <a:xfrm>
            <a:off x="6934200" y="29718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C</a:t>
            </a:r>
            <a:r>
              <a:rPr lang="en-US" altLang="zh-TW" b="1" i="1"/>
              <a:t>5</a:t>
            </a:r>
          </a:p>
        </p:txBody>
      </p:sp>
      <p:sp>
        <p:nvSpPr>
          <p:cNvPr id="195590" name="Oval 6"/>
          <p:cNvSpPr>
            <a:spLocks noChangeArrowheads="1"/>
          </p:cNvSpPr>
          <p:nvPr/>
        </p:nvSpPr>
        <p:spPr bwMode="auto">
          <a:xfrm>
            <a:off x="8153400" y="2286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D</a:t>
            </a:r>
            <a:r>
              <a:rPr lang="en-US" altLang="zh-TW" b="1" i="1"/>
              <a:t>∞</a:t>
            </a:r>
          </a:p>
        </p:txBody>
      </p:sp>
      <p:sp>
        <p:nvSpPr>
          <p:cNvPr id="195591" name="Oval 7"/>
          <p:cNvSpPr>
            <a:spLocks noChangeArrowheads="1"/>
          </p:cNvSpPr>
          <p:nvPr/>
        </p:nvSpPr>
        <p:spPr bwMode="auto">
          <a:xfrm>
            <a:off x="5715000" y="2286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A</a:t>
            </a:r>
            <a:r>
              <a:rPr lang="en-US" altLang="zh-TW" b="1" i="1"/>
              <a:t>0</a:t>
            </a:r>
          </a:p>
        </p:txBody>
      </p:sp>
      <p:cxnSp>
        <p:nvCxnSpPr>
          <p:cNvPr id="195592" name="AutoShape 8"/>
          <p:cNvCxnSpPr>
            <a:cxnSpLocks noChangeShapeType="1"/>
            <a:stCxn id="195591" idx="7"/>
            <a:endCxn id="195588" idx="3"/>
          </p:cNvCxnSpPr>
          <p:nvPr/>
        </p:nvCxnSpPr>
        <p:spPr bwMode="auto">
          <a:xfrm flipV="1">
            <a:off x="6170613" y="1993900"/>
            <a:ext cx="841375" cy="355600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593" name="AutoShape 9"/>
          <p:cNvCxnSpPr>
            <a:cxnSpLocks noChangeShapeType="1"/>
            <a:stCxn id="195591" idx="5"/>
            <a:endCxn id="195589" idx="1"/>
          </p:cNvCxnSpPr>
          <p:nvPr/>
        </p:nvCxnSpPr>
        <p:spPr bwMode="auto">
          <a:xfrm>
            <a:off x="6170613" y="2755900"/>
            <a:ext cx="841375" cy="279400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594" name="AutoShape 10"/>
          <p:cNvCxnSpPr>
            <a:cxnSpLocks noChangeShapeType="1"/>
            <a:stCxn id="195589" idx="7"/>
            <a:endCxn id="195590" idx="3"/>
          </p:cNvCxnSpPr>
          <p:nvPr/>
        </p:nvCxnSpPr>
        <p:spPr bwMode="auto">
          <a:xfrm flipV="1">
            <a:off x="7389813" y="2755900"/>
            <a:ext cx="841375" cy="2794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595" name="AutoShape 11"/>
          <p:cNvCxnSpPr>
            <a:cxnSpLocks noChangeShapeType="1"/>
            <a:stCxn id="195590" idx="1"/>
            <a:endCxn id="195588" idx="5"/>
          </p:cNvCxnSpPr>
          <p:nvPr/>
        </p:nvCxnSpPr>
        <p:spPr bwMode="auto">
          <a:xfrm flipH="1" flipV="1">
            <a:off x="7389813" y="1993900"/>
            <a:ext cx="841375" cy="3556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596" name="AutoShape 12"/>
          <p:cNvCxnSpPr>
            <a:cxnSpLocks noChangeShapeType="1"/>
            <a:stCxn id="195589" idx="1"/>
            <a:endCxn id="195588" idx="3"/>
          </p:cNvCxnSpPr>
          <p:nvPr/>
        </p:nvCxnSpPr>
        <p:spPr bwMode="auto">
          <a:xfrm flipV="1">
            <a:off x="7011988" y="1993900"/>
            <a:ext cx="0" cy="10414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597" name="AutoShape 13"/>
          <p:cNvCxnSpPr>
            <a:cxnSpLocks noChangeShapeType="1"/>
            <a:stCxn id="195588" idx="5"/>
            <a:endCxn id="195589" idx="7"/>
          </p:cNvCxnSpPr>
          <p:nvPr/>
        </p:nvCxnSpPr>
        <p:spPr bwMode="auto">
          <a:xfrm>
            <a:off x="7389813" y="1993900"/>
            <a:ext cx="0" cy="10414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5598" name="Text Box 14"/>
          <p:cNvSpPr txBox="1">
            <a:spLocks noChangeArrowheads="1"/>
          </p:cNvSpPr>
          <p:nvPr/>
        </p:nvSpPr>
        <p:spPr bwMode="auto">
          <a:xfrm>
            <a:off x="6135688" y="185261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10</a:t>
            </a:r>
          </a:p>
        </p:txBody>
      </p:sp>
      <p:sp>
        <p:nvSpPr>
          <p:cNvPr id="195599" name="Text Box 15"/>
          <p:cNvSpPr txBox="1">
            <a:spLocks noChangeArrowheads="1"/>
          </p:cNvSpPr>
          <p:nvPr/>
        </p:nvSpPr>
        <p:spPr bwMode="auto">
          <a:xfrm>
            <a:off x="6711950" y="2286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4</a:t>
            </a:r>
          </a:p>
        </p:txBody>
      </p:sp>
      <p:sp>
        <p:nvSpPr>
          <p:cNvPr id="195600" name="Text Box 16"/>
          <p:cNvSpPr txBox="1">
            <a:spLocks noChangeArrowheads="1"/>
          </p:cNvSpPr>
          <p:nvPr/>
        </p:nvSpPr>
        <p:spPr bwMode="auto">
          <a:xfrm>
            <a:off x="7385050" y="2286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3</a:t>
            </a:r>
          </a:p>
        </p:txBody>
      </p:sp>
      <p:sp>
        <p:nvSpPr>
          <p:cNvPr id="195601" name="Text Box 17"/>
          <p:cNvSpPr txBox="1">
            <a:spLocks noChangeArrowheads="1"/>
          </p:cNvSpPr>
          <p:nvPr/>
        </p:nvSpPr>
        <p:spPr bwMode="auto">
          <a:xfrm>
            <a:off x="7842250" y="1828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2</a:t>
            </a:r>
          </a:p>
        </p:txBody>
      </p:sp>
      <p:sp>
        <p:nvSpPr>
          <p:cNvPr id="195602" name="Text Box 18"/>
          <p:cNvSpPr txBox="1">
            <a:spLocks noChangeArrowheads="1"/>
          </p:cNvSpPr>
          <p:nvPr/>
        </p:nvSpPr>
        <p:spPr bwMode="auto">
          <a:xfrm>
            <a:off x="7772400" y="2879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1</a:t>
            </a:r>
          </a:p>
        </p:txBody>
      </p:sp>
      <p:sp>
        <p:nvSpPr>
          <p:cNvPr id="195603" name="Text Box 19"/>
          <p:cNvSpPr txBox="1">
            <a:spLocks noChangeArrowheads="1"/>
          </p:cNvSpPr>
          <p:nvPr/>
        </p:nvSpPr>
        <p:spPr bwMode="auto">
          <a:xfrm>
            <a:off x="6324600" y="2879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5</a:t>
            </a:r>
          </a:p>
        </p:txBody>
      </p:sp>
      <p:sp>
        <p:nvSpPr>
          <p:cNvPr id="195604" name="Rectangle 20"/>
          <p:cNvSpPr>
            <a:spLocks noChangeArrowheads="1"/>
          </p:cNvSpPr>
          <p:nvPr/>
        </p:nvSpPr>
        <p:spPr bwMode="auto">
          <a:xfrm>
            <a:off x="755650" y="3068638"/>
            <a:ext cx="4032250" cy="12239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5605" name="Text Box 21"/>
          <p:cNvSpPr txBox="1">
            <a:spLocks noChangeArrowheads="1"/>
          </p:cNvSpPr>
          <p:nvPr/>
        </p:nvSpPr>
        <p:spPr bwMode="auto">
          <a:xfrm>
            <a:off x="6443663" y="3644900"/>
            <a:ext cx="14620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S = A,C</a:t>
            </a:r>
          </a:p>
          <a:p>
            <a:r>
              <a:rPr lang="en-US" altLang="zh-TW" b="1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Q = B,D</a:t>
            </a:r>
          </a:p>
        </p:txBody>
      </p:sp>
      <p:sp>
        <p:nvSpPr>
          <p:cNvPr id="195606" name="Line 22"/>
          <p:cNvSpPr>
            <a:spLocks noChangeShapeType="1"/>
          </p:cNvSpPr>
          <p:nvPr/>
        </p:nvSpPr>
        <p:spPr bwMode="auto">
          <a:xfrm>
            <a:off x="6443663" y="4437063"/>
            <a:ext cx="20875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95607" name="Text Box 23"/>
          <p:cNvSpPr txBox="1">
            <a:spLocks noChangeArrowheads="1"/>
          </p:cNvSpPr>
          <p:nvPr/>
        </p:nvSpPr>
        <p:spPr bwMode="auto">
          <a:xfrm>
            <a:off x="6659563" y="3141663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</a:rPr>
              <a:t>u</a:t>
            </a:r>
          </a:p>
        </p:txBody>
      </p:sp>
      <p:sp>
        <p:nvSpPr>
          <p:cNvPr id="195608" name="Text Box 24"/>
          <p:cNvSpPr txBox="1">
            <a:spLocks noChangeArrowheads="1"/>
          </p:cNvSpPr>
          <p:nvPr/>
        </p:nvSpPr>
        <p:spPr bwMode="auto">
          <a:xfrm>
            <a:off x="6659563" y="13414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</a:rPr>
              <a:t>v</a:t>
            </a:r>
          </a:p>
        </p:txBody>
      </p:sp>
      <p:sp>
        <p:nvSpPr>
          <p:cNvPr id="195609" name="Text Box 25"/>
          <p:cNvSpPr txBox="1">
            <a:spLocks noChangeArrowheads="1"/>
          </p:cNvSpPr>
          <p:nvPr/>
        </p:nvSpPr>
        <p:spPr bwMode="auto">
          <a:xfrm>
            <a:off x="8172450" y="2708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</a:rPr>
              <a:t>v</a:t>
            </a:r>
          </a:p>
        </p:txBody>
      </p:sp>
      <p:sp>
        <p:nvSpPr>
          <p:cNvPr id="195610" name="Rectangle 26"/>
          <p:cNvSpPr>
            <a:spLocks noChangeArrowheads="1"/>
          </p:cNvSpPr>
          <p:nvPr/>
        </p:nvSpPr>
        <p:spPr bwMode="auto">
          <a:xfrm>
            <a:off x="5795963" y="3573463"/>
            <a:ext cx="2952750" cy="1008062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648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BECB-116A-4714-B0BA-529DD796BA31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04813"/>
            <a:ext cx="7315200" cy="838200"/>
          </a:xfrm>
        </p:spPr>
        <p:txBody>
          <a:bodyPr/>
          <a:lstStyle/>
          <a:p>
            <a:r>
              <a:rPr lang="en-US" altLang="zh-TW"/>
              <a:t>Dijkstra</a:t>
            </a:r>
            <a:r>
              <a:rPr lang="en-US" altLang="zh-TW">
                <a:latin typeface="Arial"/>
              </a:rPr>
              <a:t>’</a:t>
            </a:r>
            <a:r>
              <a:rPr lang="en-US" altLang="zh-TW"/>
              <a:t>s Algorithm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96975"/>
            <a:ext cx="8856662" cy="5400675"/>
          </a:xfr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</a:rPr>
              <a:t>Dijkstra(G)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</a:rPr>
              <a:t>   for each v </a:t>
            </a:r>
            <a:r>
              <a:rPr lang="en-US" altLang="zh-TW" sz="2400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d[v] = ;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d[s] = 0; S = ; Q = V;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while (Q  )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u = ExtractMin(Q);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S = S </a:t>
            </a:r>
            <a:r>
              <a:rPr lang="en-US" altLang="zh-TW" sz="240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zh-TW" sz="2400">
                <a:latin typeface="Courier New" pitchFamily="49" charset="0"/>
                <a:sym typeface="Math B" pitchFamily="2" charset="2"/>
              </a:rPr>
              <a:t> {u};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for each v  u-&gt;Adj[]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   if (d[v] &gt; d[u]+w(u,v))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         d[v]=d[u]+w(u,v);</a:t>
            </a:r>
          </a:p>
        </p:txBody>
      </p:sp>
      <p:sp>
        <p:nvSpPr>
          <p:cNvPr id="197636" name="Oval 4"/>
          <p:cNvSpPr>
            <a:spLocks noChangeArrowheads="1"/>
          </p:cNvSpPr>
          <p:nvPr/>
        </p:nvSpPr>
        <p:spPr bwMode="auto">
          <a:xfrm>
            <a:off x="6934200" y="1524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B</a:t>
            </a:r>
            <a:r>
              <a:rPr lang="en-US" altLang="zh-TW" sz="2000" b="1" i="1"/>
              <a:t>9</a:t>
            </a:r>
          </a:p>
        </p:txBody>
      </p:sp>
      <p:sp>
        <p:nvSpPr>
          <p:cNvPr id="197637" name="Oval 5"/>
          <p:cNvSpPr>
            <a:spLocks noChangeArrowheads="1"/>
          </p:cNvSpPr>
          <p:nvPr/>
        </p:nvSpPr>
        <p:spPr bwMode="auto">
          <a:xfrm>
            <a:off x="6934200" y="29718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C</a:t>
            </a:r>
            <a:r>
              <a:rPr lang="en-US" altLang="zh-TW" b="1" i="1"/>
              <a:t>5</a:t>
            </a:r>
          </a:p>
        </p:txBody>
      </p:sp>
      <p:sp>
        <p:nvSpPr>
          <p:cNvPr id="197638" name="Oval 6"/>
          <p:cNvSpPr>
            <a:spLocks noChangeArrowheads="1"/>
          </p:cNvSpPr>
          <p:nvPr/>
        </p:nvSpPr>
        <p:spPr bwMode="auto">
          <a:xfrm>
            <a:off x="8153400" y="2286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D</a:t>
            </a:r>
            <a:r>
              <a:rPr lang="en-US" altLang="zh-TW" b="1" i="1"/>
              <a:t>6</a:t>
            </a:r>
          </a:p>
        </p:txBody>
      </p:sp>
      <p:sp>
        <p:nvSpPr>
          <p:cNvPr id="197639" name="Oval 7"/>
          <p:cNvSpPr>
            <a:spLocks noChangeArrowheads="1"/>
          </p:cNvSpPr>
          <p:nvPr/>
        </p:nvSpPr>
        <p:spPr bwMode="auto">
          <a:xfrm>
            <a:off x="5715000" y="2286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A</a:t>
            </a:r>
            <a:r>
              <a:rPr lang="en-US" altLang="zh-TW" b="1" i="1"/>
              <a:t>0</a:t>
            </a:r>
          </a:p>
        </p:txBody>
      </p:sp>
      <p:cxnSp>
        <p:nvCxnSpPr>
          <p:cNvPr id="197640" name="AutoShape 8"/>
          <p:cNvCxnSpPr>
            <a:cxnSpLocks noChangeShapeType="1"/>
            <a:stCxn id="197639" idx="7"/>
            <a:endCxn id="197636" idx="3"/>
          </p:cNvCxnSpPr>
          <p:nvPr/>
        </p:nvCxnSpPr>
        <p:spPr bwMode="auto">
          <a:xfrm flipV="1">
            <a:off x="6170613" y="1993900"/>
            <a:ext cx="841375" cy="355600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7641" name="AutoShape 9"/>
          <p:cNvCxnSpPr>
            <a:cxnSpLocks noChangeShapeType="1"/>
            <a:stCxn id="197639" idx="5"/>
            <a:endCxn id="197637" idx="1"/>
          </p:cNvCxnSpPr>
          <p:nvPr/>
        </p:nvCxnSpPr>
        <p:spPr bwMode="auto">
          <a:xfrm>
            <a:off x="6170613" y="2755900"/>
            <a:ext cx="841375" cy="279400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7642" name="AutoShape 10"/>
          <p:cNvCxnSpPr>
            <a:cxnSpLocks noChangeShapeType="1"/>
            <a:stCxn id="197637" idx="7"/>
            <a:endCxn id="197638" idx="3"/>
          </p:cNvCxnSpPr>
          <p:nvPr/>
        </p:nvCxnSpPr>
        <p:spPr bwMode="auto">
          <a:xfrm flipV="1">
            <a:off x="7389813" y="2755900"/>
            <a:ext cx="841375" cy="279400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7643" name="AutoShape 11"/>
          <p:cNvCxnSpPr>
            <a:cxnSpLocks noChangeShapeType="1"/>
            <a:stCxn id="197638" idx="1"/>
            <a:endCxn id="197636" idx="5"/>
          </p:cNvCxnSpPr>
          <p:nvPr/>
        </p:nvCxnSpPr>
        <p:spPr bwMode="auto">
          <a:xfrm flipH="1" flipV="1">
            <a:off x="7389813" y="1993900"/>
            <a:ext cx="841375" cy="3556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7644" name="AutoShape 12"/>
          <p:cNvCxnSpPr>
            <a:cxnSpLocks noChangeShapeType="1"/>
            <a:stCxn id="197637" idx="1"/>
            <a:endCxn id="197636" idx="3"/>
          </p:cNvCxnSpPr>
          <p:nvPr/>
        </p:nvCxnSpPr>
        <p:spPr bwMode="auto">
          <a:xfrm flipV="1">
            <a:off x="7011988" y="1993900"/>
            <a:ext cx="0" cy="1041400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7645" name="AutoShape 13"/>
          <p:cNvCxnSpPr>
            <a:cxnSpLocks noChangeShapeType="1"/>
            <a:stCxn id="197636" idx="5"/>
            <a:endCxn id="197637" idx="7"/>
          </p:cNvCxnSpPr>
          <p:nvPr/>
        </p:nvCxnSpPr>
        <p:spPr bwMode="auto">
          <a:xfrm>
            <a:off x="7389813" y="1993900"/>
            <a:ext cx="0" cy="10414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7646" name="Text Box 14"/>
          <p:cNvSpPr txBox="1">
            <a:spLocks noChangeArrowheads="1"/>
          </p:cNvSpPr>
          <p:nvPr/>
        </p:nvSpPr>
        <p:spPr bwMode="auto">
          <a:xfrm>
            <a:off x="6135688" y="185261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10</a:t>
            </a:r>
          </a:p>
        </p:txBody>
      </p:sp>
      <p:sp>
        <p:nvSpPr>
          <p:cNvPr id="197647" name="Text Box 15"/>
          <p:cNvSpPr txBox="1">
            <a:spLocks noChangeArrowheads="1"/>
          </p:cNvSpPr>
          <p:nvPr/>
        </p:nvSpPr>
        <p:spPr bwMode="auto">
          <a:xfrm>
            <a:off x="6711950" y="2286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4</a:t>
            </a:r>
          </a:p>
        </p:txBody>
      </p:sp>
      <p:sp>
        <p:nvSpPr>
          <p:cNvPr id="197648" name="Text Box 16"/>
          <p:cNvSpPr txBox="1">
            <a:spLocks noChangeArrowheads="1"/>
          </p:cNvSpPr>
          <p:nvPr/>
        </p:nvSpPr>
        <p:spPr bwMode="auto">
          <a:xfrm>
            <a:off x="7385050" y="2286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3</a:t>
            </a:r>
          </a:p>
        </p:txBody>
      </p:sp>
      <p:sp>
        <p:nvSpPr>
          <p:cNvPr id="197649" name="Text Box 17"/>
          <p:cNvSpPr txBox="1">
            <a:spLocks noChangeArrowheads="1"/>
          </p:cNvSpPr>
          <p:nvPr/>
        </p:nvSpPr>
        <p:spPr bwMode="auto">
          <a:xfrm>
            <a:off x="7842250" y="1828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2</a:t>
            </a:r>
          </a:p>
        </p:txBody>
      </p:sp>
      <p:sp>
        <p:nvSpPr>
          <p:cNvPr id="197650" name="Text Box 18"/>
          <p:cNvSpPr txBox="1">
            <a:spLocks noChangeArrowheads="1"/>
          </p:cNvSpPr>
          <p:nvPr/>
        </p:nvSpPr>
        <p:spPr bwMode="auto">
          <a:xfrm>
            <a:off x="7772400" y="2879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1</a:t>
            </a:r>
          </a:p>
        </p:txBody>
      </p:sp>
      <p:sp>
        <p:nvSpPr>
          <p:cNvPr id="197651" name="Text Box 19"/>
          <p:cNvSpPr txBox="1">
            <a:spLocks noChangeArrowheads="1"/>
          </p:cNvSpPr>
          <p:nvPr/>
        </p:nvSpPr>
        <p:spPr bwMode="auto">
          <a:xfrm>
            <a:off x="6324600" y="2879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5</a:t>
            </a:r>
          </a:p>
        </p:txBody>
      </p:sp>
      <p:sp>
        <p:nvSpPr>
          <p:cNvPr id="197652" name="Rectangle 20"/>
          <p:cNvSpPr>
            <a:spLocks noChangeArrowheads="1"/>
          </p:cNvSpPr>
          <p:nvPr/>
        </p:nvSpPr>
        <p:spPr bwMode="auto">
          <a:xfrm>
            <a:off x="1331913" y="4292600"/>
            <a:ext cx="4824412" cy="12969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7653" name="Text Box 21"/>
          <p:cNvSpPr txBox="1">
            <a:spLocks noChangeArrowheads="1"/>
          </p:cNvSpPr>
          <p:nvPr/>
        </p:nvSpPr>
        <p:spPr bwMode="auto">
          <a:xfrm>
            <a:off x="6443663" y="3644900"/>
            <a:ext cx="14620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S = A,C</a:t>
            </a:r>
          </a:p>
          <a:p>
            <a:r>
              <a:rPr lang="en-US" altLang="zh-TW" b="1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Q = B,D</a:t>
            </a:r>
          </a:p>
        </p:txBody>
      </p:sp>
      <p:sp>
        <p:nvSpPr>
          <p:cNvPr id="197654" name="Line 22"/>
          <p:cNvSpPr>
            <a:spLocks noChangeShapeType="1"/>
          </p:cNvSpPr>
          <p:nvPr/>
        </p:nvSpPr>
        <p:spPr bwMode="auto">
          <a:xfrm>
            <a:off x="6443663" y="4437063"/>
            <a:ext cx="20875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97655" name="Text Box 23"/>
          <p:cNvSpPr txBox="1">
            <a:spLocks noChangeArrowheads="1"/>
          </p:cNvSpPr>
          <p:nvPr/>
        </p:nvSpPr>
        <p:spPr bwMode="auto">
          <a:xfrm>
            <a:off x="6659563" y="3141663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</a:rPr>
              <a:t>u</a:t>
            </a:r>
          </a:p>
        </p:txBody>
      </p:sp>
      <p:sp>
        <p:nvSpPr>
          <p:cNvPr id="197656" name="Text Box 24"/>
          <p:cNvSpPr txBox="1">
            <a:spLocks noChangeArrowheads="1"/>
          </p:cNvSpPr>
          <p:nvPr/>
        </p:nvSpPr>
        <p:spPr bwMode="auto">
          <a:xfrm>
            <a:off x="6659563" y="13414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</a:rPr>
              <a:t>v</a:t>
            </a:r>
          </a:p>
        </p:txBody>
      </p:sp>
      <p:sp>
        <p:nvSpPr>
          <p:cNvPr id="197657" name="Text Box 25"/>
          <p:cNvSpPr txBox="1">
            <a:spLocks noChangeArrowheads="1"/>
          </p:cNvSpPr>
          <p:nvPr/>
        </p:nvSpPr>
        <p:spPr bwMode="auto">
          <a:xfrm>
            <a:off x="8172450" y="2708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</a:rPr>
              <a:t>v</a:t>
            </a:r>
          </a:p>
        </p:txBody>
      </p:sp>
      <p:sp>
        <p:nvSpPr>
          <p:cNvPr id="197658" name="Rectangle 26"/>
          <p:cNvSpPr>
            <a:spLocks noChangeArrowheads="1"/>
          </p:cNvSpPr>
          <p:nvPr/>
        </p:nvSpPr>
        <p:spPr bwMode="auto">
          <a:xfrm>
            <a:off x="5795963" y="3573463"/>
            <a:ext cx="2952750" cy="1008062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11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FFF2-B561-4C62-9140-3AB7D381AD2C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04813"/>
            <a:ext cx="7315200" cy="838200"/>
          </a:xfrm>
        </p:spPr>
        <p:txBody>
          <a:bodyPr/>
          <a:lstStyle/>
          <a:p>
            <a:r>
              <a:rPr lang="en-US" altLang="zh-TW"/>
              <a:t>Dijkstra</a:t>
            </a:r>
            <a:r>
              <a:rPr lang="en-US" altLang="zh-TW">
                <a:latin typeface="Arial"/>
              </a:rPr>
              <a:t>’</a:t>
            </a:r>
            <a:r>
              <a:rPr lang="en-US" altLang="zh-TW"/>
              <a:t>s Algorithm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96975"/>
            <a:ext cx="8856662" cy="5400675"/>
          </a:xfr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</a:rPr>
              <a:t>Dijkstra(G)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</a:rPr>
              <a:t>   for each v </a:t>
            </a:r>
            <a:r>
              <a:rPr lang="en-US" altLang="zh-TW" sz="2400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d[v] = ;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d[s] = 0; S = ; Q = V;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while (Q  )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u = ExtractMin(Q);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S = S </a:t>
            </a:r>
            <a:r>
              <a:rPr lang="en-US" altLang="zh-TW" sz="240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zh-TW" sz="2400">
                <a:latin typeface="Courier New" pitchFamily="49" charset="0"/>
                <a:sym typeface="Math B" pitchFamily="2" charset="2"/>
              </a:rPr>
              <a:t> {u};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for each v  u-&gt;Adj[]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   if (d[v] &gt; d[u]+w(u,v))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         d[v]=d[u]+w(u,v);</a:t>
            </a:r>
          </a:p>
        </p:txBody>
      </p:sp>
      <p:sp>
        <p:nvSpPr>
          <p:cNvPr id="199684" name="Oval 4"/>
          <p:cNvSpPr>
            <a:spLocks noChangeArrowheads="1"/>
          </p:cNvSpPr>
          <p:nvPr/>
        </p:nvSpPr>
        <p:spPr bwMode="auto">
          <a:xfrm>
            <a:off x="6934200" y="1524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B</a:t>
            </a:r>
            <a:r>
              <a:rPr lang="en-US" altLang="zh-TW" sz="2000" b="1" i="1"/>
              <a:t>9</a:t>
            </a:r>
          </a:p>
        </p:txBody>
      </p:sp>
      <p:sp>
        <p:nvSpPr>
          <p:cNvPr id="199685" name="Oval 5"/>
          <p:cNvSpPr>
            <a:spLocks noChangeArrowheads="1"/>
          </p:cNvSpPr>
          <p:nvPr/>
        </p:nvSpPr>
        <p:spPr bwMode="auto">
          <a:xfrm>
            <a:off x="6934200" y="29718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C</a:t>
            </a:r>
            <a:r>
              <a:rPr lang="en-US" altLang="zh-TW" b="1" i="1"/>
              <a:t>5</a:t>
            </a:r>
          </a:p>
        </p:txBody>
      </p:sp>
      <p:sp>
        <p:nvSpPr>
          <p:cNvPr id="199686" name="Oval 6"/>
          <p:cNvSpPr>
            <a:spLocks noChangeArrowheads="1"/>
          </p:cNvSpPr>
          <p:nvPr/>
        </p:nvSpPr>
        <p:spPr bwMode="auto">
          <a:xfrm>
            <a:off x="8153400" y="2286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D</a:t>
            </a:r>
            <a:r>
              <a:rPr lang="en-US" altLang="zh-TW" b="1" i="1"/>
              <a:t>6</a:t>
            </a:r>
          </a:p>
        </p:txBody>
      </p:sp>
      <p:sp>
        <p:nvSpPr>
          <p:cNvPr id="199687" name="Oval 7"/>
          <p:cNvSpPr>
            <a:spLocks noChangeArrowheads="1"/>
          </p:cNvSpPr>
          <p:nvPr/>
        </p:nvSpPr>
        <p:spPr bwMode="auto">
          <a:xfrm>
            <a:off x="5715000" y="2286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A</a:t>
            </a:r>
            <a:r>
              <a:rPr lang="en-US" altLang="zh-TW" b="1" i="1"/>
              <a:t>0</a:t>
            </a:r>
          </a:p>
        </p:txBody>
      </p:sp>
      <p:cxnSp>
        <p:nvCxnSpPr>
          <p:cNvPr id="199688" name="AutoShape 8"/>
          <p:cNvCxnSpPr>
            <a:cxnSpLocks noChangeShapeType="1"/>
            <a:stCxn id="199687" idx="7"/>
            <a:endCxn id="199684" idx="3"/>
          </p:cNvCxnSpPr>
          <p:nvPr/>
        </p:nvCxnSpPr>
        <p:spPr bwMode="auto">
          <a:xfrm flipV="1">
            <a:off x="6170613" y="1993900"/>
            <a:ext cx="841375" cy="355600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689" name="AutoShape 9"/>
          <p:cNvCxnSpPr>
            <a:cxnSpLocks noChangeShapeType="1"/>
            <a:stCxn id="199687" idx="5"/>
            <a:endCxn id="199685" idx="1"/>
          </p:cNvCxnSpPr>
          <p:nvPr/>
        </p:nvCxnSpPr>
        <p:spPr bwMode="auto">
          <a:xfrm>
            <a:off x="6170613" y="2755900"/>
            <a:ext cx="841375" cy="279400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690" name="AutoShape 10"/>
          <p:cNvCxnSpPr>
            <a:cxnSpLocks noChangeShapeType="1"/>
            <a:stCxn id="199685" idx="7"/>
            <a:endCxn id="199686" idx="3"/>
          </p:cNvCxnSpPr>
          <p:nvPr/>
        </p:nvCxnSpPr>
        <p:spPr bwMode="auto">
          <a:xfrm flipV="1">
            <a:off x="7389813" y="2755900"/>
            <a:ext cx="841375" cy="279400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691" name="AutoShape 11"/>
          <p:cNvCxnSpPr>
            <a:cxnSpLocks noChangeShapeType="1"/>
            <a:stCxn id="199686" idx="1"/>
            <a:endCxn id="199684" idx="5"/>
          </p:cNvCxnSpPr>
          <p:nvPr/>
        </p:nvCxnSpPr>
        <p:spPr bwMode="auto">
          <a:xfrm flipH="1" flipV="1">
            <a:off x="7389813" y="1993900"/>
            <a:ext cx="841375" cy="3556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692" name="AutoShape 12"/>
          <p:cNvCxnSpPr>
            <a:cxnSpLocks noChangeShapeType="1"/>
            <a:stCxn id="199685" idx="1"/>
            <a:endCxn id="199684" idx="3"/>
          </p:cNvCxnSpPr>
          <p:nvPr/>
        </p:nvCxnSpPr>
        <p:spPr bwMode="auto">
          <a:xfrm flipV="1">
            <a:off x="7011988" y="1993900"/>
            <a:ext cx="0" cy="1041400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693" name="AutoShape 13"/>
          <p:cNvCxnSpPr>
            <a:cxnSpLocks noChangeShapeType="1"/>
            <a:stCxn id="199684" idx="5"/>
            <a:endCxn id="199685" idx="7"/>
          </p:cNvCxnSpPr>
          <p:nvPr/>
        </p:nvCxnSpPr>
        <p:spPr bwMode="auto">
          <a:xfrm>
            <a:off x="7389813" y="1993900"/>
            <a:ext cx="0" cy="10414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9694" name="Text Box 14"/>
          <p:cNvSpPr txBox="1">
            <a:spLocks noChangeArrowheads="1"/>
          </p:cNvSpPr>
          <p:nvPr/>
        </p:nvSpPr>
        <p:spPr bwMode="auto">
          <a:xfrm>
            <a:off x="6135688" y="185261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10</a:t>
            </a:r>
          </a:p>
        </p:txBody>
      </p:sp>
      <p:sp>
        <p:nvSpPr>
          <p:cNvPr id="199695" name="Text Box 15"/>
          <p:cNvSpPr txBox="1">
            <a:spLocks noChangeArrowheads="1"/>
          </p:cNvSpPr>
          <p:nvPr/>
        </p:nvSpPr>
        <p:spPr bwMode="auto">
          <a:xfrm>
            <a:off x="6711950" y="2286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4</a:t>
            </a:r>
          </a:p>
        </p:txBody>
      </p:sp>
      <p:sp>
        <p:nvSpPr>
          <p:cNvPr id="199696" name="Text Box 16"/>
          <p:cNvSpPr txBox="1">
            <a:spLocks noChangeArrowheads="1"/>
          </p:cNvSpPr>
          <p:nvPr/>
        </p:nvSpPr>
        <p:spPr bwMode="auto">
          <a:xfrm>
            <a:off x="7385050" y="2286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3</a:t>
            </a:r>
          </a:p>
        </p:txBody>
      </p:sp>
      <p:sp>
        <p:nvSpPr>
          <p:cNvPr id="199697" name="Text Box 17"/>
          <p:cNvSpPr txBox="1">
            <a:spLocks noChangeArrowheads="1"/>
          </p:cNvSpPr>
          <p:nvPr/>
        </p:nvSpPr>
        <p:spPr bwMode="auto">
          <a:xfrm>
            <a:off x="7842250" y="1828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2</a:t>
            </a:r>
          </a:p>
        </p:txBody>
      </p:sp>
      <p:sp>
        <p:nvSpPr>
          <p:cNvPr id="199698" name="Text Box 18"/>
          <p:cNvSpPr txBox="1">
            <a:spLocks noChangeArrowheads="1"/>
          </p:cNvSpPr>
          <p:nvPr/>
        </p:nvSpPr>
        <p:spPr bwMode="auto">
          <a:xfrm>
            <a:off x="7772400" y="2879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1</a:t>
            </a:r>
          </a:p>
        </p:txBody>
      </p:sp>
      <p:sp>
        <p:nvSpPr>
          <p:cNvPr id="199699" name="Text Box 19"/>
          <p:cNvSpPr txBox="1">
            <a:spLocks noChangeArrowheads="1"/>
          </p:cNvSpPr>
          <p:nvPr/>
        </p:nvSpPr>
        <p:spPr bwMode="auto">
          <a:xfrm>
            <a:off x="6324600" y="2879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5</a:t>
            </a:r>
          </a:p>
        </p:txBody>
      </p:sp>
      <p:sp>
        <p:nvSpPr>
          <p:cNvPr id="199700" name="Rectangle 20"/>
          <p:cNvSpPr>
            <a:spLocks noChangeArrowheads="1"/>
          </p:cNvSpPr>
          <p:nvPr/>
        </p:nvSpPr>
        <p:spPr bwMode="auto">
          <a:xfrm>
            <a:off x="755650" y="2997200"/>
            <a:ext cx="3960813" cy="12969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9701" name="Text Box 21"/>
          <p:cNvSpPr txBox="1">
            <a:spLocks noChangeArrowheads="1"/>
          </p:cNvSpPr>
          <p:nvPr/>
        </p:nvSpPr>
        <p:spPr bwMode="auto">
          <a:xfrm>
            <a:off x="6443663" y="3644900"/>
            <a:ext cx="18272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S = A,C,D</a:t>
            </a:r>
          </a:p>
          <a:p>
            <a:r>
              <a:rPr lang="en-US" altLang="zh-TW" b="1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Q = B</a:t>
            </a:r>
          </a:p>
        </p:txBody>
      </p:sp>
      <p:sp>
        <p:nvSpPr>
          <p:cNvPr id="199702" name="Line 22"/>
          <p:cNvSpPr>
            <a:spLocks noChangeShapeType="1"/>
          </p:cNvSpPr>
          <p:nvPr/>
        </p:nvSpPr>
        <p:spPr bwMode="auto">
          <a:xfrm>
            <a:off x="6443663" y="4437063"/>
            <a:ext cx="20875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99703" name="Text Box 23"/>
          <p:cNvSpPr txBox="1">
            <a:spLocks noChangeArrowheads="1"/>
          </p:cNvSpPr>
          <p:nvPr/>
        </p:nvSpPr>
        <p:spPr bwMode="auto">
          <a:xfrm>
            <a:off x="8316913" y="2708275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</a:rPr>
              <a:t>u</a:t>
            </a:r>
          </a:p>
        </p:txBody>
      </p:sp>
      <p:sp>
        <p:nvSpPr>
          <p:cNvPr id="199705" name="Text Box 25"/>
          <p:cNvSpPr txBox="1">
            <a:spLocks noChangeArrowheads="1"/>
          </p:cNvSpPr>
          <p:nvPr/>
        </p:nvSpPr>
        <p:spPr bwMode="auto">
          <a:xfrm>
            <a:off x="7308850" y="12684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</a:rPr>
              <a:t>v</a:t>
            </a:r>
          </a:p>
        </p:txBody>
      </p:sp>
      <p:sp>
        <p:nvSpPr>
          <p:cNvPr id="199706" name="Rectangle 26"/>
          <p:cNvSpPr>
            <a:spLocks noChangeArrowheads="1"/>
          </p:cNvSpPr>
          <p:nvPr/>
        </p:nvSpPr>
        <p:spPr bwMode="auto">
          <a:xfrm>
            <a:off x="5795963" y="3573463"/>
            <a:ext cx="2952750" cy="1008062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657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88913"/>
            <a:ext cx="8226425" cy="792162"/>
          </a:xfrm>
        </p:spPr>
        <p:txBody>
          <a:bodyPr/>
          <a:lstStyle/>
          <a:p>
            <a:r>
              <a:rPr lang="en-US" altLang="zh-TW" dirty="0"/>
              <a:t>Shortest </a:t>
            </a:r>
            <a:r>
              <a:rPr lang="en-US" altLang="zh-TW" dirty="0" smtClean="0"/>
              <a:t>Path</a:t>
            </a:r>
            <a:endParaRPr lang="en-US" altLang="zh-TW" dirty="0"/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268760"/>
            <a:ext cx="8064128" cy="2262187"/>
          </a:xfrm>
        </p:spPr>
        <p:txBody>
          <a:bodyPr/>
          <a:lstStyle/>
          <a:p>
            <a:r>
              <a:rPr lang="en-US" altLang="zh-TW" dirty="0" smtClean="0"/>
              <a:t>Is </a:t>
            </a:r>
            <a:r>
              <a:rPr lang="en-US" altLang="zh-TW" dirty="0"/>
              <a:t>there a path from city </a:t>
            </a:r>
            <a:r>
              <a:rPr lang="en-US" altLang="zh-TW" dirty="0" smtClean="0"/>
              <a:t>Crown Height to all other cities?</a:t>
            </a:r>
            <a:endParaRPr lang="en-US" altLang="zh-TW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08E7-7627-4C97-BB7F-D9D46D096B4F}" type="slidenum">
              <a:rPr lang="en-US" altLang="zh-TW" smtClean="0"/>
              <a:pPr/>
              <a:t>2</a:t>
            </a:fld>
            <a:endParaRPr lang="en-US" altLang="zh-TW"/>
          </a:p>
        </p:txBody>
      </p:sp>
      <p:pic>
        <p:nvPicPr>
          <p:cNvPr id="12290" name="Picture 2" descr="http://www.drbunsen.org/static/images/posts/shortest-pat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492896"/>
            <a:ext cx="57150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線單箭頭接點 3"/>
          <p:cNvCxnSpPr/>
          <p:nvPr/>
        </p:nvCxnSpPr>
        <p:spPr bwMode="auto">
          <a:xfrm>
            <a:off x="1691680" y="4456212"/>
            <a:ext cx="57606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文字方塊 4"/>
          <p:cNvSpPr txBox="1"/>
          <p:nvPr/>
        </p:nvSpPr>
        <p:spPr>
          <a:xfrm>
            <a:off x="1043608" y="4168180"/>
            <a:ext cx="72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root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5993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3CC-8447-405D-80E8-176FE73F2E8F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04813"/>
            <a:ext cx="7315200" cy="838200"/>
          </a:xfrm>
        </p:spPr>
        <p:txBody>
          <a:bodyPr/>
          <a:lstStyle/>
          <a:p>
            <a:r>
              <a:rPr lang="en-US" altLang="zh-TW"/>
              <a:t>Dijkstra</a:t>
            </a:r>
            <a:r>
              <a:rPr lang="en-US" altLang="zh-TW">
                <a:latin typeface="Arial"/>
              </a:rPr>
              <a:t>’</a:t>
            </a:r>
            <a:r>
              <a:rPr lang="en-US" altLang="zh-TW"/>
              <a:t>s Algorithm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96975"/>
            <a:ext cx="8856662" cy="5400675"/>
          </a:xfr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</a:rPr>
              <a:t>Dijkstra(G)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</a:rPr>
              <a:t>   for each v </a:t>
            </a:r>
            <a:r>
              <a:rPr lang="en-US" altLang="zh-TW" sz="2400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d[v] = ;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d[s] = 0; S = ; Q = V;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while (Q  )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u = ExtractMin(Q);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S = S </a:t>
            </a:r>
            <a:r>
              <a:rPr lang="en-US" altLang="zh-TW" sz="240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zh-TW" sz="2400">
                <a:latin typeface="Courier New" pitchFamily="49" charset="0"/>
                <a:sym typeface="Math B" pitchFamily="2" charset="2"/>
              </a:rPr>
              <a:t> {u};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for each v  u-&gt;Adj[]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   if (d[v] &gt; d[u]+w(u,v))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         d[v]=d[u]+w(u,v);</a:t>
            </a:r>
          </a:p>
        </p:txBody>
      </p:sp>
      <p:sp>
        <p:nvSpPr>
          <p:cNvPr id="203780" name="Oval 4"/>
          <p:cNvSpPr>
            <a:spLocks noChangeArrowheads="1"/>
          </p:cNvSpPr>
          <p:nvPr/>
        </p:nvSpPr>
        <p:spPr bwMode="auto">
          <a:xfrm>
            <a:off x="6934200" y="1524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B</a:t>
            </a:r>
            <a:r>
              <a:rPr lang="en-US" altLang="zh-TW" sz="2000" b="1" i="1"/>
              <a:t>8</a:t>
            </a:r>
          </a:p>
        </p:txBody>
      </p:sp>
      <p:sp>
        <p:nvSpPr>
          <p:cNvPr id="203781" name="Oval 5"/>
          <p:cNvSpPr>
            <a:spLocks noChangeArrowheads="1"/>
          </p:cNvSpPr>
          <p:nvPr/>
        </p:nvSpPr>
        <p:spPr bwMode="auto">
          <a:xfrm>
            <a:off x="6934200" y="29718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C</a:t>
            </a:r>
            <a:r>
              <a:rPr lang="en-US" altLang="zh-TW" b="1" i="1"/>
              <a:t>5</a:t>
            </a:r>
          </a:p>
        </p:txBody>
      </p:sp>
      <p:sp>
        <p:nvSpPr>
          <p:cNvPr id="203782" name="Oval 6"/>
          <p:cNvSpPr>
            <a:spLocks noChangeArrowheads="1"/>
          </p:cNvSpPr>
          <p:nvPr/>
        </p:nvSpPr>
        <p:spPr bwMode="auto">
          <a:xfrm>
            <a:off x="8153400" y="2286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D</a:t>
            </a:r>
            <a:r>
              <a:rPr lang="en-US" altLang="zh-TW" b="1" i="1"/>
              <a:t>6</a:t>
            </a:r>
          </a:p>
        </p:txBody>
      </p:sp>
      <p:sp>
        <p:nvSpPr>
          <p:cNvPr id="203783" name="Oval 7"/>
          <p:cNvSpPr>
            <a:spLocks noChangeArrowheads="1"/>
          </p:cNvSpPr>
          <p:nvPr/>
        </p:nvSpPr>
        <p:spPr bwMode="auto">
          <a:xfrm>
            <a:off x="5715000" y="2286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A</a:t>
            </a:r>
            <a:r>
              <a:rPr lang="en-US" altLang="zh-TW" b="1" i="1"/>
              <a:t>0</a:t>
            </a:r>
          </a:p>
        </p:txBody>
      </p:sp>
      <p:cxnSp>
        <p:nvCxnSpPr>
          <p:cNvPr id="203784" name="AutoShape 8"/>
          <p:cNvCxnSpPr>
            <a:cxnSpLocks noChangeShapeType="1"/>
            <a:stCxn id="203783" idx="7"/>
            <a:endCxn id="203780" idx="3"/>
          </p:cNvCxnSpPr>
          <p:nvPr/>
        </p:nvCxnSpPr>
        <p:spPr bwMode="auto">
          <a:xfrm flipV="1">
            <a:off x="6170613" y="1993900"/>
            <a:ext cx="841375" cy="355600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3785" name="AutoShape 9"/>
          <p:cNvCxnSpPr>
            <a:cxnSpLocks noChangeShapeType="1"/>
            <a:stCxn id="203783" idx="5"/>
            <a:endCxn id="203781" idx="1"/>
          </p:cNvCxnSpPr>
          <p:nvPr/>
        </p:nvCxnSpPr>
        <p:spPr bwMode="auto">
          <a:xfrm>
            <a:off x="6170613" y="2755900"/>
            <a:ext cx="841375" cy="279400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3786" name="AutoShape 10"/>
          <p:cNvCxnSpPr>
            <a:cxnSpLocks noChangeShapeType="1"/>
            <a:stCxn id="203781" idx="7"/>
            <a:endCxn id="203782" idx="3"/>
          </p:cNvCxnSpPr>
          <p:nvPr/>
        </p:nvCxnSpPr>
        <p:spPr bwMode="auto">
          <a:xfrm flipV="1">
            <a:off x="7389813" y="2755900"/>
            <a:ext cx="841375" cy="279400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3787" name="AutoShape 11"/>
          <p:cNvCxnSpPr>
            <a:cxnSpLocks noChangeShapeType="1"/>
            <a:stCxn id="203782" idx="1"/>
            <a:endCxn id="203780" idx="5"/>
          </p:cNvCxnSpPr>
          <p:nvPr/>
        </p:nvCxnSpPr>
        <p:spPr bwMode="auto">
          <a:xfrm flipH="1" flipV="1">
            <a:off x="7389813" y="1993900"/>
            <a:ext cx="841375" cy="355600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3788" name="AutoShape 12"/>
          <p:cNvCxnSpPr>
            <a:cxnSpLocks noChangeShapeType="1"/>
            <a:stCxn id="203781" idx="1"/>
            <a:endCxn id="203780" idx="3"/>
          </p:cNvCxnSpPr>
          <p:nvPr/>
        </p:nvCxnSpPr>
        <p:spPr bwMode="auto">
          <a:xfrm flipV="1">
            <a:off x="7011988" y="1993900"/>
            <a:ext cx="0" cy="1041400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3789" name="AutoShape 13"/>
          <p:cNvCxnSpPr>
            <a:cxnSpLocks noChangeShapeType="1"/>
            <a:stCxn id="203780" idx="5"/>
            <a:endCxn id="203781" idx="7"/>
          </p:cNvCxnSpPr>
          <p:nvPr/>
        </p:nvCxnSpPr>
        <p:spPr bwMode="auto">
          <a:xfrm>
            <a:off x="7389813" y="1993900"/>
            <a:ext cx="0" cy="10414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3790" name="Text Box 14"/>
          <p:cNvSpPr txBox="1">
            <a:spLocks noChangeArrowheads="1"/>
          </p:cNvSpPr>
          <p:nvPr/>
        </p:nvSpPr>
        <p:spPr bwMode="auto">
          <a:xfrm>
            <a:off x="6135688" y="185261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10</a:t>
            </a:r>
          </a:p>
        </p:txBody>
      </p:sp>
      <p:sp>
        <p:nvSpPr>
          <p:cNvPr id="203791" name="Text Box 15"/>
          <p:cNvSpPr txBox="1">
            <a:spLocks noChangeArrowheads="1"/>
          </p:cNvSpPr>
          <p:nvPr/>
        </p:nvSpPr>
        <p:spPr bwMode="auto">
          <a:xfrm>
            <a:off x="6711950" y="2286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4</a:t>
            </a:r>
          </a:p>
        </p:txBody>
      </p:sp>
      <p:sp>
        <p:nvSpPr>
          <p:cNvPr id="203792" name="Text Box 16"/>
          <p:cNvSpPr txBox="1">
            <a:spLocks noChangeArrowheads="1"/>
          </p:cNvSpPr>
          <p:nvPr/>
        </p:nvSpPr>
        <p:spPr bwMode="auto">
          <a:xfrm>
            <a:off x="7385050" y="2286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3</a:t>
            </a:r>
          </a:p>
        </p:txBody>
      </p:sp>
      <p:sp>
        <p:nvSpPr>
          <p:cNvPr id="203793" name="Text Box 17"/>
          <p:cNvSpPr txBox="1">
            <a:spLocks noChangeArrowheads="1"/>
          </p:cNvSpPr>
          <p:nvPr/>
        </p:nvSpPr>
        <p:spPr bwMode="auto">
          <a:xfrm>
            <a:off x="7842250" y="1828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2</a:t>
            </a:r>
          </a:p>
        </p:txBody>
      </p:sp>
      <p:sp>
        <p:nvSpPr>
          <p:cNvPr id="203794" name="Text Box 18"/>
          <p:cNvSpPr txBox="1">
            <a:spLocks noChangeArrowheads="1"/>
          </p:cNvSpPr>
          <p:nvPr/>
        </p:nvSpPr>
        <p:spPr bwMode="auto">
          <a:xfrm>
            <a:off x="7772400" y="2879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1</a:t>
            </a:r>
          </a:p>
        </p:txBody>
      </p:sp>
      <p:sp>
        <p:nvSpPr>
          <p:cNvPr id="203795" name="Text Box 19"/>
          <p:cNvSpPr txBox="1">
            <a:spLocks noChangeArrowheads="1"/>
          </p:cNvSpPr>
          <p:nvPr/>
        </p:nvSpPr>
        <p:spPr bwMode="auto">
          <a:xfrm>
            <a:off x="6324600" y="2879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5</a:t>
            </a:r>
          </a:p>
        </p:txBody>
      </p:sp>
      <p:sp>
        <p:nvSpPr>
          <p:cNvPr id="203796" name="Rectangle 20"/>
          <p:cNvSpPr>
            <a:spLocks noChangeArrowheads="1"/>
          </p:cNvSpPr>
          <p:nvPr/>
        </p:nvSpPr>
        <p:spPr bwMode="auto">
          <a:xfrm>
            <a:off x="1331913" y="4365625"/>
            <a:ext cx="4752975" cy="12969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3797" name="Text Box 21"/>
          <p:cNvSpPr txBox="1">
            <a:spLocks noChangeArrowheads="1"/>
          </p:cNvSpPr>
          <p:nvPr/>
        </p:nvSpPr>
        <p:spPr bwMode="auto">
          <a:xfrm>
            <a:off x="6443663" y="3644900"/>
            <a:ext cx="18272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S = A,C,D</a:t>
            </a:r>
          </a:p>
          <a:p>
            <a:r>
              <a:rPr lang="en-US" altLang="zh-TW" b="1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Q = B</a:t>
            </a:r>
          </a:p>
        </p:txBody>
      </p:sp>
      <p:sp>
        <p:nvSpPr>
          <p:cNvPr id="203798" name="Line 22"/>
          <p:cNvSpPr>
            <a:spLocks noChangeShapeType="1"/>
          </p:cNvSpPr>
          <p:nvPr/>
        </p:nvSpPr>
        <p:spPr bwMode="auto">
          <a:xfrm>
            <a:off x="6443663" y="4437063"/>
            <a:ext cx="20875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03799" name="Text Box 23"/>
          <p:cNvSpPr txBox="1">
            <a:spLocks noChangeArrowheads="1"/>
          </p:cNvSpPr>
          <p:nvPr/>
        </p:nvSpPr>
        <p:spPr bwMode="auto">
          <a:xfrm>
            <a:off x="8316913" y="2708275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</a:rPr>
              <a:t>u</a:t>
            </a:r>
          </a:p>
        </p:txBody>
      </p:sp>
      <p:sp>
        <p:nvSpPr>
          <p:cNvPr id="203800" name="Text Box 24"/>
          <p:cNvSpPr txBox="1">
            <a:spLocks noChangeArrowheads="1"/>
          </p:cNvSpPr>
          <p:nvPr/>
        </p:nvSpPr>
        <p:spPr bwMode="auto">
          <a:xfrm>
            <a:off x="7308850" y="12684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</a:rPr>
              <a:t>v</a:t>
            </a:r>
          </a:p>
        </p:txBody>
      </p:sp>
      <p:sp>
        <p:nvSpPr>
          <p:cNvPr id="203801" name="Rectangle 25"/>
          <p:cNvSpPr>
            <a:spLocks noChangeArrowheads="1"/>
          </p:cNvSpPr>
          <p:nvPr/>
        </p:nvSpPr>
        <p:spPr bwMode="auto">
          <a:xfrm>
            <a:off x="5795963" y="3573463"/>
            <a:ext cx="2952750" cy="1008062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290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C52C-F89F-4B66-9670-70D270B28295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04813"/>
            <a:ext cx="7315200" cy="838200"/>
          </a:xfrm>
        </p:spPr>
        <p:txBody>
          <a:bodyPr/>
          <a:lstStyle/>
          <a:p>
            <a:r>
              <a:rPr lang="en-US" altLang="zh-TW"/>
              <a:t>Dijkstra</a:t>
            </a:r>
            <a:r>
              <a:rPr lang="en-US" altLang="zh-TW">
                <a:latin typeface="Arial"/>
              </a:rPr>
              <a:t>’</a:t>
            </a:r>
            <a:r>
              <a:rPr lang="en-US" altLang="zh-TW"/>
              <a:t>s Algorithm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96975"/>
            <a:ext cx="8856662" cy="5400675"/>
          </a:xfr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</a:rPr>
              <a:t>Dijkstra(G)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</a:rPr>
              <a:t>   for each v </a:t>
            </a:r>
            <a:r>
              <a:rPr lang="en-US" altLang="zh-TW" sz="2400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d[v] = ;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d[s] = 0; S = ; Q = V;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while (Q  )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u = ExtractMin(Q);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S = S </a:t>
            </a:r>
            <a:r>
              <a:rPr lang="en-US" altLang="zh-TW" sz="240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zh-TW" sz="2400">
                <a:latin typeface="Courier New" pitchFamily="49" charset="0"/>
                <a:sym typeface="Math B" pitchFamily="2" charset="2"/>
              </a:rPr>
              <a:t> {u};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for each v  u-&gt;Adj[]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   if (d[v] &gt; d[u]+w(u,v))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         d[v]=d[u]+w(u,v);</a:t>
            </a:r>
          </a:p>
        </p:txBody>
      </p:sp>
      <p:sp>
        <p:nvSpPr>
          <p:cNvPr id="201732" name="Oval 4"/>
          <p:cNvSpPr>
            <a:spLocks noChangeArrowheads="1"/>
          </p:cNvSpPr>
          <p:nvPr/>
        </p:nvSpPr>
        <p:spPr bwMode="auto">
          <a:xfrm>
            <a:off x="6934200" y="1524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B</a:t>
            </a:r>
            <a:r>
              <a:rPr lang="en-US" altLang="zh-TW" sz="2000" b="1" i="1"/>
              <a:t>8</a:t>
            </a:r>
          </a:p>
        </p:txBody>
      </p:sp>
      <p:sp>
        <p:nvSpPr>
          <p:cNvPr id="201733" name="Oval 5"/>
          <p:cNvSpPr>
            <a:spLocks noChangeArrowheads="1"/>
          </p:cNvSpPr>
          <p:nvPr/>
        </p:nvSpPr>
        <p:spPr bwMode="auto">
          <a:xfrm>
            <a:off x="6934200" y="29718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C</a:t>
            </a:r>
            <a:r>
              <a:rPr lang="en-US" altLang="zh-TW" b="1" i="1"/>
              <a:t>5</a:t>
            </a:r>
          </a:p>
        </p:txBody>
      </p:sp>
      <p:sp>
        <p:nvSpPr>
          <p:cNvPr id="201734" name="Oval 6"/>
          <p:cNvSpPr>
            <a:spLocks noChangeArrowheads="1"/>
          </p:cNvSpPr>
          <p:nvPr/>
        </p:nvSpPr>
        <p:spPr bwMode="auto">
          <a:xfrm>
            <a:off x="8153400" y="2286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D</a:t>
            </a:r>
            <a:r>
              <a:rPr lang="en-US" altLang="zh-TW" b="1" i="1"/>
              <a:t>6</a:t>
            </a:r>
          </a:p>
        </p:txBody>
      </p:sp>
      <p:sp>
        <p:nvSpPr>
          <p:cNvPr id="201735" name="Oval 7"/>
          <p:cNvSpPr>
            <a:spLocks noChangeArrowheads="1"/>
          </p:cNvSpPr>
          <p:nvPr/>
        </p:nvSpPr>
        <p:spPr bwMode="auto">
          <a:xfrm>
            <a:off x="5715000" y="2286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A</a:t>
            </a:r>
            <a:r>
              <a:rPr lang="en-US" altLang="zh-TW" b="1" i="1"/>
              <a:t>0</a:t>
            </a:r>
          </a:p>
        </p:txBody>
      </p:sp>
      <p:cxnSp>
        <p:nvCxnSpPr>
          <p:cNvPr id="201736" name="AutoShape 8"/>
          <p:cNvCxnSpPr>
            <a:cxnSpLocks noChangeShapeType="1"/>
            <a:stCxn id="201735" idx="7"/>
            <a:endCxn id="201732" idx="3"/>
          </p:cNvCxnSpPr>
          <p:nvPr/>
        </p:nvCxnSpPr>
        <p:spPr bwMode="auto">
          <a:xfrm flipV="1">
            <a:off x="6170613" y="1993900"/>
            <a:ext cx="841375" cy="355600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1737" name="AutoShape 9"/>
          <p:cNvCxnSpPr>
            <a:cxnSpLocks noChangeShapeType="1"/>
            <a:stCxn id="201735" idx="5"/>
            <a:endCxn id="201733" idx="1"/>
          </p:cNvCxnSpPr>
          <p:nvPr/>
        </p:nvCxnSpPr>
        <p:spPr bwMode="auto">
          <a:xfrm>
            <a:off x="6170613" y="2755900"/>
            <a:ext cx="841375" cy="279400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1738" name="AutoShape 10"/>
          <p:cNvCxnSpPr>
            <a:cxnSpLocks noChangeShapeType="1"/>
            <a:stCxn id="201733" idx="7"/>
            <a:endCxn id="201734" idx="3"/>
          </p:cNvCxnSpPr>
          <p:nvPr/>
        </p:nvCxnSpPr>
        <p:spPr bwMode="auto">
          <a:xfrm flipV="1">
            <a:off x="7389813" y="2755900"/>
            <a:ext cx="841375" cy="279400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1739" name="AutoShape 11"/>
          <p:cNvCxnSpPr>
            <a:cxnSpLocks noChangeShapeType="1"/>
            <a:stCxn id="201734" idx="1"/>
            <a:endCxn id="201732" idx="5"/>
          </p:cNvCxnSpPr>
          <p:nvPr/>
        </p:nvCxnSpPr>
        <p:spPr bwMode="auto">
          <a:xfrm flipH="1" flipV="1">
            <a:off x="7389813" y="1993900"/>
            <a:ext cx="841375" cy="355600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1740" name="AutoShape 12"/>
          <p:cNvCxnSpPr>
            <a:cxnSpLocks noChangeShapeType="1"/>
            <a:stCxn id="201733" idx="1"/>
            <a:endCxn id="201732" idx="3"/>
          </p:cNvCxnSpPr>
          <p:nvPr/>
        </p:nvCxnSpPr>
        <p:spPr bwMode="auto">
          <a:xfrm flipV="1">
            <a:off x="7011988" y="1993900"/>
            <a:ext cx="0" cy="1041400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1741" name="AutoShape 13"/>
          <p:cNvCxnSpPr>
            <a:cxnSpLocks noChangeShapeType="1"/>
            <a:stCxn id="201732" idx="5"/>
            <a:endCxn id="201733" idx="7"/>
          </p:cNvCxnSpPr>
          <p:nvPr/>
        </p:nvCxnSpPr>
        <p:spPr bwMode="auto">
          <a:xfrm>
            <a:off x="7389813" y="1993900"/>
            <a:ext cx="0" cy="10414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1742" name="Text Box 14"/>
          <p:cNvSpPr txBox="1">
            <a:spLocks noChangeArrowheads="1"/>
          </p:cNvSpPr>
          <p:nvPr/>
        </p:nvSpPr>
        <p:spPr bwMode="auto">
          <a:xfrm>
            <a:off x="6135688" y="185261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10</a:t>
            </a:r>
          </a:p>
        </p:txBody>
      </p:sp>
      <p:sp>
        <p:nvSpPr>
          <p:cNvPr id="201743" name="Text Box 15"/>
          <p:cNvSpPr txBox="1">
            <a:spLocks noChangeArrowheads="1"/>
          </p:cNvSpPr>
          <p:nvPr/>
        </p:nvSpPr>
        <p:spPr bwMode="auto">
          <a:xfrm>
            <a:off x="6711950" y="2286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4</a:t>
            </a:r>
          </a:p>
        </p:txBody>
      </p:sp>
      <p:sp>
        <p:nvSpPr>
          <p:cNvPr id="201744" name="Text Box 16"/>
          <p:cNvSpPr txBox="1">
            <a:spLocks noChangeArrowheads="1"/>
          </p:cNvSpPr>
          <p:nvPr/>
        </p:nvSpPr>
        <p:spPr bwMode="auto">
          <a:xfrm>
            <a:off x="7385050" y="2286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3</a:t>
            </a:r>
          </a:p>
        </p:txBody>
      </p:sp>
      <p:sp>
        <p:nvSpPr>
          <p:cNvPr id="201745" name="Text Box 17"/>
          <p:cNvSpPr txBox="1">
            <a:spLocks noChangeArrowheads="1"/>
          </p:cNvSpPr>
          <p:nvPr/>
        </p:nvSpPr>
        <p:spPr bwMode="auto">
          <a:xfrm>
            <a:off x="7842250" y="1828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2</a:t>
            </a:r>
          </a:p>
        </p:txBody>
      </p:sp>
      <p:sp>
        <p:nvSpPr>
          <p:cNvPr id="201746" name="Text Box 18"/>
          <p:cNvSpPr txBox="1">
            <a:spLocks noChangeArrowheads="1"/>
          </p:cNvSpPr>
          <p:nvPr/>
        </p:nvSpPr>
        <p:spPr bwMode="auto">
          <a:xfrm>
            <a:off x="7772400" y="2879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1</a:t>
            </a:r>
          </a:p>
        </p:txBody>
      </p:sp>
      <p:sp>
        <p:nvSpPr>
          <p:cNvPr id="201747" name="Text Box 19"/>
          <p:cNvSpPr txBox="1">
            <a:spLocks noChangeArrowheads="1"/>
          </p:cNvSpPr>
          <p:nvPr/>
        </p:nvSpPr>
        <p:spPr bwMode="auto">
          <a:xfrm>
            <a:off x="6324600" y="2879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5</a:t>
            </a:r>
          </a:p>
        </p:txBody>
      </p:sp>
      <p:sp>
        <p:nvSpPr>
          <p:cNvPr id="201748" name="Rectangle 20"/>
          <p:cNvSpPr>
            <a:spLocks noChangeArrowheads="1"/>
          </p:cNvSpPr>
          <p:nvPr/>
        </p:nvSpPr>
        <p:spPr bwMode="auto">
          <a:xfrm>
            <a:off x="755650" y="2997200"/>
            <a:ext cx="3960813" cy="12969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1749" name="Text Box 21"/>
          <p:cNvSpPr txBox="1">
            <a:spLocks noChangeArrowheads="1"/>
          </p:cNvSpPr>
          <p:nvPr/>
        </p:nvSpPr>
        <p:spPr bwMode="auto">
          <a:xfrm>
            <a:off x="6443663" y="3644900"/>
            <a:ext cx="21923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S = A,C,D,B</a:t>
            </a:r>
          </a:p>
          <a:p>
            <a:r>
              <a:rPr lang="en-US" altLang="zh-TW" b="1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Q = </a:t>
            </a:r>
            <a:r>
              <a:rPr lang="en-US" altLang="zh-TW" b="1">
                <a:solidFill>
                  <a:srgbClr val="000000"/>
                </a:solidFill>
                <a:sym typeface="Symbol" pitchFamily="18" charset="2"/>
              </a:rPr>
              <a:t></a:t>
            </a:r>
          </a:p>
        </p:txBody>
      </p:sp>
      <p:sp>
        <p:nvSpPr>
          <p:cNvPr id="201750" name="Line 22"/>
          <p:cNvSpPr>
            <a:spLocks noChangeShapeType="1"/>
          </p:cNvSpPr>
          <p:nvPr/>
        </p:nvSpPr>
        <p:spPr bwMode="auto">
          <a:xfrm>
            <a:off x="6443663" y="4437063"/>
            <a:ext cx="20875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01751" name="Text Box 23"/>
          <p:cNvSpPr txBox="1">
            <a:spLocks noChangeArrowheads="1"/>
          </p:cNvSpPr>
          <p:nvPr/>
        </p:nvSpPr>
        <p:spPr bwMode="auto">
          <a:xfrm>
            <a:off x="7308850" y="126841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</a:rPr>
              <a:t>u</a:t>
            </a:r>
          </a:p>
        </p:txBody>
      </p:sp>
      <p:sp>
        <p:nvSpPr>
          <p:cNvPr id="201753" name="Text Box 25"/>
          <p:cNvSpPr txBox="1">
            <a:spLocks noChangeArrowheads="1"/>
          </p:cNvSpPr>
          <p:nvPr/>
        </p:nvSpPr>
        <p:spPr bwMode="auto">
          <a:xfrm>
            <a:off x="7380288" y="321310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</a:rPr>
              <a:t>v</a:t>
            </a:r>
          </a:p>
        </p:txBody>
      </p:sp>
      <p:sp>
        <p:nvSpPr>
          <p:cNvPr id="201754" name="Rectangle 26"/>
          <p:cNvSpPr>
            <a:spLocks noChangeArrowheads="1"/>
          </p:cNvSpPr>
          <p:nvPr/>
        </p:nvSpPr>
        <p:spPr bwMode="auto">
          <a:xfrm>
            <a:off x="5795963" y="3573463"/>
            <a:ext cx="2952750" cy="1008062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18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543F3-0564-435E-B079-DA23204CB62A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04813"/>
            <a:ext cx="7315200" cy="838200"/>
          </a:xfrm>
        </p:spPr>
        <p:txBody>
          <a:bodyPr/>
          <a:lstStyle/>
          <a:p>
            <a:r>
              <a:rPr lang="en-US" altLang="zh-TW"/>
              <a:t>Dijkstra</a:t>
            </a:r>
            <a:r>
              <a:rPr lang="en-US" altLang="zh-TW">
                <a:latin typeface="Arial"/>
              </a:rPr>
              <a:t>’</a:t>
            </a:r>
            <a:r>
              <a:rPr lang="en-US" altLang="zh-TW"/>
              <a:t>s Algorithm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96975"/>
            <a:ext cx="8856662" cy="5400675"/>
          </a:xfr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</a:rPr>
              <a:t>Dijkstra(G)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</a:rPr>
              <a:t>   for each v </a:t>
            </a:r>
            <a:r>
              <a:rPr lang="en-US" altLang="zh-TW" sz="2400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d[v] = ;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d[s] = 0; S = ; Q = V;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while (Q  )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u = ExtractMin(Q);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S = S </a:t>
            </a:r>
            <a:r>
              <a:rPr lang="en-US" altLang="zh-TW" sz="240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zh-TW" sz="2400">
                <a:latin typeface="Courier New" pitchFamily="49" charset="0"/>
                <a:sym typeface="Math B" pitchFamily="2" charset="2"/>
              </a:rPr>
              <a:t> {u};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for each v  u-&gt;Adj[]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   if (d[v] &gt; d[u]+w(u,v))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         d[v]=d[u]+w(u,v);</a:t>
            </a:r>
          </a:p>
        </p:txBody>
      </p:sp>
      <p:sp>
        <p:nvSpPr>
          <p:cNvPr id="205844" name="Rectangle 20"/>
          <p:cNvSpPr>
            <a:spLocks noChangeArrowheads="1"/>
          </p:cNvSpPr>
          <p:nvPr/>
        </p:nvSpPr>
        <p:spPr bwMode="auto">
          <a:xfrm>
            <a:off x="1331913" y="4365625"/>
            <a:ext cx="4824412" cy="12969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5845" name="Text Box 21"/>
          <p:cNvSpPr txBox="1">
            <a:spLocks noChangeArrowheads="1"/>
          </p:cNvSpPr>
          <p:nvPr/>
        </p:nvSpPr>
        <p:spPr bwMode="auto">
          <a:xfrm>
            <a:off x="6443663" y="3644900"/>
            <a:ext cx="21923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S = A,C,D,B</a:t>
            </a:r>
          </a:p>
          <a:p>
            <a:r>
              <a:rPr lang="en-US" altLang="zh-TW" b="1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Q = </a:t>
            </a:r>
            <a:r>
              <a:rPr lang="en-US" altLang="zh-TW" b="1">
                <a:solidFill>
                  <a:srgbClr val="000000"/>
                </a:solidFill>
                <a:sym typeface="Symbol" pitchFamily="18" charset="2"/>
              </a:rPr>
              <a:t></a:t>
            </a:r>
          </a:p>
        </p:txBody>
      </p:sp>
      <p:sp>
        <p:nvSpPr>
          <p:cNvPr id="205846" name="Line 22"/>
          <p:cNvSpPr>
            <a:spLocks noChangeShapeType="1"/>
          </p:cNvSpPr>
          <p:nvPr/>
        </p:nvSpPr>
        <p:spPr bwMode="auto">
          <a:xfrm>
            <a:off x="6443663" y="4437063"/>
            <a:ext cx="20875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05849" name="Rectangle 25"/>
          <p:cNvSpPr>
            <a:spLocks noChangeArrowheads="1"/>
          </p:cNvSpPr>
          <p:nvPr/>
        </p:nvSpPr>
        <p:spPr bwMode="auto">
          <a:xfrm>
            <a:off x="5795963" y="3573463"/>
            <a:ext cx="2952750" cy="1008062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5850" name="Oval 26"/>
          <p:cNvSpPr>
            <a:spLocks noChangeArrowheads="1"/>
          </p:cNvSpPr>
          <p:nvPr/>
        </p:nvSpPr>
        <p:spPr bwMode="auto">
          <a:xfrm>
            <a:off x="6934200" y="1524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B</a:t>
            </a:r>
            <a:r>
              <a:rPr lang="en-US" altLang="zh-TW" sz="2000" b="1" i="1"/>
              <a:t>8</a:t>
            </a:r>
          </a:p>
        </p:txBody>
      </p:sp>
      <p:sp>
        <p:nvSpPr>
          <p:cNvPr id="205851" name="Oval 27"/>
          <p:cNvSpPr>
            <a:spLocks noChangeArrowheads="1"/>
          </p:cNvSpPr>
          <p:nvPr/>
        </p:nvSpPr>
        <p:spPr bwMode="auto">
          <a:xfrm>
            <a:off x="6934200" y="29718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C</a:t>
            </a:r>
            <a:r>
              <a:rPr lang="en-US" altLang="zh-TW" b="1" i="1"/>
              <a:t>5</a:t>
            </a:r>
          </a:p>
        </p:txBody>
      </p:sp>
      <p:sp>
        <p:nvSpPr>
          <p:cNvPr id="205852" name="Oval 28"/>
          <p:cNvSpPr>
            <a:spLocks noChangeArrowheads="1"/>
          </p:cNvSpPr>
          <p:nvPr/>
        </p:nvSpPr>
        <p:spPr bwMode="auto">
          <a:xfrm>
            <a:off x="8153400" y="2286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D</a:t>
            </a:r>
            <a:r>
              <a:rPr lang="en-US" altLang="zh-TW" b="1" i="1"/>
              <a:t>6</a:t>
            </a:r>
          </a:p>
        </p:txBody>
      </p:sp>
      <p:sp>
        <p:nvSpPr>
          <p:cNvPr id="205853" name="Oval 29"/>
          <p:cNvSpPr>
            <a:spLocks noChangeArrowheads="1"/>
          </p:cNvSpPr>
          <p:nvPr/>
        </p:nvSpPr>
        <p:spPr bwMode="auto">
          <a:xfrm>
            <a:off x="5715000" y="2286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A</a:t>
            </a:r>
            <a:r>
              <a:rPr lang="en-US" altLang="zh-TW" b="1" i="1"/>
              <a:t>0</a:t>
            </a:r>
          </a:p>
        </p:txBody>
      </p:sp>
      <p:cxnSp>
        <p:nvCxnSpPr>
          <p:cNvPr id="205854" name="AutoShape 30"/>
          <p:cNvCxnSpPr>
            <a:cxnSpLocks noChangeShapeType="1"/>
            <a:stCxn id="205853" idx="7"/>
            <a:endCxn id="205850" idx="3"/>
          </p:cNvCxnSpPr>
          <p:nvPr/>
        </p:nvCxnSpPr>
        <p:spPr bwMode="auto">
          <a:xfrm flipV="1">
            <a:off x="6170613" y="1993900"/>
            <a:ext cx="841375" cy="355600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855" name="AutoShape 31"/>
          <p:cNvCxnSpPr>
            <a:cxnSpLocks noChangeShapeType="1"/>
            <a:stCxn id="205853" idx="5"/>
            <a:endCxn id="205851" idx="1"/>
          </p:cNvCxnSpPr>
          <p:nvPr/>
        </p:nvCxnSpPr>
        <p:spPr bwMode="auto">
          <a:xfrm>
            <a:off x="6170613" y="2755900"/>
            <a:ext cx="841375" cy="279400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856" name="AutoShape 32"/>
          <p:cNvCxnSpPr>
            <a:cxnSpLocks noChangeShapeType="1"/>
            <a:stCxn id="205851" idx="7"/>
            <a:endCxn id="205852" idx="3"/>
          </p:cNvCxnSpPr>
          <p:nvPr/>
        </p:nvCxnSpPr>
        <p:spPr bwMode="auto">
          <a:xfrm flipV="1">
            <a:off x="7389813" y="2755900"/>
            <a:ext cx="841375" cy="279400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857" name="AutoShape 33"/>
          <p:cNvCxnSpPr>
            <a:cxnSpLocks noChangeShapeType="1"/>
            <a:stCxn id="205852" idx="1"/>
            <a:endCxn id="205850" idx="5"/>
          </p:cNvCxnSpPr>
          <p:nvPr/>
        </p:nvCxnSpPr>
        <p:spPr bwMode="auto">
          <a:xfrm flipH="1" flipV="1">
            <a:off x="7389813" y="1993900"/>
            <a:ext cx="841375" cy="355600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858" name="AutoShape 34"/>
          <p:cNvCxnSpPr>
            <a:cxnSpLocks noChangeShapeType="1"/>
            <a:stCxn id="205851" idx="1"/>
            <a:endCxn id="205850" idx="3"/>
          </p:cNvCxnSpPr>
          <p:nvPr/>
        </p:nvCxnSpPr>
        <p:spPr bwMode="auto">
          <a:xfrm flipV="1">
            <a:off x="7011988" y="1993900"/>
            <a:ext cx="0" cy="1041400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859" name="AutoShape 35"/>
          <p:cNvCxnSpPr>
            <a:cxnSpLocks noChangeShapeType="1"/>
            <a:stCxn id="205850" idx="5"/>
            <a:endCxn id="205851" idx="7"/>
          </p:cNvCxnSpPr>
          <p:nvPr/>
        </p:nvCxnSpPr>
        <p:spPr bwMode="auto">
          <a:xfrm>
            <a:off x="7389813" y="1993900"/>
            <a:ext cx="0" cy="1041400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860" name="Text Box 36"/>
          <p:cNvSpPr txBox="1">
            <a:spLocks noChangeArrowheads="1"/>
          </p:cNvSpPr>
          <p:nvPr/>
        </p:nvSpPr>
        <p:spPr bwMode="auto">
          <a:xfrm>
            <a:off x="6135688" y="185261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10</a:t>
            </a:r>
          </a:p>
        </p:txBody>
      </p:sp>
      <p:sp>
        <p:nvSpPr>
          <p:cNvPr id="205861" name="Text Box 37"/>
          <p:cNvSpPr txBox="1">
            <a:spLocks noChangeArrowheads="1"/>
          </p:cNvSpPr>
          <p:nvPr/>
        </p:nvSpPr>
        <p:spPr bwMode="auto">
          <a:xfrm>
            <a:off x="6711950" y="2286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4</a:t>
            </a:r>
          </a:p>
        </p:txBody>
      </p:sp>
      <p:sp>
        <p:nvSpPr>
          <p:cNvPr id="205862" name="Text Box 38"/>
          <p:cNvSpPr txBox="1">
            <a:spLocks noChangeArrowheads="1"/>
          </p:cNvSpPr>
          <p:nvPr/>
        </p:nvSpPr>
        <p:spPr bwMode="auto">
          <a:xfrm>
            <a:off x="7385050" y="2286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3</a:t>
            </a:r>
          </a:p>
        </p:txBody>
      </p:sp>
      <p:sp>
        <p:nvSpPr>
          <p:cNvPr id="205863" name="Text Box 39"/>
          <p:cNvSpPr txBox="1">
            <a:spLocks noChangeArrowheads="1"/>
          </p:cNvSpPr>
          <p:nvPr/>
        </p:nvSpPr>
        <p:spPr bwMode="auto">
          <a:xfrm>
            <a:off x="7842250" y="1828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2</a:t>
            </a:r>
          </a:p>
        </p:txBody>
      </p:sp>
      <p:sp>
        <p:nvSpPr>
          <p:cNvPr id="205864" name="Text Box 40"/>
          <p:cNvSpPr txBox="1">
            <a:spLocks noChangeArrowheads="1"/>
          </p:cNvSpPr>
          <p:nvPr/>
        </p:nvSpPr>
        <p:spPr bwMode="auto">
          <a:xfrm>
            <a:off x="7772400" y="2879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1</a:t>
            </a:r>
          </a:p>
        </p:txBody>
      </p:sp>
      <p:sp>
        <p:nvSpPr>
          <p:cNvPr id="205865" name="Text Box 41"/>
          <p:cNvSpPr txBox="1">
            <a:spLocks noChangeArrowheads="1"/>
          </p:cNvSpPr>
          <p:nvPr/>
        </p:nvSpPr>
        <p:spPr bwMode="auto">
          <a:xfrm>
            <a:off x="6324600" y="2879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5</a:t>
            </a:r>
          </a:p>
        </p:txBody>
      </p:sp>
      <p:sp>
        <p:nvSpPr>
          <p:cNvPr id="205866" name="Text Box 42"/>
          <p:cNvSpPr txBox="1">
            <a:spLocks noChangeArrowheads="1"/>
          </p:cNvSpPr>
          <p:nvPr/>
        </p:nvSpPr>
        <p:spPr bwMode="auto">
          <a:xfrm>
            <a:off x="7308850" y="126841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</a:rPr>
              <a:t>u</a:t>
            </a:r>
          </a:p>
        </p:txBody>
      </p:sp>
      <p:sp>
        <p:nvSpPr>
          <p:cNvPr id="205867" name="Text Box 43"/>
          <p:cNvSpPr txBox="1">
            <a:spLocks noChangeArrowheads="1"/>
          </p:cNvSpPr>
          <p:nvPr/>
        </p:nvSpPr>
        <p:spPr bwMode="auto">
          <a:xfrm>
            <a:off x="7380288" y="321310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31686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C9EC-EEC6-4F9B-A5C6-81643688AD65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260350"/>
            <a:ext cx="7315200" cy="838200"/>
          </a:xfrm>
        </p:spPr>
        <p:txBody>
          <a:bodyPr/>
          <a:lstStyle/>
          <a:p>
            <a:r>
              <a:rPr lang="en-US" altLang="zh-TW"/>
              <a:t>Dijkstra</a:t>
            </a:r>
            <a:r>
              <a:rPr lang="en-US" altLang="zh-TW">
                <a:latin typeface="Arial"/>
              </a:rPr>
              <a:t>’</a:t>
            </a:r>
            <a:r>
              <a:rPr lang="en-US" altLang="zh-TW"/>
              <a:t>s Algorithm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12875"/>
            <a:ext cx="8642350" cy="5256213"/>
          </a:xfr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</a:rPr>
              <a:t>Dijkstra(G)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</a:rPr>
              <a:t>   for each v </a:t>
            </a:r>
            <a:r>
              <a:rPr lang="en-US" altLang="zh-TW" sz="2400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d[v] = ;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d[s] = 0; S = ; Q = V;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while (Q  )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u = ExtractMin(Q);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S = S </a:t>
            </a:r>
            <a:r>
              <a:rPr lang="en-US" altLang="zh-TW" sz="240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zh-TW" sz="2400">
                <a:latin typeface="Courier New" pitchFamily="49" charset="0"/>
                <a:sym typeface="Math B" pitchFamily="2" charset="2"/>
              </a:rPr>
              <a:t> {u};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for each v  u-&gt;Adj[]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   if (d[v] &gt; d[u]+w(u,v))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         d[v]=d[u]+w(u,v);</a:t>
            </a:r>
          </a:p>
        </p:txBody>
      </p:sp>
      <p:sp>
        <p:nvSpPr>
          <p:cNvPr id="123908" name="Text Box 4"/>
          <p:cNvSpPr txBox="1">
            <a:spLocks noChangeArrowheads="1"/>
          </p:cNvSpPr>
          <p:nvPr/>
        </p:nvSpPr>
        <p:spPr bwMode="auto">
          <a:xfrm>
            <a:off x="4643438" y="1916113"/>
            <a:ext cx="3835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b="1" i="1">
                <a:solidFill>
                  <a:srgbClr val="0000FF"/>
                </a:solidFill>
                <a:latin typeface="Courier New" pitchFamily="49" charset="0"/>
              </a:rPr>
              <a:t>How many times is </a:t>
            </a:r>
            <a:br>
              <a:rPr lang="en-US" altLang="zh-TW" b="1" i="1">
                <a:solidFill>
                  <a:srgbClr val="0000FF"/>
                </a:solidFill>
                <a:latin typeface="Courier New" pitchFamily="49" charset="0"/>
              </a:rPr>
            </a:br>
            <a:r>
              <a:rPr lang="en-US" altLang="zh-TW" b="1" i="1">
                <a:solidFill>
                  <a:srgbClr val="0000FF"/>
                </a:solidFill>
                <a:latin typeface="Courier New" pitchFamily="49" charset="0"/>
              </a:rPr>
              <a:t>ExtractMin() called?</a:t>
            </a:r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827088" y="3213100"/>
            <a:ext cx="4032250" cy="12239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3912" name="Rectangle 8"/>
          <p:cNvSpPr>
            <a:spLocks noChangeArrowheads="1"/>
          </p:cNvSpPr>
          <p:nvPr/>
        </p:nvSpPr>
        <p:spPr bwMode="auto">
          <a:xfrm>
            <a:off x="1403350" y="4581525"/>
            <a:ext cx="4824413" cy="12239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3913" name="Text Box 9"/>
          <p:cNvSpPr txBox="1">
            <a:spLocks noChangeArrowheads="1"/>
          </p:cNvSpPr>
          <p:nvPr/>
        </p:nvSpPr>
        <p:spPr bwMode="auto">
          <a:xfrm>
            <a:off x="5148263" y="3789363"/>
            <a:ext cx="3470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b="1" i="1">
                <a:solidFill>
                  <a:srgbClr val="0000FF"/>
                </a:solidFill>
                <a:latin typeface="Courier New" pitchFamily="49" charset="0"/>
              </a:rPr>
              <a:t>How many times is </a:t>
            </a:r>
            <a:br>
              <a:rPr lang="en-US" altLang="zh-TW" b="1" i="1">
                <a:solidFill>
                  <a:srgbClr val="0000FF"/>
                </a:solidFill>
                <a:latin typeface="Courier New" pitchFamily="49" charset="0"/>
              </a:rPr>
            </a:br>
            <a:r>
              <a:rPr lang="en-US" altLang="zh-TW" b="1" i="1">
                <a:solidFill>
                  <a:srgbClr val="0000FF"/>
                </a:solidFill>
                <a:latin typeface="Courier New" pitchFamily="49" charset="0"/>
              </a:rPr>
              <a:t>Relax called?</a:t>
            </a:r>
          </a:p>
        </p:txBody>
      </p:sp>
      <p:sp>
        <p:nvSpPr>
          <p:cNvPr id="123914" name="Text Box 10"/>
          <p:cNvSpPr txBox="1">
            <a:spLocks noChangeArrowheads="1"/>
          </p:cNvSpPr>
          <p:nvPr/>
        </p:nvSpPr>
        <p:spPr bwMode="auto">
          <a:xfrm>
            <a:off x="2627313" y="6021388"/>
            <a:ext cx="34559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TW" sz="2800" b="1">
                <a:solidFill>
                  <a:srgbClr val="FF0000"/>
                </a:solidFill>
                <a:latin typeface="Courier New" pitchFamily="49" charset="0"/>
              </a:rPr>
              <a:t>A:O(V lg V + E)</a:t>
            </a:r>
            <a:endParaRPr lang="en-US" altLang="zh-TW" sz="2800" b="1" i="1">
              <a:solidFill>
                <a:srgbClr val="FF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19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8" grpId="0" autoUpdateAnimBg="0"/>
      <p:bldP spid="123913" grpId="0" autoUpdateAnimBg="0"/>
      <p:bldP spid="123914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E49A-31A4-430A-A28E-3204D29168CD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300037" name="Rectangle 5"/>
          <p:cNvSpPr>
            <a:spLocks noGrp="1" noChangeArrowheads="1"/>
          </p:cNvSpPr>
          <p:nvPr>
            <p:ph type="title"/>
          </p:nvPr>
        </p:nvSpPr>
        <p:spPr>
          <a:xfrm>
            <a:off x="1187450" y="404813"/>
            <a:ext cx="7315200" cy="838200"/>
          </a:xfrm>
        </p:spPr>
        <p:txBody>
          <a:bodyPr/>
          <a:lstStyle/>
          <a:p>
            <a:r>
              <a:rPr lang="en-US" altLang="zh-TW"/>
              <a:t>Why not negative edges?</a:t>
            </a:r>
          </a:p>
        </p:txBody>
      </p:sp>
      <p:sp>
        <p:nvSpPr>
          <p:cNvPr id="30003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71550" y="1412875"/>
            <a:ext cx="7315200" cy="1655763"/>
          </a:xfrm>
        </p:spPr>
        <p:txBody>
          <a:bodyPr/>
          <a:lstStyle/>
          <a:p>
            <a:r>
              <a:rPr lang="en-US" altLang="zh-TW"/>
              <a:t>The problem is that one can not be sure that the </a:t>
            </a:r>
            <a:r>
              <a:rPr lang="en-US" altLang="zh-TW">
                <a:solidFill>
                  <a:srgbClr val="0000FF"/>
                </a:solidFill>
              </a:rPr>
              <a:t>currently closest node to source</a:t>
            </a:r>
            <a:r>
              <a:rPr lang="en-US" altLang="zh-TW"/>
              <a:t> has reached its final distance</a:t>
            </a:r>
          </a:p>
        </p:txBody>
      </p:sp>
      <p:pic>
        <p:nvPicPr>
          <p:cNvPr id="300040" name="Picture 8" descr="Negative Edge Weigh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213100"/>
            <a:ext cx="7942262" cy="304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52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15888"/>
            <a:ext cx="8226425" cy="936625"/>
          </a:xfrm>
        </p:spPr>
        <p:txBody>
          <a:bodyPr/>
          <a:lstStyle/>
          <a:p>
            <a:pPr marL="609600" indent="-609600"/>
            <a:r>
              <a:rPr lang="en-US" altLang="zh-TW" dirty="0" err="1"/>
              <a:t>Dijkastra’s</a:t>
            </a:r>
            <a:r>
              <a:rPr lang="en-US" altLang="zh-TW" dirty="0"/>
              <a:t> Algorithm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81075"/>
            <a:ext cx="8509000" cy="5688013"/>
          </a:xfrm>
          <a:noFill/>
          <a:ln w="28575"/>
        </p:spPr>
        <p:txBody>
          <a:bodyPr/>
          <a:lstStyle/>
          <a:p>
            <a:pPr marL="590550" indent="-533400"/>
            <a:r>
              <a:rPr lang="en-US" altLang="zh-TW" sz="2800" dirty="0" smtClean="0"/>
              <a:t>Find </a:t>
            </a:r>
            <a:r>
              <a:rPr lang="en-US" altLang="zh-TW" sz="2800" dirty="0"/>
              <a:t>the </a:t>
            </a:r>
            <a:r>
              <a:rPr lang="en-US" altLang="zh-TW" sz="2800" dirty="0" smtClean="0"/>
              <a:t>shortest path </a:t>
            </a:r>
            <a:r>
              <a:rPr lang="en-US" altLang="zh-TW" sz="2800" dirty="0"/>
              <a:t>from </a:t>
            </a:r>
            <a:r>
              <a:rPr lang="en-US" altLang="zh-TW" sz="2800" u="sng" dirty="0">
                <a:solidFill>
                  <a:srgbClr val="FF0000"/>
                </a:solidFill>
              </a:rPr>
              <a:t>a given source</a:t>
            </a:r>
            <a:r>
              <a:rPr lang="en-US" altLang="zh-TW" sz="2800" dirty="0"/>
              <a:t> </a:t>
            </a:r>
            <a:r>
              <a:rPr lang="en-US" altLang="zh-TW" sz="2800" u="sng" dirty="0">
                <a:solidFill>
                  <a:srgbClr val="FF0000"/>
                </a:solidFill>
              </a:rPr>
              <a:t>node</a:t>
            </a:r>
            <a:r>
              <a:rPr lang="en-US" altLang="zh-TW" sz="2800" dirty="0"/>
              <a:t> to </a:t>
            </a:r>
            <a:r>
              <a:rPr lang="en-US" altLang="zh-TW" sz="2800" u="sng" dirty="0">
                <a:solidFill>
                  <a:srgbClr val="FF0000"/>
                </a:solidFill>
              </a:rPr>
              <a:t>every other node</a:t>
            </a:r>
            <a:r>
              <a:rPr lang="en-US" altLang="zh-TW" sz="2800" dirty="0"/>
              <a:t>.</a:t>
            </a:r>
          </a:p>
          <a:p>
            <a:pPr marL="590550" indent="-533400"/>
            <a:r>
              <a:rPr lang="en-US" altLang="zh-TW" sz="2800" u="sng" dirty="0">
                <a:solidFill>
                  <a:srgbClr val="0000FF"/>
                </a:solidFill>
              </a:rPr>
              <a:t>Given:</a:t>
            </a:r>
            <a:r>
              <a:rPr lang="en-US" altLang="zh-TW" sz="2800" dirty="0"/>
              <a:t> </a:t>
            </a:r>
            <a:endParaRPr lang="en-US" altLang="zh-TW" sz="2800" dirty="0" smtClean="0"/>
          </a:p>
          <a:p>
            <a:pPr marL="990600" lvl="1" indent="-533400"/>
            <a:r>
              <a:rPr lang="en-US" altLang="zh-TW" sz="2400" dirty="0" smtClean="0"/>
              <a:t>cost </a:t>
            </a:r>
            <a:r>
              <a:rPr lang="en-US" altLang="zh-TW" sz="2400" i="1" dirty="0"/>
              <a:t>e</a:t>
            </a:r>
            <a:r>
              <a:rPr lang="en-US" altLang="zh-TW" sz="2400" dirty="0"/>
              <a:t>(</a:t>
            </a:r>
            <a:r>
              <a:rPr lang="en-US" altLang="zh-TW" sz="2400" i="1" dirty="0"/>
              <a:t>v</a:t>
            </a:r>
            <a:r>
              <a:rPr lang="en-US" altLang="zh-TW" sz="2400" i="1" baseline="-25000" dirty="0"/>
              <a:t>i</a:t>
            </a:r>
            <a:r>
              <a:rPr lang="en-US" altLang="zh-TW" sz="2400" dirty="0"/>
              <a:t>, </a:t>
            </a:r>
            <a:r>
              <a:rPr lang="en-US" altLang="zh-TW" sz="2400" i="1" dirty="0" err="1"/>
              <a:t>v</a:t>
            </a:r>
            <a:r>
              <a:rPr lang="en-US" altLang="zh-TW" sz="2400" i="1" baseline="-25000" dirty="0" err="1"/>
              <a:t>j</a:t>
            </a:r>
            <a:r>
              <a:rPr lang="en-US" altLang="zh-TW" sz="2400" dirty="0"/>
              <a:t>) of all edges; </a:t>
            </a:r>
            <a:r>
              <a:rPr lang="en-US" altLang="zh-TW" sz="2400" i="1" dirty="0"/>
              <a:t>v</a:t>
            </a:r>
            <a:r>
              <a:rPr lang="en-US" altLang="zh-TW" sz="2400" baseline="-25000" dirty="0"/>
              <a:t>0</a:t>
            </a:r>
            <a:r>
              <a:rPr lang="en-US" altLang="zh-TW" sz="2400" dirty="0"/>
              <a:t> is the source </a:t>
            </a:r>
            <a:r>
              <a:rPr lang="en-US" altLang="zh-TW" sz="2400" dirty="0" smtClean="0"/>
              <a:t>node</a:t>
            </a:r>
          </a:p>
          <a:p>
            <a:pPr marL="990600" lvl="1" indent="-533400"/>
            <a:r>
              <a:rPr lang="en-US" altLang="zh-TW" sz="2400" i="1" dirty="0" smtClean="0"/>
              <a:t>e</a:t>
            </a:r>
            <a:r>
              <a:rPr lang="en-US" altLang="zh-TW" sz="2400" dirty="0" smtClean="0"/>
              <a:t>(</a:t>
            </a:r>
            <a:r>
              <a:rPr lang="en-US" altLang="zh-TW" sz="2400" i="1" dirty="0" smtClean="0"/>
              <a:t>v</a:t>
            </a:r>
            <a:r>
              <a:rPr lang="en-US" altLang="zh-TW" sz="2400" i="1" baseline="-25000" dirty="0" smtClean="0"/>
              <a:t>i</a:t>
            </a:r>
            <a:r>
              <a:rPr lang="en-US" altLang="zh-TW" sz="2400" dirty="0"/>
              <a:t>, </a:t>
            </a:r>
            <a:r>
              <a:rPr lang="en-US" altLang="zh-TW" sz="2400" i="1" dirty="0" err="1"/>
              <a:t>v</a:t>
            </a:r>
            <a:r>
              <a:rPr lang="en-US" altLang="zh-TW" sz="2400" i="1" baseline="-25000" dirty="0" err="1"/>
              <a:t>j</a:t>
            </a:r>
            <a:r>
              <a:rPr lang="en-US" altLang="zh-TW" sz="2400" dirty="0"/>
              <a:t>) = </a:t>
            </a:r>
            <a:r>
              <a:rPr lang="en-US" altLang="zh-TW" sz="2400" dirty="0">
                <a:sym typeface="Symbol" pitchFamily="18" charset="2"/>
              </a:rPr>
              <a:t>, if </a:t>
            </a:r>
            <a:r>
              <a:rPr lang="en-US" altLang="zh-TW" sz="2400" i="1" dirty="0"/>
              <a:t>v</a:t>
            </a:r>
            <a:r>
              <a:rPr lang="en-US" altLang="zh-TW" sz="2400" i="1" baseline="-25000" dirty="0"/>
              <a:t>i</a:t>
            </a:r>
            <a:r>
              <a:rPr lang="en-US" altLang="zh-TW" sz="2400" dirty="0"/>
              <a:t> and </a:t>
            </a:r>
            <a:r>
              <a:rPr lang="en-US" altLang="zh-TW" sz="2400" i="1" dirty="0" err="1"/>
              <a:t>v</a:t>
            </a:r>
            <a:r>
              <a:rPr lang="en-US" altLang="zh-TW" sz="2400" i="1" baseline="-25000" dirty="0" err="1"/>
              <a:t>j</a:t>
            </a:r>
            <a:r>
              <a:rPr lang="en-US" altLang="zh-TW" sz="2400" dirty="0"/>
              <a:t> are not adjacent</a:t>
            </a:r>
          </a:p>
          <a:p>
            <a:pPr marL="990600" lvl="1" indent="-533400">
              <a:buFont typeface="Wingdings" pitchFamily="2" charset="2"/>
              <a:buNone/>
            </a:pPr>
            <a:r>
              <a:rPr lang="en-US" altLang="zh-TW" sz="2400" i="1" dirty="0"/>
              <a:t>S</a:t>
            </a:r>
            <a:r>
              <a:rPr lang="en-US" altLang="zh-TW" sz="2400" dirty="0"/>
              <a:t> </a:t>
            </a:r>
            <a:r>
              <a:rPr lang="en-US" altLang="zh-TW" sz="2400" dirty="0">
                <a:sym typeface="Symbol" pitchFamily="18" charset="2"/>
              </a:rPr>
              <a:t> {</a:t>
            </a:r>
            <a:r>
              <a:rPr lang="en-US" altLang="zh-TW" sz="2400" i="1" dirty="0">
                <a:sym typeface="Symbol" pitchFamily="18" charset="2"/>
              </a:rPr>
              <a:t>v</a:t>
            </a:r>
            <a:r>
              <a:rPr lang="en-US" altLang="zh-TW" sz="2400" baseline="-25000" dirty="0">
                <a:sym typeface="Symbol" pitchFamily="18" charset="2"/>
              </a:rPr>
              <a:t>0</a:t>
            </a:r>
            <a:r>
              <a:rPr lang="en-US" altLang="zh-TW" sz="2400" dirty="0">
                <a:sym typeface="Symbol" pitchFamily="18" charset="2"/>
              </a:rPr>
              <a:t>};</a:t>
            </a:r>
          </a:p>
          <a:p>
            <a:pPr marL="990600" lvl="1" indent="-533400">
              <a:buFont typeface="Wingdings" pitchFamily="2" charset="2"/>
              <a:buNone/>
            </a:pPr>
            <a:r>
              <a:rPr lang="en-US" altLang="zh-TW" sz="2400" i="1" dirty="0" err="1">
                <a:sym typeface="Symbol" pitchFamily="18" charset="2"/>
              </a:rPr>
              <a:t>dist</a:t>
            </a:r>
            <a:r>
              <a:rPr lang="en-US" altLang="zh-TW" sz="2400" dirty="0">
                <a:sym typeface="Symbol" pitchFamily="18" charset="2"/>
              </a:rPr>
              <a:t>[</a:t>
            </a:r>
            <a:r>
              <a:rPr lang="en-US" altLang="zh-TW" sz="2400" i="1" dirty="0">
                <a:sym typeface="Symbol" pitchFamily="18" charset="2"/>
              </a:rPr>
              <a:t>v</a:t>
            </a:r>
            <a:r>
              <a:rPr lang="en-US" altLang="zh-TW" sz="2400" baseline="-25000" dirty="0">
                <a:sym typeface="Symbol" pitchFamily="18" charset="2"/>
              </a:rPr>
              <a:t>0</a:t>
            </a:r>
            <a:r>
              <a:rPr lang="en-US" altLang="zh-TW" sz="2400" dirty="0">
                <a:sym typeface="Symbol" pitchFamily="18" charset="2"/>
              </a:rPr>
              <a:t>]  </a:t>
            </a:r>
            <a:r>
              <a:rPr lang="en-US" altLang="zh-TW" sz="2400" dirty="0" smtClean="0">
                <a:sym typeface="Symbol" pitchFamily="18" charset="2"/>
              </a:rPr>
              <a:t>0;for </a:t>
            </a:r>
            <a:r>
              <a:rPr lang="en-US" altLang="zh-TW" sz="2400" dirty="0">
                <a:sym typeface="Symbol" pitchFamily="18" charset="2"/>
              </a:rPr>
              <a:t>each </a:t>
            </a:r>
            <a:r>
              <a:rPr lang="en-US" altLang="zh-TW" sz="2400" i="1" dirty="0">
                <a:sym typeface="Symbol" pitchFamily="18" charset="2"/>
              </a:rPr>
              <a:t>v</a:t>
            </a:r>
            <a:r>
              <a:rPr lang="en-US" altLang="zh-TW" sz="2400" dirty="0">
                <a:sym typeface="Symbol" pitchFamily="18" charset="2"/>
              </a:rPr>
              <a:t> in </a:t>
            </a:r>
            <a:r>
              <a:rPr lang="en-US" altLang="zh-TW" sz="2400" i="1" dirty="0">
                <a:sym typeface="Symbol" pitchFamily="18" charset="2"/>
              </a:rPr>
              <a:t>V </a:t>
            </a:r>
            <a:r>
              <a:rPr lang="en-US" altLang="zh-TW" sz="2400" dirty="0">
                <a:sym typeface="Symbol" pitchFamily="18" charset="2"/>
              </a:rPr>
              <a:t>- {</a:t>
            </a:r>
            <a:r>
              <a:rPr lang="en-US" altLang="zh-TW" sz="2400" i="1" dirty="0">
                <a:sym typeface="Symbol" pitchFamily="18" charset="2"/>
              </a:rPr>
              <a:t>v</a:t>
            </a:r>
            <a:r>
              <a:rPr lang="en-US" altLang="zh-TW" sz="2400" baseline="-25000" dirty="0">
                <a:sym typeface="Symbol" pitchFamily="18" charset="2"/>
              </a:rPr>
              <a:t>0</a:t>
            </a:r>
            <a:r>
              <a:rPr lang="en-US" altLang="zh-TW" sz="2400" dirty="0">
                <a:sym typeface="Symbol" pitchFamily="18" charset="2"/>
              </a:rPr>
              <a:t>} do </a:t>
            </a:r>
            <a:r>
              <a:rPr lang="en-US" altLang="zh-TW" sz="2400" i="1" dirty="0" err="1">
                <a:sym typeface="Symbol" pitchFamily="18" charset="2"/>
              </a:rPr>
              <a:t>dist</a:t>
            </a:r>
            <a:r>
              <a:rPr lang="en-US" altLang="zh-TW" sz="2400" dirty="0">
                <a:sym typeface="Symbol" pitchFamily="18" charset="2"/>
              </a:rPr>
              <a:t>[</a:t>
            </a:r>
            <a:r>
              <a:rPr lang="en-US" altLang="zh-TW" sz="2400" i="1" dirty="0">
                <a:sym typeface="Symbol" pitchFamily="18" charset="2"/>
              </a:rPr>
              <a:t>v</a:t>
            </a:r>
            <a:r>
              <a:rPr lang="en-US" altLang="zh-TW" sz="2400" dirty="0">
                <a:sym typeface="Symbol" pitchFamily="18" charset="2"/>
              </a:rPr>
              <a:t>]   </a:t>
            </a:r>
            <a:r>
              <a:rPr lang="en-US" altLang="zh-TW" sz="2400" i="1" dirty="0">
                <a:sym typeface="Symbol" pitchFamily="18" charset="2"/>
              </a:rPr>
              <a:t>e</a:t>
            </a:r>
            <a:r>
              <a:rPr lang="en-US" altLang="zh-TW" sz="2400" dirty="0">
                <a:sym typeface="Symbol" pitchFamily="18" charset="2"/>
              </a:rPr>
              <a:t>(</a:t>
            </a:r>
            <a:r>
              <a:rPr lang="en-US" altLang="zh-TW" sz="2400" i="1" dirty="0">
                <a:sym typeface="Symbol" pitchFamily="18" charset="2"/>
              </a:rPr>
              <a:t>v</a:t>
            </a:r>
            <a:r>
              <a:rPr lang="en-US" altLang="zh-TW" sz="2400" baseline="-25000" dirty="0">
                <a:sym typeface="Symbol" pitchFamily="18" charset="2"/>
              </a:rPr>
              <a:t>0</a:t>
            </a:r>
            <a:r>
              <a:rPr lang="en-US" altLang="zh-TW" sz="2400" dirty="0">
                <a:sym typeface="Symbol" pitchFamily="18" charset="2"/>
              </a:rPr>
              <a:t>, </a:t>
            </a:r>
            <a:r>
              <a:rPr lang="en-US" altLang="zh-TW" sz="2400" i="1" dirty="0">
                <a:sym typeface="Symbol" pitchFamily="18" charset="2"/>
              </a:rPr>
              <a:t>v</a:t>
            </a:r>
            <a:r>
              <a:rPr lang="en-US" altLang="zh-TW" sz="2400" dirty="0">
                <a:sym typeface="Symbol" pitchFamily="18" charset="2"/>
              </a:rPr>
              <a:t>);</a:t>
            </a:r>
          </a:p>
          <a:p>
            <a:pPr marL="990600" lvl="1" indent="-533400">
              <a:buFont typeface="Wingdings" pitchFamily="2" charset="2"/>
              <a:buNone/>
            </a:pPr>
            <a:r>
              <a:rPr lang="en-US" altLang="zh-TW" sz="2700" dirty="0">
                <a:sym typeface="Symbol" pitchFamily="18" charset="2"/>
              </a:rPr>
              <a:t>while </a:t>
            </a:r>
            <a:r>
              <a:rPr lang="en-US" altLang="zh-TW" sz="2700" i="1" dirty="0">
                <a:sym typeface="Symbol" pitchFamily="18" charset="2"/>
              </a:rPr>
              <a:t>S</a:t>
            </a:r>
            <a:r>
              <a:rPr lang="en-US" altLang="zh-TW" sz="2700" dirty="0">
                <a:sym typeface="Symbol" pitchFamily="18" charset="2"/>
              </a:rPr>
              <a:t></a:t>
            </a:r>
            <a:r>
              <a:rPr lang="en-US" altLang="zh-TW" sz="2700" i="1" dirty="0">
                <a:sym typeface="Symbol" pitchFamily="18" charset="2"/>
              </a:rPr>
              <a:t>V</a:t>
            </a:r>
            <a:r>
              <a:rPr lang="en-US" altLang="zh-TW" sz="2700" dirty="0">
                <a:sym typeface="Symbol" pitchFamily="18" charset="2"/>
              </a:rPr>
              <a:t> do</a:t>
            </a:r>
          </a:p>
          <a:p>
            <a:pPr marL="1371600" lvl="2" indent="-457200">
              <a:buFont typeface="Wingdings" pitchFamily="2" charset="2"/>
              <a:buNone/>
            </a:pPr>
            <a:r>
              <a:rPr lang="en-US" altLang="zh-TW" sz="2200" dirty="0">
                <a:sym typeface="Symbol" pitchFamily="18" charset="2"/>
              </a:rPr>
              <a:t>choose a vertex </a:t>
            </a:r>
            <a:r>
              <a:rPr lang="en-US" altLang="zh-TW" sz="2200" i="1" dirty="0">
                <a:solidFill>
                  <a:srgbClr val="0000FF"/>
                </a:solidFill>
                <a:sym typeface="Symbol" pitchFamily="18" charset="2"/>
              </a:rPr>
              <a:t>w</a:t>
            </a:r>
            <a:r>
              <a:rPr lang="en-US" altLang="zh-TW" sz="2200" dirty="0">
                <a:sym typeface="Symbol" pitchFamily="18" charset="2"/>
              </a:rPr>
              <a:t> in </a:t>
            </a:r>
            <a:r>
              <a:rPr lang="en-US" altLang="zh-TW" sz="2200" i="1" dirty="0">
                <a:sym typeface="Symbol" pitchFamily="18" charset="2"/>
              </a:rPr>
              <a:t>V</a:t>
            </a:r>
            <a:r>
              <a:rPr lang="en-US" altLang="zh-TW" sz="2200" dirty="0">
                <a:sym typeface="Symbol" pitchFamily="18" charset="2"/>
              </a:rPr>
              <a:t>-</a:t>
            </a:r>
            <a:r>
              <a:rPr lang="en-US" altLang="zh-TW" sz="2200" i="1" dirty="0">
                <a:sym typeface="Symbol" pitchFamily="18" charset="2"/>
              </a:rPr>
              <a:t>S</a:t>
            </a:r>
            <a:r>
              <a:rPr lang="en-US" altLang="zh-TW" sz="2200" dirty="0">
                <a:sym typeface="Symbol" pitchFamily="18" charset="2"/>
              </a:rPr>
              <a:t> such that </a:t>
            </a:r>
            <a:r>
              <a:rPr lang="en-US" altLang="zh-TW" sz="2200" i="1" u="sng" dirty="0" err="1">
                <a:solidFill>
                  <a:srgbClr val="0000FF"/>
                </a:solidFill>
                <a:sym typeface="Symbol" pitchFamily="18" charset="2"/>
              </a:rPr>
              <a:t>dist</a:t>
            </a:r>
            <a:r>
              <a:rPr lang="en-US" altLang="zh-TW" sz="2200" u="sng" dirty="0">
                <a:solidFill>
                  <a:srgbClr val="0000FF"/>
                </a:solidFill>
                <a:sym typeface="Symbol" pitchFamily="18" charset="2"/>
              </a:rPr>
              <a:t>[</a:t>
            </a:r>
            <a:r>
              <a:rPr lang="en-US" altLang="zh-TW" sz="2200" i="1" u="sng" dirty="0">
                <a:solidFill>
                  <a:srgbClr val="0000FF"/>
                </a:solidFill>
                <a:sym typeface="Symbol" pitchFamily="18" charset="2"/>
              </a:rPr>
              <a:t>w</a:t>
            </a:r>
            <a:r>
              <a:rPr lang="en-US" altLang="zh-TW" sz="2200" u="sng" dirty="0">
                <a:solidFill>
                  <a:srgbClr val="0000FF"/>
                </a:solidFill>
                <a:sym typeface="Symbol" pitchFamily="18" charset="2"/>
              </a:rPr>
              <a:t>] is a minimum</a:t>
            </a:r>
            <a:r>
              <a:rPr lang="en-US" altLang="zh-TW" sz="2200" dirty="0">
                <a:sym typeface="Symbol" pitchFamily="18" charset="2"/>
              </a:rPr>
              <a:t>;</a:t>
            </a:r>
          </a:p>
          <a:p>
            <a:pPr marL="1371600" lvl="2" indent="-457200">
              <a:buFont typeface="Wingdings" pitchFamily="2" charset="2"/>
              <a:buNone/>
            </a:pPr>
            <a:r>
              <a:rPr lang="en-US" altLang="zh-TW" sz="2200" dirty="0">
                <a:sym typeface="Symbol" pitchFamily="18" charset="2"/>
              </a:rPr>
              <a:t>add </a:t>
            </a:r>
            <a:r>
              <a:rPr lang="en-US" altLang="zh-TW" sz="2200" i="1" dirty="0">
                <a:sym typeface="Symbol" pitchFamily="18" charset="2"/>
              </a:rPr>
              <a:t>w</a:t>
            </a:r>
            <a:r>
              <a:rPr lang="en-US" altLang="zh-TW" sz="2200" dirty="0">
                <a:sym typeface="Symbol" pitchFamily="18" charset="2"/>
              </a:rPr>
              <a:t> to </a:t>
            </a:r>
            <a:r>
              <a:rPr lang="en-US" altLang="zh-TW" sz="2200" i="1" dirty="0">
                <a:sym typeface="Symbol" pitchFamily="18" charset="2"/>
              </a:rPr>
              <a:t>S</a:t>
            </a:r>
            <a:r>
              <a:rPr lang="en-US" altLang="zh-TW" sz="2200" dirty="0">
                <a:sym typeface="Symbol" pitchFamily="18" charset="2"/>
              </a:rPr>
              <a:t>;</a:t>
            </a:r>
          </a:p>
          <a:p>
            <a:pPr marL="1371600" lvl="2" indent="-457200">
              <a:buFont typeface="Wingdings" pitchFamily="2" charset="2"/>
              <a:buNone/>
            </a:pPr>
            <a:r>
              <a:rPr lang="en-US" altLang="zh-TW" sz="2200" dirty="0">
                <a:sym typeface="Symbol" pitchFamily="18" charset="2"/>
              </a:rPr>
              <a:t>for each </a:t>
            </a:r>
            <a:r>
              <a:rPr lang="en-US" altLang="zh-TW" sz="2200" i="1" dirty="0">
                <a:sym typeface="Symbol" pitchFamily="18" charset="2"/>
              </a:rPr>
              <a:t>v</a:t>
            </a:r>
            <a:r>
              <a:rPr lang="en-US" altLang="zh-TW" sz="2200" dirty="0">
                <a:sym typeface="Symbol" pitchFamily="18" charset="2"/>
              </a:rPr>
              <a:t> in </a:t>
            </a:r>
            <a:r>
              <a:rPr lang="en-US" altLang="zh-TW" sz="2200" i="1" dirty="0">
                <a:sym typeface="Symbol" pitchFamily="18" charset="2"/>
              </a:rPr>
              <a:t>V</a:t>
            </a:r>
            <a:r>
              <a:rPr lang="en-US" altLang="zh-TW" sz="2200" dirty="0">
                <a:sym typeface="Symbol" pitchFamily="18" charset="2"/>
              </a:rPr>
              <a:t>-</a:t>
            </a:r>
            <a:r>
              <a:rPr lang="en-US" altLang="zh-TW" sz="2200" i="1" dirty="0">
                <a:sym typeface="Symbol" pitchFamily="18" charset="2"/>
              </a:rPr>
              <a:t>S</a:t>
            </a:r>
            <a:r>
              <a:rPr lang="en-US" altLang="zh-TW" sz="2200" dirty="0">
                <a:sym typeface="Symbol" pitchFamily="18" charset="2"/>
              </a:rPr>
              <a:t> do</a:t>
            </a:r>
          </a:p>
          <a:p>
            <a:pPr marL="1752600" lvl="3" indent="-381000">
              <a:buFont typeface="Wingdings" pitchFamily="2" charset="2"/>
              <a:buNone/>
            </a:pPr>
            <a:r>
              <a:rPr lang="en-US" altLang="zh-TW" sz="2800" i="1" dirty="0" err="1">
                <a:sym typeface="Symbol" pitchFamily="18" charset="2"/>
              </a:rPr>
              <a:t>dist</a:t>
            </a:r>
            <a:r>
              <a:rPr lang="en-US" altLang="zh-TW" sz="2800" dirty="0">
                <a:sym typeface="Symbol" pitchFamily="18" charset="2"/>
              </a:rPr>
              <a:t>[</a:t>
            </a:r>
            <a:r>
              <a:rPr lang="en-US" altLang="zh-TW" sz="2800" i="1" dirty="0">
                <a:sym typeface="Symbol" pitchFamily="18" charset="2"/>
              </a:rPr>
              <a:t>v</a:t>
            </a:r>
            <a:r>
              <a:rPr lang="en-US" altLang="zh-TW" sz="2800" dirty="0">
                <a:sym typeface="Symbol" pitchFamily="18" charset="2"/>
              </a:rPr>
              <a:t>]   min(</a:t>
            </a:r>
            <a:r>
              <a:rPr lang="en-US" altLang="zh-TW" sz="2800" i="1" dirty="0" err="1">
                <a:sym typeface="Symbol" pitchFamily="18" charset="2"/>
              </a:rPr>
              <a:t>dist</a:t>
            </a:r>
            <a:r>
              <a:rPr lang="en-US" altLang="zh-TW" sz="2800" dirty="0">
                <a:sym typeface="Symbol" pitchFamily="18" charset="2"/>
              </a:rPr>
              <a:t>[</a:t>
            </a:r>
            <a:r>
              <a:rPr lang="en-US" altLang="zh-TW" sz="2800" i="1" dirty="0">
                <a:sym typeface="Symbol" pitchFamily="18" charset="2"/>
              </a:rPr>
              <a:t>v</a:t>
            </a:r>
            <a:r>
              <a:rPr lang="en-US" altLang="zh-TW" sz="2800" dirty="0">
                <a:sym typeface="Symbol" pitchFamily="18" charset="2"/>
              </a:rPr>
              <a:t>], </a:t>
            </a:r>
            <a:r>
              <a:rPr lang="en-US" altLang="zh-TW" sz="2800" i="1" dirty="0" err="1">
                <a:sym typeface="Symbol" pitchFamily="18" charset="2"/>
              </a:rPr>
              <a:t>dist</a:t>
            </a:r>
            <a:r>
              <a:rPr lang="en-US" altLang="zh-TW" sz="2800" dirty="0">
                <a:sym typeface="Symbol" pitchFamily="18" charset="2"/>
              </a:rPr>
              <a:t>[</a:t>
            </a:r>
            <a:r>
              <a:rPr lang="en-US" altLang="zh-TW" sz="2800" i="1" dirty="0">
                <a:sym typeface="Symbol" pitchFamily="18" charset="2"/>
              </a:rPr>
              <a:t>w</a:t>
            </a:r>
            <a:r>
              <a:rPr lang="en-US" altLang="zh-TW" sz="2800" dirty="0">
                <a:sym typeface="Symbol" pitchFamily="18" charset="2"/>
              </a:rPr>
              <a:t>]+</a:t>
            </a:r>
            <a:r>
              <a:rPr lang="en-US" altLang="zh-TW" sz="2800" i="1" dirty="0">
                <a:sym typeface="Symbol" pitchFamily="18" charset="2"/>
              </a:rPr>
              <a:t>e</a:t>
            </a:r>
            <a:r>
              <a:rPr lang="en-US" altLang="zh-TW" sz="2800" dirty="0">
                <a:sym typeface="Symbol" pitchFamily="18" charset="2"/>
              </a:rPr>
              <a:t>(</a:t>
            </a:r>
            <a:r>
              <a:rPr lang="en-US" altLang="zh-TW" sz="2800" i="1" dirty="0">
                <a:sym typeface="Symbol" pitchFamily="18" charset="2"/>
              </a:rPr>
              <a:t>w</a:t>
            </a:r>
            <a:r>
              <a:rPr lang="en-US" altLang="zh-TW" sz="2800" dirty="0">
                <a:sym typeface="Symbol" pitchFamily="18" charset="2"/>
              </a:rPr>
              <a:t>, </a:t>
            </a:r>
            <a:r>
              <a:rPr lang="en-US" altLang="zh-TW" sz="2800" i="1" dirty="0">
                <a:sym typeface="Symbol" pitchFamily="18" charset="2"/>
              </a:rPr>
              <a:t>v</a:t>
            </a:r>
            <a:r>
              <a:rPr lang="en-US" altLang="zh-TW" sz="2800" dirty="0">
                <a:sym typeface="Symbol" pitchFamily="18" charset="2"/>
              </a:rPr>
              <a:t>));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08E7-7627-4C97-BB7F-D9D46D096B4F}" type="slidenum">
              <a:rPr lang="en-US" altLang="zh-TW" smtClean="0"/>
              <a:pPr/>
              <a:t>25</a:t>
            </a:fld>
            <a:endParaRPr lang="en-US" altLang="zh-TW"/>
          </a:p>
        </p:txBody>
      </p:sp>
      <p:sp>
        <p:nvSpPr>
          <p:cNvPr id="5" name="左中括弧 4"/>
          <p:cNvSpPr/>
          <p:nvPr/>
        </p:nvSpPr>
        <p:spPr bwMode="auto">
          <a:xfrm>
            <a:off x="323528" y="3501008"/>
            <a:ext cx="216024" cy="2880320"/>
          </a:xfrm>
          <a:prstGeom prst="leftBracket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" name="左中括弧 9"/>
          <p:cNvSpPr/>
          <p:nvPr/>
        </p:nvSpPr>
        <p:spPr bwMode="auto">
          <a:xfrm>
            <a:off x="611560" y="4509120"/>
            <a:ext cx="216024" cy="1872208"/>
          </a:xfrm>
          <a:prstGeom prst="leftBracket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" name="左中括弧 10"/>
          <p:cNvSpPr/>
          <p:nvPr/>
        </p:nvSpPr>
        <p:spPr bwMode="auto">
          <a:xfrm>
            <a:off x="971600" y="5724872"/>
            <a:ext cx="216024" cy="656456"/>
          </a:xfrm>
          <a:prstGeom prst="leftBracket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467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15888"/>
            <a:ext cx="8226425" cy="1081087"/>
          </a:xfrm>
        </p:spPr>
        <p:txBody>
          <a:bodyPr/>
          <a:lstStyle/>
          <a:p>
            <a:r>
              <a:rPr lang="en-US" altLang="zh-TW" dirty="0" err="1"/>
              <a:t>Dijkastra’s</a:t>
            </a:r>
            <a:r>
              <a:rPr lang="en-US" altLang="zh-TW" dirty="0"/>
              <a:t> Algorithm</a:t>
            </a:r>
          </a:p>
        </p:txBody>
      </p:sp>
      <p:sp>
        <p:nvSpPr>
          <p:cNvPr id="278532" name="Rectangle 4"/>
          <p:cNvSpPr>
            <a:spLocks noChangeArrowheads="1"/>
          </p:cNvSpPr>
          <p:nvPr/>
        </p:nvSpPr>
        <p:spPr bwMode="auto">
          <a:xfrm>
            <a:off x="451124" y="764704"/>
            <a:ext cx="8441356" cy="341632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Lucida Console" pitchFamily="49" charset="0"/>
              </a:rPr>
              <a:t>#define MAX_VERTICES 6</a:t>
            </a:r>
          </a:p>
          <a:p>
            <a:r>
              <a:rPr lang="en-US" altLang="zh-TW" sz="1800" dirty="0" err="1">
                <a:latin typeface="Lucida Console" pitchFamily="49" charset="0"/>
              </a:rPr>
              <a:t>int</a:t>
            </a:r>
            <a:r>
              <a:rPr lang="en-US" altLang="zh-TW" sz="1800" dirty="0">
                <a:latin typeface="Lucida Console" pitchFamily="49" charset="0"/>
              </a:rPr>
              <a:t> cost[ ][MAX_VERTICES]=</a:t>
            </a:r>
          </a:p>
          <a:p>
            <a:r>
              <a:rPr lang="en-US" altLang="zh-TW" sz="1800" dirty="0">
                <a:latin typeface="Lucida Console" pitchFamily="49" charset="0"/>
              </a:rPr>
              <a:t>{	{   0,   50,   10, 1000,   45, 1000},</a:t>
            </a:r>
          </a:p>
          <a:p>
            <a:r>
              <a:rPr lang="en-US" altLang="zh-TW" sz="1800" dirty="0">
                <a:latin typeface="Lucida Console" pitchFamily="49" charset="0"/>
              </a:rPr>
              <a:t>	{1000,    0,   15, 1000,   10, 1000},</a:t>
            </a:r>
          </a:p>
          <a:p>
            <a:r>
              <a:rPr lang="en-US" altLang="zh-TW" sz="1800" dirty="0">
                <a:latin typeface="Lucida Console" pitchFamily="49" charset="0"/>
              </a:rPr>
              <a:t>	{  20, 1000,    0,   15, 1000, 1000},</a:t>
            </a:r>
          </a:p>
          <a:p>
            <a:r>
              <a:rPr lang="en-US" altLang="zh-TW" sz="1800" dirty="0">
                <a:latin typeface="Lucida Console" pitchFamily="49" charset="0"/>
              </a:rPr>
              <a:t>	{1000,   20, 1000,    0,   35, 1000},</a:t>
            </a:r>
          </a:p>
          <a:p>
            <a:r>
              <a:rPr lang="en-US" altLang="zh-TW" sz="1800" dirty="0">
                <a:latin typeface="Lucida Console" pitchFamily="49" charset="0"/>
              </a:rPr>
              <a:t>	{1000, 1000,   30, 1000,    0, 1000},</a:t>
            </a:r>
          </a:p>
          <a:p>
            <a:r>
              <a:rPr lang="en-US" altLang="zh-TW" sz="1800" dirty="0">
                <a:latin typeface="Lucida Console" pitchFamily="49" charset="0"/>
              </a:rPr>
              <a:t>	{1000, 1000, 1000,    3, 1000,    0</a:t>
            </a:r>
            <a:r>
              <a:rPr lang="en-US" altLang="zh-TW" sz="1800" dirty="0" smtClean="0">
                <a:latin typeface="Lucida Console" pitchFamily="49" charset="0"/>
              </a:rPr>
              <a:t>}};</a:t>
            </a:r>
          </a:p>
          <a:p>
            <a:endParaRPr lang="en-US" altLang="zh-TW" sz="1800" dirty="0">
              <a:latin typeface="Lucida Console" pitchFamily="49" charset="0"/>
            </a:endParaRPr>
          </a:p>
          <a:p>
            <a:r>
              <a:rPr lang="en-US" altLang="zh-TW" sz="1800" dirty="0" err="1">
                <a:latin typeface="Lucida Console" pitchFamily="49" charset="0"/>
              </a:rPr>
              <a:t>int</a:t>
            </a:r>
            <a:r>
              <a:rPr lang="en-US" altLang="zh-TW" sz="1800" dirty="0">
                <a:latin typeface="Lucida Console" pitchFamily="49" charset="0"/>
              </a:rPr>
              <a:t> distance[MAX_VERTICES];</a:t>
            </a:r>
          </a:p>
          <a:p>
            <a:r>
              <a:rPr lang="en-US" altLang="zh-TW" sz="1800" dirty="0">
                <a:latin typeface="Lucida Console" pitchFamily="49" charset="0"/>
              </a:rPr>
              <a:t>short </a:t>
            </a:r>
            <a:r>
              <a:rPr lang="en-US" altLang="zh-TW" sz="1800" dirty="0" err="1">
                <a:latin typeface="Lucida Console" pitchFamily="49" charset="0"/>
              </a:rPr>
              <a:t>int</a:t>
            </a:r>
            <a:r>
              <a:rPr lang="en-US" altLang="zh-TW" sz="1800" dirty="0">
                <a:latin typeface="Lucida Console" pitchFamily="49" charset="0"/>
              </a:rPr>
              <a:t> found{MAX_VERTICES];</a:t>
            </a:r>
          </a:p>
          <a:p>
            <a:r>
              <a:rPr lang="en-US" altLang="zh-TW" sz="1800" dirty="0" err="1">
                <a:latin typeface="Lucida Console" pitchFamily="49" charset="0"/>
              </a:rPr>
              <a:t>int</a:t>
            </a:r>
            <a:r>
              <a:rPr lang="en-US" altLang="zh-TW" sz="1800" dirty="0">
                <a:latin typeface="Lucida Console" pitchFamily="49" charset="0"/>
              </a:rPr>
              <a:t> n = MAX_VERTICES;</a:t>
            </a:r>
          </a:p>
        </p:txBody>
      </p:sp>
      <p:grpSp>
        <p:nvGrpSpPr>
          <p:cNvPr id="278533" name="Group 5"/>
          <p:cNvGrpSpPr>
            <a:grpSpLocks/>
          </p:cNvGrpSpPr>
          <p:nvPr/>
        </p:nvGrpSpPr>
        <p:grpSpPr bwMode="auto">
          <a:xfrm>
            <a:off x="2277839" y="3861048"/>
            <a:ext cx="4670425" cy="2916238"/>
            <a:chOff x="2653" y="2273"/>
            <a:chExt cx="2942" cy="1837"/>
          </a:xfrm>
        </p:grpSpPr>
        <p:sp>
          <p:nvSpPr>
            <p:cNvPr id="278534" name="Oval 6"/>
            <p:cNvSpPr>
              <a:spLocks noChangeArrowheads="1"/>
            </p:cNvSpPr>
            <p:nvPr/>
          </p:nvSpPr>
          <p:spPr bwMode="auto">
            <a:xfrm>
              <a:off x="3003" y="2730"/>
              <a:ext cx="348" cy="3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rgbClr val="0000FF"/>
                  </a:solidFill>
                  <a:latin typeface="Times New Roman" pitchFamily="18" charset="0"/>
                </a:rPr>
                <a:t>V</a:t>
              </a:r>
              <a:r>
                <a:rPr lang="en-US" altLang="zh-TW" sz="2400" baseline="-25000">
                  <a:solidFill>
                    <a:srgbClr val="0000FF"/>
                  </a:solidFill>
                  <a:latin typeface="Times New Roman" pitchFamily="18" charset="0"/>
                </a:rPr>
                <a:t>0</a:t>
              </a:r>
              <a:endParaRPr lang="en-US" altLang="zh-TW" sz="240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78535" name="Oval 7"/>
            <p:cNvSpPr>
              <a:spLocks noChangeArrowheads="1"/>
            </p:cNvSpPr>
            <p:nvPr/>
          </p:nvSpPr>
          <p:spPr bwMode="auto">
            <a:xfrm>
              <a:off x="5247" y="2754"/>
              <a:ext cx="348" cy="3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rgbClr val="0000FF"/>
                  </a:solidFill>
                  <a:latin typeface="Times New Roman" pitchFamily="18" charset="0"/>
                </a:rPr>
                <a:t>V</a:t>
              </a:r>
              <a:r>
                <a:rPr lang="en-US" altLang="zh-TW" sz="2400" baseline="-25000">
                  <a:solidFill>
                    <a:srgbClr val="0000FF"/>
                  </a:solidFill>
                  <a:latin typeface="Times New Roman" pitchFamily="18" charset="0"/>
                </a:rPr>
                <a:t>4</a:t>
              </a:r>
              <a:endParaRPr lang="en-US" altLang="zh-TW" sz="240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78536" name="Oval 8"/>
            <p:cNvSpPr>
              <a:spLocks noChangeArrowheads="1"/>
            </p:cNvSpPr>
            <p:nvPr/>
          </p:nvSpPr>
          <p:spPr bwMode="auto">
            <a:xfrm>
              <a:off x="4119" y="2742"/>
              <a:ext cx="348" cy="3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rgbClr val="0000FF"/>
                  </a:solidFill>
                  <a:latin typeface="Times New Roman" pitchFamily="18" charset="0"/>
                </a:rPr>
                <a:t>V</a:t>
              </a:r>
              <a:r>
                <a:rPr lang="en-US" altLang="zh-TW" sz="2400" baseline="-25000">
                  <a:solidFill>
                    <a:srgbClr val="0000FF"/>
                  </a:solidFill>
                  <a:latin typeface="Times New Roman" pitchFamily="18" charset="0"/>
                </a:rPr>
                <a:t>1</a:t>
              </a:r>
              <a:endParaRPr lang="en-US" altLang="zh-TW" sz="240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78537" name="Oval 9"/>
            <p:cNvSpPr>
              <a:spLocks noChangeArrowheads="1"/>
            </p:cNvSpPr>
            <p:nvPr/>
          </p:nvSpPr>
          <p:spPr bwMode="auto">
            <a:xfrm>
              <a:off x="5235" y="3774"/>
              <a:ext cx="348" cy="3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rgbClr val="0000FF"/>
                  </a:solidFill>
                  <a:latin typeface="Times New Roman" pitchFamily="18" charset="0"/>
                </a:rPr>
                <a:t>V</a:t>
              </a:r>
              <a:r>
                <a:rPr lang="en-US" altLang="zh-TW" sz="2400" baseline="-25000">
                  <a:solidFill>
                    <a:srgbClr val="0000FF"/>
                  </a:solidFill>
                  <a:latin typeface="Times New Roman" pitchFamily="18" charset="0"/>
                </a:rPr>
                <a:t>5</a:t>
              </a:r>
              <a:endParaRPr lang="en-US" altLang="zh-TW" sz="240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78538" name="Oval 10"/>
            <p:cNvSpPr>
              <a:spLocks noChangeArrowheads="1"/>
            </p:cNvSpPr>
            <p:nvPr/>
          </p:nvSpPr>
          <p:spPr bwMode="auto">
            <a:xfrm>
              <a:off x="4107" y="3774"/>
              <a:ext cx="348" cy="3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rgbClr val="0000FF"/>
                  </a:solidFill>
                  <a:latin typeface="Times New Roman" pitchFamily="18" charset="0"/>
                </a:rPr>
                <a:t>V</a:t>
              </a:r>
              <a:r>
                <a:rPr lang="en-US" altLang="zh-TW" sz="2400" baseline="-25000">
                  <a:solidFill>
                    <a:srgbClr val="0000FF"/>
                  </a:solidFill>
                  <a:latin typeface="Times New Roman" pitchFamily="18" charset="0"/>
                </a:rPr>
                <a:t>3</a:t>
              </a:r>
              <a:endParaRPr lang="en-US" altLang="zh-TW" sz="240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78539" name="Oval 11"/>
            <p:cNvSpPr>
              <a:spLocks noChangeArrowheads="1"/>
            </p:cNvSpPr>
            <p:nvPr/>
          </p:nvSpPr>
          <p:spPr bwMode="auto">
            <a:xfrm>
              <a:off x="3003" y="3750"/>
              <a:ext cx="348" cy="3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rgbClr val="0000FF"/>
                  </a:solidFill>
                  <a:latin typeface="Times New Roman" pitchFamily="18" charset="0"/>
                </a:rPr>
                <a:t>V</a:t>
              </a:r>
              <a:r>
                <a:rPr lang="en-US" altLang="zh-TW" sz="2400" baseline="-25000">
                  <a:solidFill>
                    <a:srgbClr val="0000FF"/>
                  </a:solidFill>
                  <a:latin typeface="Times New Roman" pitchFamily="18" charset="0"/>
                </a:rPr>
                <a:t>2</a:t>
              </a:r>
              <a:endParaRPr lang="en-US" altLang="zh-TW" sz="240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78540" name="Line 12"/>
            <p:cNvSpPr>
              <a:spLocks noChangeShapeType="1"/>
            </p:cNvSpPr>
            <p:nvPr/>
          </p:nvSpPr>
          <p:spPr bwMode="auto">
            <a:xfrm>
              <a:off x="3351" y="2886"/>
              <a:ext cx="7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solidFill>
                  <a:srgbClr val="0000FF"/>
                </a:solidFill>
              </a:endParaRPr>
            </a:p>
          </p:txBody>
        </p:sp>
        <p:sp>
          <p:nvSpPr>
            <p:cNvPr id="278541" name="Line 13"/>
            <p:cNvSpPr>
              <a:spLocks noChangeShapeType="1"/>
            </p:cNvSpPr>
            <p:nvPr/>
          </p:nvSpPr>
          <p:spPr bwMode="auto">
            <a:xfrm>
              <a:off x="4467" y="2898"/>
              <a:ext cx="7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solidFill>
                  <a:srgbClr val="0000FF"/>
                </a:solidFill>
              </a:endParaRPr>
            </a:p>
          </p:txBody>
        </p:sp>
        <p:sp>
          <p:nvSpPr>
            <p:cNvPr id="278542" name="Line 14"/>
            <p:cNvSpPr>
              <a:spLocks noChangeShapeType="1"/>
            </p:cNvSpPr>
            <p:nvPr/>
          </p:nvSpPr>
          <p:spPr bwMode="auto">
            <a:xfrm>
              <a:off x="3351" y="3918"/>
              <a:ext cx="6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solidFill>
                  <a:srgbClr val="0000FF"/>
                </a:solidFill>
              </a:endParaRPr>
            </a:p>
          </p:txBody>
        </p:sp>
        <p:sp>
          <p:nvSpPr>
            <p:cNvPr id="278543" name="Line 15"/>
            <p:cNvSpPr>
              <a:spLocks noChangeShapeType="1"/>
            </p:cNvSpPr>
            <p:nvPr/>
          </p:nvSpPr>
          <p:spPr bwMode="auto">
            <a:xfrm>
              <a:off x="4479" y="3930"/>
              <a:ext cx="7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solidFill>
                  <a:srgbClr val="0000FF"/>
                </a:solidFill>
              </a:endParaRPr>
            </a:p>
          </p:txBody>
        </p:sp>
        <p:sp>
          <p:nvSpPr>
            <p:cNvPr id="278544" name="Line 16"/>
            <p:cNvSpPr>
              <a:spLocks noChangeShapeType="1"/>
            </p:cNvSpPr>
            <p:nvPr/>
          </p:nvSpPr>
          <p:spPr bwMode="auto">
            <a:xfrm flipH="1">
              <a:off x="4527" y="3078"/>
              <a:ext cx="816" cy="7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solidFill>
                  <a:srgbClr val="0000FF"/>
                </a:solidFill>
              </a:endParaRPr>
            </a:p>
          </p:txBody>
        </p:sp>
        <p:sp>
          <p:nvSpPr>
            <p:cNvPr id="278545" name="Line 17"/>
            <p:cNvSpPr>
              <a:spLocks noChangeShapeType="1"/>
            </p:cNvSpPr>
            <p:nvPr/>
          </p:nvSpPr>
          <p:spPr bwMode="auto">
            <a:xfrm flipV="1">
              <a:off x="4395" y="3066"/>
              <a:ext cx="840" cy="7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solidFill>
                  <a:srgbClr val="0000FF"/>
                </a:solidFill>
              </a:endParaRPr>
            </a:p>
          </p:txBody>
        </p:sp>
        <p:sp>
          <p:nvSpPr>
            <p:cNvPr id="278546" name="Line 18"/>
            <p:cNvSpPr>
              <a:spLocks noChangeShapeType="1"/>
            </p:cNvSpPr>
            <p:nvPr/>
          </p:nvSpPr>
          <p:spPr bwMode="auto">
            <a:xfrm flipV="1">
              <a:off x="4275" y="3138"/>
              <a:ext cx="0" cy="6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solidFill>
                  <a:srgbClr val="0000FF"/>
                </a:solidFill>
              </a:endParaRPr>
            </a:p>
          </p:txBody>
        </p:sp>
        <p:sp>
          <p:nvSpPr>
            <p:cNvPr id="278547" name="Line 19"/>
            <p:cNvSpPr>
              <a:spLocks noChangeShapeType="1"/>
            </p:cNvSpPr>
            <p:nvPr/>
          </p:nvSpPr>
          <p:spPr bwMode="auto">
            <a:xfrm flipH="1">
              <a:off x="3387" y="3078"/>
              <a:ext cx="792" cy="6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solidFill>
                  <a:srgbClr val="0000FF"/>
                </a:solidFill>
              </a:endParaRPr>
            </a:p>
          </p:txBody>
        </p:sp>
        <p:sp>
          <p:nvSpPr>
            <p:cNvPr id="278548" name="Freeform 20"/>
            <p:cNvSpPr>
              <a:spLocks/>
            </p:cNvSpPr>
            <p:nvPr/>
          </p:nvSpPr>
          <p:spPr bwMode="auto">
            <a:xfrm>
              <a:off x="3291" y="3067"/>
              <a:ext cx="82" cy="696"/>
            </a:xfrm>
            <a:custGeom>
              <a:avLst/>
              <a:gdLst>
                <a:gd name="T0" fmla="*/ 0 w 142"/>
                <a:gd name="T1" fmla="*/ 0 h 696"/>
                <a:gd name="T2" fmla="*/ 72 w 142"/>
                <a:gd name="T3" fmla="*/ 132 h 696"/>
                <a:gd name="T4" fmla="*/ 132 w 142"/>
                <a:gd name="T5" fmla="*/ 324 h 696"/>
                <a:gd name="T6" fmla="*/ 132 w 142"/>
                <a:gd name="T7" fmla="*/ 444 h 696"/>
                <a:gd name="T8" fmla="*/ 108 w 142"/>
                <a:gd name="T9" fmla="*/ 552 h 696"/>
                <a:gd name="T10" fmla="*/ 24 w 142"/>
                <a:gd name="T11" fmla="*/ 696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2" h="696">
                  <a:moveTo>
                    <a:pt x="0" y="0"/>
                  </a:moveTo>
                  <a:cubicBezTo>
                    <a:pt x="25" y="39"/>
                    <a:pt x="50" y="78"/>
                    <a:pt x="72" y="132"/>
                  </a:cubicBezTo>
                  <a:cubicBezTo>
                    <a:pt x="94" y="186"/>
                    <a:pt x="122" y="272"/>
                    <a:pt x="132" y="324"/>
                  </a:cubicBezTo>
                  <a:cubicBezTo>
                    <a:pt x="142" y="376"/>
                    <a:pt x="136" y="406"/>
                    <a:pt x="132" y="444"/>
                  </a:cubicBezTo>
                  <a:cubicBezTo>
                    <a:pt x="128" y="482"/>
                    <a:pt x="126" y="510"/>
                    <a:pt x="108" y="552"/>
                  </a:cubicBezTo>
                  <a:cubicBezTo>
                    <a:pt x="90" y="594"/>
                    <a:pt x="38" y="674"/>
                    <a:pt x="24" y="69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solidFill>
                  <a:srgbClr val="0000FF"/>
                </a:solidFill>
              </a:endParaRPr>
            </a:p>
          </p:txBody>
        </p:sp>
        <p:sp>
          <p:nvSpPr>
            <p:cNvPr id="278549" name="Freeform 21"/>
            <p:cNvSpPr>
              <a:spLocks/>
            </p:cNvSpPr>
            <p:nvPr/>
          </p:nvSpPr>
          <p:spPr bwMode="auto">
            <a:xfrm flipH="1" flipV="1">
              <a:off x="2967" y="3052"/>
              <a:ext cx="82" cy="696"/>
            </a:xfrm>
            <a:custGeom>
              <a:avLst/>
              <a:gdLst>
                <a:gd name="T0" fmla="*/ 0 w 142"/>
                <a:gd name="T1" fmla="*/ 0 h 696"/>
                <a:gd name="T2" fmla="*/ 72 w 142"/>
                <a:gd name="T3" fmla="*/ 132 h 696"/>
                <a:gd name="T4" fmla="*/ 132 w 142"/>
                <a:gd name="T5" fmla="*/ 324 h 696"/>
                <a:gd name="T6" fmla="*/ 132 w 142"/>
                <a:gd name="T7" fmla="*/ 444 h 696"/>
                <a:gd name="T8" fmla="*/ 108 w 142"/>
                <a:gd name="T9" fmla="*/ 552 h 696"/>
                <a:gd name="T10" fmla="*/ 24 w 142"/>
                <a:gd name="T11" fmla="*/ 696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2" h="696">
                  <a:moveTo>
                    <a:pt x="0" y="0"/>
                  </a:moveTo>
                  <a:cubicBezTo>
                    <a:pt x="25" y="39"/>
                    <a:pt x="50" y="78"/>
                    <a:pt x="72" y="132"/>
                  </a:cubicBezTo>
                  <a:cubicBezTo>
                    <a:pt x="94" y="186"/>
                    <a:pt x="122" y="272"/>
                    <a:pt x="132" y="324"/>
                  </a:cubicBezTo>
                  <a:cubicBezTo>
                    <a:pt x="142" y="376"/>
                    <a:pt x="136" y="406"/>
                    <a:pt x="132" y="444"/>
                  </a:cubicBezTo>
                  <a:cubicBezTo>
                    <a:pt x="128" y="482"/>
                    <a:pt x="126" y="510"/>
                    <a:pt x="108" y="552"/>
                  </a:cubicBezTo>
                  <a:cubicBezTo>
                    <a:pt x="90" y="594"/>
                    <a:pt x="38" y="674"/>
                    <a:pt x="24" y="69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solidFill>
                  <a:srgbClr val="0000FF"/>
                </a:solidFill>
              </a:endParaRPr>
            </a:p>
          </p:txBody>
        </p:sp>
        <p:sp>
          <p:nvSpPr>
            <p:cNvPr id="278550" name="Text Box 22"/>
            <p:cNvSpPr txBox="1">
              <a:spLocks noChangeArrowheads="1"/>
            </p:cNvSpPr>
            <p:nvPr/>
          </p:nvSpPr>
          <p:spPr bwMode="auto">
            <a:xfrm>
              <a:off x="3617" y="2665"/>
              <a:ext cx="13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>
                  <a:solidFill>
                    <a:srgbClr val="0000FF"/>
                  </a:solidFill>
                  <a:latin typeface="Times New Roman" pitchFamily="18" charset="0"/>
                </a:rPr>
                <a:t>50                      10</a:t>
              </a:r>
              <a:endParaRPr lang="en-US" altLang="zh-TW" sz="240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78551" name="Text Box 23"/>
            <p:cNvSpPr txBox="1">
              <a:spLocks noChangeArrowheads="1"/>
            </p:cNvSpPr>
            <p:nvPr/>
          </p:nvSpPr>
          <p:spPr bwMode="auto">
            <a:xfrm>
              <a:off x="2653" y="3301"/>
              <a:ext cx="26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>
                  <a:solidFill>
                    <a:srgbClr val="0000FF"/>
                  </a:solidFill>
                  <a:latin typeface="Times New Roman" pitchFamily="18" charset="0"/>
                </a:rPr>
                <a:t> 20      10      15          20       35        30  </a:t>
              </a:r>
            </a:p>
          </p:txBody>
        </p:sp>
        <p:sp>
          <p:nvSpPr>
            <p:cNvPr id="278552" name="Text Box 24"/>
            <p:cNvSpPr txBox="1">
              <a:spLocks noChangeArrowheads="1"/>
            </p:cNvSpPr>
            <p:nvPr/>
          </p:nvSpPr>
          <p:spPr bwMode="auto">
            <a:xfrm>
              <a:off x="3685" y="3709"/>
              <a:ext cx="1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TW" sz="2000">
                  <a:solidFill>
                    <a:srgbClr val="0000FF"/>
                  </a:solidFill>
                  <a:latin typeface="Times New Roman" pitchFamily="18" charset="0"/>
                </a:rPr>
                <a:t>15                       3</a:t>
              </a:r>
            </a:p>
          </p:txBody>
        </p:sp>
        <p:sp>
          <p:nvSpPr>
            <p:cNvPr id="278553" name="Text Box 25"/>
            <p:cNvSpPr txBox="1">
              <a:spLocks noChangeArrowheads="1"/>
            </p:cNvSpPr>
            <p:nvPr/>
          </p:nvSpPr>
          <p:spPr bwMode="auto">
            <a:xfrm>
              <a:off x="4146" y="2273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TW" sz="2000">
                  <a:solidFill>
                    <a:srgbClr val="0000FF"/>
                  </a:solidFill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278554" name="Freeform 26"/>
            <p:cNvSpPr>
              <a:spLocks/>
            </p:cNvSpPr>
            <p:nvPr/>
          </p:nvSpPr>
          <p:spPr bwMode="auto">
            <a:xfrm>
              <a:off x="3176" y="2514"/>
              <a:ext cx="2249" cy="195"/>
            </a:xfrm>
            <a:custGeom>
              <a:avLst/>
              <a:gdLst>
                <a:gd name="T0" fmla="*/ 0 w 2249"/>
                <a:gd name="T1" fmla="*/ 179 h 195"/>
                <a:gd name="T2" fmla="*/ 529 w 2249"/>
                <a:gd name="T3" fmla="*/ 47 h 195"/>
                <a:gd name="T4" fmla="*/ 1097 w 2249"/>
                <a:gd name="T5" fmla="*/ 0 h 195"/>
                <a:gd name="T6" fmla="*/ 1681 w 2249"/>
                <a:gd name="T7" fmla="*/ 47 h 195"/>
                <a:gd name="T8" fmla="*/ 2249 w 2249"/>
                <a:gd name="T9" fmla="*/ 19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9" h="195">
                  <a:moveTo>
                    <a:pt x="0" y="179"/>
                  </a:moveTo>
                  <a:cubicBezTo>
                    <a:pt x="88" y="157"/>
                    <a:pt x="346" y="77"/>
                    <a:pt x="529" y="47"/>
                  </a:cubicBezTo>
                  <a:cubicBezTo>
                    <a:pt x="712" y="17"/>
                    <a:pt x="905" y="0"/>
                    <a:pt x="1097" y="0"/>
                  </a:cubicBezTo>
                  <a:cubicBezTo>
                    <a:pt x="1289" y="0"/>
                    <a:pt x="1489" y="14"/>
                    <a:pt x="1681" y="47"/>
                  </a:cubicBezTo>
                  <a:cubicBezTo>
                    <a:pt x="1873" y="80"/>
                    <a:pt x="2131" y="164"/>
                    <a:pt x="2249" y="19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505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4"/>
          <p:cNvSpPr>
            <a:spLocks noChangeArrowheads="1"/>
          </p:cNvSpPr>
          <p:nvPr/>
        </p:nvSpPr>
        <p:spPr bwMode="auto">
          <a:xfrm>
            <a:off x="-36512" y="1330424"/>
            <a:ext cx="9180512" cy="55275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92075" tIns="46038" rIns="92075" bIns="46038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void </a:t>
            </a:r>
            <a:r>
              <a:rPr lang="en-US" altLang="zh-TW" sz="1600" b="1" dirty="0" err="1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shortestpath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(</a:t>
            </a:r>
            <a:r>
              <a:rPr lang="en-US" altLang="zh-TW" sz="1600" b="1" dirty="0" err="1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 v, </a:t>
            </a:r>
            <a:r>
              <a:rPr lang="en-US" altLang="zh-TW" sz="1600" b="1" dirty="0" err="1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 cost[][MAX_ERXTICES], </a:t>
            </a:r>
            <a:endParaRPr lang="en-US" altLang="zh-TW" sz="1600" b="1" dirty="0" smtClean="0">
              <a:solidFill>
                <a:schemeClr val="tx1"/>
              </a:solidFill>
              <a:latin typeface="Courier New" pitchFamily="49" charset="0"/>
              <a:ea typeface="新細明體" charset="-120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600" b="1" dirty="0" err="1" smtClean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distance[], </a:t>
            </a:r>
            <a:r>
              <a:rPr lang="en-US" altLang="zh-TW" sz="1600" b="1" dirty="0" err="1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 n, short </a:t>
            </a:r>
            <a:r>
              <a:rPr lang="en-US" altLang="zh-TW" sz="1600" b="1" dirty="0" err="1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 found[])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{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  </a:t>
            </a:r>
            <a:r>
              <a:rPr lang="en-US" altLang="zh-TW" sz="1600" b="1" dirty="0" err="1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 i, u, w;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  for (i=0; i&lt;n; i++) {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    found[i] = FALSE;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    distance[i] = cost[v][i];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  }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  found[v] = TRUE;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  distance[v] = 0</a:t>
            </a: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  for (i=0; i&lt;n-2; </a:t>
            </a:r>
            <a:r>
              <a:rPr lang="en-US" altLang="zh-TW" sz="1600" b="1" dirty="0">
                <a:latin typeface="Courier New" pitchFamily="49" charset="0"/>
                <a:ea typeface="新細明體" charset="-120"/>
              </a:rPr>
              <a:t>i++) </a:t>
            </a:r>
            <a:endParaRPr lang="en-US" altLang="zh-TW" sz="1600" b="1" dirty="0" smtClean="0">
              <a:solidFill>
                <a:schemeClr val="tx1"/>
              </a:solidFill>
              <a:latin typeface="Courier New" pitchFamily="49" charset="0"/>
              <a:ea typeface="新細明體" charset="-120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600" b="1" dirty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{  u = choose(distance, n, found);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    found[u] = TRUE;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    for (w=0; w&lt;n; w++) 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      if (!found[w])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        </a:t>
            </a:r>
            <a:r>
              <a:rPr lang="en-US" altLang="zh-TW" sz="1600" b="1" dirty="0">
                <a:latin typeface="Courier New" pitchFamily="49" charset="0"/>
                <a:ea typeface="新細明體" charset="-120"/>
              </a:rPr>
              <a:t>if (distance[w]&gt;distance[u]+cost[u][w])</a:t>
            </a:r>
            <a:endParaRPr lang="en-US" altLang="zh-TW" sz="1600" b="1" dirty="0" smtClean="0">
              <a:solidFill>
                <a:schemeClr val="tx1"/>
              </a:solidFill>
              <a:latin typeface="Courier New" pitchFamily="49" charset="0"/>
              <a:ea typeface="新細明體" charset="-120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            distance[w] = distance[u]+cost[u][w];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  }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1600" b="1" dirty="0" smtClean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}</a:t>
            </a:r>
            <a:endParaRPr lang="en-US" altLang="zh-TW" sz="1600" b="1" dirty="0">
              <a:solidFill>
                <a:schemeClr val="tx1"/>
              </a:solidFill>
              <a:latin typeface="Courier New" pitchFamily="49" charset="0"/>
              <a:ea typeface="新細明體" charset="-120"/>
            </a:endParaRP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332656"/>
            <a:ext cx="8028682" cy="64770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sz="4000" dirty="0" err="1"/>
              <a:t>Dijkastra’s</a:t>
            </a:r>
            <a:r>
              <a:rPr lang="en-US" altLang="zh-TW" sz="4000" dirty="0"/>
              <a:t> Algorithm(v=0</a:t>
            </a:r>
            <a:r>
              <a:rPr lang="en-US" altLang="zh-TW" sz="4000" dirty="0" smtClean="0"/>
              <a:t>)</a:t>
            </a:r>
            <a:endParaRPr lang="en-US" altLang="zh-TW" sz="4000" dirty="0"/>
          </a:p>
        </p:txBody>
      </p:sp>
      <p:sp>
        <p:nvSpPr>
          <p:cNvPr id="305764" name="Rectangle 612"/>
          <p:cNvSpPr>
            <a:spLocks noChangeArrowheads="1"/>
          </p:cNvSpPr>
          <p:nvPr/>
        </p:nvSpPr>
        <p:spPr bwMode="auto">
          <a:xfrm>
            <a:off x="4860032" y="1987550"/>
            <a:ext cx="4248150" cy="295433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0000FF"/>
              </a:solidFill>
            </a:endParaRPr>
          </a:p>
        </p:txBody>
      </p:sp>
      <p:sp>
        <p:nvSpPr>
          <p:cNvPr id="305765" name="Rectangle 613"/>
          <p:cNvSpPr>
            <a:spLocks noChangeArrowheads="1"/>
          </p:cNvSpPr>
          <p:nvPr/>
        </p:nvSpPr>
        <p:spPr bwMode="auto">
          <a:xfrm>
            <a:off x="7669907" y="1557338"/>
            <a:ext cx="215900" cy="2159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5766" name="Rectangle 614"/>
          <p:cNvSpPr>
            <a:spLocks noChangeArrowheads="1"/>
          </p:cNvSpPr>
          <p:nvPr/>
        </p:nvSpPr>
        <p:spPr bwMode="auto">
          <a:xfrm>
            <a:off x="7885807" y="1557338"/>
            <a:ext cx="215900" cy="2159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5767" name="Rectangle 615"/>
          <p:cNvSpPr>
            <a:spLocks noChangeArrowheads="1"/>
          </p:cNvSpPr>
          <p:nvPr/>
        </p:nvSpPr>
        <p:spPr bwMode="auto">
          <a:xfrm>
            <a:off x="8101707" y="1557338"/>
            <a:ext cx="215900" cy="2159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zh-TW" altLang="zh-TW" b="1"/>
          </a:p>
        </p:txBody>
      </p:sp>
      <p:sp>
        <p:nvSpPr>
          <p:cNvPr id="305768" name="Rectangle 616"/>
          <p:cNvSpPr>
            <a:spLocks noChangeArrowheads="1"/>
          </p:cNvSpPr>
          <p:nvPr/>
        </p:nvSpPr>
        <p:spPr bwMode="auto">
          <a:xfrm>
            <a:off x="8317607" y="1557338"/>
            <a:ext cx="215900" cy="2159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5769" name="Rectangle 617"/>
          <p:cNvSpPr>
            <a:spLocks noChangeArrowheads="1"/>
          </p:cNvSpPr>
          <p:nvPr/>
        </p:nvSpPr>
        <p:spPr bwMode="auto">
          <a:xfrm>
            <a:off x="8533507" y="1557338"/>
            <a:ext cx="215900" cy="2159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5770" name="Rectangle 618"/>
          <p:cNvSpPr>
            <a:spLocks noChangeArrowheads="1"/>
          </p:cNvSpPr>
          <p:nvPr/>
        </p:nvSpPr>
        <p:spPr bwMode="auto">
          <a:xfrm>
            <a:off x="8749407" y="1557338"/>
            <a:ext cx="215900" cy="2159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5773" name="Text Box 621"/>
          <p:cNvSpPr txBox="1">
            <a:spLocks noChangeArrowheads="1"/>
          </p:cNvSpPr>
          <p:nvPr/>
        </p:nvSpPr>
        <p:spPr bwMode="auto">
          <a:xfrm>
            <a:off x="7596882" y="1328738"/>
            <a:ext cx="360363" cy="228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900">
                <a:latin typeface="Verdana" pitchFamily="34" charset="0"/>
              </a:rPr>
              <a:t>[0]</a:t>
            </a:r>
          </a:p>
        </p:txBody>
      </p:sp>
      <p:sp>
        <p:nvSpPr>
          <p:cNvPr id="305774" name="Text Box 622"/>
          <p:cNvSpPr txBox="1">
            <a:spLocks noChangeArrowheads="1"/>
          </p:cNvSpPr>
          <p:nvPr/>
        </p:nvSpPr>
        <p:spPr bwMode="auto">
          <a:xfrm>
            <a:off x="7812782" y="1328738"/>
            <a:ext cx="360363" cy="228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900">
                <a:latin typeface="Verdana" pitchFamily="34" charset="0"/>
              </a:rPr>
              <a:t>[1]</a:t>
            </a:r>
          </a:p>
        </p:txBody>
      </p:sp>
      <p:sp>
        <p:nvSpPr>
          <p:cNvPr id="305775" name="Text Box 623"/>
          <p:cNvSpPr txBox="1">
            <a:spLocks noChangeArrowheads="1"/>
          </p:cNvSpPr>
          <p:nvPr/>
        </p:nvSpPr>
        <p:spPr bwMode="auto">
          <a:xfrm>
            <a:off x="8028682" y="1328738"/>
            <a:ext cx="360363" cy="228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900">
                <a:latin typeface="Verdana" pitchFamily="34" charset="0"/>
              </a:rPr>
              <a:t>[2]</a:t>
            </a:r>
          </a:p>
        </p:txBody>
      </p:sp>
      <p:sp>
        <p:nvSpPr>
          <p:cNvPr id="305776" name="Text Box 624"/>
          <p:cNvSpPr txBox="1">
            <a:spLocks noChangeArrowheads="1"/>
          </p:cNvSpPr>
          <p:nvPr/>
        </p:nvSpPr>
        <p:spPr bwMode="auto">
          <a:xfrm>
            <a:off x="8244582" y="1328738"/>
            <a:ext cx="360363" cy="228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900">
                <a:latin typeface="Verdana" pitchFamily="34" charset="0"/>
              </a:rPr>
              <a:t>[3]</a:t>
            </a:r>
          </a:p>
        </p:txBody>
      </p:sp>
      <p:sp>
        <p:nvSpPr>
          <p:cNvPr id="305777" name="Text Box 625"/>
          <p:cNvSpPr txBox="1">
            <a:spLocks noChangeArrowheads="1"/>
          </p:cNvSpPr>
          <p:nvPr/>
        </p:nvSpPr>
        <p:spPr bwMode="auto">
          <a:xfrm>
            <a:off x="8460482" y="1328738"/>
            <a:ext cx="360363" cy="228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900">
                <a:latin typeface="Verdana" pitchFamily="34" charset="0"/>
              </a:rPr>
              <a:t>[4]</a:t>
            </a:r>
          </a:p>
        </p:txBody>
      </p:sp>
      <p:sp>
        <p:nvSpPr>
          <p:cNvPr id="305778" name="Text Box 626"/>
          <p:cNvSpPr txBox="1">
            <a:spLocks noChangeArrowheads="1"/>
          </p:cNvSpPr>
          <p:nvPr/>
        </p:nvSpPr>
        <p:spPr bwMode="auto">
          <a:xfrm>
            <a:off x="8676382" y="1328738"/>
            <a:ext cx="360363" cy="228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900">
                <a:latin typeface="Verdana" pitchFamily="34" charset="0"/>
              </a:rPr>
              <a:t>[5]</a:t>
            </a:r>
          </a:p>
        </p:txBody>
      </p:sp>
      <p:grpSp>
        <p:nvGrpSpPr>
          <p:cNvPr id="305781" name="Group 629"/>
          <p:cNvGrpSpPr>
            <a:grpSpLocks/>
          </p:cNvGrpSpPr>
          <p:nvPr/>
        </p:nvGrpSpPr>
        <p:grpSpPr bwMode="auto">
          <a:xfrm>
            <a:off x="7669907" y="1557338"/>
            <a:ext cx="215900" cy="215900"/>
            <a:chOff x="4059" y="845"/>
            <a:chExt cx="136" cy="136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305782" name="Line 630"/>
            <p:cNvSpPr>
              <a:spLocks noChangeShapeType="1"/>
            </p:cNvSpPr>
            <p:nvPr/>
          </p:nvSpPr>
          <p:spPr bwMode="auto">
            <a:xfrm>
              <a:off x="4059" y="845"/>
              <a:ext cx="136" cy="13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5783" name="Line 631"/>
            <p:cNvSpPr>
              <a:spLocks noChangeShapeType="1"/>
            </p:cNvSpPr>
            <p:nvPr/>
          </p:nvSpPr>
          <p:spPr bwMode="auto">
            <a:xfrm flipH="1">
              <a:off x="4059" y="845"/>
              <a:ext cx="136" cy="13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05784" name="Group 632"/>
          <p:cNvGrpSpPr>
            <a:grpSpLocks/>
          </p:cNvGrpSpPr>
          <p:nvPr/>
        </p:nvGrpSpPr>
        <p:grpSpPr bwMode="auto">
          <a:xfrm>
            <a:off x="8103295" y="1557338"/>
            <a:ext cx="215900" cy="215900"/>
            <a:chOff x="4059" y="845"/>
            <a:chExt cx="136" cy="136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305785" name="Line 633"/>
            <p:cNvSpPr>
              <a:spLocks noChangeShapeType="1"/>
            </p:cNvSpPr>
            <p:nvPr/>
          </p:nvSpPr>
          <p:spPr bwMode="auto">
            <a:xfrm>
              <a:off x="4059" y="845"/>
              <a:ext cx="136" cy="13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5786" name="Line 634"/>
            <p:cNvSpPr>
              <a:spLocks noChangeShapeType="1"/>
            </p:cNvSpPr>
            <p:nvPr/>
          </p:nvSpPr>
          <p:spPr bwMode="auto">
            <a:xfrm flipH="1">
              <a:off x="4059" y="845"/>
              <a:ext cx="136" cy="13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05787" name="Group 635"/>
          <p:cNvGrpSpPr>
            <a:grpSpLocks/>
          </p:cNvGrpSpPr>
          <p:nvPr/>
        </p:nvGrpSpPr>
        <p:grpSpPr bwMode="auto">
          <a:xfrm>
            <a:off x="8535095" y="1544638"/>
            <a:ext cx="215900" cy="215900"/>
            <a:chOff x="4059" y="845"/>
            <a:chExt cx="136" cy="136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305788" name="Line 636"/>
            <p:cNvSpPr>
              <a:spLocks noChangeShapeType="1"/>
            </p:cNvSpPr>
            <p:nvPr/>
          </p:nvSpPr>
          <p:spPr bwMode="auto">
            <a:xfrm>
              <a:off x="4059" y="845"/>
              <a:ext cx="136" cy="13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5789" name="Line 637"/>
            <p:cNvSpPr>
              <a:spLocks noChangeShapeType="1"/>
            </p:cNvSpPr>
            <p:nvPr/>
          </p:nvSpPr>
          <p:spPr bwMode="auto">
            <a:xfrm flipH="1">
              <a:off x="4059" y="845"/>
              <a:ext cx="136" cy="13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05793" name="Group 641"/>
          <p:cNvGrpSpPr>
            <a:grpSpLocks/>
          </p:cNvGrpSpPr>
          <p:nvPr/>
        </p:nvGrpSpPr>
        <p:grpSpPr bwMode="auto">
          <a:xfrm>
            <a:off x="7885807" y="1544638"/>
            <a:ext cx="215900" cy="215900"/>
            <a:chOff x="4059" y="845"/>
            <a:chExt cx="136" cy="136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305794" name="Line 642"/>
            <p:cNvSpPr>
              <a:spLocks noChangeShapeType="1"/>
            </p:cNvSpPr>
            <p:nvPr/>
          </p:nvSpPr>
          <p:spPr bwMode="auto">
            <a:xfrm>
              <a:off x="4059" y="845"/>
              <a:ext cx="136" cy="13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5795" name="Line 643"/>
            <p:cNvSpPr>
              <a:spLocks noChangeShapeType="1"/>
            </p:cNvSpPr>
            <p:nvPr/>
          </p:nvSpPr>
          <p:spPr bwMode="auto">
            <a:xfrm flipH="1">
              <a:off x="4059" y="845"/>
              <a:ext cx="136" cy="13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05796" name="Group 644"/>
          <p:cNvGrpSpPr>
            <a:grpSpLocks/>
          </p:cNvGrpSpPr>
          <p:nvPr/>
        </p:nvGrpSpPr>
        <p:grpSpPr bwMode="auto">
          <a:xfrm>
            <a:off x="8317607" y="1544638"/>
            <a:ext cx="215900" cy="215900"/>
            <a:chOff x="4059" y="845"/>
            <a:chExt cx="136" cy="136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305797" name="Line 645"/>
            <p:cNvSpPr>
              <a:spLocks noChangeShapeType="1"/>
            </p:cNvSpPr>
            <p:nvPr/>
          </p:nvSpPr>
          <p:spPr bwMode="auto">
            <a:xfrm>
              <a:off x="4059" y="845"/>
              <a:ext cx="136" cy="13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5798" name="Line 646"/>
            <p:cNvSpPr>
              <a:spLocks noChangeShapeType="1"/>
            </p:cNvSpPr>
            <p:nvPr/>
          </p:nvSpPr>
          <p:spPr bwMode="auto">
            <a:xfrm flipH="1">
              <a:off x="4059" y="845"/>
              <a:ext cx="136" cy="13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05799" name="Group 647"/>
          <p:cNvGrpSpPr>
            <a:grpSpLocks/>
          </p:cNvGrpSpPr>
          <p:nvPr/>
        </p:nvGrpSpPr>
        <p:grpSpPr bwMode="auto">
          <a:xfrm>
            <a:off x="8750995" y="1544638"/>
            <a:ext cx="215900" cy="215900"/>
            <a:chOff x="4059" y="845"/>
            <a:chExt cx="136" cy="136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305800" name="Line 648"/>
            <p:cNvSpPr>
              <a:spLocks noChangeShapeType="1"/>
            </p:cNvSpPr>
            <p:nvPr/>
          </p:nvSpPr>
          <p:spPr bwMode="auto">
            <a:xfrm>
              <a:off x="4059" y="845"/>
              <a:ext cx="136" cy="13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5801" name="Line 649"/>
            <p:cNvSpPr>
              <a:spLocks noChangeShapeType="1"/>
            </p:cNvSpPr>
            <p:nvPr/>
          </p:nvSpPr>
          <p:spPr bwMode="auto">
            <a:xfrm flipH="1">
              <a:off x="4059" y="845"/>
              <a:ext cx="136" cy="13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305805" name="Text Box 653"/>
          <p:cNvSpPr txBox="1">
            <a:spLocks noChangeArrowheads="1"/>
          </p:cNvSpPr>
          <p:nvPr/>
        </p:nvSpPr>
        <p:spPr bwMode="auto">
          <a:xfrm>
            <a:off x="7596882" y="871538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dirty="0" smtClean="0"/>
              <a:t>found:</a:t>
            </a:r>
            <a:endParaRPr lang="en-US" altLang="zh-TW" sz="2400" dirty="0"/>
          </a:p>
        </p:txBody>
      </p:sp>
      <p:graphicFrame>
        <p:nvGraphicFramePr>
          <p:cNvPr id="305890" name="Group 7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831599"/>
              </p:ext>
            </p:extLst>
          </p:nvPr>
        </p:nvGraphicFramePr>
        <p:xfrm>
          <a:off x="5074667" y="4581128"/>
          <a:ext cx="4033837" cy="365760"/>
        </p:xfrm>
        <a:graphic>
          <a:graphicData uri="http://schemas.openxmlformats.org/drawingml/2006/table">
            <a:tbl>
              <a:tblPr/>
              <a:tblGrid>
                <a:gridCol w="660400"/>
                <a:gridCol w="661987"/>
                <a:gridCol w="658813"/>
                <a:gridCol w="684212"/>
                <a:gridCol w="684213"/>
                <a:gridCol w="684212"/>
              </a:tblGrid>
              <a:tr h="2746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5892" name="Text Box 740"/>
          <p:cNvSpPr txBox="1">
            <a:spLocks noChangeArrowheads="1"/>
          </p:cNvSpPr>
          <p:nvPr/>
        </p:nvSpPr>
        <p:spPr bwMode="auto">
          <a:xfrm>
            <a:off x="3689839" y="4581177"/>
            <a:ext cx="13862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dirty="0" smtClean="0">
                <a:solidFill>
                  <a:schemeClr val="accent1"/>
                </a:solidFill>
              </a:rPr>
              <a:t>distance</a:t>
            </a:r>
            <a:r>
              <a:rPr lang="en-US" altLang="zh-TW" sz="2400" dirty="0">
                <a:solidFill>
                  <a:schemeClr val="accent1"/>
                </a:solidFill>
              </a:rPr>
              <a:t>:</a:t>
            </a:r>
          </a:p>
        </p:txBody>
      </p:sp>
      <p:sp>
        <p:nvSpPr>
          <p:cNvPr id="305893" name="Text Box 741"/>
          <p:cNvSpPr txBox="1">
            <a:spLocks noChangeArrowheads="1"/>
          </p:cNvSpPr>
          <p:nvPr/>
        </p:nvSpPr>
        <p:spPr bwMode="auto">
          <a:xfrm>
            <a:off x="3634681" y="1916113"/>
            <a:ext cx="87643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dirty="0">
                <a:solidFill>
                  <a:schemeClr val="accent1"/>
                </a:solidFill>
              </a:rPr>
              <a:t>cost:</a:t>
            </a:r>
          </a:p>
        </p:txBody>
      </p:sp>
      <p:sp>
        <p:nvSpPr>
          <p:cNvPr id="305895" name="Text Box 743"/>
          <p:cNvSpPr txBox="1">
            <a:spLocks noChangeArrowheads="1"/>
          </p:cNvSpPr>
          <p:nvPr/>
        </p:nvSpPr>
        <p:spPr bwMode="auto">
          <a:xfrm>
            <a:off x="7380982" y="5013325"/>
            <a:ext cx="28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/>
              <a:t>i:</a:t>
            </a:r>
          </a:p>
        </p:txBody>
      </p:sp>
      <p:sp>
        <p:nvSpPr>
          <p:cNvPr id="305896" name="Text Box 744"/>
          <p:cNvSpPr txBox="1">
            <a:spLocks noChangeArrowheads="1"/>
          </p:cNvSpPr>
          <p:nvPr/>
        </p:nvSpPr>
        <p:spPr bwMode="auto">
          <a:xfrm>
            <a:off x="7307957" y="5492750"/>
            <a:ext cx="360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/>
              <a:t>u:</a:t>
            </a:r>
          </a:p>
        </p:txBody>
      </p:sp>
      <p:sp>
        <p:nvSpPr>
          <p:cNvPr id="305897" name="Text Box 745"/>
          <p:cNvSpPr txBox="1">
            <a:spLocks noChangeArrowheads="1"/>
          </p:cNvSpPr>
          <p:nvPr/>
        </p:nvSpPr>
        <p:spPr bwMode="auto">
          <a:xfrm>
            <a:off x="7236520" y="5995988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/>
              <a:t>w:</a:t>
            </a:r>
          </a:p>
        </p:txBody>
      </p:sp>
      <p:sp>
        <p:nvSpPr>
          <p:cNvPr id="305898" name="Rectangle 746"/>
          <p:cNvSpPr>
            <a:spLocks noChangeArrowheads="1"/>
          </p:cNvSpPr>
          <p:nvPr/>
        </p:nvSpPr>
        <p:spPr bwMode="auto">
          <a:xfrm>
            <a:off x="5292402" y="458112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0</a:t>
            </a:r>
          </a:p>
        </p:txBody>
      </p:sp>
      <p:sp>
        <p:nvSpPr>
          <p:cNvPr id="305899" name="Rectangle 747"/>
          <p:cNvSpPr>
            <a:spLocks noChangeArrowheads="1"/>
          </p:cNvSpPr>
          <p:nvPr/>
        </p:nvSpPr>
        <p:spPr bwMode="auto">
          <a:xfrm>
            <a:off x="5862315" y="4581128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50</a:t>
            </a:r>
          </a:p>
        </p:txBody>
      </p:sp>
      <p:sp>
        <p:nvSpPr>
          <p:cNvPr id="305900" name="Rectangle 748"/>
          <p:cNvSpPr>
            <a:spLocks noChangeArrowheads="1"/>
          </p:cNvSpPr>
          <p:nvPr/>
        </p:nvSpPr>
        <p:spPr bwMode="auto">
          <a:xfrm>
            <a:off x="6511602" y="4581128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5901" name="Rectangle 749"/>
              <p:cNvSpPr>
                <a:spLocks noChangeArrowheads="1"/>
              </p:cNvSpPr>
              <p:nvPr/>
            </p:nvSpPr>
            <p:spPr bwMode="auto">
              <a:xfrm>
                <a:off x="6949752" y="4581128"/>
                <a:ext cx="52289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05901" name="Rectangle 7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49752" y="4581128"/>
                <a:ext cx="522899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5902" name="Rectangle 750"/>
          <p:cNvSpPr>
            <a:spLocks noChangeArrowheads="1"/>
          </p:cNvSpPr>
          <p:nvPr/>
        </p:nvSpPr>
        <p:spPr bwMode="auto">
          <a:xfrm>
            <a:off x="7813352" y="4581128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45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5904" name="Rectangle 752"/>
              <p:cNvSpPr>
                <a:spLocks noChangeArrowheads="1"/>
              </p:cNvSpPr>
              <p:nvPr/>
            </p:nvSpPr>
            <p:spPr bwMode="auto">
              <a:xfrm>
                <a:off x="8316590" y="4581128"/>
                <a:ext cx="52289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05904" name="Rectangle 7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16590" y="4581128"/>
                <a:ext cx="522899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5905" name="Rectangle 753"/>
          <p:cNvSpPr>
            <a:spLocks noChangeArrowheads="1"/>
          </p:cNvSpPr>
          <p:nvPr/>
        </p:nvSpPr>
        <p:spPr bwMode="auto">
          <a:xfrm>
            <a:off x="251520" y="2414146"/>
            <a:ext cx="2376264" cy="26079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5906" name="Rectangle 754"/>
          <p:cNvSpPr>
            <a:spLocks noChangeArrowheads="1"/>
          </p:cNvSpPr>
          <p:nvPr/>
        </p:nvSpPr>
        <p:spPr bwMode="auto">
          <a:xfrm>
            <a:off x="251519" y="2674944"/>
            <a:ext cx="3438319" cy="82730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5907" name="Rectangle 755"/>
          <p:cNvSpPr>
            <a:spLocks noChangeArrowheads="1"/>
          </p:cNvSpPr>
          <p:nvPr/>
        </p:nvSpPr>
        <p:spPr bwMode="auto">
          <a:xfrm>
            <a:off x="251520" y="3502248"/>
            <a:ext cx="1968363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5908" name="Rectangle 756"/>
          <p:cNvSpPr>
            <a:spLocks noChangeArrowheads="1"/>
          </p:cNvSpPr>
          <p:nvPr/>
        </p:nvSpPr>
        <p:spPr bwMode="auto">
          <a:xfrm>
            <a:off x="251520" y="3789164"/>
            <a:ext cx="1968363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5909" name="Rectangle 757"/>
          <p:cNvSpPr>
            <a:spLocks noChangeArrowheads="1"/>
          </p:cNvSpPr>
          <p:nvPr/>
        </p:nvSpPr>
        <p:spPr bwMode="auto">
          <a:xfrm>
            <a:off x="251521" y="4013396"/>
            <a:ext cx="2663825" cy="2797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5910" name="Rectangle 758"/>
          <p:cNvSpPr>
            <a:spLocks noChangeArrowheads="1"/>
          </p:cNvSpPr>
          <p:nvPr/>
        </p:nvSpPr>
        <p:spPr bwMode="auto">
          <a:xfrm>
            <a:off x="538857" y="4293096"/>
            <a:ext cx="3817119" cy="27595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5911" name="Rectangle 759"/>
          <p:cNvSpPr>
            <a:spLocks noChangeArrowheads="1"/>
          </p:cNvSpPr>
          <p:nvPr/>
        </p:nvSpPr>
        <p:spPr bwMode="auto">
          <a:xfrm>
            <a:off x="538858" y="4569047"/>
            <a:ext cx="2042338" cy="23472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5912" name="Rectangle 760"/>
          <p:cNvSpPr>
            <a:spLocks noChangeArrowheads="1"/>
          </p:cNvSpPr>
          <p:nvPr/>
        </p:nvSpPr>
        <p:spPr bwMode="auto">
          <a:xfrm>
            <a:off x="538858" y="4869284"/>
            <a:ext cx="2376488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5913" name="Rectangle 761"/>
          <p:cNvSpPr>
            <a:spLocks noChangeArrowheads="1"/>
          </p:cNvSpPr>
          <p:nvPr/>
        </p:nvSpPr>
        <p:spPr bwMode="auto">
          <a:xfrm>
            <a:off x="755576" y="5085184"/>
            <a:ext cx="1749656" cy="2889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5914" name="Rectangle 762"/>
          <p:cNvSpPr>
            <a:spLocks noChangeArrowheads="1"/>
          </p:cNvSpPr>
          <p:nvPr/>
        </p:nvSpPr>
        <p:spPr bwMode="auto">
          <a:xfrm>
            <a:off x="971600" y="5373216"/>
            <a:ext cx="5324550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5915" name="Rectangle 763"/>
          <p:cNvSpPr>
            <a:spLocks noChangeArrowheads="1"/>
          </p:cNvSpPr>
          <p:nvPr/>
        </p:nvSpPr>
        <p:spPr bwMode="auto">
          <a:xfrm>
            <a:off x="1439652" y="5601816"/>
            <a:ext cx="4706422" cy="27545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5916" name="Text Box 764"/>
          <p:cNvSpPr txBox="1">
            <a:spLocks noChangeArrowheads="1"/>
          </p:cNvSpPr>
          <p:nvPr/>
        </p:nvSpPr>
        <p:spPr bwMode="auto">
          <a:xfrm>
            <a:off x="7669907" y="5013325"/>
            <a:ext cx="28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/>
              <a:t>0</a:t>
            </a:r>
          </a:p>
        </p:txBody>
      </p:sp>
      <p:sp>
        <p:nvSpPr>
          <p:cNvPr id="305917" name="Text Box 765"/>
          <p:cNvSpPr txBox="1">
            <a:spLocks noChangeArrowheads="1"/>
          </p:cNvSpPr>
          <p:nvPr/>
        </p:nvSpPr>
        <p:spPr bwMode="auto">
          <a:xfrm>
            <a:off x="7668320" y="5492750"/>
            <a:ext cx="287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/>
              <a:t>2</a:t>
            </a:r>
          </a:p>
        </p:txBody>
      </p:sp>
      <p:sp>
        <p:nvSpPr>
          <p:cNvPr id="305918" name="Text Box 766"/>
          <p:cNvSpPr txBox="1">
            <a:spLocks noChangeArrowheads="1"/>
          </p:cNvSpPr>
          <p:nvPr/>
        </p:nvSpPr>
        <p:spPr bwMode="auto">
          <a:xfrm>
            <a:off x="7668320" y="5995988"/>
            <a:ext cx="287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/>
              <a:t>0</a:t>
            </a:r>
          </a:p>
        </p:txBody>
      </p:sp>
      <p:sp>
        <p:nvSpPr>
          <p:cNvPr id="305919" name="Text Box 767"/>
          <p:cNvSpPr txBox="1">
            <a:spLocks noChangeArrowheads="1"/>
          </p:cNvSpPr>
          <p:nvPr/>
        </p:nvSpPr>
        <p:spPr bwMode="auto">
          <a:xfrm>
            <a:off x="7668320" y="5995988"/>
            <a:ext cx="287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/>
              <a:t>1</a:t>
            </a:r>
          </a:p>
        </p:txBody>
      </p:sp>
      <p:sp>
        <p:nvSpPr>
          <p:cNvPr id="305920" name="Text Box 768"/>
          <p:cNvSpPr txBox="1">
            <a:spLocks noChangeArrowheads="1"/>
          </p:cNvSpPr>
          <p:nvPr/>
        </p:nvSpPr>
        <p:spPr bwMode="auto">
          <a:xfrm>
            <a:off x="7668320" y="5995988"/>
            <a:ext cx="287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/>
              <a:t>2</a:t>
            </a:r>
          </a:p>
        </p:txBody>
      </p:sp>
      <p:sp>
        <p:nvSpPr>
          <p:cNvPr id="305921" name="Text Box 769"/>
          <p:cNvSpPr txBox="1">
            <a:spLocks noChangeArrowheads="1"/>
          </p:cNvSpPr>
          <p:nvPr/>
        </p:nvSpPr>
        <p:spPr bwMode="auto">
          <a:xfrm>
            <a:off x="7668320" y="5995988"/>
            <a:ext cx="287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/>
              <a:t>3</a:t>
            </a:r>
          </a:p>
        </p:txBody>
      </p:sp>
      <p:sp>
        <p:nvSpPr>
          <p:cNvPr id="305922" name="Rectangle 770"/>
          <p:cNvSpPr>
            <a:spLocks noChangeArrowheads="1"/>
          </p:cNvSpPr>
          <p:nvPr/>
        </p:nvSpPr>
        <p:spPr bwMode="auto">
          <a:xfrm>
            <a:off x="7165652" y="4581128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tx2"/>
                </a:solidFill>
              </a:rPr>
              <a:t>25</a:t>
            </a:r>
          </a:p>
        </p:txBody>
      </p:sp>
      <p:sp>
        <p:nvSpPr>
          <p:cNvPr id="305923" name="Text Box 771"/>
          <p:cNvSpPr txBox="1">
            <a:spLocks noChangeArrowheads="1"/>
          </p:cNvSpPr>
          <p:nvPr/>
        </p:nvSpPr>
        <p:spPr bwMode="auto">
          <a:xfrm>
            <a:off x="7668320" y="5995988"/>
            <a:ext cx="287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/>
              <a:t>4</a:t>
            </a:r>
          </a:p>
        </p:txBody>
      </p:sp>
      <p:sp>
        <p:nvSpPr>
          <p:cNvPr id="305939" name="Text Box 787"/>
          <p:cNvSpPr txBox="1">
            <a:spLocks noChangeArrowheads="1"/>
          </p:cNvSpPr>
          <p:nvPr/>
        </p:nvSpPr>
        <p:spPr bwMode="auto">
          <a:xfrm>
            <a:off x="7668320" y="5995988"/>
            <a:ext cx="287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/>
              <a:t>5</a:t>
            </a:r>
          </a:p>
        </p:txBody>
      </p:sp>
      <p:sp>
        <p:nvSpPr>
          <p:cNvPr id="305940" name="Text Box 788"/>
          <p:cNvSpPr txBox="1">
            <a:spLocks noChangeArrowheads="1"/>
          </p:cNvSpPr>
          <p:nvPr/>
        </p:nvSpPr>
        <p:spPr bwMode="auto">
          <a:xfrm>
            <a:off x="7668320" y="5013325"/>
            <a:ext cx="287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/>
              <a:t>1</a:t>
            </a:r>
          </a:p>
        </p:txBody>
      </p:sp>
      <p:sp>
        <p:nvSpPr>
          <p:cNvPr id="305941" name="Text Box 789"/>
          <p:cNvSpPr txBox="1">
            <a:spLocks noChangeArrowheads="1"/>
          </p:cNvSpPr>
          <p:nvPr/>
        </p:nvSpPr>
        <p:spPr bwMode="auto">
          <a:xfrm>
            <a:off x="7668320" y="5492750"/>
            <a:ext cx="287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/>
              <a:t>3</a:t>
            </a:r>
          </a:p>
        </p:txBody>
      </p:sp>
      <p:sp>
        <p:nvSpPr>
          <p:cNvPr id="305942" name="Rectangle 790"/>
          <p:cNvSpPr>
            <a:spLocks noChangeArrowheads="1"/>
          </p:cNvSpPr>
          <p:nvPr/>
        </p:nvSpPr>
        <p:spPr bwMode="auto">
          <a:xfrm>
            <a:off x="5862315" y="4581128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TW">
                <a:solidFill>
                  <a:schemeClr val="tx2"/>
                </a:solidFill>
              </a:rPr>
              <a:t>45</a:t>
            </a:r>
            <a:endParaRPr lang="en-US" altLang="zh-TW">
              <a:solidFill>
                <a:schemeClr val="tx2"/>
              </a:solidFill>
            </a:endParaRPr>
          </a:p>
        </p:txBody>
      </p:sp>
      <p:sp>
        <p:nvSpPr>
          <p:cNvPr id="305943" name="Text Box 791"/>
          <p:cNvSpPr txBox="1">
            <a:spLocks noChangeArrowheads="1"/>
          </p:cNvSpPr>
          <p:nvPr/>
        </p:nvSpPr>
        <p:spPr bwMode="auto">
          <a:xfrm>
            <a:off x="7668320" y="5013325"/>
            <a:ext cx="287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/>
              <a:t>2</a:t>
            </a:r>
          </a:p>
        </p:txBody>
      </p:sp>
      <p:sp>
        <p:nvSpPr>
          <p:cNvPr id="305944" name="Text Box 792"/>
          <p:cNvSpPr txBox="1">
            <a:spLocks noChangeArrowheads="1"/>
          </p:cNvSpPr>
          <p:nvPr/>
        </p:nvSpPr>
        <p:spPr bwMode="auto">
          <a:xfrm>
            <a:off x="7668320" y="5492750"/>
            <a:ext cx="287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/>
              <a:t>1</a:t>
            </a:r>
          </a:p>
        </p:txBody>
      </p:sp>
      <p:sp>
        <p:nvSpPr>
          <p:cNvPr id="305945" name="Text Box 793"/>
          <p:cNvSpPr txBox="1">
            <a:spLocks noChangeArrowheads="1"/>
          </p:cNvSpPr>
          <p:nvPr/>
        </p:nvSpPr>
        <p:spPr bwMode="auto">
          <a:xfrm>
            <a:off x="7668320" y="5013325"/>
            <a:ext cx="287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/>
              <a:t>3</a:t>
            </a:r>
          </a:p>
        </p:txBody>
      </p:sp>
      <p:sp>
        <p:nvSpPr>
          <p:cNvPr id="305946" name="Text Box 794"/>
          <p:cNvSpPr txBox="1">
            <a:spLocks noChangeArrowheads="1"/>
          </p:cNvSpPr>
          <p:nvPr/>
        </p:nvSpPr>
        <p:spPr bwMode="auto">
          <a:xfrm>
            <a:off x="7668320" y="5492750"/>
            <a:ext cx="287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/>
              <a:t>4</a:t>
            </a:r>
          </a:p>
        </p:txBody>
      </p:sp>
      <p:grpSp>
        <p:nvGrpSpPr>
          <p:cNvPr id="305947" name="Group 795"/>
          <p:cNvGrpSpPr>
            <a:grpSpLocks/>
          </p:cNvGrpSpPr>
          <p:nvPr/>
        </p:nvGrpSpPr>
        <p:grpSpPr bwMode="auto">
          <a:xfrm>
            <a:off x="4967982" y="1916113"/>
            <a:ext cx="4248150" cy="2378075"/>
            <a:chOff x="2653" y="2243"/>
            <a:chExt cx="3223" cy="1867"/>
          </a:xfrm>
        </p:grpSpPr>
        <p:sp>
          <p:nvSpPr>
            <p:cNvPr id="305948" name="Oval 796"/>
            <p:cNvSpPr>
              <a:spLocks noChangeArrowheads="1"/>
            </p:cNvSpPr>
            <p:nvPr/>
          </p:nvSpPr>
          <p:spPr bwMode="auto">
            <a:xfrm>
              <a:off x="3003" y="2730"/>
              <a:ext cx="348" cy="3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rgbClr val="0000FF"/>
                  </a:solidFill>
                  <a:latin typeface="Times New Roman" pitchFamily="18" charset="0"/>
                </a:rPr>
                <a:t>V</a:t>
              </a:r>
              <a:r>
                <a:rPr lang="en-US" altLang="zh-TW" sz="2400" baseline="-25000">
                  <a:solidFill>
                    <a:srgbClr val="0000FF"/>
                  </a:solidFill>
                  <a:latin typeface="Times New Roman" pitchFamily="18" charset="0"/>
                </a:rPr>
                <a:t>0</a:t>
              </a:r>
              <a:endParaRPr lang="en-US" altLang="zh-TW" sz="240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305949" name="Oval 797"/>
            <p:cNvSpPr>
              <a:spLocks noChangeArrowheads="1"/>
            </p:cNvSpPr>
            <p:nvPr/>
          </p:nvSpPr>
          <p:spPr bwMode="auto">
            <a:xfrm>
              <a:off x="5247" y="2754"/>
              <a:ext cx="348" cy="3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dirty="0">
                  <a:solidFill>
                    <a:srgbClr val="0000FF"/>
                  </a:solidFill>
                  <a:latin typeface="Times New Roman" pitchFamily="18" charset="0"/>
                </a:rPr>
                <a:t>V</a:t>
              </a:r>
              <a:r>
                <a:rPr lang="en-US" altLang="zh-TW" sz="2400" baseline="-25000" dirty="0">
                  <a:solidFill>
                    <a:srgbClr val="0000FF"/>
                  </a:solidFill>
                  <a:latin typeface="Times New Roman" pitchFamily="18" charset="0"/>
                </a:rPr>
                <a:t>4</a:t>
              </a:r>
              <a:endParaRPr lang="en-US" altLang="zh-TW" sz="24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305950" name="Oval 798"/>
            <p:cNvSpPr>
              <a:spLocks noChangeArrowheads="1"/>
            </p:cNvSpPr>
            <p:nvPr/>
          </p:nvSpPr>
          <p:spPr bwMode="auto">
            <a:xfrm>
              <a:off x="4119" y="2742"/>
              <a:ext cx="348" cy="3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rgbClr val="0000FF"/>
                  </a:solidFill>
                  <a:latin typeface="Times New Roman" pitchFamily="18" charset="0"/>
                </a:rPr>
                <a:t>V</a:t>
              </a:r>
              <a:r>
                <a:rPr lang="en-US" altLang="zh-TW" sz="2400" baseline="-25000">
                  <a:solidFill>
                    <a:srgbClr val="0000FF"/>
                  </a:solidFill>
                  <a:latin typeface="Times New Roman" pitchFamily="18" charset="0"/>
                </a:rPr>
                <a:t>1</a:t>
              </a:r>
              <a:endParaRPr lang="en-US" altLang="zh-TW" sz="240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305951" name="Oval 799"/>
            <p:cNvSpPr>
              <a:spLocks noChangeArrowheads="1"/>
            </p:cNvSpPr>
            <p:nvPr/>
          </p:nvSpPr>
          <p:spPr bwMode="auto">
            <a:xfrm>
              <a:off x="5235" y="3774"/>
              <a:ext cx="348" cy="3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rgbClr val="0000FF"/>
                  </a:solidFill>
                  <a:latin typeface="Times New Roman" pitchFamily="18" charset="0"/>
                </a:rPr>
                <a:t>V</a:t>
              </a:r>
              <a:r>
                <a:rPr lang="en-US" altLang="zh-TW" sz="2400" baseline="-25000">
                  <a:solidFill>
                    <a:srgbClr val="0000FF"/>
                  </a:solidFill>
                  <a:latin typeface="Times New Roman" pitchFamily="18" charset="0"/>
                </a:rPr>
                <a:t>5</a:t>
              </a:r>
              <a:endParaRPr lang="en-US" altLang="zh-TW" sz="240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305952" name="Oval 800"/>
            <p:cNvSpPr>
              <a:spLocks noChangeArrowheads="1"/>
            </p:cNvSpPr>
            <p:nvPr/>
          </p:nvSpPr>
          <p:spPr bwMode="auto">
            <a:xfrm>
              <a:off x="4107" y="3774"/>
              <a:ext cx="348" cy="3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rgbClr val="0000FF"/>
                  </a:solidFill>
                  <a:latin typeface="Times New Roman" pitchFamily="18" charset="0"/>
                </a:rPr>
                <a:t>V</a:t>
              </a:r>
              <a:r>
                <a:rPr lang="en-US" altLang="zh-TW" sz="2400" baseline="-25000">
                  <a:solidFill>
                    <a:srgbClr val="0000FF"/>
                  </a:solidFill>
                  <a:latin typeface="Times New Roman" pitchFamily="18" charset="0"/>
                </a:rPr>
                <a:t>3</a:t>
              </a:r>
              <a:endParaRPr lang="en-US" altLang="zh-TW" sz="240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305953" name="Oval 801"/>
            <p:cNvSpPr>
              <a:spLocks noChangeArrowheads="1"/>
            </p:cNvSpPr>
            <p:nvPr/>
          </p:nvSpPr>
          <p:spPr bwMode="auto">
            <a:xfrm>
              <a:off x="3003" y="3750"/>
              <a:ext cx="348" cy="3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rgbClr val="0000FF"/>
                  </a:solidFill>
                  <a:latin typeface="Times New Roman" pitchFamily="18" charset="0"/>
                </a:rPr>
                <a:t>V</a:t>
              </a:r>
              <a:r>
                <a:rPr lang="en-US" altLang="zh-TW" sz="2400" baseline="-25000">
                  <a:solidFill>
                    <a:srgbClr val="0000FF"/>
                  </a:solidFill>
                  <a:latin typeface="Times New Roman" pitchFamily="18" charset="0"/>
                </a:rPr>
                <a:t>2</a:t>
              </a:r>
              <a:endParaRPr lang="en-US" altLang="zh-TW" sz="240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305954" name="Line 802"/>
            <p:cNvSpPr>
              <a:spLocks noChangeShapeType="1"/>
            </p:cNvSpPr>
            <p:nvPr/>
          </p:nvSpPr>
          <p:spPr bwMode="auto">
            <a:xfrm>
              <a:off x="3351" y="2886"/>
              <a:ext cx="7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5955" name="Line 803"/>
            <p:cNvSpPr>
              <a:spLocks noChangeShapeType="1"/>
            </p:cNvSpPr>
            <p:nvPr/>
          </p:nvSpPr>
          <p:spPr bwMode="auto">
            <a:xfrm>
              <a:off x="4467" y="2898"/>
              <a:ext cx="7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5956" name="Line 804"/>
            <p:cNvSpPr>
              <a:spLocks noChangeShapeType="1"/>
            </p:cNvSpPr>
            <p:nvPr/>
          </p:nvSpPr>
          <p:spPr bwMode="auto">
            <a:xfrm>
              <a:off x="3351" y="3918"/>
              <a:ext cx="6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5957" name="Line 805"/>
            <p:cNvSpPr>
              <a:spLocks noChangeShapeType="1"/>
            </p:cNvSpPr>
            <p:nvPr/>
          </p:nvSpPr>
          <p:spPr bwMode="auto">
            <a:xfrm>
              <a:off x="4479" y="3930"/>
              <a:ext cx="7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5958" name="Line 806"/>
            <p:cNvSpPr>
              <a:spLocks noChangeShapeType="1"/>
            </p:cNvSpPr>
            <p:nvPr/>
          </p:nvSpPr>
          <p:spPr bwMode="auto">
            <a:xfrm flipH="1">
              <a:off x="4527" y="3078"/>
              <a:ext cx="816" cy="7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5959" name="Line 807"/>
            <p:cNvSpPr>
              <a:spLocks noChangeShapeType="1"/>
            </p:cNvSpPr>
            <p:nvPr/>
          </p:nvSpPr>
          <p:spPr bwMode="auto">
            <a:xfrm flipV="1">
              <a:off x="4395" y="3066"/>
              <a:ext cx="840" cy="7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5960" name="Line 808"/>
            <p:cNvSpPr>
              <a:spLocks noChangeShapeType="1"/>
            </p:cNvSpPr>
            <p:nvPr/>
          </p:nvSpPr>
          <p:spPr bwMode="auto">
            <a:xfrm flipV="1">
              <a:off x="4275" y="3138"/>
              <a:ext cx="0" cy="6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5961" name="Line 809"/>
            <p:cNvSpPr>
              <a:spLocks noChangeShapeType="1"/>
            </p:cNvSpPr>
            <p:nvPr/>
          </p:nvSpPr>
          <p:spPr bwMode="auto">
            <a:xfrm flipH="1">
              <a:off x="3387" y="3078"/>
              <a:ext cx="792" cy="6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5962" name="Freeform 810"/>
            <p:cNvSpPr>
              <a:spLocks/>
            </p:cNvSpPr>
            <p:nvPr/>
          </p:nvSpPr>
          <p:spPr bwMode="auto">
            <a:xfrm>
              <a:off x="3291" y="3067"/>
              <a:ext cx="82" cy="696"/>
            </a:xfrm>
            <a:custGeom>
              <a:avLst/>
              <a:gdLst>
                <a:gd name="T0" fmla="*/ 0 w 142"/>
                <a:gd name="T1" fmla="*/ 0 h 696"/>
                <a:gd name="T2" fmla="*/ 72 w 142"/>
                <a:gd name="T3" fmla="*/ 132 h 696"/>
                <a:gd name="T4" fmla="*/ 132 w 142"/>
                <a:gd name="T5" fmla="*/ 324 h 696"/>
                <a:gd name="T6" fmla="*/ 132 w 142"/>
                <a:gd name="T7" fmla="*/ 444 h 696"/>
                <a:gd name="T8" fmla="*/ 108 w 142"/>
                <a:gd name="T9" fmla="*/ 552 h 696"/>
                <a:gd name="T10" fmla="*/ 24 w 142"/>
                <a:gd name="T11" fmla="*/ 696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2" h="696">
                  <a:moveTo>
                    <a:pt x="0" y="0"/>
                  </a:moveTo>
                  <a:cubicBezTo>
                    <a:pt x="25" y="39"/>
                    <a:pt x="50" y="78"/>
                    <a:pt x="72" y="132"/>
                  </a:cubicBezTo>
                  <a:cubicBezTo>
                    <a:pt x="94" y="186"/>
                    <a:pt x="122" y="272"/>
                    <a:pt x="132" y="324"/>
                  </a:cubicBezTo>
                  <a:cubicBezTo>
                    <a:pt x="142" y="376"/>
                    <a:pt x="136" y="406"/>
                    <a:pt x="132" y="444"/>
                  </a:cubicBezTo>
                  <a:cubicBezTo>
                    <a:pt x="128" y="482"/>
                    <a:pt x="126" y="510"/>
                    <a:pt x="108" y="552"/>
                  </a:cubicBezTo>
                  <a:cubicBezTo>
                    <a:pt x="90" y="594"/>
                    <a:pt x="38" y="674"/>
                    <a:pt x="24" y="69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5963" name="Freeform 811"/>
            <p:cNvSpPr>
              <a:spLocks/>
            </p:cNvSpPr>
            <p:nvPr/>
          </p:nvSpPr>
          <p:spPr bwMode="auto">
            <a:xfrm flipH="1" flipV="1">
              <a:off x="2967" y="3052"/>
              <a:ext cx="82" cy="696"/>
            </a:xfrm>
            <a:custGeom>
              <a:avLst/>
              <a:gdLst>
                <a:gd name="T0" fmla="*/ 0 w 142"/>
                <a:gd name="T1" fmla="*/ 0 h 696"/>
                <a:gd name="T2" fmla="*/ 72 w 142"/>
                <a:gd name="T3" fmla="*/ 132 h 696"/>
                <a:gd name="T4" fmla="*/ 132 w 142"/>
                <a:gd name="T5" fmla="*/ 324 h 696"/>
                <a:gd name="T6" fmla="*/ 132 w 142"/>
                <a:gd name="T7" fmla="*/ 444 h 696"/>
                <a:gd name="T8" fmla="*/ 108 w 142"/>
                <a:gd name="T9" fmla="*/ 552 h 696"/>
                <a:gd name="T10" fmla="*/ 24 w 142"/>
                <a:gd name="T11" fmla="*/ 696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2" h="696">
                  <a:moveTo>
                    <a:pt x="0" y="0"/>
                  </a:moveTo>
                  <a:cubicBezTo>
                    <a:pt x="25" y="39"/>
                    <a:pt x="50" y="78"/>
                    <a:pt x="72" y="132"/>
                  </a:cubicBezTo>
                  <a:cubicBezTo>
                    <a:pt x="94" y="186"/>
                    <a:pt x="122" y="272"/>
                    <a:pt x="132" y="324"/>
                  </a:cubicBezTo>
                  <a:cubicBezTo>
                    <a:pt x="142" y="376"/>
                    <a:pt x="136" y="406"/>
                    <a:pt x="132" y="444"/>
                  </a:cubicBezTo>
                  <a:cubicBezTo>
                    <a:pt x="128" y="482"/>
                    <a:pt x="126" y="510"/>
                    <a:pt x="108" y="552"/>
                  </a:cubicBezTo>
                  <a:cubicBezTo>
                    <a:pt x="90" y="594"/>
                    <a:pt x="38" y="674"/>
                    <a:pt x="24" y="69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5964" name="Text Box 812"/>
            <p:cNvSpPr txBox="1">
              <a:spLocks noChangeArrowheads="1"/>
            </p:cNvSpPr>
            <p:nvPr/>
          </p:nvSpPr>
          <p:spPr bwMode="auto">
            <a:xfrm>
              <a:off x="3617" y="2634"/>
              <a:ext cx="1585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dirty="0">
                  <a:latin typeface="Times New Roman" pitchFamily="18" charset="0"/>
                </a:rPr>
                <a:t>50                      10</a:t>
              </a:r>
              <a:endParaRPr lang="en-US" altLang="zh-TW" sz="2400" dirty="0">
                <a:latin typeface="Times New Roman" pitchFamily="18" charset="0"/>
              </a:endParaRPr>
            </a:p>
          </p:txBody>
        </p:sp>
        <p:sp>
          <p:nvSpPr>
            <p:cNvPr id="305965" name="Text Box 813"/>
            <p:cNvSpPr txBox="1">
              <a:spLocks noChangeArrowheads="1"/>
            </p:cNvSpPr>
            <p:nvPr/>
          </p:nvSpPr>
          <p:spPr bwMode="auto">
            <a:xfrm>
              <a:off x="2653" y="3270"/>
              <a:ext cx="3223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>
                  <a:latin typeface="Times New Roman" pitchFamily="18" charset="0"/>
                </a:rPr>
                <a:t> 20      10      15          20       35        30  </a:t>
              </a:r>
            </a:p>
          </p:txBody>
        </p:sp>
        <p:sp>
          <p:nvSpPr>
            <p:cNvPr id="305966" name="Text Box 814"/>
            <p:cNvSpPr txBox="1">
              <a:spLocks noChangeArrowheads="1"/>
            </p:cNvSpPr>
            <p:nvPr/>
          </p:nvSpPr>
          <p:spPr bwMode="auto">
            <a:xfrm>
              <a:off x="3555" y="3679"/>
              <a:ext cx="1537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TW" sz="2000">
                  <a:latin typeface="Times New Roman" pitchFamily="18" charset="0"/>
                </a:rPr>
                <a:t>15                       3</a:t>
              </a:r>
            </a:p>
          </p:txBody>
        </p:sp>
        <p:sp>
          <p:nvSpPr>
            <p:cNvPr id="305967" name="Text Box 815"/>
            <p:cNvSpPr txBox="1">
              <a:spLocks noChangeArrowheads="1"/>
            </p:cNvSpPr>
            <p:nvPr/>
          </p:nvSpPr>
          <p:spPr bwMode="auto">
            <a:xfrm>
              <a:off x="4119" y="2243"/>
              <a:ext cx="332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TW" sz="2000"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305968" name="Freeform 816"/>
            <p:cNvSpPr>
              <a:spLocks/>
            </p:cNvSpPr>
            <p:nvPr/>
          </p:nvSpPr>
          <p:spPr bwMode="auto">
            <a:xfrm>
              <a:off x="3176" y="2514"/>
              <a:ext cx="2249" cy="195"/>
            </a:xfrm>
            <a:custGeom>
              <a:avLst/>
              <a:gdLst>
                <a:gd name="T0" fmla="*/ 0 w 2249"/>
                <a:gd name="T1" fmla="*/ 179 h 195"/>
                <a:gd name="T2" fmla="*/ 529 w 2249"/>
                <a:gd name="T3" fmla="*/ 47 h 195"/>
                <a:gd name="T4" fmla="*/ 1097 w 2249"/>
                <a:gd name="T5" fmla="*/ 0 h 195"/>
                <a:gd name="T6" fmla="*/ 1681 w 2249"/>
                <a:gd name="T7" fmla="*/ 47 h 195"/>
                <a:gd name="T8" fmla="*/ 2249 w 2249"/>
                <a:gd name="T9" fmla="*/ 19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9" h="195">
                  <a:moveTo>
                    <a:pt x="0" y="179"/>
                  </a:moveTo>
                  <a:cubicBezTo>
                    <a:pt x="88" y="157"/>
                    <a:pt x="346" y="77"/>
                    <a:pt x="529" y="47"/>
                  </a:cubicBezTo>
                  <a:cubicBezTo>
                    <a:pt x="712" y="17"/>
                    <a:pt x="905" y="0"/>
                    <a:pt x="1097" y="0"/>
                  </a:cubicBezTo>
                  <a:cubicBezTo>
                    <a:pt x="1289" y="0"/>
                    <a:pt x="1489" y="14"/>
                    <a:pt x="1681" y="47"/>
                  </a:cubicBezTo>
                  <a:cubicBezTo>
                    <a:pt x="1873" y="80"/>
                    <a:pt x="2131" y="164"/>
                    <a:pt x="2249" y="19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663484" y="6369050"/>
            <a:ext cx="587375" cy="488950"/>
          </a:xfrm>
        </p:spPr>
        <p:txBody>
          <a:bodyPr/>
          <a:lstStyle/>
          <a:p>
            <a:fld id="{163E08E7-7627-4C97-BB7F-D9D46D096B4F}" type="slidenum">
              <a:rPr lang="en-US" altLang="zh-TW" smtClean="0"/>
              <a:pPr/>
              <a:t>27</a:t>
            </a:fld>
            <a:endParaRPr lang="en-US" altLang="zh-TW"/>
          </a:p>
        </p:txBody>
      </p:sp>
      <p:sp>
        <p:nvSpPr>
          <p:cNvPr id="3" name="文字方塊 2"/>
          <p:cNvSpPr txBox="1"/>
          <p:nvPr/>
        </p:nvSpPr>
        <p:spPr>
          <a:xfrm>
            <a:off x="5292080" y="2247255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>
                <a:solidFill>
                  <a:srgbClr val="0000FF"/>
                </a:solidFill>
              </a:rPr>
              <a:t>v</a:t>
            </a:r>
            <a:endParaRPr lang="zh-TW" altLang="en-US" b="1" i="1" dirty="0">
              <a:solidFill>
                <a:srgbClr val="0000FF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214080" y="4221088"/>
            <a:ext cx="3849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/>
              <a:t>v0     v1     v2     v3    v4     v5</a:t>
            </a:r>
            <a:endParaRPr lang="zh-TW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2470890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3058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 nodeType="clickPar">
                      <p:stCondLst>
                        <p:cond delay="indefinite"/>
                      </p:stCondLst>
                      <p:childTnLst>
                        <p:par>
                          <p:cTn id="2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 nodeType="clickPar">
                      <p:stCondLst>
                        <p:cond delay="indefinite"/>
                      </p:stCondLst>
                      <p:childTnLst>
                        <p:par>
                          <p:cTn id="2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 nodeType="clickPar">
                      <p:stCondLst>
                        <p:cond delay="indefinite"/>
                      </p:stCondLst>
                      <p:childTnLst>
                        <p:par>
                          <p:cTn id="2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 nodeType="clickPar">
                      <p:stCondLst>
                        <p:cond delay="indefinite"/>
                      </p:stCondLst>
                      <p:childTnLst>
                        <p:par>
                          <p:cTn id="2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 nodeType="clickPar">
                      <p:stCondLst>
                        <p:cond delay="indefinite"/>
                      </p:stCondLst>
                      <p:childTnLst>
                        <p:par>
                          <p:cTn id="2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 nodeType="clickPar">
                      <p:stCondLst>
                        <p:cond delay="indefinite"/>
                      </p:stCondLst>
                      <p:childTnLst>
                        <p:par>
                          <p:cTn id="2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 nodeType="clickPar">
                      <p:stCondLst>
                        <p:cond delay="indefinite"/>
                      </p:stCondLst>
                      <p:childTnLst>
                        <p:par>
                          <p:cTn id="2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1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 nodeType="clickPar">
                      <p:stCondLst>
                        <p:cond delay="indefinite"/>
                      </p:stCondLst>
                      <p:childTnLst>
                        <p:par>
                          <p:cTn id="2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 nodeType="clickPar">
                      <p:stCondLst>
                        <p:cond delay="indefinite"/>
                      </p:stCondLst>
                      <p:childTnLst>
                        <p:par>
                          <p:cTn id="3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xit" presetSubtype="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 nodeType="clickPar">
                      <p:stCondLst>
                        <p:cond delay="indefinite"/>
                      </p:stCondLst>
                      <p:childTnLst>
                        <p:par>
                          <p:cTn id="3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xit" presetSubtype="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 nodeType="clickPar">
                      <p:stCondLst>
                        <p:cond delay="indefinite"/>
                      </p:stCondLst>
                      <p:childTnLst>
                        <p:par>
                          <p:cTn id="3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3" presetID="1" presetClass="exit" presetSubtype="0" fill="hold" grpId="2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 nodeType="clickPar">
                      <p:stCondLst>
                        <p:cond delay="indefinite"/>
                      </p:stCondLst>
                      <p:childTnLst>
                        <p:par>
                          <p:cTn id="3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9" presetID="1" presetClass="exit" presetSubtype="0" fill="hold" grpId="2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 nodeType="clickPar">
                      <p:stCondLst>
                        <p:cond delay="indefinite"/>
                      </p:stCondLst>
                      <p:childTnLst>
                        <p:par>
                          <p:cTn id="3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5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ntr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 nodeType="clickPar">
                      <p:stCondLst>
                        <p:cond delay="indefinite"/>
                      </p:stCondLst>
                      <p:childTnLst>
                        <p:par>
                          <p:cTn id="3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xit" presetSubtype="0" fill="hold" grpId="2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 nodeType="clickPar">
                      <p:stCondLst>
                        <p:cond delay="indefinite"/>
                      </p:stCondLst>
                      <p:childTnLst>
                        <p:par>
                          <p:cTn id="3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1" presetID="1" presetClass="exit" presetSubtype="0" fill="hold" grpId="2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 nodeType="clickPar">
                      <p:stCondLst>
                        <p:cond delay="indefinite"/>
                      </p:stCondLst>
                      <p:childTnLst>
                        <p:par>
                          <p:cTn id="3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7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 nodeType="clickPar">
                      <p:stCondLst>
                        <p:cond delay="indefinite"/>
                      </p:stCondLst>
                      <p:childTnLst>
                        <p:par>
                          <p:cTn id="3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7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 nodeType="clickPar">
                      <p:stCondLst>
                        <p:cond delay="indefinite"/>
                      </p:stCondLst>
                      <p:childTnLst>
                        <p:par>
                          <p:cTn id="3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7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 nodeType="clickPar">
                      <p:stCondLst>
                        <p:cond delay="indefinite"/>
                      </p:stCondLst>
                      <p:childTnLst>
                        <p:par>
                          <p:cTn id="3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ntr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 nodeType="clickPar">
                      <p:stCondLst>
                        <p:cond delay="indefinite"/>
                      </p:stCondLst>
                      <p:childTnLst>
                        <p:par>
                          <p:cTn id="3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5" presetID="1" presetClass="exit" presetSubtype="0" fill="hold" grpId="2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" presetClass="entr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 nodeType="clickPar">
                      <p:stCondLst>
                        <p:cond delay="indefinite"/>
                      </p:stCondLst>
                      <p:childTnLst>
                        <p:par>
                          <p:cTn id="4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1" presetID="1" presetClass="exit" presetSubtype="0" fill="hold" grpId="2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" presetClass="entr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 nodeType="clickPar">
                      <p:stCondLst>
                        <p:cond delay="indefinite"/>
                      </p:stCondLst>
                      <p:childTnLst>
                        <p:par>
                          <p:cTn id="4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1" presetID="1" presetClass="exit" presetSubtype="0" fill="hold" grpId="2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ntr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 nodeType="clickPar">
                      <p:stCondLst>
                        <p:cond delay="indefinite"/>
                      </p:stCondLst>
                      <p:childTnLst>
                        <p:par>
                          <p:cTn id="4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7" presetID="1" presetClass="exit" presetSubtype="0" fill="hold" grpId="2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" presetClass="entr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 nodeType="clickPar">
                      <p:stCondLst>
                        <p:cond delay="indefinite"/>
                      </p:stCondLst>
                      <p:childTnLst>
                        <p:par>
                          <p:cTn id="4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7" presetID="1" presetClass="exit" presetSubtype="0" fill="hold" grpId="2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1" presetClass="entr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 nodeType="clickPar">
                      <p:stCondLst>
                        <p:cond delay="indefinite"/>
                      </p:stCondLst>
                      <p:childTnLst>
                        <p:par>
                          <p:cTn id="4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3" presetID="1" presetClass="exit" presetSubtype="0" fill="hold" grpId="2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" presetClass="entr" presetSubtype="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 nodeType="clickPar">
                      <p:stCondLst>
                        <p:cond delay="indefinite"/>
                      </p:stCondLst>
                      <p:childTnLst>
                        <p:par>
                          <p:cTn id="4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3" presetID="1" presetClass="exit" presetSubtype="0" fill="hold" grpId="3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1" presetClass="entr" presetSubtype="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 nodeType="clickPar">
                      <p:stCondLst>
                        <p:cond delay="indefinite"/>
                      </p:stCondLst>
                      <p:childTnLst>
                        <p:par>
                          <p:cTn id="4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9" presetID="1" presetClass="exit" presetSubtype="0" fill="hold" grpId="3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" presetClass="entr" presetSubtype="0" fill="hold" grpId="3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 nodeType="clickPar">
                      <p:stCondLst>
                        <p:cond delay="indefinite"/>
                      </p:stCondLst>
                      <p:childTnLst>
                        <p:par>
                          <p:cTn id="4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9" presetID="1" presetClass="exit" presetSubtype="0" fill="hold" grpId="3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1" presetClass="entr" presetSubtype="0" fill="hold" grpId="3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 nodeType="clickPar">
                      <p:stCondLst>
                        <p:cond delay="indefinite"/>
                      </p:stCondLst>
                      <p:childTnLst>
                        <p:par>
                          <p:cTn id="4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5" presetID="1" presetClass="exit" presetSubtype="0" fill="hold" grpId="3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 nodeType="clickPar">
                      <p:stCondLst>
                        <p:cond delay="indefinite"/>
                      </p:stCondLst>
                      <p:childTnLst>
                        <p:par>
                          <p:cTn id="4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1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" presetClass="entr" presetSubtype="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 nodeType="clickPar">
                      <p:stCondLst>
                        <p:cond delay="indefinite"/>
                      </p:stCondLst>
                      <p:childTnLst>
                        <p:par>
                          <p:cTn id="4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1" presetID="1" presetClass="exit" presetSubtype="0" fill="hold" grpId="3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1" presetClass="entr" presetSubtype="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 nodeType="clickPar">
                      <p:stCondLst>
                        <p:cond delay="indefinite"/>
                      </p:stCondLst>
                      <p:childTnLst>
                        <p:par>
                          <p:cTn id="4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7" presetID="1" presetClass="exit" presetSubtype="0" fill="hold" grpId="3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9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 nodeType="clickPar">
                      <p:stCondLst>
                        <p:cond delay="indefinite"/>
                      </p:stCondLst>
                      <p:childTnLst>
                        <p:par>
                          <p:cTn id="4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3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 nodeType="clickPar">
                      <p:stCondLst>
                        <p:cond delay="indefinite"/>
                      </p:stCondLst>
                      <p:childTnLst>
                        <p:par>
                          <p:cTn id="5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3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 nodeType="clickPar">
                      <p:stCondLst>
                        <p:cond delay="indefinite"/>
                      </p:stCondLst>
                      <p:childTnLst>
                        <p:par>
                          <p:cTn id="5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3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9" fill="hold" nodeType="clickPar">
                      <p:stCondLst>
                        <p:cond delay="indefinite"/>
                      </p:stCondLst>
                      <p:childTnLst>
                        <p:par>
                          <p:cTn id="5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1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3" presetID="1" presetClass="entr" presetSubtype="0" fill="hold" grpId="3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9" fill="hold" nodeType="clickPar">
                      <p:stCondLst>
                        <p:cond delay="indefinite"/>
                      </p:stCondLst>
                      <p:childTnLst>
                        <p:par>
                          <p:cTn id="5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1" presetID="1" presetClass="exit" presetSubtype="0" fill="hold" grpId="3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1" presetClass="entr" presetSubtype="0" fill="hold" grpId="3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hold" nodeType="clickPar">
                      <p:stCondLst>
                        <p:cond delay="indefinite"/>
                      </p:stCondLst>
                      <p:childTnLst>
                        <p:par>
                          <p:cTn id="5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7" presetID="1" presetClass="exit" presetSubtype="0" fill="hold" grpId="3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9" presetID="1" presetClass="entr" presetSubtype="0" fill="hold" grpId="3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1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5" fill="hold" nodeType="clickPar">
                      <p:stCondLst>
                        <p:cond delay="indefinite"/>
                      </p:stCondLst>
                      <p:childTnLst>
                        <p:par>
                          <p:cTn id="5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7" presetID="1" presetClass="exit" presetSubtype="0" fill="hold" grpId="3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1" presetClass="entr" presetSubtype="0" fill="hold" grpId="3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1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3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5" fill="hold" nodeType="clickPar">
                      <p:stCondLst>
                        <p:cond delay="indefinite"/>
                      </p:stCondLst>
                      <p:childTnLst>
                        <p:par>
                          <p:cTn id="5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7" presetID="1" presetClass="exit" presetSubtype="0" fill="hold" grpId="4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1" presetClass="entr" presetSubtype="0" fill="hold" grpId="3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1" fill="hold" nodeType="clickPar">
                      <p:stCondLst>
                        <p:cond delay="indefinite"/>
                      </p:stCondLst>
                      <p:childTnLst>
                        <p:par>
                          <p:cTn id="5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3" presetID="1" presetClass="exit" presetSubtype="0" fill="hold" grpId="4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5" presetID="1" presetClass="entr" presetSubtype="0" fill="hold" grpId="4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7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9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1" fill="hold" nodeType="clickPar">
                      <p:stCondLst>
                        <p:cond delay="indefinite"/>
                      </p:stCondLst>
                      <p:childTnLst>
                        <p:par>
                          <p:cTn id="5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3" presetID="1" presetClass="exit" presetSubtype="0" fill="hold" grpId="4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5" presetID="1" presetClass="entr" presetSubtype="0" fill="hold" grpId="4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7" fill="hold" nodeType="clickPar">
                      <p:stCondLst>
                        <p:cond delay="indefinite"/>
                      </p:stCondLst>
                      <p:childTnLst>
                        <p:par>
                          <p:cTn id="5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9" presetID="1" presetClass="exit" presetSubtype="0" fill="hold" grpId="4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1" presetID="1" presetClass="entr" presetSubtype="0" fill="hold" grpId="4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3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7" fill="hold" nodeType="clickPar">
                      <p:stCondLst>
                        <p:cond delay="indefinite"/>
                      </p:stCondLst>
                      <p:childTnLst>
                        <p:par>
                          <p:cTn id="5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9" presetID="1" presetClass="exit" presetSubtype="0" fill="hold" grpId="4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1" presetClass="entr" presetSubtype="0" fill="hold" grpId="4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3" fill="hold" nodeType="clickPar">
                      <p:stCondLst>
                        <p:cond delay="indefinite"/>
                      </p:stCondLst>
                      <p:childTnLst>
                        <p:par>
                          <p:cTn id="5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5" presetID="1" presetClass="exit" presetSubtype="0" fill="hold" grpId="4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7" presetID="1" presetClass="entr" presetSubtype="0" fill="hold" grpId="4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9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3" fill="hold" nodeType="clickPar">
                      <p:stCondLst>
                        <p:cond delay="indefinite"/>
                      </p:stCondLst>
                      <p:childTnLst>
                        <p:par>
                          <p:cTn id="6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5" presetID="1" presetClass="exit" presetSubtype="0" fill="hold" grpId="4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7" presetID="1" presetClass="entr" presetSubtype="0" fill="hold" grpId="4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9" fill="hold" nodeType="clickPar">
                      <p:stCondLst>
                        <p:cond delay="indefinite"/>
                      </p:stCondLst>
                      <p:childTnLst>
                        <p:par>
                          <p:cTn id="6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1" presetID="1" presetClass="exit" presetSubtype="0" fill="hold" grpId="4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3" presetID="1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5" fill="hold" nodeType="clickPar">
                      <p:stCondLst>
                        <p:cond delay="indefinite"/>
                      </p:stCondLst>
                      <p:childTnLst>
                        <p:par>
                          <p:cTn id="6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7" presetID="1" presetClass="exit" presetSubtype="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895" grpId="0"/>
      <p:bldP spid="305896" grpId="0"/>
      <p:bldP spid="305897" grpId="0"/>
      <p:bldP spid="305898" grpId="0"/>
      <p:bldP spid="305898" grpId="1"/>
      <p:bldP spid="305899" grpId="0"/>
      <p:bldP spid="305899" grpId="1"/>
      <p:bldP spid="305900" grpId="0"/>
      <p:bldP spid="305901" grpId="0"/>
      <p:bldP spid="305901" grpId="1"/>
      <p:bldP spid="305902" grpId="0"/>
      <p:bldP spid="305904" grpId="0"/>
      <p:bldP spid="305905" grpId="0" animBg="1"/>
      <p:bldP spid="305905" grpId="1" animBg="1"/>
      <p:bldP spid="305906" grpId="0" animBg="1"/>
      <p:bldP spid="305906" grpId="1" animBg="1"/>
      <p:bldP spid="305907" grpId="0" animBg="1"/>
      <p:bldP spid="305907" grpId="1" animBg="1"/>
      <p:bldP spid="305908" grpId="0" animBg="1"/>
      <p:bldP spid="305908" grpId="1" animBg="1"/>
      <p:bldP spid="305909" grpId="0" animBg="1"/>
      <p:bldP spid="305909" grpId="1" animBg="1"/>
      <p:bldP spid="305909" grpId="2" animBg="1"/>
      <p:bldP spid="305909" grpId="3" animBg="1"/>
      <p:bldP spid="305909" grpId="4" animBg="1"/>
      <p:bldP spid="305909" grpId="5" animBg="1"/>
      <p:bldP spid="305909" grpId="6" animBg="1"/>
      <p:bldP spid="305909" grpId="7" animBg="1"/>
      <p:bldP spid="305910" grpId="0" animBg="1"/>
      <p:bldP spid="305910" grpId="1" animBg="1"/>
      <p:bldP spid="305910" grpId="2" animBg="1"/>
      <p:bldP spid="305910" grpId="3" animBg="1"/>
      <p:bldP spid="305910" grpId="4" animBg="1"/>
      <p:bldP spid="305910" grpId="5" animBg="1"/>
      <p:bldP spid="305910" grpId="6" animBg="1"/>
      <p:bldP spid="305910" grpId="7" animBg="1"/>
      <p:bldP spid="305911" grpId="0" animBg="1"/>
      <p:bldP spid="305911" grpId="1" animBg="1"/>
      <p:bldP spid="305911" grpId="2" animBg="1"/>
      <p:bldP spid="305911" grpId="3" animBg="1"/>
      <p:bldP spid="305911" grpId="4" animBg="1"/>
      <p:bldP spid="305911" grpId="5" animBg="1"/>
      <p:bldP spid="305911" grpId="6" animBg="1"/>
      <p:bldP spid="305911" grpId="7" animBg="1"/>
      <p:bldP spid="305912" grpId="0" animBg="1"/>
      <p:bldP spid="305912" grpId="1" animBg="1"/>
      <p:bldP spid="305912" grpId="2" animBg="1"/>
      <p:bldP spid="305912" grpId="3" animBg="1"/>
      <p:bldP spid="305912" grpId="4" animBg="1"/>
      <p:bldP spid="305912" grpId="5" animBg="1"/>
      <p:bldP spid="305912" grpId="6" animBg="1"/>
      <p:bldP spid="305912" grpId="7" animBg="1"/>
      <p:bldP spid="305912" grpId="8" animBg="1"/>
      <p:bldP spid="305912" grpId="9" animBg="1"/>
      <p:bldP spid="305912" grpId="10" animBg="1"/>
      <p:bldP spid="305912" grpId="11" animBg="1"/>
      <p:bldP spid="305912" grpId="12" animBg="1"/>
      <p:bldP spid="305912" grpId="13" animBg="1"/>
      <p:bldP spid="305912" grpId="14" animBg="1"/>
      <p:bldP spid="305912" grpId="15" animBg="1"/>
      <p:bldP spid="305912" grpId="16" animBg="1"/>
      <p:bldP spid="305912" grpId="17" animBg="1"/>
      <p:bldP spid="305912" grpId="18" animBg="1"/>
      <p:bldP spid="305912" grpId="19" animBg="1"/>
      <p:bldP spid="305912" grpId="20" animBg="1"/>
      <p:bldP spid="305912" grpId="21" animBg="1"/>
      <p:bldP spid="305912" grpId="22" animBg="1"/>
      <p:bldP spid="305912" grpId="23" animBg="1"/>
      <p:bldP spid="305912" grpId="24" animBg="1"/>
      <p:bldP spid="305912" grpId="25" animBg="1"/>
      <p:bldP spid="305912" grpId="26" animBg="1"/>
      <p:bldP spid="305912" grpId="27" animBg="1"/>
      <p:bldP spid="305912" grpId="28" animBg="1"/>
      <p:bldP spid="305912" grpId="29" animBg="1"/>
      <p:bldP spid="305912" grpId="30" animBg="1"/>
      <p:bldP spid="305912" grpId="31" animBg="1"/>
      <p:bldP spid="305912" grpId="32" animBg="1"/>
      <p:bldP spid="305912" grpId="33" animBg="1"/>
      <p:bldP spid="305912" grpId="34" animBg="1"/>
      <p:bldP spid="305912" grpId="35" animBg="1"/>
      <p:bldP spid="305912" grpId="36" animBg="1"/>
      <p:bldP spid="305912" grpId="37" animBg="1"/>
      <p:bldP spid="305912" grpId="38" animBg="1"/>
      <p:bldP spid="305912" grpId="39" animBg="1"/>
      <p:bldP spid="305912" grpId="40" animBg="1"/>
      <p:bldP spid="305912" grpId="41" animBg="1"/>
      <p:bldP spid="305912" grpId="42" animBg="1"/>
      <p:bldP spid="305912" grpId="43" animBg="1"/>
      <p:bldP spid="305912" grpId="44" animBg="1"/>
      <p:bldP spid="305912" grpId="45" animBg="1"/>
      <p:bldP spid="305912" grpId="46" animBg="1"/>
      <p:bldP spid="305913" grpId="0" animBg="1"/>
      <p:bldP spid="305913" grpId="1" animBg="1"/>
      <p:bldP spid="305913" grpId="2" animBg="1"/>
      <p:bldP spid="305913" grpId="3" animBg="1"/>
      <p:bldP spid="305913" grpId="4" animBg="1"/>
      <p:bldP spid="305913" grpId="5" animBg="1"/>
      <p:bldP spid="305913" grpId="6" animBg="1"/>
      <p:bldP spid="305913" grpId="7" animBg="1"/>
      <p:bldP spid="305913" grpId="8" animBg="1"/>
      <p:bldP spid="305913" grpId="9" animBg="1"/>
      <p:bldP spid="305913" grpId="10" animBg="1"/>
      <p:bldP spid="305913" grpId="11" animBg="1"/>
      <p:bldP spid="305913" grpId="12" animBg="1"/>
      <p:bldP spid="305913" grpId="13" animBg="1"/>
      <p:bldP spid="305913" grpId="14" animBg="1"/>
      <p:bldP spid="305913" grpId="15" animBg="1"/>
      <p:bldP spid="305913" grpId="16" animBg="1"/>
      <p:bldP spid="305913" grpId="17" animBg="1"/>
      <p:bldP spid="305913" grpId="18" animBg="1"/>
      <p:bldP spid="305913" grpId="19" animBg="1"/>
      <p:bldP spid="305913" grpId="20" animBg="1"/>
      <p:bldP spid="305913" grpId="21" animBg="1"/>
      <p:bldP spid="305913" grpId="22" animBg="1"/>
      <p:bldP spid="305913" grpId="23" animBg="1"/>
      <p:bldP spid="305913" grpId="24" animBg="1"/>
      <p:bldP spid="305913" grpId="25" animBg="1"/>
      <p:bldP spid="305913" grpId="26" animBg="1"/>
      <p:bldP spid="305913" grpId="27" animBg="1"/>
      <p:bldP spid="305913" grpId="28" animBg="1"/>
      <p:bldP spid="305913" grpId="29" animBg="1"/>
      <p:bldP spid="305913" grpId="30" animBg="1"/>
      <p:bldP spid="305913" grpId="31" animBg="1"/>
      <p:bldP spid="305913" grpId="32" animBg="1"/>
      <p:bldP spid="305913" grpId="33" animBg="1"/>
      <p:bldP spid="305913" grpId="34" animBg="1"/>
      <p:bldP spid="305913" grpId="35" animBg="1"/>
      <p:bldP spid="305913" grpId="36" animBg="1"/>
      <p:bldP spid="305913" grpId="37" animBg="1"/>
      <p:bldP spid="305913" grpId="38" animBg="1"/>
      <p:bldP spid="305913" grpId="39" animBg="1"/>
      <p:bldP spid="305913" grpId="40" animBg="1"/>
      <p:bldP spid="305913" grpId="41" animBg="1"/>
      <p:bldP spid="305913" grpId="42" animBg="1"/>
      <p:bldP spid="305913" grpId="43" animBg="1"/>
      <p:bldP spid="305913" grpId="44" animBg="1"/>
      <p:bldP spid="305913" grpId="45" animBg="1"/>
      <p:bldP spid="305913" grpId="46" animBg="1"/>
      <p:bldP spid="305914" grpId="0" animBg="1"/>
      <p:bldP spid="305914" grpId="1" animBg="1"/>
      <p:bldP spid="305914" grpId="2" animBg="1"/>
      <p:bldP spid="305914" grpId="3" animBg="1"/>
      <p:bldP spid="305914" grpId="4" animBg="1"/>
      <p:bldP spid="305914" grpId="5" animBg="1"/>
      <p:bldP spid="305914" grpId="6" animBg="1"/>
      <p:bldP spid="305914" grpId="7" animBg="1"/>
      <p:bldP spid="305914" grpId="8" animBg="1"/>
      <p:bldP spid="305914" grpId="9" animBg="1"/>
      <p:bldP spid="305914" grpId="10" animBg="1"/>
      <p:bldP spid="305914" grpId="11" animBg="1"/>
      <p:bldP spid="305914" grpId="12" animBg="1"/>
      <p:bldP spid="305914" grpId="13" animBg="1"/>
      <p:bldP spid="305914" grpId="14" animBg="1"/>
      <p:bldP spid="305914" grpId="15" animBg="1"/>
      <p:bldP spid="305914" grpId="16" animBg="1"/>
      <p:bldP spid="305914" grpId="17" animBg="1"/>
      <p:bldP spid="305914" grpId="18" animBg="1"/>
      <p:bldP spid="305914" grpId="19" animBg="1"/>
      <p:bldP spid="305915" grpId="0" animBg="1"/>
      <p:bldP spid="305915" grpId="1" animBg="1"/>
      <p:bldP spid="305915" grpId="2" animBg="1"/>
      <p:bldP spid="305915" grpId="3" animBg="1"/>
      <p:bldP spid="305916" grpId="0"/>
      <p:bldP spid="305916" grpId="1"/>
      <p:bldP spid="305917" grpId="0"/>
      <p:bldP spid="305917" grpId="1"/>
      <p:bldP spid="305918" grpId="0"/>
      <p:bldP spid="305918" grpId="1"/>
      <p:bldP spid="305918" grpId="2"/>
      <p:bldP spid="305918" grpId="3"/>
      <p:bldP spid="305918" grpId="4"/>
      <p:bldP spid="305918" grpId="5"/>
      <p:bldP spid="305918" grpId="6"/>
      <p:bldP spid="305918" grpId="7"/>
      <p:bldP spid="305919" grpId="0"/>
      <p:bldP spid="305919" grpId="1"/>
      <p:bldP spid="305919" grpId="2"/>
      <p:bldP spid="305919" grpId="3"/>
      <p:bldP spid="305919" grpId="4"/>
      <p:bldP spid="305919" grpId="5"/>
      <p:bldP spid="305919" grpId="6"/>
      <p:bldP spid="305919" grpId="7"/>
      <p:bldP spid="305920" grpId="0"/>
      <p:bldP spid="305920" grpId="1"/>
      <p:bldP spid="305920" grpId="2"/>
      <p:bldP spid="305920" grpId="3"/>
      <p:bldP spid="305920" grpId="4"/>
      <p:bldP spid="305920" grpId="5"/>
      <p:bldP spid="305920" grpId="6"/>
      <p:bldP spid="305920" grpId="7"/>
      <p:bldP spid="305921" grpId="0"/>
      <p:bldP spid="305921" grpId="1"/>
      <p:bldP spid="305921" grpId="2"/>
      <p:bldP spid="305921" grpId="3"/>
      <p:bldP spid="305921" grpId="4"/>
      <p:bldP spid="305921" grpId="5"/>
      <p:bldP spid="305921" grpId="6"/>
      <p:bldP spid="305921" grpId="7"/>
      <p:bldP spid="305922" grpId="0"/>
      <p:bldP spid="305923" grpId="0"/>
      <p:bldP spid="305923" grpId="1"/>
      <p:bldP spid="305923" grpId="2"/>
      <p:bldP spid="305923" grpId="3"/>
      <p:bldP spid="305923" grpId="4"/>
      <p:bldP spid="305923" grpId="5"/>
      <p:bldP spid="305923" grpId="6"/>
      <p:bldP spid="305923" grpId="7"/>
      <p:bldP spid="305939" grpId="0"/>
      <p:bldP spid="305939" grpId="1"/>
      <p:bldP spid="305939" grpId="2"/>
      <p:bldP spid="305939" grpId="3"/>
      <p:bldP spid="305939" grpId="4"/>
      <p:bldP spid="305939" grpId="5"/>
      <p:bldP spid="305939" grpId="6"/>
      <p:bldP spid="305940" grpId="0"/>
      <p:bldP spid="305940" grpId="1"/>
      <p:bldP spid="305941" grpId="0"/>
      <p:bldP spid="305941" grpId="1"/>
      <p:bldP spid="305942" grpId="0"/>
      <p:bldP spid="305943" grpId="0"/>
      <p:bldP spid="305943" grpId="1"/>
      <p:bldP spid="305944" grpId="0"/>
      <p:bldP spid="305944" grpId="1"/>
      <p:bldP spid="305945" grpId="0"/>
      <p:bldP spid="30594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E96F0-837E-493E-9AC0-2062B0FBA2E4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76250"/>
            <a:ext cx="7315200" cy="1368425"/>
          </a:xfrm>
        </p:spPr>
        <p:txBody>
          <a:bodyPr/>
          <a:lstStyle/>
          <a:p>
            <a:r>
              <a:rPr lang="en-US" altLang="zh-TW"/>
              <a:t>All-Pair Shortest Paths Algorithm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2057400"/>
            <a:ext cx="8280400" cy="4191000"/>
          </a:xfrm>
          <a:noFill/>
          <a:ln/>
        </p:spPr>
        <p:txBody>
          <a:bodyPr lIns="92075" tIns="46037" rIns="92075" bIns="46037"/>
          <a:lstStyle/>
          <a:p>
            <a:r>
              <a:rPr lang="en-US" altLang="zh-TW"/>
              <a:t>Given a weighted, directed graph G=(V, E), we want to compute the shortest paths from </a:t>
            </a:r>
            <a:r>
              <a:rPr lang="en-US" altLang="zh-TW" i="1"/>
              <a:t>u to v </a:t>
            </a:r>
            <a:r>
              <a:rPr lang="en-US" altLang="zh-TW"/>
              <a:t>for all vertex pairs</a:t>
            </a:r>
            <a:endParaRPr lang="en-US" altLang="ko-KR"/>
          </a:p>
        </p:txBody>
      </p:sp>
      <p:graphicFrame>
        <p:nvGraphicFramePr>
          <p:cNvPr id="27750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5292725" y="3065463"/>
          <a:ext cx="158432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方程式" r:id="rId4" imgW="495000" imgH="203040" progId="Equation.3">
                  <p:embed/>
                </p:oleObj>
              </mc:Choice>
              <mc:Fallback>
                <p:oleObj name="方程式" r:id="rId4" imgW="495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3065463"/>
                        <a:ext cx="1584325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411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5B62-9EE0-4488-930B-B9B86A7CC61B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476250"/>
            <a:ext cx="7315200" cy="838200"/>
          </a:xfrm>
        </p:spPr>
        <p:txBody>
          <a:bodyPr/>
          <a:lstStyle/>
          <a:p>
            <a:r>
              <a:rPr lang="en-US" altLang="zh-TW" sz="4000"/>
              <a:t>Floyd-Warshall Algorithm</a:t>
            </a:r>
            <a:r>
              <a:rPr lang="en-US" altLang="zh-TW" sz="4000" b="0"/>
              <a:t/>
            </a:r>
            <a:br>
              <a:rPr lang="en-US" altLang="zh-TW" sz="4000" b="0"/>
            </a:br>
            <a:endParaRPr lang="en-US" altLang="zh-TW" sz="4000" b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484313"/>
            <a:ext cx="7920037" cy="4191000"/>
          </a:xfrm>
        </p:spPr>
        <p:txBody>
          <a:bodyPr/>
          <a:lstStyle/>
          <a:p>
            <a:r>
              <a:rPr lang="en-US" altLang="zh-TW"/>
              <a:t>Let </a:t>
            </a:r>
            <a:r>
              <a:rPr lang="en-US" altLang="zh-TW" i="1"/>
              <a:t>d </a:t>
            </a:r>
            <a:r>
              <a:rPr lang="en-US" altLang="zh-TW" i="1" baseline="30000"/>
              <a:t>(k)</a:t>
            </a:r>
            <a:r>
              <a:rPr lang="en-US" altLang="zh-TW" i="1" baseline="-25000"/>
              <a:t>i j</a:t>
            </a:r>
            <a:r>
              <a:rPr lang="en-US" altLang="zh-TW" i="1"/>
              <a:t> </a:t>
            </a:r>
            <a:r>
              <a:rPr lang="en-US" altLang="zh-TW"/>
              <a:t>= shortest-path weight of any path </a:t>
            </a:r>
            <a:r>
              <a:rPr lang="en-US" altLang="zh-TW" i="1"/>
              <a:t>i      j </a:t>
            </a:r>
            <a:r>
              <a:rPr lang="en-US" altLang="zh-TW"/>
              <a:t>with </a:t>
            </a:r>
            <a:r>
              <a:rPr lang="en-US" altLang="zh-TW" u="sng">
                <a:solidFill>
                  <a:srgbClr val="FF0000"/>
                </a:solidFill>
              </a:rPr>
              <a:t>all intermediate vertices in {1</a:t>
            </a:r>
            <a:r>
              <a:rPr lang="en-US" altLang="zh-TW" i="1" u="sng">
                <a:solidFill>
                  <a:srgbClr val="FF0000"/>
                </a:solidFill>
              </a:rPr>
              <a:t>, </a:t>
            </a:r>
            <a:r>
              <a:rPr lang="en-US" altLang="zh-TW" u="sng">
                <a:solidFill>
                  <a:srgbClr val="FF0000"/>
                </a:solidFill>
              </a:rPr>
              <a:t>2</a:t>
            </a:r>
            <a:r>
              <a:rPr lang="en-US" altLang="zh-TW" i="1" u="sng">
                <a:solidFill>
                  <a:srgbClr val="FF0000"/>
                </a:solidFill>
              </a:rPr>
              <a:t>, . . . , k</a:t>
            </a:r>
            <a:r>
              <a:rPr lang="en-US" altLang="zh-TW" u="sng">
                <a:solidFill>
                  <a:srgbClr val="FF0000"/>
                </a:solidFill>
              </a:rPr>
              <a:t>}</a:t>
            </a:r>
          </a:p>
          <a:p>
            <a:endParaRPr lang="en-US" altLang="zh-TW" u="sng">
              <a:solidFill>
                <a:srgbClr val="FF0000"/>
              </a:solidFill>
            </a:endParaRPr>
          </a:p>
        </p:txBody>
      </p:sp>
      <p:sp>
        <p:nvSpPr>
          <p:cNvPr id="303108" name="Freeform 4"/>
          <p:cNvSpPr>
            <a:spLocks/>
          </p:cNvSpPr>
          <p:nvPr/>
        </p:nvSpPr>
        <p:spPr bwMode="auto">
          <a:xfrm>
            <a:off x="2411413" y="2276475"/>
            <a:ext cx="431800" cy="73025"/>
          </a:xfrm>
          <a:custGeom>
            <a:avLst/>
            <a:gdLst>
              <a:gd name="T0" fmla="*/ 0 w 453"/>
              <a:gd name="T1" fmla="*/ 91 h 91"/>
              <a:gd name="T2" fmla="*/ 136 w 453"/>
              <a:gd name="T3" fmla="*/ 0 h 91"/>
              <a:gd name="T4" fmla="*/ 272 w 453"/>
              <a:gd name="T5" fmla="*/ 91 h 91"/>
              <a:gd name="T6" fmla="*/ 453 w 453"/>
              <a:gd name="T7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3" h="91">
                <a:moveTo>
                  <a:pt x="0" y="91"/>
                </a:moveTo>
                <a:cubicBezTo>
                  <a:pt x="45" y="45"/>
                  <a:pt x="91" y="0"/>
                  <a:pt x="136" y="0"/>
                </a:cubicBezTo>
                <a:cubicBezTo>
                  <a:pt x="181" y="0"/>
                  <a:pt x="219" y="91"/>
                  <a:pt x="272" y="91"/>
                </a:cubicBezTo>
                <a:cubicBezTo>
                  <a:pt x="325" y="91"/>
                  <a:pt x="423" y="15"/>
                  <a:pt x="453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pic>
        <p:nvPicPr>
          <p:cNvPr id="30310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3535363"/>
            <a:ext cx="9109075" cy="241458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253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88913"/>
            <a:ext cx="8226425" cy="792162"/>
          </a:xfrm>
        </p:spPr>
        <p:txBody>
          <a:bodyPr/>
          <a:lstStyle/>
          <a:p>
            <a:r>
              <a:rPr lang="en-US" altLang="zh-TW" dirty="0"/>
              <a:t>Shortest </a:t>
            </a:r>
            <a:r>
              <a:rPr lang="en-US" altLang="zh-TW" dirty="0" smtClean="0"/>
              <a:t>Path</a:t>
            </a:r>
            <a:endParaRPr lang="en-US" altLang="zh-TW" dirty="0"/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979488"/>
            <a:ext cx="8856663" cy="4897437"/>
          </a:xfrm>
        </p:spPr>
        <p:txBody>
          <a:bodyPr/>
          <a:lstStyle/>
          <a:p>
            <a:r>
              <a:rPr lang="en-US" altLang="zh-TW" sz="2800" dirty="0">
                <a:solidFill>
                  <a:srgbClr val="FF0000"/>
                </a:solidFill>
              </a:rPr>
              <a:t>Single source/All </a:t>
            </a:r>
            <a:r>
              <a:rPr lang="en-US" altLang="zh-TW" sz="2800" dirty="0" smtClean="0">
                <a:solidFill>
                  <a:srgbClr val="FF0000"/>
                </a:solidFill>
              </a:rPr>
              <a:t>shortest path (SSAS)</a:t>
            </a:r>
            <a:r>
              <a:rPr lang="en-US" altLang="zh-TW" sz="2800" dirty="0"/>
              <a:t/>
            </a:r>
            <a:br>
              <a:rPr lang="en-US" altLang="zh-TW" sz="2800" dirty="0"/>
            </a:br>
            <a:r>
              <a:rPr lang="en-US" altLang="zh-TW" sz="2800" dirty="0" smtClean="0"/>
              <a:t>★</a:t>
            </a:r>
            <a:r>
              <a:rPr lang="en-US" altLang="zh-TW" sz="2800" u="sng" dirty="0" smtClean="0">
                <a:solidFill>
                  <a:srgbClr val="FF0000"/>
                </a:solidFill>
              </a:rPr>
              <a:t>nonnegative </a:t>
            </a:r>
            <a:r>
              <a:rPr lang="en-US" altLang="zh-TW" sz="2800" u="sng" dirty="0">
                <a:solidFill>
                  <a:srgbClr val="FF0000"/>
                </a:solidFill>
              </a:rPr>
              <a:t>edge cost</a:t>
            </a:r>
          </a:p>
          <a:p>
            <a:pPr lvl="1"/>
            <a:r>
              <a:rPr lang="en-US" altLang="zh-TW" sz="2400" b="1" u="sng" dirty="0">
                <a:solidFill>
                  <a:srgbClr val="0000FF"/>
                </a:solidFill>
              </a:rPr>
              <a:t>Problem</a:t>
            </a:r>
            <a:r>
              <a:rPr lang="en-US" altLang="zh-TW" sz="2400" b="1" dirty="0"/>
              <a:t>:</a:t>
            </a:r>
            <a:r>
              <a:rPr lang="en-US" altLang="zh-TW" sz="2400" dirty="0"/>
              <a:t> given a directed graph </a:t>
            </a:r>
            <a:r>
              <a:rPr lang="en-US" altLang="zh-TW" sz="2400" i="1" dirty="0"/>
              <a:t>G</a:t>
            </a:r>
            <a:r>
              <a:rPr lang="en-US" altLang="zh-TW" sz="2400" dirty="0"/>
              <a:t> = (</a:t>
            </a:r>
            <a:r>
              <a:rPr lang="en-US" altLang="zh-TW" sz="2400" i="1" dirty="0"/>
              <a:t>V</a:t>
            </a:r>
            <a:r>
              <a:rPr lang="en-US" altLang="zh-TW" sz="2400" dirty="0"/>
              <a:t>, </a:t>
            </a:r>
            <a:r>
              <a:rPr lang="en-US" altLang="zh-TW" sz="2400" i="1" dirty="0"/>
              <a:t>E</a:t>
            </a:r>
            <a:r>
              <a:rPr lang="en-US" altLang="zh-TW" sz="2400" dirty="0"/>
              <a:t>), a length function </a:t>
            </a:r>
            <a:r>
              <a:rPr lang="en-US" altLang="zh-TW" sz="2400" i="1" dirty="0"/>
              <a:t>length</a:t>
            </a:r>
            <a:r>
              <a:rPr lang="en-US" altLang="zh-TW" sz="2400" dirty="0"/>
              <a:t>(</a:t>
            </a:r>
            <a:r>
              <a:rPr lang="en-US" altLang="zh-TW" sz="2400" i="1" dirty="0"/>
              <a:t>i</a:t>
            </a:r>
            <a:r>
              <a:rPr lang="en-US" altLang="zh-TW" sz="2400" dirty="0"/>
              <a:t>, </a:t>
            </a:r>
            <a:r>
              <a:rPr lang="en-US" altLang="zh-TW" sz="2400" i="1" dirty="0"/>
              <a:t>j</a:t>
            </a:r>
            <a:r>
              <a:rPr lang="en-US" altLang="zh-TW" sz="2400" dirty="0"/>
              <a:t>), </a:t>
            </a:r>
            <a:r>
              <a:rPr lang="en-US" altLang="zh-TW" sz="2400" i="1" dirty="0"/>
              <a:t>length</a:t>
            </a:r>
            <a:r>
              <a:rPr lang="en-US" altLang="zh-TW" sz="2400" dirty="0"/>
              <a:t>(</a:t>
            </a:r>
            <a:r>
              <a:rPr lang="en-US" altLang="zh-TW" sz="2400" i="1" dirty="0"/>
              <a:t>i</a:t>
            </a:r>
            <a:r>
              <a:rPr lang="en-US" altLang="zh-TW" sz="2400" dirty="0"/>
              <a:t>, </a:t>
            </a:r>
            <a:r>
              <a:rPr lang="en-US" altLang="zh-TW" sz="2400" i="1" dirty="0"/>
              <a:t>j</a:t>
            </a:r>
            <a:r>
              <a:rPr lang="en-US" altLang="zh-TW" sz="2400" dirty="0"/>
              <a:t>) </a:t>
            </a:r>
            <a:r>
              <a:rPr lang="en-US" altLang="zh-TW" sz="2400" dirty="0">
                <a:sym typeface="Symbol" pitchFamily="18" charset="2"/>
              </a:rPr>
              <a:t> 0, for the edges of </a:t>
            </a:r>
            <a:r>
              <a:rPr lang="en-US" altLang="zh-TW" sz="2400" i="1" dirty="0">
                <a:sym typeface="Symbol" pitchFamily="18" charset="2"/>
              </a:rPr>
              <a:t>G</a:t>
            </a:r>
            <a:r>
              <a:rPr lang="en-US" altLang="zh-TW" sz="2400" dirty="0">
                <a:sym typeface="Symbol" pitchFamily="18" charset="2"/>
              </a:rPr>
              <a:t>, and </a:t>
            </a:r>
            <a:r>
              <a:rPr lang="en-US" altLang="zh-TW" sz="2400" u="sng" dirty="0">
                <a:sym typeface="Symbol" pitchFamily="18" charset="2"/>
              </a:rPr>
              <a:t>a source vertex </a:t>
            </a:r>
            <a:r>
              <a:rPr lang="en-US" altLang="zh-TW" sz="2400" i="1" u="sng" dirty="0">
                <a:sym typeface="Symbol" pitchFamily="18" charset="2"/>
              </a:rPr>
              <a:t>v</a:t>
            </a:r>
            <a:r>
              <a:rPr lang="en-US" altLang="zh-TW" sz="2400" dirty="0">
                <a:sym typeface="Symbol" pitchFamily="18" charset="2"/>
              </a:rPr>
              <a:t>.</a:t>
            </a:r>
          </a:p>
          <a:p>
            <a:pPr lvl="1"/>
            <a:r>
              <a:rPr lang="en-US" altLang="zh-TW" sz="2400" b="1" u="sng" dirty="0">
                <a:solidFill>
                  <a:srgbClr val="0000FF"/>
                </a:solidFill>
                <a:sym typeface="Symbol" pitchFamily="18" charset="2"/>
              </a:rPr>
              <a:t>Need to solve</a:t>
            </a:r>
            <a:r>
              <a:rPr lang="en-US" altLang="zh-TW" sz="2400" b="1" dirty="0">
                <a:sym typeface="Symbol" pitchFamily="18" charset="2"/>
              </a:rPr>
              <a:t>:</a:t>
            </a:r>
            <a:r>
              <a:rPr lang="en-US" altLang="zh-TW" sz="2400" dirty="0">
                <a:sym typeface="Symbol" pitchFamily="18" charset="2"/>
              </a:rPr>
              <a:t> determine a shortest </a:t>
            </a:r>
            <a:br>
              <a:rPr lang="en-US" altLang="zh-TW" sz="2400" dirty="0">
                <a:sym typeface="Symbol" pitchFamily="18" charset="2"/>
              </a:rPr>
            </a:br>
            <a:r>
              <a:rPr lang="en-US" altLang="zh-TW" sz="2400" dirty="0">
                <a:sym typeface="Symbol" pitchFamily="18" charset="2"/>
              </a:rPr>
              <a:t>path from </a:t>
            </a:r>
            <a:r>
              <a:rPr lang="en-US" altLang="zh-TW" sz="2400" i="1" dirty="0">
                <a:sym typeface="Symbol" pitchFamily="18" charset="2"/>
              </a:rPr>
              <a:t>v</a:t>
            </a:r>
            <a:r>
              <a:rPr lang="en-US" altLang="zh-TW" sz="2400" dirty="0">
                <a:sym typeface="Symbol" pitchFamily="18" charset="2"/>
              </a:rPr>
              <a:t> to each of the remaining </a:t>
            </a:r>
            <a:br>
              <a:rPr lang="en-US" altLang="zh-TW" sz="2400" dirty="0">
                <a:sym typeface="Symbol" pitchFamily="18" charset="2"/>
              </a:rPr>
            </a:br>
            <a:r>
              <a:rPr lang="en-US" altLang="zh-TW" sz="2400" dirty="0">
                <a:sym typeface="Symbol" pitchFamily="18" charset="2"/>
              </a:rPr>
              <a:t>vertices of </a:t>
            </a:r>
            <a:r>
              <a:rPr lang="en-US" altLang="zh-TW" sz="2400" i="1" dirty="0">
                <a:sym typeface="Symbol" pitchFamily="18" charset="2"/>
              </a:rPr>
              <a:t>G</a:t>
            </a:r>
            <a:r>
              <a:rPr lang="en-US" altLang="zh-TW" sz="2400" dirty="0">
                <a:sym typeface="Symbol" pitchFamily="18" charset="2"/>
              </a:rPr>
              <a:t>.</a:t>
            </a:r>
          </a:p>
          <a:p>
            <a:pPr lvl="1"/>
            <a:r>
              <a:rPr lang="en-US" altLang="zh-TW" sz="2400" dirty="0">
                <a:sym typeface="Symbol" pitchFamily="18" charset="2"/>
              </a:rPr>
              <a:t>Let S denote the set of vertices</a:t>
            </a:r>
          </a:p>
          <a:p>
            <a:pPr lvl="1"/>
            <a:r>
              <a:rPr lang="en-US" altLang="zh-TW" sz="2400" i="1" u="sng" dirty="0" err="1">
                <a:solidFill>
                  <a:srgbClr val="0000FF"/>
                </a:solidFill>
                <a:sym typeface="Symbol" pitchFamily="18" charset="2"/>
              </a:rPr>
              <a:t>dist</a:t>
            </a:r>
            <a:r>
              <a:rPr lang="en-US" altLang="zh-TW" sz="2400" u="sng" dirty="0">
                <a:solidFill>
                  <a:srgbClr val="0000FF"/>
                </a:solidFill>
                <a:sym typeface="Symbol" pitchFamily="18" charset="2"/>
              </a:rPr>
              <a:t>[</a:t>
            </a:r>
            <a:r>
              <a:rPr lang="en-US" altLang="zh-TW" sz="2400" i="1" u="sng" dirty="0">
                <a:solidFill>
                  <a:srgbClr val="0000FF"/>
                </a:solidFill>
                <a:sym typeface="Symbol" pitchFamily="18" charset="2"/>
              </a:rPr>
              <a:t>w</a:t>
            </a:r>
            <a:r>
              <a:rPr lang="en-US" altLang="zh-TW" sz="2400" u="sng" dirty="0">
                <a:solidFill>
                  <a:srgbClr val="0000FF"/>
                </a:solidFill>
                <a:sym typeface="Symbol" pitchFamily="18" charset="2"/>
              </a:rPr>
              <a:t>]</a:t>
            </a:r>
            <a:r>
              <a:rPr lang="en-US" altLang="zh-TW" sz="2400" dirty="0">
                <a:solidFill>
                  <a:srgbClr val="0000FF"/>
                </a:solidFill>
                <a:sym typeface="Symbol" pitchFamily="18" charset="2"/>
              </a:rPr>
              <a:t>:</a:t>
            </a:r>
            <a:r>
              <a:rPr lang="en-US" altLang="zh-TW" sz="2400" u="sng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ym typeface="Symbol" pitchFamily="18" charset="2"/>
              </a:rPr>
              <a:t>the length of shortest path </a:t>
            </a:r>
            <a:br>
              <a:rPr lang="en-US" altLang="zh-TW" sz="2400" dirty="0">
                <a:sym typeface="Symbol" pitchFamily="18" charset="2"/>
              </a:rPr>
            </a:br>
            <a:r>
              <a:rPr lang="en-US" altLang="zh-TW" sz="2400" dirty="0">
                <a:sym typeface="Symbol" pitchFamily="18" charset="2"/>
              </a:rPr>
              <a:t>starting from </a:t>
            </a:r>
            <a:r>
              <a:rPr lang="en-US" altLang="zh-TW" sz="2400" i="1" dirty="0">
                <a:sym typeface="Symbol" pitchFamily="18" charset="2"/>
              </a:rPr>
              <a:t>v</a:t>
            </a:r>
            <a:r>
              <a:rPr lang="en-US" altLang="zh-TW" sz="2400" dirty="0">
                <a:sym typeface="Symbol" pitchFamily="18" charset="2"/>
              </a:rPr>
              <a:t>, going through only </a:t>
            </a:r>
            <a:br>
              <a:rPr lang="en-US" altLang="zh-TW" sz="2400" dirty="0">
                <a:sym typeface="Symbol" pitchFamily="18" charset="2"/>
              </a:rPr>
            </a:br>
            <a:r>
              <a:rPr lang="en-US" altLang="zh-TW" sz="2400" dirty="0">
                <a:sym typeface="Symbol" pitchFamily="18" charset="2"/>
              </a:rPr>
              <a:t>the vertices that are in </a:t>
            </a:r>
            <a:r>
              <a:rPr lang="en-US" altLang="zh-TW" sz="2400" i="1" dirty="0">
                <a:sym typeface="Symbol" pitchFamily="18" charset="2"/>
              </a:rPr>
              <a:t>S</a:t>
            </a:r>
            <a:r>
              <a:rPr lang="en-US" altLang="zh-TW" sz="2400" dirty="0">
                <a:sym typeface="Symbol" pitchFamily="18" charset="2"/>
              </a:rPr>
              <a:t>, ending at </a:t>
            </a:r>
            <a:r>
              <a:rPr lang="en-US" altLang="zh-TW" sz="2400" i="1" dirty="0">
                <a:sym typeface="Symbol" pitchFamily="18" charset="2"/>
              </a:rPr>
              <a:t>w</a:t>
            </a:r>
            <a:r>
              <a:rPr lang="en-US" altLang="zh-TW" sz="2400" dirty="0">
                <a:sym typeface="Symbol" pitchFamily="18" charset="2"/>
              </a:rPr>
              <a:t>.</a:t>
            </a:r>
          </a:p>
        </p:txBody>
      </p:sp>
      <p:grpSp>
        <p:nvGrpSpPr>
          <p:cNvPr id="276537" name="Group 57"/>
          <p:cNvGrpSpPr>
            <a:grpSpLocks/>
          </p:cNvGrpSpPr>
          <p:nvPr/>
        </p:nvGrpSpPr>
        <p:grpSpPr bwMode="auto">
          <a:xfrm>
            <a:off x="5953125" y="2816225"/>
            <a:ext cx="2940050" cy="2052638"/>
            <a:chOff x="68" y="2681"/>
            <a:chExt cx="1852" cy="1293"/>
          </a:xfrm>
        </p:grpSpPr>
        <p:sp>
          <p:nvSpPr>
            <p:cNvPr id="276538" name="Oval 58"/>
            <p:cNvSpPr>
              <a:spLocks noChangeAspect="1" noChangeArrowheads="1"/>
            </p:cNvSpPr>
            <p:nvPr/>
          </p:nvSpPr>
          <p:spPr bwMode="auto">
            <a:xfrm>
              <a:off x="208" y="3063"/>
              <a:ext cx="230" cy="22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 dirty="0">
                  <a:solidFill>
                    <a:srgbClr val="0000FF"/>
                  </a:solidFill>
                  <a:latin typeface="Times New Roman" pitchFamily="18" charset="0"/>
                </a:rPr>
                <a:t>V</a:t>
              </a:r>
              <a:r>
                <a:rPr lang="en-US" altLang="zh-TW" sz="2000" baseline="-25000" dirty="0">
                  <a:solidFill>
                    <a:srgbClr val="0000FF"/>
                  </a:solidFill>
                  <a:latin typeface="Times New Roman" pitchFamily="18" charset="0"/>
                </a:rPr>
                <a:t>0</a:t>
              </a:r>
              <a:endParaRPr lang="en-US" altLang="zh-TW" sz="20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76539" name="Oval 59"/>
            <p:cNvSpPr>
              <a:spLocks noChangeAspect="1" noChangeArrowheads="1"/>
            </p:cNvSpPr>
            <p:nvPr/>
          </p:nvSpPr>
          <p:spPr bwMode="auto">
            <a:xfrm>
              <a:off x="1690" y="3079"/>
              <a:ext cx="230" cy="22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>
                  <a:solidFill>
                    <a:srgbClr val="0000FF"/>
                  </a:solidFill>
                  <a:latin typeface="Times New Roman" pitchFamily="18" charset="0"/>
                </a:rPr>
                <a:t>V</a:t>
              </a:r>
              <a:r>
                <a:rPr lang="en-US" altLang="zh-TW" sz="2000" baseline="-25000">
                  <a:solidFill>
                    <a:srgbClr val="0000FF"/>
                  </a:solidFill>
                  <a:latin typeface="Times New Roman" pitchFamily="18" charset="0"/>
                </a:rPr>
                <a:t>4</a:t>
              </a:r>
              <a:endParaRPr lang="en-US" altLang="zh-TW" sz="200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76540" name="Oval 60"/>
            <p:cNvSpPr>
              <a:spLocks noChangeAspect="1" noChangeArrowheads="1"/>
            </p:cNvSpPr>
            <p:nvPr/>
          </p:nvSpPr>
          <p:spPr bwMode="auto">
            <a:xfrm>
              <a:off x="945" y="3071"/>
              <a:ext cx="230" cy="22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>
                  <a:solidFill>
                    <a:srgbClr val="0000FF"/>
                  </a:solidFill>
                  <a:latin typeface="Times New Roman" pitchFamily="18" charset="0"/>
                </a:rPr>
                <a:t>V</a:t>
              </a:r>
              <a:r>
                <a:rPr lang="en-US" altLang="zh-TW" sz="2000" baseline="-25000">
                  <a:solidFill>
                    <a:srgbClr val="0000FF"/>
                  </a:solidFill>
                  <a:latin typeface="Times New Roman" pitchFamily="18" charset="0"/>
                </a:rPr>
                <a:t>1</a:t>
              </a:r>
              <a:endParaRPr lang="en-US" altLang="zh-TW" sz="200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76541" name="Oval 61"/>
            <p:cNvSpPr>
              <a:spLocks noChangeAspect="1" noChangeArrowheads="1"/>
            </p:cNvSpPr>
            <p:nvPr/>
          </p:nvSpPr>
          <p:spPr bwMode="auto">
            <a:xfrm>
              <a:off x="1682" y="3752"/>
              <a:ext cx="230" cy="22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>
                  <a:solidFill>
                    <a:srgbClr val="0000FF"/>
                  </a:solidFill>
                  <a:latin typeface="Times New Roman" pitchFamily="18" charset="0"/>
                </a:rPr>
                <a:t>V</a:t>
              </a:r>
              <a:r>
                <a:rPr lang="en-US" altLang="zh-TW" sz="2000" baseline="-25000">
                  <a:solidFill>
                    <a:srgbClr val="0000FF"/>
                  </a:solidFill>
                  <a:latin typeface="Times New Roman" pitchFamily="18" charset="0"/>
                </a:rPr>
                <a:t>5</a:t>
              </a:r>
              <a:endParaRPr lang="en-US" altLang="zh-TW" sz="200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76542" name="Oval 62"/>
            <p:cNvSpPr>
              <a:spLocks noChangeAspect="1" noChangeArrowheads="1"/>
            </p:cNvSpPr>
            <p:nvPr/>
          </p:nvSpPr>
          <p:spPr bwMode="auto">
            <a:xfrm>
              <a:off x="937" y="3752"/>
              <a:ext cx="230" cy="22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>
                  <a:solidFill>
                    <a:srgbClr val="0000FF"/>
                  </a:solidFill>
                  <a:latin typeface="Times New Roman" pitchFamily="18" charset="0"/>
                </a:rPr>
                <a:t>V</a:t>
              </a:r>
              <a:r>
                <a:rPr lang="en-US" altLang="zh-TW" sz="2000" baseline="-25000">
                  <a:solidFill>
                    <a:srgbClr val="0000FF"/>
                  </a:solidFill>
                  <a:latin typeface="Times New Roman" pitchFamily="18" charset="0"/>
                </a:rPr>
                <a:t>3</a:t>
              </a:r>
              <a:endParaRPr lang="en-US" altLang="zh-TW" sz="200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76543" name="Oval 63"/>
            <p:cNvSpPr>
              <a:spLocks noChangeAspect="1" noChangeArrowheads="1"/>
            </p:cNvSpPr>
            <p:nvPr/>
          </p:nvSpPr>
          <p:spPr bwMode="auto">
            <a:xfrm>
              <a:off x="208" y="3752"/>
              <a:ext cx="230" cy="22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>
                  <a:solidFill>
                    <a:srgbClr val="0000FF"/>
                  </a:solidFill>
                  <a:latin typeface="Times New Roman" pitchFamily="18" charset="0"/>
                </a:rPr>
                <a:t>V</a:t>
              </a:r>
              <a:r>
                <a:rPr lang="en-US" altLang="zh-TW" sz="2000" baseline="-25000">
                  <a:solidFill>
                    <a:srgbClr val="0000FF"/>
                  </a:solidFill>
                  <a:latin typeface="Times New Roman" pitchFamily="18" charset="0"/>
                </a:rPr>
                <a:t>2</a:t>
              </a:r>
              <a:endParaRPr lang="en-US" altLang="zh-TW" sz="200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76544" name="Line 64"/>
            <p:cNvSpPr>
              <a:spLocks noChangeAspect="1" noChangeShapeType="1"/>
            </p:cNvSpPr>
            <p:nvPr/>
          </p:nvSpPr>
          <p:spPr bwMode="auto">
            <a:xfrm>
              <a:off x="438" y="3166"/>
              <a:ext cx="4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solidFill>
                  <a:srgbClr val="0000FF"/>
                </a:solidFill>
              </a:endParaRPr>
            </a:p>
          </p:txBody>
        </p:sp>
        <p:sp>
          <p:nvSpPr>
            <p:cNvPr id="276545" name="Line 65"/>
            <p:cNvSpPr>
              <a:spLocks noChangeAspect="1" noChangeShapeType="1"/>
            </p:cNvSpPr>
            <p:nvPr/>
          </p:nvSpPr>
          <p:spPr bwMode="auto">
            <a:xfrm>
              <a:off x="1175" y="3174"/>
              <a:ext cx="4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solidFill>
                  <a:srgbClr val="0000FF"/>
                </a:solidFill>
              </a:endParaRPr>
            </a:p>
          </p:txBody>
        </p:sp>
        <p:sp>
          <p:nvSpPr>
            <p:cNvPr id="276546" name="Line 66"/>
            <p:cNvSpPr>
              <a:spLocks noChangeAspect="1" noChangeShapeType="1"/>
            </p:cNvSpPr>
            <p:nvPr/>
          </p:nvSpPr>
          <p:spPr bwMode="auto">
            <a:xfrm>
              <a:off x="438" y="3847"/>
              <a:ext cx="46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solidFill>
                  <a:srgbClr val="0000FF"/>
                </a:solidFill>
              </a:endParaRPr>
            </a:p>
          </p:txBody>
        </p:sp>
        <p:sp>
          <p:nvSpPr>
            <p:cNvPr id="276547" name="Line 67"/>
            <p:cNvSpPr>
              <a:spLocks noChangeAspect="1" noChangeShapeType="1"/>
            </p:cNvSpPr>
            <p:nvPr/>
          </p:nvSpPr>
          <p:spPr bwMode="auto">
            <a:xfrm>
              <a:off x="1183" y="3855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solidFill>
                  <a:srgbClr val="0000FF"/>
                </a:solidFill>
              </a:endParaRPr>
            </a:p>
          </p:txBody>
        </p:sp>
        <p:sp>
          <p:nvSpPr>
            <p:cNvPr id="276548" name="Line 68"/>
            <p:cNvSpPr>
              <a:spLocks noChangeAspect="1" noChangeShapeType="1"/>
            </p:cNvSpPr>
            <p:nvPr/>
          </p:nvSpPr>
          <p:spPr bwMode="auto">
            <a:xfrm flipH="1">
              <a:off x="1215" y="3293"/>
              <a:ext cx="539" cy="4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solidFill>
                  <a:srgbClr val="0000FF"/>
                </a:solidFill>
              </a:endParaRPr>
            </a:p>
          </p:txBody>
        </p:sp>
        <p:sp>
          <p:nvSpPr>
            <p:cNvPr id="276549" name="Line 69"/>
            <p:cNvSpPr>
              <a:spLocks noChangeAspect="1" noChangeShapeType="1"/>
            </p:cNvSpPr>
            <p:nvPr/>
          </p:nvSpPr>
          <p:spPr bwMode="auto">
            <a:xfrm flipV="1">
              <a:off x="1127" y="3285"/>
              <a:ext cx="555" cy="4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solidFill>
                  <a:srgbClr val="0000FF"/>
                </a:solidFill>
              </a:endParaRPr>
            </a:p>
          </p:txBody>
        </p:sp>
        <p:sp>
          <p:nvSpPr>
            <p:cNvPr id="276550" name="Line 70"/>
            <p:cNvSpPr>
              <a:spLocks noChangeAspect="1" noChangeShapeType="1"/>
            </p:cNvSpPr>
            <p:nvPr/>
          </p:nvSpPr>
          <p:spPr bwMode="auto">
            <a:xfrm flipV="1">
              <a:off x="1048" y="3332"/>
              <a:ext cx="0" cy="40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solidFill>
                  <a:srgbClr val="0000FF"/>
                </a:solidFill>
              </a:endParaRPr>
            </a:p>
          </p:txBody>
        </p:sp>
        <p:sp>
          <p:nvSpPr>
            <p:cNvPr id="276551" name="Line 71"/>
            <p:cNvSpPr>
              <a:spLocks noChangeAspect="1" noChangeShapeType="1"/>
            </p:cNvSpPr>
            <p:nvPr/>
          </p:nvSpPr>
          <p:spPr bwMode="auto">
            <a:xfrm flipH="1">
              <a:off x="462" y="3293"/>
              <a:ext cx="523" cy="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solidFill>
                  <a:srgbClr val="0000FF"/>
                </a:solidFill>
              </a:endParaRPr>
            </a:p>
          </p:txBody>
        </p:sp>
        <p:sp>
          <p:nvSpPr>
            <p:cNvPr id="276552" name="Freeform 72"/>
            <p:cNvSpPr>
              <a:spLocks noChangeAspect="1"/>
            </p:cNvSpPr>
            <p:nvPr/>
          </p:nvSpPr>
          <p:spPr bwMode="auto">
            <a:xfrm>
              <a:off x="398" y="3285"/>
              <a:ext cx="54" cy="460"/>
            </a:xfrm>
            <a:custGeom>
              <a:avLst/>
              <a:gdLst>
                <a:gd name="T0" fmla="*/ 0 w 142"/>
                <a:gd name="T1" fmla="*/ 0 h 696"/>
                <a:gd name="T2" fmla="*/ 72 w 142"/>
                <a:gd name="T3" fmla="*/ 132 h 696"/>
                <a:gd name="T4" fmla="*/ 132 w 142"/>
                <a:gd name="T5" fmla="*/ 324 h 696"/>
                <a:gd name="T6" fmla="*/ 132 w 142"/>
                <a:gd name="T7" fmla="*/ 444 h 696"/>
                <a:gd name="T8" fmla="*/ 108 w 142"/>
                <a:gd name="T9" fmla="*/ 552 h 696"/>
                <a:gd name="T10" fmla="*/ 24 w 142"/>
                <a:gd name="T11" fmla="*/ 696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2" h="696">
                  <a:moveTo>
                    <a:pt x="0" y="0"/>
                  </a:moveTo>
                  <a:cubicBezTo>
                    <a:pt x="25" y="39"/>
                    <a:pt x="50" y="78"/>
                    <a:pt x="72" y="132"/>
                  </a:cubicBezTo>
                  <a:cubicBezTo>
                    <a:pt x="94" y="186"/>
                    <a:pt x="122" y="272"/>
                    <a:pt x="132" y="324"/>
                  </a:cubicBezTo>
                  <a:cubicBezTo>
                    <a:pt x="142" y="376"/>
                    <a:pt x="136" y="406"/>
                    <a:pt x="132" y="444"/>
                  </a:cubicBezTo>
                  <a:cubicBezTo>
                    <a:pt x="128" y="482"/>
                    <a:pt x="126" y="510"/>
                    <a:pt x="108" y="552"/>
                  </a:cubicBezTo>
                  <a:cubicBezTo>
                    <a:pt x="90" y="594"/>
                    <a:pt x="38" y="674"/>
                    <a:pt x="24" y="696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solidFill>
                  <a:srgbClr val="0000FF"/>
                </a:solidFill>
              </a:endParaRPr>
            </a:p>
          </p:txBody>
        </p:sp>
        <p:sp>
          <p:nvSpPr>
            <p:cNvPr id="276553" name="Freeform 73"/>
            <p:cNvSpPr>
              <a:spLocks noChangeAspect="1"/>
            </p:cNvSpPr>
            <p:nvPr/>
          </p:nvSpPr>
          <p:spPr bwMode="auto">
            <a:xfrm flipH="1" flipV="1">
              <a:off x="184" y="3276"/>
              <a:ext cx="55" cy="459"/>
            </a:xfrm>
            <a:custGeom>
              <a:avLst/>
              <a:gdLst>
                <a:gd name="T0" fmla="*/ 0 w 142"/>
                <a:gd name="T1" fmla="*/ 0 h 696"/>
                <a:gd name="T2" fmla="*/ 72 w 142"/>
                <a:gd name="T3" fmla="*/ 132 h 696"/>
                <a:gd name="T4" fmla="*/ 132 w 142"/>
                <a:gd name="T5" fmla="*/ 324 h 696"/>
                <a:gd name="T6" fmla="*/ 132 w 142"/>
                <a:gd name="T7" fmla="*/ 444 h 696"/>
                <a:gd name="T8" fmla="*/ 108 w 142"/>
                <a:gd name="T9" fmla="*/ 552 h 696"/>
                <a:gd name="T10" fmla="*/ 24 w 142"/>
                <a:gd name="T11" fmla="*/ 696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2" h="696">
                  <a:moveTo>
                    <a:pt x="0" y="0"/>
                  </a:moveTo>
                  <a:cubicBezTo>
                    <a:pt x="25" y="39"/>
                    <a:pt x="50" y="78"/>
                    <a:pt x="72" y="132"/>
                  </a:cubicBezTo>
                  <a:cubicBezTo>
                    <a:pt x="94" y="186"/>
                    <a:pt x="122" y="272"/>
                    <a:pt x="132" y="324"/>
                  </a:cubicBezTo>
                  <a:cubicBezTo>
                    <a:pt x="142" y="376"/>
                    <a:pt x="136" y="406"/>
                    <a:pt x="132" y="444"/>
                  </a:cubicBezTo>
                  <a:cubicBezTo>
                    <a:pt x="128" y="482"/>
                    <a:pt x="126" y="510"/>
                    <a:pt x="108" y="552"/>
                  </a:cubicBezTo>
                  <a:cubicBezTo>
                    <a:pt x="90" y="594"/>
                    <a:pt x="38" y="674"/>
                    <a:pt x="24" y="69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solidFill>
                  <a:srgbClr val="0000FF"/>
                </a:solidFill>
              </a:endParaRPr>
            </a:p>
          </p:txBody>
        </p:sp>
        <p:sp>
          <p:nvSpPr>
            <p:cNvPr id="276554" name="Text Box 74"/>
            <p:cNvSpPr txBox="1">
              <a:spLocks noChangeAspect="1" noChangeArrowheads="1"/>
            </p:cNvSpPr>
            <p:nvPr/>
          </p:nvSpPr>
          <p:spPr bwMode="auto">
            <a:xfrm>
              <a:off x="521" y="2931"/>
              <a:ext cx="9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>
                  <a:solidFill>
                    <a:srgbClr val="0000FF"/>
                  </a:solidFill>
                  <a:latin typeface="Times New Roman" pitchFamily="18" charset="0"/>
                </a:rPr>
                <a:t>50              10</a:t>
              </a:r>
              <a:endParaRPr lang="en-US" altLang="zh-TW" sz="240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76555" name="Text Box 75"/>
            <p:cNvSpPr txBox="1">
              <a:spLocks noChangeAspect="1" noChangeArrowheads="1"/>
            </p:cNvSpPr>
            <p:nvPr/>
          </p:nvSpPr>
          <p:spPr bwMode="auto">
            <a:xfrm>
              <a:off x="68" y="3398"/>
              <a:ext cx="17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TW" sz="2000" dirty="0">
                  <a:solidFill>
                    <a:srgbClr val="0000FF"/>
                  </a:solidFill>
                  <a:latin typeface="Times New Roman" pitchFamily="18" charset="0"/>
                </a:rPr>
                <a:t>20  10  15  20    35       30</a:t>
              </a:r>
            </a:p>
          </p:txBody>
        </p:sp>
        <p:sp>
          <p:nvSpPr>
            <p:cNvPr id="276556" name="Text Box 76"/>
            <p:cNvSpPr txBox="1">
              <a:spLocks noChangeAspect="1" noChangeArrowheads="1"/>
            </p:cNvSpPr>
            <p:nvPr/>
          </p:nvSpPr>
          <p:spPr bwMode="auto">
            <a:xfrm>
              <a:off x="521" y="3634"/>
              <a:ext cx="10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TW" sz="2000">
                  <a:solidFill>
                    <a:srgbClr val="0000FF"/>
                  </a:solidFill>
                  <a:latin typeface="Times New Roman" pitchFamily="18" charset="0"/>
                </a:rPr>
                <a:t>15                 3</a:t>
              </a:r>
            </a:p>
          </p:txBody>
        </p:sp>
        <p:sp>
          <p:nvSpPr>
            <p:cNvPr id="276557" name="Text Box 77"/>
            <p:cNvSpPr txBox="1">
              <a:spLocks noChangeAspect="1" noChangeArrowheads="1"/>
            </p:cNvSpPr>
            <p:nvPr/>
          </p:nvSpPr>
          <p:spPr bwMode="auto">
            <a:xfrm>
              <a:off x="916" y="2681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TW" sz="2000">
                  <a:solidFill>
                    <a:srgbClr val="0000FF"/>
                  </a:solidFill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276558" name="Freeform 78"/>
            <p:cNvSpPr>
              <a:spLocks noChangeAspect="1"/>
            </p:cNvSpPr>
            <p:nvPr/>
          </p:nvSpPr>
          <p:spPr bwMode="auto">
            <a:xfrm>
              <a:off x="322" y="2920"/>
              <a:ext cx="1486" cy="129"/>
            </a:xfrm>
            <a:custGeom>
              <a:avLst/>
              <a:gdLst>
                <a:gd name="T0" fmla="*/ 0 w 2249"/>
                <a:gd name="T1" fmla="*/ 179 h 195"/>
                <a:gd name="T2" fmla="*/ 529 w 2249"/>
                <a:gd name="T3" fmla="*/ 47 h 195"/>
                <a:gd name="T4" fmla="*/ 1097 w 2249"/>
                <a:gd name="T5" fmla="*/ 0 h 195"/>
                <a:gd name="T6" fmla="*/ 1681 w 2249"/>
                <a:gd name="T7" fmla="*/ 47 h 195"/>
                <a:gd name="T8" fmla="*/ 2249 w 2249"/>
                <a:gd name="T9" fmla="*/ 19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9" h="195">
                  <a:moveTo>
                    <a:pt x="0" y="179"/>
                  </a:moveTo>
                  <a:cubicBezTo>
                    <a:pt x="88" y="157"/>
                    <a:pt x="346" y="77"/>
                    <a:pt x="529" y="47"/>
                  </a:cubicBezTo>
                  <a:cubicBezTo>
                    <a:pt x="712" y="17"/>
                    <a:pt x="905" y="0"/>
                    <a:pt x="1097" y="0"/>
                  </a:cubicBezTo>
                  <a:cubicBezTo>
                    <a:pt x="1289" y="0"/>
                    <a:pt x="1489" y="14"/>
                    <a:pt x="1681" y="47"/>
                  </a:cubicBezTo>
                  <a:cubicBezTo>
                    <a:pt x="1873" y="80"/>
                    <a:pt x="2131" y="164"/>
                    <a:pt x="2249" y="195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solidFill>
                  <a:srgbClr val="0000FF"/>
                </a:solidFill>
              </a:endParaRPr>
            </a:p>
          </p:txBody>
        </p:sp>
      </p:grpSp>
      <p:sp>
        <p:nvSpPr>
          <p:cNvPr id="276559" name="Text Box 79"/>
          <p:cNvSpPr txBox="1">
            <a:spLocks noChangeArrowheads="1"/>
          </p:cNvSpPr>
          <p:nvPr/>
        </p:nvSpPr>
        <p:spPr bwMode="auto">
          <a:xfrm>
            <a:off x="6157913" y="5053013"/>
            <a:ext cx="2735262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 path               length</a:t>
            </a:r>
          </a:p>
          <a:p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1) v0 v2             10</a:t>
            </a:r>
          </a:p>
          <a:p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2) v0 v2 v3        25</a:t>
            </a:r>
          </a:p>
          <a:p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3) v0 v2 v3 v1   45</a:t>
            </a:r>
          </a:p>
          <a:p>
            <a:r>
              <a:rPr lang="en-US" altLang="zh-TW" sz="2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4) v0 v4             45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08E7-7627-4C97-BB7F-D9D46D096B4F}" type="slidenum">
              <a:rPr lang="en-US" altLang="zh-TW" smtClean="0"/>
              <a:pPr/>
              <a:t>3</a:t>
            </a:fld>
            <a:endParaRPr lang="en-US" altLang="zh-TW"/>
          </a:p>
        </p:txBody>
      </p:sp>
      <p:sp>
        <p:nvSpPr>
          <p:cNvPr id="3" name="文字方塊 2"/>
          <p:cNvSpPr txBox="1"/>
          <p:nvPr/>
        </p:nvSpPr>
        <p:spPr>
          <a:xfrm>
            <a:off x="5940152" y="2823319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>
                <a:solidFill>
                  <a:srgbClr val="0000FF"/>
                </a:solidFill>
              </a:rPr>
              <a:t>v</a:t>
            </a:r>
            <a:endParaRPr lang="zh-TW" altLang="en-US" b="1" i="1" dirty="0">
              <a:solidFill>
                <a:srgbClr val="0000FF"/>
              </a:solidFill>
            </a:endParaRPr>
          </a:p>
        </p:txBody>
      </p:sp>
      <p:cxnSp>
        <p:nvCxnSpPr>
          <p:cNvPr id="5" name="直線單箭頭接點 4"/>
          <p:cNvCxnSpPr>
            <a:stCxn id="3" idx="2"/>
            <a:endCxn id="276538" idx="1"/>
          </p:cNvCxnSpPr>
          <p:nvPr/>
        </p:nvCxnSpPr>
        <p:spPr bwMode="auto">
          <a:xfrm>
            <a:off x="6100613" y="3284984"/>
            <a:ext cx="128233" cy="18927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2170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A362-0C12-4940-9333-40E6A7316089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395268" name="Oval 4"/>
          <p:cNvSpPr>
            <a:spLocks noChangeArrowheads="1"/>
          </p:cNvSpPr>
          <p:nvPr/>
        </p:nvSpPr>
        <p:spPr bwMode="auto">
          <a:xfrm>
            <a:off x="2120900" y="692150"/>
            <a:ext cx="433388" cy="431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1</a:t>
            </a:r>
          </a:p>
        </p:txBody>
      </p:sp>
      <p:sp>
        <p:nvSpPr>
          <p:cNvPr id="395269" name="Oval 5"/>
          <p:cNvSpPr>
            <a:spLocks noChangeArrowheads="1"/>
          </p:cNvSpPr>
          <p:nvPr/>
        </p:nvSpPr>
        <p:spPr bwMode="auto">
          <a:xfrm>
            <a:off x="1546225" y="1555750"/>
            <a:ext cx="433388" cy="431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2</a:t>
            </a:r>
          </a:p>
        </p:txBody>
      </p:sp>
      <p:sp>
        <p:nvSpPr>
          <p:cNvPr id="395270" name="Oval 6"/>
          <p:cNvSpPr>
            <a:spLocks noChangeArrowheads="1"/>
          </p:cNvSpPr>
          <p:nvPr/>
        </p:nvSpPr>
        <p:spPr bwMode="auto">
          <a:xfrm>
            <a:off x="2770188" y="1555750"/>
            <a:ext cx="433387" cy="431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3</a:t>
            </a:r>
          </a:p>
        </p:txBody>
      </p:sp>
      <p:sp>
        <p:nvSpPr>
          <p:cNvPr id="395271" name="Freeform 7"/>
          <p:cNvSpPr>
            <a:spLocks/>
          </p:cNvSpPr>
          <p:nvPr/>
        </p:nvSpPr>
        <p:spPr bwMode="auto">
          <a:xfrm rot="387967">
            <a:off x="1762125" y="908050"/>
            <a:ext cx="287338" cy="647700"/>
          </a:xfrm>
          <a:custGeom>
            <a:avLst/>
            <a:gdLst>
              <a:gd name="T0" fmla="*/ 38 w 265"/>
              <a:gd name="T1" fmla="*/ 408 h 408"/>
              <a:gd name="T2" fmla="*/ 38 w 265"/>
              <a:gd name="T3" fmla="*/ 136 h 408"/>
              <a:gd name="T4" fmla="*/ 265 w 265"/>
              <a:gd name="T5" fmla="*/ 0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5" h="408">
                <a:moveTo>
                  <a:pt x="38" y="408"/>
                </a:moveTo>
                <a:cubicBezTo>
                  <a:pt x="19" y="306"/>
                  <a:pt x="0" y="204"/>
                  <a:pt x="38" y="136"/>
                </a:cubicBezTo>
                <a:cubicBezTo>
                  <a:pt x="76" y="68"/>
                  <a:pt x="170" y="34"/>
                  <a:pt x="265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95272" name="Freeform 8"/>
          <p:cNvSpPr>
            <a:spLocks/>
          </p:cNvSpPr>
          <p:nvPr/>
        </p:nvSpPr>
        <p:spPr bwMode="auto">
          <a:xfrm>
            <a:off x="1905000" y="1050925"/>
            <a:ext cx="288925" cy="576263"/>
          </a:xfrm>
          <a:custGeom>
            <a:avLst/>
            <a:gdLst>
              <a:gd name="T0" fmla="*/ 226 w 264"/>
              <a:gd name="T1" fmla="*/ 0 h 317"/>
              <a:gd name="T2" fmla="*/ 226 w 264"/>
              <a:gd name="T3" fmla="*/ 181 h 317"/>
              <a:gd name="T4" fmla="*/ 0 w 264"/>
              <a:gd name="T5" fmla="*/ 317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4" h="317">
                <a:moveTo>
                  <a:pt x="226" y="0"/>
                </a:moveTo>
                <a:cubicBezTo>
                  <a:pt x="245" y="64"/>
                  <a:pt x="264" y="128"/>
                  <a:pt x="226" y="181"/>
                </a:cubicBezTo>
                <a:cubicBezTo>
                  <a:pt x="188" y="234"/>
                  <a:pt x="94" y="275"/>
                  <a:pt x="0" y="317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95273" name="Freeform 9"/>
          <p:cNvSpPr>
            <a:spLocks/>
          </p:cNvSpPr>
          <p:nvPr/>
        </p:nvSpPr>
        <p:spPr bwMode="auto">
          <a:xfrm rot="-1307948">
            <a:off x="2625725" y="979488"/>
            <a:ext cx="360363" cy="576262"/>
          </a:xfrm>
          <a:custGeom>
            <a:avLst/>
            <a:gdLst>
              <a:gd name="T0" fmla="*/ 272 w 362"/>
              <a:gd name="T1" fmla="*/ 408 h 408"/>
              <a:gd name="T2" fmla="*/ 317 w 362"/>
              <a:gd name="T3" fmla="*/ 90 h 408"/>
              <a:gd name="T4" fmla="*/ 0 w 362"/>
              <a:gd name="T5" fmla="*/ 0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2" h="408">
                <a:moveTo>
                  <a:pt x="272" y="408"/>
                </a:moveTo>
                <a:cubicBezTo>
                  <a:pt x="317" y="283"/>
                  <a:pt x="362" y="158"/>
                  <a:pt x="317" y="90"/>
                </a:cubicBezTo>
                <a:cubicBezTo>
                  <a:pt x="272" y="22"/>
                  <a:pt x="136" y="11"/>
                  <a:pt x="0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95274" name="Freeform 10"/>
          <p:cNvSpPr>
            <a:spLocks/>
          </p:cNvSpPr>
          <p:nvPr/>
        </p:nvSpPr>
        <p:spPr bwMode="auto">
          <a:xfrm>
            <a:off x="2481263" y="1050925"/>
            <a:ext cx="288925" cy="576263"/>
          </a:xfrm>
          <a:custGeom>
            <a:avLst/>
            <a:gdLst>
              <a:gd name="T0" fmla="*/ 0 w 182"/>
              <a:gd name="T1" fmla="*/ 0 h 363"/>
              <a:gd name="T2" fmla="*/ 46 w 182"/>
              <a:gd name="T3" fmla="*/ 227 h 363"/>
              <a:gd name="T4" fmla="*/ 182 w 182"/>
              <a:gd name="T5" fmla="*/ 363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2" h="363">
                <a:moveTo>
                  <a:pt x="0" y="0"/>
                </a:moveTo>
                <a:cubicBezTo>
                  <a:pt x="8" y="83"/>
                  <a:pt x="16" y="167"/>
                  <a:pt x="46" y="227"/>
                </a:cubicBezTo>
                <a:cubicBezTo>
                  <a:pt x="76" y="287"/>
                  <a:pt x="129" y="325"/>
                  <a:pt x="182" y="363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95275" name="Freeform 11"/>
          <p:cNvSpPr>
            <a:spLocks/>
          </p:cNvSpPr>
          <p:nvPr/>
        </p:nvSpPr>
        <p:spPr bwMode="auto">
          <a:xfrm rot="-402590">
            <a:off x="1906588" y="1916113"/>
            <a:ext cx="936625" cy="215900"/>
          </a:xfrm>
          <a:custGeom>
            <a:avLst/>
            <a:gdLst>
              <a:gd name="T0" fmla="*/ 0 w 590"/>
              <a:gd name="T1" fmla="*/ 0 h 136"/>
              <a:gd name="T2" fmla="*/ 363 w 590"/>
              <a:gd name="T3" fmla="*/ 136 h 136"/>
              <a:gd name="T4" fmla="*/ 590 w 590"/>
              <a:gd name="T5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90" h="136">
                <a:moveTo>
                  <a:pt x="0" y="0"/>
                </a:moveTo>
                <a:cubicBezTo>
                  <a:pt x="132" y="68"/>
                  <a:pt x="265" y="136"/>
                  <a:pt x="363" y="136"/>
                </a:cubicBezTo>
                <a:cubicBezTo>
                  <a:pt x="461" y="136"/>
                  <a:pt x="525" y="68"/>
                  <a:pt x="590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graphicFrame>
        <p:nvGraphicFramePr>
          <p:cNvPr id="395411" name="Group 147"/>
          <p:cNvGraphicFramePr>
            <a:graphicFrameLocks noGrp="1"/>
          </p:cNvGraphicFramePr>
          <p:nvPr/>
        </p:nvGraphicFramePr>
        <p:xfrm>
          <a:off x="2339975" y="2395538"/>
          <a:ext cx="2303463" cy="2097405"/>
        </p:xfrm>
        <a:graphic>
          <a:graphicData uri="http://schemas.openxmlformats.org/drawingml/2006/table">
            <a:tbl>
              <a:tblPr/>
              <a:tblGrid>
                <a:gridCol w="576263"/>
                <a:gridCol w="576262"/>
                <a:gridCol w="574675"/>
                <a:gridCol w="576263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</a:t>
                      </a:r>
                      <a:r>
                        <a:rPr kumimoji="0" lang="en-US" altLang="zh-TW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(0)</a:t>
                      </a:r>
                      <a:endParaRPr kumimoji="0" lang="en-US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5492" name="Group 228"/>
          <p:cNvGraphicFramePr>
            <a:graphicFrameLocks noGrp="1"/>
          </p:cNvGraphicFramePr>
          <p:nvPr>
            <p:ph idx="1"/>
          </p:nvPr>
        </p:nvGraphicFramePr>
        <p:xfrm>
          <a:off x="5638800" y="2395538"/>
          <a:ext cx="2462213" cy="2099946"/>
        </p:xfrm>
        <a:graphic>
          <a:graphicData uri="http://schemas.openxmlformats.org/drawingml/2006/table">
            <a:tbl>
              <a:tblPr/>
              <a:tblGrid>
                <a:gridCol w="615950"/>
                <a:gridCol w="615950"/>
                <a:gridCol w="614363"/>
                <a:gridCol w="61595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</a:t>
                      </a:r>
                      <a:r>
                        <a:rPr kumimoji="0" lang="en-US" altLang="zh-TW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(1)</a:t>
                      </a:r>
                      <a:endParaRPr kumimoji="0" lang="en-US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544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95403" name="Line 139"/>
          <p:cNvSpPr>
            <a:spLocks noChangeShapeType="1"/>
          </p:cNvSpPr>
          <p:nvPr/>
        </p:nvSpPr>
        <p:spPr bwMode="auto">
          <a:xfrm>
            <a:off x="2843213" y="2898775"/>
            <a:ext cx="1800225" cy="1584325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95412" name="Line 148"/>
          <p:cNvSpPr>
            <a:spLocks noChangeShapeType="1"/>
          </p:cNvSpPr>
          <p:nvPr/>
        </p:nvSpPr>
        <p:spPr bwMode="auto">
          <a:xfrm>
            <a:off x="2339975" y="3187700"/>
            <a:ext cx="2303463" cy="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95413" name="Line 149"/>
          <p:cNvSpPr>
            <a:spLocks noChangeShapeType="1"/>
          </p:cNvSpPr>
          <p:nvPr/>
        </p:nvSpPr>
        <p:spPr bwMode="auto">
          <a:xfrm>
            <a:off x="3276600" y="2395538"/>
            <a:ext cx="0" cy="2087562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grpSp>
        <p:nvGrpSpPr>
          <p:cNvPr id="395425" name="Group 161"/>
          <p:cNvGrpSpPr>
            <a:grpSpLocks/>
          </p:cNvGrpSpPr>
          <p:nvPr/>
        </p:nvGrpSpPr>
        <p:grpSpPr bwMode="auto">
          <a:xfrm>
            <a:off x="1643063" y="1916113"/>
            <a:ext cx="3697287" cy="2041525"/>
            <a:chOff x="1035" y="799"/>
            <a:chExt cx="2329" cy="1286"/>
          </a:xfrm>
        </p:grpSpPr>
        <p:sp>
          <p:nvSpPr>
            <p:cNvPr id="395415" name="Text Box 151"/>
            <p:cNvSpPr txBox="1">
              <a:spLocks noChangeArrowheads="1"/>
            </p:cNvSpPr>
            <p:nvPr/>
          </p:nvSpPr>
          <p:spPr bwMode="auto">
            <a:xfrm>
              <a:off x="2880" y="1748"/>
              <a:ext cx="4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rgbClr val="FF0000"/>
                  </a:solidFill>
                </a:rPr>
                <a:t>(2,3)</a:t>
              </a:r>
            </a:p>
          </p:txBody>
        </p:sp>
        <p:sp>
          <p:nvSpPr>
            <p:cNvPr id="395417" name="Oval 153"/>
            <p:cNvSpPr>
              <a:spLocks noChangeArrowheads="1"/>
            </p:cNvSpPr>
            <p:nvPr/>
          </p:nvSpPr>
          <p:spPr bwMode="auto">
            <a:xfrm>
              <a:off x="2608" y="1463"/>
              <a:ext cx="272" cy="27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5418" name="Oval 154"/>
            <p:cNvSpPr>
              <a:spLocks noChangeArrowheads="1"/>
            </p:cNvSpPr>
            <p:nvPr/>
          </p:nvSpPr>
          <p:spPr bwMode="auto">
            <a:xfrm>
              <a:off x="1882" y="1780"/>
              <a:ext cx="272" cy="27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5419" name="Text Box 155"/>
            <p:cNvSpPr txBox="1">
              <a:spLocks noChangeArrowheads="1"/>
            </p:cNvSpPr>
            <p:nvPr/>
          </p:nvSpPr>
          <p:spPr bwMode="auto">
            <a:xfrm>
              <a:off x="2517" y="799"/>
              <a:ext cx="4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/>
                <a:t>(1,3)</a:t>
              </a:r>
            </a:p>
          </p:txBody>
        </p:sp>
        <p:sp>
          <p:nvSpPr>
            <p:cNvPr id="395420" name="Text Box 156"/>
            <p:cNvSpPr txBox="1">
              <a:spLocks noChangeArrowheads="1"/>
            </p:cNvSpPr>
            <p:nvPr/>
          </p:nvSpPr>
          <p:spPr bwMode="auto">
            <a:xfrm>
              <a:off x="1035" y="1797"/>
              <a:ext cx="4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/>
                <a:t>(2,1)</a:t>
              </a:r>
            </a:p>
          </p:txBody>
        </p:sp>
      </p:grpSp>
      <p:grpSp>
        <p:nvGrpSpPr>
          <p:cNvPr id="395427" name="Group 163"/>
          <p:cNvGrpSpPr>
            <a:grpSpLocks/>
          </p:cNvGrpSpPr>
          <p:nvPr/>
        </p:nvGrpSpPr>
        <p:grpSpPr bwMode="auto">
          <a:xfrm>
            <a:off x="1643063" y="1916113"/>
            <a:ext cx="2544762" cy="2952750"/>
            <a:chOff x="1035" y="799"/>
            <a:chExt cx="1603" cy="1860"/>
          </a:xfrm>
        </p:grpSpPr>
        <p:sp>
          <p:nvSpPr>
            <p:cNvPr id="395416" name="Text Box 152"/>
            <p:cNvSpPr txBox="1">
              <a:spLocks noChangeArrowheads="1"/>
            </p:cNvSpPr>
            <p:nvPr/>
          </p:nvSpPr>
          <p:spPr bwMode="auto">
            <a:xfrm>
              <a:off x="2154" y="2371"/>
              <a:ext cx="4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rgbClr val="FF0000"/>
                  </a:solidFill>
                </a:rPr>
                <a:t>(3,2)</a:t>
              </a:r>
            </a:p>
          </p:txBody>
        </p:sp>
        <p:sp>
          <p:nvSpPr>
            <p:cNvPr id="395421" name="Oval 157"/>
            <p:cNvSpPr>
              <a:spLocks noChangeArrowheads="1"/>
            </p:cNvSpPr>
            <p:nvPr/>
          </p:nvSpPr>
          <p:spPr bwMode="auto">
            <a:xfrm>
              <a:off x="2245" y="1479"/>
              <a:ext cx="272" cy="27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5422" name="Oval 158"/>
            <p:cNvSpPr>
              <a:spLocks noChangeArrowheads="1"/>
            </p:cNvSpPr>
            <p:nvPr/>
          </p:nvSpPr>
          <p:spPr bwMode="auto">
            <a:xfrm>
              <a:off x="1882" y="2114"/>
              <a:ext cx="272" cy="27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5423" name="Text Box 159"/>
            <p:cNvSpPr txBox="1">
              <a:spLocks noChangeArrowheads="1"/>
            </p:cNvSpPr>
            <p:nvPr/>
          </p:nvSpPr>
          <p:spPr bwMode="auto">
            <a:xfrm>
              <a:off x="2124" y="799"/>
              <a:ext cx="4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/>
                <a:t>(1,2)</a:t>
              </a:r>
            </a:p>
          </p:txBody>
        </p:sp>
        <p:sp>
          <p:nvSpPr>
            <p:cNvPr id="395424" name="Text Box 160"/>
            <p:cNvSpPr txBox="1">
              <a:spLocks noChangeArrowheads="1"/>
            </p:cNvSpPr>
            <p:nvPr/>
          </p:nvSpPr>
          <p:spPr bwMode="auto">
            <a:xfrm>
              <a:off x="1035" y="2053"/>
              <a:ext cx="4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/>
                <a:t>(3,1)</a:t>
              </a:r>
            </a:p>
          </p:txBody>
        </p:sp>
      </p:grpSp>
      <p:sp>
        <p:nvSpPr>
          <p:cNvPr id="395493" name="Text Box 229"/>
          <p:cNvSpPr txBox="1">
            <a:spLocks noChangeArrowheads="1"/>
          </p:cNvSpPr>
          <p:nvPr/>
        </p:nvSpPr>
        <p:spPr bwMode="auto">
          <a:xfrm>
            <a:off x="2895600" y="8572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3</a:t>
            </a:r>
          </a:p>
        </p:txBody>
      </p:sp>
      <p:sp>
        <p:nvSpPr>
          <p:cNvPr id="395494" name="Text Box 230"/>
          <p:cNvSpPr txBox="1">
            <a:spLocks noChangeArrowheads="1"/>
          </p:cNvSpPr>
          <p:nvPr/>
        </p:nvSpPr>
        <p:spPr bwMode="auto">
          <a:xfrm>
            <a:off x="2427288" y="112553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11</a:t>
            </a:r>
          </a:p>
        </p:txBody>
      </p:sp>
      <p:sp>
        <p:nvSpPr>
          <p:cNvPr id="395495" name="Text Box 231"/>
          <p:cNvSpPr txBox="1">
            <a:spLocks noChangeArrowheads="1"/>
          </p:cNvSpPr>
          <p:nvPr/>
        </p:nvSpPr>
        <p:spPr bwMode="auto">
          <a:xfrm>
            <a:off x="1835150" y="11001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4</a:t>
            </a:r>
          </a:p>
        </p:txBody>
      </p:sp>
      <p:sp>
        <p:nvSpPr>
          <p:cNvPr id="395496" name="Text Box 232"/>
          <p:cNvSpPr txBox="1">
            <a:spLocks noChangeArrowheads="1"/>
          </p:cNvSpPr>
          <p:nvPr/>
        </p:nvSpPr>
        <p:spPr bwMode="auto">
          <a:xfrm>
            <a:off x="1498600" y="8842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6</a:t>
            </a:r>
          </a:p>
        </p:txBody>
      </p:sp>
      <p:sp>
        <p:nvSpPr>
          <p:cNvPr id="395497" name="Text Box 233"/>
          <p:cNvSpPr txBox="1">
            <a:spLocks noChangeArrowheads="1"/>
          </p:cNvSpPr>
          <p:nvPr/>
        </p:nvSpPr>
        <p:spPr bwMode="auto">
          <a:xfrm>
            <a:off x="2219325" y="1676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3146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5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9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95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" dur="500"/>
                                        <p:tgtEl>
                                          <p:spTgt spid="395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95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403" grpId="0" animBg="1"/>
      <p:bldP spid="395412" grpId="0" animBg="1"/>
      <p:bldP spid="3954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6022E-F943-4608-8EEE-3BF937C072AA}" type="slidenum">
              <a:rPr lang="en-US" altLang="zh-TW"/>
              <a:pPr/>
              <a:t>31</a:t>
            </a:fld>
            <a:endParaRPr lang="en-US" altLang="zh-TW"/>
          </a:p>
        </p:txBody>
      </p:sp>
      <p:graphicFrame>
        <p:nvGraphicFramePr>
          <p:cNvPr id="402518" name="Group 86"/>
          <p:cNvGraphicFramePr>
            <a:graphicFrameLocks noGrp="1"/>
          </p:cNvGraphicFramePr>
          <p:nvPr/>
        </p:nvGraphicFramePr>
        <p:xfrm>
          <a:off x="2339975" y="2395538"/>
          <a:ext cx="2303463" cy="2097405"/>
        </p:xfrm>
        <a:graphic>
          <a:graphicData uri="http://schemas.openxmlformats.org/drawingml/2006/table">
            <a:tbl>
              <a:tblPr/>
              <a:tblGrid>
                <a:gridCol w="576263"/>
                <a:gridCol w="576262"/>
                <a:gridCol w="574675"/>
                <a:gridCol w="576263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</a:t>
                      </a:r>
                      <a:r>
                        <a:rPr kumimoji="0" lang="en-US" altLang="zh-TW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(1)</a:t>
                      </a:r>
                      <a:endParaRPr kumimoji="0" lang="en-US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2522" name="Group 90"/>
          <p:cNvGraphicFramePr>
            <a:graphicFrameLocks noGrp="1"/>
          </p:cNvGraphicFramePr>
          <p:nvPr>
            <p:ph idx="1"/>
          </p:nvPr>
        </p:nvGraphicFramePr>
        <p:xfrm>
          <a:off x="5638800" y="2395538"/>
          <a:ext cx="2462213" cy="2099946"/>
        </p:xfrm>
        <a:graphic>
          <a:graphicData uri="http://schemas.openxmlformats.org/drawingml/2006/table">
            <a:tbl>
              <a:tblPr/>
              <a:tblGrid>
                <a:gridCol w="615950"/>
                <a:gridCol w="615950"/>
                <a:gridCol w="614363"/>
                <a:gridCol w="61595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</a:t>
                      </a:r>
                      <a:r>
                        <a:rPr kumimoji="0" lang="en-US" altLang="zh-TW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(2)</a:t>
                      </a:r>
                      <a:endParaRPr kumimoji="0" lang="en-US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44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02500" name="Line 68"/>
          <p:cNvSpPr>
            <a:spLocks noChangeShapeType="1"/>
          </p:cNvSpPr>
          <p:nvPr/>
        </p:nvSpPr>
        <p:spPr bwMode="auto">
          <a:xfrm>
            <a:off x="2843213" y="2898775"/>
            <a:ext cx="1800225" cy="1584325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02501" name="Line 69"/>
          <p:cNvSpPr>
            <a:spLocks noChangeShapeType="1"/>
          </p:cNvSpPr>
          <p:nvPr/>
        </p:nvSpPr>
        <p:spPr bwMode="auto">
          <a:xfrm>
            <a:off x="2339975" y="3789363"/>
            <a:ext cx="2303463" cy="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02502" name="Line 70"/>
          <p:cNvSpPr>
            <a:spLocks noChangeShapeType="1"/>
          </p:cNvSpPr>
          <p:nvPr/>
        </p:nvSpPr>
        <p:spPr bwMode="auto">
          <a:xfrm>
            <a:off x="3851275" y="2395538"/>
            <a:ext cx="0" cy="2087562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grpSp>
        <p:nvGrpSpPr>
          <p:cNvPr id="402519" name="Group 87"/>
          <p:cNvGrpSpPr>
            <a:grpSpLocks/>
          </p:cNvGrpSpPr>
          <p:nvPr/>
        </p:nvGrpSpPr>
        <p:grpSpPr bwMode="auto">
          <a:xfrm>
            <a:off x="3371850" y="1916113"/>
            <a:ext cx="1968500" cy="2041525"/>
            <a:chOff x="2124" y="1207"/>
            <a:chExt cx="1240" cy="1286"/>
          </a:xfrm>
        </p:grpSpPr>
        <p:sp>
          <p:nvSpPr>
            <p:cNvPr id="402504" name="Text Box 72"/>
            <p:cNvSpPr txBox="1">
              <a:spLocks noChangeArrowheads="1"/>
            </p:cNvSpPr>
            <p:nvPr/>
          </p:nvSpPr>
          <p:spPr bwMode="auto">
            <a:xfrm>
              <a:off x="2880" y="1842"/>
              <a:ext cx="4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rgbClr val="FF0000"/>
                  </a:solidFill>
                </a:rPr>
                <a:t>(1,3)</a:t>
              </a:r>
            </a:p>
          </p:txBody>
        </p:sp>
        <p:sp>
          <p:nvSpPr>
            <p:cNvPr id="402505" name="Oval 73"/>
            <p:cNvSpPr>
              <a:spLocks noChangeArrowheads="1"/>
            </p:cNvSpPr>
            <p:nvPr/>
          </p:nvSpPr>
          <p:spPr bwMode="auto">
            <a:xfrm>
              <a:off x="2608" y="2205"/>
              <a:ext cx="272" cy="27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02507" name="Text Box 75"/>
            <p:cNvSpPr txBox="1">
              <a:spLocks noChangeArrowheads="1"/>
            </p:cNvSpPr>
            <p:nvPr/>
          </p:nvSpPr>
          <p:spPr bwMode="auto">
            <a:xfrm>
              <a:off x="2880" y="2205"/>
              <a:ext cx="4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/>
                <a:t>(2,3)</a:t>
              </a:r>
            </a:p>
          </p:txBody>
        </p:sp>
        <p:sp>
          <p:nvSpPr>
            <p:cNvPr id="402511" name="Oval 79"/>
            <p:cNvSpPr>
              <a:spLocks noChangeArrowheads="1"/>
            </p:cNvSpPr>
            <p:nvPr/>
          </p:nvSpPr>
          <p:spPr bwMode="auto">
            <a:xfrm>
              <a:off x="2245" y="1887"/>
              <a:ext cx="272" cy="27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02513" name="Text Box 81"/>
            <p:cNvSpPr txBox="1">
              <a:spLocks noChangeArrowheads="1"/>
            </p:cNvSpPr>
            <p:nvPr/>
          </p:nvSpPr>
          <p:spPr bwMode="auto">
            <a:xfrm>
              <a:off x="2124" y="1207"/>
              <a:ext cx="4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/>
                <a:t>(1,2)</a:t>
              </a:r>
            </a:p>
          </p:txBody>
        </p:sp>
      </p:grpSp>
      <p:grpSp>
        <p:nvGrpSpPr>
          <p:cNvPr id="402520" name="Group 88"/>
          <p:cNvGrpSpPr>
            <a:grpSpLocks/>
          </p:cNvGrpSpPr>
          <p:nvPr/>
        </p:nvGrpSpPr>
        <p:grpSpPr bwMode="auto">
          <a:xfrm>
            <a:off x="1643063" y="3403600"/>
            <a:ext cx="2544762" cy="1490663"/>
            <a:chOff x="1035" y="2144"/>
            <a:chExt cx="1603" cy="939"/>
          </a:xfrm>
        </p:grpSpPr>
        <p:sp>
          <p:nvSpPr>
            <p:cNvPr id="402506" name="Oval 74"/>
            <p:cNvSpPr>
              <a:spLocks noChangeArrowheads="1"/>
            </p:cNvSpPr>
            <p:nvPr/>
          </p:nvSpPr>
          <p:spPr bwMode="auto">
            <a:xfrm>
              <a:off x="1882" y="2188"/>
              <a:ext cx="272" cy="27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02508" name="Text Box 76"/>
            <p:cNvSpPr txBox="1">
              <a:spLocks noChangeArrowheads="1"/>
            </p:cNvSpPr>
            <p:nvPr/>
          </p:nvSpPr>
          <p:spPr bwMode="auto">
            <a:xfrm>
              <a:off x="1035" y="2144"/>
              <a:ext cx="4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/>
                <a:t>(2,1)</a:t>
              </a:r>
            </a:p>
          </p:txBody>
        </p:sp>
        <p:sp>
          <p:nvSpPr>
            <p:cNvPr id="402510" name="Text Box 78"/>
            <p:cNvSpPr txBox="1">
              <a:spLocks noChangeArrowheads="1"/>
            </p:cNvSpPr>
            <p:nvPr/>
          </p:nvSpPr>
          <p:spPr bwMode="auto">
            <a:xfrm>
              <a:off x="1791" y="2795"/>
              <a:ext cx="4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rgbClr val="FF0000"/>
                  </a:solidFill>
                </a:rPr>
                <a:t>(3,1)</a:t>
              </a:r>
            </a:p>
          </p:txBody>
        </p:sp>
        <p:sp>
          <p:nvSpPr>
            <p:cNvPr id="402512" name="Oval 80"/>
            <p:cNvSpPr>
              <a:spLocks noChangeArrowheads="1"/>
            </p:cNvSpPr>
            <p:nvPr/>
          </p:nvSpPr>
          <p:spPr bwMode="auto">
            <a:xfrm>
              <a:off x="2245" y="2522"/>
              <a:ext cx="272" cy="27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02514" name="Text Box 82"/>
            <p:cNvSpPr txBox="1">
              <a:spLocks noChangeArrowheads="1"/>
            </p:cNvSpPr>
            <p:nvPr/>
          </p:nvSpPr>
          <p:spPr bwMode="auto">
            <a:xfrm>
              <a:off x="2154" y="2795"/>
              <a:ext cx="4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/>
                <a:t>(3,2)</a:t>
              </a:r>
            </a:p>
          </p:txBody>
        </p:sp>
      </p:grpSp>
      <p:sp>
        <p:nvSpPr>
          <p:cNvPr id="402523" name="Oval 91"/>
          <p:cNvSpPr>
            <a:spLocks noChangeArrowheads="1"/>
          </p:cNvSpPr>
          <p:nvPr/>
        </p:nvSpPr>
        <p:spPr bwMode="auto">
          <a:xfrm>
            <a:off x="2120900" y="692150"/>
            <a:ext cx="433388" cy="431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1</a:t>
            </a:r>
          </a:p>
        </p:txBody>
      </p:sp>
      <p:sp>
        <p:nvSpPr>
          <p:cNvPr id="402524" name="Oval 92"/>
          <p:cNvSpPr>
            <a:spLocks noChangeArrowheads="1"/>
          </p:cNvSpPr>
          <p:nvPr/>
        </p:nvSpPr>
        <p:spPr bwMode="auto">
          <a:xfrm>
            <a:off x="1546225" y="1555750"/>
            <a:ext cx="433388" cy="431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2</a:t>
            </a:r>
          </a:p>
        </p:txBody>
      </p:sp>
      <p:sp>
        <p:nvSpPr>
          <p:cNvPr id="402525" name="Oval 93"/>
          <p:cNvSpPr>
            <a:spLocks noChangeArrowheads="1"/>
          </p:cNvSpPr>
          <p:nvPr/>
        </p:nvSpPr>
        <p:spPr bwMode="auto">
          <a:xfrm>
            <a:off x="2770188" y="1555750"/>
            <a:ext cx="433387" cy="431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3</a:t>
            </a:r>
          </a:p>
        </p:txBody>
      </p:sp>
      <p:sp>
        <p:nvSpPr>
          <p:cNvPr id="402526" name="Freeform 94"/>
          <p:cNvSpPr>
            <a:spLocks/>
          </p:cNvSpPr>
          <p:nvPr/>
        </p:nvSpPr>
        <p:spPr bwMode="auto">
          <a:xfrm rot="387967">
            <a:off x="1762125" y="908050"/>
            <a:ext cx="287338" cy="647700"/>
          </a:xfrm>
          <a:custGeom>
            <a:avLst/>
            <a:gdLst>
              <a:gd name="T0" fmla="*/ 38 w 265"/>
              <a:gd name="T1" fmla="*/ 408 h 408"/>
              <a:gd name="T2" fmla="*/ 38 w 265"/>
              <a:gd name="T3" fmla="*/ 136 h 408"/>
              <a:gd name="T4" fmla="*/ 265 w 265"/>
              <a:gd name="T5" fmla="*/ 0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5" h="408">
                <a:moveTo>
                  <a:pt x="38" y="408"/>
                </a:moveTo>
                <a:cubicBezTo>
                  <a:pt x="19" y="306"/>
                  <a:pt x="0" y="204"/>
                  <a:pt x="38" y="136"/>
                </a:cubicBezTo>
                <a:cubicBezTo>
                  <a:pt x="76" y="68"/>
                  <a:pt x="170" y="34"/>
                  <a:pt x="265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02527" name="Freeform 95"/>
          <p:cNvSpPr>
            <a:spLocks/>
          </p:cNvSpPr>
          <p:nvPr/>
        </p:nvSpPr>
        <p:spPr bwMode="auto">
          <a:xfrm>
            <a:off x="1905000" y="1050925"/>
            <a:ext cx="288925" cy="576263"/>
          </a:xfrm>
          <a:custGeom>
            <a:avLst/>
            <a:gdLst>
              <a:gd name="T0" fmla="*/ 226 w 264"/>
              <a:gd name="T1" fmla="*/ 0 h 317"/>
              <a:gd name="T2" fmla="*/ 226 w 264"/>
              <a:gd name="T3" fmla="*/ 181 h 317"/>
              <a:gd name="T4" fmla="*/ 0 w 264"/>
              <a:gd name="T5" fmla="*/ 317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4" h="317">
                <a:moveTo>
                  <a:pt x="226" y="0"/>
                </a:moveTo>
                <a:cubicBezTo>
                  <a:pt x="245" y="64"/>
                  <a:pt x="264" y="128"/>
                  <a:pt x="226" y="181"/>
                </a:cubicBezTo>
                <a:cubicBezTo>
                  <a:pt x="188" y="234"/>
                  <a:pt x="94" y="275"/>
                  <a:pt x="0" y="317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02528" name="Freeform 96"/>
          <p:cNvSpPr>
            <a:spLocks/>
          </p:cNvSpPr>
          <p:nvPr/>
        </p:nvSpPr>
        <p:spPr bwMode="auto">
          <a:xfrm rot="-1307948">
            <a:off x="2625725" y="979488"/>
            <a:ext cx="360363" cy="576262"/>
          </a:xfrm>
          <a:custGeom>
            <a:avLst/>
            <a:gdLst>
              <a:gd name="T0" fmla="*/ 272 w 362"/>
              <a:gd name="T1" fmla="*/ 408 h 408"/>
              <a:gd name="T2" fmla="*/ 317 w 362"/>
              <a:gd name="T3" fmla="*/ 90 h 408"/>
              <a:gd name="T4" fmla="*/ 0 w 362"/>
              <a:gd name="T5" fmla="*/ 0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2" h="408">
                <a:moveTo>
                  <a:pt x="272" y="408"/>
                </a:moveTo>
                <a:cubicBezTo>
                  <a:pt x="317" y="283"/>
                  <a:pt x="362" y="158"/>
                  <a:pt x="317" y="90"/>
                </a:cubicBezTo>
                <a:cubicBezTo>
                  <a:pt x="272" y="22"/>
                  <a:pt x="136" y="11"/>
                  <a:pt x="0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02529" name="Freeform 97"/>
          <p:cNvSpPr>
            <a:spLocks/>
          </p:cNvSpPr>
          <p:nvPr/>
        </p:nvSpPr>
        <p:spPr bwMode="auto">
          <a:xfrm>
            <a:off x="2481263" y="1050925"/>
            <a:ext cx="288925" cy="576263"/>
          </a:xfrm>
          <a:custGeom>
            <a:avLst/>
            <a:gdLst>
              <a:gd name="T0" fmla="*/ 0 w 182"/>
              <a:gd name="T1" fmla="*/ 0 h 363"/>
              <a:gd name="T2" fmla="*/ 46 w 182"/>
              <a:gd name="T3" fmla="*/ 227 h 363"/>
              <a:gd name="T4" fmla="*/ 182 w 182"/>
              <a:gd name="T5" fmla="*/ 363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2" h="363">
                <a:moveTo>
                  <a:pt x="0" y="0"/>
                </a:moveTo>
                <a:cubicBezTo>
                  <a:pt x="8" y="83"/>
                  <a:pt x="16" y="167"/>
                  <a:pt x="46" y="227"/>
                </a:cubicBezTo>
                <a:cubicBezTo>
                  <a:pt x="76" y="287"/>
                  <a:pt x="129" y="325"/>
                  <a:pt x="182" y="363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02530" name="Freeform 98"/>
          <p:cNvSpPr>
            <a:spLocks/>
          </p:cNvSpPr>
          <p:nvPr/>
        </p:nvSpPr>
        <p:spPr bwMode="auto">
          <a:xfrm rot="-402590">
            <a:off x="1906588" y="1916113"/>
            <a:ext cx="936625" cy="215900"/>
          </a:xfrm>
          <a:custGeom>
            <a:avLst/>
            <a:gdLst>
              <a:gd name="T0" fmla="*/ 0 w 590"/>
              <a:gd name="T1" fmla="*/ 0 h 136"/>
              <a:gd name="T2" fmla="*/ 363 w 590"/>
              <a:gd name="T3" fmla="*/ 136 h 136"/>
              <a:gd name="T4" fmla="*/ 590 w 590"/>
              <a:gd name="T5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90" h="136">
                <a:moveTo>
                  <a:pt x="0" y="0"/>
                </a:moveTo>
                <a:cubicBezTo>
                  <a:pt x="132" y="68"/>
                  <a:pt x="265" y="136"/>
                  <a:pt x="363" y="136"/>
                </a:cubicBezTo>
                <a:cubicBezTo>
                  <a:pt x="461" y="136"/>
                  <a:pt x="525" y="68"/>
                  <a:pt x="590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02531" name="Text Box 99"/>
          <p:cNvSpPr txBox="1">
            <a:spLocks noChangeArrowheads="1"/>
          </p:cNvSpPr>
          <p:nvPr/>
        </p:nvSpPr>
        <p:spPr bwMode="auto">
          <a:xfrm>
            <a:off x="2895600" y="8572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3</a:t>
            </a:r>
          </a:p>
        </p:txBody>
      </p:sp>
      <p:sp>
        <p:nvSpPr>
          <p:cNvPr id="402532" name="Text Box 100"/>
          <p:cNvSpPr txBox="1">
            <a:spLocks noChangeArrowheads="1"/>
          </p:cNvSpPr>
          <p:nvPr/>
        </p:nvSpPr>
        <p:spPr bwMode="auto">
          <a:xfrm>
            <a:off x="2427288" y="112553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11</a:t>
            </a:r>
          </a:p>
        </p:txBody>
      </p:sp>
      <p:sp>
        <p:nvSpPr>
          <p:cNvPr id="402533" name="Text Box 101"/>
          <p:cNvSpPr txBox="1">
            <a:spLocks noChangeArrowheads="1"/>
          </p:cNvSpPr>
          <p:nvPr/>
        </p:nvSpPr>
        <p:spPr bwMode="auto">
          <a:xfrm>
            <a:off x="1835150" y="11001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4</a:t>
            </a:r>
          </a:p>
        </p:txBody>
      </p:sp>
      <p:sp>
        <p:nvSpPr>
          <p:cNvPr id="402534" name="Text Box 102"/>
          <p:cNvSpPr txBox="1">
            <a:spLocks noChangeArrowheads="1"/>
          </p:cNvSpPr>
          <p:nvPr/>
        </p:nvSpPr>
        <p:spPr bwMode="auto">
          <a:xfrm>
            <a:off x="1498600" y="8842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6</a:t>
            </a:r>
          </a:p>
        </p:txBody>
      </p:sp>
      <p:sp>
        <p:nvSpPr>
          <p:cNvPr id="402535" name="Text Box 103"/>
          <p:cNvSpPr txBox="1">
            <a:spLocks noChangeArrowheads="1"/>
          </p:cNvSpPr>
          <p:nvPr/>
        </p:nvSpPr>
        <p:spPr bwMode="auto">
          <a:xfrm>
            <a:off x="2219325" y="1676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19134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2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2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02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02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" dur="500"/>
                                        <p:tgtEl>
                                          <p:spTgt spid="4025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02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500" grpId="0" animBg="1"/>
      <p:bldP spid="402501" grpId="0" animBg="1"/>
      <p:bldP spid="40250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0DF9-A4C3-4C8E-A7B4-078BBE7855D4}" type="slidenum">
              <a:rPr lang="en-US" altLang="zh-TW"/>
              <a:pPr/>
              <a:t>32</a:t>
            </a:fld>
            <a:endParaRPr lang="en-US" altLang="zh-TW"/>
          </a:p>
        </p:txBody>
      </p:sp>
      <p:graphicFrame>
        <p:nvGraphicFramePr>
          <p:cNvPr id="404566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153298"/>
              </p:ext>
            </p:extLst>
          </p:nvPr>
        </p:nvGraphicFramePr>
        <p:xfrm>
          <a:off x="2339975" y="2395538"/>
          <a:ext cx="2303463" cy="2097405"/>
        </p:xfrm>
        <a:graphic>
          <a:graphicData uri="http://schemas.openxmlformats.org/drawingml/2006/table">
            <a:tbl>
              <a:tblPr/>
              <a:tblGrid>
                <a:gridCol w="576263"/>
                <a:gridCol w="576262"/>
                <a:gridCol w="574675"/>
                <a:gridCol w="576263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</a:t>
                      </a:r>
                      <a:r>
                        <a:rPr kumimoji="0" lang="en-US" altLang="zh-TW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(2)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  <a:endParaRPr kumimoji="0" lang="en-US" altLang="zh-TW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4572" name="Group 9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3722386"/>
              </p:ext>
            </p:extLst>
          </p:nvPr>
        </p:nvGraphicFramePr>
        <p:xfrm>
          <a:off x="5638800" y="2395538"/>
          <a:ext cx="2462213" cy="2099946"/>
        </p:xfrm>
        <a:graphic>
          <a:graphicData uri="http://schemas.openxmlformats.org/drawingml/2006/table">
            <a:tbl>
              <a:tblPr/>
              <a:tblGrid>
                <a:gridCol w="615950"/>
                <a:gridCol w="615950"/>
                <a:gridCol w="614363"/>
                <a:gridCol w="61595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</a:t>
                      </a:r>
                      <a:r>
                        <a:rPr kumimoji="0" lang="en-US" altLang="zh-TW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(3)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44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04548" name="Line 68"/>
          <p:cNvSpPr>
            <a:spLocks noChangeShapeType="1"/>
          </p:cNvSpPr>
          <p:nvPr/>
        </p:nvSpPr>
        <p:spPr bwMode="auto">
          <a:xfrm>
            <a:off x="2843213" y="2898775"/>
            <a:ext cx="1800225" cy="1584325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04549" name="Line 69"/>
          <p:cNvSpPr>
            <a:spLocks noChangeShapeType="1"/>
          </p:cNvSpPr>
          <p:nvPr/>
        </p:nvSpPr>
        <p:spPr bwMode="auto">
          <a:xfrm>
            <a:off x="2339975" y="4365625"/>
            <a:ext cx="2303463" cy="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04550" name="Line 70"/>
          <p:cNvSpPr>
            <a:spLocks noChangeShapeType="1"/>
          </p:cNvSpPr>
          <p:nvPr/>
        </p:nvSpPr>
        <p:spPr bwMode="auto">
          <a:xfrm>
            <a:off x="4427538" y="2395538"/>
            <a:ext cx="0" cy="2087562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grpSp>
        <p:nvGrpSpPr>
          <p:cNvPr id="404568" name="Group 88"/>
          <p:cNvGrpSpPr>
            <a:grpSpLocks/>
          </p:cNvGrpSpPr>
          <p:nvPr/>
        </p:nvGrpSpPr>
        <p:grpSpPr bwMode="auto">
          <a:xfrm>
            <a:off x="1643063" y="3403600"/>
            <a:ext cx="3697287" cy="1490663"/>
            <a:chOff x="1035" y="2144"/>
            <a:chExt cx="2329" cy="939"/>
          </a:xfrm>
        </p:grpSpPr>
        <p:sp>
          <p:nvSpPr>
            <p:cNvPr id="404553" name="Oval 73"/>
            <p:cNvSpPr>
              <a:spLocks noChangeArrowheads="1"/>
            </p:cNvSpPr>
            <p:nvPr/>
          </p:nvSpPr>
          <p:spPr bwMode="auto">
            <a:xfrm>
              <a:off x="1882" y="2522"/>
              <a:ext cx="272" cy="27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04554" name="Text Box 74"/>
            <p:cNvSpPr txBox="1">
              <a:spLocks noChangeArrowheads="1"/>
            </p:cNvSpPr>
            <p:nvPr/>
          </p:nvSpPr>
          <p:spPr bwMode="auto">
            <a:xfrm>
              <a:off x="2880" y="2205"/>
              <a:ext cx="4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/>
                <a:t>(2,3)</a:t>
              </a:r>
            </a:p>
          </p:txBody>
        </p:sp>
        <p:sp>
          <p:nvSpPr>
            <p:cNvPr id="404558" name="Oval 78"/>
            <p:cNvSpPr>
              <a:spLocks noChangeArrowheads="1"/>
            </p:cNvSpPr>
            <p:nvPr/>
          </p:nvSpPr>
          <p:spPr bwMode="auto">
            <a:xfrm>
              <a:off x="2608" y="2188"/>
              <a:ext cx="272" cy="27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04559" name="Text Box 79"/>
            <p:cNvSpPr txBox="1">
              <a:spLocks noChangeArrowheads="1"/>
            </p:cNvSpPr>
            <p:nvPr/>
          </p:nvSpPr>
          <p:spPr bwMode="auto">
            <a:xfrm>
              <a:off x="1035" y="2144"/>
              <a:ext cx="4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rgbClr val="FF0000"/>
                  </a:solidFill>
                </a:rPr>
                <a:t>(2,1)</a:t>
              </a:r>
            </a:p>
          </p:txBody>
        </p:sp>
        <p:sp>
          <p:nvSpPr>
            <p:cNvPr id="404560" name="Text Box 80"/>
            <p:cNvSpPr txBox="1">
              <a:spLocks noChangeArrowheads="1"/>
            </p:cNvSpPr>
            <p:nvPr/>
          </p:nvSpPr>
          <p:spPr bwMode="auto">
            <a:xfrm>
              <a:off x="1791" y="2795"/>
              <a:ext cx="4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/>
                <a:t>(3,1)</a:t>
              </a:r>
            </a:p>
          </p:txBody>
        </p:sp>
      </p:grpSp>
      <p:grpSp>
        <p:nvGrpSpPr>
          <p:cNvPr id="404567" name="Group 87"/>
          <p:cNvGrpSpPr>
            <a:grpSpLocks/>
          </p:cNvGrpSpPr>
          <p:nvPr/>
        </p:nvGrpSpPr>
        <p:grpSpPr bwMode="auto">
          <a:xfrm>
            <a:off x="3371850" y="1916113"/>
            <a:ext cx="1968500" cy="2978150"/>
            <a:chOff x="2124" y="1207"/>
            <a:chExt cx="1240" cy="1876"/>
          </a:xfrm>
        </p:grpSpPr>
        <p:sp>
          <p:nvSpPr>
            <p:cNvPr id="404552" name="Text Box 72"/>
            <p:cNvSpPr txBox="1">
              <a:spLocks noChangeArrowheads="1"/>
            </p:cNvSpPr>
            <p:nvPr/>
          </p:nvSpPr>
          <p:spPr bwMode="auto">
            <a:xfrm>
              <a:off x="2880" y="1842"/>
              <a:ext cx="4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/>
                <a:t>(1,3)</a:t>
              </a:r>
            </a:p>
          </p:txBody>
        </p:sp>
        <p:sp>
          <p:nvSpPr>
            <p:cNvPr id="404555" name="Oval 75"/>
            <p:cNvSpPr>
              <a:spLocks noChangeArrowheads="1"/>
            </p:cNvSpPr>
            <p:nvPr/>
          </p:nvSpPr>
          <p:spPr bwMode="auto">
            <a:xfrm>
              <a:off x="2608" y="1887"/>
              <a:ext cx="272" cy="27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04556" name="Text Box 76"/>
            <p:cNvSpPr txBox="1">
              <a:spLocks noChangeArrowheads="1"/>
            </p:cNvSpPr>
            <p:nvPr/>
          </p:nvSpPr>
          <p:spPr bwMode="auto">
            <a:xfrm>
              <a:off x="2124" y="1207"/>
              <a:ext cx="4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rgbClr val="FF0000"/>
                  </a:solidFill>
                </a:rPr>
                <a:t>(1,2)</a:t>
              </a:r>
            </a:p>
          </p:txBody>
        </p:sp>
        <p:sp>
          <p:nvSpPr>
            <p:cNvPr id="404561" name="Oval 81"/>
            <p:cNvSpPr>
              <a:spLocks noChangeArrowheads="1"/>
            </p:cNvSpPr>
            <p:nvPr/>
          </p:nvSpPr>
          <p:spPr bwMode="auto">
            <a:xfrm>
              <a:off x="2245" y="2522"/>
              <a:ext cx="272" cy="27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04562" name="Text Box 82"/>
            <p:cNvSpPr txBox="1">
              <a:spLocks noChangeArrowheads="1"/>
            </p:cNvSpPr>
            <p:nvPr/>
          </p:nvSpPr>
          <p:spPr bwMode="auto">
            <a:xfrm>
              <a:off x="2154" y="2795"/>
              <a:ext cx="4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/>
                <a:t>(3,2)</a:t>
              </a:r>
            </a:p>
          </p:txBody>
        </p:sp>
      </p:grpSp>
      <p:sp>
        <p:nvSpPr>
          <p:cNvPr id="404573" name="Oval 93"/>
          <p:cNvSpPr>
            <a:spLocks noChangeArrowheads="1"/>
          </p:cNvSpPr>
          <p:nvPr/>
        </p:nvSpPr>
        <p:spPr bwMode="auto">
          <a:xfrm>
            <a:off x="2120900" y="692150"/>
            <a:ext cx="433388" cy="431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1</a:t>
            </a:r>
          </a:p>
        </p:txBody>
      </p:sp>
      <p:sp>
        <p:nvSpPr>
          <p:cNvPr id="404574" name="Oval 94"/>
          <p:cNvSpPr>
            <a:spLocks noChangeArrowheads="1"/>
          </p:cNvSpPr>
          <p:nvPr/>
        </p:nvSpPr>
        <p:spPr bwMode="auto">
          <a:xfrm>
            <a:off x="1546225" y="1555750"/>
            <a:ext cx="433388" cy="431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2</a:t>
            </a:r>
          </a:p>
        </p:txBody>
      </p:sp>
      <p:sp>
        <p:nvSpPr>
          <p:cNvPr id="404575" name="Oval 95"/>
          <p:cNvSpPr>
            <a:spLocks noChangeArrowheads="1"/>
          </p:cNvSpPr>
          <p:nvPr/>
        </p:nvSpPr>
        <p:spPr bwMode="auto">
          <a:xfrm>
            <a:off x="2770188" y="1555750"/>
            <a:ext cx="433387" cy="431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3</a:t>
            </a:r>
          </a:p>
        </p:txBody>
      </p:sp>
      <p:sp>
        <p:nvSpPr>
          <p:cNvPr id="404576" name="Freeform 96"/>
          <p:cNvSpPr>
            <a:spLocks/>
          </p:cNvSpPr>
          <p:nvPr/>
        </p:nvSpPr>
        <p:spPr bwMode="auto">
          <a:xfrm rot="387967">
            <a:off x="1762125" y="908050"/>
            <a:ext cx="287338" cy="647700"/>
          </a:xfrm>
          <a:custGeom>
            <a:avLst/>
            <a:gdLst>
              <a:gd name="T0" fmla="*/ 38 w 265"/>
              <a:gd name="T1" fmla="*/ 408 h 408"/>
              <a:gd name="T2" fmla="*/ 38 w 265"/>
              <a:gd name="T3" fmla="*/ 136 h 408"/>
              <a:gd name="T4" fmla="*/ 265 w 265"/>
              <a:gd name="T5" fmla="*/ 0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5" h="408">
                <a:moveTo>
                  <a:pt x="38" y="408"/>
                </a:moveTo>
                <a:cubicBezTo>
                  <a:pt x="19" y="306"/>
                  <a:pt x="0" y="204"/>
                  <a:pt x="38" y="136"/>
                </a:cubicBezTo>
                <a:cubicBezTo>
                  <a:pt x="76" y="68"/>
                  <a:pt x="170" y="34"/>
                  <a:pt x="265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04577" name="Freeform 97"/>
          <p:cNvSpPr>
            <a:spLocks/>
          </p:cNvSpPr>
          <p:nvPr/>
        </p:nvSpPr>
        <p:spPr bwMode="auto">
          <a:xfrm>
            <a:off x="1905000" y="1050925"/>
            <a:ext cx="288925" cy="576263"/>
          </a:xfrm>
          <a:custGeom>
            <a:avLst/>
            <a:gdLst>
              <a:gd name="T0" fmla="*/ 226 w 264"/>
              <a:gd name="T1" fmla="*/ 0 h 317"/>
              <a:gd name="T2" fmla="*/ 226 w 264"/>
              <a:gd name="T3" fmla="*/ 181 h 317"/>
              <a:gd name="T4" fmla="*/ 0 w 264"/>
              <a:gd name="T5" fmla="*/ 317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4" h="317">
                <a:moveTo>
                  <a:pt x="226" y="0"/>
                </a:moveTo>
                <a:cubicBezTo>
                  <a:pt x="245" y="64"/>
                  <a:pt x="264" y="128"/>
                  <a:pt x="226" y="181"/>
                </a:cubicBezTo>
                <a:cubicBezTo>
                  <a:pt x="188" y="234"/>
                  <a:pt x="94" y="275"/>
                  <a:pt x="0" y="317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04578" name="Freeform 98"/>
          <p:cNvSpPr>
            <a:spLocks/>
          </p:cNvSpPr>
          <p:nvPr/>
        </p:nvSpPr>
        <p:spPr bwMode="auto">
          <a:xfrm rot="-1307948">
            <a:off x="2625725" y="979488"/>
            <a:ext cx="360363" cy="576262"/>
          </a:xfrm>
          <a:custGeom>
            <a:avLst/>
            <a:gdLst>
              <a:gd name="T0" fmla="*/ 272 w 362"/>
              <a:gd name="T1" fmla="*/ 408 h 408"/>
              <a:gd name="T2" fmla="*/ 317 w 362"/>
              <a:gd name="T3" fmla="*/ 90 h 408"/>
              <a:gd name="T4" fmla="*/ 0 w 362"/>
              <a:gd name="T5" fmla="*/ 0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2" h="408">
                <a:moveTo>
                  <a:pt x="272" y="408"/>
                </a:moveTo>
                <a:cubicBezTo>
                  <a:pt x="317" y="283"/>
                  <a:pt x="362" y="158"/>
                  <a:pt x="317" y="90"/>
                </a:cubicBezTo>
                <a:cubicBezTo>
                  <a:pt x="272" y="22"/>
                  <a:pt x="136" y="11"/>
                  <a:pt x="0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04579" name="Freeform 99"/>
          <p:cNvSpPr>
            <a:spLocks/>
          </p:cNvSpPr>
          <p:nvPr/>
        </p:nvSpPr>
        <p:spPr bwMode="auto">
          <a:xfrm>
            <a:off x="2481263" y="1050925"/>
            <a:ext cx="288925" cy="576263"/>
          </a:xfrm>
          <a:custGeom>
            <a:avLst/>
            <a:gdLst>
              <a:gd name="T0" fmla="*/ 0 w 182"/>
              <a:gd name="T1" fmla="*/ 0 h 363"/>
              <a:gd name="T2" fmla="*/ 46 w 182"/>
              <a:gd name="T3" fmla="*/ 227 h 363"/>
              <a:gd name="T4" fmla="*/ 182 w 182"/>
              <a:gd name="T5" fmla="*/ 363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2" h="363">
                <a:moveTo>
                  <a:pt x="0" y="0"/>
                </a:moveTo>
                <a:cubicBezTo>
                  <a:pt x="8" y="83"/>
                  <a:pt x="16" y="167"/>
                  <a:pt x="46" y="227"/>
                </a:cubicBezTo>
                <a:cubicBezTo>
                  <a:pt x="76" y="287"/>
                  <a:pt x="129" y="325"/>
                  <a:pt x="182" y="363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04580" name="Freeform 100"/>
          <p:cNvSpPr>
            <a:spLocks/>
          </p:cNvSpPr>
          <p:nvPr/>
        </p:nvSpPr>
        <p:spPr bwMode="auto">
          <a:xfrm rot="-402590">
            <a:off x="1906588" y="1916113"/>
            <a:ext cx="936625" cy="215900"/>
          </a:xfrm>
          <a:custGeom>
            <a:avLst/>
            <a:gdLst>
              <a:gd name="T0" fmla="*/ 0 w 590"/>
              <a:gd name="T1" fmla="*/ 0 h 136"/>
              <a:gd name="T2" fmla="*/ 363 w 590"/>
              <a:gd name="T3" fmla="*/ 136 h 136"/>
              <a:gd name="T4" fmla="*/ 590 w 590"/>
              <a:gd name="T5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90" h="136">
                <a:moveTo>
                  <a:pt x="0" y="0"/>
                </a:moveTo>
                <a:cubicBezTo>
                  <a:pt x="132" y="68"/>
                  <a:pt x="265" y="136"/>
                  <a:pt x="363" y="136"/>
                </a:cubicBezTo>
                <a:cubicBezTo>
                  <a:pt x="461" y="136"/>
                  <a:pt x="525" y="68"/>
                  <a:pt x="590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04581" name="Text Box 101"/>
          <p:cNvSpPr txBox="1">
            <a:spLocks noChangeArrowheads="1"/>
          </p:cNvSpPr>
          <p:nvPr/>
        </p:nvSpPr>
        <p:spPr bwMode="auto">
          <a:xfrm>
            <a:off x="2895600" y="8572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3</a:t>
            </a:r>
          </a:p>
        </p:txBody>
      </p:sp>
      <p:sp>
        <p:nvSpPr>
          <p:cNvPr id="404582" name="Text Box 102"/>
          <p:cNvSpPr txBox="1">
            <a:spLocks noChangeArrowheads="1"/>
          </p:cNvSpPr>
          <p:nvPr/>
        </p:nvSpPr>
        <p:spPr bwMode="auto">
          <a:xfrm>
            <a:off x="2427288" y="112553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11</a:t>
            </a:r>
          </a:p>
        </p:txBody>
      </p:sp>
      <p:sp>
        <p:nvSpPr>
          <p:cNvPr id="404583" name="Text Box 103"/>
          <p:cNvSpPr txBox="1">
            <a:spLocks noChangeArrowheads="1"/>
          </p:cNvSpPr>
          <p:nvPr/>
        </p:nvSpPr>
        <p:spPr bwMode="auto">
          <a:xfrm>
            <a:off x="1835150" y="11001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4</a:t>
            </a:r>
          </a:p>
        </p:txBody>
      </p:sp>
      <p:sp>
        <p:nvSpPr>
          <p:cNvPr id="404584" name="Text Box 104"/>
          <p:cNvSpPr txBox="1">
            <a:spLocks noChangeArrowheads="1"/>
          </p:cNvSpPr>
          <p:nvPr/>
        </p:nvSpPr>
        <p:spPr bwMode="auto">
          <a:xfrm>
            <a:off x="1498600" y="8842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6</a:t>
            </a:r>
          </a:p>
        </p:txBody>
      </p:sp>
      <p:sp>
        <p:nvSpPr>
          <p:cNvPr id="404585" name="Text Box 105"/>
          <p:cNvSpPr txBox="1">
            <a:spLocks noChangeArrowheads="1"/>
          </p:cNvSpPr>
          <p:nvPr/>
        </p:nvSpPr>
        <p:spPr bwMode="auto">
          <a:xfrm>
            <a:off x="2219325" y="1676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218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4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4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04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0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" dur="500"/>
                                        <p:tgtEl>
                                          <p:spTgt spid="4045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04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548" grpId="0" animBg="1"/>
      <p:bldP spid="404549" grpId="0" animBg="1"/>
      <p:bldP spid="40455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2FE1C-97DA-4C95-91F1-D92FBD8488C4}" type="slidenum">
              <a:rPr lang="en-US" altLang="zh-TW"/>
              <a:pPr/>
              <a:t>33</a:t>
            </a:fld>
            <a:endParaRPr lang="en-US" altLang="zh-TW"/>
          </a:p>
        </p:txBody>
      </p:sp>
      <p:sp>
        <p:nvSpPr>
          <p:cNvPr id="308234" name="Rectangle 10"/>
          <p:cNvSpPr>
            <a:spLocks noChangeArrowheads="1"/>
          </p:cNvSpPr>
          <p:nvPr/>
        </p:nvSpPr>
        <p:spPr bwMode="auto">
          <a:xfrm>
            <a:off x="4140200" y="2420938"/>
            <a:ext cx="4176713" cy="30241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82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</a:t>
            </a:r>
          </a:p>
        </p:txBody>
      </p:sp>
      <p:graphicFrame>
        <p:nvGraphicFramePr>
          <p:cNvPr id="308230" name="Object 6"/>
          <p:cNvGraphicFramePr>
            <a:graphicFrameLocks noGrp="1" noChangeAspect="1"/>
          </p:cNvGraphicFramePr>
          <p:nvPr>
            <p:ph sz="half" idx="1"/>
          </p:nvPr>
        </p:nvGraphicFramePr>
        <p:xfrm>
          <a:off x="827088" y="2420938"/>
          <a:ext cx="3281362" cy="301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Visio" r:id="rId4" imgW="3281172" imgH="3017520" progId="Visio.Drawing.11">
                  <p:embed/>
                </p:oleObj>
              </mc:Choice>
              <mc:Fallback>
                <p:oleObj name="Visio" r:id="rId4" imgW="3281172" imgH="301752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420938"/>
                        <a:ext cx="3281362" cy="30178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32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4284663" y="2822575"/>
          <a:ext cx="3887787" cy="226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方程式" r:id="rId6" imgW="3289300" imgH="1866900" progId="Equation.3">
                  <p:embed/>
                </p:oleObj>
              </mc:Choice>
              <mc:Fallback>
                <p:oleObj name="方程式" r:id="rId6" imgW="3289300" imgH="186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2822575"/>
                        <a:ext cx="3887787" cy="226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35" name="Text Box 11"/>
          <p:cNvSpPr txBox="1">
            <a:spLocks noChangeArrowheads="1"/>
          </p:cNvSpPr>
          <p:nvPr/>
        </p:nvSpPr>
        <p:spPr bwMode="auto">
          <a:xfrm>
            <a:off x="5272088" y="2441575"/>
            <a:ext cx="2774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1      2      3     4       5</a:t>
            </a:r>
          </a:p>
        </p:txBody>
      </p:sp>
      <p:sp>
        <p:nvSpPr>
          <p:cNvPr id="308236" name="Text Box 12"/>
          <p:cNvSpPr txBox="1">
            <a:spLocks noChangeArrowheads="1"/>
          </p:cNvSpPr>
          <p:nvPr/>
        </p:nvSpPr>
        <p:spPr bwMode="auto">
          <a:xfrm>
            <a:off x="5003800" y="2786063"/>
            <a:ext cx="361950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/>
              <a:t>1</a:t>
            </a:r>
          </a:p>
          <a:p>
            <a:r>
              <a:rPr lang="en-US" altLang="zh-TW" sz="2800"/>
              <a:t>2</a:t>
            </a:r>
          </a:p>
          <a:p>
            <a:r>
              <a:rPr lang="en-US" altLang="zh-TW" sz="2800"/>
              <a:t>3</a:t>
            </a:r>
          </a:p>
          <a:p>
            <a:r>
              <a:rPr lang="en-US" altLang="zh-TW" sz="2800"/>
              <a:t>4</a:t>
            </a:r>
          </a:p>
          <a:p>
            <a:r>
              <a:rPr lang="en-US" altLang="zh-TW" sz="280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1290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6826-77F0-4702-B4F5-CB322F543690}" type="slidenum">
              <a:rPr lang="en-US" altLang="zh-TW"/>
              <a:pPr/>
              <a:t>34</a:t>
            </a:fld>
            <a:endParaRPr lang="en-US" altLang="zh-TW"/>
          </a:p>
        </p:txBody>
      </p:sp>
      <p:sp>
        <p:nvSpPr>
          <p:cNvPr id="304143" name="Rectangle 15"/>
          <p:cNvSpPr>
            <a:spLocks noChangeArrowheads="1"/>
          </p:cNvSpPr>
          <p:nvPr/>
        </p:nvSpPr>
        <p:spPr bwMode="auto">
          <a:xfrm>
            <a:off x="611188" y="1412875"/>
            <a:ext cx="8281987" cy="52562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304130" name="Rectangle 2"/>
          <p:cNvSpPr>
            <a:spLocks noChangeArrowheads="1"/>
          </p:cNvSpPr>
          <p:nvPr/>
        </p:nvSpPr>
        <p:spPr bwMode="auto">
          <a:xfrm>
            <a:off x="0" y="-685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graphicFrame>
        <p:nvGraphicFramePr>
          <p:cNvPr id="304131" name="Object 3"/>
          <p:cNvGraphicFramePr>
            <a:graphicFrameLocks noChangeAspect="1"/>
          </p:cNvGraphicFramePr>
          <p:nvPr/>
        </p:nvGraphicFramePr>
        <p:xfrm>
          <a:off x="1069975" y="2060575"/>
          <a:ext cx="3286125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6" name="方程式" r:id="rId4" imgW="3289300" imgH="1866900" progId="Equation.3">
                  <p:embed/>
                </p:oleObj>
              </mc:Choice>
              <mc:Fallback>
                <p:oleObj name="方程式" r:id="rId4" imgW="3289300" imgH="186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975" y="2060575"/>
                        <a:ext cx="3286125" cy="186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4132" name="Rectangle 4"/>
          <p:cNvSpPr>
            <a:spLocks noChangeArrowheads="1"/>
          </p:cNvSpPr>
          <p:nvPr/>
        </p:nvSpPr>
        <p:spPr bwMode="auto">
          <a:xfrm>
            <a:off x="0" y="1181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graphicFrame>
        <p:nvGraphicFramePr>
          <p:cNvPr id="304133" name="Object 5"/>
          <p:cNvGraphicFramePr>
            <a:graphicFrameLocks noChangeAspect="1"/>
          </p:cNvGraphicFramePr>
          <p:nvPr/>
        </p:nvGraphicFramePr>
        <p:xfrm>
          <a:off x="1116013" y="4292600"/>
          <a:ext cx="3095625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7" name="方程式" r:id="rId6" imgW="3098800" imgH="1866900" progId="Equation.3">
                  <p:embed/>
                </p:oleObj>
              </mc:Choice>
              <mc:Fallback>
                <p:oleObj name="方程式" r:id="rId6" imgW="3098800" imgH="186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292600"/>
                        <a:ext cx="3095625" cy="186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4134" name="Rectangle 6"/>
          <p:cNvSpPr>
            <a:spLocks noChangeArrowheads="1"/>
          </p:cNvSpPr>
          <p:nvPr/>
        </p:nvSpPr>
        <p:spPr bwMode="auto">
          <a:xfrm>
            <a:off x="0" y="3048000"/>
            <a:ext cx="1841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en-US" altLang="zh-TW" sz="2000"/>
              <a:t/>
            </a:r>
            <a:br>
              <a:rPr kumimoji="1" lang="en-US" altLang="zh-TW" sz="2000"/>
            </a:br>
            <a:endParaRPr kumimoji="1" lang="en-US" altLang="zh-TW"/>
          </a:p>
        </p:txBody>
      </p:sp>
      <p:graphicFrame>
        <p:nvGraphicFramePr>
          <p:cNvPr id="304135" name="Object 7"/>
          <p:cNvGraphicFramePr>
            <a:graphicFrameLocks noChangeAspect="1"/>
          </p:cNvGraphicFramePr>
          <p:nvPr/>
        </p:nvGraphicFramePr>
        <p:xfrm>
          <a:off x="4932363" y="2060575"/>
          <a:ext cx="3267075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8" name="方程式" r:id="rId8" imgW="3263900" imgH="1866900" progId="Equation.3">
                  <p:embed/>
                </p:oleObj>
              </mc:Choice>
              <mc:Fallback>
                <p:oleObj name="方程式" r:id="rId8" imgW="3263900" imgH="186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2060575"/>
                        <a:ext cx="3267075" cy="186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4136" name="Rectangle 8"/>
          <p:cNvSpPr>
            <a:spLocks noChangeArrowheads="1"/>
          </p:cNvSpPr>
          <p:nvPr/>
        </p:nvSpPr>
        <p:spPr bwMode="auto">
          <a:xfrm>
            <a:off x="0" y="5676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graphicFrame>
        <p:nvGraphicFramePr>
          <p:cNvPr id="304137" name="Object 9"/>
          <p:cNvGraphicFramePr>
            <a:graphicFrameLocks noChangeAspect="1"/>
          </p:cNvGraphicFramePr>
          <p:nvPr/>
        </p:nvGraphicFramePr>
        <p:xfrm>
          <a:off x="5003800" y="4292600"/>
          <a:ext cx="308610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9" name="方程式" r:id="rId10" imgW="3086100" imgH="1866900" progId="Equation.3">
                  <p:embed/>
                </p:oleObj>
              </mc:Choice>
              <mc:Fallback>
                <p:oleObj name="方程式" r:id="rId10" imgW="3086100" imgH="186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4292600"/>
                        <a:ext cx="3086100" cy="186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4138" name="Line 10"/>
          <p:cNvSpPr>
            <a:spLocks noChangeShapeType="1"/>
          </p:cNvSpPr>
          <p:nvPr/>
        </p:nvSpPr>
        <p:spPr bwMode="auto">
          <a:xfrm>
            <a:off x="1908175" y="1989138"/>
            <a:ext cx="2376488" cy="20161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04139" name="Line 11"/>
          <p:cNvSpPr>
            <a:spLocks noChangeShapeType="1"/>
          </p:cNvSpPr>
          <p:nvPr/>
        </p:nvSpPr>
        <p:spPr bwMode="auto">
          <a:xfrm>
            <a:off x="1692275" y="2205038"/>
            <a:ext cx="2808288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04140" name="Line 12"/>
          <p:cNvSpPr>
            <a:spLocks noChangeShapeType="1"/>
          </p:cNvSpPr>
          <p:nvPr/>
        </p:nvSpPr>
        <p:spPr bwMode="auto">
          <a:xfrm>
            <a:off x="2124075" y="1773238"/>
            <a:ext cx="0" cy="22320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04142" name="Rectangle 14"/>
          <p:cNvSpPr>
            <a:spLocks noChangeArrowheads="1"/>
          </p:cNvSpPr>
          <p:nvPr/>
        </p:nvSpPr>
        <p:spPr bwMode="auto">
          <a:xfrm>
            <a:off x="1042988" y="476250"/>
            <a:ext cx="360045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altLang="zh-TW" sz="4400" b="1"/>
              <a:t>Example</a:t>
            </a:r>
          </a:p>
        </p:txBody>
      </p:sp>
      <p:sp>
        <p:nvSpPr>
          <p:cNvPr id="304144" name="Text Box 16"/>
          <p:cNvSpPr txBox="1">
            <a:spLocks noChangeArrowheads="1"/>
          </p:cNvSpPr>
          <p:nvPr/>
        </p:nvSpPr>
        <p:spPr bwMode="auto">
          <a:xfrm>
            <a:off x="1908175" y="1663700"/>
            <a:ext cx="2343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1      2      3     4       5</a:t>
            </a:r>
          </a:p>
        </p:txBody>
      </p:sp>
      <p:sp>
        <p:nvSpPr>
          <p:cNvPr id="304145" name="Text Box 17"/>
          <p:cNvSpPr txBox="1">
            <a:spLocks noChangeArrowheads="1"/>
          </p:cNvSpPr>
          <p:nvPr/>
        </p:nvSpPr>
        <p:spPr bwMode="auto">
          <a:xfrm>
            <a:off x="1692275" y="1989138"/>
            <a:ext cx="33655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1</a:t>
            </a:r>
          </a:p>
          <a:p>
            <a:r>
              <a:rPr lang="en-US" altLang="zh-TW"/>
              <a:t>2</a:t>
            </a:r>
          </a:p>
          <a:p>
            <a:r>
              <a:rPr lang="en-US" altLang="zh-TW"/>
              <a:t>3</a:t>
            </a:r>
          </a:p>
          <a:p>
            <a:r>
              <a:rPr lang="en-US" altLang="zh-TW"/>
              <a:t>4</a:t>
            </a:r>
          </a:p>
          <a:p>
            <a:r>
              <a:rPr lang="en-US" altLang="zh-TW"/>
              <a:t>5</a:t>
            </a:r>
          </a:p>
        </p:txBody>
      </p:sp>
      <p:sp>
        <p:nvSpPr>
          <p:cNvPr id="304146" name="Text Box 18"/>
          <p:cNvSpPr txBox="1">
            <a:spLocks noChangeArrowheads="1"/>
          </p:cNvSpPr>
          <p:nvPr/>
        </p:nvSpPr>
        <p:spPr bwMode="auto">
          <a:xfrm>
            <a:off x="5757863" y="1700213"/>
            <a:ext cx="2343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1      2      3     4       5</a:t>
            </a:r>
          </a:p>
        </p:txBody>
      </p:sp>
      <p:sp>
        <p:nvSpPr>
          <p:cNvPr id="304147" name="Text Box 19"/>
          <p:cNvSpPr txBox="1">
            <a:spLocks noChangeArrowheads="1"/>
          </p:cNvSpPr>
          <p:nvPr/>
        </p:nvSpPr>
        <p:spPr bwMode="auto">
          <a:xfrm>
            <a:off x="5508625" y="1989138"/>
            <a:ext cx="33655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1</a:t>
            </a:r>
          </a:p>
          <a:p>
            <a:r>
              <a:rPr lang="en-US" altLang="zh-TW"/>
              <a:t>2</a:t>
            </a:r>
          </a:p>
          <a:p>
            <a:r>
              <a:rPr lang="en-US" altLang="zh-TW"/>
              <a:t>3</a:t>
            </a:r>
          </a:p>
          <a:p>
            <a:r>
              <a:rPr lang="en-US" altLang="zh-TW"/>
              <a:t>4</a:t>
            </a:r>
          </a:p>
          <a:p>
            <a:r>
              <a:rPr lang="en-US" altLang="zh-TW"/>
              <a:t>5</a:t>
            </a:r>
          </a:p>
        </p:txBody>
      </p:sp>
      <p:sp>
        <p:nvSpPr>
          <p:cNvPr id="304148" name="Rectangle 20"/>
          <p:cNvSpPr>
            <a:spLocks noChangeArrowheads="1"/>
          </p:cNvSpPr>
          <p:nvPr/>
        </p:nvSpPr>
        <p:spPr bwMode="auto">
          <a:xfrm>
            <a:off x="2411413" y="3213100"/>
            <a:ext cx="288925" cy="287338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4149" name="Rectangle 21"/>
          <p:cNvSpPr>
            <a:spLocks noChangeArrowheads="1"/>
          </p:cNvSpPr>
          <p:nvPr/>
        </p:nvSpPr>
        <p:spPr bwMode="auto">
          <a:xfrm>
            <a:off x="6227763" y="3213100"/>
            <a:ext cx="288925" cy="287338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4150" name="Freeform 22"/>
          <p:cNvSpPr>
            <a:spLocks/>
          </p:cNvSpPr>
          <p:nvPr/>
        </p:nvSpPr>
        <p:spPr bwMode="auto">
          <a:xfrm>
            <a:off x="2700338" y="2276475"/>
            <a:ext cx="142875" cy="936625"/>
          </a:xfrm>
          <a:custGeom>
            <a:avLst/>
            <a:gdLst>
              <a:gd name="T0" fmla="*/ 0 w 90"/>
              <a:gd name="T1" fmla="*/ 0 h 590"/>
              <a:gd name="T2" fmla="*/ 90 w 90"/>
              <a:gd name="T3" fmla="*/ 408 h 590"/>
              <a:gd name="T4" fmla="*/ 0 w 90"/>
              <a:gd name="T5" fmla="*/ 59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0" h="590">
                <a:moveTo>
                  <a:pt x="0" y="0"/>
                </a:moveTo>
                <a:cubicBezTo>
                  <a:pt x="45" y="155"/>
                  <a:pt x="90" y="310"/>
                  <a:pt x="90" y="408"/>
                </a:cubicBezTo>
                <a:cubicBezTo>
                  <a:pt x="90" y="506"/>
                  <a:pt x="45" y="548"/>
                  <a:pt x="0" y="59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04151" name="Freeform 23"/>
          <p:cNvSpPr>
            <a:spLocks/>
          </p:cNvSpPr>
          <p:nvPr/>
        </p:nvSpPr>
        <p:spPr bwMode="auto">
          <a:xfrm>
            <a:off x="2124075" y="3500438"/>
            <a:ext cx="360363" cy="144462"/>
          </a:xfrm>
          <a:custGeom>
            <a:avLst/>
            <a:gdLst>
              <a:gd name="T0" fmla="*/ 0 w 227"/>
              <a:gd name="T1" fmla="*/ 0 h 91"/>
              <a:gd name="T2" fmla="*/ 91 w 227"/>
              <a:gd name="T3" fmla="*/ 91 h 91"/>
              <a:gd name="T4" fmla="*/ 227 w 227"/>
              <a:gd name="T5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7" h="91">
                <a:moveTo>
                  <a:pt x="0" y="0"/>
                </a:moveTo>
                <a:cubicBezTo>
                  <a:pt x="26" y="45"/>
                  <a:pt x="53" y="91"/>
                  <a:pt x="91" y="91"/>
                </a:cubicBezTo>
                <a:cubicBezTo>
                  <a:pt x="129" y="91"/>
                  <a:pt x="178" y="45"/>
                  <a:pt x="227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04152" name="Rectangle 24"/>
          <p:cNvSpPr>
            <a:spLocks noChangeArrowheads="1"/>
          </p:cNvSpPr>
          <p:nvPr/>
        </p:nvSpPr>
        <p:spPr bwMode="auto">
          <a:xfrm>
            <a:off x="6370638" y="5446713"/>
            <a:ext cx="288925" cy="287337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4153" name="Rectangle 25"/>
          <p:cNvSpPr>
            <a:spLocks noChangeArrowheads="1"/>
          </p:cNvSpPr>
          <p:nvPr/>
        </p:nvSpPr>
        <p:spPr bwMode="auto">
          <a:xfrm>
            <a:off x="2484438" y="5445125"/>
            <a:ext cx="288925" cy="287338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4155" name="Rectangle 27"/>
          <p:cNvSpPr>
            <a:spLocks noChangeArrowheads="1"/>
          </p:cNvSpPr>
          <p:nvPr/>
        </p:nvSpPr>
        <p:spPr bwMode="auto">
          <a:xfrm>
            <a:off x="4645025" y="404813"/>
            <a:ext cx="4248150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 i="1"/>
              <a:t>d</a:t>
            </a:r>
            <a:r>
              <a:rPr lang="en-US" altLang="zh-TW" b="1" i="1" baseline="30000"/>
              <a:t>(1)</a:t>
            </a:r>
            <a:r>
              <a:rPr lang="en-US" altLang="zh-TW" b="1" i="1" baseline="-25000"/>
              <a:t>42</a:t>
            </a:r>
            <a:r>
              <a:rPr lang="en-US" altLang="zh-TW" b="1" i="1"/>
              <a:t> =min {d</a:t>
            </a:r>
            <a:r>
              <a:rPr lang="en-US" altLang="zh-TW" b="1" i="1" baseline="30000"/>
              <a:t>(0)</a:t>
            </a:r>
            <a:r>
              <a:rPr lang="en-US" altLang="zh-TW" b="1" i="1" baseline="-25000"/>
              <a:t>42,</a:t>
            </a:r>
            <a:r>
              <a:rPr lang="en-US" altLang="zh-TW" b="1" i="1"/>
              <a:t>d</a:t>
            </a:r>
            <a:r>
              <a:rPr lang="en-US" altLang="zh-TW" b="1" i="1" baseline="30000"/>
              <a:t>(0)</a:t>
            </a:r>
            <a:r>
              <a:rPr lang="en-US" altLang="zh-TW" b="1" i="1" baseline="-25000"/>
              <a:t>41</a:t>
            </a:r>
            <a:r>
              <a:rPr lang="en-US" altLang="zh-TW"/>
              <a:t> + </a:t>
            </a:r>
            <a:r>
              <a:rPr lang="en-US" altLang="zh-TW" b="1" i="1"/>
              <a:t>d</a:t>
            </a:r>
            <a:r>
              <a:rPr lang="en-US" altLang="zh-TW" b="1" i="1" baseline="30000"/>
              <a:t>(0)</a:t>
            </a:r>
            <a:r>
              <a:rPr lang="en-US" altLang="zh-TW" b="1" i="1" baseline="-25000"/>
              <a:t>12</a:t>
            </a:r>
            <a:r>
              <a:rPr lang="en-US" altLang="zh-TW" b="1" i="1"/>
              <a:t>}</a:t>
            </a:r>
          </a:p>
        </p:txBody>
      </p:sp>
      <p:sp>
        <p:nvSpPr>
          <p:cNvPr id="304156" name="Text Box 28"/>
          <p:cNvSpPr txBox="1">
            <a:spLocks noChangeArrowheads="1"/>
          </p:cNvSpPr>
          <p:nvPr/>
        </p:nvSpPr>
        <p:spPr bwMode="auto">
          <a:xfrm>
            <a:off x="2339975" y="1125538"/>
            <a:ext cx="777875" cy="4572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 i="1"/>
              <a:t>d</a:t>
            </a:r>
            <a:r>
              <a:rPr lang="en-US" altLang="zh-TW" b="1" i="1" baseline="30000"/>
              <a:t>(0)</a:t>
            </a:r>
            <a:r>
              <a:rPr lang="en-US" altLang="zh-TW" b="1" i="1" baseline="-25000"/>
              <a:t>12</a:t>
            </a:r>
          </a:p>
        </p:txBody>
      </p:sp>
      <p:sp>
        <p:nvSpPr>
          <p:cNvPr id="304157" name="Text Box 29"/>
          <p:cNvSpPr txBox="1">
            <a:spLocks noChangeArrowheads="1"/>
          </p:cNvSpPr>
          <p:nvPr/>
        </p:nvSpPr>
        <p:spPr bwMode="auto">
          <a:xfrm>
            <a:off x="900113" y="3141663"/>
            <a:ext cx="777875" cy="4572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 i="1"/>
              <a:t>d</a:t>
            </a:r>
            <a:r>
              <a:rPr lang="en-US" altLang="zh-TW" b="1" i="1" baseline="30000"/>
              <a:t>(0)</a:t>
            </a:r>
            <a:r>
              <a:rPr lang="en-US" altLang="zh-TW" b="1" i="1" baseline="-25000"/>
              <a:t>41</a:t>
            </a:r>
          </a:p>
        </p:txBody>
      </p:sp>
      <p:sp>
        <p:nvSpPr>
          <p:cNvPr id="304158" name="Text Box 30"/>
          <p:cNvSpPr txBox="1">
            <a:spLocks noChangeArrowheads="1"/>
          </p:cNvSpPr>
          <p:nvPr/>
        </p:nvSpPr>
        <p:spPr bwMode="auto">
          <a:xfrm>
            <a:off x="2484438" y="3789363"/>
            <a:ext cx="777875" cy="4572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 i="1"/>
              <a:t>d</a:t>
            </a:r>
            <a:r>
              <a:rPr lang="en-US" altLang="zh-TW" b="1" i="1" baseline="30000"/>
              <a:t>(0)</a:t>
            </a:r>
            <a:r>
              <a:rPr lang="en-US" altLang="zh-TW" b="1" i="1" baseline="-25000"/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113975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E018-447C-417A-B85A-B7C11C96A296}" type="slidenum">
              <a:rPr lang="en-US" altLang="zh-TW"/>
              <a:pPr/>
              <a:t>35</a:t>
            </a:fld>
            <a:endParaRPr lang="en-US" altLang="zh-TW"/>
          </a:p>
        </p:txBody>
      </p:sp>
      <p:sp>
        <p:nvSpPr>
          <p:cNvPr id="312322" name="Rectangle 2"/>
          <p:cNvSpPr>
            <a:spLocks noChangeArrowheads="1"/>
          </p:cNvSpPr>
          <p:nvPr/>
        </p:nvSpPr>
        <p:spPr bwMode="auto">
          <a:xfrm>
            <a:off x="611188" y="1412875"/>
            <a:ext cx="8281987" cy="52562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2323" name="Rectangle 3"/>
          <p:cNvSpPr>
            <a:spLocks noChangeArrowheads="1"/>
          </p:cNvSpPr>
          <p:nvPr/>
        </p:nvSpPr>
        <p:spPr bwMode="auto">
          <a:xfrm>
            <a:off x="0" y="-685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312327" name="Rectangle 7"/>
          <p:cNvSpPr>
            <a:spLocks noChangeArrowheads="1"/>
          </p:cNvSpPr>
          <p:nvPr/>
        </p:nvSpPr>
        <p:spPr bwMode="auto">
          <a:xfrm>
            <a:off x="0" y="3048000"/>
            <a:ext cx="1841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en-US" altLang="zh-TW" sz="2000"/>
              <a:t/>
            </a:r>
            <a:br>
              <a:rPr kumimoji="1" lang="en-US" altLang="zh-TW" sz="2000"/>
            </a:br>
            <a:endParaRPr kumimoji="1" lang="en-US" altLang="zh-TW"/>
          </a:p>
        </p:txBody>
      </p:sp>
      <p:graphicFrame>
        <p:nvGraphicFramePr>
          <p:cNvPr id="312328" name="Object 8"/>
          <p:cNvGraphicFramePr>
            <a:graphicFrameLocks noChangeAspect="1"/>
          </p:cNvGraphicFramePr>
          <p:nvPr/>
        </p:nvGraphicFramePr>
        <p:xfrm>
          <a:off x="755650" y="2060575"/>
          <a:ext cx="3267075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" name="方程式" r:id="rId4" imgW="3263900" imgH="1866900" progId="Equation.3">
                  <p:embed/>
                </p:oleObj>
              </mc:Choice>
              <mc:Fallback>
                <p:oleObj name="方程式" r:id="rId4" imgW="3263900" imgH="186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060575"/>
                        <a:ext cx="3267075" cy="186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2329" name="Rectangle 9"/>
          <p:cNvSpPr>
            <a:spLocks noChangeArrowheads="1"/>
          </p:cNvSpPr>
          <p:nvPr/>
        </p:nvSpPr>
        <p:spPr bwMode="auto">
          <a:xfrm>
            <a:off x="0" y="5676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graphicFrame>
        <p:nvGraphicFramePr>
          <p:cNvPr id="312330" name="Object 10"/>
          <p:cNvGraphicFramePr>
            <a:graphicFrameLocks noChangeAspect="1"/>
          </p:cNvGraphicFramePr>
          <p:nvPr/>
        </p:nvGraphicFramePr>
        <p:xfrm>
          <a:off x="827088" y="4292600"/>
          <a:ext cx="308610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1" name="方程式" r:id="rId6" imgW="3086100" imgH="1866900" progId="Equation.3">
                  <p:embed/>
                </p:oleObj>
              </mc:Choice>
              <mc:Fallback>
                <p:oleObj name="方程式" r:id="rId6" imgW="3086100" imgH="186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292600"/>
                        <a:ext cx="3086100" cy="186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2334" name="Rectangle 14"/>
          <p:cNvSpPr>
            <a:spLocks noChangeArrowheads="1"/>
          </p:cNvSpPr>
          <p:nvPr/>
        </p:nvSpPr>
        <p:spPr bwMode="auto">
          <a:xfrm>
            <a:off x="1042988" y="476250"/>
            <a:ext cx="73152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altLang="zh-TW" sz="4400" b="1"/>
              <a:t>Example</a:t>
            </a:r>
          </a:p>
        </p:txBody>
      </p:sp>
      <p:sp>
        <p:nvSpPr>
          <p:cNvPr id="312337" name="Text Box 17"/>
          <p:cNvSpPr txBox="1">
            <a:spLocks noChangeArrowheads="1"/>
          </p:cNvSpPr>
          <p:nvPr/>
        </p:nvSpPr>
        <p:spPr bwMode="auto">
          <a:xfrm>
            <a:off x="1581150" y="1700213"/>
            <a:ext cx="2343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1      2      3     4       5</a:t>
            </a:r>
          </a:p>
        </p:txBody>
      </p:sp>
      <p:sp>
        <p:nvSpPr>
          <p:cNvPr id="312338" name="Text Box 18"/>
          <p:cNvSpPr txBox="1">
            <a:spLocks noChangeArrowheads="1"/>
          </p:cNvSpPr>
          <p:nvPr/>
        </p:nvSpPr>
        <p:spPr bwMode="auto">
          <a:xfrm>
            <a:off x="1331913" y="1989138"/>
            <a:ext cx="33655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1</a:t>
            </a:r>
          </a:p>
          <a:p>
            <a:r>
              <a:rPr lang="en-US" altLang="zh-TW"/>
              <a:t>2</a:t>
            </a:r>
          </a:p>
          <a:p>
            <a:r>
              <a:rPr lang="en-US" altLang="zh-TW"/>
              <a:t>3</a:t>
            </a:r>
          </a:p>
          <a:p>
            <a:r>
              <a:rPr lang="en-US" altLang="zh-TW"/>
              <a:t>4</a:t>
            </a:r>
          </a:p>
          <a:p>
            <a:r>
              <a:rPr lang="en-US" altLang="zh-TW"/>
              <a:t>5</a:t>
            </a:r>
          </a:p>
        </p:txBody>
      </p:sp>
      <p:graphicFrame>
        <p:nvGraphicFramePr>
          <p:cNvPr id="312343" name="Object 23"/>
          <p:cNvGraphicFramePr>
            <a:graphicFrameLocks noChangeAspect="1"/>
          </p:cNvGraphicFramePr>
          <p:nvPr/>
        </p:nvGraphicFramePr>
        <p:xfrm>
          <a:off x="4905375" y="2060575"/>
          <a:ext cx="3267075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2" name="方程式" r:id="rId8" imgW="3263900" imgH="1866900" progId="Equation.3">
                  <p:embed/>
                </p:oleObj>
              </mc:Choice>
              <mc:Fallback>
                <p:oleObj name="方程式" r:id="rId8" imgW="3263900" imgH="186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75" y="2060575"/>
                        <a:ext cx="3267075" cy="186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2344" name="Object 24"/>
          <p:cNvGraphicFramePr>
            <a:graphicFrameLocks noChangeAspect="1"/>
          </p:cNvGraphicFramePr>
          <p:nvPr/>
        </p:nvGraphicFramePr>
        <p:xfrm>
          <a:off x="4949825" y="4214813"/>
          <a:ext cx="312420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name="方程式" r:id="rId10" imgW="3124200" imgH="1866900" progId="Equation.3">
                  <p:embed/>
                </p:oleObj>
              </mc:Choice>
              <mc:Fallback>
                <p:oleObj name="方程式" r:id="rId10" imgW="3124200" imgH="186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9825" y="4214813"/>
                        <a:ext cx="3124200" cy="186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2345" name="Text Box 25"/>
          <p:cNvSpPr txBox="1">
            <a:spLocks noChangeArrowheads="1"/>
          </p:cNvSpPr>
          <p:nvPr/>
        </p:nvSpPr>
        <p:spPr bwMode="auto">
          <a:xfrm>
            <a:off x="5757863" y="1628775"/>
            <a:ext cx="2343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1      2      3     4       5</a:t>
            </a:r>
          </a:p>
        </p:txBody>
      </p:sp>
      <p:sp>
        <p:nvSpPr>
          <p:cNvPr id="312346" name="Text Box 26"/>
          <p:cNvSpPr txBox="1">
            <a:spLocks noChangeArrowheads="1"/>
          </p:cNvSpPr>
          <p:nvPr/>
        </p:nvSpPr>
        <p:spPr bwMode="auto">
          <a:xfrm>
            <a:off x="5508625" y="1917700"/>
            <a:ext cx="33655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1</a:t>
            </a:r>
          </a:p>
          <a:p>
            <a:r>
              <a:rPr lang="en-US" altLang="zh-TW"/>
              <a:t>2</a:t>
            </a:r>
          </a:p>
          <a:p>
            <a:r>
              <a:rPr lang="en-US" altLang="zh-TW"/>
              <a:t>3</a:t>
            </a:r>
          </a:p>
          <a:p>
            <a:r>
              <a:rPr lang="en-US" altLang="zh-TW"/>
              <a:t>4</a:t>
            </a:r>
          </a:p>
          <a:p>
            <a:r>
              <a:rPr lang="en-US" altLang="zh-TW"/>
              <a:t>5</a:t>
            </a:r>
          </a:p>
        </p:txBody>
      </p:sp>
      <p:sp>
        <p:nvSpPr>
          <p:cNvPr id="312347" name="Line 27"/>
          <p:cNvSpPr>
            <a:spLocks noChangeShapeType="1"/>
          </p:cNvSpPr>
          <p:nvPr/>
        </p:nvSpPr>
        <p:spPr bwMode="auto">
          <a:xfrm>
            <a:off x="1403350" y="1916113"/>
            <a:ext cx="2520950" cy="201771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12348" name="Line 28"/>
          <p:cNvSpPr>
            <a:spLocks noChangeShapeType="1"/>
          </p:cNvSpPr>
          <p:nvPr/>
        </p:nvSpPr>
        <p:spPr bwMode="auto">
          <a:xfrm>
            <a:off x="2195513" y="1557338"/>
            <a:ext cx="0" cy="24479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12349" name="Line 29"/>
          <p:cNvSpPr>
            <a:spLocks noChangeShapeType="1"/>
          </p:cNvSpPr>
          <p:nvPr/>
        </p:nvSpPr>
        <p:spPr bwMode="auto">
          <a:xfrm>
            <a:off x="1331913" y="2565400"/>
            <a:ext cx="2808287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12350" name="Rectangle 30"/>
          <p:cNvSpPr>
            <a:spLocks noChangeArrowheads="1"/>
          </p:cNvSpPr>
          <p:nvPr/>
        </p:nvSpPr>
        <p:spPr bwMode="auto">
          <a:xfrm>
            <a:off x="2987675" y="2060575"/>
            <a:ext cx="360363" cy="360363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2351" name="Freeform 31"/>
          <p:cNvSpPr>
            <a:spLocks/>
          </p:cNvSpPr>
          <p:nvPr/>
        </p:nvSpPr>
        <p:spPr bwMode="auto">
          <a:xfrm>
            <a:off x="2339975" y="2047875"/>
            <a:ext cx="647700" cy="85725"/>
          </a:xfrm>
          <a:custGeom>
            <a:avLst/>
            <a:gdLst>
              <a:gd name="T0" fmla="*/ 0 w 408"/>
              <a:gd name="T1" fmla="*/ 54 h 54"/>
              <a:gd name="T2" fmla="*/ 181 w 408"/>
              <a:gd name="T3" fmla="*/ 8 h 54"/>
              <a:gd name="T4" fmla="*/ 408 w 408"/>
              <a:gd name="T5" fmla="*/ 8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8" h="54">
                <a:moveTo>
                  <a:pt x="0" y="54"/>
                </a:moveTo>
                <a:cubicBezTo>
                  <a:pt x="56" y="35"/>
                  <a:pt x="113" y="16"/>
                  <a:pt x="181" y="8"/>
                </a:cubicBezTo>
                <a:cubicBezTo>
                  <a:pt x="249" y="0"/>
                  <a:pt x="328" y="4"/>
                  <a:pt x="408" y="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12352" name="Freeform 32"/>
          <p:cNvSpPr>
            <a:spLocks/>
          </p:cNvSpPr>
          <p:nvPr/>
        </p:nvSpPr>
        <p:spPr bwMode="auto">
          <a:xfrm>
            <a:off x="3348038" y="2276475"/>
            <a:ext cx="82550" cy="288925"/>
          </a:xfrm>
          <a:custGeom>
            <a:avLst/>
            <a:gdLst>
              <a:gd name="T0" fmla="*/ 45 w 52"/>
              <a:gd name="T1" fmla="*/ 182 h 182"/>
              <a:gd name="T2" fmla="*/ 45 w 52"/>
              <a:gd name="T3" fmla="*/ 91 h 182"/>
              <a:gd name="T4" fmla="*/ 0 w 52"/>
              <a:gd name="T5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" h="182">
                <a:moveTo>
                  <a:pt x="45" y="182"/>
                </a:moveTo>
                <a:cubicBezTo>
                  <a:pt x="48" y="151"/>
                  <a:pt x="52" y="121"/>
                  <a:pt x="45" y="91"/>
                </a:cubicBezTo>
                <a:cubicBezTo>
                  <a:pt x="38" y="61"/>
                  <a:pt x="19" y="30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12353" name="Rectangle 33"/>
          <p:cNvSpPr>
            <a:spLocks noChangeArrowheads="1"/>
          </p:cNvSpPr>
          <p:nvPr/>
        </p:nvSpPr>
        <p:spPr bwMode="auto">
          <a:xfrm>
            <a:off x="2987675" y="2781300"/>
            <a:ext cx="360363" cy="360363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2354" name="Freeform 34"/>
          <p:cNvSpPr>
            <a:spLocks/>
          </p:cNvSpPr>
          <p:nvPr/>
        </p:nvSpPr>
        <p:spPr bwMode="auto">
          <a:xfrm>
            <a:off x="2268538" y="2697163"/>
            <a:ext cx="719137" cy="155575"/>
          </a:xfrm>
          <a:custGeom>
            <a:avLst/>
            <a:gdLst>
              <a:gd name="T0" fmla="*/ 0 w 453"/>
              <a:gd name="T1" fmla="*/ 98 h 98"/>
              <a:gd name="T2" fmla="*/ 226 w 453"/>
              <a:gd name="T3" fmla="*/ 7 h 98"/>
              <a:gd name="T4" fmla="*/ 453 w 453"/>
              <a:gd name="T5" fmla="*/ 53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3" h="98">
                <a:moveTo>
                  <a:pt x="0" y="98"/>
                </a:moveTo>
                <a:cubicBezTo>
                  <a:pt x="75" y="56"/>
                  <a:pt x="151" y="14"/>
                  <a:pt x="226" y="7"/>
                </a:cubicBezTo>
                <a:cubicBezTo>
                  <a:pt x="301" y="0"/>
                  <a:pt x="377" y="26"/>
                  <a:pt x="453" y="53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12355" name="Freeform 35"/>
          <p:cNvSpPr>
            <a:spLocks/>
          </p:cNvSpPr>
          <p:nvPr/>
        </p:nvSpPr>
        <p:spPr bwMode="auto">
          <a:xfrm>
            <a:off x="3276600" y="2636838"/>
            <a:ext cx="142875" cy="144462"/>
          </a:xfrm>
          <a:custGeom>
            <a:avLst/>
            <a:gdLst>
              <a:gd name="T0" fmla="*/ 0 w 90"/>
              <a:gd name="T1" fmla="*/ 0 h 91"/>
              <a:gd name="T2" fmla="*/ 90 w 90"/>
              <a:gd name="T3" fmla="*/ 45 h 91"/>
              <a:gd name="T4" fmla="*/ 0 w 90"/>
              <a:gd name="T5" fmla="*/ 9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0" h="91">
                <a:moveTo>
                  <a:pt x="0" y="0"/>
                </a:moveTo>
                <a:cubicBezTo>
                  <a:pt x="45" y="15"/>
                  <a:pt x="90" y="30"/>
                  <a:pt x="90" y="45"/>
                </a:cubicBezTo>
                <a:cubicBezTo>
                  <a:pt x="90" y="60"/>
                  <a:pt x="45" y="75"/>
                  <a:pt x="0" y="91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12356" name="Rectangle 36"/>
          <p:cNvSpPr>
            <a:spLocks noChangeArrowheads="1"/>
          </p:cNvSpPr>
          <p:nvPr/>
        </p:nvSpPr>
        <p:spPr bwMode="auto">
          <a:xfrm>
            <a:off x="7164388" y="1989138"/>
            <a:ext cx="360362" cy="360362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2357" name="Rectangle 37"/>
          <p:cNvSpPr>
            <a:spLocks noChangeArrowheads="1"/>
          </p:cNvSpPr>
          <p:nvPr/>
        </p:nvSpPr>
        <p:spPr bwMode="auto">
          <a:xfrm>
            <a:off x="7164388" y="2781300"/>
            <a:ext cx="360362" cy="360363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2358" name="Rectangle 38"/>
          <p:cNvSpPr>
            <a:spLocks noChangeArrowheads="1"/>
          </p:cNvSpPr>
          <p:nvPr/>
        </p:nvSpPr>
        <p:spPr bwMode="auto">
          <a:xfrm>
            <a:off x="3490913" y="2781300"/>
            <a:ext cx="360362" cy="360363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2359" name="Freeform 39"/>
          <p:cNvSpPr>
            <a:spLocks/>
          </p:cNvSpPr>
          <p:nvPr/>
        </p:nvSpPr>
        <p:spPr bwMode="auto">
          <a:xfrm>
            <a:off x="2268538" y="3068638"/>
            <a:ext cx="1282700" cy="228600"/>
          </a:xfrm>
          <a:custGeom>
            <a:avLst/>
            <a:gdLst>
              <a:gd name="T0" fmla="*/ 0 w 808"/>
              <a:gd name="T1" fmla="*/ 0 h 144"/>
              <a:gd name="T2" fmla="*/ 680 w 808"/>
              <a:gd name="T3" fmla="*/ 136 h 144"/>
              <a:gd name="T4" fmla="*/ 771 w 808"/>
              <a:gd name="T5" fmla="*/ 4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08" h="144">
                <a:moveTo>
                  <a:pt x="0" y="0"/>
                </a:moveTo>
                <a:cubicBezTo>
                  <a:pt x="276" y="64"/>
                  <a:pt x="552" y="128"/>
                  <a:pt x="680" y="136"/>
                </a:cubicBezTo>
                <a:cubicBezTo>
                  <a:pt x="808" y="144"/>
                  <a:pt x="789" y="95"/>
                  <a:pt x="771" y="4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12360" name="Freeform 40"/>
          <p:cNvSpPr>
            <a:spLocks/>
          </p:cNvSpPr>
          <p:nvPr/>
        </p:nvSpPr>
        <p:spPr bwMode="auto">
          <a:xfrm>
            <a:off x="3779838" y="2636838"/>
            <a:ext cx="155575" cy="144462"/>
          </a:xfrm>
          <a:custGeom>
            <a:avLst/>
            <a:gdLst>
              <a:gd name="T0" fmla="*/ 0 w 98"/>
              <a:gd name="T1" fmla="*/ 0 h 91"/>
              <a:gd name="T2" fmla="*/ 91 w 98"/>
              <a:gd name="T3" fmla="*/ 45 h 91"/>
              <a:gd name="T4" fmla="*/ 45 w 98"/>
              <a:gd name="T5" fmla="*/ 9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8" h="91">
                <a:moveTo>
                  <a:pt x="0" y="0"/>
                </a:moveTo>
                <a:cubicBezTo>
                  <a:pt x="42" y="15"/>
                  <a:pt x="84" y="30"/>
                  <a:pt x="91" y="45"/>
                </a:cubicBezTo>
                <a:cubicBezTo>
                  <a:pt x="98" y="60"/>
                  <a:pt x="71" y="75"/>
                  <a:pt x="45" y="91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12361" name="Rectangle 41"/>
          <p:cNvSpPr>
            <a:spLocks noChangeArrowheads="1"/>
          </p:cNvSpPr>
          <p:nvPr/>
        </p:nvSpPr>
        <p:spPr bwMode="auto">
          <a:xfrm>
            <a:off x="7667625" y="2781300"/>
            <a:ext cx="360363" cy="360363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2362" name="Rectangle 42"/>
          <p:cNvSpPr>
            <a:spLocks noChangeArrowheads="1"/>
          </p:cNvSpPr>
          <p:nvPr/>
        </p:nvSpPr>
        <p:spPr bwMode="auto">
          <a:xfrm>
            <a:off x="7164388" y="4149725"/>
            <a:ext cx="360362" cy="360363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2363" name="Rectangle 43"/>
          <p:cNvSpPr>
            <a:spLocks noChangeArrowheads="1"/>
          </p:cNvSpPr>
          <p:nvPr/>
        </p:nvSpPr>
        <p:spPr bwMode="auto">
          <a:xfrm>
            <a:off x="7164388" y="4941888"/>
            <a:ext cx="360362" cy="360362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2364" name="Rectangle 44"/>
          <p:cNvSpPr>
            <a:spLocks noChangeArrowheads="1"/>
          </p:cNvSpPr>
          <p:nvPr/>
        </p:nvSpPr>
        <p:spPr bwMode="auto">
          <a:xfrm>
            <a:off x="7667625" y="4941888"/>
            <a:ext cx="360363" cy="360362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2365" name="Rectangle 45"/>
          <p:cNvSpPr>
            <a:spLocks noChangeArrowheads="1"/>
          </p:cNvSpPr>
          <p:nvPr/>
        </p:nvSpPr>
        <p:spPr bwMode="auto">
          <a:xfrm>
            <a:off x="2987675" y="4221163"/>
            <a:ext cx="360363" cy="360362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2366" name="Rectangle 46"/>
          <p:cNvSpPr>
            <a:spLocks noChangeArrowheads="1"/>
          </p:cNvSpPr>
          <p:nvPr/>
        </p:nvSpPr>
        <p:spPr bwMode="auto">
          <a:xfrm>
            <a:off x="2987675" y="5013325"/>
            <a:ext cx="360363" cy="360363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2367" name="Rectangle 47"/>
          <p:cNvSpPr>
            <a:spLocks noChangeArrowheads="1"/>
          </p:cNvSpPr>
          <p:nvPr/>
        </p:nvSpPr>
        <p:spPr bwMode="auto">
          <a:xfrm>
            <a:off x="3490913" y="5013325"/>
            <a:ext cx="360362" cy="360363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545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DC07-9E63-48BF-BE37-ED9A526572B3}" type="slidenum">
              <a:rPr lang="en-US" altLang="zh-TW"/>
              <a:pPr/>
              <a:t>36</a:t>
            </a:fld>
            <a:endParaRPr lang="en-US" altLang="zh-TW"/>
          </a:p>
        </p:txBody>
      </p:sp>
      <p:sp>
        <p:nvSpPr>
          <p:cNvPr id="305162" name="Rectangle 10"/>
          <p:cNvSpPr>
            <a:spLocks noChangeArrowheads="1"/>
          </p:cNvSpPr>
          <p:nvPr/>
        </p:nvSpPr>
        <p:spPr bwMode="auto">
          <a:xfrm>
            <a:off x="611188" y="1412875"/>
            <a:ext cx="8281987" cy="52562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5154" name="Rectangle 2"/>
          <p:cNvSpPr>
            <a:spLocks noChangeArrowheads="1"/>
          </p:cNvSpPr>
          <p:nvPr/>
        </p:nvSpPr>
        <p:spPr bwMode="auto">
          <a:xfrm>
            <a:off x="0" y="-76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graphicFrame>
        <p:nvGraphicFramePr>
          <p:cNvPr id="305155" name="Object 3"/>
          <p:cNvGraphicFramePr>
            <a:graphicFrameLocks noChangeAspect="1"/>
          </p:cNvGraphicFramePr>
          <p:nvPr/>
        </p:nvGraphicFramePr>
        <p:xfrm>
          <a:off x="755650" y="2138363"/>
          <a:ext cx="3267075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4" name="方程式" r:id="rId4" imgW="3263900" imgH="1866900" progId="Equation.3">
                  <p:embed/>
                </p:oleObj>
              </mc:Choice>
              <mc:Fallback>
                <p:oleObj name="方程式" r:id="rId4" imgW="3263900" imgH="186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138363"/>
                        <a:ext cx="3267075" cy="186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5156" name="Rectangle 4"/>
          <p:cNvSpPr>
            <a:spLocks noChangeArrowheads="1"/>
          </p:cNvSpPr>
          <p:nvPr/>
        </p:nvSpPr>
        <p:spPr bwMode="auto">
          <a:xfrm>
            <a:off x="0" y="1096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graphicFrame>
        <p:nvGraphicFramePr>
          <p:cNvPr id="305157" name="Object 5"/>
          <p:cNvGraphicFramePr>
            <a:graphicFrameLocks noChangeAspect="1"/>
          </p:cNvGraphicFramePr>
          <p:nvPr/>
        </p:nvGraphicFramePr>
        <p:xfrm>
          <a:off x="800100" y="4292600"/>
          <a:ext cx="312420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5" name="方程式" r:id="rId6" imgW="3124200" imgH="1866900" progId="Equation.3">
                  <p:embed/>
                </p:oleObj>
              </mc:Choice>
              <mc:Fallback>
                <p:oleObj name="方程式" r:id="rId6" imgW="3124200" imgH="186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4292600"/>
                        <a:ext cx="3124200" cy="186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5158" name="Rectangle 6"/>
          <p:cNvSpPr>
            <a:spLocks noChangeArrowheads="1"/>
          </p:cNvSpPr>
          <p:nvPr/>
        </p:nvSpPr>
        <p:spPr bwMode="auto">
          <a:xfrm>
            <a:off x="0" y="2963863"/>
            <a:ext cx="184150" cy="93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en-US" altLang="zh-TW" sz="2000"/>
              <a:t/>
            </a:r>
            <a:br>
              <a:rPr kumimoji="1" lang="en-US" altLang="zh-TW" sz="2000"/>
            </a:br>
            <a:endParaRPr kumimoji="1" lang="en-US" altLang="zh-TW" sz="1100"/>
          </a:p>
          <a:p>
            <a:pPr eaLnBrk="0" hangingPunct="0"/>
            <a:endParaRPr kumimoji="1" lang="en-US" altLang="zh-TW"/>
          </a:p>
        </p:txBody>
      </p:sp>
      <p:graphicFrame>
        <p:nvGraphicFramePr>
          <p:cNvPr id="305159" name="Object 7"/>
          <p:cNvGraphicFramePr>
            <a:graphicFrameLocks noChangeAspect="1"/>
          </p:cNvGraphicFramePr>
          <p:nvPr/>
        </p:nvGraphicFramePr>
        <p:xfrm>
          <a:off x="4572000" y="2138363"/>
          <a:ext cx="3381375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6" name="方程式" r:id="rId8" imgW="3378200" imgH="1866900" progId="Equation.3">
                  <p:embed/>
                </p:oleObj>
              </mc:Choice>
              <mc:Fallback>
                <p:oleObj name="方程式" r:id="rId8" imgW="3378200" imgH="186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138363"/>
                        <a:ext cx="3381375" cy="186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5160" name="Rectangle 8"/>
          <p:cNvSpPr>
            <a:spLocks noChangeArrowheads="1"/>
          </p:cNvSpPr>
          <p:nvPr/>
        </p:nvSpPr>
        <p:spPr bwMode="auto">
          <a:xfrm>
            <a:off x="0" y="5761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graphicFrame>
        <p:nvGraphicFramePr>
          <p:cNvPr id="305161" name="Object 9"/>
          <p:cNvGraphicFramePr>
            <a:graphicFrameLocks noChangeAspect="1"/>
          </p:cNvGraphicFramePr>
          <p:nvPr/>
        </p:nvGraphicFramePr>
        <p:xfrm>
          <a:off x="4643438" y="4292600"/>
          <a:ext cx="312420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7" name="方程式" r:id="rId10" imgW="3124200" imgH="1866900" progId="Equation.3">
                  <p:embed/>
                </p:oleObj>
              </mc:Choice>
              <mc:Fallback>
                <p:oleObj name="方程式" r:id="rId10" imgW="3124200" imgH="186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4292600"/>
                        <a:ext cx="3124200" cy="186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5163" name="Text Box 11"/>
          <p:cNvSpPr txBox="1">
            <a:spLocks noChangeArrowheads="1"/>
          </p:cNvSpPr>
          <p:nvPr/>
        </p:nvSpPr>
        <p:spPr bwMode="auto">
          <a:xfrm>
            <a:off x="1581150" y="1700213"/>
            <a:ext cx="2343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1      2      3     4       5</a:t>
            </a:r>
          </a:p>
        </p:txBody>
      </p:sp>
      <p:sp>
        <p:nvSpPr>
          <p:cNvPr id="305164" name="Text Box 12"/>
          <p:cNvSpPr txBox="1">
            <a:spLocks noChangeArrowheads="1"/>
          </p:cNvSpPr>
          <p:nvPr/>
        </p:nvSpPr>
        <p:spPr bwMode="auto">
          <a:xfrm>
            <a:off x="1355725" y="1989138"/>
            <a:ext cx="33655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1</a:t>
            </a:r>
          </a:p>
          <a:p>
            <a:r>
              <a:rPr lang="en-US" altLang="zh-TW"/>
              <a:t>2</a:t>
            </a:r>
          </a:p>
          <a:p>
            <a:r>
              <a:rPr lang="en-US" altLang="zh-TW"/>
              <a:t>3</a:t>
            </a:r>
          </a:p>
          <a:p>
            <a:r>
              <a:rPr lang="en-US" altLang="zh-TW"/>
              <a:t>4</a:t>
            </a:r>
          </a:p>
          <a:p>
            <a:r>
              <a:rPr lang="en-US" altLang="zh-TW"/>
              <a:t>5</a:t>
            </a:r>
          </a:p>
        </p:txBody>
      </p:sp>
      <p:sp>
        <p:nvSpPr>
          <p:cNvPr id="305165" name="Line 13"/>
          <p:cNvSpPr>
            <a:spLocks noChangeShapeType="1"/>
          </p:cNvSpPr>
          <p:nvPr/>
        </p:nvSpPr>
        <p:spPr bwMode="auto">
          <a:xfrm>
            <a:off x="2700338" y="1557338"/>
            <a:ext cx="0" cy="24479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05166" name="Line 14"/>
          <p:cNvSpPr>
            <a:spLocks noChangeShapeType="1"/>
          </p:cNvSpPr>
          <p:nvPr/>
        </p:nvSpPr>
        <p:spPr bwMode="auto">
          <a:xfrm>
            <a:off x="1403350" y="2997200"/>
            <a:ext cx="27368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05167" name="Line 15"/>
          <p:cNvSpPr>
            <a:spLocks noChangeShapeType="1"/>
          </p:cNvSpPr>
          <p:nvPr/>
        </p:nvSpPr>
        <p:spPr bwMode="auto">
          <a:xfrm>
            <a:off x="1476375" y="1916113"/>
            <a:ext cx="2519363" cy="21605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05168" name="Text Box 16"/>
          <p:cNvSpPr txBox="1">
            <a:spLocks noChangeArrowheads="1"/>
          </p:cNvSpPr>
          <p:nvPr/>
        </p:nvSpPr>
        <p:spPr bwMode="auto">
          <a:xfrm>
            <a:off x="5468938" y="1773238"/>
            <a:ext cx="2343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1      2      3     4       5</a:t>
            </a:r>
          </a:p>
        </p:txBody>
      </p:sp>
      <p:sp>
        <p:nvSpPr>
          <p:cNvPr id="305169" name="Text Box 17"/>
          <p:cNvSpPr txBox="1">
            <a:spLocks noChangeArrowheads="1"/>
          </p:cNvSpPr>
          <p:nvPr/>
        </p:nvSpPr>
        <p:spPr bwMode="auto">
          <a:xfrm>
            <a:off x="5219700" y="2087563"/>
            <a:ext cx="33655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1</a:t>
            </a:r>
          </a:p>
          <a:p>
            <a:r>
              <a:rPr lang="en-US" altLang="zh-TW"/>
              <a:t>2</a:t>
            </a:r>
          </a:p>
          <a:p>
            <a:r>
              <a:rPr lang="en-US" altLang="zh-TW"/>
              <a:t>3</a:t>
            </a:r>
          </a:p>
          <a:p>
            <a:r>
              <a:rPr lang="en-US" altLang="zh-TW"/>
              <a:t>4</a:t>
            </a:r>
          </a:p>
          <a:p>
            <a:r>
              <a:rPr lang="en-US" altLang="zh-TW"/>
              <a:t>5</a:t>
            </a:r>
          </a:p>
        </p:txBody>
      </p:sp>
      <p:sp>
        <p:nvSpPr>
          <p:cNvPr id="305170" name="Rectangle 18"/>
          <p:cNvSpPr>
            <a:spLocks noChangeArrowheads="1"/>
          </p:cNvSpPr>
          <p:nvPr/>
        </p:nvSpPr>
        <p:spPr bwMode="auto">
          <a:xfrm>
            <a:off x="2051050" y="3213100"/>
            <a:ext cx="360363" cy="360363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5172" name="Freeform 20"/>
          <p:cNvSpPr>
            <a:spLocks/>
          </p:cNvSpPr>
          <p:nvPr/>
        </p:nvSpPr>
        <p:spPr bwMode="auto">
          <a:xfrm>
            <a:off x="1979613" y="3068638"/>
            <a:ext cx="71437" cy="144462"/>
          </a:xfrm>
          <a:custGeom>
            <a:avLst/>
            <a:gdLst>
              <a:gd name="T0" fmla="*/ 45 w 45"/>
              <a:gd name="T1" fmla="*/ 0 h 91"/>
              <a:gd name="T2" fmla="*/ 0 w 45"/>
              <a:gd name="T3" fmla="*/ 46 h 91"/>
              <a:gd name="T4" fmla="*/ 45 w 45"/>
              <a:gd name="T5" fmla="*/ 9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91">
                <a:moveTo>
                  <a:pt x="45" y="0"/>
                </a:moveTo>
                <a:cubicBezTo>
                  <a:pt x="22" y="15"/>
                  <a:pt x="0" y="31"/>
                  <a:pt x="0" y="46"/>
                </a:cubicBezTo>
                <a:cubicBezTo>
                  <a:pt x="0" y="61"/>
                  <a:pt x="22" y="76"/>
                  <a:pt x="45" y="91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05173" name="Freeform 21"/>
          <p:cNvSpPr>
            <a:spLocks/>
          </p:cNvSpPr>
          <p:nvPr/>
        </p:nvSpPr>
        <p:spPr bwMode="auto">
          <a:xfrm>
            <a:off x="2411413" y="3573463"/>
            <a:ext cx="215900" cy="142875"/>
          </a:xfrm>
          <a:custGeom>
            <a:avLst/>
            <a:gdLst>
              <a:gd name="T0" fmla="*/ 136 w 136"/>
              <a:gd name="T1" fmla="*/ 0 h 90"/>
              <a:gd name="T2" fmla="*/ 46 w 136"/>
              <a:gd name="T3" fmla="*/ 90 h 90"/>
              <a:gd name="T4" fmla="*/ 0 w 136"/>
              <a:gd name="T5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90">
                <a:moveTo>
                  <a:pt x="136" y="0"/>
                </a:moveTo>
                <a:cubicBezTo>
                  <a:pt x="102" y="45"/>
                  <a:pt x="69" y="90"/>
                  <a:pt x="46" y="90"/>
                </a:cubicBezTo>
                <a:cubicBezTo>
                  <a:pt x="23" y="90"/>
                  <a:pt x="11" y="45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05174" name="Rectangle 22"/>
          <p:cNvSpPr>
            <a:spLocks noChangeArrowheads="1"/>
          </p:cNvSpPr>
          <p:nvPr/>
        </p:nvSpPr>
        <p:spPr bwMode="auto">
          <a:xfrm>
            <a:off x="5940425" y="3213100"/>
            <a:ext cx="360363" cy="360363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5175" name="Rectangle 23"/>
          <p:cNvSpPr>
            <a:spLocks noChangeArrowheads="1"/>
          </p:cNvSpPr>
          <p:nvPr/>
        </p:nvSpPr>
        <p:spPr bwMode="auto">
          <a:xfrm>
            <a:off x="6011863" y="5373688"/>
            <a:ext cx="360362" cy="360362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5176" name="Rectangle 24"/>
          <p:cNvSpPr>
            <a:spLocks noChangeArrowheads="1"/>
          </p:cNvSpPr>
          <p:nvPr/>
        </p:nvSpPr>
        <p:spPr bwMode="auto">
          <a:xfrm>
            <a:off x="2124075" y="5373688"/>
            <a:ext cx="360363" cy="360362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96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066BE-2882-4238-9F32-227CAB91A605}" type="slidenum">
              <a:rPr lang="en-US" altLang="zh-TW"/>
              <a:pPr/>
              <a:t>37</a:t>
            </a:fld>
            <a:endParaRPr lang="en-US" altLang="zh-TW"/>
          </a:p>
        </p:txBody>
      </p:sp>
      <p:sp>
        <p:nvSpPr>
          <p:cNvPr id="313346" name="Rectangle 2"/>
          <p:cNvSpPr>
            <a:spLocks noChangeArrowheads="1"/>
          </p:cNvSpPr>
          <p:nvPr/>
        </p:nvSpPr>
        <p:spPr bwMode="auto">
          <a:xfrm>
            <a:off x="611188" y="1412875"/>
            <a:ext cx="8281987" cy="52562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3347" name="Rectangle 3"/>
          <p:cNvSpPr>
            <a:spLocks noChangeArrowheads="1"/>
          </p:cNvSpPr>
          <p:nvPr/>
        </p:nvSpPr>
        <p:spPr bwMode="auto">
          <a:xfrm>
            <a:off x="0" y="-76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graphicFrame>
        <p:nvGraphicFramePr>
          <p:cNvPr id="313352" name="Object 8"/>
          <p:cNvGraphicFramePr>
            <a:graphicFrameLocks noChangeAspect="1"/>
          </p:cNvGraphicFramePr>
          <p:nvPr/>
        </p:nvGraphicFramePr>
        <p:xfrm>
          <a:off x="903288" y="2138363"/>
          <a:ext cx="3381375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8" name="方程式" r:id="rId4" imgW="3378200" imgH="1866900" progId="Equation.3">
                  <p:embed/>
                </p:oleObj>
              </mc:Choice>
              <mc:Fallback>
                <p:oleObj name="方程式" r:id="rId4" imgW="3378200" imgH="186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2138363"/>
                        <a:ext cx="3381375" cy="186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3353" name="Rectangle 9"/>
          <p:cNvSpPr>
            <a:spLocks noChangeArrowheads="1"/>
          </p:cNvSpPr>
          <p:nvPr/>
        </p:nvSpPr>
        <p:spPr bwMode="auto">
          <a:xfrm>
            <a:off x="0" y="5761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graphicFrame>
        <p:nvGraphicFramePr>
          <p:cNvPr id="313354" name="Object 10"/>
          <p:cNvGraphicFramePr>
            <a:graphicFrameLocks noChangeAspect="1"/>
          </p:cNvGraphicFramePr>
          <p:nvPr/>
        </p:nvGraphicFramePr>
        <p:xfrm>
          <a:off x="974725" y="4292600"/>
          <a:ext cx="312420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9" name="方程式" r:id="rId6" imgW="3124200" imgH="1866900" progId="Equation.3">
                  <p:embed/>
                </p:oleObj>
              </mc:Choice>
              <mc:Fallback>
                <p:oleObj name="方程式" r:id="rId6" imgW="3124200" imgH="186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725" y="4292600"/>
                        <a:ext cx="3124200" cy="186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3360" name="Text Box 16"/>
          <p:cNvSpPr txBox="1">
            <a:spLocks noChangeArrowheads="1"/>
          </p:cNvSpPr>
          <p:nvPr/>
        </p:nvSpPr>
        <p:spPr bwMode="auto">
          <a:xfrm>
            <a:off x="1800225" y="1773238"/>
            <a:ext cx="2343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1      2      3     4       5</a:t>
            </a:r>
          </a:p>
        </p:txBody>
      </p:sp>
      <p:sp>
        <p:nvSpPr>
          <p:cNvPr id="313361" name="Text Box 17"/>
          <p:cNvSpPr txBox="1">
            <a:spLocks noChangeArrowheads="1"/>
          </p:cNvSpPr>
          <p:nvPr/>
        </p:nvSpPr>
        <p:spPr bwMode="auto">
          <a:xfrm>
            <a:off x="1550988" y="2087563"/>
            <a:ext cx="33655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1</a:t>
            </a:r>
          </a:p>
          <a:p>
            <a:r>
              <a:rPr lang="en-US" altLang="zh-TW"/>
              <a:t>2</a:t>
            </a:r>
          </a:p>
          <a:p>
            <a:r>
              <a:rPr lang="en-US" altLang="zh-TW"/>
              <a:t>3</a:t>
            </a:r>
          </a:p>
          <a:p>
            <a:r>
              <a:rPr lang="en-US" altLang="zh-TW"/>
              <a:t>4</a:t>
            </a:r>
          </a:p>
          <a:p>
            <a:r>
              <a:rPr lang="en-US" altLang="zh-TW"/>
              <a:t>5</a:t>
            </a:r>
          </a:p>
        </p:txBody>
      </p:sp>
      <p:graphicFrame>
        <p:nvGraphicFramePr>
          <p:cNvPr id="313368" name="Object 24"/>
          <p:cNvGraphicFramePr>
            <a:graphicFrameLocks noChangeAspect="1"/>
          </p:cNvGraphicFramePr>
          <p:nvPr/>
        </p:nvGraphicFramePr>
        <p:xfrm>
          <a:off x="4895850" y="2133600"/>
          <a:ext cx="335280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0" name="方程式" r:id="rId8" imgW="3352800" imgH="1866900" progId="Equation.3">
                  <p:embed/>
                </p:oleObj>
              </mc:Choice>
              <mc:Fallback>
                <p:oleObj name="方程式" r:id="rId8" imgW="3352800" imgH="186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5850" y="2133600"/>
                        <a:ext cx="3352800" cy="186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3369" name="Object 25"/>
          <p:cNvGraphicFramePr>
            <a:graphicFrameLocks noChangeAspect="1"/>
          </p:cNvGraphicFramePr>
          <p:nvPr/>
        </p:nvGraphicFramePr>
        <p:xfrm>
          <a:off x="4967288" y="4221163"/>
          <a:ext cx="312420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1" name="方程式" r:id="rId10" imgW="3124200" imgH="1866900" progId="Equation.3">
                  <p:embed/>
                </p:oleObj>
              </mc:Choice>
              <mc:Fallback>
                <p:oleObj name="方程式" r:id="rId10" imgW="3124200" imgH="186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7288" y="4221163"/>
                        <a:ext cx="3124200" cy="186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3371" name="Text Box 27"/>
          <p:cNvSpPr txBox="1">
            <a:spLocks noChangeArrowheads="1"/>
          </p:cNvSpPr>
          <p:nvPr/>
        </p:nvSpPr>
        <p:spPr bwMode="auto">
          <a:xfrm>
            <a:off x="5829300" y="1773238"/>
            <a:ext cx="2343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1      2      3     4       5</a:t>
            </a:r>
          </a:p>
        </p:txBody>
      </p:sp>
      <p:sp>
        <p:nvSpPr>
          <p:cNvPr id="313372" name="Text Box 28"/>
          <p:cNvSpPr txBox="1">
            <a:spLocks noChangeArrowheads="1"/>
          </p:cNvSpPr>
          <p:nvPr/>
        </p:nvSpPr>
        <p:spPr bwMode="auto">
          <a:xfrm>
            <a:off x="5530850" y="2060575"/>
            <a:ext cx="33655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1</a:t>
            </a:r>
          </a:p>
          <a:p>
            <a:r>
              <a:rPr lang="en-US" altLang="zh-TW"/>
              <a:t>2</a:t>
            </a:r>
          </a:p>
          <a:p>
            <a:r>
              <a:rPr lang="en-US" altLang="zh-TW"/>
              <a:t>3</a:t>
            </a:r>
          </a:p>
          <a:p>
            <a:r>
              <a:rPr lang="en-US" altLang="zh-TW"/>
              <a:t>4</a:t>
            </a:r>
          </a:p>
          <a:p>
            <a:r>
              <a:rPr lang="en-US" altLang="zh-TW"/>
              <a:t>5</a:t>
            </a:r>
          </a:p>
        </p:txBody>
      </p:sp>
      <p:sp>
        <p:nvSpPr>
          <p:cNvPr id="313373" name="Line 29"/>
          <p:cNvSpPr>
            <a:spLocks noChangeShapeType="1"/>
          </p:cNvSpPr>
          <p:nvPr/>
        </p:nvSpPr>
        <p:spPr bwMode="auto">
          <a:xfrm>
            <a:off x="3492500" y="1270000"/>
            <a:ext cx="0" cy="28797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13374" name="Line 30"/>
          <p:cNvSpPr>
            <a:spLocks noChangeShapeType="1"/>
          </p:cNvSpPr>
          <p:nvPr/>
        </p:nvSpPr>
        <p:spPr bwMode="auto">
          <a:xfrm>
            <a:off x="1331913" y="3429000"/>
            <a:ext cx="29527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13375" name="Line 31"/>
          <p:cNvSpPr>
            <a:spLocks noChangeShapeType="1"/>
          </p:cNvSpPr>
          <p:nvPr/>
        </p:nvSpPr>
        <p:spPr bwMode="auto">
          <a:xfrm>
            <a:off x="1476375" y="1773238"/>
            <a:ext cx="2808288" cy="23034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13376" name="Rectangle 32"/>
          <p:cNvSpPr>
            <a:spLocks noChangeArrowheads="1"/>
          </p:cNvSpPr>
          <p:nvPr/>
        </p:nvSpPr>
        <p:spPr bwMode="auto">
          <a:xfrm>
            <a:off x="2843213" y="2133600"/>
            <a:ext cx="360362" cy="360363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3377" name="Rectangle 33"/>
          <p:cNvSpPr>
            <a:spLocks noChangeArrowheads="1"/>
          </p:cNvSpPr>
          <p:nvPr/>
        </p:nvSpPr>
        <p:spPr bwMode="auto">
          <a:xfrm>
            <a:off x="2843213" y="2563813"/>
            <a:ext cx="360362" cy="360362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3378" name="Rectangle 34"/>
          <p:cNvSpPr>
            <a:spLocks noChangeArrowheads="1"/>
          </p:cNvSpPr>
          <p:nvPr/>
        </p:nvSpPr>
        <p:spPr bwMode="auto">
          <a:xfrm>
            <a:off x="1835150" y="2492375"/>
            <a:ext cx="360363" cy="360363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3379" name="Rectangle 35"/>
          <p:cNvSpPr>
            <a:spLocks noChangeArrowheads="1"/>
          </p:cNvSpPr>
          <p:nvPr/>
        </p:nvSpPr>
        <p:spPr bwMode="auto">
          <a:xfrm>
            <a:off x="1835150" y="2924175"/>
            <a:ext cx="360363" cy="360363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3380" name="Rectangle 36"/>
          <p:cNvSpPr>
            <a:spLocks noChangeArrowheads="1"/>
          </p:cNvSpPr>
          <p:nvPr/>
        </p:nvSpPr>
        <p:spPr bwMode="auto">
          <a:xfrm>
            <a:off x="1835150" y="3573463"/>
            <a:ext cx="360363" cy="360362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3381" name="Rectangle 37"/>
          <p:cNvSpPr>
            <a:spLocks noChangeArrowheads="1"/>
          </p:cNvSpPr>
          <p:nvPr/>
        </p:nvSpPr>
        <p:spPr bwMode="auto">
          <a:xfrm>
            <a:off x="2268538" y="3573463"/>
            <a:ext cx="360362" cy="360362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3382" name="Rectangle 38"/>
          <p:cNvSpPr>
            <a:spLocks noChangeArrowheads="1"/>
          </p:cNvSpPr>
          <p:nvPr/>
        </p:nvSpPr>
        <p:spPr bwMode="auto">
          <a:xfrm>
            <a:off x="2843213" y="3573463"/>
            <a:ext cx="360362" cy="360362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3385" name="Rectangle 41"/>
          <p:cNvSpPr>
            <a:spLocks noChangeArrowheads="1"/>
          </p:cNvSpPr>
          <p:nvPr/>
        </p:nvSpPr>
        <p:spPr bwMode="auto">
          <a:xfrm>
            <a:off x="6800850" y="4195763"/>
            <a:ext cx="360363" cy="360362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3386" name="Rectangle 42"/>
          <p:cNvSpPr>
            <a:spLocks noChangeArrowheads="1"/>
          </p:cNvSpPr>
          <p:nvPr/>
        </p:nvSpPr>
        <p:spPr bwMode="auto">
          <a:xfrm>
            <a:off x="6800850" y="4625975"/>
            <a:ext cx="360363" cy="360363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3387" name="Rectangle 43"/>
          <p:cNvSpPr>
            <a:spLocks noChangeArrowheads="1"/>
          </p:cNvSpPr>
          <p:nvPr/>
        </p:nvSpPr>
        <p:spPr bwMode="auto">
          <a:xfrm>
            <a:off x="5865813" y="4554538"/>
            <a:ext cx="360362" cy="360362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3388" name="Rectangle 44"/>
          <p:cNvSpPr>
            <a:spLocks noChangeArrowheads="1"/>
          </p:cNvSpPr>
          <p:nvPr/>
        </p:nvSpPr>
        <p:spPr bwMode="auto">
          <a:xfrm>
            <a:off x="5865813" y="4986338"/>
            <a:ext cx="360362" cy="360362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3389" name="Rectangle 45"/>
          <p:cNvSpPr>
            <a:spLocks noChangeArrowheads="1"/>
          </p:cNvSpPr>
          <p:nvPr/>
        </p:nvSpPr>
        <p:spPr bwMode="auto">
          <a:xfrm>
            <a:off x="5865813" y="5635625"/>
            <a:ext cx="360362" cy="360363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3390" name="Rectangle 46"/>
          <p:cNvSpPr>
            <a:spLocks noChangeArrowheads="1"/>
          </p:cNvSpPr>
          <p:nvPr/>
        </p:nvSpPr>
        <p:spPr bwMode="auto">
          <a:xfrm>
            <a:off x="6299200" y="5661025"/>
            <a:ext cx="360363" cy="360363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3391" name="Rectangle 47"/>
          <p:cNvSpPr>
            <a:spLocks noChangeArrowheads="1"/>
          </p:cNvSpPr>
          <p:nvPr/>
        </p:nvSpPr>
        <p:spPr bwMode="auto">
          <a:xfrm>
            <a:off x="6800850" y="5635625"/>
            <a:ext cx="360363" cy="360363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3393" name="Rectangle 49"/>
          <p:cNvSpPr>
            <a:spLocks noChangeArrowheads="1"/>
          </p:cNvSpPr>
          <p:nvPr/>
        </p:nvSpPr>
        <p:spPr bwMode="auto">
          <a:xfrm>
            <a:off x="2771775" y="4292600"/>
            <a:ext cx="360363" cy="360363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3394" name="Rectangle 50"/>
          <p:cNvSpPr>
            <a:spLocks noChangeArrowheads="1"/>
          </p:cNvSpPr>
          <p:nvPr/>
        </p:nvSpPr>
        <p:spPr bwMode="auto">
          <a:xfrm>
            <a:off x="2771775" y="4722813"/>
            <a:ext cx="360363" cy="360362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3395" name="Rectangle 51"/>
          <p:cNvSpPr>
            <a:spLocks noChangeArrowheads="1"/>
          </p:cNvSpPr>
          <p:nvPr/>
        </p:nvSpPr>
        <p:spPr bwMode="auto">
          <a:xfrm>
            <a:off x="1835150" y="4651375"/>
            <a:ext cx="360363" cy="360363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3396" name="Rectangle 52"/>
          <p:cNvSpPr>
            <a:spLocks noChangeArrowheads="1"/>
          </p:cNvSpPr>
          <p:nvPr/>
        </p:nvSpPr>
        <p:spPr bwMode="auto">
          <a:xfrm>
            <a:off x="1835150" y="5083175"/>
            <a:ext cx="360363" cy="360363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3397" name="Rectangle 53"/>
          <p:cNvSpPr>
            <a:spLocks noChangeArrowheads="1"/>
          </p:cNvSpPr>
          <p:nvPr/>
        </p:nvSpPr>
        <p:spPr bwMode="auto">
          <a:xfrm>
            <a:off x="1835150" y="5732463"/>
            <a:ext cx="360363" cy="360362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3398" name="Rectangle 54"/>
          <p:cNvSpPr>
            <a:spLocks noChangeArrowheads="1"/>
          </p:cNvSpPr>
          <p:nvPr/>
        </p:nvSpPr>
        <p:spPr bwMode="auto">
          <a:xfrm>
            <a:off x="2339975" y="5732463"/>
            <a:ext cx="360363" cy="360362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3399" name="Rectangle 55"/>
          <p:cNvSpPr>
            <a:spLocks noChangeArrowheads="1"/>
          </p:cNvSpPr>
          <p:nvPr/>
        </p:nvSpPr>
        <p:spPr bwMode="auto">
          <a:xfrm>
            <a:off x="2771775" y="5732463"/>
            <a:ext cx="360363" cy="360362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885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EED3-8FA6-417F-A184-FFF47CFC7D25}" type="slidenum">
              <a:rPr lang="en-US" altLang="zh-TW"/>
              <a:pPr/>
              <a:t>38</a:t>
            </a:fld>
            <a:endParaRPr lang="en-US" altLang="zh-TW"/>
          </a:p>
        </p:txBody>
      </p:sp>
      <p:sp>
        <p:nvSpPr>
          <p:cNvPr id="306186" name="Rectangle 10"/>
          <p:cNvSpPr>
            <a:spLocks noChangeArrowheads="1"/>
          </p:cNvSpPr>
          <p:nvPr/>
        </p:nvSpPr>
        <p:spPr bwMode="auto">
          <a:xfrm>
            <a:off x="611188" y="1412875"/>
            <a:ext cx="8281987" cy="52562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6178" name="Rectangle 2"/>
          <p:cNvSpPr>
            <a:spLocks noChangeArrowheads="1"/>
          </p:cNvSpPr>
          <p:nvPr/>
        </p:nvSpPr>
        <p:spPr bwMode="auto">
          <a:xfrm>
            <a:off x="0" y="-685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graphicFrame>
        <p:nvGraphicFramePr>
          <p:cNvPr id="306179" name="Object 3"/>
          <p:cNvGraphicFramePr>
            <a:graphicFrameLocks noChangeAspect="1"/>
          </p:cNvGraphicFramePr>
          <p:nvPr/>
        </p:nvGraphicFramePr>
        <p:xfrm>
          <a:off x="755650" y="2133600"/>
          <a:ext cx="335280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2" name="方程式" r:id="rId4" imgW="3352800" imgH="1866900" progId="Equation.3">
                  <p:embed/>
                </p:oleObj>
              </mc:Choice>
              <mc:Fallback>
                <p:oleObj name="方程式" r:id="rId4" imgW="3352800" imgH="186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133600"/>
                        <a:ext cx="3352800" cy="186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6180" name="Rectangle 4"/>
          <p:cNvSpPr>
            <a:spLocks noChangeArrowheads="1"/>
          </p:cNvSpPr>
          <p:nvPr/>
        </p:nvSpPr>
        <p:spPr bwMode="auto">
          <a:xfrm>
            <a:off x="0" y="1181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graphicFrame>
        <p:nvGraphicFramePr>
          <p:cNvPr id="306181" name="Object 5"/>
          <p:cNvGraphicFramePr>
            <a:graphicFrameLocks noChangeAspect="1"/>
          </p:cNvGraphicFramePr>
          <p:nvPr/>
        </p:nvGraphicFramePr>
        <p:xfrm>
          <a:off x="827088" y="4221163"/>
          <a:ext cx="312420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3" name="方程式" r:id="rId6" imgW="3124200" imgH="1866900" progId="Equation.3">
                  <p:embed/>
                </p:oleObj>
              </mc:Choice>
              <mc:Fallback>
                <p:oleObj name="方程式" r:id="rId6" imgW="3124200" imgH="186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221163"/>
                        <a:ext cx="3124200" cy="186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6182" name="Rectangle 6"/>
          <p:cNvSpPr>
            <a:spLocks noChangeArrowheads="1"/>
          </p:cNvSpPr>
          <p:nvPr/>
        </p:nvSpPr>
        <p:spPr bwMode="auto">
          <a:xfrm>
            <a:off x="0" y="3048000"/>
            <a:ext cx="1841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en-US" altLang="zh-TW" sz="2000"/>
              <a:t/>
            </a:r>
            <a:br>
              <a:rPr kumimoji="1" lang="en-US" altLang="zh-TW" sz="2000"/>
            </a:br>
            <a:endParaRPr kumimoji="1" lang="en-US" altLang="zh-TW"/>
          </a:p>
        </p:txBody>
      </p:sp>
      <p:graphicFrame>
        <p:nvGraphicFramePr>
          <p:cNvPr id="306183" name="Object 7"/>
          <p:cNvGraphicFramePr>
            <a:graphicFrameLocks noChangeAspect="1"/>
          </p:cNvGraphicFramePr>
          <p:nvPr/>
        </p:nvGraphicFramePr>
        <p:xfrm>
          <a:off x="4716463" y="2138363"/>
          <a:ext cx="3343275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4" name="方程式" r:id="rId8" imgW="3340100" imgH="1866900" progId="Equation.3">
                  <p:embed/>
                </p:oleObj>
              </mc:Choice>
              <mc:Fallback>
                <p:oleObj name="方程式" r:id="rId8" imgW="3340100" imgH="186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2138363"/>
                        <a:ext cx="3343275" cy="186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6184" name="Rectangle 8"/>
          <p:cNvSpPr>
            <a:spLocks noChangeArrowheads="1"/>
          </p:cNvSpPr>
          <p:nvPr/>
        </p:nvSpPr>
        <p:spPr bwMode="auto">
          <a:xfrm>
            <a:off x="0" y="5676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graphicFrame>
        <p:nvGraphicFramePr>
          <p:cNvPr id="306185" name="Object 9"/>
          <p:cNvGraphicFramePr>
            <a:graphicFrameLocks noChangeAspect="1"/>
          </p:cNvGraphicFramePr>
          <p:nvPr/>
        </p:nvGraphicFramePr>
        <p:xfrm>
          <a:off x="4787900" y="4225925"/>
          <a:ext cx="312420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5" name="方程式" r:id="rId10" imgW="3124200" imgH="1866900" progId="Equation.3">
                  <p:embed/>
                </p:oleObj>
              </mc:Choice>
              <mc:Fallback>
                <p:oleObj name="方程式" r:id="rId10" imgW="3124200" imgH="186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4225925"/>
                        <a:ext cx="3124200" cy="186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6187" name="Line 11"/>
          <p:cNvSpPr>
            <a:spLocks noChangeShapeType="1"/>
          </p:cNvSpPr>
          <p:nvPr/>
        </p:nvSpPr>
        <p:spPr bwMode="auto">
          <a:xfrm>
            <a:off x="3851275" y="1916113"/>
            <a:ext cx="0" cy="223361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06188" name="Line 12"/>
          <p:cNvSpPr>
            <a:spLocks noChangeShapeType="1"/>
          </p:cNvSpPr>
          <p:nvPr/>
        </p:nvSpPr>
        <p:spPr bwMode="auto">
          <a:xfrm>
            <a:off x="1331913" y="3860800"/>
            <a:ext cx="28797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06189" name="Line 13"/>
          <p:cNvSpPr>
            <a:spLocks noChangeShapeType="1"/>
          </p:cNvSpPr>
          <p:nvPr/>
        </p:nvSpPr>
        <p:spPr bwMode="auto">
          <a:xfrm>
            <a:off x="1476375" y="2060575"/>
            <a:ext cx="2590800" cy="20161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06190" name="Text Box 14"/>
          <p:cNvSpPr txBox="1">
            <a:spLocks noChangeArrowheads="1"/>
          </p:cNvSpPr>
          <p:nvPr/>
        </p:nvSpPr>
        <p:spPr bwMode="auto">
          <a:xfrm>
            <a:off x="1619250" y="1773238"/>
            <a:ext cx="2343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1      2      3     4       5</a:t>
            </a:r>
          </a:p>
        </p:txBody>
      </p:sp>
      <p:sp>
        <p:nvSpPr>
          <p:cNvPr id="306191" name="Text Box 15"/>
          <p:cNvSpPr txBox="1">
            <a:spLocks noChangeArrowheads="1"/>
          </p:cNvSpPr>
          <p:nvPr/>
        </p:nvSpPr>
        <p:spPr bwMode="auto">
          <a:xfrm>
            <a:off x="1403350" y="2060575"/>
            <a:ext cx="33655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1</a:t>
            </a:r>
          </a:p>
          <a:p>
            <a:r>
              <a:rPr lang="en-US" altLang="zh-TW"/>
              <a:t>2</a:t>
            </a:r>
          </a:p>
          <a:p>
            <a:r>
              <a:rPr lang="en-US" altLang="zh-TW"/>
              <a:t>3</a:t>
            </a:r>
          </a:p>
          <a:p>
            <a:r>
              <a:rPr lang="en-US" altLang="zh-TW"/>
              <a:t>4</a:t>
            </a:r>
          </a:p>
          <a:p>
            <a:r>
              <a:rPr lang="en-US" altLang="zh-TW"/>
              <a:t>5</a:t>
            </a:r>
          </a:p>
        </p:txBody>
      </p:sp>
      <p:sp>
        <p:nvSpPr>
          <p:cNvPr id="306192" name="Rectangle 16"/>
          <p:cNvSpPr>
            <a:spLocks noChangeArrowheads="1"/>
          </p:cNvSpPr>
          <p:nvPr/>
        </p:nvSpPr>
        <p:spPr bwMode="auto">
          <a:xfrm>
            <a:off x="3059113" y="2133600"/>
            <a:ext cx="360362" cy="360363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6194" name="Rectangle 18"/>
          <p:cNvSpPr>
            <a:spLocks noChangeArrowheads="1"/>
          </p:cNvSpPr>
          <p:nvPr/>
        </p:nvSpPr>
        <p:spPr bwMode="auto">
          <a:xfrm>
            <a:off x="2627313" y="2132013"/>
            <a:ext cx="360362" cy="360362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6243" name="Rectangle 67"/>
          <p:cNvSpPr>
            <a:spLocks noChangeArrowheads="1"/>
          </p:cNvSpPr>
          <p:nvPr/>
        </p:nvSpPr>
        <p:spPr bwMode="auto">
          <a:xfrm>
            <a:off x="6588125" y="4149725"/>
            <a:ext cx="288925" cy="3587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5</a:t>
            </a:r>
          </a:p>
        </p:txBody>
      </p:sp>
      <p:sp>
        <p:nvSpPr>
          <p:cNvPr id="306244" name="Rectangle 68"/>
          <p:cNvSpPr>
            <a:spLocks noChangeArrowheads="1"/>
          </p:cNvSpPr>
          <p:nvPr/>
        </p:nvSpPr>
        <p:spPr bwMode="auto">
          <a:xfrm>
            <a:off x="7019925" y="4148138"/>
            <a:ext cx="360363" cy="360362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6246" name="Rectangle 70"/>
          <p:cNvSpPr>
            <a:spLocks noChangeArrowheads="1"/>
          </p:cNvSpPr>
          <p:nvPr/>
        </p:nvSpPr>
        <p:spPr bwMode="auto">
          <a:xfrm>
            <a:off x="7091363" y="2060575"/>
            <a:ext cx="360362" cy="360363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6247" name="Rectangle 71"/>
          <p:cNvSpPr>
            <a:spLocks noChangeArrowheads="1"/>
          </p:cNvSpPr>
          <p:nvPr/>
        </p:nvSpPr>
        <p:spPr bwMode="auto">
          <a:xfrm>
            <a:off x="6588125" y="2060575"/>
            <a:ext cx="360363" cy="360363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6249" name="Rectangle 73"/>
          <p:cNvSpPr>
            <a:spLocks noChangeArrowheads="1"/>
          </p:cNvSpPr>
          <p:nvPr/>
        </p:nvSpPr>
        <p:spPr bwMode="auto">
          <a:xfrm>
            <a:off x="3059113" y="4149725"/>
            <a:ext cx="360362" cy="360363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6250" name="Rectangle 74"/>
          <p:cNvSpPr>
            <a:spLocks noChangeArrowheads="1"/>
          </p:cNvSpPr>
          <p:nvPr/>
        </p:nvSpPr>
        <p:spPr bwMode="auto">
          <a:xfrm>
            <a:off x="2627313" y="4149725"/>
            <a:ext cx="360362" cy="360363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152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C016-C38D-4409-B9E7-7E57072731B0}" type="slidenum">
              <a:rPr lang="en-US" altLang="zh-TW"/>
              <a:pPr/>
              <a:t>39</a:t>
            </a:fld>
            <a:endParaRPr lang="en-US" altLang="zh-TW"/>
          </a:p>
        </p:txBody>
      </p:sp>
      <p:graphicFrame>
        <p:nvGraphicFramePr>
          <p:cNvPr id="314374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901700" y="374650"/>
          <a:ext cx="7566025" cy="629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Document" r:id="rId5" imgW="7690757" imgH="6399548" progId="Word.Document.8">
                  <p:embed/>
                </p:oleObj>
              </mc:Choice>
              <mc:Fallback>
                <p:oleObj name="Document" r:id="rId5" imgW="7690757" imgH="639954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374650"/>
                        <a:ext cx="7566025" cy="62944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 cmpd="sng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442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B6841515-3A39-4FFC-98F6-A339E37926EE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Single Source Shortest Path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581400"/>
            <a:ext cx="6172200" cy="1360488"/>
          </a:xfrm>
        </p:spPr>
        <p:txBody>
          <a:bodyPr/>
          <a:lstStyle/>
          <a:p>
            <a:r>
              <a:rPr lang="en-US" altLang="zh-TW"/>
              <a:t>Prof. Shin-Hung Chang</a:t>
            </a:r>
          </a:p>
        </p:txBody>
      </p:sp>
    </p:spTree>
    <p:extLst>
      <p:ext uri="{BB962C8B-B14F-4D97-AF65-F5344CB8AC3E}">
        <p14:creationId xmlns:p14="http://schemas.microsoft.com/office/powerpoint/2010/main" val="391172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63B7-BE9F-488E-8DC4-6FCDA5CE5349}" type="slidenum">
              <a:rPr lang="en-US" altLang="zh-TW"/>
              <a:pPr/>
              <a:t>40</a:t>
            </a:fld>
            <a:endParaRPr lang="en-US" altLang="zh-TW"/>
          </a:p>
        </p:txBody>
      </p:sp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404813"/>
            <a:ext cx="7315200" cy="838200"/>
          </a:xfrm>
        </p:spPr>
        <p:txBody>
          <a:bodyPr/>
          <a:lstStyle/>
          <a:p>
            <a:r>
              <a:rPr lang="en-US" altLang="zh-TW" sz="4000"/>
              <a:t>Activity on Edge (AOE)</a:t>
            </a:r>
            <a:br>
              <a:rPr lang="en-US" altLang="zh-TW" sz="4000"/>
            </a:br>
            <a:r>
              <a:rPr lang="en-US" altLang="zh-TW" sz="4000"/>
              <a:t>Critical Path Problem</a:t>
            </a:r>
          </a:p>
        </p:txBody>
      </p:sp>
      <p:sp>
        <p:nvSpPr>
          <p:cNvPr id="441347" name="Oval 3"/>
          <p:cNvSpPr>
            <a:spLocks noChangeArrowheads="1"/>
          </p:cNvSpPr>
          <p:nvPr/>
        </p:nvSpPr>
        <p:spPr bwMode="auto">
          <a:xfrm>
            <a:off x="1331913" y="3789363"/>
            <a:ext cx="574675" cy="57626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V1</a:t>
            </a:r>
          </a:p>
        </p:txBody>
      </p:sp>
      <p:sp>
        <p:nvSpPr>
          <p:cNvPr id="441348" name="Oval 4"/>
          <p:cNvSpPr>
            <a:spLocks noChangeArrowheads="1"/>
          </p:cNvSpPr>
          <p:nvPr/>
        </p:nvSpPr>
        <p:spPr bwMode="auto">
          <a:xfrm>
            <a:off x="2554288" y="2565400"/>
            <a:ext cx="574675" cy="57626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V2</a:t>
            </a:r>
          </a:p>
        </p:txBody>
      </p:sp>
      <p:sp>
        <p:nvSpPr>
          <p:cNvPr id="441349" name="Oval 5"/>
          <p:cNvSpPr>
            <a:spLocks noChangeArrowheads="1"/>
          </p:cNvSpPr>
          <p:nvPr/>
        </p:nvSpPr>
        <p:spPr bwMode="auto">
          <a:xfrm>
            <a:off x="2627313" y="3933825"/>
            <a:ext cx="574675" cy="57626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V3</a:t>
            </a:r>
          </a:p>
        </p:txBody>
      </p:sp>
      <p:sp>
        <p:nvSpPr>
          <p:cNvPr id="441350" name="Oval 6"/>
          <p:cNvSpPr>
            <a:spLocks noChangeArrowheads="1"/>
          </p:cNvSpPr>
          <p:nvPr/>
        </p:nvSpPr>
        <p:spPr bwMode="auto">
          <a:xfrm>
            <a:off x="2627313" y="5373688"/>
            <a:ext cx="574675" cy="57626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V4</a:t>
            </a:r>
          </a:p>
        </p:txBody>
      </p:sp>
      <p:sp>
        <p:nvSpPr>
          <p:cNvPr id="441351" name="Oval 7"/>
          <p:cNvSpPr>
            <a:spLocks noChangeArrowheads="1"/>
          </p:cNvSpPr>
          <p:nvPr/>
        </p:nvSpPr>
        <p:spPr bwMode="auto">
          <a:xfrm>
            <a:off x="4284663" y="3429000"/>
            <a:ext cx="574675" cy="57626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V5</a:t>
            </a:r>
          </a:p>
        </p:txBody>
      </p:sp>
      <p:sp>
        <p:nvSpPr>
          <p:cNvPr id="441352" name="Oval 8"/>
          <p:cNvSpPr>
            <a:spLocks noChangeArrowheads="1"/>
          </p:cNvSpPr>
          <p:nvPr/>
        </p:nvSpPr>
        <p:spPr bwMode="auto">
          <a:xfrm>
            <a:off x="5868988" y="2420938"/>
            <a:ext cx="574675" cy="57626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V7</a:t>
            </a:r>
          </a:p>
        </p:txBody>
      </p:sp>
      <p:sp>
        <p:nvSpPr>
          <p:cNvPr id="441353" name="Oval 9"/>
          <p:cNvSpPr>
            <a:spLocks noChangeArrowheads="1"/>
          </p:cNvSpPr>
          <p:nvPr/>
        </p:nvSpPr>
        <p:spPr bwMode="auto">
          <a:xfrm>
            <a:off x="5940425" y="3933825"/>
            <a:ext cx="574675" cy="57626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V8</a:t>
            </a:r>
          </a:p>
        </p:txBody>
      </p:sp>
      <p:sp>
        <p:nvSpPr>
          <p:cNvPr id="441354" name="Oval 10"/>
          <p:cNvSpPr>
            <a:spLocks noChangeArrowheads="1"/>
          </p:cNvSpPr>
          <p:nvPr/>
        </p:nvSpPr>
        <p:spPr bwMode="auto">
          <a:xfrm>
            <a:off x="7740650" y="3141663"/>
            <a:ext cx="574675" cy="57626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V9</a:t>
            </a:r>
          </a:p>
        </p:txBody>
      </p:sp>
      <p:sp>
        <p:nvSpPr>
          <p:cNvPr id="441355" name="Oval 11"/>
          <p:cNvSpPr>
            <a:spLocks noChangeArrowheads="1"/>
          </p:cNvSpPr>
          <p:nvPr/>
        </p:nvSpPr>
        <p:spPr bwMode="auto">
          <a:xfrm>
            <a:off x="4427538" y="5373688"/>
            <a:ext cx="574675" cy="57626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V6</a:t>
            </a:r>
          </a:p>
        </p:txBody>
      </p:sp>
      <p:sp>
        <p:nvSpPr>
          <p:cNvPr id="441356" name="Line 12"/>
          <p:cNvSpPr>
            <a:spLocks noChangeShapeType="1"/>
          </p:cNvSpPr>
          <p:nvPr/>
        </p:nvSpPr>
        <p:spPr bwMode="auto">
          <a:xfrm flipV="1">
            <a:off x="1762125" y="2997200"/>
            <a:ext cx="792163" cy="863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41357" name="Line 13"/>
          <p:cNvSpPr>
            <a:spLocks noChangeShapeType="1"/>
          </p:cNvSpPr>
          <p:nvPr/>
        </p:nvSpPr>
        <p:spPr bwMode="auto">
          <a:xfrm>
            <a:off x="1906588" y="4149725"/>
            <a:ext cx="720725" cy="714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41358" name="Line 14"/>
          <p:cNvSpPr>
            <a:spLocks noChangeShapeType="1"/>
          </p:cNvSpPr>
          <p:nvPr/>
        </p:nvSpPr>
        <p:spPr bwMode="auto">
          <a:xfrm flipV="1">
            <a:off x="3201988" y="3717925"/>
            <a:ext cx="1081087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41359" name="Line 15"/>
          <p:cNvSpPr>
            <a:spLocks noChangeShapeType="1"/>
          </p:cNvSpPr>
          <p:nvPr/>
        </p:nvSpPr>
        <p:spPr bwMode="auto">
          <a:xfrm>
            <a:off x="3130550" y="2925763"/>
            <a:ext cx="1223963" cy="5762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41360" name="Line 16"/>
          <p:cNvSpPr>
            <a:spLocks noChangeShapeType="1"/>
          </p:cNvSpPr>
          <p:nvPr/>
        </p:nvSpPr>
        <p:spPr bwMode="auto">
          <a:xfrm flipV="1">
            <a:off x="4714875" y="2781300"/>
            <a:ext cx="1152525" cy="6477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41361" name="Line 17"/>
          <p:cNvSpPr>
            <a:spLocks noChangeShapeType="1"/>
          </p:cNvSpPr>
          <p:nvPr/>
        </p:nvSpPr>
        <p:spPr bwMode="auto">
          <a:xfrm>
            <a:off x="4859338" y="3789363"/>
            <a:ext cx="1079500" cy="3603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41362" name="Line 18"/>
          <p:cNvSpPr>
            <a:spLocks noChangeShapeType="1"/>
          </p:cNvSpPr>
          <p:nvPr/>
        </p:nvSpPr>
        <p:spPr bwMode="auto">
          <a:xfrm>
            <a:off x="6443663" y="2709863"/>
            <a:ext cx="1366837" cy="5746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41363" name="Line 19"/>
          <p:cNvSpPr>
            <a:spLocks noChangeShapeType="1"/>
          </p:cNvSpPr>
          <p:nvPr/>
        </p:nvSpPr>
        <p:spPr bwMode="auto">
          <a:xfrm flipV="1">
            <a:off x="6515100" y="3573463"/>
            <a:ext cx="1223963" cy="5762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41364" name="Line 20"/>
          <p:cNvSpPr>
            <a:spLocks noChangeShapeType="1"/>
          </p:cNvSpPr>
          <p:nvPr/>
        </p:nvSpPr>
        <p:spPr bwMode="auto">
          <a:xfrm>
            <a:off x="1762125" y="4365625"/>
            <a:ext cx="936625" cy="11525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41365" name="Line 21"/>
          <p:cNvSpPr>
            <a:spLocks noChangeShapeType="1"/>
          </p:cNvSpPr>
          <p:nvPr/>
        </p:nvSpPr>
        <p:spPr bwMode="auto">
          <a:xfrm>
            <a:off x="3201988" y="5661025"/>
            <a:ext cx="12255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41366" name="Line 22"/>
          <p:cNvSpPr>
            <a:spLocks noChangeShapeType="1"/>
          </p:cNvSpPr>
          <p:nvPr/>
        </p:nvSpPr>
        <p:spPr bwMode="auto">
          <a:xfrm flipV="1">
            <a:off x="5002213" y="4510088"/>
            <a:ext cx="1008062" cy="10080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41367" name="Text Box 23"/>
          <p:cNvSpPr txBox="1">
            <a:spLocks noChangeArrowheads="1"/>
          </p:cNvSpPr>
          <p:nvPr/>
        </p:nvSpPr>
        <p:spPr bwMode="auto">
          <a:xfrm>
            <a:off x="1403350" y="2997200"/>
            <a:ext cx="881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33CC"/>
                </a:solidFill>
              </a:rPr>
              <a:t>A1=6</a:t>
            </a:r>
          </a:p>
        </p:txBody>
      </p:sp>
      <p:sp>
        <p:nvSpPr>
          <p:cNvPr id="441368" name="Text Box 24"/>
          <p:cNvSpPr txBox="1">
            <a:spLocks noChangeArrowheads="1"/>
          </p:cNvSpPr>
          <p:nvPr/>
        </p:nvSpPr>
        <p:spPr bwMode="auto">
          <a:xfrm>
            <a:off x="3419475" y="2708275"/>
            <a:ext cx="881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33CC"/>
                </a:solidFill>
              </a:rPr>
              <a:t>A4=1</a:t>
            </a:r>
          </a:p>
        </p:txBody>
      </p:sp>
      <p:sp>
        <p:nvSpPr>
          <p:cNvPr id="441369" name="Text Box 25"/>
          <p:cNvSpPr txBox="1">
            <a:spLocks noChangeArrowheads="1"/>
          </p:cNvSpPr>
          <p:nvPr/>
        </p:nvSpPr>
        <p:spPr bwMode="auto">
          <a:xfrm>
            <a:off x="1835150" y="3736975"/>
            <a:ext cx="881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33CC"/>
                </a:solidFill>
              </a:rPr>
              <a:t>A2=4</a:t>
            </a:r>
          </a:p>
        </p:txBody>
      </p:sp>
      <p:sp>
        <p:nvSpPr>
          <p:cNvPr id="441370" name="Text Box 26"/>
          <p:cNvSpPr txBox="1">
            <a:spLocks noChangeArrowheads="1"/>
          </p:cNvSpPr>
          <p:nvPr/>
        </p:nvSpPr>
        <p:spPr bwMode="auto">
          <a:xfrm>
            <a:off x="1314450" y="4772025"/>
            <a:ext cx="881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33CC"/>
                </a:solidFill>
              </a:rPr>
              <a:t>A3=5</a:t>
            </a:r>
          </a:p>
        </p:txBody>
      </p:sp>
      <p:sp>
        <p:nvSpPr>
          <p:cNvPr id="441371" name="Text Box 27"/>
          <p:cNvSpPr txBox="1">
            <a:spLocks noChangeArrowheads="1"/>
          </p:cNvSpPr>
          <p:nvPr/>
        </p:nvSpPr>
        <p:spPr bwMode="auto">
          <a:xfrm>
            <a:off x="3348038" y="5203825"/>
            <a:ext cx="881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A6=2</a:t>
            </a:r>
          </a:p>
        </p:txBody>
      </p:sp>
      <p:sp>
        <p:nvSpPr>
          <p:cNvPr id="441372" name="Text Box 28"/>
          <p:cNvSpPr txBox="1">
            <a:spLocks noChangeArrowheads="1"/>
          </p:cNvSpPr>
          <p:nvPr/>
        </p:nvSpPr>
        <p:spPr bwMode="auto">
          <a:xfrm>
            <a:off x="5364163" y="5013325"/>
            <a:ext cx="881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33CC"/>
                </a:solidFill>
              </a:rPr>
              <a:t>A9=4</a:t>
            </a:r>
          </a:p>
        </p:txBody>
      </p:sp>
      <p:sp>
        <p:nvSpPr>
          <p:cNvPr id="441373" name="Text Box 29"/>
          <p:cNvSpPr txBox="1">
            <a:spLocks noChangeArrowheads="1"/>
          </p:cNvSpPr>
          <p:nvPr/>
        </p:nvSpPr>
        <p:spPr bwMode="auto">
          <a:xfrm>
            <a:off x="6732588" y="3860800"/>
            <a:ext cx="1033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33CC"/>
                </a:solidFill>
              </a:rPr>
              <a:t>A11=4</a:t>
            </a:r>
          </a:p>
        </p:txBody>
      </p:sp>
      <p:sp>
        <p:nvSpPr>
          <p:cNvPr id="441374" name="Text Box 30"/>
          <p:cNvSpPr txBox="1">
            <a:spLocks noChangeArrowheads="1"/>
          </p:cNvSpPr>
          <p:nvPr/>
        </p:nvSpPr>
        <p:spPr bwMode="auto">
          <a:xfrm>
            <a:off x="4787900" y="4005263"/>
            <a:ext cx="881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33CC"/>
                </a:solidFill>
              </a:rPr>
              <a:t>A8=7</a:t>
            </a:r>
          </a:p>
        </p:txBody>
      </p:sp>
      <p:sp>
        <p:nvSpPr>
          <p:cNvPr id="441375" name="Text Box 31"/>
          <p:cNvSpPr txBox="1">
            <a:spLocks noChangeArrowheads="1"/>
          </p:cNvSpPr>
          <p:nvPr/>
        </p:nvSpPr>
        <p:spPr bwMode="auto">
          <a:xfrm>
            <a:off x="4787900" y="2611438"/>
            <a:ext cx="881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33CC"/>
                </a:solidFill>
              </a:rPr>
              <a:t>A7=9</a:t>
            </a:r>
          </a:p>
        </p:txBody>
      </p:sp>
      <p:sp>
        <p:nvSpPr>
          <p:cNvPr id="441376" name="Text Box 32"/>
          <p:cNvSpPr txBox="1">
            <a:spLocks noChangeArrowheads="1"/>
          </p:cNvSpPr>
          <p:nvPr/>
        </p:nvSpPr>
        <p:spPr bwMode="auto">
          <a:xfrm>
            <a:off x="6732588" y="2420938"/>
            <a:ext cx="1033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33CC"/>
                </a:solidFill>
              </a:rPr>
              <a:t>A10=5</a:t>
            </a:r>
          </a:p>
        </p:txBody>
      </p:sp>
      <p:sp>
        <p:nvSpPr>
          <p:cNvPr id="441377" name="Text Box 33"/>
          <p:cNvSpPr txBox="1">
            <a:spLocks noChangeArrowheads="1"/>
          </p:cNvSpPr>
          <p:nvPr/>
        </p:nvSpPr>
        <p:spPr bwMode="auto">
          <a:xfrm>
            <a:off x="3419475" y="3908425"/>
            <a:ext cx="881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33CC"/>
                </a:solidFill>
              </a:rPr>
              <a:t>A5=1</a:t>
            </a:r>
          </a:p>
        </p:txBody>
      </p:sp>
      <p:sp>
        <p:nvSpPr>
          <p:cNvPr id="441387" name="Oval 43"/>
          <p:cNvSpPr>
            <a:spLocks noChangeArrowheads="1"/>
          </p:cNvSpPr>
          <p:nvPr/>
        </p:nvSpPr>
        <p:spPr bwMode="auto">
          <a:xfrm>
            <a:off x="2555875" y="2565400"/>
            <a:ext cx="574675" cy="57626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V2</a:t>
            </a:r>
          </a:p>
        </p:txBody>
      </p:sp>
    </p:spTree>
    <p:extLst>
      <p:ext uri="{BB962C8B-B14F-4D97-AF65-F5344CB8AC3E}">
        <p14:creationId xmlns:p14="http://schemas.microsoft.com/office/powerpoint/2010/main" val="10374333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A5548-76F9-4249-AFF1-4C4D970A8B12}" type="slidenum">
              <a:rPr lang="en-US" altLang="zh-TW"/>
              <a:pPr/>
              <a:t>41</a:t>
            </a:fld>
            <a:endParaRPr lang="en-US" altLang="zh-TW"/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404813"/>
            <a:ext cx="7315200" cy="838200"/>
          </a:xfrm>
        </p:spPr>
        <p:txBody>
          <a:bodyPr/>
          <a:lstStyle/>
          <a:p>
            <a:r>
              <a:rPr lang="en-US" altLang="zh-TW" sz="4000"/>
              <a:t>Activity on Edge (AOE)</a:t>
            </a:r>
            <a:br>
              <a:rPr lang="en-US" altLang="zh-TW" sz="4000"/>
            </a:br>
            <a:r>
              <a:rPr lang="en-US" altLang="zh-TW" sz="4000"/>
              <a:t>Critical Path Problem</a:t>
            </a:r>
          </a:p>
        </p:txBody>
      </p:sp>
      <p:sp>
        <p:nvSpPr>
          <p:cNvPr id="439299" name="Oval 3"/>
          <p:cNvSpPr>
            <a:spLocks noChangeArrowheads="1"/>
          </p:cNvSpPr>
          <p:nvPr/>
        </p:nvSpPr>
        <p:spPr bwMode="auto">
          <a:xfrm>
            <a:off x="1331913" y="3789363"/>
            <a:ext cx="574675" cy="57626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V1</a:t>
            </a:r>
          </a:p>
        </p:txBody>
      </p:sp>
      <p:sp>
        <p:nvSpPr>
          <p:cNvPr id="439300" name="Oval 4"/>
          <p:cNvSpPr>
            <a:spLocks noChangeArrowheads="1"/>
          </p:cNvSpPr>
          <p:nvPr/>
        </p:nvSpPr>
        <p:spPr bwMode="auto">
          <a:xfrm>
            <a:off x="2554288" y="2565400"/>
            <a:ext cx="574675" cy="57626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V2</a:t>
            </a:r>
          </a:p>
        </p:txBody>
      </p:sp>
      <p:sp>
        <p:nvSpPr>
          <p:cNvPr id="439301" name="Oval 5"/>
          <p:cNvSpPr>
            <a:spLocks noChangeArrowheads="1"/>
          </p:cNvSpPr>
          <p:nvPr/>
        </p:nvSpPr>
        <p:spPr bwMode="auto">
          <a:xfrm>
            <a:off x="2627313" y="3933825"/>
            <a:ext cx="574675" cy="57626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V3</a:t>
            </a:r>
          </a:p>
        </p:txBody>
      </p:sp>
      <p:sp>
        <p:nvSpPr>
          <p:cNvPr id="439302" name="Oval 6"/>
          <p:cNvSpPr>
            <a:spLocks noChangeArrowheads="1"/>
          </p:cNvSpPr>
          <p:nvPr/>
        </p:nvSpPr>
        <p:spPr bwMode="auto">
          <a:xfrm>
            <a:off x="2627313" y="5373688"/>
            <a:ext cx="574675" cy="57626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V4</a:t>
            </a:r>
          </a:p>
        </p:txBody>
      </p:sp>
      <p:sp>
        <p:nvSpPr>
          <p:cNvPr id="439303" name="Oval 7"/>
          <p:cNvSpPr>
            <a:spLocks noChangeArrowheads="1"/>
          </p:cNvSpPr>
          <p:nvPr/>
        </p:nvSpPr>
        <p:spPr bwMode="auto">
          <a:xfrm>
            <a:off x="4284663" y="3429000"/>
            <a:ext cx="574675" cy="57626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V5</a:t>
            </a:r>
          </a:p>
        </p:txBody>
      </p:sp>
      <p:sp>
        <p:nvSpPr>
          <p:cNvPr id="439304" name="Oval 8"/>
          <p:cNvSpPr>
            <a:spLocks noChangeArrowheads="1"/>
          </p:cNvSpPr>
          <p:nvPr/>
        </p:nvSpPr>
        <p:spPr bwMode="auto">
          <a:xfrm>
            <a:off x="5868988" y="2420938"/>
            <a:ext cx="574675" cy="57626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V7</a:t>
            </a:r>
          </a:p>
        </p:txBody>
      </p:sp>
      <p:sp>
        <p:nvSpPr>
          <p:cNvPr id="439305" name="Oval 9"/>
          <p:cNvSpPr>
            <a:spLocks noChangeArrowheads="1"/>
          </p:cNvSpPr>
          <p:nvPr/>
        </p:nvSpPr>
        <p:spPr bwMode="auto">
          <a:xfrm>
            <a:off x="5940425" y="3933825"/>
            <a:ext cx="574675" cy="57626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V8</a:t>
            </a:r>
          </a:p>
        </p:txBody>
      </p:sp>
      <p:sp>
        <p:nvSpPr>
          <p:cNvPr id="439306" name="Oval 10"/>
          <p:cNvSpPr>
            <a:spLocks noChangeArrowheads="1"/>
          </p:cNvSpPr>
          <p:nvPr/>
        </p:nvSpPr>
        <p:spPr bwMode="auto">
          <a:xfrm>
            <a:off x="7740650" y="3141663"/>
            <a:ext cx="574675" cy="57626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V9</a:t>
            </a:r>
          </a:p>
        </p:txBody>
      </p:sp>
      <p:sp>
        <p:nvSpPr>
          <p:cNvPr id="439307" name="Oval 11"/>
          <p:cNvSpPr>
            <a:spLocks noChangeArrowheads="1"/>
          </p:cNvSpPr>
          <p:nvPr/>
        </p:nvSpPr>
        <p:spPr bwMode="auto">
          <a:xfrm>
            <a:off x="4427538" y="5373688"/>
            <a:ext cx="574675" cy="57626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V6</a:t>
            </a:r>
          </a:p>
        </p:txBody>
      </p:sp>
      <p:sp>
        <p:nvSpPr>
          <p:cNvPr id="439308" name="Line 12"/>
          <p:cNvSpPr>
            <a:spLocks noChangeShapeType="1"/>
          </p:cNvSpPr>
          <p:nvPr/>
        </p:nvSpPr>
        <p:spPr bwMode="auto">
          <a:xfrm flipV="1">
            <a:off x="1762125" y="2997200"/>
            <a:ext cx="792163" cy="863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39309" name="Line 13"/>
          <p:cNvSpPr>
            <a:spLocks noChangeShapeType="1"/>
          </p:cNvSpPr>
          <p:nvPr/>
        </p:nvSpPr>
        <p:spPr bwMode="auto">
          <a:xfrm>
            <a:off x="1906588" y="4149725"/>
            <a:ext cx="720725" cy="714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39310" name="Line 14"/>
          <p:cNvSpPr>
            <a:spLocks noChangeShapeType="1"/>
          </p:cNvSpPr>
          <p:nvPr/>
        </p:nvSpPr>
        <p:spPr bwMode="auto">
          <a:xfrm flipV="1">
            <a:off x="3201988" y="3717925"/>
            <a:ext cx="1081087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39311" name="Line 15"/>
          <p:cNvSpPr>
            <a:spLocks noChangeShapeType="1"/>
          </p:cNvSpPr>
          <p:nvPr/>
        </p:nvSpPr>
        <p:spPr bwMode="auto">
          <a:xfrm>
            <a:off x="3130550" y="2925763"/>
            <a:ext cx="1223963" cy="5762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39312" name="Line 16"/>
          <p:cNvSpPr>
            <a:spLocks noChangeShapeType="1"/>
          </p:cNvSpPr>
          <p:nvPr/>
        </p:nvSpPr>
        <p:spPr bwMode="auto">
          <a:xfrm flipV="1">
            <a:off x="4714875" y="2781300"/>
            <a:ext cx="1152525" cy="6477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39313" name="Line 17"/>
          <p:cNvSpPr>
            <a:spLocks noChangeShapeType="1"/>
          </p:cNvSpPr>
          <p:nvPr/>
        </p:nvSpPr>
        <p:spPr bwMode="auto">
          <a:xfrm>
            <a:off x="4859338" y="3789363"/>
            <a:ext cx="1079500" cy="3603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39314" name="Line 18"/>
          <p:cNvSpPr>
            <a:spLocks noChangeShapeType="1"/>
          </p:cNvSpPr>
          <p:nvPr/>
        </p:nvSpPr>
        <p:spPr bwMode="auto">
          <a:xfrm>
            <a:off x="6443663" y="2709863"/>
            <a:ext cx="1366837" cy="5746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39315" name="Line 19"/>
          <p:cNvSpPr>
            <a:spLocks noChangeShapeType="1"/>
          </p:cNvSpPr>
          <p:nvPr/>
        </p:nvSpPr>
        <p:spPr bwMode="auto">
          <a:xfrm flipV="1">
            <a:off x="6515100" y="3573463"/>
            <a:ext cx="1223963" cy="5762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39316" name="Line 20"/>
          <p:cNvSpPr>
            <a:spLocks noChangeShapeType="1"/>
          </p:cNvSpPr>
          <p:nvPr/>
        </p:nvSpPr>
        <p:spPr bwMode="auto">
          <a:xfrm>
            <a:off x="1762125" y="4365625"/>
            <a:ext cx="936625" cy="11525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39317" name="Line 21"/>
          <p:cNvSpPr>
            <a:spLocks noChangeShapeType="1"/>
          </p:cNvSpPr>
          <p:nvPr/>
        </p:nvSpPr>
        <p:spPr bwMode="auto">
          <a:xfrm>
            <a:off x="3201988" y="5661025"/>
            <a:ext cx="12255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39318" name="Line 22"/>
          <p:cNvSpPr>
            <a:spLocks noChangeShapeType="1"/>
          </p:cNvSpPr>
          <p:nvPr/>
        </p:nvSpPr>
        <p:spPr bwMode="auto">
          <a:xfrm flipV="1">
            <a:off x="5002213" y="4510088"/>
            <a:ext cx="1008062" cy="10080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39319" name="Text Box 23"/>
          <p:cNvSpPr txBox="1">
            <a:spLocks noChangeArrowheads="1"/>
          </p:cNvSpPr>
          <p:nvPr/>
        </p:nvSpPr>
        <p:spPr bwMode="auto">
          <a:xfrm>
            <a:off x="1403350" y="2997200"/>
            <a:ext cx="881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33CC"/>
                </a:solidFill>
              </a:rPr>
              <a:t>A1=6</a:t>
            </a:r>
          </a:p>
        </p:txBody>
      </p:sp>
      <p:sp>
        <p:nvSpPr>
          <p:cNvPr id="439320" name="Text Box 24"/>
          <p:cNvSpPr txBox="1">
            <a:spLocks noChangeArrowheads="1"/>
          </p:cNvSpPr>
          <p:nvPr/>
        </p:nvSpPr>
        <p:spPr bwMode="auto">
          <a:xfrm>
            <a:off x="3419475" y="2708275"/>
            <a:ext cx="881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33CC"/>
                </a:solidFill>
              </a:rPr>
              <a:t>A4=1</a:t>
            </a:r>
          </a:p>
        </p:txBody>
      </p:sp>
      <p:sp>
        <p:nvSpPr>
          <p:cNvPr id="439321" name="Text Box 25"/>
          <p:cNvSpPr txBox="1">
            <a:spLocks noChangeArrowheads="1"/>
          </p:cNvSpPr>
          <p:nvPr/>
        </p:nvSpPr>
        <p:spPr bwMode="auto">
          <a:xfrm>
            <a:off x="1835150" y="3736975"/>
            <a:ext cx="881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33CC"/>
                </a:solidFill>
              </a:rPr>
              <a:t>A2=4</a:t>
            </a:r>
          </a:p>
        </p:txBody>
      </p:sp>
      <p:sp>
        <p:nvSpPr>
          <p:cNvPr id="439322" name="Text Box 26"/>
          <p:cNvSpPr txBox="1">
            <a:spLocks noChangeArrowheads="1"/>
          </p:cNvSpPr>
          <p:nvPr/>
        </p:nvSpPr>
        <p:spPr bwMode="auto">
          <a:xfrm>
            <a:off x="1314450" y="4772025"/>
            <a:ext cx="881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33CC"/>
                </a:solidFill>
              </a:rPr>
              <a:t>A3=5</a:t>
            </a:r>
          </a:p>
        </p:txBody>
      </p:sp>
      <p:sp>
        <p:nvSpPr>
          <p:cNvPr id="439323" name="Text Box 27"/>
          <p:cNvSpPr txBox="1">
            <a:spLocks noChangeArrowheads="1"/>
          </p:cNvSpPr>
          <p:nvPr/>
        </p:nvSpPr>
        <p:spPr bwMode="auto">
          <a:xfrm>
            <a:off x="3348038" y="5203825"/>
            <a:ext cx="881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A6=2</a:t>
            </a:r>
          </a:p>
        </p:txBody>
      </p:sp>
      <p:sp>
        <p:nvSpPr>
          <p:cNvPr id="439324" name="Text Box 28"/>
          <p:cNvSpPr txBox="1">
            <a:spLocks noChangeArrowheads="1"/>
          </p:cNvSpPr>
          <p:nvPr/>
        </p:nvSpPr>
        <p:spPr bwMode="auto">
          <a:xfrm>
            <a:off x="5364163" y="5013325"/>
            <a:ext cx="881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33CC"/>
                </a:solidFill>
              </a:rPr>
              <a:t>A9=4</a:t>
            </a:r>
          </a:p>
        </p:txBody>
      </p:sp>
      <p:sp>
        <p:nvSpPr>
          <p:cNvPr id="439325" name="Text Box 29"/>
          <p:cNvSpPr txBox="1">
            <a:spLocks noChangeArrowheads="1"/>
          </p:cNvSpPr>
          <p:nvPr/>
        </p:nvSpPr>
        <p:spPr bwMode="auto">
          <a:xfrm>
            <a:off x="6732588" y="3860800"/>
            <a:ext cx="1033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33CC"/>
                </a:solidFill>
              </a:rPr>
              <a:t>A11=4</a:t>
            </a:r>
          </a:p>
        </p:txBody>
      </p:sp>
      <p:sp>
        <p:nvSpPr>
          <p:cNvPr id="439326" name="Text Box 30"/>
          <p:cNvSpPr txBox="1">
            <a:spLocks noChangeArrowheads="1"/>
          </p:cNvSpPr>
          <p:nvPr/>
        </p:nvSpPr>
        <p:spPr bwMode="auto">
          <a:xfrm>
            <a:off x="4787900" y="4005263"/>
            <a:ext cx="881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33CC"/>
                </a:solidFill>
              </a:rPr>
              <a:t>A8=7</a:t>
            </a:r>
          </a:p>
        </p:txBody>
      </p:sp>
      <p:sp>
        <p:nvSpPr>
          <p:cNvPr id="439327" name="Text Box 31"/>
          <p:cNvSpPr txBox="1">
            <a:spLocks noChangeArrowheads="1"/>
          </p:cNvSpPr>
          <p:nvPr/>
        </p:nvSpPr>
        <p:spPr bwMode="auto">
          <a:xfrm>
            <a:off x="4787900" y="2611438"/>
            <a:ext cx="881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33CC"/>
                </a:solidFill>
              </a:rPr>
              <a:t>A7=9</a:t>
            </a:r>
          </a:p>
        </p:txBody>
      </p:sp>
      <p:sp>
        <p:nvSpPr>
          <p:cNvPr id="439328" name="Text Box 32"/>
          <p:cNvSpPr txBox="1">
            <a:spLocks noChangeArrowheads="1"/>
          </p:cNvSpPr>
          <p:nvPr/>
        </p:nvSpPr>
        <p:spPr bwMode="auto">
          <a:xfrm>
            <a:off x="6732588" y="2420938"/>
            <a:ext cx="1033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33CC"/>
                </a:solidFill>
              </a:rPr>
              <a:t>A10=5</a:t>
            </a:r>
          </a:p>
        </p:txBody>
      </p:sp>
      <p:sp>
        <p:nvSpPr>
          <p:cNvPr id="439329" name="Text Box 33"/>
          <p:cNvSpPr txBox="1">
            <a:spLocks noChangeArrowheads="1"/>
          </p:cNvSpPr>
          <p:nvPr/>
        </p:nvSpPr>
        <p:spPr bwMode="auto">
          <a:xfrm>
            <a:off x="3419475" y="3908425"/>
            <a:ext cx="881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33CC"/>
                </a:solidFill>
              </a:rPr>
              <a:t>A5=1</a:t>
            </a:r>
          </a:p>
        </p:txBody>
      </p:sp>
      <p:sp>
        <p:nvSpPr>
          <p:cNvPr id="439330" name="Text Box 34"/>
          <p:cNvSpPr txBox="1">
            <a:spLocks noChangeArrowheads="1"/>
          </p:cNvSpPr>
          <p:nvPr/>
        </p:nvSpPr>
        <p:spPr bwMode="auto">
          <a:xfrm>
            <a:off x="2557463" y="2081213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6</a:t>
            </a:r>
            <a:r>
              <a:rPr lang="en-US" altLang="zh-TW"/>
              <a:t>/</a:t>
            </a:r>
            <a:endParaRPr lang="en-US" altLang="zh-TW">
              <a:solidFill>
                <a:schemeClr val="accent1"/>
              </a:solidFill>
            </a:endParaRPr>
          </a:p>
        </p:txBody>
      </p:sp>
      <p:sp>
        <p:nvSpPr>
          <p:cNvPr id="439331" name="Text Box 35"/>
          <p:cNvSpPr txBox="1">
            <a:spLocks noChangeArrowheads="1"/>
          </p:cNvSpPr>
          <p:nvPr/>
        </p:nvSpPr>
        <p:spPr bwMode="auto">
          <a:xfrm>
            <a:off x="2630488" y="3429000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4</a:t>
            </a:r>
            <a:r>
              <a:rPr lang="en-US" altLang="zh-TW"/>
              <a:t>/</a:t>
            </a:r>
            <a:endParaRPr lang="en-US" altLang="zh-TW">
              <a:solidFill>
                <a:schemeClr val="accent1"/>
              </a:solidFill>
            </a:endParaRPr>
          </a:p>
        </p:txBody>
      </p:sp>
      <p:sp>
        <p:nvSpPr>
          <p:cNvPr id="439332" name="Text Box 36"/>
          <p:cNvSpPr txBox="1">
            <a:spLocks noChangeArrowheads="1"/>
          </p:cNvSpPr>
          <p:nvPr/>
        </p:nvSpPr>
        <p:spPr bwMode="auto">
          <a:xfrm>
            <a:off x="2554288" y="4962525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5</a:t>
            </a:r>
            <a:r>
              <a:rPr lang="en-US" altLang="zh-TW"/>
              <a:t>/</a:t>
            </a:r>
            <a:endParaRPr lang="en-US" altLang="zh-TW">
              <a:solidFill>
                <a:schemeClr val="accent1"/>
              </a:solidFill>
            </a:endParaRPr>
          </a:p>
        </p:txBody>
      </p:sp>
      <p:sp>
        <p:nvSpPr>
          <p:cNvPr id="439333" name="Text Box 37"/>
          <p:cNvSpPr txBox="1">
            <a:spLocks noChangeArrowheads="1"/>
          </p:cNvSpPr>
          <p:nvPr/>
        </p:nvSpPr>
        <p:spPr bwMode="auto">
          <a:xfrm>
            <a:off x="4286250" y="2971800"/>
            <a:ext cx="42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7</a:t>
            </a:r>
            <a:r>
              <a:rPr lang="en-US" altLang="zh-TW"/>
              <a:t>/</a:t>
            </a:r>
            <a:endParaRPr lang="en-US" altLang="zh-TW">
              <a:solidFill>
                <a:schemeClr val="accent1"/>
              </a:solidFill>
            </a:endParaRPr>
          </a:p>
        </p:txBody>
      </p:sp>
      <p:sp>
        <p:nvSpPr>
          <p:cNvPr id="439334" name="Text Box 38"/>
          <p:cNvSpPr txBox="1">
            <a:spLocks noChangeArrowheads="1"/>
          </p:cNvSpPr>
          <p:nvPr/>
        </p:nvSpPr>
        <p:spPr bwMode="auto">
          <a:xfrm>
            <a:off x="4406900" y="4962525"/>
            <a:ext cx="42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7</a:t>
            </a:r>
            <a:r>
              <a:rPr lang="en-US" altLang="zh-TW"/>
              <a:t>/</a:t>
            </a:r>
            <a:endParaRPr lang="en-US" altLang="zh-TW">
              <a:solidFill>
                <a:schemeClr val="accent1"/>
              </a:solidFill>
            </a:endParaRPr>
          </a:p>
        </p:txBody>
      </p:sp>
      <p:sp>
        <p:nvSpPr>
          <p:cNvPr id="439335" name="Text Box 39"/>
          <p:cNvSpPr txBox="1">
            <a:spLocks noChangeArrowheads="1"/>
          </p:cNvSpPr>
          <p:nvPr/>
        </p:nvSpPr>
        <p:spPr bwMode="auto">
          <a:xfrm>
            <a:off x="5708650" y="1963738"/>
            <a:ext cx="57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16</a:t>
            </a:r>
            <a:r>
              <a:rPr lang="en-US" altLang="zh-TW"/>
              <a:t>/</a:t>
            </a:r>
            <a:endParaRPr lang="en-US" altLang="zh-TW">
              <a:solidFill>
                <a:schemeClr val="accent1"/>
              </a:solidFill>
            </a:endParaRPr>
          </a:p>
        </p:txBody>
      </p:sp>
      <p:sp>
        <p:nvSpPr>
          <p:cNvPr id="439336" name="Text Box 40"/>
          <p:cNvSpPr txBox="1">
            <a:spLocks noChangeArrowheads="1"/>
          </p:cNvSpPr>
          <p:nvPr/>
        </p:nvSpPr>
        <p:spPr bwMode="auto">
          <a:xfrm>
            <a:off x="5781675" y="3521075"/>
            <a:ext cx="57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14</a:t>
            </a:r>
            <a:r>
              <a:rPr lang="en-US" altLang="zh-TW"/>
              <a:t>/</a:t>
            </a:r>
            <a:endParaRPr lang="en-US" altLang="zh-TW">
              <a:solidFill>
                <a:schemeClr val="accent1"/>
              </a:solidFill>
            </a:endParaRPr>
          </a:p>
        </p:txBody>
      </p:sp>
      <p:sp>
        <p:nvSpPr>
          <p:cNvPr id="439337" name="Text Box 41"/>
          <p:cNvSpPr txBox="1">
            <a:spLocks noChangeArrowheads="1"/>
          </p:cNvSpPr>
          <p:nvPr/>
        </p:nvSpPr>
        <p:spPr bwMode="auto">
          <a:xfrm>
            <a:off x="7581900" y="2684463"/>
            <a:ext cx="57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21</a:t>
            </a:r>
            <a:r>
              <a:rPr lang="en-US" altLang="zh-TW"/>
              <a:t>/</a:t>
            </a:r>
            <a:endParaRPr lang="en-US" altLang="zh-TW">
              <a:solidFill>
                <a:schemeClr val="accent1"/>
              </a:solidFill>
            </a:endParaRPr>
          </a:p>
        </p:txBody>
      </p:sp>
      <p:sp>
        <p:nvSpPr>
          <p:cNvPr id="439338" name="Text Box 42"/>
          <p:cNvSpPr txBox="1">
            <a:spLocks noChangeArrowheads="1"/>
          </p:cNvSpPr>
          <p:nvPr/>
        </p:nvSpPr>
        <p:spPr bwMode="auto">
          <a:xfrm>
            <a:off x="1117600" y="3378200"/>
            <a:ext cx="42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0</a:t>
            </a:r>
            <a:r>
              <a:rPr lang="en-US" altLang="zh-TW"/>
              <a:t>/</a:t>
            </a:r>
            <a:endParaRPr lang="en-US" altLang="zh-TW">
              <a:solidFill>
                <a:schemeClr val="accent1"/>
              </a:solidFill>
            </a:endParaRPr>
          </a:p>
        </p:txBody>
      </p:sp>
      <p:sp>
        <p:nvSpPr>
          <p:cNvPr id="439339" name="Oval 43"/>
          <p:cNvSpPr>
            <a:spLocks noChangeArrowheads="1"/>
          </p:cNvSpPr>
          <p:nvPr/>
        </p:nvSpPr>
        <p:spPr bwMode="auto">
          <a:xfrm>
            <a:off x="2555875" y="2565400"/>
            <a:ext cx="574675" cy="57626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V2</a:t>
            </a:r>
          </a:p>
        </p:txBody>
      </p:sp>
      <p:sp>
        <p:nvSpPr>
          <p:cNvPr id="439340" name="Text Box 44"/>
          <p:cNvSpPr txBox="1">
            <a:spLocks noChangeArrowheads="1"/>
          </p:cNvSpPr>
          <p:nvPr/>
        </p:nvSpPr>
        <p:spPr bwMode="auto">
          <a:xfrm>
            <a:off x="2074863" y="2060575"/>
            <a:ext cx="625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ee=</a:t>
            </a:r>
          </a:p>
        </p:txBody>
      </p:sp>
      <p:sp>
        <p:nvSpPr>
          <p:cNvPr id="439341" name="Text Box 45"/>
          <p:cNvSpPr txBox="1">
            <a:spLocks noChangeArrowheads="1"/>
          </p:cNvSpPr>
          <p:nvPr/>
        </p:nvSpPr>
        <p:spPr bwMode="auto">
          <a:xfrm>
            <a:off x="611188" y="3357563"/>
            <a:ext cx="625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ee=</a:t>
            </a:r>
          </a:p>
        </p:txBody>
      </p:sp>
    </p:spTree>
    <p:extLst>
      <p:ext uri="{BB962C8B-B14F-4D97-AF65-F5344CB8AC3E}">
        <p14:creationId xmlns:p14="http://schemas.microsoft.com/office/powerpoint/2010/main" val="10707765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5B24-F6C4-4910-A335-F0AF48AA6B6D}" type="slidenum">
              <a:rPr lang="en-US" altLang="zh-TW"/>
              <a:pPr/>
              <a:t>42</a:t>
            </a:fld>
            <a:endParaRPr lang="en-US" altLang="zh-TW"/>
          </a:p>
        </p:txBody>
      </p:sp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404813"/>
            <a:ext cx="7315200" cy="838200"/>
          </a:xfrm>
        </p:spPr>
        <p:txBody>
          <a:bodyPr/>
          <a:lstStyle/>
          <a:p>
            <a:r>
              <a:rPr lang="en-US" altLang="zh-TW" sz="4000"/>
              <a:t>Activity on Edge (AOE)</a:t>
            </a:r>
            <a:br>
              <a:rPr lang="en-US" altLang="zh-TW" sz="4000"/>
            </a:br>
            <a:r>
              <a:rPr lang="en-US" altLang="zh-TW" sz="4000"/>
              <a:t>Critical Path Problem</a:t>
            </a:r>
          </a:p>
        </p:txBody>
      </p:sp>
      <p:sp>
        <p:nvSpPr>
          <p:cNvPr id="437251" name="Oval 3"/>
          <p:cNvSpPr>
            <a:spLocks noChangeArrowheads="1"/>
          </p:cNvSpPr>
          <p:nvPr/>
        </p:nvSpPr>
        <p:spPr bwMode="auto">
          <a:xfrm>
            <a:off x="1331913" y="3789363"/>
            <a:ext cx="574675" cy="57626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V1</a:t>
            </a:r>
          </a:p>
        </p:txBody>
      </p:sp>
      <p:sp>
        <p:nvSpPr>
          <p:cNvPr id="437252" name="Oval 4"/>
          <p:cNvSpPr>
            <a:spLocks noChangeArrowheads="1"/>
          </p:cNvSpPr>
          <p:nvPr/>
        </p:nvSpPr>
        <p:spPr bwMode="auto">
          <a:xfrm>
            <a:off x="2554288" y="2565400"/>
            <a:ext cx="574675" cy="57626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V2</a:t>
            </a:r>
          </a:p>
        </p:txBody>
      </p:sp>
      <p:sp>
        <p:nvSpPr>
          <p:cNvPr id="437253" name="Oval 5"/>
          <p:cNvSpPr>
            <a:spLocks noChangeArrowheads="1"/>
          </p:cNvSpPr>
          <p:nvPr/>
        </p:nvSpPr>
        <p:spPr bwMode="auto">
          <a:xfrm>
            <a:off x="2627313" y="3933825"/>
            <a:ext cx="574675" cy="57626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V3</a:t>
            </a:r>
          </a:p>
        </p:txBody>
      </p:sp>
      <p:sp>
        <p:nvSpPr>
          <p:cNvPr id="437254" name="Oval 6"/>
          <p:cNvSpPr>
            <a:spLocks noChangeArrowheads="1"/>
          </p:cNvSpPr>
          <p:nvPr/>
        </p:nvSpPr>
        <p:spPr bwMode="auto">
          <a:xfrm>
            <a:off x="2627313" y="5373688"/>
            <a:ext cx="574675" cy="57626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V4</a:t>
            </a:r>
          </a:p>
        </p:txBody>
      </p:sp>
      <p:sp>
        <p:nvSpPr>
          <p:cNvPr id="437255" name="Oval 7"/>
          <p:cNvSpPr>
            <a:spLocks noChangeArrowheads="1"/>
          </p:cNvSpPr>
          <p:nvPr/>
        </p:nvSpPr>
        <p:spPr bwMode="auto">
          <a:xfrm>
            <a:off x="4284663" y="3429000"/>
            <a:ext cx="574675" cy="57626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V5</a:t>
            </a:r>
          </a:p>
        </p:txBody>
      </p:sp>
      <p:sp>
        <p:nvSpPr>
          <p:cNvPr id="437256" name="Oval 8"/>
          <p:cNvSpPr>
            <a:spLocks noChangeArrowheads="1"/>
          </p:cNvSpPr>
          <p:nvPr/>
        </p:nvSpPr>
        <p:spPr bwMode="auto">
          <a:xfrm>
            <a:off x="5868988" y="2420938"/>
            <a:ext cx="574675" cy="57626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V7</a:t>
            </a:r>
          </a:p>
        </p:txBody>
      </p:sp>
      <p:sp>
        <p:nvSpPr>
          <p:cNvPr id="437257" name="Oval 9"/>
          <p:cNvSpPr>
            <a:spLocks noChangeArrowheads="1"/>
          </p:cNvSpPr>
          <p:nvPr/>
        </p:nvSpPr>
        <p:spPr bwMode="auto">
          <a:xfrm>
            <a:off x="5940425" y="3933825"/>
            <a:ext cx="574675" cy="57626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V8</a:t>
            </a:r>
          </a:p>
        </p:txBody>
      </p:sp>
      <p:sp>
        <p:nvSpPr>
          <p:cNvPr id="437258" name="Oval 10"/>
          <p:cNvSpPr>
            <a:spLocks noChangeArrowheads="1"/>
          </p:cNvSpPr>
          <p:nvPr/>
        </p:nvSpPr>
        <p:spPr bwMode="auto">
          <a:xfrm>
            <a:off x="7740650" y="3141663"/>
            <a:ext cx="574675" cy="57626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V9</a:t>
            </a:r>
          </a:p>
        </p:txBody>
      </p:sp>
      <p:sp>
        <p:nvSpPr>
          <p:cNvPr id="437259" name="Oval 11"/>
          <p:cNvSpPr>
            <a:spLocks noChangeArrowheads="1"/>
          </p:cNvSpPr>
          <p:nvPr/>
        </p:nvSpPr>
        <p:spPr bwMode="auto">
          <a:xfrm>
            <a:off x="4427538" y="5373688"/>
            <a:ext cx="574675" cy="57626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V6</a:t>
            </a:r>
          </a:p>
        </p:txBody>
      </p:sp>
      <p:sp>
        <p:nvSpPr>
          <p:cNvPr id="437260" name="Line 12"/>
          <p:cNvSpPr>
            <a:spLocks noChangeShapeType="1"/>
          </p:cNvSpPr>
          <p:nvPr/>
        </p:nvSpPr>
        <p:spPr bwMode="auto">
          <a:xfrm flipV="1">
            <a:off x="1762125" y="2997200"/>
            <a:ext cx="792163" cy="863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37261" name="Line 13"/>
          <p:cNvSpPr>
            <a:spLocks noChangeShapeType="1"/>
          </p:cNvSpPr>
          <p:nvPr/>
        </p:nvSpPr>
        <p:spPr bwMode="auto">
          <a:xfrm>
            <a:off x="1906588" y="4149725"/>
            <a:ext cx="720725" cy="714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37262" name="Line 14"/>
          <p:cNvSpPr>
            <a:spLocks noChangeShapeType="1"/>
          </p:cNvSpPr>
          <p:nvPr/>
        </p:nvSpPr>
        <p:spPr bwMode="auto">
          <a:xfrm flipV="1">
            <a:off x="3201988" y="3717925"/>
            <a:ext cx="1081087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37263" name="Line 15"/>
          <p:cNvSpPr>
            <a:spLocks noChangeShapeType="1"/>
          </p:cNvSpPr>
          <p:nvPr/>
        </p:nvSpPr>
        <p:spPr bwMode="auto">
          <a:xfrm>
            <a:off x="3130550" y="2925763"/>
            <a:ext cx="1223963" cy="5762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37264" name="Line 16"/>
          <p:cNvSpPr>
            <a:spLocks noChangeShapeType="1"/>
          </p:cNvSpPr>
          <p:nvPr/>
        </p:nvSpPr>
        <p:spPr bwMode="auto">
          <a:xfrm flipV="1">
            <a:off x="4714875" y="2781300"/>
            <a:ext cx="1152525" cy="6477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37265" name="Line 17"/>
          <p:cNvSpPr>
            <a:spLocks noChangeShapeType="1"/>
          </p:cNvSpPr>
          <p:nvPr/>
        </p:nvSpPr>
        <p:spPr bwMode="auto">
          <a:xfrm>
            <a:off x="4859338" y="3789363"/>
            <a:ext cx="1079500" cy="3603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37266" name="Line 18"/>
          <p:cNvSpPr>
            <a:spLocks noChangeShapeType="1"/>
          </p:cNvSpPr>
          <p:nvPr/>
        </p:nvSpPr>
        <p:spPr bwMode="auto">
          <a:xfrm>
            <a:off x="6443663" y="2709863"/>
            <a:ext cx="1366837" cy="5746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37267" name="Line 19"/>
          <p:cNvSpPr>
            <a:spLocks noChangeShapeType="1"/>
          </p:cNvSpPr>
          <p:nvPr/>
        </p:nvSpPr>
        <p:spPr bwMode="auto">
          <a:xfrm flipV="1">
            <a:off x="6515100" y="3573463"/>
            <a:ext cx="1223963" cy="5762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37268" name="Line 20"/>
          <p:cNvSpPr>
            <a:spLocks noChangeShapeType="1"/>
          </p:cNvSpPr>
          <p:nvPr/>
        </p:nvSpPr>
        <p:spPr bwMode="auto">
          <a:xfrm>
            <a:off x="1762125" y="4365625"/>
            <a:ext cx="936625" cy="11525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37269" name="Line 21"/>
          <p:cNvSpPr>
            <a:spLocks noChangeShapeType="1"/>
          </p:cNvSpPr>
          <p:nvPr/>
        </p:nvSpPr>
        <p:spPr bwMode="auto">
          <a:xfrm>
            <a:off x="3201988" y="5661025"/>
            <a:ext cx="12255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37270" name="Line 22"/>
          <p:cNvSpPr>
            <a:spLocks noChangeShapeType="1"/>
          </p:cNvSpPr>
          <p:nvPr/>
        </p:nvSpPr>
        <p:spPr bwMode="auto">
          <a:xfrm flipV="1">
            <a:off x="5002213" y="4510088"/>
            <a:ext cx="1008062" cy="10080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37271" name="Text Box 23"/>
          <p:cNvSpPr txBox="1">
            <a:spLocks noChangeArrowheads="1"/>
          </p:cNvSpPr>
          <p:nvPr/>
        </p:nvSpPr>
        <p:spPr bwMode="auto">
          <a:xfrm>
            <a:off x="1403350" y="2997200"/>
            <a:ext cx="881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33CC"/>
                </a:solidFill>
              </a:rPr>
              <a:t>A1=6</a:t>
            </a:r>
          </a:p>
        </p:txBody>
      </p:sp>
      <p:sp>
        <p:nvSpPr>
          <p:cNvPr id="437272" name="Text Box 24"/>
          <p:cNvSpPr txBox="1">
            <a:spLocks noChangeArrowheads="1"/>
          </p:cNvSpPr>
          <p:nvPr/>
        </p:nvSpPr>
        <p:spPr bwMode="auto">
          <a:xfrm>
            <a:off x="3419475" y="2708275"/>
            <a:ext cx="881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33CC"/>
                </a:solidFill>
              </a:rPr>
              <a:t>A4=1</a:t>
            </a:r>
          </a:p>
        </p:txBody>
      </p:sp>
      <p:sp>
        <p:nvSpPr>
          <p:cNvPr id="437273" name="Text Box 25"/>
          <p:cNvSpPr txBox="1">
            <a:spLocks noChangeArrowheads="1"/>
          </p:cNvSpPr>
          <p:nvPr/>
        </p:nvSpPr>
        <p:spPr bwMode="auto">
          <a:xfrm>
            <a:off x="1835150" y="3736975"/>
            <a:ext cx="881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33CC"/>
                </a:solidFill>
              </a:rPr>
              <a:t>A2=4</a:t>
            </a:r>
          </a:p>
        </p:txBody>
      </p:sp>
      <p:sp>
        <p:nvSpPr>
          <p:cNvPr id="437274" name="Text Box 26"/>
          <p:cNvSpPr txBox="1">
            <a:spLocks noChangeArrowheads="1"/>
          </p:cNvSpPr>
          <p:nvPr/>
        </p:nvSpPr>
        <p:spPr bwMode="auto">
          <a:xfrm>
            <a:off x="1314450" y="4772025"/>
            <a:ext cx="881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33CC"/>
                </a:solidFill>
              </a:rPr>
              <a:t>A3=5</a:t>
            </a:r>
          </a:p>
        </p:txBody>
      </p:sp>
      <p:sp>
        <p:nvSpPr>
          <p:cNvPr id="437275" name="Text Box 27"/>
          <p:cNvSpPr txBox="1">
            <a:spLocks noChangeArrowheads="1"/>
          </p:cNvSpPr>
          <p:nvPr/>
        </p:nvSpPr>
        <p:spPr bwMode="auto">
          <a:xfrm>
            <a:off x="3348038" y="5203825"/>
            <a:ext cx="881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A6=2</a:t>
            </a:r>
          </a:p>
        </p:txBody>
      </p:sp>
      <p:sp>
        <p:nvSpPr>
          <p:cNvPr id="437276" name="Text Box 28"/>
          <p:cNvSpPr txBox="1">
            <a:spLocks noChangeArrowheads="1"/>
          </p:cNvSpPr>
          <p:nvPr/>
        </p:nvSpPr>
        <p:spPr bwMode="auto">
          <a:xfrm>
            <a:off x="5364163" y="5013325"/>
            <a:ext cx="881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33CC"/>
                </a:solidFill>
              </a:rPr>
              <a:t>A9=4</a:t>
            </a:r>
          </a:p>
        </p:txBody>
      </p:sp>
      <p:sp>
        <p:nvSpPr>
          <p:cNvPr id="437277" name="Text Box 29"/>
          <p:cNvSpPr txBox="1">
            <a:spLocks noChangeArrowheads="1"/>
          </p:cNvSpPr>
          <p:nvPr/>
        </p:nvSpPr>
        <p:spPr bwMode="auto">
          <a:xfrm>
            <a:off x="6732588" y="3860800"/>
            <a:ext cx="1033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33CC"/>
                </a:solidFill>
              </a:rPr>
              <a:t>A11=4</a:t>
            </a:r>
          </a:p>
        </p:txBody>
      </p:sp>
      <p:sp>
        <p:nvSpPr>
          <p:cNvPr id="437278" name="Text Box 30"/>
          <p:cNvSpPr txBox="1">
            <a:spLocks noChangeArrowheads="1"/>
          </p:cNvSpPr>
          <p:nvPr/>
        </p:nvSpPr>
        <p:spPr bwMode="auto">
          <a:xfrm>
            <a:off x="4787900" y="4005263"/>
            <a:ext cx="881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33CC"/>
                </a:solidFill>
              </a:rPr>
              <a:t>A8=7</a:t>
            </a:r>
          </a:p>
        </p:txBody>
      </p:sp>
      <p:sp>
        <p:nvSpPr>
          <p:cNvPr id="437279" name="Text Box 31"/>
          <p:cNvSpPr txBox="1">
            <a:spLocks noChangeArrowheads="1"/>
          </p:cNvSpPr>
          <p:nvPr/>
        </p:nvSpPr>
        <p:spPr bwMode="auto">
          <a:xfrm>
            <a:off x="4787900" y="2611438"/>
            <a:ext cx="881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33CC"/>
                </a:solidFill>
              </a:rPr>
              <a:t>A7=9</a:t>
            </a:r>
          </a:p>
        </p:txBody>
      </p:sp>
      <p:sp>
        <p:nvSpPr>
          <p:cNvPr id="437280" name="Text Box 32"/>
          <p:cNvSpPr txBox="1">
            <a:spLocks noChangeArrowheads="1"/>
          </p:cNvSpPr>
          <p:nvPr/>
        </p:nvSpPr>
        <p:spPr bwMode="auto">
          <a:xfrm>
            <a:off x="6659563" y="2349500"/>
            <a:ext cx="1033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33CC"/>
                </a:solidFill>
              </a:rPr>
              <a:t>A10=5</a:t>
            </a:r>
          </a:p>
        </p:txBody>
      </p:sp>
      <p:sp>
        <p:nvSpPr>
          <p:cNvPr id="437281" name="Text Box 33"/>
          <p:cNvSpPr txBox="1">
            <a:spLocks noChangeArrowheads="1"/>
          </p:cNvSpPr>
          <p:nvPr/>
        </p:nvSpPr>
        <p:spPr bwMode="auto">
          <a:xfrm>
            <a:off x="3419475" y="3908425"/>
            <a:ext cx="881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33CC"/>
                </a:solidFill>
              </a:rPr>
              <a:t>A5=1</a:t>
            </a:r>
          </a:p>
        </p:txBody>
      </p:sp>
      <p:sp>
        <p:nvSpPr>
          <p:cNvPr id="437282" name="Text Box 34"/>
          <p:cNvSpPr txBox="1">
            <a:spLocks noChangeArrowheads="1"/>
          </p:cNvSpPr>
          <p:nvPr/>
        </p:nvSpPr>
        <p:spPr bwMode="auto">
          <a:xfrm>
            <a:off x="2557463" y="2081213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6</a:t>
            </a:r>
            <a:r>
              <a:rPr lang="en-US" altLang="zh-TW"/>
              <a:t>/</a:t>
            </a:r>
            <a:endParaRPr lang="en-US" altLang="zh-TW">
              <a:solidFill>
                <a:schemeClr val="accent1"/>
              </a:solidFill>
            </a:endParaRPr>
          </a:p>
        </p:txBody>
      </p:sp>
      <p:sp>
        <p:nvSpPr>
          <p:cNvPr id="437283" name="Text Box 35"/>
          <p:cNvSpPr txBox="1">
            <a:spLocks noChangeArrowheads="1"/>
          </p:cNvSpPr>
          <p:nvPr/>
        </p:nvSpPr>
        <p:spPr bwMode="auto">
          <a:xfrm>
            <a:off x="2630488" y="3429000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4</a:t>
            </a:r>
            <a:r>
              <a:rPr lang="en-US" altLang="zh-TW"/>
              <a:t>/</a:t>
            </a:r>
            <a:endParaRPr lang="en-US" altLang="zh-TW">
              <a:solidFill>
                <a:schemeClr val="accent1"/>
              </a:solidFill>
            </a:endParaRPr>
          </a:p>
        </p:txBody>
      </p:sp>
      <p:sp>
        <p:nvSpPr>
          <p:cNvPr id="437284" name="Text Box 36"/>
          <p:cNvSpPr txBox="1">
            <a:spLocks noChangeArrowheads="1"/>
          </p:cNvSpPr>
          <p:nvPr/>
        </p:nvSpPr>
        <p:spPr bwMode="auto">
          <a:xfrm>
            <a:off x="2554288" y="4962525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5</a:t>
            </a:r>
            <a:r>
              <a:rPr lang="en-US" altLang="zh-TW"/>
              <a:t>/</a:t>
            </a:r>
            <a:endParaRPr lang="en-US" altLang="zh-TW">
              <a:solidFill>
                <a:schemeClr val="accent1"/>
              </a:solidFill>
            </a:endParaRPr>
          </a:p>
        </p:txBody>
      </p:sp>
      <p:sp>
        <p:nvSpPr>
          <p:cNvPr id="437285" name="Text Box 37"/>
          <p:cNvSpPr txBox="1">
            <a:spLocks noChangeArrowheads="1"/>
          </p:cNvSpPr>
          <p:nvPr/>
        </p:nvSpPr>
        <p:spPr bwMode="auto">
          <a:xfrm>
            <a:off x="4286250" y="2971800"/>
            <a:ext cx="42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7</a:t>
            </a:r>
            <a:r>
              <a:rPr lang="en-US" altLang="zh-TW"/>
              <a:t>/</a:t>
            </a:r>
            <a:endParaRPr lang="en-US" altLang="zh-TW">
              <a:solidFill>
                <a:schemeClr val="accent1"/>
              </a:solidFill>
            </a:endParaRPr>
          </a:p>
        </p:txBody>
      </p:sp>
      <p:sp>
        <p:nvSpPr>
          <p:cNvPr id="437286" name="Text Box 38"/>
          <p:cNvSpPr txBox="1">
            <a:spLocks noChangeArrowheads="1"/>
          </p:cNvSpPr>
          <p:nvPr/>
        </p:nvSpPr>
        <p:spPr bwMode="auto">
          <a:xfrm>
            <a:off x="4406900" y="4962525"/>
            <a:ext cx="42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7</a:t>
            </a:r>
            <a:r>
              <a:rPr lang="en-US" altLang="zh-TW"/>
              <a:t>/</a:t>
            </a:r>
            <a:endParaRPr lang="en-US" altLang="zh-TW">
              <a:solidFill>
                <a:schemeClr val="accent1"/>
              </a:solidFill>
            </a:endParaRPr>
          </a:p>
        </p:txBody>
      </p:sp>
      <p:sp>
        <p:nvSpPr>
          <p:cNvPr id="437287" name="Text Box 39"/>
          <p:cNvSpPr txBox="1">
            <a:spLocks noChangeArrowheads="1"/>
          </p:cNvSpPr>
          <p:nvPr/>
        </p:nvSpPr>
        <p:spPr bwMode="auto">
          <a:xfrm>
            <a:off x="5708650" y="1963738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16</a:t>
            </a:r>
            <a:r>
              <a:rPr lang="en-US" altLang="zh-TW"/>
              <a:t>/</a:t>
            </a:r>
            <a:r>
              <a:rPr lang="en-US" altLang="zh-TW">
                <a:solidFill>
                  <a:schemeClr val="accent1"/>
                </a:solidFill>
              </a:rPr>
              <a:t>16</a:t>
            </a:r>
          </a:p>
        </p:txBody>
      </p:sp>
      <p:sp>
        <p:nvSpPr>
          <p:cNvPr id="437288" name="Text Box 40"/>
          <p:cNvSpPr txBox="1">
            <a:spLocks noChangeArrowheads="1"/>
          </p:cNvSpPr>
          <p:nvPr/>
        </p:nvSpPr>
        <p:spPr bwMode="auto">
          <a:xfrm>
            <a:off x="5781675" y="3521075"/>
            <a:ext cx="57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14</a:t>
            </a:r>
            <a:r>
              <a:rPr lang="en-US" altLang="zh-TW"/>
              <a:t>/</a:t>
            </a:r>
            <a:endParaRPr lang="en-US" altLang="zh-TW">
              <a:solidFill>
                <a:schemeClr val="accent1"/>
              </a:solidFill>
            </a:endParaRPr>
          </a:p>
        </p:txBody>
      </p:sp>
      <p:sp>
        <p:nvSpPr>
          <p:cNvPr id="437289" name="Text Box 41"/>
          <p:cNvSpPr txBox="1">
            <a:spLocks noChangeArrowheads="1"/>
          </p:cNvSpPr>
          <p:nvPr/>
        </p:nvSpPr>
        <p:spPr bwMode="auto">
          <a:xfrm>
            <a:off x="7581900" y="2684463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21</a:t>
            </a:r>
            <a:r>
              <a:rPr lang="en-US" altLang="zh-TW"/>
              <a:t>/</a:t>
            </a:r>
            <a:r>
              <a:rPr lang="en-US" altLang="zh-TW">
                <a:solidFill>
                  <a:schemeClr val="accent1"/>
                </a:solidFill>
              </a:rPr>
              <a:t>21</a:t>
            </a:r>
          </a:p>
        </p:txBody>
      </p:sp>
      <p:sp>
        <p:nvSpPr>
          <p:cNvPr id="437290" name="Text Box 42"/>
          <p:cNvSpPr txBox="1">
            <a:spLocks noChangeArrowheads="1"/>
          </p:cNvSpPr>
          <p:nvPr/>
        </p:nvSpPr>
        <p:spPr bwMode="auto">
          <a:xfrm>
            <a:off x="1117600" y="3378200"/>
            <a:ext cx="42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0</a:t>
            </a:r>
            <a:r>
              <a:rPr lang="en-US" altLang="zh-TW"/>
              <a:t>/</a:t>
            </a:r>
            <a:endParaRPr lang="en-US" altLang="zh-TW">
              <a:solidFill>
                <a:schemeClr val="accent1"/>
              </a:solidFill>
            </a:endParaRPr>
          </a:p>
        </p:txBody>
      </p:sp>
      <p:sp>
        <p:nvSpPr>
          <p:cNvPr id="437291" name="Oval 43"/>
          <p:cNvSpPr>
            <a:spLocks noChangeArrowheads="1"/>
          </p:cNvSpPr>
          <p:nvPr/>
        </p:nvSpPr>
        <p:spPr bwMode="auto">
          <a:xfrm>
            <a:off x="2555875" y="2565400"/>
            <a:ext cx="574675" cy="57626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V2</a:t>
            </a:r>
          </a:p>
        </p:txBody>
      </p:sp>
      <p:sp>
        <p:nvSpPr>
          <p:cNvPr id="437292" name="Text Box 44"/>
          <p:cNvSpPr txBox="1">
            <a:spLocks noChangeArrowheads="1"/>
          </p:cNvSpPr>
          <p:nvPr/>
        </p:nvSpPr>
        <p:spPr bwMode="auto">
          <a:xfrm>
            <a:off x="8243888" y="2684463"/>
            <a:ext cx="574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accent1"/>
                </a:solidFill>
              </a:rPr>
              <a:t>=le</a:t>
            </a:r>
          </a:p>
        </p:txBody>
      </p:sp>
      <p:sp>
        <p:nvSpPr>
          <p:cNvPr id="437293" name="Text Box 45"/>
          <p:cNvSpPr txBox="1">
            <a:spLocks noChangeArrowheads="1"/>
          </p:cNvSpPr>
          <p:nvPr/>
        </p:nvSpPr>
        <p:spPr bwMode="auto">
          <a:xfrm>
            <a:off x="6443663" y="1989138"/>
            <a:ext cx="574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accent1"/>
                </a:solidFill>
              </a:rPr>
              <a:t>=le</a:t>
            </a:r>
          </a:p>
        </p:txBody>
      </p:sp>
    </p:spTree>
    <p:extLst>
      <p:ext uri="{BB962C8B-B14F-4D97-AF65-F5344CB8AC3E}">
        <p14:creationId xmlns:p14="http://schemas.microsoft.com/office/powerpoint/2010/main" val="28196224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20A9-1522-4CA4-A549-6692B1B02376}" type="slidenum">
              <a:rPr lang="en-US" altLang="zh-TW"/>
              <a:pPr/>
              <a:t>43</a:t>
            </a:fld>
            <a:endParaRPr lang="en-US" altLang="zh-TW"/>
          </a:p>
        </p:txBody>
      </p:sp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404813"/>
            <a:ext cx="7315200" cy="838200"/>
          </a:xfrm>
        </p:spPr>
        <p:txBody>
          <a:bodyPr/>
          <a:lstStyle/>
          <a:p>
            <a:r>
              <a:rPr lang="en-US" altLang="zh-TW" sz="4000"/>
              <a:t>Activity on Edge (AOE)</a:t>
            </a:r>
            <a:br>
              <a:rPr lang="en-US" altLang="zh-TW" sz="4000"/>
            </a:br>
            <a:r>
              <a:rPr lang="en-US" altLang="zh-TW" sz="4000"/>
              <a:t>Critical Path Problem</a:t>
            </a:r>
          </a:p>
        </p:txBody>
      </p:sp>
      <p:sp>
        <p:nvSpPr>
          <p:cNvPr id="435203" name="Oval 3"/>
          <p:cNvSpPr>
            <a:spLocks noChangeArrowheads="1"/>
          </p:cNvSpPr>
          <p:nvPr/>
        </p:nvSpPr>
        <p:spPr bwMode="auto">
          <a:xfrm>
            <a:off x="1331913" y="3789363"/>
            <a:ext cx="574675" cy="57626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V1</a:t>
            </a:r>
          </a:p>
        </p:txBody>
      </p:sp>
      <p:sp>
        <p:nvSpPr>
          <p:cNvPr id="435204" name="Oval 4"/>
          <p:cNvSpPr>
            <a:spLocks noChangeArrowheads="1"/>
          </p:cNvSpPr>
          <p:nvPr/>
        </p:nvSpPr>
        <p:spPr bwMode="auto">
          <a:xfrm>
            <a:off x="2554288" y="2565400"/>
            <a:ext cx="574675" cy="57626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V2</a:t>
            </a:r>
          </a:p>
        </p:txBody>
      </p:sp>
      <p:sp>
        <p:nvSpPr>
          <p:cNvPr id="435205" name="Oval 5"/>
          <p:cNvSpPr>
            <a:spLocks noChangeArrowheads="1"/>
          </p:cNvSpPr>
          <p:nvPr/>
        </p:nvSpPr>
        <p:spPr bwMode="auto">
          <a:xfrm>
            <a:off x="2627313" y="3933825"/>
            <a:ext cx="574675" cy="57626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V3</a:t>
            </a:r>
          </a:p>
        </p:txBody>
      </p:sp>
      <p:sp>
        <p:nvSpPr>
          <p:cNvPr id="435206" name="Oval 6"/>
          <p:cNvSpPr>
            <a:spLocks noChangeArrowheads="1"/>
          </p:cNvSpPr>
          <p:nvPr/>
        </p:nvSpPr>
        <p:spPr bwMode="auto">
          <a:xfrm>
            <a:off x="2627313" y="5373688"/>
            <a:ext cx="574675" cy="57626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V4</a:t>
            </a:r>
          </a:p>
        </p:txBody>
      </p:sp>
      <p:sp>
        <p:nvSpPr>
          <p:cNvPr id="435207" name="Oval 7"/>
          <p:cNvSpPr>
            <a:spLocks noChangeArrowheads="1"/>
          </p:cNvSpPr>
          <p:nvPr/>
        </p:nvSpPr>
        <p:spPr bwMode="auto">
          <a:xfrm>
            <a:off x="4284663" y="3429000"/>
            <a:ext cx="574675" cy="57626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V5</a:t>
            </a:r>
          </a:p>
        </p:txBody>
      </p:sp>
      <p:sp>
        <p:nvSpPr>
          <p:cNvPr id="435208" name="Oval 8"/>
          <p:cNvSpPr>
            <a:spLocks noChangeArrowheads="1"/>
          </p:cNvSpPr>
          <p:nvPr/>
        </p:nvSpPr>
        <p:spPr bwMode="auto">
          <a:xfrm>
            <a:off x="5868988" y="2420938"/>
            <a:ext cx="574675" cy="57626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V7</a:t>
            </a:r>
          </a:p>
        </p:txBody>
      </p:sp>
      <p:sp>
        <p:nvSpPr>
          <p:cNvPr id="435209" name="Oval 9"/>
          <p:cNvSpPr>
            <a:spLocks noChangeArrowheads="1"/>
          </p:cNvSpPr>
          <p:nvPr/>
        </p:nvSpPr>
        <p:spPr bwMode="auto">
          <a:xfrm>
            <a:off x="5940425" y="3933825"/>
            <a:ext cx="574675" cy="57626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V8</a:t>
            </a:r>
          </a:p>
        </p:txBody>
      </p:sp>
      <p:sp>
        <p:nvSpPr>
          <p:cNvPr id="435210" name="Oval 10"/>
          <p:cNvSpPr>
            <a:spLocks noChangeArrowheads="1"/>
          </p:cNvSpPr>
          <p:nvPr/>
        </p:nvSpPr>
        <p:spPr bwMode="auto">
          <a:xfrm>
            <a:off x="7740650" y="3141663"/>
            <a:ext cx="574675" cy="57626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V9</a:t>
            </a:r>
          </a:p>
        </p:txBody>
      </p:sp>
      <p:sp>
        <p:nvSpPr>
          <p:cNvPr id="435211" name="Oval 11"/>
          <p:cNvSpPr>
            <a:spLocks noChangeArrowheads="1"/>
          </p:cNvSpPr>
          <p:nvPr/>
        </p:nvSpPr>
        <p:spPr bwMode="auto">
          <a:xfrm>
            <a:off x="4427538" y="5373688"/>
            <a:ext cx="574675" cy="57626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V6</a:t>
            </a:r>
          </a:p>
        </p:txBody>
      </p:sp>
      <p:sp>
        <p:nvSpPr>
          <p:cNvPr id="435212" name="Line 12"/>
          <p:cNvSpPr>
            <a:spLocks noChangeShapeType="1"/>
          </p:cNvSpPr>
          <p:nvPr/>
        </p:nvSpPr>
        <p:spPr bwMode="auto">
          <a:xfrm flipV="1">
            <a:off x="1762125" y="2997200"/>
            <a:ext cx="792163" cy="863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35213" name="Line 13"/>
          <p:cNvSpPr>
            <a:spLocks noChangeShapeType="1"/>
          </p:cNvSpPr>
          <p:nvPr/>
        </p:nvSpPr>
        <p:spPr bwMode="auto">
          <a:xfrm>
            <a:off x="1906588" y="4149725"/>
            <a:ext cx="720725" cy="714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35214" name="Line 14"/>
          <p:cNvSpPr>
            <a:spLocks noChangeShapeType="1"/>
          </p:cNvSpPr>
          <p:nvPr/>
        </p:nvSpPr>
        <p:spPr bwMode="auto">
          <a:xfrm flipV="1">
            <a:off x="3201988" y="3717925"/>
            <a:ext cx="1081087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35215" name="Line 15"/>
          <p:cNvSpPr>
            <a:spLocks noChangeShapeType="1"/>
          </p:cNvSpPr>
          <p:nvPr/>
        </p:nvSpPr>
        <p:spPr bwMode="auto">
          <a:xfrm>
            <a:off x="3130550" y="2925763"/>
            <a:ext cx="1223963" cy="5762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35216" name="Line 16"/>
          <p:cNvSpPr>
            <a:spLocks noChangeShapeType="1"/>
          </p:cNvSpPr>
          <p:nvPr/>
        </p:nvSpPr>
        <p:spPr bwMode="auto">
          <a:xfrm flipV="1">
            <a:off x="4714875" y="2781300"/>
            <a:ext cx="1152525" cy="6477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35217" name="Line 17"/>
          <p:cNvSpPr>
            <a:spLocks noChangeShapeType="1"/>
          </p:cNvSpPr>
          <p:nvPr/>
        </p:nvSpPr>
        <p:spPr bwMode="auto">
          <a:xfrm>
            <a:off x="4859338" y="3789363"/>
            <a:ext cx="1079500" cy="3603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35218" name="Line 18"/>
          <p:cNvSpPr>
            <a:spLocks noChangeShapeType="1"/>
          </p:cNvSpPr>
          <p:nvPr/>
        </p:nvSpPr>
        <p:spPr bwMode="auto">
          <a:xfrm>
            <a:off x="6443663" y="2709863"/>
            <a:ext cx="1366837" cy="5746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35219" name="Line 19"/>
          <p:cNvSpPr>
            <a:spLocks noChangeShapeType="1"/>
          </p:cNvSpPr>
          <p:nvPr/>
        </p:nvSpPr>
        <p:spPr bwMode="auto">
          <a:xfrm flipV="1">
            <a:off x="6515100" y="3573463"/>
            <a:ext cx="1223963" cy="5762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35220" name="Line 20"/>
          <p:cNvSpPr>
            <a:spLocks noChangeShapeType="1"/>
          </p:cNvSpPr>
          <p:nvPr/>
        </p:nvSpPr>
        <p:spPr bwMode="auto">
          <a:xfrm>
            <a:off x="1762125" y="4365625"/>
            <a:ext cx="936625" cy="11525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35221" name="Line 21"/>
          <p:cNvSpPr>
            <a:spLocks noChangeShapeType="1"/>
          </p:cNvSpPr>
          <p:nvPr/>
        </p:nvSpPr>
        <p:spPr bwMode="auto">
          <a:xfrm>
            <a:off x="3201988" y="5661025"/>
            <a:ext cx="12255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35222" name="Line 22"/>
          <p:cNvSpPr>
            <a:spLocks noChangeShapeType="1"/>
          </p:cNvSpPr>
          <p:nvPr/>
        </p:nvSpPr>
        <p:spPr bwMode="auto">
          <a:xfrm flipV="1">
            <a:off x="5002213" y="4510088"/>
            <a:ext cx="1008062" cy="10080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35223" name="Text Box 23"/>
          <p:cNvSpPr txBox="1">
            <a:spLocks noChangeArrowheads="1"/>
          </p:cNvSpPr>
          <p:nvPr/>
        </p:nvSpPr>
        <p:spPr bwMode="auto">
          <a:xfrm>
            <a:off x="1403350" y="2997200"/>
            <a:ext cx="881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33CC"/>
                </a:solidFill>
              </a:rPr>
              <a:t>A1=6</a:t>
            </a:r>
          </a:p>
        </p:txBody>
      </p:sp>
      <p:sp>
        <p:nvSpPr>
          <p:cNvPr id="435224" name="Text Box 24"/>
          <p:cNvSpPr txBox="1">
            <a:spLocks noChangeArrowheads="1"/>
          </p:cNvSpPr>
          <p:nvPr/>
        </p:nvSpPr>
        <p:spPr bwMode="auto">
          <a:xfrm>
            <a:off x="3419475" y="2708275"/>
            <a:ext cx="881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33CC"/>
                </a:solidFill>
              </a:rPr>
              <a:t>A4=1</a:t>
            </a:r>
          </a:p>
        </p:txBody>
      </p:sp>
      <p:sp>
        <p:nvSpPr>
          <p:cNvPr id="435225" name="Text Box 25"/>
          <p:cNvSpPr txBox="1">
            <a:spLocks noChangeArrowheads="1"/>
          </p:cNvSpPr>
          <p:nvPr/>
        </p:nvSpPr>
        <p:spPr bwMode="auto">
          <a:xfrm>
            <a:off x="1835150" y="3736975"/>
            <a:ext cx="881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33CC"/>
                </a:solidFill>
              </a:rPr>
              <a:t>A2=4</a:t>
            </a:r>
          </a:p>
        </p:txBody>
      </p:sp>
      <p:sp>
        <p:nvSpPr>
          <p:cNvPr id="435226" name="Text Box 26"/>
          <p:cNvSpPr txBox="1">
            <a:spLocks noChangeArrowheads="1"/>
          </p:cNvSpPr>
          <p:nvPr/>
        </p:nvSpPr>
        <p:spPr bwMode="auto">
          <a:xfrm>
            <a:off x="1314450" y="4772025"/>
            <a:ext cx="881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33CC"/>
                </a:solidFill>
              </a:rPr>
              <a:t>A3=5</a:t>
            </a:r>
          </a:p>
        </p:txBody>
      </p:sp>
      <p:sp>
        <p:nvSpPr>
          <p:cNvPr id="435227" name="Text Box 27"/>
          <p:cNvSpPr txBox="1">
            <a:spLocks noChangeArrowheads="1"/>
          </p:cNvSpPr>
          <p:nvPr/>
        </p:nvSpPr>
        <p:spPr bwMode="auto">
          <a:xfrm>
            <a:off x="3348038" y="5203825"/>
            <a:ext cx="881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A6=2</a:t>
            </a:r>
          </a:p>
        </p:txBody>
      </p:sp>
      <p:sp>
        <p:nvSpPr>
          <p:cNvPr id="435228" name="Text Box 28"/>
          <p:cNvSpPr txBox="1">
            <a:spLocks noChangeArrowheads="1"/>
          </p:cNvSpPr>
          <p:nvPr/>
        </p:nvSpPr>
        <p:spPr bwMode="auto">
          <a:xfrm>
            <a:off x="5364163" y="5013325"/>
            <a:ext cx="881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33CC"/>
                </a:solidFill>
              </a:rPr>
              <a:t>A9=4</a:t>
            </a:r>
          </a:p>
        </p:txBody>
      </p:sp>
      <p:sp>
        <p:nvSpPr>
          <p:cNvPr id="435229" name="Text Box 29"/>
          <p:cNvSpPr txBox="1">
            <a:spLocks noChangeArrowheads="1"/>
          </p:cNvSpPr>
          <p:nvPr/>
        </p:nvSpPr>
        <p:spPr bwMode="auto">
          <a:xfrm>
            <a:off x="6732588" y="3860800"/>
            <a:ext cx="1033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33CC"/>
                </a:solidFill>
              </a:rPr>
              <a:t>A11=4</a:t>
            </a:r>
          </a:p>
        </p:txBody>
      </p:sp>
      <p:sp>
        <p:nvSpPr>
          <p:cNvPr id="435230" name="Text Box 30"/>
          <p:cNvSpPr txBox="1">
            <a:spLocks noChangeArrowheads="1"/>
          </p:cNvSpPr>
          <p:nvPr/>
        </p:nvSpPr>
        <p:spPr bwMode="auto">
          <a:xfrm>
            <a:off x="4787900" y="4005263"/>
            <a:ext cx="881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33CC"/>
                </a:solidFill>
              </a:rPr>
              <a:t>A8=7</a:t>
            </a:r>
          </a:p>
        </p:txBody>
      </p:sp>
      <p:sp>
        <p:nvSpPr>
          <p:cNvPr id="435231" name="Text Box 31"/>
          <p:cNvSpPr txBox="1">
            <a:spLocks noChangeArrowheads="1"/>
          </p:cNvSpPr>
          <p:nvPr/>
        </p:nvSpPr>
        <p:spPr bwMode="auto">
          <a:xfrm>
            <a:off x="4787900" y="2611438"/>
            <a:ext cx="881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33CC"/>
                </a:solidFill>
              </a:rPr>
              <a:t>A7=9</a:t>
            </a:r>
          </a:p>
        </p:txBody>
      </p:sp>
      <p:sp>
        <p:nvSpPr>
          <p:cNvPr id="435232" name="Text Box 32"/>
          <p:cNvSpPr txBox="1">
            <a:spLocks noChangeArrowheads="1"/>
          </p:cNvSpPr>
          <p:nvPr/>
        </p:nvSpPr>
        <p:spPr bwMode="auto">
          <a:xfrm>
            <a:off x="6732588" y="2420938"/>
            <a:ext cx="1033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33CC"/>
                </a:solidFill>
              </a:rPr>
              <a:t>A10=5</a:t>
            </a:r>
          </a:p>
        </p:txBody>
      </p:sp>
      <p:sp>
        <p:nvSpPr>
          <p:cNvPr id="435233" name="Text Box 33"/>
          <p:cNvSpPr txBox="1">
            <a:spLocks noChangeArrowheads="1"/>
          </p:cNvSpPr>
          <p:nvPr/>
        </p:nvSpPr>
        <p:spPr bwMode="auto">
          <a:xfrm>
            <a:off x="3419475" y="3908425"/>
            <a:ext cx="881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33CC"/>
                </a:solidFill>
              </a:rPr>
              <a:t>A5=1</a:t>
            </a:r>
          </a:p>
        </p:txBody>
      </p:sp>
      <p:sp>
        <p:nvSpPr>
          <p:cNvPr id="435234" name="Text Box 34"/>
          <p:cNvSpPr txBox="1">
            <a:spLocks noChangeArrowheads="1"/>
          </p:cNvSpPr>
          <p:nvPr/>
        </p:nvSpPr>
        <p:spPr bwMode="auto">
          <a:xfrm>
            <a:off x="2557463" y="2081213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6</a:t>
            </a:r>
            <a:r>
              <a:rPr lang="en-US" altLang="zh-TW"/>
              <a:t>/</a:t>
            </a:r>
            <a:r>
              <a:rPr lang="en-US" altLang="zh-TW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435235" name="Text Box 35"/>
          <p:cNvSpPr txBox="1">
            <a:spLocks noChangeArrowheads="1"/>
          </p:cNvSpPr>
          <p:nvPr/>
        </p:nvSpPr>
        <p:spPr bwMode="auto">
          <a:xfrm>
            <a:off x="2630488" y="3429000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4</a:t>
            </a:r>
            <a:r>
              <a:rPr lang="en-US" altLang="zh-TW"/>
              <a:t>/</a:t>
            </a:r>
            <a:r>
              <a:rPr lang="en-US" altLang="zh-TW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435236" name="Text Box 36"/>
          <p:cNvSpPr txBox="1">
            <a:spLocks noChangeArrowheads="1"/>
          </p:cNvSpPr>
          <p:nvPr/>
        </p:nvSpPr>
        <p:spPr bwMode="auto">
          <a:xfrm>
            <a:off x="2554288" y="4962525"/>
            <a:ext cx="725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5</a:t>
            </a:r>
            <a:r>
              <a:rPr lang="en-US" altLang="zh-TW"/>
              <a:t>/</a:t>
            </a:r>
            <a:r>
              <a:rPr lang="en-US" altLang="zh-TW">
                <a:solidFill>
                  <a:schemeClr val="accent1"/>
                </a:solidFill>
              </a:rPr>
              <a:t>11</a:t>
            </a:r>
          </a:p>
        </p:txBody>
      </p:sp>
      <p:sp>
        <p:nvSpPr>
          <p:cNvPr id="435237" name="Text Box 37"/>
          <p:cNvSpPr txBox="1">
            <a:spLocks noChangeArrowheads="1"/>
          </p:cNvSpPr>
          <p:nvPr/>
        </p:nvSpPr>
        <p:spPr bwMode="auto">
          <a:xfrm>
            <a:off x="4286250" y="2971800"/>
            <a:ext cx="57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7</a:t>
            </a:r>
            <a:r>
              <a:rPr lang="en-US" altLang="zh-TW"/>
              <a:t>/</a:t>
            </a:r>
            <a:r>
              <a:rPr lang="en-US" altLang="zh-TW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435238" name="Text Box 38"/>
          <p:cNvSpPr txBox="1">
            <a:spLocks noChangeArrowheads="1"/>
          </p:cNvSpPr>
          <p:nvPr/>
        </p:nvSpPr>
        <p:spPr bwMode="auto">
          <a:xfrm>
            <a:off x="4406900" y="4962525"/>
            <a:ext cx="725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7</a:t>
            </a:r>
            <a:r>
              <a:rPr lang="en-US" altLang="zh-TW"/>
              <a:t>/</a:t>
            </a:r>
            <a:r>
              <a:rPr lang="en-US" altLang="zh-TW">
                <a:solidFill>
                  <a:schemeClr val="accent1"/>
                </a:solidFill>
              </a:rPr>
              <a:t>13</a:t>
            </a:r>
          </a:p>
        </p:txBody>
      </p:sp>
      <p:sp>
        <p:nvSpPr>
          <p:cNvPr id="435239" name="Text Box 39"/>
          <p:cNvSpPr txBox="1">
            <a:spLocks noChangeArrowheads="1"/>
          </p:cNvSpPr>
          <p:nvPr/>
        </p:nvSpPr>
        <p:spPr bwMode="auto">
          <a:xfrm>
            <a:off x="5708650" y="1963738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16</a:t>
            </a:r>
            <a:r>
              <a:rPr lang="en-US" altLang="zh-TW"/>
              <a:t>/</a:t>
            </a:r>
            <a:r>
              <a:rPr lang="en-US" altLang="zh-TW">
                <a:solidFill>
                  <a:schemeClr val="accent1"/>
                </a:solidFill>
              </a:rPr>
              <a:t>16</a:t>
            </a:r>
          </a:p>
        </p:txBody>
      </p:sp>
      <p:sp>
        <p:nvSpPr>
          <p:cNvPr id="435240" name="Text Box 40"/>
          <p:cNvSpPr txBox="1">
            <a:spLocks noChangeArrowheads="1"/>
          </p:cNvSpPr>
          <p:nvPr/>
        </p:nvSpPr>
        <p:spPr bwMode="auto">
          <a:xfrm>
            <a:off x="5781675" y="3521075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14</a:t>
            </a:r>
            <a:r>
              <a:rPr lang="en-US" altLang="zh-TW"/>
              <a:t>/</a:t>
            </a:r>
            <a:r>
              <a:rPr lang="en-US" altLang="zh-TW">
                <a:solidFill>
                  <a:schemeClr val="accent1"/>
                </a:solidFill>
              </a:rPr>
              <a:t>17</a:t>
            </a:r>
          </a:p>
        </p:txBody>
      </p:sp>
      <p:sp>
        <p:nvSpPr>
          <p:cNvPr id="435241" name="Text Box 41"/>
          <p:cNvSpPr txBox="1">
            <a:spLocks noChangeArrowheads="1"/>
          </p:cNvSpPr>
          <p:nvPr/>
        </p:nvSpPr>
        <p:spPr bwMode="auto">
          <a:xfrm>
            <a:off x="7581900" y="2684463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21</a:t>
            </a:r>
            <a:r>
              <a:rPr lang="en-US" altLang="zh-TW"/>
              <a:t>/</a:t>
            </a:r>
            <a:r>
              <a:rPr lang="en-US" altLang="zh-TW">
                <a:solidFill>
                  <a:schemeClr val="accent1"/>
                </a:solidFill>
              </a:rPr>
              <a:t>21</a:t>
            </a:r>
          </a:p>
        </p:txBody>
      </p:sp>
      <p:sp>
        <p:nvSpPr>
          <p:cNvPr id="435242" name="Text Box 42"/>
          <p:cNvSpPr txBox="1">
            <a:spLocks noChangeArrowheads="1"/>
          </p:cNvSpPr>
          <p:nvPr/>
        </p:nvSpPr>
        <p:spPr bwMode="auto">
          <a:xfrm>
            <a:off x="1117600" y="3378200"/>
            <a:ext cx="57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0</a:t>
            </a:r>
            <a:r>
              <a:rPr lang="en-US" altLang="zh-TW"/>
              <a:t>/</a:t>
            </a:r>
            <a:r>
              <a:rPr lang="en-US" altLang="zh-TW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435243" name="Oval 43"/>
          <p:cNvSpPr>
            <a:spLocks noChangeArrowheads="1"/>
          </p:cNvSpPr>
          <p:nvPr/>
        </p:nvSpPr>
        <p:spPr bwMode="auto">
          <a:xfrm>
            <a:off x="2555875" y="2565400"/>
            <a:ext cx="574675" cy="57626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V2</a:t>
            </a:r>
          </a:p>
        </p:txBody>
      </p:sp>
    </p:spTree>
    <p:extLst>
      <p:ext uri="{BB962C8B-B14F-4D97-AF65-F5344CB8AC3E}">
        <p14:creationId xmlns:p14="http://schemas.microsoft.com/office/powerpoint/2010/main" val="13298255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7C11-A4C8-4D98-80B9-1A7480ADD31F}" type="slidenum">
              <a:rPr lang="en-US" altLang="zh-TW"/>
              <a:pPr/>
              <a:t>44</a:t>
            </a:fld>
            <a:endParaRPr lang="en-US" altLang="zh-TW"/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404813"/>
            <a:ext cx="7315200" cy="838200"/>
          </a:xfrm>
        </p:spPr>
        <p:txBody>
          <a:bodyPr/>
          <a:lstStyle/>
          <a:p>
            <a:r>
              <a:rPr lang="en-US" altLang="zh-TW" sz="4000"/>
              <a:t>Activity on Edge (AOE)</a:t>
            </a:r>
            <a:br>
              <a:rPr lang="en-US" altLang="zh-TW" sz="4000"/>
            </a:br>
            <a:r>
              <a:rPr lang="en-US" altLang="zh-TW" sz="4000"/>
              <a:t>Critical Path Problem</a:t>
            </a:r>
          </a:p>
        </p:txBody>
      </p:sp>
      <p:sp>
        <p:nvSpPr>
          <p:cNvPr id="433155" name="Oval 3"/>
          <p:cNvSpPr>
            <a:spLocks noChangeArrowheads="1"/>
          </p:cNvSpPr>
          <p:nvPr/>
        </p:nvSpPr>
        <p:spPr bwMode="auto">
          <a:xfrm>
            <a:off x="1331913" y="3789363"/>
            <a:ext cx="574675" cy="57626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V1</a:t>
            </a:r>
          </a:p>
        </p:txBody>
      </p:sp>
      <p:sp>
        <p:nvSpPr>
          <p:cNvPr id="433156" name="Oval 4"/>
          <p:cNvSpPr>
            <a:spLocks noChangeArrowheads="1"/>
          </p:cNvSpPr>
          <p:nvPr/>
        </p:nvSpPr>
        <p:spPr bwMode="auto">
          <a:xfrm>
            <a:off x="2554288" y="2565400"/>
            <a:ext cx="574675" cy="57626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V2</a:t>
            </a:r>
          </a:p>
        </p:txBody>
      </p:sp>
      <p:sp>
        <p:nvSpPr>
          <p:cNvPr id="433157" name="Oval 5"/>
          <p:cNvSpPr>
            <a:spLocks noChangeArrowheads="1"/>
          </p:cNvSpPr>
          <p:nvPr/>
        </p:nvSpPr>
        <p:spPr bwMode="auto">
          <a:xfrm>
            <a:off x="2627313" y="3933825"/>
            <a:ext cx="574675" cy="57626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V3</a:t>
            </a:r>
          </a:p>
        </p:txBody>
      </p:sp>
      <p:sp>
        <p:nvSpPr>
          <p:cNvPr id="433158" name="Oval 6"/>
          <p:cNvSpPr>
            <a:spLocks noChangeArrowheads="1"/>
          </p:cNvSpPr>
          <p:nvPr/>
        </p:nvSpPr>
        <p:spPr bwMode="auto">
          <a:xfrm>
            <a:off x="2627313" y="5373688"/>
            <a:ext cx="574675" cy="57626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V4</a:t>
            </a:r>
          </a:p>
        </p:txBody>
      </p:sp>
      <p:sp>
        <p:nvSpPr>
          <p:cNvPr id="433159" name="Oval 7"/>
          <p:cNvSpPr>
            <a:spLocks noChangeArrowheads="1"/>
          </p:cNvSpPr>
          <p:nvPr/>
        </p:nvSpPr>
        <p:spPr bwMode="auto">
          <a:xfrm>
            <a:off x="4284663" y="3429000"/>
            <a:ext cx="574675" cy="57626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V5</a:t>
            </a:r>
          </a:p>
        </p:txBody>
      </p:sp>
      <p:sp>
        <p:nvSpPr>
          <p:cNvPr id="433160" name="Oval 8"/>
          <p:cNvSpPr>
            <a:spLocks noChangeArrowheads="1"/>
          </p:cNvSpPr>
          <p:nvPr/>
        </p:nvSpPr>
        <p:spPr bwMode="auto">
          <a:xfrm>
            <a:off x="5868988" y="2420938"/>
            <a:ext cx="574675" cy="57626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V7</a:t>
            </a:r>
          </a:p>
        </p:txBody>
      </p:sp>
      <p:sp>
        <p:nvSpPr>
          <p:cNvPr id="433161" name="Oval 9"/>
          <p:cNvSpPr>
            <a:spLocks noChangeArrowheads="1"/>
          </p:cNvSpPr>
          <p:nvPr/>
        </p:nvSpPr>
        <p:spPr bwMode="auto">
          <a:xfrm>
            <a:off x="5940425" y="3933825"/>
            <a:ext cx="574675" cy="57626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V8</a:t>
            </a:r>
          </a:p>
        </p:txBody>
      </p:sp>
      <p:sp>
        <p:nvSpPr>
          <p:cNvPr id="433162" name="Oval 10"/>
          <p:cNvSpPr>
            <a:spLocks noChangeArrowheads="1"/>
          </p:cNvSpPr>
          <p:nvPr/>
        </p:nvSpPr>
        <p:spPr bwMode="auto">
          <a:xfrm>
            <a:off x="7740650" y="3141663"/>
            <a:ext cx="574675" cy="57626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V9</a:t>
            </a:r>
          </a:p>
        </p:txBody>
      </p:sp>
      <p:sp>
        <p:nvSpPr>
          <p:cNvPr id="433163" name="Oval 11"/>
          <p:cNvSpPr>
            <a:spLocks noChangeArrowheads="1"/>
          </p:cNvSpPr>
          <p:nvPr/>
        </p:nvSpPr>
        <p:spPr bwMode="auto">
          <a:xfrm>
            <a:off x="4427538" y="5373688"/>
            <a:ext cx="574675" cy="57626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V6</a:t>
            </a:r>
          </a:p>
        </p:txBody>
      </p:sp>
      <p:sp>
        <p:nvSpPr>
          <p:cNvPr id="433164" name="Line 12"/>
          <p:cNvSpPr>
            <a:spLocks noChangeShapeType="1"/>
          </p:cNvSpPr>
          <p:nvPr/>
        </p:nvSpPr>
        <p:spPr bwMode="auto">
          <a:xfrm flipV="1">
            <a:off x="1762125" y="2997200"/>
            <a:ext cx="792163" cy="863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33165" name="Line 13"/>
          <p:cNvSpPr>
            <a:spLocks noChangeShapeType="1"/>
          </p:cNvSpPr>
          <p:nvPr/>
        </p:nvSpPr>
        <p:spPr bwMode="auto">
          <a:xfrm>
            <a:off x="1906588" y="4149725"/>
            <a:ext cx="720725" cy="714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33166" name="Line 14"/>
          <p:cNvSpPr>
            <a:spLocks noChangeShapeType="1"/>
          </p:cNvSpPr>
          <p:nvPr/>
        </p:nvSpPr>
        <p:spPr bwMode="auto">
          <a:xfrm flipV="1">
            <a:off x="3201988" y="3717925"/>
            <a:ext cx="1081087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33167" name="Line 15"/>
          <p:cNvSpPr>
            <a:spLocks noChangeShapeType="1"/>
          </p:cNvSpPr>
          <p:nvPr/>
        </p:nvSpPr>
        <p:spPr bwMode="auto">
          <a:xfrm>
            <a:off x="3130550" y="2925763"/>
            <a:ext cx="1223963" cy="5762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33168" name="Line 16"/>
          <p:cNvSpPr>
            <a:spLocks noChangeShapeType="1"/>
          </p:cNvSpPr>
          <p:nvPr/>
        </p:nvSpPr>
        <p:spPr bwMode="auto">
          <a:xfrm flipV="1">
            <a:off x="4714875" y="2781300"/>
            <a:ext cx="1152525" cy="6477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33169" name="Line 17"/>
          <p:cNvSpPr>
            <a:spLocks noChangeShapeType="1"/>
          </p:cNvSpPr>
          <p:nvPr/>
        </p:nvSpPr>
        <p:spPr bwMode="auto">
          <a:xfrm>
            <a:off x="4859338" y="3789363"/>
            <a:ext cx="1079500" cy="3603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33170" name="Line 18"/>
          <p:cNvSpPr>
            <a:spLocks noChangeShapeType="1"/>
          </p:cNvSpPr>
          <p:nvPr/>
        </p:nvSpPr>
        <p:spPr bwMode="auto">
          <a:xfrm>
            <a:off x="6443663" y="2709863"/>
            <a:ext cx="1366837" cy="5746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33171" name="Line 19"/>
          <p:cNvSpPr>
            <a:spLocks noChangeShapeType="1"/>
          </p:cNvSpPr>
          <p:nvPr/>
        </p:nvSpPr>
        <p:spPr bwMode="auto">
          <a:xfrm flipV="1">
            <a:off x="6515100" y="3573463"/>
            <a:ext cx="1223963" cy="5762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33172" name="Line 20"/>
          <p:cNvSpPr>
            <a:spLocks noChangeShapeType="1"/>
          </p:cNvSpPr>
          <p:nvPr/>
        </p:nvSpPr>
        <p:spPr bwMode="auto">
          <a:xfrm>
            <a:off x="1762125" y="4365625"/>
            <a:ext cx="936625" cy="11525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33173" name="Line 21"/>
          <p:cNvSpPr>
            <a:spLocks noChangeShapeType="1"/>
          </p:cNvSpPr>
          <p:nvPr/>
        </p:nvSpPr>
        <p:spPr bwMode="auto">
          <a:xfrm>
            <a:off x="3201988" y="5661025"/>
            <a:ext cx="12255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33174" name="Line 22"/>
          <p:cNvSpPr>
            <a:spLocks noChangeShapeType="1"/>
          </p:cNvSpPr>
          <p:nvPr/>
        </p:nvSpPr>
        <p:spPr bwMode="auto">
          <a:xfrm flipV="1">
            <a:off x="5002213" y="4510088"/>
            <a:ext cx="1008062" cy="10080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33175" name="Text Box 23"/>
          <p:cNvSpPr txBox="1">
            <a:spLocks noChangeArrowheads="1"/>
          </p:cNvSpPr>
          <p:nvPr/>
        </p:nvSpPr>
        <p:spPr bwMode="auto">
          <a:xfrm>
            <a:off x="1403350" y="2997200"/>
            <a:ext cx="881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33CC"/>
                </a:solidFill>
              </a:rPr>
              <a:t>A1=6</a:t>
            </a:r>
          </a:p>
        </p:txBody>
      </p:sp>
      <p:sp>
        <p:nvSpPr>
          <p:cNvPr id="433176" name="Text Box 24"/>
          <p:cNvSpPr txBox="1">
            <a:spLocks noChangeArrowheads="1"/>
          </p:cNvSpPr>
          <p:nvPr/>
        </p:nvSpPr>
        <p:spPr bwMode="auto">
          <a:xfrm>
            <a:off x="3419475" y="2708275"/>
            <a:ext cx="881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33CC"/>
                </a:solidFill>
              </a:rPr>
              <a:t>A4=1</a:t>
            </a:r>
          </a:p>
        </p:txBody>
      </p:sp>
      <p:sp>
        <p:nvSpPr>
          <p:cNvPr id="433177" name="Text Box 25"/>
          <p:cNvSpPr txBox="1">
            <a:spLocks noChangeArrowheads="1"/>
          </p:cNvSpPr>
          <p:nvPr/>
        </p:nvSpPr>
        <p:spPr bwMode="auto">
          <a:xfrm>
            <a:off x="1835150" y="3736975"/>
            <a:ext cx="881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33CC"/>
                </a:solidFill>
              </a:rPr>
              <a:t>A2=4</a:t>
            </a:r>
          </a:p>
        </p:txBody>
      </p:sp>
      <p:sp>
        <p:nvSpPr>
          <p:cNvPr id="433178" name="Text Box 26"/>
          <p:cNvSpPr txBox="1">
            <a:spLocks noChangeArrowheads="1"/>
          </p:cNvSpPr>
          <p:nvPr/>
        </p:nvSpPr>
        <p:spPr bwMode="auto">
          <a:xfrm>
            <a:off x="1314450" y="4772025"/>
            <a:ext cx="881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33CC"/>
                </a:solidFill>
              </a:rPr>
              <a:t>A3=5</a:t>
            </a:r>
          </a:p>
        </p:txBody>
      </p:sp>
      <p:sp>
        <p:nvSpPr>
          <p:cNvPr id="433179" name="Text Box 27"/>
          <p:cNvSpPr txBox="1">
            <a:spLocks noChangeArrowheads="1"/>
          </p:cNvSpPr>
          <p:nvPr/>
        </p:nvSpPr>
        <p:spPr bwMode="auto">
          <a:xfrm>
            <a:off x="3348038" y="5203825"/>
            <a:ext cx="881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A6=2</a:t>
            </a:r>
          </a:p>
        </p:txBody>
      </p:sp>
      <p:sp>
        <p:nvSpPr>
          <p:cNvPr id="433180" name="Text Box 28"/>
          <p:cNvSpPr txBox="1">
            <a:spLocks noChangeArrowheads="1"/>
          </p:cNvSpPr>
          <p:nvPr/>
        </p:nvSpPr>
        <p:spPr bwMode="auto">
          <a:xfrm>
            <a:off x="5364163" y="5013325"/>
            <a:ext cx="881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33CC"/>
                </a:solidFill>
              </a:rPr>
              <a:t>A9=4</a:t>
            </a:r>
          </a:p>
        </p:txBody>
      </p:sp>
      <p:sp>
        <p:nvSpPr>
          <p:cNvPr id="433181" name="Text Box 29"/>
          <p:cNvSpPr txBox="1">
            <a:spLocks noChangeArrowheads="1"/>
          </p:cNvSpPr>
          <p:nvPr/>
        </p:nvSpPr>
        <p:spPr bwMode="auto">
          <a:xfrm>
            <a:off x="6732588" y="3860800"/>
            <a:ext cx="1033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33CC"/>
                </a:solidFill>
              </a:rPr>
              <a:t>A11=4</a:t>
            </a:r>
          </a:p>
        </p:txBody>
      </p:sp>
      <p:sp>
        <p:nvSpPr>
          <p:cNvPr id="433182" name="Text Box 30"/>
          <p:cNvSpPr txBox="1">
            <a:spLocks noChangeArrowheads="1"/>
          </p:cNvSpPr>
          <p:nvPr/>
        </p:nvSpPr>
        <p:spPr bwMode="auto">
          <a:xfrm>
            <a:off x="4787900" y="4005263"/>
            <a:ext cx="881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33CC"/>
                </a:solidFill>
              </a:rPr>
              <a:t>A8=7</a:t>
            </a:r>
          </a:p>
        </p:txBody>
      </p:sp>
      <p:sp>
        <p:nvSpPr>
          <p:cNvPr id="433183" name="Text Box 31"/>
          <p:cNvSpPr txBox="1">
            <a:spLocks noChangeArrowheads="1"/>
          </p:cNvSpPr>
          <p:nvPr/>
        </p:nvSpPr>
        <p:spPr bwMode="auto">
          <a:xfrm>
            <a:off x="4787900" y="2611438"/>
            <a:ext cx="881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33CC"/>
                </a:solidFill>
              </a:rPr>
              <a:t>A7=9</a:t>
            </a:r>
          </a:p>
        </p:txBody>
      </p:sp>
      <p:sp>
        <p:nvSpPr>
          <p:cNvPr id="433184" name="Text Box 32"/>
          <p:cNvSpPr txBox="1">
            <a:spLocks noChangeArrowheads="1"/>
          </p:cNvSpPr>
          <p:nvPr/>
        </p:nvSpPr>
        <p:spPr bwMode="auto">
          <a:xfrm>
            <a:off x="6732588" y="2420938"/>
            <a:ext cx="1033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33CC"/>
                </a:solidFill>
              </a:rPr>
              <a:t>A10=5</a:t>
            </a:r>
          </a:p>
        </p:txBody>
      </p:sp>
      <p:sp>
        <p:nvSpPr>
          <p:cNvPr id="433185" name="Text Box 33"/>
          <p:cNvSpPr txBox="1">
            <a:spLocks noChangeArrowheads="1"/>
          </p:cNvSpPr>
          <p:nvPr/>
        </p:nvSpPr>
        <p:spPr bwMode="auto">
          <a:xfrm>
            <a:off x="3419475" y="3908425"/>
            <a:ext cx="881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33CC"/>
                </a:solidFill>
              </a:rPr>
              <a:t>A5=1</a:t>
            </a:r>
          </a:p>
        </p:txBody>
      </p:sp>
      <p:sp>
        <p:nvSpPr>
          <p:cNvPr id="433186" name="Text Box 34"/>
          <p:cNvSpPr txBox="1">
            <a:spLocks noChangeArrowheads="1"/>
          </p:cNvSpPr>
          <p:nvPr/>
        </p:nvSpPr>
        <p:spPr bwMode="auto">
          <a:xfrm>
            <a:off x="2557463" y="2081213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6</a:t>
            </a:r>
            <a:r>
              <a:rPr lang="en-US" altLang="zh-TW"/>
              <a:t>/</a:t>
            </a:r>
            <a:r>
              <a:rPr lang="en-US" altLang="zh-TW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433187" name="Text Box 35"/>
          <p:cNvSpPr txBox="1">
            <a:spLocks noChangeArrowheads="1"/>
          </p:cNvSpPr>
          <p:nvPr/>
        </p:nvSpPr>
        <p:spPr bwMode="auto">
          <a:xfrm>
            <a:off x="2630488" y="3429000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4</a:t>
            </a:r>
            <a:r>
              <a:rPr lang="en-US" altLang="zh-TW"/>
              <a:t>/</a:t>
            </a:r>
            <a:r>
              <a:rPr lang="en-US" altLang="zh-TW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433188" name="Text Box 36"/>
          <p:cNvSpPr txBox="1">
            <a:spLocks noChangeArrowheads="1"/>
          </p:cNvSpPr>
          <p:nvPr/>
        </p:nvSpPr>
        <p:spPr bwMode="auto">
          <a:xfrm>
            <a:off x="2554288" y="4962525"/>
            <a:ext cx="725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5</a:t>
            </a:r>
            <a:r>
              <a:rPr lang="en-US" altLang="zh-TW"/>
              <a:t>/</a:t>
            </a:r>
            <a:r>
              <a:rPr lang="en-US" altLang="zh-TW">
                <a:solidFill>
                  <a:schemeClr val="accent1"/>
                </a:solidFill>
              </a:rPr>
              <a:t>11</a:t>
            </a:r>
          </a:p>
        </p:txBody>
      </p:sp>
      <p:sp>
        <p:nvSpPr>
          <p:cNvPr id="433189" name="Text Box 37"/>
          <p:cNvSpPr txBox="1">
            <a:spLocks noChangeArrowheads="1"/>
          </p:cNvSpPr>
          <p:nvPr/>
        </p:nvSpPr>
        <p:spPr bwMode="auto">
          <a:xfrm>
            <a:off x="4286250" y="2971800"/>
            <a:ext cx="57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7</a:t>
            </a:r>
            <a:r>
              <a:rPr lang="en-US" altLang="zh-TW"/>
              <a:t>/</a:t>
            </a:r>
            <a:r>
              <a:rPr lang="en-US" altLang="zh-TW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433190" name="Text Box 38"/>
          <p:cNvSpPr txBox="1">
            <a:spLocks noChangeArrowheads="1"/>
          </p:cNvSpPr>
          <p:nvPr/>
        </p:nvSpPr>
        <p:spPr bwMode="auto">
          <a:xfrm>
            <a:off x="4406900" y="4962525"/>
            <a:ext cx="725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7</a:t>
            </a:r>
            <a:r>
              <a:rPr lang="en-US" altLang="zh-TW"/>
              <a:t>/</a:t>
            </a:r>
            <a:r>
              <a:rPr lang="en-US" altLang="zh-TW">
                <a:solidFill>
                  <a:schemeClr val="accent1"/>
                </a:solidFill>
              </a:rPr>
              <a:t>13</a:t>
            </a:r>
          </a:p>
        </p:txBody>
      </p:sp>
      <p:sp>
        <p:nvSpPr>
          <p:cNvPr id="433191" name="Text Box 39"/>
          <p:cNvSpPr txBox="1">
            <a:spLocks noChangeArrowheads="1"/>
          </p:cNvSpPr>
          <p:nvPr/>
        </p:nvSpPr>
        <p:spPr bwMode="auto">
          <a:xfrm>
            <a:off x="5708650" y="1963738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16</a:t>
            </a:r>
            <a:r>
              <a:rPr lang="en-US" altLang="zh-TW"/>
              <a:t>/</a:t>
            </a:r>
            <a:r>
              <a:rPr lang="en-US" altLang="zh-TW">
                <a:solidFill>
                  <a:schemeClr val="accent1"/>
                </a:solidFill>
              </a:rPr>
              <a:t>16</a:t>
            </a:r>
          </a:p>
        </p:txBody>
      </p:sp>
      <p:sp>
        <p:nvSpPr>
          <p:cNvPr id="433192" name="Text Box 40"/>
          <p:cNvSpPr txBox="1">
            <a:spLocks noChangeArrowheads="1"/>
          </p:cNvSpPr>
          <p:nvPr/>
        </p:nvSpPr>
        <p:spPr bwMode="auto">
          <a:xfrm>
            <a:off x="5781675" y="3521075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14</a:t>
            </a:r>
            <a:r>
              <a:rPr lang="en-US" altLang="zh-TW"/>
              <a:t>/</a:t>
            </a:r>
            <a:r>
              <a:rPr lang="en-US" altLang="zh-TW">
                <a:solidFill>
                  <a:schemeClr val="accent1"/>
                </a:solidFill>
              </a:rPr>
              <a:t>17</a:t>
            </a:r>
          </a:p>
        </p:txBody>
      </p:sp>
      <p:sp>
        <p:nvSpPr>
          <p:cNvPr id="433193" name="Text Box 41"/>
          <p:cNvSpPr txBox="1">
            <a:spLocks noChangeArrowheads="1"/>
          </p:cNvSpPr>
          <p:nvPr/>
        </p:nvSpPr>
        <p:spPr bwMode="auto">
          <a:xfrm>
            <a:off x="7581900" y="2684463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21</a:t>
            </a:r>
            <a:r>
              <a:rPr lang="en-US" altLang="zh-TW"/>
              <a:t>/</a:t>
            </a:r>
            <a:r>
              <a:rPr lang="en-US" altLang="zh-TW">
                <a:solidFill>
                  <a:schemeClr val="accent1"/>
                </a:solidFill>
              </a:rPr>
              <a:t>21</a:t>
            </a:r>
          </a:p>
        </p:txBody>
      </p:sp>
      <p:sp>
        <p:nvSpPr>
          <p:cNvPr id="433194" name="Text Box 42"/>
          <p:cNvSpPr txBox="1">
            <a:spLocks noChangeArrowheads="1"/>
          </p:cNvSpPr>
          <p:nvPr/>
        </p:nvSpPr>
        <p:spPr bwMode="auto">
          <a:xfrm>
            <a:off x="1117600" y="3378200"/>
            <a:ext cx="57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0</a:t>
            </a:r>
            <a:r>
              <a:rPr lang="en-US" altLang="zh-TW"/>
              <a:t>/</a:t>
            </a:r>
            <a:r>
              <a:rPr lang="en-US" altLang="zh-TW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433195" name="Oval 43"/>
          <p:cNvSpPr>
            <a:spLocks noChangeArrowheads="1"/>
          </p:cNvSpPr>
          <p:nvPr/>
        </p:nvSpPr>
        <p:spPr bwMode="auto">
          <a:xfrm>
            <a:off x="2555875" y="2565400"/>
            <a:ext cx="574675" cy="57626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V2</a:t>
            </a:r>
          </a:p>
        </p:txBody>
      </p:sp>
    </p:spTree>
    <p:extLst>
      <p:ext uri="{BB962C8B-B14F-4D97-AF65-F5344CB8AC3E}">
        <p14:creationId xmlns:p14="http://schemas.microsoft.com/office/powerpoint/2010/main" val="31966167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E0653-9B9D-464E-B3B6-C2DD4171D715}" type="slidenum">
              <a:rPr lang="en-US" altLang="zh-TW"/>
              <a:pPr/>
              <a:t>45</a:t>
            </a:fld>
            <a:endParaRPr lang="en-US" altLang="zh-TW"/>
          </a:p>
        </p:txBody>
      </p:sp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404813"/>
            <a:ext cx="7315200" cy="838200"/>
          </a:xfrm>
        </p:spPr>
        <p:txBody>
          <a:bodyPr/>
          <a:lstStyle/>
          <a:p>
            <a:r>
              <a:rPr lang="en-US" altLang="zh-TW" sz="4000"/>
              <a:t>Activity on Edge (AOE)</a:t>
            </a:r>
            <a:br>
              <a:rPr lang="en-US" altLang="zh-TW" sz="4000"/>
            </a:br>
            <a:r>
              <a:rPr lang="en-US" altLang="zh-TW" sz="4000"/>
              <a:t>Critical Path Problem</a:t>
            </a:r>
          </a:p>
        </p:txBody>
      </p:sp>
      <p:sp>
        <p:nvSpPr>
          <p:cNvPr id="431108" name="Oval 4"/>
          <p:cNvSpPr>
            <a:spLocks noChangeArrowheads="1"/>
          </p:cNvSpPr>
          <p:nvPr/>
        </p:nvSpPr>
        <p:spPr bwMode="auto">
          <a:xfrm>
            <a:off x="684213" y="3860800"/>
            <a:ext cx="574675" cy="57626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V1</a:t>
            </a:r>
          </a:p>
        </p:txBody>
      </p:sp>
      <p:sp>
        <p:nvSpPr>
          <p:cNvPr id="431109" name="Oval 5"/>
          <p:cNvSpPr>
            <a:spLocks noChangeArrowheads="1"/>
          </p:cNvSpPr>
          <p:nvPr/>
        </p:nvSpPr>
        <p:spPr bwMode="auto">
          <a:xfrm>
            <a:off x="2554288" y="2565400"/>
            <a:ext cx="574675" cy="57626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V2</a:t>
            </a:r>
          </a:p>
        </p:txBody>
      </p:sp>
      <p:sp>
        <p:nvSpPr>
          <p:cNvPr id="431110" name="Oval 6"/>
          <p:cNvSpPr>
            <a:spLocks noChangeArrowheads="1"/>
          </p:cNvSpPr>
          <p:nvPr/>
        </p:nvSpPr>
        <p:spPr bwMode="auto">
          <a:xfrm>
            <a:off x="2627313" y="3933825"/>
            <a:ext cx="574675" cy="57626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V3</a:t>
            </a:r>
          </a:p>
        </p:txBody>
      </p:sp>
      <p:sp>
        <p:nvSpPr>
          <p:cNvPr id="431111" name="Oval 7"/>
          <p:cNvSpPr>
            <a:spLocks noChangeArrowheads="1"/>
          </p:cNvSpPr>
          <p:nvPr/>
        </p:nvSpPr>
        <p:spPr bwMode="auto">
          <a:xfrm>
            <a:off x="2627313" y="5373688"/>
            <a:ext cx="574675" cy="57626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V4</a:t>
            </a:r>
          </a:p>
        </p:txBody>
      </p:sp>
      <p:sp>
        <p:nvSpPr>
          <p:cNvPr id="431112" name="Oval 8"/>
          <p:cNvSpPr>
            <a:spLocks noChangeArrowheads="1"/>
          </p:cNvSpPr>
          <p:nvPr/>
        </p:nvSpPr>
        <p:spPr bwMode="auto">
          <a:xfrm>
            <a:off x="4284663" y="3429000"/>
            <a:ext cx="574675" cy="57626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V5</a:t>
            </a:r>
          </a:p>
        </p:txBody>
      </p:sp>
      <p:sp>
        <p:nvSpPr>
          <p:cNvPr id="431113" name="Oval 9"/>
          <p:cNvSpPr>
            <a:spLocks noChangeArrowheads="1"/>
          </p:cNvSpPr>
          <p:nvPr/>
        </p:nvSpPr>
        <p:spPr bwMode="auto">
          <a:xfrm>
            <a:off x="5868988" y="2420938"/>
            <a:ext cx="574675" cy="57626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V7</a:t>
            </a:r>
          </a:p>
        </p:txBody>
      </p:sp>
      <p:sp>
        <p:nvSpPr>
          <p:cNvPr id="431114" name="Oval 10"/>
          <p:cNvSpPr>
            <a:spLocks noChangeArrowheads="1"/>
          </p:cNvSpPr>
          <p:nvPr/>
        </p:nvSpPr>
        <p:spPr bwMode="auto">
          <a:xfrm>
            <a:off x="5940425" y="3933825"/>
            <a:ext cx="574675" cy="57626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V8</a:t>
            </a:r>
          </a:p>
        </p:txBody>
      </p:sp>
      <p:sp>
        <p:nvSpPr>
          <p:cNvPr id="431115" name="Oval 11"/>
          <p:cNvSpPr>
            <a:spLocks noChangeArrowheads="1"/>
          </p:cNvSpPr>
          <p:nvPr/>
        </p:nvSpPr>
        <p:spPr bwMode="auto">
          <a:xfrm>
            <a:off x="7740650" y="3141663"/>
            <a:ext cx="574675" cy="57626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V9</a:t>
            </a:r>
          </a:p>
        </p:txBody>
      </p:sp>
      <p:sp>
        <p:nvSpPr>
          <p:cNvPr id="431116" name="Oval 12"/>
          <p:cNvSpPr>
            <a:spLocks noChangeArrowheads="1"/>
          </p:cNvSpPr>
          <p:nvPr/>
        </p:nvSpPr>
        <p:spPr bwMode="auto">
          <a:xfrm>
            <a:off x="4427538" y="5373688"/>
            <a:ext cx="574675" cy="57626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V6</a:t>
            </a:r>
          </a:p>
        </p:txBody>
      </p:sp>
      <p:sp>
        <p:nvSpPr>
          <p:cNvPr id="431117" name="Line 13"/>
          <p:cNvSpPr>
            <a:spLocks noChangeShapeType="1"/>
          </p:cNvSpPr>
          <p:nvPr/>
        </p:nvSpPr>
        <p:spPr bwMode="auto">
          <a:xfrm flipV="1">
            <a:off x="1187450" y="2997200"/>
            <a:ext cx="1366838" cy="936625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31118" name="Line 14"/>
          <p:cNvSpPr>
            <a:spLocks noChangeShapeType="1"/>
          </p:cNvSpPr>
          <p:nvPr/>
        </p:nvSpPr>
        <p:spPr bwMode="auto">
          <a:xfrm>
            <a:off x="1258888" y="4149725"/>
            <a:ext cx="1368425" cy="714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31119" name="Line 15"/>
          <p:cNvSpPr>
            <a:spLocks noChangeShapeType="1"/>
          </p:cNvSpPr>
          <p:nvPr/>
        </p:nvSpPr>
        <p:spPr bwMode="auto">
          <a:xfrm flipV="1">
            <a:off x="3201988" y="3717925"/>
            <a:ext cx="1081087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31120" name="Line 16"/>
          <p:cNvSpPr>
            <a:spLocks noChangeShapeType="1"/>
          </p:cNvSpPr>
          <p:nvPr/>
        </p:nvSpPr>
        <p:spPr bwMode="auto">
          <a:xfrm>
            <a:off x="3130550" y="2925763"/>
            <a:ext cx="1223963" cy="576262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31121" name="Line 17"/>
          <p:cNvSpPr>
            <a:spLocks noChangeShapeType="1"/>
          </p:cNvSpPr>
          <p:nvPr/>
        </p:nvSpPr>
        <p:spPr bwMode="auto">
          <a:xfrm flipV="1">
            <a:off x="4714875" y="2781300"/>
            <a:ext cx="1152525" cy="64770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31122" name="Line 18"/>
          <p:cNvSpPr>
            <a:spLocks noChangeShapeType="1"/>
          </p:cNvSpPr>
          <p:nvPr/>
        </p:nvSpPr>
        <p:spPr bwMode="auto">
          <a:xfrm>
            <a:off x="4859338" y="3789363"/>
            <a:ext cx="1079500" cy="3603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31123" name="Line 19"/>
          <p:cNvSpPr>
            <a:spLocks noChangeShapeType="1"/>
          </p:cNvSpPr>
          <p:nvPr/>
        </p:nvSpPr>
        <p:spPr bwMode="auto">
          <a:xfrm>
            <a:off x="6443663" y="2709863"/>
            <a:ext cx="1366837" cy="574675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31124" name="Line 20"/>
          <p:cNvSpPr>
            <a:spLocks noChangeShapeType="1"/>
          </p:cNvSpPr>
          <p:nvPr/>
        </p:nvSpPr>
        <p:spPr bwMode="auto">
          <a:xfrm flipV="1">
            <a:off x="6515100" y="3573463"/>
            <a:ext cx="1223963" cy="5762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31125" name="Line 21"/>
          <p:cNvSpPr>
            <a:spLocks noChangeShapeType="1"/>
          </p:cNvSpPr>
          <p:nvPr/>
        </p:nvSpPr>
        <p:spPr bwMode="auto">
          <a:xfrm>
            <a:off x="1187450" y="4365625"/>
            <a:ext cx="1511300" cy="11525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31126" name="Line 22"/>
          <p:cNvSpPr>
            <a:spLocks noChangeShapeType="1"/>
          </p:cNvSpPr>
          <p:nvPr/>
        </p:nvSpPr>
        <p:spPr bwMode="auto">
          <a:xfrm>
            <a:off x="3201988" y="5661025"/>
            <a:ext cx="12255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31127" name="Line 23"/>
          <p:cNvSpPr>
            <a:spLocks noChangeShapeType="1"/>
          </p:cNvSpPr>
          <p:nvPr/>
        </p:nvSpPr>
        <p:spPr bwMode="auto">
          <a:xfrm flipV="1">
            <a:off x="5002213" y="4510088"/>
            <a:ext cx="1008062" cy="10080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31128" name="Text Box 24"/>
          <p:cNvSpPr txBox="1">
            <a:spLocks noChangeArrowheads="1"/>
          </p:cNvSpPr>
          <p:nvPr/>
        </p:nvSpPr>
        <p:spPr bwMode="auto">
          <a:xfrm>
            <a:off x="1187450" y="2852738"/>
            <a:ext cx="881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33CC"/>
                </a:solidFill>
              </a:rPr>
              <a:t>A1=6</a:t>
            </a:r>
          </a:p>
        </p:txBody>
      </p:sp>
      <p:sp>
        <p:nvSpPr>
          <p:cNvPr id="431129" name="Text Box 25"/>
          <p:cNvSpPr txBox="1">
            <a:spLocks noChangeArrowheads="1"/>
          </p:cNvSpPr>
          <p:nvPr/>
        </p:nvSpPr>
        <p:spPr bwMode="auto">
          <a:xfrm>
            <a:off x="3419475" y="2708275"/>
            <a:ext cx="881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33CC"/>
                </a:solidFill>
              </a:rPr>
              <a:t>A4=1</a:t>
            </a:r>
          </a:p>
        </p:txBody>
      </p:sp>
      <p:sp>
        <p:nvSpPr>
          <p:cNvPr id="431130" name="Text Box 26"/>
          <p:cNvSpPr txBox="1">
            <a:spLocks noChangeArrowheads="1"/>
          </p:cNvSpPr>
          <p:nvPr/>
        </p:nvSpPr>
        <p:spPr bwMode="auto">
          <a:xfrm>
            <a:off x="1547813" y="3716338"/>
            <a:ext cx="881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33CC"/>
                </a:solidFill>
              </a:rPr>
              <a:t>A2=4</a:t>
            </a:r>
          </a:p>
        </p:txBody>
      </p:sp>
      <p:sp>
        <p:nvSpPr>
          <p:cNvPr id="431131" name="Text Box 27"/>
          <p:cNvSpPr txBox="1">
            <a:spLocks noChangeArrowheads="1"/>
          </p:cNvSpPr>
          <p:nvPr/>
        </p:nvSpPr>
        <p:spPr bwMode="auto">
          <a:xfrm>
            <a:off x="971550" y="5013325"/>
            <a:ext cx="881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33CC"/>
                </a:solidFill>
              </a:rPr>
              <a:t>A3=5</a:t>
            </a:r>
          </a:p>
        </p:txBody>
      </p:sp>
      <p:sp>
        <p:nvSpPr>
          <p:cNvPr id="431132" name="Text Box 28"/>
          <p:cNvSpPr txBox="1">
            <a:spLocks noChangeArrowheads="1"/>
          </p:cNvSpPr>
          <p:nvPr/>
        </p:nvSpPr>
        <p:spPr bwMode="auto">
          <a:xfrm>
            <a:off x="3348038" y="5203825"/>
            <a:ext cx="881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A6=2</a:t>
            </a:r>
          </a:p>
        </p:txBody>
      </p:sp>
      <p:sp>
        <p:nvSpPr>
          <p:cNvPr id="431133" name="Text Box 29"/>
          <p:cNvSpPr txBox="1">
            <a:spLocks noChangeArrowheads="1"/>
          </p:cNvSpPr>
          <p:nvPr/>
        </p:nvSpPr>
        <p:spPr bwMode="auto">
          <a:xfrm>
            <a:off x="5364163" y="5013325"/>
            <a:ext cx="881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33CC"/>
                </a:solidFill>
              </a:rPr>
              <a:t>A9=4</a:t>
            </a:r>
          </a:p>
        </p:txBody>
      </p:sp>
      <p:sp>
        <p:nvSpPr>
          <p:cNvPr id="431134" name="Text Box 30"/>
          <p:cNvSpPr txBox="1">
            <a:spLocks noChangeArrowheads="1"/>
          </p:cNvSpPr>
          <p:nvPr/>
        </p:nvSpPr>
        <p:spPr bwMode="auto">
          <a:xfrm>
            <a:off x="6732588" y="3860800"/>
            <a:ext cx="1033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33CC"/>
                </a:solidFill>
              </a:rPr>
              <a:t>A11=4</a:t>
            </a:r>
          </a:p>
        </p:txBody>
      </p:sp>
      <p:sp>
        <p:nvSpPr>
          <p:cNvPr id="431135" name="Text Box 31"/>
          <p:cNvSpPr txBox="1">
            <a:spLocks noChangeArrowheads="1"/>
          </p:cNvSpPr>
          <p:nvPr/>
        </p:nvSpPr>
        <p:spPr bwMode="auto">
          <a:xfrm>
            <a:off x="4787900" y="4005263"/>
            <a:ext cx="881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33CC"/>
                </a:solidFill>
              </a:rPr>
              <a:t>A8=7</a:t>
            </a:r>
          </a:p>
        </p:txBody>
      </p:sp>
      <p:sp>
        <p:nvSpPr>
          <p:cNvPr id="431136" name="Text Box 32"/>
          <p:cNvSpPr txBox="1">
            <a:spLocks noChangeArrowheads="1"/>
          </p:cNvSpPr>
          <p:nvPr/>
        </p:nvSpPr>
        <p:spPr bwMode="auto">
          <a:xfrm>
            <a:off x="4787900" y="2611438"/>
            <a:ext cx="881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33CC"/>
                </a:solidFill>
              </a:rPr>
              <a:t>A7=9</a:t>
            </a:r>
          </a:p>
        </p:txBody>
      </p:sp>
      <p:sp>
        <p:nvSpPr>
          <p:cNvPr id="431137" name="Text Box 33"/>
          <p:cNvSpPr txBox="1">
            <a:spLocks noChangeArrowheads="1"/>
          </p:cNvSpPr>
          <p:nvPr/>
        </p:nvSpPr>
        <p:spPr bwMode="auto">
          <a:xfrm>
            <a:off x="6732588" y="2420938"/>
            <a:ext cx="1033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33CC"/>
                </a:solidFill>
              </a:rPr>
              <a:t>A10=5</a:t>
            </a:r>
          </a:p>
        </p:txBody>
      </p:sp>
      <p:sp>
        <p:nvSpPr>
          <p:cNvPr id="431138" name="Text Box 34"/>
          <p:cNvSpPr txBox="1">
            <a:spLocks noChangeArrowheads="1"/>
          </p:cNvSpPr>
          <p:nvPr/>
        </p:nvSpPr>
        <p:spPr bwMode="auto">
          <a:xfrm>
            <a:off x="3419475" y="3908425"/>
            <a:ext cx="881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33CC"/>
                </a:solidFill>
              </a:rPr>
              <a:t>A5=1</a:t>
            </a:r>
          </a:p>
        </p:txBody>
      </p:sp>
      <p:sp>
        <p:nvSpPr>
          <p:cNvPr id="431139" name="Text Box 35"/>
          <p:cNvSpPr txBox="1">
            <a:spLocks noChangeArrowheads="1"/>
          </p:cNvSpPr>
          <p:nvPr/>
        </p:nvSpPr>
        <p:spPr bwMode="auto">
          <a:xfrm>
            <a:off x="2557463" y="2081213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6</a:t>
            </a:r>
            <a:r>
              <a:rPr lang="en-US" altLang="zh-TW"/>
              <a:t>/</a:t>
            </a:r>
            <a:r>
              <a:rPr lang="en-US" altLang="zh-TW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431140" name="Text Box 36"/>
          <p:cNvSpPr txBox="1">
            <a:spLocks noChangeArrowheads="1"/>
          </p:cNvSpPr>
          <p:nvPr/>
        </p:nvSpPr>
        <p:spPr bwMode="auto">
          <a:xfrm>
            <a:off x="2630488" y="3429000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4</a:t>
            </a:r>
            <a:r>
              <a:rPr lang="en-US" altLang="zh-TW"/>
              <a:t>/</a:t>
            </a:r>
            <a:r>
              <a:rPr lang="en-US" altLang="zh-TW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431141" name="Text Box 37"/>
          <p:cNvSpPr txBox="1">
            <a:spLocks noChangeArrowheads="1"/>
          </p:cNvSpPr>
          <p:nvPr/>
        </p:nvSpPr>
        <p:spPr bwMode="auto">
          <a:xfrm>
            <a:off x="2554288" y="4962525"/>
            <a:ext cx="725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5</a:t>
            </a:r>
            <a:r>
              <a:rPr lang="en-US" altLang="zh-TW"/>
              <a:t>/</a:t>
            </a:r>
            <a:r>
              <a:rPr lang="en-US" altLang="zh-TW">
                <a:solidFill>
                  <a:schemeClr val="accent1"/>
                </a:solidFill>
              </a:rPr>
              <a:t>11</a:t>
            </a:r>
          </a:p>
        </p:txBody>
      </p:sp>
      <p:sp>
        <p:nvSpPr>
          <p:cNvPr id="431142" name="Text Box 38"/>
          <p:cNvSpPr txBox="1">
            <a:spLocks noChangeArrowheads="1"/>
          </p:cNvSpPr>
          <p:nvPr/>
        </p:nvSpPr>
        <p:spPr bwMode="auto">
          <a:xfrm>
            <a:off x="4286250" y="2971800"/>
            <a:ext cx="57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7</a:t>
            </a:r>
            <a:r>
              <a:rPr lang="en-US" altLang="zh-TW"/>
              <a:t>/</a:t>
            </a:r>
            <a:r>
              <a:rPr lang="en-US" altLang="zh-TW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431143" name="Text Box 39"/>
          <p:cNvSpPr txBox="1">
            <a:spLocks noChangeArrowheads="1"/>
          </p:cNvSpPr>
          <p:nvPr/>
        </p:nvSpPr>
        <p:spPr bwMode="auto">
          <a:xfrm>
            <a:off x="4406900" y="4962525"/>
            <a:ext cx="725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7</a:t>
            </a:r>
            <a:r>
              <a:rPr lang="en-US" altLang="zh-TW"/>
              <a:t>/</a:t>
            </a:r>
            <a:r>
              <a:rPr lang="en-US" altLang="zh-TW">
                <a:solidFill>
                  <a:schemeClr val="accent1"/>
                </a:solidFill>
              </a:rPr>
              <a:t>13</a:t>
            </a:r>
          </a:p>
        </p:txBody>
      </p:sp>
      <p:sp>
        <p:nvSpPr>
          <p:cNvPr id="431144" name="Text Box 40"/>
          <p:cNvSpPr txBox="1">
            <a:spLocks noChangeArrowheads="1"/>
          </p:cNvSpPr>
          <p:nvPr/>
        </p:nvSpPr>
        <p:spPr bwMode="auto">
          <a:xfrm>
            <a:off x="5708650" y="1963738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16</a:t>
            </a:r>
            <a:r>
              <a:rPr lang="en-US" altLang="zh-TW"/>
              <a:t>/</a:t>
            </a:r>
            <a:r>
              <a:rPr lang="en-US" altLang="zh-TW">
                <a:solidFill>
                  <a:schemeClr val="accent1"/>
                </a:solidFill>
              </a:rPr>
              <a:t>16</a:t>
            </a:r>
          </a:p>
        </p:txBody>
      </p:sp>
      <p:sp>
        <p:nvSpPr>
          <p:cNvPr id="431145" name="Text Box 41"/>
          <p:cNvSpPr txBox="1">
            <a:spLocks noChangeArrowheads="1"/>
          </p:cNvSpPr>
          <p:nvPr/>
        </p:nvSpPr>
        <p:spPr bwMode="auto">
          <a:xfrm>
            <a:off x="5781675" y="3521075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14</a:t>
            </a:r>
            <a:r>
              <a:rPr lang="en-US" altLang="zh-TW"/>
              <a:t>/</a:t>
            </a:r>
            <a:r>
              <a:rPr lang="en-US" altLang="zh-TW">
                <a:solidFill>
                  <a:schemeClr val="accent1"/>
                </a:solidFill>
              </a:rPr>
              <a:t>17</a:t>
            </a:r>
          </a:p>
        </p:txBody>
      </p:sp>
      <p:sp>
        <p:nvSpPr>
          <p:cNvPr id="431147" name="Text Box 43"/>
          <p:cNvSpPr txBox="1">
            <a:spLocks noChangeArrowheads="1"/>
          </p:cNvSpPr>
          <p:nvPr/>
        </p:nvSpPr>
        <p:spPr bwMode="auto">
          <a:xfrm>
            <a:off x="7581900" y="2684463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21</a:t>
            </a:r>
            <a:r>
              <a:rPr lang="en-US" altLang="zh-TW"/>
              <a:t>/</a:t>
            </a:r>
            <a:r>
              <a:rPr lang="en-US" altLang="zh-TW">
                <a:solidFill>
                  <a:schemeClr val="accent1"/>
                </a:solidFill>
              </a:rPr>
              <a:t>21</a:t>
            </a:r>
          </a:p>
        </p:txBody>
      </p:sp>
      <p:sp>
        <p:nvSpPr>
          <p:cNvPr id="431148" name="Text Box 44"/>
          <p:cNvSpPr txBox="1">
            <a:spLocks noChangeArrowheads="1"/>
          </p:cNvSpPr>
          <p:nvPr/>
        </p:nvSpPr>
        <p:spPr bwMode="auto">
          <a:xfrm>
            <a:off x="684213" y="3357563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0</a:t>
            </a:r>
            <a:r>
              <a:rPr lang="en-US" altLang="zh-TW"/>
              <a:t>/</a:t>
            </a:r>
            <a:r>
              <a:rPr lang="en-US" altLang="zh-TW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431149" name="Oval 45"/>
          <p:cNvSpPr>
            <a:spLocks noChangeArrowheads="1"/>
          </p:cNvSpPr>
          <p:nvPr/>
        </p:nvSpPr>
        <p:spPr bwMode="auto">
          <a:xfrm>
            <a:off x="2555875" y="2565400"/>
            <a:ext cx="574675" cy="57626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/>
              <a:t>V2</a:t>
            </a:r>
          </a:p>
        </p:txBody>
      </p:sp>
    </p:spTree>
    <p:extLst>
      <p:ext uri="{BB962C8B-B14F-4D97-AF65-F5344CB8AC3E}">
        <p14:creationId xmlns:p14="http://schemas.microsoft.com/office/powerpoint/2010/main" val="591119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32929"/>
            <a:ext cx="8226425" cy="863823"/>
          </a:xfrm>
        </p:spPr>
        <p:txBody>
          <a:bodyPr/>
          <a:lstStyle/>
          <a:p>
            <a:r>
              <a:rPr lang="en-US" altLang="zh-TW" dirty="0" smtClean="0"/>
              <a:t>Articulation </a:t>
            </a:r>
            <a:r>
              <a:rPr lang="en-US" altLang="zh-TW" dirty="0"/>
              <a:t>Points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412875"/>
            <a:ext cx="8868915" cy="4752975"/>
          </a:xfrm>
        </p:spPr>
        <p:txBody>
          <a:bodyPr/>
          <a:lstStyle/>
          <a:p>
            <a:r>
              <a:rPr lang="en-US" altLang="zh-TW" sz="2800" dirty="0" smtClean="0"/>
              <a:t>Assumption</a:t>
            </a:r>
            <a:r>
              <a:rPr lang="en-US" altLang="zh-TW" sz="2800" dirty="0"/>
              <a:t>: </a:t>
            </a:r>
            <a:r>
              <a:rPr lang="en-US" altLang="zh-TW" sz="2800" i="1" dirty="0"/>
              <a:t>G</a:t>
            </a:r>
            <a:r>
              <a:rPr lang="en-US" altLang="zh-TW" sz="2800" dirty="0"/>
              <a:t> is an </a:t>
            </a:r>
            <a:r>
              <a:rPr lang="en-US" altLang="zh-TW" sz="2800" dirty="0">
                <a:solidFill>
                  <a:srgbClr val="0000FF"/>
                </a:solidFill>
              </a:rPr>
              <a:t>undirected</a:t>
            </a:r>
            <a:r>
              <a:rPr lang="en-US" altLang="zh-TW" sz="2800" dirty="0"/>
              <a:t>, </a:t>
            </a:r>
            <a:r>
              <a:rPr lang="en-US" altLang="zh-TW" sz="2800" dirty="0">
                <a:solidFill>
                  <a:srgbClr val="0000FF"/>
                </a:solidFill>
              </a:rPr>
              <a:t>connected graph</a:t>
            </a:r>
          </a:p>
          <a:p>
            <a:r>
              <a:rPr lang="en-US" altLang="zh-TW" sz="2800" b="1" dirty="0"/>
              <a:t>Definition:</a:t>
            </a:r>
            <a:r>
              <a:rPr lang="en-US" altLang="zh-TW" sz="2800" dirty="0"/>
              <a:t> A </a:t>
            </a:r>
            <a:r>
              <a:rPr lang="en-US" altLang="zh-TW" sz="2800" dirty="0">
                <a:solidFill>
                  <a:srgbClr val="0000FF"/>
                </a:solidFill>
              </a:rPr>
              <a:t>vertex </a:t>
            </a:r>
            <a:r>
              <a:rPr lang="en-US" altLang="zh-TW" sz="2800" i="1" dirty="0">
                <a:solidFill>
                  <a:srgbClr val="0000FF"/>
                </a:solidFill>
              </a:rPr>
              <a:t>v</a:t>
            </a:r>
            <a:r>
              <a:rPr lang="en-US" altLang="zh-TW" sz="2800" dirty="0">
                <a:solidFill>
                  <a:srgbClr val="0000FF"/>
                </a:solidFill>
              </a:rPr>
              <a:t> </a:t>
            </a:r>
            <a:r>
              <a:rPr lang="en-US" altLang="zh-TW" sz="2800" dirty="0"/>
              <a:t>of </a:t>
            </a:r>
            <a:r>
              <a:rPr lang="en-US" altLang="zh-TW" sz="2800" i="1" dirty="0"/>
              <a:t>G</a:t>
            </a:r>
            <a:r>
              <a:rPr lang="en-US" altLang="zh-TW" sz="2800" dirty="0"/>
              <a:t> is </a:t>
            </a:r>
            <a:r>
              <a:rPr lang="en-US" altLang="zh-TW" sz="2800" dirty="0">
                <a:solidFill>
                  <a:srgbClr val="0000FF"/>
                </a:solidFill>
              </a:rPr>
              <a:t>an articulation </a:t>
            </a:r>
            <a:r>
              <a:rPr lang="en-US" altLang="zh-TW" sz="2800" dirty="0" smtClean="0">
                <a:solidFill>
                  <a:srgbClr val="0000FF"/>
                </a:solidFill>
              </a:rPr>
              <a:t>point</a:t>
            </a:r>
            <a:endParaRPr lang="en-US" altLang="zh-TW" sz="2800" dirty="0">
              <a:solidFill>
                <a:srgbClr val="0000FF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altLang="zh-TW" sz="2800" dirty="0" err="1" smtClean="0"/>
              <a:t>iff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the </a:t>
            </a:r>
            <a:r>
              <a:rPr lang="en-US" altLang="zh-TW" sz="2800" u="sng" dirty="0"/>
              <a:t>deletion of </a:t>
            </a:r>
            <a:r>
              <a:rPr lang="en-US" altLang="zh-TW" sz="2800" i="1" u="sng" dirty="0"/>
              <a:t>v</a:t>
            </a:r>
            <a:r>
              <a:rPr lang="en-US" altLang="zh-TW" sz="2800" dirty="0"/>
              <a:t>, </a:t>
            </a:r>
            <a:endParaRPr lang="en-US" altLang="zh-TW" sz="2800" dirty="0" smtClean="0"/>
          </a:p>
          <a:p>
            <a:pPr>
              <a:buFont typeface="Wingdings" pitchFamily="2" charset="2"/>
              <a:buChar char="ü"/>
            </a:pPr>
            <a:r>
              <a:rPr lang="en-US" altLang="zh-TW" sz="2800" dirty="0" smtClean="0"/>
              <a:t>together </a:t>
            </a:r>
            <a:r>
              <a:rPr lang="en-US" altLang="zh-TW" sz="2800" dirty="0"/>
              <a:t>with the deletion of all edges incident to </a:t>
            </a:r>
            <a:r>
              <a:rPr lang="en-US" altLang="zh-TW" sz="2800" i="1" dirty="0" smtClean="0"/>
              <a:t>v</a:t>
            </a:r>
            <a:endParaRPr lang="en-US" altLang="zh-TW" sz="2800" dirty="0"/>
          </a:p>
          <a:p>
            <a:pPr>
              <a:buFont typeface="Wingdings" pitchFamily="2" charset="2"/>
              <a:buChar char="ü"/>
            </a:pPr>
            <a:r>
              <a:rPr lang="en-US" altLang="zh-TW" sz="2800" dirty="0" smtClean="0"/>
              <a:t>leaves </a:t>
            </a:r>
            <a:r>
              <a:rPr lang="en-US" altLang="zh-TW" sz="2800" dirty="0"/>
              <a:t>behind a graph that </a:t>
            </a:r>
            <a:r>
              <a:rPr lang="en-US" altLang="zh-TW" sz="2800" dirty="0">
                <a:solidFill>
                  <a:srgbClr val="0000FF"/>
                </a:solidFill>
              </a:rPr>
              <a:t>has at least two connected components</a:t>
            </a:r>
            <a:r>
              <a:rPr lang="en-US" altLang="zh-TW" sz="2800" dirty="0" smtClean="0"/>
              <a:t>.</a:t>
            </a:r>
            <a:endParaRPr lang="en-US" altLang="zh-TW" sz="28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08E7-7627-4C97-BB7F-D9D46D096B4F}" type="slidenum">
              <a:rPr lang="en-US" altLang="zh-TW" smtClean="0"/>
              <a:pPr/>
              <a:t>46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944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3068960"/>
            <a:ext cx="9144000" cy="378904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lIns="92075" tIns="46038" rIns="92075" bIns="46038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000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void connected(void)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{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    for (i=0; i&lt;n; i++) </a:t>
            </a:r>
            <a:endParaRPr lang="en-US" altLang="zh-TW" sz="2000" b="1" dirty="0" smtClean="0">
              <a:solidFill>
                <a:schemeClr val="tx1"/>
              </a:solidFill>
              <a:latin typeface="Courier New" pitchFamily="49" charset="0"/>
              <a:ea typeface="新細明體" charset="-120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2000" b="1" dirty="0" smtClean="0">
                <a:latin typeface="Courier New" pitchFamily="49" charset="0"/>
                <a:ea typeface="新細明體" charset="-120"/>
              </a:rPr>
              <a:t>   </a:t>
            </a:r>
            <a:r>
              <a:rPr lang="en-US" altLang="zh-TW" sz="2000" b="1" dirty="0" smtClean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{</a:t>
            </a:r>
            <a:endParaRPr lang="en-US" altLang="zh-TW" sz="2000" b="1" dirty="0">
              <a:solidFill>
                <a:schemeClr val="tx1"/>
              </a:solidFill>
              <a:latin typeface="Courier New" pitchFamily="49" charset="0"/>
              <a:ea typeface="新細明體" charset="-120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        if (!visited[i]) </a:t>
            </a:r>
            <a:endParaRPr lang="en-US" altLang="zh-TW" sz="2000" b="1" dirty="0" smtClean="0">
              <a:solidFill>
                <a:schemeClr val="tx1"/>
              </a:solidFill>
              <a:latin typeface="Courier New" pitchFamily="49" charset="0"/>
              <a:ea typeface="新細明體" charset="-120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2000" b="1" dirty="0" smtClean="0">
                <a:latin typeface="Courier New" pitchFamily="49" charset="0"/>
                <a:ea typeface="新細明體" charset="-120"/>
              </a:rPr>
              <a:t>       </a:t>
            </a:r>
            <a:r>
              <a:rPr lang="en-US" altLang="zh-TW" sz="2000" b="1" dirty="0" smtClean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{</a:t>
            </a:r>
            <a:endParaRPr lang="en-US" altLang="zh-TW" sz="2000" b="1" dirty="0">
              <a:solidFill>
                <a:schemeClr val="tx1"/>
              </a:solidFill>
              <a:latin typeface="Courier New" pitchFamily="49" charset="0"/>
              <a:ea typeface="新細明體" charset="-120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            </a:t>
            </a:r>
            <a:r>
              <a:rPr lang="en-US" altLang="zh-TW" sz="2000" b="1" dirty="0" err="1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dfs</a:t>
            </a: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(i);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            </a:t>
            </a:r>
            <a:r>
              <a:rPr lang="en-US" altLang="zh-TW" sz="2000" b="1" dirty="0" err="1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printf</a:t>
            </a: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(“\n”);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        }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    }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000" b="1" dirty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}</a:t>
            </a:r>
          </a:p>
        </p:txBody>
      </p:sp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15888"/>
            <a:ext cx="8226425" cy="865187"/>
          </a:xfrm>
        </p:spPr>
        <p:txBody>
          <a:bodyPr/>
          <a:lstStyle/>
          <a:p>
            <a:r>
              <a:rPr lang="en-US" altLang="zh-TW" dirty="0"/>
              <a:t>Connected components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879475"/>
            <a:ext cx="8226425" cy="2117725"/>
          </a:xfrm>
        </p:spPr>
        <p:txBody>
          <a:bodyPr/>
          <a:lstStyle/>
          <a:p>
            <a:r>
              <a:rPr lang="en-US" altLang="zh-TW" sz="2800" dirty="0" smtClean="0"/>
              <a:t>If </a:t>
            </a:r>
            <a:r>
              <a:rPr lang="en-US" altLang="zh-TW" sz="2800" i="1" dirty="0"/>
              <a:t>G</a:t>
            </a:r>
            <a:r>
              <a:rPr lang="en-US" altLang="zh-TW" sz="2800" dirty="0"/>
              <a:t> is an </a:t>
            </a:r>
            <a:r>
              <a:rPr lang="en-US" altLang="zh-TW" sz="2800" dirty="0">
                <a:solidFill>
                  <a:srgbClr val="0000FF"/>
                </a:solidFill>
              </a:rPr>
              <a:t>undirected graph</a:t>
            </a:r>
            <a:r>
              <a:rPr lang="en-US" altLang="zh-TW" sz="2800" dirty="0"/>
              <a:t>, then one can determine whether or not it is connected:</a:t>
            </a:r>
          </a:p>
          <a:p>
            <a:pPr lvl="1"/>
            <a:r>
              <a:rPr lang="en-US" altLang="zh-TW" sz="2400" dirty="0">
                <a:solidFill>
                  <a:schemeClr val="tx2"/>
                </a:solidFill>
              </a:rPr>
              <a:t>simply making a </a:t>
            </a:r>
            <a:r>
              <a:rPr lang="en-US" altLang="zh-TW" sz="2400" dirty="0">
                <a:solidFill>
                  <a:srgbClr val="0000FF"/>
                </a:solidFill>
              </a:rPr>
              <a:t>call to either </a:t>
            </a:r>
            <a:r>
              <a:rPr lang="en-US" altLang="zh-TW" sz="2400" dirty="0" err="1">
                <a:solidFill>
                  <a:srgbClr val="0000FF"/>
                </a:solidFill>
              </a:rPr>
              <a:t>dfs</a:t>
            </a:r>
            <a:r>
              <a:rPr lang="en-US" altLang="zh-TW" sz="2400" dirty="0">
                <a:solidFill>
                  <a:srgbClr val="0000FF"/>
                </a:solidFill>
              </a:rPr>
              <a:t> or </a:t>
            </a:r>
            <a:r>
              <a:rPr lang="en-US" altLang="zh-TW" sz="2400" dirty="0" err="1">
                <a:solidFill>
                  <a:srgbClr val="0000FF"/>
                </a:solidFill>
              </a:rPr>
              <a:t>bfs</a:t>
            </a:r>
            <a:endParaRPr lang="en-US" altLang="zh-TW" sz="2400" dirty="0">
              <a:solidFill>
                <a:srgbClr val="0000FF"/>
              </a:solidFill>
            </a:endParaRPr>
          </a:p>
          <a:p>
            <a:pPr lvl="1"/>
            <a:r>
              <a:rPr lang="en-US" altLang="zh-TW" sz="2400" dirty="0"/>
              <a:t>then </a:t>
            </a:r>
            <a:r>
              <a:rPr lang="en-US" altLang="zh-TW" sz="2400" dirty="0">
                <a:solidFill>
                  <a:srgbClr val="0000FF"/>
                </a:solidFill>
              </a:rPr>
              <a:t>determining if there is any unvisited vertex</a:t>
            </a:r>
          </a:p>
        </p:txBody>
      </p:sp>
      <p:sp>
        <p:nvSpPr>
          <p:cNvPr id="251909" name="Text Box 5"/>
          <p:cNvSpPr txBox="1">
            <a:spLocks noChangeArrowheads="1"/>
          </p:cNvSpPr>
          <p:nvPr/>
        </p:nvSpPr>
        <p:spPr bwMode="auto">
          <a:xfrm>
            <a:off x="4932040" y="5301208"/>
            <a:ext cx="389722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adjacency list: O(</a:t>
            </a:r>
            <a:r>
              <a:rPr lang="en-US" altLang="zh-TW" sz="2800" b="1" dirty="0" err="1">
                <a:solidFill>
                  <a:srgbClr val="FF0000"/>
                </a:solidFill>
              </a:rPr>
              <a:t>n+e</a:t>
            </a:r>
            <a:r>
              <a:rPr lang="en-US" altLang="zh-TW" sz="2800" b="1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sz="2800" b="1" dirty="0">
                <a:solidFill>
                  <a:srgbClr val="FF0000"/>
                </a:solidFill>
              </a:rPr>
              <a:t>adjacency matrix: O(n</a:t>
            </a:r>
            <a:r>
              <a:rPr lang="en-US" altLang="zh-TW" sz="2800" b="1" baseline="30000" dirty="0">
                <a:solidFill>
                  <a:srgbClr val="FF0000"/>
                </a:solidFill>
              </a:rPr>
              <a:t>2</a:t>
            </a:r>
            <a:r>
              <a:rPr lang="en-US" altLang="zh-TW" sz="28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08E7-7627-4C97-BB7F-D9D46D096B4F}" type="slidenum">
              <a:rPr lang="en-US" altLang="zh-TW" smtClean="0"/>
              <a:pPr/>
              <a:t>47</a:t>
            </a:fld>
            <a:endParaRPr lang="en-US" altLang="zh-TW"/>
          </a:p>
        </p:txBody>
      </p:sp>
      <p:sp>
        <p:nvSpPr>
          <p:cNvPr id="3" name="矩形 2"/>
          <p:cNvSpPr/>
          <p:nvPr/>
        </p:nvSpPr>
        <p:spPr bwMode="auto">
          <a:xfrm>
            <a:off x="1835696" y="4963480"/>
            <a:ext cx="1224136" cy="4817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4721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1216" y="188640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Examples of </a:t>
            </a:r>
            <a:br>
              <a:rPr lang="en-US" altLang="zh-TW" dirty="0" smtClean="0"/>
            </a:br>
            <a:r>
              <a:rPr lang="en-US" altLang="zh-TW" dirty="0" smtClean="0"/>
              <a:t>Articulation </a:t>
            </a:r>
            <a:r>
              <a:rPr lang="en-US" altLang="zh-TW" dirty="0"/>
              <a:t>Points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031" y="1557610"/>
            <a:ext cx="8226425" cy="5032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dirty="0">
                <a:effectLst/>
              </a:rPr>
              <a:t>Examples of Articulation Points (</a:t>
            </a:r>
            <a:r>
              <a:rPr lang="en-US" altLang="zh-TW" sz="2800" dirty="0">
                <a:solidFill>
                  <a:srgbClr val="FF0000"/>
                </a:solidFill>
                <a:effectLst/>
              </a:rPr>
              <a:t>node 1, 3, 5, 7</a:t>
            </a:r>
            <a:r>
              <a:rPr lang="en-US" altLang="zh-TW" sz="2800" dirty="0">
                <a:effectLst/>
              </a:rPr>
              <a:t>)</a:t>
            </a:r>
          </a:p>
        </p:txBody>
      </p:sp>
      <p:sp>
        <p:nvSpPr>
          <p:cNvPr id="257053" name="Text Box 29"/>
          <p:cNvSpPr txBox="1">
            <a:spLocks noChangeArrowheads="1"/>
          </p:cNvSpPr>
          <p:nvPr/>
        </p:nvSpPr>
        <p:spPr bwMode="auto">
          <a:xfrm>
            <a:off x="179512" y="5554667"/>
            <a:ext cx="2525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400" b="1">
                <a:solidFill>
                  <a:srgbClr val="0000FF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Connected graph</a:t>
            </a:r>
          </a:p>
        </p:txBody>
      </p:sp>
      <p:sp>
        <p:nvSpPr>
          <p:cNvPr id="257076" name="Text Box 52"/>
          <p:cNvSpPr txBox="1">
            <a:spLocks noChangeArrowheads="1"/>
          </p:cNvSpPr>
          <p:nvPr/>
        </p:nvSpPr>
        <p:spPr bwMode="auto">
          <a:xfrm>
            <a:off x="3334714" y="5550331"/>
            <a:ext cx="225574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 sz="2400" b="1">
                <a:solidFill>
                  <a:srgbClr val="0000FF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two connected </a:t>
            </a:r>
            <a:br>
              <a:rPr lang="en-US" altLang="zh-TW" sz="2400" b="1">
                <a:solidFill>
                  <a:srgbClr val="0000FF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2400" b="1">
                <a:solidFill>
                  <a:srgbClr val="0000FF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components</a:t>
            </a:r>
          </a:p>
        </p:txBody>
      </p:sp>
      <p:sp>
        <p:nvSpPr>
          <p:cNvPr id="257102" name="Text Box 78"/>
          <p:cNvSpPr txBox="1">
            <a:spLocks noChangeArrowheads="1"/>
          </p:cNvSpPr>
          <p:nvPr/>
        </p:nvSpPr>
        <p:spPr bwMode="auto">
          <a:xfrm>
            <a:off x="5867524" y="5554667"/>
            <a:ext cx="3051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 sz="2400" b="1">
                <a:solidFill>
                  <a:srgbClr val="0000FF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one connected graph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08E7-7627-4C97-BB7F-D9D46D096B4F}" type="slidenum">
              <a:rPr lang="en-US" altLang="zh-TW" smtClean="0"/>
              <a:pPr/>
              <a:t>48</a:t>
            </a:fld>
            <a:endParaRPr lang="en-US" altLang="zh-TW"/>
          </a:p>
        </p:txBody>
      </p:sp>
      <p:sp>
        <p:nvSpPr>
          <p:cNvPr id="81" name="Line 1049"/>
          <p:cNvSpPr>
            <a:spLocks noChangeShapeType="1"/>
          </p:cNvSpPr>
          <p:nvPr/>
        </p:nvSpPr>
        <p:spPr bwMode="auto">
          <a:xfrm>
            <a:off x="600077" y="2775619"/>
            <a:ext cx="0" cy="874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" name="Line 1050"/>
          <p:cNvSpPr>
            <a:spLocks noChangeShapeType="1"/>
          </p:cNvSpPr>
          <p:nvPr/>
        </p:nvSpPr>
        <p:spPr bwMode="auto">
          <a:xfrm flipH="1">
            <a:off x="152402" y="3650332"/>
            <a:ext cx="447675" cy="749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3" name="Line 1051"/>
          <p:cNvSpPr>
            <a:spLocks noChangeShapeType="1"/>
          </p:cNvSpPr>
          <p:nvPr/>
        </p:nvSpPr>
        <p:spPr bwMode="auto">
          <a:xfrm>
            <a:off x="152402" y="4399632"/>
            <a:ext cx="523875" cy="925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4" name="Line 1052"/>
          <p:cNvSpPr>
            <a:spLocks noChangeShapeType="1"/>
          </p:cNvSpPr>
          <p:nvPr/>
        </p:nvSpPr>
        <p:spPr bwMode="auto">
          <a:xfrm flipV="1">
            <a:off x="676277" y="4325019"/>
            <a:ext cx="422275" cy="974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5" name="Line 1053"/>
          <p:cNvSpPr>
            <a:spLocks noChangeShapeType="1"/>
          </p:cNvSpPr>
          <p:nvPr/>
        </p:nvSpPr>
        <p:spPr bwMode="auto">
          <a:xfrm>
            <a:off x="1123952" y="4350419"/>
            <a:ext cx="5476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" name="Line 1054"/>
          <p:cNvSpPr>
            <a:spLocks noChangeShapeType="1"/>
          </p:cNvSpPr>
          <p:nvPr/>
        </p:nvSpPr>
        <p:spPr bwMode="auto">
          <a:xfrm>
            <a:off x="1646240" y="4350419"/>
            <a:ext cx="523875" cy="874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7" name="Line 1055"/>
          <p:cNvSpPr>
            <a:spLocks noChangeShapeType="1"/>
          </p:cNvSpPr>
          <p:nvPr/>
        </p:nvSpPr>
        <p:spPr bwMode="auto">
          <a:xfrm flipV="1">
            <a:off x="2144715" y="2600994"/>
            <a:ext cx="0" cy="2573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" name="Line 1056"/>
          <p:cNvSpPr>
            <a:spLocks noChangeShapeType="1"/>
          </p:cNvSpPr>
          <p:nvPr/>
        </p:nvSpPr>
        <p:spPr bwMode="auto">
          <a:xfrm flipV="1">
            <a:off x="2144715" y="2726407"/>
            <a:ext cx="671512" cy="798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9" name="Oval 1057"/>
          <p:cNvSpPr>
            <a:spLocks noChangeArrowheads="1"/>
          </p:cNvSpPr>
          <p:nvPr/>
        </p:nvSpPr>
        <p:spPr bwMode="auto">
          <a:xfrm>
            <a:off x="352427" y="2526382"/>
            <a:ext cx="473075" cy="449262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0" name="Oval 1058"/>
          <p:cNvSpPr>
            <a:spLocks noChangeArrowheads="1"/>
          </p:cNvSpPr>
          <p:nvPr/>
        </p:nvSpPr>
        <p:spPr bwMode="auto">
          <a:xfrm>
            <a:off x="395290" y="3450307"/>
            <a:ext cx="454025" cy="450850"/>
          </a:xfrm>
          <a:prstGeom prst="ellipse">
            <a:avLst/>
          </a:prstGeom>
          <a:solidFill>
            <a:srgbClr val="FF99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1</a:t>
            </a:r>
          </a:p>
        </p:txBody>
      </p:sp>
      <p:sp>
        <p:nvSpPr>
          <p:cNvPr id="91" name="Oval 1059"/>
          <p:cNvSpPr>
            <a:spLocks noChangeArrowheads="1"/>
          </p:cNvSpPr>
          <p:nvPr/>
        </p:nvSpPr>
        <p:spPr bwMode="auto">
          <a:xfrm>
            <a:off x="-71435" y="4175794"/>
            <a:ext cx="473075" cy="44926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" name="Oval 1060"/>
          <p:cNvSpPr>
            <a:spLocks noChangeArrowheads="1"/>
          </p:cNvSpPr>
          <p:nvPr/>
        </p:nvSpPr>
        <p:spPr bwMode="auto">
          <a:xfrm>
            <a:off x="401640" y="5044157"/>
            <a:ext cx="454025" cy="468312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zh-TW" sz="2400">
              <a:solidFill>
                <a:schemeClr val="tx1"/>
              </a:solidFill>
              <a:ea typeface="新細明體" charset="-120"/>
            </a:endParaRPr>
          </a:p>
          <a:p>
            <a:endParaRPr lang="en-US" altLang="zh-TW" sz="240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93" name="Oval 1061"/>
          <p:cNvSpPr>
            <a:spLocks noChangeArrowheads="1"/>
          </p:cNvSpPr>
          <p:nvPr/>
        </p:nvSpPr>
        <p:spPr bwMode="auto">
          <a:xfrm>
            <a:off x="800102" y="4124994"/>
            <a:ext cx="473075" cy="449263"/>
          </a:xfrm>
          <a:prstGeom prst="ellipse">
            <a:avLst/>
          </a:prstGeom>
          <a:solidFill>
            <a:srgbClr val="FF99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3</a:t>
            </a:r>
            <a:endParaRPr lang="en-US" altLang="zh-TW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94" name="Oval 1062"/>
          <p:cNvSpPr>
            <a:spLocks noChangeArrowheads="1"/>
          </p:cNvSpPr>
          <p:nvPr/>
        </p:nvSpPr>
        <p:spPr bwMode="auto">
          <a:xfrm>
            <a:off x="1422402" y="4099594"/>
            <a:ext cx="473075" cy="450850"/>
          </a:xfrm>
          <a:prstGeom prst="ellipse">
            <a:avLst/>
          </a:prstGeom>
          <a:solidFill>
            <a:srgbClr val="FF99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5</a:t>
            </a:r>
          </a:p>
        </p:txBody>
      </p:sp>
      <p:sp>
        <p:nvSpPr>
          <p:cNvPr id="95" name="Oval 1063"/>
          <p:cNvSpPr>
            <a:spLocks noChangeArrowheads="1"/>
          </p:cNvSpPr>
          <p:nvPr/>
        </p:nvSpPr>
        <p:spPr bwMode="auto">
          <a:xfrm>
            <a:off x="1895477" y="5045744"/>
            <a:ext cx="473075" cy="44926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6</a:t>
            </a:r>
          </a:p>
        </p:txBody>
      </p:sp>
      <p:sp>
        <p:nvSpPr>
          <p:cNvPr id="96" name="Oval 1064"/>
          <p:cNvSpPr>
            <a:spLocks noChangeArrowheads="1"/>
          </p:cNvSpPr>
          <p:nvPr/>
        </p:nvSpPr>
        <p:spPr bwMode="auto">
          <a:xfrm>
            <a:off x="1895477" y="2426369"/>
            <a:ext cx="473075" cy="44926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7" name="Oval 1065"/>
          <p:cNvSpPr>
            <a:spLocks noChangeArrowheads="1"/>
          </p:cNvSpPr>
          <p:nvPr/>
        </p:nvSpPr>
        <p:spPr bwMode="auto">
          <a:xfrm>
            <a:off x="2617790" y="2426369"/>
            <a:ext cx="473075" cy="44926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8" name="Oval 1066"/>
          <p:cNvSpPr>
            <a:spLocks noChangeArrowheads="1"/>
          </p:cNvSpPr>
          <p:nvPr/>
        </p:nvSpPr>
        <p:spPr bwMode="auto">
          <a:xfrm>
            <a:off x="1920877" y="3301082"/>
            <a:ext cx="473075" cy="449262"/>
          </a:xfrm>
          <a:prstGeom prst="ellipse">
            <a:avLst/>
          </a:prstGeom>
          <a:solidFill>
            <a:srgbClr val="FF99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TW" sz="2400" dirty="0" smtClean="0">
                <a:solidFill>
                  <a:schemeClr val="tx1"/>
                </a:solidFill>
                <a:ea typeface="新細明體" charset="-120"/>
              </a:rPr>
              <a:t>7</a:t>
            </a:r>
            <a:endParaRPr lang="zh-TW" altLang="zh-TW" sz="2400" dirty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99" name="Text Box 1067"/>
          <p:cNvSpPr txBox="1">
            <a:spLocks noChangeArrowheads="1"/>
          </p:cNvSpPr>
          <p:nvPr/>
        </p:nvSpPr>
        <p:spPr bwMode="auto">
          <a:xfrm>
            <a:off x="422277" y="2521619"/>
            <a:ext cx="269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0</a:t>
            </a:r>
          </a:p>
        </p:txBody>
      </p:sp>
      <p:sp>
        <p:nvSpPr>
          <p:cNvPr id="100" name="Text Box 1071"/>
          <p:cNvSpPr txBox="1">
            <a:spLocks noChangeArrowheads="1"/>
          </p:cNvSpPr>
          <p:nvPr/>
        </p:nvSpPr>
        <p:spPr bwMode="auto">
          <a:xfrm>
            <a:off x="1976440" y="2429544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8        9</a:t>
            </a:r>
          </a:p>
        </p:txBody>
      </p:sp>
      <p:sp>
        <p:nvSpPr>
          <p:cNvPr id="102" name="Text Box 1074"/>
          <p:cNvSpPr txBox="1">
            <a:spLocks noChangeArrowheads="1"/>
          </p:cNvSpPr>
          <p:nvPr/>
        </p:nvSpPr>
        <p:spPr bwMode="auto">
          <a:xfrm>
            <a:off x="28577" y="3793207"/>
            <a:ext cx="2063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    2</a:t>
            </a:r>
          </a:p>
        </p:txBody>
      </p:sp>
      <p:sp>
        <p:nvSpPr>
          <p:cNvPr id="103" name="Text Box 1078"/>
          <p:cNvSpPr txBox="1">
            <a:spLocks noChangeArrowheads="1"/>
          </p:cNvSpPr>
          <p:nvPr/>
        </p:nvSpPr>
        <p:spPr bwMode="auto">
          <a:xfrm>
            <a:off x="442915" y="5060032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4</a:t>
            </a:r>
            <a:endParaRPr lang="en-US" altLang="zh-TW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104" name="Line 1080"/>
          <p:cNvSpPr>
            <a:spLocks noChangeShapeType="1"/>
          </p:cNvSpPr>
          <p:nvPr/>
        </p:nvSpPr>
        <p:spPr bwMode="auto">
          <a:xfrm>
            <a:off x="752477" y="3877344"/>
            <a:ext cx="230188" cy="265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5" name="Line 1081"/>
          <p:cNvSpPr>
            <a:spLocks noChangeShapeType="1"/>
          </p:cNvSpPr>
          <p:nvPr/>
        </p:nvSpPr>
        <p:spPr bwMode="auto">
          <a:xfrm flipV="1">
            <a:off x="1758952" y="3701132"/>
            <a:ext cx="280988" cy="423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7" name="Line 1083"/>
          <p:cNvSpPr>
            <a:spLocks noChangeShapeType="1"/>
          </p:cNvSpPr>
          <p:nvPr/>
        </p:nvSpPr>
        <p:spPr bwMode="auto">
          <a:xfrm>
            <a:off x="3540127" y="2698130"/>
            <a:ext cx="0" cy="874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8" name="Line 1084"/>
          <p:cNvSpPr>
            <a:spLocks noChangeShapeType="1"/>
          </p:cNvSpPr>
          <p:nvPr/>
        </p:nvSpPr>
        <p:spPr bwMode="auto">
          <a:xfrm flipH="1">
            <a:off x="3092452" y="3572843"/>
            <a:ext cx="447675" cy="749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9" name="Line 1085"/>
          <p:cNvSpPr>
            <a:spLocks noChangeShapeType="1"/>
          </p:cNvSpPr>
          <p:nvPr/>
        </p:nvSpPr>
        <p:spPr bwMode="auto">
          <a:xfrm>
            <a:off x="3092452" y="4322143"/>
            <a:ext cx="523875" cy="925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0" name="Line 1088"/>
          <p:cNvSpPr>
            <a:spLocks noChangeShapeType="1"/>
          </p:cNvSpPr>
          <p:nvPr/>
        </p:nvSpPr>
        <p:spPr bwMode="auto">
          <a:xfrm>
            <a:off x="4586290" y="4272930"/>
            <a:ext cx="523875" cy="874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1" name="Line 1089"/>
          <p:cNvSpPr>
            <a:spLocks noChangeShapeType="1"/>
          </p:cNvSpPr>
          <p:nvPr/>
        </p:nvSpPr>
        <p:spPr bwMode="auto">
          <a:xfrm flipV="1">
            <a:off x="5084765" y="2523505"/>
            <a:ext cx="0" cy="2573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" name="Line 1090"/>
          <p:cNvSpPr>
            <a:spLocks noChangeShapeType="1"/>
          </p:cNvSpPr>
          <p:nvPr/>
        </p:nvSpPr>
        <p:spPr bwMode="auto">
          <a:xfrm flipV="1">
            <a:off x="5084765" y="2648918"/>
            <a:ext cx="671512" cy="798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3" name="Oval 1091"/>
          <p:cNvSpPr>
            <a:spLocks noChangeArrowheads="1"/>
          </p:cNvSpPr>
          <p:nvPr/>
        </p:nvSpPr>
        <p:spPr bwMode="auto">
          <a:xfrm>
            <a:off x="3292477" y="2448893"/>
            <a:ext cx="473075" cy="449262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4" name="Oval 1092"/>
          <p:cNvSpPr>
            <a:spLocks noChangeArrowheads="1"/>
          </p:cNvSpPr>
          <p:nvPr/>
        </p:nvSpPr>
        <p:spPr bwMode="auto">
          <a:xfrm>
            <a:off x="3335340" y="3372818"/>
            <a:ext cx="454025" cy="4508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1</a:t>
            </a:r>
          </a:p>
        </p:txBody>
      </p:sp>
      <p:sp>
        <p:nvSpPr>
          <p:cNvPr id="115" name="Oval 1093"/>
          <p:cNvSpPr>
            <a:spLocks noChangeArrowheads="1"/>
          </p:cNvSpPr>
          <p:nvPr/>
        </p:nvSpPr>
        <p:spPr bwMode="auto">
          <a:xfrm>
            <a:off x="2868615" y="4098305"/>
            <a:ext cx="473075" cy="44926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6" name="Oval 1094"/>
          <p:cNvSpPr>
            <a:spLocks noChangeArrowheads="1"/>
          </p:cNvSpPr>
          <p:nvPr/>
        </p:nvSpPr>
        <p:spPr bwMode="auto">
          <a:xfrm>
            <a:off x="3341690" y="4966668"/>
            <a:ext cx="454025" cy="468312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zh-TW" sz="2400">
              <a:solidFill>
                <a:schemeClr val="tx1"/>
              </a:solidFill>
              <a:ea typeface="新細明體" charset="-120"/>
            </a:endParaRPr>
          </a:p>
          <a:p>
            <a:endParaRPr lang="en-US" altLang="zh-TW" sz="240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117" name="Oval 1095"/>
          <p:cNvSpPr>
            <a:spLocks noChangeArrowheads="1"/>
          </p:cNvSpPr>
          <p:nvPr/>
        </p:nvSpPr>
        <p:spPr bwMode="auto">
          <a:xfrm>
            <a:off x="3810893" y="4047505"/>
            <a:ext cx="473075" cy="449263"/>
          </a:xfrm>
          <a:prstGeom prst="ellipse">
            <a:avLst/>
          </a:prstGeom>
          <a:solidFill>
            <a:srgbClr val="FF99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3</a:t>
            </a:r>
            <a:endParaRPr lang="en-US" altLang="zh-TW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118" name="Oval 1096"/>
          <p:cNvSpPr>
            <a:spLocks noChangeArrowheads="1"/>
          </p:cNvSpPr>
          <p:nvPr/>
        </p:nvSpPr>
        <p:spPr bwMode="auto">
          <a:xfrm>
            <a:off x="4362452" y="4022105"/>
            <a:ext cx="473075" cy="4508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5</a:t>
            </a:r>
          </a:p>
        </p:txBody>
      </p:sp>
      <p:sp>
        <p:nvSpPr>
          <p:cNvPr id="119" name="Oval 1097"/>
          <p:cNvSpPr>
            <a:spLocks noChangeArrowheads="1"/>
          </p:cNvSpPr>
          <p:nvPr/>
        </p:nvSpPr>
        <p:spPr bwMode="auto">
          <a:xfrm>
            <a:off x="4835527" y="4968255"/>
            <a:ext cx="473075" cy="44926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6</a:t>
            </a:r>
          </a:p>
        </p:txBody>
      </p:sp>
      <p:sp>
        <p:nvSpPr>
          <p:cNvPr id="120" name="Oval 1098"/>
          <p:cNvSpPr>
            <a:spLocks noChangeArrowheads="1"/>
          </p:cNvSpPr>
          <p:nvPr/>
        </p:nvSpPr>
        <p:spPr bwMode="auto">
          <a:xfrm>
            <a:off x="4835527" y="2348880"/>
            <a:ext cx="473075" cy="44926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1" name="Oval 1099"/>
          <p:cNvSpPr>
            <a:spLocks noChangeArrowheads="1"/>
          </p:cNvSpPr>
          <p:nvPr/>
        </p:nvSpPr>
        <p:spPr bwMode="auto">
          <a:xfrm>
            <a:off x="5557840" y="2348880"/>
            <a:ext cx="473075" cy="44926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2" name="Oval 1100"/>
          <p:cNvSpPr>
            <a:spLocks noChangeArrowheads="1"/>
          </p:cNvSpPr>
          <p:nvPr/>
        </p:nvSpPr>
        <p:spPr bwMode="auto">
          <a:xfrm>
            <a:off x="4860927" y="3223593"/>
            <a:ext cx="473075" cy="449262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 sz="240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123" name="Text Box 1101"/>
          <p:cNvSpPr txBox="1">
            <a:spLocks noChangeArrowheads="1"/>
          </p:cNvSpPr>
          <p:nvPr/>
        </p:nvSpPr>
        <p:spPr bwMode="auto">
          <a:xfrm>
            <a:off x="3362327" y="2444130"/>
            <a:ext cx="269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0</a:t>
            </a:r>
          </a:p>
        </p:txBody>
      </p:sp>
      <p:sp>
        <p:nvSpPr>
          <p:cNvPr id="124" name="Text Box 1102"/>
          <p:cNvSpPr txBox="1">
            <a:spLocks noChangeArrowheads="1"/>
          </p:cNvSpPr>
          <p:nvPr/>
        </p:nvSpPr>
        <p:spPr bwMode="auto">
          <a:xfrm>
            <a:off x="4916490" y="2352055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8        9</a:t>
            </a:r>
          </a:p>
        </p:txBody>
      </p:sp>
      <p:sp>
        <p:nvSpPr>
          <p:cNvPr id="125" name="Text Box 1103"/>
          <p:cNvSpPr txBox="1">
            <a:spLocks noChangeArrowheads="1"/>
          </p:cNvSpPr>
          <p:nvPr/>
        </p:nvSpPr>
        <p:spPr bwMode="auto">
          <a:xfrm>
            <a:off x="4814890" y="322518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  7</a:t>
            </a:r>
          </a:p>
        </p:txBody>
      </p:sp>
      <p:sp>
        <p:nvSpPr>
          <p:cNvPr id="126" name="Text Box 1104"/>
          <p:cNvSpPr txBox="1">
            <a:spLocks noChangeArrowheads="1"/>
          </p:cNvSpPr>
          <p:nvPr/>
        </p:nvSpPr>
        <p:spPr bwMode="auto">
          <a:xfrm>
            <a:off x="2968627" y="3715718"/>
            <a:ext cx="2063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    2</a:t>
            </a:r>
          </a:p>
        </p:txBody>
      </p:sp>
      <p:sp>
        <p:nvSpPr>
          <p:cNvPr id="127" name="Text Box 1105"/>
          <p:cNvSpPr txBox="1">
            <a:spLocks noChangeArrowheads="1"/>
          </p:cNvSpPr>
          <p:nvPr/>
        </p:nvSpPr>
        <p:spPr bwMode="auto">
          <a:xfrm>
            <a:off x="3382965" y="498254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4</a:t>
            </a:r>
            <a:endParaRPr lang="en-US" altLang="zh-TW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128" name="Line 1107"/>
          <p:cNvSpPr>
            <a:spLocks noChangeShapeType="1"/>
          </p:cNvSpPr>
          <p:nvPr/>
        </p:nvSpPr>
        <p:spPr bwMode="auto">
          <a:xfrm flipV="1">
            <a:off x="4699002" y="3623643"/>
            <a:ext cx="280988" cy="423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" name="手繪多邊形 2"/>
          <p:cNvSpPr/>
          <p:nvPr/>
        </p:nvSpPr>
        <p:spPr>
          <a:xfrm>
            <a:off x="4275933" y="2142130"/>
            <a:ext cx="1962988" cy="3455613"/>
          </a:xfrm>
          <a:custGeom>
            <a:avLst/>
            <a:gdLst>
              <a:gd name="connsiteX0" fmla="*/ 477042 w 1962988"/>
              <a:gd name="connsiteY0" fmla="*/ 3334745 h 3455613"/>
              <a:gd name="connsiteX1" fmla="*/ 248442 w 1962988"/>
              <a:gd name="connsiteY1" fmla="*/ 2639420 h 3455613"/>
              <a:gd name="connsiteX2" fmla="*/ 792 w 1962988"/>
              <a:gd name="connsiteY2" fmla="*/ 1753595 h 3455613"/>
              <a:gd name="connsiteX3" fmla="*/ 334167 w 1962988"/>
              <a:gd name="connsiteY3" fmla="*/ 153395 h 3455613"/>
              <a:gd name="connsiteX4" fmla="*/ 1448592 w 1962988"/>
              <a:gd name="connsiteY4" fmla="*/ 86720 h 3455613"/>
              <a:gd name="connsiteX5" fmla="*/ 1962942 w 1962988"/>
              <a:gd name="connsiteY5" fmla="*/ 353420 h 3455613"/>
              <a:gd name="connsiteX6" fmla="*/ 1477167 w 1962988"/>
              <a:gd name="connsiteY6" fmla="*/ 1277345 h 3455613"/>
              <a:gd name="connsiteX7" fmla="*/ 1191417 w 1962988"/>
              <a:gd name="connsiteY7" fmla="*/ 2667995 h 3455613"/>
              <a:gd name="connsiteX8" fmla="*/ 1191417 w 1962988"/>
              <a:gd name="connsiteY8" fmla="*/ 3239495 h 3455613"/>
              <a:gd name="connsiteX9" fmla="*/ 829467 w 1962988"/>
              <a:gd name="connsiteY9" fmla="*/ 3449045 h 3455613"/>
              <a:gd name="connsiteX10" fmla="*/ 619917 w 1962988"/>
              <a:gd name="connsiteY10" fmla="*/ 3382370 h 345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62988" h="3455613">
                <a:moveTo>
                  <a:pt x="477042" y="3334745"/>
                </a:moveTo>
                <a:cubicBezTo>
                  <a:pt x="402429" y="3118845"/>
                  <a:pt x="327817" y="2902945"/>
                  <a:pt x="248442" y="2639420"/>
                </a:cubicBezTo>
                <a:cubicBezTo>
                  <a:pt x="169067" y="2375895"/>
                  <a:pt x="-13495" y="2167932"/>
                  <a:pt x="792" y="1753595"/>
                </a:cubicBezTo>
                <a:cubicBezTo>
                  <a:pt x="15079" y="1339258"/>
                  <a:pt x="92867" y="431207"/>
                  <a:pt x="334167" y="153395"/>
                </a:cubicBezTo>
                <a:cubicBezTo>
                  <a:pt x="575467" y="-124417"/>
                  <a:pt x="1177130" y="53382"/>
                  <a:pt x="1448592" y="86720"/>
                </a:cubicBezTo>
                <a:cubicBezTo>
                  <a:pt x="1720055" y="120057"/>
                  <a:pt x="1958180" y="154983"/>
                  <a:pt x="1962942" y="353420"/>
                </a:cubicBezTo>
                <a:cubicBezTo>
                  <a:pt x="1967704" y="551857"/>
                  <a:pt x="1605755" y="891582"/>
                  <a:pt x="1477167" y="1277345"/>
                </a:cubicBezTo>
                <a:cubicBezTo>
                  <a:pt x="1348580" y="1663107"/>
                  <a:pt x="1239042" y="2340970"/>
                  <a:pt x="1191417" y="2667995"/>
                </a:cubicBezTo>
                <a:cubicBezTo>
                  <a:pt x="1143792" y="2995020"/>
                  <a:pt x="1251742" y="3109320"/>
                  <a:pt x="1191417" y="3239495"/>
                </a:cubicBezTo>
                <a:cubicBezTo>
                  <a:pt x="1131092" y="3369670"/>
                  <a:pt x="924717" y="3425233"/>
                  <a:pt x="829467" y="3449045"/>
                </a:cubicBezTo>
                <a:cubicBezTo>
                  <a:pt x="734217" y="3472858"/>
                  <a:pt x="677067" y="3427614"/>
                  <a:pt x="619917" y="3382370"/>
                </a:cubicBezTo>
              </a:path>
            </a:pathLst>
          </a:custGeom>
          <a:ln>
            <a:solidFill>
              <a:srgbClr val="FF0000"/>
            </a:solidFill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" name="手繪多邊形 3"/>
          <p:cNvSpPr/>
          <p:nvPr/>
        </p:nvSpPr>
        <p:spPr>
          <a:xfrm>
            <a:off x="2666870" y="2339552"/>
            <a:ext cx="1415062" cy="3258141"/>
          </a:xfrm>
          <a:custGeom>
            <a:avLst/>
            <a:gdLst>
              <a:gd name="connsiteX0" fmla="*/ 600205 w 1415062"/>
              <a:gd name="connsiteY0" fmla="*/ 3223048 h 3258141"/>
              <a:gd name="connsiteX1" fmla="*/ 447805 w 1415062"/>
              <a:gd name="connsiteY1" fmla="*/ 2308648 h 3258141"/>
              <a:gd name="connsiteX2" fmla="*/ 130 w 1415062"/>
              <a:gd name="connsiteY2" fmla="*/ 1813348 h 3258141"/>
              <a:gd name="connsiteX3" fmla="*/ 495430 w 1415062"/>
              <a:gd name="connsiteY3" fmla="*/ 1260898 h 3258141"/>
              <a:gd name="connsiteX4" fmla="*/ 562105 w 1415062"/>
              <a:gd name="connsiteY4" fmla="*/ 660823 h 3258141"/>
              <a:gd name="connsiteX5" fmla="*/ 657355 w 1415062"/>
              <a:gd name="connsiteY5" fmla="*/ 127423 h 3258141"/>
              <a:gd name="connsiteX6" fmla="*/ 1390780 w 1415062"/>
              <a:gd name="connsiteY6" fmla="*/ 60748 h 3258141"/>
              <a:gd name="connsiteX7" fmla="*/ 1238380 w 1415062"/>
              <a:gd name="connsiteY7" fmla="*/ 879898 h 3258141"/>
              <a:gd name="connsiteX8" fmla="*/ 1228855 w 1415062"/>
              <a:gd name="connsiteY8" fmla="*/ 1632373 h 3258141"/>
              <a:gd name="connsiteX9" fmla="*/ 914530 w 1415062"/>
              <a:gd name="connsiteY9" fmla="*/ 1841923 h 3258141"/>
              <a:gd name="connsiteX10" fmla="*/ 1324105 w 1415062"/>
              <a:gd name="connsiteY10" fmla="*/ 2661073 h 3258141"/>
              <a:gd name="connsiteX11" fmla="*/ 1171705 w 1415062"/>
              <a:gd name="connsiteY11" fmla="*/ 3213523 h 3258141"/>
              <a:gd name="connsiteX12" fmla="*/ 495430 w 1415062"/>
              <a:gd name="connsiteY12" fmla="*/ 3184948 h 325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15062" h="3258141">
                <a:moveTo>
                  <a:pt x="600205" y="3223048"/>
                </a:moveTo>
                <a:cubicBezTo>
                  <a:pt x="574011" y="2883323"/>
                  <a:pt x="547817" y="2543598"/>
                  <a:pt x="447805" y="2308648"/>
                </a:cubicBezTo>
                <a:cubicBezTo>
                  <a:pt x="347792" y="2073698"/>
                  <a:pt x="-7808" y="1987973"/>
                  <a:pt x="130" y="1813348"/>
                </a:cubicBezTo>
                <a:cubicBezTo>
                  <a:pt x="8067" y="1638723"/>
                  <a:pt x="401767" y="1452985"/>
                  <a:pt x="495430" y="1260898"/>
                </a:cubicBezTo>
                <a:cubicBezTo>
                  <a:pt x="589092" y="1068810"/>
                  <a:pt x="535118" y="849735"/>
                  <a:pt x="562105" y="660823"/>
                </a:cubicBezTo>
                <a:cubicBezTo>
                  <a:pt x="589092" y="471911"/>
                  <a:pt x="519242" y="227435"/>
                  <a:pt x="657355" y="127423"/>
                </a:cubicBezTo>
                <a:cubicBezTo>
                  <a:pt x="795468" y="27410"/>
                  <a:pt x="1293943" y="-64665"/>
                  <a:pt x="1390780" y="60748"/>
                </a:cubicBezTo>
                <a:cubicBezTo>
                  <a:pt x="1487618" y="186160"/>
                  <a:pt x="1265367" y="617961"/>
                  <a:pt x="1238380" y="879898"/>
                </a:cubicBezTo>
                <a:cubicBezTo>
                  <a:pt x="1211393" y="1141835"/>
                  <a:pt x="1282830" y="1472036"/>
                  <a:pt x="1228855" y="1632373"/>
                </a:cubicBezTo>
                <a:cubicBezTo>
                  <a:pt x="1174880" y="1792710"/>
                  <a:pt x="898655" y="1670473"/>
                  <a:pt x="914530" y="1841923"/>
                </a:cubicBezTo>
                <a:cubicBezTo>
                  <a:pt x="930405" y="2013373"/>
                  <a:pt x="1281243" y="2432473"/>
                  <a:pt x="1324105" y="2661073"/>
                </a:cubicBezTo>
                <a:cubicBezTo>
                  <a:pt x="1366967" y="2889673"/>
                  <a:pt x="1309818" y="3126210"/>
                  <a:pt x="1171705" y="3213523"/>
                </a:cubicBezTo>
                <a:cubicBezTo>
                  <a:pt x="1033592" y="3300836"/>
                  <a:pt x="764511" y="3242892"/>
                  <a:pt x="495430" y="3184948"/>
                </a:cubicBezTo>
              </a:path>
            </a:pathLst>
          </a:custGeom>
          <a:ln>
            <a:solidFill>
              <a:srgbClr val="FF0000"/>
            </a:solidFill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32" name="Line 1108"/>
          <p:cNvSpPr>
            <a:spLocks noChangeShapeType="1"/>
          </p:cNvSpPr>
          <p:nvPr/>
        </p:nvSpPr>
        <p:spPr bwMode="auto">
          <a:xfrm>
            <a:off x="6611665" y="2847628"/>
            <a:ext cx="0" cy="874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" name="Line 1111"/>
          <p:cNvSpPr>
            <a:spLocks noChangeShapeType="1"/>
          </p:cNvSpPr>
          <p:nvPr/>
        </p:nvSpPr>
        <p:spPr bwMode="auto">
          <a:xfrm flipV="1">
            <a:off x="6687865" y="4397028"/>
            <a:ext cx="422275" cy="974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4" name="Line 1112"/>
          <p:cNvSpPr>
            <a:spLocks noChangeShapeType="1"/>
          </p:cNvSpPr>
          <p:nvPr/>
        </p:nvSpPr>
        <p:spPr bwMode="auto">
          <a:xfrm>
            <a:off x="7135540" y="4422428"/>
            <a:ext cx="547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5" name="Line 1113"/>
          <p:cNvSpPr>
            <a:spLocks noChangeShapeType="1"/>
          </p:cNvSpPr>
          <p:nvPr/>
        </p:nvSpPr>
        <p:spPr bwMode="auto">
          <a:xfrm>
            <a:off x="7657827" y="4422428"/>
            <a:ext cx="523875" cy="874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6" name="Line 1114"/>
          <p:cNvSpPr>
            <a:spLocks noChangeShapeType="1"/>
          </p:cNvSpPr>
          <p:nvPr/>
        </p:nvSpPr>
        <p:spPr bwMode="auto">
          <a:xfrm flipV="1">
            <a:off x="8156302" y="2673003"/>
            <a:ext cx="0" cy="2573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7" name="Line 1115"/>
          <p:cNvSpPr>
            <a:spLocks noChangeShapeType="1"/>
          </p:cNvSpPr>
          <p:nvPr/>
        </p:nvSpPr>
        <p:spPr bwMode="auto">
          <a:xfrm flipV="1">
            <a:off x="8156302" y="2798415"/>
            <a:ext cx="671513" cy="798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8" name="Oval 1116"/>
          <p:cNvSpPr>
            <a:spLocks noChangeArrowheads="1"/>
          </p:cNvSpPr>
          <p:nvPr/>
        </p:nvSpPr>
        <p:spPr bwMode="auto">
          <a:xfrm>
            <a:off x="6364015" y="2598390"/>
            <a:ext cx="473075" cy="44926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9" name="Oval 1117"/>
          <p:cNvSpPr>
            <a:spLocks noChangeArrowheads="1"/>
          </p:cNvSpPr>
          <p:nvPr/>
        </p:nvSpPr>
        <p:spPr bwMode="auto">
          <a:xfrm>
            <a:off x="6406877" y="3522315"/>
            <a:ext cx="454025" cy="4508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1</a:t>
            </a:r>
          </a:p>
        </p:txBody>
      </p:sp>
      <p:sp>
        <p:nvSpPr>
          <p:cNvPr id="140" name="Oval 1118"/>
          <p:cNvSpPr>
            <a:spLocks noChangeArrowheads="1"/>
          </p:cNvSpPr>
          <p:nvPr/>
        </p:nvSpPr>
        <p:spPr bwMode="auto">
          <a:xfrm>
            <a:off x="5940152" y="4247803"/>
            <a:ext cx="473075" cy="449262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1" name="Oval 1119"/>
          <p:cNvSpPr>
            <a:spLocks noChangeArrowheads="1"/>
          </p:cNvSpPr>
          <p:nvPr/>
        </p:nvSpPr>
        <p:spPr bwMode="auto">
          <a:xfrm>
            <a:off x="6413227" y="5116165"/>
            <a:ext cx="454025" cy="46831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zh-TW" sz="2400">
              <a:solidFill>
                <a:schemeClr val="tx1"/>
              </a:solidFill>
              <a:ea typeface="新細明體" charset="-120"/>
            </a:endParaRPr>
          </a:p>
          <a:p>
            <a:endParaRPr lang="en-US" altLang="zh-TW" sz="240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142" name="Oval 1120"/>
          <p:cNvSpPr>
            <a:spLocks noChangeArrowheads="1"/>
          </p:cNvSpPr>
          <p:nvPr/>
        </p:nvSpPr>
        <p:spPr bwMode="auto">
          <a:xfrm>
            <a:off x="6811690" y="4197003"/>
            <a:ext cx="473075" cy="449262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3</a:t>
            </a:r>
            <a:endParaRPr lang="en-US" altLang="zh-TW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143" name="Oval 1121"/>
          <p:cNvSpPr>
            <a:spLocks noChangeArrowheads="1"/>
          </p:cNvSpPr>
          <p:nvPr/>
        </p:nvSpPr>
        <p:spPr bwMode="auto">
          <a:xfrm>
            <a:off x="7433990" y="4171603"/>
            <a:ext cx="473075" cy="4508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5</a:t>
            </a:r>
          </a:p>
        </p:txBody>
      </p:sp>
      <p:sp>
        <p:nvSpPr>
          <p:cNvPr id="144" name="Oval 1122"/>
          <p:cNvSpPr>
            <a:spLocks noChangeArrowheads="1"/>
          </p:cNvSpPr>
          <p:nvPr/>
        </p:nvSpPr>
        <p:spPr bwMode="auto">
          <a:xfrm>
            <a:off x="7907065" y="5117753"/>
            <a:ext cx="473075" cy="449262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6</a:t>
            </a:r>
          </a:p>
        </p:txBody>
      </p:sp>
      <p:sp>
        <p:nvSpPr>
          <p:cNvPr id="145" name="Oval 1123"/>
          <p:cNvSpPr>
            <a:spLocks noChangeArrowheads="1"/>
          </p:cNvSpPr>
          <p:nvPr/>
        </p:nvSpPr>
        <p:spPr bwMode="auto">
          <a:xfrm>
            <a:off x="7907065" y="2498378"/>
            <a:ext cx="473075" cy="449262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6" name="Oval 1124"/>
          <p:cNvSpPr>
            <a:spLocks noChangeArrowheads="1"/>
          </p:cNvSpPr>
          <p:nvPr/>
        </p:nvSpPr>
        <p:spPr bwMode="auto">
          <a:xfrm>
            <a:off x="8629377" y="2498378"/>
            <a:ext cx="473075" cy="449262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7" name="Oval 1125"/>
          <p:cNvSpPr>
            <a:spLocks noChangeArrowheads="1"/>
          </p:cNvSpPr>
          <p:nvPr/>
        </p:nvSpPr>
        <p:spPr bwMode="auto">
          <a:xfrm>
            <a:off x="7932465" y="3373090"/>
            <a:ext cx="473075" cy="44926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 sz="240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148" name="Text Box 1126"/>
          <p:cNvSpPr txBox="1">
            <a:spLocks noChangeArrowheads="1"/>
          </p:cNvSpPr>
          <p:nvPr/>
        </p:nvSpPr>
        <p:spPr bwMode="auto">
          <a:xfrm>
            <a:off x="6433865" y="2593628"/>
            <a:ext cx="269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0</a:t>
            </a:r>
          </a:p>
        </p:txBody>
      </p:sp>
      <p:sp>
        <p:nvSpPr>
          <p:cNvPr id="149" name="Text Box 1127"/>
          <p:cNvSpPr txBox="1">
            <a:spLocks noChangeArrowheads="1"/>
          </p:cNvSpPr>
          <p:nvPr/>
        </p:nvSpPr>
        <p:spPr bwMode="auto">
          <a:xfrm>
            <a:off x="7988027" y="2501553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8        9</a:t>
            </a:r>
          </a:p>
        </p:txBody>
      </p:sp>
      <p:sp>
        <p:nvSpPr>
          <p:cNvPr id="150" name="Text Box 1128"/>
          <p:cNvSpPr txBox="1">
            <a:spLocks noChangeArrowheads="1"/>
          </p:cNvSpPr>
          <p:nvPr/>
        </p:nvSpPr>
        <p:spPr bwMode="auto">
          <a:xfrm>
            <a:off x="7886427" y="337467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  7</a:t>
            </a:r>
          </a:p>
        </p:txBody>
      </p:sp>
      <p:sp>
        <p:nvSpPr>
          <p:cNvPr id="151" name="Text Box 1129"/>
          <p:cNvSpPr txBox="1">
            <a:spLocks noChangeArrowheads="1"/>
          </p:cNvSpPr>
          <p:nvPr/>
        </p:nvSpPr>
        <p:spPr bwMode="auto">
          <a:xfrm>
            <a:off x="6040165" y="3865215"/>
            <a:ext cx="2063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    2</a:t>
            </a:r>
          </a:p>
        </p:txBody>
      </p:sp>
      <p:sp>
        <p:nvSpPr>
          <p:cNvPr id="152" name="Text Box 1130"/>
          <p:cNvSpPr txBox="1">
            <a:spLocks noChangeArrowheads="1"/>
          </p:cNvSpPr>
          <p:nvPr/>
        </p:nvSpPr>
        <p:spPr bwMode="auto">
          <a:xfrm>
            <a:off x="6454502" y="513204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4</a:t>
            </a:r>
            <a:endParaRPr lang="en-US" altLang="zh-TW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153" name="Line 1131"/>
          <p:cNvSpPr>
            <a:spLocks noChangeShapeType="1"/>
          </p:cNvSpPr>
          <p:nvPr/>
        </p:nvSpPr>
        <p:spPr bwMode="auto">
          <a:xfrm>
            <a:off x="6764065" y="3949353"/>
            <a:ext cx="230187" cy="265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4" name="Line 1132"/>
          <p:cNvSpPr>
            <a:spLocks noChangeShapeType="1"/>
          </p:cNvSpPr>
          <p:nvPr/>
        </p:nvSpPr>
        <p:spPr bwMode="auto">
          <a:xfrm flipV="1">
            <a:off x="7770540" y="3773140"/>
            <a:ext cx="280987" cy="423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364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88913"/>
            <a:ext cx="8226425" cy="1143000"/>
          </a:xfrm>
        </p:spPr>
        <p:txBody>
          <a:bodyPr/>
          <a:lstStyle/>
          <a:p>
            <a:r>
              <a:rPr lang="en-US" altLang="zh-TW" dirty="0" err="1"/>
              <a:t>Biconnected</a:t>
            </a:r>
            <a:r>
              <a:rPr lang="en-US" altLang="zh-TW" dirty="0"/>
              <a:t> </a:t>
            </a:r>
            <a:r>
              <a:rPr lang="en-US" altLang="zh-TW" dirty="0" smtClean="0"/>
              <a:t>Graph</a:t>
            </a:r>
            <a:endParaRPr lang="en-US" altLang="zh-TW" dirty="0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412875"/>
            <a:ext cx="8688387" cy="4752975"/>
          </a:xfrm>
        </p:spPr>
        <p:txBody>
          <a:bodyPr/>
          <a:lstStyle/>
          <a:p>
            <a:r>
              <a:rPr lang="en-US" altLang="zh-TW" sz="2800" dirty="0" smtClean="0"/>
              <a:t>Assumption</a:t>
            </a:r>
            <a:r>
              <a:rPr lang="en-US" altLang="zh-TW" sz="2800" dirty="0"/>
              <a:t>: </a:t>
            </a:r>
            <a:r>
              <a:rPr lang="en-US" altLang="zh-TW" sz="2800" i="1" dirty="0"/>
              <a:t>G</a:t>
            </a:r>
            <a:r>
              <a:rPr lang="en-US" altLang="zh-TW" sz="2800" dirty="0"/>
              <a:t> is an </a:t>
            </a:r>
            <a:r>
              <a:rPr lang="en-US" altLang="zh-TW" sz="2800" dirty="0">
                <a:solidFill>
                  <a:srgbClr val="0000FF"/>
                </a:solidFill>
              </a:rPr>
              <a:t>undirected</a:t>
            </a:r>
            <a:r>
              <a:rPr lang="en-US" altLang="zh-TW" sz="2800" dirty="0"/>
              <a:t>, </a:t>
            </a:r>
            <a:r>
              <a:rPr lang="en-US" altLang="zh-TW" sz="2800" dirty="0">
                <a:solidFill>
                  <a:srgbClr val="0000FF"/>
                </a:solidFill>
              </a:rPr>
              <a:t>connected graph</a:t>
            </a:r>
          </a:p>
          <a:p>
            <a:r>
              <a:rPr lang="en-US" altLang="zh-TW" sz="2800" b="1" dirty="0" smtClean="0"/>
              <a:t>Definition</a:t>
            </a:r>
            <a:r>
              <a:rPr lang="en-US" altLang="zh-TW" sz="2800" b="1" dirty="0"/>
              <a:t>:</a:t>
            </a:r>
            <a:r>
              <a:rPr lang="en-US" altLang="zh-TW" sz="2800" dirty="0"/>
              <a:t> A </a:t>
            </a:r>
            <a:r>
              <a:rPr lang="en-US" altLang="zh-TW" sz="2800" dirty="0" err="1">
                <a:solidFill>
                  <a:srgbClr val="0000FF"/>
                </a:solidFill>
              </a:rPr>
              <a:t>biconnected</a:t>
            </a:r>
            <a:r>
              <a:rPr lang="en-US" altLang="zh-TW" sz="2800" dirty="0">
                <a:solidFill>
                  <a:srgbClr val="0000FF"/>
                </a:solidFill>
              </a:rPr>
              <a:t> graph </a:t>
            </a:r>
            <a:r>
              <a:rPr lang="en-US" altLang="zh-TW" sz="2800" dirty="0"/>
              <a:t>is a connected graph that </a:t>
            </a:r>
            <a:endParaRPr lang="en-US" altLang="zh-TW" sz="2800" dirty="0" smtClean="0"/>
          </a:p>
          <a:p>
            <a:pPr>
              <a:buFont typeface="Wingdings" pitchFamily="2" charset="2"/>
              <a:buChar char="ü"/>
            </a:pPr>
            <a:r>
              <a:rPr lang="en-US" altLang="zh-TW" sz="2800" dirty="0" smtClean="0">
                <a:solidFill>
                  <a:srgbClr val="FF0000"/>
                </a:solidFill>
              </a:rPr>
              <a:t>has </a:t>
            </a:r>
            <a:r>
              <a:rPr lang="en-US" altLang="zh-TW" sz="2800" dirty="0">
                <a:solidFill>
                  <a:srgbClr val="FF0000"/>
                </a:solidFill>
              </a:rPr>
              <a:t>no articulation </a:t>
            </a:r>
            <a:r>
              <a:rPr lang="en-US" altLang="zh-TW" sz="2800" dirty="0" smtClean="0">
                <a:solidFill>
                  <a:srgbClr val="FF0000"/>
                </a:solidFill>
              </a:rPr>
              <a:t>points</a:t>
            </a:r>
          </a:p>
          <a:p>
            <a:pPr>
              <a:buFont typeface="Wingdings" pitchFamily="2" charset="2"/>
              <a:buChar char="ü"/>
            </a:pPr>
            <a:endParaRPr lang="en-US" altLang="zh-TW" sz="2800" dirty="0"/>
          </a:p>
          <a:p>
            <a:r>
              <a:rPr lang="en-US" altLang="zh-TW" sz="2800" b="1" dirty="0"/>
              <a:t>Definition:</a:t>
            </a:r>
            <a:r>
              <a:rPr lang="en-US" altLang="zh-TW" sz="2800" dirty="0"/>
              <a:t> A </a:t>
            </a:r>
            <a:r>
              <a:rPr lang="en-US" altLang="zh-TW" sz="2800" dirty="0" err="1">
                <a:solidFill>
                  <a:srgbClr val="0000FF"/>
                </a:solidFill>
              </a:rPr>
              <a:t>biconnected</a:t>
            </a:r>
            <a:r>
              <a:rPr lang="en-US" altLang="zh-TW" sz="2800" dirty="0">
                <a:solidFill>
                  <a:srgbClr val="0000FF"/>
                </a:solidFill>
              </a:rPr>
              <a:t> component </a:t>
            </a:r>
            <a:r>
              <a:rPr lang="en-US" altLang="zh-TW" sz="2800" dirty="0"/>
              <a:t>of a connected graph G is </a:t>
            </a:r>
            <a:endParaRPr lang="en-US" altLang="zh-TW" sz="2800" dirty="0" smtClean="0"/>
          </a:p>
          <a:p>
            <a:pPr>
              <a:buFont typeface="Wingdings" pitchFamily="2" charset="2"/>
              <a:buChar char="ü"/>
            </a:pPr>
            <a:r>
              <a:rPr lang="en-US" altLang="zh-TW" sz="2800" dirty="0" smtClean="0"/>
              <a:t>a </a:t>
            </a:r>
            <a:r>
              <a:rPr lang="en-US" altLang="zh-TW" sz="2800" dirty="0">
                <a:solidFill>
                  <a:srgbClr val="FF0000"/>
                </a:solidFill>
              </a:rPr>
              <a:t>maximal </a:t>
            </a:r>
            <a:r>
              <a:rPr lang="en-US" altLang="zh-TW" sz="2800" dirty="0" err="1">
                <a:solidFill>
                  <a:srgbClr val="FF0000"/>
                </a:solidFill>
              </a:rPr>
              <a:t>biconnected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 err="1">
                <a:solidFill>
                  <a:srgbClr val="FF0000"/>
                </a:solidFill>
              </a:rPr>
              <a:t>subgraph</a:t>
            </a:r>
            <a:r>
              <a:rPr lang="en-US" altLang="zh-TW" sz="2800" dirty="0">
                <a:solidFill>
                  <a:srgbClr val="FF0000"/>
                </a:solidFill>
              </a:rPr>
              <a:t> H </a:t>
            </a:r>
            <a:r>
              <a:rPr lang="en-US" altLang="zh-TW" sz="2800" dirty="0"/>
              <a:t>of G</a:t>
            </a:r>
            <a:r>
              <a:rPr lang="en-US" altLang="zh-TW" sz="2800" dirty="0" smtClean="0"/>
              <a:t>.</a:t>
            </a:r>
            <a:endParaRPr lang="en-US" altLang="zh-TW" sz="28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08E7-7627-4C97-BB7F-D9D46D096B4F}" type="slidenum">
              <a:rPr lang="en-US" altLang="zh-TW" smtClean="0"/>
              <a:pPr/>
              <a:t>49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4342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CFC56-C05D-40BE-A901-AEE7933B5BC7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836613"/>
            <a:ext cx="7315200" cy="838200"/>
          </a:xfrm>
        </p:spPr>
        <p:txBody>
          <a:bodyPr/>
          <a:lstStyle/>
          <a:p>
            <a:r>
              <a:rPr lang="en-US" altLang="zh-TW"/>
              <a:t>Single-Source Shortest Path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1844675"/>
            <a:ext cx="7315200" cy="4191000"/>
          </a:xfrm>
        </p:spPr>
        <p:txBody>
          <a:bodyPr/>
          <a:lstStyle/>
          <a:p>
            <a:r>
              <a:rPr lang="en-US" altLang="zh-TW" u="sng">
                <a:solidFill>
                  <a:srgbClr val="0000FF"/>
                </a:solidFill>
              </a:rPr>
              <a:t>Problem:</a:t>
            </a:r>
            <a:r>
              <a:rPr lang="en-US" altLang="zh-TW"/>
              <a:t> given a </a:t>
            </a:r>
            <a:r>
              <a:rPr lang="en-US" altLang="zh-TW">
                <a:solidFill>
                  <a:srgbClr val="0000FF"/>
                </a:solidFill>
              </a:rPr>
              <a:t>weighted directed graph G</a:t>
            </a:r>
            <a:r>
              <a:rPr lang="en-US" altLang="zh-TW"/>
              <a:t>, find the </a:t>
            </a:r>
            <a:r>
              <a:rPr lang="en-US" altLang="zh-TW">
                <a:solidFill>
                  <a:srgbClr val="0000FF"/>
                </a:solidFill>
              </a:rPr>
              <a:t>minimum-weight path</a:t>
            </a:r>
            <a:r>
              <a:rPr lang="en-US" altLang="zh-TW"/>
              <a:t> from </a:t>
            </a:r>
            <a:r>
              <a:rPr lang="en-US" altLang="zh-TW">
                <a:solidFill>
                  <a:srgbClr val="FF0000"/>
                </a:solidFill>
              </a:rPr>
              <a:t>a given source vertex s</a:t>
            </a:r>
            <a:r>
              <a:rPr lang="en-US" altLang="zh-TW"/>
              <a:t> to </a:t>
            </a:r>
            <a:r>
              <a:rPr lang="en-US" altLang="zh-TW">
                <a:solidFill>
                  <a:srgbClr val="FF0000"/>
                </a:solidFill>
              </a:rPr>
              <a:t>another vertex v</a:t>
            </a:r>
          </a:p>
          <a:p>
            <a:pPr lvl="1"/>
            <a:r>
              <a:rPr lang="en-US" altLang="zh-TW"/>
              <a:t>“Shortest-path” = minimum weight </a:t>
            </a:r>
          </a:p>
          <a:p>
            <a:pPr lvl="1"/>
            <a:r>
              <a:rPr lang="en-US" altLang="zh-TW"/>
              <a:t>Weight of path </a:t>
            </a:r>
            <a:r>
              <a:rPr lang="en-US" altLang="zh-TW">
                <a:sym typeface="Symbol" pitchFamily="18" charset="2"/>
              </a:rPr>
              <a:t>is sum of edges</a:t>
            </a:r>
            <a:endParaRPr lang="en-US" altLang="zh-TW"/>
          </a:p>
          <a:p>
            <a:pPr lvl="1"/>
            <a:r>
              <a:rPr lang="en-US" altLang="zh-TW"/>
              <a:t>E.g., A road map: what is the shortest path from FJU to Taipei Railway Station?</a:t>
            </a:r>
          </a:p>
        </p:txBody>
      </p:sp>
    </p:spTree>
    <p:extLst>
      <p:ext uri="{BB962C8B-B14F-4D97-AF65-F5344CB8AC3E}">
        <p14:creationId xmlns:p14="http://schemas.microsoft.com/office/powerpoint/2010/main" val="86888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15888"/>
            <a:ext cx="8226425" cy="1009650"/>
          </a:xfrm>
        </p:spPr>
        <p:txBody>
          <a:bodyPr/>
          <a:lstStyle/>
          <a:p>
            <a:r>
              <a:rPr lang="en-US" altLang="zh-TW" dirty="0" smtClean="0"/>
              <a:t>Example of </a:t>
            </a:r>
            <a:br>
              <a:rPr lang="en-US" altLang="zh-TW" dirty="0" smtClean="0"/>
            </a:br>
            <a:r>
              <a:rPr lang="en-US" altLang="zh-TW" dirty="0" err="1" smtClean="0"/>
              <a:t>Biconnected</a:t>
            </a:r>
            <a:r>
              <a:rPr lang="en-US" altLang="zh-TW" dirty="0" smtClean="0"/>
              <a:t> Component</a:t>
            </a:r>
            <a:endParaRPr lang="en-US" altLang="zh-TW" dirty="0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310010"/>
            <a:ext cx="8226425" cy="1758950"/>
          </a:xfrm>
        </p:spPr>
        <p:txBody>
          <a:bodyPr/>
          <a:lstStyle/>
          <a:p>
            <a:r>
              <a:rPr lang="en-US" altLang="zh-TW" sz="2800" dirty="0" smtClean="0"/>
              <a:t>A </a:t>
            </a:r>
            <a:r>
              <a:rPr lang="en-US" altLang="zh-TW" sz="2800" dirty="0"/>
              <a:t>maximal connected </a:t>
            </a:r>
            <a:r>
              <a:rPr lang="en-US" altLang="zh-TW" sz="2800" dirty="0" err="1"/>
              <a:t>subgraph</a:t>
            </a:r>
            <a:r>
              <a:rPr lang="en-US" altLang="zh-TW" sz="2800" dirty="0"/>
              <a:t> H</a:t>
            </a:r>
          </a:p>
          <a:p>
            <a:pPr lvl="1"/>
            <a:r>
              <a:rPr lang="en-US" altLang="zh-TW" sz="2400" dirty="0">
                <a:solidFill>
                  <a:schemeClr val="tx2"/>
                </a:solidFill>
                <a:effectLst/>
              </a:rPr>
              <a:t>no </a:t>
            </a:r>
            <a:r>
              <a:rPr lang="en-US" altLang="zh-TW" sz="2400" dirty="0" err="1">
                <a:solidFill>
                  <a:schemeClr val="tx2"/>
                </a:solidFill>
                <a:effectLst/>
              </a:rPr>
              <a:t>subgraph</a:t>
            </a:r>
            <a:r>
              <a:rPr lang="en-US" altLang="zh-TW" sz="2400" dirty="0">
                <a:solidFill>
                  <a:schemeClr val="tx2"/>
                </a:solidFill>
                <a:effectLst/>
              </a:rPr>
              <a:t> that is both </a:t>
            </a:r>
            <a:r>
              <a:rPr lang="en-US" altLang="zh-TW" sz="2400" dirty="0" err="1">
                <a:solidFill>
                  <a:schemeClr val="tx2"/>
                </a:solidFill>
                <a:effectLst/>
              </a:rPr>
              <a:t>biconnected</a:t>
            </a:r>
            <a:r>
              <a:rPr lang="en-US" altLang="zh-TW" sz="2400" dirty="0">
                <a:solidFill>
                  <a:schemeClr val="tx2"/>
                </a:solidFill>
                <a:effectLst/>
              </a:rPr>
              <a:t> and properly contains H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08E7-7627-4C97-BB7F-D9D46D096B4F}" type="slidenum">
              <a:rPr lang="en-US" altLang="zh-TW" smtClean="0"/>
              <a:pPr/>
              <a:t>50</a:t>
            </a:fld>
            <a:endParaRPr lang="en-US" altLang="zh-TW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1361132" y="3684216"/>
            <a:ext cx="0" cy="874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 flipV="1">
            <a:off x="1437332" y="5233616"/>
            <a:ext cx="422275" cy="974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1885007" y="5259016"/>
            <a:ext cx="5476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2407295" y="5259016"/>
            <a:ext cx="523875" cy="874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 flipV="1">
            <a:off x="2905770" y="3509591"/>
            <a:ext cx="0" cy="2573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V="1">
            <a:off x="2905770" y="3635003"/>
            <a:ext cx="671512" cy="798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1113482" y="3434978"/>
            <a:ext cx="473075" cy="44926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" name="Oval 10"/>
          <p:cNvSpPr>
            <a:spLocks noChangeArrowheads="1"/>
          </p:cNvSpPr>
          <p:nvPr/>
        </p:nvSpPr>
        <p:spPr bwMode="auto">
          <a:xfrm>
            <a:off x="1156345" y="4358903"/>
            <a:ext cx="454025" cy="4508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1</a:t>
            </a:r>
          </a:p>
        </p:txBody>
      </p:sp>
      <p:sp>
        <p:nvSpPr>
          <p:cNvPr id="15" name="Oval 11"/>
          <p:cNvSpPr>
            <a:spLocks noChangeArrowheads="1"/>
          </p:cNvSpPr>
          <p:nvPr/>
        </p:nvSpPr>
        <p:spPr bwMode="auto">
          <a:xfrm>
            <a:off x="689620" y="5084391"/>
            <a:ext cx="473075" cy="449262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" name="Oval 12"/>
          <p:cNvSpPr>
            <a:spLocks noChangeArrowheads="1"/>
          </p:cNvSpPr>
          <p:nvPr/>
        </p:nvSpPr>
        <p:spPr bwMode="auto">
          <a:xfrm>
            <a:off x="1162695" y="5952753"/>
            <a:ext cx="454025" cy="46831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zh-TW" sz="2400">
              <a:solidFill>
                <a:schemeClr val="tx1"/>
              </a:solidFill>
              <a:ea typeface="新細明體" charset="-120"/>
            </a:endParaRPr>
          </a:p>
          <a:p>
            <a:endParaRPr lang="en-US" altLang="zh-TW" sz="240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17" name="Oval 13"/>
          <p:cNvSpPr>
            <a:spLocks noChangeArrowheads="1"/>
          </p:cNvSpPr>
          <p:nvPr/>
        </p:nvSpPr>
        <p:spPr bwMode="auto">
          <a:xfrm>
            <a:off x="1561157" y="5033591"/>
            <a:ext cx="473075" cy="449262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3</a:t>
            </a:r>
            <a:endParaRPr lang="en-US" altLang="zh-TW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18" name="Oval 14"/>
          <p:cNvSpPr>
            <a:spLocks noChangeArrowheads="1"/>
          </p:cNvSpPr>
          <p:nvPr/>
        </p:nvSpPr>
        <p:spPr bwMode="auto">
          <a:xfrm>
            <a:off x="2183457" y="5008191"/>
            <a:ext cx="473075" cy="4508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5</a:t>
            </a:r>
          </a:p>
        </p:txBody>
      </p:sp>
      <p:sp>
        <p:nvSpPr>
          <p:cNvPr id="19" name="Oval 15"/>
          <p:cNvSpPr>
            <a:spLocks noChangeArrowheads="1"/>
          </p:cNvSpPr>
          <p:nvPr/>
        </p:nvSpPr>
        <p:spPr bwMode="auto">
          <a:xfrm>
            <a:off x="2656532" y="5954341"/>
            <a:ext cx="473075" cy="449262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6</a:t>
            </a:r>
          </a:p>
        </p:txBody>
      </p:sp>
      <p:sp>
        <p:nvSpPr>
          <p:cNvPr id="20" name="Oval 16"/>
          <p:cNvSpPr>
            <a:spLocks noChangeArrowheads="1"/>
          </p:cNvSpPr>
          <p:nvPr/>
        </p:nvSpPr>
        <p:spPr bwMode="auto">
          <a:xfrm>
            <a:off x="2656532" y="3334966"/>
            <a:ext cx="473075" cy="449262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" name="Oval 17"/>
          <p:cNvSpPr>
            <a:spLocks noChangeArrowheads="1"/>
          </p:cNvSpPr>
          <p:nvPr/>
        </p:nvSpPr>
        <p:spPr bwMode="auto">
          <a:xfrm>
            <a:off x="3378845" y="3334966"/>
            <a:ext cx="473075" cy="449262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" name="Oval 18"/>
          <p:cNvSpPr>
            <a:spLocks noChangeArrowheads="1"/>
          </p:cNvSpPr>
          <p:nvPr/>
        </p:nvSpPr>
        <p:spPr bwMode="auto">
          <a:xfrm>
            <a:off x="2681932" y="4209678"/>
            <a:ext cx="473075" cy="44926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 sz="240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1183332" y="3430216"/>
            <a:ext cx="269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0</a:t>
            </a:r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2737495" y="3338141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8        9</a:t>
            </a: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2635895" y="4211266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  7</a:t>
            </a:r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789632" y="4701803"/>
            <a:ext cx="2063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    2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1203970" y="596862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4</a:t>
            </a:r>
            <a:endParaRPr lang="en-US" altLang="zh-TW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28" name="Line 24"/>
          <p:cNvSpPr>
            <a:spLocks noChangeShapeType="1"/>
          </p:cNvSpPr>
          <p:nvPr/>
        </p:nvSpPr>
        <p:spPr bwMode="auto">
          <a:xfrm>
            <a:off x="1513532" y="4785941"/>
            <a:ext cx="230188" cy="265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 flipV="1">
            <a:off x="2520007" y="4609728"/>
            <a:ext cx="280988" cy="423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991245" y="4768478"/>
            <a:ext cx="282575" cy="334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" name="Line 27"/>
          <p:cNvSpPr>
            <a:spLocks noChangeShapeType="1"/>
          </p:cNvSpPr>
          <p:nvPr/>
        </p:nvSpPr>
        <p:spPr bwMode="auto">
          <a:xfrm>
            <a:off x="1008707" y="5509841"/>
            <a:ext cx="265113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" name="Line 53"/>
          <p:cNvSpPr>
            <a:spLocks noChangeShapeType="1"/>
          </p:cNvSpPr>
          <p:nvPr/>
        </p:nvSpPr>
        <p:spPr bwMode="auto">
          <a:xfrm>
            <a:off x="5218162" y="3060328"/>
            <a:ext cx="1588" cy="874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" name="Oval 54"/>
          <p:cNvSpPr>
            <a:spLocks noChangeArrowheads="1"/>
          </p:cNvSpPr>
          <p:nvPr/>
        </p:nvSpPr>
        <p:spPr bwMode="auto">
          <a:xfrm>
            <a:off x="4970512" y="2811091"/>
            <a:ext cx="473075" cy="449262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" name="Oval 55"/>
          <p:cNvSpPr>
            <a:spLocks noChangeArrowheads="1"/>
          </p:cNvSpPr>
          <p:nvPr/>
        </p:nvSpPr>
        <p:spPr bwMode="auto">
          <a:xfrm>
            <a:off x="5013375" y="3735016"/>
            <a:ext cx="454025" cy="4508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1</a:t>
            </a:r>
          </a:p>
        </p:txBody>
      </p:sp>
      <p:sp>
        <p:nvSpPr>
          <p:cNvPr id="35" name="Text Box 56"/>
          <p:cNvSpPr txBox="1">
            <a:spLocks noChangeArrowheads="1"/>
          </p:cNvSpPr>
          <p:nvPr/>
        </p:nvSpPr>
        <p:spPr bwMode="auto">
          <a:xfrm>
            <a:off x="5040362" y="2806328"/>
            <a:ext cx="269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0</a:t>
            </a:r>
          </a:p>
        </p:txBody>
      </p:sp>
      <p:sp>
        <p:nvSpPr>
          <p:cNvPr id="36" name="Line 57"/>
          <p:cNvSpPr>
            <a:spLocks noChangeShapeType="1"/>
          </p:cNvSpPr>
          <p:nvPr/>
        </p:nvSpPr>
        <p:spPr bwMode="auto">
          <a:xfrm flipV="1">
            <a:off x="5241975" y="5439991"/>
            <a:ext cx="422275" cy="974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" name="Oval 58"/>
          <p:cNvSpPr>
            <a:spLocks noChangeArrowheads="1"/>
          </p:cNvSpPr>
          <p:nvPr/>
        </p:nvSpPr>
        <p:spPr bwMode="auto">
          <a:xfrm>
            <a:off x="4960987" y="4565278"/>
            <a:ext cx="454025" cy="4508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1</a:t>
            </a:r>
          </a:p>
        </p:txBody>
      </p:sp>
      <p:sp>
        <p:nvSpPr>
          <p:cNvPr id="38" name="Oval 59"/>
          <p:cNvSpPr>
            <a:spLocks noChangeArrowheads="1"/>
          </p:cNvSpPr>
          <p:nvPr/>
        </p:nvSpPr>
        <p:spPr bwMode="auto">
          <a:xfrm>
            <a:off x="4494262" y="5290766"/>
            <a:ext cx="473075" cy="449262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9" name="Oval 60"/>
          <p:cNvSpPr>
            <a:spLocks noChangeArrowheads="1"/>
          </p:cNvSpPr>
          <p:nvPr/>
        </p:nvSpPr>
        <p:spPr bwMode="auto">
          <a:xfrm>
            <a:off x="4967337" y="6159128"/>
            <a:ext cx="454025" cy="46831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zh-TW" sz="2400">
              <a:solidFill>
                <a:schemeClr val="tx1"/>
              </a:solidFill>
              <a:ea typeface="新細明體" charset="-120"/>
            </a:endParaRPr>
          </a:p>
          <a:p>
            <a:endParaRPr lang="en-US" altLang="zh-TW" sz="240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40" name="Oval 61"/>
          <p:cNvSpPr>
            <a:spLocks noChangeArrowheads="1"/>
          </p:cNvSpPr>
          <p:nvPr/>
        </p:nvSpPr>
        <p:spPr bwMode="auto">
          <a:xfrm>
            <a:off x="5365800" y="5239966"/>
            <a:ext cx="473075" cy="449262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3</a:t>
            </a:r>
            <a:endParaRPr lang="en-US" altLang="zh-TW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41" name="Text Box 62"/>
          <p:cNvSpPr txBox="1">
            <a:spLocks noChangeArrowheads="1"/>
          </p:cNvSpPr>
          <p:nvPr/>
        </p:nvSpPr>
        <p:spPr bwMode="auto">
          <a:xfrm>
            <a:off x="4594275" y="4908178"/>
            <a:ext cx="2063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    2</a:t>
            </a:r>
          </a:p>
        </p:txBody>
      </p:sp>
      <p:sp>
        <p:nvSpPr>
          <p:cNvPr id="42" name="Text Box 63"/>
          <p:cNvSpPr txBox="1">
            <a:spLocks noChangeArrowheads="1"/>
          </p:cNvSpPr>
          <p:nvPr/>
        </p:nvSpPr>
        <p:spPr bwMode="auto">
          <a:xfrm>
            <a:off x="5008612" y="617500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4</a:t>
            </a:r>
            <a:endParaRPr lang="en-US" altLang="zh-TW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43" name="Line 64"/>
          <p:cNvSpPr>
            <a:spLocks noChangeShapeType="1"/>
          </p:cNvSpPr>
          <p:nvPr/>
        </p:nvSpPr>
        <p:spPr bwMode="auto">
          <a:xfrm>
            <a:off x="5318175" y="4992316"/>
            <a:ext cx="230187" cy="265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" name="Line 65"/>
          <p:cNvSpPr>
            <a:spLocks noChangeShapeType="1"/>
          </p:cNvSpPr>
          <p:nvPr/>
        </p:nvSpPr>
        <p:spPr bwMode="auto">
          <a:xfrm flipH="1">
            <a:off x="4795887" y="4974853"/>
            <a:ext cx="282575" cy="334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5" name="Line 66"/>
          <p:cNvSpPr>
            <a:spLocks noChangeShapeType="1"/>
          </p:cNvSpPr>
          <p:nvPr/>
        </p:nvSpPr>
        <p:spPr bwMode="auto">
          <a:xfrm>
            <a:off x="4813350" y="5716216"/>
            <a:ext cx="265112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6" name="Line 70"/>
          <p:cNvSpPr>
            <a:spLocks noChangeShapeType="1"/>
          </p:cNvSpPr>
          <p:nvPr/>
        </p:nvSpPr>
        <p:spPr bwMode="auto">
          <a:xfrm>
            <a:off x="6411962" y="5517778"/>
            <a:ext cx="5476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7" name="Oval 71"/>
          <p:cNvSpPr>
            <a:spLocks noChangeArrowheads="1"/>
          </p:cNvSpPr>
          <p:nvPr/>
        </p:nvSpPr>
        <p:spPr bwMode="auto">
          <a:xfrm>
            <a:off x="6088112" y="5292353"/>
            <a:ext cx="473075" cy="44926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3</a:t>
            </a:r>
            <a:endParaRPr lang="en-US" altLang="zh-TW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48" name="Oval 72"/>
          <p:cNvSpPr>
            <a:spLocks noChangeArrowheads="1"/>
          </p:cNvSpPr>
          <p:nvPr/>
        </p:nvSpPr>
        <p:spPr bwMode="auto">
          <a:xfrm>
            <a:off x="6710412" y="5266953"/>
            <a:ext cx="473075" cy="4508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5</a:t>
            </a:r>
          </a:p>
        </p:txBody>
      </p:sp>
      <p:sp>
        <p:nvSpPr>
          <p:cNvPr id="49" name="Oval 82"/>
          <p:cNvSpPr>
            <a:spLocks noChangeArrowheads="1"/>
          </p:cNvSpPr>
          <p:nvPr/>
        </p:nvSpPr>
        <p:spPr bwMode="auto">
          <a:xfrm>
            <a:off x="6054775" y="2799978"/>
            <a:ext cx="473075" cy="44926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8</a:t>
            </a:r>
          </a:p>
        </p:txBody>
      </p:sp>
      <p:sp>
        <p:nvSpPr>
          <p:cNvPr id="50" name="Oval 83"/>
          <p:cNvSpPr>
            <a:spLocks noChangeArrowheads="1"/>
          </p:cNvSpPr>
          <p:nvPr/>
        </p:nvSpPr>
        <p:spPr bwMode="auto">
          <a:xfrm>
            <a:off x="6080175" y="3674691"/>
            <a:ext cx="473075" cy="449262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 sz="240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51" name="Text Box 84"/>
          <p:cNvSpPr txBox="1">
            <a:spLocks noChangeArrowheads="1"/>
          </p:cNvSpPr>
          <p:nvPr/>
        </p:nvSpPr>
        <p:spPr bwMode="auto">
          <a:xfrm>
            <a:off x="6034137" y="367627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  7</a:t>
            </a:r>
          </a:p>
        </p:txBody>
      </p:sp>
      <p:sp>
        <p:nvSpPr>
          <p:cNvPr id="52" name="Line 86"/>
          <p:cNvSpPr>
            <a:spLocks noChangeShapeType="1"/>
          </p:cNvSpPr>
          <p:nvPr/>
        </p:nvSpPr>
        <p:spPr bwMode="auto">
          <a:xfrm>
            <a:off x="6300837" y="3269878"/>
            <a:ext cx="0" cy="404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" name="Line 87"/>
          <p:cNvSpPr>
            <a:spLocks noChangeShapeType="1"/>
          </p:cNvSpPr>
          <p:nvPr/>
        </p:nvSpPr>
        <p:spPr bwMode="auto">
          <a:xfrm flipV="1">
            <a:off x="7521625" y="3080966"/>
            <a:ext cx="671512" cy="798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4" name="Oval 89"/>
          <p:cNvSpPr>
            <a:spLocks noChangeArrowheads="1"/>
          </p:cNvSpPr>
          <p:nvPr/>
        </p:nvSpPr>
        <p:spPr bwMode="auto">
          <a:xfrm>
            <a:off x="7994700" y="2780928"/>
            <a:ext cx="473075" cy="44926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5" name="Oval 90"/>
          <p:cNvSpPr>
            <a:spLocks noChangeArrowheads="1"/>
          </p:cNvSpPr>
          <p:nvPr/>
        </p:nvSpPr>
        <p:spPr bwMode="auto">
          <a:xfrm>
            <a:off x="7297787" y="3655641"/>
            <a:ext cx="473075" cy="449262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 sz="240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56" name="Text Box 91"/>
          <p:cNvSpPr txBox="1">
            <a:spLocks noChangeArrowheads="1"/>
          </p:cNvSpPr>
          <p:nvPr/>
        </p:nvSpPr>
        <p:spPr bwMode="auto">
          <a:xfrm>
            <a:off x="8089950" y="2801566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9</a:t>
            </a:r>
          </a:p>
        </p:txBody>
      </p:sp>
      <p:sp>
        <p:nvSpPr>
          <p:cNvPr id="57" name="Text Box 92"/>
          <p:cNvSpPr txBox="1">
            <a:spLocks noChangeArrowheads="1"/>
          </p:cNvSpPr>
          <p:nvPr/>
        </p:nvSpPr>
        <p:spPr bwMode="auto">
          <a:xfrm>
            <a:off x="7251750" y="365722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  7</a:t>
            </a:r>
          </a:p>
        </p:txBody>
      </p:sp>
      <p:sp>
        <p:nvSpPr>
          <p:cNvPr id="58" name="Line 94"/>
          <p:cNvSpPr>
            <a:spLocks noChangeShapeType="1"/>
          </p:cNvSpPr>
          <p:nvPr/>
        </p:nvSpPr>
        <p:spPr bwMode="auto">
          <a:xfrm>
            <a:off x="7640711" y="5463803"/>
            <a:ext cx="523875" cy="874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9" name="Oval 95"/>
          <p:cNvSpPr>
            <a:spLocks noChangeArrowheads="1"/>
          </p:cNvSpPr>
          <p:nvPr/>
        </p:nvSpPr>
        <p:spPr bwMode="auto">
          <a:xfrm>
            <a:off x="7416874" y="5212978"/>
            <a:ext cx="473075" cy="4508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5</a:t>
            </a:r>
          </a:p>
        </p:txBody>
      </p:sp>
      <p:sp>
        <p:nvSpPr>
          <p:cNvPr id="60" name="Oval 96"/>
          <p:cNvSpPr>
            <a:spLocks noChangeArrowheads="1"/>
          </p:cNvSpPr>
          <p:nvPr/>
        </p:nvSpPr>
        <p:spPr bwMode="auto">
          <a:xfrm>
            <a:off x="7889949" y="6159128"/>
            <a:ext cx="473075" cy="44926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6</a:t>
            </a:r>
          </a:p>
        </p:txBody>
      </p:sp>
      <p:sp>
        <p:nvSpPr>
          <p:cNvPr id="61" name="Oval 97"/>
          <p:cNvSpPr>
            <a:spLocks noChangeArrowheads="1"/>
          </p:cNvSpPr>
          <p:nvPr/>
        </p:nvSpPr>
        <p:spPr bwMode="auto">
          <a:xfrm>
            <a:off x="7915349" y="4414466"/>
            <a:ext cx="473075" cy="449262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 sz="240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62" name="Text Box 98"/>
          <p:cNvSpPr txBox="1">
            <a:spLocks noChangeArrowheads="1"/>
          </p:cNvSpPr>
          <p:nvPr/>
        </p:nvSpPr>
        <p:spPr bwMode="auto">
          <a:xfrm>
            <a:off x="7869311" y="441605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TW" sz="2400" dirty="0">
                <a:solidFill>
                  <a:schemeClr val="tx1"/>
                </a:solidFill>
                <a:ea typeface="新細明體" charset="-120"/>
              </a:rPr>
              <a:t>  7</a:t>
            </a:r>
          </a:p>
        </p:txBody>
      </p:sp>
      <p:sp>
        <p:nvSpPr>
          <p:cNvPr id="63" name="Line 99"/>
          <p:cNvSpPr>
            <a:spLocks noChangeShapeType="1"/>
          </p:cNvSpPr>
          <p:nvPr/>
        </p:nvSpPr>
        <p:spPr bwMode="auto">
          <a:xfrm flipV="1">
            <a:off x="7753424" y="4814516"/>
            <a:ext cx="280987" cy="423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4" name="直線接點 3"/>
          <p:cNvCxnSpPr>
            <a:stCxn id="60" idx="0"/>
            <a:endCxn id="61" idx="4"/>
          </p:cNvCxnSpPr>
          <p:nvPr/>
        </p:nvCxnSpPr>
        <p:spPr bwMode="auto">
          <a:xfrm flipV="1">
            <a:off x="8126487" y="4863728"/>
            <a:ext cx="25400" cy="129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手繪多邊形 4"/>
          <p:cNvSpPr/>
          <p:nvPr/>
        </p:nvSpPr>
        <p:spPr>
          <a:xfrm>
            <a:off x="4370654" y="4397008"/>
            <a:ext cx="1572367" cy="2297105"/>
          </a:xfrm>
          <a:custGeom>
            <a:avLst/>
            <a:gdLst>
              <a:gd name="connsiteX0" fmla="*/ 391846 w 1572367"/>
              <a:gd name="connsiteY0" fmla="*/ 2184767 h 2297105"/>
              <a:gd name="connsiteX1" fmla="*/ 239446 w 1572367"/>
              <a:gd name="connsiteY1" fmla="*/ 1632317 h 2297105"/>
              <a:gd name="connsiteX2" fmla="*/ 1321 w 1572367"/>
              <a:gd name="connsiteY2" fmla="*/ 736967 h 2297105"/>
              <a:gd name="connsiteX3" fmla="*/ 353746 w 1572367"/>
              <a:gd name="connsiteY3" fmla="*/ 89267 h 2297105"/>
              <a:gd name="connsiteX4" fmla="*/ 1163371 w 1572367"/>
              <a:gd name="connsiteY4" fmla="*/ 51167 h 2297105"/>
              <a:gd name="connsiteX5" fmla="*/ 1525321 w 1572367"/>
              <a:gd name="connsiteY5" fmla="*/ 517892 h 2297105"/>
              <a:gd name="connsiteX6" fmla="*/ 1525321 w 1572367"/>
              <a:gd name="connsiteY6" fmla="*/ 1632317 h 2297105"/>
              <a:gd name="connsiteX7" fmla="*/ 1134796 w 1572367"/>
              <a:gd name="connsiteY7" fmla="*/ 2213342 h 2297105"/>
              <a:gd name="connsiteX8" fmla="*/ 639496 w 1572367"/>
              <a:gd name="connsiteY8" fmla="*/ 2289542 h 2297105"/>
              <a:gd name="connsiteX9" fmla="*/ 506146 w 1572367"/>
              <a:gd name="connsiteY9" fmla="*/ 2175242 h 2297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2367" h="2297105">
                <a:moveTo>
                  <a:pt x="391846" y="2184767"/>
                </a:moveTo>
                <a:cubicBezTo>
                  <a:pt x="348189" y="2029192"/>
                  <a:pt x="304533" y="1873617"/>
                  <a:pt x="239446" y="1632317"/>
                </a:cubicBezTo>
                <a:cubicBezTo>
                  <a:pt x="174359" y="1391017"/>
                  <a:pt x="-17729" y="994142"/>
                  <a:pt x="1321" y="736967"/>
                </a:cubicBezTo>
                <a:cubicBezTo>
                  <a:pt x="20371" y="479792"/>
                  <a:pt x="160071" y="203567"/>
                  <a:pt x="353746" y="89267"/>
                </a:cubicBezTo>
                <a:cubicBezTo>
                  <a:pt x="547421" y="-25033"/>
                  <a:pt x="968109" y="-20270"/>
                  <a:pt x="1163371" y="51167"/>
                </a:cubicBezTo>
                <a:cubicBezTo>
                  <a:pt x="1358633" y="122604"/>
                  <a:pt x="1464996" y="254367"/>
                  <a:pt x="1525321" y="517892"/>
                </a:cubicBezTo>
                <a:cubicBezTo>
                  <a:pt x="1585646" y="781417"/>
                  <a:pt x="1590409" y="1349742"/>
                  <a:pt x="1525321" y="1632317"/>
                </a:cubicBezTo>
                <a:cubicBezTo>
                  <a:pt x="1460234" y="1914892"/>
                  <a:pt x="1282433" y="2103805"/>
                  <a:pt x="1134796" y="2213342"/>
                </a:cubicBezTo>
                <a:cubicBezTo>
                  <a:pt x="987159" y="2322879"/>
                  <a:pt x="744271" y="2295892"/>
                  <a:pt x="639496" y="2289542"/>
                </a:cubicBezTo>
                <a:cubicBezTo>
                  <a:pt x="534721" y="2283192"/>
                  <a:pt x="520433" y="2229217"/>
                  <a:pt x="506146" y="2175242"/>
                </a:cubicBezTo>
              </a:path>
            </a:pathLst>
          </a:custGeom>
          <a:ln>
            <a:solidFill>
              <a:srgbClr val="FF0000"/>
            </a:solidFill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57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325" y="115888"/>
            <a:ext cx="8976171" cy="720725"/>
          </a:xfrm>
        </p:spPr>
        <p:txBody>
          <a:bodyPr/>
          <a:lstStyle/>
          <a:p>
            <a:r>
              <a:rPr lang="en-US" altLang="zh-TW" sz="4000" dirty="0" smtClean="0"/>
              <a:t>Find </a:t>
            </a:r>
            <a:r>
              <a:rPr lang="en-US" altLang="zh-TW" sz="4000" dirty="0"/>
              <a:t>the </a:t>
            </a:r>
            <a:r>
              <a:rPr lang="en-US" altLang="zh-TW" sz="4000" dirty="0" smtClean="0"/>
              <a:t>BCs</a:t>
            </a:r>
            <a:endParaRPr lang="en-US" altLang="zh-TW" sz="4000" dirty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324" y="620688"/>
            <a:ext cx="8976171" cy="2665412"/>
          </a:xfrm>
        </p:spPr>
        <p:txBody>
          <a:bodyPr/>
          <a:lstStyle/>
          <a:p>
            <a:pPr lvl="1"/>
            <a:r>
              <a:rPr lang="en-US" altLang="zh-TW" dirty="0" smtClean="0"/>
              <a:t>By </a:t>
            </a:r>
            <a:r>
              <a:rPr lang="en-US" altLang="zh-TW" dirty="0"/>
              <a:t>using </a:t>
            </a:r>
            <a:r>
              <a:rPr lang="en-US" altLang="zh-TW" dirty="0">
                <a:solidFill>
                  <a:srgbClr val="FF0000"/>
                </a:solidFill>
              </a:rPr>
              <a:t>depth first spanning tree </a:t>
            </a:r>
            <a:r>
              <a:rPr lang="en-US" altLang="zh-TW" dirty="0"/>
              <a:t>of a connected undirected graph 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dirty="0">
                <a:solidFill>
                  <a:srgbClr val="0000FF"/>
                </a:solidFill>
              </a:rPr>
              <a:t>depth </a:t>
            </a:r>
            <a:r>
              <a:rPr lang="en-US" altLang="zh-TW" dirty="0" smtClean="0">
                <a:solidFill>
                  <a:srgbClr val="0000FF"/>
                </a:solidFill>
              </a:rPr>
              <a:t>first </a:t>
            </a:r>
            <a:r>
              <a:rPr lang="en-US" altLang="zh-TW" dirty="0">
                <a:solidFill>
                  <a:srgbClr val="0000FF"/>
                </a:solidFill>
              </a:rPr>
              <a:t>number</a:t>
            </a:r>
            <a:r>
              <a:rPr lang="en-US" altLang="zh-TW" i="1" dirty="0">
                <a:solidFill>
                  <a:srgbClr val="0000FF"/>
                </a:solidFill>
              </a:rPr>
              <a:t> </a:t>
            </a:r>
            <a:r>
              <a:rPr lang="en-US" altLang="zh-TW" dirty="0"/>
              <a:t>(</a:t>
            </a:r>
            <a:r>
              <a:rPr lang="en-US" altLang="zh-TW" i="1" dirty="0" err="1">
                <a:solidFill>
                  <a:srgbClr val="0000FF"/>
                </a:solidFill>
                <a:effectLst/>
              </a:rPr>
              <a:t>dfn</a:t>
            </a:r>
            <a:r>
              <a:rPr lang="en-US" altLang="zh-TW" dirty="0"/>
              <a:t>) outside the vertices in the figures gives the DFS visit sequence</a:t>
            </a:r>
          </a:p>
          <a:p>
            <a:pPr lvl="1"/>
            <a:r>
              <a:rPr lang="en-US" altLang="zh-TW" u="sng" dirty="0">
                <a:solidFill>
                  <a:srgbClr val="FF0000"/>
                </a:solidFill>
                <a:effectLst/>
              </a:rPr>
              <a:t>If </a:t>
            </a:r>
            <a:r>
              <a:rPr lang="en-US" altLang="zh-TW" i="1" u="sng" dirty="0">
                <a:solidFill>
                  <a:srgbClr val="FF0000"/>
                </a:solidFill>
                <a:effectLst/>
              </a:rPr>
              <a:t>u</a:t>
            </a:r>
            <a:r>
              <a:rPr lang="en-US" altLang="zh-TW" u="sng" dirty="0">
                <a:solidFill>
                  <a:srgbClr val="FF0000"/>
                </a:solidFill>
                <a:effectLst/>
              </a:rPr>
              <a:t> is an ancestor of v </a:t>
            </a:r>
            <a:r>
              <a:rPr lang="en-US" altLang="zh-TW" dirty="0">
                <a:effectLst/>
              </a:rPr>
              <a:t>then </a:t>
            </a:r>
            <a:r>
              <a:rPr lang="en-US" altLang="zh-TW" i="1" u="sng" dirty="0" err="1">
                <a:solidFill>
                  <a:srgbClr val="FF0000"/>
                </a:solidFill>
                <a:effectLst/>
              </a:rPr>
              <a:t>dfn</a:t>
            </a:r>
            <a:r>
              <a:rPr lang="en-US" altLang="zh-TW" u="sng" dirty="0">
                <a:solidFill>
                  <a:srgbClr val="FF0000"/>
                </a:solidFill>
                <a:effectLst/>
              </a:rPr>
              <a:t>(</a:t>
            </a:r>
            <a:r>
              <a:rPr lang="en-US" altLang="zh-TW" i="1" u="sng" dirty="0">
                <a:solidFill>
                  <a:srgbClr val="FF0000"/>
                </a:solidFill>
                <a:effectLst/>
              </a:rPr>
              <a:t>u</a:t>
            </a:r>
            <a:r>
              <a:rPr lang="en-US" altLang="zh-TW" u="sng" dirty="0">
                <a:solidFill>
                  <a:srgbClr val="FF0000"/>
                </a:solidFill>
                <a:effectLst/>
              </a:rPr>
              <a:t>) &lt; </a:t>
            </a:r>
            <a:r>
              <a:rPr lang="en-US" altLang="zh-TW" i="1" u="sng" dirty="0" err="1">
                <a:solidFill>
                  <a:srgbClr val="FF0000"/>
                </a:solidFill>
                <a:effectLst/>
              </a:rPr>
              <a:t>dfn</a:t>
            </a:r>
            <a:r>
              <a:rPr lang="en-US" altLang="zh-TW" u="sng" dirty="0">
                <a:solidFill>
                  <a:srgbClr val="FF0000"/>
                </a:solidFill>
                <a:effectLst/>
              </a:rPr>
              <a:t>(</a:t>
            </a:r>
            <a:r>
              <a:rPr lang="en-US" altLang="zh-TW" i="1" u="sng" dirty="0">
                <a:solidFill>
                  <a:srgbClr val="FF0000"/>
                </a:solidFill>
                <a:effectLst/>
              </a:rPr>
              <a:t>v</a:t>
            </a:r>
            <a:r>
              <a:rPr lang="en-US" altLang="zh-TW" u="sng" dirty="0">
                <a:solidFill>
                  <a:srgbClr val="FF0000"/>
                </a:solidFill>
                <a:effectLst/>
              </a:rPr>
              <a:t>)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08E7-7627-4C97-BB7F-D9D46D096B4F}" type="slidenum">
              <a:rPr lang="en-US" altLang="zh-TW" smtClean="0"/>
              <a:pPr/>
              <a:t>51</a:t>
            </a:fld>
            <a:endParaRPr lang="en-US" altLang="zh-TW"/>
          </a:p>
        </p:txBody>
      </p:sp>
      <p:sp>
        <p:nvSpPr>
          <p:cNvPr id="63" name="Text Box 76"/>
          <p:cNvSpPr txBox="1">
            <a:spLocks noChangeArrowheads="1"/>
          </p:cNvSpPr>
          <p:nvPr/>
        </p:nvSpPr>
        <p:spPr bwMode="auto">
          <a:xfrm>
            <a:off x="6804248" y="5881936"/>
            <a:ext cx="21852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TW" sz="2400" dirty="0">
                <a:solidFill>
                  <a:schemeClr val="tx1"/>
                </a:solidFill>
                <a:ea typeface="新細明體" charset="-120"/>
              </a:rPr>
              <a:t>  8         </a:t>
            </a:r>
            <a:r>
              <a:rPr lang="en-US" altLang="zh-TW" sz="2400" dirty="0" smtClean="0">
                <a:solidFill>
                  <a:schemeClr val="tx1"/>
                </a:solidFill>
                <a:ea typeface="新細明體" charset="-120"/>
              </a:rPr>
              <a:t>     </a:t>
            </a:r>
            <a:r>
              <a:rPr lang="en-US" altLang="zh-TW" sz="2400" dirty="0">
                <a:solidFill>
                  <a:schemeClr val="tx1"/>
                </a:solidFill>
                <a:ea typeface="新細明體" charset="-120"/>
              </a:rPr>
              <a:t>9      </a:t>
            </a:r>
          </a:p>
        </p:txBody>
      </p:sp>
      <p:sp>
        <p:nvSpPr>
          <p:cNvPr id="64" name="Line 82"/>
          <p:cNvSpPr>
            <a:spLocks noChangeShapeType="1"/>
          </p:cNvSpPr>
          <p:nvPr/>
        </p:nvSpPr>
        <p:spPr bwMode="auto">
          <a:xfrm flipH="1">
            <a:off x="7496994" y="4874518"/>
            <a:ext cx="685800" cy="8001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5" name="Line 81"/>
          <p:cNvSpPr>
            <a:spLocks noChangeShapeType="1"/>
          </p:cNvSpPr>
          <p:nvPr/>
        </p:nvSpPr>
        <p:spPr bwMode="auto">
          <a:xfrm>
            <a:off x="7535094" y="4169668"/>
            <a:ext cx="647700" cy="6858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6" name="Line 56"/>
          <p:cNvSpPr>
            <a:spLocks noChangeShapeType="1"/>
          </p:cNvSpPr>
          <p:nvPr/>
        </p:nvSpPr>
        <p:spPr bwMode="auto">
          <a:xfrm>
            <a:off x="4932040" y="3331468"/>
            <a:ext cx="1612454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" name="Line 4"/>
          <p:cNvSpPr>
            <a:spLocks noChangeShapeType="1"/>
          </p:cNvSpPr>
          <p:nvPr/>
        </p:nvSpPr>
        <p:spPr bwMode="auto">
          <a:xfrm>
            <a:off x="1350517" y="3737868"/>
            <a:ext cx="0" cy="874713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" name="Line 5"/>
          <p:cNvSpPr>
            <a:spLocks noChangeShapeType="1"/>
          </p:cNvSpPr>
          <p:nvPr/>
        </p:nvSpPr>
        <p:spPr bwMode="auto">
          <a:xfrm flipH="1">
            <a:off x="902842" y="4612581"/>
            <a:ext cx="447675" cy="7493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" name="Line 6"/>
          <p:cNvSpPr>
            <a:spLocks noChangeShapeType="1"/>
          </p:cNvSpPr>
          <p:nvPr/>
        </p:nvSpPr>
        <p:spPr bwMode="auto">
          <a:xfrm>
            <a:off x="902842" y="5361881"/>
            <a:ext cx="523875" cy="92551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0" name="Line 7"/>
          <p:cNvSpPr>
            <a:spLocks noChangeShapeType="1"/>
          </p:cNvSpPr>
          <p:nvPr/>
        </p:nvSpPr>
        <p:spPr bwMode="auto">
          <a:xfrm flipV="1">
            <a:off x="1426717" y="5287268"/>
            <a:ext cx="422275" cy="9747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1" name="Line 8"/>
          <p:cNvSpPr>
            <a:spLocks noChangeShapeType="1"/>
          </p:cNvSpPr>
          <p:nvPr/>
        </p:nvSpPr>
        <p:spPr bwMode="auto">
          <a:xfrm>
            <a:off x="1874392" y="5312668"/>
            <a:ext cx="547687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2" name="Line 9"/>
          <p:cNvSpPr>
            <a:spLocks noChangeShapeType="1"/>
          </p:cNvSpPr>
          <p:nvPr/>
        </p:nvSpPr>
        <p:spPr bwMode="auto">
          <a:xfrm>
            <a:off x="2396679" y="5312668"/>
            <a:ext cx="523875" cy="87471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3" name="Line 10"/>
          <p:cNvSpPr>
            <a:spLocks noChangeShapeType="1"/>
          </p:cNvSpPr>
          <p:nvPr/>
        </p:nvSpPr>
        <p:spPr bwMode="auto">
          <a:xfrm flipV="1">
            <a:off x="2895154" y="3563243"/>
            <a:ext cx="0" cy="257333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4" name="Line 11"/>
          <p:cNvSpPr>
            <a:spLocks noChangeShapeType="1"/>
          </p:cNvSpPr>
          <p:nvPr/>
        </p:nvSpPr>
        <p:spPr bwMode="auto">
          <a:xfrm flipV="1">
            <a:off x="2895154" y="3688656"/>
            <a:ext cx="671513" cy="79851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5" name="Oval 12"/>
          <p:cNvSpPr>
            <a:spLocks noChangeArrowheads="1"/>
          </p:cNvSpPr>
          <p:nvPr/>
        </p:nvSpPr>
        <p:spPr bwMode="auto">
          <a:xfrm>
            <a:off x="1102867" y="3488631"/>
            <a:ext cx="473075" cy="449262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6" name="Oval 13"/>
          <p:cNvSpPr>
            <a:spLocks noChangeArrowheads="1"/>
          </p:cNvSpPr>
          <p:nvPr/>
        </p:nvSpPr>
        <p:spPr bwMode="auto">
          <a:xfrm>
            <a:off x="1145729" y="4412556"/>
            <a:ext cx="454025" cy="4508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1</a:t>
            </a:r>
          </a:p>
        </p:txBody>
      </p:sp>
      <p:sp>
        <p:nvSpPr>
          <p:cNvPr id="77" name="Oval 14"/>
          <p:cNvSpPr>
            <a:spLocks noChangeArrowheads="1"/>
          </p:cNvSpPr>
          <p:nvPr/>
        </p:nvSpPr>
        <p:spPr bwMode="auto">
          <a:xfrm>
            <a:off x="679004" y="5138043"/>
            <a:ext cx="473075" cy="44926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8" name="Oval 15"/>
          <p:cNvSpPr>
            <a:spLocks noChangeArrowheads="1"/>
          </p:cNvSpPr>
          <p:nvPr/>
        </p:nvSpPr>
        <p:spPr bwMode="auto">
          <a:xfrm>
            <a:off x="1152079" y="6006406"/>
            <a:ext cx="454025" cy="468312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zh-TW" sz="2400">
              <a:solidFill>
                <a:schemeClr val="tx1"/>
              </a:solidFill>
              <a:ea typeface="新細明體" charset="-120"/>
            </a:endParaRPr>
          </a:p>
          <a:p>
            <a:endParaRPr lang="en-US" altLang="zh-TW" sz="240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79" name="Oval 16"/>
          <p:cNvSpPr>
            <a:spLocks noChangeArrowheads="1"/>
          </p:cNvSpPr>
          <p:nvPr/>
        </p:nvSpPr>
        <p:spPr bwMode="auto">
          <a:xfrm>
            <a:off x="1550542" y="5087243"/>
            <a:ext cx="473075" cy="44926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0" name="Oval 17"/>
          <p:cNvSpPr>
            <a:spLocks noChangeArrowheads="1"/>
          </p:cNvSpPr>
          <p:nvPr/>
        </p:nvSpPr>
        <p:spPr bwMode="auto">
          <a:xfrm>
            <a:off x="2172842" y="5061843"/>
            <a:ext cx="473075" cy="4508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" name="Oval 18"/>
          <p:cNvSpPr>
            <a:spLocks noChangeArrowheads="1"/>
          </p:cNvSpPr>
          <p:nvPr/>
        </p:nvSpPr>
        <p:spPr bwMode="auto">
          <a:xfrm>
            <a:off x="2645917" y="6007993"/>
            <a:ext cx="473075" cy="44926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" name="Oval 19"/>
          <p:cNvSpPr>
            <a:spLocks noChangeArrowheads="1"/>
          </p:cNvSpPr>
          <p:nvPr/>
        </p:nvSpPr>
        <p:spPr bwMode="auto">
          <a:xfrm>
            <a:off x="2645917" y="3388618"/>
            <a:ext cx="473075" cy="44926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3" name="Oval 20"/>
          <p:cNvSpPr>
            <a:spLocks noChangeArrowheads="1"/>
          </p:cNvSpPr>
          <p:nvPr/>
        </p:nvSpPr>
        <p:spPr bwMode="auto">
          <a:xfrm>
            <a:off x="3368229" y="3388618"/>
            <a:ext cx="473075" cy="44926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4" name="Oval 21"/>
          <p:cNvSpPr>
            <a:spLocks noChangeArrowheads="1"/>
          </p:cNvSpPr>
          <p:nvPr/>
        </p:nvSpPr>
        <p:spPr bwMode="auto">
          <a:xfrm>
            <a:off x="2671317" y="4263331"/>
            <a:ext cx="473075" cy="449262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 sz="240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85" name="Text Box 26"/>
          <p:cNvSpPr txBox="1">
            <a:spLocks noChangeArrowheads="1"/>
          </p:cNvSpPr>
          <p:nvPr/>
        </p:nvSpPr>
        <p:spPr bwMode="auto">
          <a:xfrm>
            <a:off x="625029" y="3483868"/>
            <a:ext cx="869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 4    0</a:t>
            </a:r>
          </a:p>
        </p:txBody>
      </p:sp>
      <p:sp>
        <p:nvSpPr>
          <p:cNvPr id="86" name="Text Box 28"/>
          <p:cNvSpPr txBox="1">
            <a:spLocks noChangeArrowheads="1"/>
          </p:cNvSpPr>
          <p:nvPr/>
        </p:nvSpPr>
        <p:spPr bwMode="auto">
          <a:xfrm>
            <a:off x="625029" y="441731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3</a:t>
            </a:r>
          </a:p>
        </p:txBody>
      </p:sp>
      <p:sp>
        <p:nvSpPr>
          <p:cNvPr id="87" name="Text Box 30"/>
          <p:cNvSpPr txBox="1">
            <a:spLocks noChangeArrowheads="1"/>
          </p:cNvSpPr>
          <p:nvPr/>
        </p:nvSpPr>
        <p:spPr bwMode="auto">
          <a:xfrm>
            <a:off x="1577529" y="4711006"/>
            <a:ext cx="10223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TW" sz="2400" dirty="0">
                <a:solidFill>
                  <a:schemeClr val="tx1"/>
                </a:solidFill>
                <a:ea typeface="新細明體" charset="-120"/>
              </a:rPr>
              <a:t> 0      5</a:t>
            </a:r>
          </a:p>
          <a:p>
            <a:pPr algn="l"/>
            <a:r>
              <a:rPr lang="en-US" altLang="zh-TW" sz="2400" dirty="0">
                <a:solidFill>
                  <a:schemeClr val="tx1"/>
                </a:solidFill>
                <a:ea typeface="新細明體" charset="-120"/>
              </a:rPr>
              <a:t> 3      5</a:t>
            </a:r>
          </a:p>
        </p:txBody>
      </p:sp>
      <p:sp>
        <p:nvSpPr>
          <p:cNvPr id="88" name="Text Box 32"/>
          <p:cNvSpPr txBox="1">
            <a:spLocks noChangeArrowheads="1"/>
          </p:cNvSpPr>
          <p:nvPr/>
        </p:nvSpPr>
        <p:spPr bwMode="auto">
          <a:xfrm>
            <a:off x="1215579" y="6025456"/>
            <a:ext cx="18605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4                  6</a:t>
            </a:r>
          </a:p>
          <a:p>
            <a:pPr algn="l"/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1                  6</a:t>
            </a:r>
          </a:p>
        </p:txBody>
      </p:sp>
      <p:sp>
        <p:nvSpPr>
          <p:cNvPr id="89" name="Text Box 33"/>
          <p:cNvSpPr txBox="1">
            <a:spLocks noChangeArrowheads="1"/>
          </p:cNvSpPr>
          <p:nvPr/>
        </p:nvSpPr>
        <p:spPr bwMode="auto">
          <a:xfrm>
            <a:off x="2320479" y="3407668"/>
            <a:ext cx="1936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9   8        9   8 </a:t>
            </a:r>
          </a:p>
        </p:txBody>
      </p:sp>
      <p:sp>
        <p:nvSpPr>
          <p:cNvPr id="90" name="Text Box 35"/>
          <p:cNvSpPr txBox="1">
            <a:spLocks noChangeArrowheads="1"/>
          </p:cNvSpPr>
          <p:nvPr/>
        </p:nvSpPr>
        <p:spPr bwMode="auto">
          <a:xfrm>
            <a:off x="2625279" y="4264918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  7  7</a:t>
            </a:r>
          </a:p>
        </p:txBody>
      </p:sp>
      <p:sp>
        <p:nvSpPr>
          <p:cNvPr id="91" name="Line 38"/>
          <p:cNvSpPr>
            <a:spLocks noChangeShapeType="1"/>
          </p:cNvSpPr>
          <p:nvPr/>
        </p:nvSpPr>
        <p:spPr bwMode="auto">
          <a:xfrm>
            <a:off x="5572944" y="4198243"/>
            <a:ext cx="0" cy="24098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" name="Line 39"/>
          <p:cNvSpPr>
            <a:spLocks noChangeShapeType="1"/>
          </p:cNvSpPr>
          <p:nvPr/>
        </p:nvSpPr>
        <p:spPr bwMode="auto">
          <a:xfrm>
            <a:off x="7523982" y="4226818"/>
            <a:ext cx="0" cy="23256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3" name="Line 41"/>
          <p:cNvSpPr>
            <a:spLocks noChangeShapeType="1"/>
          </p:cNvSpPr>
          <p:nvPr/>
        </p:nvSpPr>
        <p:spPr bwMode="auto">
          <a:xfrm>
            <a:off x="7523982" y="5684143"/>
            <a:ext cx="887412" cy="8397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5" name="Oval 44"/>
          <p:cNvSpPr>
            <a:spLocks noChangeArrowheads="1"/>
          </p:cNvSpPr>
          <p:nvPr/>
        </p:nvSpPr>
        <p:spPr bwMode="auto">
          <a:xfrm>
            <a:off x="6277794" y="3140968"/>
            <a:ext cx="495300" cy="476250"/>
          </a:xfrm>
          <a:prstGeom prst="ellipse">
            <a:avLst/>
          </a:prstGeom>
          <a:solidFill>
            <a:srgbClr val="FF99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3</a:t>
            </a:r>
          </a:p>
        </p:txBody>
      </p:sp>
      <p:sp>
        <p:nvSpPr>
          <p:cNvPr id="96" name="Oval 45"/>
          <p:cNvSpPr>
            <a:spLocks noChangeArrowheads="1"/>
          </p:cNvSpPr>
          <p:nvPr/>
        </p:nvSpPr>
        <p:spPr bwMode="auto">
          <a:xfrm>
            <a:off x="5344344" y="3960118"/>
            <a:ext cx="495300" cy="4762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4</a:t>
            </a:r>
          </a:p>
        </p:txBody>
      </p:sp>
      <p:sp>
        <p:nvSpPr>
          <p:cNvPr id="97" name="Oval 46"/>
          <p:cNvSpPr>
            <a:spLocks noChangeArrowheads="1"/>
          </p:cNvSpPr>
          <p:nvPr/>
        </p:nvSpPr>
        <p:spPr bwMode="auto">
          <a:xfrm>
            <a:off x="7287444" y="3979168"/>
            <a:ext cx="495300" cy="4762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5</a:t>
            </a:r>
          </a:p>
        </p:txBody>
      </p:sp>
      <p:sp>
        <p:nvSpPr>
          <p:cNvPr id="98" name="Oval 47"/>
          <p:cNvSpPr>
            <a:spLocks noChangeArrowheads="1"/>
          </p:cNvSpPr>
          <p:nvPr/>
        </p:nvSpPr>
        <p:spPr bwMode="auto">
          <a:xfrm>
            <a:off x="7325544" y="5407918"/>
            <a:ext cx="495300" cy="4762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7</a:t>
            </a:r>
          </a:p>
        </p:txBody>
      </p:sp>
      <p:sp>
        <p:nvSpPr>
          <p:cNvPr id="99" name="Oval 48"/>
          <p:cNvSpPr>
            <a:spLocks noChangeArrowheads="1"/>
          </p:cNvSpPr>
          <p:nvPr/>
        </p:nvSpPr>
        <p:spPr bwMode="auto">
          <a:xfrm>
            <a:off x="7325544" y="4684018"/>
            <a:ext cx="495300" cy="4762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6</a:t>
            </a:r>
          </a:p>
        </p:txBody>
      </p:sp>
      <p:sp>
        <p:nvSpPr>
          <p:cNvPr id="100" name="Oval 49"/>
          <p:cNvSpPr>
            <a:spLocks noChangeArrowheads="1"/>
          </p:cNvSpPr>
          <p:nvPr/>
        </p:nvSpPr>
        <p:spPr bwMode="auto">
          <a:xfrm>
            <a:off x="7287444" y="6188968"/>
            <a:ext cx="495300" cy="4762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9</a:t>
            </a:r>
          </a:p>
        </p:txBody>
      </p:sp>
      <p:sp>
        <p:nvSpPr>
          <p:cNvPr id="101" name="Oval 50"/>
          <p:cNvSpPr>
            <a:spLocks noChangeArrowheads="1"/>
          </p:cNvSpPr>
          <p:nvPr/>
        </p:nvSpPr>
        <p:spPr bwMode="auto">
          <a:xfrm>
            <a:off x="8182794" y="6188968"/>
            <a:ext cx="495300" cy="4762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8</a:t>
            </a:r>
          </a:p>
        </p:txBody>
      </p:sp>
      <p:sp>
        <p:nvSpPr>
          <p:cNvPr id="102" name="Oval 51"/>
          <p:cNvSpPr>
            <a:spLocks noChangeArrowheads="1"/>
          </p:cNvSpPr>
          <p:nvPr/>
        </p:nvSpPr>
        <p:spPr bwMode="auto">
          <a:xfrm>
            <a:off x="5306244" y="4703068"/>
            <a:ext cx="495300" cy="4762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2</a:t>
            </a:r>
          </a:p>
        </p:txBody>
      </p:sp>
      <p:sp>
        <p:nvSpPr>
          <p:cNvPr id="103" name="Oval 53"/>
          <p:cNvSpPr>
            <a:spLocks noChangeArrowheads="1"/>
          </p:cNvSpPr>
          <p:nvPr/>
        </p:nvSpPr>
        <p:spPr bwMode="auto">
          <a:xfrm>
            <a:off x="5363394" y="6246118"/>
            <a:ext cx="495300" cy="4762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0</a:t>
            </a:r>
          </a:p>
        </p:txBody>
      </p:sp>
      <p:sp>
        <p:nvSpPr>
          <p:cNvPr id="104" name="Line 54"/>
          <p:cNvSpPr>
            <a:spLocks noChangeShapeType="1"/>
          </p:cNvSpPr>
          <p:nvPr/>
        </p:nvSpPr>
        <p:spPr bwMode="auto">
          <a:xfrm>
            <a:off x="4932040" y="3331468"/>
            <a:ext cx="0" cy="2362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5" name="Line 55"/>
          <p:cNvSpPr>
            <a:spLocks noChangeShapeType="1"/>
          </p:cNvSpPr>
          <p:nvPr/>
        </p:nvSpPr>
        <p:spPr bwMode="auto">
          <a:xfrm>
            <a:off x="4932040" y="5693668"/>
            <a:ext cx="640904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6" name="Oval 62"/>
          <p:cNvSpPr>
            <a:spLocks noChangeArrowheads="1"/>
          </p:cNvSpPr>
          <p:nvPr/>
        </p:nvSpPr>
        <p:spPr bwMode="auto">
          <a:xfrm>
            <a:off x="5344344" y="5446018"/>
            <a:ext cx="495300" cy="4762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1</a:t>
            </a:r>
          </a:p>
        </p:txBody>
      </p:sp>
      <p:sp>
        <p:nvSpPr>
          <p:cNvPr id="107" name="Text Box 75"/>
          <p:cNvSpPr txBox="1">
            <a:spLocks noChangeArrowheads="1"/>
          </p:cNvSpPr>
          <p:nvPr/>
        </p:nvSpPr>
        <p:spPr bwMode="auto">
          <a:xfrm>
            <a:off x="6909619" y="4671318"/>
            <a:ext cx="4127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6</a:t>
            </a:r>
          </a:p>
          <a:p>
            <a:endParaRPr lang="en-US" altLang="zh-TW" sz="2400">
              <a:solidFill>
                <a:schemeClr val="tx1"/>
              </a:solidFill>
              <a:ea typeface="新細明體" charset="-120"/>
            </a:endParaRPr>
          </a:p>
          <a:p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7</a:t>
            </a:r>
          </a:p>
        </p:txBody>
      </p:sp>
      <p:sp>
        <p:nvSpPr>
          <p:cNvPr id="108" name="Text Box 77"/>
          <p:cNvSpPr txBox="1">
            <a:spLocks noChangeArrowheads="1"/>
          </p:cNvSpPr>
          <p:nvPr/>
        </p:nvSpPr>
        <p:spPr bwMode="auto">
          <a:xfrm>
            <a:off x="5796136" y="4079280"/>
            <a:ext cx="2051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TW" sz="2400" dirty="0">
                <a:solidFill>
                  <a:schemeClr val="tx1"/>
                </a:solidFill>
                <a:ea typeface="新細明體" charset="-120"/>
              </a:rPr>
              <a:t>1       </a:t>
            </a:r>
            <a:r>
              <a:rPr lang="en-US" altLang="zh-TW" sz="2400" dirty="0" smtClean="0">
                <a:solidFill>
                  <a:schemeClr val="tx1"/>
                </a:solidFill>
                <a:ea typeface="新細明體" charset="-120"/>
              </a:rPr>
              <a:t>      </a:t>
            </a:r>
            <a:r>
              <a:rPr lang="en-US" altLang="zh-TW" sz="2400" dirty="0">
                <a:solidFill>
                  <a:schemeClr val="tx1"/>
                </a:solidFill>
                <a:ea typeface="新細明體" charset="-120"/>
              </a:rPr>
              <a:t>5</a:t>
            </a:r>
          </a:p>
        </p:txBody>
      </p:sp>
      <p:sp>
        <p:nvSpPr>
          <p:cNvPr id="109" name="Text Box 78"/>
          <p:cNvSpPr txBox="1">
            <a:spLocks noChangeArrowheads="1"/>
          </p:cNvSpPr>
          <p:nvPr/>
        </p:nvSpPr>
        <p:spPr bwMode="auto">
          <a:xfrm>
            <a:off x="5822965" y="4815780"/>
            <a:ext cx="37465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TW" sz="2400" dirty="0">
                <a:solidFill>
                  <a:schemeClr val="tx1"/>
                </a:solidFill>
                <a:ea typeface="新細明體" charset="-120"/>
              </a:rPr>
              <a:t>2</a:t>
            </a:r>
          </a:p>
          <a:p>
            <a:pPr algn="l"/>
            <a:endParaRPr lang="en-US" altLang="zh-TW" sz="2400" dirty="0">
              <a:solidFill>
                <a:schemeClr val="tx1"/>
              </a:solidFill>
              <a:ea typeface="新細明體" charset="-120"/>
            </a:endParaRPr>
          </a:p>
          <a:p>
            <a:pPr algn="l"/>
            <a:endParaRPr lang="en-US" altLang="zh-TW" sz="2400" dirty="0">
              <a:solidFill>
                <a:schemeClr val="tx1"/>
              </a:solidFill>
              <a:ea typeface="新細明體" charset="-120"/>
            </a:endParaRPr>
          </a:p>
          <a:p>
            <a:pPr algn="l"/>
            <a:endParaRPr lang="en-US" altLang="zh-TW" sz="2400" dirty="0">
              <a:solidFill>
                <a:schemeClr val="tx1"/>
              </a:solidFill>
              <a:ea typeface="新細明體" charset="-120"/>
            </a:endParaRPr>
          </a:p>
          <a:p>
            <a:pPr algn="l"/>
            <a:r>
              <a:rPr lang="en-US" altLang="zh-TW" sz="2400" dirty="0">
                <a:solidFill>
                  <a:schemeClr val="tx1"/>
                </a:solidFill>
                <a:ea typeface="新細明體" charset="-120"/>
              </a:rPr>
              <a:t>4</a:t>
            </a:r>
          </a:p>
        </p:txBody>
      </p:sp>
      <p:sp>
        <p:nvSpPr>
          <p:cNvPr id="110" name="Text Box 79"/>
          <p:cNvSpPr txBox="1">
            <a:spLocks noChangeArrowheads="1"/>
          </p:cNvSpPr>
          <p:nvPr/>
        </p:nvSpPr>
        <p:spPr bwMode="auto">
          <a:xfrm>
            <a:off x="5858694" y="5512693"/>
            <a:ext cx="27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TW" sz="2400" dirty="0">
                <a:solidFill>
                  <a:schemeClr val="tx1"/>
                </a:solidFill>
                <a:ea typeface="新細明體" charset="-120"/>
              </a:rPr>
              <a:t>3</a:t>
            </a:r>
          </a:p>
        </p:txBody>
      </p:sp>
      <p:sp>
        <p:nvSpPr>
          <p:cNvPr id="111" name="Text Box 29"/>
          <p:cNvSpPr txBox="1">
            <a:spLocks noChangeArrowheads="1"/>
          </p:cNvSpPr>
          <p:nvPr/>
        </p:nvSpPr>
        <p:spPr bwMode="auto">
          <a:xfrm>
            <a:off x="107504" y="5122168"/>
            <a:ext cx="94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  2    2</a:t>
            </a:r>
          </a:p>
        </p:txBody>
      </p:sp>
      <p:sp>
        <p:nvSpPr>
          <p:cNvPr id="112" name="Line 84"/>
          <p:cNvSpPr>
            <a:spLocks noChangeShapeType="1"/>
          </p:cNvSpPr>
          <p:nvPr/>
        </p:nvSpPr>
        <p:spPr bwMode="auto">
          <a:xfrm flipH="1">
            <a:off x="5726932" y="3621981"/>
            <a:ext cx="652462" cy="4238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3" name="Line 85"/>
          <p:cNvSpPr>
            <a:spLocks noChangeShapeType="1"/>
          </p:cNvSpPr>
          <p:nvPr/>
        </p:nvSpPr>
        <p:spPr bwMode="auto">
          <a:xfrm>
            <a:off x="6679432" y="3604518"/>
            <a:ext cx="687387" cy="4413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4" name="Oval 86"/>
          <p:cNvSpPr>
            <a:spLocks noChangeArrowheads="1"/>
          </p:cNvSpPr>
          <p:nvPr/>
        </p:nvSpPr>
        <p:spPr bwMode="auto">
          <a:xfrm>
            <a:off x="1555304" y="5087243"/>
            <a:ext cx="476250" cy="439738"/>
          </a:xfrm>
          <a:prstGeom prst="ellipse">
            <a:avLst/>
          </a:prstGeom>
          <a:solidFill>
            <a:srgbClr val="FF99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 b="1" dirty="0"/>
          </a:p>
        </p:txBody>
      </p:sp>
      <p:sp>
        <p:nvSpPr>
          <p:cNvPr id="115" name="Text Box 88"/>
          <p:cNvSpPr txBox="1">
            <a:spLocks noChangeArrowheads="1"/>
          </p:cNvSpPr>
          <p:nvPr/>
        </p:nvSpPr>
        <p:spPr bwMode="auto">
          <a:xfrm>
            <a:off x="3723507" y="4312364"/>
            <a:ext cx="184943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TW" sz="2400" dirty="0" err="1">
                <a:ea typeface="新細明體" charset="-120"/>
              </a:rPr>
              <a:t>nontree</a:t>
            </a:r>
            <a:endParaRPr lang="en-US" altLang="zh-TW" sz="2400" dirty="0">
              <a:ea typeface="新細明體" charset="-120"/>
            </a:endParaRPr>
          </a:p>
          <a:p>
            <a:r>
              <a:rPr lang="en-US" altLang="zh-TW" sz="2400" dirty="0">
                <a:ea typeface="新細明體" charset="-120"/>
              </a:rPr>
              <a:t>edge</a:t>
            </a:r>
          </a:p>
          <a:p>
            <a:r>
              <a:rPr lang="en-US" altLang="zh-TW" sz="2400" dirty="0">
                <a:solidFill>
                  <a:schemeClr val="tx2"/>
                </a:solidFill>
                <a:ea typeface="新細明體" charset="-120"/>
              </a:rPr>
              <a:t>(back edge)</a:t>
            </a:r>
            <a:endParaRPr lang="en-US" altLang="zh-TW" sz="2400" dirty="0">
              <a:ea typeface="新細明體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033646" y="325536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17" name="Line 24"/>
          <p:cNvSpPr>
            <a:spLocks noChangeShapeType="1"/>
          </p:cNvSpPr>
          <p:nvPr/>
        </p:nvSpPr>
        <p:spPr bwMode="auto">
          <a:xfrm>
            <a:off x="1513532" y="4785941"/>
            <a:ext cx="230188" cy="3013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8" name="Line 24"/>
          <p:cNvSpPr>
            <a:spLocks noChangeShapeType="1"/>
          </p:cNvSpPr>
          <p:nvPr/>
        </p:nvSpPr>
        <p:spPr bwMode="auto">
          <a:xfrm flipH="1">
            <a:off x="2483766" y="4703068"/>
            <a:ext cx="288033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494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39552" y="5301208"/>
            <a:ext cx="5112568" cy="120389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260350"/>
            <a:ext cx="6480175" cy="1081088"/>
          </a:xfrm>
        </p:spPr>
        <p:txBody>
          <a:bodyPr/>
          <a:lstStyle/>
          <a:p>
            <a:r>
              <a:rPr lang="en-US" altLang="zh-TW" dirty="0"/>
              <a:t>Find the BCs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627733"/>
            <a:ext cx="8856663" cy="4537571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zh-TW" sz="3200" dirty="0" smtClean="0">
                <a:solidFill>
                  <a:srgbClr val="FF0000"/>
                </a:solidFill>
              </a:rPr>
              <a:t>    </a:t>
            </a:r>
            <a:r>
              <a:rPr lang="en-US" altLang="zh-TW" sz="3200" dirty="0" err="1" smtClean="0">
                <a:solidFill>
                  <a:srgbClr val="FF0000"/>
                </a:solidFill>
              </a:rPr>
              <a:t>dfn</a:t>
            </a:r>
            <a:r>
              <a:rPr lang="en-US" altLang="zh-TW" sz="3200" dirty="0" smtClean="0">
                <a:solidFill>
                  <a:srgbClr val="FF0000"/>
                </a:solidFill>
              </a:rPr>
              <a:t>( ) </a:t>
            </a:r>
            <a:r>
              <a:rPr lang="en-US" altLang="zh-TW" sz="3200" dirty="0">
                <a:solidFill>
                  <a:srgbClr val="FF0000"/>
                </a:solidFill>
              </a:rPr>
              <a:t>and </a:t>
            </a:r>
            <a:r>
              <a:rPr lang="en-US" altLang="zh-TW" sz="3200" dirty="0" smtClean="0">
                <a:solidFill>
                  <a:srgbClr val="FF0000"/>
                </a:solidFill>
              </a:rPr>
              <a:t>low( )</a:t>
            </a:r>
            <a:endParaRPr lang="en-US" altLang="zh-TW" sz="3200" dirty="0">
              <a:solidFill>
                <a:srgbClr val="FF0000"/>
              </a:solidFill>
            </a:endParaRPr>
          </a:p>
          <a:p>
            <a:pPr lvl="1"/>
            <a:r>
              <a:rPr lang="en-US" altLang="zh-TW" sz="2400" dirty="0" smtClean="0">
                <a:solidFill>
                  <a:srgbClr val="FF0000"/>
                </a:solidFill>
              </a:rPr>
              <a:t>low(u</a:t>
            </a:r>
            <a:r>
              <a:rPr lang="en-US" altLang="zh-TW" sz="2400" dirty="0">
                <a:solidFill>
                  <a:srgbClr val="FF0000"/>
                </a:solidFill>
              </a:rPr>
              <a:t>)</a:t>
            </a:r>
            <a:r>
              <a:rPr lang="en-US" altLang="zh-TW" sz="2400" dirty="0"/>
              <a:t>: </a:t>
            </a:r>
            <a:r>
              <a:rPr lang="en-US" altLang="zh-TW" sz="2400" u="sng" dirty="0"/>
              <a:t>the </a:t>
            </a:r>
            <a:r>
              <a:rPr lang="en-US" altLang="zh-TW" sz="2400" u="sng" dirty="0">
                <a:solidFill>
                  <a:srgbClr val="0000FF"/>
                </a:solidFill>
              </a:rPr>
              <a:t>lowest </a:t>
            </a:r>
            <a:r>
              <a:rPr lang="en-US" altLang="zh-TW" sz="2400" u="sng" dirty="0" err="1">
                <a:solidFill>
                  <a:srgbClr val="0000FF"/>
                </a:solidFill>
              </a:rPr>
              <a:t>dfn</a:t>
            </a:r>
            <a:r>
              <a:rPr lang="en-US" altLang="zh-TW" sz="2400" u="sng" dirty="0"/>
              <a:t> </a:t>
            </a:r>
            <a:br>
              <a:rPr lang="en-US" altLang="zh-TW" sz="2400" u="sng" dirty="0"/>
            </a:br>
            <a:r>
              <a:rPr lang="en-US" altLang="zh-TW" sz="2400" u="sng" dirty="0"/>
              <a:t>that we can reach </a:t>
            </a:r>
            <a:endParaRPr lang="en-US" altLang="zh-TW" sz="2400" u="sng" dirty="0" smtClean="0"/>
          </a:p>
          <a:p>
            <a:pPr marL="714375" lvl="1" indent="0">
              <a:buNone/>
            </a:pPr>
            <a:r>
              <a:rPr lang="en-US" altLang="zh-TW" sz="2400" dirty="0" smtClean="0">
                <a:solidFill>
                  <a:srgbClr val="0000FF"/>
                </a:solidFill>
              </a:rPr>
              <a:t>from </a:t>
            </a:r>
            <a:r>
              <a:rPr lang="en-US" altLang="zh-TW" sz="2400" dirty="0">
                <a:solidFill>
                  <a:srgbClr val="0000FF"/>
                </a:solidFill>
              </a:rPr>
              <a:t>u </a:t>
            </a:r>
            <a:r>
              <a:rPr lang="en-US" altLang="zh-TW" sz="2400" dirty="0"/>
              <a:t>using </a:t>
            </a:r>
            <a:br>
              <a:rPr lang="en-US" altLang="zh-TW" sz="2400" dirty="0"/>
            </a:br>
            <a:r>
              <a:rPr lang="en-US" altLang="zh-TW" sz="2400" dirty="0"/>
              <a:t>a </a:t>
            </a:r>
            <a:r>
              <a:rPr lang="en-US" altLang="zh-TW" sz="2400" dirty="0">
                <a:solidFill>
                  <a:srgbClr val="0000FF"/>
                </a:solidFill>
              </a:rPr>
              <a:t>path of descendants </a:t>
            </a:r>
            <a:r>
              <a:rPr lang="en-US" altLang="zh-TW" sz="2400" dirty="0"/>
              <a:t>followed </a:t>
            </a:r>
            <a:br>
              <a:rPr lang="en-US" altLang="zh-TW" sz="2400" dirty="0"/>
            </a:br>
            <a:r>
              <a:rPr lang="en-US" altLang="zh-TW" sz="2400" dirty="0"/>
              <a:t>by </a:t>
            </a:r>
            <a:r>
              <a:rPr lang="en-US" altLang="zh-TW" sz="2400" dirty="0">
                <a:solidFill>
                  <a:srgbClr val="0000FF"/>
                </a:solidFill>
              </a:rPr>
              <a:t>at most one back </a:t>
            </a:r>
            <a:r>
              <a:rPr lang="en-US" altLang="zh-TW" sz="2400" dirty="0" smtClean="0">
                <a:solidFill>
                  <a:srgbClr val="0000FF"/>
                </a:solidFill>
              </a:rPr>
              <a:t>edge</a:t>
            </a:r>
          </a:p>
          <a:p>
            <a:pPr lvl="1"/>
            <a:endParaRPr lang="en-US" altLang="zh-TW" sz="2400" dirty="0">
              <a:solidFill>
                <a:srgbClr val="0000FF"/>
              </a:solidFill>
            </a:endParaRPr>
          </a:p>
          <a:p>
            <a:pPr lvl="1"/>
            <a:r>
              <a:rPr lang="en-US" altLang="zh-TW" sz="3600" dirty="0">
                <a:effectLst/>
              </a:rPr>
              <a:t>low(u) = min{</a:t>
            </a:r>
            <a:r>
              <a:rPr lang="en-US" altLang="zh-TW" sz="3600" dirty="0">
                <a:solidFill>
                  <a:schemeClr val="tx2"/>
                </a:solidFill>
                <a:effectLst/>
              </a:rPr>
              <a:t> </a:t>
            </a:r>
            <a:endParaRPr lang="en-US" altLang="zh-TW" sz="3600" dirty="0" smtClean="0">
              <a:solidFill>
                <a:schemeClr val="tx2"/>
              </a:solidFill>
              <a:effectLst/>
            </a:endParaRPr>
          </a:p>
          <a:p>
            <a:pPr marL="457200" lvl="1" indent="0">
              <a:buNone/>
            </a:pPr>
            <a:r>
              <a:rPr lang="en-US" altLang="zh-TW" sz="2400" dirty="0" err="1" smtClean="0">
                <a:solidFill>
                  <a:srgbClr val="0000FF"/>
                </a:solidFill>
                <a:effectLst/>
              </a:rPr>
              <a:t>dfn</a:t>
            </a:r>
            <a:r>
              <a:rPr lang="en-US" altLang="zh-TW" sz="2400" dirty="0" smtClean="0">
                <a:solidFill>
                  <a:srgbClr val="0000FF"/>
                </a:solidFill>
                <a:effectLst/>
              </a:rPr>
              <a:t>(u</a:t>
            </a:r>
            <a:r>
              <a:rPr lang="en-US" altLang="zh-TW" sz="2400" dirty="0">
                <a:solidFill>
                  <a:srgbClr val="0000FF"/>
                </a:solidFill>
                <a:effectLst/>
              </a:rPr>
              <a:t>), </a:t>
            </a:r>
            <a:r>
              <a:rPr lang="en-US" altLang="zh-TW" sz="2400" dirty="0">
                <a:solidFill>
                  <a:schemeClr val="tx2"/>
                </a:solidFill>
                <a:effectLst/>
              </a:rPr>
              <a:t/>
            </a:r>
            <a:br>
              <a:rPr lang="en-US" altLang="zh-TW" sz="2400" dirty="0">
                <a:solidFill>
                  <a:schemeClr val="tx2"/>
                </a:solidFill>
                <a:effectLst/>
              </a:rPr>
            </a:br>
            <a:r>
              <a:rPr lang="en-US" altLang="zh-TW" sz="2400" dirty="0">
                <a:solidFill>
                  <a:schemeClr val="accent1"/>
                </a:solidFill>
                <a:effectLst/>
              </a:rPr>
              <a:t>min{ low(w) </a:t>
            </a:r>
            <a:r>
              <a:rPr lang="en-US" altLang="zh-TW" sz="2400" dirty="0">
                <a:effectLst/>
              </a:rPr>
              <a:t>| w is a child of u</a:t>
            </a:r>
            <a:r>
              <a:rPr lang="en-US" altLang="zh-TW" sz="2400" dirty="0">
                <a:solidFill>
                  <a:schemeClr val="accent1"/>
                </a:solidFill>
                <a:effectLst/>
              </a:rPr>
              <a:t> },</a:t>
            </a:r>
            <a:r>
              <a:rPr lang="en-US" altLang="zh-TW" sz="2400" dirty="0">
                <a:solidFill>
                  <a:schemeClr val="tx2"/>
                </a:solidFill>
                <a:effectLst/>
              </a:rPr>
              <a:t> </a:t>
            </a:r>
            <a:br>
              <a:rPr lang="en-US" altLang="zh-TW" sz="2400" dirty="0">
                <a:solidFill>
                  <a:schemeClr val="tx2"/>
                </a:solidFill>
                <a:effectLst/>
              </a:rPr>
            </a:br>
            <a:r>
              <a:rPr lang="en-US" altLang="zh-TW" sz="2400" dirty="0">
                <a:solidFill>
                  <a:srgbClr val="FF0000"/>
                </a:solidFill>
                <a:effectLst/>
              </a:rPr>
              <a:t>min{ </a:t>
            </a:r>
            <a:r>
              <a:rPr lang="en-US" altLang="zh-TW" sz="2400" dirty="0" err="1" smtClean="0">
                <a:solidFill>
                  <a:srgbClr val="FF0000"/>
                </a:solidFill>
                <a:effectLst/>
              </a:rPr>
              <a:t>dfn</a:t>
            </a:r>
            <a:r>
              <a:rPr lang="en-US" altLang="zh-TW" sz="2400" dirty="0" smtClean="0">
                <a:solidFill>
                  <a:srgbClr val="FF0000"/>
                </a:solidFill>
                <a:effectLst/>
              </a:rPr>
              <a:t>(w</a:t>
            </a:r>
            <a:r>
              <a:rPr lang="en-US" altLang="zh-TW" sz="2400" dirty="0">
                <a:solidFill>
                  <a:srgbClr val="FF0000"/>
                </a:solidFill>
                <a:effectLst/>
              </a:rPr>
              <a:t>) </a:t>
            </a:r>
            <a:r>
              <a:rPr lang="en-US" altLang="zh-TW" sz="2400" dirty="0">
                <a:effectLst/>
              </a:rPr>
              <a:t>| </a:t>
            </a:r>
            <a:r>
              <a:rPr lang="en-US" altLang="zh-TW" sz="2400" dirty="0" smtClean="0">
                <a:effectLst/>
              </a:rPr>
              <a:t>(</a:t>
            </a:r>
            <a:r>
              <a:rPr lang="en-US" altLang="zh-TW" sz="2400" dirty="0">
                <a:effectLst/>
              </a:rPr>
              <a:t>u, w) is a back edge </a:t>
            </a:r>
            <a:r>
              <a:rPr lang="en-US" altLang="zh-TW" sz="2400" dirty="0">
                <a:solidFill>
                  <a:srgbClr val="FF0000"/>
                </a:solidFill>
                <a:effectLst/>
              </a:rPr>
              <a:t>}</a:t>
            </a:r>
            <a:r>
              <a:rPr lang="en-US" altLang="zh-TW" sz="2400" dirty="0">
                <a:effectLst/>
              </a:rPr>
              <a:t> }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08E7-7627-4C97-BB7F-D9D46D096B4F}" type="slidenum">
              <a:rPr lang="en-US" altLang="zh-TW" smtClean="0"/>
              <a:pPr/>
              <a:t>52</a:t>
            </a:fld>
            <a:endParaRPr lang="en-US" altLang="zh-TW"/>
          </a:p>
        </p:txBody>
      </p:sp>
      <p:sp>
        <p:nvSpPr>
          <p:cNvPr id="36" name="Text Box 76"/>
          <p:cNvSpPr txBox="1">
            <a:spLocks noChangeArrowheads="1"/>
          </p:cNvSpPr>
          <p:nvPr/>
        </p:nvSpPr>
        <p:spPr bwMode="auto">
          <a:xfrm>
            <a:off x="7308304" y="5271591"/>
            <a:ext cx="20313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TW" sz="2400" dirty="0">
                <a:solidFill>
                  <a:schemeClr val="tx1"/>
                </a:solidFill>
                <a:ea typeface="新細明體" charset="-120"/>
              </a:rPr>
              <a:t>  8 </a:t>
            </a:r>
            <a:r>
              <a:rPr lang="en-US" altLang="zh-TW" sz="2400" dirty="0" smtClean="0">
                <a:solidFill>
                  <a:schemeClr val="tx1"/>
                </a:solidFill>
                <a:ea typeface="新細明體" charset="-120"/>
              </a:rPr>
              <a:t>          </a:t>
            </a:r>
            <a:r>
              <a:rPr lang="en-US" altLang="zh-TW" sz="2400" dirty="0">
                <a:solidFill>
                  <a:schemeClr val="tx1"/>
                </a:solidFill>
                <a:ea typeface="新細明體" charset="-120"/>
              </a:rPr>
              <a:t>9      </a:t>
            </a:r>
          </a:p>
        </p:txBody>
      </p:sp>
      <p:sp>
        <p:nvSpPr>
          <p:cNvPr id="37" name="Line 82"/>
          <p:cNvSpPr>
            <a:spLocks noChangeShapeType="1"/>
          </p:cNvSpPr>
          <p:nvPr/>
        </p:nvSpPr>
        <p:spPr bwMode="auto">
          <a:xfrm flipH="1">
            <a:off x="8048084" y="3946302"/>
            <a:ext cx="685800" cy="8001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" name="Line 81"/>
          <p:cNvSpPr>
            <a:spLocks noChangeShapeType="1"/>
          </p:cNvSpPr>
          <p:nvPr/>
        </p:nvSpPr>
        <p:spPr bwMode="auto">
          <a:xfrm>
            <a:off x="8086184" y="3241452"/>
            <a:ext cx="647700" cy="6858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9" name="Line 56"/>
          <p:cNvSpPr>
            <a:spLocks noChangeShapeType="1"/>
          </p:cNvSpPr>
          <p:nvPr/>
        </p:nvSpPr>
        <p:spPr bwMode="auto">
          <a:xfrm>
            <a:off x="5483130" y="2403252"/>
            <a:ext cx="1612454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>
            <a:off x="6124034" y="3270027"/>
            <a:ext cx="0" cy="24098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>
            <a:off x="8075072" y="3298602"/>
            <a:ext cx="0" cy="23256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" name="Line 41"/>
          <p:cNvSpPr>
            <a:spLocks noChangeShapeType="1"/>
          </p:cNvSpPr>
          <p:nvPr/>
        </p:nvSpPr>
        <p:spPr bwMode="auto">
          <a:xfrm>
            <a:off x="8075072" y="4755927"/>
            <a:ext cx="887412" cy="8397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" name="Oval 44"/>
          <p:cNvSpPr>
            <a:spLocks noChangeArrowheads="1"/>
          </p:cNvSpPr>
          <p:nvPr/>
        </p:nvSpPr>
        <p:spPr bwMode="auto">
          <a:xfrm>
            <a:off x="6828884" y="2212752"/>
            <a:ext cx="495300" cy="476250"/>
          </a:xfrm>
          <a:prstGeom prst="ellipse">
            <a:avLst/>
          </a:prstGeom>
          <a:solidFill>
            <a:srgbClr val="FF99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3</a:t>
            </a:r>
          </a:p>
        </p:txBody>
      </p:sp>
      <p:sp>
        <p:nvSpPr>
          <p:cNvPr id="45" name="Oval 45"/>
          <p:cNvSpPr>
            <a:spLocks noChangeArrowheads="1"/>
          </p:cNvSpPr>
          <p:nvPr/>
        </p:nvSpPr>
        <p:spPr bwMode="auto">
          <a:xfrm>
            <a:off x="5895434" y="3031902"/>
            <a:ext cx="495300" cy="4762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4</a:t>
            </a:r>
          </a:p>
        </p:txBody>
      </p:sp>
      <p:sp>
        <p:nvSpPr>
          <p:cNvPr id="46" name="Oval 46"/>
          <p:cNvSpPr>
            <a:spLocks noChangeArrowheads="1"/>
          </p:cNvSpPr>
          <p:nvPr/>
        </p:nvSpPr>
        <p:spPr bwMode="auto">
          <a:xfrm>
            <a:off x="7838534" y="3050952"/>
            <a:ext cx="495300" cy="4762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5</a:t>
            </a:r>
          </a:p>
        </p:txBody>
      </p:sp>
      <p:sp>
        <p:nvSpPr>
          <p:cNvPr id="47" name="Oval 47"/>
          <p:cNvSpPr>
            <a:spLocks noChangeArrowheads="1"/>
          </p:cNvSpPr>
          <p:nvPr/>
        </p:nvSpPr>
        <p:spPr bwMode="auto">
          <a:xfrm>
            <a:off x="7876634" y="4479702"/>
            <a:ext cx="495300" cy="4762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7</a:t>
            </a:r>
          </a:p>
        </p:txBody>
      </p:sp>
      <p:sp>
        <p:nvSpPr>
          <p:cNvPr id="48" name="Oval 48"/>
          <p:cNvSpPr>
            <a:spLocks noChangeArrowheads="1"/>
          </p:cNvSpPr>
          <p:nvPr/>
        </p:nvSpPr>
        <p:spPr bwMode="auto">
          <a:xfrm>
            <a:off x="7876634" y="3755802"/>
            <a:ext cx="495300" cy="4762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6</a:t>
            </a:r>
          </a:p>
        </p:txBody>
      </p:sp>
      <p:sp>
        <p:nvSpPr>
          <p:cNvPr id="49" name="Oval 49"/>
          <p:cNvSpPr>
            <a:spLocks noChangeArrowheads="1"/>
          </p:cNvSpPr>
          <p:nvPr/>
        </p:nvSpPr>
        <p:spPr bwMode="auto">
          <a:xfrm>
            <a:off x="7838534" y="5260752"/>
            <a:ext cx="495300" cy="4762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9</a:t>
            </a:r>
          </a:p>
        </p:txBody>
      </p:sp>
      <p:sp>
        <p:nvSpPr>
          <p:cNvPr id="50" name="Oval 50"/>
          <p:cNvSpPr>
            <a:spLocks noChangeArrowheads="1"/>
          </p:cNvSpPr>
          <p:nvPr/>
        </p:nvSpPr>
        <p:spPr bwMode="auto">
          <a:xfrm>
            <a:off x="8733884" y="5260752"/>
            <a:ext cx="495300" cy="4762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8</a:t>
            </a:r>
          </a:p>
        </p:txBody>
      </p:sp>
      <p:sp>
        <p:nvSpPr>
          <p:cNvPr id="51" name="Oval 51"/>
          <p:cNvSpPr>
            <a:spLocks noChangeArrowheads="1"/>
          </p:cNvSpPr>
          <p:nvPr/>
        </p:nvSpPr>
        <p:spPr bwMode="auto">
          <a:xfrm>
            <a:off x="5857334" y="3774852"/>
            <a:ext cx="495300" cy="4762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2</a:t>
            </a:r>
          </a:p>
        </p:txBody>
      </p:sp>
      <p:sp>
        <p:nvSpPr>
          <p:cNvPr id="52" name="Oval 53"/>
          <p:cNvSpPr>
            <a:spLocks noChangeArrowheads="1"/>
          </p:cNvSpPr>
          <p:nvPr/>
        </p:nvSpPr>
        <p:spPr bwMode="auto">
          <a:xfrm>
            <a:off x="5914484" y="5317902"/>
            <a:ext cx="495300" cy="4762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0</a:t>
            </a:r>
          </a:p>
        </p:txBody>
      </p:sp>
      <p:sp>
        <p:nvSpPr>
          <p:cNvPr id="53" name="Line 54"/>
          <p:cNvSpPr>
            <a:spLocks noChangeShapeType="1"/>
          </p:cNvSpPr>
          <p:nvPr/>
        </p:nvSpPr>
        <p:spPr bwMode="auto">
          <a:xfrm>
            <a:off x="5483130" y="2403252"/>
            <a:ext cx="0" cy="2362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4" name="Line 55"/>
          <p:cNvSpPr>
            <a:spLocks noChangeShapeType="1"/>
          </p:cNvSpPr>
          <p:nvPr/>
        </p:nvSpPr>
        <p:spPr bwMode="auto">
          <a:xfrm>
            <a:off x="5483130" y="4765452"/>
            <a:ext cx="640904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5" name="Oval 62"/>
          <p:cNvSpPr>
            <a:spLocks noChangeArrowheads="1"/>
          </p:cNvSpPr>
          <p:nvPr/>
        </p:nvSpPr>
        <p:spPr bwMode="auto">
          <a:xfrm>
            <a:off x="5895434" y="4517802"/>
            <a:ext cx="495300" cy="4762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1</a:t>
            </a:r>
          </a:p>
        </p:txBody>
      </p:sp>
      <p:sp>
        <p:nvSpPr>
          <p:cNvPr id="56" name="Text Box 75"/>
          <p:cNvSpPr txBox="1">
            <a:spLocks noChangeArrowheads="1"/>
          </p:cNvSpPr>
          <p:nvPr/>
        </p:nvSpPr>
        <p:spPr bwMode="auto">
          <a:xfrm>
            <a:off x="7460709" y="3743102"/>
            <a:ext cx="4127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6</a:t>
            </a:r>
          </a:p>
          <a:p>
            <a:endParaRPr lang="en-US" altLang="zh-TW" sz="2400">
              <a:solidFill>
                <a:schemeClr val="tx1"/>
              </a:solidFill>
              <a:ea typeface="新細明體" charset="-120"/>
            </a:endParaRPr>
          </a:p>
          <a:p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7</a:t>
            </a:r>
          </a:p>
        </p:txBody>
      </p:sp>
      <p:sp>
        <p:nvSpPr>
          <p:cNvPr id="57" name="Text Box 77"/>
          <p:cNvSpPr txBox="1">
            <a:spLocks noChangeArrowheads="1"/>
          </p:cNvSpPr>
          <p:nvPr/>
        </p:nvSpPr>
        <p:spPr bwMode="auto">
          <a:xfrm>
            <a:off x="5652120" y="3010619"/>
            <a:ext cx="22542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en-US" altLang="zh-TW" sz="2400" dirty="0">
                <a:solidFill>
                  <a:schemeClr val="tx1"/>
                </a:solidFill>
                <a:ea typeface="新細明體" charset="-120"/>
              </a:rPr>
              <a:t>1       </a:t>
            </a:r>
            <a:r>
              <a:rPr lang="en-US" altLang="zh-TW" sz="2400" dirty="0" smtClean="0">
                <a:solidFill>
                  <a:schemeClr val="tx1"/>
                </a:solidFill>
                <a:ea typeface="新細明體" charset="-120"/>
              </a:rPr>
              <a:t>              5</a:t>
            </a:r>
            <a:endParaRPr lang="en-US" altLang="zh-TW" sz="2400" dirty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58" name="Text Box 78"/>
          <p:cNvSpPr txBox="1">
            <a:spLocks noChangeArrowheads="1"/>
          </p:cNvSpPr>
          <p:nvPr/>
        </p:nvSpPr>
        <p:spPr bwMode="auto">
          <a:xfrm>
            <a:off x="5637510" y="3854227"/>
            <a:ext cx="37465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TW" sz="2400" dirty="0">
                <a:solidFill>
                  <a:schemeClr val="tx1"/>
                </a:solidFill>
                <a:ea typeface="新細明體" charset="-120"/>
              </a:rPr>
              <a:t>2</a:t>
            </a:r>
          </a:p>
          <a:p>
            <a:pPr algn="l"/>
            <a:endParaRPr lang="en-US" altLang="zh-TW" sz="2400" dirty="0">
              <a:solidFill>
                <a:schemeClr val="tx1"/>
              </a:solidFill>
              <a:ea typeface="新細明體" charset="-120"/>
            </a:endParaRPr>
          </a:p>
          <a:p>
            <a:pPr algn="l"/>
            <a:endParaRPr lang="en-US" altLang="zh-TW" sz="2400" dirty="0">
              <a:solidFill>
                <a:schemeClr val="tx1"/>
              </a:solidFill>
              <a:ea typeface="新細明體" charset="-120"/>
            </a:endParaRPr>
          </a:p>
          <a:p>
            <a:pPr algn="l"/>
            <a:endParaRPr lang="en-US" altLang="zh-TW" sz="2400" dirty="0">
              <a:solidFill>
                <a:schemeClr val="tx1"/>
              </a:solidFill>
              <a:ea typeface="新細明體" charset="-120"/>
            </a:endParaRPr>
          </a:p>
          <a:p>
            <a:pPr algn="l"/>
            <a:r>
              <a:rPr lang="en-US" altLang="zh-TW" sz="2400" dirty="0">
                <a:solidFill>
                  <a:schemeClr val="tx1"/>
                </a:solidFill>
                <a:ea typeface="新細明體" charset="-120"/>
              </a:rPr>
              <a:t>4</a:t>
            </a:r>
          </a:p>
        </p:txBody>
      </p:sp>
      <p:sp>
        <p:nvSpPr>
          <p:cNvPr id="59" name="Text Box 79"/>
          <p:cNvSpPr txBox="1">
            <a:spLocks noChangeArrowheads="1"/>
          </p:cNvSpPr>
          <p:nvPr/>
        </p:nvSpPr>
        <p:spPr bwMode="auto">
          <a:xfrm>
            <a:off x="5660752" y="4660801"/>
            <a:ext cx="27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TW" sz="2400" dirty="0">
                <a:solidFill>
                  <a:schemeClr val="tx1"/>
                </a:solidFill>
                <a:ea typeface="新細明體" charset="-120"/>
              </a:rPr>
              <a:t>3</a:t>
            </a:r>
          </a:p>
        </p:txBody>
      </p:sp>
      <p:sp>
        <p:nvSpPr>
          <p:cNvPr id="60" name="Line 84"/>
          <p:cNvSpPr>
            <a:spLocks noChangeShapeType="1"/>
          </p:cNvSpPr>
          <p:nvPr/>
        </p:nvSpPr>
        <p:spPr bwMode="auto">
          <a:xfrm flipH="1">
            <a:off x="6278022" y="2693765"/>
            <a:ext cx="652462" cy="4238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1" name="Line 85"/>
          <p:cNvSpPr>
            <a:spLocks noChangeShapeType="1"/>
          </p:cNvSpPr>
          <p:nvPr/>
        </p:nvSpPr>
        <p:spPr bwMode="auto">
          <a:xfrm>
            <a:off x="7230522" y="2676302"/>
            <a:ext cx="687387" cy="4413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2" name="文字方塊 61"/>
          <p:cNvSpPr txBox="1"/>
          <p:nvPr/>
        </p:nvSpPr>
        <p:spPr>
          <a:xfrm>
            <a:off x="6516216" y="234888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334769" y="1941587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>
                <a:solidFill>
                  <a:srgbClr val="FF0000"/>
                </a:solidFill>
              </a:rPr>
              <a:t>dfn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7164288" y="1916832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low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65" name="Text Box 79"/>
          <p:cNvSpPr txBox="1">
            <a:spLocks noChangeArrowheads="1"/>
          </p:cNvSpPr>
          <p:nvPr/>
        </p:nvSpPr>
        <p:spPr bwMode="auto">
          <a:xfrm>
            <a:off x="6372200" y="5301208"/>
            <a:ext cx="27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TW" sz="2400" dirty="0" smtClean="0">
                <a:solidFill>
                  <a:schemeClr val="tx1"/>
                </a:solidFill>
                <a:ea typeface="新細明體" charset="-120"/>
              </a:rPr>
              <a:t>4</a:t>
            </a:r>
            <a:endParaRPr lang="en-US" altLang="zh-TW" sz="2400" dirty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66" name="Text Box 79"/>
          <p:cNvSpPr txBox="1">
            <a:spLocks noChangeArrowheads="1"/>
          </p:cNvSpPr>
          <p:nvPr/>
        </p:nvSpPr>
        <p:spPr bwMode="auto">
          <a:xfrm>
            <a:off x="6380832" y="4627984"/>
            <a:ext cx="27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TW" sz="2400" dirty="0" smtClean="0">
                <a:solidFill>
                  <a:schemeClr val="tx1"/>
                </a:solidFill>
                <a:ea typeface="新細明體" charset="-120"/>
              </a:rPr>
              <a:t>0</a:t>
            </a:r>
            <a:endParaRPr lang="en-US" altLang="zh-TW" sz="2400" dirty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67" name="Text Box 79"/>
          <p:cNvSpPr txBox="1">
            <a:spLocks noChangeArrowheads="1"/>
          </p:cNvSpPr>
          <p:nvPr/>
        </p:nvSpPr>
        <p:spPr bwMode="auto">
          <a:xfrm>
            <a:off x="6372200" y="3933056"/>
            <a:ext cx="27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TW" sz="2400" dirty="0" smtClean="0">
                <a:solidFill>
                  <a:schemeClr val="tx1"/>
                </a:solidFill>
                <a:ea typeface="新細明體" charset="-120"/>
              </a:rPr>
              <a:t>0</a:t>
            </a:r>
            <a:endParaRPr lang="en-US" altLang="zh-TW" sz="2400" dirty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68" name="Text Box 79"/>
          <p:cNvSpPr txBox="1">
            <a:spLocks noChangeArrowheads="1"/>
          </p:cNvSpPr>
          <p:nvPr/>
        </p:nvSpPr>
        <p:spPr bwMode="auto">
          <a:xfrm>
            <a:off x="6380832" y="3140968"/>
            <a:ext cx="27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TW" sz="2400" dirty="0" smtClean="0">
                <a:solidFill>
                  <a:schemeClr val="tx1"/>
                </a:solidFill>
                <a:ea typeface="新細明體" charset="-120"/>
              </a:rPr>
              <a:t>0</a:t>
            </a:r>
            <a:endParaRPr lang="en-US" altLang="zh-TW" sz="2400" dirty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69" name="Text Box 79"/>
          <p:cNvSpPr txBox="1">
            <a:spLocks noChangeArrowheads="1"/>
          </p:cNvSpPr>
          <p:nvPr/>
        </p:nvSpPr>
        <p:spPr bwMode="auto">
          <a:xfrm>
            <a:off x="7308304" y="2348880"/>
            <a:ext cx="27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TW" sz="2400" dirty="0" smtClean="0">
                <a:solidFill>
                  <a:schemeClr val="tx1"/>
                </a:solidFill>
                <a:ea typeface="新細明體" charset="-120"/>
              </a:rPr>
              <a:t>0</a:t>
            </a:r>
            <a:endParaRPr lang="en-US" altLang="zh-TW" sz="2400" dirty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70" name="Text Box 79"/>
          <p:cNvSpPr txBox="1">
            <a:spLocks noChangeArrowheads="1"/>
          </p:cNvSpPr>
          <p:nvPr/>
        </p:nvSpPr>
        <p:spPr bwMode="auto">
          <a:xfrm>
            <a:off x="8232234" y="5220420"/>
            <a:ext cx="279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TW" dirty="0">
                <a:ea typeface="新細明體" charset="-120"/>
              </a:rPr>
              <a:t>8</a:t>
            </a:r>
            <a:endParaRPr lang="en-US" altLang="zh-TW" sz="2400" dirty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71" name="Text Box 79"/>
          <p:cNvSpPr txBox="1">
            <a:spLocks noChangeArrowheads="1"/>
          </p:cNvSpPr>
          <p:nvPr/>
        </p:nvSpPr>
        <p:spPr bwMode="auto">
          <a:xfrm>
            <a:off x="8892480" y="4941168"/>
            <a:ext cx="279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TW" dirty="0" smtClean="0">
                <a:ea typeface="新細明體" charset="-120"/>
              </a:rPr>
              <a:t>9</a:t>
            </a:r>
            <a:endParaRPr lang="en-US" altLang="zh-TW" sz="2400" dirty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72" name="Text Box 79"/>
          <p:cNvSpPr txBox="1">
            <a:spLocks noChangeArrowheads="1"/>
          </p:cNvSpPr>
          <p:nvPr/>
        </p:nvSpPr>
        <p:spPr bwMode="auto">
          <a:xfrm>
            <a:off x="8316416" y="4437112"/>
            <a:ext cx="279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TW" dirty="0" smtClean="0">
                <a:ea typeface="新細明體" charset="-120"/>
              </a:rPr>
              <a:t>5</a:t>
            </a:r>
            <a:endParaRPr lang="en-US" altLang="zh-TW" sz="2400" dirty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73" name="Text Box 79"/>
          <p:cNvSpPr txBox="1">
            <a:spLocks noChangeArrowheads="1"/>
          </p:cNvSpPr>
          <p:nvPr/>
        </p:nvSpPr>
        <p:spPr bwMode="auto">
          <a:xfrm>
            <a:off x="8325048" y="3759423"/>
            <a:ext cx="279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TW" dirty="0" smtClean="0">
                <a:ea typeface="新細明體" charset="-120"/>
              </a:rPr>
              <a:t>5</a:t>
            </a:r>
            <a:endParaRPr lang="en-US" altLang="zh-TW" sz="2400" dirty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74" name="Text Box 79"/>
          <p:cNvSpPr txBox="1">
            <a:spLocks noChangeArrowheads="1"/>
          </p:cNvSpPr>
          <p:nvPr/>
        </p:nvSpPr>
        <p:spPr bwMode="auto">
          <a:xfrm>
            <a:off x="8316416" y="3140968"/>
            <a:ext cx="279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TW" dirty="0" smtClean="0">
                <a:ea typeface="新細明體" charset="-120"/>
              </a:rPr>
              <a:t>5</a:t>
            </a:r>
            <a:endParaRPr lang="en-US" altLang="zh-TW" sz="2400" dirty="0">
              <a:solidFill>
                <a:schemeClr val="tx1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729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6425" cy="576262"/>
          </a:xfrm>
        </p:spPr>
        <p:txBody>
          <a:bodyPr/>
          <a:lstStyle/>
          <a:p>
            <a:r>
              <a:rPr lang="en-US" altLang="zh-TW" dirty="0">
                <a:latin typeface="Cambria" pitchFamily="18" charset="0"/>
              </a:rPr>
              <a:t>Find </a:t>
            </a:r>
            <a:r>
              <a:rPr lang="en-US" altLang="zh-TW" dirty="0" smtClean="0">
                <a:latin typeface="Cambria" pitchFamily="18" charset="0"/>
              </a:rPr>
              <a:t>AP</a:t>
            </a:r>
            <a:endParaRPr lang="en-US" altLang="zh-TW" dirty="0">
              <a:latin typeface="Cambria" pitchFamily="18" charset="0"/>
            </a:endParaRP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3569" y="836613"/>
            <a:ext cx="8003282" cy="4537075"/>
          </a:xfrm>
          <a:noFill/>
          <a:ln/>
        </p:spPr>
        <p:txBody>
          <a:bodyPr/>
          <a:lstStyle/>
          <a:p>
            <a:r>
              <a:rPr lang="en-US" altLang="zh-TW" dirty="0" smtClean="0"/>
              <a:t>Any </a:t>
            </a:r>
            <a:r>
              <a:rPr lang="en-US" altLang="zh-TW" u="sng" dirty="0">
                <a:solidFill>
                  <a:srgbClr val="0000FF"/>
                </a:solidFill>
              </a:rPr>
              <a:t>vertex u is an articulation point</a:t>
            </a:r>
            <a:r>
              <a:rPr lang="en-US" altLang="zh-TW" dirty="0">
                <a:solidFill>
                  <a:srgbClr val="0000FF"/>
                </a:solidFill>
              </a:rPr>
              <a:t> </a:t>
            </a:r>
            <a:r>
              <a:rPr lang="en-US" altLang="zh-TW" sz="3200" dirty="0" err="1"/>
              <a:t>iff</a:t>
            </a:r>
            <a:endParaRPr lang="en-US" altLang="zh-TW" dirty="0"/>
          </a:p>
          <a:p>
            <a:pPr marL="914400" lvl="1" indent="-457200">
              <a:buFont typeface="+mj-lt"/>
              <a:buAutoNum type="arabicParenR"/>
            </a:pPr>
            <a:r>
              <a:rPr lang="en-US" altLang="zh-TW" dirty="0">
                <a:solidFill>
                  <a:srgbClr val="FF0000"/>
                </a:solidFill>
              </a:rPr>
              <a:t>u is the root </a:t>
            </a:r>
            <a:r>
              <a:rPr lang="en-US" altLang="zh-TW" dirty="0" smtClean="0"/>
              <a:t>and </a:t>
            </a:r>
            <a:r>
              <a:rPr lang="en-US" altLang="zh-TW" dirty="0">
                <a:solidFill>
                  <a:srgbClr val="FF0000"/>
                </a:solidFill>
              </a:rPr>
              <a:t>has two or more children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altLang="zh-TW" dirty="0">
                <a:solidFill>
                  <a:srgbClr val="FF0000"/>
                </a:solidFill>
              </a:rPr>
              <a:t>u is not the root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</a:rPr>
              <a:t>has at least one child w</a:t>
            </a:r>
            <a:r>
              <a:rPr lang="en-US" altLang="zh-TW" dirty="0"/>
              <a:t> </a:t>
            </a:r>
            <a:br>
              <a:rPr lang="en-US" altLang="zh-TW" dirty="0"/>
            </a:br>
            <a:r>
              <a:rPr lang="en-US" altLang="zh-TW" dirty="0"/>
              <a:t>such that we </a:t>
            </a:r>
            <a:r>
              <a:rPr lang="en-US" altLang="zh-TW" dirty="0">
                <a:solidFill>
                  <a:srgbClr val="0000FF"/>
                </a:solidFill>
              </a:rPr>
              <a:t>cannot reach an ancestor of u 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using a path that consists of </a:t>
            </a:r>
            <a:r>
              <a:rPr lang="en-US" altLang="zh-TW" dirty="0" smtClean="0"/>
              <a:t>only</a:t>
            </a:r>
          </a:p>
          <a:p>
            <a:pPr marL="1314450" lvl="2" indent="-457200">
              <a:buFont typeface="Wingdings" pitchFamily="2" charset="2"/>
              <a:buChar char="ü"/>
            </a:pPr>
            <a:r>
              <a:rPr lang="en-US" altLang="zh-TW" sz="2400" dirty="0" smtClean="0">
                <a:solidFill>
                  <a:srgbClr val="0000FF"/>
                </a:solidFill>
              </a:rPr>
              <a:t>w</a:t>
            </a:r>
          </a:p>
          <a:p>
            <a:pPr marL="1314450" lvl="2" indent="-457200">
              <a:buFont typeface="Wingdings" pitchFamily="2" charset="2"/>
              <a:buChar char="ü"/>
            </a:pPr>
            <a:r>
              <a:rPr lang="en-US" altLang="zh-TW" sz="2400" dirty="0" smtClean="0">
                <a:solidFill>
                  <a:srgbClr val="0000FF"/>
                </a:solidFill>
              </a:rPr>
              <a:t>descendants </a:t>
            </a:r>
            <a:r>
              <a:rPr lang="en-US" altLang="zh-TW" sz="2400" dirty="0">
                <a:solidFill>
                  <a:srgbClr val="0000FF"/>
                </a:solidFill>
              </a:rPr>
              <a:t>of </a:t>
            </a:r>
            <a:r>
              <a:rPr lang="en-US" altLang="zh-TW" sz="2400" dirty="0" smtClean="0">
                <a:solidFill>
                  <a:srgbClr val="0000FF"/>
                </a:solidFill>
              </a:rPr>
              <a:t>w</a:t>
            </a:r>
            <a:endParaRPr lang="en-US" altLang="zh-TW" sz="2400" dirty="0">
              <a:solidFill>
                <a:srgbClr val="0000FF"/>
              </a:solidFill>
            </a:endParaRPr>
          </a:p>
          <a:p>
            <a:pPr marL="1314450" lvl="2" indent="-457200">
              <a:buFont typeface="Wingdings" pitchFamily="2" charset="2"/>
              <a:buChar char="ü"/>
            </a:pPr>
            <a:r>
              <a:rPr lang="en-US" altLang="zh-TW" sz="2400" dirty="0" smtClean="0">
                <a:solidFill>
                  <a:srgbClr val="0000FF"/>
                </a:solidFill>
              </a:rPr>
              <a:t>a </a:t>
            </a:r>
            <a:r>
              <a:rPr lang="en-US" altLang="zh-TW" sz="2400" dirty="0">
                <a:solidFill>
                  <a:srgbClr val="0000FF"/>
                </a:solidFill>
              </a:rPr>
              <a:t>single back </a:t>
            </a:r>
            <a:r>
              <a:rPr lang="en-US" altLang="zh-TW" sz="2400" dirty="0" smtClean="0">
                <a:solidFill>
                  <a:srgbClr val="0000FF"/>
                </a:solidFill>
              </a:rPr>
              <a:t>edge</a:t>
            </a:r>
          </a:p>
          <a:p>
            <a:pPr marL="857250" lvl="2" indent="0">
              <a:buNone/>
            </a:pPr>
            <a:r>
              <a:rPr lang="en-US" altLang="zh-TW" sz="2400" dirty="0" smtClean="0">
                <a:effectLst/>
              </a:rPr>
              <a:t>thus</a:t>
            </a:r>
            <a:r>
              <a:rPr lang="en-US" altLang="zh-TW" sz="2400" dirty="0">
                <a:effectLst/>
              </a:rPr>
              <a:t>,</a:t>
            </a:r>
            <a:r>
              <a:rPr lang="en-US" altLang="zh-TW" sz="2400" dirty="0">
                <a:solidFill>
                  <a:srgbClr val="FF0000"/>
                </a:solidFill>
                <a:effectLst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effectLst/>
              </a:rPr>
              <a:t>low(w) </a:t>
            </a:r>
            <a:r>
              <a:rPr lang="en-US" altLang="zh-TW" sz="3200" dirty="0">
                <a:solidFill>
                  <a:srgbClr val="FF0000"/>
                </a:solidFill>
                <a:effectLst/>
                <a:sym typeface="Symbol" pitchFamily="18" charset="2"/>
              </a:rPr>
              <a:t> </a:t>
            </a:r>
            <a:r>
              <a:rPr lang="en-US" altLang="zh-TW" sz="3200" dirty="0" err="1">
                <a:solidFill>
                  <a:srgbClr val="FF0000"/>
                </a:solidFill>
                <a:effectLst/>
                <a:sym typeface="Symbol" pitchFamily="18" charset="2"/>
              </a:rPr>
              <a:t>dfn</a:t>
            </a:r>
            <a:r>
              <a:rPr lang="en-US" altLang="zh-TW" sz="3200" dirty="0">
                <a:solidFill>
                  <a:srgbClr val="FF0000"/>
                </a:solidFill>
                <a:effectLst/>
                <a:sym typeface="Symbol" pitchFamily="18" charset="2"/>
              </a:rPr>
              <a:t>(u)</a:t>
            </a:r>
          </a:p>
        </p:txBody>
      </p:sp>
      <p:sp>
        <p:nvSpPr>
          <p:cNvPr id="88" name="Text Box 76"/>
          <p:cNvSpPr txBox="1">
            <a:spLocks noChangeArrowheads="1"/>
          </p:cNvSpPr>
          <p:nvPr/>
        </p:nvSpPr>
        <p:spPr bwMode="auto">
          <a:xfrm>
            <a:off x="7261270" y="6362823"/>
            <a:ext cx="20313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TW" sz="2400" dirty="0">
                <a:solidFill>
                  <a:schemeClr val="tx1"/>
                </a:solidFill>
                <a:ea typeface="新細明體" charset="-120"/>
              </a:rPr>
              <a:t>  8 </a:t>
            </a:r>
            <a:r>
              <a:rPr lang="en-US" altLang="zh-TW" sz="2400" dirty="0" smtClean="0">
                <a:solidFill>
                  <a:schemeClr val="tx1"/>
                </a:solidFill>
                <a:ea typeface="新細明體" charset="-120"/>
              </a:rPr>
              <a:t>          </a:t>
            </a:r>
            <a:r>
              <a:rPr lang="en-US" altLang="zh-TW" sz="2400" dirty="0">
                <a:solidFill>
                  <a:schemeClr val="tx1"/>
                </a:solidFill>
                <a:ea typeface="新細明體" charset="-120"/>
              </a:rPr>
              <a:t>9      </a:t>
            </a:r>
          </a:p>
        </p:txBody>
      </p:sp>
      <p:sp>
        <p:nvSpPr>
          <p:cNvPr id="89" name="Line 82"/>
          <p:cNvSpPr>
            <a:spLocks noChangeShapeType="1"/>
          </p:cNvSpPr>
          <p:nvPr/>
        </p:nvSpPr>
        <p:spPr bwMode="auto">
          <a:xfrm flipH="1">
            <a:off x="8001050" y="5037534"/>
            <a:ext cx="685800" cy="8001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0" name="Line 81"/>
          <p:cNvSpPr>
            <a:spLocks noChangeShapeType="1"/>
          </p:cNvSpPr>
          <p:nvPr/>
        </p:nvSpPr>
        <p:spPr bwMode="auto">
          <a:xfrm>
            <a:off x="8039150" y="4332684"/>
            <a:ext cx="647700" cy="6858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1" name="Line 56"/>
          <p:cNvSpPr>
            <a:spLocks noChangeShapeType="1"/>
          </p:cNvSpPr>
          <p:nvPr/>
        </p:nvSpPr>
        <p:spPr bwMode="auto">
          <a:xfrm>
            <a:off x="5436096" y="3494484"/>
            <a:ext cx="1612454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" name="Line 38"/>
          <p:cNvSpPr>
            <a:spLocks noChangeShapeType="1"/>
          </p:cNvSpPr>
          <p:nvPr/>
        </p:nvSpPr>
        <p:spPr bwMode="auto">
          <a:xfrm>
            <a:off x="6077000" y="4361259"/>
            <a:ext cx="0" cy="24098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3" name="Line 39"/>
          <p:cNvSpPr>
            <a:spLocks noChangeShapeType="1"/>
          </p:cNvSpPr>
          <p:nvPr/>
        </p:nvSpPr>
        <p:spPr bwMode="auto">
          <a:xfrm>
            <a:off x="8028038" y="4389834"/>
            <a:ext cx="0" cy="23256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4" name="Line 41"/>
          <p:cNvSpPr>
            <a:spLocks noChangeShapeType="1"/>
          </p:cNvSpPr>
          <p:nvPr/>
        </p:nvSpPr>
        <p:spPr bwMode="auto">
          <a:xfrm>
            <a:off x="8028038" y="5847159"/>
            <a:ext cx="887412" cy="8397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5" name="Oval 44"/>
          <p:cNvSpPr>
            <a:spLocks noChangeArrowheads="1"/>
          </p:cNvSpPr>
          <p:nvPr/>
        </p:nvSpPr>
        <p:spPr bwMode="auto">
          <a:xfrm>
            <a:off x="6781850" y="3303984"/>
            <a:ext cx="495300" cy="476250"/>
          </a:xfrm>
          <a:prstGeom prst="ellipse">
            <a:avLst/>
          </a:prstGeom>
          <a:solidFill>
            <a:srgbClr val="FF99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3</a:t>
            </a:r>
          </a:p>
        </p:txBody>
      </p:sp>
      <p:sp>
        <p:nvSpPr>
          <p:cNvPr id="96" name="Oval 45"/>
          <p:cNvSpPr>
            <a:spLocks noChangeArrowheads="1"/>
          </p:cNvSpPr>
          <p:nvPr/>
        </p:nvSpPr>
        <p:spPr bwMode="auto">
          <a:xfrm>
            <a:off x="5848400" y="4123134"/>
            <a:ext cx="495300" cy="4762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4</a:t>
            </a:r>
          </a:p>
        </p:txBody>
      </p:sp>
      <p:sp>
        <p:nvSpPr>
          <p:cNvPr id="97" name="Oval 46"/>
          <p:cNvSpPr>
            <a:spLocks noChangeArrowheads="1"/>
          </p:cNvSpPr>
          <p:nvPr/>
        </p:nvSpPr>
        <p:spPr bwMode="auto">
          <a:xfrm>
            <a:off x="7791500" y="4142184"/>
            <a:ext cx="495300" cy="476250"/>
          </a:xfrm>
          <a:prstGeom prst="ellipse">
            <a:avLst/>
          </a:prstGeom>
          <a:solidFill>
            <a:srgbClr val="FF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5</a:t>
            </a:r>
          </a:p>
        </p:txBody>
      </p:sp>
      <p:sp>
        <p:nvSpPr>
          <p:cNvPr id="98" name="Oval 47"/>
          <p:cNvSpPr>
            <a:spLocks noChangeArrowheads="1"/>
          </p:cNvSpPr>
          <p:nvPr/>
        </p:nvSpPr>
        <p:spPr bwMode="auto">
          <a:xfrm>
            <a:off x="7829600" y="5570934"/>
            <a:ext cx="495300" cy="476250"/>
          </a:xfrm>
          <a:prstGeom prst="ellipse">
            <a:avLst/>
          </a:prstGeom>
          <a:solidFill>
            <a:srgbClr val="FF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7</a:t>
            </a:r>
          </a:p>
        </p:txBody>
      </p:sp>
      <p:sp>
        <p:nvSpPr>
          <p:cNvPr id="99" name="Oval 48"/>
          <p:cNvSpPr>
            <a:spLocks noChangeArrowheads="1"/>
          </p:cNvSpPr>
          <p:nvPr/>
        </p:nvSpPr>
        <p:spPr bwMode="auto">
          <a:xfrm>
            <a:off x="7829600" y="4847034"/>
            <a:ext cx="495300" cy="4762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6</a:t>
            </a:r>
          </a:p>
        </p:txBody>
      </p:sp>
      <p:sp>
        <p:nvSpPr>
          <p:cNvPr id="100" name="Oval 49"/>
          <p:cNvSpPr>
            <a:spLocks noChangeArrowheads="1"/>
          </p:cNvSpPr>
          <p:nvPr/>
        </p:nvSpPr>
        <p:spPr bwMode="auto">
          <a:xfrm>
            <a:off x="7791500" y="6351984"/>
            <a:ext cx="495300" cy="4762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9</a:t>
            </a:r>
          </a:p>
        </p:txBody>
      </p:sp>
      <p:sp>
        <p:nvSpPr>
          <p:cNvPr id="101" name="Oval 50"/>
          <p:cNvSpPr>
            <a:spLocks noChangeArrowheads="1"/>
          </p:cNvSpPr>
          <p:nvPr/>
        </p:nvSpPr>
        <p:spPr bwMode="auto">
          <a:xfrm>
            <a:off x="8686850" y="6351984"/>
            <a:ext cx="495300" cy="4762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8</a:t>
            </a:r>
          </a:p>
        </p:txBody>
      </p:sp>
      <p:sp>
        <p:nvSpPr>
          <p:cNvPr id="102" name="Oval 51"/>
          <p:cNvSpPr>
            <a:spLocks noChangeArrowheads="1"/>
          </p:cNvSpPr>
          <p:nvPr/>
        </p:nvSpPr>
        <p:spPr bwMode="auto">
          <a:xfrm>
            <a:off x="5810300" y="4866084"/>
            <a:ext cx="495300" cy="4762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2</a:t>
            </a:r>
          </a:p>
        </p:txBody>
      </p:sp>
      <p:sp>
        <p:nvSpPr>
          <p:cNvPr id="103" name="Oval 53"/>
          <p:cNvSpPr>
            <a:spLocks noChangeArrowheads="1"/>
          </p:cNvSpPr>
          <p:nvPr/>
        </p:nvSpPr>
        <p:spPr bwMode="auto">
          <a:xfrm>
            <a:off x="5867450" y="6409134"/>
            <a:ext cx="495300" cy="4762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0</a:t>
            </a:r>
          </a:p>
        </p:txBody>
      </p:sp>
      <p:sp>
        <p:nvSpPr>
          <p:cNvPr id="104" name="Line 54"/>
          <p:cNvSpPr>
            <a:spLocks noChangeShapeType="1"/>
          </p:cNvSpPr>
          <p:nvPr/>
        </p:nvSpPr>
        <p:spPr bwMode="auto">
          <a:xfrm>
            <a:off x="5436096" y="3494484"/>
            <a:ext cx="0" cy="2362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5" name="Line 55"/>
          <p:cNvSpPr>
            <a:spLocks noChangeShapeType="1"/>
          </p:cNvSpPr>
          <p:nvPr/>
        </p:nvSpPr>
        <p:spPr bwMode="auto">
          <a:xfrm>
            <a:off x="5436096" y="5856684"/>
            <a:ext cx="640904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6" name="Oval 62"/>
          <p:cNvSpPr>
            <a:spLocks noChangeArrowheads="1"/>
          </p:cNvSpPr>
          <p:nvPr/>
        </p:nvSpPr>
        <p:spPr bwMode="auto">
          <a:xfrm>
            <a:off x="5848400" y="5609034"/>
            <a:ext cx="495300" cy="476250"/>
          </a:xfrm>
          <a:prstGeom prst="ellipse">
            <a:avLst/>
          </a:prstGeom>
          <a:solidFill>
            <a:srgbClr val="FF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1</a:t>
            </a:r>
          </a:p>
        </p:txBody>
      </p:sp>
      <p:sp>
        <p:nvSpPr>
          <p:cNvPr id="107" name="Text Box 75"/>
          <p:cNvSpPr txBox="1">
            <a:spLocks noChangeArrowheads="1"/>
          </p:cNvSpPr>
          <p:nvPr/>
        </p:nvSpPr>
        <p:spPr bwMode="auto">
          <a:xfrm>
            <a:off x="7413675" y="4827895"/>
            <a:ext cx="4127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TW" sz="2400" dirty="0">
                <a:solidFill>
                  <a:schemeClr val="tx1"/>
                </a:solidFill>
                <a:ea typeface="新細明體" charset="-120"/>
              </a:rPr>
              <a:t>6</a:t>
            </a:r>
          </a:p>
          <a:p>
            <a:endParaRPr lang="en-US" altLang="zh-TW" sz="2400" dirty="0">
              <a:solidFill>
                <a:schemeClr val="tx1"/>
              </a:solidFill>
              <a:ea typeface="新細明體" charset="-120"/>
            </a:endParaRPr>
          </a:p>
          <a:p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7</a:t>
            </a:r>
          </a:p>
        </p:txBody>
      </p:sp>
      <p:sp>
        <p:nvSpPr>
          <p:cNvPr id="108" name="Text Box 77"/>
          <p:cNvSpPr txBox="1">
            <a:spLocks noChangeArrowheads="1"/>
          </p:cNvSpPr>
          <p:nvPr/>
        </p:nvSpPr>
        <p:spPr bwMode="auto">
          <a:xfrm>
            <a:off x="5580112" y="4263479"/>
            <a:ext cx="22542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en-US" altLang="zh-TW" sz="2400" dirty="0">
                <a:solidFill>
                  <a:schemeClr val="tx1"/>
                </a:solidFill>
                <a:ea typeface="新細明體" charset="-120"/>
              </a:rPr>
              <a:t>1       </a:t>
            </a:r>
            <a:r>
              <a:rPr lang="en-US" altLang="zh-TW" sz="2400" dirty="0" smtClean="0">
                <a:solidFill>
                  <a:schemeClr val="tx1"/>
                </a:solidFill>
                <a:ea typeface="新細明體" charset="-120"/>
              </a:rPr>
              <a:t>             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5</a:t>
            </a:r>
            <a:endParaRPr lang="en-US" altLang="zh-TW" sz="2400" dirty="0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109" name="Text Box 78"/>
          <p:cNvSpPr txBox="1">
            <a:spLocks noChangeArrowheads="1"/>
          </p:cNvSpPr>
          <p:nvPr/>
        </p:nvSpPr>
        <p:spPr bwMode="auto">
          <a:xfrm>
            <a:off x="5590476" y="4945459"/>
            <a:ext cx="37465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TW" sz="2400" dirty="0">
                <a:solidFill>
                  <a:schemeClr val="tx1"/>
                </a:solidFill>
                <a:ea typeface="新細明體" charset="-120"/>
              </a:rPr>
              <a:t>2</a:t>
            </a:r>
          </a:p>
          <a:p>
            <a:pPr algn="l"/>
            <a:endParaRPr lang="en-US" altLang="zh-TW" sz="2400" dirty="0">
              <a:solidFill>
                <a:schemeClr val="tx1"/>
              </a:solidFill>
              <a:ea typeface="新細明體" charset="-120"/>
            </a:endParaRPr>
          </a:p>
          <a:p>
            <a:pPr algn="l"/>
            <a:endParaRPr lang="en-US" altLang="zh-TW" sz="2400" dirty="0">
              <a:solidFill>
                <a:schemeClr val="tx1"/>
              </a:solidFill>
              <a:ea typeface="新細明體" charset="-120"/>
            </a:endParaRPr>
          </a:p>
          <a:p>
            <a:pPr algn="l"/>
            <a:endParaRPr lang="en-US" altLang="zh-TW" sz="2400" dirty="0">
              <a:solidFill>
                <a:schemeClr val="tx1"/>
              </a:solidFill>
              <a:ea typeface="新細明體" charset="-120"/>
            </a:endParaRPr>
          </a:p>
          <a:p>
            <a:pPr algn="l"/>
            <a:r>
              <a:rPr lang="en-US" altLang="zh-TW" sz="2400" dirty="0">
                <a:solidFill>
                  <a:schemeClr val="tx1"/>
                </a:solidFill>
                <a:ea typeface="新細明體" charset="-120"/>
              </a:rPr>
              <a:t>4</a:t>
            </a:r>
          </a:p>
        </p:txBody>
      </p:sp>
      <p:sp>
        <p:nvSpPr>
          <p:cNvPr id="110" name="Text Box 79"/>
          <p:cNvSpPr txBox="1">
            <a:spLocks noChangeArrowheads="1"/>
          </p:cNvSpPr>
          <p:nvPr/>
        </p:nvSpPr>
        <p:spPr bwMode="auto">
          <a:xfrm>
            <a:off x="5613718" y="5752033"/>
            <a:ext cx="27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3</a:t>
            </a:r>
          </a:p>
        </p:txBody>
      </p:sp>
      <p:sp>
        <p:nvSpPr>
          <p:cNvPr id="111" name="Line 84"/>
          <p:cNvSpPr>
            <a:spLocks noChangeShapeType="1"/>
          </p:cNvSpPr>
          <p:nvPr/>
        </p:nvSpPr>
        <p:spPr bwMode="auto">
          <a:xfrm flipH="1">
            <a:off x="6230988" y="3784997"/>
            <a:ext cx="652462" cy="4238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" name="Line 85"/>
          <p:cNvSpPr>
            <a:spLocks noChangeShapeType="1"/>
          </p:cNvSpPr>
          <p:nvPr/>
        </p:nvSpPr>
        <p:spPr bwMode="auto">
          <a:xfrm>
            <a:off x="7183488" y="3767534"/>
            <a:ext cx="687387" cy="4413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3" name="文字方塊 112"/>
          <p:cNvSpPr txBox="1"/>
          <p:nvPr/>
        </p:nvSpPr>
        <p:spPr>
          <a:xfrm>
            <a:off x="6469182" y="344011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14" name="文字方塊 113"/>
          <p:cNvSpPr txBox="1"/>
          <p:nvPr/>
        </p:nvSpPr>
        <p:spPr>
          <a:xfrm>
            <a:off x="6287735" y="3032819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>
                <a:solidFill>
                  <a:srgbClr val="FF0000"/>
                </a:solidFill>
              </a:rPr>
              <a:t>dfn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7117254" y="3008064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low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6" name="Text Box 79"/>
          <p:cNvSpPr txBox="1">
            <a:spLocks noChangeArrowheads="1"/>
          </p:cNvSpPr>
          <p:nvPr/>
        </p:nvSpPr>
        <p:spPr bwMode="auto">
          <a:xfrm>
            <a:off x="6325166" y="6392440"/>
            <a:ext cx="27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4</a:t>
            </a:r>
            <a:endParaRPr lang="en-US" altLang="zh-TW" sz="2400" dirty="0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117" name="Text Box 79"/>
          <p:cNvSpPr txBox="1">
            <a:spLocks noChangeArrowheads="1"/>
          </p:cNvSpPr>
          <p:nvPr/>
        </p:nvSpPr>
        <p:spPr bwMode="auto">
          <a:xfrm>
            <a:off x="6333798" y="5719216"/>
            <a:ext cx="27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TW" sz="2400" dirty="0" smtClean="0">
                <a:solidFill>
                  <a:schemeClr val="tx1"/>
                </a:solidFill>
                <a:ea typeface="新細明體" charset="-120"/>
              </a:rPr>
              <a:t>0</a:t>
            </a:r>
            <a:endParaRPr lang="en-US" altLang="zh-TW" sz="2400" dirty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118" name="Text Box 79"/>
          <p:cNvSpPr txBox="1">
            <a:spLocks noChangeArrowheads="1"/>
          </p:cNvSpPr>
          <p:nvPr/>
        </p:nvSpPr>
        <p:spPr bwMode="auto">
          <a:xfrm>
            <a:off x="6325166" y="5024288"/>
            <a:ext cx="27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TW" sz="2400" dirty="0" smtClean="0">
                <a:solidFill>
                  <a:schemeClr val="tx1"/>
                </a:solidFill>
                <a:ea typeface="新細明體" charset="-120"/>
              </a:rPr>
              <a:t>0</a:t>
            </a:r>
            <a:endParaRPr lang="en-US" altLang="zh-TW" sz="2400" dirty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119" name="Text Box 79"/>
          <p:cNvSpPr txBox="1">
            <a:spLocks noChangeArrowheads="1"/>
          </p:cNvSpPr>
          <p:nvPr/>
        </p:nvSpPr>
        <p:spPr bwMode="auto">
          <a:xfrm>
            <a:off x="6333798" y="4232200"/>
            <a:ext cx="27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TW" sz="2400" dirty="0" smtClean="0">
                <a:solidFill>
                  <a:schemeClr val="tx1"/>
                </a:solidFill>
                <a:ea typeface="新細明體" charset="-120"/>
              </a:rPr>
              <a:t>0</a:t>
            </a:r>
            <a:endParaRPr lang="en-US" altLang="zh-TW" sz="2400" dirty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120" name="Text Box 79"/>
          <p:cNvSpPr txBox="1">
            <a:spLocks noChangeArrowheads="1"/>
          </p:cNvSpPr>
          <p:nvPr/>
        </p:nvSpPr>
        <p:spPr bwMode="auto">
          <a:xfrm>
            <a:off x="7261270" y="3440112"/>
            <a:ext cx="27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TW" sz="2400" dirty="0" smtClean="0">
                <a:solidFill>
                  <a:schemeClr val="tx1"/>
                </a:solidFill>
                <a:ea typeface="新細明體" charset="-120"/>
              </a:rPr>
              <a:t>0</a:t>
            </a:r>
            <a:endParaRPr lang="en-US" altLang="zh-TW" sz="2400" dirty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121" name="Text Box 79"/>
          <p:cNvSpPr txBox="1">
            <a:spLocks noChangeArrowheads="1"/>
          </p:cNvSpPr>
          <p:nvPr/>
        </p:nvSpPr>
        <p:spPr bwMode="auto">
          <a:xfrm>
            <a:off x="8185200" y="6311652"/>
            <a:ext cx="279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8</a:t>
            </a:r>
            <a:endParaRPr lang="en-US" altLang="zh-TW" sz="2400" dirty="0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122" name="Text Box 79"/>
          <p:cNvSpPr txBox="1">
            <a:spLocks noChangeArrowheads="1"/>
          </p:cNvSpPr>
          <p:nvPr/>
        </p:nvSpPr>
        <p:spPr bwMode="auto">
          <a:xfrm>
            <a:off x="8845446" y="6032400"/>
            <a:ext cx="279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TW" dirty="0" smtClean="0">
                <a:ea typeface="新細明體" charset="-120"/>
              </a:rPr>
              <a:t>9</a:t>
            </a:r>
            <a:endParaRPr lang="en-US" altLang="zh-TW" sz="2400" dirty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123" name="Text Box 79"/>
          <p:cNvSpPr txBox="1">
            <a:spLocks noChangeArrowheads="1"/>
          </p:cNvSpPr>
          <p:nvPr/>
        </p:nvSpPr>
        <p:spPr bwMode="auto">
          <a:xfrm>
            <a:off x="8269382" y="5528344"/>
            <a:ext cx="279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TW" dirty="0" smtClean="0">
                <a:ea typeface="新細明體" charset="-120"/>
              </a:rPr>
              <a:t>5</a:t>
            </a:r>
            <a:endParaRPr lang="en-US" altLang="zh-TW" sz="2400" dirty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124" name="Text Box 79"/>
          <p:cNvSpPr txBox="1">
            <a:spLocks noChangeArrowheads="1"/>
          </p:cNvSpPr>
          <p:nvPr/>
        </p:nvSpPr>
        <p:spPr bwMode="auto">
          <a:xfrm>
            <a:off x="8278014" y="4850655"/>
            <a:ext cx="279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5</a:t>
            </a:r>
            <a:endParaRPr lang="en-US" altLang="zh-TW" sz="2400" dirty="0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125" name="Text Box 79"/>
          <p:cNvSpPr txBox="1">
            <a:spLocks noChangeArrowheads="1"/>
          </p:cNvSpPr>
          <p:nvPr/>
        </p:nvSpPr>
        <p:spPr bwMode="auto">
          <a:xfrm>
            <a:off x="8269382" y="4232200"/>
            <a:ext cx="279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TW" dirty="0" smtClean="0">
                <a:ea typeface="新細明體" charset="-120"/>
              </a:rPr>
              <a:t>5</a:t>
            </a:r>
            <a:endParaRPr lang="en-US" altLang="zh-TW" sz="2400" dirty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 rot="1995262">
            <a:off x="5823064" y="596789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≦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30" name="文字方塊 129"/>
          <p:cNvSpPr txBox="1"/>
          <p:nvPr/>
        </p:nvSpPr>
        <p:spPr>
          <a:xfrm rot="1995262">
            <a:off x="7767280" y="596789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≦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31" name="文字方塊 130"/>
          <p:cNvSpPr txBox="1"/>
          <p:nvPr/>
        </p:nvSpPr>
        <p:spPr>
          <a:xfrm rot="1995262">
            <a:off x="7767280" y="452773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≦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15888"/>
            <a:ext cx="8226425" cy="865187"/>
          </a:xfrm>
        </p:spPr>
        <p:txBody>
          <a:bodyPr/>
          <a:lstStyle/>
          <a:p>
            <a:r>
              <a:rPr lang="en-US" altLang="zh-TW" dirty="0"/>
              <a:t>Determining </a:t>
            </a:r>
            <a:r>
              <a:rPr lang="en-US" altLang="zh-TW" dirty="0" err="1">
                <a:solidFill>
                  <a:srgbClr val="0000FF"/>
                </a:solidFill>
              </a:rPr>
              <a:t>dfn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0000FF"/>
                </a:solidFill>
              </a:rPr>
              <a:t>low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981075"/>
            <a:ext cx="8226425" cy="1325563"/>
          </a:xfrm>
        </p:spPr>
        <p:txBody>
          <a:bodyPr/>
          <a:lstStyle/>
          <a:p>
            <a:r>
              <a:rPr lang="en-US" altLang="zh-TW" sz="2800" dirty="0" smtClean="0"/>
              <a:t>Easily </a:t>
            </a:r>
            <a:r>
              <a:rPr lang="en-US" altLang="zh-TW" sz="2800" dirty="0"/>
              <a:t>modify </a:t>
            </a:r>
            <a:r>
              <a:rPr lang="en-US" altLang="zh-TW" sz="2800" dirty="0" err="1"/>
              <a:t>dfs</a:t>
            </a:r>
            <a:r>
              <a:rPr lang="en-US" altLang="zh-TW" sz="2800" dirty="0"/>
              <a:t>( ) to compute </a:t>
            </a:r>
            <a:r>
              <a:rPr lang="en-US" altLang="zh-TW" sz="2800" u="sng" dirty="0" err="1">
                <a:solidFill>
                  <a:srgbClr val="0000FF"/>
                </a:solidFill>
              </a:rPr>
              <a:t>dfn</a:t>
            </a:r>
            <a:r>
              <a:rPr lang="en-US" altLang="zh-TW" sz="2800" u="sng" dirty="0">
                <a:solidFill>
                  <a:srgbClr val="0000FF"/>
                </a:solidFill>
              </a:rPr>
              <a:t> and low </a:t>
            </a:r>
            <a:r>
              <a:rPr lang="en-US" altLang="zh-TW" sz="2800" dirty="0"/>
              <a:t>for each vertex of a connected undirected graph</a:t>
            </a:r>
          </a:p>
        </p:txBody>
      </p:sp>
      <p:sp>
        <p:nvSpPr>
          <p:cNvPr id="263172" name="Text Box 4"/>
          <p:cNvSpPr txBox="1">
            <a:spLocks noChangeArrowheads="1"/>
          </p:cNvSpPr>
          <p:nvPr/>
        </p:nvSpPr>
        <p:spPr bwMode="auto">
          <a:xfrm>
            <a:off x="0" y="2405757"/>
            <a:ext cx="9144000" cy="13112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#define MIN2 (x, y) ((x) &lt; (y) ? (x) : (y))</a:t>
            </a:r>
            <a:br>
              <a:rPr lang="en-US" altLang="zh-TW" sz="20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short </a:t>
            </a:r>
            <a:r>
              <a:rPr lang="en-US" altLang="zh-TW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2000" b="1" dirty="0" err="1">
                <a:latin typeface="Courier New" pitchFamily="49" charset="0"/>
                <a:cs typeface="Courier New" pitchFamily="49" charset="0"/>
              </a:rPr>
              <a:t>dfn</a:t>
            </a:r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[MAX_VERTICES];</a:t>
            </a:r>
            <a:br>
              <a:rPr lang="en-US" altLang="zh-TW" sz="20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short </a:t>
            </a:r>
            <a:r>
              <a:rPr lang="en-US" altLang="zh-TW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 low[MAX_VERTICES];</a:t>
            </a:r>
            <a:br>
              <a:rPr lang="en-US" altLang="zh-TW" sz="20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TW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20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08E7-7627-4C97-BB7F-D9D46D096B4F}" type="slidenum">
              <a:rPr lang="en-US" altLang="zh-TW" smtClean="0"/>
              <a:pPr/>
              <a:t>54</a:t>
            </a:fld>
            <a:endParaRPr lang="en-US" altLang="zh-TW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0" y="3715285"/>
            <a:ext cx="9144000" cy="317009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rgbClr val="CC3300"/>
                </a:solidFill>
                <a:latin typeface="Times New Roman" charset="0"/>
                <a:ea typeface="標楷體" pitchFamily="49" charset="-120"/>
              </a:defRPr>
            </a:lvl1pPr>
            <a:lvl2pPr marL="742950" indent="-285750" eaLnBrk="0" hangingPunct="0">
              <a:defRPr kumimoji="1" sz="2000">
                <a:solidFill>
                  <a:srgbClr val="CC3300"/>
                </a:solidFill>
                <a:latin typeface="Times New Roman" charset="0"/>
                <a:ea typeface="標楷體" pitchFamily="49" charset="-120"/>
              </a:defRPr>
            </a:lvl2pPr>
            <a:lvl3pPr marL="1143000" indent="-228600" eaLnBrk="0" hangingPunct="0">
              <a:defRPr kumimoji="1" sz="2000">
                <a:solidFill>
                  <a:srgbClr val="CC3300"/>
                </a:solidFill>
                <a:latin typeface="Times New Roman" charset="0"/>
                <a:ea typeface="標楷體" pitchFamily="49" charset="-120"/>
              </a:defRPr>
            </a:lvl3pPr>
            <a:lvl4pPr marL="1600200" indent="-228600" eaLnBrk="0" hangingPunct="0">
              <a:defRPr kumimoji="1" sz="2000">
                <a:solidFill>
                  <a:srgbClr val="CC3300"/>
                </a:solidFill>
                <a:latin typeface="Times New Roman" charset="0"/>
                <a:ea typeface="標楷體" pitchFamily="49" charset="-120"/>
              </a:defRPr>
            </a:lvl4pPr>
            <a:lvl5pPr marL="2057400" indent="-228600" eaLnBrk="0" hangingPunct="0">
              <a:defRPr kumimoji="1" sz="2000">
                <a:solidFill>
                  <a:srgbClr val="CC3300"/>
                </a:solidFill>
                <a:latin typeface="Times New Roman" charset="0"/>
                <a:ea typeface="標楷體" pitchFamily="49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CC3300"/>
                </a:solidFill>
                <a:latin typeface="Times New Roman" charset="0"/>
                <a:ea typeface="標楷體" pitchFamily="49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CC3300"/>
                </a:solidFill>
                <a:latin typeface="Times New Roman" charset="0"/>
                <a:ea typeface="標楷體" pitchFamily="49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CC3300"/>
                </a:solidFill>
                <a:latin typeface="Times New Roman" charset="0"/>
                <a:ea typeface="標楷體" pitchFamily="49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CC3300"/>
                </a:solidFill>
                <a:latin typeface="Times New Roman" charset="0"/>
                <a:ea typeface="標楷體" pitchFamily="49" charset="-12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TW" b="1" dirty="0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void </a:t>
            </a:r>
            <a:r>
              <a:rPr lang="en-US" altLang="zh-TW" b="1" dirty="0" err="1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init</a:t>
            </a:r>
            <a:r>
              <a:rPr lang="en-US" altLang="zh-TW" b="1" dirty="0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(void)</a:t>
            </a:r>
            <a:br>
              <a:rPr lang="en-US" altLang="zh-TW" b="1" dirty="0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</a:br>
            <a:r>
              <a:rPr lang="en-US" altLang="zh-TW" b="1" dirty="0" smtClean="0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{</a:t>
            </a:r>
            <a:r>
              <a:rPr lang="en-US" altLang="zh-TW" b="1" dirty="0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/>
            </a:r>
            <a:br>
              <a:rPr lang="en-US" altLang="zh-TW" b="1" dirty="0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</a:br>
            <a:r>
              <a:rPr lang="en-US" altLang="zh-TW" b="1" dirty="0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   </a:t>
            </a:r>
            <a:r>
              <a:rPr lang="en-US" altLang="zh-TW" b="1" dirty="0" err="1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b="1" dirty="0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 i;</a:t>
            </a:r>
            <a:br>
              <a:rPr lang="en-US" altLang="zh-TW" b="1" dirty="0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</a:br>
            <a:r>
              <a:rPr lang="en-US" altLang="zh-TW" b="1" dirty="0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   for (i = 0; i &lt; n; i++) {</a:t>
            </a:r>
            <a:br>
              <a:rPr lang="en-US" altLang="zh-TW" b="1" dirty="0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</a:br>
            <a:r>
              <a:rPr lang="en-US" altLang="zh-TW" b="1" dirty="0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        visited[i] = FALSE;</a:t>
            </a:r>
            <a:br>
              <a:rPr lang="en-US" altLang="zh-TW" b="1" dirty="0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</a:br>
            <a:r>
              <a:rPr lang="en-US" altLang="zh-TW" b="1" dirty="0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        </a:t>
            </a:r>
            <a:r>
              <a:rPr lang="en-US" altLang="zh-TW" b="1" dirty="0" err="1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dfn</a:t>
            </a:r>
            <a:r>
              <a:rPr lang="en-US" altLang="zh-TW" b="1" dirty="0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[i] = low[i] = -1;</a:t>
            </a:r>
            <a:br>
              <a:rPr lang="en-US" altLang="zh-TW" b="1" dirty="0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</a:br>
            <a:r>
              <a:rPr lang="en-US" altLang="zh-TW" b="1" dirty="0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   </a:t>
            </a:r>
            <a:r>
              <a:rPr lang="en-US" altLang="zh-TW" b="1" dirty="0" smtClean="0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}</a:t>
            </a:r>
            <a:r>
              <a:rPr lang="en-US" altLang="zh-TW" b="1" dirty="0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/>
            </a:r>
            <a:br>
              <a:rPr lang="en-US" altLang="zh-TW" b="1" dirty="0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</a:br>
            <a:r>
              <a:rPr lang="en-US" altLang="zh-TW" b="1" dirty="0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   </a:t>
            </a:r>
            <a:r>
              <a:rPr lang="en-US" altLang="zh-TW" b="1" dirty="0" err="1" smtClean="0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num</a:t>
            </a:r>
            <a:r>
              <a:rPr lang="en-US" altLang="zh-TW" b="1" dirty="0" smtClean="0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b="1" dirty="0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= 0;</a:t>
            </a:r>
            <a:br>
              <a:rPr lang="en-US" altLang="zh-TW" b="1" dirty="0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</a:br>
            <a:r>
              <a:rPr lang="en-US" altLang="zh-TW" b="1" dirty="0" smtClean="0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}</a:t>
            </a:r>
            <a:r>
              <a:rPr lang="en-US" altLang="zh-TW" b="1" dirty="0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/>
            </a:r>
            <a:br>
              <a:rPr lang="en-US" altLang="zh-TW" b="1" dirty="0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</a:br>
            <a:endParaRPr lang="en-US" altLang="zh-TW" b="1" dirty="0">
              <a:solidFill>
                <a:schemeClr val="tx2"/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61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737153" y="6468442"/>
            <a:ext cx="587375" cy="488950"/>
          </a:xfrm>
        </p:spPr>
        <p:txBody>
          <a:bodyPr/>
          <a:lstStyle/>
          <a:p>
            <a:fld id="{163E08E7-7627-4C97-BB7F-D9D46D096B4F}" type="slidenum">
              <a:rPr lang="en-US" altLang="zh-TW" smtClean="0"/>
              <a:pPr/>
              <a:t>55</a:t>
            </a:fld>
            <a:endParaRPr lang="en-US" altLang="zh-TW" dirty="0"/>
          </a:p>
        </p:txBody>
      </p:sp>
      <p:sp>
        <p:nvSpPr>
          <p:cNvPr id="105" name="Text Box 17"/>
          <p:cNvSpPr txBox="1">
            <a:spLocks noChangeArrowheads="1"/>
          </p:cNvSpPr>
          <p:nvPr/>
        </p:nvSpPr>
        <p:spPr bwMode="auto">
          <a:xfrm>
            <a:off x="355426" y="1743194"/>
            <a:ext cx="7600950" cy="378565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rgbClr val="CC3300"/>
                </a:solidFill>
                <a:latin typeface="Times New Roman" charset="0"/>
                <a:ea typeface="標楷體" pitchFamily="49" charset="-120"/>
              </a:defRPr>
            </a:lvl1pPr>
            <a:lvl2pPr marL="742950" indent="-285750" eaLnBrk="0" hangingPunct="0">
              <a:defRPr kumimoji="1" sz="2000">
                <a:solidFill>
                  <a:srgbClr val="CC3300"/>
                </a:solidFill>
                <a:latin typeface="Times New Roman" charset="0"/>
                <a:ea typeface="標楷體" pitchFamily="49" charset="-120"/>
              </a:defRPr>
            </a:lvl2pPr>
            <a:lvl3pPr marL="1143000" indent="-228600" eaLnBrk="0" hangingPunct="0">
              <a:defRPr kumimoji="1" sz="2000">
                <a:solidFill>
                  <a:srgbClr val="CC3300"/>
                </a:solidFill>
                <a:latin typeface="Times New Roman" charset="0"/>
                <a:ea typeface="標楷體" pitchFamily="49" charset="-120"/>
              </a:defRPr>
            </a:lvl3pPr>
            <a:lvl4pPr marL="1600200" indent="-228600" eaLnBrk="0" hangingPunct="0">
              <a:defRPr kumimoji="1" sz="2000">
                <a:solidFill>
                  <a:srgbClr val="CC3300"/>
                </a:solidFill>
                <a:latin typeface="Times New Roman" charset="0"/>
                <a:ea typeface="標楷體" pitchFamily="49" charset="-120"/>
              </a:defRPr>
            </a:lvl4pPr>
            <a:lvl5pPr marL="2057400" indent="-228600" eaLnBrk="0" hangingPunct="0">
              <a:defRPr kumimoji="1" sz="2000">
                <a:solidFill>
                  <a:srgbClr val="CC3300"/>
                </a:solidFill>
                <a:latin typeface="Times New Roman" charset="0"/>
                <a:ea typeface="標楷體" pitchFamily="49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CC3300"/>
                </a:solidFill>
                <a:latin typeface="Times New Roman" charset="0"/>
                <a:ea typeface="標楷體" pitchFamily="49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CC3300"/>
                </a:solidFill>
                <a:latin typeface="Times New Roman" charset="0"/>
                <a:ea typeface="標楷體" pitchFamily="49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CC3300"/>
                </a:solidFill>
                <a:latin typeface="Times New Roman" charset="0"/>
                <a:ea typeface="標楷體" pitchFamily="49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CC3300"/>
                </a:solidFill>
                <a:latin typeface="Times New Roman" charset="0"/>
                <a:ea typeface="標楷體" pitchFamily="49" charset="-120"/>
              </a:defRPr>
            </a:lvl9pPr>
          </a:lstStyle>
          <a:p>
            <a:pPr algn="l" eaLnBrk="1" hangingPunct="1">
              <a:spcBef>
                <a:spcPts val="0"/>
              </a:spcBef>
            </a:pPr>
            <a:r>
              <a:rPr lang="en-US" altLang="zh-TW" sz="1600" b="1" dirty="0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void </a:t>
            </a:r>
            <a:r>
              <a:rPr lang="en-US" altLang="zh-TW" sz="1600" b="1" dirty="0" err="1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dfnlow</a:t>
            </a:r>
            <a:r>
              <a:rPr lang="en-US" altLang="zh-TW" sz="1600" b="1" dirty="0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(</a:t>
            </a:r>
            <a:r>
              <a:rPr lang="en-US" altLang="zh-TW" sz="1600" b="1" dirty="0" err="1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1600" b="1" dirty="0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 u, </a:t>
            </a:r>
            <a:r>
              <a:rPr lang="en-US" altLang="zh-TW" sz="1600" b="1" dirty="0" err="1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1600" b="1" dirty="0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 v)</a:t>
            </a:r>
            <a:br>
              <a:rPr lang="en-US" altLang="zh-TW" sz="1600" b="1" dirty="0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</a:br>
            <a:r>
              <a:rPr lang="en-US" altLang="zh-TW" sz="1600" b="1" dirty="0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{</a:t>
            </a:r>
            <a:br>
              <a:rPr lang="en-US" altLang="zh-TW" sz="1600" b="1" dirty="0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</a:br>
            <a:r>
              <a:rPr lang="en-US" altLang="zh-TW" sz="1600" b="1" dirty="0" smtClean="0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   </a:t>
            </a:r>
            <a:r>
              <a:rPr lang="en-US" altLang="zh-TW" sz="1600" b="1" dirty="0" err="1" smtClean="0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node_pointer</a:t>
            </a:r>
            <a:r>
              <a:rPr lang="en-US" altLang="zh-TW" sz="1600" b="1" dirty="0" smtClean="0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1600" b="1" dirty="0" err="1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ptr</a:t>
            </a:r>
            <a:r>
              <a:rPr lang="en-US" altLang="zh-TW" sz="1600" b="1" dirty="0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;</a:t>
            </a:r>
            <a:br>
              <a:rPr lang="en-US" altLang="zh-TW" sz="1600" b="1" dirty="0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</a:br>
            <a:r>
              <a:rPr lang="en-US" altLang="zh-TW" sz="1600" b="1" dirty="0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   </a:t>
            </a:r>
            <a:r>
              <a:rPr lang="en-US" altLang="zh-TW" sz="1600" b="1" dirty="0" err="1" smtClean="0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1600" b="1" dirty="0" smtClean="0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1600" b="1" dirty="0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w;</a:t>
            </a:r>
            <a:br>
              <a:rPr lang="en-US" altLang="zh-TW" sz="1600" b="1" dirty="0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</a:br>
            <a:r>
              <a:rPr lang="en-US" altLang="zh-TW" sz="1600" b="1" dirty="0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1600" b="1" dirty="0" smtClean="0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1600" b="1" dirty="0" err="1" smtClean="0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dfn</a:t>
            </a:r>
            <a:r>
              <a:rPr lang="en-US" altLang="zh-TW" sz="1600" b="1" dirty="0" smtClean="0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[u</a:t>
            </a:r>
            <a:r>
              <a:rPr lang="en-US" altLang="zh-TW" sz="1600" b="1" dirty="0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] = low[u] = </a:t>
            </a:r>
            <a:r>
              <a:rPr lang="en-US" altLang="zh-TW" sz="1600" b="1" dirty="0" err="1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num</a:t>
            </a:r>
            <a:r>
              <a:rPr lang="en-US" altLang="zh-TW" sz="1600" b="1" dirty="0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++;</a:t>
            </a:r>
            <a:br>
              <a:rPr lang="en-US" altLang="zh-TW" sz="1600" b="1" dirty="0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</a:br>
            <a:r>
              <a:rPr lang="en-US" altLang="zh-TW" sz="1600" b="1" dirty="0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1600" b="1" dirty="0" smtClean="0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 for </a:t>
            </a:r>
            <a:r>
              <a:rPr lang="en-US" altLang="zh-TW" sz="1600" b="1" dirty="0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(</a:t>
            </a:r>
            <a:r>
              <a:rPr lang="en-US" altLang="zh-TW" sz="1600" b="1" dirty="0" err="1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ptr</a:t>
            </a:r>
            <a:r>
              <a:rPr lang="en-US" altLang="zh-TW" sz="1600" b="1" dirty="0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 = graph[u]; </a:t>
            </a:r>
            <a:r>
              <a:rPr lang="en-US" altLang="zh-TW" sz="1600" b="1" dirty="0" err="1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ptr</a:t>
            </a:r>
            <a:r>
              <a:rPr lang="en-US" altLang="zh-TW" sz="1600" b="1" dirty="0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; </a:t>
            </a:r>
            <a:r>
              <a:rPr lang="en-US" altLang="zh-TW" sz="1600" b="1" dirty="0" err="1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ptr</a:t>
            </a:r>
            <a:r>
              <a:rPr lang="en-US" altLang="zh-TW" sz="1600" b="1" dirty="0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 = </a:t>
            </a:r>
            <a:r>
              <a:rPr lang="en-US" altLang="zh-TW" sz="1600" b="1" dirty="0" err="1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ptr</a:t>
            </a:r>
            <a:r>
              <a:rPr lang="en-US" altLang="zh-TW" sz="1600" b="1" dirty="0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 -&gt;link) {</a:t>
            </a:r>
            <a:br>
              <a:rPr lang="en-US" altLang="zh-TW" sz="1600" b="1" dirty="0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</a:br>
            <a:r>
              <a:rPr lang="en-US" altLang="zh-TW" sz="1600" b="1" dirty="0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     </a:t>
            </a:r>
            <a:r>
              <a:rPr lang="en-US" altLang="zh-TW" sz="1600" b="1" dirty="0" smtClean="0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w </a:t>
            </a:r>
            <a:r>
              <a:rPr lang="en-US" altLang="zh-TW" sz="1600" b="1" dirty="0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= </a:t>
            </a:r>
            <a:r>
              <a:rPr lang="en-US" altLang="zh-TW" sz="1600" b="1" dirty="0" err="1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ptr</a:t>
            </a:r>
            <a:r>
              <a:rPr lang="en-US" altLang="zh-TW" sz="1600" b="1" dirty="0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 -&gt;vertex;</a:t>
            </a:r>
            <a:br>
              <a:rPr lang="en-US" altLang="zh-TW" sz="1600" b="1" dirty="0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</a:br>
            <a:r>
              <a:rPr lang="en-US" altLang="zh-TW" sz="1600" b="1" dirty="0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     </a:t>
            </a:r>
            <a:r>
              <a:rPr lang="en-US" altLang="zh-TW" sz="1600" b="1" dirty="0" smtClean="0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if </a:t>
            </a:r>
            <a:r>
              <a:rPr lang="en-US" altLang="zh-TW" sz="1600" b="1" dirty="0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(</a:t>
            </a:r>
            <a:r>
              <a:rPr lang="en-US" altLang="zh-TW" sz="1600" b="1" dirty="0" err="1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dfn</a:t>
            </a:r>
            <a:r>
              <a:rPr lang="en-US" altLang="zh-TW" sz="1600" b="1" dirty="0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[w] &lt; 0) { /*w is an unvisited vertex */</a:t>
            </a:r>
            <a:br>
              <a:rPr lang="en-US" altLang="zh-TW" sz="1600" b="1" dirty="0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</a:br>
            <a:r>
              <a:rPr lang="en-US" altLang="zh-TW" sz="1600" b="1" dirty="0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       </a:t>
            </a:r>
            <a:r>
              <a:rPr lang="en-US" altLang="zh-TW" sz="1600" b="1" dirty="0" err="1" smtClean="0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dfnlow</a:t>
            </a:r>
            <a:r>
              <a:rPr lang="en-US" altLang="zh-TW" sz="1600" b="1" dirty="0" smtClean="0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(w</a:t>
            </a:r>
            <a:r>
              <a:rPr lang="en-US" altLang="zh-TW" sz="1600" b="1" dirty="0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, u);</a:t>
            </a:r>
            <a:br>
              <a:rPr lang="en-US" altLang="zh-TW" sz="1600" b="1" dirty="0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</a:br>
            <a:r>
              <a:rPr lang="en-US" altLang="zh-TW" sz="1600" b="1" dirty="0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       </a:t>
            </a:r>
            <a:r>
              <a:rPr lang="en-US" altLang="zh-TW" sz="1600" b="1" dirty="0" smtClean="0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low[u</a:t>
            </a:r>
            <a:r>
              <a:rPr lang="en-US" altLang="zh-TW" sz="1600" b="1" dirty="0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] = MIN2(low[u], low[w]);</a:t>
            </a:r>
            <a:br>
              <a:rPr lang="en-US" altLang="zh-TW" sz="1600" b="1" dirty="0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</a:br>
            <a:r>
              <a:rPr lang="en-US" altLang="zh-TW" sz="1600" b="1" dirty="0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    </a:t>
            </a:r>
            <a:r>
              <a:rPr lang="en-US" altLang="zh-TW" sz="1600" b="1" dirty="0" smtClean="0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 } </a:t>
            </a:r>
            <a:r>
              <a:rPr lang="en-US" altLang="zh-TW" sz="1600" b="1" dirty="0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/>
            </a:r>
            <a:br>
              <a:rPr lang="en-US" altLang="zh-TW" sz="1600" b="1" dirty="0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</a:br>
            <a:r>
              <a:rPr lang="en-US" altLang="zh-TW" sz="1600" b="1" dirty="0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     </a:t>
            </a:r>
            <a:r>
              <a:rPr lang="en-US" altLang="zh-TW" sz="1600" b="1" dirty="0" smtClean="0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else </a:t>
            </a:r>
            <a:r>
              <a:rPr lang="en-US" altLang="zh-TW" sz="1600" b="1" dirty="0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if (w != v)</a:t>
            </a:r>
            <a:br>
              <a:rPr lang="en-US" altLang="zh-TW" sz="1600" b="1" dirty="0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</a:br>
            <a:r>
              <a:rPr lang="en-US" altLang="zh-TW" sz="1600" b="1" dirty="0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       </a:t>
            </a:r>
            <a:r>
              <a:rPr lang="en-US" altLang="zh-TW" sz="1600" b="1" dirty="0" smtClean="0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low[u</a:t>
            </a:r>
            <a:r>
              <a:rPr lang="en-US" altLang="zh-TW" sz="1600" b="1" dirty="0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] =MIN2(low[u], </a:t>
            </a:r>
            <a:r>
              <a:rPr lang="en-US" altLang="zh-TW" sz="1600" b="1" dirty="0" err="1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dfn</a:t>
            </a:r>
            <a:r>
              <a:rPr lang="en-US" altLang="zh-TW" sz="1600" b="1" dirty="0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[w] );</a:t>
            </a:r>
            <a:br>
              <a:rPr lang="en-US" altLang="zh-TW" sz="1600" b="1" dirty="0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</a:br>
            <a:r>
              <a:rPr lang="en-US" altLang="zh-TW" sz="1600" b="1" dirty="0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1600" b="1" dirty="0" smtClean="0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}</a:t>
            </a:r>
            <a:r>
              <a:rPr lang="en-US" altLang="zh-TW" sz="1600" b="1" dirty="0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/>
            </a:r>
            <a:br>
              <a:rPr lang="en-US" altLang="zh-TW" sz="1600" b="1" dirty="0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</a:br>
            <a:r>
              <a:rPr lang="en-US" altLang="zh-TW" sz="1600" b="1" dirty="0">
                <a:solidFill>
                  <a:schemeClr val="tx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}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5285148" y="3933825"/>
            <a:ext cx="3895364" cy="2924175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3960"/>
            <a:ext cx="9144000" cy="864840"/>
          </a:xfrm>
        </p:spPr>
        <p:txBody>
          <a:bodyPr/>
          <a:lstStyle/>
          <a:p>
            <a:pPr lvl="1"/>
            <a:r>
              <a:rPr lang="en-US" altLang="zh-TW" sz="2400" dirty="0" smtClean="0"/>
              <a:t>we </a:t>
            </a:r>
            <a:r>
              <a:rPr lang="en-US" altLang="zh-TW" sz="2400" dirty="0"/>
              <a:t>invoke the function with call </a:t>
            </a:r>
            <a:r>
              <a:rPr lang="en-US" altLang="zh-TW" sz="2400" i="1" dirty="0" err="1"/>
              <a:t>dfnlow</a:t>
            </a:r>
            <a:r>
              <a:rPr lang="en-US" altLang="zh-TW" sz="2400" dirty="0"/>
              <a:t>(</a:t>
            </a:r>
            <a:r>
              <a:rPr lang="en-US" altLang="zh-TW" sz="2400" i="1" dirty="0"/>
              <a:t>x</a:t>
            </a:r>
            <a:r>
              <a:rPr lang="en-US" altLang="zh-TW" sz="2400" dirty="0"/>
              <a:t>, -1), where </a:t>
            </a:r>
            <a:br>
              <a:rPr lang="en-US" altLang="zh-TW" sz="2400" dirty="0"/>
            </a:br>
            <a:r>
              <a:rPr lang="en-US" altLang="zh-TW" sz="2400" i="1" dirty="0">
                <a:solidFill>
                  <a:schemeClr val="tx2"/>
                </a:solidFill>
              </a:rPr>
              <a:t>x</a:t>
            </a:r>
            <a:r>
              <a:rPr lang="en-US" altLang="zh-TW" sz="2400" dirty="0">
                <a:solidFill>
                  <a:schemeClr val="tx2"/>
                </a:solidFill>
              </a:rPr>
              <a:t> is the starting vertex </a:t>
            </a:r>
            <a:r>
              <a:rPr lang="en-US" altLang="zh-TW" sz="2400" dirty="0" smtClean="0">
                <a:solidFill>
                  <a:schemeClr val="tx2"/>
                </a:solidFill>
              </a:rPr>
              <a:t>(root</a:t>
            </a:r>
            <a:r>
              <a:rPr lang="en-US" altLang="zh-TW" sz="2400" dirty="0">
                <a:solidFill>
                  <a:schemeClr val="tx2"/>
                </a:solidFill>
              </a:rPr>
              <a:t>)</a:t>
            </a:r>
            <a:r>
              <a:rPr lang="en-US" altLang="zh-TW" sz="2400" dirty="0"/>
              <a:t> for the depth first search</a:t>
            </a:r>
          </a:p>
        </p:txBody>
      </p:sp>
      <p:sp>
        <p:nvSpPr>
          <p:cNvPr id="264204" name="Text Box 12"/>
          <p:cNvSpPr txBox="1">
            <a:spLocks noChangeArrowheads="1"/>
          </p:cNvSpPr>
          <p:nvPr/>
        </p:nvSpPr>
        <p:spPr bwMode="auto">
          <a:xfrm>
            <a:off x="4067175" y="2024063"/>
            <a:ext cx="3097213" cy="39687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dirty="0">
                <a:solidFill>
                  <a:schemeClr val="accent2"/>
                </a:solidFill>
              </a:rPr>
              <a:t>v is the parent of u (if any)</a:t>
            </a:r>
          </a:p>
        </p:txBody>
      </p:sp>
      <p:sp>
        <p:nvSpPr>
          <p:cNvPr id="264205" name="Line 13"/>
          <p:cNvSpPr>
            <a:spLocks noChangeShapeType="1"/>
          </p:cNvSpPr>
          <p:nvPr/>
        </p:nvSpPr>
        <p:spPr bwMode="auto">
          <a:xfrm flipH="1" flipV="1">
            <a:off x="3419475" y="1916113"/>
            <a:ext cx="720725" cy="2889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4207" name="Text Box 15"/>
          <p:cNvSpPr txBox="1">
            <a:spLocks noChangeArrowheads="1"/>
          </p:cNvSpPr>
          <p:nvPr/>
        </p:nvSpPr>
        <p:spPr bwMode="auto">
          <a:xfrm>
            <a:off x="7380288" y="1773238"/>
            <a:ext cx="503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rgbClr val="C00000"/>
                </a:solidFill>
                <a:latin typeface="Lucida Console" pitchFamily="49" charset="0"/>
              </a:rPr>
              <a:t>u:</a:t>
            </a:r>
          </a:p>
        </p:txBody>
      </p:sp>
      <p:sp>
        <p:nvSpPr>
          <p:cNvPr id="264208" name="Text Box 16"/>
          <p:cNvSpPr txBox="1">
            <a:spLocks noChangeArrowheads="1"/>
          </p:cNvSpPr>
          <p:nvPr/>
        </p:nvSpPr>
        <p:spPr bwMode="auto">
          <a:xfrm>
            <a:off x="7380288" y="2236788"/>
            <a:ext cx="503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rgbClr val="C00000"/>
                </a:solidFill>
                <a:latin typeface="Lucida Console" pitchFamily="49" charset="0"/>
              </a:rPr>
              <a:t>v:</a:t>
            </a:r>
          </a:p>
        </p:txBody>
      </p:sp>
      <p:sp>
        <p:nvSpPr>
          <p:cNvPr id="264209" name="Text Box 17"/>
          <p:cNvSpPr txBox="1">
            <a:spLocks noChangeArrowheads="1"/>
          </p:cNvSpPr>
          <p:nvPr/>
        </p:nvSpPr>
        <p:spPr bwMode="auto">
          <a:xfrm>
            <a:off x="7812088" y="1773238"/>
            <a:ext cx="503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rgbClr val="C00000"/>
                </a:solidFill>
                <a:latin typeface="Lucida Console" pitchFamily="49" charset="0"/>
              </a:rPr>
              <a:t>3</a:t>
            </a:r>
          </a:p>
        </p:txBody>
      </p:sp>
      <p:sp>
        <p:nvSpPr>
          <p:cNvPr id="264210" name="Text Box 18"/>
          <p:cNvSpPr txBox="1">
            <a:spLocks noChangeArrowheads="1"/>
          </p:cNvSpPr>
          <p:nvPr/>
        </p:nvSpPr>
        <p:spPr bwMode="auto">
          <a:xfrm>
            <a:off x="7739063" y="2230438"/>
            <a:ext cx="646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rgbClr val="C00000"/>
                </a:solidFill>
                <a:latin typeface="Lucida Console" pitchFamily="49" charset="0"/>
              </a:rPr>
              <a:t>-1</a:t>
            </a:r>
          </a:p>
        </p:txBody>
      </p:sp>
      <p:sp>
        <p:nvSpPr>
          <p:cNvPr id="264211" name="Text Box 19"/>
          <p:cNvSpPr txBox="1">
            <a:spLocks noChangeArrowheads="1"/>
          </p:cNvSpPr>
          <p:nvPr/>
        </p:nvSpPr>
        <p:spPr bwMode="auto">
          <a:xfrm>
            <a:off x="7380288" y="3043238"/>
            <a:ext cx="792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rgbClr val="C00000"/>
                </a:solidFill>
                <a:latin typeface="Lucida Console" pitchFamily="49" charset="0"/>
              </a:rPr>
              <a:t>num:</a:t>
            </a:r>
          </a:p>
        </p:txBody>
      </p:sp>
      <p:sp>
        <p:nvSpPr>
          <p:cNvPr id="264212" name="Text Box 20"/>
          <p:cNvSpPr txBox="1">
            <a:spLocks noChangeArrowheads="1"/>
          </p:cNvSpPr>
          <p:nvPr/>
        </p:nvSpPr>
        <p:spPr bwMode="auto">
          <a:xfrm>
            <a:off x="8101013" y="3043238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rgbClr val="C00000"/>
                </a:solidFill>
                <a:latin typeface="Lucida Console" pitchFamily="49" charset="0"/>
              </a:rPr>
              <a:t>0</a:t>
            </a:r>
          </a:p>
        </p:txBody>
      </p:sp>
      <p:sp>
        <p:nvSpPr>
          <p:cNvPr id="264213" name="Rectangle 21"/>
          <p:cNvSpPr>
            <a:spLocks noChangeArrowheads="1"/>
          </p:cNvSpPr>
          <p:nvPr/>
        </p:nvSpPr>
        <p:spPr bwMode="auto">
          <a:xfrm>
            <a:off x="755576" y="2781300"/>
            <a:ext cx="2951162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4214" name="Rectangle 22"/>
          <p:cNvSpPr>
            <a:spLocks noChangeArrowheads="1"/>
          </p:cNvSpPr>
          <p:nvPr/>
        </p:nvSpPr>
        <p:spPr bwMode="auto">
          <a:xfrm>
            <a:off x="755576" y="2995613"/>
            <a:ext cx="5256212" cy="2762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4216" name="Rectangle 24"/>
          <p:cNvSpPr>
            <a:spLocks noChangeArrowheads="1"/>
          </p:cNvSpPr>
          <p:nvPr/>
        </p:nvSpPr>
        <p:spPr bwMode="auto">
          <a:xfrm>
            <a:off x="973138" y="3507680"/>
            <a:ext cx="2014537" cy="20865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4217" name="Rectangle 25"/>
          <p:cNvSpPr>
            <a:spLocks noChangeArrowheads="1"/>
          </p:cNvSpPr>
          <p:nvPr/>
        </p:nvSpPr>
        <p:spPr bwMode="auto">
          <a:xfrm>
            <a:off x="1258888" y="3716338"/>
            <a:ext cx="1584325" cy="2174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4218" name="Rectangle 26"/>
          <p:cNvSpPr>
            <a:spLocks noChangeArrowheads="1"/>
          </p:cNvSpPr>
          <p:nvPr/>
        </p:nvSpPr>
        <p:spPr bwMode="auto">
          <a:xfrm>
            <a:off x="1258888" y="3933825"/>
            <a:ext cx="3600450" cy="2873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4219" name="Rectangle 27"/>
          <p:cNvSpPr>
            <a:spLocks noChangeArrowheads="1"/>
          </p:cNvSpPr>
          <p:nvPr/>
        </p:nvSpPr>
        <p:spPr bwMode="auto">
          <a:xfrm>
            <a:off x="973138" y="4437063"/>
            <a:ext cx="2014537" cy="2873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4220" name="Rectangle 28"/>
          <p:cNvSpPr>
            <a:spLocks noChangeArrowheads="1"/>
          </p:cNvSpPr>
          <p:nvPr/>
        </p:nvSpPr>
        <p:spPr bwMode="auto">
          <a:xfrm>
            <a:off x="1258888" y="4724400"/>
            <a:ext cx="3763962" cy="2174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4221" name="Text Box 29"/>
          <p:cNvSpPr txBox="1">
            <a:spLocks noChangeArrowheads="1"/>
          </p:cNvSpPr>
          <p:nvPr/>
        </p:nvSpPr>
        <p:spPr bwMode="auto">
          <a:xfrm>
            <a:off x="35496" y="5942013"/>
            <a:ext cx="86404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 err="1">
                <a:latin typeface="Verdana" pitchFamily="34" charset="0"/>
              </a:rPr>
              <a:t>dfn</a:t>
            </a:r>
            <a:r>
              <a:rPr lang="en-US" altLang="zh-TW" dirty="0">
                <a:latin typeface="Verdana" pitchFamily="34" charset="0"/>
              </a:rPr>
              <a:t>:</a:t>
            </a:r>
          </a:p>
        </p:txBody>
      </p:sp>
      <p:sp>
        <p:nvSpPr>
          <p:cNvPr id="264222" name="Text Box 30"/>
          <p:cNvSpPr txBox="1">
            <a:spLocks noChangeArrowheads="1"/>
          </p:cNvSpPr>
          <p:nvPr/>
        </p:nvSpPr>
        <p:spPr bwMode="auto">
          <a:xfrm>
            <a:off x="35496" y="6302375"/>
            <a:ext cx="86404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>
                <a:latin typeface="Verdana" pitchFamily="34" charset="0"/>
              </a:rPr>
              <a:t>low:</a:t>
            </a:r>
          </a:p>
        </p:txBody>
      </p:sp>
      <p:sp>
        <p:nvSpPr>
          <p:cNvPr id="264223" name="Text Box 31"/>
          <p:cNvSpPr txBox="1">
            <a:spLocks noChangeArrowheads="1"/>
          </p:cNvSpPr>
          <p:nvPr/>
        </p:nvSpPr>
        <p:spPr bwMode="auto">
          <a:xfrm>
            <a:off x="828054" y="5589588"/>
            <a:ext cx="4308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</a:rPr>
              <a:t>0</a:t>
            </a:r>
          </a:p>
        </p:txBody>
      </p:sp>
      <p:sp>
        <p:nvSpPr>
          <p:cNvPr id="264224" name="Text Box 32"/>
          <p:cNvSpPr txBox="1">
            <a:spLocks noChangeArrowheads="1"/>
          </p:cNvSpPr>
          <p:nvPr/>
        </p:nvSpPr>
        <p:spPr bwMode="auto">
          <a:xfrm>
            <a:off x="1116979" y="5589588"/>
            <a:ext cx="4308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</a:rPr>
              <a:t>1</a:t>
            </a:r>
          </a:p>
        </p:txBody>
      </p:sp>
      <p:sp>
        <p:nvSpPr>
          <p:cNvPr id="264225" name="Text Box 33"/>
          <p:cNvSpPr txBox="1">
            <a:spLocks noChangeArrowheads="1"/>
          </p:cNvSpPr>
          <p:nvPr/>
        </p:nvSpPr>
        <p:spPr bwMode="auto">
          <a:xfrm>
            <a:off x="1404319" y="5589588"/>
            <a:ext cx="4308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</a:rPr>
              <a:t>2</a:t>
            </a:r>
          </a:p>
        </p:txBody>
      </p:sp>
      <p:sp>
        <p:nvSpPr>
          <p:cNvPr id="264226" name="Text Box 34"/>
          <p:cNvSpPr txBox="1">
            <a:spLocks noChangeArrowheads="1"/>
          </p:cNvSpPr>
          <p:nvPr/>
        </p:nvSpPr>
        <p:spPr bwMode="auto">
          <a:xfrm>
            <a:off x="1693244" y="5589588"/>
            <a:ext cx="4308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</a:rPr>
              <a:t>3</a:t>
            </a:r>
          </a:p>
        </p:txBody>
      </p:sp>
      <p:sp>
        <p:nvSpPr>
          <p:cNvPr id="264227" name="Text Box 35"/>
          <p:cNvSpPr txBox="1">
            <a:spLocks noChangeArrowheads="1"/>
          </p:cNvSpPr>
          <p:nvPr/>
        </p:nvSpPr>
        <p:spPr bwMode="auto">
          <a:xfrm>
            <a:off x="1980579" y="5589588"/>
            <a:ext cx="4308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</a:rPr>
              <a:t>4</a:t>
            </a:r>
          </a:p>
        </p:txBody>
      </p:sp>
      <p:sp>
        <p:nvSpPr>
          <p:cNvPr id="264228" name="Text Box 36"/>
          <p:cNvSpPr txBox="1">
            <a:spLocks noChangeArrowheads="1"/>
          </p:cNvSpPr>
          <p:nvPr/>
        </p:nvSpPr>
        <p:spPr bwMode="auto">
          <a:xfrm>
            <a:off x="2269504" y="5589588"/>
            <a:ext cx="4308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</a:rPr>
              <a:t>5</a:t>
            </a:r>
          </a:p>
        </p:txBody>
      </p:sp>
      <p:sp>
        <p:nvSpPr>
          <p:cNvPr id="264229" name="Text Box 37"/>
          <p:cNvSpPr txBox="1">
            <a:spLocks noChangeArrowheads="1"/>
          </p:cNvSpPr>
          <p:nvPr/>
        </p:nvSpPr>
        <p:spPr bwMode="auto">
          <a:xfrm>
            <a:off x="2556844" y="5589588"/>
            <a:ext cx="4308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</a:rPr>
              <a:t>6</a:t>
            </a:r>
          </a:p>
        </p:txBody>
      </p:sp>
      <p:sp>
        <p:nvSpPr>
          <p:cNvPr id="264230" name="Text Box 38"/>
          <p:cNvSpPr txBox="1">
            <a:spLocks noChangeArrowheads="1"/>
          </p:cNvSpPr>
          <p:nvPr/>
        </p:nvSpPr>
        <p:spPr bwMode="auto">
          <a:xfrm>
            <a:off x="2845769" y="5589588"/>
            <a:ext cx="4308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</a:rPr>
              <a:t>7</a:t>
            </a:r>
          </a:p>
        </p:txBody>
      </p:sp>
      <p:sp>
        <p:nvSpPr>
          <p:cNvPr id="264231" name="Text Box 39"/>
          <p:cNvSpPr txBox="1">
            <a:spLocks noChangeArrowheads="1"/>
          </p:cNvSpPr>
          <p:nvPr/>
        </p:nvSpPr>
        <p:spPr bwMode="auto">
          <a:xfrm>
            <a:off x="3133104" y="5589588"/>
            <a:ext cx="4308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</a:rPr>
              <a:t>8</a:t>
            </a:r>
          </a:p>
        </p:txBody>
      </p:sp>
      <p:sp>
        <p:nvSpPr>
          <p:cNvPr id="264232" name="Text Box 40"/>
          <p:cNvSpPr txBox="1">
            <a:spLocks noChangeArrowheads="1"/>
          </p:cNvSpPr>
          <p:nvPr/>
        </p:nvSpPr>
        <p:spPr bwMode="auto">
          <a:xfrm>
            <a:off x="3420444" y="5589588"/>
            <a:ext cx="4308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</a:rPr>
              <a:t>9</a:t>
            </a:r>
          </a:p>
        </p:txBody>
      </p:sp>
      <p:sp>
        <p:nvSpPr>
          <p:cNvPr id="264233" name="Text Box 41"/>
          <p:cNvSpPr txBox="1">
            <a:spLocks noChangeArrowheads="1"/>
          </p:cNvSpPr>
          <p:nvPr/>
        </p:nvSpPr>
        <p:spPr bwMode="auto">
          <a:xfrm>
            <a:off x="646417" y="5949950"/>
            <a:ext cx="7569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</a:rPr>
              <a:t>-1</a:t>
            </a:r>
          </a:p>
        </p:txBody>
      </p:sp>
      <p:sp>
        <p:nvSpPr>
          <p:cNvPr id="264234" name="Text Box 42"/>
          <p:cNvSpPr txBox="1">
            <a:spLocks noChangeArrowheads="1"/>
          </p:cNvSpPr>
          <p:nvPr/>
        </p:nvSpPr>
        <p:spPr bwMode="auto">
          <a:xfrm>
            <a:off x="935342" y="5949950"/>
            <a:ext cx="7569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</a:rPr>
              <a:t>-1</a:t>
            </a:r>
          </a:p>
        </p:txBody>
      </p:sp>
      <p:sp>
        <p:nvSpPr>
          <p:cNvPr id="264235" name="Text Box 43"/>
          <p:cNvSpPr txBox="1">
            <a:spLocks noChangeArrowheads="1"/>
          </p:cNvSpPr>
          <p:nvPr/>
        </p:nvSpPr>
        <p:spPr bwMode="auto">
          <a:xfrm>
            <a:off x="1222680" y="5949950"/>
            <a:ext cx="7569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</a:rPr>
              <a:t>-1</a:t>
            </a:r>
          </a:p>
        </p:txBody>
      </p:sp>
      <p:sp>
        <p:nvSpPr>
          <p:cNvPr id="264236" name="Text Box 44"/>
          <p:cNvSpPr txBox="1">
            <a:spLocks noChangeArrowheads="1"/>
          </p:cNvSpPr>
          <p:nvPr/>
        </p:nvSpPr>
        <p:spPr bwMode="auto">
          <a:xfrm>
            <a:off x="1511605" y="5949950"/>
            <a:ext cx="7569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</a:rPr>
              <a:t>-1</a:t>
            </a:r>
          </a:p>
        </p:txBody>
      </p:sp>
      <p:sp>
        <p:nvSpPr>
          <p:cNvPr id="264237" name="Text Box 45"/>
          <p:cNvSpPr txBox="1">
            <a:spLocks noChangeArrowheads="1"/>
          </p:cNvSpPr>
          <p:nvPr/>
        </p:nvSpPr>
        <p:spPr bwMode="auto">
          <a:xfrm>
            <a:off x="1798942" y="5949950"/>
            <a:ext cx="7569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</a:rPr>
              <a:t>-1</a:t>
            </a:r>
          </a:p>
        </p:txBody>
      </p:sp>
      <p:sp>
        <p:nvSpPr>
          <p:cNvPr id="264238" name="Text Box 46"/>
          <p:cNvSpPr txBox="1">
            <a:spLocks noChangeArrowheads="1"/>
          </p:cNvSpPr>
          <p:nvPr/>
        </p:nvSpPr>
        <p:spPr bwMode="auto">
          <a:xfrm>
            <a:off x="2086280" y="5949950"/>
            <a:ext cx="7569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</a:rPr>
              <a:t>-1</a:t>
            </a:r>
          </a:p>
        </p:txBody>
      </p:sp>
      <p:sp>
        <p:nvSpPr>
          <p:cNvPr id="264239" name="Text Box 47"/>
          <p:cNvSpPr txBox="1">
            <a:spLocks noChangeArrowheads="1"/>
          </p:cNvSpPr>
          <p:nvPr/>
        </p:nvSpPr>
        <p:spPr bwMode="auto">
          <a:xfrm>
            <a:off x="2375205" y="5949950"/>
            <a:ext cx="7569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</a:rPr>
              <a:t>-1</a:t>
            </a:r>
          </a:p>
        </p:txBody>
      </p:sp>
      <p:sp>
        <p:nvSpPr>
          <p:cNvPr id="264240" name="Text Box 48"/>
          <p:cNvSpPr txBox="1">
            <a:spLocks noChangeArrowheads="1"/>
          </p:cNvSpPr>
          <p:nvPr/>
        </p:nvSpPr>
        <p:spPr bwMode="auto">
          <a:xfrm>
            <a:off x="2662542" y="5949950"/>
            <a:ext cx="7569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>
                <a:latin typeface="Verdana" pitchFamily="34" charset="0"/>
              </a:rPr>
              <a:t>-1</a:t>
            </a:r>
          </a:p>
        </p:txBody>
      </p:sp>
      <p:sp>
        <p:nvSpPr>
          <p:cNvPr id="264241" name="Text Box 49"/>
          <p:cNvSpPr txBox="1">
            <a:spLocks noChangeArrowheads="1"/>
          </p:cNvSpPr>
          <p:nvPr/>
        </p:nvSpPr>
        <p:spPr bwMode="auto">
          <a:xfrm>
            <a:off x="2951467" y="5949950"/>
            <a:ext cx="7569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</a:rPr>
              <a:t>-1</a:t>
            </a:r>
          </a:p>
        </p:txBody>
      </p:sp>
      <p:sp>
        <p:nvSpPr>
          <p:cNvPr id="264242" name="Text Box 50"/>
          <p:cNvSpPr txBox="1">
            <a:spLocks noChangeArrowheads="1"/>
          </p:cNvSpPr>
          <p:nvPr/>
        </p:nvSpPr>
        <p:spPr bwMode="auto">
          <a:xfrm>
            <a:off x="3238805" y="5949950"/>
            <a:ext cx="7569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>
                <a:latin typeface="Verdana" pitchFamily="34" charset="0"/>
              </a:rPr>
              <a:t>-1</a:t>
            </a:r>
          </a:p>
        </p:txBody>
      </p:sp>
      <p:sp>
        <p:nvSpPr>
          <p:cNvPr id="264243" name="Text Box 51"/>
          <p:cNvSpPr txBox="1">
            <a:spLocks noChangeArrowheads="1"/>
          </p:cNvSpPr>
          <p:nvPr/>
        </p:nvSpPr>
        <p:spPr bwMode="auto">
          <a:xfrm>
            <a:off x="648005" y="6302375"/>
            <a:ext cx="7569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</a:rPr>
              <a:t>-1</a:t>
            </a:r>
          </a:p>
        </p:txBody>
      </p:sp>
      <p:sp>
        <p:nvSpPr>
          <p:cNvPr id="264244" name="Text Box 52"/>
          <p:cNvSpPr txBox="1">
            <a:spLocks noChangeArrowheads="1"/>
          </p:cNvSpPr>
          <p:nvPr/>
        </p:nvSpPr>
        <p:spPr bwMode="auto">
          <a:xfrm>
            <a:off x="935342" y="6302375"/>
            <a:ext cx="7569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</a:rPr>
              <a:t>-1</a:t>
            </a:r>
          </a:p>
        </p:txBody>
      </p:sp>
      <p:sp>
        <p:nvSpPr>
          <p:cNvPr id="264245" name="Text Box 53"/>
          <p:cNvSpPr txBox="1">
            <a:spLocks noChangeArrowheads="1"/>
          </p:cNvSpPr>
          <p:nvPr/>
        </p:nvSpPr>
        <p:spPr bwMode="auto">
          <a:xfrm>
            <a:off x="1222680" y="6302375"/>
            <a:ext cx="7569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</a:rPr>
              <a:t>-1</a:t>
            </a:r>
          </a:p>
        </p:txBody>
      </p:sp>
      <p:sp>
        <p:nvSpPr>
          <p:cNvPr id="264246" name="Text Box 54"/>
          <p:cNvSpPr txBox="1">
            <a:spLocks noChangeArrowheads="1"/>
          </p:cNvSpPr>
          <p:nvPr/>
        </p:nvSpPr>
        <p:spPr bwMode="auto">
          <a:xfrm>
            <a:off x="1511605" y="6308725"/>
            <a:ext cx="7569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</a:rPr>
              <a:t>-1</a:t>
            </a:r>
          </a:p>
        </p:txBody>
      </p:sp>
      <p:sp>
        <p:nvSpPr>
          <p:cNvPr id="264247" name="Text Box 55"/>
          <p:cNvSpPr txBox="1">
            <a:spLocks noChangeArrowheads="1"/>
          </p:cNvSpPr>
          <p:nvPr/>
        </p:nvSpPr>
        <p:spPr bwMode="auto">
          <a:xfrm>
            <a:off x="1798942" y="6308725"/>
            <a:ext cx="7569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</a:rPr>
              <a:t>-1</a:t>
            </a:r>
          </a:p>
        </p:txBody>
      </p:sp>
      <p:sp>
        <p:nvSpPr>
          <p:cNvPr id="264248" name="Text Box 56"/>
          <p:cNvSpPr txBox="1">
            <a:spLocks noChangeArrowheads="1"/>
          </p:cNvSpPr>
          <p:nvPr/>
        </p:nvSpPr>
        <p:spPr bwMode="auto">
          <a:xfrm>
            <a:off x="2086280" y="6302375"/>
            <a:ext cx="7569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</a:rPr>
              <a:t>-1</a:t>
            </a:r>
          </a:p>
        </p:txBody>
      </p:sp>
      <p:sp>
        <p:nvSpPr>
          <p:cNvPr id="264249" name="Text Box 57"/>
          <p:cNvSpPr txBox="1">
            <a:spLocks noChangeArrowheads="1"/>
          </p:cNvSpPr>
          <p:nvPr/>
        </p:nvSpPr>
        <p:spPr bwMode="auto">
          <a:xfrm>
            <a:off x="2375205" y="6302375"/>
            <a:ext cx="7569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</a:rPr>
              <a:t>-1</a:t>
            </a:r>
          </a:p>
        </p:txBody>
      </p:sp>
      <p:sp>
        <p:nvSpPr>
          <p:cNvPr id="264250" name="Text Box 58"/>
          <p:cNvSpPr txBox="1">
            <a:spLocks noChangeArrowheads="1"/>
          </p:cNvSpPr>
          <p:nvPr/>
        </p:nvSpPr>
        <p:spPr bwMode="auto">
          <a:xfrm>
            <a:off x="2662542" y="6302375"/>
            <a:ext cx="7569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</a:rPr>
              <a:t>-1</a:t>
            </a:r>
          </a:p>
        </p:txBody>
      </p:sp>
      <p:sp>
        <p:nvSpPr>
          <p:cNvPr id="264251" name="Text Box 59"/>
          <p:cNvSpPr txBox="1">
            <a:spLocks noChangeArrowheads="1"/>
          </p:cNvSpPr>
          <p:nvPr/>
        </p:nvSpPr>
        <p:spPr bwMode="auto">
          <a:xfrm>
            <a:off x="2951467" y="6302375"/>
            <a:ext cx="7569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</a:rPr>
              <a:t>-1</a:t>
            </a:r>
          </a:p>
        </p:txBody>
      </p:sp>
      <p:sp>
        <p:nvSpPr>
          <p:cNvPr id="264252" name="Text Box 60"/>
          <p:cNvSpPr txBox="1">
            <a:spLocks noChangeArrowheads="1"/>
          </p:cNvSpPr>
          <p:nvPr/>
        </p:nvSpPr>
        <p:spPr bwMode="auto">
          <a:xfrm>
            <a:off x="3238805" y="6302375"/>
            <a:ext cx="7569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>
                <a:latin typeface="Verdana" pitchFamily="34" charset="0"/>
              </a:rPr>
              <a:t>-1</a:t>
            </a:r>
          </a:p>
        </p:txBody>
      </p:sp>
      <p:sp>
        <p:nvSpPr>
          <p:cNvPr id="264253" name="Text Box 61"/>
          <p:cNvSpPr txBox="1">
            <a:spLocks noChangeArrowheads="1"/>
          </p:cNvSpPr>
          <p:nvPr/>
        </p:nvSpPr>
        <p:spPr bwMode="auto">
          <a:xfrm>
            <a:off x="1690862" y="5949950"/>
            <a:ext cx="4332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</a:rPr>
              <a:t>0</a:t>
            </a:r>
          </a:p>
        </p:txBody>
      </p:sp>
      <p:sp>
        <p:nvSpPr>
          <p:cNvPr id="264254" name="Text Box 62"/>
          <p:cNvSpPr txBox="1">
            <a:spLocks noChangeArrowheads="1"/>
          </p:cNvSpPr>
          <p:nvPr/>
        </p:nvSpPr>
        <p:spPr bwMode="auto">
          <a:xfrm>
            <a:off x="1655186" y="6308725"/>
            <a:ext cx="540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</a:rPr>
              <a:t>0</a:t>
            </a:r>
          </a:p>
        </p:txBody>
      </p:sp>
      <p:sp>
        <p:nvSpPr>
          <p:cNvPr id="264274" name="Text Box 82"/>
          <p:cNvSpPr txBox="1">
            <a:spLocks noChangeArrowheads="1"/>
          </p:cNvSpPr>
          <p:nvPr/>
        </p:nvSpPr>
        <p:spPr bwMode="auto">
          <a:xfrm>
            <a:off x="8101013" y="3043238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rgbClr val="C00000"/>
                </a:solidFill>
                <a:latin typeface="Lucida Console" pitchFamily="49" charset="0"/>
              </a:rPr>
              <a:t>1</a:t>
            </a:r>
          </a:p>
        </p:txBody>
      </p:sp>
      <p:sp>
        <p:nvSpPr>
          <p:cNvPr id="264275" name="Text Box 83"/>
          <p:cNvSpPr txBox="1">
            <a:spLocks noChangeArrowheads="1"/>
          </p:cNvSpPr>
          <p:nvPr/>
        </p:nvSpPr>
        <p:spPr bwMode="auto">
          <a:xfrm>
            <a:off x="7812088" y="1773238"/>
            <a:ext cx="503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rgbClr val="C00000"/>
                </a:solidFill>
                <a:latin typeface="Lucida Console" pitchFamily="49" charset="0"/>
              </a:rPr>
              <a:t>4</a:t>
            </a:r>
          </a:p>
        </p:txBody>
      </p:sp>
      <p:sp>
        <p:nvSpPr>
          <p:cNvPr id="264276" name="Text Box 84"/>
          <p:cNvSpPr txBox="1">
            <a:spLocks noChangeArrowheads="1"/>
          </p:cNvSpPr>
          <p:nvPr/>
        </p:nvSpPr>
        <p:spPr bwMode="auto">
          <a:xfrm>
            <a:off x="7812088" y="2230438"/>
            <a:ext cx="503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rgbClr val="C00000"/>
                </a:solidFill>
                <a:latin typeface="Lucida Console" pitchFamily="49" charset="0"/>
              </a:rPr>
              <a:t>3</a:t>
            </a:r>
          </a:p>
        </p:txBody>
      </p:sp>
      <p:sp>
        <p:nvSpPr>
          <p:cNvPr id="264277" name="Text Box 85"/>
          <p:cNvSpPr txBox="1">
            <a:spLocks noChangeArrowheads="1"/>
          </p:cNvSpPr>
          <p:nvPr/>
        </p:nvSpPr>
        <p:spPr bwMode="auto">
          <a:xfrm>
            <a:off x="1943440" y="5949950"/>
            <a:ext cx="540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>
                <a:latin typeface="Verdana" pitchFamily="34" charset="0"/>
              </a:rPr>
              <a:t>1</a:t>
            </a:r>
          </a:p>
        </p:txBody>
      </p:sp>
      <p:sp>
        <p:nvSpPr>
          <p:cNvPr id="264278" name="Text Box 86"/>
          <p:cNvSpPr txBox="1">
            <a:spLocks noChangeArrowheads="1"/>
          </p:cNvSpPr>
          <p:nvPr/>
        </p:nvSpPr>
        <p:spPr bwMode="auto">
          <a:xfrm>
            <a:off x="1944111" y="6308725"/>
            <a:ext cx="540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</a:rPr>
              <a:t>1</a:t>
            </a:r>
          </a:p>
        </p:txBody>
      </p:sp>
      <p:sp>
        <p:nvSpPr>
          <p:cNvPr id="264279" name="Text Box 87"/>
          <p:cNvSpPr txBox="1">
            <a:spLocks noChangeArrowheads="1"/>
          </p:cNvSpPr>
          <p:nvPr/>
        </p:nvSpPr>
        <p:spPr bwMode="auto">
          <a:xfrm>
            <a:off x="8099425" y="3043238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rgbClr val="C00000"/>
                </a:solidFill>
                <a:latin typeface="Lucida Console" pitchFamily="49" charset="0"/>
              </a:rPr>
              <a:t>2</a:t>
            </a:r>
          </a:p>
        </p:txBody>
      </p:sp>
      <p:sp>
        <p:nvSpPr>
          <p:cNvPr id="264280" name="Text Box 88"/>
          <p:cNvSpPr txBox="1">
            <a:spLocks noChangeArrowheads="1"/>
          </p:cNvSpPr>
          <p:nvPr/>
        </p:nvSpPr>
        <p:spPr bwMode="auto">
          <a:xfrm>
            <a:off x="7812088" y="1773238"/>
            <a:ext cx="503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rgbClr val="C00000"/>
                </a:solidFill>
                <a:latin typeface="Lucida Console" pitchFamily="49" charset="0"/>
              </a:rPr>
              <a:t>2</a:t>
            </a:r>
          </a:p>
        </p:txBody>
      </p:sp>
      <p:sp>
        <p:nvSpPr>
          <p:cNvPr id="264281" name="Text Box 89"/>
          <p:cNvSpPr txBox="1">
            <a:spLocks noChangeArrowheads="1"/>
          </p:cNvSpPr>
          <p:nvPr/>
        </p:nvSpPr>
        <p:spPr bwMode="auto">
          <a:xfrm>
            <a:off x="7812088" y="2230438"/>
            <a:ext cx="503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rgbClr val="C00000"/>
                </a:solidFill>
                <a:latin typeface="Lucida Console" pitchFamily="49" charset="0"/>
              </a:rPr>
              <a:t>4</a:t>
            </a:r>
          </a:p>
        </p:txBody>
      </p:sp>
      <p:sp>
        <p:nvSpPr>
          <p:cNvPr id="264282" name="Text Box 90"/>
          <p:cNvSpPr txBox="1">
            <a:spLocks noChangeArrowheads="1"/>
          </p:cNvSpPr>
          <p:nvPr/>
        </p:nvSpPr>
        <p:spPr bwMode="auto">
          <a:xfrm>
            <a:off x="1367849" y="5949950"/>
            <a:ext cx="5403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</a:rPr>
              <a:t>2</a:t>
            </a:r>
          </a:p>
        </p:txBody>
      </p:sp>
      <p:sp>
        <p:nvSpPr>
          <p:cNvPr id="264283" name="Text Box 91"/>
          <p:cNvSpPr txBox="1">
            <a:spLocks noChangeArrowheads="1"/>
          </p:cNvSpPr>
          <p:nvPr/>
        </p:nvSpPr>
        <p:spPr bwMode="auto">
          <a:xfrm>
            <a:off x="1367849" y="6302375"/>
            <a:ext cx="5403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>
                <a:latin typeface="Verdana" pitchFamily="34" charset="0"/>
              </a:rPr>
              <a:t>2</a:t>
            </a:r>
          </a:p>
        </p:txBody>
      </p:sp>
      <p:sp>
        <p:nvSpPr>
          <p:cNvPr id="264284" name="Text Box 92"/>
          <p:cNvSpPr txBox="1">
            <a:spLocks noChangeArrowheads="1"/>
          </p:cNvSpPr>
          <p:nvPr/>
        </p:nvSpPr>
        <p:spPr bwMode="auto">
          <a:xfrm>
            <a:off x="8099425" y="3043238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rgbClr val="C00000"/>
                </a:solidFill>
                <a:latin typeface="Lucida Console" pitchFamily="49" charset="0"/>
              </a:rPr>
              <a:t>3</a:t>
            </a:r>
          </a:p>
        </p:txBody>
      </p:sp>
      <p:sp>
        <p:nvSpPr>
          <p:cNvPr id="264285" name="Text Box 93"/>
          <p:cNvSpPr txBox="1">
            <a:spLocks noChangeArrowheads="1"/>
          </p:cNvSpPr>
          <p:nvPr/>
        </p:nvSpPr>
        <p:spPr bwMode="auto">
          <a:xfrm>
            <a:off x="7812088" y="1773238"/>
            <a:ext cx="503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rgbClr val="C00000"/>
                </a:solidFill>
                <a:latin typeface="Lucida Console" pitchFamily="49" charset="0"/>
              </a:rPr>
              <a:t>1</a:t>
            </a:r>
          </a:p>
        </p:txBody>
      </p:sp>
      <p:sp>
        <p:nvSpPr>
          <p:cNvPr id="264286" name="Text Box 94"/>
          <p:cNvSpPr txBox="1">
            <a:spLocks noChangeArrowheads="1"/>
          </p:cNvSpPr>
          <p:nvPr/>
        </p:nvSpPr>
        <p:spPr bwMode="auto">
          <a:xfrm>
            <a:off x="7812088" y="2230438"/>
            <a:ext cx="503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rgbClr val="C00000"/>
                </a:solidFill>
                <a:latin typeface="Lucida Console" pitchFamily="49" charset="0"/>
              </a:rPr>
              <a:t>2</a:t>
            </a:r>
          </a:p>
        </p:txBody>
      </p:sp>
      <p:sp>
        <p:nvSpPr>
          <p:cNvPr id="264287" name="Text Box 95"/>
          <p:cNvSpPr txBox="1">
            <a:spLocks noChangeArrowheads="1"/>
          </p:cNvSpPr>
          <p:nvPr/>
        </p:nvSpPr>
        <p:spPr bwMode="auto">
          <a:xfrm>
            <a:off x="1078924" y="5949950"/>
            <a:ext cx="5403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</a:rPr>
              <a:t>3</a:t>
            </a:r>
          </a:p>
        </p:txBody>
      </p:sp>
      <p:sp>
        <p:nvSpPr>
          <p:cNvPr id="264288" name="Text Box 96"/>
          <p:cNvSpPr txBox="1">
            <a:spLocks noChangeArrowheads="1"/>
          </p:cNvSpPr>
          <p:nvPr/>
        </p:nvSpPr>
        <p:spPr bwMode="auto">
          <a:xfrm>
            <a:off x="1078924" y="6302375"/>
            <a:ext cx="5403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</a:rPr>
              <a:t>3</a:t>
            </a:r>
          </a:p>
        </p:txBody>
      </p:sp>
      <p:sp>
        <p:nvSpPr>
          <p:cNvPr id="264289" name="Text Box 97"/>
          <p:cNvSpPr txBox="1">
            <a:spLocks noChangeArrowheads="1"/>
          </p:cNvSpPr>
          <p:nvPr/>
        </p:nvSpPr>
        <p:spPr bwMode="auto">
          <a:xfrm>
            <a:off x="8099425" y="3043238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rgbClr val="C00000"/>
                </a:solidFill>
                <a:latin typeface="Lucida Console" pitchFamily="49" charset="0"/>
              </a:rPr>
              <a:t>4</a:t>
            </a:r>
          </a:p>
        </p:txBody>
      </p:sp>
      <p:sp>
        <p:nvSpPr>
          <p:cNvPr id="264290" name="Text Box 98"/>
          <p:cNvSpPr txBox="1">
            <a:spLocks noChangeArrowheads="1"/>
          </p:cNvSpPr>
          <p:nvPr/>
        </p:nvSpPr>
        <p:spPr bwMode="auto">
          <a:xfrm>
            <a:off x="7812088" y="1773238"/>
            <a:ext cx="503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rgbClr val="C00000"/>
                </a:solidFill>
                <a:latin typeface="Lucida Console" pitchFamily="49" charset="0"/>
              </a:rPr>
              <a:t>0</a:t>
            </a:r>
          </a:p>
        </p:txBody>
      </p:sp>
      <p:sp>
        <p:nvSpPr>
          <p:cNvPr id="264291" name="Text Box 99"/>
          <p:cNvSpPr txBox="1">
            <a:spLocks noChangeArrowheads="1"/>
          </p:cNvSpPr>
          <p:nvPr/>
        </p:nvSpPr>
        <p:spPr bwMode="auto">
          <a:xfrm>
            <a:off x="7812088" y="2230438"/>
            <a:ext cx="503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rgbClr val="C00000"/>
                </a:solidFill>
                <a:latin typeface="Lucida Console" pitchFamily="49" charset="0"/>
              </a:rPr>
              <a:t>1</a:t>
            </a:r>
          </a:p>
        </p:txBody>
      </p:sp>
      <p:sp>
        <p:nvSpPr>
          <p:cNvPr id="264292" name="Text Box 100"/>
          <p:cNvSpPr txBox="1">
            <a:spLocks noChangeArrowheads="1"/>
          </p:cNvSpPr>
          <p:nvPr/>
        </p:nvSpPr>
        <p:spPr bwMode="auto">
          <a:xfrm>
            <a:off x="790000" y="5949950"/>
            <a:ext cx="5450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</a:rPr>
              <a:t>4</a:t>
            </a:r>
          </a:p>
        </p:txBody>
      </p:sp>
      <p:sp>
        <p:nvSpPr>
          <p:cNvPr id="264293" name="Text Box 101"/>
          <p:cNvSpPr txBox="1">
            <a:spLocks noChangeArrowheads="1"/>
          </p:cNvSpPr>
          <p:nvPr/>
        </p:nvSpPr>
        <p:spPr bwMode="auto">
          <a:xfrm>
            <a:off x="792381" y="6302375"/>
            <a:ext cx="54270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</a:rPr>
              <a:t>4</a:t>
            </a:r>
          </a:p>
        </p:txBody>
      </p:sp>
      <p:sp>
        <p:nvSpPr>
          <p:cNvPr id="264294" name="Text Box 102"/>
          <p:cNvSpPr txBox="1">
            <a:spLocks noChangeArrowheads="1"/>
          </p:cNvSpPr>
          <p:nvPr/>
        </p:nvSpPr>
        <p:spPr bwMode="auto">
          <a:xfrm>
            <a:off x="8101013" y="3043238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rgbClr val="C00000"/>
                </a:solidFill>
                <a:latin typeface="Lucida Console" pitchFamily="49" charset="0"/>
              </a:rPr>
              <a:t>5</a:t>
            </a:r>
          </a:p>
        </p:txBody>
      </p:sp>
      <p:sp>
        <p:nvSpPr>
          <p:cNvPr id="264295" name="Text Box 103"/>
          <p:cNvSpPr txBox="1">
            <a:spLocks noChangeArrowheads="1"/>
          </p:cNvSpPr>
          <p:nvPr/>
        </p:nvSpPr>
        <p:spPr bwMode="auto">
          <a:xfrm>
            <a:off x="7812088" y="1773238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rgbClr val="C00000"/>
                </a:solidFill>
                <a:latin typeface="Lucida Console" pitchFamily="49" charset="0"/>
              </a:rPr>
              <a:t>1</a:t>
            </a:r>
          </a:p>
        </p:txBody>
      </p:sp>
      <p:sp>
        <p:nvSpPr>
          <p:cNvPr id="264296" name="Text Box 104"/>
          <p:cNvSpPr txBox="1">
            <a:spLocks noChangeArrowheads="1"/>
          </p:cNvSpPr>
          <p:nvPr/>
        </p:nvSpPr>
        <p:spPr bwMode="auto">
          <a:xfrm>
            <a:off x="7812088" y="2230438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rgbClr val="C00000"/>
                </a:solidFill>
                <a:latin typeface="Lucida Console" pitchFamily="49" charset="0"/>
              </a:rPr>
              <a:t>2</a:t>
            </a:r>
          </a:p>
        </p:txBody>
      </p:sp>
      <p:sp>
        <p:nvSpPr>
          <p:cNvPr id="264297" name="Text Box 105"/>
          <p:cNvSpPr txBox="1">
            <a:spLocks noChangeArrowheads="1"/>
          </p:cNvSpPr>
          <p:nvPr/>
        </p:nvSpPr>
        <p:spPr bwMode="auto">
          <a:xfrm>
            <a:off x="1078924" y="6302375"/>
            <a:ext cx="5403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  <a:latin typeface="Verdana" pitchFamily="34" charset="0"/>
              </a:rPr>
              <a:t>0</a:t>
            </a:r>
          </a:p>
        </p:txBody>
      </p:sp>
      <p:sp>
        <p:nvSpPr>
          <p:cNvPr id="264298" name="Rectangle 106"/>
          <p:cNvSpPr>
            <a:spLocks noChangeArrowheads="1"/>
          </p:cNvSpPr>
          <p:nvPr/>
        </p:nvSpPr>
        <p:spPr bwMode="auto">
          <a:xfrm>
            <a:off x="4295775" y="4221163"/>
            <a:ext cx="9893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 i="1" dirty="0" err="1">
                <a:solidFill>
                  <a:srgbClr val="C00000"/>
                </a:solidFill>
              </a:rPr>
              <a:t>dfn</a:t>
            </a:r>
            <a:r>
              <a:rPr lang="en-US" altLang="zh-TW" b="1" dirty="0">
                <a:solidFill>
                  <a:srgbClr val="C00000"/>
                </a:solidFill>
              </a:rPr>
              <a:t>(</a:t>
            </a:r>
            <a:r>
              <a:rPr lang="en-US" altLang="zh-TW" b="1" i="1" dirty="0">
                <a:solidFill>
                  <a:srgbClr val="C00000"/>
                </a:solidFill>
              </a:rPr>
              <a:t>u</a:t>
            </a:r>
            <a:r>
              <a:rPr lang="en-US" altLang="zh-TW" b="1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264301" name="Rectangle 109"/>
          <p:cNvSpPr>
            <a:spLocks noChangeArrowheads="1"/>
          </p:cNvSpPr>
          <p:nvPr/>
        </p:nvSpPr>
        <p:spPr bwMode="auto">
          <a:xfrm>
            <a:off x="3276600" y="3140968"/>
            <a:ext cx="174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 dirty="0">
                <a:solidFill>
                  <a:schemeClr val="accent1"/>
                </a:solidFill>
              </a:rPr>
              <a:t>w</a:t>
            </a:r>
            <a:r>
              <a:rPr lang="en-US" altLang="zh-TW" dirty="0">
                <a:solidFill>
                  <a:schemeClr val="accent1"/>
                </a:solidFill>
              </a:rPr>
              <a:t> is a child of </a:t>
            </a:r>
            <a:r>
              <a:rPr lang="en-US" altLang="zh-TW" i="1" dirty="0">
                <a:solidFill>
                  <a:schemeClr val="accent1"/>
                </a:solidFill>
              </a:rPr>
              <a:t>u</a:t>
            </a:r>
          </a:p>
        </p:txBody>
      </p:sp>
      <p:sp>
        <p:nvSpPr>
          <p:cNvPr id="264302" name="Line 110"/>
          <p:cNvSpPr>
            <a:spLocks noChangeShapeType="1"/>
          </p:cNvSpPr>
          <p:nvPr/>
        </p:nvSpPr>
        <p:spPr bwMode="auto">
          <a:xfrm flipH="1">
            <a:off x="4067174" y="3500438"/>
            <a:ext cx="82550" cy="5048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4303" name="Rectangle 111"/>
          <p:cNvSpPr>
            <a:spLocks noChangeArrowheads="1"/>
          </p:cNvSpPr>
          <p:nvPr/>
        </p:nvSpPr>
        <p:spPr bwMode="auto">
          <a:xfrm>
            <a:off x="3059832" y="5078413"/>
            <a:ext cx="2292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i="1" dirty="0">
                <a:solidFill>
                  <a:srgbClr val="FF0000"/>
                </a:solidFill>
              </a:rPr>
              <a:t>u</a:t>
            </a:r>
            <a:r>
              <a:rPr lang="en-US" altLang="zh-TW" dirty="0">
                <a:solidFill>
                  <a:srgbClr val="FF0000"/>
                </a:solidFill>
              </a:rPr>
              <a:t>, </a:t>
            </a:r>
            <a:r>
              <a:rPr lang="en-US" altLang="zh-TW" i="1" dirty="0">
                <a:solidFill>
                  <a:srgbClr val="FF0000"/>
                </a:solidFill>
              </a:rPr>
              <a:t>w</a:t>
            </a:r>
            <a:r>
              <a:rPr lang="en-US" altLang="zh-TW" dirty="0">
                <a:solidFill>
                  <a:srgbClr val="FF0000"/>
                </a:solidFill>
              </a:rPr>
              <a:t>) is a back edge</a:t>
            </a:r>
          </a:p>
        </p:txBody>
      </p:sp>
      <p:sp>
        <p:nvSpPr>
          <p:cNvPr id="264304" name="Line 112"/>
          <p:cNvSpPr>
            <a:spLocks noChangeShapeType="1"/>
          </p:cNvSpPr>
          <p:nvPr/>
        </p:nvSpPr>
        <p:spPr bwMode="auto">
          <a:xfrm flipH="1" flipV="1">
            <a:off x="4140200" y="4903788"/>
            <a:ext cx="71438" cy="254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4308" name="Line 116"/>
          <p:cNvSpPr>
            <a:spLocks noChangeShapeType="1"/>
          </p:cNvSpPr>
          <p:nvPr/>
        </p:nvSpPr>
        <p:spPr bwMode="auto">
          <a:xfrm flipH="1">
            <a:off x="3348038" y="4149725"/>
            <a:ext cx="1587" cy="5746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4309" name="Line 117"/>
          <p:cNvSpPr>
            <a:spLocks noChangeShapeType="1"/>
          </p:cNvSpPr>
          <p:nvPr/>
        </p:nvSpPr>
        <p:spPr bwMode="auto">
          <a:xfrm flipH="1">
            <a:off x="3348038" y="4437063"/>
            <a:ext cx="1008062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4310" name="Text Box 118"/>
          <p:cNvSpPr txBox="1">
            <a:spLocks noChangeArrowheads="1"/>
          </p:cNvSpPr>
          <p:nvPr/>
        </p:nvSpPr>
        <p:spPr bwMode="auto">
          <a:xfrm>
            <a:off x="7380288" y="2636838"/>
            <a:ext cx="503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rgbClr val="C00000"/>
                </a:solidFill>
                <a:latin typeface="Lucida Console" pitchFamily="49" charset="0"/>
              </a:rPr>
              <a:t>w:</a:t>
            </a:r>
          </a:p>
        </p:txBody>
      </p:sp>
      <p:sp>
        <p:nvSpPr>
          <p:cNvPr id="264311" name="Rectangle 119"/>
          <p:cNvSpPr>
            <a:spLocks noChangeArrowheads="1"/>
          </p:cNvSpPr>
          <p:nvPr/>
        </p:nvSpPr>
        <p:spPr bwMode="auto">
          <a:xfrm>
            <a:off x="971550" y="3284538"/>
            <a:ext cx="2169319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4312" name="Text Box 120"/>
          <p:cNvSpPr txBox="1">
            <a:spLocks noChangeArrowheads="1"/>
          </p:cNvSpPr>
          <p:nvPr/>
        </p:nvSpPr>
        <p:spPr bwMode="auto">
          <a:xfrm>
            <a:off x="7812088" y="2636838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rgbClr val="C00000"/>
                </a:solidFill>
                <a:latin typeface="Lucida Console" pitchFamily="49" charset="0"/>
              </a:rPr>
              <a:t>4</a:t>
            </a:r>
          </a:p>
        </p:txBody>
      </p:sp>
      <p:sp>
        <p:nvSpPr>
          <p:cNvPr id="264313" name="Text Box 121"/>
          <p:cNvSpPr txBox="1">
            <a:spLocks noChangeArrowheads="1"/>
          </p:cNvSpPr>
          <p:nvPr/>
        </p:nvSpPr>
        <p:spPr bwMode="auto">
          <a:xfrm>
            <a:off x="7813675" y="2636838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rgbClr val="C00000"/>
                </a:solidFill>
                <a:latin typeface="Lucida Console" pitchFamily="49" charset="0"/>
              </a:rPr>
              <a:t>2</a:t>
            </a:r>
          </a:p>
        </p:txBody>
      </p:sp>
      <p:sp>
        <p:nvSpPr>
          <p:cNvPr id="264314" name="Text Box 122"/>
          <p:cNvSpPr txBox="1">
            <a:spLocks noChangeArrowheads="1"/>
          </p:cNvSpPr>
          <p:nvPr/>
        </p:nvSpPr>
        <p:spPr bwMode="auto">
          <a:xfrm>
            <a:off x="7813675" y="2636838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rgbClr val="C00000"/>
                </a:solidFill>
                <a:latin typeface="Lucida Console" pitchFamily="49" charset="0"/>
              </a:rPr>
              <a:t>1</a:t>
            </a:r>
          </a:p>
        </p:txBody>
      </p:sp>
      <p:sp>
        <p:nvSpPr>
          <p:cNvPr id="264315" name="Text Box 123"/>
          <p:cNvSpPr txBox="1">
            <a:spLocks noChangeArrowheads="1"/>
          </p:cNvSpPr>
          <p:nvPr/>
        </p:nvSpPr>
        <p:spPr bwMode="auto">
          <a:xfrm>
            <a:off x="7813675" y="2636838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rgbClr val="C00000"/>
                </a:solidFill>
                <a:latin typeface="Lucida Console" pitchFamily="49" charset="0"/>
              </a:rPr>
              <a:t>0</a:t>
            </a:r>
          </a:p>
        </p:txBody>
      </p:sp>
      <p:sp>
        <p:nvSpPr>
          <p:cNvPr id="264316" name="Text Box 124"/>
          <p:cNvSpPr txBox="1">
            <a:spLocks noChangeArrowheads="1"/>
          </p:cNvSpPr>
          <p:nvPr/>
        </p:nvSpPr>
        <p:spPr bwMode="auto">
          <a:xfrm>
            <a:off x="7812088" y="2636838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rgbClr val="C00000"/>
                </a:solidFill>
                <a:latin typeface="Lucida Console" pitchFamily="49" charset="0"/>
              </a:rPr>
              <a:t>1</a:t>
            </a:r>
          </a:p>
        </p:txBody>
      </p:sp>
      <p:sp>
        <p:nvSpPr>
          <p:cNvPr id="264317" name="Text Box 125"/>
          <p:cNvSpPr txBox="1">
            <a:spLocks noChangeArrowheads="1"/>
          </p:cNvSpPr>
          <p:nvPr/>
        </p:nvSpPr>
        <p:spPr bwMode="auto">
          <a:xfrm>
            <a:off x="7812088" y="2636838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rgbClr val="C00000"/>
                </a:solidFill>
                <a:latin typeface="Lucida Console" pitchFamily="49" charset="0"/>
              </a:rPr>
              <a:t>2</a:t>
            </a:r>
          </a:p>
        </p:txBody>
      </p:sp>
      <p:sp>
        <p:nvSpPr>
          <p:cNvPr id="264318" name="Text Box 126"/>
          <p:cNvSpPr txBox="1">
            <a:spLocks noChangeArrowheads="1"/>
          </p:cNvSpPr>
          <p:nvPr/>
        </p:nvSpPr>
        <p:spPr bwMode="auto">
          <a:xfrm>
            <a:off x="7813675" y="2636838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rgbClr val="C00000"/>
                </a:solidFill>
                <a:latin typeface="Lucida Console" pitchFamily="49" charset="0"/>
              </a:rPr>
              <a:t>3</a:t>
            </a:r>
          </a:p>
        </p:txBody>
      </p:sp>
      <p:sp>
        <p:nvSpPr>
          <p:cNvPr id="264319" name="Text Box 127"/>
          <p:cNvSpPr txBox="1">
            <a:spLocks noChangeArrowheads="1"/>
          </p:cNvSpPr>
          <p:nvPr/>
        </p:nvSpPr>
        <p:spPr bwMode="auto">
          <a:xfrm>
            <a:off x="7812088" y="2636838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rgbClr val="C00000"/>
                </a:solidFill>
                <a:latin typeface="Lucida Console" pitchFamily="49" charset="0"/>
              </a:rPr>
              <a:t>0</a:t>
            </a:r>
          </a:p>
        </p:txBody>
      </p:sp>
      <p:sp>
        <p:nvSpPr>
          <p:cNvPr id="104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15888"/>
            <a:ext cx="8226425" cy="865187"/>
          </a:xfrm>
        </p:spPr>
        <p:txBody>
          <a:bodyPr/>
          <a:lstStyle/>
          <a:p>
            <a:r>
              <a:rPr lang="en-US" altLang="zh-TW" dirty="0"/>
              <a:t>Determining </a:t>
            </a:r>
            <a:r>
              <a:rPr lang="en-US" altLang="zh-TW" dirty="0" err="1">
                <a:solidFill>
                  <a:srgbClr val="0000FF"/>
                </a:solidFill>
              </a:rPr>
              <a:t>dfn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0000FF"/>
                </a:solidFill>
              </a:rPr>
              <a:t>low</a:t>
            </a:r>
          </a:p>
        </p:txBody>
      </p:sp>
      <p:sp>
        <p:nvSpPr>
          <p:cNvPr id="132" name="Line 3"/>
          <p:cNvSpPr>
            <a:spLocks noChangeShapeType="1"/>
          </p:cNvSpPr>
          <p:nvPr/>
        </p:nvSpPr>
        <p:spPr bwMode="auto">
          <a:xfrm>
            <a:off x="6588001" y="4398254"/>
            <a:ext cx="0" cy="7475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" name="Line 4"/>
          <p:cNvSpPr>
            <a:spLocks noChangeShapeType="1"/>
          </p:cNvSpPr>
          <p:nvPr/>
        </p:nvSpPr>
        <p:spPr bwMode="auto">
          <a:xfrm flipV="1">
            <a:off x="6658501" y="5722446"/>
            <a:ext cx="390689" cy="8330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4" name="Line 5"/>
          <p:cNvSpPr>
            <a:spLocks noChangeShapeType="1"/>
          </p:cNvSpPr>
          <p:nvPr/>
        </p:nvSpPr>
        <p:spPr bwMode="auto">
          <a:xfrm>
            <a:off x="7072690" y="5744154"/>
            <a:ext cx="50672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5" name="Line 6"/>
          <p:cNvSpPr>
            <a:spLocks noChangeShapeType="1"/>
          </p:cNvSpPr>
          <p:nvPr/>
        </p:nvSpPr>
        <p:spPr bwMode="auto">
          <a:xfrm>
            <a:off x="7555912" y="5744154"/>
            <a:ext cx="484690" cy="7475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6" name="Line 7"/>
          <p:cNvSpPr>
            <a:spLocks noChangeShapeType="1"/>
          </p:cNvSpPr>
          <p:nvPr/>
        </p:nvSpPr>
        <p:spPr bwMode="auto">
          <a:xfrm flipV="1">
            <a:off x="8017101" y="4249011"/>
            <a:ext cx="0" cy="21992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7" name="Line 8"/>
          <p:cNvSpPr>
            <a:spLocks noChangeShapeType="1"/>
          </p:cNvSpPr>
          <p:nvPr/>
        </p:nvSpPr>
        <p:spPr bwMode="auto">
          <a:xfrm flipV="1">
            <a:off x="8017101" y="4356194"/>
            <a:ext cx="621284" cy="6824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8" name="Oval 9"/>
          <p:cNvSpPr>
            <a:spLocks noChangeArrowheads="1"/>
          </p:cNvSpPr>
          <p:nvPr/>
        </p:nvSpPr>
        <p:spPr bwMode="auto">
          <a:xfrm>
            <a:off x="6358875" y="4185243"/>
            <a:ext cx="437689" cy="383962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9" name="Oval 10"/>
          <p:cNvSpPr>
            <a:spLocks noChangeArrowheads="1"/>
          </p:cNvSpPr>
          <p:nvPr/>
        </p:nvSpPr>
        <p:spPr bwMode="auto">
          <a:xfrm>
            <a:off x="6398531" y="4974874"/>
            <a:ext cx="420064" cy="385318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1</a:t>
            </a:r>
          </a:p>
        </p:txBody>
      </p:sp>
      <p:sp>
        <p:nvSpPr>
          <p:cNvPr id="140" name="Oval 11"/>
          <p:cNvSpPr>
            <a:spLocks noChangeArrowheads="1"/>
          </p:cNvSpPr>
          <p:nvPr/>
        </p:nvSpPr>
        <p:spPr bwMode="auto">
          <a:xfrm>
            <a:off x="5966717" y="5594911"/>
            <a:ext cx="437689" cy="383961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1" name="Oval 12"/>
          <p:cNvSpPr>
            <a:spLocks noChangeArrowheads="1"/>
          </p:cNvSpPr>
          <p:nvPr/>
        </p:nvSpPr>
        <p:spPr bwMode="auto">
          <a:xfrm>
            <a:off x="6404406" y="6337055"/>
            <a:ext cx="420064" cy="40024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zh-TW" sz="2400">
              <a:solidFill>
                <a:schemeClr val="tx1"/>
              </a:solidFill>
              <a:ea typeface="新細明體" charset="-120"/>
            </a:endParaRPr>
          </a:p>
          <a:p>
            <a:endParaRPr lang="en-US" altLang="zh-TW" sz="240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142" name="Oval 13"/>
          <p:cNvSpPr>
            <a:spLocks noChangeArrowheads="1"/>
          </p:cNvSpPr>
          <p:nvPr/>
        </p:nvSpPr>
        <p:spPr bwMode="auto">
          <a:xfrm>
            <a:off x="6773064" y="5551495"/>
            <a:ext cx="437689" cy="383961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3</a:t>
            </a:r>
            <a:endParaRPr lang="en-US" altLang="zh-TW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143" name="Oval 14"/>
          <p:cNvSpPr>
            <a:spLocks noChangeArrowheads="1"/>
          </p:cNvSpPr>
          <p:nvPr/>
        </p:nvSpPr>
        <p:spPr bwMode="auto">
          <a:xfrm>
            <a:off x="7348816" y="5529787"/>
            <a:ext cx="437689" cy="385318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5</a:t>
            </a:r>
          </a:p>
        </p:txBody>
      </p:sp>
      <p:sp>
        <p:nvSpPr>
          <p:cNvPr id="144" name="Oval 15"/>
          <p:cNvSpPr>
            <a:spLocks noChangeArrowheads="1"/>
          </p:cNvSpPr>
          <p:nvPr/>
        </p:nvSpPr>
        <p:spPr bwMode="auto">
          <a:xfrm>
            <a:off x="7786506" y="6338412"/>
            <a:ext cx="437689" cy="383961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6</a:t>
            </a:r>
          </a:p>
        </p:txBody>
      </p:sp>
      <p:sp>
        <p:nvSpPr>
          <p:cNvPr id="145" name="Oval 16"/>
          <p:cNvSpPr>
            <a:spLocks noChangeArrowheads="1"/>
          </p:cNvSpPr>
          <p:nvPr/>
        </p:nvSpPr>
        <p:spPr bwMode="auto">
          <a:xfrm>
            <a:off x="7786506" y="4099768"/>
            <a:ext cx="437689" cy="383961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6" name="Oval 17"/>
          <p:cNvSpPr>
            <a:spLocks noChangeArrowheads="1"/>
          </p:cNvSpPr>
          <p:nvPr/>
        </p:nvSpPr>
        <p:spPr bwMode="auto">
          <a:xfrm>
            <a:off x="8454791" y="4099768"/>
            <a:ext cx="437689" cy="383961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7" name="Oval 18"/>
          <p:cNvSpPr>
            <a:spLocks noChangeArrowheads="1"/>
          </p:cNvSpPr>
          <p:nvPr/>
        </p:nvSpPr>
        <p:spPr bwMode="auto">
          <a:xfrm>
            <a:off x="7810006" y="4847339"/>
            <a:ext cx="437689" cy="383962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 sz="240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148" name="Text Box 19"/>
          <p:cNvSpPr txBox="1">
            <a:spLocks noChangeArrowheads="1"/>
          </p:cNvSpPr>
          <p:nvPr/>
        </p:nvSpPr>
        <p:spPr bwMode="auto">
          <a:xfrm>
            <a:off x="6423500" y="4181173"/>
            <a:ext cx="249689" cy="390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0</a:t>
            </a:r>
          </a:p>
        </p:txBody>
      </p:sp>
      <p:sp>
        <p:nvSpPr>
          <p:cNvPr id="149" name="Text Box 20"/>
          <p:cNvSpPr txBox="1">
            <a:spLocks noChangeArrowheads="1"/>
          </p:cNvSpPr>
          <p:nvPr/>
        </p:nvSpPr>
        <p:spPr bwMode="auto">
          <a:xfrm>
            <a:off x="7861413" y="4102482"/>
            <a:ext cx="1016380" cy="390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8        9</a:t>
            </a:r>
          </a:p>
        </p:txBody>
      </p:sp>
      <p:sp>
        <p:nvSpPr>
          <p:cNvPr id="150" name="Text Box 21"/>
          <p:cNvSpPr txBox="1">
            <a:spLocks noChangeArrowheads="1"/>
          </p:cNvSpPr>
          <p:nvPr/>
        </p:nvSpPr>
        <p:spPr bwMode="auto">
          <a:xfrm>
            <a:off x="7767413" y="4848696"/>
            <a:ext cx="452377" cy="390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  7</a:t>
            </a:r>
          </a:p>
        </p:txBody>
      </p:sp>
      <p:sp>
        <p:nvSpPr>
          <p:cNvPr id="151" name="Text Box 22"/>
          <p:cNvSpPr txBox="1">
            <a:spLocks noChangeArrowheads="1"/>
          </p:cNvSpPr>
          <p:nvPr/>
        </p:nvSpPr>
        <p:spPr bwMode="auto">
          <a:xfrm>
            <a:off x="6059248" y="5267933"/>
            <a:ext cx="190938" cy="702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    2</a:t>
            </a:r>
          </a:p>
        </p:txBody>
      </p:sp>
      <p:sp>
        <p:nvSpPr>
          <p:cNvPr id="152" name="Text Box 23"/>
          <p:cNvSpPr txBox="1">
            <a:spLocks noChangeArrowheads="1"/>
          </p:cNvSpPr>
          <p:nvPr/>
        </p:nvSpPr>
        <p:spPr bwMode="auto">
          <a:xfrm>
            <a:off x="6442594" y="6350623"/>
            <a:ext cx="311376" cy="390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4</a:t>
            </a:r>
            <a:endParaRPr lang="en-US" altLang="zh-TW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153" name="Line 24"/>
          <p:cNvSpPr>
            <a:spLocks noChangeShapeType="1"/>
          </p:cNvSpPr>
          <p:nvPr/>
        </p:nvSpPr>
        <p:spPr bwMode="auto">
          <a:xfrm>
            <a:off x="6729001" y="5339841"/>
            <a:ext cx="212970" cy="2265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4" name="Line 25"/>
          <p:cNvSpPr>
            <a:spLocks noChangeShapeType="1"/>
          </p:cNvSpPr>
          <p:nvPr/>
        </p:nvSpPr>
        <p:spPr bwMode="auto">
          <a:xfrm flipV="1">
            <a:off x="7660193" y="5189241"/>
            <a:ext cx="259970" cy="3622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5" name="Line 26"/>
          <p:cNvSpPr>
            <a:spLocks noChangeShapeType="1"/>
          </p:cNvSpPr>
          <p:nvPr/>
        </p:nvSpPr>
        <p:spPr bwMode="auto">
          <a:xfrm flipH="1">
            <a:off x="6245781" y="5324917"/>
            <a:ext cx="261439" cy="2862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6" name="Line 27"/>
          <p:cNvSpPr>
            <a:spLocks noChangeShapeType="1"/>
          </p:cNvSpPr>
          <p:nvPr/>
        </p:nvSpPr>
        <p:spPr bwMode="auto">
          <a:xfrm>
            <a:off x="6261937" y="5958521"/>
            <a:ext cx="245283" cy="4070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4256" name="Text Box 64"/>
          <p:cNvSpPr txBox="1">
            <a:spLocks noChangeArrowheads="1"/>
          </p:cNvSpPr>
          <p:nvPr/>
        </p:nvSpPr>
        <p:spPr bwMode="auto">
          <a:xfrm>
            <a:off x="5221658" y="3934792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dirty="0" err="1">
                <a:solidFill>
                  <a:schemeClr val="accent1"/>
                </a:solidFill>
              </a:rPr>
              <a:t>ptr</a:t>
            </a:r>
            <a:endParaRPr lang="en-US" altLang="zh-TW" sz="2400" dirty="0">
              <a:solidFill>
                <a:schemeClr val="accent1"/>
              </a:solidFill>
            </a:endParaRPr>
          </a:p>
        </p:txBody>
      </p:sp>
      <p:sp>
        <p:nvSpPr>
          <p:cNvPr id="264257" name="Line 65"/>
          <p:cNvSpPr>
            <a:spLocks noChangeShapeType="1"/>
          </p:cNvSpPr>
          <p:nvPr/>
        </p:nvSpPr>
        <p:spPr bwMode="auto">
          <a:xfrm>
            <a:off x="5654426" y="4249117"/>
            <a:ext cx="719138" cy="5746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4263" name="Line 71"/>
          <p:cNvSpPr>
            <a:spLocks noChangeShapeType="1"/>
          </p:cNvSpPr>
          <p:nvPr/>
        </p:nvSpPr>
        <p:spPr bwMode="auto">
          <a:xfrm>
            <a:off x="5654426" y="4249117"/>
            <a:ext cx="6477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4271" name="Line 79"/>
          <p:cNvSpPr>
            <a:spLocks noChangeShapeType="1"/>
          </p:cNvSpPr>
          <p:nvPr/>
        </p:nvSpPr>
        <p:spPr bwMode="auto">
          <a:xfrm>
            <a:off x="5654426" y="4249117"/>
            <a:ext cx="43180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4272" name="Line 80"/>
          <p:cNvSpPr>
            <a:spLocks noChangeShapeType="1"/>
          </p:cNvSpPr>
          <p:nvPr/>
        </p:nvSpPr>
        <p:spPr bwMode="auto">
          <a:xfrm>
            <a:off x="5654426" y="4249117"/>
            <a:ext cx="1079500" cy="13668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4273" name="Line 81"/>
          <p:cNvSpPr>
            <a:spLocks noChangeShapeType="1"/>
          </p:cNvSpPr>
          <p:nvPr/>
        </p:nvSpPr>
        <p:spPr bwMode="auto">
          <a:xfrm>
            <a:off x="5654426" y="4249117"/>
            <a:ext cx="863600" cy="20875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415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 nodeType="clickPar">
                      <p:stCondLst>
                        <p:cond delay="indefinite"/>
                      </p:stCondLst>
                      <p:childTnLst>
                        <p:par>
                          <p:cTn id="2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 nodeType="clickPar">
                      <p:stCondLst>
                        <p:cond delay="indefinite"/>
                      </p:stCondLst>
                      <p:childTnLst>
                        <p:par>
                          <p:cTn id="2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 nodeType="clickPar">
                      <p:stCondLst>
                        <p:cond delay="indefinite"/>
                      </p:stCondLst>
                      <p:childTnLst>
                        <p:par>
                          <p:cTn id="2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 nodeType="clickPar">
                      <p:stCondLst>
                        <p:cond delay="indefinite"/>
                      </p:stCondLst>
                      <p:childTnLst>
                        <p:par>
                          <p:cTn id="2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 nodeType="clickPar">
                      <p:stCondLst>
                        <p:cond delay="indefinite"/>
                      </p:stCondLst>
                      <p:childTnLst>
                        <p:par>
                          <p:cTn id="2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 nodeType="clickPar">
                      <p:stCondLst>
                        <p:cond delay="indefinite"/>
                      </p:stCondLst>
                      <p:childTnLst>
                        <p:par>
                          <p:cTn id="2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 nodeType="clickPar">
                      <p:stCondLst>
                        <p:cond delay="indefinite"/>
                      </p:stCondLst>
                      <p:childTnLst>
                        <p:par>
                          <p:cTn id="3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 nodeType="clickPar">
                      <p:stCondLst>
                        <p:cond delay="indefinite"/>
                      </p:stCondLst>
                      <p:childTnLst>
                        <p:par>
                          <p:cTn id="3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 nodeType="clickPar">
                      <p:stCondLst>
                        <p:cond delay="indefinite"/>
                      </p:stCondLst>
                      <p:childTnLst>
                        <p:par>
                          <p:cTn id="3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 nodeType="clickPar">
                      <p:stCondLst>
                        <p:cond delay="indefinite"/>
                      </p:stCondLst>
                      <p:childTnLst>
                        <p:par>
                          <p:cTn id="3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1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 nodeType="clickPar">
                      <p:stCondLst>
                        <p:cond delay="indefinite"/>
                      </p:stCondLst>
                      <p:childTnLst>
                        <p:par>
                          <p:cTn id="3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7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 nodeType="clickPar">
                      <p:stCondLst>
                        <p:cond delay="indefinite"/>
                      </p:stCondLst>
                      <p:childTnLst>
                        <p:par>
                          <p:cTn id="3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 nodeType="clickPar">
                      <p:stCondLst>
                        <p:cond delay="indefinite"/>
                      </p:stCondLst>
                      <p:childTnLst>
                        <p:par>
                          <p:cTn id="3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3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 nodeType="clickPar">
                      <p:stCondLst>
                        <p:cond delay="indefinite"/>
                      </p:stCondLst>
                      <p:childTnLst>
                        <p:par>
                          <p:cTn id="3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3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 nodeType="clickPar">
                      <p:stCondLst>
                        <p:cond delay="indefinite"/>
                      </p:stCondLst>
                      <p:childTnLst>
                        <p:par>
                          <p:cTn id="3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9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 nodeType="clickPar">
                      <p:stCondLst>
                        <p:cond delay="indefinite"/>
                      </p:stCondLst>
                      <p:childTnLst>
                        <p:par>
                          <p:cTn id="3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09" grpId="0"/>
      <p:bldP spid="264210" grpId="0"/>
      <p:bldP spid="264212" grpId="0"/>
      <p:bldP spid="264213" grpId="0" animBg="1"/>
      <p:bldP spid="264213" grpId="1" animBg="1"/>
      <p:bldP spid="264213" grpId="2" animBg="1"/>
      <p:bldP spid="264213" grpId="3" animBg="1"/>
      <p:bldP spid="264213" grpId="4" animBg="1"/>
      <p:bldP spid="264213" grpId="5" animBg="1"/>
      <p:bldP spid="264213" grpId="6" animBg="1"/>
      <p:bldP spid="264213" grpId="7" animBg="1"/>
      <p:bldP spid="264213" grpId="8" animBg="1"/>
      <p:bldP spid="264213" grpId="9" animBg="1"/>
      <p:bldP spid="264214" grpId="0" animBg="1"/>
      <p:bldP spid="264214" grpId="1" animBg="1"/>
      <p:bldP spid="264214" grpId="2" animBg="1"/>
      <p:bldP spid="264214" grpId="3" animBg="1"/>
      <p:bldP spid="264214" grpId="4" animBg="1"/>
      <p:bldP spid="264214" grpId="5" animBg="1"/>
      <p:bldP spid="264214" grpId="6" animBg="1"/>
      <p:bldP spid="264214" grpId="7" animBg="1"/>
      <p:bldP spid="264214" grpId="8" animBg="1"/>
      <p:bldP spid="264214" grpId="9" animBg="1"/>
      <p:bldP spid="264214" grpId="10" animBg="1"/>
      <p:bldP spid="264214" grpId="11" animBg="1"/>
      <p:bldP spid="264214" grpId="12" animBg="1"/>
      <p:bldP spid="264214" grpId="13" animBg="1"/>
      <p:bldP spid="264214" grpId="14" animBg="1"/>
      <p:bldP spid="264214" grpId="15" animBg="1"/>
      <p:bldP spid="264216" grpId="0" animBg="1"/>
      <p:bldP spid="264216" grpId="1" animBg="1"/>
      <p:bldP spid="264216" grpId="2" animBg="1"/>
      <p:bldP spid="264216" grpId="3" animBg="1"/>
      <p:bldP spid="264216" grpId="4" animBg="1"/>
      <p:bldP spid="264216" grpId="5" animBg="1"/>
      <p:bldP spid="264216" grpId="6" animBg="1"/>
      <p:bldP spid="264216" grpId="7" animBg="1"/>
      <p:bldP spid="264216" grpId="8" animBg="1"/>
      <p:bldP spid="264216" grpId="9" animBg="1"/>
      <p:bldP spid="264216" grpId="10" animBg="1"/>
      <p:bldP spid="264216" grpId="11" animBg="1"/>
      <p:bldP spid="264216" grpId="12" animBg="1"/>
      <p:bldP spid="264216" grpId="13" animBg="1"/>
      <p:bldP spid="264217" grpId="0" animBg="1"/>
      <p:bldP spid="264217" grpId="1" animBg="1"/>
      <p:bldP spid="264217" grpId="2" animBg="1"/>
      <p:bldP spid="264217" grpId="3" animBg="1"/>
      <p:bldP spid="264217" grpId="4" animBg="1"/>
      <p:bldP spid="264217" grpId="5" animBg="1"/>
      <p:bldP spid="264217" grpId="6" animBg="1"/>
      <p:bldP spid="264217" grpId="7" animBg="1"/>
      <p:bldP spid="264218" grpId="0" animBg="1"/>
      <p:bldP spid="264218" grpId="1" animBg="1"/>
      <p:bldP spid="264219" grpId="0" animBg="1"/>
      <p:bldP spid="264219" grpId="1" animBg="1"/>
      <p:bldP spid="264219" grpId="2" animBg="1"/>
      <p:bldP spid="264219" grpId="3" animBg="1"/>
      <p:bldP spid="264219" grpId="4" animBg="1"/>
      <p:bldP spid="264219" grpId="5" animBg="1"/>
      <p:bldP spid="264220" grpId="0" animBg="1"/>
      <p:bldP spid="264233" grpId="0"/>
      <p:bldP spid="264234" grpId="0"/>
      <p:bldP spid="264235" grpId="0"/>
      <p:bldP spid="264236" grpId="0"/>
      <p:bldP spid="264237" grpId="0"/>
      <p:bldP spid="264243" grpId="0"/>
      <p:bldP spid="264244" grpId="0"/>
      <p:bldP spid="264245" grpId="0"/>
      <p:bldP spid="264246" grpId="0"/>
      <p:bldP spid="264247" grpId="0"/>
      <p:bldP spid="264253" grpId="0"/>
      <p:bldP spid="264254" grpId="0"/>
      <p:bldP spid="264274" grpId="0"/>
      <p:bldP spid="264274" grpId="1"/>
      <p:bldP spid="264275" grpId="0"/>
      <p:bldP spid="264275" grpId="1"/>
      <p:bldP spid="264276" grpId="0"/>
      <p:bldP spid="264276" grpId="1"/>
      <p:bldP spid="264277" grpId="0"/>
      <p:bldP spid="264278" grpId="0"/>
      <p:bldP spid="264279" grpId="0"/>
      <p:bldP spid="264279" grpId="1"/>
      <p:bldP spid="264280" grpId="0"/>
      <p:bldP spid="264280" grpId="1"/>
      <p:bldP spid="264281" grpId="0"/>
      <p:bldP spid="264281" grpId="1"/>
      <p:bldP spid="264282" grpId="0"/>
      <p:bldP spid="264283" grpId="0"/>
      <p:bldP spid="264284" grpId="0"/>
      <p:bldP spid="264284" grpId="1"/>
      <p:bldP spid="264285" grpId="0"/>
      <p:bldP spid="264285" grpId="1"/>
      <p:bldP spid="264286" grpId="0"/>
      <p:bldP spid="264286" grpId="1"/>
      <p:bldP spid="264287" grpId="0"/>
      <p:bldP spid="264288" grpId="0"/>
      <p:bldP spid="264288" grpId="1"/>
      <p:bldP spid="264289" grpId="0"/>
      <p:bldP spid="264289" grpId="1"/>
      <p:bldP spid="264290" grpId="0"/>
      <p:bldP spid="264290" grpId="1"/>
      <p:bldP spid="264291" grpId="0"/>
      <p:bldP spid="264291" grpId="1"/>
      <p:bldP spid="264292" grpId="0"/>
      <p:bldP spid="264293" grpId="0"/>
      <p:bldP spid="264294" grpId="0"/>
      <p:bldP spid="264295" grpId="0"/>
      <p:bldP spid="264296" grpId="0"/>
      <p:bldP spid="264297" grpId="0"/>
      <p:bldP spid="264311" grpId="0" animBg="1"/>
      <p:bldP spid="264311" grpId="1" animBg="1"/>
      <p:bldP spid="264311" grpId="2" animBg="1"/>
      <p:bldP spid="264311" grpId="3" animBg="1"/>
      <p:bldP spid="264311" grpId="4" animBg="1"/>
      <p:bldP spid="264311" grpId="5" animBg="1"/>
      <p:bldP spid="264311" grpId="6" animBg="1"/>
      <p:bldP spid="264311" grpId="7" animBg="1"/>
      <p:bldP spid="264311" grpId="8" animBg="1"/>
      <p:bldP spid="264311" grpId="9" animBg="1"/>
      <p:bldP spid="264311" grpId="10" animBg="1"/>
      <p:bldP spid="264311" grpId="11" animBg="1"/>
      <p:bldP spid="264311" grpId="12" animBg="1"/>
      <p:bldP spid="264311" grpId="13" animBg="1"/>
      <p:bldP spid="264312" grpId="0"/>
      <p:bldP spid="264312" grpId="1"/>
      <p:bldP spid="264313" grpId="0"/>
      <p:bldP spid="264313" grpId="1"/>
      <p:bldP spid="264314" grpId="0"/>
      <p:bldP spid="264314" grpId="1"/>
      <p:bldP spid="264315" grpId="0"/>
      <p:bldP spid="264315" grpId="1"/>
      <p:bldP spid="264316" grpId="0"/>
      <p:bldP spid="264316" grpId="1"/>
      <p:bldP spid="264317" grpId="0"/>
      <p:bldP spid="264317" grpId="1"/>
      <p:bldP spid="264318" grpId="0"/>
      <p:bldP spid="264319" grpId="0"/>
      <p:bldP spid="264319" grpId="1"/>
      <p:bldP spid="264257" grpId="0" animBg="1"/>
      <p:bldP spid="264257" grpId="1" animBg="1"/>
      <p:bldP spid="264257" grpId="2" animBg="1"/>
      <p:bldP spid="264257" grpId="3" animBg="1"/>
      <p:bldP spid="264263" grpId="0" animBg="1"/>
      <p:bldP spid="264263" grpId="1" animBg="1"/>
      <p:bldP spid="264263" grpId="2" animBg="1"/>
      <p:bldP spid="264263" grpId="3" animBg="1"/>
      <p:bldP spid="264271" grpId="0" animBg="1"/>
      <p:bldP spid="264271" grpId="1" animBg="1"/>
      <p:bldP spid="264271" grpId="2" animBg="1"/>
      <p:bldP spid="264271" grpId="3" animBg="1"/>
      <p:bldP spid="264272" grpId="0" animBg="1"/>
      <p:bldP spid="264273" grpId="0" animBg="1"/>
      <p:bldP spid="264273" grpId="1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88913"/>
            <a:ext cx="8226425" cy="1143000"/>
          </a:xfrm>
        </p:spPr>
        <p:txBody>
          <a:bodyPr/>
          <a:lstStyle/>
          <a:p>
            <a:r>
              <a:rPr lang="en-US" altLang="zh-TW"/>
              <a:t>Graph Operations (19/20)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411288"/>
            <a:ext cx="8226425" cy="4897437"/>
          </a:xfrm>
        </p:spPr>
        <p:txBody>
          <a:bodyPr/>
          <a:lstStyle/>
          <a:p>
            <a:r>
              <a:rPr lang="en-US" altLang="zh-TW" sz="2800"/>
              <a:t>Partition the edges of the connected graph into their biconnected components</a:t>
            </a:r>
          </a:p>
          <a:p>
            <a:pPr lvl="1"/>
            <a:r>
              <a:rPr lang="en-US" altLang="zh-TW" sz="2400"/>
              <a:t>In </a:t>
            </a:r>
            <a:r>
              <a:rPr lang="en-US" altLang="zh-TW" sz="2400" i="1"/>
              <a:t>dfnlow</a:t>
            </a:r>
            <a:r>
              <a:rPr lang="en-US" altLang="zh-TW" sz="2400"/>
              <a:t>, we know that </a:t>
            </a:r>
            <a:r>
              <a:rPr lang="en-US" altLang="zh-TW" sz="2400" i="1"/>
              <a:t>low</a:t>
            </a:r>
            <a:r>
              <a:rPr lang="en-US" altLang="zh-TW" sz="2400"/>
              <a:t>[</a:t>
            </a:r>
            <a:r>
              <a:rPr lang="en-US" altLang="zh-TW" sz="2400" i="1"/>
              <a:t>w</a:t>
            </a:r>
            <a:r>
              <a:rPr lang="en-US" altLang="zh-TW" sz="2400"/>
              <a:t>] has been computed following the return from the function call </a:t>
            </a:r>
            <a:r>
              <a:rPr lang="en-US" altLang="zh-TW" sz="2400" i="1"/>
              <a:t>dfnlow</a:t>
            </a:r>
            <a:r>
              <a:rPr lang="en-US" altLang="zh-TW" sz="2400"/>
              <a:t>(</a:t>
            </a:r>
            <a:r>
              <a:rPr lang="en-US" altLang="zh-TW" sz="2400" i="1"/>
              <a:t>w</a:t>
            </a:r>
            <a:r>
              <a:rPr lang="en-US" altLang="zh-TW" sz="2400"/>
              <a:t>, </a:t>
            </a:r>
            <a:r>
              <a:rPr lang="en-US" altLang="zh-TW" sz="2400" i="1"/>
              <a:t>u</a:t>
            </a:r>
            <a:r>
              <a:rPr lang="en-US" altLang="zh-TW" sz="2400"/>
              <a:t>)</a:t>
            </a:r>
          </a:p>
          <a:p>
            <a:pPr lvl="1"/>
            <a:r>
              <a:rPr lang="en-US" altLang="zh-TW" sz="2400"/>
              <a:t>If </a:t>
            </a:r>
            <a:r>
              <a:rPr lang="en-US" altLang="zh-TW" sz="2400" i="1">
                <a:solidFill>
                  <a:schemeClr val="accent1"/>
                </a:solidFill>
              </a:rPr>
              <a:t>low</a:t>
            </a:r>
            <a:r>
              <a:rPr lang="en-US" altLang="zh-TW" sz="2400">
                <a:solidFill>
                  <a:schemeClr val="accent1"/>
                </a:solidFill>
              </a:rPr>
              <a:t>[</a:t>
            </a:r>
            <a:r>
              <a:rPr lang="en-US" altLang="zh-TW" sz="2400" i="1">
                <a:solidFill>
                  <a:schemeClr val="accent1"/>
                </a:solidFill>
              </a:rPr>
              <a:t>w</a:t>
            </a:r>
            <a:r>
              <a:rPr lang="en-US" altLang="zh-TW" sz="2400">
                <a:solidFill>
                  <a:schemeClr val="accent1"/>
                </a:solidFill>
              </a:rPr>
              <a:t>] </a:t>
            </a:r>
            <a:r>
              <a:rPr lang="en-US" altLang="zh-TW" sz="2400">
                <a:solidFill>
                  <a:schemeClr val="accent1"/>
                </a:solidFill>
                <a:sym typeface="Symbol" pitchFamily="18" charset="2"/>
              </a:rPr>
              <a:t> </a:t>
            </a:r>
            <a:r>
              <a:rPr lang="en-US" altLang="zh-TW" sz="2400" i="1">
                <a:solidFill>
                  <a:schemeClr val="accent1"/>
                </a:solidFill>
                <a:sym typeface="Symbol" pitchFamily="18" charset="2"/>
              </a:rPr>
              <a:t>dfn</a:t>
            </a:r>
            <a:r>
              <a:rPr lang="en-US" altLang="zh-TW" sz="2400">
                <a:solidFill>
                  <a:schemeClr val="accent1"/>
                </a:solidFill>
                <a:sym typeface="Symbol" pitchFamily="18" charset="2"/>
              </a:rPr>
              <a:t>[</a:t>
            </a:r>
            <a:r>
              <a:rPr lang="en-US" altLang="zh-TW" sz="2400" i="1">
                <a:solidFill>
                  <a:schemeClr val="accent1"/>
                </a:solidFill>
                <a:sym typeface="Symbol" pitchFamily="18" charset="2"/>
              </a:rPr>
              <a:t>u</a:t>
            </a:r>
            <a:r>
              <a:rPr lang="en-US" altLang="zh-TW" sz="2400">
                <a:solidFill>
                  <a:schemeClr val="accent1"/>
                </a:solidFill>
                <a:sym typeface="Symbol" pitchFamily="18" charset="2"/>
              </a:rPr>
              <a:t>],</a:t>
            </a:r>
            <a:r>
              <a:rPr lang="en-US" altLang="zh-TW" sz="2400">
                <a:sym typeface="Symbol" pitchFamily="18" charset="2"/>
              </a:rPr>
              <a:t> then we have </a:t>
            </a:r>
            <a:r>
              <a:rPr lang="en-US" altLang="zh-TW" sz="2400">
                <a:solidFill>
                  <a:schemeClr val="accent1"/>
                </a:solidFill>
                <a:sym typeface="Symbol" pitchFamily="18" charset="2"/>
              </a:rPr>
              <a:t>identified a new biconnected component</a:t>
            </a:r>
          </a:p>
          <a:p>
            <a:pPr lvl="1"/>
            <a:r>
              <a:rPr lang="en-US" altLang="zh-TW" sz="2400">
                <a:sym typeface="Symbol" pitchFamily="18" charset="2"/>
              </a:rPr>
              <a:t>We can output all edges in a biconnected component if we </a:t>
            </a:r>
            <a:r>
              <a:rPr lang="en-US" altLang="zh-TW" sz="2400">
                <a:solidFill>
                  <a:schemeClr val="tx2"/>
                </a:solidFill>
                <a:sym typeface="Symbol" pitchFamily="18" charset="2"/>
              </a:rPr>
              <a:t>use a stack to save the edges</a:t>
            </a:r>
            <a:r>
              <a:rPr lang="en-US" altLang="zh-TW" sz="2400">
                <a:sym typeface="Symbol" pitchFamily="18" charset="2"/>
              </a:rPr>
              <a:t> when we </a:t>
            </a:r>
            <a:r>
              <a:rPr lang="en-US" altLang="zh-TW" sz="2400">
                <a:solidFill>
                  <a:schemeClr val="tx2"/>
                </a:solidFill>
                <a:sym typeface="Symbol" pitchFamily="18" charset="2"/>
              </a:rPr>
              <a:t>first encounter</a:t>
            </a:r>
            <a:r>
              <a:rPr lang="en-US" altLang="zh-TW" sz="2400">
                <a:sym typeface="Symbol" pitchFamily="18" charset="2"/>
              </a:rPr>
              <a:t> them</a:t>
            </a:r>
          </a:p>
          <a:p>
            <a:pPr lvl="1"/>
            <a:r>
              <a:rPr lang="en-US" altLang="zh-TW" sz="2400">
                <a:sym typeface="Symbol" pitchFamily="18" charset="2"/>
              </a:rPr>
              <a:t>The function </a:t>
            </a:r>
            <a:r>
              <a:rPr lang="en-US" altLang="zh-TW" sz="2400" i="1">
                <a:sym typeface="Symbol" pitchFamily="18" charset="2"/>
              </a:rPr>
              <a:t>bicon</a:t>
            </a:r>
            <a:r>
              <a:rPr lang="en-US" altLang="zh-TW" sz="2400">
                <a:sym typeface="Symbol" pitchFamily="18" charset="2"/>
              </a:rPr>
              <a:t> (Program 6.6) contains the code modified from </a:t>
            </a:r>
            <a:r>
              <a:rPr lang="en-US" altLang="zh-TW" sz="2400" i="1">
                <a:sym typeface="Symbol" pitchFamily="18" charset="2"/>
              </a:rPr>
              <a:t>dfnlow</a:t>
            </a:r>
            <a:r>
              <a:rPr lang="en-US" altLang="zh-TW" sz="2400">
                <a:sym typeface="Symbol" pitchFamily="18" charset="2"/>
              </a:rPr>
              <a:t>, and the same initialization is used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08E7-7627-4C97-BB7F-D9D46D096B4F}" type="slidenum">
              <a:rPr lang="en-US" altLang="zh-TW" smtClean="0"/>
              <a:pPr/>
              <a:t>56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333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58750"/>
            <a:ext cx="8226425" cy="461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800"/>
              <a:t>Find Biconnected components</a:t>
            </a:r>
          </a:p>
        </p:txBody>
      </p:sp>
      <p:grpSp>
        <p:nvGrpSpPr>
          <p:cNvPr id="265254" name="Group 38"/>
          <p:cNvGrpSpPr>
            <a:grpSpLocks/>
          </p:cNvGrpSpPr>
          <p:nvPr/>
        </p:nvGrpSpPr>
        <p:grpSpPr bwMode="auto">
          <a:xfrm>
            <a:off x="82550" y="1125538"/>
            <a:ext cx="8953500" cy="5588000"/>
            <a:chOff x="52" y="709"/>
            <a:chExt cx="5640" cy="3520"/>
          </a:xfrm>
        </p:grpSpPr>
        <p:pic>
          <p:nvPicPr>
            <p:cNvPr id="265220" name="Picture 4" descr="掃描000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514" r="14120" b="51898"/>
            <a:stretch>
              <a:fillRect/>
            </a:stretch>
          </p:blipFill>
          <p:spPr bwMode="auto">
            <a:xfrm>
              <a:off x="1790" y="939"/>
              <a:ext cx="3901" cy="1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5221" name="Picture 5" descr="掃描000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67" r="14015" b="92064"/>
            <a:stretch>
              <a:fillRect/>
            </a:stretch>
          </p:blipFill>
          <p:spPr bwMode="auto">
            <a:xfrm>
              <a:off x="1790" y="709"/>
              <a:ext cx="3901" cy="2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5228" name="Picture 12" descr="掃描000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84" t="47166" r="10114" b="13174"/>
            <a:stretch>
              <a:fillRect/>
            </a:stretch>
          </p:blipFill>
          <p:spPr bwMode="auto">
            <a:xfrm>
              <a:off x="1790" y="2024"/>
              <a:ext cx="3902" cy="1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5223" name="Picture 7" descr="6-2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64" t="6601" r="34357" b="62070"/>
            <a:stretch>
              <a:fillRect/>
            </a:stretch>
          </p:blipFill>
          <p:spPr bwMode="auto">
            <a:xfrm>
              <a:off x="52" y="2205"/>
              <a:ext cx="2238" cy="20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5229" name="Picture 13" descr="掃描000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6826" r="14098" b="6929"/>
            <a:stretch>
              <a:fillRect/>
            </a:stretch>
          </p:blipFill>
          <p:spPr bwMode="auto">
            <a:xfrm>
              <a:off x="1789" y="3929"/>
              <a:ext cx="3902" cy="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5255" name="Text Box 39"/>
          <p:cNvSpPr txBox="1">
            <a:spLocks noChangeArrowheads="1"/>
          </p:cNvSpPr>
          <p:nvPr/>
        </p:nvSpPr>
        <p:spPr bwMode="auto">
          <a:xfrm>
            <a:off x="2916238" y="2924175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accent1"/>
                </a:solidFill>
              </a:rPr>
              <a:t>ptr</a:t>
            </a:r>
          </a:p>
        </p:txBody>
      </p:sp>
      <p:sp>
        <p:nvSpPr>
          <p:cNvPr id="265256" name="Line 40"/>
          <p:cNvSpPr>
            <a:spLocks noChangeShapeType="1"/>
          </p:cNvSpPr>
          <p:nvPr/>
        </p:nvSpPr>
        <p:spPr bwMode="auto">
          <a:xfrm flipH="1">
            <a:off x="971550" y="3357563"/>
            <a:ext cx="2232025" cy="431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5257" name="Line 41"/>
          <p:cNvSpPr>
            <a:spLocks noChangeShapeType="1"/>
          </p:cNvSpPr>
          <p:nvPr/>
        </p:nvSpPr>
        <p:spPr bwMode="auto">
          <a:xfrm flipH="1">
            <a:off x="900113" y="3357563"/>
            <a:ext cx="2303462" cy="11509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5258" name="Line 42"/>
          <p:cNvSpPr>
            <a:spLocks noChangeShapeType="1"/>
          </p:cNvSpPr>
          <p:nvPr/>
        </p:nvSpPr>
        <p:spPr bwMode="auto">
          <a:xfrm flipH="1">
            <a:off x="539750" y="3357563"/>
            <a:ext cx="2663825" cy="20875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5259" name="Line 43"/>
          <p:cNvSpPr>
            <a:spLocks noChangeShapeType="1"/>
          </p:cNvSpPr>
          <p:nvPr/>
        </p:nvSpPr>
        <p:spPr bwMode="auto">
          <a:xfrm flipH="1">
            <a:off x="1403350" y="3357563"/>
            <a:ext cx="1800225" cy="20161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5260" name="Line 44"/>
          <p:cNvSpPr>
            <a:spLocks noChangeShapeType="1"/>
          </p:cNvSpPr>
          <p:nvPr/>
        </p:nvSpPr>
        <p:spPr bwMode="auto">
          <a:xfrm flipH="1">
            <a:off x="971550" y="3357563"/>
            <a:ext cx="2232025" cy="28797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5261" name="Line 45"/>
          <p:cNvSpPr>
            <a:spLocks noChangeShapeType="1"/>
          </p:cNvSpPr>
          <p:nvPr/>
        </p:nvSpPr>
        <p:spPr bwMode="auto">
          <a:xfrm flipH="1">
            <a:off x="2195513" y="3357563"/>
            <a:ext cx="1008062" cy="20161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5262" name="Line 46"/>
          <p:cNvSpPr>
            <a:spLocks noChangeShapeType="1"/>
          </p:cNvSpPr>
          <p:nvPr/>
        </p:nvSpPr>
        <p:spPr bwMode="auto">
          <a:xfrm flipH="1">
            <a:off x="2411413" y="3357563"/>
            <a:ext cx="792162" cy="28082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5263" name="Line 47"/>
          <p:cNvSpPr>
            <a:spLocks noChangeShapeType="1"/>
          </p:cNvSpPr>
          <p:nvPr/>
        </p:nvSpPr>
        <p:spPr bwMode="auto">
          <a:xfrm flipH="1">
            <a:off x="2484438" y="3357563"/>
            <a:ext cx="719137" cy="11509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5264" name="Line 48"/>
          <p:cNvSpPr>
            <a:spLocks noChangeShapeType="1"/>
          </p:cNvSpPr>
          <p:nvPr/>
        </p:nvSpPr>
        <p:spPr bwMode="auto">
          <a:xfrm flipH="1">
            <a:off x="2627313" y="3357563"/>
            <a:ext cx="576262" cy="3587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5265" name="Line 49"/>
          <p:cNvSpPr>
            <a:spLocks noChangeShapeType="1"/>
          </p:cNvSpPr>
          <p:nvPr/>
        </p:nvSpPr>
        <p:spPr bwMode="auto">
          <a:xfrm>
            <a:off x="3203575" y="3357563"/>
            <a:ext cx="73025" cy="2873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5266" name="Text Box 50"/>
          <p:cNvSpPr txBox="1">
            <a:spLocks noChangeArrowheads="1"/>
          </p:cNvSpPr>
          <p:nvPr/>
        </p:nvSpPr>
        <p:spPr bwMode="auto">
          <a:xfrm>
            <a:off x="107950" y="595313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accent1"/>
                </a:solidFill>
              </a:rPr>
              <a:t>output:</a:t>
            </a:r>
          </a:p>
        </p:txBody>
      </p:sp>
      <p:sp>
        <p:nvSpPr>
          <p:cNvPr id="265267" name="Rectangle 51"/>
          <p:cNvSpPr>
            <a:spLocks noChangeArrowheads="1"/>
          </p:cNvSpPr>
          <p:nvPr/>
        </p:nvSpPr>
        <p:spPr bwMode="auto">
          <a:xfrm>
            <a:off x="5364163" y="1412875"/>
            <a:ext cx="3600450" cy="57626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5268" name="Text Box 52"/>
          <p:cNvSpPr txBox="1">
            <a:spLocks noChangeArrowheads="1"/>
          </p:cNvSpPr>
          <p:nvPr/>
        </p:nvSpPr>
        <p:spPr bwMode="auto">
          <a:xfrm>
            <a:off x="5508625" y="392113"/>
            <a:ext cx="5762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</a:rPr>
              <a:t>dfn:</a:t>
            </a:r>
          </a:p>
        </p:txBody>
      </p:sp>
      <p:sp>
        <p:nvSpPr>
          <p:cNvPr id="265269" name="Text Box 53"/>
          <p:cNvSpPr txBox="1">
            <a:spLocks noChangeArrowheads="1"/>
          </p:cNvSpPr>
          <p:nvPr/>
        </p:nvSpPr>
        <p:spPr bwMode="auto">
          <a:xfrm>
            <a:off x="5508625" y="752475"/>
            <a:ext cx="576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</a:rPr>
              <a:t>low:</a:t>
            </a:r>
          </a:p>
        </p:txBody>
      </p:sp>
      <p:sp>
        <p:nvSpPr>
          <p:cNvPr id="265270" name="Text Box 54"/>
          <p:cNvSpPr txBox="1">
            <a:spLocks noChangeArrowheads="1"/>
          </p:cNvSpPr>
          <p:nvPr/>
        </p:nvSpPr>
        <p:spPr bwMode="auto">
          <a:xfrm>
            <a:off x="6084888" y="39688"/>
            <a:ext cx="2873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</a:rPr>
              <a:t>0</a:t>
            </a:r>
          </a:p>
        </p:txBody>
      </p:sp>
      <p:sp>
        <p:nvSpPr>
          <p:cNvPr id="265271" name="Text Box 55"/>
          <p:cNvSpPr txBox="1">
            <a:spLocks noChangeArrowheads="1"/>
          </p:cNvSpPr>
          <p:nvPr/>
        </p:nvSpPr>
        <p:spPr bwMode="auto">
          <a:xfrm>
            <a:off x="6373813" y="39688"/>
            <a:ext cx="2873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</a:rPr>
              <a:t>1</a:t>
            </a:r>
          </a:p>
        </p:txBody>
      </p:sp>
      <p:sp>
        <p:nvSpPr>
          <p:cNvPr id="265272" name="Text Box 56"/>
          <p:cNvSpPr txBox="1">
            <a:spLocks noChangeArrowheads="1"/>
          </p:cNvSpPr>
          <p:nvPr/>
        </p:nvSpPr>
        <p:spPr bwMode="auto">
          <a:xfrm>
            <a:off x="6661150" y="39688"/>
            <a:ext cx="2873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</a:rPr>
              <a:t>2</a:t>
            </a:r>
          </a:p>
        </p:txBody>
      </p:sp>
      <p:sp>
        <p:nvSpPr>
          <p:cNvPr id="265273" name="Text Box 57"/>
          <p:cNvSpPr txBox="1">
            <a:spLocks noChangeArrowheads="1"/>
          </p:cNvSpPr>
          <p:nvPr/>
        </p:nvSpPr>
        <p:spPr bwMode="auto">
          <a:xfrm>
            <a:off x="6950075" y="39688"/>
            <a:ext cx="2873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</a:rPr>
              <a:t>3</a:t>
            </a:r>
          </a:p>
        </p:txBody>
      </p:sp>
      <p:sp>
        <p:nvSpPr>
          <p:cNvPr id="265274" name="Text Box 58"/>
          <p:cNvSpPr txBox="1">
            <a:spLocks noChangeArrowheads="1"/>
          </p:cNvSpPr>
          <p:nvPr/>
        </p:nvSpPr>
        <p:spPr bwMode="auto">
          <a:xfrm>
            <a:off x="7237413" y="39688"/>
            <a:ext cx="2873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</a:rPr>
              <a:t>4</a:t>
            </a:r>
          </a:p>
        </p:txBody>
      </p:sp>
      <p:sp>
        <p:nvSpPr>
          <p:cNvPr id="265275" name="Text Box 59"/>
          <p:cNvSpPr txBox="1">
            <a:spLocks noChangeArrowheads="1"/>
          </p:cNvSpPr>
          <p:nvPr/>
        </p:nvSpPr>
        <p:spPr bwMode="auto">
          <a:xfrm>
            <a:off x="7526338" y="39688"/>
            <a:ext cx="2873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</a:rPr>
              <a:t>5</a:t>
            </a:r>
          </a:p>
        </p:txBody>
      </p:sp>
      <p:sp>
        <p:nvSpPr>
          <p:cNvPr id="265276" name="Text Box 60"/>
          <p:cNvSpPr txBox="1">
            <a:spLocks noChangeArrowheads="1"/>
          </p:cNvSpPr>
          <p:nvPr/>
        </p:nvSpPr>
        <p:spPr bwMode="auto">
          <a:xfrm>
            <a:off x="7813675" y="39688"/>
            <a:ext cx="2873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</a:rPr>
              <a:t>6</a:t>
            </a:r>
          </a:p>
        </p:txBody>
      </p:sp>
      <p:sp>
        <p:nvSpPr>
          <p:cNvPr id="265277" name="Text Box 61"/>
          <p:cNvSpPr txBox="1">
            <a:spLocks noChangeArrowheads="1"/>
          </p:cNvSpPr>
          <p:nvPr/>
        </p:nvSpPr>
        <p:spPr bwMode="auto">
          <a:xfrm>
            <a:off x="8102600" y="39688"/>
            <a:ext cx="2873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</a:rPr>
              <a:t>7</a:t>
            </a:r>
          </a:p>
        </p:txBody>
      </p:sp>
      <p:sp>
        <p:nvSpPr>
          <p:cNvPr id="265278" name="Text Box 62"/>
          <p:cNvSpPr txBox="1">
            <a:spLocks noChangeArrowheads="1"/>
          </p:cNvSpPr>
          <p:nvPr/>
        </p:nvSpPr>
        <p:spPr bwMode="auto">
          <a:xfrm>
            <a:off x="8389938" y="39688"/>
            <a:ext cx="2873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</a:rPr>
              <a:t>8</a:t>
            </a:r>
          </a:p>
        </p:txBody>
      </p:sp>
      <p:sp>
        <p:nvSpPr>
          <p:cNvPr id="265279" name="Text Box 63"/>
          <p:cNvSpPr txBox="1">
            <a:spLocks noChangeArrowheads="1"/>
          </p:cNvSpPr>
          <p:nvPr/>
        </p:nvSpPr>
        <p:spPr bwMode="auto">
          <a:xfrm>
            <a:off x="8677275" y="39688"/>
            <a:ext cx="2873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</a:rPr>
              <a:t>9</a:t>
            </a:r>
          </a:p>
        </p:txBody>
      </p:sp>
      <p:sp>
        <p:nvSpPr>
          <p:cNvPr id="265280" name="Text Box 64"/>
          <p:cNvSpPr txBox="1">
            <a:spLocks noChangeArrowheads="1"/>
          </p:cNvSpPr>
          <p:nvPr/>
        </p:nvSpPr>
        <p:spPr bwMode="auto">
          <a:xfrm>
            <a:off x="6011863" y="400050"/>
            <a:ext cx="504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</a:rPr>
              <a:t>-1</a:t>
            </a:r>
          </a:p>
        </p:txBody>
      </p:sp>
      <p:sp>
        <p:nvSpPr>
          <p:cNvPr id="265281" name="Text Box 65"/>
          <p:cNvSpPr txBox="1">
            <a:spLocks noChangeArrowheads="1"/>
          </p:cNvSpPr>
          <p:nvPr/>
        </p:nvSpPr>
        <p:spPr bwMode="auto">
          <a:xfrm>
            <a:off x="6300788" y="400050"/>
            <a:ext cx="504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</a:rPr>
              <a:t>-1</a:t>
            </a:r>
          </a:p>
        </p:txBody>
      </p:sp>
      <p:sp>
        <p:nvSpPr>
          <p:cNvPr id="265282" name="Text Box 66"/>
          <p:cNvSpPr txBox="1">
            <a:spLocks noChangeArrowheads="1"/>
          </p:cNvSpPr>
          <p:nvPr/>
        </p:nvSpPr>
        <p:spPr bwMode="auto">
          <a:xfrm>
            <a:off x="6588125" y="400050"/>
            <a:ext cx="504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</a:rPr>
              <a:t>-1</a:t>
            </a:r>
          </a:p>
        </p:txBody>
      </p:sp>
      <p:sp>
        <p:nvSpPr>
          <p:cNvPr id="265283" name="Text Box 67"/>
          <p:cNvSpPr txBox="1">
            <a:spLocks noChangeArrowheads="1"/>
          </p:cNvSpPr>
          <p:nvPr/>
        </p:nvSpPr>
        <p:spPr bwMode="auto">
          <a:xfrm>
            <a:off x="6877050" y="400050"/>
            <a:ext cx="504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</a:rPr>
              <a:t>-1</a:t>
            </a:r>
          </a:p>
        </p:txBody>
      </p:sp>
      <p:sp>
        <p:nvSpPr>
          <p:cNvPr id="265284" name="Text Box 68"/>
          <p:cNvSpPr txBox="1">
            <a:spLocks noChangeArrowheads="1"/>
          </p:cNvSpPr>
          <p:nvPr/>
        </p:nvSpPr>
        <p:spPr bwMode="auto">
          <a:xfrm>
            <a:off x="7164388" y="400050"/>
            <a:ext cx="504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</a:rPr>
              <a:t>-1</a:t>
            </a:r>
          </a:p>
        </p:txBody>
      </p:sp>
      <p:sp>
        <p:nvSpPr>
          <p:cNvPr id="265285" name="Text Box 69"/>
          <p:cNvSpPr txBox="1">
            <a:spLocks noChangeArrowheads="1"/>
          </p:cNvSpPr>
          <p:nvPr/>
        </p:nvSpPr>
        <p:spPr bwMode="auto">
          <a:xfrm>
            <a:off x="7451725" y="400050"/>
            <a:ext cx="504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</a:rPr>
              <a:t>-1</a:t>
            </a:r>
          </a:p>
        </p:txBody>
      </p:sp>
      <p:sp>
        <p:nvSpPr>
          <p:cNvPr id="265286" name="Text Box 70"/>
          <p:cNvSpPr txBox="1">
            <a:spLocks noChangeArrowheads="1"/>
          </p:cNvSpPr>
          <p:nvPr/>
        </p:nvSpPr>
        <p:spPr bwMode="auto">
          <a:xfrm>
            <a:off x="7740650" y="400050"/>
            <a:ext cx="504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</a:rPr>
              <a:t>-1</a:t>
            </a:r>
          </a:p>
        </p:txBody>
      </p:sp>
      <p:sp>
        <p:nvSpPr>
          <p:cNvPr id="265287" name="Text Box 71"/>
          <p:cNvSpPr txBox="1">
            <a:spLocks noChangeArrowheads="1"/>
          </p:cNvSpPr>
          <p:nvPr/>
        </p:nvSpPr>
        <p:spPr bwMode="auto">
          <a:xfrm>
            <a:off x="8027988" y="400050"/>
            <a:ext cx="504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</a:rPr>
              <a:t>-1</a:t>
            </a:r>
          </a:p>
        </p:txBody>
      </p:sp>
      <p:sp>
        <p:nvSpPr>
          <p:cNvPr id="265288" name="Text Box 72"/>
          <p:cNvSpPr txBox="1">
            <a:spLocks noChangeArrowheads="1"/>
          </p:cNvSpPr>
          <p:nvPr/>
        </p:nvSpPr>
        <p:spPr bwMode="auto">
          <a:xfrm>
            <a:off x="8316913" y="400050"/>
            <a:ext cx="504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</a:rPr>
              <a:t>-1</a:t>
            </a:r>
          </a:p>
        </p:txBody>
      </p:sp>
      <p:sp>
        <p:nvSpPr>
          <p:cNvPr id="265289" name="Text Box 73"/>
          <p:cNvSpPr txBox="1">
            <a:spLocks noChangeArrowheads="1"/>
          </p:cNvSpPr>
          <p:nvPr/>
        </p:nvSpPr>
        <p:spPr bwMode="auto">
          <a:xfrm>
            <a:off x="8604250" y="400050"/>
            <a:ext cx="504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</a:rPr>
              <a:t>-1</a:t>
            </a:r>
          </a:p>
        </p:txBody>
      </p:sp>
      <p:sp>
        <p:nvSpPr>
          <p:cNvPr id="265290" name="Text Box 74"/>
          <p:cNvSpPr txBox="1">
            <a:spLocks noChangeArrowheads="1"/>
          </p:cNvSpPr>
          <p:nvPr/>
        </p:nvSpPr>
        <p:spPr bwMode="auto">
          <a:xfrm>
            <a:off x="6013450" y="752475"/>
            <a:ext cx="504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</a:rPr>
              <a:t>-1</a:t>
            </a:r>
          </a:p>
        </p:txBody>
      </p:sp>
      <p:sp>
        <p:nvSpPr>
          <p:cNvPr id="265291" name="Text Box 75"/>
          <p:cNvSpPr txBox="1">
            <a:spLocks noChangeArrowheads="1"/>
          </p:cNvSpPr>
          <p:nvPr/>
        </p:nvSpPr>
        <p:spPr bwMode="auto">
          <a:xfrm>
            <a:off x="6300788" y="752475"/>
            <a:ext cx="504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</a:rPr>
              <a:t>-1</a:t>
            </a:r>
          </a:p>
        </p:txBody>
      </p:sp>
      <p:sp>
        <p:nvSpPr>
          <p:cNvPr id="265292" name="Text Box 76"/>
          <p:cNvSpPr txBox="1">
            <a:spLocks noChangeArrowheads="1"/>
          </p:cNvSpPr>
          <p:nvPr/>
        </p:nvSpPr>
        <p:spPr bwMode="auto">
          <a:xfrm>
            <a:off x="6588125" y="752475"/>
            <a:ext cx="504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</a:rPr>
              <a:t>-1</a:t>
            </a:r>
          </a:p>
        </p:txBody>
      </p:sp>
      <p:sp>
        <p:nvSpPr>
          <p:cNvPr id="265293" name="Text Box 77"/>
          <p:cNvSpPr txBox="1">
            <a:spLocks noChangeArrowheads="1"/>
          </p:cNvSpPr>
          <p:nvPr/>
        </p:nvSpPr>
        <p:spPr bwMode="auto">
          <a:xfrm>
            <a:off x="6877050" y="758825"/>
            <a:ext cx="504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</a:rPr>
              <a:t>-1</a:t>
            </a:r>
          </a:p>
        </p:txBody>
      </p:sp>
      <p:sp>
        <p:nvSpPr>
          <p:cNvPr id="265294" name="Text Box 78"/>
          <p:cNvSpPr txBox="1">
            <a:spLocks noChangeArrowheads="1"/>
          </p:cNvSpPr>
          <p:nvPr/>
        </p:nvSpPr>
        <p:spPr bwMode="auto">
          <a:xfrm>
            <a:off x="7164388" y="758825"/>
            <a:ext cx="504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</a:rPr>
              <a:t>-1</a:t>
            </a:r>
          </a:p>
        </p:txBody>
      </p:sp>
      <p:sp>
        <p:nvSpPr>
          <p:cNvPr id="265295" name="Text Box 79"/>
          <p:cNvSpPr txBox="1">
            <a:spLocks noChangeArrowheads="1"/>
          </p:cNvSpPr>
          <p:nvPr/>
        </p:nvSpPr>
        <p:spPr bwMode="auto">
          <a:xfrm>
            <a:off x="7451725" y="752475"/>
            <a:ext cx="504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</a:rPr>
              <a:t>-1</a:t>
            </a:r>
          </a:p>
        </p:txBody>
      </p:sp>
      <p:sp>
        <p:nvSpPr>
          <p:cNvPr id="265296" name="Text Box 80"/>
          <p:cNvSpPr txBox="1">
            <a:spLocks noChangeArrowheads="1"/>
          </p:cNvSpPr>
          <p:nvPr/>
        </p:nvSpPr>
        <p:spPr bwMode="auto">
          <a:xfrm>
            <a:off x="7740650" y="752475"/>
            <a:ext cx="504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</a:rPr>
              <a:t>-1</a:t>
            </a:r>
          </a:p>
        </p:txBody>
      </p:sp>
      <p:sp>
        <p:nvSpPr>
          <p:cNvPr id="265297" name="Text Box 81"/>
          <p:cNvSpPr txBox="1">
            <a:spLocks noChangeArrowheads="1"/>
          </p:cNvSpPr>
          <p:nvPr/>
        </p:nvSpPr>
        <p:spPr bwMode="auto">
          <a:xfrm>
            <a:off x="8027988" y="752475"/>
            <a:ext cx="504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</a:rPr>
              <a:t>-1</a:t>
            </a:r>
          </a:p>
        </p:txBody>
      </p:sp>
      <p:sp>
        <p:nvSpPr>
          <p:cNvPr id="265298" name="Text Box 82"/>
          <p:cNvSpPr txBox="1">
            <a:spLocks noChangeArrowheads="1"/>
          </p:cNvSpPr>
          <p:nvPr/>
        </p:nvSpPr>
        <p:spPr bwMode="auto">
          <a:xfrm>
            <a:off x="8316913" y="752475"/>
            <a:ext cx="504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</a:rPr>
              <a:t>-1</a:t>
            </a:r>
          </a:p>
        </p:txBody>
      </p:sp>
      <p:sp>
        <p:nvSpPr>
          <p:cNvPr id="265299" name="Text Box 83"/>
          <p:cNvSpPr txBox="1">
            <a:spLocks noChangeArrowheads="1"/>
          </p:cNvSpPr>
          <p:nvPr/>
        </p:nvSpPr>
        <p:spPr bwMode="auto">
          <a:xfrm>
            <a:off x="8604250" y="752475"/>
            <a:ext cx="504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</a:rPr>
              <a:t>-1</a:t>
            </a:r>
          </a:p>
        </p:txBody>
      </p:sp>
      <p:sp>
        <p:nvSpPr>
          <p:cNvPr id="265311" name="Line 95"/>
          <p:cNvSpPr>
            <a:spLocks noChangeShapeType="1"/>
          </p:cNvSpPr>
          <p:nvPr/>
        </p:nvSpPr>
        <p:spPr bwMode="auto">
          <a:xfrm>
            <a:off x="5507038" y="1484313"/>
            <a:ext cx="331311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5312" name="Line 96"/>
          <p:cNvSpPr>
            <a:spLocks noChangeShapeType="1"/>
          </p:cNvSpPr>
          <p:nvPr/>
        </p:nvSpPr>
        <p:spPr bwMode="auto">
          <a:xfrm>
            <a:off x="5507038" y="1916113"/>
            <a:ext cx="331311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5313" name="Line 97"/>
          <p:cNvSpPr>
            <a:spLocks noChangeShapeType="1"/>
          </p:cNvSpPr>
          <p:nvPr/>
        </p:nvSpPr>
        <p:spPr bwMode="auto">
          <a:xfrm>
            <a:off x="8820150" y="1484313"/>
            <a:ext cx="0" cy="431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5315" name="Rectangle 99"/>
          <p:cNvSpPr>
            <a:spLocks noChangeArrowheads="1"/>
          </p:cNvSpPr>
          <p:nvPr/>
        </p:nvSpPr>
        <p:spPr bwMode="auto">
          <a:xfrm>
            <a:off x="3348038" y="2060575"/>
            <a:ext cx="2808287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5316" name="Rectangle 100"/>
          <p:cNvSpPr>
            <a:spLocks noChangeArrowheads="1"/>
          </p:cNvSpPr>
          <p:nvPr/>
        </p:nvSpPr>
        <p:spPr bwMode="auto">
          <a:xfrm>
            <a:off x="3348038" y="2276475"/>
            <a:ext cx="4895850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5317" name="Rectangle 101"/>
          <p:cNvSpPr>
            <a:spLocks noChangeArrowheads="1"/>
          </p:cNvSpPr>
          <p:nvPr/>
        </p:nvSpPr>
        <p:spPr bwMode="auto">
          <a:xfrm>
            <a:off x="3635375" y="2492375"/>
            <a:ext cx="1873250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5319" name="Rectangle 103"/>
          <p:cNvSpPr>
            <a:spLocks noChangeArrowheads="1"/>
          </p:cNvSpPr>
          <p:nvPr/>
        </p:nvSpPr>
        <p:spPr bwMode="auto">
          <a:xfrm>
            <a:off x="3924300" y="2925763"/>
            <a:ext cx="1655763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5320" name="Rectangle 104"/>
          <p:cNvSpPr>
            <a:spLocks noChangeArrowheads="1"/>
          </p:cNvSpPr>
          <p:nvPr/>
        </p:nvSpPr>
        <p:spPr bwMode="auto">
          <a:xfrm>
            <a:off x="3635375" y="3213100"/>
            <a:ext cx="1657350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5321" name="Rectangle 105"/>
          <p:cNvSpPr>
            <a:spLocks noChangeArrowheads="1"/>
          </p:cNvSpPr>
          <p:nvPr/>
        </p:nvSpPr>
        <p:spPr bwMode="auto">
          <a:xfrm>
            <a:off x="3924300" y="3500438"/>
            <a:ext cx="1295400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5322" name="Rectangle 106"/>
          <p:cNvSpPr>
            <a:spLocks noChangeArrowheads="1"/>
          </p:cNvSpPr>
          <p:nvPr/>
        </p:nvSpPr>
        <p:spPr bwMode="auto">
          <a:xfrm>
            <a:off x="3924300" y="3717925"/>
            <a:ext cx="3311525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5323" name="Rectangle 107"/>
          <p:cNvSpPr>
            <a:spLocks noChangeArrowheads="1"/>
          </p:cNvSpPr>
          <p:nvPr/>
        </p:nvSpPr>
        <p:spPr bwMode="auto">
          <a:xfrm>
            <a:off x="3924300" y="3933825"/>
            <a:ext cx="2447925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5324" name="Rectangle 108"/>
          <p:cNvSpPr>
            <a:spLocks noChangeArrowheads="1"/>
          </p:cNvSpPr>
          <p:nvPr/>
        </p:nvSpPr>
        <p:spPr bwMode="auto">
          <a:xfrm>
            <a:off x="4427538" y="4652963"/>
            <a:ext cx="2736850" cy="431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5326" name="Rectangle 110"/>
          <p:cNvSpPr>
            <a:spLocks noChangeArrowheads="1"/>
          </p:cNvSpPr>
          <p:nvPr/>
        </p:nvSpPr>
        <p:spPr bwMode="auto">
          <a:xfrm>
            <a:off x="4427538" y="5084763"/>
            <a:ext cx="3673475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5327" name="Rectangle 111"/>
          <p:cNvSpPr>
            <a:spLocks noChangeArrowheads="1"/>
          </p:cNvSpPr>
          <p:nvPr/>
        </p:nvSpPr>
        <p:spPr bwMode="auto">
          <a:xfrm>
            <a:off x="3563938" y="6021388"/>
            <a:ext cx="1871662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5328" name="Rectangle 112"/>
          <p:cNvSpPr>
            <a:spLocks noChangeArrowheads="1"/>
          </p:cNvSpPr>
          <p:nvPr/>
        </p:nvSpPr>
        <p:spPr bwMode="auto">
          <a:xfrm>
            <a:off x="7218363" y="3925888"/>
            <a:ext cx="174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>
                <a:solidFill>
                  <a:schemeClr val="accent1"/>
                </a:solidFill>
              </a:rPr>
              <a:t>w</a:t>
            </a:r>
            <a:r>
              <a:rPr lang="en-US" altLang="zh-TW">
                <a:solidFill>
                  <a:schemeClr val="accent1"/>
                </a:solidFill>
              </a:rPr>
              <a:t> is a child of </a:t>
            </a:r>
            <a:r>
              <a:rPr lang="en-US" altLang="zh-TW" i="1">
                <a:solidFill>
                  <a:schemeClr val="accent1"/>
                </a:solidFill>
              </a:rPr>
              <a:t>u</a:t>
            </a:r>
          </a:p>
        </p:txBody>
      </p:sp>
      <p:sp>
        <p:nvSpPr>
          <p:cNvPr id="265329" name="Line 113"/>
          <p:cNvSpPr>
            <a:spLocks noChangeShapeType="1"/>
          </p:cNvSpPr>
          <p:nvPr/>
        </p:nvSpPr>
        <p:spPr bwMode="auto">
          <a:xfrm flipH="1" flipV="1">
            <a:off x="6804025" y="3933825"/>
            <a:ext cx="504825" cy="2159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5330" name="Rectangle 114"/>
          <p:cNvSpPr>
            <a:spLocks noChangeArrowheads="1"/>
          </p:cNvSpPr>
          <p:nvPr/>
        </p:nvSpPr>
        <p:spPr bwMode="auto">
          <a:xfrm>
            <a:off x="6672263" y="5373688"/>
            <a:ext cx="2292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(</a:t>
            </a:r>
            <a:r>
              <a:rPr lang="en-US" altLang="zh-TW" i="1">
                <a:solidFill>
                  <a:srgbClr val="FF0000"/>
                </a:solidFill>
              </a:rPr>
              <a:t>u</a:t>
            </a:r>
            <a:r>
              <a:rPr lang="en-US" altLang="zh-TW">
                <a:solidFill>
                  <a:srgbClr val="FF0000"/>
                </a:solidFill>
              </a:rPr>
              <a:t>, </a:t>
            </a:r>
            <a:r>
              <a:rPr lang="en-US" altLang="zh-TW" i="1">
                <a:solidFill>
                  <a:srgbClr val="FF0000"/>
                </a:solidFill>
              </a:rPr>
              <a:t>w</a:t>
            </a:r>
            <a:r>
              <a:rPr lang="en-US" altLang="zh-TW">
                <a:solidFill>
                  <a:srgbClr val="FF0000"/>
                </a:solidFill>
              </a:rPr>
              <a:t>) is a back edge</a:t>
            </a:r>
          </a:p>
        </p:txBody>
      </p:sp>
      <p:sp>
        <p:nvSpPr>
          <p:cNvPr id="265331" name="Line 115"/>
          <p:cNvSpPr>
            <a:spLocks noChangeShapeType="1"/>
          </p:cNvSpPr>
          <p:nvPr/>
        </p:nvSpPr>
        <p:spPr bwMode="auto">
          <a:xfrm flipH="1">
            <a:off x="8243888" y="5661025"/>
            <a:ext cx="73025" cy="3603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265335" name="Group 119"/>
          <p:cNvGrpSpPr>
            <a:grpSpLocks/>
          </p:cNvGrpSpPr>
          <p:nvPr/>
        </p:nvGrpSpPr>
        <p:grpSpPr bwMode="auto">
          <a:xfrm>
            <a:off x="8531225" y="1412875"/>
            <a:ext cx="288925" cy="581025"/>
            <a:chOff x="1338" y="894"/>
            <a:chExt cx="182" cy="366"/>
          </a:xfrm>
        </p:grpSpPr>
        <p:sp>
          <p:nvSpPr>
            <p:cNvPr id="265332" name="Rectangle 116"/>
            <p:cNvSpPr>
              <a:spLocks noChangeArrowheads="1"/>
            </p:cNvSpPr>
            <p:nvPr/>
          </p:nvSpPr>
          <p:spPr bwMode="auto">
            <a:xfrm>
              <a:off x="1338" y="935"/>
              <a:ext cx="182" cy="1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5333" name="Rectangle 117"/>
            <p:cNvSpPr>
              <a:spLocks noChangeArrowheads="1"/>
            </p:cNvSpPr>
            <p:nvPr/>
          </p:nvSpPr>
          <p:spPr bwMode="auto">
            <a:xfrm>
              <a:off x="1338" y="1071"/>
              <a:ext cx="182" cy="13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5334" name="Text Box 118"/>
            <p:cNvSpPr txBox="1">
              <a:spLocks noChangeArrowheads="1"/>
            </p:cNvSpPr>
            <p:nvPr/>
          </p:nvSpPr>
          <p:spPr bwMode="auto">
            <a:xfrm>
              <a:off x="1338" y="894"/>
              <a:ext cx="181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600">
                  <a:solidFill>
                    <a:schemeClr val="accent2"/>
                  </a:solidFill>
                  <a:latin typeface="Lucida Console" pitchFamily="49" charset="0"/>
                </a:rPr>
                <a:t>34</a:t>
              </a:r>
            </a:p>
          </p:txBody>
        </p:sp>
      </p:grpSp>
      <p:sp>
        <p:nvSpPr>
          <p:cNvPr id="265336" name="Text Box 120"/>
          <p:cNvSpPr txBox="1">
            <a:spLocks noChangeArrowheads="1"/>
          </p:cNvSpPr>
          <p:nvPr/>
        </p:nvSpPr>
        <p:spPr bwMode="auto">
          <a:xfrm>
            <a:off x="6948488" y="404813"/>
            <a:ext cx="2873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</a:rPr>
              <a:t>0</a:t>
            </a:r>
          </a:p>
        </p:txBody>
      </p:sp>
      <p:sp>
        <p:nvSpPr>
          <p:cNvPr id="265337" name="Text Box 121"/>
          <p:cNvSpPr txBox="1">
            <a:spLocks noChangeArrowheads="1"/>
          </p:cNvSpPr>
          <p:nvPr/>
        </p:nvSpPr>
        <p:spPr bwMode="auto">
          <a:xfrm>
            <a:off x="6948488" y="758825"/>
            <a:ext cx="287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</a:rPr>
              <a:t>0</a:t>
            </a:r>
          </a:p>
        </p:txBody>
      </p:sp>
      <p:sp>
        <p:nvSpPr>
          <p:cNvPr id="265338" name="Text Box 122"/>
          <p:cNvSpPr txBox="1">
            <a:spLocks noChangeArrowheads="1"/>
          </p:cNvSpPr>
          <p:nvPr/>
        </p:nvSpPr>
        <p:spPr bwMode="auto">
          <a:xfrm>
            <a:off x="107950" y="1412875"/>
            <a:ext cx="50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accent1"/>
                </a:solidFill>
                <a:latin typeface="Lucida Console" pitchFamily="49" charset="0"/>
              </a:rPr>
              <a:t>u:</a:t>
            </a:r>
          </a:p>
        </p:txBody>
      </p:sp>
      <p:sp>
        <p:nvSpPr>
          <p:cNvPr id="265339" name="Text Box 123"/>
          <p:cNvSpPr txBox="1">
            <a:spLocks noChangeArrowheads="1"/>
          </p:cNvSpPr>
          <p:nvPr/>
        </p:nvSpPr>
        <p:spPr bwMode="auto">
          <a:xfrm>
            <a:off x="107950" y="1876425"/>
            <a:ext cx="50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accent1"/>
                </a:solidFill>
                <a:latin typeface="Lucida Console" pitchFamily="49" charset="0"/>
              </a:rPr>
              <a:t>v:</a:t>
            </a:r>
          </a:p>
        </p:txBody>
      </p:sp>
      <p:sp>
        <p:nvSpPr>
          <p:cNvPr id="265340" name="Text Box 124"/>
          <p:cNvSpPr txBox="1">
            <a:spLocks noChangeArrowheads="1"/>
          </p:cNvSpPr>
          <p:nvPr/>
        </p:nvSpPr>
        <p:spPr bwMode="auto">
          <a:xfrm>
            <a:off x="539750" y="1412875"/>
            <a:ext cx="50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accent1"/>
                </a:solidFill>
                <a:latin typeface="Lucida Console" pitchFamily="49" charset="0"/>
              </a:rPr>
              <a:t>3</a:t>
            </a:r>
          </a:p>
        </p:txBody>
      </p:sp>
      <p:sp>
        <p:nvSpPr>
          <p:cNvPr id="265341" name="Text Box 125"/>
          <p:cNvSpPr txBox="1">
            <a:spLocks noChangeArrowheads="1"/>
          </p:cNvSpPr>
          <p:nvPr/>
        </p:nvSpPr>
        <p:spPr bwMode="auto">
          <a:xfrm>
            <a:off x="466725" y="1870075"/>
            <a:ext cx="646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accent1"/>
                </a:solidFill>
                <a:latin typeface="Lucida Console" pitchFamily="49" charset="0"/>
              </a:rPr>
              <a:t>-1</a:t>
            </a:r>
          </a:p>
        </p:txBody>
      </p:sp>
      <p:sp>
        <p:nvSpPr>
          <p:cNvPr id="265342" name="Text Box 126"/>
          <p:cNvSpPr txBox="1">
            <a:spLocks noChangeArrowheads="1"/>
          </p:cNvSpPr>
          <p:nvPr/>
        </p:nvSpPr>
        <p:spPr bwMode="auto">
          <a:xfrm>
            <a:off x="107950" y="2682875"/>
            <a:ext cx="792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accent1"/>
                </a:solidFill>
                <a:latin typeface="Lucida Console" pitchFamily="49" charset="0"/>
              </a:rPr>
              <a:t>num:</a:t>
            </a:r>
          </a:p>
        </p:txBody>
      </p:sp>
      <p:sp>
        <p:nvSpPr>
          <p:cNvPr id="265343" name="Text Box 127"/>
          <p:cNvSpPr txBox="1">
            <a:spLocks noChangeArrowheads="1"/>
          </p:cNvSpPr>
          <p:nvPr/>
        </p:nvSpPr>
        <p:spPr bwMode="auto">
          <a:xfrm>
            <a:off x="828675" y="2682875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accent1"/>
                </a:solidFill>
                <a:latin typeface="Lucida Console" pitchFamily="49" charset="0"/>
              </a:rPr>
              <a:t>0</a:t>
            </a:r>
          </a:p>
        </p:txBody>
      </p:sp>
      <p:sp>
        <p:nvSpPr>
          <p:cNvPr id="265359" name="Text Box 143"/>
          <p:cNvSpPr txBox="1">
            <a:spLocks noChangeArrowheads="1"/>
          </p:cNvSpPr>
          <p:nvPr/>
        </p:nvSpPr>
        <p:spPr bwMode="auto">
          <a:xfrm>
            <a:off x="107950" y="2276475"/>
            <a:ext cx="50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accent1"/>
                </a:solidFill>
                <a:latin typeface="Lucida Console" pitchFamily="49" charset="0"/>
              </a:rPr>
              <a:t>w:</a:t>
            </a:r>
          </a:p>
        </p:txBody>
      </p:sp>
      <p:sp>
        <p:nvSpPr>
          <p:cNvPr id="265360" name="Text Box 144"/>
          <p:cNvSpPr txBox="1">
            <a:spLocks noChangeArrowheads="1"/>
          </p:cNvSpPr>
          <p:nvPr/>
        </p:nvSpPr>
        <p:spPr bwMode="auto">
          <a:xfrm>
            <a:off x="539750" y="2276475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accent1"/>
                </a:solidFill>
                <a:latin typeface="Lucida Console" pitchFamily="49" charset="0"/>
              </a:rPr>
              <a:t>4</a:t>
            </a:r>
          </a:p>
        </p:txBody>
      </p:sp>
      <p:sp>
        <p:nvSpPr>
          <p:cNvPr id="265367" name="Text Box 151"/>
          <p:cNvSpPr txBox="1">
            <a:spLocks noChangeArrowheads="1"/>
          </p:cNvSpPr>
          <p:nvPr/>
        </p:nvSpPr>
        <p:spPr bwMode="auto">
          <a:xfrm>
            <a:off x="827088" y="2684463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accent1"/>
                </a:solidFill>
                <a:latin typeface="Lucida Console" pitchFamily="49" charset="0"/>
              </a:rPr>
              <a:t>1</a:t>
            </a:r>
          </a:p>
        </p:txBody>
      </p:sp>
      <p:sp>
        <p:nvSpPr>
          <p:cNvPr id="265368" name="Text Box 152"/>
          <p:cNvSpPr txBox="1">
            <a:spLocks noChangeArrowheads="1"/>
          </p:cNvSpPr>
          <p:nvPr/>
        </p:nvSpPr>
        <p:spPr bwMode="auto">
          <a:xfrm>
            <a:off x="541338" y="1412875"/>
            <a:ext cx="503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accent1"/>
                </a:solidFill>
                <a:latin typeface="Lucida Console" pitchFamily="49" charset="0"/>
              </a:rPr>
              <a:t>4</a:t>
            </a:r>
          </a:p>
        </p:txBody>
      </p:sp>
      <p:sp>
        <p:nvSpPr>
          <p:cNvPr id="265369" name="Text Box 153"/>
          <p:cNvSpPr txBox="1">
            <a:spLocks noChangeArrowheads="1"/>
          </p:cNvSpPr>
          <p:nvPr/>
        </p:nvSpPr>
        <p:spPr bwMode="auto">
          <a:xfrm>
            <a:off x="539750" y="1870075"/>
            <a:ext cx="646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accent1"/>
                </a:solidFill>
                <a:latin typeface="Lucida Console" pitchFamily="49" charset="0"/>
              </a:rPr>
              <a:t>3</a:t>
            </a:r>
          </a:p>
        </p:txBody>
      </p:sp>
      <p:sp>
        <p:nvSpPr>
          <p:cNvPr id="265370" name="Text Box 154"/>
          <p:cNvSpPr txBox="1">
            <a:spLocks noChangeArrowheads="1"/>
          </p:cNvSpPr>
          <p:nvPr/>
        </p:nvSpPr>
        <p:spPr bwMode="auto">
          <a:xfrm>
            <a:off x="7235825" y="404813"/>
            <a:ext cx="360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</a:rPr>
              <a:t>1</a:t>
            </a:r>
          </a:p>
        </p:txBody>
      </p:sp>
      <p:sp>
        <p:nvSpPr>
          <p:cNvPr id="265371" name="Text Box 155"/>
          <p:cNvSpPr txBox="1">
            <a:spLocks noChangeArrowheads="1"/>
          </p:cNvSpPr>
          <p:nvPr/>
        </p:nvSpPr>
        <p:spPr bwMode="auto">
          <a:xfrm>
            <a:off x="7235825" y="763588"/>
            <a:ext cx="360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</a:rPr>
              <a:t>1</a:t>
            </a:r>
          </a:p>
        </p:txBody>
      </p:sp>
      <p:sp>
        <p:nvSpPr>
          <p:cNvPr id="265372" name="Text Box 156"/>
          <p:cNvSpPr txBox="1">
            <a:spLocks noChangeArrowheads="1"/>
          </p:cNvSpPr>
          <p:nvPr/>
        </p:nvSpPr>
        <p:spPr bwMode="auto">
          <a:xfrm>
            <a:off x="827088" y="2684463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accent1"/>
                </a:solidFill>
                <a:latin typeface="Lucida Console" pitchFamily="49" charset="0"/>
              </a:rPr>
              <a:t>2</a:t>
            </a:r>
          </a:p>
        </p:txBody>
      </p:sp>
      <p:sp>
        <p:nvSpPr>
          <p:cNvPr id="265373" name="Text Box 157"/>
          <p:cNvSpPr txBox="1">
            <a:spLocks noChangeArrowheads="1"/>
          </p:cNvSpPr>
          <p:nvPr/>
        </p:nvSpPr>
        <p:spPr bwMode="auto">
          <a:xfrm>
            <a:off x="539750" y="2276475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accent1"/>
                </a:solidFill>
                <a:latin typeface="Lucida Console" pitchFamily="49" charset="0"/>
              </a:rPr>
              <a:t>2</a:t>
            </a:r>
          </a:p>
        </p:txBody>
      </p:sp>
      <p:grpSp>
        <p:nvGrpSpPr>
          <p:cNvPr id="265374" name="Group 158"/>
          <p:cNvGrpSpPr>
            <a:grpSpLocks/>
          </p:cNvGrpSpPr>
          <p:nvPr/>
        </p:nvGrpSpPr>
        <p:grpSpPr bwMode="auto">
          <a:xfrm>
            <a:off x="8243888" y="1412875"/>
            <a:ext cx="288925" cy="581025"/>
            <a:chOff x="1338" y="894"/>
            <a:chExt cx="182" cy="366"/>
          </a:xfrm>
        </p:grpSpPr>
        <p:sp>
          <p:nvSpPr>
            <p:cNvPr id="265375" name="Rectangle 159"/>
            <p:cNvSpPr>
              <a:spLocks noChangeArrowheads="1"/>
            </p:cNvSpPr>
            <p:nvPr/>
          </p:nvSpPr>
          <p:spPr bwMode="auto">
            <a:xfrm>
              <a:off x="1338" y="935"/>
              <a:ext cx="182" cy="1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5376" name="Rectangle 160"/>
            <p:cNvSpPr>
              <a:spLocks noChangeArrowheads="1"/>
            </p:cNvSpPr>
            <p:nvPr/>
          </p:nvSpPr>
          <p:spPr bwMode="auto">
            <a:xfrm>
              <a:off x="1338" y="1071"/>
              <a:ext cx="182" cy="13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5377" name="Text Box 161"/>
            <p:cNvSpPr txBox="1">
              <a:spLocks noChangeArrowheads="1"/>
            </p:cNvSpPr>
            <p:nvPr/>
          </p:nvSpPr>
          <p:spPr bwMode="auto">
            <a:xfrm>
              <a:off x="1338" y="894"/>
              <a:ext cx="181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600">
                  <a:solidFill>
                    <a:schemeClr val="accent2"/>
                  </a:solidFill>
                  <a:latin typeface="Lucida Console" pitchFamily="49" charset="0"/>
                </a:rPr>
                <a:t>42</a:t>
              </a:r>
            </a:p>
          </p:txBody>
        </p:sp>
      </p:grpSp>
      <p:sp>
        <p:nvSpPr>
          <p:cNvPr id="265378" name="Text Box 162"/>
          <p:cNvSpPr txBox="1">
            <a:spLocks noChangeArrowheads="1"/>
          </p:cNvSpPr>
          <p:nvPr/>
        </p:nvSpPr>
        <p:spPr bwMode="auto">
          <a:xfrm>
            <a:off x="541338" y="1412875"/>
            <a:ext cx="357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accent1"/>
                </a:solidFill>
                <a:latin typeface="Lucida Console" pitchFamily="49" charset="0"/>
              </a:rPr>
              <a:t>2</a:t>
            </a:r>
          </a:p>
        </p:txBody>
      </p:sp>
      <p:sp>
        <p:nvSpPr>
          <p:cNvPr id="265379" name="Text Box 163"/>
          <p:cNvSpPr txBox="1">
            <a:spLocks noChangeArrowheads="1"/>
          </p:cNvSpPr>
          <p:nvPr/>
        </p:nvSpPr>
        <p:spPr bwMode="auto">
          <a:xfrm>
            <a:off x="539750" y="1870075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accent1"/>
                </a:solidFill>
                <a:latin typeface="Lucida Console" pitchFamily="49" charset="0"/>
              </a:rPr>
              <a:t>4</a:t>
            </a:r>
          </a:p>
        </p:txBody>
      </p:sp>
      <p:sp>
        <p:nvSpPr>
          <p:cNvPr id="265380" name="Text Box 164"/>
          <p:cNvSpPr txBox="1">
            <a:spLocks noChangeArrowheads="1"/>
          </p:cNvSpPr>
          <p:nvPr/>
        </p:nvSpPr>
        <p:spPr bwMode="auto">
          <a:xfrm>
            <a:off x="6659563" y="406400"/>
            <a:ext cx="287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</a:rPr>
              <a:t>2</a:t>
            </a:r>
          </a:p>
        </p:txBody>
      </p:sp>
      <p:sp>
        <p:nvSpPr>
          <p:cNvPr id="265381" name="Text Box 165"/>
          <p:cNvSpPr txBox="1">
            <a:spLocks noChangeArrowheads="1"/>
          </p:cNvSpPr>
          <p:nvPr/>
        </p:nvSpPr>
        <p:spPr bwMode="auto">
          <a:xfrm>
            <a:off x="6659563" y="758825"/>
            <a:ext cx="287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</a:rPr>
              <a:t>2</a:t>
            </a:r>
          </a:p>
        </p:txBody>
      </p:sp>
      <p:sp>
        <p:nvSpPr>
          <p:cNvPr id="265382" name="Text Box 166"/>
          <p:cNvSpPr txBox="1">
            <a:spLocks noChangeArrowheads="1"/>
          </p:cNvSpPr>
          <p:nvPr/>
        </p:nvSpPr>
        <p:spPr bwMode="auto">
          <a:xfrm>
            <a:off x="827088" y="2684463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accent1"/>
                </a:solidFill>
                <a:latin typeface="Lucida Console" pitchFamily="49" charset="0"/>
              </a:rPr>
              <a:t>3</a:t>
            </a:r>
          </a:p>
        </p:txBody>
      </p:sp>
      <p:sp>
        <p:nvSpPr>
          <p:cNvPr id="265383" name="Text Box 167"/>
          <p:cNvSpPr txBox="1">
            <a:spLocks noChangeArrowheads="1"/>
          </p:cNvSpPr>
          <p:nvPr/>
        </p:nvSpPr>
        <p:spPr bwMode="auto">
          <a:xfrm>
            <a:off x="539750" y="2276475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accent1"/>
                </a:solidFill>
                <a:latin typeface="Lucida Console" pitchFamily="49" charset="0"/>
              </a:rPr>
              <a:t>1</a:t>
            </a:r>
          </a:p>
        </p:txBody>
      </p:sp>
      <p:grpSp>
        <p:nvGrpSpPr>
          <p:cNvPr id="265384" name="Group 168"/>
          <p:cNvGrpSpPr>
            <a:grpSpLocks/>
          </p:cNvGrpSpPr>
          <p:nvPr/>
        </p:nvGrpSpPr>
        <p:grpSpPr bwMode="auto">
          <a:xfrm>
            <a:off x="7954963" y="1412875"/>
            <a:ext cx="288925" cy="581025"/>
            <a:chOff x="1338" y="894"/>
            <a:chExt cx="182" cy="366"/>
          </a:xfrm>
        </p:grpSpPr>
        <p:sp>
          <p:nvSpPr>
            <p:cNvPr id="265385" name="Rectangle 169"/>
            <p:cNvSpPr>
              <a:spLocks noChangeArrowheads="1"/>
            </p:cNvSpPr>
            <p:nvPr/>
          </p:nvSpPr>
          <p:spPr bwMode="auto">
            <a:xfrm>
              <a:off x="1338" y="935"/>
              <a:ext cx="182" cy="1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5386" name="Rectangle 170"/>
            <p:cNvSpPr>
              <a:spLocks noChangeArrowheads="1"/>
            </p:cNvSpPr>
            <p:nvPr/>
          </p:nvSpPr>
          <p:spPr bwMode="auto">
            <a:xfrm>
              <a:off x="1338" y="1071"/>
              <a:ext cx="182" cy="13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5387" name="Text Box 171"/>
            <p:cNvSpPr txBox="1">
              <a:spLocks noChangeArrowheads="1"/>
            </p:cNvSpPr>
            <p:nvPr/>
          </p:nvSpPr>
          <p:spPr bwMode="auto">
            <a:xfrm>
              <a:off x="1338" y="894"/>
              <a:ext cx="181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600">
                  <a:solidFill>
                    <a:schemeClr val="accent2"/>
                  </a:solidFill>
                  <a:latin typeface="Lucida Console" pitchFamily="49" charset="0"/>
                </a:rPr>
                <a:t>21</a:t>
              </a:r>
            </a:p>
          </p:txBody>
        </p:sp>
      </p:grpSp>
      <p:sp>
        <p:nvSpPr>
          <p:cNvPr id="265388" name="Text Box 172"/>
          <p:cNvSpPr txBox="1">
            <a:spLocks noChangeArrowheads="1"/>
          </p:cNvSpPr>
          <p:nvPr/>
        </p:nvSpPr>
        <p:spPr bwMode="auto">
          <a:xfrm>
            <a:off x="541338" y="1412875"/>
            <a:ext cx="357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accent1"/>
                </a:solidFill>
                <a:latin typeface="Lucida Console" pitchFamily="49" charset="0"/>
              </a:rPr>
              <a:t>1</a:t>
            </a:r>
          </a:p>
        </p:txBody>
      </p:sp>
      <p:sp>
        <p:nvSpPr>
          <p:cNvPr id="265389" name="Text Box 173"/>
          <p:cNvSpPr txBox="1">
            <a:spLocks noChangeArrowheads="1"/>
          </p:cNvSpPr>
          <p:nvPr/>
        </p:nvSpPr>
        <p:spPr bwMode="auto">
          <a:xfrm>
            <a:off x="539750" y="1870075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accent1"/>
                </a:solidFill>
                <a:latin typeface="Lucida Console" pitchFamily="49" charset="0"/>
              </a:rPr>
              <a:t>2</a:t>
            </a:r>
          </a:p>
        </p:txBody>
      </p:sp>
      <p:sp>
        <p:nvSpPr>
          <p:cNvPr id="265390" name="Text Box 174"/>
          <p:cNvSpPr txBox="1">
            <a:spLocks noChangeArrowheads="1"/>
          </p:cNvSpPr>
          <p:nvPr/>
        </p:nvSpPr>
        <p:spPr bwMode="auto">
          <a:xfrm>
            <a:off x="6372225" y="406400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</a:rPr>
              <a:t>3</a:t>
            </a:r>
          </a:p>
        </p:txBody>
      </p:sp>
      <p:sp>
        <p:nvSpPr>
          <p:cNvPr id="265391" name="Text Box 175"/>
          <p:cNvSpPr txBox="1">
            <a:spLocks noChangeArrowheads="1"/>
          </p:cNvSpPr>
          <p:nvPr/>
        </p:nvSpPr>
        <p:spPr bwMode="auto">
          <a:xfrm>
            <a:off x="6372225" y="758825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</a:rPr>
              <a:t>3</a:t>
            </a:r>
          </a:p>
        </p:txBody>
      </p:sp>
      <p:sp>
        <p:nvSpPr>
          <p:cNvPr id="265392" name="Text Box 176"/>
          <p:cNvSpPr txBox="1">
            <a:spLocks noChangeArrowheads="1"/>
          </p:cNvSpPr>
          <p:nvPr/>
        </p:nvSpPr>
        <p:spPr bwMode="auto">
          <a:xfrm>
            <a:off x="827088" y="2684463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accent1"/>
                </a:solidFill>
                <a:latin typeface="Lucida Console" pitchFamily="49" charset="0"/>
              </a:rPr>
              <a:t>4</a:t>
            </a:r>
          </a:p>
        </p:txBody>
      </p:sp>
      <p:sp>
        <p:nvSpPr>
          <p:cNvPr id="265393" name="Text Box 177"/>
          <p:cNvSpPr txBox="1">
            <a:spLocks noChangeArrowheads="1"/>
          </p:cNvSpPr>
          <p:nvPr/>
        </p:nvSpPr>
        <p:spPr bwMode="auto">
          <a:xfrm>
            <a:off x="539750" y="2276475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accent1"/>
                </a:solidFill>
                <a:latin typeface="Lucida Console" pitchFamily="49" charset="0"/>
              </a:rPr>
              <a:t>0</a:t>
            </a:r>
          </a:p>
        </p:txBody>
      </p:sp>
      <p:grpSp>
        <p:nvGrpSpPr>
          <p:cNvPr id="265394" name="Group 178"/>
          <p:cNvGrpSpPr>
            <a:grpSpLocks/>
          </p:cNvGrpSpPr>
          <p:nvPr/>
        </p:nvGrpSpPr>
        <p:grpSpPr bwMode="auto">
          <a:xfrm>
            <a:off x="7667625" y="1412875"/>
            <a:ext cx="288925" cy="581025"/>
            <a:chOff x="1338" y="894"/>
            <a:chExt cx="182" cy="366"/>
          </a:xfrm>
        </p:grpSpPr>
        <p:sp>
          <p:nvSpPr>
            <p:cNvPr id="265395" name="Rectangle 179"/>
            <p:cNvSpPr>
              <a:spLocks noChangeArrowheads="1"/>
            </p:cNvSpPr>
            <p:nvPr/>
          </p:nvSpPr>
          <p:spPr bwMode="auto">
            <a:xfrm>
              <a:off x="1338" y="935"/>
              <a:ext cx="182" cy="1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5396" name="Rectangle 180"/>
            <p:cNvSpPr>
              <a:spLocks noChangeArrowheads="1"/>
            </p:cNvSpPr>
            <p:nvPr/>
          </p:nvSpPr>
          <p:spPr bwMode="auto">
            <a:xfrm>
              <a:off x="1338" y="1071"/>
              <a:ext cx="182" cy="13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5397" name="Text Box 181"/>
            <p:cNvSpPr txBox="1">
              <a:spLocks noChangeArrowheads="1"/>
            </p:cNvSpPr>
            <p:nvPr/>
          </p:nvSpPr>
          <p:spPr bwMode="auto">
            <a:xfrm>
              <a:off x="1338" y="894"/>
              <a:ext cx="181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600">
                  <a:solidFill>
                    <a:schemeClr val="accent2"/>
                  </a:solidFill>
                  <a:latin typeface="Lucida Console" pitchFamily="49" charset="0"/>
                </a:rPr>
                <a:t>10</a:t>
              </a:r>
            </a:p>
          </p:txBody>
        </p:sp>
      </p:grpSp>
      <p:sp>
        <p:nvSpPr>
          <p:cNvPr id="265398" name="Text Box 182"/>
          <p:cNvSpPr txBox="1">
            <a:spLocks noChangeArrowheads="1"/>
          </p:cNvSpPr>
          <p:nvPr/>
        </p:nvSpPr>
        <p:spPr bwMode="auto">
          <a:xfrm>
            <a:off x="541338" y="1412875"/>
            <a:ext cx="357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accent1"/>
                </a:solidFill>
                <a:latin typeface="Lucida Console" pitchFamily="49" charset="0"/>
              </a:rPr>
              <a:t>0</a:t>
            </a:r>
          </a:p>
        </p:txBody>
      </p:sp>
      <p:sp>
        <p:nvSpPr>
          <p:cNvPr id="265399" name="Text Box 183"/>
          <p:cNvSpPr txBox="1">
            <a:spLocks noChangeArrowheads="1"/>
          </p:cNvSpPr>
          <p:nvPr/>
        </p:nvSpPr>
        <p:spPr bwMode="auto">
          <a:xfrm>
            <a:off x="539750" y="1870075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accent1"/>
                </a:solidFill>
                <a:latin typeface="Lucida Console" pitchFamily="49" charset="0"/>
              </a:rPr>
              <a:t>1</a:t>
            </a:r>
          </a:p>
        </p:txBody>
      </p:sp>
      <p:sp>
        <p:nvSpPr>
          <p:cNvPr id="265400" name="Text Box 184"/>
          <p:cNvSpPr txBox="1">
            <a:spLocks noChangeArrowheads="1"/>
          </p:cNvSpPr>
          <p:nvPr/>
        </p:nvSpPr>
        <p:spPr bwMode="auto">
          <a:xfrm>
            <a:off x="6083300" y="406400"/>
            <a:ext cx="3603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</a:rPr>
              <a:t>4</a:t>
            </a:r>
          </a:p>
        </p:txBody>
      </p:sp>
      <p:sp>
        <p:nvSpPr>
          <p:cNvPr id="265401" name="Text Box 185"/>
          <p:cNvSpPr txBox="1">
            <a:spLocks noChangeArrowheads="1"/>
          </p:cNvSpPr>
          <p:nvPr/>
        </p:nvSpPr>
        <p:spPr bwMode="auto">
          <a:xfrm>
            <a:off x="6084888" y="758825"/>
            <a:ext cx="358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</a:rPr>
              <a:t>4</a:t>
            </a:r>
          </a:p>
        </p:txBody>
      </p:sp>
      <p:sp>
        <p:nvSpPr>
          <p:cNvPr id="265402" name="Text Box 186"/>
          <p:cNvSpPr txBox="1">
            <a:spLocks noChangeArrowheads="1"/>
          </p:cNvSpPr>
          <p:nvPr/>
        </p:nvSpPr>
        <p:spPr bwMode="auto">
          <a:xfrm>
            <a:off x="827088" y="2684463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accent1"/>
                </a:solidFill>
                <a:latin typeface="Lucida Console" pitchFamily="49" charset="0"/>
              </a:rPr>
              <a:t>5</a:t>
            </a:r>
          </a:p>
        </p:txBody>
      </p:sp>
      <p:sp>
        <p:nvSpPr>
          <p:cNvPr id="265403" name="Text Box 187"/>
          <p:cNvSpPr txBox="1">
            <a:spLocks noChangeArrowheads="1"/>
          </p:cNvSpPr>
          <p:nvPr/>
        </p:nvSpPr>
        <p:spPr bwMode="auto">
          <a:xfrm>
            <a:off x="541338" y="2276475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accent1"/>
                </a:solidFill>
                <a:latin typeface="Lucida Console" pitchFamily="49" charset="0"/>
              </a:rPr>
              <a:t>1</a:t>
            </a:r>
          </a:p>
        </p:txBody>
      </p:sp>
      <p:sp>
        <p:nvSpPr>
          <p:cNvPr id="265404" name="Text Box 188"/>
          <p:cNvSpPr txBox="1">
            <a:spLocks noChangeArrowheads="1"/>
          </p:cNvSpPr>
          <p:nvPr/>
        </p:nvSpPr>
        <p:spPr bwMode="auto">
          <a:xfrm>
            <a:off x="541338" y="1412875"/>
            <a:ext cx="357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accent1"/>
                </a:solidFill>
                <a:latin typeface="Lucida Console" pitchFamily="49" charset="0"/>
              </a:rPr>
              <a:t>1</a:t>
            </a:r>
          </a:p>
        </p:txBody>
      </p:sp>
      <p:sp>
        <p:nvSpPr>
          <p:cNvPr id="265405" name="Text Box 189"/>
          <p:cNvSpPr txBox="1">
            <a:spLocks noChangeArrowheads="1"/>
          </p:cNvSpPr>
          <p:nvPr/>
        </p:nvSpPr>
        <p:spPr bwMode="auto">
          <a:xfrm>
            <a:off x="539750" y="1870075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accent1"/>
                </a:solidFill>
                <a:latin typeface="Lucida Console" pitchFamily="49" charset="0"/>
              </a:rPr>
              <a:t>2</a:t>
            </a:r>
          </a:p>
        </p:txBody>
      </p:sp>
      <p:sp>
        <p:nvSpPr>
          <p:cNvPr id="265406" name="Text Box 190"/>
          <p:cNvSpPr txBox="1">
            <a:spLocks noChangeArrowheads="1"/>
          </p:cNvSpPr>
          <p:nvPr/>
        </p:nvSpPr>
        <p:spPr bwMode="auto">
          <a:xfrm>
            <a:off x="541338" y="2276475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accent1"/>
                </a:solidFill>
                <a:latin typeface="Lucida Console" pitchFamily="49" charset="0"/>
              </a:rPr>
              <a:t>0</a:t>
            </a:r>
          </a:p>
        </p:txBody>
      </p:sp>
      <p:sp>
        <p:nvSpPr>
          <p:cNvPr id="265407" name="Text Box 191"/>
          <p:cNvSpPr txBox="1">
            <a:spLocks noChangeArrowheads="1"/>
          </p:cNvSpPr>
          <p:nvPr/>
        </p:nvSpPr>
        <p:spPr bwMode="auto">
          <a:xfrm>
            <a:off x="1042988" y="595313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/>
              <a:t>&lt;1, 0&gt;</a:t>
            </a:r>
          </a:p>
        </p:txBody>
      </p:sp>
      <p:sp>
        <p:nvSpPr>
          <p:cNvPr id="265408" name="Text Box 192"/>
          <p:cNvSpPr txBox="1">
            <a:spLocks noChangeArrowheads="1"/>
          </p:cNvSpPr>
          <p:nvPr/>
        </p:nvSpPr>
        <p:spPr bwMode="auto">
          <a:xfrm>
            <a:off x="539750" y="2276475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accent1"/>
                </a:solidFill>
                <a:latin typeface="Lucida Console" pitchFamily="49" charset="0"/>
              </a:rPr>
              <a:t>2</a:t>
            </a:r>
          </a:p>
        </p:txBody>
      </p:sp>
      <p:sp>
        <p:nvSpPr>
          <p:cNvPr id="265409" name="Rectangle 193"/>
          <p:cNvSpPr>
            <a:spLocks noChangeArrowheads="1"/>
          </p:cNvSpPr>
          <p:nvPr/>
        </p:nvSpPr>
        <p:spPr bwMode="auto">
          <a:xfrm>
            <a:off x="5580063" y="6021388"/>
            <a:ext cx="3313112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5410" name="Text Box 194"/>
          <p:cNvSpPr txBox="1">
            <a:spLocks noChangeArrowheads="1"/>
          </p:cNvSpPr>
          <p:nvPr/>
        </p:nvSpPr>
        <p:spPr bwMode="auto">
          <a:xfrm>
            <a:off x="539750" y="2276475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accent1"/>
                </a:solidFill>
                <a:latin typeface="Lucida Console" pitchFamily="49" charset="0"/>
              </a:rPr>
              <a:t>3</a:t>
            </a:r>
          </a:p>
        </p:txBody>
      </p:sp>
      <p:grpSp>
        <p:nvGrpSpPr>
          <p:cNvPr id="265411" name="Group 195"/>
          <p:cNvGrpSpPr>
            <a:grpSpLocks/>
          </p:cNvGrpSpPr>
          <p:nvPr/>
        </p:nvGrpSpPr>
        <p:grpSpPr bwMode="auto">
          <a:xfrm>
            <a:off x="7667625" y="1412875"/>
            <a:ext cx="288925" cy="581025"/>
            <a:chOff x="1338" y="894"/>
            <a:chExt cx="182" cy="366"/>
          </a:xfrm>
        </p:grpSpPr>
        <p:sp>
          <p:nvSpPr>
            <p:cNvPr id="265412" name="Rectangle 196"/>
            <p:cNvSpPr>
              <a:spLocks noChangeArrowheads="1"/>
            </p:cNvSpPr>
            <p:nvPr/>
          </p:nvSpPr>
          <p:spPr bwMode="auto">
            <a:xfrm>
              <a:off x="1338" y="935"/>
              <a:ext cx="182" cy="1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5413" name="Rectangle 197"/>
            <p:cNvSpPr>
              <a:spLocks noChangeArrowheads="1"/>
            </p:cNvSpPr>
            <p:nvPr/>
          </p:nvSpPr>
          <p:spPr bwMode="auto">
            <a:xfrm>
              <a:off x="1338" y="1071"/>
              <a:ext cx="182" cy="13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5414" name="Text Box 198"/>
            <p:cNvSpPr txBox="1">
              <a:spLocks noChangeArrowheads="1"/>
            </p:cNvSpPr>
            <p:nvPr/>
          </p:nvSpPr>
          <p:spPr bwMode="auto">
            <a:xfrm>
              <a:off x="1338" y="894"/>
              <a:ext cx="181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600">
                  <a:solidFill>
                    <a:schemeClr val="accent2"/>
                  </a:solidFill>
                  <a:latin typeface="Lucida Console" pitchFamily="49" charset="0"/>
                </a:rPr>
                <a:t>13</a:t>
              </a:r>
            </a:p>
          </p:txBody>
        </p:sp>
      </p:grpSp>
      <p:sp>
        <p:nvSpPr>
          <p:cNvPr id="265415" name="Text Box 199"/>
          <p:cNvSpPr txBox="1">
            <a:spLocks noChangeArrowheads="1"/>
          </p:cNvSpPr>
          <p:nvPr/>
        </p:nvSpPr>
        <p:spPr bwMode="auto">
          <a:xfrm>
            <a:off x="6372225" y="758825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  <a:latin typeface="Verdana" pitchFamily="34" charset="0"/>
              </a:rPr>
              <a:t>0</a:t>
            </a:r>
          </a:p>
        </p:txBody>
      </p:sp>
      <p:sp>
        <p:nvSpPr>
          <p:cNvPr id="265416" name="Text Box 200"/>
          <p:cNvSpPr txBox="1">
            <a:spLocks noChangeArrowheads="1"/>
          </p:cNvSpPr>
          <p:nvPr/>
        </p:nvSpPr>
        <p:spPr bwMode="auto">
          <a:xfrm>
            <a:off x="541338" y="1412875"/>
            <a:ext cx="357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accent1"/>
                </a:solidFill>
                <a:latin typeface="Lucida Console" pitchFamily="49" charset="0"/>
              </a:rPr>
              <a:t>2</a:t>
            </a:r>
          </a:p>
        </p:txBody>
      </p:sp>
      <p:sp>
        <p:nvSpPr>
          <p:cNvPr id="265417" name="Text Box 201"/>
          <p:cNvSpPr txBox="1">
            <a:spLocks noChangeArrowheads="1"/>
          </p:cNvSpPr>
          <p:nvPr/>
        </p:nvSpPr>
        <p:spPr bwMode="auto">
          <a:xfrm>
            <a:off x="539750" y="1870075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accent1"/>
                </a:solidFill>
                <a:latin typeface="Lucida Console" pitchFamily="49" charset="0"/>
              </a:rPr>
              <a:t>4</a:t>
            </a:r>
          </a:p>
        </p:txBody>
      </p:sp>
      <p:sp>
        <p:nvSpPr>
          <p:cNvPr id="265418" name="Text Box 202"/>
          <p:cNvSpPr txBox="1">
            <a:spLocks noChangeArrowheads="1"/>
          </p:cNvSpPr>
          <p:nvPr/>
        </p:nvSpPr>
        <p:spPr bwMode="auto">
          <a:xfrm>
            <a:off x="539750" y="2276475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accent1"/>
                </a:solidFill>
                <a:latin typeface="Lucida Console" pitchFamily="49" charset="0"/>
              </a:rPr>
              <a:t>1</a:t>
            </a:r>
          </a:p>
        </p:txBody>
      </p:sp>
      <p:sp>
        <p:nvSpPr>
          <p:cNvPr id="265419" name="Text Box 203"/>
          <p:cNvSpPr txBox="1">
            <a:spLocks noChangeArrowheads="1"/>
          </p:cNvSpPr>
          <p:nvPr/>
        </p:nvSpPr>
        <p:spPr bwMode="auto">
          <a:xfrm>
            <a:off x="6661150" y="758825"/>
            <a:ext cx="287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  <a:latin typeface="Verdana" pitchFamily="34" charset="0"/>
              </a:rPr>
              <a:t>0</a:t>
            </a:r>
          </a:p>
        </p:txBody>
      </p:sp>
      <p:sp>
        <p:nvSpPr>
          <p:cNvPr id="265420" name="Text Box 204"/>
          <p:cNvSpPr txBox="1">
            <a:spLocks noChangeArrowheads="1"/>
          </p:cNvSpPr>
          <p:nvPr/>
        </p:nvSpPr>
        <p:spPr bwMode="auto">
          <a:xfrm>
            <a:off x="539750" y="2276475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accent1"/>
                </a:solidFill>
                <a:latin typeface="Lucida Console" pitchFamily="49" charset="0"/>
              </a:rPr>
              <a:t>4</a:t>
            </a:r>
          </a:p>
        </p:txBody>
      </p:sp>
      <p:sp>
        <p:nvSpPr>
          <p:cNvPr id="265421" name="Text Box 205"/>
          <p:cNvSpPr txBox="1">
            <a:spLocks noChangeArrowheads="1"/>
          </p:cNvSpPr>
          <p:nvPr/>
        </p:nvSpPr>
        <p:spPr bwMode="auto">
          <a:xfrm>
            <a:off x="541338" y="1412875"/>
            <a:ext cx="357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accent1"/>
                </a:solidFill>
                <a:latin typeface="Lucida Console" pitchFamily="49" charset="0"/>
              </a:rPr>
              <a:t>4</a:t>
            </a:r>
          </a:p>
        </p:txBody>
      </p:sp>
      <p:sp>
        <p:nvSpPr>
          <p:cNvPr id="265422" name="Text Box 206"/>
          <p:cNvSpPr txBox="1">
            <a:spLocks noChangeArrowheads="1"/>
          </p:cNvSpPr>
          <p:nvPr/>
        </p:nvSpPr>
        <p:spPr bwMode="auto">
          <a:xfrm>
            <a:off x="539750" y="1870075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accent1"/>
                </a:solidFill>
                <a:latin typeface="Lucida Console" pitchFamily="49" charset="0"/>
              </a:rPr>
              <a:t>3</a:t>
            </a:r>
          </a:p>
        </p:txBody>
      </p:sp>
      <p:sp>
        <p:nvSpPr>
          <p:cNvPr id="265423" name="Text Box 207"/>
          <p:cNvSpPr txBox="1">
            <a:spLocks noChangeArrowheads="1"/>
          </p:cNvSpPr>
          <p:nvPr/>
        </p:nvSpPr>
        <p:spPr bwMode="auto">
          <a:xfrm>
            <a:off x="539750" y="2276475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accent1"/>
                </a:solidFill>
                <a:latin typeface="Lucida Console" pitchFamily="49" charset="0"/>
              </a:rPr>
              <a:t>2</a:t>
            </a:r>
          </a:p>
        </p:txBody>
      </p:sp>
      <p:sp>
        <p:nvSpPr>
          <p:cNvPr id="265424" name="Text Box 208"/>
          <p:cNvSpPr txBox="1">
            <a:spLocks noChangeArrowheads="1"/>
          </p:cNvSpPr>
          <p:nvPr/>
        </p:nvSpPr>
        <p:spPr bwMode="auto">
          <a:xfrm>
            <a:off x="7235825" y="758825"/>
            <a:ext cx="3603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  <a:latin typeface="Verdana" pitchFamily="34" charset="0"/>
              </a:rPr>
              <a:t>0</a:t>
            </a:r>
          </a:p>
        </p:txBody>
      </p:sp>
      <p:sp>
        <p:nvSpPr>
          <p:cNvPr id="265425" name="Text Box 209"/>
          <p:cNvSpPr txBox="1">
            <a:spLocks noChangeArrowheads="1"/>
          </p:cNvSpPr>
          <p:nvPr/>
        </p:nvSpPr>
        <p:spPr bwMode="auto">
          <a:xfrm>
            <a:off x="539750" y="2276475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accent1"/>
                </a:solidFill>
                <a:latin typeface="Lucida Console" pitchFamily="49" charset="0"/>
              </a:rPr>
              <a:t>3</a:t>
            </a:r>
          </a:p>
        </p:txBody>
      </p:sp>
      <p:sp>
        <p:nvSpPr>
          <p:cNvPr id="265426" name="Text Box 210"/>
          <p:cNvSpPr txBox="1">
            <a:spLocks noChangeArrowheads="1"/>
          </p:cNvSpPr>
          <p:nvPr/>
        </p:nvSpPr>
        <p:spPr bwMode="auto">
          <a:xfrm>
            <a:off x="542925" y="1412875"/>
            <a:ext cx="357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accent1"/>
                </a:solidFill>
                <a:latin typeface="Lucida Console" pitchFamily="49" charset="0"/>
              </a:rPr>
              <a:t>3</a:t>
            </a:r>
          </a:p>
        </p:txBody>
      </p:sp>
      <p:sp>
        <p:nvSpPr>
          <p:cNvPr id="265427" name="Text Box 211"/>
          <p:cNvSpPr txBox="1">
            <a:spLocks noChangeArrowheads="1"/>
          </p:cNvSpPr>
          <p:nvPr/>
        </p:nvSpPr>
        <p:spPr bwMode="auto">
          <a:xfrm>
            <a:off x="468313" y="1870075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accent1"/>
                </a:solidFill>
                <a:latin typeface="Lucida Console" pitchFamily="49" charset="0"/>
              </a:rPr>
              <a:t>-1</a:t>
            </a:r>
          </a:p>
        </p:txBody>
      </p:sp>
      <p:sp>
        <p:nvSpPr>
          <p:cNvPr id="265428" name="Text Box 212"/>
          <p:cNvSpPr txBox="1">
            <a:spLocks noChangeArrowheads="1"/>
          </p:cNvSpPr>
          <p:nvPr/>
        </p:nvSpPr>
        <p:spPr bwMode="auto">
          <a:xfrm>
            <a:off x="541338" y="2276475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accent1"/>
                </a:solidFill>
                <a:latin typeface="Lucida Console" pitchFamily="49" charset="0"/>
              </a:rPr>
              <a:t>4</a:t>
            </a:r>
          </a:p>
        </p:txBody>
      </p:sp>
      <p:sp>
        <p:nvSpPr>
          <p:cNvPr id="265429" name="Text Box 213"/>
          <p:cNvSpPr txBox="1">
            <a:spLocks noChangeArrowheads="1"/>
          </p:cNvSpPr>
          <p:nvPr/>
        </p:nvSpPr>
        <p:spPr bwMode="auto">
          <a:xfrm>
            <a:off x="1906588" y="595313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tx2"/>
                </a:solidFill>
              </a:rPr>
              <a:t>&lt;1, 3&gt;</a:t>
            </a:r>
          </a:p>
        </p:txBody>
      </p:sp>
      <p:sp>
        <p:nvSpPr>
          <p:cNvPr id="265430" name="Text Box 214"/>
          <p:cNvSpPr txBox="1">
            <a:spLocks noChangeArrowheads="1"/>
          </p:cNvSpPr>
          <p:nvPr/>
        </p:nvSpPr>
        <p:spPr bwMode="auto">
          <a:xfrm>
            <a:off x="2771775" y="595313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tx2"/>
                </a:solidFill>
              </a:rPr>
              <a:t>&lt;2, 1&gt;</a:t>
            </a:r>
          </a:p>
        </p:txBody>
      </p:sp>
      <p:sp>
        <p:nvSpPr>
          <p:cNvPr id="265431" name="Text Box 215"/>
          <p:cNvSpPr txBox="1">
            <a:spLocks noChangeArrowheads="1"/>
          </p:cNvSpPr>
          <p:nvPr/>
        </p:nvSpPr>
        <p:spPr bwMode="auto">
          <a:xfrm>
            <a:off x="3635375" y="595313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tx2"/>
                </a:solidFill>
              </a:rPr>
              <a:t>&lt;4, 2&gt;</a:t>
            </a:r>
          </a:p>
        </p:txBody>
      </p:sp>
      <p:sp>
        <p:nvSpPr>
          <p:cNvPr id="265432" name="Text Box 216"/>
          <p:cNvSpPr txBox="1">
            <a:spLocks noChangeArrowheads="1"/>
          </p:cNvSpPr>
          <p:nvPr/>
        </p:nvSpPr>
        <p:spPr bwMode="auto">
          <a:xfrm>
            <a:off x="4498975" y="595313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tx2"/>
                </a:solidFill>
              </a:rPr>
              <a:t>&lt;3, 4&gt;</a:t>
            </a:r>
          </a:p>
        </p:txBody>
      </p:sp>
      <p:sp>
        <p:nvSpPr>
          <p:cNvPr id="265433" name="Text Box 217"/>
          <p:cNvSpPr txBox="1">
            <a:spLocks noChangeArrowheads="1"/>
          </p:cNvSpPr>
          <p:nvPr/>
        </p:nvSpPr>
        <p:spPr bwMode="auto">
          <a:xfrm>
            <a:off x="539750" y="2276475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accent1"/>
                </a:solidFill>
                <a:latin typeface="Lucida Console" pitchFamily="49" charset="0"/>
              </a:rPr>
              <a:t>5</a:t>
            </a:r>
          </a:p>
        </p:txBody>
      </p:sp>
      <p:grpSp>
        <p:nvGrpSpPr>
          <p:cNvPr id="265434" name="Group 218"/>
          <p:cNvGrpSpPr>
            <a:grpSpLocks/>
          </p:cNvGrpSpPr>
          <p:nvPr/>
        </p:nvGrpSpPr>
        <p:grpSpPr bwMode="auto">
          <a:xfrm>
            <a:off x="8532813" y="1412875"/>
            <a:ext cx="288925" cy="581025"/>
            <a:chOff x="1338" y="894"/>
            <a:chExt cx="182" cy="366"/>
          </a:xfrm>
        </p:grpSpPr>
        <p:sp>
          <p:nvSpPr>
            <p:cNvPr id="265435" name="Rectangle 219"/>
            <p:cNvSpPr>
              <a:spLocks noChangeArrowheads="1"/>
            </p:cNvSpPr>
            <p:nvPr/>
          </p:nvSpPr>
          <p:spPr bwMode="auto">
            <a:xfrm>
              <a:off x="1338" y="935"/>
              <a:ext cx="182" cy="1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5436" name="Rectangle 220"/>
            <p:cNvSpPr>
              <a:spLocks noChangeArrowheads="1"/>
            </p:cNvSpPr>
            <p:nvPr/>
          </p:nvSpPr>
          <p:spPr bwMode="auto">
            <a:xfrm>
              <a:off x="1338" y="1071"/>
              <a:ext cx="182" cy="13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5437" name="Text Box 221"/>
            <p:cNvSpPr txBox="1">
              <a:spLocks noChangeArrowheads="1"/>
            </p:cNvSpPr>
            <p:nvPr/>
          </p:nvSpPr>
          <p:spPr bwMode="auto">
            <a:xfrm>
              <a:off x="1338" y="894"/>
              <a:ext cx="181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600">
                  <a:solidFill>
                    <a:schemeClr val="accent2"/>
                  </a:solidFill>
                  <a:latin typeface="Lucida Console" pitchFamily="49" charset="0"/>
                </a:rPr>
                <a:t>35</a:t>
              </a:r>
            </a:p>
          </p:txBody>
        </p:sp>
      </p:grpSp>
      <p:sp>
        <p:nvSpPr>
          <p:cNvPr id="265438" name="Text Box 222"/>
          <p:cNvSpPr txBox="1">
            <a:spLocks noChangeArrowheads="1"/>
          </p:cNvSpPr>
          <p:nvPr/>
        </p:nvSpPr>
        <p:spPr bwMode="auto">
          <a:xfrm>
            <a:off x="541338" y="1412875"/>
            <a:ext cx="357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accent1"/>
                </a:solidFill>
                <a:latin typeface="Lucida Console" pitchFamily="49" charset="0"/>
              </a:rPr>
              <a:t>5</a:t>
            </a:r>
          </a:p>
        </p:txBody>
      </p:sp>
      <p:sp>
        <p:nvSpPr>
          <p:cNvPr id="265439" name="Text Box 223"/>
          <p:cNvSpPr txBox="1">
            <a:spLocks noChangeArrowheads="1"/>
          </p:cNvSpPr>
          <p:nvPr/>
        </p:nvSpPr>
        <p:spPr bwMode="auto">
          <a:xfrm>
            <a:off x="539750" y="1870075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accent1"/>
                </a:solidFill>
                <a:latin typeface="Lucida Console" pitchFamily="49" charset="0"/>
              </a:rPr>
              <a:t>3</a:t>
            </a:r>
          </a:p>
        </p:txBody>
      </p:sp>
      <p:sp>
        <p:nvSpPr>
          <p:cNvPr id="265440" name="Text Box 224"/>
          <p:cNvSpPr txBox="1">
            <a:spLocks noChangeArrowheads="1"/>
          </p:cNvSpPr>
          <p:nvPr/>
        </p:nvSpPr>
        <p:spPr bwMode="auto">
          <a:xfrm>
            <a:off x="7523163" y="406400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</a:rPr>
              <a:t>5</a:t>
            </a:r>
          </a:p>
        </p:txBody>
      </p:sp>
      <p:sp>
        <p:nvSpPr>
          <p:cNvPr id="265441" name="Text Box 225"/>
          <p:cNvSpPr txBox="1">
            <a:spLocks noChangeArrowheads="1"/>
          </p:cNvSpPr>
          <p:nvPr/>
        </p:nvSpPr>
        <p:spPr bwMode="auto">
          <a:xfrm>
            <a:off x="7523163" y="758825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</a:rPr>
              <a:t>5</a:t>
            </a:r>
          </a:p>
        </p:txBody>
      </p:sp>
      <p:sp>
        <p:nvSpPr>
          <p:cNvPr id="265442" name="Text Box 226"/>
          <p:cNvSpPr txBox="1">
            <a:spLocks noChangeArrowheads="1"/>
          </p:cNvSpPr>
          <p:nvPr/>
        </p:nvSpPr>
        <p:spPr bwMode="auto">
          <a:xfrm>
            <a:off x="827088" y="2684463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accent1"/>
                </a:solidFill>
                <a:latin typeface="Lucida Console" pitchFamily="49" charset="0"/>
              </a:rPr>
              <a:t>6</a:t>
            </a:r>
          </a:p>
        </p:txBody>
      </p:sp>
      <p:sp>
        <p:nvSpPr>
          <p:cNvPr id="265443" name="Text Box 227"/>
          <p:cNvSpPr txBox="1">
            <a:spLocks noChangeArrowheads="1"/>
          </p:cNvSpPr>
          <p:nvPr/>
        </p:nvSpPr>
        <p:spPr bwMode="auto">
          <a:xfrm>
            <a:off x="539750" y="2276475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accent1"/>
                </a:solidFill>
                <a:latin typeface="Lucida Console" pitchFamily="49" charset="0"/>
              </a:rPr>
              <a:t>6</a:t>
            </a:r>
          </a:p>
        </p:txBody>
      </p:sp>
      <p:grpSp>
        <p:nvGrpSpPr>
          <p:cNvPr id="265444" name="Group 228"/>
          <p:cNvGrpSpPr>
            <a:grpSpLocks/>
          </p:cNvGrpSpPr>
          <p:nvPr/>
        </p:nvGrpSpPr>
        <p:grpSpPr bwMode="auto">
          <a:xfrm>
            <a:off x="8243888" y="1412875"/>
            <a:ext cx="288925" cy="581025"/>
            <a:chOff x="1338" y="894"/>
            <a:chExt cx="182" cy="366"/>
          </a:xfrm>
        </p:grpSpPr>
        <p:sp>
          <p:nvSpPr>
            <p:cNvPr id="265445" name="Rectangle 229"/>
            <p:cNvSpPr>
              <a:spLocks noChangeArrowheads="1"/>
            </p:cNvSpPr>
            <p:nvPr/>
          </p:nvSpPr>
          <p:spPr bwMode="auto">
            <a:xfrm>
              <a:off x="1338" y="935"/>
              <a:ext cx="182" cy="1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5446" name="Rectangle 230"/>
            <p:cNvSpPr>
              <a:spLocks noChangeArrowheads="1"/>
            </p:cNvSpPr>
            <p:nvPr/>
          </p:nvSpPr>
          <p:spPr bwMode="auto">
            <a:xfrm>
              <a:off x="1338" y="1071"/>
              <a:ext cx="182" cy="13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5447" name="Text Box 231"/>
            <p:cNvSpPr txBox="1">
              <a:spLocks noChangeArrowheads="1"/>
            </p:cNvSpPr>
            <p:nvPr/>
          </p:nvSpPr>
          <p:spPr bwMode="auto">
            <a:xfrm>
              <a:off x="1338" y="894"/>
              <a:ext cx="181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600">
                  <a:solidFill>
                    <a:schemeClr val="accent2"/>
                  </a:solidFill>
                  <a:latin typeface="Lucida Console" pitchFamily="49" charset="0"/>
                </a:rPr>
                <a:t>56</a:t>
              </a:r>
            </a:p>
          </p:txBody>
        </p:sp>
      </p:grpSp>
      <p:sp>
        <p:nvSpPr>
          <p:cNvPr id="265448" name="Text Box 232"/>
          <p:cNvSpPr txBox="1">
            <a:spLocks noChangeArrowheads="1"/>
          </p:cNvSpPr>
          <p:nvPr/>
        </p:nvSpPr>
        <p:spPr bwMode="auto">
          <a:xfrm>
            <a:off x="541338" y="1412875"/>
            <a:ext cx="357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accent1"/>
                </a:solidFill>
                <a:latin typeface="Lucida Console" pitchFamily="49" charset="0"/>
              </a:rPr>
              <a:t>6</a:t>
            </a:r>
          </a:p>
        </p:txBody>
      </p:sp>
      <p:sp>
        <p:nvSpPr>
          <p:cNvPr id="265449" name="Text Box 233"/>
          <p:cNvSpPr txBox="1">
            <a:spLocks noChangeArrowheads="1"/>
          </p:cNvSpPr>
          <p:nvPr/>
        </p:nvSpPr>
        <p:spPr bwMode="auto">
          <a:xfrm>
            <a:off x="539750" y="1870075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accent1"/>
                </a:solidFill>
                <a:latin typeface="Lucida Console" pitchFamily="49" charset="0"/>
              </a:rPr>
              <a:t>5</a:t>
            </a:r>
          </a:p>
        </p:txBody>
      </p:sp>
      <p:sp>
        <p:nvSpPr>
          <p:cNvPr id="265450" name="Text Box 234"/>
          <p:cNvSpPr txBox="1">
            <a:spLocks noChangeArrowheads="1"/>
          </p:cNvSpPr>
          <p:nvPr/>
        </p:nvSpPr>
        <p:spPr bwMode="auto">
          <a:xfrm>
            <a:off x="7812088" y="406400"/>
            <a:ext cx="287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</a:rPr>
              <a:t>6</a:t>
            </a:r>
          </a:p>
        </p:txBody>
      </p:sp>
      <p:sp>
        <p:nvSpPr>
          <p:cNvPr id="265451" name="Text Box 235"/>
          <p:cNvSpPr txBox="1">
            <a:spLocks noChangeArrowheads="1"/>
          </p:cNvSpPr>
          <p:nvPr/>
        </p:nvSpPr>
        <p:spPr bwMode="auto">
          <a:xfrm>
            <a:off x="7812088" y="758825"/>
            <a:ext cx="287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</a:rPr>
              <a:t>6</a:t>
            </a:r>
          </a:p>
        </p:txBody>
      </p:sp>
      <p:sp>
        <p:nvSpPr>
          <p:cNvPr id="265452" name="Text Box 236"/>
          <p:cNvSpPr txBox="1">
            <a:spLocks noChangeArrowheads="1"/>
          </p:cNvSpPr>
          <p:nvPr/>
        </p:nvSpPr>
        <p:spPr bwMode="auto">
          <a:xfrm>
            <a:off x="827088" y="2684463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accent1"/>
                </a:solidFill>
                <a:latin typeface="Lucida Console" pitchFamily="49" charset="0"/>
              </a:rPr>
              <a:t>7</a:t>
            </a:r>
          </a:p>
        </p:txBody>
      </p:sp>
      <p:sp>
        <p:nvSpPr>
          <p:cNvPr id="265453" name="Text Box 237"/>
          <p:cNvSpPr txBox="1">
            <a:spLocks noChangeArrowheads="1"/>
          </p:cNvSpPr>
          <p:nvPr/>
        </p:nvSpPr>
        <p:spPr bwMode="auto">
          <a:xfrm>
            <a:off x="539750" y="2276475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accent1"/>
                </a:solidFill>
                <a:latin typeface="Lucida Console" pitchFamily="49" charset="0"/>
              </a:rPr>
              <a:t>7</a:t>
            </a:r>
          </a:p>
        </p:txBody>
      </p:sp>
      <p:grpSp>
        <p:nvGrpSpPr>
          <p:cNvPr id="265454" name="Group 238"/>
          <p:cNvGrpSpPr>
            <a:grpSpLocks/>
          </p:cNvGrpSpPr>
          <p:nvPr/>
        </p:nvGrpSpPr>
        <p:grpSpPr bwMode="auto">
          <a:xfrm>
            <a:off x="7954963" y="1412875"/>
            <a:ext cx="288925" cy="581025"/>
            <a:chOff x="1338" y="894"/>
            <a:chExt cx="182" cy="366"/>
          </a:xfrm>
        </p:grpSpPr>
        <p:sp>
          <p:nvSpPr>
            <p:cNvPr id="265455" name="Rectangle 239"/>
            <p:cNvSpPr>
              <a:spLocks noChangeArrowheads="1"/>
            </p:cNvSpPr>
            <p:nvPr/>
          </p:nvSpPr>
          <p:spPr bwMode="auto">
            <a:xfrm>
              <a:off x="1338" y="935"/>
              <a:ext cx="182" cy="1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5456" name="Rectangle 240"/>
            <p:cNvSpPr>
              <a:spLocks noChangeArrowheads="1"/>
            </p:cNvSpPr>
            <p:nvPr/>
          </p:nvSpPr>
          <p:spPr bwMode="auto">
            <a:xfrm>
              <a:off x="1338" y="1071"/>
              <a:ext cx="182" cy="13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5457" name="Text Box 241"/>
            <p:cNvSpPr txBox="1">
              <a:spLocks noChangeArrowheads="1"/>
            </p:cNvSpPr>
            <p:nvPr/>
          </p:nvSpPr>
          <p:spPr bwMode="auto">
            <a:xfrm>
              <a:off x="1338" y="894"/>
              <a:ext cx="181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600">
                  <a:solidFill>
                    <a:schemeClr val="accent2"/>
                  </a:solidFill>
                  <a:latin typeface="Lucida Console" pitchFamily="49" charset="0"/>
                </a:rPr>
                <a:t>67</a:t>
              </a:r>
            </a:p>
          </p:txBody>
        </p:sp>
      </p:grpSp>
      <p:sp>
        <p:nvSpPr>
          <p:cNvPr id="265458" name="Text Box 242"/>
          <p:cNvSpPr txBox="1">
            <a:spLocks noChangeArrowheads="1"/>
          </p:cNvSpPr>
          <p:nvPr/>
        </p:nvSpPr>
        <p:spPr bwMode="auto">
          <a:xfrm>
            <a:off x="541338" y="1412875"/>
            <a:ext cx="357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accent1"/>
                </a:solidFill>
                <a:latin typeface="Lucida Console" pitchFamily="49" charset="0"/>
              </a:rPr>
              <a:t>7</a:t>
            </a:r>
          </a:p>
        </p:txBody>
      </p:sp>
      <p:sp>
        <p:nvSpPr>
          <p:cNvPr id="265459" name="Text Box 243"/>
          <p:cNvSpPr txBox="1">
            <a:spLocks noChangeArrowheads="1"/>
          </p:cNvSpPr>
          <p:nvPr/>
        </p:nvSpPr>
        <p:spPr bwMode="auto">
          <a:xfrm>
            <a:off x="539750" y="1870075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accent1"/>
                </a:solidFill>
                <a:latin typeface="Lucida Console" pitchFamily="49" charset="0"/>
              </a:rPr>
              <a:t>6</a:t>
            </a:r>
          </a:p>
        </p:txBody>
      </p:sp>
      <p:sp>
        <p:nvSpPr>
          <p:cNvPr id="265460" name="Text Box 244"/>
          <p:cNvSpPr txBox="1">
            <a:spLocks noChangeArrowheads="1"/>
          </p:cNvSpPr>
          <p:nvPr/>
        </p:nvSpPr>
        <p:spPr bwMode="auto">
          <a:xfrm>
            <a:off x="8099425" y="404813"/>
            <a:ext cx="360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</a:rPr>
              <a:t>7</a:t>
            </a:r>
          </a:p>
        </p:txBody>
      </p:sp>
      <p:sp>
        <p:nvSpPr>
          <p:cNvPr id="265461" name="Text Box 245"/>
          <p:cNvSpPr txBox="1">
            <a:spLocks noChangeArrowheads="1"/>
          </p:cNvSpPr>
          <p:nvPr/>
        </p:nvSpPr>
        <p:spPr bwMode="auto">
          <a:xfrm>
            <a:off x="8099425" y="757238"/>
            <a:ext cx="360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</a:rPr>
              <a:t>7</a:t>
            </a:r>
          </a:p>
        </p:txBody>
      </p:sp>
      <p:sp>
        <p:nvSpPr>
          <p:cNvPr id="265462" name="Text Box 246"/>
          <p:cNvSpPr txBox="1">
            <a:spLocks noChangeArrowheads="1"/>
          </p:cNvSpPr>
          <p:nvPr/>
        </p:nvSpPr>
        <p:spPr bwMode="auto">
          <a:xfrm>
            <a:off x="827088" y="2684463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accent1"/>
                </a:solidFill>
                <a:latin typeface="Lucida Console" pitchFamily="49" charset="0"/>
              </a:rPr>
              <a:t>8</a:t>
            </a:r>
          </a:p>
        </p:txBody>
      </p:sp>
      <p:sp>
        <p:nvSpPr>
          <p:cNvPr id="265463" name="Text Box 247"/>
          <p:cNvSpPr txBox="1">
            <a:spLocks noChangeArrowheads="1"/>
          </p:cNvSpPr>
          <p:nvPr/>
        </p:nvSpPr>
        <p:spPr bwMode="auto">
          <a:xfrm>
            <a:off x="539750" y="2276475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accent1"/>
                </a:solidFill>
                <a:latin typeface="Lucida Console" pitchFamily="49" charset="0"/>
              </a:rPr>
              <a:t>9</a:t>
            </a:r>
          </a:p>
        </p:txBody>
      </p:sp>
      <p:grpSp>
        <p:nvGrpSpPr>
          <p:cNvPr id="265464" name="Group 248"/>
          <p:cNvGrpSpPr>
            <a:grpSpLocks/>
          </p:cNvGrpSpPr>
          <p:nvPr/>
        </p:nvGrpSpPr>
        <p:grpSpPr bwMode="auto">
          <a:xfrm>
            <a:off x="7667625" y="1412875"/>
            <a:ext cx="288925" cy="581025"/>
            <a:chOff x="1338" y="894"/>
            <a:chExt cx="182" cy="366"/>
          </a:xfrm>
        </p:grpSpPr>
        <p:sp>
          <p:nvSpPr>
            <p:cNvPr id="265465" name="Rectangle 249"/>
            <p:cNvSpPr>
              <a:spLocks noChangeArrowheads="1"/>
            </p:cNvSpPr>
            <p:nvPr/>
          </p:nvSpPr>
          <p:spPr bwMode="auto">
            <a:xfrm>
              <a:off x="1338" y="935"/>
              <a:ext cx="182" cy="1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5466" name="Rectangle 250"/>
            <p:cNvSpPr>
              <a:spLocks noChangeArrowheads="1"/>
            </p:cNvSpPr>
            <p:nvPr/>
          </p:nvSpPr>
          <p:spPr bwMode="auto">
            <a:xfrm>
              <a:off x="1338" y="1071"/>
              <a:ext cx="182" cy="13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5467" name="Text Box 251"/>
            <p:cNvSpPr txBox="1">
              <a:spLocks noChangeArrowheads="1"/>
            </p:cNvSpPr>
            <p:nvPr/>
          </p:nvSpPr>
          <p:spPr bwMode="auto">
            <a:xfrm>
              <a:off x="1338" y="894"/>
              <a:ext cx="181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600">
                  <a:solidFill>
                    <a:schemeClr val="accent2"/>
                  </a:solidFill>
                  <a:latin typeface="Lucida Console" pitchFamily="49" charset="0"/>
                </a:rPr>
                <a:t>79</a:t>
              </a:r>
            </a:p>
          </p:txBody>
        </p:sp>
      </p:grpSp>
      <p:sp>
        <p:nvSpPr>
          <p:cNvPr id="265468" name="Text Box 252"/>
          <p:cNvSpPr txBox="1">
            <a:spLocks noChangeArrowheads="1"/>
          </p:cNvSpPr>
          <p:nvPr/>
        </p:nvSpPr>
        <p:spPr bwMode="auto">
          <a:xfrm>
            <a:off x="541338" y="1412875"/>
            <a:ext cx="357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accent1"/>
                </a:solidFill>
                <a:latin typeface="Lucida Console" pitchFamily="49" charset="0"/>
              </a:rPr>
              <a:t>9</a:t>
            </a:r>
          </a:p>
        </p:txBody>
      </p:sp>
      <p:sp>
        <p:nvSpPr>
          <p:cNvPr id="265469" name="Text Box 253"/>
          <p:cNvSpPr txBox="1">
            <a:spLocks noChangeArrowheads="1"/>
          </p:cNvSpPr>
          <p:nvPr/>
        </p:nvSpPr>
        <p:spPr bwMode="auto">
          <a:xfrm>
            <a:off x="539750" y="1870075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accent1"/>
                </a:solidFill>
                <a:latin typeface="Lucida Console" pitchFamily="49" charset="0"/>
              </a:rPr>
              <a:t>7</a:t>
            </a:r>
          </a:p>
        </p:txBody>
      </p:sp>
      <p:sp>
        <p:nvSpPr>
          <p:cNvPr id="265470" name="Text Box 254"/>
          <p:cNvSpPr txBox="1">
            <a:spLocks noChangeArrowheads="1"/>
          </p:cNvSpPr>
          <p:nvPr/>
        </p:nvSpPr>
        <p:spPr bwMode="auto">
          <a:xfrm>
            <a:off x="8677275" y="406400"/>
            <a:ext cx="287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</a:rPr>
              <a:t>8</a:t>
            </a:r>
          </a:p>
        </p:txBody>
      </p:sp>
      <p:sp>
        <p:nvSpPr>
          <p:cNvPr id="265471" name="Text Box 255"/>
          <p:cNvSpPr txBox="1">
            <a:spLocks noChangeArrowheads="1"/>
          </p:cNvSpPr>
          <p:nvPr/>
        </p:nvSpPr>
        <p:spPr bwMode="auto">
          <a:xfrm>
            <a:off x="8677275" y="758825"/>
            <a:ext cx="287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</a:rPr>
              <a:t>8</a:t>
            </a:r>
          </a:p>
        </p:txBody>
      </p:sp>
      <p:sp>
        <p:nvSpPr>
          <p:cNvPr id="265472" name="Text Box 256"/>
          <p:cNvSpPr txBox="1">
            <a:spLocks noChangeArrowheads="1"/>
          </p:cNvSpPr>
          <p:nvPr/>
        </p:nvSpPr>
        <p:spPr bwMode="auto">
          <a:xfrm>
            <a:off x="827088" y="2684463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accent1"/>
                </a:solidFill>
                <a:latin typeface="Lucida Console" pitchFamily="49" charset="0"/>
              </a:rPr>
              <a:t>9</a:t>
            </a:r>
          </a:p>
        </p:txBody>
      </p:sp>
      <p:sp>
        <p:nvSpPr>
          <p:cNvPr id="265473" name="Text Box 257"/>
          <p:cNvSpPr txBox="1">
            <a:spLocks noChangeArrowheads="1"/>
          </p:cNvSpPr>
          <p:nvPr/>
        </p:nvSpPr>
        <p:spPr bwMode="auto">
          <a:xfrm>
            <a:off x="539750" y="2276475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accent1"/>
                </a:solidFill>
                <a:latin typeface="Lucida Console" pitchFamily="49" charset="0"/>
              </a:rPr>
              <a:t>7</a:t>
            </a:r>
          </a:p>
        </p:txBody>
      </p:sp>
      <p:sp>
        <p:nvSpPr>
          <p:cNvPr id="265474" name="Text Box 258"/>
          <p:cNvSpPr txBox="1">
            <a:spLocks noChangeArrowheads="1"/>
          </p:cNvSpPr>
          <p:nvPr/>
        </p:nvSpPr>
        <p:spPr bwMode="auto">
          <a:xfrm>
            <a:off x="541338" y="1412875"/>
            <a:ext cx="357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accent1"/>
                </a:solidFill>
                <a:latin typeface="Lucida Console" pitchFamily="49" charset="0"/>
              </a:rPr>
              <a:t>7</a:t>
            </a:r>
          </a:p>
        </p:txBody>
      </p:sp>
      <p:sp>
        <p:nvSpPr>
          <p:cNvPr id="265475" name="Text Box 259"/>
          <p:cNvSpPr txBox="1">
            <a:spLocks noChangeArrowheads="1"/>
          </p:cNvSpPr>
          <p:nvPr/>
        </p:nvSpPr>
        <p:spPr bwMode="auto">
          <a:xfrm>
            <a:off x="539750" y="1870075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accent1"/>
                </a:solidFill>
                <a:latin typeface="Lucida Console" pitchFamily="49" charset="0"/>
              </a:rPr>
              <a:t>6</a:t>
            </a:r>
          </a:p>
        </p:txBody>
      </p:sp>
      <p:sp>
        <p:nvSpPr>
          <p:cNvPr id="265476" name="Text Box 260"/>
          <p:cNvSpPr txBox="1">
            <a:spLocks noChangeArrowheads="1"/>
          </p:cNvSpPr>
          <p:nvPr/>
        </p:nvSpPr>
        <p:spPr bwMode="auto">
          <a:xfrm>
            <a:off x="539750" y="2276475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accent1"/>
                </a:solidFill>
                <a:latin typeface="Lucida Console" pitchFamily="49" charset="0"/>
              </a:rPr>
              <a:t>9</a:t>
            </a:r>
          </a:p>
        </p:txBody>
      </p:sp>
      <p:sp>
        <p:nvSpPr>
          <p:cNvPr id="265477" name="Text Box 261"/>
          <p:cNvSpPr txBox="1">
            <a:spLocks noChangeArrowheads="1"/>
          </p:cNvSpPr>
          <p:nvPr/>
        </p:nvSpPr>
        <p:spPr bwMode="auto">
          <a:xfrm>
            <a:off x="1044575" y="955675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accent1"/>
                </a:solidFill>
              </a:rPr>
              <a:t>&lt;7, 9&gt;</a:t>
            </a:r>
          </a:p>
        </p:txBody>
      </p:sp>
      <p:sp>
        <p:nvSpPr>
          <p:cNvPr id="265478" name="Text Box 262"/>
          <p:cNvSpPr txBox="1">
            <a:spLocks noChangeArrowheads="1"/>
          </p:cNvSpPr>
          <p:nvPr/>
        </p:nvSpPr>
        <p:spPr bwMode="auto">
          <a:xfrm>
            <a:off x="539750" y="2276475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accent1"/>
                </a:solidFill>
                <a:latin typeface="Lucida Console" pitchFamily="49" charset="0"/>
              </a:rPr>
              <a:t>8</a:t>
            </a:r>
          </a:p>
        </p:txBody>
      </p:sp>
      <p:grpSp>
        <p:nvGrpSpPr>
          <p:cNvPr id="265479" name="Group 263"/>
          <p:cNvGrpSpPr>
            <a:grpSpLocks/>
          </p:cNvGrpSpPr>
          <p:nvPr/>
        </p:nvGrpSpPr>
        <p:grpSpPr bwMode="auto">
          <a:xfrm>
            <a:off x="7667625" y="1412875"/>
            <a:ext cx="288925" cy="581025"/>
            <a:chOff x="1338" y="894"/>
            <a:chExt cx="182" cy="366"/>
          </a:xfrm>
        </p:grpSpPr>
        <p:sp>
          <p:nvSpPr>
            <p:cNvPr id="265480" name="Rectangle 264"/>
            <p:cNvSpPr>
              <a:spLocks noChangeArrowheads="1"/>
            </p:cNvSpPr>
            <p:nvPr/>
          </p:nvSpPr>
          <p:spPr bwMode="auto">
            <a:xfrm>
              <a:off x="1338" y="935"/>
              <a:ext cx="182" cy="1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5481" name="Rectangle 265"/>
            <p:cNvSpPr>
              <a:spLocks noChangeArrowheads="1"/>
            </p:cNvSpPr>
            <p:nvPr/>
          </p:nvSpPr>
          <p:spPr bwMode="auto">
            <a:xfrm>
              <a:off x="1338" y="1071"/>
              <a:ext cx="182" cy="13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5482" name="Text Box 266"/>
            <p:cNvSpPr txBox="1">
              <a:spLocks noChangeArrowheads="1"/>
            </p:cNvSpPr>
            <p:nvPr/>
          </p:nvSpPr>
          <p:spPr bwMode="auto">
            <a:xfrm>
              <a:off x="1338" y="894"/>
              <a:ext cx="181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600">
                  <a:solidFill>
                    <a:schemeClr val="accent2"/>
                  </a:solidFill>
                  <a:latin typeface="Lucida Console" pitchFamily="49" charset="0"/>
                </a:rPr>
                <a:t>78</a:t>
              </a:r>
            </a:p>
          </p:txBody>
        </p:sp>
      </p:grpSp>
      <p:sp>
        <p:nvSpPr>
          <p:cNvPr id="265483" name="Text Box 267"/>
          <p:cNvSpPr txBox="1">
            <a:spLocks noChangeArrowheads="1"/>
          </p:cNvSpPr>
          <p:nvPr/>
        </p:nvSpPr>
        <p:spPr bwMode="auto">
          <a:xfrm>
            <a:off x="541338" y="1412875"/>
            <a:ext cx="357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accent1"/>
                </a:solidFill>
                <a:latin typeface="Lucida Console" pitchFamily="49" charset="0"/>
              </a:rPr>
              <a:t>8</a:t>
            </a:r>
          </a:p>
        </p:txBody>
      </p:sp>
      <p:sp>
        <p:nvSpPr>
          <p:cNvPr id="265484" name="Text Box 268"/>
          <p:cNvSpPr txBox="1">
            <a:spLocks noChangeArrowheads="1"/>
          </p:cNvSpPr>
          <p:nvPr/>
        </p:nvSpPr>
        <p:spPr bwMode="auto">
          <a:xfrm>
            <a:off x="539750" y="1870075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accent1"/>
                </a:solidFill>
                <a:latin typeface="Lucida Console" pitchFamily="49" charset="0"/>
              </a:rPr>
              <a:t>7</a:t>
            </a:r>
          </a:p>
        </p:txBody>
      </p:sp>
      <p:sp>
        <p:nvSpPr>
          <p:cNvPr id="265485" name="Text Box 269"/>
          <p:cNvSpPr txBox="1">
            <a:spLocks noChangeArrowheads="1"/>
          </p:cNvSpPr>
          <p:nvPr/>
        </p:nvSpPr>
        <p:spPr bwMode="auto">
          <a:xfrm>
            <a:off x="8388350" y="406400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</a:rPr>
              <a:t>9</a:t>
            </a:r>
          </a:p>
        </p:txBody>
      </p:sp>
      <p:sp>
        <p:nvSpPr>
          <p:cNvPr id="265486" name="Text Box 270"/>
          <p:cNvSpPr txBox="1">
            <a:spLocks noChangeArrowheads="1"/>
          </p:cNvSpPr>
          <p:nvPr/>
        </p:nvSpPr>
        <p:spPr bwMode="auto">
          <a:xfrm>
            <a:off x="8388350" y="758825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Verdana" pitchFamily="34" charset="0"/>
              </a:rPr>
              <a:t>9</a:t>
            </a:r>
          </a:p>
        </p:txBody>
      </p:sp>
      <p:sp>
        <p:nvSpPr>
          <p:cNvPr id="265487" name="Text Box 271"/>
          <p:cNvSpPr txBox="1">
            <a:spLocks noChangeArrowheads="1"/>
          </p:cNvSpPr>
          <p:nvPr/>
        </p:nvSpPr>
        <p:spPr bwMode="auto">
          <a:xfrm>
            <a:off x="827088" y="2684463"/>
            <a:ext cx="574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accent1"/>
                </a:solidFill>
                <a:latin typeface="Lucida Console" pitchFamily="49" charset="0"/>
              </a:rPr>
              <a:t>10</a:t>
            </a:r>
          </a:p>
        </p:txBody>
      </p:sp>
      <p:sp>
        <p:nvSpPr>
          <p:cNvPr id="265488" name="Text Box 272"/>
          <p:cNvSpPr txBox="1">
            <a:spLocks noChangeArrowheads="1"/>
          </p:cNvSpPr>
          <p:nvPr/>
        </p:nvSpPr>
        <p:spPr bwMode="auto">
          <a:xfrm>
            <a:off x="539750" y="2276475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accent1"/>
                </a:solidFill>
                <a:latin typeface="Lucida Console" pitchFamily="49" charset="0"/>
              </a:rPr>
              <a:t>7</a:t>
            </a:r>
          </a:p>
        </p:txBody>
      </p:sp>
      <p:sp>
        <p:nvSpPr>
          <p:cNvPr id="265489" name="Text Box 273"/>
          <p:cNvSpPr txBox="1">
            <a:spLocks noChangeArrowheads="1"/>
          </p:cNvSpPr>
          <p:nvPr/>
        </p:nvSpPr>
        <p:spPr bwMode="auto">
          <a:xfrm>
            <a:off x="541338" y="1412875"/>
            <a:ext cx="357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accent1"/>
                </a:solidFill>
                <a:latin typeface="Lucida Console" pitchFamily="49" charset="0"/>
              </a:rPr>
              <a:t>7</a:t>
            </a:r>
          </a:p>
        </p:txBody>
      </p:sp>
      <p:sp>
        <p:nvSpPr>
          <p:cNvPr id="265490" name="Text Box 274"/>
          <p:cNvSpPr txBox="1">
            <a:spLocks noChangeArrowheads="1"/>
          </p:cNvSpPr>
          <p:nvPr/>
        </p:nvSpPr>
        <p:spPr bwMode="auto">
          <a:xfrm>
            <a:off x="539750" y="1870075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accent1"/>
                </a:solidFill>
                <a:latin typeface="Lucida Console" pitchFamily="49" charset="0"/>
              </a:rPr>
              <a:t>6</a:t>
            </a:r>
          </a:p>
        </p:txBody>
      </p:sp>
      <p:sp>
        <p:nvSpPr>
          <p:cNvPr id="265491" name="Text Box 275"/>
          <p:cNvSpPr txBox="1">
            <a:spLocks noChangeArrowheads="1"/>
          </p:cNvSpPr>
          <p:nvPr/>
        </p:nvSpPr>
        <p:spPr bwMode="auto">
          <a:xfrm>
            <a:off x="539750" y="2276475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accent1"/>
                </a:solidFill>
                <a:latin typeface="Lucida Console" pitchFamily="49" charset="0"/>
              </a:rPr>
              <a:t>8</a:t>
            </a:r>
          </a:p>
        </p:txBody>
      </p:sp>
      <p:sp>
        <p:nvSpPr>
          <p:cNvPr id="265492" name="Text Box 276"/>
          <p:cNvSpPr txBox="1">
            <a:spLocks noChangeArrowheads="1"/>
          </p:cNvSpPr>
          <p:nvPr/>
        </p:nvSpPr>
        <p:spPr bwMode="auto">
          <a:xfrm>
            <a:off x="1042988" y="1316038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hlink"/>
                </a:solidFill>
              </a:rPr>
              <a:t>&lt;7, 8&gt;</a:t>
            </a:r>
          </a:p>
        </p:txBody>
      </p:sp>
      <p:sp>
        <p:nvSpPr>
          <p:cNvPr id="265493" name="Text Box 277"/>
          <p:cNvSpPr txBox="1">
            <a:spLocks noChangeArrowheads="1"/>
          </p:cNvSpPr>
          <p:nvPr/>
        </p:nvSpPr>
        <p:spPr bwMode="auto">
          <a:xfrm>
            <a:off x="539750" y="2276475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accent1"/>
                </a:solidFill>
                <a:latin typeface="Lucida Console" pitchFamily="49" charset="0"/>
              </a:rPr>
              <a:t>6</a:t>
            </a:r>
          </a:p>
        </p:txBody>
      </p:sp>
      <p:sp>
        <p:nvSpPr>
          <p:cNvPr id="265494" name="Text Box 278"/>
          <p:cNvSpPr txBox="1">
            <a:spLocks noChangeArrowheads="1"/>
          </p:cNvSpPr>
          <p:nvPr/>
        </p:nvSpPr>
        <p:spPr bwMode="auto">
          <a:xfrm>
            <a:off x="539750" y="2276475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accent1"/>
                </a:solidFill>
                <a:latin typeface="Lucida Console" pitchFamily="49" charset="0"/>
              </a:rPr>
              <a:t>5</a:t>
            </a:r>
          </a:p>
        </p:txBody>
      </p:sp>
      <p:grpSp>
        <p:nvGrpSpPr>
          <p:cNvPr id="265495" name="Group 279"/>
          <p:cNvGrpSpPr>
            <a:grpSpLocks/>
          </p:cNvGrpSpPr>
          <p:nvPr/>
        </p:nvGrpSpPr>
        <p:grpSpPr bwMode="auto">
          <a:xfrm>
            <a:off x="7667625" y="1412875"/>
            <a:ext cx="288925" cy="581025"/>
            <a:chOff x="1338" y="894"/>
            <a:chExt cx="182" cy="366"/>
          </a:xfrm>
        </p:grpSpPr>
        <p:sp>
          <p:nvSpPr>
            <p:cNvPr id="265496" name="Rectangle 280"/>
            <p:cNvSpPr>
              <a:spLocks noChangeArrowheads="1"/>
            </p:cNvSpPr>
            <p:nvPr/>
          </p:nvSpPr>
          <p:spPr bwMode="auto">
            <a:xfrm>
              <a:off x="1338" y="935"/>
              <a:ext cx="182" cy="1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5497" name="Rectangle 281"/>
            <p:cNvSpPr>
              <a:spLocks noChangeArrowheads="1"/>
            </p:cNvSpPr>
            <p:nvPr/>
          </p:nvSpPr>
          <p:spPr bwMode="auto">
            <a:xfrm>
              <a:off x="1338" y="1071"/>
              <a:ext cx="182" cy="13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5498" name="Text Box 282"/>
            <p:cNvSpPr txBox="1">
              <a:spLocks noChangeArrowheads="1"/>
            </p:cNvSpPr>
            <p:nvPr/>
          </p:nvSpPr>
          <p:spPr bwMode="auto">
            <a:xfrm>
              <a:off x="1338" y="894"/>
              <a:ext cx="181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600">
                  <a:solidFill>
                    <a:schemeClr val="accent2"/>
                  </a:solidFill>
                  <a:latin typeface="Lucida Console" pitchFamily="49" charset="0"/>
                </a:rPr>
                <a:t>75</a:t>
              </a:r>
            </a:p>
          </p:txBody>
        </p:sp>
      </p:grpSp>
      <p:sp>
        <p:nvSpPr>
          <p:cNvPr id="265499" name="Text Box 283"/>
          <p:cNvSpPr txBox="1">
            <a:spLocks noChangeArrowheads="1"/>
          </p:cNvSpPr>
          <p:nvPr/>
        </p:nvSpPr>
        <p:spPr bwMode="auto">
          <a:xfrm>
            <a:off x="8101013" y="758825"/>
            <a:ext cx="3603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  <a:latin typeface="Verdana" pitchFamily="34" charset="0"/>
              </a:rPr>
              <a:t>5</a:t>
            </a:r>
          </a:p>
        </p:txBody>
      </p:sp>
      <p:sp>
        <p:nvSpPr>
          <p:cNvPr id="265500" name="Text Box 284"/>
          <p:cNvSpPr txBox="1">
            <a:spLocks noChangeArrowheads="1"/>
          </p:cNvSpPr>
          <p:nvPr/>
        </p:nvSpPr>
        <p:spPr bwMode="auto">
          <a:xfrm>
            <a:off x="541338" y="1412875"/>
            <a:ext cx="357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accent1"/>
                </a:solidFill>
                <a:latin typeface="Lucida Console" pitchFamily="49" charset="0"/>
              </a:rPr>
              <a:t>6</a:t>
            </a:r>
          </a:p>
        </p:txBody>
      </p:sp>
      <p:sp>
        <p:nvSpPr>
          <p:cNvPr id="265501" name="Text Box 285"/>
          <p:cNvSpPr txBox="1">
            <a:spLocks noChangeArrowheads="1"/>
          </p:cNvSpPr>
          <p:nvPr/>
        </p:nvSpPr>
        <p:spPr bwMode="auto">
          <a:xfrm>
            <a:off x="539750" y="1870075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accent1"/>
                </a:solidFill>
                <a:latin typeface="Lucida Console" pitchFamily="49" charset="0"/>
              </a:rPr>
              <a:t>5</a:t>
            </a:r>
          </a:p>
        </p:txBody>
      </p:sp>
      <p:sp>
        <p:nvSpPr>
          <p:cNvPr id="265502" name="Text Box 286"/>
          <p:cNvSpPr txBox="1">
            <a:spLocks noChangeArrowheads="1"/>
          </p:cNvSpPr>
          <p:nvPr/>
        </p:nvSpPr>
        <p:spPr bwMode="auto">
          <a:xfrm>
            <a:off x="539750" y="2276475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accent1"/>
                </a:solidFill>
                <a:latin typeface="Lucida Console" pitchFamily="49" charset="0"/>
              </a:rPr>
              <a:t>7</a:t>
            </a:r>
          </a:p>
        </p:txBody>
      </p:sp>
      <p:sp>
        <p:nvSpPr>
          <p:cNvPr id="265503" name="Text Box 287"/>
          <p:cNvSpPr txBox="1">
            <a:spLocks noChangeArrowheads="1"/>
          </p:cNvSpPr>
          <p:nvPr/>
        </p:nvSpPr>
        <p:spPr bwMode="auto">
          <a:xfrm>
            <a:off x="7812088" y="758825"/>
            <a:ext cx="287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chemeClr val="accent1"/>
                </a:solidFill>
                <a:latin typeface="Verdana" pitchFamily="34" charset="0"/>
              </a:rPr>
              <a:t>5</a:t>
            </a:r>
          </a:p>
        </p:txBody>
      </p:sp>
      <p:sp>
        <p:nvSpPr>
          <p:cNvPr id="265504" name="Rectangle 288"/>
          <p:cNvSpPr>
            <a:spLocks noChangeArrowheads="1"/>
          </p:cNvSpPr>
          <p:nvPr/>
        </p:nvSpPr>
        <p:spPr bwMode="auto">
          <a:xfrm>
            <a:off x="5999163" y="2420938"/>
            <a:ext cx="2965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bg1"/>
                </a:solidFill>
              </a:rPr>
              <a:t>back edge or not yet visited</a:t>
            </a:r>
          </a:p>
        </p:txBody>
      </p:sp>
      <p:sp>
        <p:nvSpPr>
          <p:cNvPr id="265318" name="Rectangle 102"/>
          <p:cNvSpPr>
            <a:spLocks noChangeArrowheads="1"/>
          </p:cNvSpPr>
          <p:nvPr/>
        </p:nvSpPr>
        <p:spPr bwMode="auto">
          <a:xfrm>
            <a:off x="3635375" y="2708275"/>
            <a:ext cx="3457575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5506" name="Line 290"/>
          <p:cNvSpPr>
            <a:spLocks noChangeShapeType="1"/>
          </p:cNvSpPr>
          <p:nvPr/>
        </p:nvSpPr>
        <p:spPr bwMode="auto">
          <a:xfrm flipH="1">
            <a:off x="6948488" y="2708275"/>
            <a:ext cx="647700" cy="144463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5507" name="Text Box 291"/>
          <p:cNvSpPr txBox="1">
            <a:spLocks noChangeArrowheads="1"/>
          </p:cNvSpPr>
          <p:nvPr/>
        </p:nvSpPr>
        <p:spPr bwMode="auto">
          <a:xfrm>
            <a:off x="539750" y="2276475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accent1"/>
                </a:solidFill>
                <a:latin typeface="Lucida Console" pitchFamily="49" charset="0"/>
              </a:rPr>
              <a:t>5</a:t>
            </a:r>
          </a:p>
        </p:txBody>
      </p:sp>
      <p:sp>
        <p:nvSpPr>
          <p:cNvPr id="265508" name="Text Box 292"/>
          <p:cNvSpPr txBox="1">
            <a:spLocks noChangeArrowheads="1"/>
          </p:cNvSpPr>
          <p:nvPr/>
        </p:nvSpPr>
        <p:spPr bwMode="auto">
          <a:xfrm>
            <a:off x="541338" y="1412875"/>
            <a:ext cx="357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accent1"/>
                </a:solidFill>
                <a:latin typeface="Lucida Console" pitchFamily="49" charset="0"/>
              </a:rPr>
              <a:t>5</a:t>
            </a:r>
          </a:p>
        </p:txBody>
      </p:sp>
      <p:sp>
        <p:nvSpPr>
          <p:cNvPr id="265509" name="Text Box 293"/>
          <p:cNvSpPr txBox="1">
            <a:spLocks noChangeArrowheads="1"/>
          </p:cNvSpPr>
          <p:nvPr/>
        </p:nvSpPr>
        <p:spPr bwMode="auto">
          <a:xfrm>
            <a:off x="539750" y="1870075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accent1"/>
                </a:solidFill>
                <a:latin typeface="Lucida Console" pitchFamily="49" charset="0"/>
              </a:rPr>
              <a:t>3</a:t>
            </a:r>
          </a:p>
        </p:txBody>
      </p:sp>
      <p:sp>
        <p:nvSpPr>
          <p:cNvPr id="265510" name="Text Box 294"/>
          <p:cNvSpPr txBox="1">
            <a:spLocks noChangeArrowheads="1"/>
          </p:cNvSpPr>
          <p:nvPr/>
        </p:nvSpPr>
        <p:spPr bwMode="auto">
          <a:xfrm>
            <a:off x="539750" y="2276475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accent1"/>
                </a:solidFill>
                <a:latin typeface="Lucida Console" pitchFamily="49" charset="0"/>
              </a:rPr>
              <a:t>6</a:t>
            </a:r>
          </a:p>
        </p:txBody>
      </p:sp>
      <p:sp>
        <p:nvSpPr>
          <p:cNvPr id="265511" name="Text Box 295"/>
          <p:cNvSpPr txBox="1">
            <a:spLocks noChangeArrowheads="1"/>
          </p:cNvSpPr>
          <p:nvPr/>
        </p:nvSpPr>
        <p:spPr bwMode="auto">
          <a:xfrm>
            <a:off x="1042988" y="1628775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folHlink"/>
                </a:solidFill>
              </a:rPr>
              <a:t>&lt;7, 5&gt;</a:t>
            </a:r>
          </a:p>
        </p:txBody>
      </p:sp>
      <p:sp>
        <p:nvSpPr>
          <p:cNvPr id="265512" name="Text Box 296"/>
          <p:cNvSpPr txBox="1">
            <a:spLocks noChangeArrowheads="1"/>
          </p:cNvSpPr>
          <p:nvPr/>
        </p:nvSpPr>
        <p:spPr bwMode="auto">
          <a:xfrm>
            <a:off x="1908175" y="1628775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folHlink"/>
                </a:solidFill>
              </a:rPr>
              <a:t>&lt;6, 7&gt;</a:t>
            </a:r>
          </a:p>
        </p:txBody>
      </p:sp>
      <p:sp>
        <p:nvSpPr>
          <p:cNvPr id="265513" name="Text Box 297"/>
          <p:cNvSpPr txBox="1">
            <a:spLocks noChangeArrowheads="1"/>
          </p:cNvSpPr>
          <p:nvPr/>
        </p:nvSpPr>
        <p:spPr bwMode="auto">
          <a:xfrm>
            <a:off x="1044575" y="1963738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folHlink"/>
                </a:solidFill>
              </a:rPr>
              <a:t>&lt;5, 6&gt;</a:t>
            </a:r>
          </a:p>
        </p:txBody>
      </p:sp>
      <p:sp>
        <p:nvSpPr>
          <p:cNvPr id="265514" name="Text Box 298"/>
          <p:cNvSpPr txBox="1">
            <a:spLocks noChangeArrowheads="1"/>
          </p:cNvSpPr>
          <p:nvPr/>
        </p:nvSpPr>
        <p:spPr bwMode="auto">
          <a:xfrm>
            <a:off x="539750" y="2276475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accent1"/>
                </a:solidFill>
                <a:latin typeface="Lucida Console" pitchFamily="49" charset="0"/>
              </a:rPr>
              <a:t>7</a:t>
            </a:r>
          </a:p>
        </p:txBody>
      </p:sp>
      <p:sp>
        <p:nvSpPr>
          <p:cNvPr id="265515" name="Text Box 299"/>
          <p:cNvSpPr txBox="1">
            <a:spLocks noChangeArrowheads="1"/>
          </p:cNvSpPr>
          <p:nvPr/>
        </p:nvSpPr>
        <p:spPr bwMode="auto">
          <a:xfrm>
            <a:off x="539750" y="2276475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accent1"/>
                </a:solidFill>
                <a:latin typeface="Lucida Console" pitchFamily="49" charset="0"/>
              </a:rPr>
              <a:t>3</a:t>
            </a:r>
          </a:p>
        </p:txBody>
      </p:sp>
      <p:sp>
        <p:nvSpPr>
          <p:cNvPr id="265516" name="Text Box 300"/>
          <p:cNvSpPr txBox="1">
            <a:spLocks noChangeArrowheads="1"/>
          </p:cNvSpPr>
          <p:nvPr/>
        </p:nvSpPr>
        <p:spPr bwMode="auto">
          <a:xfrm>
            <a:off x="542925" y="1412875"/>
            <a:ext cx="357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accent1"/>
                </a:solidFill>
                <a:latin typeface="Lucida Console" pitchFamily="49" charset="0"/>
              </a:rPr>
              <a:t>3</a:t>
            </a:r>
          </a:p>
        </p:txBody>
      </p:sp>
      <p:sp>
        <p:nvSpPr>
          <p:cNvPr id="265517" name="Text Box 301"/>
          <p:cNvSpPr txBox="1">
            <a:spLocks noChangeArrowheads="1"/>
          </p:cNvSpPr>
          <p:nvPr/>
        </p:nvSpPr>
        <p:spPr bwMode="auto">
          <a:xfrm>
            <a:off x="395288" y="1870075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accent1"/>
                </a:solidFill>
                <a:latin typeface="Lucida Console" pitchFamily="49" charset="0"/>
              </a:rPr>
              <a:t>-1</a:t>
            </a:r>
          </a:p>
        </p:txBody>
      </p:sp>
      <p:sp>
        <p:nvSpPr>
          <p:cNvPr id="265518" name="Text Box 302"/>
          <p:cNvSpPr txBox="1">
            <a:spLocks noChangeArrowheads="1"/>
          </p:cNvSpPr>
          <p:nvPr/>
        </p:nvSpPr>
        <p:spPr bwMode="auto">
          <a:xfrm>
            <a:off x="541338" y="2276475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accent1"/>
                </a:solidFill>
                <a:latin typeface="Lucida Console" pitchFamily="49" charset="0"/>
              </a:rPr>
              <a:t>5</a:t>
            </a:r>
          </a:p>
        </p:txBody>
      </p:sp>
      <p:sp>
        <p:nvSpPr>
          <p:cNvPr id="265519" name="Text Box 303"/>
          <p:cNvSpPr txBox="1">
            <a:spLocks noChangeArrowheads="1"/>
          </p:cNvSpPr>
          <p:nvPr/>
        </p:nvSpPr>
        <p:spPr bwMode="auto">
          <a:xfrm>
            <a:off x="1042988" y="2276475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rgbClr val="FF0000"/>
                </a:solidFill>
              </a:rPr>
              <a:t>&lt;3, 5&gt;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08E7-7627-4C97-BB7F-D9D46D096B4F}" type="slidenum">
              <a:rPr lang="en-US" altLang="zh-TW" smtClean="0"/>
              <a:pPr/>
              <a:t>57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2921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 nodeType="clickPar">
                      <p:stCondLst>
                        <p:cond delay="indefinite"/>
                      </p:stCondLst>
                      <p:childTnLst>
                        <p:par>
                          <p:cTn id="2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 nodeType="clickPar">
                      <p:stCondLst>
                        <p:cond delay="indefinite"/>
                      </p:stCondLst>
                      <p:childTnLst>
                        <p:par>
                          <p:cTn id="2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 nodeType="clickPar">
                      <p:stCondLst>
                        <p:cond delay="indefinite"/>
                      </p:stCondLst>
                      <p:childTnLst>
                        <p:par>
                          <p:cTn id="2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 nodeType="clickPar">
                      <p:stCondLst>
                        <p:cond delay="indefinite"/>
                      </p:stCondLst>
                      <p:childTnLst>
                        <p:par>
                          <p:cTn id="2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 nodeType="clickPar">
                      <p:stCondLst>
                        <p:cond delay="indefinite"/>
                      </p:stCondLst>
                      <p:childTnLst>
                        <p:par>
                          <p:cTn id="2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 nodeType="clickPar">
                      <p:stCondLst>
                        <p:cond delay="indefinite"/>
                      </p:stCondLst>
                      <p:childTnLst>
                        <p:par>
                          <p:cTn id="3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 nodeType="clickPar">
                      <p:stCondLst>
                        <p:cond delay="indefinite"/>
                      </p:stCondLst>
                      <p:childTnLst>
                        <p:par>
                          <p:cTn id="3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3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 nodeType="clickPar">
                      <p:stCondLst>
                        <p:cond delay="indefinite"/>
                      </p:stCondLst>
                      <p:childTnLst>
                        <p:par>
                          <p:cTn id="3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9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 nodeType="clickPar">
                      <p:stCondLst>
                        <p:cond delay="indefinite"/>
                      </p:stCondLst>
                      <p:childTnLst>
                        <p:par>
                          <p:cTn id="3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5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 nodeType="clickPar">
                      <p:stCondLst>
                        <p:cond delay="indefinite"/>
                      </p:stCondLst>
                      <p:childTnLst>
                        <p:par>
                          <p:cTn id="3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 nodeType="clickPar">
                      <p:stCondLst>
                        <p:cond delay="indefinite"/>
                      </p:stCondLst>
                      <p:childTnLst>
                        <p:par>
                          <p:cTn id="3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9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 nodeType="clickPar">
                      <p:stCondLst>
                        <p:cond delay="indefinite"/>
                      </p:stCondLst>
                      <p:childTnLst>
                        <p:par>
                          <p:cTn id="3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0" dur="500" fill="hold"/>
                                        <p:tgtEl>
                                          <p:spTgt spid="2653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 nodeType="clickPar">
                      <p:stCondLst>
                        <p:cond delay="indefinite"/>
                      </p:stCondLst>
                      <p:childTnLst>
                        <p:par>
                          <p:cTn id="3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 nodeType="clickPar">
                      <p:stCondLst>
                        <p:cond delay="indefinite"/>
                      </p:stCondLst>
                      <p:childTnLst>
                        <p:par>
                          <p:cTn id="3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 nodeType="clickPar">
                      <p:stCondLst>
                        <p:cond delay="indefinite"/>
                      </p:stCondLst>
                      <p:childTnLst>
                        <p:par>
                          <p:cTn id="3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 nodeType="clickPar">
                      <p:stCondLst>
                        <p:cond delay="indefinite"/>
                      </p:stCondLst>
                      <p:childTnLst>
                        <p:par>
                          <p:cTn id="3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 nodeType="clickPar">
                      <p:stCondLst>
                        <p:cond delay="indefinite"/>
                      </p:stCondLst>
                      <p:childTnLst>
                        <p:par>
                          <p:cTn id="4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5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 nodeType="clickPar">
                      <p:stCondLst>
                        <p:cond delay="indefinite"/>
                      </p:stCondLst>
                      <p:childTnLst>
                        <p:par>
                          <p:cTn id="4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5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 nodeType="clickPar">
                      <p:stCondLst>
                        <p:cond delay="indefinite"/>
                      </p:stCondLst>
                      <p:childTnLst>
                        <p:par>
                          <p:cTn id="4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1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 nodeType="clickPar">
                      <p:stCondLst>
                        <p:cond delay="indefinite"/>
                      </p:stCondLst>
                      <p:childTnLst>
                        <p:par>
                          <p:cTn id="4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7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 nodeType="clickPar">
                      <p:stCondLst>
                        <p:cond delay="indefinite"/>
                      </p:stCondLst>
                      <p:childTnLst>
                        <p:par>
                          <p:cTn id="4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 nodeType="clickPar">
                      <p:stCondLst>
                        <p:cond delay="indefinite"/>
                      </p:stCondLst>
                      <p:childTnLst>
                        <p:par>
                          <p:cTn id="4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3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 nodeType="clickPar">
                      <p:stCondLst>
                        <p:cond delay="indefinite"/>
                      </p:stCondLst>
                      <p:childTnLst>
                        <p:par>
                          <p:cTn id="4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3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 nodeType="clickPar">
                      <p:stCondLst>
                        <p:cond delay="indefinite"/>
                      </p:stCondLst>
                      <p:childTnLst>
                        <p:par>
                          <p:cTn id="4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9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 nodeType="clickPar">
                      <p:stCondLst>
                        <p:cond delay="indefinite"/>
                      </p:stCondLst>
                      <p:childTnLst>
                        <p:par>
                          <p:cTn id="4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7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 nodeType="clickPar">
                      <p:stCondLst>
                        <p:cond delay="indefinite"/>
                      </p:stCondLst>
                      <p:childTnLst>
                        <p:par>
                          <p:cTn id="4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3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 nodeType="clickPar">
                      <p:stCondLst>
                        <p:cond delay="indefinite"/>
                      </p:stCondLst>
                      <p:childTnLst>
                        <p:par>
                          <p:cTn id="4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9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 nodeType="clickPar">
                      <p:stCondLst>
                        <p:cond delay="indefinite"/>
                      </p:stCondLst>
                      <p:childTnLst>
                        <p:par>
                          <p:cTn id="4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1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 nodeType="clickPar">
                      <p:stCondLst>
                        <p:cond delay="indefinite"/>
                      </p:stCondLst>
                      <p:childTnLst>
                        <p:par>
                          <p:cTn id="4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7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 nodeType="clickPar">
                      <p:stCondLst>
                        <p:cond delay="indefinite"/>
                      </p:stCondLst>
                      <p:childTnLst>
                        <p:par>
                          <p:cTn id="5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1" fill="hold" nodeType="clickPar">
                      <p:stCondLst>
                        <p:cond delay="indefinite"/>
                      </p:stCondLst>
                      <p:childTnLst>
                        <p:par>
                          <p:cTn id="5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 nodeType="clickPar">
                      <p:stCondLst>
                        <p:cond delay="indefinite"/>
                      </p:stCondLst>
                      <p:childTnLst>
                        <p:par>
                          <p:cTn id="5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1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7" fill="hold" nodeType="clickPar">
                      <p:stCondLst>
                        <p:cond delay="indefinite"/>
                      </p:stCondLst>
                      <p:childTnLst>
                        <p:par>
                          <p:cTn id="5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9" presetID="1" presetClass="exit" presetSubtype="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1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7" fill="hold" nodeType="clickPar">
                      <p:stCondLst>
                        <p:cond delay="indefinite"/>
                      </p:stCondLst>
                      <p:childTnLst>
                        <p:par>
                          <p:cTn id="5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9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1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3" fill="hold" nodeType="clickPar">
                      <p:stCondLst>
                        <p:cond delay="indefinite"/>
                      </p:stCondLst>
                      <p:childTnLst>
                        <p:par>
                          <p:cTn id="5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5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7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9" fill="hold" nodeType="clickPar">
                      <p:stCondLst>
                        <p:cond delay="indefinite"/>
                      </p:stCondLst>
                      <p:childTnLst>
                        <p:par>
                          <p:cTn id="5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1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3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5" fill="hold" nodeType="clickPar">
                      <p:stCondLst>
                        <p:cond delay="indefinite"/>
                      </p:stCondLst>
                      <p:childTnLst>
                        <p:par>
                          <p:cTn id="5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7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9" presetID="1" presetClass="entr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3" fill="hold" nodeType="clickPar">
                      <p:stCondLst>
                        <p:cond delay="indefinite"/>
                      </p:stCondLst>
                      <p:childTnLst>
                        <p:par>
                          <p:cTn id="5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5" presetID="1" presetClass="exit" presetSubtype="0" fill="hold" grpId="2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1" fill="hold" nodeType="clickPar">
                      <p:stCondLst>
                        <p:cond delay="indefinite"/>
                      </p:stCondLst>
                      <p:childTnLst>
                        <p:par>
                          <p:cTn id="5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3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9" fill="hold" nodeType="clickPar">
                      <p:stCondLst>
                        <p:cond delay="indefinite"/>
                      </p:stCondLst>
                      <p:childTnLst>
                        <p:par>
                          <p:cTn id="6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5" fill="hold" nodeType="clickPar">
                      <p:stCondLst>
                        <p:cond delay="indefinite"/>
                      </p:stCondLst>
                      <p:childTnLst>
                        <p:par>
                          <p:cTn id="6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7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9" presetID="1" presetClass="entr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1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5" fill="hold" nodeType="clickPar">
                      <p:stCondLst>
                        <p:cond delay="indefinite"/>
                      </p:stCondLst>
                      <p:childTnLst>
                        <p:par>
                          <p:cTn id="6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7" presetID="1" presetClass="exit" presetSubtype="0" fill="hold" grpId="2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5" fill="hold" nodeType="clickPar">
                      <p:stCondLst>
                        <p:cond delay="indefinite"/>
                      </p:stCondLst>
                      <p:childTnLst>
                        <p:par>
                          <p:cTn id="6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7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9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1" fill="hold" nodeType="clickPar">
                      <p:stCondLst>
                        <p:cond delay="indefinite"/>
                      </p:stCondLst>
                      <p:childTnLst>
                        <p:par>
                          <p:cTn id="6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3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5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7" fill="hold" nodeType="clickPar">
                      <p:stCondLst>
                        <p:cond delay="indefinite"/>
                      </p:stCondLst>
                      <p:childTnLst>
                        <p:par>
                          <p:cTn id="6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9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1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3" fill="hold" nodeType="clickPar">
                      <p:stCondLst>
                        <p:cond delay="indefinite"/>
                      </p:stCondLst>
                      <p:childTnLst>
                        <p:par>
                          <p:cTn id="6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5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1" presetClass="entr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1" fill="hold" nodeType="clickPar">
                      <p:stCondLst>
                        <p:cond delay="indefinite"/>
                      </p:stCondLst>
                      <p:childTnLst>
                        <p:par>
                          <p:cTn id="6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3" presetID="1" presetClass="exit" presetSubtype="0" fill="hold" grpId="2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9" fill="hold" nodeType="clickPar">
                      <p:stCondLst>
                        <p:cond delay="indefinite"/>
                      </p:stCondLst>
                      <p:childTnLst>
                        <p:par>
                          <p:cTn id="6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1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4" dur="500" fill="hold"/>
                                        <p:tgtEl>
                                          <p:spTgt spid="2653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5" fill="hold" nodeType="clickPar">
                      <p:stCondLst>
                        <p:cond delay="indefinite"/>
                      </p:stCondLst>
                      <p:childTnLst>
                        <p:par>
                          <p:cTn id="6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7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9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1" fill="hold" nodeType="clickPar">
                      <p:stCondLst>
                        <p:cond delay="indefinite"/>
                      </p:stCondLst>
                      <p:childTnLst>
                        <p:par>
                          <p:cTn id="6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3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1" fill="hold" nodeType="clickPar">
                      <p:stCondLst>
                        <p:cond delay="indefinite"/>
                      </p:stCondLst>
                      <p:childTnLst>
                        <p:par>
                          <p:cTn id="6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7" fill="hold" nodeType="clickPar">
                      <p:stCondLst>
                        <p:cond delay="indefinite"/>
                      </p:stCondLst>
                      <p:childTnLst>
                        <p:par>
                          <p:cTn id="6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7" fill="hold" nodeType="clickPar">
                      <p:stCondLst>
                        <p:cond delay="indefinite"/>
                      </p:stCondLst>
                      <p:childTnLst>
                        <p:par>
                          <p:cTn id="7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9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3" fill="hold" nodeType="clickPar">
                      <p:stCondLst>
                        <p:cond delay="indefinite"/>
                      </p:stCondLst>
                      <p:childTnLst>
                        <p:par>
                          <p:cTn id="7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7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3" fill="hold" nodeType="clickPar">
                      <p:stCondLst>
                        <p:cond delay="indefinite"/>
                      </p:stCondLst>
                      <p:childTnLst>
                        <p:par>
                          <p:cTn id="7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5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7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9" fill="hold" nodeType="clickPar">
                      <p:stCondLst>
                        <p:cond delay="indefinite"/>
                      </p:stCondLst>
                      <p:childTnLst>
                        <p:par>
                          <p:cTn id="7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1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3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9" fill="hold" nodeType="clickPar">
                      <p:stCondLst>
                        <p:cond delay="indefinite"/>
                      </p:stCondLst>
                      <p:childTnLst>
                        <p:par>
                          <p:cTn id="7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1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3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5" fill="hold" nodeType="clickPar">
                      <p:stCondLst>
                        <p:cond delay="indefinite"/>
                      </p:stCondLst>
                      <p:childTnLst>
                        <p:par>
                          <p:cTn id="7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7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9" presetID="1" presetClass="entr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1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5" fill="hold" nodeType="clickPar">
                      <p:stCondLst>
                        <p:cond delay="indefinite"/>
                      </p:stCondLst>
                      <p:childTnLst>
                        <p:par>
                          <p:cTn id="7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7" presetID="1" presetClass="exit" presetSubtype="0" fill="hold" grpId="2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9" presetID="1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5" fill="hold" nodeType="clickPar">
                      <p:stCondLst>
                        <p:cond delay="indefinite"/>
                      </p:stCondLst>
                      <p:childTnLst>
                        <p:par>
                          <p:cTn id="7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7" presetID="1" presetClass="exit" presetSubtype="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9" presetID="1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1" fill="hold" nodeType="clickPar">
                      <p:stCondLst>
                        <p:cond delay="indefinite"/>
                      </p:stCondLst>
                      <p:childTnLst>
                        <p:par>
                          <p:cTn id="7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3" presetID="1" presetClass="exit" presetSubtype="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5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9" fill="hold" nodeType="clickPar">
                      <p:stCondLst>
                        <p:cond delay="indefinite"/>
                      </p:stCondLst>
                      <p:childTnLst>
                        <p:par>
                          <p:cTn id="7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1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3" presetID="1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5" fill="hold" nodeType="clickPar">
                      <p:stCondLst>
                        <p:cond delay="indefinite"/>
                      </p:stCondLst>
                      <p:childTnLst>
                        <p:par>
                          <p:cTn id="7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7" presetID="1" presetClass="exit" presetSubtype="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9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1" fill="hold" nodeType="clickPar">
                      <p:stCondLst>
                        <p:cond delay="indefinite"/>
                      </p:stCondLst>
                      <p:childTnLst>
                        <p:par>
                          <p:cTn id="8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3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5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9" fill="hold" nodeType="clickPar">
                      <p:stCondLst>
                        <p:cond delay="indefinite"/>
                      </p:stCondLst>
                      <p:childTnLst>
                        <p:par>
                          <p:cTn id="8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1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3" presetID="1" presetClass="entr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7" fill="hold" nodeType="clickPar">
                      <p:stCondLst>
                        <p:cond delay="indefinite"/>
                      </p:stCondLst>
                      <p:childTnLst>
                        <p:par>
                          <p:cTn id="8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9" presetID="1" presetClass="exit" presetSubtype="0" fill="hold" grpId="2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1" presetID="1" presetClass="entr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7" fill="hold" nodeType="clickPar">
                      <p:stCondLst>
                        <p:cond delay="indefinite"/>
                      </p:stCondLst>
                      <p:childTnLst>
                        <p:par>
                          <p:cTn id="8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9" presetID="1" presetClass="exit" presetSubtype="0" fill="hold" grpId="2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1" presetID="1" presetClass="entr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3" fill="hold" nodeType="clickPar">
                      <p:stCondLst>
                        <p:cond delay="indefinite"/>
                      </p:stCondLst>
                      <p:childTnLst>
                        <p:par>
                          <p:cTn id="8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5" presetID="1" presetClass="exit" presetSubtype="0" fill="hold" grpId="2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7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1" fill="hold" nodeType="clickPar">
                      <p:stCondLst>
                        <p:cond delay="indefinite"/>
                      </p:stCondLst>
                      <p:childTnLst>
                        <p:par>
                          <p:cTn id="8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3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5" presetID="1" presetClass="entr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7" fill="hold" nodeType="clickPar">
                      <p:stCondLst>
                        <p:cond delay="indefinite"/>
                      </p:stCondLst>
                      <p:childTnLst>
                        <p:par>
                          <p:cTn id="8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9" presetID="1" presetClass="exit" presetSubtype="0" fill="hold" grpId="2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1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3" fill="hold" nodeType="clickPar">
                      <p:stCondLst>
                        <p:cond delay="indefinite"/>
                      </p:stCondLst>
                      <p:childTnLst>
                        <p:par>
                          <p:cTn id="8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5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7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1" fill="hold" nodeType="clickPar">
                      <p:stCondLst>
                        <p:cond delay="indefinite"/>
                      </p:stCondLst>
                      <p:childTnLst>
                        <p:par>
                          <p:cTn id="8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3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5" presetID="1" presetClass="entr" presetSubtype="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9" presetID="1" presetClass="exit" presetSubtype="0" fill="hold" grpId="3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1" presetID="1" presetClass="entr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7" fill="hold" nodeType="clickPar">
                      <p:stCondLst>
                        <p:cond delay="indefinite"/>
                      </p:stCondLst>
                      <p:childTnLst>
                        <p:par>
                          <p:cTn id="9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9" presetID="1" presetClass="exit" presetSubtype="0" fill="hold" grpId="2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1" presetID="1" presetClass="entr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3" fill="hold" nodeType="clickPar">
                      <p:stCondLst>
                        <p:cond delay="indefinite"/>
                      </p:stCondLst>
                      <p:childTnLst>
                        <p:par>
                          <p:cTn id="9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5" presetID="1" presetClass="exit" presetSubtype="0" fill="hold" grpId="2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7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1" fill="hold" nodeType="clickPar">
                      <p:stCondLst>
                        <p:cond delay="indefinite"/>
                      </p:stCondLst>
                      <p:childTnLst>
                        <p:par>
                          <p:cTn id="9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3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5" presetID="1" presetClass="entr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7" fill="hold" nodeType="clickPar">
                      <p:stCondLst>
                        <p:cond delay="indefinite"/>
                      </p:stCondLst>
                      <p:childTnLst>
                        <p:par>
                          <p:cTn id="9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9" presetID="1" presetClass="exit" presetSubtype="0" fill="hold" grpId="2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1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3" fill="hold" nodeType="clickPar">
                      <p:stCondLst>
                        <p:cond delay="indefinite"/>
                      </p:stCondLst>
                      <p:childTnLst>
                        <p:par>
                          <p:cTn id="9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5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7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1" fill="hold" nodeType="clickPar">
                      <p:stCondLst>
                        <p:cond delay="indefinite"/>
                      </p:stCondLst>
                      <p:childTnLst>
                        <p:par>
                          <p:cTn id="9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3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5" presetID="1" presetClass="entr" presetSubtype="0" fill="hold" grpId="3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9" fill="hold" nodeType="clickPar">
                      <p:stCondLst>
                        <p:cond delay="indefinite"/>
                      </p:stCondLst>
                      <p:childTnLst>
                        <p:par>
                          <p:cTn id="9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1" presetID="1" presetClass="exit" presetSubtype="0" fill="hold" grpId="3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3" presetID="1" presetClass="entr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9" fill="hold" nodeType="clickPar">
                      <p:stCondLst>
                        <p:cond delay="indefinite"/>
                      </p:stCondLst>
                      <p:childTnLst>
                        <p:par>
                          <p:cTn id="9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1" presetID="1" presetClass="exit" presetSubtype="0" fill="hold" grpId="2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3" presetID="1" presetClass="entr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5" fill="hold" nodeType="clickPar">
                      <p:stCondLst>
                        <p:cond delay="indefinite"/>
                      </p:stCondLst>
                      <p:childTnLst>
                        <p:par>
                          <p:cTn id="9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7" presetID="1" presetClass="exit" presetSubtype="0" fill="hold" grpId="2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9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3" fill="hold" nodeType="clickPar">
                      <p:stCondLst>
                        <p:cond delay="indefinite"/>
                      </p:stCondLst>
                      <p:childTnLst>
                        <p:par>
                          <p:cTn id="9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5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7" presetID="1" presetClass="entr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9" fill="hold" nodeType="clickPar">
                      <p:stCondLst>
                        <p:cond delay="indefinite"/>
                      </p:stCondLst>
                      <p:childTnLst>
                        <p:par>
                          <p:cTn id="10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1" presetID="1" presetClass="exit" presetSubtype="0" fill="hold" grpId="2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3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5" fill="hold" nodeType="clickPar">
                      <p:stCondLst>
                        <p:cond delay="indefinite"/>
                      </p:stCondLst>
                      <p:childTnLst>
                        <p:par>
                          <p:cTn id="10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7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9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3" fill="hold" nodeType="clickPar">
                      <p:stCondLst>
                        <p:cond delay="indefinite"/>
                      </p:stCondLst>
                      <p:childTnLst>
                        <p:par>
                          <p:cTn id="10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5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7" presetID="1" presetClass="entr" presetSubtype="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1" fill="hold" nodeType="clickPar">
                      <p:stCondLst>
                        <p:cond delay="indefinite"/>
                      </p:stCondLst>
                      <p:childTnLst>
                        <p:par>
                          <p:cTn id="10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3" presetID="1" presetClass="exit" presetSubtype="0" fill="hold" grpId="3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5" presetID="1" presetClass="entr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1" fill="hold" nodeType="clickPar">
                      <p:stCondLst>
                        <p:cond delay="indefinite"/>
                      </p:stCondLst>
                      <p:childTnLst>
                        <p:par>
                          <p:cTn id="10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3" presetID="1" presetClass="exit" presetSubtype="0" fill="hold" grpId="2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5" presetID="1" presetClass="entr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7" fill="hold" nodeType="clickPar">
                      <p:stCondLst>
                        <p:cond delay="indefinite"/>
                      </p:stCondLst>
                      <p:childTnLst>
                        <p:par>
                          <p:cTn id="10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9" presetID="1" presetClass="exit" presetSubtype="0" fill="hold" grpId="2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1" fill="hold" nodeType="clickPar">
                      <p:stCondLst>
                        <p:cond delay="indefinite"/>
                      </p:stCondLst>
                      <p:childTnLst>
                        <p:par>
                          <p:cTn id="10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3" presetID="1" presetClass="entr" presetSubtype="0" fill="hold" grpId="2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5" fill="hold" nodeType="clickPar">
                      <p:stCondLst>
                        <p:cond delay="indefinite"/>
                      </p:stCondLst>
                      <p:childTnLst>
                        <p:par>
                          <p:cTn id="10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7" presetID="1" presetClass="exit" presetSubtype="0" fill="hold" grpId="2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9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1" fill="hold" nodeType="clickPar">
                      <p:stCondLst>
                        <p:cond delay="indefinite"/>
                      </p:stCondLst>
                      <p:childTnLst>
                        <p:par>
                          <p:cTn id="10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3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5" presetID="1" presetClass="entr" presetSubtype="0" fill="hold" grpId="3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9" fill="hold" nodeType="clickPar">
                      <p:stCondLst>
                        <p:cond delay="indefinite"/>
                      </p:stCondLst>
                      <p:childTnLst>
                        <p:par>
                          <p:cTn id="10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1" presetID="1" presetClass="exit" presetSubtype="0" fill="hold" grpId="3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7" fill="hold" nodeType="clickPar">
                      <p:stCondLst>
                        <p:cond delay="indefinite"/>
                      </p:stCondLst>
                      <p:childTnLst>
                        <p:par>
                          <p:cTn id="10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9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2" dur="500" fill="hold"/>
                                        <p:tgtEl>
                                          <p:spTgt spid="2654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3" fill="hold" nodeType="clickPar">
                      <p:stCondLst>
                        <p:cond delay="indefinite"/>
                      </p:stCondLst>
                      <p:childTnLst>
                        <p:par>
                          <p:cTn id="1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5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7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9" fill="hold" nodeType="clickPar">
                      <p:stCondLst>
                        <p:cond delay="indefinite"/>
                      </p:stCondLst>
                      <p:childTnLst>
                        <p:par>
                          <p:cTn id="1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1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3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9" fill="hold" nodeType="clickPar">
                      <p:stCondLst>
                        <p:cond delay="indefinite"/>
                      </p:stCondLst>
                      <p:childTnLst>
                        <p:par>
                          <p:cTn id="1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1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3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5" fill="hold" nodeType="clickPar">
                      <p:stCondLst>
                        <p:cond delay="indefinite"/>
                      </p:stCondLst>
                      <p:childTnLst>
                        <p:par>
                          <p:cTn id="1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7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9" presetID="1" presetClass="entr" presetSubtype="0" fill="hold" grpId="3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5" fill="hold" nodeType="clickPar">
                      <p:stCondLst>
                        <p:cond delay="indefinite"/>
                      </p:stCondLst>
                      <p:childTnLst>
                        <p:par>
                          <p:cTn id="1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7" presetID="1" presetClass="exit" presetSubtype="0" fill="hold" grpId="3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9" presetID="1" presetClass="entr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5" fill="hold" nodeType="clickPar">
                      <p:stCondLst>
                        <p:cond delay="indefinite"/>
                      </p:stCondLst>
                      <p:childTnLst>
                        <p:par>
                          <p:cTn id="1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7" presetID="1" presetClass="exit" presetSubtype="0" fill="hold" grpId="2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9" presetID="1" presetClass="entr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1" fill="hold" nodeType="clickPar">
                      <p:stCondLst>
                        <p:cond delay="indefinite"/>
                      </p:stCondLst>
                      <p:childTnLst>
                        <p:par>
                          <p:cTn id="1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3" presetID="1" presetClass="exit" presetSubtype="0" fill="hold" grpId="2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5" presetID="1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9" fill="hold" nodeType="clickPar">
                      <p:stCondLst>
                        <p:cond delay="indefinite"/>
                      </p:stCondLst>
                      <p:childTnLst>
                        <p:par>
                          <p:cTn id="1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1" presetID="1" presetClass="exit" presetSubtype="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3" presetID="1" presetClass="entr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5" fill="hold" nodeType="clickPar">
                      <p:stCondLst>
                        <p:cond delay="indefinite"/>
                      </p:stCondLst>
                      <p:childTnLst>
                        <p:par>
                          <p:cTn id="1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7" presetID="1" presetClass="exit" presetSubtype="0" fill="hold" grpId="2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9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1" fill="hold" nodeType="clickPar">
                      <p:stCondLst>
                        <p:cond delay="indefinite"/>
                      </p:stCondLst>
                      <p:childTnLst>
                        <p:par>
                          <p:cTn id="1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3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5" presetID="1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9" fill="hold" nodeType="clickPar">
                      <p:stCondLst>
                        <p:cond delay="indefinite"/>
                      </p:stCondLst>
                      <p:childTnLst>
                        <p:par>
                          <p:cTn id="1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1" presetID="1" presetClass="exit" presetSubtype="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3" presetID="1" presetClass="entr" presetSubtype="0" fill="hold" grpId="4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7" fill="hold" nodeType="clickPar">
                      <p:stCondLst>
                        <p:cond delay="indefinite"/>
                      </p:stCondLst>
                      <p:childTnLst>
                        <p:par>
                          <p:cTn id="1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9" presetID="1" presetClass="exit" presetSubtype="0" fill="hold" grpId="4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1" presetID="1" presetClass="entr" presetSubtype="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7" fill="hold" nodeType="clickPar">
                      <p:stCondLst>
                        <p:cond delay="indefinite"/>
                      </p:stCondLst>
                      <p:childTnLst>
                        <p:par>
                          <p:cTn id="1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9" presetID="1" presetClass="exit" presetSubtype="0" fill="hold" grpId="3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1" presetID="1" presetClass="entr" presetSubtype="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3" fill="hold" nodeType="clickPar">
                      <p:stCondLst>
                        <p:cond delay="indefinite"/>
                      </p:stCondLst>
                      <p:childTnLst>
                        <p:par>
                          <p:cTn id="1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5" presetID="1" presetClass="exit" presetSubtype="0" fill="hold" grpId="3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7" presetID="1" presetClass="entr" presetSubtype="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9" fill="hold" nodeType="clickPar">
                      <p:stCondLst>
                        <p:cond delay="indefinite"/>
                      </p:stCondLst>
                      <p:childTnLst>
                        <p:par>
                          <p:cTn id="1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1" presetID="1" presetClass="exit" presetSubtype="0" fill="hold" grpId="3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3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5" fill="hold" nodeType="clickPar">
                      <p:stCondLst>
                        <p:cond delay="indefinite"/>
                      </p:stCondLst>
                      <p:childTnLst>
                        <p:par>
                          <p:cTn id="1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7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9" presetID="1" presetClass="entr" presetSubtype="0" fill="hold" grpId="4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1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3" fill="hold" nodeType="clickPar">
                      <p:stCondLst>
                        <p:cond delay="indefinite"/>
                      </p:stCondLst>
                      <p:childTnLst>
                        <p:par>
                          <p:cTn id="1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5" presetID="1" presetClass="exit" presetSubtype="0" fill="hold" grpId="4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7" fill="hold" nodeType="clickPar">
                      <p:stCondLst>
                        <p:cond delay="indefinite"/>
                      </p:stCondLst>
                      <p:childTnLst>
                        <p:par>
                          <p:cTn id="12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3" fill="hold" nodeType="clickPar">
                      <p:stCondLst>
                        <p:cond delay="indefinite"/>
                      </p:stCondLst>
                      <p:childTnLst>
                        <p:par>
                          <p:cTn id="12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5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8" dur="500" fill="hold"/>
                                        <p:tgtEl>
                                          <p:spTgt spid="2654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9" fill="hold" nodeType="clickPar">
                      <p:stCondLst>
                        <p:cond delay="indefinite"/>
                      </p:stCondLst>
                      <p:childTnLst>
                        <p:par>
                          <p:cTn id="12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1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3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5" fill="hold" nodeType="clickPar">
                      <p:stCondLst>
                        <p:cond delay="indefinite"/>
                      </p:stCondLst>
                      <p:childTnLst>
                        <p:par>
                          <p:cTn id="12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7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9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5" fill="hold" nodeType="clickPar">
                      <p:stCondLst>
                        <p:cond delay="indefinite"/>
                      </p:stCondLst>
                      <p:childTnLst>
                        <p:par>
                          <p:cTn id="12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7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9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1" fill="hold" nodeType="clickPar">
                      <p:stCondLst>
                        <p:cond delay="indefinite"/>
                      </p:stCondLst>
                      <p:childTnLst>
                        <p:par>
                          <p:cTn id="12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3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5" presetID="1" presetClass="entr" presetSubtype="0" fill="hold" grpId="4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1" fill="hold" nodeType="clickPar">
                      <p:stCondLst>
                        <p:cond delay="indefinite"/>
                      </p:stCondLst>
                      <p:childTnLst>
                        <p:par>
                          <p:cTn id="13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3" presetID="1" presetClass="exit" presetSubtype="0" fill="hold" grpId="4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5" presetID="1" presetClass="entr" presetSubtype="0" fill="hold" grpId="3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1" fill="hold" nodeType="clickPar">
                      <p:stCondLst>
                        <p:cond delay="indefinite"/>
                      </p:stCondLst>
                      <p:childTnLst>
                        <p:par>
                          <p:cTn id="13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3" presetID="1" presetClass="exit" presetSubtype="0" fill="hold" grpId="3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5" presetID="1" presetClass="entr" presetSubtype="0" fill="hold" grpId="3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7" fill="hold" nodeType="clickPar">
                      <p:stCondLst>
                        <p:cond delay="indefinite"/>
                      </p:stCondLst>
                      <p:childTnLst>
                        <p:par>
                          <p:cTn id="13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9" presetID="1" presetClass="exit" presetSubtype="0" fill="hold" grpId="3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1" presetID="1" presetClass="entr" presetSubtype="0" fill="hold" grpId="3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3" fill="hold" nodeType="clickPar">
                      <p:stCondLst>
                        <p:cond delay="indefinite"/>
                      </p:stCondLst>
                      <p:childTnLst>
                        <p:par>
                          <p:cTn id="13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5" presetID="1" presetClass="exit" presetSubtype="0" fill="hold" grpId="3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7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9" fill="hold" nodeType="clickPar">
                      <p:stCondLst>
                        <p:cond delay="indefinite"/>
                      </p:stCondLst>
                      <p:childTnLst>
                        <p:par>
                          <p:cTn id="13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1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3" presetID="1" presetClass="entr" presetSubtype="0" fill="hold" grpId="4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9" fill="hold" nodeType="clickPar">
                      <p:stCondLst>
                        <p:cond delay="indefinite"/>
                      </p:stCondLst>
                      <p:childTnLst>
                        <p:par>
                          <p:cTn id="13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1" presetID="1" presetClass="exit" presetSubtype="0" fill="hold" grpId="4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3" presetID="1" presetClass="entr" presetSubtype="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9" fill="hold" nodeType="clickPar">
                      <p:stCondLst>
                        <p:cond delay="indefinite"/>
                      </p:stCondLst>
                      <p:childTnLst>
                        <p:par>
                          <p:cTn id="13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1" presetID="1" presetClass="exit" presetSubtype="0" fill="hold" grpId="3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3" presetID="1" presetClass="entr" presetSubtype="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5" fill="hold" nodeType="clickPar">
                      <p:stCondLst>
                        <p:cond delay="indefinite"/>
                      </p:stCondLst>
                      <p:childTnLst>
                        <p:par>
                          <p:cTn id="13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7" presetID="1" presetClass="exit" presetSubtype="0" fill="hold" grpId="3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9" presetID="1" presetClass="entr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3" fill="hold" nodeType="clickPar">
                      <p:stCondLst>
                        <p:cond delay="indefinite"/>
                      </p:stCondLst>
                      <p:childTnLst>
                        <p:par>
                          <p:cTn id="13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5" presetID="1" presetClass="exit" presetSubtype="0" fill="hold" grpId="2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7" presetID="1" presetClass="entr" presetSubtype="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9" fill="hold" nodeType="clickPar">
                      <p:stCondLst>
                        <p:cond delay="indefinite"/>
                      </p:stCondLst>
                      <p:childTnLst>
                        <p:par>
                          <p:cTn id="13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1" presetID="1" presetClass="exit" presetSubtype="0" fill="hold" grpId="3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3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5" fill="hold" nodeType="clickPar">
                      <p:stCondLst>
                        <p:cond delay="indefinite"/>
                      </p:stCondLst>
                      <p:childTnLst>
                        <p:par>
                          <p:cTn id="13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7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5" fill="hold" nodeType="clickPar">
                      <p:stCondLst>
                        <p:cond delay="indefinite"/>
                      </p:stCondLst>
                      <p:childTnLst>
                        <p:par>
                          <p:cTn id="13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9" presetID="1" presetClass="entr" presetSubtype="0" fill="hold" grpId="4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3" fill="hold" nodeType="clickPar">
                      <p:stCondLst>
                        <p:cond delay="indefinite"/>
                      </p:stCondLst>
                      <p:childTnLst>
                        <p:par>
                          <p:cTn id="13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5" presetID="1" presetClass="exit" presetSubtype="0" fill="hold" grpId="4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9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1" fill="hold" nodeType="clickPar">
                      <p:stCondLst>
                        <p:cond delay="indefinite"/>
                      </p:stCondLst>
                      <p:childTnLst>
                        <p:par>
                          <p:cTn id="14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3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9" fill="hold" nodeType="clickPar">
                      <p:stCondLst>
                        <p:cond delay="indefinite"/>
                      </p:stCondLst>
                      <p:childTnLst>
                        <p:par>
                          <p:cTn id="14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1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3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5" fill="hold" nodeType="clickPar">
                      <p:stCondLst>
                        <p:cond delay="indefinite"/>
                      </p:stCondLst>
                      <p:childTnLst>
                        <p:par>
                          <p:cTn id="14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7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9" presetID="1" presetClass="entr" presetSubtype="0" fill="hold" grpId="5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1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5" fill="hold" nodeType="clickPar">
                      <p:stCondLst>
                        <p:cond delay="indefinite"/>
                      </p:stCondLst>
                      <p:childTnLst>
                        <p:par>
                          <p:cTn id="14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7" presetID="1" presetClass="exit" presetSubtype="0" fill="hold" grpId="5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9" presetID="1" presetClass="entr" presetSubtype="0" fill="hold" grpId="3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5" fill="hold" nodeType="clickPar">
                      <p:stCondLst>
                        <p:cond delay="indefinite"/>
                      </p:stCondLst>
                      <p:childTnLst>
                        <p:par>
                          <p:cTn id="14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7" presetID="1" presetClass="exit" presetSubtype="0" fill="hold" grpId="3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9" presetID="1" presetClass="entr" presetSubtype="0" fill="hold" grpId="3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1" fill="hold" nodeType="clickPar">
                      <p:stCondLst>
                        <p:cond delay="indefinite"/>
                      </p:stCondLst>
                      <p:childTnLst>
                        <p:par>
                          <p:cTn id="14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3" presetID="1" presetClass="exit" presetSubtype="0" fill="hold" grpId="3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5" presetID="1" presetClass="entr" presetSubtype="0" fill="hold" grpId="3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7" fill="hold" nodeType="clickPar">
                      <p:stCondLst>
                        <p:cond delay="indefinite"/>
                      </p:stCondLst>
                      <p:childTnLst>
                        <p:par>
                          <p:cTn id="14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9" presetID="1" presetClass="exit" presetSubtype="0" fill="hold" grpId="3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1" presetID="1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3" fill="hold" nodeType="clickPar">
                      <p:stCondLst>
                        <p:cond delay="indefinite"/>
                      </p:stCondLst>
                      <p:childTnLst>
                        <p:par>
                          <p:cTn id="14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5" presetID="1" presetClass="exit" presetSubtype="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9" fill="hold" nodeType="clickPar">
                      <p:stCondLst>
                        <p:cond delay="indefinite"/>
                      </p:stCondLst>
                      <p:childTnLst>
                        <p:par>
                          <p:cTn id="14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3" presetID="1" presetClass="entr" presetSubtype="0" fill="hold" grpId="5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7" fill="hold" nodeType="clickPar">
                      <p:stCondLst>
                        <p:cond delay="indefinite"/>
                      </p:stCondLst>
                      <p:childTnLst>
                        <p:par>
                          <p:cTn id="14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9" presetID="1" presetClass="exit" presetSubtype="0" fill="hold" grpId="5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5" fill="hold" nodeType="clickPar">
                      <p:stCondLst>
                        <p:cond delay="indefinite"/>
                      </p:stCondLst>
                      <p:childTnLst>
                        <p:par>
                          <p:cTn id="14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7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9" fill="hold" nodeType="clickPar">
                      <p:stCondLst>
                        <p:cond delay="indefinite"/>
                      </p:stCondLst>
                      <p:childTnLst>
                        <p:par>
                          <p:cTn id="15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1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3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5" fill="hold" nodeType="clickPar">
                      <p:stCondLst>
                        <p:cond delay="indefinite"/>
                      </p:stCondLst>
                      <p:childTnLst>
                        <p:par>
                          <p:cTn id="15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7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9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5" fill="hold" nodeType="clickPar">
                      <p:stCondLst>
                        <p:cond delay="indefinite"/>
                      </p:stCondLst>
                      <p:childTnLst>
                        <p:par>
                          <p:cTn id="15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7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9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1" fill="hold" nodeType="clickPar">
                      <p:stCondLst>
                        <p:cond delay="indefinite"/>
                      </p:stCondLst>
                      <p:childTnLst>
                        <p:par>
                          <p:cTn id="15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3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5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1" fill="hold" nodeType="clickPar">
                      <p:stCondLst>
                        <p:cond delay="indefinite"/>
                      </p:stCondLst>
                      <p:childTnLst>
                        <p:par>
                          <p:cTn id="15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3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5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7" fill="hold" nodeType="clickPar">
                      <p:stCondLst>
                        <p:cond delay="indefinite"/>
                      </p:stCondLst>
                      <p:childTnLst>
                        <p:par>
                          <p:cTn id="15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9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1" presetID="1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7" fill="hold" nodeType="clickPar">
                      <p:stCondLst>
                        <p:cond delay="indefinite"/>
                      </p:stCondLst>
                      <p:childTnLst>
                        <p:par>
                          <p:cTn id="15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9" presetID="1" presetClass="exit" presetSubtype="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1" presetID="1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3" fill="hold" nodeType="clickPar">
                      <p:stCondLst>
                        <p:cond delay="indefinite"/>
                      </p:stCondLst>
                      <p:childTnLst>
                        <p:par>
                          <p:cTn id="15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5" presetID="1" presetClass="exit" presetSubtype="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7" presetID="1" presetClass="entr" presetSubtype="0" fill="hold" grpId="5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9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1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3" fill="hold" nodeType="clickPar">
                      <p:stCondLst>
                        <p:cond delay="indefinite"/>
                      </p:stCondLst>
                      <p:childTnLst>
                        <p:par>
                          <p:cTn id="15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5" presetID="1" presetClass="exit" presetSubtype="0" fill="hold" grpId="5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7" presetID="1" presetClass="entr" presetSubtype="0" fill="hold" grpId="3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3" fill="hold" nodeType="clickPar">
                      <p:stCondLst>
                        <p:cond delay="indefinite"/>
                      </p:stCondLst>
                      <p:childTnLst>
                        <p:par>
                          <p:cTn id="15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5" presetID="1" presetClass="exit" presetSubtype="0" fill="hold" grpId="3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7" presetID="1" presetClass="entr" presetSubtype="0" fill="hold" grpId="3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9" fill="hold" nodeType="clickPar">
                      <p:stCondLst>
                        <p:cond delay="indefinite"/>
                      </p:stCondLst>
                      <p:childTnLst>
                        <p:par>
                          <p:cTn id="15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1" presetID="1" presetClass="exit" presetSubtype="0" fill="hold" grpId="3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3" presetID="1" presetClass="entr" presetSubtype="0" fill="hold" grpId="3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5" fill="hold" nodeType="clickPar">
                      <p:stCondLst>
                        <p:cond delay="indefinite"/>
                      </p:stCondLst>
                      <p:childTnLst>
                        <p:par>
                          <p:cTn id="15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7" presetID="1" presetClass="exit" presetSubtype="0" fill="hold" grpId="3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9" presetID="1" presetClass="entr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1" fill="hold" nodeType="clickPar">
                      <p:stCondLst>
                        <p:cond delay="indefinite"/>
                      </p:stCondLst>
                      <p:childTnLst>
                        <p:par>
                          <p:cTn id="15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3" presetID="1" presetClass="exit" presetSubtype="0" fill="hold" grpId="2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5" presetID="1" presetClass="entr" presetSubtype="0" fill="hold" grpId="5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7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1" fill="hold" nodeType="clickPar">
                      <p:stCondLst>
                        <p:cond delay="indefinite"/>
                      </p:stCondLst>
                      <p:childTnLst>
                        <p:par>
                          <p:cTn id="16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3" presetID="1" presetClass="exit" presetSubtype="0" fill="hold" grpId="5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5" presetID="1" presetClass="entr" presetSubtype="0" fill="hold" grpId="4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1" fill="hold" nodeType="clickPar">
                      <p:stCondLst>
                        <p:cond delay="indefinite"/>
                      </p:stCondLst>
                      <p:childTnLst>
                        <p:par>
                          <p:cTn id="16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3" presetID="1" presetClass="exit" presetSubtype="0" fill="hold" grpId="4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5" presetID="1" presetClass="entr" presetSubtype="0" fill="hold" grpId="4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7" fill="hold" nodeType="clickPar">
                      <p:stCondLst>
                        <p:cond delay="indefinite"/>
                      </p:stCondLst>
                      <p:childTnLst>
                        <p:par>
                          <p:cTn id="16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9" presetID="1" presetClass="exit" presetSubtype="0" fill="hold" grpId="4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1" presetID="1" presetClass="entr" presetSubtype="0" fill="hold" grpId="4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3" fill="hold" nodeType="clickPar">
                      <p:stCondLst>
                        <p:cond delay="indefinite"/>
                      </p:stCondLst>
                      <p:childTnLst>
                        <p:par>
                          <p:cTn id="16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5" presetID="1" presetClass="exit" presetSubtype="0" fill="hold" grpId="4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7" presetID="1" presetClass="entr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9" fill="hold" nodeType="clickPar">
                      <p:stCondLst>
                        <p:cond delay="indefinite"/>
                      </p:stCondLst>
                      <p:childTnLst>
                        <p:par>
                          <p:cTn id="16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1" presetID="1" presetClass="exit" presetSubtype="0" fill="hold" grpId="2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3" presetID="1" presetClass="entr" presetSubtype="0" fill="hold" grpId="5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7" fill="hold" nodeType="clickPar">
                      <p:stCondLst>
                        <p:cond delay="indefinite"/>
                      </p:stCondLst>
                      <p:childTnLst>
                        <p:par>
                          <p:cTn id="16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9" presetID="1" presetClass="exit" presetSubtype="0" fill="hold" grpId="5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3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5" fill="hold" nodeType="clickPar">
                      <p:stCondLst>
                        <p:cond delay="indefinite"/>
                      </p:stCondLst>
                      <p:childTnLst>
                        <p:par>
                          <p:cTn id="16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7" presetID="1" presetClass="entr" presetSubtype="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9" fill="hold" nodeType="clickPar">
                      <p:stCondLst>
                        <p:cond delay="indefinite"/>
                      </p:stCondLst>
                      <p:childTnLst>
                        <p:par>
                          <p:cTn id="16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1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3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5" fill="hold" nodeType="clickPar">
                      <p:stCondLst>
                        <p:cond delay="indefinite"/>
                      </p:stCondLst>
                      <p:childTnLst>
                        <p:par>
                          <p:cTn id="16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7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9" presetID="1" presetClass="entr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5" fill="hold" nodeType="clickPar">
                      <p:stCondLst>
                        <p:cond delay="indefinite"/>
                      </p:stCondLst>
                      <p:childTnLst>
                        <p:par>
                          <p:cTn id="16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7" presetID="1" presetClass="exit" presetSubtype="0" fill="hold" grpId="2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9" presetID="1" presetClass="entr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1" fill="hold" nodeType="clickPar">
                      <p:stCondLst>
                        <p:cond delay="indefinite"/>
                      </p:stCondLst>
                      <p:childTnLst>
                        <p:par>
                          <p:cTn id="16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3" presetID="1" presetClass="exit" presetSubtype="0" fill="hold" grpId="2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5" presetID="1" presetClass="entr" presetSubtype="0" fill="hold" grpId="6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7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9" fill="hold" nodeType="clickPar">
                      <p:stCondLst>
                        <p:cond delay="indefinite"/>
                      </p:stCondLst>
                      <p:childTnLst>
                        <p:par>
                          <p:cTn id="16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1" presetID="1" presetClass="exit" presetSubtype="0" fill="hold" grpId="6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56" grpId="0" animBg="1"/>
      <p:bldP spid="265256" grpId="1" animBg="1"/>
      <p:bldP spid="265256" grpId="2" animBg="1"/>
      <p:bldP spid="265256" grpId="3" animBg="1"/>
      <p:bldP spid="265257" grpId="0" animBg="1"/>
      <p:bldP spid="265257" grpId="1" animBg="1"/>
      <p:bldP spid="265257" grpId="2" animBg="1"/>
      <p:bldP spid="265257" grpId="3" animBg="1"/>
      <p:bldP spid="265257" grpId="4" animBg="1"/>
      <p:bldP spid="265257" grpId="5" animBg="1"/>
      <p:bldP spid="265258" grpId="0" animBg="1"/>
      <p:bldP spid="265258" grpId="1" animBg="1"/>
      <p:bldP spid="265258" grpId="2" animBg="1"/>
      <p:bldP spid="265258" grpId="3" animBg="1"/>
      <p:bldP spid="265258" grpId="4" animBg="1"/>
      <p:bldP spid="265258" grpId="5" animBg="1"/>
      <p:bldP spid="265259" grpId="0" animBg="1"/>
      <p:bldP spid="265259" grpId="1" animBg="1"/>
      <p:bldP spid="265259" grpId="2" animBg="1"/>
      <p:bldP spid="265259" grpId="3" animBg="1"/>
      <p:bldP spid="265259" grpId="4" animBg="1"/>
      <p:bldP spid="265259" grpId="5" animBg="1"/>
      <p:bldP spid="265260" grpId="0" animBg="1"/>
      <p:bldP spid="265260" grpId="1" animBg="1"/>
      <p:bldP spid="265260" grpId="2" animBg="1"/>
      <p:bldP spid="265260" grpId="3" animBg="1"/>
      <p:bldP spid="265260" grpId="4" animBg="1"/>
      <p:bldP spid="265260" grpId="5" animBg="1"/>
      <p:bldP spid="265261" grpId="0" animBg="1"/>
      <p:bldP spid="265261" grpId="1" animBg="1"/>
      <p:bldP spid="265261" grpId="2" animBg="1"/>
      <p:bldP spid="265261" grpId="3" animBg="1"/>
      <p:bldP spid="265261" grpId="4" animBg="1"/>
      <p:bldP spid="265261" grpId="5" animBg="1"/>
      <p:bldP spid="265261" grpId="6" animBg="1"/>
      <p:bldP spid="265261" grpId="7" animBg="1"/>
      <p:bldP spid="265262" grpId="0" animBg="1"/>
      <p:bldP spid="265262" grpId="1" animBg="1"/>
      <p:bldP spid="265262" grpId="2" animBg="1"/>
      <p:bldP spid="265262" grpId="3" animBg="1"/>
      <p:bldP spid="265262" grpId="4" animBg="1"/>
      <p:bldP spid="265262" grpId="5" animBg="1"/>
      <p:bldP spid="265263" grpId="0" animBg="1"/>
      <p:bldP spid="265263" grpId="1" animBg="1"/>
      <p:bldP spid="265263" grpId="2" animBg="1"/>
      <p:bldP spid="265263" grpId="3" animBg="1"/>
      <p:bldP spid="265263" grpId="4" animBg="1"/>
      <p:bldP spid="265263" grpId="5" animBg="1"/>
      <p:bldP spid="265263" grpId="6" animBg="1"/>
      <p:bldP spid="265263" grpId="7" animBg="1"/>
      <p:bldP spid="265263" grpId="8" animBg="1"/>
      <p:bldP spid="265263" grpId="9" animBg="1"/>
      <p:bldP spid="265264" grpId="0" animBg="1"/>
      <p:bldP spid="265264" grpId="1" animBg="1"/>
      <p:bldP spid="265264" grpId="2" animBg="1"/>
      <p:bldP spid="265264" grpId="3" animBg="1"/>
      <p:bldP spid="265265" grpId="0" animBg="1"/>
      <p:bldP spid="265265" grpId="1" animBg="1"/>
      <p:bldP spid="265265" grpId="2" animBg="1"/>
      <p:bldP spid="265265" grpId="3" animBg="1"/>
      <p:bldP spid="265280" grpId="0"/>
      <p:bldP spid="265281" grpId="0"/>
      <p:bldP spid="265282" grpId="0"/>
      <p:bldP spid="265283" grpId="0"/>
      <p:bldP spid="265284" grpId="0"/>
      <p:bldP spid="265285" grpId="0"/>
      <p:bldP spid="265286" grpId="0"/>
      <p:bldP spid="265287" grpId="0"/>
      <p:bldP spid="265288" grpId="0"/>
      <p:bldP spid="265289" grpId="0"/>
      <p:bldP spid="265290" grpId="0"/>
      <p:bldP spid="265291" grpId="0"/>
      <p:bldP spid="265292" grpId="0"/>
      <p:bldP spid="265293" grpId="0"/>
      <p:bldP spid="265294" grpId="0"/>
      <p:bldP spid="265295" grpId="0"/>
      <p:bldP spid="265296" grpId="0"/>
      <p:bldP spid="265297" grpId="0"/>
      <p:bldP spid="265298" grpId="0"/>
      <p:bldP spid="265299" grpId="0"/>
      <p:bldP spid="265315" grpId="0" animBg="1"/>
      <p:bldP spid="265315" grpId="1" animBg="1"/>
      <p:bldP spid="265315" grpId="2" animBg="1"/>
      <p:bldP spid="265315" grpId="3" animBg="1"/>
      <p:bldP spid="265315" grpId="4" animBg="1"/>
      <p:bldP spid="265315" grpId="5" animBg="1"/>
      <p:bldP spid="265315" grpId="6" animBg="1"/>
      <p:bldP spid="265315" grpId="7" animBg="1"/>
      <p:bldP spid="265315" grpId="8" animBg="1"/>
      <p:bldP spid="265315" grpId="9" animBg="1"/>
      <p:bldP spid="265315" grpId="10" animBg="1"/>
      <p:bldP spid="265315" grpId="11" animBg="1"/>
      <p:bldP spid="265315" grpId="12" animBg="1"/>
      <p:bldP spid="265315" grpId="13" animBg="1"/>
      <p:bldP spid="265315" grpId="14" animBg="1"/>
      <p:bldP spid="265315" grpId="15" animBg="1"/>
      <p:bldP spid="265315" grpId="16" animBg="1"/>
      <p:bldP spid="265315" grpId="17" animBg="1"/>
      <p:bldP spid="265315" grpId="18" animBg="1"/>
      <p:bldP spid="265315" grpId="19" animBg="1"/>
      <p:bldP spid="265316" grpId="0" animBg="1"/>
      <p:bldP spid="265316" grpId="1" animBg="1"/>
      <p:bldP spid="265316" grpId="2" animBg="1"/>
      <p:bldP spid="265316" grpId="3" animBg="1"/>
      <p:bldP spid="265316" grpId="4" animBg="1"/>
      <p:bldP spid="265316" grpId="5" animBg="1"/>
      <p:bldP spid="265316" grpId="6" animBg="1"/>
      <p:bldP spid="265316" grpId="7" animBg="1"/>
      <p:bldP spid="265316" grpId="8" animBg="1"/>
      <p:bldP spid="265316" grpId="9" animBg="1"/>
      <p:bldP spid="265316" grpId="10" animBg="1"/>
      <p:bldP spid="265316" grpId="11" animBg="1"/>
      <p:bldP spid="265316" grpId="12" animBg="1"/>
      <p:bldP spid="265316" grpId="13" animBg="1"/>
      <p:bldP spid="265316" grpId="14" animBg="1"/>
      <p:bldP spid="265316" grpId="15" animBg="1"/>
      <p:bldP spid="265316" grpId="16" animBg="1"/>
      <p:bldP spid="265316" grpId="17" animBg="1"/>
      <p:bldP spid="265316" grpId="18" animBg="1"/>
      <p:bldP spid="265316" grpId="19" animBg="1"/>
      <p:bldP spid="265316" grpId="20" animBg="1"/>
      <p:bldP spid="265316" grpId="21" animBg="1"/>
      <p:bldP spid="265316" grpId="22" animBg="1"/>
      <p:bldP spid="265316" grpId="23" animBg="1"/>
      <p:bldP spid="265316" grpId="24" animBg="1"/>
      <p:bldP spid="265316" grpId="25" animBg="1"/>
      <p:bldP spid="265316" grpId="26" animBg="1"/>
      <p:bldP spid="265316" grpId="27" animBg="1"/>
      <p:bldP spid="265316" grpId="28" animBg="1"/>
      <p:bldP spid="265316" grpId="29" animBg="1"/>
      <p:bldP spid="265316" grpId="30" animBg="1"/>
      <p:bldP spid="265316" grpId="31" animBg="1"/>
      <p:bldP spid="265316" grpId="32" animBg="1"/>
      <p:bldP spid="265316" grpId="33" animBg="1"/>
      <p:bldP spid="265316" grpId="34" animBg="1"/>
      <p:bldP spid="265316" grpId="35" animBg="1"/>
      <p:bldP spid="265316" grpId="36" animBg="1"/>
      <p:bldP spid="265316" grpId="37" animBg="1"/>
      <p:bldP spid="265316" grpId="38" animBg="1"/>
      <p:bldP spid="265316" grpId="39" animBg="1"/>
      <p:bldP spid="265316" grpId="40" animBg="1"/>
      <p:bldP spid="265316" grpId="41" animBg="1"/>
      <p:bldP spid="265316" grpId="42" animBg="1"/>
      <p:bldP spid="265316" grpId="43" animBg="1"/>
      <p:bldP spid="265316" grpId="44" animBg="1"/>
      <p:bldP spid="265316" grpId="45" animBg="1"/>
      <p:bldP spid="265316" grpId="46" animBg="1"/>
      <p:bldP spid="265316" grpId="47" animBg="1"/>
      <p:bldP spid="265316" grpId="48" animBg="1"/>
      <p:bldP spid="265316" grpId="49" animBg="1"/>
      <p:bldP spid="265316" grpId="50" animBg="1"/>
      <p:bldP spid="265316" grpId="51" animBg="1"/>
      <p:bldP spid="265316" grpId="52" animBg="1"/>
      <p:bldP spid="265316" grpId="53" animBg="1"/>
      <p:bldP spid="265316" grpId="54" animBg="1"/>
      <p:bldP spid="265316" grpId="55" animBg="1"/>
      <p:bldP spid="265316" grpId="56" animBg="1"/>
      <p:bldP spid="265316" grpId="57" animBg="1"/>
      <p:bldP spid="265316" grpId="58" animBg="1"/>
      <p:bldP spid="265316" grpId="59" animBg="1"/>
      <p:bldP spid="265316" grpId="60" animBg="1"/>
      <p:bldP spid="265316" grpId="61" animBg="1"/>
      <p:bldP spid="265317" grpId="0" animBg="1"/>
      <p:bldP spid="265317" grpId="1" animBg="1"/>
      <p:bldP spid="265317" grpId="2" animBg="1"/>
      <p:bldP spid="265317" grpId="3" animBg="1"/>
      <p:bldP spid="265317" grpId="4" animBg="1"/>
      <p:bldP spid="265317" grpId="5" animBg="1"/>
      <p:bldP spid="265317" grpId="6" animBg="1"/>
      <p:bldP spid="265317" grpId="7" animBg="1"/>
      <p:bldP spid="265317" grpId="8" animBg="1"/>
      <p:bldP spid="265317" grpId="9" animBg="1"/>
      <p:bldP spid="265317" grpId="10" animBg="1"/>
      <p:bldP spid="265317" grpId="11" animBg="1"/>
      <p:bldP spid="265317" grpId="12" animBg="1"/>
      <p:bldP spid="265317" grpId="13" animBg="1"/>
      <p:bldP spid="265317" grpId="14" animBg="1"/>
      <p:bldP spid="265317" grpId="15" animBg="1"/>
      <p:bldP spid="265317" grpId="16" animBg="1"/>
      <p:bldP spid="265317" grpId="17" animBg="1"/>
      <p:bldP spid="265317" grpId="18" animBg="1"/>
      <p:bldP spid="265317" grpId="19" animBg="1"/>
      <p:bldP spid="265317" grpId="20" animBg="1"/>
      <p:bldP spid="265317" grpId="21" animBg="1"/>
      <p:bldP spid="265317" grpId="22" animBg="1"/>
      <p:bldP spid="265317" grpId="23" animBg="1"/>
      <p:bldP spid="265317" grpId="24" animBg="1"/>
      <p:bldP spid="265317" grpId="25" animBg="1"/>
      <p:bldP spid="265317" grpId="26" animBg="1"/>
      <p:bldP spid="265317" grpId="27" animBg="1"/>
      <p:bldP spid="265317" grpId="28" animBg="1"/>
      <p:bldP spid="265317" grpId="29" animBg="1"/>
      <p:bldP spid="265317" grpId="30" animBg="1"/>
      <p:bldP spid="265317" grpId="31" animBg="1"/>
      <p:bldP spid="265317" grpId="32" animBg="1"/>
      <p:bldP spid="265317" grpId="33" animBg="1"/>
      <p:bldP spid="265317" grpId="34" animBg="1"/>
      <p:bldP spid="265317" grpId="35" animBg="1"/>
      <p:bldP spid="265317" grpId="36" animBg="1"/>
      <p:bldP spid="265317" grpId="37" animBg="1"/>
      <p:bldP spid="265317" grpId="38" animBg="1"/>
      <p:bldP spid="265317" grpId="39" animBg="1"/>
      <p:bldP spid="265317" grpId="40" animBg="1"/>
      <p:bldP spid="265317" grpId="41" animBg="1"/>
      <p:bldP spid="265319" grpId="0" animBg="1"/>
      <p:bldP spid="265319" grpId="1" animBg="1"/>
      <p:bldP spid="265319" grpId="2" animBg="1"/>
      <p:bldP spid="265319" grpId="3" animBg="1"/>
      <p:bldP spid="265319" grpId="4" animBg="1"/>
      <p:bldP spid="265319" grpId="5" animBg="1"/>
      <p:bldP spid="265319" grpId="6" animBg="1"/>
      <p:bldP spid="265319" grpId="7" animBg="1"/>
      <p:bldP spid="265319" grpId="8" animBg="1"/>
      <p:bldP spid="265319" grpId="9" animBg="1"/>
      <p:bldP spid="265319" grpId="10" animBg="1"/>
      <p:bldP spid="265319" grpId="11" animBg="1"/>
      <p:bldP spid="265319" grpId="12" animBg="1"/>
      <p:bldP spid="265319" grpId="13" animBg="1"/>
      <p:bldP spid="265319" grpId="14" animBg="1"/>
      <p:bldP spid="265319" grpId="15" animBg="1"/>
      <p:bldP spid="265319" grpId="16" animBg="1"/>
      <p:bldP spid="265319" grpId="17" animBg="1"/>
      <p:bldP spid="265319" grpId="18" animBg="1"/>
      <p:bldP spid="265319" grpId="19" animBg="1"/>
      <p:bldP spid="265319" grpId="20" animBg="1"/>
      <p:bldP spid="265319" grpId="21" animBg="1"/>
      <p:bldP spid="265320" grpId="0" animBg="1"/>
      <p:bldP spid="265320" grpId="1" animBg="1"/>
      <p:bldP spid="265320" grpId="2" animBg="1"/>
      <p:bldP spid="265320" grpId="3" animBg="1"/>
      <p:bldP spid="265320" grpId="4" animBg="1"/>
      <p:bldP spid="265320" grpId="5" animBg="1"/>
      <p:bldP spid="265320" grpId="6" animBg="1"/>
      <p:bldP spid="265320" grpId="7" animBg="1"/>
      <p:bldP spid="265320" grpId="8" animBg="1"/>
      <p:bldP spid="265320" grpId="9" animBg="1"/>
      <p:bldP spid="265320" grpId="10" animBg="1"/>
      <p:bldP spid="265320" grpId="11" animBg="1"/>
      <p:bldP spid="265320" grpId="12" animBg="1"/>
      <p:bldP spid="265320" grpId="13" animBg="1"/>
      <p:bldP spid="265320" grpId="14" animBg="1"/>
      <p:bldP spid="265320" grpId="15" animBg="1"/>
      <p:bldP spid="265320" grpId="16" animBg="1"/>
      <p:bldP spid="265320" grpId="17" animBg="1"/>
      <p:bldP spid="265320" grpId="18" animBg="1"/>
      <p:bldP spid="265320" grpId="19" animBg="1"/>
      <p:bldP spid="265320" grpId="20" animBg="1"/>
      <p:bldP spid="265320" grpId="21" animBg="1"/>
      <p:bldP spid="265320" grpId="22" animBg="1"/>
      <p:bldP spid="265320" grpId="23" animBg="1"/>
      <p:bldP spid="265320" grpId="24" animBg="1"/>
      <p:bldP spid="265320" grpId="25" animBg="1"/>
      <p:bldP spid="265320" grpId="26" animBg="1"/>
      <p:bldP spid="265320" grpId="27" animBg="1"/>
      <p:bldP spid="265320" grpId="28" animBg="1"/>
      <p:bldP spid="265320" grpId="29" animBg="1"/>
      <p:bldP spid="265320" grpId="30" animBg="1"/>
      <p:bldP spid="265320" grpId="31" animBg="1"/>
      <p:bldP spid="265320" grpId="32" animBg="1"/>
      <p:bldP spid="265320" grpId="33" animBg="1"/>
      <p:bldP spid="265320" grpId="34" animBg="1"/>
      <p:bldP spid="265320" grpId="35" animBg="1"/>
      <p:bldP spid="265320" grpId="36" animBg="1"/>
      <p:bldP spid="265320" grpId="37" animBg="1"/>
      <p:bldP spid="265320" grpId="38" animBg="1"/>
      <p:bldP spid="265320" grpId="39" animBg="1"/>
      <p:bldP spid="265320" grpId="40" animBg="1"/>
      <p:bldP spid="265320" grpId="41" animBg="1"/>
      <p:bldP spid="265321" grpId="0" animBg="1"/>
      <p:bldP spid="265321" grpId="1" animBg="1"/>
      <p:bldP spid="265321" grpId="2" animBg="1"/>
      <p:bldP spid="265321" grpId="3" animBg="1"/>
      <p:bldP spid="265321" grpId="4" animBg="1"/>
      <p:bldP spid="265321" grpId="5" animBg="1"/>
      <p:bldP spid="265321" grpId="6" animBg="1"/>
      <p:bldP spid="265321" grpId="7" animBg="1"/>
      <p:bldP spid="265321" grpId="8" animBg="1"/>
      <p:bldP spid="265321" grpId="9" animBg="1"/>
      <p:bldP spid="265321" grpId="10" animBg="1"/>
      <p:bldP spid="265321" grpId="11" animBg="1"/>
      <p:bldP spid="265321" grpId="12" animBg="1"/>
      <p:bldP spid="265321" grpId="13" animBg="1"/>
      <p:bldP spid="265321" grpId="14" animBg="1"/>
      <p:bldP spid="265321" grpId="15" animBg="1"/>
      <p:bldP spid="265321" grpId="16" animBg="1"/>
      <p:bldP spid="265321" grpId="17" animBg="1"/>
      <p:bldP spid="265322" grpId="0" animBg="1"/>
      <p:bldP spid="265322" grpId="1" animBg="1"/>
      <p:bldP spid="265322" grpId="2" animBg="1"/>
      <p:bldP spid="265322" grpId="3" animBg="1"/>
      <p:bldP spid="265322" grpId="4" animBg="1"/>
      <p:bldP spid="265322" grpId="5" animBg="1"/>
      <p:bldP spid="265322" grpId="6" animBg="1"/>
      <p:bldP spid="265322" grpId="7" animBg="1"/>
      <p:bldP spid="265322" grpId="8" animBg="1"/>
      <p:bldP spid="265322" grpId="9" animBg="1"/>
      <p:bldP spid="265322" grpId="10" animBg="1"/>
      <p:bldP spid="265322" grpId="11" animBg="1"/>
      <p:bldP spid="265322" grpId="12" animBg="1"/>
      <p:bldP spid="265322" grpId="13" animBg="1"/>
      <p:bldP spid="265322" grpId="14" animBg="1"/>
      <p:bldP spid="265322" grpId="15" animBg="1"/>
      <p:bldP spid="265322" grpId="16" animBg="1"/>
      <p:bldP spid="265322" grpId="17" animBg="1"/>
      <p:bldP spid="265323" grpId="0" animBg="1"/>
      <p:bldP spid="265323" grpId="1" animBg="1"/>
      <p:bldP spid="265323" grpId="2" animBg="1"/>
      <p:bldP spid="265323" grpId="3" animBg="1"/>
      <p:bldP spid="265323" grpId="4" animBg="1"/>
      <p:bldP spid="265323" grpId="5" animBg="1"/>
      <p:bldP spid="265323" grpId="6" animBg="1"/>
      <p:bldP spid="265323" grpId="7" animBg="1"/>
      <p:bldP spid="265323" grpId="8" animBg="1"/>
      <p:bldP spid="265323" grpId="9" animBg="1"/>
      <p:bldP spid="265323" grpId="10" animBg="1"/>
      <p:bldP spid="265323" grpId="11" animBg="1"/>
      <p:bldP spid="265323" grpId="12" animBg="1"/>
      <p:bldP spid="265323" grpId="13" animBg="1"/>
      <p:bldP spid="265323" grpId="14" animBg="1"/>
      <p:bldP spid="265323" grpId="15" animBg="1"/>
      <p:bldP spid="265323" grpId="16" animBg="1"/>
      <p:bldP spid="265323" grpId="17" animBg="1"/>
      <p:bldP spid="265324" grpId="0" animBg="1"/>
      <p:bldP spid="265324" grpId="1" animBg="1"/>
      <p:bldP spid="265324" grpId="2" animBg="1"/>
      <p:bldP spid="265324" grpId="3" animBg="1"/>
      <p:bldP spid="265324" grpId="4" animBg="1"/>
      <p:bldP spid="265324" grpId="5" animBg="1"/>
      <p:bldP spid="265324" grpId="6" animBg="1"/>
      <p:bldP spid="265324" grpId="7" animBg="1"/>
      <p:bldP spid="265324" grpId="8" animBg="1"/>
      <p:bldP spid="265324" grpId="9" animBg="1"/>
      <p:bldP spid="265324" grpId="10" animBg="1"/>
      <p:bldP spid="265324" grpId="11" animBg="1"/>
      <p:bldP spid="265324" grpId="12" animBg="1"/>
      <p:bldP spid="265324" grpId="13" animBg="1"/>
      <p:bldP spid="265324" grpId="14" animBg="1"/>
      <p:bldP spid="265324" grpId="15" animBg="1"/>
      <p:bldP spid="265324" grpId="16" animBg="1"/>
      <p:bldP spid="265324" grpId="17" animBg="1"/>
      <p:bldP spid="265324" grpId="18" animBg="1"/>
      <p:bldP spid="265324" grpId="19" animBg="1"/>
      <p:bldP spid="265324" grpId="20" animBg="1"/>
      <p:bldP spid="265324" grpId="21" animBg="1"/>
      <p:bldP spid="265326" grpId="0" animBg="1"/>
      <p:bldP spid="265326" grpId="1" animBg="1"/>
      <p:bldP spid="265326" grpId="2" animBg="1"/>
      <p:bldP spid="265326" grpId="3" animBg="1"/>
      <p:bldP spid="265326" grpId="4" animBg="1"/>
      <p:bldP spid="265326" grpId="5" animBg="1"/>
      <p:bldP spid="265326" grpId="6" animBg="1"/>
      <p:bldP spid="265326" grpId="7" animBg="1"/>
      <p:bldP spid="265326" grpId="8" animBg="1"/>
      <p:bldP spid="265326" grpId="9" animBg="1"/>
      <p:bldP spid="265326" grpId="10" animBg="1"/>
      <p:bldP spid="265326" grpId="11" animBg="1"/>
      <p:bldP spid="265326" grpId="12" animBg="1"/>
      <p:bldP spid="265326" grpId="13" animBg="1"/>
      <p:bldP spid="265326" grpId="14" animBg="1"/>
      <p:bldP spid="265326" grpId="15" animBg="1"/>
      <p:bldP spid="265326" grpId="16" animBg="1"/>
      <p:bldP spid="265326" grpId="17" animBg="1"/>
      <p:bldP spid="265326" grpId="18" animBg="1"/>
      <p:bldP spid="265326" grpId="19" animBg="1"/>
      <p:bldP spid="265326" grpId="20" animBg="1"/>
      <p:bldP spid="265326" grpId="21" animBg="1"/>
      <p:bldP spid="265327" grpId="0" animBg="1"/>
      <p:bldP spid="265327" grpId="1" animBg="1"/>
      <p:bldP spid="265327" grpId="2" animBg="1"/>
      <p:bldP spid="265327" grpId="3" animBg="1"/>
      <p:bldP spid="265327" grpId="4" animBg="1"/>
      <p:bldP spid="265327" grpId="5" animBg="1"/>
      <p:bldP spid="265327" grpId="6" animBg="1"/>
      <p:bldP spid="265327" grpId="7" animBg="1"/>
      <p:bldP spid="265327" grpId="8" animBg="1"/>
      <p:bldP spid="265327" grpId="9" animBg="1"/>
      <p:bldP spid="265327" grpId="10" animBg="1"/>
      <p:bldP spid="265327" grpId="11" animBg="1"/>
      <p:bldP spid="265327" grpId="12" animBg="1"/>
      <p:bldP spid="265327" grpId="13" animBg="1"/>
      <p:bldP spid="265327" grpId="14" animBg="1"/>
      <p:bldP spid="265327" grpId="15" animBg="1"/>
      <p:bldP spid="265327" grpId="16" animBg="1"/>
      <p:bldP spid="265327" grpId="17" animBg="1"/>
      <p:bldP spid="265327" grpId="18" animBg="1"/>
      <p:bldP spid="265327" grpId="19" animBg="1"/>
      <p:bldP spid="265327" grpId="20" animBg="1"/>
      <p:bldP spid="265327" grpId="21" animBg="1"/>
      <p:bldP spid="265327" grpId="22" animBg="1"/>
      <p:bldP spid="265327" grpId="23" animBg="1"/>
      <p:bldP spid="265336" grpId="0"/>
      <p:bldP spid="265337" grpId="0"/>
      <p:bldP spid="265337" grpId="1"/>
      <p:bldP spid="265340" grpId="0"/>
      <p:bldP spid="265341" grpId="0"/>
      <p:bldP spid="265343" grpId="0"/>
      <p:bldP spid="265360" grpId="0"/>
      <p:bldP spid="265360" grpId="1"/>
      <p:bldP spid="265367" grpId="0"/>
      <p:bldP spid="265367" grpId="1"/>
      <p:bldP spid="265368" grpId="0"/>
      <p:bldP spid="265368" grpId="1"/>
      <p:bldP spid="265369" grpId="0"/>
      <p:bldP spid="265369" grpId="1"/>
      <p:bldP spid="265370" grpId="0"/>
      <p:bldP spid="265371" grpId="0"/>
      <p:bldP spid="265371" grpId="1"/>
      <p:bldP spid="265372" grpId="0"/>
      <p:bldP spid="265372" grpId="1"/>
      <p:bldP spid="265373" grpId="0"/>
      <p:bldP spid="265373" grpId="1"/>
      <p:bldP spid="265378" grpId="0"/>
      <p:bldP spid="265378" grpId="1"/>
      <p:bldP spid="265379" grpId="0"/>
      <p:bldP spid="265379" grpId="1"/>
      <p:bldP spid="265380" grpId="0"/>
      <p:bldP spid="265381" grpId="0"/>
      <p:bldP spid="265381" grpId="1"/>
      <p:bldP spid="265382" grpId="0"/>
      <p:bldP spid="265382" grpId="1"/>
      <p:bldP spid="265383" grpId="0"/>
      <p:bldP spid="265383" grpId="1"/>
      <p:bldP spid="265388" grpId="0"/>
      <p:bldP spid="265388" grpId="1"/>
      <p:bldP spid="265389" grpId="0"/>
      <p:bldP spid="265389" grpId="1"/>
      <p:bldP spid="265390" grpId="0"/>
      <p:bldP spid="265391" grpId="0"/>
      <p:bldP spid="265391" grpId="1"/>
      <p:bldP spid="265391" grpId="2"/>
      <p:bldP spid="265392" grpId="0"/>
      <p:bldP spid="265392" grpId="1"/>
      <p:bldP spid="265393" grpId="0"/>
      <p:bldP spid="265393" grpId="1"/>
      <p:bldP spid="265398" grpId="0"/>
      <p:bldP spid="265398" grpId="1"/>
      <p:bldP spid="265399" grpId="0"/>
      <p:bldP spid="265399" grpId="1"/>
      <p:bldP spid="265400" grpId="0"/>
      <p:bldP spid="265401" grpId="0"/>
      <p:bldP spid="265402" grpId="0"/>
      <p:bldP spid="265402" grpId="1"/>
      <p:bldP spid="265403" grpId="0"/>
      <p:bldP spid="265403" grpId="1"/>
      <p:bldP spid="265404" grpId="0"/>
      <p:bldP spid="265404" grpId="1"/>
      <p:bldP spid="265405" grpId="0"/>
      <p:bldP spid="265405" grpId="1"/>
      <p:bldP spid="265406" grpId="0"/>
      <p:bldP spid="265406" grpId="1"/>
      <p:bldP spid="265407" grpId="0"/>
      <p:bldP spid="265408" grpId="0"/>
      <p:bldP spid="265408" grpId="1"/>
      <p:bldP spid="265409" grpId="0" animBg="1"/>
      <p:bldP spid="265409" grpId="1" animBg="1"/>
      <p:bldP spid="265409" grpId="2" animBg="1"/>
      <p:bldP spid="265409" grpId="3" animBg="1"/>
      <p:bldP spid="265409" grpId="4" animBg="1"/>
      <p:bldP spid="265409" grpId="5" animBg="1"/>
      <p:bldP spid="265410" grpId="0"/>
      <p:bldP spid="265410" grpId="1"/>
      <p:bldP spid="265415" grpId="0"/>
      <p:bldP spid="265416" grpId="0"/>
      <p:bldP spid="265416" grpId="1"/>
      <p:bldP spid="265417" grpId="0"/>
      <p:bldP spid="265417" grpId="1"/>
      <p:bldP spid="265418" grpId="0"/>
      <p:bldP spid="265418" grpId="1"/>
      <p:bldP spid="265419" grpId="0"/>
      <p:bldP spid="265420" grpId="0"/>
      <p:bldP spid="265420" grpId="1"/>
      <p:bldP spid="265421" grpId="0"/>
      <p:bldP spid="265421" grpId="1"/>
      <p:bldP spid="265422" grpId="0"/>
      <p:bldP spid="265422" grpId="1"/>
      <p:bldP spid="265423" grpId="0"/>
      <p:bldP spid="265423" grpId="1"/>
      <p:bldP spid="265424" grpId="0"/>
      <p:bldP spid="265425" grpId="0"/>
      <p:bldP spid="265425" grpId="1"/>
      <p:bldP spid="265426" grpId="0"/>
      <p:bldP spid="265426" grpId="1"/>
      <p:bldP spid="265427" grpId="0"/>
      <p:bldP spid="265427" grpId="1"/>
      <p:bldP spid="265428" grpId="0"/>
      <p:bldP spid="265428" grpId="1"/>
      <p:bldP spid="265429" grpId="0"/>
      <p:bldP spid="265430" grpId="0"/>
      <p:bldP spid="265431" grpId="0"/>
      <p:bldP spid="265432" grpId="0"/>
      <p:bldP spid="265433" grpId="0"/>
      <p:bldP spid="265433" grpId="1"/>
      <p:bldP spid="265438" grpId="0"/>
      <p:bldP spid="265438" grpId="1"/>
      <p:bldP spid="265439" grpId="0"/>
      <p:bldP spid="265439" grpId="1"/>
      <p:bldP spid="265440" grpId="0"/>
      <p:bldP spid="265441" grpId="0"/>
      <p:bldP spid="265442" grpId="0"/>
      <p:bldP spid="265442" grpId="1"/>
      <p:bldP spid="265443" grpId="0"/>
      <p:bldP spid="265443" grpId="1"/>
      <p:bldP spid="265448" grpId="0"/>
      <p:bldP spid="265448" grpId="1"/>
      <p:bldP spid="265449" grpId="0"/>
      <p:bldP spid="265449" grpId="1"/>
      <p:bldP spid="265450" grpId="0"/>
      <p:bldP spid="265451" grpId="0"/>
      <p:bldP spid="265451" grpId="1"/>
      <p:bldP spid="265452" grpId="0"/>
      <p:bldP spid="265452" grpId="1"/>
      <p:bldP spid="265453" grpId="0"/>
      <p:bldP spid="265453" grpId="1"/>
      <p:bldP spid="265458" grpId="0"/>
      <p:bldP spid="265458" grpId="1"/>
      <p:bldP spid="265459" grpId="0"/>
      <p:bldP spid="265459" grpId="1"/>
      <p:bldP spid="265460" grpId="0"/>
      <p:bldP spid="265461" grpId="0"/>
      <p:bldP spid="265461" grpId="1"/>
      <p:bldP spid="265461" grpId="2"/>
      <p:bldP spid="265462" grpId="0"/>
      <p:bldP spid="265462" grpId="1"/>
      <p:bldP spid="265463" grpId="0"/>
      <p:bldP spid="265463" grpId="1"/>
      <p:bldP spid="265468" grpId="0"/>
      <p:bldP spid="265468" grpId="1"/>
      <p:bldP spid="265469" grpId="0"/>
      <p:bldP spid="265469" grpId="1"/>
      <p:bldP spid="265470" grpId="0"/>
      <p:bldP spid="265471" grpId="0"/>
      <p:bldP spid="265472" grpId="0"/>
      <p:bldP spid="265472" grpId="1"/>
      <p:bldP spid="265473" grpId="0"/>
      <p:bldP spid="265473" grpId="1"/>
      <p:bldP spid="265474" grpId="0"/>
      <p:bldP spid="265474" grpId="1"/>
      <p:bldP spid="265475" grpId="0"/>
      <p:bldP spid="265475" grpId="1"/>
      <p:bldP spid="265476" grpId="0"/>
      <p:bldP spid="265476" grpId="1"/>
      <p:bldP spid="265477" grpId="0"/>
      <p:bldP spid="265478" grpId="0"/>
      <p:bldP spid="265478" grpId="1"/>
      <p:bldP spid="265483" grpId="0"/>
      <p:bldP spid="265483" grpId="1"/>
      <p:bldP spid="265484" grpId="0"/>
      <p:bldP spid="265484" grpId="1"/>
      <p:bldP spid="265485" grpId="0"/>
      <p:bldP spid="265486" grpId="0"/>
      <p:bldP spid="265486" grpId="1"/>
      <p:bldP spid="265487" grpId="0"/>
      <p:bldP spid="265488" grpId="0"/>
      <p:bldP spid="265488" grpId="1"/>
      <p:bldP spid="265489" grpId="0"/>
      <p:bldP spid="265489" grpId="1"/>
      <p:bldP spid="265490" grpId="0"/>
      <p:bldP spid="265490" grpId="1"/>
      <p:bldP spid="265491" grpId="0"/>
      <p:bldP spid="265491" grpId="1"/>
      <p:bldP spid="265492" grpId="0"/>
      <p:bldP spid="265493" grpId="0"/>
      <p:bldP spid="265493" grpId="1"/>
      <p:bldP spid="265494" grpId="0"/>
      <p:bldP spid="265494" grpId="1"/>
      <p:bldP spid="265499" grpId="0"/>
      <p:bldP spid="265500" grpId="0"/>
      <p:bldP spid="265500" grpId="1"/>
      <p:bldP spid="265501" grpId="0"/>
      <p:bldP spid="265501" grpId="1"/>
      <p:bldP spid="265502" grpId="0"/>
      <p:bldP spid="265502" grpId="1"/>
      <p:bldP spid="265503" grpId="0"/>
      <p:bldP spid="265318" grpId="0" animBg="1"/>
      <p:bldP spid="265318" grpId="1" animBg="1"/>
      <p:bldP spid="265318" grpId="2" animBg="1"/>
      <p:bldP spid="265318" grpId="3" animBg="1"/>
      <p:bldP spid="265318" grpId="4" animBg="1"/>
      <p:bldP spid="265318" grpId="5" animBg="1"/>
      <p:bldP spid="265318" grpId="6" animBg="1"/>
      <p:bldP spid="265318" grpId="7" animBg="1"/>
      <p:bldP spid="265318" grpId="8" animBg="1"/>
      <p:bldP spid="265318" grpId="9" animBg="1"/>
      <p:bldP spid="265318" grpId="10" animBg="1"/>
      <p:bldP spid="265318" grpId="11" animBg="1"/>
      <p:bldP spid="265318" grpId="12" animBg="1"/>
      <p:bldP spid="265318" grpId="13" animBg="1"/>
      <p:bldP spid="265318" grpId="14" animBg="1"/>
      <p:bldP spid="265318" grpId="15" animBg="1"/>
      <p:bldP spid="265318" grpId="16" animBg="1"/>
      <p:bldP spid="265318" grpId="17" animBg="1"/>
      <p:bldP spid="265318" grpId="18" animBg="1"/>
      <p:bldP spid="265318" grpId="19" animBg="1"/>
      <p:bldP spid="265318" grpId="20" animBg="1"/>
      <p:bldP spid="265318" grpId="21" animBg="1"/>
      <p:bldP spid="265318" grpId="22" animBg="1"/>
      <p:bldP spid="265318" grpId="23" animBg="1"/>
      <p:bldP spid="265318" grpId="24" animBg="1"/>
      <p:bldP spid="265318" grpId="25" animBg="1"/>
      <p:bldP spid="265318" grpId="26" animBg="1"/>
      <p:bldP spid="265318" grpId="27" animBg="1"/>
      <p:bldP spid="265318" grpId="28" animBg="1"/>
      <p:bldP spid="265318" grpId="29" animBg="1"/>
      <p:bldP spid="265318" grpId="30" animBg="1"/>
      <p:bldP spid="265318" grpId="31" animBg="1"/>
      <p:bldP spid="265318" grpId="32" animBg="1"/>
      <p:bldP spid="265318" grpId="33" animBg="1"/>
      <p:bldP spid="265318" grpId="34" animBg="1"/>
      <p:bldP spid="265318" grpId="35" animBg="1"/>
      <p:bldP spid="265318" grpId="36" animBg="1"/>
      <p:bldP spid="265318" grpId="37" animBg="1"/>
      <p:bldP spid="265318" grpId="38" animBg="1"/>
      <p:bldP spid="265318" grpId="39" animBg="1"/>
      <p:bldP spid="265318" grpId="40" animBg="1"/>
      <p:bldP spid="265318" grpId="41" animBg="1"/>
      <p:bldP spid="265507" grpId="0"/>
      <p:bldP spid="265507" grpId="1"/>
      <p:bldP spid="265508" grpId="0"/>
      <p:bldP spid="265508" grpId="1"/>
      <p:bldP spid="265509" grpId="0"/>
      <p:bldP spid="265509" grpId="1"/>
      <p:bldP spid="265510" grpId="0"/>
      <p:bldP spid="265510" grpId="1"/>
      <p:bldP spid="265511" grpId="0"/>
      <p:bldP spid="265512" grpId="0"/>
      <p:bldP spid="265513" grpId="0"/>
      <p:bldP spid="265514" grpId="0"/>
      <p:bldP spid="265514" grpId="1"/>
      <p:bldP spid="265515" grpId="0"/>
      <p:bldP spid="265515" grpId="1"/>
      <p:bldP spid="265516" grpId="0"/>
      <p:bldP spid="265517" grpId="0"/>
      <p:bldP spid="265518" grpId="0"/>
      <p:bldP spid="2655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D8734-8E04-4C82-ADF1-CBD557DB3AA0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Single-Source Shortest Path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47800" y="2057400"/>
            <a:ext cx="6869113" cy="4191000"/>
          </a:xfrm>
        </p:spPr>
        <p:txBody>
          <a:bodyPr/>
          <a:lstStyle/>
          <a:p>
            <a:r>
              <a:rPr lang="en-US" altLang="zh-TW" sz="2800"/>
              <a:t>Input:</a:t>
            </a:r>
          </a:p>
          <a:p>
            <a:pPr lvl="1"/>
            <a:r>
              <a:rPr lang="en-US" altLang="zh-TW" sz="2400"/>
              <a:t>Directed graph </a:t>
            </a:r>
            <a:r>
              <a:rPr lang="en-US" altLang="zh-TW" sz="2400" i="1"/>
              <a:t>G </a:t>
            </a:r>
            <a:r>
              <a:rPr lang="en-US" altLang="zh-TW" sz="2400"/>
              <a:t>= </a:t>
            </a:r>
            <a:r>
              <a:rPr lang="en-US" altLang="zh-TW" sz="2400" i="1"/>
              <a:t>(V, E)</a:t>
            </a:r>
          </a:p>
          <a:p>
            <a:pPr lvl="1"/>
            <a:r>
              <a:rPr lang="en-US" altLang="zh-TW" sz="2400"/>
              <a:t>Weight function </a:t>
            </a:r>
            <a:r>
              <a:rPr lang="en-US" altLang="zh-TW" sz="2400" i="1"/>
              <a:t>w </a:t>
            </a:r>
            <a:r>
              <a:rPr lang="en-US" altLang="zh-TW" sz="2400"/>
              <a:t>: </a:t>
            </a:r>
            <a:r>
              <a:rPr lang="en-US" altLang="zh-TW" sz="2400" i="1"/>
              <a:t>E </a:t>
            </a:r>
            <a:r>
              <a:rPr lang="en-US" altLang="zh-TW" sz="2400"/>
              <a:t>→ R (real number)</a:t>
            </a:r>
          </a:p>
          <a:p>
            <a:r>
              <a:rPr lang="en-US" altLang="zh-TW" sz="2800"/>
              <a:t>Weight of path</a:t>
            </a:r>
            <a:r>
              <a:rPr lang="en-US" altLang="zh-TW" sz="2800" i="1"/>
              <a:t> </a:t>
            </a:r>
            <a:r>
              <a:rPr lang="en-US" altLang="zh-TW" sz="2800" i="1">
                <a:solidFill>
                  <a:srgbClr val="0000FF"/>
                </a:solidFill>
              </a:rPr>
              <a:t>p </a:t>
            </a:r>
            <a:r>
              <a:rPr lang="en-US" altLang="zh-TW" sz="2800">
                <a:solidFill>
                  <a:srgbClr val="0000FF"/>
                </a:solidFill>
              </a:rPr>
              <a:t>= &lt;</a:t>
            </a:r>
            <a:r>
              <a:rPr lang="en-US" altLang="zh-TW" sz="2800" i="1">
                <a:solidFill>
                  <a:srgbClr val="0000FF"/>
                </a:solidFill>
              </a:rPr>
              <a:t>v</a:t>
            </a:r>
            <a:r>
              <a:rPr lang="en-US" altLang="zh-TW" sz="2800" baseline="-25000">
                <a:solidFill>
                  <a:srgbClr val="0000FF"/>
                </a:solidFill>
              </a:rPr>
              <a:t>0</a:t>
            </a:r>
            <a:r>
              <a:rPr lang="en-US" altLang="zh-TW" sz="2800" i="1">
                <a:solidFill>
                  <a:srgbClr val="0000FF"/>
                </a:solidFill>
              </a:rPr>
              <a:t>, v</a:t>
            </a:r>
            <a:r>
              <a:rPr lang="en-US" altLang="zh-TW" sz="2800" baseline="-25000">
                <a:solidFill>
                  <a:srgbClr val="0000FF"/>
                </a:solidFill>
              </a:rPr>
              <a:t>1</a:t>
            </a:r>
            <a:r>
              <a:rPr lang="en-US" altLang="zh-TW" sz="2800" i="1">
                <a:solidFill>
                  <a:srgbClr val="0000FF"/>
                </a:solidFill>
              </a:rPr>
              <a:t>, . . . , v</a:t>
            </a:r>
            <a:r>
              <a:rPr lang="en-US" altLang="zh-TW" sz="2800" i="1" baseline="-25000">
                <a:solidFill>
                  <a:srgbClr val="0000FF"/>
                </a:solidFill>
              </a:rPr>
              <a:t>k</a:t>
            </a:r>
            <a:r>
              <a:rPr lang="en-US" altLang="zh-TW" sz="2800" i="1">
                <a:solidFill>
                  <a:srgbClr val="0000FF"/>
                </a:solidFill>
              </a:rPr>
              <a:t>&gt;</a:t>
            </a:r>
            <a:r>
              <a:rPr lang="en-US" altLang="zh-TW" sz="2800" b="0" i="1"/>
              <a:t> </a:t>
            </a:r>
            <a:endParaRPr lang="en-US" altLang="zh-TW" sz="2800" b="0"/>
          </a:p>
          <a:p>
            <a:endParaRPr lang="en-US" altLang="zh-TW" sz="2800"/>
          </a:p>
          <a:p>
            <a:endParaRPr lang="en-US" altLang="zh-TW" sz="2800"/>
          </a:p>
          <a:p>
            <a:endParaRPr lang="en-US" altLang="zh-TW" sz="2800"/>
          </a:p>
        </p:txBody>
      </p:sp>
      <p:graphicFrame>
        <p:nvGraphicFramePr>
          <p:cNvPr id="212997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1619250" y="4365625"/>
          <a:ext cx="6264275" cy="193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方程式" r:id="rId4" imgW="2133360" imgH="660240" progId="Equation.3">
                  <p:embed/>
                </p:oleObj>
              </mc:Choice>
              <mc:Fallback>
                <p:oleObj name="方程式" r:id="rId4" imgW="213336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365625"/>
                        <a:ext cx="6264275" cy="19383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65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C2189-20B6-4FBA-8E34-AA9B312CFA5D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981075"/>
            <a:ext cx="7315200" cy="838200"/>
          </a:xfrm>
        </p:spPr>
        <p:txBody>
          <a:bodyPr/>
          <a:lstStyle/>
          <a:p>
            <a:r>
              <a:rPr lang="en-US" altLang="zh-TW"/>
              <a:t>Definition of Shortest Path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27088" y="2133600"/>
            <a:ext cx="8135937" cy="1079500"/>
          </a:xfrm>
        </p:spPr>
        <p:txBody>
          <a:bodyPr/>
          <a:lstStyle/>
          <a:p>
            <a:r>
              <a:rPr lang="en-US" altLang="zh-TW"/>
              <a:t>Shortest Path Weight u to v is defined as:</a:t>
            </a:r>
          </a:p>
          <a:p>
            <a:endParaRPr lang="en-US" altLang="zh-TW"/>
          </a:p>
        </p:txBody>
      </p:sp>
      <p:graphicFrame>
        <p:nvGraphicFramePr>
          <p:cNvPr id="21709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95288" y="3082925"/>
          <a:ext cx="8515350" cy="225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方程式" r:id="rId4" imgW="3555720" imgH="939600" progId="Equation.3">
                  <p:embed/>
                </p:oleObj>
              </mc:Choice>
              <mc:Fallback>
                <p:oleObj name="方程式" r:id="rId4" imgW="355572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082925"/>
                        <a:ext cx="8515350" cy="22510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35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90D8-6786-41EE-8B16-D67C991711C2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549275"/>
            <a:ext cx="7315200" cy="1279525"/>
          </a:xfrm>
        </p:spPr>
        <p:txBody>
          <a:bodyPr/>
          <a:lstStyle/>
          <a:p>
            <a:r>
              <a:rPr lang="en-US" altLang="zh-TW" sz="4000"/>
              <a:t>Output of single-source shortest-path algorithm</a:t>
            </a:r>
            <a:r>
              <a:rPr lang="en-US" altLang="zh-TW" sz="4000" b="0"/>
              <a:t/>
            </a:r>
            <a:br>
              <a:rPr lang="en-US" altLang="zh-TW" sz="4000" b="0"/>
            </a:br>
            <a:endParaRPr lang="en-US" altLang="zh-TW" sz="4000" b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Finally, for each vertex </a:t>
            </a:r>
            <a:r>
              <a:rPr lang="en-US" altLang="zh-TW" i="1"/>
              <a:t>v </a:t>
            </a:r>
            <a:r>
              <a:rPr lang="en-US" altLang="zh-TW"/>
              <a:t>∈ </a:t>
            </a:r>
            <a:r>
              <a:rPr lang="en-US" altLang="zh-TW" i="1"/>
              <a:t>V</a:t>
            </a:r>
            <a:r>
              <a:rPr lang="en-US" altLang="zh-TW"/>
              <a:t>: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3600" i="1">
                <a:solidFill>
                  <a:srgbClr val="FF0000"/>
                </a:solidFill>
              </a:rPr>
              <a:t>             </a:t>
            </a:r>
            <a:r>
              <a:rPr lang="en-US" altLang="zh-TW" sz="3600" i="1">
                <a:solidFill>
                  <a:srgbClr val="0000FF"/>
                </a:solidFill>
              </a:rPr>
              <a:t>d</a:t>
            </a:r>
            <a:r>
              <a:rPr lang="en-US" altLang="zh-TW" sz="3600">
                <a:solidFill>
                  <a:srgbClr val="0000FF"/>
                </a:solidFill>
              </a:rPr>
              <a:t>[</a:t>
            </a:r>
            <a:r>
              <a:rPr lang="en-US" altLang="zh-TW" sz="3600" i="1">
                <a:solidFill>
                  <a:srgbClr val="0000FF"/>
                </a:solidFill>
              </a:rPr>
              <a:t>v</a:t>
            </a:r>
            <a:r>
              <a:rPr lang="en-US" altLang="zh-TW" sz="3600">
                <a:solidFill>
                  <a:srgbClr val="0000FF"/>
                </a:solidFill>
              </a:rPr>
              <a:t>] =</a:t>
            </a:r>
            <a:r>
              <a:rPr lang="en-US" altLang="zh-TW" sz="3600" i="1">
                <a:solidFill>
                  <a:srgbClr val="0000FF"/>
                </a:solidFill>
              </a:rPr>
              <a:t>δ(s, v)</a:t>
            </a:r>
          </a:p>
          <a:p>
            <a:r>
              <a:rPr lang="en-US" altLang="zh-TW"/>
              <a:t>Reduces as algorithms progress. </a:t>
            </a:r>
          </a:p>
          <a:p>
            <a:r>
              <a:rPr lang="en-US" altLang="zh-TW"/>
              <a:t>Always maintain </a:t>
            </a:r>
            <a:r>
              <a:rPr lang="en-US" altLang="zh-TW" i="1">
                <a:solidFill>
                  <a:srgbClr val="FF0000"/>
                </a:solidFill>
              </a:rPr>
              <a:t>d[v] ≥ δ(s, v)</a:t>
            </a:r>
          </a:p>
          <a:p>
            <a:pPr lvl="1"/>
            <a:r>
              <a:rPr lang="en-US" altLang="zh-TW"/>
              <a:t>Call </a:t>
            </a:r>
            <a:r>
              <a:rPr lang="en-US" altLang="zh-TW" i="1">
                <a:solidFill>
                  <a:srgbClr val="0000FF"/>
                </a:solidFill>
              </a:rPr>
              <a:t>d</a:t>
            </a:r>
            <a:r>
              <a:rPr lang="en-US" altLang="zh-TW">
                <a:solidFill>
                  <a:srgbClr val="0000FF"/>
                </a:solidFill>
              </a:rPr>
              <a:t>[</a:t>
            </a:r>
            <a:r>
              <a:rPr lang="en-US" altLang="zh-TW" i="1">
                <a:solidFill>
                  <a:srgbClr val="0000FF"/>
                </a:solidFill>
              </a:rPr>
              <a:t>v</a:t>
            </a:r>
            <a:r>
              <a:rPr lang="en-US" altLang="zh-TW">
                <a:solidFill>
                  <a:srgbClr val="0000FF"/>
                </a:solidFill>
              </a:rPr>
              <a:t>]</a:t>
            </a:r>
            <a:r>
              <a:rPr lang="en-US" altLang="zh-TW"/>
              <a:t> a </a:t>
            </a:r>
            <a:r>
              <a:rPr lang="en-US" altLang="zh-TW" i="1">
                <a:solidFill>
                  <a:srgbClr val="0000FF"/>
                </a:solidFill>
              </a:rPr>
              <a:t>shortest-path estimate</a:t>
            </a:r>
            <a:endParaRPr lang="en-US" altLang="zh-TW">
              <a:solidFill>
                <a:srgbClr val="0000FF"/>
              </a:solidFill>
            </a:endParaRPr>
          </a:p>
          <a:p>
            <a:r>
              <a:rPr lang="en-US" altLang="zh-TW" sz="2800" i="1">
                <a:solidFill>
                  <a:srgbClr val="0000FF"/>
                </a:solidFill>
              </a:rPr>
              <a:t>π</a:t>
            </a:r>
            <a:r>
              <a:rPr lang="en-US" altLang="zh-TW" sz="2800">
                <a:solidFill>
                  <a:srgbClr val="0000FF"/>
                </a:solidFill>
              </a:rPr>
              <a:t>[</a:t>
            </a:r>
            <a:r>
              <a:rPr lang="en-US" altLang="zh-TW" sz="2800" i="1">
                <a:solidFill>
                  <a:srgbClr val="0000FF"/>
                </a:solidFill>
              </a:rPr>
              <a:t>v</a:t>
            </a:r>
            <a:r>
              <a:rPr lang="en-US" altLang="zh-TW" sz="2800">
                <a:solidFill>
                  <a:srgbClr val="0000FF"/>
                </a:solidFill>
              </a:rPr>
              <a:t>]</a:t>
            </a:r>
            <a:r>
              <a:rPr lang="en-US" altLang="zh-TW" sz="2800"/>
              <a:t>: predecessor of </a:t>
            </a:r>
            <a:r>
              <a:rPr lang="en-US" altLang="zh-TW" sz="2800" i="1"/>
              <a:t>v </a:t>
            </a:r>
            <a:r>
              <a:rPr lang="en-US" altLang="zh-TW" sz="2800"/>
              <a:t>on a shortest path from </a:t>
            </a:r>
            <a:r>
              <a:rPr lang="en-US" altLang="zh-TW" sz="2800" i="1"/>
              <a:t>s</a:t>
            </a:r>
            <a:endParaRPr lang="en-US" altLang="zh-TW" sz="280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92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6B2F-5DBF-424B-A6FA-2ED9D0A63E4D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111642" name="Rectangle 26"/>
          <p:cNvSpPr>
            <a:spLocks noChangeArrowheads="1"/>
          </p:cNvSpPr>
          <p:nvPr/>
        </p:nvSpPr>
        <p:spPr bwMode="auto">
          <a:xfrm>
            <a:off x="1619250" y="2565400"/>
            <a:ext cx="6624638" cy="20875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404813"/>
            <a:ext cx="7315200" cy="838200"/>
          </a:xfrm>
        </p:spPr>
        <p:txBody>
          <a:bodyPr/>
          <a:lstStyle/>
          <a:p>
            <a:r>
              <a:rPr lang="en-US" altLang="zh-TW"/>
              <a:t>Relaxation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052513"/>
            <a:ext cx="7704137" cy="4191000"/>
          </a:xfrm>
        </p:spPr>
        <p:txBody>
          <a:bodyPr/>
          <a:lstStyle/>
          <a:p>
            <a:r>
              <a:rPr lang="en-US" altLang="zh-TW"/>
              <a:t>A key technique in shortest path algorithms is </a:t>
            </a:r>
            <a:r>
              <a:rPr lang="en-US" altLang="zh-TW">
                <a:solidFill>
                  <a:srgbClr val="0000FF"/>
                </a:solidFill>
              </a:rPr>
              <a:t>relaxation</a:t>
            </a:r>
          </a:p>
          <a:p>
            <a:pPr lvl="1"/>
            <a:r>
              <a:rPr lang="en-US" altLang="zh-TW" sz="2400" u="sng">
                <a:solidFill>
                  <a:srgbClr val="0000FF"/>
                </a:solidFill>
              </a:rPr>
              <a:t>Idea: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0000FF"/>
                </a:solidFill>
              </a:rPr>
              <a:t>for all </a:t>
            </a:r>
            <a:r>
              <a:rPr lang="en-US" altLang="zh-TW" sz="2400" i="1">
                <a:solidFill>
                  <a:srgbClr val="0000FF"/>
                </a:solidFill>
              </a:rPr>
              <a:t>v</a:t>
            </a:r>
            <a:r>
              <a:rPr lang="en-US" altLang="zh-TW" sz="2400"/>
              <a:t>, maintain </a:t>
            </a:r>
            <a:r>
              <a:rPr lang="en-US" altLang="zh-TW" sz="2400" u="sng">
                <a:solidFill>
                  <a:srgbClr val="0000FF"/>
                </a:solidFill>
              </a:rPr>
              <a:t>upper bound d[</a:t>
            </a:r>
            <a:r>
              <a:rPr lang="en-US" altLang="zh-TW" sz="2400" i="1" u="sng">
                <a:solidFill>
                  <a:srgbClr val="0000FF"/>
                </a:solidFill>
              </a:rPr>
              <a:t>v</a:t>
            </a:r>
            <a:r>
              <a:rPr lang="en-US" altLang="zh-TW" sz="2400" u="sng">
                <a:solidFill>
                  <a:srgbClr val="0000FF"/>
                </a:solidFill>
              </a:rPr>
              <a:t>]</a:t>
            </a:r>
            <a:endParaRPr lang="en-US" altLang="zh-TW" sz="2400" u="sng">
              <a:solidFill>
                <a:srgbClr val="FF0000"/>
              </a:solidFill>
              <a:sym typeface="Symbol" pitchFamily="18" charset="2"/>
            </a:endParaRPr>
          </a:p>
          <a:p>
            <a:pPr lvl="1"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Relax(u,v,w) { 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if (d[v] &gt; d[u]+w) then     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  {d[v]=d[u]+w; 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   π[v]=u;}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}</a:t>
            </a:r>
          </a:p>
        </p:txBody>
      </p:sp>
      <p:sp>
        <p:nvSpPr>
          <p:cNvPr id="111621" name="Oval 5"/>
          <p:cNvSpPr>
            <a:spLocks noChangeArrowheads="1"/>
          </p:cNvSpPr>
          <p:nvPr/>
        </p:nvSpPr>
        <p:spPr bwMode="auto">
          <a:xfrm>
            <a:off x="3892550" y="4783138"/>
            <a:ext cx="525463" cy="55245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altLang="zh-TW" sz="2000" b="1" i="1">
                <a:solidFill>
                  <a:srgbClr val="FF0000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111622" name="Oval 6"/>
          <p:cNvSpPr>
            <a:spLocks noChangeArrowheads="1"/>
          </p:cNvSpPr>
          <p:nvPr/>
        </p:nvSpPr>
        <p:spPr bwMode="auto">
          <a:xfrm>
            <a:off x="1454150" y="4799013"/>
            <a:ext cx="525463" cy="55245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altLang="zh-TW" sz="2000" b="1" i="1">
                <a:latin typeface="Courier New" pitchFamily="49" charset="0"/>
              </a:rPr>
              <a:t>5</a:t>
            </a:r>
          </a:p>
        </p:txBody>
      </p:sp>
      <p:cxnSp>
        <p:nvCxnSpPr>
          <p:cNvPr id="111623" name="AutoShape 7"/>
          <p:cNvCxnSpPr>
            <a:cxnSpLocks noChangeShapeType="1"/>
            <a:stCxn id="111622" idx="6"/>
            <a:endCxn id="111621" idx="2"/>
          </p:cNvCxnSpPr>
          <p:nvPr/>
        </p:nvCxnSpPr>
        <p:spPr bwMode="auto">
          <a:xfrm flipV="1">
            <a:off x="1993900" y="5059363"/>
            <a:ext cx="1884363" cy="158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1624" name="Text Box 8"/>
          <p:cNvSpPr txBox="1">
            <a:spLocks noChangeArrowheads="1"/>
          </p:cNvSpPr>
          <p:nvPr/>
        </p:nvSpPr>
        <p:spPr bwMode="auto">
          <a:xfrm>
            <a:off x="2673350" y="4722813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 i="1">
                <a:latin typeface="Courier New" pitchFamily="49" charset="0"/>
              </a:rPr>
              <a:t>2</a:t>
            </a:r>
          </a:p>
        </p:txBody>
      </p:sp>
      <p:sp>
        <p:nvSpPr>
          <p:cNvPr id="111625" name="Oval 9"/>
          <p:cNvSpPr>
            <a:spLocks noChangeArrowheads="1"/>
          </p:cNvSpPr>
          <p:nvPr/>
        </p:nvSpPr>
        <p:spPr bwMode="auto">
          <a:xfrm>
            <a:off x="3892550" y="6173788"/>
            <a:ext cx="525463" cy="55245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altLang="zh-TW" sz="2000" b="1" i="1">
                <a:solidFill>
                  <a:srgbClr val="FF0000"/>
                </a:solidFill>
                <a:latin typeface="Courier New" pitchFamily="49" charset="0"/>
              </a:rPr>
              <a:t>7</a:t>
            </a:r>
          </a:p>
        </p:txBody>
      </p:sp>
      <p:sp>
        <p:nvSpPr>
          <p:cNvPr id="111626" name="Oval 10"/>
          <p:cNvSpPr>
            <a:spLocks noChangeArrowheads="1"/>
          </p:cNvSpPr>
          <p:nvPr/>
        </p:nvSpPr>
        <p:spPr bwMode="auto">
          <a:xfrm>
            <a:off x="1454150" y="6189663"/>
            <a:ext cx="525463" cy="55245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altLang="zh-TW" sz="2000" b="1" i="1">
                <a:latin typeface="Courier New" pitchFamily="49" charset="0"/>
              </a:rPr>
              <a:t>5</a:t>
            </a:r>
          </a:p>
        </p:txBody>
      </p:sp>
      <p:cxnSp>
        <p:nvCxnSpPr>
          <p:cNvPr id="111627" name="AutoShape 11"/>
          <p:cNvCxnSpPr>
            <a:cxnSpLocks noChangeShapeType="1"/>
            <a:stCxn id="111626" idx="6"/>
            <a:endCxn id="111625" idx="2"/>
          </p:cNvCxnSpPr>
          <p:nvPr/>
        </p:nvCxnSpPr>
        <p:spPr bwMode="auto">
          <a:xfrm flipV="1">
            <a:off x="1993900" y="6450013"/>
            <a:ext cx="1884363" cy="1587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1628" name="Text Box 12"/>
          <p:cNvSpPr txBox="1">
            <a:spLocks noChangeArrowheads="1"/>
          </p:cNvSpPr>
          <p:nvPr/>
        </p:nvSpPr>
        <p:spPr bwMode="auto">
          <a:xfrm>
            <a:off x="2673350" y="6113463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 i="1">
                <a:latin typeface="Courier New" pitchFamily="49" charset="0"/>
              </a:rPr>
              <a:t>2</a:t>
            </a:r>
          </a:p>
        </p:txBody>
      </p:sp>
      <p:sp>
        <p:nvSpPr>
          <p:cNvPr id="111629" name="Line 13"/>
          <p:cNvSpPr>
            <a:spLocks noChangeShapeType="1"/>
          </p:cNvSpPr>
          <p:nvPr/>
        </p:nvSpPr>
        <p:spPr bwMode="auto">
          <a:xfrm flipH="1">
            <a:off x="2901950" y="5157788"/>
            <a:ext cx="14288" cy="955675"/>
          </a:xfrm>
          <a:prstGeom prst="line">
            <a:avLst/>
          </a:prstGeom>
          <a:noFill/>
          <a:ln w="762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111630" name="Text Box 14"/>
          <p:cNvSpPr txBox="1">
            <a:spLocks noChangeArrowheads="1"/>
          </p:cNvSpPr>
          <p:nvPr/>
        </p:nvSpPr>
        <p:spPr bwMode="auto">
          <a:xfrm>
            <a:off x="3038475" y="5494338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b="1" i="1">
                <a:latin typeface="Courier New" pitchFamily="49" charset="0"/>
              </a:rPr>
              <a:t>Relax</a:t>
            </a:r>
          </a:p>
        </p:txBody>
      </p:sp>
      <p:sp>
        <p:nvSpPr>
          <p:cNvPr id="111632" name="Oval 16"/>
          <p:cNvSpPr>
            <a:spLocks noChangeArrowheads="1"/>
          </p:cNvSpPr>
          <p:nvPr/>
        </p:nvSpPr>
        <p:spPr bwMode="auto">
          <a:xfrm>
            <a:off x="7862888" y="4783138"/>
            <a:ext cx="525462" cy="55245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altLang="zh-TW" sz="2000" b="1" i="1">
                <a:solidFill>
                  <a:srgbClr val="FF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11633" name="Oval 17"/>
          <p:cNvSpPr>
            <a:spLocks noChangeArrowheads="1"/>
          </p:cNvSpPr>
          <p:nvPr/>
        </p:nvSpPr>
        <p:spPr bwMode="auto">
          <a:xfrm>
            <a:off x="5424488" y="4799013"/>
            <a:ext cx="525462" cy="55245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altLang="zh-TW" sz="2000" b="1" i="1">
                <a:latin typeface="Courier New" pitchFamily="49" charset="0"/>
              </a:rPr>
              <a:t>5</a:t>
            </a:r>
          </a:p>
        </p:txBody>
      </p:sp>
      <p:cxnSp>
        <p:nvCxnSpPr>
          <p:cNvPr id="111634" name="AutoShape 18"/>
          <p:cNvCxnSpPr>
            <a:cxnSpLocks noChangeShapeType="1"/>
            <a:stCxn id="111633" idx="6"/>
            <a:endCxn id="111632" idx="2"/>
          </p:cNvCxnSpPr>
          <p:nvPr/>
        </p:nvCxnSpPr>
        <p:spPr bwMode="auto">
          <a:xfrm flipV="1">
            <a:off x="5964238" y="5059363"/>
            <a:ext cx="1884362" cy="158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1635" name="Text Box 19"/>
          <p:cNvSpPr txBox="1">
            <a:spLocks noChangeArrowheads="1"/>
          </p:cNvSpPr>
          <p:nvPr/>
        </p:nvSpPr>
        <p:spPr bwMode="auto">
          <a:xfrm>
            <a:off x="6643688" y="4722813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 i="1">
                <a:latin typeface="Courier New" pitchFamily="49" charset="0"/>
              </a:rPr>
              <a:t>2</a:t>
            </a:r>
          </a:p>
        </p:txBody>
      </p:sp>
      <p:sp>
        <p:nvSpPr>
          <p:cNvPr id="111636" name="Oval 20"/>
          <p:cNvSpPr>
            <a:spLocks noChangeArrowheads="1"/>
          </p:cNvSpPr>
          <p:nvPr/>
        </p:nvSpPr>
        <p:spPr bwMode="auto">
          <a:xfrm>
            <a:off x="7862888" y="6173788"/>
            <a:ext cx="525462" cy="55245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altLang="zh-TW" sz="2000" b="1" i="1">
                <a:solidFill>
                  <a:srgbClr val="FF00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111637" name="Oval 21"/>
          <p:cNvSpPr>
            <a:spLocks noChangeArrowheads="1"/>
          </p:cNvSpPr>
          <p:nvPr/>
        </p:nvSpPr>
        <p:spPr bwMode="auto">
          <a:xfrm>
            <a:off x="5424488" y="6189663"/>
            <a:ext cx="525462" cy="55245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altLang="zh-TW" sz="2000" b="1" i="1">
                <a:latin typeface="Courier New" pitchFamily="49" charset="0"/>
              </a:rPr>
              <a:t>5</a:t>
            </a:r>
          </a:p>
        </p:txBody>
      </p:sp>
      <p:cxnSp>
        <p:nvCxnSpPr>
          <p:cNvPr id="111638" name="AutoShape 22"/>
          <p:cNvCxnSpPr>
            <a:cxnSpLocks noChangeShapeType="1"/>
            <a:stCxn id="111637" idx="6"/>
            <a:endCxn id="111636" idx="2"/>
          </p:cNvCxnSpPr>
          <p:nvPr/>
        </p:nvCxnSpPr>
        <p:spPr bwMode="auto">
          <a:xfrm flipV="1">
            <a:off x="5964238" y="6450013"/>
            <a:ext cx="1884362" cy="15875"/>
          </a:xfrm>
          <a:prstGeom prst="straightConnector1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1639" name="Text Box 23"/>
          <p:cNvSpPr txBox="1">
            <a:spLocks noChangeArrowheads="1"/>
          </p:cNvSpPr>
          <p:nvPr/>
        </p:nvSpPr>
        <p:spPr bwMode="auto">
          <a:xfrm>
            <a:off x="6643688" y="6113463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 i="1">
                <a:latin typeface="Courier New" pitchFamily="49" charset="0"/>
              </a:rPr>
              <a:t>2</a:t>
            </a:r>
          </a:p>
        </p:txBody>
      </p:sp>
      <p:sp>
        <p:nvSpPr>
          <p:cNvPr id="111640" name="Line 24"/>
          <p:cNvSpPr>
            <a:spLocks noChangeShapeType="1"/>
          </p:cNvSpPr>
          <p:nvPr/>
        </p:nvSpPr>
        <p:spPr bwMode="auto">
          <a:xfrm flipH="1">
            <a:off x="6788150" y="5157788"/>
            <a:ext cx="15875" cy="955675"/>
          </a:xfrm>
          <a:prstGeom prst="line">
            <a:avLst/>
          </a:prstGeom>
          <a:noFill/>
          <a:ln w="762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111641" name="Text Box 25"/>
          <p:cNvSpPr txBox="1">
            <a:spLocks noChangeArrowheads="1"/>
          </p:cNvSpPr>
          <p:nvPr/>
        </p:nvSpPr>
        <p:spPr bwMode="auto">
          <a:xfrm>
            <a:off x="6924675" y="5494338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b="1" i="1">
                <a:latin typeface="Courier New" pitchFamily="49" charset="0"/>
              </a:rPr>
              <a:t>Relax</a:t>
            </a:r>
          </a:p>
        </p:txBody>
      </p:sp>
      <p:sp>
        <p:nvSpPr>
          <p:cNvPr id="111643" name="Text Box 27"/>
          <p:cNvSpPr txBox="1">
            <a:spLocks noChangeArrowheads="1"/>
          </p:cNvSpPr>
          <p:nvPr/>
        </p:nvSpPr>
        <p:spPr bwMode="auto">
          <a:xfrm>
            <a:off x="1277938" y="4510088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/>
              <a:t>u</a:t>
            </a:r>
          </a:p>
        </p:txBody>
      </p:sp>
      <p:sp>
        <p:nvSpPr>
          <p:cNvPr id="111644" name="Text Box 28"/>
          <p:cNvSpPr txBox="1">
            <a:spLocks noChangeArrowheads="1"/>
          </p:cNvSpPr>
          <p:nvPr/>
        </p:nvSpPr>
        <p:spPr bwMode="auto">
          <a:xfrm>
            <a:off x="4302125" y="45815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/>
              <a:t>v</a:t>
            </a:r>
          </a:p>
        </p:txBody>
      </p:sp>
      <p:sp>
        <p:nvSpPr>
          <p:cNvPr id="111645" name="Text Box 29"/>
          <p:cNvSpPr txBox="1">
            <a:spLocks noChangeArrowheads="1"/>
          </p:cNvSpPr>
          <p:nvPr/>
        </p:nvSpPr>
        <p:spPr bwMode="auto">
          <a:xfrm>
            <a:off x="5148263" y="462915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/>
              <a:t>u</a:t>
            </a:r>
          </a:p>
        </p:txBody>
      </p:sp>
      <p:sp>
        <p:nvSpPr>
          <p:cNvPr id="111646" name="Text Box 30"/>
          <p:cNvSpPr txBox="1">
            <a:spLocks noChangeArrowheads="1"/>
          </p:cNvSpPr>
          <p:nvPr/>
        </p:nvSpPr>
        <p:spPr bwMode="auto">
          <a:xfrm>
            <a:off x="8267700" y="45815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/>
              <a:t>v</a:t>
            </a:r>
          </a:p>
        </p:txBody>
      </p:sp>
      <p:sp>
        <p:nvSpPr>
          <p:cNvPr id="111647" name="Text Box 31"/>
          <p:cNvSpPr txBox="1">
            <a:spLocks noChangeArrowheads="1"/>
          </p:cNvSpPr>
          <p:nvPr/>
        </p:nvSpPr>
        <p:spPr bwMode="auto">
          <a:xfrm>
            <a:off x="1258888" y="5853113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/>
              <a:t>u</a:t>
            </a:r>
          </a:p>
        </p:txBody>
      </p:sp>
      <p:sp>
        <p:nvSpPr>
          <p:cNvPr id="111648" name="Text Box 32"/>
          <p:cNvSpPr txBox="1">
            <a:spLocks noChangeArrowheads="1"/>
          </p:cNvSpPr>
          <p:nvPr/>
        </p:nvSpPr>
        <p:spPr bwMode="auto">
          <a:xfrm>
            <a:off x="4283075" y="59245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/>
              <a:t>v</a:t>
            </a:r>
          </a:p>
        </p:txBody>
      </p:sp>
      <p:sp>
        <p:nvSpPr>
          <p:cNvPr id="111649" name="Text Box 33"/>
          <p:cNvSpPr txBox="1">
            <a:spLocks noChangeArrowheads="1"/>
          </p:cNvSpPr>
          <p:nvPr/>
        </p:nvSpPr>
        <p:spPr bwMode="auto">
          <a:xfrm>
            <a:off x="5219700" y="592455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/>
              <a:t>u</a:t>
            </a:r>
          </a:p>
        </p:txBody>
      </p:sp>
      <p:sp>
        <p:nvSpPr>
          <p:cNvPr id="111650" name="Text Box 34"/>
          <p:cNvSpPr txBox="1">
            <a:spLocks noChangeArrowheads="1"/>
          </p:cNvSpPr>
          <p:nvPr/>
        </p:nvSpPr>
        <p:spPr bwMode="auto">
          <a:xfrm>
            <a:off x="8243888" y="59959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57294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古典-1">
  <a:themeElements>
    <a:clrScheme name="">
      <a:dk1>
        <a:srgbClr val="003366"/>
      </a:dk1>
      <a:lt1>
        <a:srgbClr val="FFFFFF"/>
      </a:lt1>
      <a:dk2>
        <a:srgbClr val="004060"/>
      </a:dk2>
      <a:lt2>
        <a:srgbClr val="000000"/>
      </a:lt2>
      <a:accent1>
        <a:srgbClr val="339966"/>
      </a:accent1>
      <a:accent2>
        <a:srgbClr val="8779A5"/>
      </a:accent2>
      <a:accent3>
        <a:srgbClr val="FFFFFF"/>
      </a:accent3>
      <a:accent4>
        <a:srgbClr val="002A56"/>
      </a:accent4>
      <a:accent5>
        <a:srgbClr val="ADCAB8"/>
      </a:accent5>
      <a:accent6>
        <a:srgbClr val="7A6D95"/>
      </a:accent6>
      <a:hlink>
        <a:srgbClr val="C67600"/>
      </a:hlink>
      <a:folHlink>
        <a:srgbClr val="3366CC"/>
      </a:folHlink>
    </a:clrScheme>
    <a:fontScheme name="古典-1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古典-1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古典-1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古典-1</Template>
  <TotalTime>1197</TotalTime>
  <Words>3515</Words>
  <Application>Microsoft Office PowerPoint</Application>
  <PresentationFormat>如螢幕大小 (4:3)</PresentationFormat>
  <Paragraphs>1447</Paragraphs>
  <Slides>57</Slides>
  <Notes>55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3</vt:i4>
      </vt:variant>
      <vt:variant>
        <vt:lpstr>投影片標題</vt:lpstr>
      </vt:variant>
      <vt:variant>
        <vt:i4>57</vt:i4>
      </vt:variant>
    </vt:vector>
  </HeadingPairs>
  <TitlesOfParts>
    <vt:vector size="61" baseType="lpstr">
      <vt:lpstr>古典-1</vt:lpstr>
      <vt:lpstr>方程式</vt:lpstr>
      <vt:lpstr>Visio</vt:lpstr>
      <vt:lpstr>Document</vt:lpstr>
      <vt:lpstr>PowerPoint 簡報</vt:lpstr>
      <vt:lpstr>Shortest Path</vt:lpstr>
      <vt:lpstr>Shortest Path</vt:lpstr>
      <vt:lpstr>Single Source Shortest Path</vt:lpstr>
      <vt:lpstr>Single-Source Shortest Path</vt:lpstr>
      <vt:lpstr>Single-Source Shortest Path</vt:lpstr>
      <vt:lpstr>Definition of Shortest Path</vt:lpstr>
      <vt:lpstr>Output of single-source shortest-path algorithm </vt:lpstr>
      <vt:lpstr>Relaxation</vt:lpstr>
      <vt:lpstr>Shortest Path Properties</vt:lpstr>
      <vt:lpstr>Negative-Weight edge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Why not negative edges?</vt:lpstr>
      <vt:lpstr>Dijkastra’s Algorithm</vt:lpstr>
      <vt:lpstr>Dijkastra’s Algorithm</vt:lpstr>
      <vt:lpstr>PowerPoint 簡報</vt:lpstr>
      <vt:lpstr>All-Pair Shortest Paths Algorithm</vt:lpstr>
      <vt:lpstr>Floyd-Warshall Algorithm </vt:lpstr>
      <vt:lpstr>PowerPoint 簡報</vt:lpstr>
      <vt:lpstr>PowerPoint 簡報</vt:lpstr>
      <vt:lpstr>PowerPoint 簡報</vt:lpstr>
      <vt:lpstr>Example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Activity on Edge (AOE) Critical Path Problem</vt:lpstr>
      <vt:lpstr>Activity on Edge (AOE) Critical Path Problem</vt:lpstr>
      <vt:lpstr>Activity on Edge (AOE) Critical Path Problem</vt:lpstr>
      <vt:lpstr>Activity on Edge (AOE) Critical Path Problem</vt:lpstr>
      <vt:lpstr>Activity on Edge (AOE) Critical Path Problem</vt:lpstr>
      <vt:lpstr>Activity on Edge (AOE) Critical Path Problem</vt:lpstr>
      <vt:lpstr>Articulation Points</vt:lpstr>
      <vt:lpstr>Connected components</vt:lpstr>
      <vt:lpstr>Examples of  Articulation Points</vt:lpstr>
      <vt:lpstr>Biconnected Graph</vt:lpstr>
      <vt:lpstr>Example of  Biconnected Component</vt:lpstr>
      <vt:lpstr>Find the BCs</vt:lpstr>
      <vt:lpstr>Find the BCs</vt:lpstr>
      <vt:lpstr>Find AP</vt:lpstr>
      <vt:lpstr>Determining dfn and low</vt:lpstr>
      <vt:lpstr>Determining dfn and low</vt:lpstr>
      <vt:lpstr>Graph Operations (19/20)</vt:lpstr>
      <vt:lpstr>PowerPoint 簡報</vt:lpstr>
    </vt:vector>
  </TitlesOfParts>
  <Company>ccl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Course: Introduction to Database Systems</dc:title>
  <dc:creator>coolman</dc:creator>
  <cp:lastModifiedBy>Viola</cp:lastModifiedBy>
  <cp:revision>521</cp:revision>
  <cp:lastPrinted>2015-09-11T06:56:05Z</cp:lastPrinted>
  <dcterms:created xsi:type="dcterms:W3CDTF">2007-09-19T03:56:29Z</dcterms:created>
  <dcterms:modified xsi:type="dcterms:W3CDTF">2016-01-04T06:31:50Z</dcterms:modified>
</cp:coreProperties>
</file>