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3"/>
  </p:notesMasterIdLst>
  <p:sldIdLst>
    <p:sldId id="256" r:id="rId2"/>
    <p:sldId id="269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746D6-931C-4626-BF59-B4F27EA3C2F8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BBF6-957F-41A5-B708-39D32D5309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60*60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C8061-D250-434C-94CA-4239346F7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C8061-D250-434C-94CA-4239346F7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5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681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95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58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18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6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1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3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4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51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0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6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FE549F-31CA-429C-83BD-1C4069DEF32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43EDE4-D95E-48C7-834C-ECA25E263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4.tiff"/><Relationship Id="rId21" Type="http://schemas.microsoft.com/office/2007/relationships/hdphoto" Target="../media/hdphoto8.wdp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microsoft.com/office/2007/relationships/hdphoto" Target="../media/hdphoto6.wdp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24" Type="http://schemas.openxmlformats.org/officeDocument/2006/relationships/image" Target="../media/image17.png"/><Relationship Id="rId5" Type="http://schemas.openxmlformats.org/officeDocument/2006/relationships/image" Target="../media/image6.tiff"/><Relationship Id="rId15" Type="http://schemas.microsoft.com/office/2007/relationships/hdphoto" Target="../media/hdphoto5.wdp"/><Relationship Id="rId23" Type="http://schemas.openxmlformats.org/officeDocument/2006/relationships/image" Target="../media/image16.jpeg"/><Relationship Id="rId10" Type="http://schemas.openxmlformats.org/officeDocument/2006/relationships/image" Target="../media/image9.png"/><Relationship Id="rId19" Type="http://schemas.microsoft.com/office/2007/relationships/hdphoto" Target="../media/hdphoto7.wdp"/><Relationship Id="rId4" Type="http://schemas.openxmlformats.org/officeDocument/2006/relationships/image" Target="../media/image5.tiff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Hong Kong University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2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396601" y="1250140"/>
          <a:ext cx="11544388" cy="50399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2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5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  <a:r>
                        <a:rPr lang="en-US" baseline="0" dirty="0"/>
                        <a:t> Image by </a:t>
                      </a:r>
                      <a:r>
                        <a:rPr lang="en-US" baseline="0" dirty="0" err="1"/>
                        <a:t>NiU</a:t>
                      </a:r>
                      <a:r>
                        <a:rPr lang="en-US" baseline="0" dirty="0"/>
                        <a:t> phase contrast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In-flow image by </a:t>
                      </a:r>
                      <a:r>
                        <a:rPr lang="en-US" dirty="0" err="1"/>
                        <a:t>Motic</a:t>
                      </a:r>
                      <a:r>
                        <a:rPr lang="en-US" dirty="0"/>
                        <a:t> phase</a:t>
                      </a:r>
                      <a:r>
                        <a:rPr lang="en-US" baseline="0" dirty="0"/>
                        <a:t> contrast </a:t>
                      </a:r>
                      <a:r>
                        <a:rPr lang="en-US" sz="1200" baseline="0" dirty="0"/>
                        <a:t>(count)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826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dirty="0">
                          <a:sym typeface="Arial"/>
                        </a:rPr>
                        <a:t>1</a:t>
                      </a:r>
                      <a:r>
                        <a:rPr lang="en-US" altLang="zh-TW" sz="1800" b="1" dirty="0">
                          <a:sym typeface="Arial"/>
                        </a:rPr>
                        <a:t>. </a:t>
                      </a:r>
                      <a:r>
                        <a:rPr lang="en-US" altLang="zh-TW" sz="1800" b="1" dirty="0" err="1">
                          <a:sym typeface="Arial"/>
                        </a:rPr>
                        <a:t>Isochrysis</a:t>
                      </a:r>
                      <a:endParaRPr lang="en-US" altLang="zh-TW" sz="1800" b="1" dirty="0">
                        <a:sym typeface="Arial"/>
                      </a:endParaRPr>
                    </a:p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dirty="0">
                          <a:sym typeface="Arial"/>
                        </a:rPr>
                        <a:t>Around 6*6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3506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826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b="1" dirty="0">
                          <a:sym typeface="Arial"/>
                        </a:rPr>
                        <a:t>2. </a:t>
                      </a:r>
                      <a:r>
                        <a:rPr lang="en-US" altLang="zh-TW" sz="1800" b="0" dirty="0" err="1">
                          <a:sym typeface="Arial"/>
                        </a:rPr>
                        <a:t>Chaetoceros</a:t>
                      </a:r>
                      <a:r>
                        <a:rPr lang="en-US" altLang="zh-TW" sz="1800" b="0" dirty="0">
                          <a:sym typeface="Arial"/>
                        </a:rPr>
                        <a:t> </a:t>
                      </a:r>
                      <a:r>
                        <a:rPr lang="en-US" altLang="zh-TW" sz="1800" b="0" dirty="0" err="1">
                          <a:sym typeface="Arial"/>
                        </a:rPr>
                        <a:t>gralisis</a:t>
                      </a:r>
                      <a:endParaRPr lang="en-US" altLang="zh-TW" sz="1800" b="0" dirty="0">
                        <a:sym typeface="Arial"/>
                      </a:endParaRPr>
                    </a:p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b="1" dirty="0">
                          <a:sym typeface="Arial"/>
                        </a:rPr>
                        <a:t>Around 2*3um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0826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dirty="0">
                          <a:sym typeface="Arial"/>
                        </a:rPr>
                        <a:t>3. </a:t>
                      </a:r>
                      <a:r>
                        <a:rPr lang="en-US" altLang="zh-TW" sz="1800" dirty="0" err="1">
                          <a:sym typeface="Arial"/>
                        </a:rPr>
                        <a:t>Tetraselmis</a:t>
                      </a:r>
                      <a:endParaRPr lang="en-US" altLang="zh-TW" sz="1800" dirty="0">
                        <a:sym typeface="Arial"/>
                      </a:endParaRPr>
                    </a:p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dirty="0">
                          <a:sym typeface="Arial"/>
                        </a:rPr>
                        <a:t>Around 5*5um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02" y="-61393"/>
            <a:ext cx="11096170" cy="1325563"/>
          </a:xfrm>
        </p:spPr>
        <p:txBody>
          <a:bodyPr/>
          <a:lstStyle/>
          <a:p>
            <a:r>
              <a:rPr lang="en-US" dirty="0"/>
              <a:t>Selected Images of algae  </a:t>
            </a:r>
            <a:br>
              <a:rPr lang="en-US" dirty="0"/>
            </a:br>
            <a:r>
              <a:rPr lang="en-US" sz="2000" dirty="0"/>
              <a:t>obj:40x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6369" y="1775958"/>
            <a:ext cx="1732764" cy="1417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520" y="1775575"/>
            <a:ext cx="1722384" cy="1418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898" y="1771429"/>
            <a:ext cx="1745865" cy="142240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336344" y="3311349"/>
            <a:ext cx="5192789" cy="1393371"/>
            <a:chOff x="2835094" y="4571999"/>
            <a:chExt cx="5192789" cy="13933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35094" y="4571999"/>
              <a:ext cx="1751420" cy="13933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86795" y="4571999"/>
              <a:ext cx="1722482" cy="13933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1000"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95119" y="4571999"/>
              <a:ext cx="1732764" cy="139065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79561" y="8291698"/>
            <a:ext cx="2171700" cy="194310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340914" y="4841518"/>
            <a:ext cx="5197595" cy="1381666"/>
            <a:chOff x="2830287" y="6256869"/>
            <a:chExt cx="5197595" cy="138166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1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78978" y="6257925"/>
              <a:ext cx="1733550" cy="13806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30287" y="6260051"/>
              <a:ext cx="1752600" cy="137848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99094" y="6256869"/>
              <a:ext cx="1728788" cy="1381666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463428"/>
            <a:ext cx="1727068" cy="2428175"/>
          </a:xfrm>
          <a:prstGeom prst="rect">
            <a:avLst/>
          </a:prstGeom>
        </p:spPr>
      </p:pic>
      <p:pic>
        <p:nvPicPr>
          <p:cNvPr id="32" name="Shape 421"/>
          <p:cNvPicPr>
            <a:picLocks noChangeAspect="1"/>
          </p:cNvPicPr>
          <p:nvPr/>
        </p:nvPicPr>
        <p:blipFill rotWithShape="1">
          <a:blip r:embed="rId2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4535" y="1780111"/>
            <a:ext cx="1605809" cy="1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422"/>
          <p:cNvPicPr>
            <a:picLocks noChangeAspect="1"/>
          </p:cNvPicPr>
          <p:nvPr/>
        </p:nvPicPr>
        <p:blipFill rotWithShape="1">
          <a:blip r:embed="rId2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5135" y="1780111"/>
            <a:ext cx="1597343" cy="138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423"/>
          <p:cNvPicPr>
            <a:picLocks noChangeAspect="1"/>
          </p:cNvPicPr>
          <p:nvPr/>
        </p:nvPicPr>
        <p:blipFill rotWithShape="1">
          <a:blip r:embed="rId2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7"/>
          <a:stretch/>
        </p:blipFill>
        <p:spPr>
          <a:xfrm>
            <a:off x="9308840" y="3305001"/>
            <a:ext cx="1595151" cy="1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424"/>
          <p:cNvPicPr>
            <a:picLocks noChangeAspect="1"/>
          </p:cNvPicPr>
          <p:nvPr/>
        </p:nvPicPr>
        <p:blipFill rotWithShape="1">
          <a:blip r:embed="rId2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11926"/>
          <a:stretch/>
        </p:blipFill>
        <p:spPr>
          <a:xfrm>
            <a:off x="7727462" y="3305000"/>
            <a:ext cx="1580649" cy="1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425"/>
          <p:cNvPicPr>
            <a:picLocks noChangeAspect="1"/>
          </p:cNvPicPr>
          <p:nvPr/>
        </p:nvPicPr>
        <p:blipFill rotWithShape="1">
          <a:blip r:embed="rId2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223" y="4835561"/>
            <a:ext cx="1642059" cy="1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426"/>
          <p:cNvPicPr>
            <a:picLocks noChangeAspect="1"/>
          </p:cNvPicPr>
          <p:nvPr/>
        </p:nvPicPr>
        <p:blipFill rotWithShape="1">
          <a:blip r:embed="rId2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7462" y="4828084"/>
            <a:ext cx="1617787" cy="138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/>
        </p:nvGrpSpPr>
        <p:grpSpPr>
          <a:xfrm>
            <a:off x="6658565" y="5873400"/>
            <a:ext cx="797013" cy="433774"/>
            <a:chOff x="3838133" y="5998492"/>
            <a:chExt cx="797013" cy="40011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838133" y="6051207"/>
              <a:ext cx="762442" cy="1931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38133" y="5998492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10</a:t>
              </a:r>
              <a:r>
                <a:rPr lang="el-GR" sz="2000" b="1" dirty="0">
                  <a:solidFill>
                    <a:srgbClr val="FF0000"/>
                  </a:solidFill>
                </a:rPr>
                <a:t>μ</a:t>
              </a:r>
              <a:r>
                <a:rPr lang="en-US" sz="2000" b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47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1349" y="596900"/>
          <a:ext cx="11544388" cy="573681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8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  <a:r>
                        <a:rPr lang="en-US" baseline="0" dirty="0"/>
                        <a:t> Image (</a:t>
                      </a:r>
                      <a:r>
                        <a:rPr lang="en-US" baseline="0" dirty="0" err="1"/>
                        <a:t>NiU</a:t>
                      </a:r>
                      <a:r>
                        <a:rPr lang="en-US" baseline="0" dirty="0"/>
                        <a:t> phase contrast)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In-flow image (</a:t>
                      </a:r>
                      <a:r>
                        <a:rPr lang="en-US" dirty="0" err="1"/>
                        <a:t>Motic</a:t>
                      </a:r>
                      <a:r>
                        <a:rPr lang="en-US" dirty="0"/>
                        <a:t> phase</a:t>
                      </a:r>
                      <a:r>
                        <a:rPr lang="en-US" baseline="0" dirty="0"/>
                        <a:t> contrast</a:t>
                      </a:r>
                      <a:r>
                        <a:rPr lang="en-US" dirty="0"/>
                        <a:t>)          (count)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012">
                <a:tc>
                  <a:txBody>
                    <a:bodyPr/>
                    <a:lstStyle/>
                    <a:p>
                      <a:pPr>
                        <a:buClr>
                          <a:schemeClr val="dk1"/>
                        </a:buClr>
                        <a:buSzPct val="25000"/>
                      </a:pPr>
                      <a:r>
                        <a:rPr lang="en-US" altLang="zh-TW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zh-TW" sz="180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Eucampia</a:t>
                      </a:r>
                      <a:r>
                        <a:rPr lang="en-US" altLang="zh-TW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zodiacus</a:t>
                      </a:r>
                      <a:endParaRPr lang="en-US" altLang="zh-TW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Around 50*30um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724">
                <a:tc>
                  <a:txBody>
                    <a:bodyPr/>
                    <a:lstStyle/>
                    <a:p>
                      <a:pPr>
                        <a:buClr>
                          <a:schemeClr val="dk1"/>
                        </a:buClr>
                        <a:buSzPct val="25000"/>
                      </a:pPr>
                      <a:r>
                        <a:rPr lang="en-US" altLang="zh-TW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zh-TW" sz="180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Asterionella</a:t>
                      </a:r>
                      <a:r>
                        <a:rPr lang="en-US" altLang="zh-TW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glacialis</a:t>
                      </a:r>
                      <a:endParaRPr lang="en-US" altLang="zh-TW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>
                        <a:buClr>
                          <a:srgbClr val="000000"/>
                        </a:buClr>
                        <a:buSzPct val="25000"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Around 34*11um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11610(many repeat)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Shape 442" descr="Image2.1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6872" y="1404762"/>
            <a:ext cx="1486000" cy="20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43" descr="Image5.1"/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030" y="1416534"/>
            <a:ext cx="1486000" cy="20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44" descr="Image2-ph1-2"/>
          <p:cNvPicPr preferRelativeResize="0"/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2968" y="4011240"/>
            <a:ext cx="1486000" cy="20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45" descr="Image4-ph1-1"/>
          <p:cNvPicPr preferRelativeResize="0"/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8968" y="4011240"/>
            <a:ext cx="1486000" cy="207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roup 53"/>
          <p:cNvGrpSpPr/>
          <p:nvPr/>
        </p:nvGrpSpPr>
        <p:grpSpPr>
          <a:xfrm>
            <a:off x="7317831" y="4419845"/>
            <a:ext cx="4919391" cy="1905751"/>
            <a:chOff x="7881891" y="4492549"/>
            <a:chExt cx="4919391" cy="190575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36"/>
            <a:stretch/>
          </p:blipFill>
          <p:spPr>
            <a:xfrm>
              <a:off x="9605269" y="4492549"/>
              <a:ext cx="1683657" cy="1523999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7881891" y="4507063"/>
              <a:ext cx="4919391" cy="1891237"/>
              <a:chOff x="8244750" y="4463521"/>
              <a:chExt cx="4919391" cy="1891237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1932241" y="5923102"/>
                <a:ext cx="12319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30</a:t>
                </a:r>
                <a:r>
                  <a:rPr lang="el-GR" b="1" dirty="0">
                    <a:solidFill>
                      <a:srgbClr val="FF0000"/>
                    </a:solidFill>
                  </a:rPr>
                  <a:t>μ</a:t>
                </a:r>
                <a:r>
                  <a:rPr lang="en-US" b="1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244750" y="4463521"/>
                <a:ext cx="1727200" cy="1509484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 flipV="1">
                <a:off x="11874532" y="5923102"/>
                <a:ext cx="704760" cy="41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987982" y="5969186"/>
                <a:ext cx="704760" cy="41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9102045" y="5985426"/>
                <a:ext cx="1045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30</a:t>
                </a:r>
                <a:r>
                  <a:rPr lang="el-GR" b="1" dirty="0">
                    <a:solidFill>
                      <a:srgbClr val="FF0000"/>
                    </a:solidFill>
                  </a:rPr>
                  <a:t>μ</a:t>
                </a:r>
                <a:r>
                  <a:rPr lang="en-US" b="1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344864" y="-850864"/>
            <a:ext cx="5356551" cy="4467165"/>
            <a:chOff x="8244750" y="-473492"/>
            <a:chExt cx="5356551" cy="44671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44750" y="1701850"/>
              <a:ext cx="1790451" cy="229182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41949" y="2461564"/>
              <a:ext cx="1806079" cy="150955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rot="5400000" flipH="1">
              <a:off x="12530078" y="-966738"/>
              <a:ext cx="1" cy="1161017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62485" y="-473492"/>
              <a:ext cx="929191" cy="1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 472"/>
            <p:cNvSpPr txBox="1"/>
            <p:nvPr/>
          </p:nvSpPr>
          <p:spPr>
            <a:xfrm>
              <a:off x="12248501" y="-463586"/>
              <a:ext cx="1352800" cy="280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50μm</a:t>
              </a:r>
            </a:p>
          </p:txBody>
        </p:sp>
        <p:sp>
          <p:nvSpPr>
            <p:cNvPr id="52" name="Shape 472"/>
            <p:cNvSpPr txBox="1"/>
            <p:nvPr/>
          </p:nvSpPr>
          <p:spPr>
            <a:xfrm>
              <a:off x="10782456" y="-463586"/>
              <a:ext cx="1352800" cy="280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40μm</a:t>
              </a:r>
            </a:p>
          </p:txBody>
        </p:sp>
      </p:grpSp>
      <p:cxnSp>
        <p:nvCxnSpPr>
          <p:cNvPr id="56" name="Shape 463"/>
          <p:cNvCxnSpPr/>
          <p:nvPr/>
        </p:nvCxnSpPr>
        <p:spPr>
          <a:xfrm rot="11700000" flipH="1">
            <a:off x="5665719" y="5812254"/>
            <a:ext cx="684400" cy="1868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TextBox 56"/>
          <p:cNvSpPr txBox="1"/>
          <p:nvPr/>
        </p:nvSpPr>
        <p:spPr>
          <a:xfrm>
            <a:off x="5607998" y="58659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</a:t>
            </a:r>
            <a:r>
              <a:rPr lang="el-GR" b="1" dirty="0">
                <a:solidFill>
                  <a:srgbClr val="FF0000"/>
                </a:solidFill>
              </a:rPr>
              <a:t>μ</a:t>
            </a:r>
            <a:r>
              <a:rPr lang="en-US" b="1" dirty="0">
                <a:solidFill>
                  <a:srgbClr val="FF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923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154" y="1300785"/>
            <a:ext cx="10358846" cy="2509213"/>
          </a:xfrm>
        </p:spPr>
        <p:txBody>
          <a:bodyPr/>
          <a:lstStyle/>
          <a:p>
            <a:r>
              <a:rPr lang="en-US" altLang="zh-TW" dirty="0"/>
              <a:t>Portable Pulse Oximetry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62143"/>
            <a:ext cx="10363826" cy="4373342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Model no.: TJCTM24028-SPI</a:t>
            </a:r>
          </a:p>
          <a:p>
            <a:r>
              <a:rPr lang="en-US" sz="2200" dirty="0" smtClean="0"/>
              <a:t>Communications</a:t>
            </a:r>
          </a:p>
          <a:p>
            <a:pPr lvl="1"/>
            <a:r>
              <a:rPr lang="en-US" sz="2200" dirty="0" smtClean="0"/>
              <a:t>SPI (Serial Peripheral Interface)</a:t>
            </a:r>
          </a:p>
          <a:p>
            <a:r>
              <a:rPr lang="en-US" sz="2200" dirty="0" smtClean="0"/>
              <a:t>Library </a:t>
            </a:r>
          </a:p>
          <a:p>
            <a:pPr lvl="1"/>
            <a:r>
              <a:rPr lang="en-US" sz="2200" dirty="0" smtClean="0"/>
              <a:t>Adafruit_ILI9340 (Driver library)</a:t>
            </a:r>
          </a:p>
          <a:p>
            <a:pPr lvl="1"/>
            <a:r>
              <a:rPr lang="en-US" sz="2200" dirty="0" err="1" smtClean="0"/>
              <a:t>Adafruit</a:t>
            </a:r>
            <a:r>
              <a:rPr lang="en-US" sz="2200" dirty="0" err="1"/>
              <a:t>_</a:t>
            </a:r>
            <a:r>
              <a:rPr lang="en-US" sz="2200" dirty="0" err="1" smtClean="0"/>
              <a:t>GFX</a:t>
            </a:r>
            <a:r>
              <a:rPr lang="en-US" sz="2200" dirty="0" smtClean="0"/>
              <a:t> (Graphics library)</a:t>
            </a:r>
            <a:endParaRPr lang="en-US" sz="2200" dirty="0"/>
          </a:p>
          <a:p>
            <a:r>
              <a:rPr lang="en-US" sz="2200" dirty="0" smtClean="0"/>
              <a:t>Functions:</a:t>
            </a:r>
          </a:p>
          <a:p>
            <a:pPr lvl="1"/>
            <a:r>
              <a:rPr lang="en-US" sz="2200" dirty="0" smtClean="0"/>
              <a:t>Display 320x240 pixels</a:t>
            </a:r>
          </a:p>
          <a:p>
            <a:pPr lvl="1"/>
            <a:r>
              <a:rPr lang="en-US" sz="2200" dirty="0" smtClean="0"/>
              <a:t>Save &amp; Load in SD card</a:t>
            </a:r>
          </a:p>
          <a:p>
            <a:pPr lvl="1"/>
            <a:r>
              <a:rPr lang="en-US" sz="2200" dirty="0" smtClean="0"/>
              <a:t>Touch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Due + Display ($85+$70 </a:t>
            </a:r>
            <a:r>
              <a:rPr lang="en-US" b="1" dirty="0" smtClean="0"/>
              <a:t>= $155 </a:t>
            </a:r>
            <a:r>
              <a:rPr lang="en-US" dirty="0" smtClean="0"/>
              <a:t>from </a:t>
            </a:r>
            <a:r>
              <a:rPr lang="en-US" dirty="0" err="1" smtClean="0"/>
              <a:t>Taobao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OpAmp</a:t>
            </a:r>
            <a:endParaRPr lang="en-US" dirty="0" smtClean="0"/>
          </a:p>
          <a:p>
            <a:r>
              <a:rPr lang="en-US" dirty="0" smtClean="0"/>
              <a:t>LED &amp; PD</a:t>
            </a:r>
          </a:p>
          <a:p>
            <a:r>
              <a:rPr lang="en-US" dirty="0" smtClean="0"/>
              <a:t>Regulator (3.3V)</a:t>
            </a:r>
          </a:p>
          <a:p>
            <a:r>
              <a:rPr lang="en-US" dirty="0" smtClean="0"/>
              <a:t>Jumper wire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98617"/>
            <a:ext cx="10363826" cy="4637313"/>
          </a:xfrm>
        </p:spPr>
        <p:txBody>
          <a:bodyPr>
            <a:noAutofit/>
          </a:bodyPr>
          <a:lstStyle/>
          <a:p>
            <a:r>
              <a:rPr lang="en-US" dirty="0" smtClean="0"/>
              <a:t>Minimize display time, waveform updating method is changed</a:t>
            </a:r>
          </a:p>
          <a:p>
            <a:pPr lvl="1"/>
            <a:r>
              <a:rPr lang="en-US" sz="2000" dirty="0" smtClean="0"/>
              <a:t>From whole screen refresh &gt; vertical line refresh &gt; point refresh</a:t>
            </a:r>
          </a:p>
          <a:p>
            <a:r>
              <a:rPr lang="en-US" dirty="0" smtClean="0"/>
              <a:t>Utilize waiting time for the PD to reach the maximum</a:t>
            </a:r>
          </a:p>
          <a:p>
            <a:pPr lvl="1"/>
            <a:r>
              <a:rPr lang="en-US" sz="2000" dirty="0" smtClean="0"/>
              <a:t>Original:</a:t>
            </a:r>
          </a:p>
          <a:p>
            <a:pPr lvl="2"/>
            <a:r>
              <a:rPr lang="en-US" sz="2000" dirty="0" smtClean="0"/>
              <a:t>Turn on LED &gt; wait &gt; get PD signal &gt; off &gt; repeat for another LED</a:t>
            </a:r>
          </a:p>
          <a:p>
            <a:pPr lvl="1"/>
            <a:r>
              <a:rPr lang="en-US" sz="2000" dirty="0" smtClean="0"/>
              <a:t>Now: </a:t>
            </a:r>
          </a:p>
          <a:p>
            <a:pPr lvl="2"/>
            <a:r>
              <a:rPr lang="en-US" sz="2000" dirty="0" smtClean="0"/>
              <a:t>Turn on LED1 in initialization</a:t>
            </a:r>
          </a:p>
          <a:p>
            <a:pPr lvl="2"/>
            <a:r>
              <a:rPr lang="en-US" sz="2000" dirty="0" smtClean="0"/>
              <a:t>Loop : obtain PD signal (LED1) &gt; off LED1 &gt; on LED2 &gt; display waveform &gt; obtain PD signal &gt; off LED2 &gt; on LED1 &gt; the entire code &gt; </a:t>
            </a:r>
            <a:r>
              <a:rPr lang="en-US" sz="2000" dirty="0" smtClean="0"/>
              <a:t>repeat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86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2406280"/>
            <a:ext cx="10363826" cy="3890017"/>
          </a:xfrm>
        </p:spPr>
        <p:txBody>
          <a:bodyPr>
            <a:normAutofit/>
          </a:bodyPr>
          <a:lstStyle/>
          <a:p>
            <a:r>
              <a:rPr lang="en-US" altLang="zh-TW" dirty="0"/>
              <a:t>Perform different tasks in different loops</a:t>
            </a:r>
          </a:p>
          <a:p>
            <a:pPr lvl="1"/>
            <a:r>
              <a:rPr lang="en-US" altLang="zh-TW" sz="2000" dirty="0"/>
              <a:t>Loop 1-9: Calculation</a:t>
            </a:r>
          </a:p>
          <a:p>
            <a:pPr lvl="1"/>
            <a:r>
              <a:rPr lang="en-US" altLang="zh-TW" sz="2000" dirty="0"/>
              <a:t>Loop 10: display heart rate</a:t>
            </a:r>
          </a:p>
          <a:p>
            <a:pPr lvl="1"/>
            <a:r>
              <a:rPr lang="en-US" altLang="zh-TW" sz="2000" dirty="0"/>
              <a:t>Loop 11-19: Calculation</a:t>
            </a:r>
          </a:p>
          <a:p>
            <a:pPr lvl="1"/>
            <a:r>
              <a:rPr lang="en-US" altLang="zh-TW" sz="2000" dirty="0"/>
              <a:t>Loop 20: display SpO2</a:t>
            </a:r>
          </a:p>
          <a:p>
            <a:pPr lvl="1"/>
            <a:r>
              <a:rPr lang="en-US" altLang="zh-TW" sz="2000" dirty="0"/>
              <a:t>Repeat</a:t>
            </a:r>
          </a:p>
          <a:p>
            <a:r>
              <a:rPr lang="en-US" altLang="zh-TW" b="1" dirty="0"/>
              <a:t>Loop time now: ~</a:t>
            </a:r>
            <a:r>
              <a:rPr lang="en-US" altLang="zh-TW" b="1" u="sng" dirty="0"/>
              <a:t>6000us</a:t>
            </a:r>
            <a:r>
              <a:rPr lang="en-US" altLang="zh-TW" b="1" dirty="0"/>
              <a:t> </a:t>
            </a:r>
            <a:r>
              <a:rPr lang="en-US" altLang="zh-TW" dirty="0"/>
              <a:t>(For 80Hz, allowed loop time: </a:t>
            </a:r>
            <a:r>
              <a:rPr lang="en-US" altLang="zh-TW" b="1" dirty="0"/>
              <a:t>12500us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time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1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38782"/>
              </p:ext>
            </p:extLst>
          </p:nvPr>
        </p:nvGraphicFramePr>
        <p:xfrm>
          <a:off x="2031374" y="1755680"/>
          <a:ext cx="8128000" cy="464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Setup: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on LED1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Obtain PD signal (LED1)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LED1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LED2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waveform (Wait)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Obtain PD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signal (LED2)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LED2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LED1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Remaining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(Calculations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Displaying value)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149" y="500951"/>
            <a:ext cx="10364451" cy="1596177"/>
          </a:xfrm>
        </p:spPr>
        <p:txBody>
          <a:bodyPr/>
          <a:lstStyle/>
          <a:p>
            <a:r>
              <a:rPr lang="en-US" dirty="0" smtClean="0"/>
              <a:t>Loop time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Algae from AFCD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BDFB6-CA9F-4039-945B-B0ECB750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Experiment details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37C2F-3E6C-4DFC-B6B4-BD8377611D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HK" dirty="0"/>
              <a:t>Flow rate : 40-10uL/</a:t>
            </a:r>
            <a:r>
              <a:rPr lang="en-US" altLang="zh-HK" dirty="0" err="1"/>
              <a:t>hr</a:t>
            </a:r>
            <a:r>
              <a:rPr lang="en-US" altLang="zh-HK" dirty="0"/>
              <a:t> </a:t>
            </a:r>
          </a:p>
          <a:p>
            <a:r>
              <a:rPr lang="en-US" altLang="zh-TW" dirty="0"/>
              <a:t>Channel:</a:t>
            </a:r>
            <a:r>
              <a:rPr lang="zh-TW" altLang="en-US" dirty="0"/>
              <a:t> </a:t>
            </a:r>
            <a:r>
              <a:rPr lang="en-US" altLang="zh-TW" dirty="0"/>
              <a:t>smallest</a:t>
            </a:r>
            <a:r>
              <a:rPr lang="zh-TW" altLang="en-US" dirty="0"/>
              <a:t> </a:t>
            </a:r>
            <a:r>
              <a:rPr lang="en-US" altLang="zh-TW" dirty="0"/>
              <a:t>@80X80 capture @80(H)X400(W) </a:t>
            </a:r>
            <a:r>
              <a:rPr lang="el-GR" altLang="zh-TW" dirty="0"/>
              <a:t>μ</a:t>
            </a:r>
            <a:r>
              <a:rPr lang="en-US" altLang="zh-TW" dirty="0"/>
              <a:t>m</a:t>
            </a:r>
          </a:p>
          <a:p>
            <a:endParaRPr lang="en-US" altLang="zh-TW" dirty="0"/>
          </a:p>
          <a:p>
            <a:r>
              <a:rPr lang="en-US" altLang="zh-TW" dirty="0"/>
              <a:t>Nikon image resolution: 2592 x 1944px  185x139</a:t>
            </a:r>
            <a:r>
              <a:rPr lang="el-GR" altLang="zh-TW" dirty="0"/>
              <a:t>μ</a:t>
            </a:r>
            <a:r>
              <a:rPr lang="en-US" altLang="zh-TW" dirty="0"/>
              <a:t>m </a:t>
            </a:r>
            <a:r>
              <a:rPr lang="en-US" altLang="zh-TW" dirty="0" smtClean="0"/>
              <a:t>; </a:t>
            </a:r>
            <a:r>
              <a:rPr lang="en-US" altLang="zh-TW" dirty="0"/>
              <a:t>pixel size = 0.07 x 0.07 </a:t>
            </a:r>
            <a:r>
              <a:rPr lang="el-GR" altLang="zh-TW" dirty="0"/>
              <a:t>μ</a:t>
            </a:r>
            <a:r>
              <a:rPr lang="en-US" altLang="zh-TW" dirty="0"/>
              <a:t>m</a:t>
            </a:r>
          </a:p>
          <a:p>
            <a:r>
              <a:rPr lang="en-US" altLang="zh-TW" dirty="0" err="1"/>
              <a:t>Motic</a:t>
            </a:r>
            <a:r>
              <a:rPr lang="en-US" altLang="zh-TW" dirty="0"/>
              <a:t> video resolution: 2048 x 1536px  209x157</a:t>
            </a:r>
            <a:r>
              <a:rPr lang="el-GR" altLang="zh-TW" dirty="0"/>
              <a:t>μ</a:t>
            </a:r>
            <a:r>
              <a:rPr lang="en-US" altLang="zh-TW" dirty="0"/>
              <a:t>m ; pixel size= 0.1 x 0.1 </a:t>
            </a:r>
            <a:r>
              <a:rPr lang="el-GR" altLang="zh-TW" dirty="0"/>
              <a:t>μ</a:t>
            </a:r>
            <a:r>
              <a:rPr lang="en-US" altLang="zh-TW" dirty="0"/>
              <a:t>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604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9</TotalTime>
  <Words>394</Words>
  <Application>Microsoft Office PowerPoint</Application>
  <PresentationFormat>寬螢幕</PresentationFormat>
  <Paragraphs>87</Paragraphs>
  <Slides>11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Tw Cen MT</vt:lpstr>
      <vt:lpstr>小水滴</vt:lpstr>
      <vt:lpstr>Hong Kong University </vt:lpstr>
      <vt:lpstr>Portable Pulse Oximetry Device</vt:lpstr>
      <vt:lpstr>Display</vt:lpstr>
      <vt:lpstr>Cost</vt:lpstr>
      <vt:lpstr>Loop time management</vt:lpstr>
      <vt:lpstr>Loop time management</vt:lpstr>
      <vt:lpstr>Loop time management</vt:lpstr>
      <vt:lpstr>Algae from AFCD</vt:lpstr>
      <vt:lpstr>Experiment details</vt:lpstr>
      <vt:lpstr>Selected Images of algae   obj:40x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林子翔</dc:creator>
  <cp:lastModifiedBy>林子翔</cp:lastModifiedBy>
  <cp:revision>3</cp:revision>
  <dcterms:created xsi:type="dcterms:W3CDTF">2017-12-30T02:25:45Z</dcterms:created>
  <dcterms:modified xsi:type="dcterms:W3CDTF">2017-12-30T02:52:40Z</dcterms:modified>
</cp:coreProperties>
</file>