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905" r:id="rId3"/>
    <p:sldId id="906" r:id="rId4"/>
    <p:sldId id="913" r:id="rId5"/>
    <p:sldId id="899" r:id="rId6"/>
    <p:sldId id="903" r:id="rId7"/>
    <p:sldId id="904" r:id="rId8"/>
    <p:sldId id="908" r:id="rId9"/>
    <p:sldId id="909" r:id="rId10"/>
    <p:sldId id="89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stantin" initials="K" lastIdx="1" clrIdx="0">
    <p:extLst>
      <p:ext uri="{19B8F6BF-5375-455C-9EA6-DF929625EA0E}">
        <p15:presenceInfo xmlns:p15="http://schemas.microsoft.com/office/powerpoint/2012/main" userId="Konstan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946BB-7753-43F4-BC41-D0D4089BB597}" type="datetimeFigureOut">
              <a:rPr lang="ru-RU" smtClean="0"/>
              <a:t>06.07.2021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FCCF0-C204-4261-B965-C8711208B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02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072211-ABFA-4822-902F-C8CBA88AC947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FACC-726A-4DF4-80F0-BC260CA08FEC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A185-4DF2-4049-B59F-BB824B592DD6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C71D-584F-4875-990B-A27B1BF41C4B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A8FB-00D6-49A5-846B-368341326550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EDD3-6E06-4CF6-A76A-4ED78A891FB6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2B6C-3A47-4924-8E70-3E2D66CE80A7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4B03-FF92-4E15-9162-94933327561B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5CBA-CE46-4E5E-AD67-199D89BB37A5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FBE3-5987-424A-A065-A06E7469D57A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9ADC-CDEE-4E4B-8B11-7EA268EDA002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928D-EB17-4B34-84CE-9D8C8B55B776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56FF-D8C3-49B5-89E5-BAE4A849294B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6A07-9CB8-4BD6-8EE6-53C36B390E4F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19E8-49D8-4D55-85D6-EE6173F97C4B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5860-470B-4CF3-97BF-3E6EC22950F6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8DA9-E7CD-4C96-9B95-4188262AC08C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F8048-5796-4174-A2D9-42CB764354A3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joinchat/jC6aXHfxBQphODky" TargetMode="External"/><Relationship Id="rId2" Type="http://schemas.openxmlformats.org/officeDocument/2006/relationships/hyperlink" Target="https://drive.google.com/drive/folders/1mQ9_aVRqHKQuxRGWHoO9FNZHOzu8Sb2G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A8FC17-ED57-44E0-9550-C9BBD34FE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Планирование поведения в робототехнике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314CD4-7845-43C0-B1A9-76383BCE1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Константин Сергеевич </a:t>
            </a:r>
            <a:r>
              <a:rPr lang="ru-RU" dirty="0" smtClean="0"/>
              <a:t>Яковлев</a:t>
            </a:r>
          </a:p>
          <a:p>
            <a:r>
              <a:rPr lang="ru-RU" dirty="0" smtClean="0"/>
              <a:t>Антон Андреевич </a:t>
            </a:r>
            <a:r>
              <a:rPr lang="ru-RU" dirty="0"/>
              <a:t>А</a:t>
            </a:r>
            <a:r>
              <a:rPr lang="ru-RU" dirty="0" smtClean="0"/>
              <a:t>ндрейчук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2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5A31E1-EB8A-4AE1-BABB-03157C4A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? Вопросы ?</a:t>
            </a:r>
          </a:p>
        </p:txBody>
      </p:sp>
    </p:spTree>
    <p:extLst>
      <p:ext uri="{BB962C8B-B14F-4D97-AF65-F5344CB8AC3E}">
        <p14:creationId xmlns:p14="http://schemas.microsoft.com/office/powerpoint/2010/main" val="27527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/>
          <a:lstStyle/>
          <a:p>
            <a:r>
              <a:rPr lang="ru-RU" dirty="0" smtClean="0"/>
              <a:t>Содержание </a:t>
            </a:r>
            <a:r>
              <a:rPr lang="ru-RU" dirty="0"/>
              <a:t>курса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2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E747CAD-355D-4534-B7FA-EDF98F900685}"/>
              </a:ext>
            </a:extLst>
          </p:cNvPr>
          <p:cNvSpPr txBox="1"/>
          <p:nvPr/>
        </p:nvSpPr>
        <p:spPr>
          <a:xfrm>
            <a:off x="1141413" y="1318873"/>
            <a:ext cx="9343707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200" dirty="0"/>
              <a:t>Тема 1. Поиск как способ решения различных задач. Понятие состояния и пространства состояний. </a:t>
            </a:r>
            <a:r>
              <a:rPr lang="ru-RU" sz="2200" dirty="0"/>
              <a:t>П</a:t>
            </a:r>
            <a:r>
              <a:rPr lang="ru-RU" sz="2200" dirty="0"/>
              <a:t>оиск в пространстве состояний.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/>
              <a:t>Тема 2. Планирование пути на графе регулярной декомпозиции. Алгоритмы Дейкстры и A*: основные алгоритмические идеи (g-значения, раскрытие состояний, h- и f- значения).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u-RU" sz="2200" dirty="0"/>
          </a:p>
          <a:p>
            <a:r>
              <a:rPr lang="ru-RU" sz="2200" dirty="0"/>
              <a:t>Тема 3. Свойства эвристик (допустимость, монотонность, информированность) и взаимосвязь этих свойств со свойствами алгоритма эвристического поиска A*. Основные метрики, используемые для оценки эффективности алгоритмов эвристического поиска</a:t>
            </a:r>
            <a:r>
              <a:rPr lang="ru-RU" sz="2200" dirty="0"/>
              <a:t>.</a:t>
            </a:r>
          </a:p>
          <a:p>
            <a:endParaRPr lang="ru-RU" sz="2200" dirty="0"/>
          </a:p>
          <a:p>
            <a:r>
              <a:rPr lang="ru-RU" sz="2200" dirty="0"/>
              <a:t>Тема 4. </a:t>
            </a:r>
            <a:r>
              <a:rPr lang="ru-RU" sz="2200" dirty="0" err="1"/>
              <a:t>Субоптимальные</a:t>
            </a:r>
            <a:r>
              <a:rPr lang="ru-RU" sz="2200" dirty="0"/>
              <a:t> алгоритмы поиска. Алгоритм </a:t>
            </a:r>
            <a:r>
              <a:rPr lang="en-US" sz="2200" dirty="0"/>
              <a:t>WA*</a:t>
            </a:r>
            <a:r>
              <a:rPr lang="ru-RU" sz="2200" dirty="0"/>
              <a:t>. Планирование пути на графе регулярной композиции с учетом скорости и ориентации.</a:t>
            </a:r>
            <a:endParaRPr lang="ru-RU" sz="22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 smtClean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/>
            </a:r>
            <a:br>
              <a:rPr lang="ru-RU" sz="1400" dirty="0"/>
            </a:br>
            <a:endParaRPr lang="ru-RU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965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/>
          <a:lstStyle/>
          <a:p>
            <a:r>
              <a:rPr lang="ru-RU" dirty="0" smtClean="0"/>
              <a:t>Содержание </a:t>
            </a:r>
            <a:r>
              <a:rPr lang="ru-RU" dirty="0"/>
              <a:t>курса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3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E747CAD-355D-4534-B7FA-EDF98F900685}"/>
              </a:ext>
            </a:extLst>
          </p:cNvPr>
          <p:cNvSpPr txBox="1"/>
          <p:nvPr/>
        </p:nvSpPr>
        <p:spPr>
          <a:xfrm>
            <a:off x="1141413" y="1318873"/>
            <a:ext cx="934370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 smtClean="0">
                <a:effectLst/>
              </a:rPr>
              <a:t>Тема 5. </a:t>
            </a:r>
            <a:r>
              <a:rPr lang="ru-RU" sz="2200" dirty="0"/>
              <a:t>LATTICE-BASED PLANNING - Планирование траектории с учетом кинематических ограничений с помощью поиска на решетках примитивов </a:t>
            </a:r>
            <a:r>
              <a:rPr lang="ru-RU" sz="2200" dirty="0" smtClean="0"/>
              <a:t>движений (</a:t>
            </a:r>
            <a:r>
              <a:rPr lang="en-US" sz="2200" dirty="0" smtClean="0"/>
              <a:t>motion primitives)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endParaRPr lang="en-US" sz="2200" dirty="0">
              <a:effectLst/>
            </a:endParaRPr>
          </a:p>
          <a:p>
            <a:r>
              <a:rPr lang="ru-RU" sz="2200" dirty="0"/>
              <a:t>Тема 6. ANYTIME PLANNING - планирование с отсечением по времени. Алгоритм ARA</a:t>
            </a:r>
            <a:r>
              <a:rPr lang="ru-RU" sz="2200" dirty="0" smtClean="0"/>
              <a:t>*.</a:t>
            </a:r>
          </a:p>
          <a:p>
            <a:endParaRPr lang="ru-RU" sz="2200" dirty="0">
              <a:effectLst/>
            </a:endParaRPr>
          </a:p>
          <a:p>
            <a:r>
              <a:rPr lang="ru-RU" sz="2200" dirty="0"/>
              <a:t>Тема 7. </a:t>
            </a:r>
            <a:r>
              <a:rPr lang="ru-RU" sz="2200" dirty="0" smtClean="0"/>
              <a:t>Планирование траектории в среде с динамическими препятствиями.</a:t>
            </a:r>
            <a:endParaRPr lang="en-US" sz="2200" dirty="0" smtClean="0"/>
          </a:p>
          <a:p>
            <a:endParaRPr lang="en-US" sz="2200" dirty="0">
              <a:effectLst/>
            </a:endParaRPr>
          </a:p>
          <a:p>
            <a:r>
              <a:rPr lang="ru-RU" sz="2200" dirty="0" smtClean="0"/>
              <a:t>Тема 8. Много-</a:t>
            </a:r>
            <a:r>
              <a:rPr lang="ru-RU" sz="2200" dirty="0" err="1" smtClean="0"/>
              <a:t>агентное</a:t>
            </a:r>
            <a:r>
              <a:rPr lang="ru-RU" sz="2200" dirty="0" smtClean="0"/>
              <a:t> планирование. Решение задачи </a:t>
            </a:r>
            <a:r>
              <a:rPr lang="en-US" sz="2200" dirty="0" smtClean="0"/>
              <a:t>MAPF </a:t>
            </a:r>
            <a:r>
              <a:rPr lang="ru-RU" sz="2200" dirty="0" smtClean="0"/>
              <a:t>с помощью </a:t>
            </a:r>
            <a:r>
              <a:rPr lang="ru-RU" sz="2200" dirty="0" err="1" smtClean="0"/>
              <a:t>приоритизированного</a:t>
            </a:r>
            <a:r>
              <a:rPr lang="ru-RU" sz="2200" dirty="0" smtClean="0"/>
              <a:t> подхода.</a:t>
            </a:r>
          </a:p>
        </p:txBody>
      </p:sp>
    </p:spTree>
    <p:extLst>
      <p:ext uri="{BB962C8B-B14F-4D97-AF65-F5344CB8AC3E}">
        <p14:creationId xmlns:p14="http://schemas.microsoft.com/office/powerpoint/2010/main" val="173491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/>
          <a:lstStyle/>
          <a:p>
            <a:r>
              <a:rPr lang="ru-RU" dirty="0" smtClean="0"/>
              <a:t>Содержание </a:t>
            </a:r>
            <a:r>
              <a:rPr lang="ru-RU" dirty="0"/>
              <a:t>курса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4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E747CAD-355D-4534-B7FA-EDF98F900685}"/>
              </a:ext>
            </a:extLst>
          </p:cNvPr>
          <p:cNvSpPr txBox="1"/>
          <p:nvPr/>
        </p:nvSpPr>
        <p:spPr>
          <a:xfrm>
            <a:off x="1141413" y="1318873"/>
            <a:ext cx="9343707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 smtClean="0"/>
              <a:t>Тема 9. Много-</a:t>
            </a:r>
            <a:r>
              <a:rPr lang="ru-RU" sz="2200" dirty="0" err="1" smtClean="0"/>
              <a:t>агентное</a:t>
            </a:r>
            <a:r>
              <a:rPr lang="ru-RU" sz="2200" dirty="0" smtClean="0"/>
              <a:t> планирование. Решение задачи </a:t>
            </a:r>
            <a:r>
              <a:rPr lang="en-US" sz="2200" dirty="0" smtClean="0"/>
              <a:t>MAPF </a:t>
            </a:r>
            <a:r>
              <a:rPr lang="ru-RU" sz="2200" dirty="0" smtClean="0"/>
              <a:t>с помощью алгоритма конфликтно-ориентированного поиска (</a:t>
            </a:r>
            <a:r>
              <a:rPr lang="en-US" sz="2200" dirty="0" smtClean="0"/>
              <a:t>Conflict-Based Search, CBS)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ru-RU" sz="2200" dirty="0" smtClean="0"/>
              <a:t>Тема 10. </a:t>
            </a:r>
            <a:r>
              <a:rPr lang="ru-RU" sz="2200" dirty="0" smtClean="0"/>
              <a:t>Алгоритмы планирования, основанные на случайном выборе. </a:t>
            </a:r>
            <a:r>
              <a:rPr lang="ru-RU" sz="2200" dirty="0"/>
              <a:t>Алгоритм RRT для задачи </a:t>
            </a:r>
            <a:r>
              <a:rPr lang="ru-RU" sz="2200" dirty="0" err="1"/>
              <a:t>кинодинамического</a:t>
            </a:r>
            <a:r>
              <a:rPr lang="ru-RU" sz="2200" dirty="0"/>
              <a:t> </a:t>
            </a:r>
            <a:r>
              <a:rPr lang="ru-RU" sz="2200" dirty="0" smtClean="0"/>
              <a:t>планирования.</a:t>
            </a:r>
          </a:p>
          <a:p>
            <a:endParaRPr lang="ru-RU" sz="2200" dirty="0"/>
          </a:p>
          <a:p>
            <a:r>
              <a:rPr lang="ru-RU" sz="2200" dirty="0"/>
              <a:t>Тема 11. Алгоритмы планирования, основанные на случайном </a:t>
            </a:r>
            <a:r>
              <a:rPr lang="ru-RU" sz="2200" dirty="0" smtClean="0"/>
              <a:t>выборе. Задача </a:t>
            </a:r>
            <a:r>
              <a:rPr lang="ru-RU" sz="2200" dirty="0"/>
              <a:t>планирования движения </a:t>
            </a:r>
            <a:r>
              <a:rPr lang="ru-RU" sz="2200" dirty="0" smtClean="0"/>
              <a:t>робота-манипулятора</a:t>
            </a:r>
          </a:p>
          <a:p>
            <a:endParaRPr lang="ru-RU" sz="2200" dirty="0"/>
          </a:p>
          <a:p>
            <a:r>
              <a:rPr lang="ru-RU" sz="2200" dirty="0" smtClean="0"/>
              <a:t>Тема 12. Эвристический поиск для задачи планирования действий.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200578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5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E4D7A4D-E32D-4C0F-AED0-0F21F4D52984}"/>
              </a:ext>
            </a:extLst>
          </p:cNvPr>
          <p:cNvSpPr txBox="1"/>
          <p:nvPr/>
        </p:nvSpPr>
        <p:spPr>
          <a:xfrm>
            <a:off x="5226220" y="735836"/>
            <a:ext cx="10967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/>
              <a:t>БРС</a:t>
            </a:r>
            <a:endParaRPr lang="ru-RU" sz="4400" b="1" dirty="0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xmlns="" id="{3644BDD0-ABC8-4F72-928E-984199010FFB}"/>
              </a:ext>
            </a:extLst>
          </p:cNvPr>
          <p:cNvSpPr/>
          <p:nvPr/>
        </p:nvSpPr>
        <p:spPr>
          <a:xfrm rot="19617382">
            <a:off x="2907895" y="1724766"/>
            <a:ext cx="1076709" cy="429784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A9DB7C-5563-4875-A6F4-DFA369B8A98D}"/>
              </a:ext>
            </a:extLst>
          </p:cNvPr>
          <p:cNvSpPr txBox="1"/>
          <p:nvPr/>
        </p:nvSpPr>
        <p:spPr>
          <a:xfrm>
            <a:off x="747325" y="2335404"/>
            <a:ext cx="413042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Практика</a:t>
            </a:r>
          </a:p>
          <a:p>
            <a:pPr lvl="1"/>
            <a:r>
              <a:rPr lang="ru-RU" sz="2400" dirty="0"/>
              <a:t>Лабораторные работы</a:t>
            </a:r>
          </a:p>
          <a:p>
            <a:pPr lvl="1"/>
            <a:r>
              <a:rPr lang="en-US" sz="2400" dirty="0" err="1"/>
              <a:t>Pytnon</a:t>
            </a:r>
            <a:r>
              <a:rPr lang="en-US" sz="2400" dirty="0"/>
              <a:t> + </a:t>
            </a:r>
            <a:r>
              <a:rPr lang="en-US" sz="2400" dirty="0" err="1"/>
              <a:t>Jupyter</a:t>
            </a:r>
            <a:r>
              <a:rPr lang="en-US" sz="2400" dirty="0"/>
              <a:t> Notebooks</a:t>
            </a:r>
            <a:endParaRPr lang="ru-R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7F4E4F5-B59B-46BB-BC68-E41AF3CBC007}"/>
              </a:ext>
            </a:extLst>
          </p:cNvPr>
          <p:cNvSpPr txBox="1"/>
          <p:nvPr/>
        </p:nvSpPr>
        <p:spPr>
          <a:xfrm>
            <a:off x="7969850" y="2310620"/>
            <a:ext cx="245612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Проект</a:t>
            </a:r>
            <a:endParaRPr lang="ru-RU" sz="2400" dirty="0"/>
          </a:p>
          <a:p>
            <a:pPr lvl="1"/>
            <a:r>
              <a:rPr lang="ru-RU" sz="2400" dirty="0" smtClean="0"/>
              <a:t>1-</a:t>
            </a:r>
            <a:r>
              <a:rPr lang="en-US" sz="2400" dirty="0" smtClean="0"/>
              <a:t>2</a:t>
            </a:r>
            <a:r>
              <a:rPr lang="ru-RU" sz="2400" dirty="0" smtClean="0"/>
              <a:t> человека</a:t>
            </a:r>
            <a:endParaRPr lang="ru-RU" sz="2400" dirty="0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xmlns="" id="{ED0F1102-C86D-4479-B864-505109A21364}"/>
              </a:ext>
            </a:extLst>
          </p:cNvPr>
          <p:cNvSpPr/>
          <p:nvPr/>
        </p:nvSpPr>
        <p:spPr>
          <a:xfrm rot="12924858">
            <a:off x="7725279" y="1627893"/>
            <a:ext cx="1076709" cy="429784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EE7B01C-45C9-4363-9A37-FAF589942646}"/>
              </a:ext>
            </a:extLst>
          </p:cNvPr>
          <p:cNvSpPr txBox="1"/>
          <p:nvPr/>
        </p:nvSpPr>
        <p:spPr>
          <a:xfrm>
            <a:off x="3246344" y="4093985"/>
            <a:ext cx="5420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Итоговая оценка (от 1 до 10 баллов)</a:t>
            </a:r>
          </a:p>
          <a:p>
            <a:r>
              <a:rPr lang="ru-RU" sz="2400" dirty="0" smtClean="0"/>
              <a:t>ИО = 0.4 Практика </a:t>
            </a:r>
            <a:r>
              <a:rPr lang="ru-RU" sz="2400" dirty="0"/>
              <a:t>+ </a:t>
            </a:r>
            <a:r>
              <a:rPr lang="ru-RU" sz="2400" dirty="0" smtClean="0"/>
              <a:t>0.6 Проект</a:t>
            </a:r>
          </a:p>
          <a:p>
            <a:r>
              <a:rPr lang="ru-RU" sz="2400" dirty="0" smtClean="0"/>
              <a:t>Проект = 0.3 Предзащита + 0.7 Защита</a:t>
            </a:r>
          </a:p>
          <a:p>
            <a:r>
              <a:rPr lang="ru-RU" sz="2400" dirty="0" smtClean="0"/>
              <a:t>Практика = 6 из 9 </a:t>
            </a:r>
            <a:r>
              <a:rPr lang="ru-RU" sz="2400" dirty="0" err="1" smtClean="0"/>
              <a:t>Лаб.работ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7667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/>
          <a:lstStyle/>
          <a:p>
            <a:r>
              <a:rPr lang="ru-RU" dirty="0"/>
              <a:t>Проект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6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A9DB7C-5563-4875-A6F4-DFA369B8A98D}"/>
              </a:ext>
            </a:extLst>
          </p:cNvPr>
          <p:cNvSpPr txBox="1"/>
          <p:nvPr/>
        </p:nvSpPr>
        <p:spPr>
          <a:xfrm>
            <a:off x="6893614" y="3230341"/>
            <a:ext cx="36867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Критерии оценивания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Код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Текст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Презентация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E747CAD-355D-4534-B7FA-EDF98F900685}"/>
              </a:ext>
            </a:extLst>
          </p:cNvPr>
          <p:cNvSpPr txBox="1"/>
          <p:nvPr/>
        </p:nvSpPr>
        <p:spPr>
          <a:xfrm>
            <a:off x="1141413" y="1574205"/>
            <a:ext cx="61010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Основная цель</a:t>
            </a:r>
          </a:p>
          <a:p>
            <a:pPr lvl="1"/>
            <a:r>
              <a:rPr lang="ru-RU" sz="2400" dirty="0"/>
              <a:t>Реализовать более продвинутый алгоритм, нежели рассмотренные на занятиях.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C339058-DF06-4759-99AD-D97777FDFF52}"/>
              </a:ext>
            </a:extLst>
          </p:cNvPr>
          <p:cNvSpPr txBox="1"/>
          <p:nvPr/>
        </p:nvSpPr>
        <p:spPr>
          <a:xfrm>
            <a:off x="1141413" y="3224623"/>
            <a:ext cx="691546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Задачи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/>
              <a:t>Изучение релевантных статей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/>
              <a:t>Реализация алгоритма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/>
              <a:t>Дизайн и проведение экспериментальных исследований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/>
              <a:t>Подготовка отчета и презентации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/>
              <a:t>Презентация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C0CC1DE-5670-426E-893F-4375A3A849CE}"/>
              </a:ext>
            </a:extLst>
          </p:cNvPr>
          <p:cNvSpPr txBox="1"/>
          <p:nvPr/>
        </p:nvSpPr>
        <p:spPr>
          <a:xfrm>
            <a:off x="6893614" y="1574205"/>
            <a:ext cx="45122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Темы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На выбор из списка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Можно предложить свою (требуется согласование)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B39EF32-C4A2-490F-9A6F-9B9400E43004}"/>
              </a:ext>
            </a:extLst>
          </p:cNvPr>
          <p:cNvSpPr txBox="1"/>
          <p:nvPr/>
        </p:nvSpPr>
        <p:spPr>
          <a:xfrm>
            <a:off x="6910458" y="4699092"/>
            <a:ext cx="417947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Оценка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От </a:t>
            </a:r>
            <a:r>
              <a:rPr lang="en-US" sz="2400" dirty="0"/>
              <a:t>0</a:t>
            </a:r>
            <a:r>
              <a:rPr lang="ru-RU" sz="2400" dirty="0"/>
              <a:t> до </a:t>
            </a:r>
            <a:r>
              <a:rPr lang="ru-RU" sz="2400" dirty="0" smtClean="0"/>
              <a:t>6 </a:t>
            </a:r>
            <a:r>
              <a:rPr lang="ru-RU" sz="2400" dirty="0"/>
              <a:t>баллов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Выставляется на защите</a:t>
            </a:r>
          </a:p>
        </p:txBody>
      </p:sp>
    </p:spTree>
    <p:extLst>
      <p:ext uri="{BB962C8B-B14F-4D97-AF65-F5344CB8AC3E}">
        <p14:creationId xmlns:p14="http://schemas.microsoft.com/office/powerpoint/2010/main" val="286096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/>
          <a:lstStyle/>
          <a:p>
            <a:r>
              <a:rPr lang="ru-RU" dirty="0" smtClean="0"/>
              <a:t>Ключевые ДАТЫ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7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0726" y="2241510"/>
            <a:ext cx="105151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ДЕНЬ 8 | 12 ИЮЛЯ 2021, ПОНЕДЕЛЬНИК </a:t>
            </a:r>
            <a:r>
              <a:rPr lang="ru-RU" sz="2000" dirty="0" smtClean="0"/>
              <a:t>– Выбор проектов</a:t>
            </a:r>
          </a:p>
          <a:p>
            <a:endParaRPr lang="ru-RU" sz="2000" dirty="0"/>
          </a:p>
          <a:p>
            <a:r>
              <a:rPr lang="ru-RU" sz="2000" dirty="0"/>
              <a:t>ДЕНЬ 12 | 16 ИЮЛЯ 2021, </a:t>
            </a:r>
            <a:r>
              <a:rPr lang="ru-RU" sz="2000" dirty="0" smtClean="0"/>
              <a:t>ПЯТНИЦА – Контрольная точка по проектам. Презентация команд.</a:t>
            </a:r>
          </a:p>
          <a:p>
            <a:endParaRPr lang="ru-RU" sz="2000" dirty="0"/>
          </a:p>
          <a:p>
            <a:r>
              <a:rPr lang="ru-RU" sz="2000" dirty="0"/>
              <a:t>ДЕНЬ 13 | 17 ИЮЛЯ 2021, </a:t>
            </a:r>
            <a:r>
              <a:rPr lang="ru-RU" sz="2000" dirty="0" smtClean="0"/>
              <a:t>СУББОТА – Предзащита проектов</a:t>
            </a:r>
          </a:p>
          <a:p>
            <a:endParaRPr lang="ru-RU" sz="2000" dirty="0"/>
          </a:p>
          <a:p>
            <a:r>
              <a:rPr lang="ru-RU" sz="2000" dirty="0"/>
              <a:t>ДЕНЬ 14 | 18 ИЮЛЯ 2021, </a:t>
            </a:r>
            <a:r>
              <a:rPr lang="ru-RU" sz="2000" dirty="0" smtClean="0"/>
              <a:t>ВОСКРЕСЕНЬЕ – Защита проектов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8667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/>
          <a:lstStyle/>
          <a:p>
            <a:r>
              <a:rPr lang="ru-RU" dirty="0"/>
              <a:t>Возможные Темы проектов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8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E747CAD-355D-4534-B7FA-EDF98F900685}"/>
              </a:ext>
            </a:extLst>
          </p:cNvPr>
          <p:cNvSpPr txBox="1"/>
          <p:nvPr/>
        </p:nvSpPr>
        <p:spPr>
          <a:xfrm>
            <a:off x="1141413" y="1318873"/>
            <a:ext cx="9343707" cy="5124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6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Методы и алгоритмы планирования </a:t>
            </a:r>
            <a:r>
              <a:rPr lang="ru-RU" sz="16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any-angle</a:t>
            </a:r>
            <a:r>
              <a:rPr lang="ru-RU" sz="16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путей на графах регулярной декомпозиции (2^k A*, </a:t>
            </a:r>
            <a:r>
              <a:rPr lang="ru-RU" sz="16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Theta</a:t>
            </a:r>
            <a:r>
              <a:rPr lang="ru-RU" sz="16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*, </a:t>
            </a:r>
            <a:r>
              <a:rPr lang="ru-RU" sz="16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Anya</a:t>
            </a:r>
            <a:r>
              <a:rPr lang="ru-RU" sz="16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 и др.)</a:t>
            </a:r>
          </a:p>
          <a:p>
            <a:pPr marL="342900" indent="-342900" rtl="0" fontAlgn="base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6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Методы и алгоритмы двунаправленного поиска. Реализация алгоритма MM для решения задачи планирования траектории на графах регулярной декомпозиции.</a:t>
            </a:r>
          </a:p>
          <a:p>
            <a:pPr marL="342900" indent="-342900" rtl="0" fontAlgn="base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6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Алгоритмы сокращения пространства поиска за счет симметрии (JPS и др.).</a:t>
            </a:r>
            <a:endParaRPr lang="en-US" sz="1600" b="0" i="0" u="none" strike="noStrike" dirty="0" smtClean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spcAft>
                <a:spcPts val="600"/>
              </a:spcAft>
              <a:buFont typeface="+mj-lt"/>
              <a:buAutoNum type="arabicPeriod"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Декомпозиция при поиске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суб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-оптимальных решений (R*, MRA*)</a:t>
            </a:r>
            <a:endParaRPr lang="ru-RU" sz="1600" b="0" i="0" u="none" strike="noStrike" dirty="0" smtClean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6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Алгоритмы конфликтно-ориентированного поиска для задачи много-</a:t>
            </a:r>
            <a:r>
              <a:rPr lang="ru-RU" sz="16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агентного</a:t>
            </a:r>
            <a:r>
              <a:rPr lang="ru-RU" sz="16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планирования (CBS, ICBS, ECBS и др.).</a:t>
            </a:r>
            <a:endParaRPr lang="en-US" sz="1600" b="0" i="0" u="none" strike="noStrike" dirty="0" smtClean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spcAft>
                <a:spcPts val="600"/>
              </a:spcAft>
              <a:buFont typeface="+mj-lt"/>
              <a:buAutoNum type="arabicPeriod"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Планирование траектории в ограниченно-наблюдаемой среде (D*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lite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и др.)</a:t>
            </a:r>
            <a:endParaRPr lang="ru-RU" sz="1600" b="0" i="0" u="none" strike="noStrike" dirty="0" smtClean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spcAft>
                <a:spcPts val="600"/>
              </a:spcAft>
              <a:buFont typeface="+mj-lt"/>
              <a:buAutoNum type="arabicPeriod"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Децентрализованные алгоритмы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многоагентного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планирования. Алгоритма ORCA.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6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Алгоритмы семейства MCТS и их применения.</a:t>
            </a:r>
          </a:p>
          <a:p>
            <a:pPr marL="342900" indent="-342900" rtl="0" fontAlgn="base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6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Интеграция методов машинного обучения и поиска для решения задач.</a:t>
            </a:r>
            <a:endParaRPr lang="en-US" sz="1600" b="0" i="0" u="none" strike="noStrike" dirty="0" smtClean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spcAft>
                <a:spcPts val="600"/>
              </a:spcAft>
              <a:buFont typeface="+mj-lt"/>
              <a:buAutoNum type="arabicPeriod"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Планирование траекторий с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-примитивами для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car-like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робота. Интеграция реализованного метода планирования с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ROS+Gazebo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spcAft>
                <a:spcPts val="600"/>
              </a:spcAft>
              <a:buFont typeface="+mj-lt"/>
              <a:buAutoNum type="arabicPeriod"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Планирование траектории в пространстве высокой размерности для робота-манипулятора. Интеграция реализованного метода планирования с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ROS+Gazebo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600" b="0" i="0" u="none" strike="noStrike" dirty="0" smtClean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6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Свободная тема.</a:t>
            </a:r>
            <a:endParaRPr lang="ru-RU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08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xmlns="" id="{8DBB7964-8536-48CF-9DCE-FBEB533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0355"/>
          </a:xfrm>
        </p:spPr>
        <p:txBody>
          <a:bodyPr/>
          <a:lstStyle/>
          <a:p>
            <a:r>
              <a:rPr lang="en-US" dirty="0"/>
              <a:t>Wiki, telegram, </a:t>
            </a:r>
            <a:r>
              <a:rPr lang="ru-RU" dirty="0"/>
              <a:t>почта и пр.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8195E9-8879-480F-8B82-DAC2BBADA68D}"/>
              </a:ext>
            </a:extLst>
          </p:cNvPr>
          <p:cNvSpPr txBox="1"/>
          <p:nvPr/>
        </p:nvSpPr>
        <p:spPr>
          <a:xfrm>
            <a:off x="10774017" y="210457"/>
            <a:ext cx="63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95600D-ADB1-4985-B941-F678AA3AEE2F}" type="slidenum">
              <a:rPr lang="ru-RU" sz="2800" smtClean="0">
                <a:solidFill>
                  <a:schemeClr val="tx2"/>
                </a:solidFill>
              </a:rPr>
              <a:t>9</a:t>
            </a:fld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E747CAD-355D-4534-B7FA-EDF98F900685}"/>
              </a:ext>
            </a:extLst>
          </p:cNvPr>
          <p:cNvSpPr txBox="1"/>
          <p:nvPr/>
        </p:nvSpPr>
        <p:spPr>
          <a:xfrm>
            <a:off x="1141413" y="1318873"/>
            <a:ext cx="9343707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Материалы курса:</a:t>
            </a:r>
          </a:p>
          <a:p>
            <a:pPr lvl="1" fontAlgn="base">
              <a:spcAft>
                <a:spcPts val="600"/>
              </a:spcAft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 </a:t>
            </a:r>
            <a:r>
              <a:rPr lang="ru-RU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гугл.папке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hlinkClick r:id="rId2"/>
              </a:rPr>
              <a:t>https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hlinkClick r:id="rId2"/>
              </a:rPr>
              <a:t>://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hlinkClick r:id="rId2"/>
              </a:rPr>
              <a:t>drive.google.com/drive/folders/1mQ9_aVRqHKQuxRGWHoO9FNZHOzu8Sb2G?usp=sharing</a:t>
            </a:r>
            <a:endParaRPr lang="ru-RU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Оперативная </a:t>
            </a:r>
            <a:r>
              <a:rPr lang="ru-RU" sz="18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связь:</a:t>
            </a:r>
          </a:p>
          <a:p>
            <a:pPr rtl="0" fontAlgn="base"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Г</a:t>
            </a:r>
            <a:r>
              <a:rPr lang="ru-RU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руппа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 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Telegram</a:t>
            </a:r>
            <a:r>
              <a:rPr lang="ru-RU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https://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t.me/joinchat/jC6aXHfxBQphODky</a:t>
            </a:r>
            <a:endParaRPr lang="ru-RU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lvl="1" indent="-34290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spcAft>
                <a:spcPts val="600"/>
              </a:spcAft>
            </a:pPr>
            <a:endParaRPr lang="ru-RU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://qrcoder.ru/code/?https%3A%2F%2Ftinyurl.com%2Fsirius-planning&amp;6&amp;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10" y="3357947"/>
            <a:ext cx="2464058" cy="246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qrcoder.ru/code/?https%3A%2F%2Ft.me%2Fjoinchat%2FjC6aXHfxBQphODky&amp;6&amp;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343" y="3357947"/>
            <a:ext cx="2464058" cy="246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10335" y="5637339"/>
            <a:ext cx="169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Гугл.папка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608728" y="5637339"/>
            <a:ext cx="169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Telegram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875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">
      <a:dk1>
        <a:srgbClr val="F2F2F2"/>
      </a:dk1>
      <a:lt1>
        <a:srgbClr val="262626"/>
      </a:lt1>
      <a:dk2>
        <a:srgbClr val="FFFFFF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4212</TotalTime>
  <Words>497</Words>
  <Application>Microsoft Office PowerPoint</Application>
  <PresentationFormat>Широкоэкранный</PresentationFormat>
  <Paragraphs>94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</vt:lpstr>
      <vt:lpstr>Планирование поведения в робототехнике</vt:lpstr>
      <vt:lpstr>Содержание курса</vt:lpstr>
      <vt:lpstr>Содержание курса</vt:lpstr>
      <vt:lpstr>Содержание курса</vt:lpstr>
      <vt:lpstr>Презентация PowerPoint</vt:lpstr>
      <vt:lpstr>Проект</vt:lpstr>
      <vt:lpstr>Ключевые ДАТЫ</vt:lpstr>
      <vt:lpstr>Возможные Темы проектов</vt:lpstr>
      <vt:lpstr>Wiki, telegram, почта и пр.</vt:lpstr>
      <vt:lpstr>? Вопросы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</dc:title>
  <dc:creator>Konstantin Yakovlev</dc:creator>
  <cp:lastModifiedBy>Антон Андрейчук</cp:lastModifiedBy>
  <cp:revision>133</cp:revision>
  <dcterms:created xsi:type="dcterms:W3CDTF">2019-03-22T17:25:56Z</dcterms:created>
  <dcterms:modified xsi:type="dcterms:W3CDTF">2021-07-07T06:47:07Z</dcterms:modified>
</cp:coreProperties>
</file>