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913" r:id="rId3"/>
    <p:sldId id="911" r:id="rId4"/>
    <p:sldId id="912" r:id="rId5"/>
    <p:sldId id="914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23" r:id="rId14"/>
    <p:sldId id="92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" initials="K" lastIdx="1" clrIdx="0">
    <p:extLst>
      <p:ext uri="{19B8F6BF-5375-455C-9EA6-DF929625EA0E}">
        <p15:presenceInfo xmlns:p15="http://schemas.microsoft.com/office/powerpoint/2012/main" userId="Konsta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>
        <p:scale>
          <a:sx n="125" d="100"/>
          <a:sy n="125" d="100"/>
        </p:scale>
        <p:origin x="-3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946BB-7753-43F4-BC41-D0D4089BB597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CCF0-C204-4261-B965-C8711208B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2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072211-ABFA-4822-902F-C8CBA88AC947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FACC-726A-4DF4-80F0-BC260CA08FEC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A185-4DF2-4049-B59F-BB824B592DD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C71D-584F-4875-990B-A27B1BF41C4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FB-00D6-49A5-846B-368341326550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EDD3-6E06-4CF6-A76A-4ED78A891FB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2B6C-3A47-4924-8E70-3E2D66CE80A7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B03-FF92-4E15-9162-94933327561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CBA-CE46-4E5E-AD67-199D89BB37A5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FBE3-5987-424A-A065-A06E7469D57A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ADC-CDEE-4E4B-8B11-7EA268EDA002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928D-EB17-4B34-84CE-9D8C8B55B77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56FF-D8C3-49B5-89E5-BAE4A849294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A07-9CB8-4BD6-8EE6-53C36B390E4F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19E8-49D8-4D55-85D6-EE6173F97C4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860-470B-4CF3-97BF-3E6EC22950F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8DA9-E7CD-4C96-9B95-4188262AC08C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8048-5796-4174-A2D9-42CB764354A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Jrye5S0ZV8?feature=oembed" TargetMode="External"/><Relationship Id="rId4" Type="http://schemas.openxmlformats.org/officeDocument/2006/relationships/hyperlink" Target="https://www.youtube.com/watch?v=1Jrye5S0ZV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8FC17-ED57-44E0-9550-C9BBD34F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эвристического планирования</a:t>
            </a:r>
            <a:r>
              <a:rPr lang="en-US" b="1" dirty="0"/>
              <a:t> (1/…)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314CD4-7845-43C0-B1A9-76383BCE1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поиск в пространстве состояний. </a:t>
            </a:r>
            <a:br>
              <a:rPr lang="ru-RU" b="1" dirty="0"/>
            </a:br>
            <a:r>
              <a:rPr lang="ru-RU" b="1" dirty="0"/>
              <a:t>Методы неинформированного поиска.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Формальная постановка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10</a:t>
            </a:fld>
            <a:endParaRPr lang="ru-RU" sz="28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E96B60B1-902D-42CD-BC37-6759A087903D}"/>
                  </a:ext>
                </a:extLst>
              </p:cNvPr>
              <p:cNvSpPr txBox="1"/>
              <p:nvPr/>
            </p:nvSpPr>
            <p:spPr>
              <a:xfrm>
                <a:off x="1249680" y="1726934"/>
                <a:ext cx="952433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Система планирования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:</a:t>
                </a:r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множество состояний</a:t>
                </a:r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ru-RU" dirty="0"/>
                  <a:t> – множество действий</a:t>
                </a:r>
              </a:p>
              <a:p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переходов</a:t>
                </a:r>
              </a:p>
              <a:p>
                <a:endParaRPr lang="ru-RU" dirty="0"/>
              </a:p>
              <a:p>
                <a:r>
                  <a:rPr lang="ru-RU" dirty="0"/>
                  <a:t>Задача планирования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начальное состояние</a:t>
                </a:r>
              </a:p>
              <a:p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 – целевое состояние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Решение задачи планирования – план</a:t>
                </a:r>
              </a:p>
              <a:p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ru-RU" dirty="0"/>
                  <a:t>Оптимальное решение – план, минимизирующий некий функционал</a:t>
                </a:r>
              </a:p>
              <a:p>
                <a:r>
                  <a:rPr lang="ru-RU" dirty="0"/>
                  <a:t>	Например – число действий в плане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6B60B1-902D-42CD-BC37-6759A0879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0" y="1726934"/>
                <a:ext cx="9524337" cy="3970318"/>
              </a:xfrm>
              <a:prstGeom prst="rect">
                <a:avLst/>
              </a:prstGeom>
              <a:blipFill>
                <a:blip r:embed="rId2"/>
                <a:stretch>
                  <a:fillRect l="-512" t="-767" b="-1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1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ru-RU" dirty="0"/>
              <a:t>Ключевые вопросы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11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6B60B1-902D-42CD-BC37-6759A087903D}"/>
              </a:ext>
            </a:extLst>
          </p:cNvPr>
          <p:cNvSpPr txBox="1"/>
          <p:nvPr/>
        </p:nvSpPr>
        <p:spPr>
          <a:xfrm>
            <a:off x="1249680" y="1726934"/>
            <a:ext cx="952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/>
              <a:t>Как описывать состояния и действия?</a:t>
            </a:r>
          </a:p>
          <a:p>
            <a:pPr marL="342900" indent="-342900">
              <a:buAutoNum type="arabicPeriod"/>
            </a:pPr>
            <a:r>
              <a:rPr lang="ru-RU" sz="3600" dirty="0"/>
              <a:t>Как организовать процесс поиска?</a:t>
            </a:r>
          </a:p>
        </p:txBody>
      </p:sp>
    </p:spTree>
    <p:extLst>
      <p:ext uri="{BB962C8B-B14F-4D97-AF65-F5344CB8AC3E}">
        <p14:creationId xmlns:p14="http://schemas.microsoft.com/office/powerpoint/2010/main" val="31509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/>
          </a:bodyPr>
          <a:lstStyle/>
          <a:p>
            <a:r>
              <a:rPr lang="ru-RU" dirty="0"/>
              <a:t>Ключевые вопросы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12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6B60B1-902D-42CD-BC37-6759A087903D}"/>
              </a:ext>
            </a:extLst>
          </p:cNvPr>
          <p:cNvSpPr txBox="1"/>
          <p:nvPr/>
        </p:nvSpPr>
        <p:spPr>
          <a:xfrm>
            <a:off x="1249680" y="1726934"/>
            <a:ext cx="9524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/>
              <a:t>Как описывать состояния и действия?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2800" b="1" dirty="0"/>
              <a:t>Специфически для текущей задачи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2800" dirty="0"/>
              <a:t>Универсальным способом, подходящим для всех задач</a:t>
            </a:r>
          </a:p>
          <a:p>
            <a:pPr marL="342900" indent="-342900">
              <a:buAutoNum type="arabicPeriod"/>
            </a:pPr>
            <a:r>
              <a:rPr lang="ru-RU" sz="3600" b="1" dirty="0"/>
              <a:t>Как организовать процесс поиска?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2800" dirty="0"/>
              <a:t>Без</a:t>
            </a:r>
            <a:r>
              <a:rPr lang="en-US" sz="2800" dirty="0"/>
              <a:t>/</a:t>
            </a:r>
            <a:r>
              <a:rPr lang="ru-RU" sz="2800" dirty="0"/>
              <a:t>с детекцией дубликатов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2800" dirty="0"/>
              <a:t>Без</a:t>
            </a:r>
            <a:r>
              <a:rPr lang="en-US" sz="2800" dirty="0"/>
              <a:t>/</a:t>
            </a:r>
            <a:r>
              <a:rPr lang="ru-RU" sz="2800" dirty="0"/>
              <a:t>с</a:t>
            </a:r>
            <a:r>
              <a:rPr lang="en-US" sz="2800" dirty="0"/>
              <a:t> </a:t>
            </a:r>
            <a:r>
              <a:rPr lang="ru-RU" sz="2800" dirty="0"/>
              <a:t>использованием эвристик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2800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12998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траектории как задача поиска пути на графе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13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EBC0AF2F-7D11-4999-A2D3-40930F9D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5186"/>
            <a:ext cx="9231947" cy="2954536"/>
          </a:xfrm>
        </p:spPr>
        <p:txBody>
          <a:bodyPr>
            <a:normAutofit fontScale="92500"/>
          </a:bodyPr>
          <a:lstStyle/>
          <a:p>
            <a:r>
              <a:rPr lang="ru-RU" dirty="0"/>
              <a:t>Вершины</a:t>
            </a:r>
            <a:r>
              <a:rPr lang="en-US" b="0" dirty="0"/>
              <a:t> ~</a:t>
            </a:r>
            <a:r>
              <a:rPr lang="ru-RU" b="0" dirty="0"/>
              <a:t> </a:t>
            </a:r>
            <a:r>
              <a:rPr lang="ru-RU" dirty="0"/>
              <a:t>состояние робота</a:t>
            </a:r>
            <a:r>
              <a:rPr lang="en-US" dirty="0"/>
              <a:t> (</a:t>
            </a:r>
            <a:r>
              <a:rPr lang="ru-RU" dirty="0"/>
              <a:t>координаты положения на плоскости</a:t>
            </a:r>
            <a:r>
              <a:rPr lang="en-US" dirty="0"/>
              <a:t>)</a:t>
            </a:r>
            <a:endParaRPr lang="en-US" b="0" dirty="0"/>
          </a:p>
          <a:p>
            <a:r>
              <a:rPr lang="ru-RU" dirty="0"/>
              <a:t>Ребра</a:t>
            </a:r>
            <a:r>
              <a:rPr lang="en-US" b="0" dirty="0"/>
              <a:t> ~</a:t>
            </a:r>
            <a:r>
              <a:rPr lang="ru-RU" b="0" dirty="0"/>
              <a:t> </a:t>
            </a:r>
            <a:r>
              <a:rPr lang="ru-RU" dirty="0"/>
              <a:t>действия</a:t>
            </a:r>
            <a:r>
              <a:rPr lang="ru-RU" b="0" dirty="0"/>
              <a:t> (например – перемещения вдоль прямолинейных сегментов)</a:t>
            </a:r>
          </a:p>
          <a:p>
            <a:r>
              <a:rPr lang="ru-RU" b="0" dirty="0"/>
              <a:t>Веса ребер </a:t>
            </a:r>
            <a:r>
              <a:rPr lang="en-US" b="0" dirty="0"/>
              <a:t>~ </a:t>
            </a:r>
            <a:r>
              <a:rPr lang="ru-RU" b="0" dirty="0"/>
              <a:t>количественно-выраженные свойства действий (например – длина перемещения, «опасность» перемещения и пр.)</a:t>
            </a:r>
          </a:p>
          <a:p>
            <a:r>
              <a:rPr lang="ru-RU" b="0" dirty="0"/>
              <a:t>План </a:t>
            </a:r>
            <a:r>
              <a:rPr lang="en-US" b="0" dirty="0"/>
              <a:t>~ </a:t>
            </a:r>
            <a:r>
              <a:rPr lang="ru-RU" dirty="0"/>
              <a:t>путь</a:t>
            </a:r>
            <a:r>
              <a:rPr lang="en-US" b="0" dirty="0"/>
              <a:t> (</a:t>
            </a:r>
            <a:r>
              <a:rPr lang="ru-RU" b="0" dirty="0"/>
              <a:t>на графе</a:t>
            </a:r>
            <a:r>
              <a:rPr lang="en-US" b="0" dirty="0"/>
              <a:t>)</a:t>
            </a:r>
            <a:endParaRPr lang="ru-RU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1DA355-6099-4CCD-9E53-ACB8657E352F}"/>
              </a:ext>
            </a:extLst>
          </p:cNvPr>
          <p:cNvSpPr txBox="1"/>
          <p:nvPr/>
        </p:nvSpPr>
        <p:spPr>
          <a:xfrm>
            <a:off x="5934580" y="4399722"/>
            <a:ext cx="3579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</a:t>
            </a:r>
          </a:p>
          <a:p>
            <a:pPr marL="342900" indent="-342900">
              <a:buAutoNum type="arabicPeriod"/>
            </a:pPr>
            <a:r>
              <a:rPr lang="ru-RU" sz="2400" dirty="0"/>
              <a:t>Построить граф</a:t>
            </a:r>
          </a:p>
          <a:p>
            <a:pPr marL="342900" indent="-342900">
              <a:buAutoNum type="arabicPeriod"/>
            </a:pPr>
            <a:r>
              <a:rPr lang="ru-RU" sz="2400" dirty="0"/>
              <a:t>Найти путь на графе</a:t>
            </a:r>
          </a:p>
        </p:txBody>
      </p:sp>
      <p:pic>
        <p:nvPicPr>
          <p:cNvPr id="7" name="Picture 2" descr="fig-visibility-graph">
            <a:extLst>
              <a:ext uri="{FF2B5EF4-FFF2-40B4-BE49-F238E27FC236}">
                <a16:creationId xmlns:a16="http://schemas.microsoft.com/office/drawing/2014/main" xmlns="" id="{CC9B0846-B8C3-41C3-BF62-FC1E1E52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74" y="4399722"/>
            <a:ext cx="321460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25">
            <a:extLst>
              <a:ext uri="{FF2B5EF4-FFF2-40B4-BE49-F238E27FC236}">
                <a16:creationId xmlns:a16="http://schemas.microsoft.com/office/drawing/2014/main" xmlns="" id="{5B05A579-EBA3-49B9-A0E5-C4EE474043BC}"/>
              </a:ext>
            </a:extLst>
          </p:cNvPr>
          <p:cNvCxnSpPr/>
          <p:nvPr/>
        </p:nvCxnSpPr>
        <p:spPr>
          <a:xfrm flipH="1" flipV="1">
            <a:off x="2551590" y="4831770"/>
            <a:ext cx="360040" cy="30603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26">
            <a:extLst>
              <a:ext uri="{FF2B5EF4-FFF2-40B4-BE49-F238E27FC236}">
                <a16:creationId xmlns:a16="http://schemas.microsoft.com/office/drawing/2014/main" xmlns="" id="{34B3FB5E-1EFB-4654-A232-AAA09644A2BC}"/>
              </a:ext>
            </a:extLst>
          </p:cNvPr>
          <p:cNvCxnSpPr/>
          <p:nvPr/>
        </p:nvCxnSpPr>
        <p:spPr>
          <a:xfrm flipH="1" flipV="1">
            <a:off x="2911630" y="5137805"/>
            <a:ext cx="1008112" cy="2700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27">
            <a:extLst>
              <a:ext uri="{FF2B5EF4-FFF2-40B4-BE49-F238E27FC236}">
                <a16:creationId xmlns:a16="http://schemas.microsoft.com/office/drawing/2014/main" xmlns="" id="{B41C0ADF-EA1A-4A79-A866-6A7EAB8DC13C}"/>
              </a:ext>
            </a:extLst>
          </p:cNvPr>
          <p:cNvCxnSpPr/>
          <p:nvPr/>
        </p:nvCxnSpPr>
        <p:spPr>
          <a:xfrm>
            <a:off x="3919742" y="5164807"/>
            <a:ext cx="1224136" cy="62699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28">
            <a:extLst>
              <a:ext uri="{FF2B5EF4-FFF2-40B4-BE49-F238E27FC236}">
                <a16:creationId xmlns:a16="http://schemas.microsoft.com/office/drawing/2014/main" xmlns="" id="{8012F39E-F93C-4477-9448-526BFD889503}"/>
              </a:ext>
            </a:extLst>
          </p:cNvPr>
          <p:cNvCxnSpPr/>
          <p:nvPr/>
        </p:nvCxnSpPr>
        <p:spPr>
          <a:xfrm flipV="1">
            <a:off x="5143878" y="4759762"/>
            <a:ext cx="360040" cy="46774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en-US" dirty="0"/>
              <a:t>Grid – regular tessellation of the workspace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14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xmlns="" id="{E03CFAB6-7206-4F32-A24B-502DE9B4CA6E}"/>
              </a:ext>
            </a:extLst>
          </p:cNvPr>
          <p:cNvSpPr txBox="1">
            <a:spLocks/>
          </p:cNvSpPr>
          <p:nvPr/>
        </p:nvSpPr>
        <p:spPr>
          <a:xfrm>
            <a:off x="1048833" y="4728540"/>
            <a:ext cx="4395560" cy="190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solidFill>
                  <a:schemeClr val="accent1"/>
                </a:solidFill>
              </a:rPr>
              <a:t>Vertices</a:t>
            </a:r>
            <a:r>
              <a:rPr lang="en-US" b="0" dirty="0"/>
              <a:t> – </a:t>
            </a:r>
            <a:r>
              <a:rPr lang="en-US" dirty="0"/>
              <a:t>centers</a:t>
            </a:r>
            <a:r>
              <a:rPr lang="en-US" b="0" dirty="0"/>
              <a:t> of grid cells</a:t>
            </a:r>
            <a:br>
              <a:rPr lang="en-US" b="0" dirty="0"/>
            </a:br>
            <a:r>
              <a:rPr lang="en-US" b="0" dirty="0"/>
              <a:t>     Each vertex is associated with </a:t>
            </a:r>
            <a:r>
              <a:rPr lang="en-US" dirty="0"/>
              <a:t>(x, y) </a:t>
            </a:r>
            <a:r>
              <a:rPr lang="en-US" b="0" dirty="0"/>
              <a:t>coordinate</a:t>
            </a:r>
            <a:br>
              <a:rPr lang="en-US" b="0" dirty="0"/>
            </a:br>
            <a:r>
              <a:rPr lang="en-US" b="0" dirty="0"/>
              <a:t>     Each vertex is either </a:t>
            </a:r>
            <a:r>
              <a:rPr lang="en-US" dirty="0"/>
              <a:t>blocked</a:t>
            </a:r>
            <a:r>
              <a:rPr lang="en-US" b="0" dirty="0"/>
              <a:t> (1) or </a:t>
            </a:r>
            <a:r>
              <a:rPr lang="en-US" dirty="0"/>
              <a:t>free</a:t>
            </a:r>
            <a:r>
              <a:rPr lang="en-US" b="0" dirty="0"/>
              <a:t> (0)</a:t>
            </a:r>
          </a:p>
          <a:p>
            <a:pPr marL="0" indent="0"/>
            <a:r>
              <a:rPr lang="en-US" dirty="0">
                <a:solidFill>
                  <a:schemeClr val="accent1"/>
                </a:solidFill>
              </a:rPr>
              <a:t>Edges</a:t>
            </a:r>
            <a:r>
              <a:rPr lang="en-US" b="0" dirty="0"/>
              <a:t> –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	 segments </a:t>
            </a:r>
            <a:r>
              <a:rPr lang="en-US" b="0" dirty="0"/>
              <a:t>connecting neighboring grid elements</a:t>
            </a:r>
          </a:p>
          <a:p>
            <a:pPr marL="0" indent="0"/>
            <a:r>
              <a:rPr lang="en-US" dirty="0">
                <a:solidFill>
                  <a:schemeClr val="accent1"/>
                </a:solidFill>
              </a:rPr>
              <a:t>Cost</a:t>
            </a:r>
            <a:r>
              <a:rPr lang="en-US" b="0" dirty="0"/>
              <a:t> – </a:t>
            </a:r>
            <a:r>
              <a:rPr lang="en-US" dirty="0"/>
              <a:t>Euclidean distance </a:t>
            </a:r>
            <a:r>
              <a:rPr lang="en-US" b="0" dirty="0"/>
              <a:t>between the vertices</a:t>
            </a:r>
            <a:endParaRPr lang="ru-RU" b="0" dirty="0"/>
          </a:p>
        </p:txBody>
      </p:sp>
      <p:pic>
        <p:nvPicPr>
          <p:cNvPr id="22" name="Рисунок 3">
            <a:extLst>
              <a:ext uri="{FF2B5EF4-FFF2-40B4-BE49-F238E27FC236}">
                <a16:creationId xmlns:a16="http://schemas.microsoft.com/office/drawing/2014/main" xmlns="" id="{4915FA67-0BD5-48DF-80B5-FFAEA82C9B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53"/>
          <a:stretch/>
        </p:blipFill>
        <p:spPr>
          <a:xfrm>
            <a:off x="1048833" y="1504516"/>
            <a:ext cx="8235239" cy="2959221"/>
          </a:xfrm>
          <a:prstGeom prst="rect">
            <a:avLst/>
          </a:prstGeom>
        </p:spPr>
      </p:pic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xmlns="" id="{ED9397A5-9B15-4580-8716-26D21E13EC55}"/>
              </a:ext>
            </a:extLst>
          </p:cNvPr>
          <p:cNvCxnSpPr>
            <a:cxnSpLocks/>
          </p:cNvCxnSpPr>
          <p:nvPr/>
        </p:nvCxnSpPr>
        <p:spPr>
          <a:xfrm>
            <a:off x="2658091" y="5952235"/>
            <a:ext cx="0" cy="28453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16">
            <a:extLst>
              <a:ext uri="{FF2B5EF4-FFF2-40B4-BE49-F238E27FC236}">
                <a16:creationId xmlns:a16="http://schemas.microsoft.com/office/drawing/2014/main" xmlns="" id="{BD62DE3A-9E61-41D1-9493-9D10CFED232F}"/>
              </a:ext>
            </a:extLst>
          </p:cNvPr>
          <p:cNvSpPr/>
          <p:nvPr/>
        </p:nvSpPr>
        <p:spPr>
          <a:xfrm>
            <a:off x="2608985" y="5959069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1" dirty="0">
                <a:solidFill>
                  <a:schemeClr val="bg1"/>
                </a:solidFill>
              </a:rPr>
              <a:t>r</a:t>
            </a:r>
          </a:p>
        </p:txBody>
      </p:sp>
      <p:pic>
        <p:nvPicPr>
          <p:cNvPr id="33" name="Picture 2" descr="D:\Konstantin Yakovlev\ISA 2016\ICAPS 17\MAPF\Presentation\Pics\Grid_central_based.png">
            <a:extLst>
              <a:ext uri="{FF2B5EF4-FFF2-40B4-BE49-F238E27FC236}">
                <a16:creationId xmlns:a16="http://schemas.microsoft.com/office/drawing/2014/main" xmlns="" id="{8DD59F4B-8CE6-4334-B4E3-9399F57B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91" y="5147287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2A305823-47A7-4B07-B00D-E528AADF3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812" y="4791978"/>
            <a:ext cx="3509761" cy="14888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4E57BF6-10F5-49DD-A7F6-90F41A678EB8}"/>
              </a:ext>
            </a:extLst>
          </p:cNvPr>
          <p:cNvSpPr/>
          <p:nvPr/>
        </p:nvSpPr>
        <p:spPr>
          <a:xfrm>
            <a:off x="6410306" y="4791978"/>
            <a:ext cx="90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Vertices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7AC5BD-3292-4448-88BA-C4A74A7A90B4}"/>
              </a:ext>
            </a:extLst>
          </p:cNvPr>
          <p:cNvSpPr/>
          <p:nvPr/>
        </p:nvSpPr>
        <p:spPr>
          <a:xfrm>
            <a:off x="8455543" y="4976644"/>
            <a:ext cx="72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Edges</a:t>
            </a:r>
            <a:endParaRPr lang="ru-RU" dirty="0"/>
          </a:p>
        </p:txBody>
      </p: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xmlns="" id="{D13A97C0-AFC8-4E48-9D94-B5FEE23343B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041003" y="1876971"/>
          <a:ext cx="1466028" cy="158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6" imgW="841501" imgH="906001" progId="Visio.Drawing.11">
                  <p:embed/>
                </p:oleObj>
              </mc:Choice>
              <mc:Fallback>
                <p:oleObj name="Visio" r:id="rId6" imgW="841501" imgH="90600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1003" y="1876971"/>
                        <a:ext cx="1466028" cy="1580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F05A33A-1846-44E1-BAC3-B4A14FBADD42}"/>
              </a:ext>
            </a:extLst>
          </p:cNvPr>
          <p:cNvSpPr/>
          <p:nvPr/>
        </p:nvSpPr>
        <p:spPr>
          <a:xfrm>
            <a:off x="10468406" y="1487279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A364870-98EF-4E36-AD85-7B5CAF22C443}"/>
              </a:ext>
            </a:extLst>
          </p:cNvPr>
          <p:cNvSpPr/>
          <p:nvPr/>
        </p:nvSpPr>
        <p:spPr>
          <a:xfrm>
            <a:off x="9872969" y="3477348"/>
            <a:ext cx="18020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30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	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30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2</a:t>
            </a:r>
            <a:endParaRPr lang="en-US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30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	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30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=1.4</a:t>
            </a:r>
          </a:p>
          <a:p>
            <a:pPr algn="just"/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30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=10	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30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=14</a:t>
            </a:r>
          </a:p>
          <a:p>
            <a:pPr algn="just"/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Задача планирования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6D6715-D7E6-4025-B208-0706CCD55C51}"/>
              </a:ext>
            </a:extLst>
          </p:cNvPr>
          <p:cNvSpPr txBox="1"/>
          <p:nvPr/>
        </p:nvSpPr>
        <p:spPr>
          <a:xfrm>
            <a:off x="5687890" y="2560320"/>
            <a:ext cx="813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17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Задача планирования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9DB7C-5563-4875-A6F4-DFA369B8A98D}"/>
              </a:ext>
            </a:extLst>
          </p:cNvPr>
          <p:cNvSpPr txBox="1"/>
          <p:nvPr/>
        </p:nvSpPr>
        <p:spPr>
          <a:xfrm>
            <a:off x="1141413" y="1675880"/>
            <a:ext cx="203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Текущее состояние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31F76-0C93-47F6-8521-D15E654F1CC9}"/>
              </a:ext>
            </a:extLst>
          </p:cNvPr>
          <p:cNvSpPr txBox="1"/>
          <p:nvPr/>
        </p:nvSpPr>
        <p:spPr>
          <a:xfrm>
            <a:off x="3829902" y="1681888"/>
            <a:ext cx="408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/>
              <a:t>Последовательность</a:t>
            </a:r>
            <a:r>
              <a:rPr lang="ru-RU" sz="2800" b="1" dirty="0"/>
              <a:t> действий (план)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4AF34E6C-E2F2-407D-9690-750F416607BC}"/>
              </a:ext>
            </a:extLst>
          </p:cNvPr>
          <p:cNvSpPr/>
          <p:nvPr/>
        </p:nvSpPr>
        <p:spPr>
          <a:xfrm rot="10800000">
            <a:off x="3097997" y="2117648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xmlns="" id="{4FC8C6D4-25D6-418F-95F6-00D2C138B7AD}"/>
              </a:ext>
            </a:extLst>
          </p:cNvPr>
          <p:cNvSpPr/>
          <p:nvPr/>
        </p:nvSpPr>
        <p:spPr>
          <a:xfrm rot="10800000">
            <a:off x="7592993" y="2169354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44ED6A-97E1-4E28-A597-886E38720C84}"/>
              </a:ext>
            </a:extLst>
          </p:cNvPr>
          <p:cNvSpPr txBox="1"/>
          <p:nvPr/>
        </p:nvSpPr>
        <p:spPr>
          <a:xfrm>
            <a:off x="8310880" y="1716189"/>
            <a:ext cx="3029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Желаемое состояние</a:t>
            </a:r>
          </a:p>
        </p:txBody>
      </p:sp>
      <p:pic>
        <p:nvPicPr>
          <p:cNvPr id="3" name="Picture 2" descr="A picture containing man, motorcycle, skateboard&#10;&#10;Description automatically generated">
            <a:extLst>
              <a:ext uri="{FF2B5EF4-FFF2-40B4-BE49-F238E27FC236}">
                <a16:creationId xmlns:a16="http://schemas.microsoft.com/office/drawing/2014/main" xmlns="" id="{B3FA0BCA-AE2D-47D4-A549-E535033C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1" y="2731801"/>
            <a:ext cx="1974028" cy="1636999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D2FF4580-2866-4518-9B04-3D4C3166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26" y="4368800"/>
            <a:ext cx="3921672" cy="196083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2F36517C-3C43-4B1C-9810-D0F5BE70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82" y="4368800"/>
            <a:ext cx="3921672" cy="1960836"/>
          </a:xfrm>
          <a:prstGeom prst="rect">
            <a:avLst/>
          </a:prstGeom>
        </p:spPr>
      </p:pic>
      <p:sp>
        <p:nvSpPr>
          <p:cNvPr id="13" name="Star: 4 Points 12">
            <a:extLst>
              <a:ext uri="{FF2B5EF4-FFF2-40B4-BE49-F238E27FC236}">
                <a16:creationId xmlns:a16="http://schemas.microsoft.com/office/drawing/2014/main" xmlns="" id="{D1808458-2B45-4462-BDC5-EDD08D7645DD}"/>
              </a:ext>
            </a:extLst>
          </p:cNvPr>
          <p:cNvSpPr/>
          <p:nvPr/>
        </p:nvSpPr>
        <p:spPr>
          <a:xfrm>
            <a:off x="3180080" y="5349218"/>
            <a:ext cx="386080" cy="386080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tar: 4 Points 13">
            <a:extLst>
              <a:ext uri="{FF2B5EF4-FFF2-40B4-BE49-F238E27FC236}">
                <a16:creationId xmlns:a16="http://schemas.microsoft.com/office/drawing/2014/main" xmlns="" id="{A31718E9-966F-481A-AC31-6F4762032D56}"/>
              </a:ext>
            </a:extLst>
          </p:cNvPr>
          <p:cNvSpPr/>
          <p:nvPr/>
        </p:nvSpPr>
        <p:spPr>
          <a:xfrm>
            <a:off x="10387937" y="4760956"/>
            <a:ext cx="386080" cy="386080"/>
          </a:xfrm>
          <a:prstGeom prst="star4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727763-4FE9-476E-A46B-C89325DADD0A}"/>
              </a:ext>
            </a:extLst>
          </p:cNvPr>
          <p:cNvSpPr txBox="1"/>
          <p:nvPr/>
        </p:nvSpPr>
        <p:spPr>
          <a:xfrm>
            <a:off x="3424494" y="3852674"/>
            <a:ext cx="27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Робот в позиции (3, 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02CCA7A-7135-4A4C-9C34-68E72CC1E06D}"/>
              </a:ext>
            </a:extLst>
          </p:cNvPr>
          <p:cNvSpPr txBox="1"/>
          <p:nvPr/>
        </p:nvSpPr>
        <p:spPr>
          <a:xfrm>
            <a:off x="8089450" y="3885188"/>
            <a:ext cx="27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Робот в позиции (12, 2)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xmlns="" id="{110D23A2-73F9-4E26-A166-76F3222FFA3A}"/>
              </a:ext>
            </a:extLst>
          </p:cNvPr>
          <p:cNvSpPr/>
          <p:nvPr/>
        </p:nvSpPr>
        <p:spPr>
          <a:xfrm rot="10800000">
            <a:off x="6886312" y="5349218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Задача планирования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9DB7C-5563-4875-A6F4-DFA369B8A98D}"/>
              </a:ext>
            </a:extLst>
          </p:cNvPr>
          <p:cNvSpPr txBox="1"/>
          <p:nvPr/>
        </p:nvSpPr>
        <p:spPr>
          <a:xfrm>
            <a:off x="1141413" y="1675880"/>
            <a:ext cx="203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Текущее состояние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31F76-0C93-47F6-8521-D15E654F1CC9}"/>
              </a:ext>
            </a:extLst>
          </p:cNvPr>
          <p:cNvSpPr txBox="1"/>
          <p:nvPr/>
        </p:nvSpPr>
        <p:spPr>
          <a:xfrm>
            <a:off x="3829902" y="1681888"/>
            <a:ext cx="408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/>
              <a:t>Последовательность</a:t>
            </a:r>
            <a:r>
              <a:rPr lang="ru-RU" sz="2800" b="1" dirty="0"/>
              <a:t> действий (план)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4AF34E6C-E2F2-407D-9690-750F416607BC}"/>
              </a:ext>
            </a:extLst>
          </p:cNvPr>
          <p:cNvSpPr/>
          <p:nvPr/>
        </p:nvSpPr>
        <p:spPr>
          <a:xfrm rot="10800000">
            <a:off x="3097997" y="2117648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xmlns="" id="{4FC8C6D4-25D6-418F-95F6-00D2C138B7AD}"/>
              </a:ext>
            </a:extLst>
          </p:cNvPr>
          <p:cNvSpPr/>
          <p:nvPr/>
        </p:nvSpPr>
        <p:spPr>
          <a:xfrm rot="10800000">
            <a:off x="7592993" y="2169354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44ED6A-97E1-4E28-A597-886E38720C84}"/>
              </a:ext>
            </a:extLst>
          </p:cNvPr>
          <p:cNvSpPr txBox="1"/>
          <p:nvPr/>
        </p:nvSpPr>
        <p:spPr>
          <a:xfrm>
            <a:off x="8310880" y="1716189"/>
            <a:ext cx="3029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Желаемое состояние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xmlns="" id="{110D23A2-73F9-4E26-A166-76F3222FFA3A}"/>
              </a:ext>
            </a:extLst>
          </p:cNvPr>
          <p:cNvSpPr/>
          <p:nvPr/>
        </p:nvSpPr>
        <p:spPr>
          <a:xfrm rot="10800000">
            <a:off x="3097997" y="4186034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14" descr="A picture containing toiletry&#10;&#10;Description automatically generated">
            <a:extLst>
              <a:ext uri="{FF2B5EF4-FFF2-40B4-BE49-F238E27FC236}">
                <a16:creationId xmlns:a16="http://schemas.microsoft.com/office/drawing/2014/main" xmlns="" id="{FB46F5FD-A24A-4264-A15E-614945ED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39" y="3506653"/>
            <a:ext cx="1661138" cy="1661138"/>
          </a:xfrm>
          <a:prstGeom prst="rect">
            <a:avLst/>
          </a:prstGeom>
        </p:spPr>
      </p:pic>
      <p:pic>
        <p:nvPicPr>
          <p:cNvPr id="18" name="Picture 17" descr="A picture containing toiletry&#10;&#10;Description automatically generated">
            <a:extLst>
              <a:ext uri="{FF2B5EF4-FFF2-40B4-BE49-F238E27FC236}">
                <a16:creationId xmlns:a16="http://schemas.microsoft.com/office/drawing/2014/main" xmlns="" id="{1F56B142-F75D-491F-8B8C-0D994137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96" y="3505554"/>
            <a:ext cx="1661139" cy="1661139"/>
          </a:xfrm>
          <a:prstGeom prst="rect">
            <a:avLst/>
          </a:prstGeom>
        </p:spPr>
      </p:pic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6431703F-42EE-4592-BF52-89DF2C7B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61" y="3383623"/>
            <a:ext cx="4000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и последовательное принятие решений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0FD6AB-523E-4400-AD3C-801DD889F494}"/>
              </a:ext>
            </a:extLst>
          </p:cNvPr>
          <p:cNvSpPr txBox="1"/>
          <p:nvPr/>
        </p:nvSpPr>
        <p:spPr>
          <a:xfrm>
            <a:off x="934206" y="2937803"/>
            <a:ext cx="382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Planning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vs.</a:t>
            </a:r>
            <a:endParaRPr lang="ru-RU" dirty="0"/>
          </a:p>
          <a:p>
            <a:endParaRPr lang="ru-RU" dirty="0"/>
          </a:p>
          <a:p>
            <a:r>
              <a:rPr lang="en-US" dirty="0"/>
              <a:t> </a:t>
            </a:r>
            <a:endParaRPr lang="ru-RU" dirty="0"/>
          </a:p>
          <a:p>
            <a:r>
              <a:rPr lang="en-US" dirty="0"/>
              <a:t>Sequential Decision </a:t>
            </a:r>
            <a:endParaRPr lang="ru-RU" dirty="0"/>
          </a:p>
          <a:p>
            <a:r>
              <a:rPr lang="en-US" dirty="0"/>
              <a:t>Making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381FA5-E37D-4E84-A5A1-597AE442798F}"/>
              </a:ext>
            </a:extLst>
          </p:cNvPr>
          <p:cNvSpPr txBox="1"/>
          <p:nvPr/>
        </p:nvSpPr>
        <p:spPr>
          <a:xfrm>
            <a:off x="2965896" y="2645454"/>
            <a:ext cx="203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Текущее состояние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ED24D4-0F8E-40EE-B86B-3E1024B46AFF}"/>
              </a:ext>
            </a:extLst>
          </p:cNvPr>
          <p:cNvSpPr txBox="1"/>
          <p:nvPr/>
        </p:nvSpPr>
        <p:spPr>
          <a:xfrm>
            <a:off x="5809077" y="2860897"/>
            <a:ext cx="40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План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E6393220-4F1D-4480-8D94-2FE173B82573}"/>
              </a:ext>
            </a:extLst>
          </p:cNvPr>
          <p:cNvSpPr/>
          <p:nvPr/>
        </p:nvSpPr>
        <p:spPr>
          <a:xfrm rot="10800000">
            <a:off x="4922480" y="3087222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xmlns="" id="{98456A03-9F79-4029-B268-A8AC8AB1700F}"/>
              </a:ext>
            </a:extLst>
          </p:cNvPr>
          <p:cNvSpPr/>
          <p:nvPr/>
        </p:nvSpPr>
        <p:spPr>
          <a:xfrm rot="10800000">
            <a:off x="6971443" y="3087222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EC8A891-CB37-4D25-902A-D175C1F9C6A2}"/>
              </a:ext>
            </a:extLst>
          </p:cNvPr>
          <p:cNvSpPr txBox="1"/>
          <p:nvPr/>
        </p:nvSpPr>
        <p:spPr>
          <a:xfrm>
            <a:off x="8376095" y="2610168"/>
            <a:ext cx="3029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Желаемое состояние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F78E569-6883-47EB-907A-EB794B1A8427}"/>
              </a:ext>
            </a:extLst>
          </p:cNvPr>
          <p:cNvSpPr txBox="1"/>
          <p:nvPr/>
        </p:nvSpPr>
        <p:spPr>
          <a:xfrm>
            <a:off x="2965896" y="4129557"/>
            <a:ext cx="203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Текущее состояние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C53EB2A-44A3-48FE-A19A-8AFC9C91960F}"/>
              </a:ext>
            </a:extLst>
          </p:cNvPr>
          <p:cNvSpPr txBox="1"/>
          <p:nvPr/>
        </p:nvSpPr>
        <p:spPr>
          <a:xfrm>
            <a:off x="5455332" y="4462253"/>
            <a:ext cx="144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Действие</a:t>
            </a:r>
            <a:endParaRPr lang="ru-RU" sz="2800" b="1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xmlns="" id="{A3000C39-779C-4321-BB38-9B3639B047A0}"/>
              </a:ext>
            </a:extLst>
          </p:cNvPr>
          <p:cNvSpPr/>
          <p:nvPr/>
        </p:nvSpPr>
        <p:spPr>
          <a:xfrm rot="10800000">
            <a:off x="4922480" y="4571325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xmlns="" id="{6E9F0D25-835C-4F97-AC91-FE24503A4D73}"/>
              </a:ext>
            </a:extLst>
          </p:cNvPr>
          <p:cNvSpPr/>
          <p:nvPr/>
        </p:nvSpPr>
        <p:spPr>
          <a:xfrm rot="10800000">
            <a:off x="8566234" y="5811785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5CBDE67-7021-43BE-A75A-41D7D2F42AED}"/>
              </a:ext>
            </a:extLst>
          </p:cNvPr>
          <p:cNvSpPr txBox="1"/>
          <p:nvPr/>
        </p:nvSpPr>
        <p:spPr>
          <a:xfrm>
            <a:off x="9131173" y="5401889"/>
            <a:ext cx="203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Желаемое состояние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04A3F93-DE53-469A-89D6-F4AD688AD7AB}"/>
              </a:ext>
            </a:extLst>
          </p:cNvPr>
          <p:cNvSpPr txBox="1"/>
          <p:nvPr/>
        </p:nvSpPr>
        <p:spPr>
          <a:xfrm>
            <a:off x="7186883" y="4187325"/>
            <a:ext cx="144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Исполнение действия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(execution)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F0AA84-CC96-49B0-A458-2E059D7F9EBA}"/>
              </a:ext>
            </a:extLst>
          </p:cNvPr>
          <p:cNvSpPr txBox="1"/>
          <p:nvPr/>
        </p:nvSpPr>
        <p:spPr>
          <a:xfrm>
            <a:off x="9080962" y="4460090"/>
            <a:ext cx="144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состояние</a:t>
            </a:r>
            <a:endParaRPr lang="ru-RU" sz="2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FB05822-9ECA-496F-8337-8C9D1B904AFF}"/>
              </a:ext>
            </a:extLst>
          </p:cNvPr>
          <p:cNvSpPr txBox="1"/>
          <p:nvPr/>
        </p:nvSpPr>
        <p:spPr>
          <a:xfrm>
            <a:off x="5515827" y="5652613"/>
            <a:ext cx="144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Действие</a:t>
            </a:r>
            <a:endParaRPr lang="ru-RU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A321459-93A3-4413-9D7B-ED2FC2CE0557}"/>
              </a:ext>
            </a:extLst>
          </p:cNvPr>
          <p:cNvSpPr txBox="1"/>
          <p:nvPr/>
        </p:nvSpPr>
        <p:spPr>
          <a:xfrm>
            <a:off x="7241377" y="5448411"/>
            <a:ext cx="144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Исполнение действия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(execution)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B6F0927-A4BC-46B7-855A-3584C004D27F}"/>
              </a:ext>
            </a:extLst>
          </p:cNvPr>
          <p:cNvSpPr txBox="1"/>
          <p:nvPr/>
        </p:nvSpPr>
        <p:spPr>
          <a:xfrm>
            <a:off x="3190240" y="5646118"/>
            <a:ext cx="173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… состояние</a:t>
            </a:r>
            <a:endParaRPr lang="ru-RU" sz="2800" b="1" dirty="0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xmlns="" id="{E5CE8E4A-295D-43CC-B57F-1BC510944672}"/>
              </a:ext>
            </a:extLst>
          </p:cNvPr>
          <p:cNvSpPr/>
          <p:nvPr/>
        </p:nvSpPr>
        <p:spPr>
          <a:xfrm rot="10800000">
            <a:off x="6674723" y="4577088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xmlns="" id="{9D1D7917-B731-4ECB-980E-6F39FB0EECE5}"/>
              </a:ext>
            </a:extLst>
          </p:cNvPr>
          <p:cNvSpPr/>
          <p:nvPr/>
        </p:nvSpPr>
        <p:spPr>
          <a:xfrm rot="10800000">
            <a:off x="8531559" y="4571326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xmlns="" id="{F0C58CC8-BAA7-4DC1-9431-0E8610F475EB}"/>
              </a:ext>
            </a:extLst>
          </p:cNvPr>
          <p:cNvSpPr/>
          <p:nvPr/>
        </p:nvSpPr>
        <p:spPr>
          <a:xfrm rot="10800000">
            <a:off x="10467081" y="4571325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xmlns="" id="{FC561DFD-B4A2-4DCB-824F-E7555F72F888}"/>
              </a:ext>
            </a:extLst>
          </p:cNvPr>
          <p:cNvSpPr/>
          <p:nvPr/>
        </p:nvSpPr>
        <p:spPr>
          <a:xfrm rot="10800000">
            <a:off x="4920654" y="5755190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xmlns="" id="{F642104C-8FE5-41B3-9042-A622C28F4B88}"/>
              </a:ext>
            </a:extLst>
          </p:cNvPr>
          <p:cNvSpPr/>
          <p:nvPr/>
        </p:nvSpPr>
        <p:spPr>
          <a:xfrm rot="10800000">
            <a:off x="6689814" y="5768677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и последовательное принятие решений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0FD6AB-523E-4400-AD3C-801DD889F494}"/>
              </a:ext>
            </a:extLst>
          </p:cNvPr>
          <p:cNvSpPr txBox="1"/>
          <p:nvPr/>
        </p:nvSpPr>
        <p:spPr>
          <a:xfrm>
            <a:off x="858588" y="5962483"/>
            <a:ext cx="1047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Согласованное планирование траекторий для группы агентов (слева)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ru-RU" dirty="0"/>
              <a:t>каждый агент движется к своей цели и постоянно корректирует траекторию (справа)</a:t>
            </a:r>
          </a:p>
        </p:txBody>
      </p:sp>
      <p:pic>
        <p:nvPicPr>
          <p:cNvPr id="7" name="Online Media 6" title="[2018 Feb] AAt-SIPP(m) - Multi-agent path finding algorithm. Evaluation on 5 wheeled robots.">
            <a:hlinkClick r:id="" action="ppaction://media"/>
            <a:extLst>
              <a:ext uri="{FF2B5EF4-FFF2-40B4-BE49-F238E27FC236}">
                <a16:creationId xmlns:a16="http://schemas.microsoft.com/office/drawing/2014/main" xmlns="" id="{0C44BED7-9C14-4BCB-AE16-DC415A7B409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96055" y="1538366"/>
            <a:ext cx="7208508" cy="40547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19CBCF-73F1-4B3F-B61A-7308C06D1D68}"/>
              </a:ext>
            </a:extLst>
          </p:cNvPr>
          <p:cNvSpPr txBox="1"/>
          <p:nvPr/>
        </p:nvSpPr>
        <p:spPr>
          <a:xfrm>
            <a:off x="3703483" y="562797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https://www.youtube.com/watch?v=1Jrye5S0ZV8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5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и последовательное принятие решений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</a:t>
            </a:fld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BFC5BB-4092-44BF-9479-A6160E40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85" y="2195007"/>
            <a:ext cx="3829050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E752DF-CBB5-4D06-8C84-190F3508A5F9}"/>
              </a:ext>
            </a:extLst>
          </p:cNvPr>
          <p:cNvSpPr txBox="1"/>
          <p:nvPr/>
        </p:nvSpPr>
        <p:spPr>
          <a:xfrm>
            <a:off x="1360391" y="6317537"/>
            <a:ext cx="990599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dirty="0" err="1"/>
              <a:t>Lumelsky</a:t>
            </a:r>
            <a:r>
              <a:rPr lang="en-US" sz="1050" dirty="0"/>
              <a:t>, V. J., &amp; </a:t>
            </a:r>
            <a:r>
              <a:rPr lang="en-US" sz="1050" dirty="0" err="1"/>
              <a:t>Stepanov</a:t>
            </a:r>
            <a:r>
              <a:rPr lang="en-US" sz="1050" dirty="0"/>
              <a:t>, A. A. (1987). Path-planning strategies for a point mobile automaton moving amidst unknown obstacles of arbitrary shape. </a:t>
            </a:r>
            <a:r>
              <a:rPr lang="en-US" sz="1050" i="1" dirty="0" err="1"/>
              <a:t>Algorithmica</a:t>
            </a:r>
            <a:r>
              <a:rPr lang="en-US" sz="1050" dirty="0"/>
              <a:t>, </a:t>
            </a:r>
            <a:r>
              <a:rPr lang="en-US" sz="1050" i="1" dirty="0"/>
              <a:t>2</a:t>
            </a:r>
            <a:r>
              <a:rPr lang="en-US" sz="1050" dirty="0"/>
              <a:t>(1-4), 403-430.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DF84BB2-D7FD-4FF7-9AE5-DA13D333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55" y="2375982"/>
            <a:ext cx="3829050" cy="335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360B805-EB2E-44E0-8998-881985111F5A}"/>
              </a:ext>
            </a:extLst>
          </p:cNvPr>
          <p:cNvSpPr txBox="1"/>
          <p:nvPr/>
        </p:nvSpPr>
        <p:spPr>
          <a:xfrm>
            <a:off x="2502863" y="178722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Планирование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2D7EB09-CEBA-4055-9D15-70099EE5FE2C}"/>
              </a:ext>
            </a:extLst>
          </p:cNvPr>
          <p:cNvSpPr txBox="1"/>
          <p:nvPr/>
        </p:nvSpPr>
        <p:spPr>
          <a:xfrm>
            <a:off x="7330160" y="1535891"/>
            <a:ext cx="387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Последовательное движение к цели </a:t>
            </a:r>
            <a:br>
              <a:rPr lang="ru-RU" dirty="0"/>
            </a:br>
            <a:r>
              <a:rPr lang="ru-RU" dirty="0"/>
              <a:t>по </a:t>
            </a:r>
            <a:r>
              <a:rPr lang="en-US" dirty="0"/>
              <a:t>BUG </a:t>
            </a:r>
            <a:r>
              <a:rPr lang="ru-RU" dirty="0"/>
              <a:t>алгоритму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4FA7645-68C7-4B3F-A259-56BF669ACFF2}"/>
              </a:ext>
            </a:extLst>
          </p:cNvPr>
          <p:cNvSpPr/>
          <p:nvPr/>
        </p:nvSpPr>
        <p:spPr>
          <a:xfrm>
            <a:off x="1935436" y="2275429"/>
            <a:ext cx="2829604" cy="3068731"/>
          </a:xfrm>
          <a:custGeom>
            <a:avLst/>
            <a:gdLst>
              <a:gd name="connsiteX0" fmla="*/ 157524 w 2829604"/>
              <a:gd name="connsiteY0" fmla="*/ 3068731 h 3068731"/>
              <a:gd name="connsiteX1" fmla="*/ 106724 w 2829604"/>
              <a:gd name="connsiteY1" fmla="*/ 965611 h 3068731"/>
              <a:gd name="connsiteX2" fmla="*/ 1376724 w 2829604"/>
              <a:gd name="connsiteY2" fmla="*/ 30891 h 3068731"/>
              <a:gd name="connsiteX3" fmla="*/ 2829604 w 2829604"/>
              <a:gd name="connsiteY3" fmla="*/ 315371 h 306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9604" h="3068731">
                <a:moveTo>
                  <a:pt x="157524" y="3068731"/>
                </a:moveTo>
                <a:cubicBezTo>
                  <a:pt x="30524" y="2270324"/>
                  <a:pt x="-96476" y="1471918"/>
                  <a:pt x="106724" y="965611"/>
                </a:cubicBezTo>
                <a:cubicBezTo>
                  <a:pt x="309924" y="459304"/>
                  <a:pt x="922911" y="139264"/>
                  <a:pt x="1376724" y="30891"/>
                </a:cubicBezTo>
                <a:cubicBezTo>
                  <a:pt x="1830537" y="-77482"/>
                  <a:pt x="2330070" y="118944"/>
                  <a:pt x="2829604" y="315371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Результат решения задачи планирования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31F76-0C93-47F6-8521-D15E654F1CC9}"/>
              </a:ext>
            </a:extLst>
          </p:cNvPr>
          <p:cNvSpPr txBox="1"/>
          <p:nvPr/>
        </p:nvSpPr>
        <p:spPr>
          <a:xfrm>
            <a:off x="4685139" y="1734299"/>
            <a:ext cx="4833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B050"/>
                </a:solidFill>
              </a:rPr>
              <a:t>План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FF0000"/>
                </a:solidFill>
              </a:rPr>
              <a:t>НЕ факт достижения целевого состояния</a:t>
            </a:r>
          </a:p>
        </p:txBody>
      </p:sp>
      <p:pic>
        <p:nvPicPr>
          <p:cNvPr id="3" name="Picture 2" descr="A picture containing man, motorcycle, skateboard&#10;&#10;Description automatically generated">
            <a:extLst>
              <a:ext uri="{FF2B5EF4-FFF2-40B4-BE49-F238E27FC236}">
                <a16:creationId xmlns:a16="http://schemas.microsoft.com/office/drawing/2014/main" xmlns="" id="{B3FA0BCA-AE2D-47D4-A549-E535033C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1" y="2731801"/>
            <a:ext cx="1974028" cy="1636999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D2FF4580-2866-4518-9B04-3D4C3166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26" y="4368800"/>
            <a:ext cx="3921672" cy="196083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2F36517C-3C43-4B1C-9810-D0F5BE70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82" y="4368800"/>
            <a:ext cx="3921672" cy="1960836"/>
          </a:xfrm>
          <a:prstGeom prst="rect">
            <a:avLst/>
          </a:prstGeom>
        </p:spPr>
      </p:pic>
      <p:sp>
        <p:nvSpPr>
          <p:cNvPr id="13" name="Star: 4 Points 12">
            <a:extLst>
              <a:ext uri="{FF2B5EF4-FFF2-40B4-BE49-F238E27FC236}">
                <a16:creationId xmlns:a16="http://schemas.microsoft.com/office/drawing/2014/main" xmlns="" id="{D1808458-2B45-4462-BDC5-EDD08D7645DD}"/>
              </a:ext>
            </a:extLst>
          </p:cNvPr>
          <p:cNvSpPr/>
          <p:nvPr/>
        </p:nvSpPr>
        <p:spPr>
          <a:xfrm>
            <a:off x="3180080" y="5349218"/>
            <a:ext cx="386080" cy="386080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tar: 4 Points 13">
            <a:extLst>
              <a:ext uri="{FF2B5EF4-FFF2-40B4-BE49-F238E27FC236}">
                <a16:creationId xmlns:a16="http://schemas.microsoft.com/office/drawing/2014/main" xmlns="" id="{A31718E9-966F-481A-AC31-6F4762032D56}"/>
              </a:ext>
            </a:extLst>
          </p:cNvPr>
          <p:cNvSpPr/>
          <p:nvPr/>
        </p:nvSpPr>
        <p:spPr>
          <a:xfrm>
            <a:off x="10387937" y="4760956"/>
            <a:ext cx="386080" cy="386080"/>
          </a:xfrm>
          <a:prstGeom prst="star4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A727763-4FE9-476E-A46B-C89325DADD0A}"/>
              </a:ext>
            </a:extLst>
          </p:cNvPr>
          <p:cNvSpPr txBox="1"/>
          <p:nvPr/>
        </p:nvSpPr>
        <p:spPr>
          <a:xfrm>
            <a:off x="3424494" y="3852674"/>
            <a:ext cx="27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Робот в позиции (3, 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02CCA7A-7135-4A4C-9C34-68E72CC1E06D}"/>
              </a:ext>
            </a:extLst>
          </p:cNvPr>
          <p:cNvSpPr txBox="1"/>
          <p:nvPr/>
        </p:nvSpPr>
        <p:spPr>
          <a:xfrm>
            <a:off x="8089450" y="3885188"/>
            <a:ext cx="27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Робот в позиции (12, 2)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xmlns="" id="{110D23A2-73F9-4E26-A166-76F3222FFA3A}"/>
              </a:ext>
            </a:extLst>
          </p:cNvPr>
          <p:cNvSpPr/>
          <p:nvPr/>
        </p:nvSpPr>
        <p:spPr>
          <a:xfrm rot="10800000">
            <a:off x="6886312" y="5349218"/>
            <a:ext cx="430880" cy="151188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BA8914C-9916-47FB-88A6-C901E88B77FA}"/>
              </a:ext>
            </a:extLst>
          </p:cNvPr>
          <p:cNvSpPr/>
          <p:nvPr/>
        </p:nvSpPr>
        <p:spPr>
          <a:xfrm>
            <a:off x="8016240" y="4852980"/>
            <a:ext cx="2479040" cy="714700"/>
          </a:xfrm>
          <a:custGeom>
            <a:avLst/>
            <a:gdLst>
              <a:gd name="connsiteX0" fmla="*/ 0 w 2479040"/>
              <a:gd name="connsiteY0" fmla="*/ 714700 h 714700"/>
              <a:gd name="connsiteX1" fmla="*/ 365760 w 2479040"/>
              <a:gd name="connsiteY1" fmla="*/ 460700 h 714700"/>
              <a:gd name="connsiteX2" fmla="*/ 609600 w 2479040"/>
              <a:gd name="connsiteY2" fmla="*/ 359100 h 714700"/>
              <a:gd name="connsiteX3" fmla="*/ 924560 w 2479040"/>
              <a:gd name="connsiteY3" fmla="*/ 409900 h 714700"/>
              <a:gd name="connsiteX4" fmla="*/ 1036320 w 2479040"/>
              <a:gd name="connsiteY4" fmla="*/ 562300 h 714700"/>
              <a:gd name="connsiteX5" fmla="*/ 1239520 w 2479040"/>
              <a:gd name="connsiteY5" fmla="*/ 613100 h 714700"/>
              <a:gd name="connsiteX6" fmla="*/ 1432560 w 2479040"/>
              <a:gd name="connsiteY6" fmla="*/ 613100 h 714700"/>
              <a:gd name="connsiteX7" fmla="*/ 1869440 w 2479040"/>
              <a:gd name="connsiteY7" fmla="*/ 450540 h 714700"/>
              <a:gd name="connsiteX8" fmla="*/ 2092960 w 2479040"/>
              <a:gd name="connsiteY8" fmla="*/ 33980 h 714700"/>
              <a:gd name="connsiteX9" fmla="*/ 2479040 w 2479040"/>
              <a:gd name="connsiteY9" fmla="*/ 54300 h 7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9040" h="714700">
                <a:moveTo>
                  <a:pt x="0" y="714700"/>
                </a:moveTo>
                <a:cubicBezTo>
                  <a:pt x="132080" y="617333"/>
                  <a:pt x="264160" y="519967"/>
                  <a:pt x="365760" y="460700"/>
                </a:cubicBezTo>
                <a:cubicBezTo>
                  <a:pt x="467360" y="401433"/>
                  <a:pt x="516467" y="367567"/>
                  <a:pt x="609600" y="359100"/>
                </a:cubicBezTo>
                <a:cubicBezTo>
                  <a:pt x="702733" y="350633"/>
                  <a:pt x="853440" y="376033"/>
                  <a:pt x="924560" y="409900"/>
                </a:cubicBezTo>
                <a:cubicBezTo>
                  <a:pt x="995680" y="443767"/>
                  <a:pt x="983827" y="528433"/>
                  <a:pt x="1036320" y="562300"/>
                </a:cubicBezTo>
                <a:cubicBezTo>
                  <a:pt x="1088813" y="596167"/>
                  <a:pt x="1173480" y="604633"/>
                  <a:pt x="1239520" y="613100"/>
                </a:cubicBezTo>
                <a:cubicBezTo>
                  <a:pt x="1305560" y="621567"/>
                  <a:pt x="1327573" y="640193"/>
                  <a:pt x="1432560" y="613100"/>
                </a:cubicBezTo>
                <a:cubicBezTo>
                  <a:pt x="1537547" y="586007"/>
                  <a:pt x="1759373" y="547060"/>
                  <a:pt x="1869440" y="450540"/>
                </a:cubicBezTo>
                <a:cubicBezTo>
                  <a:pt x="1979507" y="354020"/>
                  <a:pt x="1991360" y="100020"/>
                  <a:pt x="2092960" y="33980"/>
                </a:cubicBezTo>
                <a:cubicBezTo>
                  <a:pt x="2194560" y="-32060"/>
                  <a:pt x="2336800" y="11120"/>
                  <a:pt x="2479040" y="5430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A3BB4A77-7806-4846-A940-7F08E93D2E93}"/>
              </a:ext>
            </a:extLst>
          </p:cNvPr>
          <p:cNvSpPr/>
          <p:nvPr/>
        </p:nvSpPr>
        <p:spPr>
          <a:xfrm>
            <a:off x="4004479" y="1991360"/>
            <a:ext cx="4174321" cy="3302000"/>
          </a:xfrm>
          <a:custGeom>
            <a:avLst/>
            <a:gdLst>
              <a:gd name="connsiteX0" fmla="*/ 658961 w 4174321"/>
              <a:gd name="connsiteY0" fmla="*/ 0 h 3302000"/>
              <a:gd name="connsiteX1" fmla="*/ 140801 w 4174321"/>
              <a:gd name="connsiteY1" fmla="*/ 1127760 h 3302000"/>
              <a:gd name="connsiteX2" fmla="*/ 2914481 w 4174321"/>
              <a:gd name="connsiteY2" fmla="*/ 2103120 h 3302000"/>
              <a:gd name="connsiteX3" fmla="*/ 3341201 w 4174321"/>
              <a:gd name="connsiteY3" fmla="*/ 2885440 h 3302000"/>
              <a:gd name="connsiteX4" fmla="*/ 4174321 w 4174321"/>
              <a:gd name="connsiteY4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321" h="3302000">
                <a:moveTo>
                  <a:pt x="658961" y="0"/>
                </a:moveTo>
                <a:cubicBezTo>
                  <a:pt x="211921" y="388620"/>
                  <a:pt x="-235119" y="777240"/>
                  <a:pt x="140801" y="1127760"/>
                </a:cubicBezTo>
                <a:cubicBezTo>
                  <a:pt x="516721" y="1478280"/>
                  <a:pt x="2381081" y="1810173"/>
                  <a:pt x="2914481" y="2103120"/>
                </a:cubicBezTo>
                <a:cubicBezTo>
                  <a:pt x="3447881" y="2396067"/>
                  <a:pt x="3131228" y="2685627"/>
                  <a:pt x="3341201" y="2885440"/>
                </a:cubicBezTo>
                <a:cubicBezTo>
                  <a:pt x="3551174" y="3085253"/>
                  <a:pt x="3862747" y="3193626"/>
                  <a:pt x="4174321" y="330200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80A3EBE-8F64-4DC1-AF13-A690DA49FF1E}"/>
              </a:ext>
            </a:extLst>
          </p:cNvPr>
          <p:cNvSpPr/>
          <p:nvPr/>
        </p:nvSpPr>
        <p:spPr>
          <a:xfrm>
            <a:off x="8514080" y="2687309"/>
            <a:ext cx="1625600" cy="1173491"/>
          </a:xfrm>
          <a:custGeom>
            <a:avLst/>
            <a:gdLst>
              <a:gd name="connsiteX0" fmla="*/ 0 w 1625600"/>
              <a:gd name="connsiteY0" fmla="*/ 5091 h 1173491"/>
              <a:gd name="connsiteX1" fmla="*/ 1198880 w 1625600"/>
              <a:gd name="connsiteY1" fmla="*/ 177811 h 1173491"/>
              <a:gd name="connsiteX2" fmla="*/ 1625600 w 1625600"/>
              <a:gd name="connsiteY2" fmla="*/ 1173491 h 117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1173491">
                <a:moveTo>
                  <a:pt x="0" y="5091"/>
                </a:moveTo>
                <a:cubicBezTo>
                  <a:pt x="463973" y="-5916"/>
                  <a:pt x="927947" y="-16922"/>
                  <a:pt x="1198880" y="177811"/>
                </a:cubicBezTo>
                <a:cubicBezTo>
                  <a:pt x="1469813" y="372544"/>
                  <a:pt x="1547706" y="773017"/>
                  <a:pt x="1625600" y="117349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DC922EA-A686-4DB1-9FCE-81C705E53288}"/>
              </a:ext>
            </a:extLst>
          </p:cNvPr>
          <p:cNvSpPr txBox="1"/>
          <p:nvPr/>
        </p:nvSpPr>
        <p:spPr>
          <a:xfrm>
            <a:off x="10046476" y="2651439"/>
            <a:ext cx="208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Это просто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описание целевого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839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Допущения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6B60B1-902D-42CD-BC37-6759A087903D}"/>
              </a:ext>
            </a:extLst>
          </p:cNvPr>
          <p:cNvSpPr txBox="1"/>
          <p:nvPr/>
        </p:nvSpPr>
        <p:spPr>
          <a:xfrm>
            <a:off x="1249680" y="2032000"/>
            <a:ext cx="95243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Система полностью наблюдаема</a:t>
            </a:r>
          </a:p>
          <a:p>
            <a:pPr marL="342900" indent="-342900">
              <a:buAutoNum type="arabicPeriod"/>
            </a:pPr>
            <a:r>
              <a:rPr lang="ru-RU" sz="2400" dirty="0"/>
              <a:t>Множество возможных состояний конечно либо </a:t>
            </a:r>
            <a:r>
              <a:rPr lang="ru-RU" sz="2400" dirty="0" err="1"/>
              <a:t>счетно</a:t>
            </a: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Система является детерминированной (т.е. действие всегда приводит к одному и тому же результату)</a:t>
            </a:r>
          </a:p>
          <a:p>
            <a:pPr marL="342900" indent="-342900">
              <a:buAutoNum type="arabicPeriod"/>
            </a:pPr>
            <a:r>
              <a:rPr lang="ru-RU" sz="2400" dirty="0"/>
              <a:t>Внешние события отсутствуют</a:t>
            </a:r>
          </a:p>
          <a:p>
            <a:pPr marL="342900" indent="-342900">
              <a:buAutoNum type="arabicPeriod"/>
            </a:pPr>
            <a:r>
              <a:rPr lang="ru-RU" sz="2400" dirty="0"/>
              <a:t>Цель задана в явном виде в виде состояния (группы состояний)</a:t>
            </a:r>
          </a:p>
          <a:p>
            <a:pPr marL="342900" indent="-342900">
              <a:buAutoNum type="arabicPeriod"/>
            </a:pPr>
            <a:r>
              <a:rPr lang="ru-RU" sz="2400" dirty="0"/>
              <a:t>Все действия имеют </a:t>
            </a:r>
            <a:r>
              <a:rPr lang="ru-RU" sz="2400" dirty="0" smtClean="0"/>
              <a:t>фиксированную </a:t>
            </a:r>
            <a:r>
              <a:rPr lang="ru-RU" sz="2400" dirty="0"/>
              <a:t>продолжительность</a:t>
            </a:r>
          </a:p>
          <a:p>
            <a:pPr marL="342900" indent="-342900">
              <a:buAutoNum type="arabicPeriod"/>
            </a:pPr>
            <a:r>
              <a:rPr lang="ru-RU" sz="2400" dirty="0"/>
              <a:t>Все изменения, происходящие в системе, во время планирования – не учитываются планировщиком.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8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F2F2F2"/>
      </a:dk1>
      <a:lt1>
        <a:srgbClr val="262626"/>
      </a:lt1>
      <a:dk2>
        <a:srgbClr val="FFFFFF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10260</TotalTime>
  <Words>406</Words>
  <Application>Microsoft Office PowerPoint</Application>
  <PresentationFormat>Широкоэкранный</PresentationFormat>
  <Paragraphs>114</Paragraphs>
  <Slides>14</Slides>
  <Notes>0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Times New Roman</vt:lpstr>
      <vt:lpstr>Trebuchet MS</vt:lpstr>
      <vt:lpstr>Tw Cen MT</vt:lpstr>
      <vt:lpstr>Circuit</vt:lpstr>
      <vt:lpstr>Visio</vt:lpstr>
      <vt:lpstr>Методы эвристического планирования (1/…)</vt:lpstr>
      <vt:lpstr>Задача планирования</vt:lpstr>
      <vt:lpstr>Задача планирования</vt:lpstr>
      <vt:lpstr>Задача планирования</vt:lpstr>
      <vt:lpstr>Планирование и последовательное принятие решений</vt:lpstr>
      <vt:lpstr>Планирование и последовательное принятие решений</vt:lpstr>
      <vt:lpstr>Планирование и последовательное принятие решений</vt:lpstr>
      <vt:lpstr>Результат решения задачи планирования</vt:lpstr>
      <vt:lpstr>Допущения</vt:lpstr>
      <vt:lpstr>Формальная постановка</vt:lpstr>
      <vt:lpstr>Ключевые вопросы</vt:lpstr>
      <vt:lpstr>Ключевые вопросы</vt:lpstr>
      <vt:lpstr>Планирование траектории как задача поиска пути на графе</vt:lpstr>
      <vt:lpstr>Grid – regular tessellation of the workspace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Yakovlev - Uinformed Search</dc:title>
  <dc:creator>Konstantin Yakovlev</dc:creator>
  <cp:lastModifiedBy>Антон Андрейчук</cp:lastModifiedBy>
  <cp:revision>156</cp:revision>
  <dcterms:created xsi:type="dcterms:W3CDTF">2019-03-22T17:25:56Z</dcterms:created>
  <dcterms:modified xsi:type="dcterms:W3CDTF">2021-07-07T10:03:33Z</dcterms:modified>
</cp:coreProperties>
</file>