
<file path=[Content_Types].xml><?xml version="1.0" encoding="utf-8"?>
<Types xmlns="http://schemas.openxmlformats.org/package/2006/content-types">
  <Default Extension="png" ContentType="image/png"/>
  <Default Extension="jfif" ContentType="image/jpe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7"/>
  </p:notesMasterIdLst>
  <p:sldIdLst>
    <p:sldId id="1019" r:id="rId2"/>
    <p:sldId id="911" r:id="rId3"/>
    <p:sldId id="361" r:id="rId4"/>
    <p:sldId id="365" r:id="rId5"/>
    <p:sldId id="898" r:id="rId6"/>
    <p:sldId id="899" r:id="rId7"/>
    <p:sldId id="900" r:id="rId8"/>
    <p:sldId id="901" r:id="rId9"/>
    <p:sldId id="902" r:id="rId10"/>
    <p:sldId id="905" r:id="rId11"/>
    <p:sldId id="903" r:id="rId12"/>
    <p:sldId id="906" r:id="rId13"/>
    <p:sldId id="907" r:id="rId14"/>
    <p:sldId id="908" r:id="rId15"/>
    <p:sldId id="909" r:id="rId16"/>
    <p:sldId id="910" r:id="rId17"/>
    <p:sldId id="915" r:id="rId18"/>
    <p:sldId id="916" r:id="rId19"/>
    <p:sldId id="917" r:id="rId20"/>
    <p:sldId id="918" r:id="rId21"/>
    <p:sldId id="920" r:id="rId22"/>
    <p:sldId id="919" r:id="rId23"/>
    <p:sldId id="921" r:id="rId24"/>
    <p:sldId id="922" r:id="rId25"/>
    <p:sldId id="924" r:id="rId26"/>
    <p:sldId id="925" r:id="rId27"/>
    <p:sldId id="932" r:id="rId28"/>
    <p:sldId id="933" r:id="rId29"/>
    <p:sldId id="926" r:id="rId30"/>
    <p:sldId id="927" r:id="rId31"/>
    <p:sldId id="928" r:id="rId32"/>
    <p:sldId id="935" r:id="rId33"/>
    <p:sldId id="942" r:id="rId34"/>
    <p:sldId id="936" r:id="rId35"/>
    <p:sldId id="937" r:id="rId36"/>
    <p:sldId id="938" r:id="rId37"/>
    <p:sldId id="958" r:id="rId38"/>
    <p:sldId id="939" r:id="rId39"/>
    <p:sldId id="959" r:id="rId40"/>
    <p:sldId id="947" r:id="rId41"/>
    <p:sldId id="948" r:id="rId42"/>
    <p:sldId id="949" r:id="rId43"/>
    <p:sldId id="950" r:id="rId44"/>
    <p:sldId id="951" r:id="rId45"/>
    <p:sldId id="952" r:id="rId46"/>
    <p:sldId id="953" r:id="rId47"/>
    <p:sldId id="954" r:id="rId48"/>
    <p:sldId id="955" r:id="rId49"/>
    <p:sldId id="956" r:id="rId50"/>
    <p:sldId id="957" r:id="rId51"/>
    <p:sldId id="961" r:id="rId52"/>
    <p:sldId id="960" r:id="rId53"/>
    <p:sldId id="962" r:id="rId54"/>
    <p:sldId id="963" r:id="rId55"/>
    <p:sldId id="964" r:id="rId56"/>
    <p:sldId id="965" r:id="rId57"/>
    <p:sldId id="966" r:id="rId58"/>
    <p:sldId id="967" r:id="rId59"/>
    <p:sldId id="969" r:id="rId60"/>
    <p:sldId id="970" r:id="rId61"/>
    <p:sldId id="971" r:id="rId62"/>
    <p:sldId id="972" r:id="rId63"/>
    <p:sldId id="973" r:id="rId64"/>
    <p:sldId id="974" r:id="rId65"/>
    <p:sldId id="975" r:id="rId66"/>
    <p:sldId id="976" r:id="rId67"/>
    <p:sldId id="977" r:id="rId68"/>
    <p:sldId id="978" r:id="rId69"/>
    <p:sldId id="980" r:id="rId70"/>
    <p:sldId id="979" r:id="rId71"/>
    <p:sldId id="981" r:id="rId72"/>
    <p:sldId id="982" r:id="rId73"/>
    <p:sldId id="984" r:id="rId74"/>
    <p:sldId id="985" r:id="rId75"/>
    <p:sldId id="988" r:id="rId76"/>
    <p:sldId id="993" r:id="rId77"/>
    <p:sldId id="989" r:id="rId78"/>
    <p:sldId id="990" r:id="rId79"/>
    <p:sldId id="992" r:id="rId80"/>
    <p:sldId id="991" r:id="rId81"/>
    <p:sldId id="994" r:id="rId82"/>
    <p:sldId id="996" r:id="rId83"/>
    <p:sldId id="997" r:id="rId84"/>
    <p:sldId id="999" r:id="rId85"/>
    <p:sldId id="1000" r:id="rId86"/>
    <p:sldId id="1001" r:id="rId87"/>
    <p:sldId id="1020" r:id="rId88"/>
    <p:sldId id="1021" r:id="rId89"/>
    <p:sldId id="1022" r:id="rId90"/>
    <p:sldId id="1023" r:id="rId91"/>
    <p:sldId id="1024" r:id="rId92"/>
    <p:sldId id="995" r:id="rId93"/>
    <p:sldId id="1002" r:id="rId94"/>
    <p:sldId id="1004" r:id="rId95"/>
    <p:sldId id="1005" r:id="rId96"/>
    <p:sldId id="1003" r:id="rId97"/>
    <p:sldId id="1006" r:id="rId98"/>
    <p:sldId id="1007" r:id="rId99"/>
    <p:sldId id="1008" r:id="rId100"/>
    <p:sldId id="1009" r:id="rId101"/>
    <p:sldId id="1010" r:id="rId102"/>
    <p:sldId id="1011" r:id="rId103"/>
    <p:sldId id="1012" r:id="rId104"/>
    <p:sldId id="1013" r:id="rId105"/>
    <p:sldId id="923" r:id="rId10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stantin" initials="K" lastIdx="2" clrIdx="0">
    <p:extLst>
      <p:ext uri="{19B8F6BF-5375-455C-9EA6-DF929625EA0E}">
        <p15:presenceInfo xmlns:p15="http://schemas.microsoft.com/office/powerpoint/2012/main" userId="Konstan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9T14:53:07.483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946BB-7753-43F4-BC41-D0D4089BB597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FCCF0-C204-4261-B965-C8711208B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02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072211-ABFA-4822-902F-C8CBA88AC947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FACC-726A-4DF4-80F0-BC260CA08FEC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A185-4DF2-4049-B59F-BB824B592DD6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C71D-584F-4875-990B-A27B1BF41C4B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A8FB-00D6-49A5-846B-368341326550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EDD3-6E06-4CF6-A76A-4ED78A891FB6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2B6C-3A47-4924-8E70-3E2D66CE80A7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4B03-FF92-4E15-9162-94933327561B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5CBA-CE46-4E5E-AD67-199D89BB37A5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FBE3-5987-424A-A065-A06E7469D57A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9ADC-CDEE-4E4B-8B11-7EA268EDA002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928D-EB17-4B34-84CE-9D8C8B55B776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56FF-D8C3-49B5-89E5-BAE4A849294B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6A07-9CB8-4BD6-8EE6-53C36B390E4F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19E8-49D8-4D55-85D6-EE6173F97C4B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860-470B-4CF3-97BF-3E6EC22950F6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8DA9-E7CD-4C96-9B95-4188262AC08C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F8048-5796-4174-A2D9-42CB764354A3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A8FC17-ED57-44E0-9550-C9BBD34FE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Методы эвристического планирования</a:t>
            </a:r>
            <a:r>
              <a:rPr lang="en-US" b="1" dirty="0"/>
              <a:t> (2/…)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314CD4-7845-43C0-B1A9-76383BCE1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Алгоритм </a:t>
            </a:r>
            <a:r>
              <a:rPr lang="ru-RU" b="1" dirty="0" err="1"/>
              <a:t>Дейкстры</a:t>
            </a:r>
            <a:r>
              <a:rPr lang="ru-RU" b="1" dirty="0"/>
              <a:t>.</a:t>
            </a:r>
            <a:br>
              <a:rPr lang="ru-RU" b="1" dirty="0"/>
            </a:br>
            <a:r>
              <a:rPr lang="ru-RU" b="1" dirty="0"/>
              <a:t>Алгоритм эвристического поиска.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1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G*-value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10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580906"/>
            <a:ext cx="5899467" cy="2058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" name="Picture 12" descr="fig-mt-graph-path-1">
            <a:extLst>
              <a:ext uri="{FF2B5EF4-FFF2-40B4-BE49-F238E27FC236}">
                <a16:creationId xmlns:a16="http://schemas.microsoft.com/office/drawing/2014/main" xmlns="" id="{21BC0BB0-C8FE-4F66-BC4C-CD606C263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039331" y="2406287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32">
            <a:extLst>
              <a:ext uri="{FF2B5EF4-FFF2-40B4-BE49-F238E27FC236}">
                <a16:creationId xmlns:a16="http://schemas.microsoft.com/office/drawing/2014/main" xmlns="" id="{817F2C84-5753-4504-87AA-D612C8142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2473" y="396946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 Box 52">
            <a:extLst>
              <a:ext uri="{FF2B5EF4-FFF2-40B4-BE49-F238E27FC236}">
                <a16:creationId xmlns:a16="http://schemas.microsoft.com/office/drawing/2014/main" xmlns="" id="{8F24E4C6-3BC4-469D-928A-6BD8050FB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137" y="350780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Text Box 32">
            <a:extLst>
              <a:ext uri="{FF2B5EF4-FFF2-40B4-BE49-F238E27FC236}">
                <a16:creationId xmlns:a16="http://schemas.microsoft.com/office/drawing/2014/main" xmlns="" id="{6F29F25C-0C52-47E3-A795-1AE50DDB2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6701" y="388162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" name="Text Box 32">
            <a:extLst>
              <a:ext uri="{FF2B5EF4-FFF2-40B4-BE49-F238E27FC236}">
                <a16:creationId xmlns:a16="http://schemas.microsoft.com/office/drawing/2014/main" xmlns="" id="{B73F5992-E213-4B83-849C-6C3D0E846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5506" y="438652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9" name="Text Box 32">
            <a:extLst>
              <a:ext uri="{FF2B5EF4-FFF2-40B4-BE49-F238E27FC236}">
                <a16:creationId xmlns:a16="http://schemas.microsoft.com/office/drawing/2014/main" xmlns="" id="{A7F37D30-96B0-4CCA-994E-7199457AB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120" y="309391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Text Box 32">
            <a:extLst>
              <a:ext uri="{FF2B5EF4-FFF2-40B4-BE49-F238E27FC236}">
                <a16:creationId xmlns:a16="http://schemas.microsoft.com/office/drawing/2014/main" xmlns="" id="{0E5F0930-0A8D-492C-8728-060515B3A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5825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1" name="Text Box 32">
            <a:extLst>
              <a:ext uri="{FF2B5EF4-FFF2-40B4-BE49-F238E27FC236}">
                <a16:creationId xmlns:a16="http://schemas.microsoft.com/office/drawing/2014/main" xmlns="" id="{1EA88559-02EE-42EB-83FB-1A234D4ED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153" y="351097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2" name="Text Box 32">
            <a:extLst>
              <a:ext uri="{FF2B5EF4-FFF2-40B4-BE49-F238E27FC236}">
                <a16:creationId xmlns:a16="http://schemas.microsoft.com/office/drawing/2014/main" xmlns="" id="{F83EC864-742E-4983-9301-8A004BBD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365" y="35194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3" name="Text Box 32">
            <a:extLst>
              <a:ext uri="{FF2B5EF4-FFF2-40B4-BE49-F238E27FC236}">
                <a16:creationId xmlns:a16="http://schemas.microsoft.com/office/drawing/2014/main" xmlns="" id="{4F9DABB3-E2AF-4FBA-8269-531410417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4835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xmlns="" id="{393C97F7-A294-4D00-A07D-3637F11E0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5" name="Text Box 32">
            <a:extLst>
              <a:ext uri="{FF2B5EF4-FFF2-40B4-BE49-F238E27FC236}">
                <a16:creationId xmlns:a16="http://schemas.microsoft.com/office/drawing/2014/main" xmlns="" id="{1B0F520A-E2D5-435D-9156-11D2AED30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777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xmlns="" id="{F0F1A423-790B-4DCF-AEC3-349432762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497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xmlns="" id="{8AF89669-A247-4A62-A453-6177A6C79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43928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xmlns="" id="{20617D92-045E-491C-82DB-A2DEDE661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681" y="396084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xmlns="" id="{A9CDA67E-3154-451F-8AC4-99235D43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777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xmlns="" id="{06B135D6-F01D-4EFE-A34A-13D03F1BE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396084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xmlns="" id="{FF013038-C307-4AEE-AD78-CE90A432E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585" y="3918456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5" name="Text Box 52">
            <a:extLst>
              <a:ext uri="{FF2B5EF4-FFF2-40B4-BE49-F238E27FC236}">
                <a16:creationId xmlns:a16="http://schemas.microsoft.com/office/drawing/2014/main" xmlns="" id="{06729895-98FC-4BD4-9A4D-AB0090742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1449" y="435979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6" name="Text Box 52">
            <a:extLst>
              <a:ext uri="{FF2B5EF4-FFF2-40B4-BE49-F238E27FC236}">
                <a16:creationId xmlns:a16="http://schemas.microsoft.com/office/drawing/2014/main" xmlns="" id="{8DF8DB74-5056-49A4-9684-75822B1E9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5723" y="349820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7" name="Text Box 52">
            <a:extLst>
              <a:ext uri="{FF2B5EF4-FFF2-40B4-BE49-F238E27FC236}">
                <a16:creationId xmlns:a16="http://schemas.microsoft.com/office/drawing/2014/main" xmlns="" id="{5EE6441E-C908-4123-A0C5-B41671F3A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6415" y="265295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28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F3AE6BC7-000E-4C91-A3EC-F0C8B4229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0689" y="43928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9" name="Text Box 52">
            <a:extLst>
              <a:ext uri="{FF2B5EF4-FFF2-40B4-BE49-F238E27FC236}">
                <a16:creationId xmlns:a16="http://schemas.microsoft.com/office/drawing/2014/main" xmlns="" id="{5C632B41-A3C4-4196-A418-2611B8BC0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5825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Text Box 52">
            <a:extLst>
              <a:ext uri="{FF2B5EF4-FFF2-40B4-BE49-F238E27FC236}">
                <a16:creationId xmlns:a16="http://schemas.microsoft.com/office/drawing/2014/main" xmlns="" id="{9BE99594-6B66-42D2-AA4C-F2B008DFD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729" y="35287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 Box 52">
            <a:extLst>
              <a:ext uri="{FF2B5EF4-FFF2-40B4-BE49-F238E27FC236}">
                <a16:creationId xmlns:a16="http://schemas.microsoft.com/office/drawing/2014/main" xmlns="" id="{D603FBB4-12C9-49A6-B8D0-B90587A85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729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2" name="Объект 2">
            <a:extLst>
              <a:ext uri="{FF2B5EF4-FFF2-40B4-BE49-F238E27FC236}">
                <a16:creationId xmlns:a16="http://schemas.microsoft.com/office/drawing/2014/main" xmlns="" id="{03C2EA0F-4335-4B12-B10E-47C2487DD38C}"/>
              </a:ext>
            </a:extLst>
          </p:cNvPr>
          <p:cNvSpPr txBox="1">
            <a:spLocks/>
          </p:cNvSpPr>
          <p:nvPr/>
        </p:nvSpPr>
        <p:spPr>
          <a:xfrm>
            <a:off x="1171892" y="4790506"/>
            <a:ext cx="5899467" cy="2058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What if all g*-values are known?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Path can be reconstructed by a simple back-propagating algorithm</a:t>
            </a:r>
          </a:p>
        </p:txBody>
      </p:sp>
      <p:sp>
        <p:nvSpPr>
          <p:cNvPr id="43" name="Text Box 2">
            <a:extLst>
              <a:ext uri="{FF2B5EF4-FFF2-40B4-BE49-F238E27FC236}">
                <a16:creationId xmlns:a16="http://schemas.microsoft.com/office/drawing/2014/main" xmlns="" id="{1E91C46A-878D-469D-8B48-891216B38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794" y="2406287"/>
            <a:ext cx="5184576" cy="18986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Procedure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GetPathFromG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*Values()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Times New Roman" panose="02020603050405020304" pitchFamily="18" charset="0"/>
              </a:rPr>
              <a:t>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			(1)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		(2)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sym typeface="Symbol" panose="05050102010706020507" pitchFamily="18" charset="2"/>
              </a:rPr>
              <a:t>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				(3)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argmin</a:t>
            </a:r>
            <a:r>
              <a:rPr kumimoji="0" lang="en-US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kumimoji="0" lang="en-US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’</a:t>
            </a:r>
            <a:r>
              <a:rPr kumimoji="0" 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adj</a:t>
            </a:r>
            <a:r>
              <a:rPr kumimoji="0" lang="en-US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(a)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g*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a’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)+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a’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))	(4)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US" i="1" dirty="0">
                <a:latin typeface="Calibri" panose="020F0502020204030204" pitchFamily="34" charset="0"/>
              </a:rPr>
              <a:t>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+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path		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(5)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8BD324C8-D992-48E4-BFF7-FA9ECCE1B9E7}"/>
              </a:ext>
            </a:extLst>
          </p:cNvPr>
          <p:cNvSpPr/>
          <p:nvPr/>
        </p:nvSpPr>
        <p:spPr>
          <a:xfrm>
            <a:off x="3799840" y="3429000"/>
            <a:ext cx="1595120" cy="47220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07EEE04C-C87F-4F37-9D91-BD87D9D2A8EB}"/>
              </a:ext>
            </a:extLst>
          </p:cNvPr>
          <p:cNvCxnSpPr/>
          <p:nvPr/>
        </p:nvCxnSpPr>
        <p:spPr>
          <a:xfrm flipH="1">
            <a:off x="5394960" y="1899920"/>
            <a:ext cx="2286000" cy="152908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43DB1D-5F09-4F87-9C09-88E76B172BF0}"/>
              </a:ext>
            </a:extLst>
          </p:cNvPr>
          <p:cNvSpPr txBox="1"/>
          <p:nvPr/>
        </p:nvSpPr>
        <p:spPr>
          <a:xfrm>
            <a:off x="8039331" y="1580906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g*(a’),  but g*(a’) + c(a’, a) !!!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C763820-AEF3-4F73-B790-20A850E2C811}"/>
              </a:ext>
            </a:extLst>
          </p:cNvPr>
          <p:cNvSpPr txBox="1"/>
          <p:nvPr/>
        </p:nvSpPr>
        <p:spPr>
          <a:xfrm>
            <a:off x="9276080" y="1986921"/>
            <a:ext cx="71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Why?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4921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Focusing the search with heuristics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100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A7A0671-BA7C-4938-A0D7-B879080CF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69430"/>
            <a:ext cx="9905999" cy="126999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f(s) </a:t>
            </a:r>
            <a:r>
              <a:rPr lang="en-US" dirty="0"/>
              <a:t>= g(s) + </a:t>
            </a:r>
            <a:r>
              <a:rPr lang="en-US" b="1" dirty="0"/>
              <a:t>h(s)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g(s) – cost from </a:t>
            </a:r>
            <a:r>
              <a:rPr lang="en-US" i="1" dirty="0">
                <a:solidFill>
                  <a:srgbClr val="00B0F0"/>
                </a:solidFill>
              </a:rPr>
              <a:t>start</a:t>
            </a:r>
            <a:r>
              <a:rPr lang="en-US" dirty="0">
                <a:solidFill>
                  <a:srgbClr val="00B0F0"/>
                </a:solidFill>
              </a:rPr>
              <a:t> to </a:t>
            </a:r>
            <a:r>
              <a:rPr lang="en-US" i="1" dirty="0">
                <a:solidFill>
                  <a:srgbClr val="00B0F0"/>
                </a:solidFill>
              </a:rPr>
              <a:t>s</a:t>
            </a:r>
            <a:r>
              <a:rPr lang="en-US" i="1" dirty="0"/>
              <a:t>					</a:t>
            </a:r>
            <a:r>
              <a:rPr lang="en-US" b="1" dirty="0">
                <a:solidFill>
                  <a:srgbClr val="7030A0"/>
                </a:solidFill>
              </a:rPr>
              <a:t>h(s)</a:t>
            </a:r>
            <a:r>
              <a:rPr lang="en-US" dirty="0">
                <a:solidFill>
                  <a:srgbClr val="7030A0"/>
                </a:solidFill>
              </a:rPr>
              <a:t> – </a:t>
            </a:r>
            <a:r>
              <a:rPr lang="en-US" u="sng" dirty="0">
                <a:solidFill>
                  <a:srgbClr val="7030A0"/>
                </a:solidFill>
              </a:rPr>
              <a:t>estimate</a:t>
            </a:r>
            <a:r>
              <a:rPr lang="en-US" dirty="0">
                <a:solidFill>
                  <a:srgbClr val="7030A0"/>
                </a:solidFill>
              </a:rPr>
              <a:t> of the cost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							from </a:t>
            </a:r>
            <a:r>
              <a:rPr lang="en-US" i="1" dirty="0">
                <a:solidFill>
                  <a:srgbClr val="7030A0"/>
                </a:solidFill>
              </a:rPr>
              <a:t>s</a:t>
            </a:r>
            <a:r>
              <a:rPr lang="en-US" dirty="0">
                <a:solidFill>
                  <a:srgbClr val="7030A0"/>
                </a:solidFill>
              </a:rPr>
              <a:t> to </a:t>
            </a:r>
            <a:r>
              <a:rPr lang="en-US" i="1" dirty="0">
                <a:solidFill>
                  <a:srgbClr val="7030A0"/>
                </a:solidFill>
              </a:rPr>
              <a:t>goal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0A255B4-85EF-417A-8AD7-B5F71A1F53CF}"/>
              </a:ext>
            </a:extLst>
          </p:cNvPr>
          <p:cNvSpPr txBox="1"/>
          <p:nvPr/>
        </p:nvSpPr>
        <p:spPr>
          <a:xfrm>
            <a:off x="1270000" y="2890891"/>
            <a:ext cx="3460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cost is computed by</a:t>
            </a:r>
            <a:br>
              <a:rPr lang="en-US" dirty="0"/>
            </a:br>
            <a:r>
              <a:rPr lang="en-US" dirty="0"/>
              <a:t>the search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updated as search goes on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182F40C-A362-4558-B0EC-5355159F0D59}"/>
              </a:ext>
            </a:extLst>
          </p:cNvPr>
          <p:cNvSpPr txBox="1"/>
          <p:nvPr/>
        </p:nvSpPr>
        <p:spPr>
          <a:xfrm>
            <a:off x="7355840" y="2839429"/>
            <a:ext cx="3366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an </a:t>
            </a:r>
            <a:r>
              <a:rPr lang="en-US" b="1" dirty="0"/>
              <a:t>educated guess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NOT (typically) updated as</a:t>
            </a:r>
            <a:br>
              <a:rPr lang="en-US" dirty="0"/>
            </a:br>
            <a:r>
              <a:rPr lang="en-US" dirty="0"/>
              <a:t>search goes on</a:t>
            </a:r>
            <a:endParaRPr lang="ru-RU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CB640244-325E-4F6F-80B4-D30E71DE0F14}"/>
              </a:ext>
            </a:extLst>
          </p:cNvPr>
          <p:cNvSpPr txBox="1">
            <a:spLocks/>
          </p:cNvSpPr>
          <p:nvPr/>
        </p:nvSpPr>
        <p:spPr>
          <a:xfrm>
            <a:off x="1004096" y="5068209"/>
            <a:ext cx="10690064" cy="1495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f(s) </a:t>
            </a:r>
            <a:r>
              <a:rPr lang="en-US" dirty="0"/>
              <a:t>is the approximate cost of</a:t>
            </a:r>
            <a:r>
              <a:rPr lang="en-US" b="1" dirty="0"/>
              <a:t> </a:t>
            </a:r>
            <a:r>
              <a:rPr lang="en-US" dirty="0"/>
              <a:t>reaching </a:t>
            </a:r>
            <a:r>
              <a:rPr lang="en-US" i="1" dirty="0"/>
              <a:t>goal</a:t>
            </a:r>
            <a:r>
              <a:rPr lang="en-US" dirty="0"/>
              <a:t> from </a:t>
            </a:r>
            <a:r>
              <a:rPr lang="en-US" i="1" dirty="0"/>
              <a:t>start</a:t>
            </a:r>
            <a:r>
              <a:rPr lang="en-US" dirty="0"/>
              <a:t> </a:t>
            </a:r>
            <a:r>
              <a:rPr lang="en-US" u="sng" dirty="0"/>
              <a:t>via </a:t>
            </a:r>
            <a:r>
              <a:rPr lang="en-US" i="1" u="sng" dirty="0"/>
              <a:t>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>
                <a:solidFill>
                  <a:srgbClr val="FFC000"/>
                </a:solidFill>
              </a:rPr>
              <a:t>HEURISTIC SEARCH: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>
                <a:solidFill>
                  <a:srgbClr val="FFC000"/>
                </a:solidFill>
              </a:rPr>
              <a:t>On each iteration choose a node </a:t>
            </a:r>
            <a:r>
              <a:rPr lang="en-US" sz="3000" b="1" dirty="0">
                <a:solidFill>
                  <a:srgbClr val="00B050"/>
                </a:solidFill>
              </a:rPr>
              <a:t>that minimizes f(s) </a:t>
            </a:r>
            <a:r>
              <a:rPr lang="en-US" sz="3000" b="1" dirty="0">
                <a:solidFill>
                  <a:srgbClr val="FFC000"/>
                </a:solidFill>
              </a:rPr>
              <a:t>not g(s</a:t>
            </a:r>
            <a:r>
              <a:rPr lang="en-US" b="1"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19A786AA-EA8A-4D7B-B2B7-3E7BCEFB28EB}"/>
              </a:ext>
            </a:extLst>
          </p:cNvPr>
          <p:cNvSpPr/>
          <p:nvPr/>
        </p:nvSpPr>
        <p:spPr>
          <a:xfrm>
            <a:off x="5762186" y="3489837"/>
            <a:ext cx="389821" cy="1269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A32109E-D2C0-46B6-AB77-DC305D0B7473}"/>
              </a:ext>
            </a:extLst>
          </p:cNvPr>
          <p:cNvSpPr/>
          <p:nvPr/>
        </p:nvSpPr>
        <p:spPr>
          <a:xfrm>
            <a:off x="6629527" y="3926717"/>
            <a:ext cx="122936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D54EDE17-8798-4306-8815-81C2893B3C59}"/>
              </a:ext>
            </a:extLst>
          </p:cNvPr>
          <p:cNvSpPr/>
          <p:nvPr/>
        </p:nvSpPr>
        <p:spPr>
          <a:xfrm>
            <a:off x="4607687" y="4109597"/>
            <a:ext cx="121920" cy="121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4F44F213-9443-49F8-BBFA-99A6B26683E8}"/>
              </a:ext>
            </a:extLst>
          </p:cNvPr>
          <p:cNvSpPr/>
          <p:nvPr/>
        </p:nvSpPr>
        <p:spPr>
          <a:xfrm>
            <a:off x="7513447" y="4363597"/>
            <a:ext cx="121920" cy="121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45CB753-619E-4B01-A282-C06AC06D3C58}"/>
              </a:ext>
            </a:extLst>
          </p:cNvPr>
          <p:cNvSpPr txBox="1"/>
          <p:nvPr/>
        </p:nvSpPr>
        <p:spPr>
          <a:xfrm>
            <a:off x="4353632" y="4239891"/>
            <a:ext cx="59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37CE264-4164-43A3-849C-7690FA37DB4C}"/>
              </a:ext>
            </a:extLst>
          </p:cNvPr>
          <p:cNvSpPr txBox="1"/>
          <p:nvPr/>
        </p:nvSpPr>
        <p:spPr>
          <a:xfrm>
            <a:off x="7276985" y="446519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  <a:endParaRPr lang="ru-RU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DF65102A-B88A-407A-90E2-9CF89B7F3F7A}"/>
              </a:ext>
            </a:extLst>
          </p:cNvPr>
          <p:cNvCxnSpPr>
            <a:stCxn id="28" idx="0"/>
          </p:cNvCxnSpPr>
          <p:nvPr/>
        </p:nvCxnSpPr>
        <p:spPr>
          <a:xfrm flipV="1">
            <a:off x="4668647" y="3337437"/>
            <a:ext cx="812800" cy="7721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37C3BBA8-E8D2-45BC-AF73-36A40542EA05}"/>
              </a:ext>
            </a:extLst>
          </p:cNvPr>
          <p:cNvCxnSpPr>
            <a:cxnSpLocks/>
          </p:cNvCxnSpPr>
          <p:nvPr/>
        </p:nvCxnSpPr>
        <p:spPr>
          <a:xfrm>
            <a:off x="5425995" y="3337437"/>
            <a:ext cx="860846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F2D52915-CBD0-4655-AA09-FC60E110B348}"/>
              </a:ext>
            </a:extLst>
          </p:cNvPr>
          <p:cNvCxnSpPr>
            <a:cxnSpLocks/>
          </p:cNvCxnSpPr>
          <p:nvPr/>
        </p:nvCxnSpPr>
        <p:spPr>
          <a:xfrm>
            <a:off x="6286841" y="3337437"/>
            <a:ext cx="596686" cy="35560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1CF81357-4CB3-4FBC-8216-5AB559753FDC}"/>
              </a:ext>
            </a:extLst>
          </p:cNvPr>
          <p:cNvSpPr/>
          <p:nvPr/>
        </p:nvSpPr>
        <p:spPr>
          <a:xfrm>
            <a:off x="6822567" y="3652397"/>
            <a:ext cx="121920" cy="121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516F4D4-EEDC-4EEE-BA9B-CB7BE055DCB0}"/>
              </a:ext>
            </a:extLst>
          </p:cNvPr>
          <p:cNvSpPr txBox="1"/>
          <p:nvPr/>
        </p:nvSpPr>
        <p:spPr>
          <a:xfrm>
            <a:off x="6908794" y="35152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62DD1B69-9074-4EE7-B7EF-365395691FAA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925078" y="3733677"/>
            <a:ext cx="606224" cy="647775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1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HS pseudocode pseudo-code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101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xmlns="" id="{8B7486CE-3A0E-4FCE-A19E-3F1EBD06D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071" y="1439386"/>
            <a:ext cx="5759649" cy="50426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HeuristicSearch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(01)  Generate node </a:t>
            </a:r>
            <a:r>
              <a:rPr lang="en-US" sz="1600" b="1" i="1" dirty="0" err="1">
                <a:latin typeface="Times New Roman" panose="02020603050405020304" pitchFamily="18" charset="0"/>
              </a:rPr>
              <a:t>s</a:t>
            </a:r>
            <a:r>
              <a:rPr lang="en-US" sz="1600" b="1" i="1" baseline="-25000" dirty="0" err="1">
                <a:latin typeface="Times New Roman" panose="02020603050405020304" pitchFamily="18" charset="0"/>
              </a:rPr>
              <a:t>start</a:t>
            </a:r>
            <a:r>
              <a:rPr lang="en-US" sz="1600" dirty="0">
                <a:latin typeface="Times New Roman" panose="02020603050405020304" pitchFamily="18" charset="0"/>
              </a:rPr>
              <a:t> with 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en-U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kumimoji="0" lang="en-US" sz="16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:= 0 and 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bp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sz="1600" b="1" i="1" dirty="0" err="1">
                <a:latin typeface="Times New Roman" panose="02020603050405020304" pitchFamily="18" charset="0"/>
              </a:rPr>
              <a:t>s</a:t>
            </a:r>
            <a:r>
              <a:rPr lang="en-US" sz="1600" b="1" i="1" baseline="-25000" dirty="0" err="1"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:=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(02)  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OPEN </a:t>
            </a:r>
            <a:r>
              <a: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= {</a:t>
            </a:r>
            <a:r>
              <a:rPr kumimoji="0" lang="en-U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kumimoji="0" lang="en-US" sz="16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}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(03)  </a:t>
            </a:r>
            <a:r>
              <a:rPr lang="en-US" sz="1600" i="1" dirty="0">
                <a:latin typeface="Times New Roman" panose="02020603050405020304" pitchFamily="18" charset="0"/>
              </a:rPr>
              <a:t>CLOSED </a:t>
            </a:r>
            <a:r>
              <a:rPr lang="en-US" sz="1600" dirty="0">
                <a:latin typeface="Times New Roman" panose="02020603050405020304" pitchFamily="18" charset="0"/>
              </a:rPr>
              <a:t>:=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(04)  </a:t>
            </a:r>
            <a:r>
              <a:rPr lang="en-US" sz="1600" dirty="0">
                <a:latin typeface="Courier New" panose="02070309020205020404" pitchFamily="49" charset="0"/>
              </a:rPr>
              <a:t>While 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1600" i="1" dirty="0">
                <a:latin typeface="Times New Roman" panose="02020603050405020304" pitchFamily="18" charset="0"/>
              </a:rPr>
              <a:t>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(05)    </a:t>
            </a:r>
            <a:r>
              <a:rPr lang="en-US" sz="1400" b="1" i="1" spc="-10" dirty="0">
                <a:latin typeface="Times New Roman" panose="02020603050405020304" pitchFamily="18" charset="0"/>
              </a:rPr>
              <a:t>s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r>
              <a:rPr lang="ru-RU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argmin</a:t>
            </a:r>
            <a:r>
              <a:rPr lang="en-US" sz="1400" b="1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400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400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z="1400" i="1" spc="-1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ru-RU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en-US" sz="1400" i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1400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i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400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(06)    </a:t>
            </a:r>
            <a:r>
              <a:rPr lang="en-US" sz="1600" i="1" dirty="0">
                <a:latin typeface="Times New Roman" panose="02020603050405020304" pitchFamily="18" charset="0"/>
              </a:rPr>
              <a:t>OPEN </a:t>
            </a:r>
            <a:r>
              <a:rPr lang="en-US" sz="1600" dirty="0">
                <a:latin typeface="Times New Roman" panose="02020603050405020304" pitchFamily="18" charset="0"/>
              </a:rPr>
              <a:t>:= </a:t>
            </a:r>
            <a:r>
              <a:rPr lang="en-US" sz="1600" i="1" dirty="0">
                <a:latin typeface="Times New Roman" panose="02020603050405020304" pitchFamily="18" charset="0"/>
              </a:rPr>
              <a:t>OPEN </a:t>
            </a:r>
            <a:r>
              <a:rPr lang="en-US" sz="1600" dirty="0">
                <a:latin typeface="Times New Roman" panose="02020603050405020304" pitchFamily="18" charset="0"/>
              </a:rPr>
              <a:t>\ {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}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(07)  </a:t>
            </a:r>
            <a:r>
              <a:rPr lang="en-US" sz="1600" i="1" dirty="0">
                <a:latin typeface="Times New Roman" panose="02020603050405020304" pitchFamily="18" charset="0"/>
              </a:rPr>
              <a:t>  CLOSED </a:t>
            </a:r>
            <a:r>
              <a:rPr lang="en-US" sz="1600" dirty="0">
                <a:latin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</a:rPr>
              <a:t>=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CLOSED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ru-RU" sz="1600" dirty="0">
                <a:latin typeface="Times New Roman" panose="02020603050405020304" pitchFamily="18" charset="0"/>
              </a:rPr>
              <a:t>{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(08)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 corresponds to goal location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(09)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i="1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GetPathFromBackPointers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latin typeface="Courier New" panose="02070309020205020404" pitchFamily="49" charset="0"/>
              </a:rPr>
              <a:t>	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needed nodes are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far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(10)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ru-RU" sz="1600" i="1" dirty="0">
                <a:latin typeface="Times New Roman" panose="02020603050405020304" pitchFamily="18" charset="0"/>
              </a:rPr>
              <a:t>s'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</a:rPr>
              <a:t>adj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ru-RU" sz="1600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)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//here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is graph vertex, not node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(11)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node corresponding </a:t>
            </a:r>
            <a:r>
              <a:rPr lang="ru-RU" sz="1600" i="1" dirty="0">
                <a:latin typeface="Times New Roman" panose="02020603050405020304" pitchFamily="18" charset="0"/>
              </a:rPr>
              <a:t>s'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to have not been generated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(12)      generate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with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en-US" sz="1600" dirty="0">
                <a:latin typeface="Times New Roman" panose="02020603050405020304" pitchFamily="18" charset="0"/>
              </a:rPr>
              <a:t>) :=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 and </a:t>
            </a:r>
            <a:r>
              <a:rPr lang="en-US" sz="1600" i="1" dirty="0" err="1">
                <a:latin typeface="Times New Roman" panose="02020603050405020304" pitchFamily="18" charset="0"/>
              </a:rPr>
              <a:t>bp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en-US" sz="1600" dirty="0">
                <a:latin typeface="Times New Roman" panose="02020603050405020304" pitchFamily="18" charset="0"/>
              </a:rPr>
              <a:t>) :=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(13)      insert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into 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(14)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Times New Roman" panose="02020603050405020304" pitchFamily="18" charset="0"/>
              </a:rPr>
              <a:t> //</a:t>
            </a:r>
            <a:r>
              <a:rPr lang="en-US" sz="16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s'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is either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OPEN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or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CLOSED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(15)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b="1" i="1" dirty="0">
                <a:latin typeface="Times New Roman" panose="02020603050405020304" pitchFamily="18" charset="0"/>
              </a:rPr>
              <a:t>s’ </a:t>
            </a:r>
            <a:r>
              <a:rPr lang="ru-RU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CLOSED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 &gt;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</a:t>
            </a:r>
            <a:endParaRPr lang="en-US" sz="16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(16)       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)</a:t>
            </a:r>
            <a:r>
              <a:rPr lang="ru-RU" sz="1600" i="1" dirty="0">
                <a:latin typeface="Times New Roman" panose="02020603050405020304" pitchFamily="18" charset="0"/>
              </a:rPr>
              <a:t>=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ru-RU" sz="1600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)	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(17)        update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in 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(18)  </a:t>
            </a:r>
            <a:r>
              <a:rPr lang="en-US" sz="1600" b="1" dirty="0">
                <a:latin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</a:rPr>
              <a:t> path not found</a:t>
            </a:r>
            <a:endParaRPr lang="en-US" sz="1600" dirty="0"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HS pseudocode pseudo-code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102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xmlns="" id="{8B7486CE-3A0E-4FCE-A19E-3F1EBD06D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071" y="1439386"/>
            <a:ext cx="5759649" cy="50426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HeuristicSearch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(01)  Generate node </a:t>
            </a:r>
            <a:r>
              <a:rPr lang="en-US" sz="1600" b="1" i="1" dirty="0" err="1">
                <a:latin typeface="Times New Roman" panose="02020603050405020304" pitchFamily="18" charset="0"/>
              </a:rPr>
              <a:t>s</a:t>
            </a:r>
            <a:r>
              <a:rPr lang="en-US" sz="1600" b="1" i="1" baseline="-25000" dirty="0" err="1">
                <a:latin typeface="Times New Roman" panose="02020603050405020304" pitchFamily="18" charset="0"/>
              </a:rPr>
              <a:t>start</a:t>
            </a:r>
            <a:r>
              <a:rPr lang="en-US" sz="1600" dirty="0">
                <a:latin typeface="Times New Roman" panose="02020603050405020304" pitchFamily="18" charset="0"/>
              </a:rPr>
              <a:t> with 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en-U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kumimoji="0" lang="en-US" sz="16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:= 0 and 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bp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sz="1600" b="1" i="1" dirty="0" err="1">
                <a:latin typeface="Times New Roman" panose="02020603050405020304" pitchFamily="18" charset="0"/>
              </a:rPr>
              <a:t>s</a:t>
            </a:r>
            <a:r>
              <a:rPr lang="en-US" sz="1600" b="1" i="1" baseline="-25000" dirty="0" err="1"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:=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(02)  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OPEN </a:t>
            </a:r>
            <a:r>
              <a: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= {</a:t>
            </a:r>
            <a:r>
              <a:rPr kumimoji="0" lang="en-U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kumimoji="0" lang="en-US" sz="16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}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(03)  </a:t>
            </a:r>
            <a:r>
              <a:rPr lang="en-US" sz="1600" i="1" dirty="0">
                <a:latin typeface="Times New Roman" panose="02020603050405020304" pitchFamily="18" charset="0"/>
              </a:rPr>
              <a:t>CLOSED </a:t>
            </a:r>
            <a:r>
              <a:rPr lang="en-US" sz="1600" dirty="0">
                <a:latin typeface="Times New Roman" panose="02020603050405020304" pitchFamily="18" charset="0"/>
              </a:rPr>
              <a:t>:=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(04)  </a:t>
            </a:r>
            <a:r>
              <a:rPr lang="en-US" sz="1600" dirty="0">
                <a:latin typeface="Courier New" panose="02070309020205020404" pitchFamily="49" charset="0"/>
              </a:rPr>
              <a:t>While 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1600" i="1" dirty="0">
                <a:latin typeface="Times New Roman" panose="02020603050405020304" pitchFamily="18" charset="0"/>
              </a:rPr>
              <a:t>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(05)    </a:t>
            </a:r>
            <a:r>
              <a:rPr lang="en-US" sz="1400" b="1" i="1" spc="-10" dirty="0">
                <a:latin typeface="Times New Roman" panose="02020603050405020304" pitchFamily="18" charset="0"/>
              </a:rPr>
              <a:t>s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r>
              <a:rPr lang="ru-RU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argmin</a:t>
            </a:r>
            <a:r>
              <a:rPr lang="en-US" sz="1400" b="1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400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400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z="1400" i="1" spc="-1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ru-RU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en-US" sz="1400" i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1400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i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400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(06)    </a:t>
            </a:r>
            <a:r>
              <a:rPr lang="en-US" sz="1600" i="1" dirty="0">
                <a:latin typeface="Times New Roman" panose="02020603050405020304" pitchFamily="18" charset="0"/>
              </a:rPr>
              <a:t>OPEN </a:t>
            </a:r>
            <a:r>
              <a:rPr lang="en-US" sz="1600" dirty="0">
                <a:latin typeface="Times New Roman" panose="02020603050405020304" pitchFamily="18" charset="0"/>
              </a:rPr>
              <a:t>:= </a:t>
            </a:r>
            <a:r>
              <a:rPr lang="en-US" sz="1600" i="1" dirty="0">
                <a:latin typeface="Times New Roman" panose="02020603050405020304" pitchFamily="18" charset="0"/>
              </a:rPr>
              <a:t>OPEN </a:t>
            </a:r>
            <a:r>
              <a:rPr lang="en-US" sz="1600" dirty="0">
                <a:latin typeface="Times New Roman" panose="02020603050405020304" pitchFamily="18" charset="0"/>
              </a:rPr>
              <a:t>\ {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}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(07)  </a:t>
            </a:r>
            <a:r>
              <a:rPr lang="en-US" sz="1600" i="1" dirty="0">
                <a:latin typeface="Times New Roman" panose="02020603050405020304" pitchFamily="18" charset="0"/>
              </a:rPr>
              <a:t>  CLOSED </a:t>
            </a:r>
            <a:r>
              <a:rPr lang="en-US" sz="1600" dirty="0">
                <a:latin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</a:rPr>
              <a:t>=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CLOSED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ru-RU" sz="1600" dirty="0">
                <a:latin typeface="Times New Roman" panose="02020603050405020304" pitchFamily="18" charset="0"/>
              </a:rPr>
              <a:t>{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(08)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 corresponds to goal location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(09)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i="1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GetPathFromBackPointers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latin typeface="Courier New" panose="02070309020205020404" pitchFamily="49" charset="0"/>
              </a:rPr>
              <a:t>	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needed nodes are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far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(10)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ru-RU" sz="1600" i="1" dirty="0">
                <a:latin typeface="Times New Roman" panose="02020603050405020304" pitchFamily="18" charset="0"/>
              </a:rPr>
              <a:t>s'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</a:rPr>
              <a:t>adj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ru-RU" sz="1600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)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//here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is graph vertex, not node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(11)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node corresponding </a:t>
            </a:r>
            <a:r>
              <a:rPr lang="ru-RU" sz="1600" i="1" dirty="0">
                <a:latin typeface="Times New Roman" panose="02020603050405020304" pitchFamily="18" charset="0"/>
              </a:rPr>
              <a:t>s'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to have not been generated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(12)      generate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with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en-US" sz="1600" dirty="0">
                <a:latin typeface="Times New Roman" panose="02020603050405020304" pitchFamily="18" charset="0"/>
              </a:rPr>
              <a:t>) :=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 and </a:t>
            </a:r>
            <a:r>
              <a:rPr lang="en-US" sz="1600" i="1" dirty="0" err="1">
                <a:latin typeface="Times New Roman" panose="02020603050405020304" pitchFamily="18" charset="0"/>
              </a:rPr>
              <a:t>bp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en-US" sz="1600" dirty="0">
                <a:latin typeface="Times New Roman" panose="02020603050405020304" pitchFamily="18" charset="0"/>
              </a:rPr>
              <a:t>) :=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(13)      insert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into 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(14)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Times New Roman" panose="02020603050405020304" pitchFamily="18" charset="0"/>
              </a:rPr>
              <a:t> //</a:t>
            </a:r>
            <a:r>
              <a:rPr lang="en-US" sz="16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s'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is either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OPEN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or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CLOSED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(15)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b="1" i="1" dirty="0">
                <a:latin typeface="Times New Roman" panose="02020603050405020304" pitchFamily="18" charset="0"/>
              </a:rPr>
              <a:t>s’ </a:t>
            </a:r>
            <a:r>
              <a:rPr lang="ru-RU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CLOSED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 &gt;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</a:t>
            </a:r>
            <a:endParaRPr lang="en-US" sz="16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(16)       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)</a:t>
            </a:r>
            <a:r>
              <a:rPr lang="ru-RU" sz="1600" i="1" dirty="0">
                <a:latin typeface="Times New Roman" panose="02020603050405020304" pitchFamily="18" charset="0"/>
              </a:rPr>
              <a:t>=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ru-RU" sz="1600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)	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(17)        update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in 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(18)  </a:t>
            </a:r>
            <a:r>
              <a:rPr lang="en-US" sz="1600" b="1" dirty="0">
                <a:latin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</a:rPr>
              <a:t> path not found</a:t>
            </a:r>
            <a:endParaRPr lang="en-US" sz="1600" dirty="0"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E49DB54-5D8F-4ED7-8209-0F7ED3AC1B95}"/>
              </a:ext>
            </a:extLst>
          </p:cNvPr>
          <p:cNvSpPr txBox="1"/>
          <p:nvPr/>
        </p:nvSpPr>
        <p:spPr>
          <a:xfrm>
            <a:off x="8223449" y="1444466"/>
            <a:ext cx="3182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Really?</a:t>
            </a:r>
            <a:br>
              <a:rPr lang="en-US" dirty="0"/>
            </a:br>
            <a:r>
              <a:rPr lang="en-US" dirty="0"/>
              <a:t>Is that the only difference?</a:t>
            </a:r>
          </a:p>
          <a:p>
            <a:r>
              <a:rPr lang="en-US" dirty="0"/>
              <a:t>Does it make any change? </a:t>
            </a:r>
            <a:endParaRPr lang="ru-R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0988293-642E-412F-93B1-BE3BE071115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968241" y="1906131"/>
            <a:ext cx="3255208" cy="89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7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HS pseudocode pseudo-code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103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xmlns="" id="{8B7486CE-3A0E-4FCE-A19E-3F1EBD06D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071" y="1439386"/>
            <a:ext cx="5759649" cy="50426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HeuristicSearch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(01)  Generate node </a:t>
            </a:r>
            <a:r>
              <a:rPr lang="en-US" sz="1600" b="1" i="1" dirty="0" err="1">
                <a:latin typeface="Times New Roman" panose="02020603050405020304" pitchFamily="18" charset="0"/>
              </a:rPr>
              <a:t>s</a:t>
            </a:r>
            <a:r>
              <a:rPr lang="en-US" sz="1600" b="1" i="1" baseline="-25000" dirty="0" err="1">
                <a:latin typeface="Times New Roman" panose="02020603050405020304" pitchFamily="18" charset="0"/>
              </a:rPr>
              <a:t>start</a:t>
            </a:r>
            <a:r>
              <a:rPr lang="en-US" sz="1600" dirty="0">
                <a:latin typeface="Times New Roman" panose="02020603050405020304" pitchFamily="18" charset="0"/>
              </a:rPr>
              <a:t> with 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en-U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kumimoji="0" lang="en-US" sz="16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:= 0 and 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bp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sz="1600" b="1" i="1" dirty="0" err="1">
                <a:latin typeface="Times New Roman" panose="02020603050405020304" pitchFamily="18" charset="0"/>
              </a:rPr>
              <a:t>s</a:t>
            </a:r>
            <a:r>
              <a:rPr lang="en-US" sz="1600" b="1" i="1" baseline="-25000" dirty="0" err="1"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:=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(02)  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OPEN </a:t>
            </a:r>
            <a:r>
              <a: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= {</a:t>
            </a:r>
            <a:r>
              <a:rPr kumimoji="0" lang="en-U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kumimoji="0" lang="en-US" sz="16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}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(03)  </a:t>
            </a:r>
            <a:r>
              <a:rPr lang="en-US" sz="1600" i="1" dirty="0">
                <a:latin typeface="Times New Roman" panose="02020603050405020304" pitchFamily="18" charset="0"/>
              </a:rPr>
              <a:t>CLOSED </a:t>
            </a:r>
            <a:r>
              <a:rPr lang="en-US" sz="1600" dirty="0">
                <a:latin typeface="Times New Roman" panose="02020603050405020304" pitchFamily="18" charset="0"/>
              </a:rPr>
              <a:t>:=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(04)  </a:t>
            </a:r>
            <a:r>
              <a:rPr lang="en-US" sz="1600" dirty="0">
                <a:latin typeface="Courier New" panose="02070309020205020404" pitchFamily="49" charset="0"/>
              </a:rPr>
              <a:t>While 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1600" i="1" dirty="0">
                <a:latin typeface="Times New Roman" panose="02020603050405020304" pitchFamily="18" charset="0"/>
              </a:rPr>
              <a:t>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(05)    </a:t>
            </a:r>
            <a:r>
              <a:rPr lang="en-US" sz="1400" b="1" i="1" spc="-10" dirty="0">
                <a:latin typeface="Times New Roman" panose="02020603050405020304" pitchFamily="18" charset="0"/>
              </a:rPr>
              <a:t>s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r>
              <a:rPr lang="ru-RU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argmin</a:t>
            </a:r>
            <a:r>
              <a:rPr lang="en-US" sz="1400" b="1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400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400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z="1400" i="1" spc="-1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ru-RU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en-US" sz="1400" i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1400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i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400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(06)    </a:t>
            </a:r>
            <a:r>
              <a:rPr lang="en-US" sz="1600" i="1" dirty="0">
                <a:latin typeface="Times New Roman" panose="02020603050405020304" pitchFamily="18" charset="0"/>
              </a:rPr>
              <a:t>OPEN </a:t>
            </a:r>
            <a:r>
              <a:rPr lang="en-US" sz="1600" dirty="0">
                <a:latin typeface="Times New Roman" panose="02020603050405020304" pitchFamily="18" charset="0"/>
              </a:rPr>
              <a:t>:= </a:t>
            </a:r>
            <a:r>
              <a:rPr lang="en-US" sz="1600" i="1" dirty="0">
                <a:latin typeface="Times New Roman" panose="02020603050405020304" pitchFamily="18" charset="0"/>
              </a:rPr>
              <a:t>OPEN </a:t>
            </a:r>
            <a:r>
              <a:rPr lang="en-US" sz="1600" dirty="0">
                <a:latin typeface="Times New Roman" panose="02020603050405020304" pitchFamily="18" charset="0"/>
              </a:rPr>
              <a:t>\ {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}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(07)  </a:t>
            </a:r>
            <a:r>
              <a:rPr lang="en-US" sz="1600" i="1" dirty="0">
                <a:latin typeface="Times New Roman" panose="02020603050405020304" pitchFamily="18" charset="0"/>
              </a:rPr>
              <a:t>  CLOSED </a:t>
            </a:r>
            <a:r>
              <a:rPr lang="en-US" sz="1600" dirty="0">
                <a:latin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</a:rPr>
              <a:t>=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CLOSED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ru-RU" sz="1600" dirty="0">
                <a:latin typeface="Times New Roman" panose="02020603050405020304" pitchFamily="18" charset="0"/>
              </a:rPr>
              <a:t>{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(08)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 corresponds to goal location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(09)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i="1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GetPathFromBackPointers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latin typeface="Courier New" panose="02070309020205020404" pitchFamily="49" charset="0"/>
              </a:rPr>
              <a:t>	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needed nodes are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far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(10)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ru-RU" sz="1600" i="1" dirty="0">
                <a:latin typeface="Times New Roman" panose="02020603050405020304" pitchFamily="18" charset="0"/>
              </a:rPr>
              <a:t>s'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</a:rPr>
              <a:t>adj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ru-RU" sz="1600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)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//here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is graph vertex, not node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(11)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node corresponding </a:t>
            </a:r>
            <a:r>
              <a:rPr lang="ru-RU" sz="1600" i="1" dirty="0">
                <a:latin typeface="Times New Roman" panose="02020603050405020304" pitchFamily="18" charset="0"/>
              </a:rPr>
              <a:t>s'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to have not been generated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(12)      generate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with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en-US" sz="1600" dirty="0">
                <a:latin typeface="Times New Roman" panose="02020603050405020304" pitchFamily="18" charset="0"/>
              </a:rPr>
              <a:t>) :=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 and </a:t>
            </a:r>
            <a:r>
              <a:rPr lang="en-US" sz="1600" i="1" dirty="0" err="1">
                <a:latin typeface="Times New Roman" panose="02020603050405020304" pitchFamily="18" charset="0"/>
              </a:rPr>
              <a:t>bp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en-US" sz="1600" dirty="0">
                <a:latin typeface="Times New Roman" panose="02020603050405020304" pitchFamily="18" charset="0"/>
              </a:rPr>
              <a:t>) :=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(13)      insert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into 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(14)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Times New Roman" panose="02020603050405020304" pitchFamily="18" charset="0"/>
              </a:rPr>
              <a:t> //</a:t>
            </a:r>
            <a:r>
              <a:rPr lang="en-US" sz="16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s'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is either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OPEN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or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CLOSED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(15)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b="1" i="1" dirty="0">
                <a:latin typeface="Times New Roman" panose="02020603050405020304" pitchFamily="18" charset="0"/>
              </a:rPr>
              <a:t>s’ </a:t>
            </a:r>
            <a:r>
              <a:rPr lang="ru-RU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CLOSED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 &gt;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</a:t>
            </a:r>
            <a:endParaRPr lang="en-US" sz="16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(16)       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)</a:t>
            </a:r>
            <a:r>
              <a:rPr lang="ru-RU" sz="1600" i="1" dirty="0">
                <a:latin typeface="Times New Roman" panose="02020603050405020304" pitchFamily="18" charset="0"/>
              </a:rPr>
              <a:t>=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ru-RU" sz="1600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)	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(17)        update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in 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(18)  </a:t>
            </a:r>
            <a:r>
              <a:rPr lang="en-US" sz="1600" b="1" dirty="0">
                <a:latin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</a:rPr>
              <a:t> path not found</a:t>
            </a:r>
            <a:endParaRPr lang="en-US" sz="1600" dirty="0"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E49DB54-5D8F-4ED7-8209-0F7ED3AC1B95}"/>
              </a:ext>
            </a:extLst>
          </p:cNvPr>
          <p:cNvSpPr txBox="1"/>
          <p:nvPr/>
        </p:nvSpPr>
        <p:spPr>
          <a:xfrm>
            <a:off x="8223449" y="1444466"/>
            <a:ext cx="3182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Really?</a:t>
            </a:r>
            <a:br>
              <a:rPr lang="en-US" dirty="0"/>
            </a:br>
            <a:r>
              <a:rPr lang="en-US" dirty="0"/>
              <a:t>Is that the only difference?</a:t>
            </a:r>
          </a:p>
          <a:p>
            <a:r>
              <a:rPr lang="en-US" dirty="0"/>
              <a:t>Does it make any change?</a:t>
            </a:r>
          </a:p>
          <a:p>
            <a:endParaRPr lang="en-US" dirty="0"/>
          </a:p>
          <a:p>
            <a:pPr algn="ctr"/>
            <a:r>
              <a:rPr lang="en-US" b="1" dirty="0"/>
              <a:t>Yes it does</a:t>
            </a:r>
            <a:r>
              <a:rPr lang="en-US" dirty="0"/>
              <a:t> </a:t>
            </a:r>
            <a:endParaRPr lang="ru-R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0988293-642E-412F-93B1-BE3BE071115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968241" y="2183130"/>
            <a:ext cx="3255208" cy="62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B10492D-57CC-40ED-9EF3-B2D3A4CF7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562"/>
          <a:stretch/>
        </p:blipFill>
        <p:spPr>
          <a:xfrm>
            <a:off x="8055069" y="3061085"/>
            <a:ext cx="3953051" cy="21123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D08AC64-3655-48C9-823C-7A067B9D1877}"/>
              </a:ext>
            </a:extLst>
          </p:cNvPr>
          <p:cNvSpPr txBox="1"/>
          <p:nvPr/>
        </p:nvSpPr>
        <p:spPr>
          <a:xfrm>
            <a:off x="8223449" y="5249202"/>
            <a:ext cx="143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heuristic is used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F4F8339-E709-4DD8-A9E3-60112D830251}"/>
              </a:ext>
            </a:extLst>
          </p:cNvPr>
          <p:cNvSpPr txBox="1"/>
          <p:nvPr/>
        </p:nvSpPr>
        <p:spPr>
          <a:xfrm>
            <a:off x="10088638" y="5249202"/>
            <a:ext cx="1994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“Good” heuristic is used</a:t>
            </a:r>
          </a:p>
          <a:p>
            <a:r>
              <a:rPr lang="en-US" dirty="0"/>
              <a:t>=&gt;</a:t>
            </a:r>
          </a:p>
          <a:p>
            <a:r>
              <a:rPr lang="en-US" dirty="0"/>
              <a:t>Less steps (faster)</a:t>
            </a:r>
          </a:p>
          <a:p>
            <a:r>
              <a:rPr lang="en-US" dirty="0"/>
              <a:t>Same result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448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HS pseudocode pseudo-code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535921" y="210457"/>
            <a:ext cx="86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104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xmlns="" id="{8B7486CE-3A0E-4FCE-A19E-3F1EBD06D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071" y="1439386"/>
            <a:ext cx="5759649" cy="50426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HeuristicSearch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(01)  Generate node </a:t>
            </a:r>
            <a:r>
              <a:rPr lang="en-US" sz="1600" b="1" i="1" dirty="0" err="1">
                <a:latin typeface="Times New Roman" panose="02020603050405020304" pitchFamily="18" charset="0"/>
              </a:rPr>
              <a:t>s</a:t>
            </a:r>
            <a:r>
              <a:rPr lang="en-US" sz="1600" b="1" i="1" baseline="-25000" dirty="0" err="1">
                <a:latin typeface="Times New Roman" panose="02020603050405020304" pitchFamily="18" charset="0"/>
              </a:rPr>
              <a:t>start</a:t>
            </a:r>
            <a:r>
              <a:rPr lang="en-US" sz="1600" dirty="0">
                <a:latin typeface="Times New Roman" panose="02020603050405020304" pitchFamily="18" charset="0"/>
              </a:rPr>
              <a:t> with 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en-U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kumimoji="0" lang="en-US" sz="16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:= 0 and 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bp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sz="1600" b="1" i="1" dirty="0" err="1">
                <a:latin typeface="Times New Roman" panose="02020603050405020304" pitchFamily="18" charset="0"/>
              </a:rPr>
              <a:t>s</a:t>
            </a:r>
            <a:r>
              <a:rPr lang="en-US" sz="1600" b="1" i="1" baseline="-25000" dirty="0" err="1"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:=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(02)  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OPEN </a:t>
            </a:r>
            <a:r>
              <a: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= {</a:t>
            </a:r>
            <a:r>
              <a:rPr kumimoji="0" lang="en-U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kumimoji="0" lang="en-US" sz="16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}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(03)  </a:t>
            </a:r>
            <a:r>
              <a:rPr lang="en-US" sz="1600" i="1" dirty="0">
                <a:latin typeface="Times New Roman" panose="02020603050405020304" pitchFamily="18" charset="0"/>
              </a:rPr>
              <a:t>CLOSED </a:t>
            </a:r>
            <a:r>
              <a:rPr lang="en-US" sz="1600" dirty="0">
                <a:latin typeface="Times New Roman" panose="02020603050405020304" pitchFamily="18" charset="0"/>
              </a:rPr>
              <a:t>:=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(04)  </a:t>
            </a:r>
            <a:r>
              <a:rPr lang="en-US" sz="1600" dirty="0">
                <a:latin typeface="Courier New" panose="02070309020205020404" pitchFamily="49" charset="0"/>
              </a:rPr>
              <a:t>While 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1600" i="1" dirty="0">
                <a:latin typeface="Times New Roman" panose="02020603050405020304" pitchFamily="18" charset="0"/>
              </a:rPr>
              <a:t>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(05)    </a:t>
            </a:r>
            <a:r>
              <a:rPr lang="en-US" sz="1400" b="1" i="1" spc="-10" dirty="0">
                <a:latin typeface="Times New Roman" panose="02020603050405020304" pitchFamily="18" charset="0"/>
              </a:rPr>
              <a:t>s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r>
              <a:rPr lang="ru-RU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argmin</a:t>
            </a:r>
            <a:r>
              <a:rPr lang="en-US" sz="1400" b="1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400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400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z="1400" i="1" spc="-1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ru-RU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en-US" sz="1400" i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1400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i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400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(06)    </a:t>
            </a:r>
            <a:r>
              <a:rPr lang="en-US" sz="1600" i="1" dirty="0">
                <a:latin typeface="Times New Roman" panose="02020603050405020304" pitchFamily="18" charset="0"/>
              </a:rPr>
              <a:t>OPEN </a:t>
            </a:r>
            <a:r>
              <a:rPr lang="en-US" sz="1600" dirty="0">
                <a:latin typeface="Times New Roman" panose="02020603050405020304" pitchFamily="18" charset="0"/>
              </a:rPr>
              <a:t>:= </a:t>
            </a:r>
            <a:r>
              <a:rPr lang="en-US" sz="1600" i="1" dirty="0">
                <a:latin typeface="Times New Roman" panose="02020603050405020304" pitchFamily="18" charset="0"/>
              </a:rPr>
              <a:t>OPEN </a:t>
            </a:r>
            <a:r>
              <a:rPr lang="en-US" sz="1600" dirty="0">
                <a:latin typeface="Times New Roman" panose="02020603050405020304" pitchFamily="18" charset="0"/>
              </a:rPr>
              <a:t>\ {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}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(07)  </a:t>
            </a:r>
            <a:r>
              <a:rPr lang="en-US" sz="1600" i="1" dirty="0">
                <a:latin typeface="Times New Roman" panose="02020603050405020304" pitchFamily="18" charset="0"/>
              </a:rPr>
              <a:t>  CLOSED </a:t>
            </a:r>
            <a:r>
              <a:rPr lang="en-US" sz="1600" dirty="0">
                <a:latin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</a:rPr>
              <a:t>=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CLOSED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ru-RU" sz="1600" dirty="0">
                <a:latin typeface="Times New Roman" panose="02020603050405020304" pitchFamily="18" charset="0"/>
              </a:rPr>
              <a:t>{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(08)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 corresponds to goal location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(09)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i="1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GetPathFromBackPointers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latin typeface="Courier New" panose="02070309020205020404" pitchFamily="49" charset="0"/>
              </a:rPr>
              <a:t>	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needed nodes are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far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(10)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ru-RU" sz="1600" i="1" dirty="0">
                <a:latin typeface="Times New Roman" panose="02020603050405020304" pitchFamily="18" charset="0"/>
              </a:rPr>
              <a:t>s'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</a:rPr>
              <a:t>adj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ru-RU" sz="1600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)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//here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is graph vertex, not node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(11)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node corresponding </a:t>
            </a:r>
            <a:r>
              <a:rPr lang="ru-RU" sz="1600" i="1" dirty="0">
                <a:latin typeface="Times New Roman" panose="02020603050405020304" pitchFamily="18" charset="0"/>
              </a:rPr>
              <a:t>s'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to have not been generated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(12)      generate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with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en-US" sz="1600" dirty="0">
                <a:latin typeface="Times New Roman" panose="02020603050405020304" pitchFamily="18" charset="0"/>
              </a:rPr>
              <a:t>) :=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 and </a:t>
            </a:r>
            <a:r>
              <a:rPr lang="en-US" sz="1600" i="1" dirty="0" err="1">
                <a:latin typeface="Times New Roman" panose="02020603050405020304" pitchFamily="18" charset="0"/>
              </a:rPr>
              <a:t>bp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en-US" sz="1600" dirty="0">
                <a:latin typeface="Times New Roman" panose="02020603050405020304" pitchFamily="18" charset="0"/>
              </a:rPr>
              <a:t>) :=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(13)      insert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into 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(14)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Times New Roman" panose="02020603050405020304" pitchFamily="18" charset="0"/>
              </a:rPr>
              <a:t> //</a:t>
            </a:r>
            <a:r>
              <a:rPr lang="en-US" sz="16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s'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is either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OPEN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or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CLOSED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(15)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b="1" i="1" dirty="0">
                <a:latin typeface="Times New Roman" panose="02020603050405020304" pitchFamily="18" charset="0"/>
              </a:rPr>
              <a:t>s’ </a:t>
            </a:r>
            <a:r>
              <a:rPr lang="ru-RU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CLOSED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 &gt;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</a:t>
            </a:r>
            <a:endParaRPr lang="en-US" sz="16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(16)       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)</a:t>
            </a:r>
            <a:r>
              <a:rPr lang="ru-RU" sz="1600" i="1" dirty="0">
                <a:latin typeface="Times New Roman" panose="02020603050405020304" pitchFamily="18" charset="0"/>
              </a:rPr>
              <a:t>=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ru-RU" sz="1600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)	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(17)        update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in 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(18)  </a:t>
            </a:r>
            <a:r>
              <a:rPr lang="en-US" sz="1600" b="1" dirty="0">
                <a:latin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</a:rPr>
              <a:t> path not found</a:t>
            </a:r>
            <a:endParaRPr lang="en-US" sz="1600" dirty="0"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E49DB54-5D8F-4ED7-8209-0F7ED3AC1B95}"/>
              </a:ext>
            </a:extLst>
          </p:cNvPr>
          <p:cNvSpPr txBox="1"/>
          <p:nvPr/>
        </p:nvSpPr>
        <p:spPr>
          <a:xfrm>
            <a:off x="8223449" y="1444466"/>
            <a:ext cx="3182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Really?</a:t>
            </a:r>
            <a:br>
              <a:rPr lang="en-US" dirty="0"/>
            </a:br>
            <a:r>
              <a:rPr lang="en-US" dirty="0"/>
              <a:t>Is that the only difference?</a:t>
            </a:r>
          </a:p>
          <a:p>
            <a:r>
              <a:rPr lang="en-US" dirty="0"/>
              <a:t>Does it make any change?</a:t>
            </a:r>
          </a:p>
          <a:p>
            <a:endParaRPr lang="en-US" dirty="0"/>
          </a:p>
          <a:p>
            <a:pPr algn="ctr"/>
            <a:r>
              <a:rPr lang="en-US" b="1" dirty="0"/>
              <a:t>Yes it does</a:t>
            </a:r>
            <a:r>
              <a:rPr lang="en-US" dirty="0"/>
              <a:t> </a:t>
            </a:r>
            <a:endParaRPr lang="ru-R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0988293-642E-412F-93B1-BE3BE071115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968241" y="2183130"/>
            <a:ext cx="3255208" cy="62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B10492D-57CC-40ED-9EF3-B2D3A4CF7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562"/>
          <a:stretch/>
        </p:blipFill>
        <p:spPr>
          <a:xfrm>
            <a:off x="8055069" y="3061085"/>
            <a:ext cx="3953051" cy="21123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D08AC64-3655-48C9-823C-7A067B9D1877}"/>
              </a:ext>
            </a:extLst>
          </p:cNvPr>
          <p:cNvSpPr txBox="1"/>
          <p:nvPr/>
        </p:nvSpPr>
        <p:spPr>
          <a:xfrm>
            <a:off x="8223449" y="5249202"/>
            <a:ext cx="143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heuristic is used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F4F8339-E709-4DD8-A9E3-60112D830251}"/>
              </a:ext>
            </a:extLst>
          </p:cNvPr>
          <p:cNvSpPr txBox="1"/>
          <p:nvPr/>
        </p:nvSpPr>
        <p:spPr>
          <a:xfrm>
            <a:off x="10088638" y="5249202"/>
            <a:ext cx="1994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“Good” heuristic is used</a:t>
            </a:r>
          </a:p>
          <a:p>
            <a:r>
              <a:rPr lang="en-US" dirty="0"/>
              <a:t>=&gt;</a:t>
            </a:r>
          </a:p>
          <a:p>
            <a:r>
              <a:rPr lang="en-US" dirty="0"/>
              <a:t>Less steps (faster)</a:t>
            </a:r>
          </a:p>
          <a:p>
            <a:r>
              <a:rPr lang="en-US" dirty="0"/>
              <a:t>Same result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4573CAA-2376-4D6A-B5E2-3848EE0CBE70}"/>
              </a:ext>
            </a:extLst>
          </p:cNvPr>
          <p:cNvSpPr txBox="1"/>
          <p:nvPr/>
        </p:nvSpPr>
        <p:spPr>
          <a:xfrm rot="839059">
            <a:off x="10682457" y="5803200"/>
            <a:ext cx="199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“Good” ???</a:t>
            </a:r>
            <a:endParaRPr lang="ru-R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9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EA54AC-7FBD-4675-96F4-E9B78DE4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continued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F5AAF6-226F-4266-B5DD-EF0DBD7057B7}"/>
              </a:ext>
            </a:extLst>
          </p:cNvPr>
          <p:cNvSpPr txBox="1"/>
          <p:nvPr/>
        </p:nvSpPr>
        <p:spPr>
          <a:xfrm>
            <a:off x="10535921" y="210457"/>
            <a:ext cx="86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105</a:t>
            </a:fld>
            <a:endParaRPr lang="ru-RU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G*-value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11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580906"/>
            <a:ext cx="5899467" cy="2058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" name="Picture 12" descr="fig-mt-graph-path-1">
            <a:extLst>
              <a:ext uri="{FF2B5EF4-FFF2-40B4-BE49-F238E27FC236}">
                <a16:creationId xmlns:a16="http://schemas.microsoft.com/office/drawing/2014/main" xmlns="" id="{21BC0BB0-C8FE-4F66-BC4C-CD606C263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039331" y="2406287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32">
            <a:extLst>
              <a:ext uri="{FF2B5EF4-FFF2-40B4-BE49-F238E27FC236}">
                <a16:creationId xmlns:a16="http://schemas.microsoft.com/office/drawing/2014/main" xmlns="" id="{817F2C84-5753-4504-87AA-D612C8142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2473" y="396946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 Box 52">
            <a:extLst>
              <a:ext uri="{FF2B5EF4-FFF2-40B4-BE49-F238E27FC236}">
                <a16:creationId xmlns:a16="http://schemas.microsoft.com/office/drawing/2014/main" xmlns="" id="{8F24E4C6-3BC4-469D-928A-6BD8050FB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137" y="350780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Text Box 32">
            <a:extLst>
              <a:ext uri="{FF2B5EF4-FFF2-40B4-BE49-F238E27FC236}">
                <a16:creationId xmlns:a16="http://schemas.microsoft.com/office/drawing/2014/main" xmlns="" id="{6F29F25C-0C52-47E3-A795-1AE50DDB2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6701" y="388162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" name="Text Box 32">
            <a:extLst>
              <a:ext uri="{FF2B5EF4-FFF2-40B4-BE49-F238E27FC236}">
                <a16:creationId xmlns:a16="http://schemas.microsoft.com/office/drawing/2014/main" xmlns="" id="{B73F5992-E213-4B83-849C-6C3D0E846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5506" y="438652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9" name="Text Box 32">
            <a:extLst>
              <a:ext uri="{FF2B5EF4-FFF2-40B4-BE49-F238E27FC236}">
                <a16:creationId xmlns:a16="http://schemas.microsoft.com/office/drawing/2014/main" xmlns="" id="{A7F37D30-96B0-4CCA-994E-7199457AB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120" y="309391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Text Box 32">
            <a:extLst>
              <a:ext uri="{FF2B5EF4-FFF2-40B4-BE49-F238E27FC236}">
                <a16:creationId xmlns:a16="http://schemas.microsoft.com/office/drawing/2014/main" xmlns="" id="{0E5F0930-0A8D-492C-8728-060515B3A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5825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1" name="Text Box 32">
            <a:extLst>
              <a:ext uri="{FF2B5EF4-FFF2-40B4-BE49-F238E27FC236}">
                <a16:creationId xmlns:a16="http://schemas.microsoft.com/office/drawing/2014/main" xmlns="" id="{1EA88559-02EE-42EB-83FB-1A234D4ED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153" y="351097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2" name="Text Box 32">
            <a:extLst>
              <a:ext uri="{FF2B5EF4-FFF2-40B4-BE49-F238E27FC236}">
                <a16:creationId xmlns:a16="http://schemas.microsoft.com/office/drawing/2014/main" xmlns="" id="{F83EC864-742E-4983-9301-8A004BBD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365" y="35194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3" name="Text Box 32">
            <a:extLst>
              <a:ext uri="{FF2B5EF4-FFF2-40B4-BE49-F238E27FC236}">
                <a16:creationId xmlns:a16="http://schemas.microsoft.com/office/drawing/2014/main" xmlns="" id="{4F9DABB3-E2AF-4FBA-8269-531410417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4835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xmlns="" id="{393C97F7-A294-4D00-A07D-3637F11E0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5" name="Text Box 32">
            <a:extLst>
              <a:ext uri="{FF2B5EF4-FFF2-40B4-BE49-F238E27FC236}">
                <a16:creationId xmlns:a16="http://schemas.microsoft.com/office/drawing/2014/main" xmlns="" id="{1B0F520A-E2D5-435D-9156-11D2AED30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777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xmlns="" id="{F0F1A423-790B-4DCF-AEC3-349432762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497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xmlns="" id="{8AF89669-A247-4A62-A453-6177A6C79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43928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xmlns="" id="{20617D92-045E-491C-82DB-A2DEDE661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681" y="396084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xmlns="" id="{A9CDA67E-3154-451F-8AC4-99235D43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777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xmlns="" id="{06B135D6-F01D-4EFE-A34A-13D03F1BE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396084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xmlns="" id="{FF013038-C307-4AEE-AD78-CE90A432E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585" y="3918456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5" name="Text Box 52">
            <a:extLst>
              <a:ext uri="{FF2B5EF4-FFF2-40B4-BE49-F238E27FC236}">
                <a16:creationId xmlns:a16="http://schemas.microsoft.com/office/drawing/2014/main" xmlns="" id="{06729895-98FC-4BD4-9A4D-AB0090742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1449" y="435979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6" name="Text Box 52">
            <a:extLst>
              <a:ext uri="{FF2B5EF4-FFF2-40B4-BE49-F238E27FC236}">
                <a16:creationId xmlns:a16="http://schemas.microsoft.com/office/drawing/2014/main" xmlns="" id="{8DF8DB74-5056-49A4-9684-75822B1E9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5723" y="349820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7" name="Text Box 52">
            <a:extLst>
              <a:ext uri="{FF2B5EF4-FFF2-40B4-BE49-F238E27FC236}">
                <a16:creationId xmlns:a16="http://schemas.microsoft.com/office/drawing/2014/main" xmlns="" id="{5EE6441E-C908-4123-A0C5-B41671F3A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6415" y="265295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28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F3AE6BC7-000E-4C91-A3EC-F0C8B4229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0689" y="43928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9" name="Text Box 52">
            <a:extLst>
              <a:ext uri="{FF2B5EF4-FFF2-40B4-BE49-F238E27FC236}">
                <a16:creationId xmlns:a16="http://schemas.microsoft.com/office/drawing/2014/main" xmlns="" id="{5C632B41-A3C4-4196-A418-2611B8BC0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5825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Text Box 52">
            <a:extLst>
              <a:ext uri="{FF2B5EF4-FFF2-40B4-BE49-F238E27FC236}">
                <a16:creationId xmlns:a16="http://schemas.microsoft.com/office/drawing/2014/main" xmlns="" id="{9BE99594-6B66-42D2-AA4C-F2B008DFD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729" y="35287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 Box 52">
            <a:extLst>
              <a:ext uri="{FF2B5EF4-FFF2-40B4-BE49-F238E27FC236}">
                <a16:creationId xmlns:a16="http://schemas.microsoft.com/office/drawing/2014/main" xmlns="" id="{D603FBB4-12C9-49A6-B8D0-B90587A85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729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2" name="Объект 2">
            <a:extLst>
              <a:ext uri="{FF2B5EF4-FFF2-40B4-BE49-F238E27FC236}">
                <a16:creationId xmlns:a16="http://schemas.microsoft.com/office/drawing/2014/main" xmlns="" id="{03C2EA0F-4335-4B12-B10E-47C2487DD38C}"/>
              </a:ext>
            </a:extLst>
          </p:cNvPr>
          <p:cNvSpPr txBox="1">
            <a:spLocks/>
          </p:cNvSpPr>
          <p:nvPr/>
        </p:nvSpPr>
        <p:spPr>
          <a:xfrm>
            <a:off x="1171892" y="4790506"/>
            <a:ext cx="5899467" cy="2058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What if all g*-values are known?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Path can be reconstructed by a simple back-propagating algorithm</a:t>
            </a:r>
          </a:p>
        </p:txBody>
      </p:sp>
      <p:sp>
        <p:nvSpPr>
          <p:cNvPr id="43" name="Text Box 2">
            <a:extLst>
              <a:ext uri="{FF2B5EF4-FFF2-40B4-BE49-F238E27FC236}">
                <a16:creationId xmlns:a16="http://schemas.microsoft.com/office/drawing/2014/main" xmlns="" id="{1E91C46A-878D-469D-8B48-891216B38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794" y="2406287"/>
            <a:ext cx="5184576" cy="18986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Procedure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GetPathFromG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*Values()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Times New Roman" panose="02020603050405020304" pitchFamily="18" charset="0"/>
              </a:rPr>
              <a:t>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			(1)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		(2)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sym typeface="Symbol" panose="05050102010706020507" pitchFamily="18" charset="2"/>
              </a:rPr>
              <a:t>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				(3)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argmin</a:t>
            </a:r>
            <a:r>
              <a:rPr kumimoji="0" lang="en-US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kumimoji="0" lang="en-US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’</a:t>
            </a:r>
            <a:r>
              <a:rPr kumimoji="0" 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adj</a:t>
            </a:r>
            <a:r>
              <a:rPr kumimoji="0" lang="en-US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(a)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g*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a’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)+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a’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))	(4)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US" i="1" dirty="0">
                <a:latin typeface="Calibri" panose="020F0502020204030204" pitchFamily="34" charset="0"/>
              </a:rPr>
              <a:t>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+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path		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(5)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8BD324C8-D992-48E4-BFF7-FA9ECCE1B9E7}"/>
              </a:ext>
            </a:extLst>
          </p:cNvPr>
          <p:cNvSpPr/>
          <p:nvPr/>
        </p:nvSpPr>
        <p:spPr>
          <a:xfrm>
            <a:off x="3799840" y="3429000"/>
            <a:ext cx="1595120" cy="47220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07EEE04C-C87F-4F37-9D91-BD87D9D2A8EB}"/>
              </a:ext>
            </a:extLst>
          </p:cNvPr>
          <p:cNvCxnSpPr/>
          <p:nvPr/>
        </p:nvCxnSpPr>
        <p:spPr>
          <a:xfrm flipH="1">
            <a:off x="5394960" y="1899920"/>
            <a:ext cx="2286000" cy="152908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43DB1D-5F09-4F87-9C09-88E76B172BF0}"/>
              </a:ext>
            </a:extLst>
          </p:cNvPr>
          <p:cNvSpPr txBox="1"/>
          <p:nvPr/>
        </p:nvSpPr>
        <p:spPr>
          <a:xfrm>
            <a:off x="8039331" y="1580906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g*(a’),  but g*(a’) + c(a’, a) !!!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C763820-AEF3-4F73-B790-20A850E2C811}"/>
              </a:ext>
            </a:extLst>
          </p:cNvPr>
          <p:cNvSpPr txBox="1"/>
          <p:nvPr/>
        </p:nvSpPr>
        <p:spPr>
          <a:xfrm>
            <a:off x="9276080" y="1986921"/>
            <a:ext cx="71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Why?</a:t>
            </a:r>
            <a:endParaRPr lang="ru-RU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810D8D12-2ADD-423F-8D2E-24A6083EE35F}"/>
              </a:ext>
            </a:extLst>
          </p:cNvPr>
          <p:cNvSpPr/>
          <p:nvPr/>
        </p:nvSpPr>
        <p:spPr>
          <a:xfrm>
            <a:off x="9144342" y="2622312"/>
            <a:ext cx="411944" cy="41194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96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G*-value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12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580906"/>
            <a:ext cx="5899467" cy="2058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" name="Picture 12" descr="fig-mt-graph-path-1">
            <a:extLst>
              <a:ext uri="{FF2B5EF4-FFF2-40B4-BE49-F238E27FC236}">
                <a16:creationId xmlns:a16="http://schemas.microsoft.com/office/drawing/2014/main" xmlns="" id="{21BC0BB0-C8FE-4F66-BC4C-CD606C263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039331" y="2406287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32">
            <a:extLst>
              <a:ext uri="{FF2B5EF4-FFF2-40B4-BE49-F238E27FC236}">
                <a16:creationId xmlns:a16="http://schemas.microsoft.com/office/drawing/2014/main" xmlns="" id="{817F2C84-5753-4504-87AA-D612C8142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2473" y="396946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 Box 52">
            <a:extLst>
              <a:ext uri="{FF2B5EF4-FFF2-40B4-BE49-F238E27FC236}">
                <a16:creationId xmlns:a16="http://schemas.microsoft.com/office/drawing/2014/main" xmlns="" id="{8F24E4C6-3BC4-469D-928A-6BD8050FB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137" y="350780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Text Box 32">
            <a:extLst>
              <a:ext uri="{FF2B5EF4-FFF2-40B4-BE49-F238E27FC236}">
                <a16:creationId xmlns:a16="http://schemas.microsoft.com/office/drawing/2014/main" xmlns="" id="{6F29F25C-0C52-47E3-A795-1AE50DDB2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6701" y="388162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" name="Text Box 32">
            <a:extLst>
              <a:ext uri="{FF2B5EF4-FFF2-40B4-BE49-F238E27FC236}">
                <a16:creationId xmlns:a16="http://schemas.microsoft.com/office/drawing/2014/main" xmlns="" id="{B73F5992-E213-4B83-849C-6C3D0E846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5506" y="438652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9" name="Text Box 32">
            <a:extLst>
              <a:ext uri="{FF2B5EF4-FFF2-40B4-BE49-F238E27FC236}">
                <a16:creationId xmlns:a16="http://schemas.microsoft.com/office/drawing/2014/main" xmlns="" id="{A7F37D30-96B0-4CCA-994E-7199457AB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120" y="309391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Text Box 32">
            <a:extLst>
              <a:ext uri="{FF2B5EF4-FFF2-40B4-BE49-F238E27FC236}">
                <a16:creationId xmlns:a16="http://schemas.microsoft.com/office/drawing/2014/main" xmlns="" id="{0E5F0930-0A8D-492C-8728-060515B3A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5825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1" name="Text Box 32">
            <a:extLst>
              <a:ext uri="{FF2B5EF4-FFF2-40B4-BE49-F238E27FC236}">
                <a16:creationId xmlns:a16="http://schemas.microsoft.com/office/drawing/2014/main" xmlns="" id="{1EA88559-02EE-42EB-83FB-1A234D4ED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153" y="351097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2" name="Text Box 32">
            <a:extLst>
              <a:ext uri="{FF2B5EF4-FFF2-40B4-BE49-F238E27FC236}">
                <a16:creationId xmlns:a16="http://schemas.microsoft.com/office/drawing/2014/main" xmlns="" id="{F83EC864-742E-4983-9301-8A004BBD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365" y="35194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3" name="Text Box 32">
            <a:extLst>
              <a:ext uri="{FF2B5EF4-FFF2-40B4-BE49-F238E27FC236}">
                <a16:creationId xmlns:a16="http://schemas.microsoft.com/office/drawing/2014/main" xmlns="" id="{4F9DABB3-E2AF-4FBA-8269-531410417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4835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xmlns="" id="{393C97F7-A294-4D00-A07D-3637F11E0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5" name="Text Box 32">
            <a:extLst>
              <a:ext uri="{FF2B5EF4-FFF2-40B4-BE49-F238E27FC236}">
                <a16:creationId xmlns:a16="http://schemas.microsoft.com/office/drawing/2014/main" xmlns="" id="{1B0F520A-E2D5-435D-9156-11D2AED30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777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xmlns="" id="{F0F1A423-790B-4DCF-AEC3-349432762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497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xmlns="" id="{8AF89669-A247-4A62-A453-6177A6C79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43928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xmlns="" id="{20617D92-045E-491C-82DB-A2DEDE661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681" y="396084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xmlns="" id="{A9CDA67E-3154-451F-8AC4-99235D43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777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xmlns="" id="{06B135D6-F01D-4EFE-A34A-13D03F1BE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396084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xmlns="" id="{FF013038-C307-4AEE-AD78-CE90A432E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585" y="3918456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5" name="Text Box 52">
            <a:extLst>
              <a:ext uri="{FF2B5EF4-FFF2-40B4-BE49-F238E27FC236}">
                <a16:creationId xmlns:a16="http://schemas.microsoft.com/office/drawing/2014/main" xmlns="" id="{06729895-98FC-4BD4-9A4D-AB0090742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1449" y="435979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6" name="Text Box 52">
            <a:extLst>
              <a:ext uri="{FF2B5EF4-FFF2-40B4-BE49-F238E27FC236}">
                <a16:creationId xmlns:a16="http://schemas.microsoft.com/office/drawing/2014/main" xmlns="" id="{8DF8DB74-5056-49A4-9684-75822B1E9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5723" y="349820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7" name="Text Box 52">
            <a:extLst>
              <a:ext uri="{FF2B5EF4-FFF2-40B4-BE49-F238E27FC236}">
                <a16:creationId xmlns:a16="http://schemas.microsoft.com/office/drawing/2014/main" xmlns="" id="{5EE6441E-C908-4123-A0C5-B41671F3A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6415" y="265295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28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F3AE6BC7-000E-4C91-A3EC-F0C8B4229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0689" y="43928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9" name="Text Box 52">
            <a:extLst>
              <a:ext uri="{FF2B5EF4-FFF2-40B4-BE49-F238E27FC236}">
                <a16:creationId xmlns:a16="http://schemas.microsoft.com/office/drawing/2014/main" xmlns="" id="{5C632B41-A3C4-4196-A418-2611B8BC0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5825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Text Box 52">
            <a:extLst>
              <a:ext uri="{FF2B5EF4-FFF2-40B4-BE49-F238E27FC236}">
                <a16:creationId xmlns:a16="http://schemas.microsoft.com/office/drawing/2014/main" xmlns="" id="{9BE99594-6B66-42D2-AA4C-F2B008DFD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729" y="35287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 Box 52">
            <a:extLst>
              <a:ext uri="{FF2B5EF4-FFF2-40B4-BE49-F238E27FC236}">
                <a16:creationId xmlns:a16="http://schemas.microsoft.com/office/drawing/2014/main" xmlns="" id="{D603FBB4-12C9-49A6-B8D0-B90587A85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729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2" name="Объект 2">
            <a:extLst>
              <a:ext uri="{FF2B5EF4-FFF2-40B4-BE49-F238E27FC236}">
                <a16:creationId xmlns:a16="http://schemas.microsoft.com/office/drawing/2014/main" xmlns="" id="{03C2EA0F-4335-4B12-B10E-47C2487DD38C}"/>
              </a:ext>
            </a:extLst>
          </p:cNvPr>
          <p:cNvSpPr txBox="1">
            <a:spLocks/>
          </p:cNvSpPr>
          <p:nvPr/>
        </p:nvSpPr>
        <p:spPr>
          <a:xfrm>
            <a:off x="1171892" y="4790506"/>
            <a:ext cx="5899467" cy="2058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What if all g*-values are known?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Path can be reconstructed by a simple back-propagating algorithm</a:t>
            </a:r>
          </a:p>
        </p:txBody>
      </p:sp>
      <p:sp>
        <p:nvSpPr>
          <p:cNvPr id="43" name="Text Box 2">
            <a:extLst>
              <a:ext uri="{FF2B5EF4-FFF2-40B4-BE49-F238E27FC236}">
                <a16:creationId xmlns:a16="http://schemas.microsoft.com/office/drawing/2014/main" xmlns="" id="{1E91C46A-878D-469D-8B48-891216B38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794" y="2406287"/>
            <a:ext cx="5184576" cy="18986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Procedure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GetPathFromG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*Values()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Times New Roman" panose="02020603050405020304" pitchFamily="18" charset="0"/>
              </a:rPr>
              <a:t>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			(1)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		(2)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sym typeface="Symbol" panose="05050102010706020507" pitchFamily="18" charset="2"/>
              </a:rPr>
              <a:t>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				(3)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argmin</a:t>
            </a:r>
            <a:r>
              <a:rPr kumimoji="0" lang="en-US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kumimoji="0" lang="en-US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’</a:t>
            </a:r>
            <a:r>
              <a:rPr kumimoji="0" 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adj</a:t>
            </a:r>
            <a:r>
              <a:rPr kumimoji="0" lang="en-US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(a)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g*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a’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)+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a’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))	(4)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US" i="1" dirty="0">
                <a:latin typeface="Calibri" panose="020F0502020204030204" pitchFamily="34" charset="0"/>
              </a:rPr>
              <a:t>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+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path		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(5)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8BD324C8-D992-48E4-BFF7-FA9ECCE1B9E7}"/>
              </a:ext>
            </a:extLst>
          </p:cNvPr>
          <p:cNvSpPr/>
          <p:nvPr/>
        </p:nvSpPr>
        <p:spPr>
          <a:xfrm>
            <a:off x="3799840" y="3429000"/>
            <a:ext cx="1595120" cy="47220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07EEE04C-C87F-4F37-9D91-BD87D9D2A8EB}"/>
              </a:ext>
            </a:extLst>
          </p:cNvPr>
          <p:cNvCxnSpPr/>
          <p:nvPr/>
        </p:nvCxnSpPr>
        <p:spPr>
          <a:xfrm flipH="1">
            <a:off x="5394960" y="1899920"/>
            <a:ext cx="2286000" cy="152908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43DB1D-5F09-4F87-9C09-88E76B172BF0}"/>
              </a:ext>
            </a:extLst>
          </p:cNvPr>
          <p:cNvSpPr txBox="1"/>
          <p:nvPr/>
        </p:nvSpPr>
        <p:spPr>
          <a:xfrm>
            <a:off x="8039331" y="1580906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solidFill>
                  <a:srgbClr val="FF0000"/>
                </a:solidFill>
              </a:rPr>
              <a:t>g*(a’)</a:t>
            </a:r>
            <a:r>
              <a:rPr lang="en-US" dirty="0"/>
              <a:t>,  but g*(a’) + c(a’, a) !!!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C763820-AEF3-4F73-B790-20A850E2C811}"/>
              </a:ext>
            </a:extLst>
          </p:cNvPr>
          <p:cNvSpPr txBox="1"/>
          <p:nvPr/>
        </p:nvSpPr>
        <p:spPr>
          <a:xfrm>
            <a:off x="9276080" y="1986921"/>
            <a:ext cx="71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Why?</a:t>
            </a:r>
            <a:endParaRPr lang="ru-RU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810D8D12-2ADD-423F-8D2E-24A6083EE35F}"/>
              </a:ext>
            </a:extLst>
          </p:cNvPr>
          <p:cNvSpPr/>
          <p:nvPr/>
        </p:nvSpPr>
        <p:spPr>
          <a:xfrm>
            <a:off x="9144342" y="2622312"/>
            <a:ext cx="411944" cy="41194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415A5D6D-216C-4F8E-87DE-7275B7FCA880}"/>
              </a:ext>
            </a:extLst>
          </p:cNvPr>
          <p:cNvCxnSpPr>
            <a:cxnSpLocks/>
          </p:cNvCxnSpPr>
          <p:nvPr/>
        </p:nvCxnSpPr>
        <p:spPr>
          <a:xfrm flipH="1">
            <a:off x="8666479" y="2978285"/>
            <a:ext cx="548640" cy="60063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AAB59A22-E37F-4076-9ECE-1CBCF6803631}"/>
              </a:ext>
            </a:extLst>
          </p:cNvPr>
          <p:cNvCxnSpPr>
            <a:cxnSpLocks/>
          </p:cNvCxnSpPr>
          <p:nvPr/>
        </p:nvCxnSpPr>
        <p:spPr>
          <a:xfrm>
            <a:off x="8517405" y="3881623"/>
            <a:ext cx="0" cy="57570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E6ED0E4-2701-4ABA-BB3A-685F337C7592}"/>
              </a:ext>
            </a:extLst>
          </p:cNvPr>
          <p:cNvSpPr txBox="1"/>
          <p:nvPr/>
        </p:nvSpPr>
        <p:spPr>
          <a:xfrm>
            <a:off x="8039331" y="5286608"/>
            <a:ext cx="269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Reconstructed path is not the least cost one 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9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G*-value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13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580906"/>
            <a:ext cx="5899467" cy="2058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" name="Picture 12" descr="fig-mt-graph-path-1">
            <a:extLst>
              <a:ext uri="{FF2B5EF4-FFF2-40B4-BE49-F238E27FC236}">
                <a16:creationId xmlns:a16="http://schemas.microsoft.com/office/drawing/2014/main" xmlns="" id="{21BC0BB0-C8FE-4F66-BC4C-CD606C263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039331" y="2406287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32">
            <a:extLst>
              <a:ext uri="{FF2B5EF4-FFF2-40B4-BE49-F238E27FC236}">
                <a16:creationId xmlns:a16="http://schemas.microsoft.com/office/drawing/2014/main" xmlns="" id="{817F2C84-5753-4504-87AA-D612C8142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2473" y="396946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 Box 52">
            <a:extLst>
              <a:ext uri="{FF2B5EF4-FFF2-40B4-BE49-F238E27FC236}">
                <a16:creationId xmlns:a16="http://schemas.microsoft.com/office/drawing/2014/main" xmlns="" id="{8F24E4C6-3BC4-469D-928A-6BD8050FB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137" y="350780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Text Box 32">
            <a:extLst>
              <a:ext uri="{FF2B5EF4-FFF2-40B4-BE49-F238E27FC236}">
                <a16:creationId xmlns:a16="http://schemas.microsoft.com/office/drawing/2014/main" xmlns="" id="{6F29F25C-0C52-47E3-A795-1AE50DDB2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6701" y="388162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" name="Text Box 32">
            <a:extLst>
              <a:ext uri="{FF2B5EF4-FFF2-40B4-BE49-F238E27FC236}">
                <a16:creationId xmlns:a16="http://schemas.microsoft.com/office/drawing/2014/main" xmlns="" id="{B73F5992-E213-4B83-849C-6C3D0E846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5506" y="438652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9" name="Text Box 32">
            <a:extLst>
              <a:ext uri="{FF2B5EF4-FFF2-40B4-BE49-F238E27FC236}">
                <a16:creationId xmlns:a16="http://schemas.microsoft.com/office/drawing/2014/main" xmlns="" id="{A7F37D30-96B0-4CCA-994E-7199457AB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120" y="309391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Text Box 32">
            <a:extLst>
              <a:ext uri="{FF2B5EF4-FFF2-40B4-BE49-F238E27FC236}">
                <a16:creationId xmlns:a16="http://schemas.microsoft.com/office/drawing/2014/main" xmlns="" id="{0E5F0930-0A8D-492C-8728-060515B3A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5825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1" name="Text Box 32">
            <a:extLst>
              <a:ext uri="{FF2B5EF4-FFF2-40B4-BE49-F238E27FC236}">
                <a16:creationId xmlns:a16="http://schemas.microsoft.com/office/drawing/2014/main" xmlns="" id="{1EA88559-02EE-42EB-83FB-1A234D4ED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153" y="351097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2" name="Text Box 32">
            <a:extLst>
              <a:ext uri="{FF2B5EF4-FFF2-40B4-BE49-F238E27FC236}">
                <a16:creationId xmlns:a16="http://schemas.microsoft.com/office/drawing/2014/main" xmlns="" id="{F83EC864-742E-4983-9301-8A004BBD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365" y="35194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3" name="Text Box 32">
            <a:extLst>
              <a:ext uri="{FF2B5EF4-FFF2-40B4-BE49-F238E27FC236}">
                <a16:creationId xmlns:a16="http://schemas.microsoft.com/office/drawing/2014/main" xmlns="" id="{4F9DABB3-E2AF-4FBA-8269-531410417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4835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xmlns="" id="{393C97F7-A294-4D00-A07D-3637F11E0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5" name="Text Box 32">
            <a:extLst>
              <a:ext uri="{FF2B5EF4-FFF2-40B4-BE49-F238E27FC236}">
                <a16:creationId xmlns:a16="http://schemas.microsoft.com/office/drawing/2014/main" xmlns="" id="{1B0F520A-E2D5-435D-9156-11D2AED30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777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xmlns="" id="{F0F1A423-790B-4DCF-AEC3-349432762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497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xmlns="" id="{8AF89669-A247-4A62-A453-6177A6C79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43928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xmlns="" id="{20617D92-045E-491C-82DB-A2DEDE661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681" y="396084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xmlns="" id="{A9CDA67E-3154-451F-8AC4-99235D43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777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xmlns="" id="{06B135D6-F01D-4EFE-A34A-13D03F1BE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396084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xmlns="" id="{FF013038-C307-4AEE-AD78-CE90A432E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585" y="3918456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5" name="Text Box 52">
            <a:extLst>
              <a:ext uri="{FF2B5EF4-FFF2-40B4-BE49-F238E27FC236}">
                <a16:creationId xmlns:a16="http://schemas.microsoft.com/office/drawing/2014/main" xmlns="" id="{06729895-98FC-4BD4-9A4D-AB0090742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1449" y="435979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6" name="Text Box 52">
            <a:extLst>
              <a:ext uri="{FF2B5EF4-FFF2-40B4-BE49-F238E27FC236}">
                <a16:creationId xmlns:a16="http://schemas.microsoft.com/office/drawing/2014/main" xmlns="" id="{8DF8DB74-5056-49A4-9684-75822B1E9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5723" y="349820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7" name="Text Box 52">
            <a:extLst>
              <a:ext uri="{FF2B5EF4-FFF2-40B4-BE49-F238E27FC236}">
                <a16:creationId xmlns:a16="http://schemas.microsoft.com/office/drawing/2014/main" xmlns="" id="{5EE6441E-C908-4123-A0C5-B41671F3A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6415" y="265295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28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F3AE6BC7-000E-4C91-A3EC-F0C8B4229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0689" y="43928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9" name="Text Box 52">
            <a:extLst>
              <a:ext uri="{FF2B5EF4-FFF2-40B4-BE49-F238E27FC236}">
                <a16:creationId xmlns:a16="http://schemas.microsoft.com/office/drawing/2014/main" xmlns="" id="{5C632B41-A3C4-4196-A418-2611B8BC0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5825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Text Box 52">
            <a:extLst>
              <a:ext uri="{FF2B5EF4-FFF2-40B4-BE49-F238E27FC236}">
                <a16:creationId xmlns:a16="http://schemas.microsoft.com/office/drawing/2014/main" xmlns="" id="{9BE99594-6B66-42D2-AA4C-F2B008DFD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729" y="35287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 Box 52">
            <a:extLst>
              <a:ext uri="{FF2B5EF4-FFF2-40B4-BE49-F238E27FC236}">
                <a16:creationId xmlns:a16="http://schemas.microsoft.com/office/drawing/2014/main" xmlns="" id="{D603FBB4-12C9-49A6-B8D0-B90587A85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729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2" name="Объект 2">
            <a:extLst>
              <a:ext uri="{FF2B5EF4-FFF2-40B4-BE49-F238E27FC236}">
                <a16:creationId xmlns:a16="http://schemas.microsoft.com/office/drawing/2014/main" xmlns="" id="{03C2EA0F-4335-4B12-B10E-47C2487DD38C}"/>
              </a:ext>
            </a:extLst>
          </p:cNvPr>
          <p:cNvSpPr txBox="1">
            <a:spLocks/>
          </p:cNvSpPr>
          <p:nvPr/>
        </p:nvSpPr>
        <p:spPr>
          <a:xfrm>
            <a:off x="1171892" y="4790506"/>
            <a:ext cx="5899467" cy="2058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What if all g*-values are known?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Path can be reconstructed by a simple back-propagating algorithm</a:t>
            </a:r>
          </a:p>
        </p:txBody>
      </p:sp>
      <p:sp>
        <p:nvSpPr>
          <p:cNvPr id="43" name="Text Box 2">
            <a:extLst>
              <a:ext uri="{FF2B5EF4-FFF2-40B4-BE49-F238E27FC236}">
                <a16:creationId xmlns:a16="http://schemas.microsoft.com/office/drawing/2014/main" xmlns="" id="{1E91C46A-878D-469D-8B48-891216B38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794" y="2406287"/>
            <a:ext cx="5184576" cy="18986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Procedure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GetPathFromG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*Values()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Times New Roman" panose="02020603050405020304" pitchFamily="18" charset="0"/>
              </a:rPr>
              <a:t>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			(1)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		(2)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sym typeface="Symbol" panose="05050102010706020507" pitchFamily="18" charset="2"/>
              </a:rPr>
              <a:t>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				(3)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argmin</a:t>
            </a:r>
            <a:r>
              <a:rPr kumimoji="0" lang="en-US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kumimoji="0" lang="en-US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’</a:t>
            </a:r>
            <a:r>
              <a:rPr kumimoji="0" 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adj</a:t>
            </a:r>
            <a:r>
              <a:rPr kumimoji="0" lang="en-US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(a)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g*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a’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)+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a’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))	(4)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US" i="1" dirty="0">
                <a:latin typeface="Calibri" panose="020F0502020204030204" pitchFamily="34" charset="0"/>
              </a:rPr>
              <a:t>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+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path		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(5)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8BD324C8-D992-48E4-BFF7-FA9ECCE1B9E7}"/>
              </a:ext>
            </a:extLst>
          </p:cNvPr>
          <p:cNvSpPr/>
          <p:nvPr/>
        </p:nvSpPr>
        <p:spPr>
          <a:xfrm>
            <a:off x="3799840" y="3429000"/>
            <a:ext cx="1595120" cy="47220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07EEE04C-C87F-4F37-9D91-BD87D9D2A8EB}"/>
              </a:ext>
            </a:extLst>
          </p:cNvPr>
          <p:cNvCxnSpPr/>
          <p:nvPr/>
        </p:nvCxnSpPr>
        <p:spPr>
          <a:xfrm flipH="1">
            <a:off x="5394960" y="1899920"/>
            <a:ext cx="2286000" cy="152908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43DB1D-5F09-4F87-9C09-88E76B172BF0}"/>
              </a:ext>
            </a:extLst>
          </p:cNvPr>
          <p:cNvSpPr txBox="1"/>
          <p:nvPr/>
        </p:nvSpPr>
        <p:spPr>
          <a:xfrm>
            <a:off x="8039331" y="1580906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g*(a’),  but </a:t>
            </a:r>
            <a:r>
              <a:rPr lang="en-US" dirty="0">
                <a:solidFill>
                  <a:srgbClr val="00B050"/>
                </a:solidFill>
              </a:rPr>
              <a:t>g*(a’) + c(a’, a) </a:t>
            </a:r>
            <a:r>
              <a:rPr lang="en-US" dirty="0"/>
              <a:t>!!!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C763820-AEF3-4F73-B790-20A850E2C811}"/>
              </a:ext>
            </a:extLst>
          </p:cNvPr>
          <p:cNvSpPr txBox="1"/>
          <p:nvPr/>
        </p:nvSpPr>
        <p:spPr>
          <a:xfrm>
            <a:off x="9276080" y="1986921"/>
            <a:ext cx="71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Why?</a:t>
            </a:r>
            <a:endParaRPr lang="ru-RU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810D8D12-2ADD-423F-8D2E-24A6083EE35F}"/>
              </a:ext>
            </a:extLst>
          </p:cNvPr>
          <p:cNvSpPr/>
          <p:nvPr/>
        </p:nvSpPr>
        <p:spPr>
          <a:xfrm>
            <a:off x="9144342" y="2622312"/>
            <a:ext cx="411944" cy="41194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415A5D6D-216C-4F8E-87DE-7275B7FCA880}"/>
              </a:ext>
            </a:extLst>
          </p:cNvPr>
          <p:cNvCxnSpPr>
            <a:cxnSpLocks/>
          </p:cNvCxnSpPr>
          <p:nvPr/>
        </p:nvCxnSpPr>
        <p:spPr>
          <a:xfrm flipH="1">
            <a:off x="8603401" y="3850256"/>
            <a:ext cx="548640" cy="60063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AAB59A22-E37F-4076-9ECE-1CBCF6803631}"/>
              </a:ext>
            </a:extLst>
          </p:cNvPr>
          <p:cNvCxnSpPr>
            <a:cxnSpLocks/>
          </p:cNvCxnSpPr>
          <p:nvPr/>
        </p:nvCxnSpPr>
        <p:spPr>
          <a:xfrm>
            <a:off x="9374858" y="3034256"/>
            <a:ext cx="0" cy="57570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E6ED0E4-2701-4ABA-BB3A-685F337C7592}"/>
              </a:ext>
            </a:extLst>
          </p:cNvPr>
          <p:cNvSpPr txBox="1"/>
          <p:nvPr/>
        </p:nvSpPr>
        <p:spPr>
          <a:xfrm>
            <a:off x="8039331" y="5286608"/>
            <a:ext cx="269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That’s the least cost path</a:t>
            </a: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6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G*-value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14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580906"/>
            <a:ext cx="5899467" cy="2058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" name="Picture 12" descr="fig-mt-graph-path-1">
            <a:extLst>
              <a:ext uri="{FF2B5EF4-FFF2-40B4-BE49-F238E27FC236}">
                <a16:creationId xmlns:a16="http://schemas.microsoft.com/office/drawing/2014/main" xmlns="" id="{21BC0BB0-C8FE-4F66-BC4C-CD606C263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039331" y="2406287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32">
            <a:extLst>
              <a:ext uri="{FF2B5EF4-FFF2-40B4-BE49-F238E27FC236}">
                <a16:creationId xmlns:a16="http://schemas.microsoft.com/office/drawing/2014/main" xmlns="" id="{817F2C84-5753-4504-87AA-D612C8142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2473" y="396946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 Box 52">
            <a:extLst>
              <a:ext uri="{FF2B5EF4-FFF2-40B4-BE49-F238E27FC236}">
                <a16:creationId xmlns:a16="http://schemas.microsoft.com/office/drawing/2014/main" xmlns="" id="{8F24E4C6-3BC4-469D-928A-6BD8050FB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137" y="350780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Text Box 32">
            <a:extLst>
              <a:ext uri="{FF2B5EF4-FFF2-40B4-BE49-F238E27FC236}">
                <a16:creationId xmlns:a16="http://schemas.microsoft.com/office/drawing/2014/main" xmlns="" id="{6F29F25C-0C52-47E3-A795-1AE50DDB2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6701" y="388162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" name="Text Box 32">
            <a:extLst>
              <a:ext uri="{FF2B5EF4-FFF2-40B4-BE49-F238E27FC236}">
                <a16:creationId xmlns:a16="http://schemas.microsoft.com/office/drawing/2014/main" xmlns="" id="{B73F5992-E213-4B83-849C-6C3D0E846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5506" y="438652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9" name="Text Box 32">
            <a:extLst>
              <a:ext uri="{FF2B5EF4-FFF2-40B4-BE49-F238E27FC236}">
                <a16:creationId xmlns:a16="http://schemas.microsoft.com/office/drawing/2014/main" xmlns="" id="{A7F37D30-96B0-4CCA-994E-7199457AB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120" y="309391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Text Box 32">
            <a:extLst>
              <a:ext uri="{FF2B5EF4-FFF2-40B4-BE49-F238E27FC236}">
                <a16:creationId xmlns:a16="http://schemas.microsoft.com/office/drawing/2014/main" xmlns="" id="{0E5F0930-0A8D-492C-8728-060515B3A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5825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1" name="Text Box 32">
            <a:extLst>
              <a:ext uri="{FF2B5EF4-FFF2-40B4-BE49-F238E27FC236}">
                <a16:creationId xmlns:a16="http://schemas.microsoft.com/office/drawing/2014/main" xmlns="" id="{1EA88559-02EE-42EB-83FB-1A234D4ED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153" y="351097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2" name="Text Box 32">
            <a:extLst>
              <a:ext uri="{FF2B5EF4-FFF2-40B4-BE49-F238E27FC236}">
                <a16:creationId xmlns:a16="http://schemas.microsoft.com/office/drawing/2014/main" xmlns="" id="{F83EC864-742E-4983-9301-8A004BBD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365" y="35194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3" name="Text Box 32">
            <a:extLst>
              <a:ext uri="{FF2B5EF4-FFF2-40B4-BE49-F238E27FC236}">
                <a16:creationId xmlns:a16="http://schemas.microsoft.com/office/drawing/2014/main" xmlns="" id="{4F9DABB3-E2AF-4FBA-8269-531410417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4835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xmlns="" id="{393C97F7-A294-4D00-A07D-3637F11E0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5" name="Text Box 32">
            <a:extLst>
              <a:ext uri="{FF2B5EF4-FFF2-40B4-BE49-F238E27FC236}">
                <a16:creationId xmlns:a16="http://schemas.microsoft.com/office/drawing/2014/main" xmlns="" id="{1B0F520A-E2D5-435D-9156-11D2AED30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777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xmlns="" id="{F0F1A423-790B-4DCF-AEC3-349432762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497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xmlns="" id="{8AF89669-A247-4A62-A453-6177A6C79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43928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xmlns="" id="{20617D92-045E-491C-82DB-A2DEDE661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681" y="396084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xmlns="" id="{A9CDA67E-3154-451F-8AC4-99235D43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777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xmlns="" id="{06B135D6-F01D-4EFE-A34A-13D03F1BE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396084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xmlns="" id="{FF013038-C307-4AEE-AD78-CE90A432E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585" y="3918456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5" name="Text Box 52">
            <a:extLst>
              <a:ext uri="{FF2B5EF4-FFF2-40B4-BE49-F238E27FC236}">
                <a16:creationId xmlns:a16="http://schemas.microsoft.com/office/drawing/2014/main" xmlns="" id="{06729895-98FC-4BD4-9A4D-AB0090742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1449" y="435979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6" name="Text Box 52">
            <a:extLst>
              <a:ext uri="{FF2B5EF4-FFF2-40B4-BE49-F238E27FC236}">
                <a16:creationId xmlns:a16="http://schemas.microsoft.com/office/drawing/2014/main" xmlns="" id="{8DF8DB74-5056-49A4-9684-75822B1E9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5723" y="349820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7" name="Text Box 52">
            <a:extLst>
              <a:ext uri="{FF2B5EF4-FFF2-40B4-BE49-F238E27FC236}">
                <a16:creationId xmlns:a16="http://schemas.microsoft.com/office/drawing/2014/main" xmlns="" id="{5EE6441E-C908-4123-A0C5-B41671F3A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6415" y="265295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28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F3AE6BC7-000E-4C91-A3EC-F0C8B4229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0689" y="43928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9" name="Text Box 52">
            <a:extLst>
              <a:ext uri="{FF2B5EF4-FFF2-40B4-BE49-F238E27FC236}">
                <a16:creationId xmlns:a16="http://schemas.microsoft.com/office/drawing/2014/main" xmlns="" id="{5C632B41-A3C4-4196-A418-2611B8BC0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5825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Text Box 52">
            <a:extLst>
              <a:ext uri="{FF2B5EF4-FFF2-40B4-BE49-F238E27FC236}">
                <a16:creationId xmlns:a16="http://schemas.microsoft.com/office/drawing/2014/main" xmlns="" id="{9BE99594-6B66-42D2-AA4C-F2B008DFD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729" y="35287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 Box 52">
            <a:extLst>
              <a:ext uri="{FF2B5EF4-FFF2-40B4-BE49-F238E27FC236}">
                <a16:creationId xmlns:a16="http://schemas.microsoft.com/office/drawing/2014/main" xmlns="" id="{D603FBB4-12C9-49A6-B8D0-B90587A85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729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2" name="Объект 2">
            <a:extLst>
              <a:ext uri="{FF2B5EF4-FFF2-40B4-BE49-F238E27FC236}">
                <a16:creationId xmlns:a16="http://schemas.microsoft.com/office/drawing/2014/main" xmlns="" id="{03C2EA0F-4335-4B12-B10E-47C2487DD38C}"/>
              </a:ext>
            </a:extLst>
          </p:cNvPr>
          <p:cNvSpPr txBox="1">
            <a:spLocks/>
          </p:cNvSpPr>
          <p:nvPr/>
        </p:nvSpPr>
        <p:spPr>
          <a:xfrm>
            <a:off x="1171892" y="4790506"/>
            <a:ext cx="5899467" cy="2058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What if all g*-values are known?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Path can be reconstructed by a simple back-propagating algorithm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810D8D12-2ADD-423F-8D2E-24A6083EE35F}"/>
              </a:ext>
            </a:extLst>
          </p:cNvPr>
          <p:cNvSpPr/>
          <p:nvPr/>
        </p:nvSpPr>
        <p:spPr>
          <a:xfrm>
            <a:off x="9144342" y="2622312"/>
            <a:ext cx="411944" cy="41194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415A5D6D-216C-4F8E-87DE-7275B7FCA880}"/>
              </a:ext>
            </a:extLst>
          </p:cNvPr>
          <p:cNvCxnSpPr>
            <a:cxnSpLocks/>
          </p:cNvCxnSpPr>
          <p:nvPr/>
        </p:nvCxnSpPr>
        <p:spPr>
          <a:xfrm flipH="1">
            <a:off x="8603401" y="3850256"/>
            <a:ext cx="548640" cy="60063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AAB59A22-E37F-4076-9ECE-1CBCF6803631}"/>
              </a:ext>
            </a:extLst>
          </p:cNvPr>
          <p:cNvCxnSpPr>
            <a:cxnSpLocks/>
          </p:cNvCxnSpPr>
          <p:nvPr/>
        </p:nvCxnSpPr>
        <p:spPr>
          <a:xfrm>
            <a:off x="9374858" y="3034256"/>
            <a:ext cx="0" cy="57570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986E285-74C6-439B-8C04-86150F475A1A}"/>
              </a:ext>
            </a:extLst>
          </p:cNvPr>
          <p:cNvSpPr txBox="1"/>
          <p:nvPr/>
        </p:nvSpPr>
        <p:spPr>
          <a:xfrm>
            <a:off x="1309112" y="2470212"/>
            <a:ext cx="5365952" cy="2123658"/>
          </a:xfrm>
          <a:custGeom>
            <a:avLst/>
            <a:gdLst>
              <a:gd name="connsiteX0" fmla="*/ 0 w 5365952"/>
              <a:gd name="connsiteY0" fmla="*/ 0 h 2123658"/>
              <a:gd name="connsiteX1" fmla="*/ 670744 w 5365952"/>
              <a:gd name="connsiteY1" fmla="*/ 0 h 2123658"/>
              <a:gd name="connsiteX2" fmla="*/ 1180509 w 5365952"/>
              <a:gd name="connsiteY2" fmla="*/ 0 h 2123658"/>
              <a:gd name="connsiteX3" fmla="*/ 1851253 w 5365952"/>
              <a:gd name="connsiteY3" fmla="*/ 0 h 2123658"/>
              <a:gd name="connsiteX4" fmla="*/ 2575657 w 5365952"/>
              <a:gd name="connsiteY4" fmla="*/ 0 h 2123658"/>
              <a:gd name="connsiteX5" fmla="*/ 3246401 w 5365952"/>
              <a:gd name="connsiteY5" fmla="*/ 0 h 2123658"/>
              <a:gd name="connsiteX6" fmla="*/ 3970804 w 5365952"/>
              <a:gd name="connsiteY6" fmla="*/ 0 h 2123658"/>
              <a:gd name="connsiteX7" fmla="*/ 4480570 w 5365952"/>
              <a:gd name="connsiteY7" fmla="*/ 0 h 2123658"/>
              <a:gd name="connsiteX8" fmla="*/ 5365952 w 5365952"/>
              <a:gd name="connsiteY8" fmla="*/ 0 h 2123658"/>
              <a:gd name="connsiteX9" fmla="*/ 5365952 w 5365952"/>
              <a:gd name="connsiteY9" fmla="*/ 467205 h 2123658"/>
              <a:gd name="connsiteX10" fmla="*/ 5365952 w 5365952"/>
              <a:gd name="connsiteY10" fmla="*/ 998119 h 2123658"/>
              <a:gd name="connsiteX11" fmla="*/ 5365952 w 5365952"/>
              <a:gd name="connsiteY11" fmla="*/ 1571507 h 2123658"/>
              <a:gd name="connsiteX12" fmla="*/ 5365952 w 5365952"/>
              <a:gd name="connsiteY12" fmla="*/ 2123658 h 2123658"/>
              <a:gd name="connsiteX13" fmla="*/ 4856187 w 5365952"/>
              <a:gd name="connsiteY13" fmla="*/ 2123658 h 2123658"/>
              <a:gd name="connsiteX14" fmla="*/ 4078124 w 5365952"/>
              <a:gd name="connsiteY14" fmla="*/ 2123658 h 2123658"/>
              <a:gd name="connsiteX15" fmla="*/ 3568358 w 5365952"/>
              <a:gd name="connsiteY15" fmla="*/ 2123658 h 2123658"/>
              <a:gd name="connsiteX16" fmla="*/ 2843955 w 5365952"/>
              <a:gd name="connsiteY16" fmla="*/ 2123658 h 2123658"/>
              <a:gd name="connsiteX17" fmla="*/ 2173211 w 5365952"/>
              <a:gd name="connsiteY17" fmla="*/ 2123658 h 2123658"/>
              <a:gd name="connsiteX18" fmla="*/ 1609786 w 5365952"/>
              <a:gd name="connsiteY18" fmla="*/ 2123658 h 2123658"/>
              <a:gd name="connsiteX19" fmla="*/ 831723 w 5365952"/>
              <a:gd name="connsiteY19" fmla="*/ 2123658 h 2123658"/>
              <a:gd name="connsiteX20" fmla="*/ 0 w 5365952"/>
              <a:gd name="connsiteY20" fmla="*/ 2123658 h 2123658"/>
              <a:gd name="connsiteX21" fmla="*/ 0 w 5365952"/>
              <a:gd name="connsiteY21" fmla="*/ 1592744 h 2123658"/>
              <a:gd name="connsiteX22" fmla="*/ 0 w 5365952"/>
              <a:gd name="connsiteY22" fmla="*/ 1104302 h 2123658"/>
              <a:gd name="connsiteX23" fmla="*/ 0 w 5365952"/>
              <a:gd name="connsiteY23" fmla="*/ 594624 h 2123658"/>
              <a:gd name="connsiteX24" fmla="*/ 0 w 5365952"/>
              <a:gd name="connsiteY24" fmla="*/ 0 h 212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65952" h="2123658" extrusionOk="0">
                <a:moveTo>
                  <a:pt x="0" y="0"/>
                </a:moveTo>
                <a:cubicBezTo>
                  <a:pt x="206355" y="-32778"/>
                  <a:pt x="468894" y="-33151"/>
                  <a:pt x="670744" y="0"/>
                </a:cubicBezTo>
                <a:cubicBezTo>
                  <a:pt x="872594" y="33151"/>
                  <a:pt x="939771" y="-15372"/>
                  <a:pt x="1180509" y="0"/>
                </a:cubicBezTo>
                <a:cubicBezTo>
                  <a:pt x="1421247" y="15372"/>
                  <a:pt x="1550289" y="-12634"/>
                  <a:pt x="1851253" y="0"/>
                </a:cubicBezTo>
                <a:cubicBezTo>
                  <a:pt x="2152217" y="12634"/>
                  <a:pt x="2295867" y="-31855"/>
                  <a:pt x="2575657" y="0"/>
                </a:cubicBezTo>
                <a:cubicBezTo>
                  <a:pt x="2855447" y="31855"/>
                  <a:pt x="3001932" y="23581"/>
                  <a:pt x="3246401" y="0"/>
                </a:cubicBezTo>
                <a:cubicBezTo>
                  <a:pt x="3490870" y="-23581"/>
                  <a:pt x="3616369" y="-31873"/>
                  <a:pt x="3970804" y="0"/>
                </a:cubicBezTo>
                <a:cubicBezTo>
                  <a:pt x="4325239" y="31873"/>
                  <a:pt x="4331066" y="-18536"/>
                  <a:pt x="4480570" y="0"/>
                </a:cubicBezTo>
                <a:cubicBezTo>
                  <a:pt x="4630074" y="18536"/>
                  <a:pt x="5124999" y="38516"/>
                  <a:pt x="5365952" y="0"/>
                </a:cubicBezTo>
                <a:cubicBezTo>
                  <a:pt x="5348380" y="202752"/>
                  <a:pt x="5353030" y="366576"/>
                  <a:pt x="5365952" y="467205"/>
                </a:cubicBezTo>
                <a:cubicBezTo>
                  <a:pt x="5378874" y="567834"/>
                  <a:pt x="5350585" y="887696"/>
                  <a:pt x="5365952" y="998119"/>
                </a:cubicBezTo>
                <a:cubicBezTo>
                  <a:pt x="5381319" y="1108542"/>
                  <a:pt x="5389714" y="1356376"/>
                  <a:pt x="5365952" y="1571507"/>
                </a:cubicBezTo>
                <a:cubicBezTo>
                  <a:pt x="5342190" y="1786638"/>
                  <a:pt x="5387913" y="1870114"/>
                  <a:pt x="5365952" y="2123658"/>
                </a:cubicBezTo>
                <a:cubicBezTo>
                  <a:pt x="5219136" y="2146872"/>
                  <a:pt x="5008041" y="2144171"/>
                  <a:pt x="4856187" y="2123658"/>
                </a:cubicBezTo>
                <a:cubicBezTo>
                  <a:pt x="4704334" y="2103145"/>
                  <a:pt x="4442352" y="2147781"/>
                  <a:pt x="4078124" y="2123658"/>
                </a:cubicBezTo>
                <a:cubicBezTo>
                  <a:pt x="3713896" y="2099535"/>
                  <a:pt x="3709514" y="2134653"/>
                  <a:pt x="3568358" y="2123658"/>
                </a:cubicBezTo>
                <a:cubicBezTo>
                  <a:pt x="3427202" y="2112663"/>
                  <a:pt x="3142345" y="2093772"/>
                  <a:pt x="2843955" y="2123658"/>
                </a:cubicBezTo>
                <a:cubicBezTo>
                  <a:pt x="2545565" y="2153544"/>
                  <a:pt x="2486276" y="2102988"/>
                  <a:pt x="2173211" y="2123658"/>
                </a:cubicBezTo>
                <a:cubicBezTo>
                  <a:pt x="1860146" y="2144328"/>
                  <a:pt x="1776761" y="2140448"/>
                  <a:pt x="1609786" y="2123658"/>
                </a:cubicBezTo>
                <a:cubicBezTo>
                  <a:pt x="1442811" y="2106868"/>
                  <a:pt x="1148929" y="2155554"/>
                  <a:pt x="831723" y="2123658"/>
                </a:cubicBezTo>
                <a:cubicBezTo>
                  <a:pt x="514517" y="2091762"/>
                  <a:pt x="273125" y="2137527"/>
                  <a:pt x="0" y="2123658"/>
                </a:cubicBezTo>
                <a:cubicBezTo>
                  <a:pt x="13499" y="1934934"/>
                  <a:pt x="-24879" y="1757739"/>
                  <a:pt x="0" y="1592744"/>
                </a:cubicBezTo>
                <a:cubicBezTo>
                  <a:pt x="24879" y="1427749"/>
                  <a:pt x="10132" y="1204846"/>
                  <a:pt x="0" y="1104302"/>
                </a:cubicBezTo>
                <a:cubicBezTo>
                  <a:pt x="-10132" y="1003758"/>
                  <a:pt x="-24709" y="805593"/>
                  <a:pt x="0" y="594624"/>
                </a:cubicBezTo>
                <a:cubicBezTo>
                  <a:pt x="24709" y="383655"/>
                  <a:pt x="-15319" y="19779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xmlns="" sd="24566640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</a:rPr>
              <a:t>Finding a path </a:t>
            </a:r>
            <a:br>
              <a:rPr lang="en-US" sz="4400" b="1" dirty="0">
                <a:solidFill>
                  <a:srgbClr val="00B0F0"/>
                </a:solidFill>
              </a:rPr>
            </a:br>
            <a:r>
              <a:rPr lang="en-US" sz="4400" b="1" dirty="0">
                <a:solidFill>
                  <a:srgbClr val="00B0F0"/>
                </a:solidFill>
              </a:rPr>
              <a:t>= </a:t>
            </a:r>
            <a:br>
              <a:rPr lang="en-US" sz="4400" b="1" dirty="0">
                <a:solidFill>
                  <a:srgbClr val="00B0F0"/>
                </a:solidFill>
              </a:rPr>
            </a:br>
            <a:r>
              <a:rPr lang="en-US" sz="4400" b="1" dirty="0">
                <a:solidFill>
                  <a:srgbClr val="00B0F0"/>
                </a:solidFill>
              </a:rPr>
              <a:t>estimating g*-values</a:t>
            </a:r>
            <a:endParaRPr lang="ru-RU" sz="4400" b="1" dirty="0">
              <a:solidFill>
                <a:srgbClr val="00B0F0"/>
              </a:solidFill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xmlns="" id="{0612BD0C-F2CB-44CD-A7CE-23FD035F1B1D}"/>
              </a:ext>
            </a:extLst>
          </p:cNvPr>
          <p:cNvCxnSpPr>
            <a:cxnSpLocks/>
            <a:stCxn id="42" idx="1"/>
            <a:endCxn id="7" idx="1"/>
          </p:cNvCxnSpPr>
          <p:nvPr/>
        </p:nvCxnSpPr>
        <p:spPr>
          <a:xfrm rot="10800000" flipH="1">
            <a:off x="1171892" y="3532041"/>
            <a:ext cx="137220" cy="2287596"/>
          </a:xfrm>
          <a:prstGeom prst="curvedConnector3">
            <a:avLst>
              <a:gd name="adj1" fmla="val -44054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87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Estimating G*-values: expansion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15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580906"/>
            <a:ext cx="6824481" cy="2058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32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b="0" dirty="0">
                <a:cs typeface="Times New Roman" panose="02020603050405020304" pitchFamily="18" charset="0"/>
              </a:rPr>
              <a:t>is known for some </a:t>
            </a:r>
            <a:r>
              <a:rPr lang="en-US" sz="32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="0" dirty="0">
                <a:cs typeface="Times New Roman" panose="02020603050405020304" pitchFamily="18" charset="0"/>
              </a:rPr>
              <a:t>. What next?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" name="Picture 12" descr="fig-mt-graph-path-1">
            <a:extLst>
              <a:ext uri="{FF2B5EF4-FFF2-40B4-BE49-F238E27FC236}">
                <a16:creationId xmlns:a16="http://schemas.microsoft.com/office/drawing/2014/main" xmlns="" id="{21BC0BB0-C8FE-4F66-BC4C-CD606C263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039331" y="2406287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32">
            <a:extLst>
              <a:ext uri="{FF2B5EF4-FFF2-40B4-BE49-F238E27FC236}">
                <a16:creationId xmlns:a16="http://schemas.microsoft.com/office/drawing/2014/main" xmlns="" id="{817F2C84-5753-4504-87AA-D612C8142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2473" y="396946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 Box 52">
            <a:extLst>
              <a:ext uri="{FF2B5EF4-FFF2-40B4-BE49-F238E27FC236}">
                <a16:creationId xmlns:a16="http://schemas.microsoft.com/office/drawing/2014/main" xmlns="" id="{8F24E4C6-3BC4-469D-928A-6BD8050FB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137" y="350780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?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Text Box 32">
            <a:extLst>
              <a:ext uri="{FF2B5EF4-FFF2-40B4-BE49-F238E27FC236}">
                <a16:creationId xmlns:a16="http://schemas.microsoft.com/office/drawing/2014/main" xmlns="" id="{6F29F25C-0C52-47E3-A795-1AE50DDB2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6701" y="388162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" name="Text Box 32">
            <a:extLst>
              <a:ext uri="{FF2B5EF4-FFF2-40B4-BE49-F238E27FC236}">
                <a16:creationId xmlns:a16="http://schemas.microsoft.com/office/drawing/2014/main" xmlns="" id="{B73F5992-E213-4B83-849C-6C3D0E846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5506" y="438652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9" name="Text Box 32">
            <a:extLst>
              <a:ext uri="{FF2B5EF4-FFF2-40B4-BE49-F238E27FC236}">
                <a16:creationId xmlns:a16="http://schemas.microsoft.com/office/drawing/2014/main" xmlns="" id="{A7F37D30-96B0-4CCA-994E-7199457AB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120" y="309391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Text Box 32">
            <a:extLst>
              <a:ext uri="{FF2B5EF4-FFF2-40B4-BE49-F238E27FC236}">
                <a16:creationId xmlns:a16="http://schemas.microsoft.com/office/drawing/2014/main" xmlns="" id="{0E5F0930-0A8D-492C-8728-060515B3A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5825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1" name="Text Box 32">
            <a:extLst>
              <a:ext uri="{FF2B5EF4-FFF2-40B4-BE49-F238E27FC236}">
                <a16:creationId xmlns:a16="http://schemas.microsoft.com/office/drawing/2014/main" xmlns="" id="{1EA88559-02EE-42EB-83FB-1A234D4ED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153" y="351097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2" name="Text Box 32">
            <a:extLst>
              <a:ext uri="{FF2B5EF4-FFF2-40B4-BE49-F238E27FC236}">
                <a16:creationId xmlns:a16="http://schemas.microsoft.com/office/drawing/2014/main" xmlns="" id="{F83EC864-742E-4983-9301-8A004BBD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365" y="35194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3" name="Text Box 32">
            <a:extLst>
              <a:ext uri="{FF2B5EF4-FFF2-40B4-BE49-F238E27FC236}">
                <a16:creationId xmlns:a16="http://schemas.microsoft.com/office/drawing/2014/main" xmlns="" id="{4F9DABB3-E2AF-4FBA-8269-531410417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4835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xmlns="" id="{393C97F7-A294-4D00-A07D-3637F11E0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5" name="Text Box 32">
            <a:extLst>
              <a:ext uri="{FF2B5EF4-FFF2-40B4-BE49-F238E27FC236}">
                <a16:creationId xmlns:a16="http://schemas.microsoft.com/office/drawing/2014/main" xmlns="" id="{1B0F520A-E2D5-435D-9156-11D2AED30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777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xmlns="" id="{F0F1A423-790B-4DCF-AEC3-349432762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497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xmlns="" id="{8AF89669-A247-4A62-A453-6177A6C79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43928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xmlns="" id="{20617D92-045E-491C-82DB-A2DEDE661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681" y="396084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xmlns="" id="{A9CDA67E-3154-451F-8AC4-99235D43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777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xmlns="" id="{06B135D6-F01D-4EFE-A34A-13D03F1BE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396084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xmlns="" id="{FF013038-C307-4AEE-AD78-CE90A432E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585" y="3918456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5" name="Text Box 52">
            <a:extLst>
              <a:ext uri="{FF2B5EF4-FFF2-40B4-BE49-F238E27FC236}">
                <a16:creationId xmlns:a16="http://schemas.microsoft.com/office/drawing/2014/main" xmlns="" id="{06729895-98FC-4BD4-9A4D-AB0090742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1449" y="435979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?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6" name="Text Box 52">
            <a:extLst>
              <a:ext uri="{FF2B5EF4-FFF2-40B4-BE49-F238E27FC236}">
                <a16:creationId xmlns:a16="http://schemas.microsoft.com/office/drawing/2014/main" xmlns="" id="{8DF8DB74-5056-49A4-9684-75822B1E9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5723" y="349820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?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7" name="Text Box 52">
            <a:extLst>
              <a:ext uri="{FF2B5EF4-FFF2-40B4-BE49-F238E27FC236}">
                <a16:creationId xmlns:a16="http://schemas.microsoft.com/office/drawing/2014/main" xmlns="" id="{5EE6441E-C908-4123-A0C5-B41671F3A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6415" y="265295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?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F3AE6BC7-000E-4C91-A3EC-F0C8B4229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0689" y="43928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?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9" name="Text Box 52">
            <a:extLst>
              <a:ext uri="{FF2B5EF4-FFF2-40B4-BE49-F238E27FC236}">
                <a16:creationId xmlns:a16="http://schemas.microsoft.com/office/drawing/2014/main" xmlns="" id="{5C632B41-A3C4-4196-A418-2611B8BC0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5825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Text Box 52">
            <a:extLst>
              <a:ext uri="{FF2B5EF4-FFF2-40B4-BE49-F238E27FC236}">
                <a16:creationId xmlns:a16="http://schemas.microsoft.com/office/drawing/2014/main" xmlns="" id="{9BE99594-6B66-42D2-AA4C-F2B008DFD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729" y="35287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?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 Box 52">
            <a:extLst>
              <a:ext uri="{FF2B5EF4-FFF2-40B4-BE49-F238E27FC236}">
                <a16:creationId xmlns:a16="http://schemas.microsoft.com/office/drawing/2014/main" xmlns="" id="{D603FBB4-12C9-49A6-B8D0-B90587A85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729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?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2" name="Объект 2">
            <a:extLst>
              <a:ext uri="{FF2B5EF4-FFF2-40B4-BE49-F238E27FC236}">
                <a16:creationId xmlns:a16="http://schemas.microsoft.com/office/drawing/2014/main" xmlns="" id="{03C2EA0F-4335-4B12-B10E-47C2487DD38C}"/>
              </a:ext>
            </a:extLst>
          </p:cNvPr>
          <p:cNvSpPr txBox="1">
            <a:spLocks/>
          </p:cNvSpPr>
          <p:nvPr/>
        </p:nvSpPr>
        <p:spPr>
          <a:xfrm>
            <a:off x="1171892" y="4790506"/>
            <a:ext cx="5899467" cy="2058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How can we use g*(a) to compute other g*-values?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986E285-74C6-439B-8C04-86150F475A1A}"/>
              </a:ext>
            </a:extLst>
          </p:cNvPr>
          <p:cNvSpPr txBox="1"/>
          <p:nvPr/>
        </p:nvSpPr>
        <p:spPr>
          <a:xfrm>
            <a:off x="1501446" y="2493053"/>
            <a:ext cx="5365952" cy="1492716"/>
          </a:xfrm>
          <a:custGeom>
            <a:avLst/>
            <a:gdLst>
              <a:gd name="connsiteX0" fmla="*/ 0 w 5365952"/>
              <a:gd name="connsiteY0" fmla="*/ 0 h 1492716"/>
              <a:gd name="connsiteX1" fmla="*/ 670744 w 5365952"/>
              <a:gd name="connsiteY1" fmla="*/ 0 h 1492716"/>
              <a:gd name="connsiteX2" fmla="*/ 1180509 w 5365952"/>
              <a:gd name="connsiteY2" fmla="*/ 0 h 1492716"/>
              <a:gd name="connsiteX3" fmla="*/ 1851253 w 5365952"/>
              <a:gd name="connsiteY3" fmla="*/ 0 h 1492716"/>
              <a:gd name="connsiteX4" fmla="*/ 2575657 w 5365952"/>
              <a:gd name="connsiteY4" fmla="*/ 0 h 1492716"/>
              <a:gd name="connsiteX5" fmla="*/ 3246401 w 5365952"/>
              <a:gd name="connsiteY5" fmla="*/ 0 h 1492716"/>
              <a:gd name="connsiteX6" fmla="*/ 3970804 w 5365952"/>
              <a:gd name="connsiteY6" fmla="*/ 0 h 1492716"/>
              <a:gd name="connsiteX7" fmla="*/ 4480570 w 5365952"/>
              <a:gd name="connsiteY7" fmla="*/ 0 h 1492716"/>
              <a:gd name="connsiteX8" fmla="*/ 5365952 w 5365952"/>
              <a:gd name="connsiteY8" fmla="*/ 0 h 1492716"/>
              <a:gd name="connsiteX9" fmla="*/ 5365952 w 5365952"/>
              <a:gd name="connsiteY9" fmla="*/ 452791 h 1492716"/>
              <a:gd name="connsiteX10" fmla="*/ 5365952 w 5365952"/>
              <a:gd name="connsiteY10" fmla="*/ 950363 h 1492716"/>
              <a:gd name="connsiteX11" fmla="*/ 5365952 w 5365952"/>
              <a:gd name="connsiteY11" fmla="*/ 1492716 h 1492716"/>
              <a:gd name="connsiteX12" fmla="*/ 4748868 w 5365952"/>
              <a:gd name="connsiteY12" fmla="*/ 1492716 h 1492716"/>
              <a:gd name="connsiteX13" fmla="*/ 4078124 w 5365952"/>
              <a:gd name="connsiteY13" fmla="*/ 1492716 h 1492716"/>
              <a:gd name="connsiteX14" fmla="*/ 3300060 w 5365952"/>
              <a:gd name="connsiteY14" fmla="*/ 1492716 h 1492716"/>
              <a:gd name="connsiteX15" fmla="*/ 2790295 w 5365952"/>
              <a:gd name="connsiteY15" fmla="*/ 1492716 h 1492716"/>
              <a:gd name="connsiteX16" fmla="*/ 2065892 w 5365952"/>
              <a:gd name="connsiteY16" fmla="*/ 1492716 h 1492716"/>
              <a:gd name="connsiteX17" fmla="*/ 1395148 w 5365952"/>
              <a:gd name="connsiteY17" fmla="*/ 1492716 h 1492716"/>
              <a:gd name="connsiteX18" fmla="*/ 831723 w 5365952"/>
              <a:gd name="connsiteY18" fmla="*/ 1492716 h 1492716"/>
              <a:gd name="connsiteX19" fmla="*/ 0 w 5365952"/>
              <a:gd name="connsiteY19" fmla="*/ 1492716 h 1492716"/>
              <a:gd name="connsiteX20" fmla="*/ 0 w 5365952"/>
              <a:gd name="connsiteY20" fmla="*/ 1024998 h 1492716"/>
              <a:gd name="connsiteX21" fmla="*/ 0 w 5365952"/>
              <a:gd name="connsiteY21" fmla="*/ 557281 h 1492716"/>
              <a:gd name="connsiteX22" fmla="*/ 0 w 5365952"/>
              <a:gd name="connsiteY22" fmla="*/ 0 h 149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365952" h="1492716" extrusionOk="0">
                <a:moveTo>
                  <a:pt x="0" y="0"/>
                </a:moveTo>
                <a:cubicBezTo>
                  <a:pt x="206355" y="-32778"/>
                  <a:pt x="468894" y="-33151"/>
                  <a:pt x="670744" y="0"/>
                </a:cubicBezTo>
                <a:cubicBezTo>
                  <a:pt x="872594" y="33151"/>
                  <a:pt x="939771" y="-15372"/>
                  <a:pt x="1180509" y="0"/>
                </a:cubicBezTo>
                <a:cubicBezTo>
                  <a:pt x="1421247" y="15372"/>
                  <a:pt x="1550289" y="-12634"/>
                  <a:pt x="1851253" y="0"/>
                </a:cubicBezTo>
                <a:cubicBezTo>
                  <a:pt x="2152217" y="12634"/>
                  <a:pt x="2295867" y="-31855"/>
                  <a:pt x="2575657" y="0"/>
                </a:cubicBezTo>
                <a:cubicBezTo>
                  <a:pt x="2855447" y="31855"/>
                  <a:pt x="3001932" y="23581"/>
                  <a:pt x="3246401" y="0"/>
                </a:cubicBezTo>
                <a:cubicBezTo>
                  <a:pt x="3490870" y="-23581"/>
                  <a:pt x="3616369" y="-31873"/>
                  <a:pt x="3970804" y="0"/>
                </a:cubicBezTo>
                <a:cubicBezTo>
                  <a:pt x="4325239" y="31873"/>
                  <a:pt x="4331066" y="-18536"/>
                  <a:pt x="4480570" y="0"/>
                </a:cubicBezTo>
                <a:cubicBezTo>
                  <a:pt x="4630074" y="18536"/>
                  <a:pt x="5124999" y="38516"/>
                  <a:pt x="5365952" y="0"/>
                </a:cubicBezTo>
                <a:cubicBezTo>
                  <a:pt x="5351638" y="150447"/>
                  <a:pt x="5345825" y="302898"/>
                  <a:pt x="5365952" y="452791"/>
                </a:cubicBezTo>
                <a:cubicBezTo>
                  <a:pt x="5386079" y="602684"/>
                  <a:pt x="5367039" y="819053"/>
                  <a:pt x="5365952" y="950363"/>
                </a:cubicBezTo>
                <a:cubicBezTo>
                  <a:pt x="5364865" y="1081673"/>
                  <a:pt x="5352174" y="1290341"/>
                  <a:pt x="5365952" y="1492716"/>
                </a:cubicBezTo>
                <a:cubicBezTo>
                  <a:pt x="5212269" y="1514717"/>
                  <a:pt x="5015689" y="1502994"/>
                  <a:pt x="4748868" y="1492716"/>
                </a:cubicBezTo>
                <a:cubicBezTo>
                  <a:pt x="4482047" y="1482438"/>
                  <a:pt x="4236208" y="1498279"/>
                  <a:pt x="4078124" y="1492716"/>
                </a:cubicBezTo>
                <a:cubicBezTo>
                  <a:pt x="3920040" y="1487153"/>
                  <a:pt x="3668171" y="1518215"/>
                  <a:pt x="3300060" y="1492716"/>
                </a:cubicBezTo>
                <a:cubicBezTo>
                  <a:pt x="2931949" y="1467217"/>
                  <a:pt x="2929305" y="1496960"/>
                  <a:pt x="2790295" y="1492716"/>
                </a:cubicBezTo>
                <a:cubicBezTo>
                  <a:pt x="2651286" y="1488472"/>
                  <a:pt x="2364282" y="1462830"/>
                  <a:pt x="2065892" y="1492716"/>
                </a:cubicBezTo>
                <a:cubicBezTo>
                  <a:pt x="1767502" y="1522602"/>
                  <a:pt x="1708213" y="1472046"/>
                  <a:pt x="1395148" y="1492716"/>
                </a:cubicBezTo>
                <a:cubicBezTo>
                  <a:pt x="1082083" y="1513386"/>
                  <a:pt x="998698" y="1509506"/>
                  <a:pt x="831723" y="1492716"/>
                </a:cubicBezTo>
                <a:cubicBezTo>
                  <a:pt x="664748" y="1475926"/>
                  <a:pt x="207750" y="1506919"/>
                  <a:pt x="0" y="1492716"/>
                </a:cubicBezTo>
                <a:cubicBezTo>
                  <a:pt x="-2528" y="1311288"/>
                  <a:pt x="-9774" y="1141968"/>
                  <a:pt x="0" y="1024998"/>
                </a:cubicBezTo>
                <a:cubicBezTo>
                  <a:pt x="9774" y="908028"/>
                  <a:pt x="8992" y="695717"/>
                  <a:pt x="0" y="557281"/>
                </a:cubicBezTo>
                <a:cubicBezTo>
                  <a:pt x="-8992" y="418845"/>
                  <a:pt x="11584" y="18195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xmlns="" sd="24566640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endParaRPr lang="en-US" sz="900" b="1" dirty="0">
              <a:solidFill>
                <a:srgbClr val="00B0F0"/>
              </a:solidFill>
            </a:endParaRPr>
          </a:p>
          <a:p>
            <a:pPr algn="ctr"/>
            <a:r>
              <a:rPr lang="en-US" sz="7200" b="1" dirty="0">
                <a:solidFill>
                  <a:srgbClr val="00B0F0"/>
                </a:solidFill>
              </a:rPr>
              <a:t>?</a:t>
            </a:r>
          </a:p>
          <a:p>
            <a:pPr algn="ctr"/>
            <a:endParaRPr lang="ru-RU" sz="1000" b="1" dirty="0">
              <a:solidFill>
                <a:srgbClr val="00B0F0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4FAF85BE-FAA1-4772-898C-B23871BCE8D7}"/>
              </a:ext>
            </a:extLst>
          </p:cNvPr>
          <p:cNvSpPr/>
          <p:nvPr/>
        </p:nvSpPr>
        <p:spPr>
          <a:xfrm>
            <a:off x="1896177" y="1329262"/>
            <a:ext cx="7498080" cy="1259934"/>
          </a:xfrm>
          <a:custGeom>
            <a:avLst/>
            <a:gdLst>
              <a:gd name="connsiteX0" fmla="*/ 0 w 7498080"/>
              <a:gd name="connsiteY0" fmla="*/ 335909 h 1259934"/>
              <a:gd name="connsiteX1" fmla="*/ 365760 w 7498080"/>
              <a:gd name="connsiteY1" fmla="*/ 162654 h 1259934"/>
              <a:gd name="connsiteX2" fmla="*/ 895149 w 7498080"/>
              <a:gd name="connsiteY2" fmla="*/ 95277 h 1259934"/>
              <a:gd name="connsiteX3" fmla="*/ 2011680 w 7498080"/>
              <a:gd name="connsiteY3" fmla="*/ 76026 h 1259934"/>
              <a:gd name="connsiteX4" fmla="*/ 4764505 w 7498080"/>
              <a:gd name="connsiteY4" fmla="*/ 27900 h 1259934"/>
              <a:gd name="connsiteX5" fmla="*/ 6939815 w 7498080"/>
              <a:gd name="connsiteY5" fmla="*/ 557290 h 1259934"/>
              <a:gd name="connsiteX6" fmla="*/ 7498080 w 7498080"/>
              <a:gd name="connsiteY6" fmla="*/ 1259934 h 125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98080" h="1259934">
                <a:moveTo>
                  <a:pt x="0" y="335909"/>
                </a:moveTo>
                <a:cubicBezTo>
                  <a:pt x="108284" y="269334"/>
                  <a:pt x="216569" y="202759"/>
                  <a:pt x="365760" y="162654"/>
                </a:cubicBezTo>
                <a:cubicBezTo>
                  <a:pt x="514951" y="122549"/>
                  <a:pt x="620829" y="109715"/>
                  <a:pt x="895149" y="95277"/>
                </a:cubicBezTo>
                <a:cubicBezTo>
                  <a:pt x="1169469" y="80839"/>
                  <a:pt x="2011680" y="76026"/>
                  <a:pt x="2011680" y="76026"/>
                </a:cubicBezTo>
                <a:cubicBezTo>
                  <a:pt x="2656573" y="64796"/>
                  <a:pt x="3943149" y="-52311"/>
                  <a:pt x="4764505" y="27900"/>
                </a:cubicBezTo>
                <a:cubicBezTo>
                  <a:pt x="5585861" y="108111"/>
                  <a:pt x="6484219" y="351951"/>
                  <a:pt x="6939815" y="557290"/>
                </a:cubicBezTo>
                <a:cubicBezTo>
                  <a:pt x="7395411" y="762629"/>
                  <a:pt x="7446745" y="1011281"/>
                  <a:pt x="7498080" y="1259934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1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2" descr="fig-mt-graph-path-1">
            <a:extLst>
              <a:ext uri="{FF2B5EF4-FFF2-40B4-BE49-F238E27FC236}">
                <a16:creationId xmlns:a16="http://schemas.microsoft.com/office/drawing/2014/main" xmlns="" id="{21BC0BB0-C8FE-4F66-BC4C-CD606C263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039331" y="2406287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94678221-88DD-4165-80CB-7E688DDB2173}"/>
              </a:ext>
            </a:extLst>
          </p:cNvPr>
          <p:cNvSpPr/>
          <p:nvPr/>
        </p:nvSpPr>
        <p:spPr>
          <a:xfrm>
            <a:off x="8082054" y="1671697"/>
            <a:ext cx="2484135" cy="2284996"/>
          </a:xfrm>
          <a:prstGeom prst="roundRect">
            <a:avLst/>
          </a:prstGeom>
          <a:solidFill>
            <a:srgbClr val="00B0F0">
              <a:alpha val="26000"/>
            </a:srgbClr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Estimating G*-values: expansion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16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580906"/>
            <a:ext cx="6824481" cy="2058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32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b="0" dirty="0">
                <a:cs typeface="Times New Roman" panose="02020603050405020304" pitchFamily="18" charset="0"/>
              </a:rPr>
              <a:t>is known for some </a:t>
            </a:r>
            <a:r>
              <a:rPr lang="en-US" sz="32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="0" dirty="0">
                <a:cs typeface="Times New Roman" panose="02020603050405020304" pitchFamily="18" charset="0"/>
              </a:rPr>
              <a:t>. What next?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Text Box 32">
            <a:extLst>
              <a:ext uri="{FF2B5EF4-FFF2-40B4-BE49-F238E27FC236}">
                <a16:creationId xmlns:a16="http://schemas.microsoft.com/office/drawing/2014/main" xmlns="" id="{817F2C84-5753-4504-87AA-D612C8142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2473" y="396946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 Box 52">
            <a:extLst>
              <a:ext uri="{FF2B5EF4-FFF2-40B4-BE49-F238E27FC236}">
                <a16:creationId xmlns:a16="http://schemas.microsoft.com/office/drawing/2014/main" xmlns="" id="{8F24E4C6-3BC4-469D-928A-6BD8050FB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137" y="350780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?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Text Box 32">
            <a:extLst>
              <a:ext uri="{FF2B5EF4-FFF2-40B4-BE49-F238E27FC236}">
                <a16:creationId xmlns:a16="http://schemas.microsoft.com/office/drawing/2014/main" xmlns="" id="{6F29F25C-0C52-47E3-A795-1AE50DDB2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6701" y="388162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" name="Text Box 32">
            <a:extLst>
              <a:ext uri="{FF2B5EF4-FFF2-40B4-BE49-F238E27FC236}">
                <a16:creationId xmlns:a16="http://schemas.microsoft.com/office/drawing/2014/main" xmlns="" id="{B73F5992-E213-4B83-849C-6C3D0E846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5506" y="438652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9" name="Text Box 32">
            <a:extLst>
              <a:ext uri="{FF2B5EF4-FFF2-40B4-BE49-F238E27FC236}">
                <a16:creationId xmlns:a16="http://schemas.microsoft.com/office/drawing/2014/main" xmlns="" id="{A7F37D30-96B0-4CCA-994E-7199457AB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120" y="309391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Text Box 32">
            <a:extLst>
              <a:ext uri="{FF2B5EF4-FFF2-40B4-BE49-F238E27FC236}">
                <a16:creationId xmlns:a16="http://schemas.microsoft.com/office/drawing/2014/main" xmlns="" id="{0E5F0930-0A8D-492C-8728-060515B3A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5825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1" name="Text Box 32">
            <a:extLst>
              <a:ext uri="{FF2B5EF4-FFF2-40B4-BE49-F238E27FC236}">
                <a16:creationId xmlns:a16="http://schemas.microsoft.com/office/drawing/2014/main" xmlns="" id="{1EA88559-02EE-42EB-83FB-1A234D4ED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153" y="351097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2" name="Text Box 32">
            <a:extLst>
              <a:ext uri="{FF2B5EF4-FFF2-40B4-BE49-F238E27FC236}">
                <a16:creationId xmlns:a16="http://schemas.microsoft.com/office/drawing/2014/main" xmlns="" id="{F83EC864-742E-4983-9301-8A004BBD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365" y="35194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3" name="Text Box 32">
            <a:extLst>
              <a:ext uri="{FF2B5EF4-FFF2-40B4-BE49-F238E27FC236}">
                <a16:creationId xmlns:a16="http://schemas.microsoft.com/office/drawing/2014/main" xmlns="" id="{4F9DABB3-E2AF-4FBA-8269-531410417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4835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xmlns="" id="{393C97F7-A294-4D00-A07D-3637F11E0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5" name="Text Box 32">
            <a:extLst>
              <a:ext uri="{FF2B5EF4-FFF2-40B4-BE49-F238E27FC236}">
                <a16:creationId xmlns:a16="http://schemas.microsoft.com/office/drawing/2014/main" xmlns="" id="{1B0F520A-E2D5-435D-9156-11D2AED30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777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xmlns="" id="{F0F1A423-790B-4DCF-AEC3-349432762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497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xmlns="" id="{8AF89669-A247-4A62-A453-6177A6C79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43928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xmlns="" id="{20617D92-045E-491C-82DB-A2DEDE661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681" y="396084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xmlns="" id="{A9CDA67E-3154-451F-8AC4-99235D43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777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xmlns="" id="{06B135D6-F01D-4EFE-A34A-13D03F1BE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396084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xmlns="" id="{FF013038-C307-4AEE-AD78-CE90A432E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585" y="3918456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5" name="Text Box 52">
            <a:extLst>
              <a:ext uri="{FF2B5EF4-FFF2-40B4-BE49-F238E27FC236}">
                <a16:creationId xmlns:a16="http://schemas.microsoft.com/office/drawing/2014/main" xmlns="" id="{06729895-98FC-4BD4-9A4D-AB0090742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1449" y="435979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?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6" name="Text Box 52">
            <a:extLst>
              <a:ext uri="{FF2B5EF4-FFF2-40B4-BE49-F238E27FC236}">
                <a16:creationId xmlns:a16="http://schemas.microsoft.com/office/drawing/2014/main" xmlns="" id="{8DF8DB74-5056-49A4-9684-75822B1E9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5723" y="349820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?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7" name="Text Box 52">
            <a:extLst>
              <a:ext uri="{FF2B5EF4-FFF2-40B4-BE49-F238E27FC236}">
                <a16:creationId xmlns:a16="http://schemas.microsoft.com/office/drawing/2014/main" xmlns="" id="{5EE6441E-C908-4123-A0C5-B41671F3A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6415" y="265295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?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F3AE6BC7-000E-4C91-A3EC-F0C8B4229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0689" y="43928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?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9" name="Text Box 52">
            <a:extLst>
              <a:ext uri="{FF2B5EF4-FFF2-40B4-BE49-F238E27FC236}">
                <a16:creationId xmlns:a16="http://schemas.microsoft.com/office/drawing/2014/main" xmlns="" id="{5C632B41-A3C4-4196-A418-2611B8BC0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5825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Text Box 52">
            <a:extLst>
              <a:ext uri="{FF2B5EF4-FFF2-40B4-BE49-F238E27FC236}">
                <a16:creationId xmlns:a16="http://schemas.microsoft.com/office/drawing/2014/main" xmlns="" id="{9BE99594-6B66-42D2-AA4C-F2B008DFD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729" y="35287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?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 Box 52">
            <a:extLst>
              <a:ext uri="{FF2B5EF4-FFF2-40B4-BE49-F238E27FC236}">
                <a16:creationId xmlns:a16="http://schemas.microsoft.com/office/drawing/2014/main" xmlns="" id="{D603FBB4-12C9-49A6-B8D0-B90587A85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729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?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2" name="Объект 2">
            <a:extLst>
              <a:ext uri="{FF2B5EF4-FFF2-40B4-BE49-F238E27FC236}">
                <a16:creationId xmlns:a16="http://schemas.microsoft.com/office/drawing/2014/main" xmlns="" id="{03C2EA0F-4335-4B12-B10E-47C2487DD38C}"/>
              </a:ext>
            </a:extLst>
          </p:cNvPr>
          <p:cNvSpPr txBox="1">
            <a:spLocks/>
          </p:cNvSpPr>
          <p:nvPr/>
        </p:nvSpPr>
        <p:spPr>
          <a:xfrm>
            <a:off x="609600" y="4587416"/>
            <a:ext cx="6939280" cy="20582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>
                <a:latin typeface="+mj-lt"/>
                <a:cs typeface="Times New Roman" panose="02020603050405020304" pitchFamily="18" charset="0"/>
              </a:rPr>
              <a:t>1. We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can not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use g*(a) to compute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all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other g*-values.</a:t>
            </a:r>
          </a:p>
          <a:p>
            <a:pPr marL="0" indent="0"/>
            <a:r>
              <a:rPr lang="en-US" sz="2400" dirty="0">
                <a:latin typeface="+mj-lt"/>
                <a:cs typeface="Times New Roman" panose="02020603050405020304" pitchFamily="18" charset="0"/>
              </a:rPr>
              <a:t>2. We </a:t>
            </a:r>
            <a:r>
              <a:rPr lang="en-US" sz="24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can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use </a:t>
            </a:r>
            <a:r>
              <a:rPr lang="en-US" sz="2400" dirty="0">
                <a:cs typeface="Times New Roman" panose="02020603050405020304" pitchFamily="18" charset="0"/>
              </a:rPr>
              <a:t>g*(a) compute g*-values of the </a:t>
            </a:r>
            <a:r>
              <a:rPr lang="en-US" sz="2400" dirty="0">
                <a:solidFill>
                  <a:srgbClr val="00B050"/>
                </a:solidFill>
                <a:cs typeface="Times New Roman" panose="02020603050405020304" pitchFamily="18" charset="0"/>
              </a:rPr>
              <a:t>neighboring nodes</a:t>
            </a:r>
            <a:r>
              <a:rPr lang="en-US" sz="2400" dirty="0">
                <a:cs typeface="Times New Roman" panose="02020603050405020304" pitchFamily="18" charset="0"/>
              </a:rPr>
              <a:t>.</a:t>
            </a:r>
          </a:p>
          <a:p>
            <a:pPr marL="0" indent="0"/>
            <a:r>
              <a:rPr lang="en-US" sz="2400" dirty="0">
                <a:solidFill>
                  <a:schemeClr val="bg2"/>
                </a:solidFill>
                <a:cs typeface="Times New Roman" panose="02020603050405020304" pitchFamily="18" charset="0"/>
              </a:rPr>
              <a:t>2.1 Will these be true g*-values? =&gt; NOT necessarily. These are called g-values.</a:t>
            </a:r>
          </a:p>
          <a:p>
            <a:pPr marL="0" indent="0"/>
            <a:endParaRPr lang="en-US" sz="3200" dirty="0">
              <a:solidFill>
                <a:schemeClr val="bg2">
                  <a:lumMod val="5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0508B32-850D-49DF-900C-672943B73C7D}"/>
              </a:ext>
            </a:extLst>
          </p:cNvPr>
          <p:cNvSpPr txBox="1"/>
          <p:nvPr/>
        </p:nvSpPr>
        <p:spPr>
          <a:xfrm>
            <a:off x="1501446" y="2493053"/>
            <a:ext cx="5365952" cy="1492716"/>
          </a:xfrm>
          <a:custGeom>
            <a:avLst/>
            <a:gdLst>
              <a:gd name="connsiteX0" fmla="*/ 0 w 5365952"/>
              <a:gd name="connsiteY0" fmla="*/ 0 h 1492716"/>
              <a:gd name="connsiteX1" fmla="*/ 670744 w 5365952"/>
              <a:gd name="connsiteY1" fmla="*/ 0 h 1492716"/>
              <a:gd name="connsiteX2" fmla="*/ 1180509 w 5365952"/>
              <a:gd name="connsiteY2" fmla="*/ 0 h 1492716"/>
              <a:gd name="connsiteX3" fmla="*/ 1851253 w 5365952"/>
              <a:gd name="connsiteY3" fmla="*/ 0 h 1492716"/>
              <a:gd name="connsiteX4" fmla="*/ 2575657 w 5365952"/>
              <a:gd name="connsiteY4" fmla="*/ 0 h 1492716"/>
              <a:gd name="connsiteX5" fmla="*/ 3246401 w 5365952"/>
              <a:gd name="connsiteY5" fmla="*/ 0 h 1492716"/>
              <a:gd name="connsiteX6" fmla="*/ 3970804 w 5365952"/>
              <a:gd name="connsiteY6" fmla="*/ 0 h 1492716"/>
              <a:gd name="connsiteX7" fmla="*/ 4480570 w 5365952"/>
              <a:gd name="connsiteY7" fmla="*/ 0 h 1492716"/>
              <a:gd name="connsiteX8" fmla="*/ 5365952 w 5365952"/>
              <a:gd name="connsiteY8" fmla="*/ 0 h 1492716"/>
              <a:gd name="connsiteX9" fmla="*/ 5365952 w 5365952"/>
              <a:gd name="connsiteY9" fmla="*/ 452791 h 1492716"/>
              <a:gd name="connsiteX10" fmla="*/ 5365952 w 5365952"/>
              <a:gd name="connsiteY10" fmla="*/ 950363 h 1492716"/>
              <a:gd name="connsiteX11" fmla="*/ 5365952 w 5365952"/>
              <a:gd name="connsiteY11" fmla="*/ 1492716 h 1492716"/>
              <a:gd name="connsiteX12" fmla="*/ 4748868 w 5365952"/>
              <a:gd name="connsiteY12" fmla="*/ 1492716 h 1492716"/>
              <a:gd name="connsiteX13" fmla="*/ 4078124 w 5365952"/>
              <a:gd name="connsiteY13" fmla="*/ 1492716 h 1492716"/>
              <a:gd name="connsiteX14" fmla="*/ 3300060 w 5365952"/>
              <a:gd name="connsiteY14" fmla="*/ 1492716 h 1492716"/>
              <a:gd name="connsiteX15" fmla="*/ 2790295 w 5365952"/>
              <a:gd name="connsiteY15" fmla="*/ 1492716 h 1492716"/>
              <a:gd name="connsiteX16" fmla="*/ 2065892 w 5365952"/>
              <a:gd name="connsiteY16" fmla="*/ 1492716 h 1492716"/>
              <a:gd name="connsiteX17" fmla="*/ 1395148 w 5365952"/>
              <a:gd name="connsiteY17" fmla="*/ 1492716 h 1492716"/>
              <a:gd name="connsiteX18" fmla="*/ 831723 w 5365952"/>
              <a:gd name="connsiteY18" fmla="*/ 1492716 h 1492716"/>
              <a:gd name="connsiteX19" fmla="*/ 0 w 5365952"/>
              <a:gd name="connsiteY19" fmla="*/ 1492716 h 1492716"/>
              <a:gd name="connsiteX20" fmla="*/ 0 w 5365952"/>
              <a:gd name="connsiteY20" fmla="*/ 1024998 h 1492716"/>
              <a:gd name="connsiteX21" fmla="*/ 0 w 5365952"/>
              <a:gd name="connsiteY21" fmla="*/ 557281 h 1492716"/>
              <a:gd name="connsiteX22" fmla="*/ 0 w 5365952"/>
              <a:gd name="connsiteY22" fmla="*/ 0 h 149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365952" h="1492716" extrusionOk="0">
                <a:moveTo>
                  <a:pt x="0" y="0"/>
                </a:moveTo>
                <a:cubicBezTo>
                  <a:pt x="206355" y="-32778"/>
                  <a:pt x="468894" y="-33151"/>
                  <a:pt x="670744" y="0"/>
                </a:cubicBezTo>
                <a:cubicBezTo>
                  <a:pt x="872594" y="33151"/>
                  <a:pt x="939771" y="-15372"/>
                  <a:pt x="1180509" y="0"/>
                </a:cubicBezTo>
                <a:cubicBezTo>
                  <a:pt x="1421247" y="15372"/>
                  <a:pt x="1550289" y="-12634"/>
                  <a:pt x="1851253" y="0"/>
                </a:cubicBezTo>
                <a:cubicBezTo>
                  <a:pt x="2152217" y="12634"/>
                  <a:pt x="2295867" y="-31855"/>
                  <a:pt x="2575657" y="0"/>
                </a:cubicBezTo>
                <a:cubicBezTo>
                  <a:pt x="2855447" y="31855"/>
                  <a:pt x="3001932" y="23581"/>
                  <a:pt x="3246401" y="0"/>
                </a:cubicBezTo>
                <a:cubicBezTo>
                  <a:pt x="3490870" y="-23581"/>
                  <a:pt x="3616369" y="-31873"/>
                  <a:pt x="3970804" y="0"/>
                </a:cubicBezTo>
                <a:cubicBezTo>
                  <a:pt x="4325239" y="31873"/>
                  <a:pt x="4331066" y="-18536"/>
                  <a:pt x="4480570" y="0"/>
                </a:cubicBezTo>
                <a:cubicBezTo>
                  <a:pt x="4630074" y="18536"/>
                  <a:pt x="5124999" y="38516"/>
                  <a:pt x="5365952" y="0"/>
                </a:cubicBezTo>
                <a:cubicBezTo>
                  <a:pt x="5351638" y="150447"/>
                  <a:pt x="5345825" y="302898"/>
                  <a:pt x="5365952" y="452791"/>
                </a:cubicBezTo>
                <a:cubicBezTo>
                  <a:pt x="5386079" y="602684"/>
                  <a:pt x="5367039" y="819053"/>
                  <a:pt x="5365952" y="950363"/>
                </a:cubicBezTo>
                <a:cubicBezTo>
                  <a:pt x="5364865" y="1081673"/>
                  <a:pt x="5352174" y="1290341"/>
                  <a:pt x="5365952" y="1492716"/>
                </a:cubicBezTo>
                <a:cubicBezTo>
                  <a:pt x="5212269" y="1514717"/>
                  <a:pt x="5015689" y="1502994"/>
                  <a:pt x="4748868" y="1492716"/>
                </a:cubicBezTo>
                <a:cubicBezTo>
                  <a:pt x="4482047" y="1482438"/>
                  <a:pt x="4236208" y="1498279"/>
                  <a:pt x="4078124" y="1492716"/>
                </a:cubicBezTo>
                <a:cubicBezTo>
                  <a:pt x="3920040" y="1487153"/>
                  <a:pt x="3668171" y="1518215"/>
                  <a:pt x="3300060" y="1492716"/>
                </a:cubicBezTo>
                <a:cubicBezTo>
                  <a:pt x="2931949" y="1467217"/>
                  <a:pt x="2929305" y="1496960"/>
                  <a:pt x="2790295" y="1492716"/>
                </a:cubicBezTo>
                <a:cubicBezTo>
                  <a:pt x="2651286" y="1488472"/>
                  <a:pt x="2364282" y="1462830"/>
                  <a:pt x="2065892" y="1492716"/>
                </a:cubicBezTo>
                <a:cubicBezTo>
                  <a:pt x="1767502" y="1522602"/>
                  <a:pt x="1708213" y="1472046"/>
                  <a:pt x="1395148" y="1492716"/>
                </a:cubicBezTo>
                <a:cubicBezTo>
                  <a:pt x="1082083" y="1513386"/>
                  <a:pt x="998698" y="1509506"/>
                  <a:pt x="831723" y="1492716"/>
                </a:cubicBezTo>
                <a:cubicBezTo>
                  <a:pt x="664748" y="1475926"/>
                  <a:pt x="207750" y="1506919"/>
                  <a:pt x="0" y="1492716"/>
                </a:cubicBezTo>
                <a:cubicBezTo>
                  <a:pt x="-2528" y="1311288"/>
                  <a:pt x="-9774" y="1141968"/>
                  <a:pt x="0" y="1024998"/>
                </a:cubicBezTo>
                <a:cubicBezTo>
                  <a:pt x="9774" y="908028"/>
                  <a:pt x="8992" y="695717"/>
                  <a:pt x="0" y="557281"/>
                </a:cubicBezTo>
                <a:cubicBezTo>
                  <a:pt x="-8992" y="418845"/>
                  <a:pt x="11584" y="18195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xmlns="" sd="24566640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endParaRPr lang="en-US" sz="900" b="1" dirty="0">
              <a:solidFill>
                <a:srgbClr val="00B0F0"/>
              </a:solidFill>
            </a:endParaRPr>
          </a:p>
          <a:p>
            <a:pPr algn="ctr"/>
            <a:r>
              <a:rPr lang="en-US" sz="7200" b="1" dirty="0">
                <a:solidFill>
                  <a:srgbClr val="00B0F0"/>
                </a:solidFill>
              </a:rPr>
              <a:t>?</a:t>
            </a:r>
          </a:p>
          <a:p>
            <a:pPr algn="ctr"/>
            <a:endParaRPr lang="ru-RU" sz="1000" b="1" dirty="0">
              <a:solidFill>
                <a:srgbClr val="00B0F0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xmlns="" id="{E2A18B54-BE09-40B2-B82D-B5AC623429C3}"/>
              </a:ext>
            </a:extLst>
          </p:cNvPr>
          <p:cNvSpPr/>
          <p:nvPr/>
        </p:nvSpPr>
        <p:spPr>
          <a:xfrm>
            <a:off x="8986398" y="2544227"/>
            <a:ext cx="676988" cy="661365"/>
          </a:xfrm>
          <a:prstGeom prst="roundRect">
            <a:avLst/>
          </a:prstGeom>
          <a:solidFill>
            <a:schemeClr val="bg2">
              <a:alpha val="54000"/>
            </a:schemeClr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xmlns="" id="{0DB0449A-3294-4CC9-9350-5E0B84CEE821}"/>
              </a:ext>
            </a:extLst>
          </p:cNvPr>
          <p:cNvSpPr/>
          <p:nvPr/>
        </p:nvSpPr>
        <p:spPr>
          <a:xfrm>
            <a:off x="6698512" y="2892056"/>
            <a:ext cx="1350335" cy="2729659"/>
          </a:xfrm>
          <a:custGeom>
            <a:avLst/>
            <a:gdLst>
              <a:gd name="connsiteX0" fmla="*/ 0 w 1350335"/>
              <a:gd name="connsiteY0" fmla="*/ 2583711 h 2729659"/>
              <a:gd name="connsiteX1" fmla="*/ 871869 w 1350335"/>
              <a:gd name="connsiteY1" fmla="*/ 2509284 h 2729659"/>
              <a:gd name="connsiteX2" fmla="*/ 701748 w 1350335"/>
              <a:gd name="connsiteY2" fmla="*/ 489097 h 2729659"/>
              <a:gd name="connsiteX3" fmla="*/ 1350335 w 1350335"/>
              <a:gd name="connsiteY3" fmla="*/ 0 h 272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0335" h="2729659">
                <a:moveTo>
                  <a:pt x="0" y="2583711"/>
                </a:moveTo>
                <a:cubicBezTo>
                  <a:pt x="377455" y="2721048"/>
                  <a:pt x="754911" y="2858386"/>
                  <a:pt x="871869" y="2509284"/>
                </a:cubicBezTo>
                <a:cubicBezTo>
                  <a:pt x="988827" y="2160182"/>
                  <a:pt x="622004" y="907311"/>
                  <a:pt x="701748" y="489097"/>
                </a:cubicBezTo>
                <a:cubicBezTo>
                  <a:pt x="781492" y="70883"/>
                  <a:pt x="1065913" y="35441"/>
                  <a:pt x="1350335" y="0"/>
                </a:cubicBezTo>
              </a:path>
            </a:pathLst>
          </a:custGeom>
          <a:noFill/>
          <a:ln w="28575"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79C366F6-A318-4F06-8CEB-B5B30069750C}"/>
              </a:ext>
            </a:extLst>
          </p:cNvPr>
          <p:cNvSpPr/>
          <p:nvPr/>
        </p:nvSpPr>
        <p:spPr>
          <a:xfrm>
            <a:off x="8141489" y="4228605"/>
            <a:ext cx="2424699" cy="661365"/>
          </a:xfrm>
          <a:prstGeom prst="roundRect">
            <a:avLst/>
          </a:prstGeom>
          <a:solidFill>
            <a:srgbClr val="FF0000">
              <a:alpha val="1100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xmlns="" id="{649C392C-5114-4C68-A69C-B69283E44939}"/>
              </a:ext>
            </a:extLst>
          </p:cNvPr>
          <p:cNvSpPr/>
          <p:nvPr/>
        </p:nvSpPr>
        <p:spPr>
          <a:xfrm>
            <a:off x="5071730" y="4464405"/>
            <a:ext cx="2881423" cy="224553"/>
          </a:xfrm>
          <a:custGeom>
            <a:avLst/>
            <a:gdLst>
              <a:gd name="connsiteX0" fmla="*/ 0 w 2881423"/>
              <a:gd name="connsiteY0" fmla="*/ 224553 h 224553"/>
              <a:gd name="connsiteX1" fmla="*/ 1371600 w 2881423"/>
              <a:gd name="connsiteY1" fmla="*/ 1269 h 224553"/>
              <a:gd name="connsiteX2" fmla="*/ 2881423 w 2881423"/>
              <a:gd name="connsiteY2" fmla="*/ 150125 h 22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423" h="224553">
                <a:moveTo>
                  <a:pt x="0" y="224553"/>
                </a:moveTo>
                <a:cubicBezTo>
                  <a:pt x="445681" y="119113"/>
                  <a:pt x="891363" y="13674"/>
                  <a:pt x="1371600" y="1269"/>
                </a:cubicBezTo>
                <a:cubicBezTo>
                  <a:pt x="1851837" y="-11136"/>
                  <a:pt x="2366630" y="69494"/>
                  <a:pt x="2881423" y="150125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4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2" descr="fig-mt-graph-path-1">
            <a:extLst>
              <a:ext uri="{FF2B5EF4-FFF2-40B4-BE49-F238E27FC236}">
                <a16:creationId xmlns:a16="http://schemas.microsoft.com/office/drawing/2014/main" xmlns="" id="{21BC0BB0-C8FE-4F66-BC4C-CD606C263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039331" y="2406287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94678221-88DD-4165-80CB-7E688DDB2173}"/>
              </a:ext>
            </a:extLst>
          </p:cNvPr>
          <p:cNvSpPr/>
          <p:nvPr/>
        </p:nvSpPr>
        <p:spPr>
          <a:xfrm>
            <a:off x="8082054" y="1671697"/>
            <a:ext cx="2484135" cy="2284996"/>
          </a:xfrm>
          <a:prstGeom prst="roundRect">
            <a:avLst/>
          </a:prstGeom>
          <a:solidFill>
            <a:srgbClr val="00B0F0">
              <a:alpha val="26000"/>
            </a:srgbClr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Estimating G*-values: expansion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17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580906"/>
            <a:ext cx="6824481" cy="2058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32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b="0" dirty="0">
                <a:cs typeface="Times New Roman" panose="02020603050405020304" pitchFamily="18" charset="0"/>
              </a:rPr>
              <a:t>is known for some </a:t>
            </a:r>
            <a:r>
              <a:rPr lang="en-US" sz="32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="0" dirty="0">
                <a:cs typeface="Times New Roman" panose="02020603050405020304" pitchFamily="18" charset="0"/>
              </a:rPr>
              <a:t>. What next?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Text Box 32">
            <a:extLst>
              <a:ext uri="{FF2B5EF4-FFF2-40B4-BE49-F238E27FC236}">
                <a16:creationId xmlns:a16="http://schemas.microsoft.com/office/drawing/2014/main" xmlns="" id="{817F2C84-5753-4504-87AA-D612C8142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2473" y="396946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 Box 52">
            <a:extLst>
              <a:ext uri="{FF2B5EF4-FFF2-40B4-BE49-F238E27FC236}">
                <a16:creationId xmlns:a16="http://schemas.microsoft.com/office/drawing/2014/main" xmlns="" id="{8F24E4C6-3BC4-469D-928A-6BD8050FB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137" y="350780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34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Text Box 32">
            <a:extLst>
              <a:ext uri="{FF2B5EF4-FFF2-40B4-BE49-F238E27FC236}">
                <a16:creationId xmlns:a16="http://schemas.microsoft.com/office/drawing/2014/main" xmlns="" id="{6F29F25C-0C52-47E3-A795-1AE50DDB2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6701" y="388162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" name="Text Box 32">
            <a:extLst>
              <a:ext uri="{FF2B5EF4-FFF2-40B4-BE49-F238E27FC236}">
                <a16:creationId xmlns:a16="http://schemas.microsoft.com/office/drawing/2014/main" xmlns="" id="{B73F5992-E213-4B83-849C-6C3D0E846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5506" y="438652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9" name="Text Box 32">
            <a:extLst>
              <a:ext uri="{FF2B5EF4-FFF2-40B4-BE49-F238E27FC236}">
                <a16:creationId xmlns:a16="http://schemas.microsoft.com/office/drawing/2014/main" xmlns="" id="{A7F37D30-96B0-4CCA-994E-7199457AB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120" y="309391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Text Box 32">
            <a:extLst>
              <a:ext uri="{FF2B5EF4-FFF2-40B4-BE49-F238E27FC236}">
                <a16:creationId xmlns:a16="http://schemas.microsoft.com/office/drawing/2014/main" xmlns="" id="{0E5F0930-0A8D-492C-8728-060515B3A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5825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1" name="Text Box 32">
            <a:extLst>
              <a:ext uri="{FF2B5EF4-FFF2-40B4-BE49-F238E27FC236}">
                <a16:creationId xmlns:a16="http://schemas.microsoft.com/office/drawing/2014/main" xmlns="" id="{1EA88559-02EE-42EB-83FB-1A234D4ED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153" y="351097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2" name="Text Box 32">
            <a:extLst>
              <a:ext uri="{FF2B5EF4-FFF2-40B4-BE49-F238E27FC236}">
                <a16:creationId xmlns:a16="http://schemas.microsoft.com/office/drawing/2014/main" xmlns="" id="{F83EC864-742E-4983-9301-8A004BBD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240" y="351202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3" name="Text Box 32">
            <a:extLst>
              <a:ext uri="{FF2B5EF4-FFF2-40B4-BE49-F238E27FC236}">
                <a16:creationId xmlns:a16="http://schemas.microsoft.com/office/drawing/2014/main" xmlns="" id="{4F9DABB3-E2AF-4FBA-8269-531410417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4835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xmlns="" id="{393C97F7-A294-4D00-A07D-3637F11E0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5" name="Text Box 32">
            <a:extLst>
              <a:ext uri="{FF2B5EF4-FFF2-40B4-BE49-F238E27FC236}">
                <a16:creationId xmlns:a16="http://schemas.microsoft.com/office/drawing/2014/main" xmlns="" id="{1B0F520A-E2D5-435D-9156-11D2AED30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777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xmlns="" id="{F0F1A423-790B-4DCF-AEC3-349432762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497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xmlns="" id="{8AF89669-A247-4A62-A453-6177A6C79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43928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xmlns="" id="{20617D92-045E-491C-82DB-A2DEDE661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681" y="396084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xmlns="" id="{A9CDA67E-3154-451F-8AC4-99235D43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777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xmlns="" id="{06B135D6-F01D-4EFE-A34A-13D03F1BE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396084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xmlns="" id="{FF013038-C307-4AEE-AD78-CE90A432E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585" y="3918456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6" name="Text Box 52">
            <a:extLst>
              <a:ext uri="{FF2B5EF4-FFF2-40B4-BE49-F238E27FC236}">
                <a16:creationId xmlns:a16="http://schemas.microsoft.com/office/drawing/2014/main" xmlns="" id="{8DF8DB74-5056-49A4-9684-75822B1E9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5723" y="349820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38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7" name="Text Box 52">
            <a:extLst>
              <a:ext uri="{FF2B5EF4-FFF2-40B4-BE49-F238E27FC236}">
                <a16:creationId xmlns:a16="http://schemas.microsoft.com/office/drawing/2014/main" xmlns="" id="{5EE6441E-C908-4123-A0C5-B41671F3A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6415" y="265295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34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9" name="Text Box 52">
            <a:extLst>
              <a:ext uri="{FF2B5EF4-FFF2-40B4-BE49-F238E27FC236}">
                <a16:creationId xmlns:a16="http://schemas.microsoft.com/office/drawing/2014/main" xmlns="" id="{5C632B41-A3C4-4196-A418-2611B8BC0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5825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Text Box 52">
            <a:extLst>
              <a:ext uri="{FF2B5EF4-FFF2-40B4-BE49-F238E27FC236}">
                <a16:creationId xmlns:a16="http://schemas.microsoft.com/office/drawing/2014/main" xmlns="" id="{9BE99594-6B66-42D2-AA4C-F2B008DFD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729" y="35287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38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 Box 52">
            <a:extLst>
              <a:ext uri="{FF2B5EF4-FFF2-40B4-BE49-F238E27FC236}">
                <a16:creationId xmlns:a16="http://schemas.microsoft.com/office/drawing/2014/main" xmlns="" id="{D603FBB4-12C9-49A6-B8D0-B90587A85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729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34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2" name="Объект 2">
            <a:extLst>
              <a:ext uri="{FF2B5EF4-FFF2-40B4-BE49-F238E27FC236}">
                <a16:creationId xmlns:a16="http://schemas.microsoft.com/office/drawing/2014/main" xmlns="" id="{03C2EA0F-4335-4B12-B10E-47C2487DD38C}"/>
              </a:ext>
            </a:extLst>
          </p:cNvPr>
          <p:cNvSpPr txBox="1">
            <a:spLocks/>
          </p:cNvSpPr>
          <p:nvPr/>
        </p:nvSpPr>
        <p:spPr>
          <a:xfrm>
            <a:off x="609600" y="4587416"/>
            <a:ext cx="6939280" cy="20582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>
                <a:latin typeface="+mj-lt"/>
                <a:cs typeface="Times New Roman" panose="02020603050405020304" pitchFamily="18" charset="0"/>
              </a:rPr>
              <a:t>1. We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can not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use g*(a) to compute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all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other g*-values.</a:t>
            </a:r>
          </a:p>
          <a:p>
            <a:pPr marL="0" indent="0"/>
            <a:r>
              <a:rPr lang="en-US" sz="2400" dirty="0">
                <a:latin typeface="+mj-lt"/>
                <a:cs typeface="Times New Roman" panose="02020603050405020304" pitchFamily="18" charset="0"/>
              </a:rPr>
              <a:t>2. We </a:t>
            </a:r>
            <a:r>
              <a:rPr lang="en-US" sz="24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can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use </a:t>
            </a:r>
            <a:r>
              <a:rPr lang="en-US" sz="2400" dirty="0">
                <a:cs typeface="Times New Roman" panose="02020603050405020304" pitchFamily="18" charset="0"/>
              </a:rPr>
              <a:t>g*(a) compute g*-values of the </a:t>
            </a:r>
            <a:r>
              <a:rPr lang="en-US" sz="2400" dirty="0">
                <a:solidFill>
                  <a:srgbClr val="00B050"/>
                </a:solidFill>
                <a:cs typeface="Times New Roman" panose="02020603050405020304" pitchFamily="18" charset="0"/>
              </a:rPr>
              <a:t>neighboring nodes</a:t>
            </a:r>
            <a:r>
              <a:rPr lang="en-US" sz="2400" dirty="0">
                <a:cs typeface="Times New Roman" panose="02020603050405020304" pitchFamily="18" charset="0"/>
              </a:rPr>
              <a:t>.</a:t>
            </a:r>
          </a:p>
          <a:p>
            <a:pPr marL="0" indent="0"/>
            <a:r>
              <a:rPr lang="en-US" sz="2400" dirty="0">
                <a:solidFill>
                  <a:schemeClr val="bg2"/>
                </a:solidFill>
                <a:cs typeface="Times New Roman" panose="02020603050405020304" pitchFamily="18" charset="0"/>
              </a:rPr>
              <a:t>2.1 Will these be true g*-values? =&gt; NOT necessarily. These are called g-values.</a:t>
            </a:r>
          </a:p>
          <a:p>
            <a:pPr marL="0" indent="0"/>
            <a:endParaRPr lang="en-US" sz="3200" dirty="0">
              <a:solidFill>
                <a:schemeClr val="bg2">
                  <a:lumMod val="5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0508B32-850D-49DF-900C-672943B73C7D}"/>
              </a:ext>
            </a:extLst>
          </p:cNvPr>
          <p:cNvSpPr txBox="1"/>
          <p:nvPr/>
        </p:nvSpPr>
        <p:spPr>
          <a:xfrm>
            <a:off x="1501446" y="2493053"/>
            <a:ext cx="5365952" cy="1492716"/>
          </a:xfrm>
          <a:custGeom>
            <a:avLst/>
            <a:gdLst>
              <a:gd name="connsiteX0" fmla="*/ 0 w 5365952"/>
              <a:gd name="connsiteY0" fmla="*/ 0 h 1492716"/>
              <a:gd name="connsiteX1" fmla="*/ 670744 w 5365952"/>
              <a:gd name="connsiteY1" fmla="*/ 0 h 1492716"/>
              <a:gd name="connsiteX2" fmla="*/ 1180509 w 5365952"/>
              <a:gd name="connsiteY2" fmla="*/ 0 h 1492716"/>
              <a:gd name="connsiteX3" fmla="*/ 1851253 w 5365952"/>
              <a:gd name="connsiteY3" fmla="*/ 0 h 1492716"/>
              <a:gd name="connsiteX4" fmla="*/ 2575657 w 5365952"/>
              <a:gd name="connsiteY4" fmla="*/ 0 h 1492716"/>
              <a:gd name="connsiteX5" fmla="*/ 3246401 w 5365952"/>
              <a:gd name="connsiteY5" fmla="*/ 0 h 1492716"/>
              <a:gd name="connsiteX6" fmla="*/ 3970804 w 5365952"/>
              <a:gd name="connsiteY6" fmla="*/ 0 h 1492716"/>
              <a:gd name="connsiteX7" fmla="*/ 4480570 w 5365952"/>
              <a:gd name="connsiteY7" fmla="*/ 0 h 1492716"/>
              <a:gd name="connsiteX8" fmla="*/ 5365952 w 5365952"/>
              <a:gd name="connsiteY8" fmla="*/ 0 h 1492716"/>
              <a:gd name="connsiteX9" fmla="*/ 5365952 w 5365952"/>
              <a:gd name="connsiteY9" fmla="*/ 452791 h 1492716"/>
              <a:gd name="connsiteX10" fmla="*/ 5365952 w 5365952"/>
              <a:gd name="connsiteY10" fmla="*/ 950363 h 1492716"/>
              <a:gd name="connsiteX11" fmla="*/ 5365952 w 5365952"/>
              <a:gd name="connsiteY11" fmla="*/ 1492716 h 1492716"/>
              <a:gd name="connsiteX12" fmla="*/ 4748868 w 5365952"/>
              <a:gd name="connsiteY12" fmla="*/ 1492716 h 1492716"/>
              <a:gd name="connsiteX13" fmla="*/ 4078124 w 5365952"/>
              <a:gd name="connsiteY13" fmla="*/ 1492716 h 1492716"/>
              <a:gd name="connsiteX14" fmla="*/ 3300060 w 5365952"/>
              <a:gd name="connsiteY14" fmla="*/ 1492716 h 1492716"/>
              <a:gd name="connsiteX15" fmla="*/ 2790295 w 5365952"/>
              <a:gd name="connsiteY15" fmla="*/ 1492716 h 1492716"/>
              <a:gd name="connsiteX16" fmla="*/ 2065892 w 5365952"/>
              <a:gd name="connsiteY16" fmla="*/ 1492716 h 1492716"/>
              <a:gd name="connsiteX17" fmla="*/ 1395148 w 5365952"/>
              <a:gd name="connsiteY17" fmla="*/ 1492716 h 1492716"/>
              <a:gd name="connsiteX18" fmla="*/ 831723 w 5365952"/>
              <a:gd name="connsiteY18" fmla="*/ 1492716 h 1492716"/>
              <a:gd name="connsiteX19" fmla="*/ 0 w 5365952"/>
              <a:gd name="connsiteY19" fmla="*/ 1492716 h 1492716"/>
              <a:gd name="connsiteX20" fmla="*/ 0 w 5365952"/>
              <a:gd name="connsiteY20" fmla="*/ 1024998 h 1492716"/>
              <a:gd name="connsiteX21" fmla="*/ 0 w 5365952"/>
              <a:gd name="connsiteY21" fmla="*/ 557281 h 1492716"/>
              <a:gd name="connsiteX22" fmla="*/ 0 w 5365952"/>
              <a:gd name="connsiteY22" fmla="*/ 0 h 149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365952" h="1492716" extrusionOk="0">
                <a:moveTo>
                  <a:pt x="0" y="0"/>
                </a:moveTo>
                <a:cubicBezTo>
                  <a:pt x="206355" y="-32778"/>
                  <a:pt x="468894" y="-33151"/>
                  <a:pt x="670744" y="0"/>
                </a:cubicBezTo>
                <a:cubicBezTo>
                  <a:pt x="872594" y="33151"/>
                  <a:pt x="939771" y="-15372"/>
                  <a:pt x="1180509" y="0"/>
                </a:cubicBezTo>
                <a:cubicBezTo>
                  <a:pt x="1421247" y="15372"/>
                  <a:pt x="1550289" y="-12634"/>
                  <a:pt x="1851253" y="0"/>
                </a:cubicBezTo>
                <a:cubicBezTo>
                  <a:pt x="2152217" y="12634"/>
                  <a:pt x="2295867" y="-31855"/>
                  <a:pt x="2575657" y="0"/>
                </a:cubicBezTo>
                <a:cubicBezTo>
                  <a:pt x="2855447" y="31855"/>
                  <a:pt x="3001932" y="23581"/>
                  <a:pt x="3246401" y="0"/>
                </a:cubicBezTo>
                <a:cubicBezTo>
                  <a:pt x="3490870" y="-23581"/>
                  <a:pt x="3616369" y="-31873"/>
                  <a:pt x="3970804" y="0"/>
                </a:cubicBezTo>
                <a:cubicBezTo>
                  <a:pt x="4325239" y="31873"/>
                  <a:pt x="4331066" y="-18536"/>
                  <a:pt x="4480570" y="0"/>
                </a:cubicBezTo>
                <a:cubicBezTo>
                  <a:pt x="4630074" y="18536"/>
                  <a:pt x="5124999" y="38516"/>
                  <a:pt x="5365952" y="0"/>
                </a:cubicBezTo>
                <a:cubicBezTo>
                  <a:pt x="5351638" y="150447"/>
                  <a:pt x="5345825" y="302898"/>
                  <a:pt x="5365952" y="452791"/>
                </a:cubicBezTo>
                <a:cubicBezTo>
                  <a:pt x="5386079" y="602684"/>
                  <a:pt x="5367039" y="819053"/>
                  <a:pt x="5365952" y="950363"/>
                </a:cubicBezTo>
                <a:cubicBezTo>
                  <a:pt x="5364865" y="1081673"/>
                  <a:pt x="5352174" y="1290341"/>
                  <a:pt x="5365952" y="1492716"/>
                </a:cubicBezTo>
                <a:cubicBezTo>
                  <a:pt x="5212269" y="1514717"/>
                  <a:pt x="5015689" y="1502994"/>
                  <a:pt x="4748868" y="1492716"/>
                </a:cubicBezTo>
                <a:cubicBezTo>
                  <a:pt x="4482047" y="1482438"/>
                  <a:pt x="4236208" y="1498279"/>
                  <a:pt x="4078124" y="1492716"/>
                </a:cubicBezTo>
                <a:cubicBezTo>
                  <a:pt x="3920040" y="1487153"/>
                  <a:pt x="3668171" y="1518215"/>
                  <a:pt x="3300060" y="1492716"/>
                </a:cubicBezTo>
                <a:cubicBezTo>
                  <a:pt x="2931949" y="1467217"/>
                  <a:pt x="2929305" y="1496960"/>
                  <a:pt x="2790295" y="1492716"/>
                </a:cubicBezTo>
                <a:cubicBezTo>
                  <a:pt x="2651286" y="1488472"/>
                  <a:pt x="2364282" y="1462830"/>
                  <a:pt x="2065892" y="1492716"/>
                </a:cubicBezTo>
                <a:cubicBezTo>
                  <a:pt x="1767502" y="1522602"/>
                  <a:pt x="1708213" y="1472046"/>
                  <a:pt x="1395148" y="1492716"/>
                </a:cubicBezTo>
                <a:cubicBezTo>
                  <a:pt x="1082083" y="1513386"/>
                  <a:pt x="998698" y="1509506"/>
                  <a:pt x="831723" y="1492716"/>
                </a:cubicBezTo>
                <a:cubicBezTo>
                  <a:pt x="664748" y="1475926"/>
                  <a:pt x="207750" y="1506919"/>
                  <a:pt x="0" y="1492716"/>
                </a:cubicBezTo>
                <a:cubicBezTo>
                  <a:pt x="-2528" y="1311288"/>
                  <a:pt x="-9774" y="1141968"/>
                  <a:pt x="0" y="1024998"/>
                </a:cubicBezTo>
                <a:cubicBezTo>
                  <a:pt x="9774" y="908028"/>
                  <a:pt x="8992" y="695717"/>
                  <a:pt x="0" y="557281"/>
                </a:cubicBezTo>
                <a:cubicBezTo>
                  <a:pt x="-8992" y="418845"/>
                  <a:pt x="11584" y="18195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xmlns="" sd="24566640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endParaRPr lang="en-US" sz="900" b="1" dirty="0">
              <a:solidFill>
                <a:srgbClr val="00B0F0"/>
              </a:solidFill>
            </a:endParaRPr>
          </a:p>
          <a:p>
            <a:pPr algn="ctr"/>
            <a:r>
              <a:rPr lang="en-US" sz="7200" b="1" dirty="0">
                <a:solidFill>
                  <a:srgbClr val="00B0F0"/>
                </a:solidFill>
              </a:rPr>
              <a:t>?</a:t>
            </a:r>
          </a:p>
          <a:p>
            <a:pPr algn="ctr"/>
            <a:endParaRPr lang="ru-RU" sz="1000" b="1" dirty="0">
              <a:solidFill>
                <a:srgbClr val="00B0F0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xmlns="" id="{E2A18B54-BE09-40B2-B82D-B5AC623429C3}"/>
              </a:ext>
            </a:extLst>
          </p:cNvPr>
          <p:cNvSpPr/>
          <p:nvPr/>
        </p:nvSpPr>
        <p:spPr>
          <a:xfrm>
            <a:off x="8986398" y="2544227"/>
            <a:ext cx="676988" cy="661365"/>
          </a:xfrm>
          <a:prstGeom prst="roundRect">
            <a:avLst/>
          </a:prstGeom>
          <a:solidFill>
            <a:schemeClr val="bg2">
              <a:alpha val="54000"/>
            </a:schemeClr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xmlns="" id="{0DB0449A-3294-4CC9-9350-5E0B84CEE821}"/>
              </a:ext>
            </a:extLst>
          </p:cNvPr>
          <p:cNvSpPr/>
          <p:nvPr/>
        </p:nvSpPr>
        <p:spPr>
          <a:xfrm>
            <a:off x="6698512" y="2892056"/>
            <a:ext cx="1350335" cy="2729659"/>
          </a:xfrm>
          <a:custGeom>
            <a:avLst/>
            <a:gdLst>
              <a:gd name="connsiteX0" fmla="*/ 0 w 1350335"/>
              <a:gd name="connsiteY0" fmla="*/ 2583711 h 2729659"/>
              <a:gd name="connsiteX1" fmla="*/ 871869 w 1350335"/>
              <a:gd name="connsiteY1" fmla="*/ 2509284 h 2729659"/>
              <a:gd name="connsiteX2" fmla="*/ 701748 w 1350335"/>
              <a:gd name="connsiteY2" fmla="*/ 489097 h 2729659"/>
              <a:gd name="connsiteX3" fmla="*/ 1350335 w 1350335"/>
              <a:gd name="connsiteY3" fmla="*/ 0 h 272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0335" h="2729659">
                <a:moveTo>
                  <a:pt x="0" y="2583711"/>
                </a:moveTo>
                <a:cubicBezTo>
                  <a:pt x="377455" y="2721048"/>
                  <a:pt x="754911" y="2858386"/>
                  <a:pt x="871869" y="2509284"/>
                </a:cubicBezTo>
                <a:cubicBezTo>
                  <a:pt x="988827" y="2160182"/>
                  <a:pt x="622004" y="907311"/>
                  <a:pt x="701748" y="489097"/>
                </a:cubicBezTo>
                <a:cubicBezTo>
                  <a:pt x="781492" y="70883"/>
                  <a:pt x="1065913" y="35441"/>
                  <a:pt x="1350335" y="0"/>
                </a:cubicBezTo>
              </a:path>
            </a:pathLst>
          </a:custGeom>
          <a:noFill/>
          <a:ln w="28575"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2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2" descr="fig-mt-graph-path-1">
            <a:extLst>
              <a:ext uri="{FF2B5EF4-FFF2-40B4-BE49-F238E27FC236}">
                <a16:creationId xmlns:a16="http://schemas.microsoft.com/office/drawing/2014/main" xmlns="" id="{21BC0BB0-C8FE-4F66-BC4C-CD606C263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039331" y="2406287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94678221-88DD-4165-80CB-7E688DDB2173}"/>
              </a:ext>
            </a:extLst>
          </p:cNvPr>
          <p:cNvSpPr/>
          <p:nvPr/>
        </p:nvSpPr>
        <p:spPr>
          <a:xfrm>
            <a:off x="8082054" y="1671697"/>
            <a:ext cx="2484135" cy="2284996"/>
          </a:xfrm>
          <a:prstGeom prst="roundRect">
            <a:avLst/>
          </a:prstGeom>
          <a:solidFill>
            <a:srgbClr val="00B0F0">
              <a:alpha val="26000"/>
            </a:srgbClr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Estimating G*-values: expansion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18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580906"/>
            <a:ext cx="6824481" cy="2058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32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b="0" dirty="0">
                <a:cs typeface="Times New Roman" panose="02020603050405020304" pitchFamily="18" charset="0"/>
              </a:rPr>
              <a:t>is known for some </a:t>
            </a:r>
            <a:r>
              <a:rPr lang="en-US" sz="32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="0" dirty="0">
                <a:cs typeface="Times New Roman" panose="02020603050405020304" pitchFamily="18" charset="0"/>
              </a:rPr>
              <a:t>. What next?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Text Box 32">
            <a:extLst>
              <a:ext uri="{FF2B5EF4-FFF2-40B4-BE49-F238E27FC236}">
                <a16:creationId xmlns:a16="http://schemas.microsoft.com/office/drawing/2014/main" xmlns="" id="{817F2C84-5753-4504-87AA-D612C8142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2473" y="396946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 Box 52">
            <a:extLst>
              <a:ext uri="{FF2B5EF4-FFF2-40B4-BE49-F238E27FC236}">
                <a16:creationId xmlns:a16="http://schemas.microsoft.com/office/drawing/2014/main" xmlns="" id="{8F24E4C6-3BC4-469D-928A-6BD8050FB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137" y="350780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34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Text Box 32">
            <a:extLst>
              <a:ext uri="{FF2B5EF4-FFF2-40B4-BE49-F238E27FC236}">
                <a16:creationId xmlns:a16="http://schemas.microsoft.com/office/drawing/2014/main" xmlns="" id="{6F29F25C-0C52-47E3-A795-1AE50DDB2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6701" y="388162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" name="Text Box 32">
            <a:extLst>
              <a:ext uri="{FF2B5EF4-FFF2-40B4-BE49-F238E27FC236}">
                <a16:creationId xmlns:a16="http://schemas.microsoft.com/office/drawing/2014/main" xmlns="" id="{B73F5992-E213-4B83-849C-6C3D0E846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5506" y="438652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9" name="Text Box 32">
            <a:extLst>
              <a:ext uri="{FF2B5EF4-FFF2-40B4-BE49-F238E27FC236}">
                <a16:creationId xmlns:a16="http://schemas.microsoft.com/office/drawing/2014/main" xmlns="" id="{A7F37D30-96B0-4CCA-994E-7199457AB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120" y="309391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Text Box 32">
            <a:extLst>
              <a:ext uri="{FF2B5EF4-FFF2-40B4-BE49-F238E27FC236}">
                <a16:creationId xmlns:a16="http://schemas.microsoft.com/office/drawing/2014/main" xmlns="" id="{0E5F0930-0A8D-492C-8728-060515B3A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5825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1" name="Text Box 32">
            <a:extLst>
              <a:ext uri="{FF2B5EF4-FFF2-40B4-BE49-F238E27FC236}">
                <a16:creationId xmlns:a16="http://schemas.microsoft.com/office/drawing/2014/main" xmlns="" id="{1EA88559-02EE-42EB-83FB-1A234D4ED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153" y="351097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2" name="Text Box 32">
            <a:extLst>
              <a:ext uri="{FF2B5EF4-FFF2-40B4-BE49-F238E27FC236}">
                <a16:creationId xmlns:a16="http://schemas.microsoft.com/office/drawing/2014/main" xmlns="" id="{F83EC864-742E-4983-9301-8A004BBD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240" y="351202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3" name="Text Box 32">
            <a:extLst>
              <a:ext uri="{FF2B5EF4-FFF2-40B4-BE49-F238E27FC236}">
                <a16:creationId xmlns:a16="http://schemas.microsoft.com/office/drawing/2014/main" xmlns="" id="{4F9DABB3-E2AF-4FBA-8269-531410417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4835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xmlns="" id="{393C97F7-A294-4D00-A07D-3637F11E0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5" name="Text Box 32">
            <a:extLst>
              <a:ext uri="{FF2B5EF4-FFF2-40B4-BE49-F238E27FC236}">
                <a16:creationId xmlns:a16="http://schemas.microsoft.com/office/drawing/2014/main" xmlns="" id="{1B0F520A-E2D5-435D-9156-11D2AED30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777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xmlns="" id="{F0F1A423-790B-4DCF-AEC3-349432762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497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xmlns="" id="{8AF89669-A247-4A62-A453-6177A6C79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43928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xmlns="" id="{20617D92-045E-491C-82DB-A2DEDE661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681" y="396084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xmlns="" id="{A9CDA67E-3154-451F-8AC4-99235D43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777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xmlns="" id="{06B135D6-F01D-4EFE-A34A-13D03F1BE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396084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xmlns="" id="{FF013038-C307-4AEE-AD78-CE90A432E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585" y="3918456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6" name="Text Box 52">
            <a:extLst>
              <a:ext uri="{FF2B5EF4-FFF2-40B4-BE49-F238E27FC236}">
                <a16:creationId xmlns:a16="http://schemas.microsoft.com/office/drawing/2014/main" xmlns="" id="{8DF8DB74-5056-49A4-9684-75822B1E9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5723" y="349820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38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7" name="Text Box 52">
            <a:extLst>
              <a:ext uri="{FF2B5EF4-FFF2-40B4-BE49-F238E27FC236}">
                <a16:creationId xmlns:a16="http://schemas.microsoft.com/office/drawing/2014/main" xmlns="" id="{5EE6441E-C908-4123-A0C5-B41671F3A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6415" y="265295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34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9" name="Text Box 52">
            <a:extLst>
              <a:ext uri="{FF2B5EF4-FFF2-40B4-BE49-F238E27FC236}">
                <a16:creationId xmlns:a16="http://schemas.microsoft.com/office/drawing/2014/main" xmlns="" id="{5C632B41-A3C4-4196-A418-2611B8BC0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5825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Text Box 52">
            <a:extLst>
              <a:ext uri="{FF2B5EF4-FFF2-40B4-BE49-F238E27FC236}">
                <a16:creationId xmlns:a16="http://schemas.microsoft.com/office/drawing/2014/main" xmlns="" id="{9BE99594-6B66-42D2-AA4C-F2B008DFD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729" y="35287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38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 Box 52">
            <a:extLst>
              <a:ext uri="{FF2B5EF4-FFF2-40B4-BE49-F238E27FC236}">
                <a16:creationId xmlns:a16="http://schemas.microsoft.com/office/drawing/2014/main" xmlns="" id="{D603FBB4-12C9-49A6-B8D0-B90587A85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729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34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2" name="Объект 2">
            <a:extLst>
              <a:ext uri="{FF2B5EF4-FFF2-40B4-BE49-F238E27FC236}">
                <a16:creationId xmlns:a16="http://schemas.microsoft.com/office/drawing/2014/main" xmlns="" id="{03C2EA0F-4335-4B12-B10E-47C2487DD38C}"/>
              </a:ext>
            </a:extLst>
          </p:cNvPr>
          <p:cNvSpPr txBox="1">
            <a:spLocks/>
          </p:cNvSpPr>
          <p:nvPr/>
        </p:nvSpPr>
        <p:spPr>
          <a:xfrm>
            <a:off x="609600" y="4587416"/>
            <a:ext cx="6939280" cy="20582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>
                <a:latin typeface="+mj-lt"/>
                <a:cs typeface="Times New Roman" panose="02020603050405020304" pitchFamily="18" charset="0"/>
              </a:rPr>
              <a:t>1. We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can not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use g*(a) to compute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all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other g*-values.</a:t>
            </a:r>
          </a:p>
          <a:p>
            <a:pPr marL="0" indent="0"/>
            <a:r>
              <a:rPr lang="en-US" sz="2400" dirty="0">
                <a:latin typeface="+mj-lt"/>
                <a:cs typeface="Times New Roman" panose="02020603050405020304" pitchFamily="18" charset="0"/>
              </a:rPr>
              <a:t>2. We </a:t>
            </a:r>
            <a:r>
              <a:rPr lang="en-US" sz="24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can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use </a:t>
            </a:r>
            <a:r>
              <a:rPr lang="en-US" sz="2400" dirty="0">
                <a:cs typeface="Times New Roman" panose="02020603050405020304" pitchFamily="18" charset="0"/>
              </a:rPr>
              <a:t>g*(a) compute g*-values of the </a:t>
            </a:r>
            <a:r>
              <a:rPr lang="en-US" sz="2400" dirty="0">
                <a:solidFill>
                  <a:srgbClr val="00B050"/>
                </a:solidFill>
                <a:cs typeface="Times New Roman" panose="02020603050405020304" pitchFamily="18" charset="0"/>
              </a:rPr>
              <a:t>neighboring nodes</a:t>
            </a:r>
            <a:r>
              <a:rPr lang="en-US" sz="2400" dirty="0">
                <a:cs typeface="Times New Roman" panose="02020603050405020304" pitchFamily="18" charset="0"/>
              </a:rPr>
              <a:t>.</a:t>
            </a:r>
          </a:p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2.1 Are the computed values </a:t>
            </a:r>
            <a:r>
              <a:rPr lang="en-US" sz="2400" i="1" dirty="0">
                <a:cs typeface="Times New Roman" panose="02020603050405020304" pitchFamily="18" charset="0"/>
              </a:rPr>
              <a:t>true</a:t>
            </a:r>
            <a:r>
              <a:rPr lang="en-US" sz="2400" dirty="0">
                <a:cs typeface="Times New Roman" panose="02020603050405020304" pitchFamily="18" charset="0"/>
              </a:rPr>
              <a:t> g*-values? =&gt; </a:t>
            </a:r>
            <a:r>
              <a:rPr 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NOT </a:t>
            </a:r>
            <a:r>
              <a:rPr lang="en-US" sz="2400" dirty="0">
                <a:cs typeface="Times New Roman" panose="02020603050405020304" pitchFamily="18" charset="0"/>
              </a:rPr>
              <a:t>necessarily. These are called </a:t>
            </a:r>
            <a:r>
              <a:rPr lang="en-US" sz="2400" dirty="0">
                <a:solidFill>
                  <a:srgbClr val="00B0F0"/>
                </a:solidFill>
                <a:cs typeface="Times New Roman" panose="02020603050405020304" pitchFamily="18" charset="0"/>
              </a:rPr>
              <a:t>g-values</a:t>
            </a:r>
            <a:r>
              <a:rPr lang="en-US" sz="2400" dirty="0">
                <a:cs typeface="Times New Roman" panose="02020603050405020304" pitchFamily="18" charset="0"/>
              </a:rPr>
              <a:t>.</a:t>
            </a:r>
          </a:p>
          <a:p>
            <a:pPr marL="0" indent="0"/>
            <a:endParaRPr lang="en-US" sz="3200" dirty="0">
              <a:solidFill>
                <a:schemeClr val="bg2">
                  <a:lumMod val="5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0508B32-850D-49DF-900C-672943B73C7D}"/>
              </a:ext>
            </a:extLst>
          </p:cNvPr>
          <p:cNvSpPr txBox="1"/>
          <p:nvPr/>
        </p:nvSpPr>
        <p:spPr>
          <a:xfrm>
            <a:off x="1501446" y="2493053"/>
            <a:ext cx="5365952" cy="1492716"/>
          </a:xfrm>
          <a:custGeom>
            <a:avLst/>
            <a:gdLst>
              <a:gd name="connsiteX0" fmla="*/ 0 w 5365952"/>
              <a:gd name="connsiteY0" fmla="*/ 0 h 1492716"/>
              <a:gd name="connsiteX1" fmla="*/ 670744 w 5365952"/>
              <a:gd name="connsiteY1" fmla="*/ 0 h 1492716"/>
              <a:gd name="connsiteX2" fmla="*/ 1180509 w 5365952"/>
              <a:gd name="connsiteY2" fmla="*/ 0 h 1492716"/>
              <a:gd name="connsiteX3" fmla="*/ 1851253 w 5365952"/>
              <a:gd name="connsiteY3" fmla="*/ 0 h 1492716"/>
              <a:gd name="connsiteX4" fmla="*/ 2575657 w 5365952"/>
              <a:gd name="connsiteY4" fmla="*/ 0 h 1492716"/>
              <a:gd name="connsiteX5" fmla="*/ 3246401 w 5365952"/>
              <a:gd name="connsiteY5" fmla="*/ 0 h 1492716"/>
              <a:gd name="connsiteX6" fmla="*/ 3970804 w 5365952"/>
              <a:gd name="connsiteY6" fmla="*/ 0 h 1492716"/>
              <a:gd name="connsiteX7" fmla="*/ 4480570 w 5365952"/>
              <a:gd name="connsiteY7" fmla="*/ 0 h 1492716"/>
              <a:gd name="connsiteX8" fmla="*/ 5365952 w 5365952"/>
              <a:gd name="connsiteY8" fmla="*/ 0 h 1492716"/>
              <a:gd name="connsiteX9" fmla="*/ 5365952 w 5365952"/>
              <a:gd name="connsiteY9" fmla="*/ 452791 h 1492716"/>
              <a:gd name="connsiteX10" fmla="*/ 5365952 w 5365952"/>
              <a:gd name="connsiteY10" fmla="*/ 950363 h 1492716"/>
              <a:gd name="connsiteX11" fmla="*/ 5365952 w 5365952"/>
              <a:gd name="connsiteY11" fmla="*/ 1492716 h 1492716"/>
              <a:gd name="connsiteX12" fmla="*/ 4748868 w 5365952"/>
              <a:gd name="connsiteY12" fmla="*/ 1492716 h 1492716"/>
              <a:gd name="connsiteX13" fmla="*/ 4078124 w 5365952"/>
              <a:gd name="connsiteY13" fmla="*/ 1492716 h 1492716"/>
              <a:gd name="connsiteX14" fmla="*/ 3300060 w 5365952"/>
              <a:gd name="connsiteY14" fmla="*/ 1492716 h 1492716"/>
              <a:gd name="connsiteX15" fmla="*/ 2790295 w 5365952"/>
              <a:gd name="connsiteY15" fmla="*/ 1492716 h 1492716"/>
              <a:gd name="connsiteX16" fmla="*/ 2065892 w 5365952"/>
              <a:gd name="connsiteY16" fmla="*/ 1492716 h 1492716"/>
              <a:gd name="connsiteX17" fmla="*/ 1395148 w 5365952"/>
              <a:gd name="connsiteY17" fmla="*/ 1492716 h 1492716"/>
              <a:gd name="connsiteX18" fmla="*/ 831723 w 5365952"/>
              <a:gd name="connsiteY18" fmla="*/ 1492716 h 1492716"/>
              <a:gd name="connsiteX19" fmla="*/ 0 w 5365952"/>
              <a:gd name="connsiteY19" fmla="*/ 1492716 h 1492716"/>
              <a:gd name="connsiteX20" fmla="*/ 0 w 5365952"/>
              <a:gd name="connsiteY20" fmla="*/ 1024998 h 1492716"/>
              <a:gd name="connsiteX21" fmla="*/ 0 w 5365952"/>
              <a:gd name="connsiteY21" fmla="*/ 557281 h 1492716"/>
              <a:gd name="connsiteX22" fmla="*/ 0 w 5365952"/>
              <a:gd name="connsiteY22" fmla="*/ 0 h 149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365952" h="1492716" extrusionOk="0">
                <a:moveTo>
                  <a:pt x="0" y="0"/>
                </a:moveTo>
                <a:cubicBezTo>
                  <a:pt x="206355" y="-32778"/>
                  <a:pt x="468894" y="-33151"/>
                  <a:pt x="670744" y="0"/>
                </a:cubicBezTo>
                <a:cubicBezTo>
                  <a:pt x="872594" y="33151"/>
                  <a:pt x="939771" y="-15372"/>
                  <a:pt x="1180509" y="0"/>
                </a:cubicBezTo>
                <a:cubicBezTo>
                  <a:pt x="1421247" y="15372"/>
                  <a:pt x="1550289" y="-12634"/>
                  <a:pt x="1851253" y="0"/>
                </a:cubicBezTo>
                <a:cubicBezTo>
                  <a:pt x="2152217" y="12634"/>
                  <a:pt x="2295867" y="-31855"/>
                  <a:pt x="2575657" y="0"/>
                </a:cubicBezTo>
                <a:cubicBezTo>
                  <a:pt x="2855447" y="31855"/>
                  <a:pt x="3001932" y="23581"/>
                  <a:pt x="3246401" y="0"/>
                </a:cubicBezTo>
                <a:cubicBezTo>
                  <a:pt x="3490870" y="-23581"/>
                  <a:pt x="3616369" y="-31873"/>
                  <a:pt x="3970804" y="0"/>
                </a:cubicBezTo>
                <a:cubicBezTo>
                  <a:pt x="4325239" y="31873"/>
                  <a:pt x="4331066" y="-18536"/>
                  <a:pt x="4480570" y="0"/>
                </a:cubicBezTo>
                <a:cubicBezTo>
                  <a:pt x="4630074" y="18536"/>
                  <a:pt x="5124999" y="38516"/>
                  <a:pt x="5365952" y="0"/>
                </a:cubicBezTo>
                <a:cubicBezTo>
                  <a:pt x="5351638" y="150447"/>
                  <a:pt x="5345825" y="302898"/>
                  <a:pt x="5365952" y="452791"/>
                </a:cubicBezTo>
                <a:cubicBezTo>
                  <a:pt x="5386079" y="602684"/>
                  <a:pt x="5367039" y="819053"/>
                  <a:pt x="5365952" y="950363"/>
                </a:cubicBezTo>
                <a:cubicBezTo>
                  <a:pt x="5364865" y="1081673"/>
                  <a:pt x="5352174" y="1290341"/>
                  <a:pt x="5365952" y="1492716"/>
                </a:cubicBezTo>
                <a:cubicBezTo>
                  <a:pt x="5212269" y="1514717"/>
                  <a:pt x="5015689" y="1502994"/>
                  <a:pt x="4748868" y="1492716"/>
                </a:cubicBezTo>
                <a:cubicBezTo>
                  <a:pt x="4482047" y="1482438"/>
                  <a:pt x="4236208" y="1498279"/>
                  <a:pt x="4078124" y="1492716"/>
                </a:cubicBezTo>
                <a:cubicBezTo>
                  <a:pt x="3920040" y="1487153"/>
                  <a:pt x="3668171" y="1518215"/>
                  <a:pt x="3300060" y="1492716"/>
                </a:cubicBezTo>
                <a:cubicBezTo>
                  <a:pt x="2931949" y="1467217"/>
                  <a:pt x="2929305" y="1496960"/>
                  <a:pt x="2790295" y="1492716"/>
                </a:cubicBezTo>
                <a:cubicBezTo>
                  <a:pt x="2651286" y="1488472"/>
                  <a:pt x="2364282" y="1462830"/>
                  <a:pt x="2065892" y="1492716"/>
                </a:cubicBezTo>
                <a:cubicBezTo>
                  <a:pt x="1767502" y="1522602"/>
                  <a:pt x="1708213" y="1472046"/>
                  <a:pt x="1395148" y="1492716"/>
                </a:cubicBezTo>
                <a:cubicBezTo>
                  <a:pt x="1082083" y="1513386"/>
                  <a:pt x="998698" y="1509506"/>
                  <a:pt x="831723" y="1492716"/>
                </a:cubicBezTo>
                <a:cubicBezTo>
                  <a:pt x="664748" y="1475926"/>
                  <a:pt x="207750" y="1506919"/>
                  <a:pt x="0" y="1492716"/>
                </a:cubicBezTo>
                <a:cubicBezTo>
                  <a:pt x="-2528" y="1311288"/>
                  <a:pt x="-9774" y="1141968"/>
                  <a:pt x="0" y="1024998"/>
                </a:cubicBezTo>
                <a:cubicBezTo>
                  <a:pt x="9774" y="908028"/>
                  <a:pt x="8992" y="695717"/>
                  <a:pt x="0" y="557281"/>
                </a:cubicBezTo>
                <a:cubicBezTo>
                  <a:pt x="-8992" y="418845"/>
                  <a:pt x="11584" y="18195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xmlns="" sd="24566640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endParaRPr lang="en-US" sz="900" b="1" dirty="0">
              <a:solidFill>
                <a:srgbClr val="00B0F0"/>
              </a:solidFill>
            </a:endParaRPr>
          </a:p>
          <a:p>
            <a:pPr algn="ctr"/>
            <a:r>
              <a:rPr lang="en-US" sz="7200" b="1" dirty="0">
                <a:solidFill>
                  <a:srgbClr val="00B0F0"/>
                </a:solidFill>
              </a:rPr>
              <a:t>?</a:t>
            </a:r>
          </a:p>
          <a:p>
            <a:pPr algn="ctr"/>
            <a:endParaRPr lang="ru-RU" sz="1000" b="1" dirty="0">
              <a:solidFill>
                <a:srgbClr val="00B0F0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xmlns="" id="{E2A18B54-BE09-40B2-B82D-B5AC623429C3}"/>
              </a:ext>
            </a:extLst>
          </p:cNvPr>
          <p:cNvSpPr/>
          <p:nvPr/>
        </p:nvSpPr>
        <p:spPr>
          <a:xfrm>
            <a:off x="8986398" y="2544227"/>
            <a:ext cx="676988" cy="661365"/>
          </a:xfrm>
          <a:prstGeom prst="roundRect">
            <a:avLst/>
          </a:prstGeom>
          <a:solidFill>
            <a:schemeClr val="bg2">
              <a:alpha val="54000"/>
            </a:schemeClr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xmlns="" id="{0DB0449A-3294-4CC9-9350-5E0B84CEE821}"/>
              </a:ext>
            </a:extLst>
          </p:cNvPr>
          <p:cNvSpPr/>
          <p:nvPr/>
        </p:nvSpPr>
        <p:spPr>
          <a:xfrm>
            <a:off x="6698512" y="2892056"/>
            <a:ext cx="1350335" cy="2729659"/>
          </a:xfrm>
          <a:custGeom>
            <a:avLst/>
            <a:gdLst>
              <a:gd name="connsiteX0" fmla="*/ 0 w 1350335"/>
              <a:gd name="connsiteY0" fmla="*/ 2583711 h 2729659"/>
              <a:gd name="connsiteX1" fmla="*/ 871869 w 1350335"/>
              <a:gd name="connsiteY1" fmla="*/ 2509284 h 2729659"/>
              <a:gd name="connsiteX2" fmla="*/ 701748 w 1350335"/>
              <a:gd name="connsiteY2" fmla="*/ 489097 h 2729659"/>
              <a:gd name="connsiteX3" fmla="*/ 1350335 w 1350335"/>
              <a:gd name="connsiteY3" fmla="*/ 0 h 272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0335" h="2729659">
                <a:moveTo>
                  <a:pt x="0" y="2583711"/>
                </a:moveTo>
                <a:cubicBezTo>
                  <a:pt x="377455" y="2721048"/>
                  <a:pt x="754911" y="2858386"/>
                  <a:pt x="871869" y="2509284"/>
                </a:cubicBezTo>
                <a:cubicBezTo>
                  <a:pt x="988827" y="2160182"/>
                  <a:pt x="622004" y="907311"/>
                  <a:pt x="701748" y="489097"/>
                </a:cubicBezTo>
                <a:cubicBezTo>
                  <a:pt x="781492" y="70883"/>
                  <a:pt x="1065913" y="35441"/>
                  <a:pt x="1350335" y="0"/>
                </a:cubicBezTo>
              </a:path>
            </a:pathLst>
          </a:custGeom>
          <a:noFill/>
          <a:ln w="28575"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A00312B-50FE-4B60-AA3B-99E3C4A9DC7A}"/>
              </a:ext>
            </a:extLst>
          </p:cNvPr>
          <p:cNvSpPr txBox="1"/>
          <p:nvPr/>
        </p:nvSpPr>
        <p:spPr>
          <a:xfrm>
            <a:off x="3975089" y="6165654"/>
            <a:ext cx="1308107" cy="408903"/>
          </a:xfrm>
          <a:custGeom>
            <a:avLst/>
            <a:gdLst>
              <a:gd name="connsiteX0" fmla="*/ 0 w 1308107"/>
              <a:gd name="connsiteY0" fmla="*/ 0 h 408903"/>
              <a:gd name="connsiteX1" fmla="*/ 654054 w 1308107"/>
              <a:gd name="connsiteY1" fmla="*/ 0 h 408903"/>
              <a:gd name="connsiteX2" fmla="*/ 1308107 w 1308107"/>
              <a:gd name="connsiteY2" fmla="*/ 0 h 408903"/>
              <a:gd name="connsiteX3" fmla="*/ 1308107 w 1308107"/>
              <a:gd name="connsiteY3" fmla="*/ 408903 h 408903"/>
              <a:gd name="connsiteX4" fmla="*/ 680216 w 1308107"/>
              <a:gd name="connsiteY4" fmla="*/ 408903 h 408903"/>
              <a:gd name="connsiteX5" fmla="*/ 0 w 1308107"/>
              <a:gd name="connsiteY5" fmla="*/ 408903 h 408903"/>
              <a:gd name="connsiteX6" fmla="*/ 0 w 1308107"/>
              <a:gd name="connsiteY6" fmla="*/ 0 h 40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107" h="408903" extrusionOk="0">
                <a:moveTo>
                  <a:pt x="0" y="0"/>
                </a:moveTo>
                <a:cubicBezTo>
                  <a:pt x="191687" y="21733"/>
                  <a:pt x="331762" y="14057"/>
                  <a:pt x="654054" y="0"/>
                </a:cubicBezTo>
                <a:cubicBezTo>
                  <a:pt x="976346" y="-14057"/>
                  <a:pt x="990846" y="30000"/>
                  <a:pt x="1308107" y="0"/>
                </a:cubicBezTo>
                <a:cubicBezTo>
                  <a:pt x="1308790" y="196651"/>
                  <a:pt x="1293605" y="211814"/>
                  <a:pt x="1308107" y="408903"/>
                </a:cubicBezTo>
                <a:cubicBezTo>
                  <a:pt x="1091532" y="392319"/>
                  <a:pt x="924265" y="400693"/>
                  <a:pt x="680216" y="408903"/>
                </a:cubicBezTo>
                <a:cubicBezTo>
                  <a:pt x="436167" y="417113"/>
                  <a:pt x="153584" y="390879"/>
                  <a:pt x="0" y="408903"/>
                </a:cubicBezTo>
                <a:cubicBezTo>
                  <a:pt x="8570" y="280028"/>
                  <a:pt x="-2100" y="172211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xmlns="" sd="24566640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endParaRPr lang="ru-RU" sz="1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39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2" descr="fig-mt-graph-path-1">
            <a:extLst>
              <a:ext uri="{FF2B5EF4-FFF2-40B4-BE49-F238E27FC236}">
                <a16:creationId xmlns:a16="http://schemas.microsoft.com/office/drawing/2014/main" xmlns="" id="{21BC0BB0-C8FE-4F66-BC4C-CD606C263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039331" y="2406287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94678221-88DD-4165-80CB-7E688DDB2173}"/>
              </a:ext>
            </a:extLst>
          </p:cNvPr>
          <p:cNvSpPr/>
          <p:nvPr/>
        </p:nvSpPr>
        <p:spPr>
          <a:xfrm>
            <a:off x="8082054" y="1671697"/>
            <a:ext cx="2484135" cy="2284996"/>
          </a:xfrm>
          <a:prstGeom prst="roundRect">
            <a:avLst/>
          </a:prstGeom>
          <a:solidFill>
            <a:srgbClr val="00B0F0">
              <a:alpha val="26000"/>
            </a:srgbClr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Estimating G*-values: expansion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19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6824481" cy="228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Times New Roman" panose="02020603050405020304" pitchFamily="18" charset="0"/>
              </a:rPr>
              <a:t>Expansion </a:t>
            </a:r>
            <a:r>
              <a:rPr lang="en-US" sz="3200" b="0" dirty="0">
                <a:cs typeface="Times New Roman" panose="02020603050405020304" pitchFamily="18" charset="0"/>
              </a:rPr>
              <a:t>– using g-value of the node to compute g-values of the </a:t>
            </a:r>
            <a:r>
              <a:rPr lang="en-US" sz="3200" dirty="0">
                <a:cs typeface="Times New Roman" panose="02020603050405020304" pitchFamily="18" charset="0"/>
              </a:rPr>
              <a:t>Successors </a:t>
            </a: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32">
            <a:extLst>
              <a:ext uri="{FF2B5EF4-FFF2-40B4-BE49-F238E27FC236}">
                <a16:creationId xmlns:a16="http://schemas.microsoft.com/office/drawing/2014/main" xmlns="" id="{817F2C84-5753-4504-87AA-D612C8142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2473" y="396946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 Box 52">
            <a:extLst>
              <a:ext uri="{FF2B5EF4-FFF2-40B4-BE49-F238E27FC236}">
                <a16:creationId xmlns:a16="http://schemas.microsoft.com/office/drawing/2014/main" xmlns="" id="{8F24E4C6-3BC4-469D-928A-6BD8050FB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137" y="350780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34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Text Box 32">
            <a:extLst>
              <a:ext uri="{FF2B5EF4-FFF2-40B4-BE49-F238E27FC236}">
                <a16:creationId xmlns:a16="http://schemas.microsoft.com/office/drawing/2014/main" xmlns="" id="{6F29F25C-0C52-47E3-A795-1AE50DDB2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6701" y="388162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" name="Text Box 32">
            <a:extLst>
              <a:ext uri="{FF2B5EF4-FFF2-40B4-BE49-F238E27FC236}">
                <a16:creationId xmlns:a16="http://schemas.microsoft.com/office/drawing/2014/main" xmlns="" id="{B73F5992-E213-4B83-849C-6C3D0E846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5506" y="438652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9" name="Text Box 32">
            <a:extLst>
              <a:ext uri="{FF2B5EF4-FFF2-40B4-BE49-F238E27FC236}">
                <a16:creationId xmlns:a16="http://schemas.microsoft.com/office/drawing/2014/main" xmlns="" id="{A7F37D30-96B0-4CCA-994E-7199457AB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120" y="309391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Text Box 32">
            <a:extLst>
              <a:ext uri="{FF2B5EF4-FFF2-40B4-BE49-F238E27FC236}">
                <a16:creationId xmlns:a16="http://schemas.microsoft.com/office/drawing/2014/main" xmlns="" id="{0E5F0930-0A8D-492C-8728-060515B3A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5825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1" name="Text Box 32">
            <a:extLst>
              <a:ext uri="{FF2B5EF4-FFF2-40B4-BE49-F238E27FC236}">
                <a16:creationId xmlns:a16="http://schemas.microsoft.com/office/drawing/2014/main" xmlns="" id="{1EA88559-02EE-42EB-83FB-1A234D4ED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153" y="351097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2" name="Text Box 32">
            <a:extLst>
              <a:ext uri="{FF2B5EF4-FFF2-40B4-BE49-F238E27FC236}">
                <a16:creationId xmlns:a16="http://schemas.microsoft.com/office/drawing/2014/main" xmlns="" id="{F83EC864-742E-4983-9301-8A004BBD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240" y="351202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3" name="Text Box 32">
            <a:extLst>
              <a:ext uri="{FF2B5EF4-FFF2-40B4-BE49-F238E27FC236}">
                <a16:creationId xmlns:a16="http://schemas.microsoft.com/office/drawing/2014/main" xmlns="" id="{4F9DABB3-E2AF-4FBA-8269-531410417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4835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xmlns="" id="{393C97F7-A294-4D00-A07D-3637F11E0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5" name="Text Box 32">
            <a:extLst>
              <a:ext uri="{FF2B5EF4-FFF2-40B4-BE49-F238E27FC236}">
                <a16:creationId xmlns:a16="http://schemas.microsoft.com/office/drawing/2014/main" xmlns="" id="{1B0F520A-E2D5-435D-9156-11D2AED30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777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xmlns="" id="{F0F1A423-790B-4DCF-AEC3-349432762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497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xmlns="" id="{8AF89669-A247-4A62-A453-6177A6C79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43928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xmlns="" id="{20617D92-045E-491C-82DB-A2DEDE661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681" y="396084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xmlns="" id="{A9CDA67E-3154-451F-8AC4-99235D43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777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xmlns="" id="{06B135D6-F01D-4EFE-A34A-13D03F1BE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396084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xmlns="" id="{FF013038-C307-4AEE-AD78-CE90A432E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585" y="3918456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6" name="Text Box 52">
            <a:extLst>
              <a:ext uri="{FF2B5EF4-FFF2-40B4-BE49-F238E27FC236}">
                <a16:creationId xmlns:a16="http://schemas.microsoft.com/office/drawing/2014/main" xmlns="" id="{8DF8DB74-5056-49A4-9684-75822B1E9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5723" y="349820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38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7" name="Text Box 52">
            <a:extLst>
              <a:ext uri="{FF2B5EF4-FFF2-40B4-BE49-F238E27FC236}">
                <a16:creationId xmlns:a16="http://schemas.microsoft.com/office/drawing/2014/main" xmlns="" id="{5EE6441E-C908-4123-A0C5-B41671F3A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6415" y="265295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34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9" name="Text Box 52">
            <a:extLst>
              <a:ext uri="{FF2B5EF4-FFF2-40B4-BE49-F238E27FC236}">
                <a16:creationId xmlns:a16="http://schemas.microsoft.com/office/drawing/2014/main" xmlns="" id="{5C632B41-A3C4-4196-A418-2611B8BC0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5825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Text Box 52">
            <a:extLst>
              <a:ext uri="{FF2B5EF4-FFF2-40B4-BE49-F238E27FC236}">
                <a16:creationId xmlns:a16="http://schemas.microsoft.com/office/drawing/2014/main" xmlns="" id="{9BE99594-6B66-42D2-AA4C-F2B008DFD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729" y="35287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38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 Box 52">
            <a:extLst>
              <a:ext uri="{FF2B5EF4-FFF2-40B4-BE49-F238E27FC236}">
                <a16:creationId xmlns:a16="http://schemas.microsoft.com/office/drawing/2014/main" xmlns="" id="{D603FBB4-12C9-49A6-B8D0-B90587A85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729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34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2" name="Объект 2">
            <a:extLst>
              <a:ext uri="{FF2B5EF4-FFF2-40B4-BE49-F238E27FC236}">
                <a16:creationId xmlns:a16="http://schemas.microsoft.com/office/drawing/2014/main" xmlns="" id="{03C2EA0F-4335-4B12-B10E-47C2487DD38C}"/>
              </a:ext>
            </a:extLst>
          </p:cNvPr>
          <p:cNvSpPr txBox="1">
            <a:spLocks/>
          </p:cNvSpPr>
          <p:nvPr/>
        </p:nvSpPr>
        <p:spPr>
          <a:xfrm>
            <a:off x="609600" y="4587416"/>
            <a:ext cx="6939280" cy="20582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>
                <a:latin typeface="+mj-lt"/>
                <a:cs typeface="Times New Roman" panose="02020603050405020304" pitchFamily="18" charset="0"/>
              </a:rPr>
              <a:t>1. We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can not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use g*(a) to compute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all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other g*-values.</a:t>
            </a:r>
          </a:p>
          <a:p>
            <a:pPr marL="0" indent="0"/>
            <a:r>
              <a:rPr lang="en-US" sz="2400" dirty="0">
                <a:latin typeface="+mj-lt"/>
                <a:cs typeface="Times New Roman" panose="02020603050405020304" pitchFamily="18" charset="0"/>
              </a:rPr>
              <a:t>2. We </a:t>
            </a:r>
            <a:r>
              <a:rPr lang="en-US" sz="24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can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use </a:t>
            </a:r>
            <a:r>
              <a:rPr lang="en-US" sz="2400" dirty="0">
                <a:cs typeface="Times New Roman" panose="02020603050405020304" pitchFamily="18" charset="0"/>
              </a:rPr>
              <a:t>g*(a) compute g*-values of the </a:t>
            </a:r>
            <a:r>
              <a:rPr lang="en-US" sz="2400" dirty="0">
                <a:solidFill>
                  <a:srgbClr val="00B050"/>
                </a:solidFill>
                <a:cs typeface="Times New Roman" panose="02020603050405020304" pitchFamily="18" charset="0"/>
              </a:rPr>
              <a:t>neighboring nodes</a:t>
            </a:r>
            <a:r>
              <a:rPr lang="en-US" sz="2400" dirty="0">
                <a:cs typeface="Times New Roman" panose="02020603050405020304" pitchFamily="18" charset="0"/>
              </a:rPr>
              <a:t>.</a:t>
            </a:r>
          </a:p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2.1 Are the computed values </a:t>
            </a:r>
            <a:r>
              <a:rPr lang="en-US" sz="2400" i="1" dirty="0">
                <a:cs typeface="Times New Roman" panose="02020603050405020304" pitchFamily="18" charset="0"/>
              </a:rPr>
              <a:t>true</a:t>
            </a:r>
            <a:r>
              <a:rPr lang="en-US" sz="2400" dirty="0">
                <a:cs typeface="Times New Roman" panose="02020603050405020304" pitchFamily="18" charset="0"/>
              </a:rPr>
              <a:t> g*-values? =&gt; </a:t>
            </a:r>
            <a:r>
              <a:rPr 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NOT </a:t>
            </a:r>
            <a:r>
              <a:rPr lang="en-US" sz="2400" dirty="0">
                <a:cs typeface="Times New Roman" panose="02020603050405020304" pitchFamily="18" charset="0"/>
              </a:rPr>
              <a:t>necessarily. These are called </a:t>
            </a:r>
            <a:r>
              <a:rPr lang="en-US" sz="2400" dirty="0">
                <a:solidFill>
                  <a:srgbClr val="00B0F0"/>
                </a:solidFill>
                <a:cs typeface="Times New Roman" panose="02020603050405020304" pitchFamily="18" charset="0"/>
              </a:rPr>
              <a:t>g-values</a:t>
            </a:r>
            <a:r>
              <a:rPr lang="en-US" sz="2400" dirty="0">
                <a:cs typeface="Times New Roman" panose="02020603050405020304" pitchFamily="18" charset="0"/>
              </a:rPr>
              <a:t>.</a:t>
            </a:r>
          </a:p>
          <a:p>
            <a:pPr marL="0" indent="0"/>
            <a:endParaRPr lang="en-US" sz="3200" dirty="0">
              <a:solidFill>
                <a:schemeClr val="bg2">
                  <a:lumMod val="5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0508B32-850D-49DF-900C-672943B73C7D}"/>
              </a:ext>
            </a:extLst>
          </p:cNvPr>
          <p:cNvSpPr txBox="1"/>
          <p:nvPr/>
        </p:nvSpPr>
        <p:spPr>
          <a:xfrm>
            <a:off x="1501446" y="2493053"/>
            <a:ext cx="5365952" cy="1785104"/>
          </a:xfrm>
          <a:custGeom>
            <a:avLst/>
            <a:gdLst>
              <a:gd name="connsiteX0" fmla="*/ 0 w 5365952"/>
              <a:gd name="connsiteY0" fmla="*/ 0 h 1785104"/>
              <a:gd name="connsiteX1" fmla="*/ 670744 w 5365952"/>
              <a:gd name="connsiteY1" fmla="*/ 0 h 1785104"/>
              <a:gd name="connsiteX2" fmla="*/ 1180509 w 5365952"/>
              <a:gd name="connsiteY2" fmla="*/ 0 h 1785104"/>
              <a:gd name="connsiteX3" fmla="*/ 1851253 w 5365952"/>
              <a:gd name="connsiteY3" fmla="*/ 0 h 1785104"/>
              <a:gd name="connsiteX4" fmla="*/ 2575657 w 5365952"/>
              <a:gd name="connsiteY4" fmla="*/ 0 h 1785104"/>
              <a:gd name="connsiteX5" fmla="*/ 3246401 w 5365952"/>
              <a:gd name="connsiteY5" fmla="*/ 0 h 1785104"/>
              <a:gd name="connsiteX6" fmla="*/ 3970804 w 5365952"/>
              <a:gd name="connsiteY6" fmla="*/ 0 h 1785104"/>
              <a:gd name="connsiteX7" fmla="*/ 4480570 w 5365952"/>
              <a:gd name="connsiteY7" fmla="*/ 0 h 1785104"/>
              <a:gd name="connsiteX8" fmla="*/ 5365952 w 5365952"/>
              <a:gd name="connsiteY8" fmla="*/ 0 h 1785104"/>
              <a:gd name="connsiteX9" fmla="*/ 5365952 w 5365952"/>
              <a:gd name="connsiteY9" fmla="*/ 541482 h 1785104"/>
              <a:gd name="connsiteX10" fmla="*/ 5365952 w 5365952"/>
              <a:gd name="connsiteY10" fmla="*/ 1136516 h 1785104"/>
              <a:gd name="connsiteX11" fmla="*/ 5365952 w 5365952"/>
              <a:gd name="connsiteY11" fmla="*/ 1785104 h 1785104"/>
              <a:gd name="connsiteX12" fmla="*/ 4748868 w 5365952"/>
              <a:gd name="connsiteY12" fmla="*/ 1785104 h 1785104"/>
              <a:gd name="connsiteX13" fmla="*/ 4078124 w 5365952"/>
              <a:gd name="connsiteY13" fmla="*/ 1785104 h 1785104"/>
              <a:gd name="connsiteX14" fmla="*/ 3300060 w 5365952"/>
              <a:gd name="connsiteY14" fmla="*/ 1785104 h 1785104"/>
              <a:gd name="connsiteX15" fmla="*/ 2790295 w 5365952"/>
              <a:gd name="connsiteY15" fmla="*/ 1785104 h 1785104"/>
              <a:gd name="connsiteX16" fmla="*/ 2065892 w 5365952"/>
              <a:gd name="connsiteY16" fmla="*/ 1785104 h 1785104"/>
              <a:gd name="connsiteX17" fmla="*/ 1395148 w 5365952"/>
              <a:gd name="connsiteY17" fmla="*/ 1785104 h 1785104"/>
              <a:gd name="connsiteX18" fmla="*/ 831723 w 5365952"/>
              <a:gd name="connsiteY18" fmla="*/ 1785104 h 1785104"/>
              <a:gd name="connsiteX19" fmla="*/ 0 w 5365952"/>
              <a:gd name="connsiteY19" fmla="*/ 1785104 h 1785104"/>
              <a:gd name="connsiteX20" fmla="*/ 0 w 5365952"/>
              <a:gd name="connsiteY20" fmla="*/ 1225771 h 1785104"/>
              <a:gd name="connsiteX21" fmla="*/ 0 w 5365952"/>
              <a:gd name="connsiteY21" fmla="*/ 666439 h 1785104"/>
              <a:gd name="connsiteX22" fmla="*/ 0 w 5365952"/>
              <a:gd name="connsiteY22" fmla="*/ 0 h 178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365952" h="1785104" extrusionOk="0">
                <a:moveTo>
                  <a:pt x="0" y="0"/>
                </a:moveTo>
                <a:cubicBezTo>
                  <a:pt x="206355" y="-32778"/>
                  <a:pt x="468894" y="-33151"/>
                  <a:pt x="670744" y="0"/>
                </a:cubicBezTo>
                <a:cubicBezTo>
                  <a:pt x="872594" y="33151"/>
                  <a:pt x="939771" y="-15372"/>
                  <a:pt x="1180509" y="0"/>
                </a:cubicBezTo>
                <a:cubicBezTo>
                  <a:pt x="1421247" y="15372"/>
                  <a:pt x="1550289" y="-12634"/>
                  <a:pt x="1851253" y="0"/>
                </a:cubicBezTo>
                <a:cubicBezTo>
                  <a:pt x="2152217" y="12634"/>
                  <a:pt x="2295867" y="-31855"/>
                  <a:pt x="2575657" y="0"/>
                </a:cubicBezTo>
                <a:cubicBezTo>
                  <a:pt x="2855447" y="31855"/>
                  <a:pt x="3001932" y="23581"/>
                  <a:pt x="3246401" y="0"/>
                </a:cubicBezTo>
                <a:cubicBezTo>
                  <a:pt x="3490870" y="-23581"/>
                  <a:pt x="3616369" y="-31873"/>
                  <a:pt x="3970804" y="0"/>
                </a:cubicBezTo>
                <a:cubicBezTo>
                  <a:pt x="4325239" y="31873"/>
                  <a:pt x="4331066" y="-18536"/>
                  <a:pt x="4480570" y="0"/>
                </a:cubicBezTo>
                <a:cubicBezTo>
                  <a:pt x="4630074" y="18536"/>
                  <a:pt x="5124999" y="38516"/>
                  <a:pt x="5365952" y="0"/>
                </a:cubicBezTo>
                <a:cubicBezTo>
                  <a:pt x="5363900" y="253044"/>
                  <a:pt x="5356748" y="287210"/>
                  <a:pt x="5365952" y="541482"/>
                </a:cubicBezTo>
                <a:cubicBezTo>
                  <a:pt x="5375156" y="795754"/>
                  <a:pt x="5378202" y="935614"/>
                  <a:pt x="5365952" y="1136516"/>
                </a:cubicBezTo>
                <a:cubicBezTo>
                  <a:pt x="5353702" y="1337418"/>
                  <a:pt x="5395305" y="1542852"/>
                  <a:pt x="5365952" y="1785104"/>
                </a:cubicBezTo>
                <a:cubicBezTo>
                  <a:pt x="5212269" y="1807105"/>
                  <a:pt x="5015689" y="1795382"/>
                  <a:pt x="4748868" y="1785104"/>
                </a:cubicBezTo>
                <a:cubicBezTo>
                  <a:pt x="4482047" y="1774826"/>
                  <a:pt x="4236208" y="1790667"/>
                  <a:pt x="4078124" y="1785104"/>
                </a:cubicBezTo>
                <a:cubicBezTo>
                  <a:pt x="3920040" y="1779541"/>
                  <a:pt x="3668171" y="1810603"/>
                  <a:pt x="3300060" y="1785104"/>
                </a:cubicBezTo>
                <a:cubicBezTo>
                  <a:pt x="2931949" y="1759605"/>
                  <a:pt x="2929305" y="1789348"/>
                  <a:pt x="2790295" y="1785104"/>
                </a:cubicBezTo>
                <a:cubicBezTo>
                  <a:pt x="2651286" y="1780860"/>
                  <a:pt x="2364282" y="1755218"/>
                  <a:pt x="2065892" y="1785104"/>
                </a:cubicBezTo>
                <a:cubicBezTo>
                  <a:pt x="1767502" y="1814990"/>
                  <a:pt x="1708213" y="1764434"/>
                  <a:pt x="1395148" y="1785104"/>
                </a:cubicBezTo>
                <a:cubicBezTo>
                  <a:pt x="1082083" y="1805774"/>
                  <a:pt x="998698" y="1801894"/>
                  <a:pt x="831723" y="1785104"/>
                </a:cubicBezTo>
                <a:cubicBezTo>
                  <a:pt x="664748" y="1768314"/>
                  <a:pt x="207750" y="1799307"/>
                  <a:pt x="0" y="1785104"/>
                </a:cubicBezTo>
                <a:cubicBezTo>
                  <a:pt x="5792" y="1540737"/>
                  <a:pt x="-6921" y="1450352"/>
                  <a:pt x="0" y="1225771"/>
                </a:cubicBezTo>
                <a:cubicBezTo>
                  <a:pt x="6921" y="1001190"/>
                  <a:pt x="26519" y="850433"/>
                  <a:pt x="0" y="666439"/>
                </a:cubicBezTo>
                <a:cubicBezTo>
                  <a:pt x="-26519" y="482445"/>
                  <a:pt x="-7119" y="251755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xmlns="" sd="24566640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endParaRPr lang="en-US" sz="1000" b="1" dirty="0">
              <a:solidFill>
                <a:srgbClr val="00B0F0"/>
              </a:solidFill>
            </a:endParaRPr>
          </a:p>
          <a:p>
            <a:pPr algn="ctr"/>
            <a:endParaRPr lang="en-US" sz="1000" b="1" dirty="0">
              <a:solidFill>
                <a:srgbClr val="00B0F0"/>
              </a:solidFill>
            </a:endParaRPr>
          </a:p>
          <a:p>
            <a:pPr algn="ctr"/>
            <a:endParaRPr lang="en-US" sz="1000" b="1" dirty="0">
              <a:solidFill>
                <a:srgbClr val="00B0F0"/>
              </a:solidFill>
            </a:endParaRPr>
          </a:p>
          <a:p>
            <a:pPr algn="ctr"/>
            <a:endParaRPr lang="en-US" sz="1000" b="1" dirty="0">
              <a:solidFill>
                <a:srgbClr val="00B0F0"/>
              </a:solidFill>
            </a:endParaRPr>
          </a:p>
          <a:p>
            <a:pPr algn="ctr"/>
            <a:endParaRPr lang="en-US" sz="1000" b="1" dirty="0">
              <a:solidFill>
                <a:srgbClr val="00B0F0"/>
              </a:solidFill>
            </a:endParaRPr>
          </a:p>
          <a:p>
            <a:pPr algn="ctr"/>
            <a:endParaRPr lang="en-US" sz="1000" b="1" dirty="0">
              <a:solidFill>
                <a:srgbClr val="00B0F0"/>
              </a:solidFill>
            </a:endParaRPr>
          </a:p>
          <a:p>
            <a:pPr algn="ctr"/>
            <a:endParaRPr lang="en-US" sz="1000" b="1" dirty="0">
              <a:solidFill>
                <a:srgbClr val="00B0F0"/>
              </a:solidFill>
            </a:endParaRPr>
          </a:p>
          <a:p>
            <a:pPr algn="ctr"/>
            <a:endParaRPr lang="en-US" sz="1000" b="1" dirty="0">
              <a:solidFill>
                <a:srgbClr val="00B0F0"/>
              </a:solidFill>
            </a:endParaRPr>
          </a:p>
          <a:p>
            <a:pPr algn="ctr"/>
            <a:endParaRPr lang="en-US" sz="1000" b="1" dirty="0">
              <a:solidFill>
                <a:srgbClr val="00B0F0"/>
              </a:solidFill>
            </a:endParaRPr>
          </a:p>
          <a:p>
            <a:pPr algn="ctr"/>
            <a:endParaRPr lang="en-US" sz="1000" b="1" dirty="0">
              <a:solidFill>
                <a:srgbClr val="00B0F0"/>
              </a:solidFill>
            </a:endParaRPr>
          </a:p>
          <a:p>
            <a:pPr algn="ctr"/>
            <a:endParaRPr lang="ru-RU" sz="1000" b="1" dirty="0">
              <a:solidFill>
                <a:srgbClr val="00B0F0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xmlns="" id="{E2A18B54-BE09-40B2-B82D-B5AC623429C3}"/>
              </a:ext>
            </a:extLst>
          </p:cNvPr>
          <p:cNvSpPr/>
          <p:nvPr/>
        </p:nvSpPr>
        <p:spPr>
          <a:xfrm>
            <a:off x="8986398" y="2544227"/>
            <a:ext cx="676988" cy="661365"/>
          </a:xfrm>
          <a:prstGeom prst="roundRect">
            <a:avLst/>
          </a:prstGeom>
          <a:solidFill>
            <a:schemeClr val="bg2">
              <a:alpha val="54000"/>
            </a:schemeClr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xmlns="" id="{0DB0449A-3294-4CC9-9350-5E0B84CEE821}"/>
              </a:ext>
            </a:extLst>
          </p:cNvPr>
          <p:cNvSpPr/>
          <p:nvPr/>
        </p:nvSpPr>
        <p:spPr>
          <a:xfrm>
            <a:off x="6698512" y="2892056"/>
            <a:ext cx="1350335" cy="2729659"/>
          </a:xfrm>
          <a:custGeom>
            <a:avLst/>
            <a:gdLst>
              <a:gd name="connsiteX0" fmla="*/ 0 w 1350335"/>
              <a:gd name="connsiteY0" fmla="*/ 2583711 h 2729659"/>
              <a:gd name="connsiteX1" fmla="*/ 871869 w 1350335"/>
              <a:gd name="connsiteY1" fmla="*/ 2509284 h 2729659"/>
              <a:gd name="connsiteX2" fmla="*/ 701748 w 1350335"/>
              <a:gd name="connsiteY2" fmla="*/ 489097 h 2729659"/>
              <a:gd name="connsiteX3" fmla="*/ 1350335 w 1350335"/>
              <a:gd name="connsiteY3" fmla="*/ 0 h 272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0335" h="2729659">
                <a:moveTo>
                  <a:pt x="0" y="2583711"/>
                </a:moveTo>
                <a:cubicBezTo>
                  <a:pt x="377455" y="2721048"/>
                  <a:pt x="754911" y="2858386"/>
                  <a:pt x="871869" y="2509284"/>
                </a:cubicBezTo>
                <a:cubicBezTo>
                  <a:pt x="988827" y="2160182"/>
                  <a:pt x="622004" y="907311"/>
                  <a:pt x="701748" y="489097"/>
                </a:cubicBezTo>
                <a:cubicBezTo>
                  <a:pt x="781492" y="70883"/>
                  <a:pt x="1065913" y="35441"/>
                  <a:pt x="1350335" y="0"/>
                </a:cubicBezTo>
              </a:path>
            </a:pathLst>
          </a:custGeom>
          <a:noFill/>
          <a:ln w="28575"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A00312B-50FE-4B60-AA3B-99E3C4A9DC7A}"/>
              </a:ext>
            </a:extLst>
          </p:cNvPr>
          <p:cNvSpPr txBox="1"/>
          <p:nvPr/>
        </p:nvSpPr>
        <p:spPr>
          <a:xfrm>
            <a:off x="3975089" y="6165654"/>
            <a:ext cx="1308107" cy="408903"/>
          </a:xfrm>
          <a:custGeom>
            <a:avLst/>
            <a:gdLst>
              <a:gd name="connsiteX0" fmla="*/ 0 w 1308107"/>
              <a:gd name="connsiteY0" fmla="*/ 0 h 408903"/>
              <a:gd name="connsiteX1" fmla="*/ 654054 w 1308107"/>
              <a:gd name="connsiteY1" fmla="*/ 0 h 408903"/>
              <a:gd name="connsiteX2" fmla="*/ 1308107 w 1308107"/>
              <a:gd name="connsiteY2" fmla="*/ 0 h 408903"/>
              <a:gd name="connsiteX3" fmla="*/ 1308107 w 1308107"/>
              <a:gd name="connsiteY3" fmla="*/ 408903 h 408903"/>
              <a:gd name="connsiteX4" fmla="*/ 680216 w 1308107"/>
              <a:gd name="connsiteY4" fmla="*/ 408903 h 408903"/>
              <a:gd name="connsiteX5" fmla="*/ 0 w 1308107"/>
              <a:gd name="connsiteY5" fmla="*/ 408903 h 408903"/>
              <a:gd name="connsiteX6" fmla="*/ 0 w 1308107"/>
              <a:gd name="connsiteY6" fmla="*/ 0 h 40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107" h="408903" extrusionOk="0">
                <a:moveTo>
                  <a:pt x="0" y="0"/>
                </a:moveTo>
                <a:cubicBezTo>
                  <a:pt x="191687" y="21733"/>
                  <a:pt x="331762" y="14057"/>
                  <a:pt x="654054" y="0"/>
                </a:cubicBezTo>
                <a:cubicBezTo>
                  <a:pt x="976346" y="-14057"/>
                  <a:pt x="990846" y="30000"/>
                  <a:pt x="1308107" y="0"/>
                </a:cubicBezTo>
                <a:cubicBezTo>
                  <a:pt x="1308790" y="196651"/>
                  <a:pt x="1293605" y="211814"/>
                  <a:pt x="1308107" y="408903"/>
                </a:cubicBezTo>
                <a:cubicBezTo>
                  <a:pt x="1091532" y="392319"/>
                  <a:pt x="924265" y="400693"/>
                  <a:pt x="680216" y="408903"/>
                </a:cubicBezTo>
                <a:cubicBezTo>
                  <a:pt x="436167" y="417113"/>
                  <a:pt x="153584" y="390879"/>
                  <a:pt x="0" y="408903"/>
                </a:cubicBezTo>
                <a:cubicBezTo>
                  <a:pt x="8570" y="280028"/>
                  <a:pt x="-2100" y="172211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xmlns="" sd="24566640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endParaRPr lang="ru-RU" sz="1000" b="1" dirty="0">
              <a:solidFill>
                <a:srgbClr val="00B0F0"/>
              </a:solidFill>
            </a:endParaRPr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xmlns="" id="{E26977A8-2D01-477A-A0D5-C1642D32F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03" y="2700528"/>
            <a:ext cx="4804519" cy="14745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ExpandNode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а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	       (1)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Forall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000" i="1" dirty="0">
                <a:latin typeface="Times New Roman" panose="02020603050405020304" pitchFamily="18" charset="0"/>
              </a:rPr>
              <a:t>а</a:t>
            </a:r>
            <a:r>
              <a:rPr lang="en-US" sz="2000" i="1" dirty="0">
                <a:latin typeface="Times New Roman" panose="02020603050405020304" pitchFamily="18" charset="0"/>
              </a:rPr>
              <a:t>'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GetSuccesors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ru-RU" sz="2000" i="1" dirty="0">
                <a:latin typeface="Times New Roman" panose="02020603050405020304" pitchFamily="18" charset="0"/>
              </a:rPr>
              <a:t>а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do		(2)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if 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ru-RU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а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&gt;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ru-RU" sz="2000" i="1" dirty="0">
                <a:latin typeface="Times New Roman" panose="02020603050405020304" pitchFamily="18" charset="0"/>
              </a:rPr>
              <a:t>а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+ c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ru-RU" sz="2000" i="1" dirty="0">
                <a:latin typeface="Times New Roman" panose="02020603050405020304" pitchFamily="18" charset="0"/>
              </a:rPr>
              <a:t>а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2000" i="1" dirty="0">
                <a:latin typeface="Times New Roman" panose="02020603050405020304" pitchFamily="18" charset="0"/>
              </a:rPr>
              <a:t>а</a:t>
            </a:r>
            <a:r>
              <a:rPr lang="en-US" sz="2000" i="1" dirty="0">
                <a:latin typeface="Times New Roman" panose="02020603050405020304" pitchFamily="18" charset="0"/>
              </a:rPr>
              <a:t>'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			(3)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ru-RU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а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ru-RU" sz="2000" i="1" dirty="0">
                <a:latin typeface="Times New Roman" panose="02020603050405020304" pitchFamily="18" charset="0"/>
              </a:rPr>
              <a:t>а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+ c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ru-RU" sz="2000" i="1" dirty="0">
                <a:latin typeface="Times New Roman" panose="02020603050405020304" pitchFamily="18" charset="0"/>
              </a:rPr>
              <a:t>а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2000" i="1" dirty="0">
                <a:latin typeface="Times New Roman" panose="02020603050405020304" pitchFamily="18" charset="0"/>
              </a:rPr>
              <a:t>а</a:t>
            </a:r>
            <a:r>
              <a:rPr lang="en-US" sz="2000" i="1" dirty="0">
                <a:latin typeface="Times New Roman" panose="02020603050405020304" pitchFamily="18" charset="0"/>
              </a:rPr>
              <a:t>'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			(4)</a:t>
            </a:r>
            <a:endParaRPr kumimoji="0" 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2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/>
          <a:lstStyle/>
          <a:p>
            <a:r>
              <a:rPr lang="ru-RU" dirty="0"/>
              <a:t>Планирование траектории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2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A9DB7C-5563-4875-A6F4-DFA369B8A98D}"/>
              </a:ext>
            </a:extLst>
          </p:cNvPr>
          <p:cNvSpPr txBox="1"/>
          <p:nvPr/>
        </p:nvSpPr>
        <p:spPr>
          <a:xfrm>
            <a:off x="1141413" y="1675880"/>
            <a:ext cx="2038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Текущее состояние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31F76-0C93-47F6-8521-D15E654F1CC9}"/>
              </a:ext>
            </a:extLst>
          </p:cNvPr>
          <p:cNvSpPr txBox="1"/>
          <p:nvPr/>
        </p:nvSpPr>
        <p:spPr>
          <a:xfrm>
            <a:off x="3829902" y="1681888"/>
            <a:ext cx="4089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/>
              <a:t>Последовательность</a:t>
            </a:r>
            <a:r>
              <a:rPr lang="ru-RU" sz="2800" b="1" dirty="0"/>
              <a:t> действий (план)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xmlns="" id="{4AF34E6C-E2F2-407D-9690-750F416607BC}"/>
              </a:ext>
            </a:extLst>
          </p:cNvPr>
          <p:cNvSpPr/>
          <p:nvPr/>
        </p:nvSpPr>
        <p:spPr>
          <a:xfrm rot="10800000">
            <a:off x="3097997" y="2117648"/>
            <a:ext cx="430880" cy="151188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xmlns="" id="{4FC8C6D4-25D6-418F-95F6-00D2C138B7AD}"/>
              </a:ext>
            </a:extLst>
          </p:cNvPr>
          <p:cNvSpPr/>
          <p:nvPr/>
        </p:nvSpPr>
        <p:spPr>
          <a:xfrm rot="10800000">
            <a:off x="7592993" y="2169354"/>
            <a:ext cx="430880" cy="151188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B44ED6A-97E1-4E28-A597-886E38720C84}"/>
              </a:ext>
            </a:extLst>
          </p:cNvPr>
          <p:cNvSpPr txBox="1"/>
          <p:nvPr/>
        </p:nvSpPr>
        <p:spPr>
          <a:xfrm>
            <a:off x="8310880" y="1716189"/>
            <a:ext cx="3029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Желаемое состояние</a:t>
            </a:r>
          </a:p>
        </p:txBody>
      </p:sp>
      <p:pic>
        <p:nvPicPr>
          <p:cNvPr id="3" name="Picture 2" descr="A picture containing man, motorcycle, skateboard&#10;&#10;Description automatically generated">
            <a:extLst>
              <a:ext uri="{FF2B5EF4-FFF2-40B4-BE49-F238E27FC236}">
                <a16:creationId xmlns:a16="http://schemas.microsoft.com/office/drawing/2014/main" xmlns="" id="{B3FA0BCA-AE2D-47D4-A549-E535033CD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11" y="2731801"/>
            <a:ext cx="1974028" cy="1636999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xmlns="" id="{D2FF4580-2866-4518-9B04-3D4C3166A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226" y="4368800"/>
            <a:ext cx="3921672" cy="1960836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xmlns="" id="{2F36517C-3C43-4B1C-9810-D0F5BE70D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182" y="4368800"/>
            <a:ext cx="3921672" cy="1960836"/>
          </a:xfrm>
          <a:prstGeom prst="rect">
            <a:avLst/>
          </a:prstGeom>
        </p:spPr>
      </p:pic>
      <p:sp>
        <p:nvSpPr>
          <p:cNvPr id="13" name="Star: 4 Points 12">
            <a:extLst>
              <a:ext uri="{FF2B5EF4-FFF2-40B4-BE49-F238E27FC236}">
                <a16:creationId xmlns:a16="http://schemas.microsoft.com/office/drawing/2014/main" xmlns="" id="{D1808458-2B45-4462-BDC5-EDD08D7645DD}"/>
              </a:ext>
            </a:extLst>
          </p:cNvPr>
          <p:cNvSpPr/>
          <p:nvPr/>
        </p:nvSpPr>
        <p:spPr>
          <a:xfrm>
            <a:off x="3180080" y="5349218"/>
            <a:ext cx="386080" cy="386080"/>
          </a:xfrm>
          <a:prstGeom prst="star4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tar: 4 Points 13">
            <a:extLst>
              <a:ext uri="{FF2B5EF4-FFF2-40B4-BE49-F238E27FC236}">
                <a16:creationId xmlns:a16="http://schemas.microsoft.com/office/drawing/2014/main" xmlns="" id="{A31718E9-966F-481A-AC31-6F4762032D56}"/>
              </a:ext>
            </a:extLst>
          </p:cNvPr>
          <p:cNvSpPr/>
          <p:nvPr/>
        </p:nvSpPr>
        <p:spPr>
          <a:xfrm>
            <a:off x="10387937" y="4760956"/>
            <a:ext cx="386080" cy="386080"/>
          </a:xfrm>
          <a:prstGeom prst="star4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A727763-4FE9-476E-A46B-C89325DADD0A}"/>
              </a:ext>
            </a:extLst>
          </p:cNvPr>
          <p:cNvSpPr txBox="1"/>
          <p:nvPr/>
        </p:nvSpPr>
        <p:spPr>
          <a:xfrm>
            <a:off x="3424494" y="3852674"/>
            <a:ext cx="27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Робот в позиции (3, 7)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02CCA7A-7135-4A4C-9C34-68E72CC1E06D}"/>
              </a:ext>
            </a:extLst>
          </p:cNvPr>
          <p:cNvSpPr txBox="1"/>
          <p:nvPr/>
        </p:nvSpPr>
        <p:spPr>
          <a:xfrm>
            <a:off x="8089450" y="3885188"/>
            <a:ext cx="27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F0"/>
                </a:solidFill>
              </a:rPr>
              <a:t>Робот в позиции (12, 2)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xmlns="" id="{110D23A2-73F9-4E26-A166-76F3222FFA3A}"/>
              </a:ext>
            </a:extLst>
          </p:cNvPr>
          <p:cNvSpPr/>
          <p:nvPr/>
        </p:nvSpPr>
        <p:spPr>
          <a:xfrm rot="10800000">
            <a:off x="6886312" y="5349218"/>
            <a:ext cx="430880" cy="151188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99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2" descr="fig-mt-graph-path-1">
            <a:extLst>
              <a:ext uri="{FF2B5EF4-FFF2-40B4-BE49-F238E27FC236}">
                <a16:creationId xmlns:a16="http://schemas.microsoft.com/office/drawing/2014/main" xmlns="" id="{21BC0BB0-C8FE-4F66-BC4C-CD606C263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039331" y="2406287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94678221-88DD-4165-80CB-7E688DDB2173}"/>
              </a:ext>
            </a:extLst>
          </p:cNvPr>
          <p:cNvSpPr/>
          <p:nvPr/>
        </p:nvSpPr>
        <p:spPr>
          <a:xfrm>
            <a:off x="8082054" y="1671697"/>
            <a:ext cx="2484135" cy="2284996"/>
          </a:xfrm>
          <a:prstGeom prst="roundRect">
            <a:avLst/>
          </a:prstGeom>
          <a:solidFill>
            <a:srgbClr val="00B0F0">
              <a:alpha val="26000"/>
            </a:srgbClr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Estimating G*-values: expansion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20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6824481" cy="228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Times New Roman" panose="02020603050405020304" pitchFamily="18" charset="0"/>
              </a:rPr>
              <a:t>Expansion </a:t>
            </a:r>
            <a:r>
              <a:rPr lang="en-US" sz="3200" b="0" dirty="0">
                <a:cs typeface="Times New Roman" panose="02020603050405020304" pitchFamily="18" charset="0"/>
              </a:rPr>
              <a:t>– using g-value of the node to compute g-values of the </a:t>
            </a:r>
            <a:r>
              <a:rPr lang="en-US" sz="3200" dirty="0">
                <a:cs typeface="Times New Roman" panose="02020603050405020304" pitchFamily="18" charset="0"/>
              </a:rPr>
              <a:t>Successors </a:t>
            </a: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32">
            <a:extLst>
              <a:ext uri="{FF2B5EF4-FFF2-40B4-BE49-F238E27FC236}">
                <a16:creationId xmlns:a16="http://schemas.microsoft.com/office/drawing/2014/main" xmlns="" id="{817F2C84-5753-4504-87AA-D612C8142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2473" y="396946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 Box 52">
            <a:extLst>
              <a:ext uri="{FF2B5EF4-FFF2-40B4-BE49-F238E27FC236}">
                <a16:creationId xmlns:a16="http://schemas.microsoft.com/office/drawing/2014/main" xmlns="" id="{8F24E4C6-3BC4-469D-928A-6BD8050FB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137" y="350780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34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Text Box 32">
            <a:extLst>
              <a:ext uri="{FF2B5EF4-FFF2-40B4-BE49-F238E27FC236}">
                <a16:creationId xmlns:a16="http://schemas.microsoft.com/office/drawing/2014/main" xmlns="" id="{6F29F25C-0C52-47E3-A795-1AE50DDB2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6701" y="388162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" name="Text Box 32">
            <a:extLst>
              <a:ext uri="{FF2B5EF4-FFF2-40B4-BE49-F238E27FC236}">
                <a16:creationId xmlns:a16="http://schemas.microsoft.com/office/drawing/2014/main" xmlns="" id="{B73F5992-E213-4B83-849C-6C3D0E846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5506" y="438652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9" name="Text Box 32">
            <a:extLst>
              <a:ext uri="{FF2B5EF4-FFF2-40B4-BE49-F238E27FC236}">
                <a16:creationId xmlns:a16="http://schemas.microsoft.com/office/drawing/2014/main" xmlns="" id="{A7F37D30-96B0-4CCA-994E-7199457AB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120" y="309391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Text Box 32">
            <a:extLst>
              <a:ext uri="{FF2B5EF4-FFF2-40B4-BE49-F238E27FC236}">
                <a16:creationId xmlns:a16="http://schemas.microsoft.com/office/drawing/2014/main" xmlns="" id="{0E5F0930-0A8D-492C-8728-060515B3A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5825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1" name="Text Box 32">
            <a:extLst>
              <a:ext uri="{FF2B5EF4-FFF2-40B4-BE49-F238E27FC236}">
                <a16:creationId xmlns:a16="http://schemas.microsoft.com/office/drawing/2014/main" xmlns="" id="{1EA88559-02EE-42EB-83FB-1A234D4ED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153" y="351097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2" name="Text Box 32">
            <a:extLst>
              <a:ext uri="{FF2B5EF4-FFF2-40B4-BE49-F238E27FC236}">
                <a16:creationId xmlns:a16="http://schemas.microsoft.com/office/drawing/2014/main" xmlns="" id="{F83EC864-742E-4983-9301-8A004BBD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240" y="351202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3" name="Text Box 32">
            <a:extLst>
              <a:ext uri="{FF2B5EF4-FFF2-40B4-BE49-F238E27FC236}">
                <a16:creationId xmlns:a16="http://schemas.microsoft.com/office/drawing/2014/main" xmlns="" id="{4F9DABB3-E2AF-4FBA-8269-531410417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4835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xmlns="" id="{393C97F7-A294-4D00-A07D-3637F11E0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5" name="Text Box 32">
            <a:extLst>
              <a:ext uri="{FF2B5EF4-FFF2-40B4-BE49-F238E27FC236}">
                <a16:creationId xmlns:a16="http://schemas.microsoft.com/office/drawing/2014/main" xmlns="" id="{1B0F520A-E2D5-435D-9156-11D2AED30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777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xmlns="" id="{F0F1A423-790B-4DCF-AEC3-349432762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497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xmlns="" id="{8AF89669-A247-4A62-A453-6177A6C79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43928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xmlns="" id="{20617D92-045E-491C-82DB-A2DEDE661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681" y="396084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xmlns="" id="{A9CDA67E-3154-451F-8AC4-99235D43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777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xmlns="" id="{06B135D6-F01D-4EFE-A34A-13D03F1BE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396084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xmlns="" id="{FF013038-C307-4AEE-AD78-CE90A432E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585" y="3918456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6" name="Text Box 52">
            <a:extLst>
              <a:ext uri="{FF2B5EF4-FFF2-40B4-BE49-F238E27FC236}">
                <a16:creationId xmlns:a16="http://schemas.microsoft.com/office/drawing/2014/main" xmlns="" id="{8DF8DB74-5056-49A4-9684-75822B1E9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5723" y="349820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38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7" name="Text Box 52">
            <a:extLst>
              <a:ext uri="{FF2B5EF4-FFF2-40B4-BE49-F238E27FC236}">
                <a16:creationId xmlns:a16="http://schemas.microsoft.com/office/drawing/2014/main" xmlns="" id="{5EE6441E-C908-4123-A0C5-B41671F3A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6415" y="265295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34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9" name="Text Box 52">
            <a:extLst>
              <a:ext uri="{FF2B5EF4-FFF2-40B4-BE49-F238E27FC236}">
                <a16:creationId xmlns:a16="http://schemas.microsoft.com/office/drawing/2014/main" xmlns="" id="{5C632B41-A3C4-4196-A418-2611B8BC0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5825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Text Box 52">
            <a:extLst>
              <a:ext uri="{FF2B5EF4-FFF2-40B4-BE49-F238E27FC236}">
                <a16:creationId xmlns:a16="http://schemas.microsoft.com/office/drawing/2014/main" xmlns="" id="{9BE99594-6B66-42D2-AA4C-F2B008DFD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729" y="35287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38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 Box 52">
            <a:extLst>
              <a:ext uri="{FF2B5EF4-FFF2-40B4-BE49-F238E27FC236}">
                <a16:creationId xmlns:a16="http://schemas.microsoft.com/office/drawing/2014/main" xmlns="" id="{D603FBB4-12C9-49A6-B8D0-B90587A85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729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34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2" name="Объект 2">
            <a:extLst>
              <a:ext uri="{FF2B5EF4-FFF2-40B4-BE49-F238E27FC236}">
                <a16:creationId xmlns:a16="http://schemas.microsoft.com/office/drawing/2014/main" xmlns="" id="{03C2EA0F-4335-4B12-B10E-47C2487DD38C}"/>
              </a:ext>
            </a:extLst>
          </p:cNvPr>
          <p:cNvSpPr txBox="1">
            <a:spLocks/>
          </p:cNvSpPr>
          <p:nvPr/>
        </p:nvSpPr>
        <p:spPr>
          <a:xfrm>
            <a:off x="683030" y="4487275"/>
            <a:ext cx="6939280" cy="2058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Successors </a:t>
            </a:r>
            <a:r>
              <a:rPr lang="en-US" sz="2800" b="0" dirty="0">
                <a:latin typeface="+mj-lt"/>
                <a:cs typeface="Times New Roman" panose="02020603050405020304" pitchFamily="18" charset="0"/>
              </a:rPr>
              <a:t>= adjacent nodes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endParaRPr lang="en-US" sz="2800" dirty="0">
              <a:cs typeface="Times New Roman" panose="02020603050405020304" pitchFamily="18" charset="0"/>
            </a:endParaRPr>
          </a:p>
          <a:p>
            <a:pPr marL="0" indent="0"/>
            <a:endParaRPr lang="en-US" sz="3200" dirty="0">
              <a:solidFill>
                <a:schemeClr val="bg2">
                  <a:lumMod val="5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0508B32-850D-49DF-900C-672943B73C7D}"/>
              </a:ext>
            </a:extLst>
          </p:cNvPr>
          <p:cNvSpPr txBox="1"/>
          <p:nvPr/>
        </p:nvSpPr>
        <p:spPr>
          <a:xfrm>
            <a:off x="1501446" y="2493053"/>
            <a:ext cx="5365952" cy="1785104"/>
          </a:xfrm>
          <a:custGeom>
            <a:avLst/>
            <a:gdLst>
              <a:gd name="connsiteX0" fmla="*/ 0 w 5365952"/>
              <a:gd name="connsiteY0" fmla="*/ 0 h 1785104"/>
              <a:gd name="connsiteX1" fmla="*/ 670744 w 5365952"/>
              <a:gd name="connsiteY1" fmla="*/ 0 h 1785104"/>
              <a:gd name="connsiteX2" fmla="*/ 1180509 w 5365952"/>
              <a:gd name="connsiteY2" fmla="*/ 0 h 1785104"/>
              <a:gd name="connsiteX3" fmla="*/ 1851253 w 5365952"/>
              <a:gd name="connsiteY3" fmla="*/ 0 h 1785104"/>
              <a:gd name="connsiteX4" fmla="*/ 2575657 w 5365952"/>
              <a:gd name="connsiteY4" fmla="*/ 0 h 1785104"/>
              <a:gd name="connsiteX5" fmla="*/ 3246401 w 5365952"/>
              <a:gd name="connsiteY5" fmla="*/ 0 h 1785104"/>
              <a:gd name="connsiteX6" fmla="*/ 3970804 w 5365952"/>
              <a:gd name="connsiteY6" fmla="*/ 0 h 1785104"/>
              <a:gd name="connsiteX7" fmla="*/ 4480570 w 5365952"/>
              <a:gd name="connsiteY7" fmla="*/ 0 h 1785104"/>
              <a:gd name="connsiteX8" fmla="*/ 5365952 w 5365952"/>
              <a:gd name="connsiteY8" fmla="*/ 0 h 1785104"/>
              <a:gd name="connsiteX9" fmla="*/ 5365952 w 5365952"/>
              <a:gd name="connsiteY9" fmla="*/ 541482 h 1785104"/>
              <a:gd name="connsiteX10" fmla="*/ 5365952 w 5365952"/>
              <a:gd name="connsiteY10" fmla="*/ 1136516 h 1785104"/>
              <a:gd name="connsiteX11" fmla="*/ 5365952 w 5365952"/>
              <a:gd name="connsiteY11" fmla="*/ 1785104 h 1785104"/>
              <a:gd name="connsiteX12" fmla="*/ 4748868 w 5365952"/>
              <a:gd name="connsiteY12" fmla="*/ 1785104 h 1785104"/>
              <a:gd name="connsiteX13" fmla="*/ 4078124 w 5365952"/>
              <a:gd name="connsiteY13" fmla="*/ 1785104 h 1785104"/>
              <a:gd name="connsiteX14" fmla="*/ 3300060 w 5365952"/>
              <a:gd name="connsiteY14" fmla="*/ 1785104 h 1785104"/>
              <a:gd name="connsiteX15" fmla="*/ 2790295 w 5365952"/>
              <a:gd name="connsiteY15" fmla="*/ 1785104 h 1785104"/>
              <a:gd name="connsiteX16" fmla="*/ 2065892 w 5365952"/>
              <a:gd name="connsiteY16" fmla="*/ 1785104 h 1785104"/>
              <a:gd name="connsiteX17" fmla="*/ 1395148 w 5365952"/>
              <a:gd name="connsiteY17" fmla="*/ 1785104 h 1785104"/>
              <a:gd name="connsiteX18" fmla="*/ 831723 w 5365952"/>
              <a:gd name="connsiteY18" fmla="*/ 1785104 h 1785104"/>
              <a:gd name="connsiteX19" fmla="*/ 0 w 5365952"/>
              <a:gd name="connsiteY19" fmla="*/ 1785104 h 1785104"/>
              <a:gd name="connsiteX20" fmla="*/ 0 w 5365952"/>
              <a:gd name="connsiteY20" fmla="*/ 1225771 h 1785104"/>
              <a:gd name="connsiteX21" fmla="*/ 0 w 5365952"/>
              <a:gd name="connsiteY21" fmla="*/ 666439 h 1785104"/>
              <a:gd name="connsiteX22" fmla="*/ 0 w 5365952"/>
              <a:gd name="connsiteY22" fmla="*/ 0 h 178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365952" h="1785104" extrusionOk="0">
                <a:moveTo>
                  <a:pt x="0" y="0"/>
                </a:moveTo>
                <a:cubicBezTo>
                  <a:pt x="206355" y="-32778"/>
                  <a:pt x="468894" y="-33151"/>
                  <a:pt x="670744" y="0"/>
                </a:cubicBezTo>
                <a:cubicBezTo>
                  <a:pt x="872594" y="33151"/>
                  <a:pt x="939771" y="-15372"/>
                  <a:pt x="1180509" y="0"/>
                </a:cubicBezTo>
                <a:cubicBezTo>
                  <a:pt x="1421247" y="15372"/>
                  <a:pt x="1550289" y="-12634"/>
                  <a:pt x="1851253" y="0"/>
                </a:cubicBezTo>
                <a:cubicBezTo>
                  <a:pt x="2152217" y="12634"/>
                  <a:pt x="2295867" y="-31855"/>
                  <a:pt x="2575657" y="0"/>
                </a:cubicBezTo>
                <a:cubicBezTo>
                  <a:pt x="2855447" y="31855"/>
                  <a:pt x="3001932" y="23581"/>
                  <a:pt x="3246401" y="0"/>
                </a:cubicBezTo>
                <a:cubicBezTo>
                  <a:pt x="3490870" y="-23581"/>
                  <a:pt x="3616369" y="-31873"/>
                  <a:pt x="3970804" y="0"/>
                </a:cubicBezTo>
                <a:cubicBezTo>
                  <a:pt x="4325239" y="31873"/>
                  <a:pt x="4331066" y="-18536"/>
                  <a:pt x="4480570" y="0"/>
                </a:cubicBezTo>
                <a:cubicBezTo>
                  <a:pt x="4630074" y="18536"/>
                  <a:pt x="5124999" y="38516"/>
                  <a:pt x="5365952" y="0"/>
                </a:cubicBezTo>
                <a:cubicBezTo>
                  <a:pt x="5363900" y="253044"/>
                  <a:pt x="5356748" y="287210"/>
                  <a:pt x="5365952" y="541482"/>
                </a:cubicBezTo>
                <a:cubicBezTo>
                  <a:pt x="5375156" y="795754"/>
                  <a:pt x="5378202" y="935614"/>
                  <a:pt x="5365952" y="1136516"/>
                </a:cubicBezTo>
                <a:cubicBezTo>
                  <a:pt x="5353702" y="1337418"/>
                  <a:pt x="5395305" y="1542852"/>
                  <a:pt x="5365952" y="1785104"/>
                </a:cubicBezTo>
                <a:cubicBezTo>
                  <a:pt x="5212269" y="1807105"/>
                  <a:pt x="5015689" y="1795382"/>
                  <a:pt x="4748868" y="1785104"/>
                </a:cubicBezTo>
                <a:cubicBezTo>
                  <a:pt x="4482047" y="1774826"/>
                  <a:pt x="4236208" y="1790667"/>
                  <a:pt x="4078124" y="1785104"/>
                </a:cubicBezTo>
                <a:cubicBezTo>
                  <a:pt x="3920040" y="1779541"/>
                  <a:pt x="3668171" y="1810603"/>
                  <a:pt x="3300060" y="1785104"/>
                </a:cubicBezTo>
                <a:cubicBezTo>
                  <a:pt x="2931949" y="1759605"/>
                  <a:pt x="2929305" y="1789348"/>
                  <a:pt x="2790295" y="1785104"/>
                </a:cubicBezTo>
                <a:cubicBezTo>
                  <a:pt x="2651286" y="1780860"/>
                  <a:pt x="2364282" y="1755218"/>
                  <a:pt x="2065892" y="1785104"/>
                </a:cubicBezTo>
                <a:cubicBezTo>
                  <a:pt x="1767502" y="1814990"/>
                  <a:pt x="1708213" y="1764434"/>
                  <a:pt x="1395148" y="1785104"/>
                </a:cubicBezTo>
                <a:cubicBezTo>
                  <a:pt x="1082083" y="1805774"/>
                  <a:pt x="998698" y="1801894"/>
                  <a:pt x="831723" y="1785104"/>
                </a:cubicBezTo>
                <a:cubicBezTo>
                  <a:pt x="664748" y="1768314"/>
                  <a:pt x="207750" y="1799307"/>
                  <a:pt x="0" y="1785104"/>
                </a:cubicBezTo>
                <a:cubicBezTo>
                  <a:pt x="5792" y="1540737"/>
                  <a:pt x="-6921" y="1450352"/>
                  <a:pt x="0" y="1225771"/>
                </a:cubicBezTo>
                <a:cubicBezTo>
                  <a:pt x="6921" y="1001190"/>
                  <a:pt x="26519" y="850433"/>
                  <a:pt x="0" y="666439"/>
                </a:cubicBezTo>
                <a:cubicBezTo>
                  <a:pt x="-26519" y="482445"/>
                  <a:pt x="-7119" y="251755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xmlns="" sd="24566640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endParaRPr lang="en-US" sz="1000" b="1" dirty="0">
              <a:solidFill>
                <a:srgbClr val="00B0F0"/>
              </a:solidFill>
            </a:endParaRPr>
          </a:p>
          <a:p>
            <a:pPr algn="ctr"/>
            <a:endParaRPr lang="en-US" sz="1000" b="1" dirty="0">
              <a:solidFill>
                <a:srgbClr val="00B0F0"/>
              </a:solidFill>
            </a:endParaRPr>
          </a:p>
          <a:p>
            <a:pPr algn="ctr"/>
            <a:endParaRPr lang="en-US" sz="1000" b="1" dirty="0">
              <a:solidFill>
                <a:srgbClr val="00B0F0"/>
              </a:solidFill>
            </a:endParaRPr>
          </a:p>
          <a:p>
            <a:pPr algn="ctr"/>
            <a:endParaRPr lang="en-US" sz="1000" b="1" dirty="0">
              <a:solidFill>
                <a:srgbClr val="00B0F0"/>
              </a:solidFill>
            </a:endParaRPr>
          </a:p>
          <a:p>
            <a:pPr algn="ctr"/>
            <a:endParaRPr lang="en-US" sz="1000" b="1" dirty="0">
              <a:solidFill>
                <a:srgbClr val="00B0F0"/>
              </a:solidFill>
            </a:endParaRPr>
          </a:p>
          <a:p>
            <a:pPr algn="ctr"/>
            <a:endParaRPr lang="en-US" sz="1000" b="1" dirty="0">
              <a:solidFill>
                <a:srgbClr val="00B0F0"/>
              </a:solidFill>
            </a:endParaRPr>
          </a:p>
          <a:p>
            <a:pPr algn="ctr"/>
            <a:endParaRPr lang="en-US" sz="1000" b="1" dirty="0">
              <a:solidFill>
                <a:srgbClr val="00B0F0"/>
              </a:solidFill>
            </a:endParaRPr>
          </a:p>
          <a:p>
            <a:pPr algn="ctr"/>
            <a:endParaRPr lang="en-US" sz="1000" b="1" dirty="0">
              <a:solidFill>
                <a:srgbClr val="00B0F0"/>
              </a:solidFill>
            </a:endParaRPr>
          </a:p>
          <a:p>
            <a:pPr algn="ctr"/>
            <a:endParaRPr lang="en-US" sz="1000" b="1" dirty="0">
              <a:solidFill>
                <a:srgbClr val="00B0F0"/>
              </a:solidFill>
            </a:endParaRPr>
          </a:p>
          <a:p>
            <a:pPr algn="ctr"/>
            <a:endParaRPr lang="en-US" sz="1000" b="1" dirty="0">
              <a:solidFill>
                <a:srgbClr val="00B0F0"/>
              </a:solidFill>
            </a:endParaRPr>
          </a:p>
          <a:p>
            <a:pPr algn="ctr"/>
            <a:endParaRPr lang="ru-RU" sz="1000" b="1" dirty="0">
              <a:solidFill>
                <a:srgbClr val="00B0F0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xmlns="" id="{E2A18B54-BE09-40B2-B82D-B5AC623429C3}"/>
              </a:ext>
            </a:extLst>
          </p:cNvPr>
          <p:cNvSpPr/>
          <p:nvPr/>
        </p:nvSpPr>
        <p:spPr>
          <a:xfrm>
            <a:off x="8986398" y="2544227"/>
            <a:ext cx="676988" cy="661365"/>
          </a:xfrm>
          <a:prstGeom prst="roundRect">
            <a:avLst/>
          </a:prstGeom>
          <a:solidFill>
            <a:schemeClr val="bg2">
              <a:alpha val="54000"/>
            </a:schemeClr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xmlns="" id="{E26977A8-2D01-477A-A0D5-C1642D32F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03" y="2700528"/>
            <a:ext cx="4804519" cy="14745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ExpandNode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а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	       (1)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Forall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000" i="1" dirty="0">
                <a:latin typeface="Times New Roman" panose="02020603050405020304" pitchFamily="18" charset="0"/>
              </a:rPr>
              <a:t>а</a:t>
            </a:r>
            <a:r>
              <a:rPr lang="en-US" sz="2000" i="1" dirty="0">
                <a:latin typeface="Times New Roman" panose="02020603050405020304" pitchFamily="18" charset="0"/>
              </a:rPr>
              <a:t>'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GetSuccesors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ru-RU" sz="2000" i="1" dirty="0">
                <a:latin typeface="Times New Roman" panose="02020603050405020304" pitchFamily="18" charset="0"/>
              </a:rPr>
              <a:t>а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do		(2)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if 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ru-RU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а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&gt;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ru-RU" sz="2000" i="1" dirty="0">
                <a:latin typeface="Times New Roman" panose="02020603050405020304" pitchFamily="18" charset="0"/>
              </a:rPr>
              <a:t>а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+ c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ru-RU" sz="2000" i="1" dirty="0">
                <a:latin typeface="Times New Roman" panose="02020603050405020304" pitchFamily="18" charset="0"/>
              </a:rPr>
              <a:t>а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2000" i="1" dirty="0">
                <a:latin typeface="Times New Roman" panose="02020603050405020304" pitchFamily="18" charset="0"/>
              </a:rPr>
              <a:t>а</a:t>
            </a:r>
            <a:r>
              <a:rPr lang="en-US" sz="2000" i="1" dirty="0">
                <a:latin typeface="Times New Roman" panose="02020603050405020304" pitchFamily="18" charset="0"/>
              </a:rPr>
              <a:t>'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			(3)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ru-RU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а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ru-RU" sz="2000" i="1" dirty="0">
                <a:latin typeface="Times New Roman" panose="02020603050405020304" pitchFamily="18" charset="0"/>
              </a:rPr>
              <a:t>а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+ c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ru-RU" sz="2000" i="1" dirty="0">
                <a:latin typeface="Times New Roman" panose="02020603050405020304" pitchFamily="18" charset="0"/>
              </a:rPr>
              <a:t>а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2000" i="1" dirty="0">
                <a:latin typeface="Times New Roman" panose="02020603050405020304" pitchFamily="18" charset="0"/>
              </a:rPr>
              <a:t>а</a:t>
            </a:r>
            <a:r>
              <a:rPr lang="en-US" sz="2000" i="1" dirty="0">
                <a:latin typeface="Times New Roman" panose="02020603050405020304" pitchFamily="18" charset="0"/>
              </a:rPr>
              <a:t>'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			(4)</a:t>
            </a:r>
            <a:endParaRPr kumimoji="0" 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2">
            <a:extLst>
              <a:ext uri="{FF2B5EF4-FFF2-40B4-BE49-F238E27FC236}">
                <a16:creationId xmlns:a16="http://schemas.microsoft.com/office/drawing/2014/main" xmlns="" id="{1CF969A9-0EB5-4214-9DDE-BCEE21887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944" y="5070984"/>
            <a:ext cx="5394816" cy="14745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GetSuccessors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а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       	(1)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Succ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{}								(2)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Forall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000" i="1" dirty="0">
                <a:latin typeface="Times New Roman" panose="02020603050405020304" pitchFamily="18" charset="0"/>
              </a:rPr>
              <a:t>а</a:t>
            </a:r>
            <a:r>
              <a:rPr lang="en-US" sz="2000" i="1" dirty="0">
                <a:latin typeface="Times New Roman" panose="02020603050405020304" pitchFamily="18" charset="0"/>
              </a:rPr>
              <a:t>'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Graph.GetAdjacentNodes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ru-RU" sz="2000" i="1" dirty="0">
                <a:latin typeface="Times New Roman" panose="02020603050405020304" pitchFamily="18" charset="0"/>
              </a:rPr>
              <a:t>а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do	(3)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Succ</a:t>
            </a:r>
            <a:r>
              <a:rPr kumimoji="0" lang="en-US" sz="20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.Add</a:t>
            </a: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ru-RU" sz="2000" i="1" dirty="0">
                <a:latin typeface="Times New Roman" panose="02020603050405020304" pitchFamily="18" charset="0"/>
              </a:rPr>
              <a:t>а</a:t>
            </a:r>
            <a:r>
              <a:rPr lang="en-US" sz="2000" i="1" dirty="0">
                <a:latin typeface="Times New Roman" panose="02020603050405020304" pitchFamily="18" charset="0"/>
              </a:rPr>
              <a:t>'</a:t>
            </a:r>
            <a:r>
              <a:rPr lang="en-US" sz="2000" dirty="0">
                <a:latin typeface="Times New Roman" panose="02020603050405020304" pitchFamily="18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					(</a:t>
            </a:r>
            <a:r>
              <a:rPr lang="en-US" sz="2000" dirty="0">
                <a:latin typeface="Times New Roman" panose="02020603050405020304" pitchFamily="18" charset="0"/>
              </a:rPr>
              <a:t>4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</a:rPr>
              <a:t>Succ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						(</a:t>
            </a:r>
            <a:r>
              <a:rPr lang="en-US" sz="2000" dirty="0">
                <a:latin typeface="Times New Roman" panose="02020603050405020304" pitchFamily="18" charset="0"/>
              </a:rPr>
              <a:t>5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endParaRPr kumimoji="0" 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6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Pathfinding = expansions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21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6824481" cy="2284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  <a:cs typeface="Times New Roman" panose="02020603050405020304" pitchFamily="18" charset="0"/>
              </a:rPr>
              <a:t>IDEA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>
                <a:cs typeface="Times New Roman" panose="02020603050405020304" pitchFamily="18" charset="0"/>
              </a:rPr>
              <a:t>Expand nodes </a:t>
            </a:r>
            <a:r>
              <a:rPr lang="en-US" sz="3200" dirty="0">
                <a:cs typeface="Times New Roman" panose="02020603050405020304" pitchFamily="18" charset="0"/>
              </a:rPr>
              <a:t>systematically</a:t>
            </a:r>
            <a:r>
              <a:rPr lang="en-US" sz="3200" b="0" dirty="0">
                <a:cs typeface="Times New Roman" panose="02020603050405020304" pitchFamily="18" charset="0"/>
              </a:rPr>
              <a:t> (= in some </a:t>
            </a:r>
            <a:r>
              <a:rPr lang="en-US" sz="3200" dirty="0">
                <a:cs typeface="Times New Roman" panose="02020603050405020304" pitchFamily="18" charset="0"/>
              </a:rPr>
              <a:t>order)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>
                <a:cs typeface="Times New Roman" panose="02020603050405020304" pitchFamily="18" charset="0"/>
              </a:rPr>
              <a:t>Until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b="0" dirty="0">
                <a:cs typeface="Times New Roman" panose="02020603050405020304" pitchFamily="18" charset="0"/>
              </a:rPr>
              <a:t>g-values of </a:t>
            </a:r>
            <a:r>
              <a:rPr lang="en-US" sz="3200" b="0" i="1" dirty="0">
                <a:cs typeface="Times New Roman" panose="02020603050405020304" pitchFamily="18" charset="0"/>
              </a:rPr>
              <a:t>all</a:t>
            </a:r>
            <a:r>
              <a:rPr lang="en-US" sz="3200" b="0" dirty="0">
                <a:cs typeface="Times New Roman" panose="02020603050405020304" pitchFamily="18" charset="0"/>
              </a:rPr>
              <a:t> nodes </a:t>
            </a:r>
            <a:r>
              <a:rPr lang="en-US" sz="3200" dirty="0">
                <a:cs typeface="Times New Roman" panose="02020603050405020304" pitchFamily="18" charset="0"/>
              </a:rPr>
              <a:t>converge to g*-values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Reconstruct a path </a:t>
            </a:r>
            <a:r>
              <a:rPr lang="en-US" sz="3200" b="0" dirty="0">
                <a:cs typeface="Times New Roman" panose="02020603050405020304" pitchFamily="18" charset="0"/>
              </a:rPr>
              <a:t>using g*-values</a:t>
            </a:r>
          </a:p>
        </p:txBody>
      </p:sp>
      <p:pic>
        <p:nvPicPr>
          <p:cNvPr id="45" name="Picture 12" descr="fig-mt-graph-path-1">
            <a:extLst>
              <a:ext uri="{FF2B5EF4-FFF2-40B4-BE49-F238E27FC236}">
                <a16:creationId xmlns:a16="http://schemas.microsoft.com/office/drawing/2014/main" xmlns="" id="{74BFFE79-077C-4158-8888-33C169169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336" y="2190602"/>
            <a:ext cx="4249315" cy="331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7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Pathfinding = expansions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22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6824481" cy="2284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  <a:cs typeface="Times New Roman" panose="02020603050405020304" pitchFamily="18" charset="0"/>
              </a:rPr>
              <a:t>IDEA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>
                <a:cs typeface="Times New Roman" panose="02020603050405020304" pitchFamily="18" charset="0"/>
              </a:rPr>
              <a:t>Expand nodes </a:t>
            </a:r>
            <a:r>
              <a:rPr lang="en-US" sz="3200" dirty="0">
                <a:cs typeface="Times New Roman" panose="02020603050405020304" pitchFamily="18" charset="0"/>
              </a:rPr>
              <a:t>systematically</a:t>
            </a:r>
            <a:r>
              <a:rPr lang="en-US" sz="3200" b="0" dirty="0">
                <a:cs typeface="Times New Roman" panose="02020603050405020304" pitchFamily="18" charset="0"/>
              </a:rPr>
              <a:t> (= in some </a:t>
            </a:r>
            <a:r>
              <a:rPr lang="en-US" sz="3200" dirty="0">
                <a:cs typeface="Times New Roman" panose="02020603050405020304" pitchFamily="18" charset="0"/>
              </a:rPr>
              <a:t>order)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>
                <a:cs typeface="Times New Roman" panose="02020603050405020304" pitchFamily="18" charset="0"/>
              </a:rPr>
              <a:t>Until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b="0" dirty="0">
                <a:cs typeface="Times New Roman" panose="02020603050405020304" pitchFamily="18" charset="0"/>
              </a:rPr>
              <a:t>g-values of </a:t>
            </a:r>
            <a:r>
              <a:rPr lang="en-US" sz="3200" b="0" i="1" dirty="0">
                <a:cs typeface="Times New Roman" panose="02020603050405020304" pitchFamily="18" charset="0"/>
              </a:rPr>
              <a:t>all</a:t>
            </a:r>
            <a:r>
              <a:rPr lang="en-US" sz="3200" b="0" dirty="0">
                <a:cs typeface="Times New Roman" panose="02020603050405020304" pitchFamily="18" charset="0"/>
              </a:rPr>
              <a:t> nodes </a:t>
            </a:r>
            <a:r>
              <a:rPr lang="en-US" sz="3200" dirty="0">
                <a:cs typeface="Times New Roman" panose="02020603050405020304" pitchFamily="18" charset="0"/>
              </a:rPr>
              <a:t>converge to g*-values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Reconstruct a path </a:t>
            </a:r>
            <a:r>
              <a:rPr lang="en-US" sz="3200" b="0" dirty="0">
                <a:cs typeface="Times New Roman" panose="02020603050405020304" pitchFamily="18" charset="0"/>
              </a:rPr>
              <a:t>using g*-values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C000"/>
                </a:solidFill>
                <a:cs typeface="Times New Roman" panose="02020603050405020304" pitchFamily="18" charset="0"/>
              </a:rPr>
              <a:t>OPEN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cs typeface="Times New Roman" panose="02020603050405020304" pitchFamily="18" charset="0"/>
              </a:rPr>
              <a:t>In which order?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cs typeface="Times New Roman" panose="02020603050405020304" pitchFamily="18" charset="0"/>
              </a:rPr>
              <a:t>Will g-values converge (can a guarantee be provided)?</a:t>
            </a:r>
            <a:endParaRPr lang="ru-RU" sz="2800" b="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cs typeface="Times New Roman" panose="02020603050405020304" pitchFamily="18" charset="0"/>
              </a:rPr>
              <a:t>Is it necessary to get </a:t>
            </a:r>
            <a:r>
              <a:rPr lang="en-US" sz="2800" b="0" i="1" dirty="0">
                <a:cs typeface="Times New Roman" panose="02020603050405020304" pitchFamily="18" charset="0"/>
              </a:rPr>
              <a:t>all</a:t>
            </a:r>
            <a:r>
              <a:rPr lang="en-US" sz="2800" b="0" dirty="0">
                <a:cs typeface="Times New Roman" panose="02020603050405020304" pitchFamily="18" charset="0"/>
              </a:rPr>
              <a:t> g*-values?</a:t>
            </a:r>
          </a:p>
        </p:txBody>
      </p:sp>
      <p:pic>
        <p:nvPicPr>
          <p:cNvPr id="80" name="Picture 12" descr="fig-mt-graph-path-1">
            <a:extLst>
              <a:ext uri="{FF2B5EF4-FFF2-40B4-BE49-F238E27FC236}">
                <a16:creationId xmlns:a16="http://schemas.microsoft.com/office/drawing/2014/main" xmlns="" id="{30EDC4A8-AEBB-4E3F-A632-3F3DA3A61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336" y="2190602"/>
            <a:ext cx="4249315" cy="331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6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Pathfinding = expansions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23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6824481" cy="2284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  <a:cs typeface="Times New Roman" panose="02020603050405020304" pitchFamily="18" charset="0"/>
              </a:rPr>
              <a:t>IDEA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>
                <a:cs typeface="Times New Roman" panose="02020603050405020304" pitchFamily="18" charset="0"/>
              </a:rPr>
              <a:t>Expand nodes </a:t>
            </a:r>
            <a:r>
              <a:rPr lang="en-US" sz="3200" dirty="0">
                <a:cs typeface="Times New Roman" panose="02020603050405020304" pitchFamily="18" charset="0"/>
              </a:rPr>
              <a:t>systematically</a:t>
            </a:r>
            <a:r>
              <a:rPr lang="en-US" sz="3200" b="0" dirty="0">
                <a:cs typeface="Times New Roman" panose="02020603050405020304" pitchFamily="18" charset="0"/>
              </a:rPr>
              <a:t> (= in some </a:t>
            </a:r>
            <a:r>
              <a:rPr lang="en-US" sz="3200" dirty="0">
                <a:cs typeface="Times New Roman" panose="02020603050405020304" pitchFamily="18" charset="0"/>
              </a:rPr>
              <a:t>order)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>
                <a:cs typeface="Times New Roman" panose="02020603050405020304" pitchFamily="18" charset="0"/>
              </a:rPr>
              <a:t>Until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b="0" dirty="0">
                <a:cs typeface="Times New Roman" panose="02020603050405020304" pitchFamily="18" charset="0"/>
              </a:rPr>
              <a:t>g-values of </a:t>
            </a:r>
            <a:r>
              <a:rPr lang="en-US" sz="3200" b="0" i="1" dirty="0">
                <a:cs typeface="Times New Roman" panose="02020603050405020304" pitchFamily="18" charset="0"/>
              </a:rPr>
              <a:t>all</a:t>
            </a:r>
            <a:r>
              <a:rPr lang="en-US" sz="3200" b="0" dirty="0">
                <a:cs typeface="Times New Roman" panose="02020603050405020304" pitchFamily="18" charset="0"/>
              </a:rPr>
              <a:t> nodes </a:t>
            </a:r>
            <a:r>
              <a:rPr lang="en-US" sz="3200" dirty="0">
                <a:cs typeface="Times New Roman" panose="02020603050405020304" pitchFamily="18" charset="0"/>
              </a:rPr>
              <a:t>converge to g*-values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Reconstruct a path </a:t>
            </a:r>
            <a:r>
              <a:rPr lang="en-US" sz="3200" b="0" dirty="0">
                <a:cs typeface="Times New Roman" panose="02020603050405020304" pitchFamily="18" charset="0"/>
              </a:rPr>
              <a:t>using g*-values</a:t>
            </a:r>
          </a:p>
        </p:txBody>
      </p:sp>
      <p:pic>
        <p:nvPicPr>
          <p:cNvPr id="45" name="Picture 12" descr="fig-mt-graph-path-1">
            <a:extLst>
              <a:ext uri="{FF2B5EF4-FFF2-40B4-BE49-F238E27FC236}">
                <a16:creationId xmlns:a16="http://schemas.microsoft.com/office/drawing/2014/main" xmlns="" id="{74BFFE79-077C-4158-8888-33C169169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656" y="2216573"/>
            <a:ext cx="4249315" cy="331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C000"/>
                </a:solidFill>
                <a:cs typeface="Times New Roman" panose="02020603050405020304" pitchFamily="18" charset="0"/>
              </a:rPr>
              <a:t>OPEN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cs typeface="Times New Roman" panose="02020603050405020304" pitchFamily="18" charset="0"/>
              </a:rPr>
              <a:t>In which order?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cs typeface="Times New Roman" panose="02020603050405020304" pitchFamily="18" charset="0"/>
              </a:rPr>
              <a:t>Will g-values converge (can a guarantee be provided)?</a:t>
            </a:r>
            <a:endParaRPr lang="ru-RU" sz="2800" b="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cs typeface="Times New Roman" panose="02020603050405020304" pitchFamily="18" charset="0"/>
              </a:rPr>
              <a:t>Is it necessary to get </a:t>
            </a:r>
            <a:r>
              <a:rPr lang="en-US" sz="2800" b="0" i="1" dirty="0">
                <a:cs typeface="Times New Roman" panose="02020603050405020304" pitchFamily="18" charset="0"/>
              </a:rPr>
              <a:t>all</a:t>
            </a:r>
            <a:r>
              <a:rPr lang="en-US" sz="2800" b="0" dirty="0">
                <a:cs typeface="Times New Roman" panose="02020603050405020304" pitchFamily="18" charset="0"/>
              </a:rPr>
              <a:t> g*-values?</a:t>
            </a:r>
          </a:p>
        </p:txBody>
      </p:sp>
      <p:cxnSp>
        <p:nvCxnSpPr>
          <p:cNvPr id="50" name="Прямая со стрелкой 22">
            <a:extLst>
              <a:ext uri="{FF2B5EF4-FFF2-40B4-BE49-F238E27FC236}">
                <a16:creationId xmlns:a16="http://schemas.microsoft.com/office/drawing/2014/main" xmlns="" id="{5F27E733-27E7-4B14-8595-0AB3959F33E6}"/>
              </a:ext>
            </a:extLst>
          </p:cNvPr>
          <p:cNvCxnSpPr>
            <a:cxnSpLocks/>
          </p:cNvCxnSpPr>
          <p:nvPr/>
        </p:nvCxnSpPr>
        <p:spPr>
          <a:xfrm flipV="1">
            <a:off x="7996373" y="2468880"/>
            <a:ext cx="0" cy="1841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25">
            <a:extLst>
              <a:ext uri="{FF2B5EF4-FFF2-40B4-BE49-F238E27FC236}">
                <a16:creationId xmlns:a16="http://schemas.microsoft.com/office/drawing/2014/main" xmlns="" id="{B27A9B65-F157-493A-9642-2A8D65ABF4C8}"/>
              </a:ext>
            </a:extLst>
          </p:cNvPr>
          <p:cNvCxnSpPr>
            <a:cxnSpLocks/>
          </p:cNvCxnSpPr>
          <p:nvPr/>
        </p:nvCxnSpPr>
        <p:spPr>
          <a:xfrm>
            <a:off x="7996373" y="2468880"/>
            <a:ext cx="375874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26">
            <a:extLst>
              <a:ext uri="{FF2B5EF4-FFF2-40B4-BE49-F238E27FC236}">
                <a16:creationId xmlns:a16="http://schemas.microsoft.com/office/drawing/2014/main" xmlns="" id="{373BFFFD-4C93-4EA6-B543-BB320165FC2F}"/>
              </a:ext>
            </a:extLst>
          </p:cNvPr>
          <p:cNvCxnSpPr>
            <a:cxnSpLocks/>
          </p:cNvCxnSpPr>
          <p:nvPr/>
        </p:nvCxnSpPr>
        <p:spPr>
          <a:xfrm>
            <a:off x="11755120" y="2468880"/>
            <a:ext cx="0" cy="27993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27">
            <a:extLst>
              <a:ext uri="{FF2B5EF4-FFF2-40B4-BE49-F238E27FC236}">
                <a16:creationId xmlns:a16="http://schemas.microsoft.com/office/drawing/2014/main" xmlns="" id="{B5ED01B0-2183-486C-85F0-6391221F60A1}"/>
              </a:ext>
            </a:extLst>
          </p:cNvPr>
          <p:cNvCxnSpPr>
            <a:cxnSpLocks/>
          </p:cNvCxnSpPr>
          <p:nvPr/>
        </p:nvCxnSpPr>
        <p:spPr>
          <a:xfrm flipV="1">
            <a:off x="8002981" y="4744720"/>
            <a:ext cx="0" cy="5166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28">
            <a:extLst>
              <a:ext uri="{FF2B5EF4-FFF2-40B4-BE49-F238E27FC236}">
                <a16:creationId xmlns:a16="http://schemas.microsoft.com/office/drawing/2014/main" xmlns="" id="{986E2A2B-5444-48BD-8353-BA8C6004A92E}"/>
              </a:ext>
            </a:extLst>
          </p:cNvPr>
          <p:cNvCxnSpPr>
            <a:cxnSpLocks/>
          </p:cNvCxnSpPr>
          <p:nvPr/>
        </p:nvCxnSpPr>
        <p:spPr>
          <a:xfrm flipV="1">
            <a:off x="8002981" y="4310643"/>
            <a:ext cx="460299" cy="4340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25">
            <a:extLst>
              <a:ext uri="{FF2B5EF4-FFF2-40B4-BE49-F238E27FC236}">
                <a16:creationId xmlns:a16="http://schemas.microsoft.com/office/drawing/2014/main" xmlns="" id="{32639287-DAEF-4709-AC6E-85658B85D4AF}"/>
              </a:ext>
            </a:extLst>
          </p:cNvPr>
          <p:cNvCxnSpPr>
            <a:cxnSpLocks/>
          </p:cNvCxnSpPr>
          <p:nvPr/>
        </p:nvCxnSpPr>
        <p:spPr>
          <a:xfrm flipH="1">
            <a:off x="7996373" y="5261355"/>
            <a:ext cx="375874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22">
            <a:extLst>
              <a:ext uri="{FF2B5EF4-FFF2-40B4-BE49-F238E27FC236}">
                <a16:creationId xmlns:a16="http://schemas.microsoft.com/office/drawing/2014/main" xmlns="" id="{7241E7C9-9697-4BEB-B978-9ED5FFD901CA}"/>
              </a:ext>
            </a:extLst>
          </p:cNvPr>
          <p:cNvCxnSpPr>
            <a:cxnSpLocks/>
          </p:cNvCxnSpPr>
          <p:nvPr/>
        </p:nvCxnSpPr>
        <p:spPr>
          <a:xfrm flipV="1">
            <a:off x="8453573" y="2948287"/>
            <a:ext cx="0" cy="13623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25">
            <a:extLst>
              <a:ext uri="{FF2B5EF4-FFF2-40B4-BE49-F238E27FC236}">
                <a16:creationId xmlns:a16="http://schemas.microsoft.com/office/drawing/2014/main" xmlns="" id="{BCE8174E-BC2E-43E4-965A-C349B080340E}"/>
              </a:ext>
            </a:extLst>
          </p:cNvPr>
          <p:cNvCxnSpPr>
            <a:cxnSpLocks/>
          </p:cNvCxnSpPr>
          <p:nvPr/>
        </p:nvCxnSpPr>
        <p:spPr>
          <a:xfrm>
            <a:off x="8453573" y="2968607"/>
            <a:ext cx="28240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26">
            <a:extLst>
              <a:ext uri="{FF2B5EF4-FFF2-40B4-BE49-F238E27FC236}">
                <a16:creationId xmlns:a16="http://schemas.microsoft.com/office/drawing/2014/main" xmlns="" id="{54FB2B45-5B9B-42F4-9C78-058126CDDF1C}"/>
              </a:ext>
            </a:extLst>
          </p:cNvPr>
          <p:cNvCxnSpPr>
            <a:cxnSpLocks/>
          </p:cNvCxnSpPr>
          <p:nvPr/>
        </p:nvCxnSpPr>
        <p:spPr>
          <a:xfrm>
            <a:off x="11236960" y="2968607"/>
            <a:ext cx="0" cy="18472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25">
            <a:extLst>
              <a:ext uri="{FF2B5EF4-FFF2-40B4-BE49-F238E27FC236}">
                <a16:creationId xmlns:a16="http://schemas.microsoft.com/office/drawing/2014/main" xmlns="" id="{EE28B814-2B58-4CD3-8812-6E3503D5E29B}"/>
              </a:ext>
            </a:extLst>
          </p:cNvPr>
          <p:cNvCxnSpPr>
            <a:cxnSpLocks/>
          </p:cNvCxnSpPr>
          <p:nvPr/>
        </p:nvCxnSpPr>
        <p:spPr>
          <a:xfrm flipH="1">
            <a:off x="8453573" y="4815840"/>
            <a:ext cx="28240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28">
            <a:extLst>
              <a:ext uri="{FF2B5EF4-FFF2-40B4-BE49-F238E27FC236}">
                <a16:creationId xmlns:a16="http://schemas.microsoft.com/office/drawing/2014/main" xmlns="" id="{5A458BE5-7022-4579-B1C3-4020EC7B0572}"/>
              </a:ext>
            </a:extLst>
          </p:cNvPr>
          <p:cNvCxnSpPr>
            <a:cxnSpLocks/>
          </p:cNvCxnSpPr>
          <p:nvPr/>
        </p:nvCxnSpPr>
        <p:spPr>
          <a:xfrm flipV="1">
            <a:off x="8521141" y="4340484"/>
            <a:ext cx="460299" cy="4340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22">
            <a:extLst>
              <a:ext uri="{FF2B5EF4-FFF2-40B4-BE49-F238E27FC236}">
                <a16:creationId xmlns:a16="http://schemas.microsoft.com/office/drawing/2014/main" xmlns="" id="{BC68DE70-CA42-42D5-BE02-5033BAD86BBE}"/>
              </a:ext>
            </a:extLst>
          </p:cNvPr>
          <p:cNvCxnSpPr>
            <a:cxnSpLocks/>
          </p:cNvCxnSpPr>
          <p:nvPr/>
        </p:nvCxnSpPr>
        <p:spPr>
          <a:xfrm flipV="1">
            <a:off x="8951413" y="3389761"/>
            <a:ext cx="0" cy="1028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25">
            <a:extLst>
              <a:ext uri="{FF2B5EF4-FFF2-40B4-BE49-F238E27FC236}">
                <a16:creationId xmlns:a16="http://schemas.microsoft.com/office/drawing/2014/main" xmlns="" id="{F3293DCA-F09E-4EF4-BC9D-E1CB7EF3C60C}"/>
              </a:ext>
            </a:extLst>
          </p:cNvPr>
          <p:cNvCxnSpPr>
            <a:cxnSpLocks/>
          </p:cNvCxnSpPr>
          <p:nvPr/>
        </p:nvCxnSpPr>
        <p:spPr>
          <a:xfrm>
            <a:off x="8931093" y="3389761"/>
            <a:ext cx="192994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25">
            <a:extLst>
              <a:ext uri="{FF2B5EF4-FFF2-40B4-BE49-F238E27FC236}">
                <a16:creationId xmlns:a16="http://schemas.microsoft.com/office/drawing/2014/main" xmlns="" id="{D5D20CE7-109C-43FD-ABF1-3D0C2750C4E5}"/>
              </a:ext>
            </a:extLst>
          </p:cNvPr>
          <p:cNvCxnSpPr>
            <a:cxnSpLocks/>
          </p:cNvCxnSpPr>
          <p:nvPr/>
        </p:nvCxnSpPr>
        <p:spPr>
          <a:xfrm flipH="1">
            <a:off x="10803179" y="3379325"/>
            <a:ext cx="1" cy="9611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25">
            <a:extLst>
              <a:ext uri="{FF2B5EF4-FFF2-40B4-BE49-F238E27FC236}">
                <a16:creationId xmlns:a16="http://schemas.microsoft.com/office/drawing/2014/main" xmlns="" id="{36E5875C-1C4A-4FB1-BD3A-065AF17798BE}"/>
              </a:ext>
            </a:extLst>
          </p:cNvPr>
          <p:cNvCxnSpPr>
            <a:cxnSpLocks/>
          </p:cNvCxnSpPr>
          <p:nvPr/>
        </p:nvCxnSpPr>
        <p:spPr>
          <a:xfrm flipH="1">
            <a:off x="9398000" y="4340484"/>
            <a:ext cx="142900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22">
            <a:extLst>
              <a:ext uri="{FF2B5EF4-FFF2-40B4-BE49-F238E27FC236}">
                <a16:creationId xmlns:a16="http://schemas.microsoft.com/office/drawing/2014/main" xmlns="" id="{7EB371E8-C4C0-49A1-8F45-EB6C1A5CC6E5}"/>
              </a:ext>
            </a:extLst>
          </p:cNvPr>
          <p:cNvCxnSpPr>
            <a:cxnSpLocks/>
          </p:cNvCxnSpPr>
          <p:nvPr/>
        </p:nvCxnSpPr>
        <p:spPr>
          <a:xfrm flipV="1">
            <a:off x="9479733" y="3859904"/>
            <a:ext cx="0" cy="5143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25">
            <a:extLst>
              <a:ext uri="{FF2B5EF4-FFF2-40B4-BE49-F238E27FC236}">
                <a16:creationId xmlns:a16="http://schemas.microsoft.com/office/drawing/2014/main" xmlns="" id="{CF9039B5-A819-4524-8B4A-AF5C93499357}"/>
              </a:ext>
            </a:extLst>
          </p:cNvPr>
          <p:cNvCxnSpPr>
            <a:cxnSpLocks/>
          </p:cNvCxnSpPr>
          <p:nvPr/>
        </p:nvCxnSpPr>
        <p:spPr>
          <a:xfrm>
            <a:off x="9479733" y="3885175"/>
            <a:ext cx="893627" cy="189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бъект 2">
            <a:extLst>
              <a:ext uri="{FF2B5EF4-FFF2-40B4-BE49-F238E27FC236}">
                <a16:creationId xmlns:a16="http://schemas.microsoft.com/office/drawing/2014/main" xmlns="" id="{AF176AE5-3421-4EB2-8D0B-21E902BE61D1}"/>
              </a:ext>
            </a:extLst>
          </p:cNvPr>
          <p:cNvSpPr txBox="1">
            <a:spLocks/>
          </p:cNvSpPr>
          <p:nvPr/>
        </p:nvSpPr>
        <p:spPr>
          <a:xfrm>
            <a:off x="7722656" y="5571078"/>
            <a:ext cx="3877627" cy="741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solidFill>
                  <a:schemeClr val="accent1"/>
                </a:solidFill>
                <a:cs typeface="Times New Roman" panose="02020603050405020304" pitchFamily="18" charset="0"/>
              </a:rPr>
              <a:t>Will this ordering lead to a desired result?</a:t>
            </a:r>
          </a:p>
        </p:txBody>
      </p:sp>
    </p:spTree>
    <p:extLst>
      <p:ext uri="{BB962C8B-B14F-4D97-AF65-F5344CB8AC3E}">
        <p14:creationId xmlns:p14="http://schemas.microsoft.com/office/powerpoint/2010/main" val="279293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Pathfinding = expansions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24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6824481" cy="2284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  <a:cs typeface="Times New Roman" panose="02020603050405020304" pitchFamily="18" charset="0"/>
              </a:rPr>
              <a:t>IDEA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>
                <a:cs typeface="Times New Roman" panose="02020603050405020304" pitchFamily="18" charset="0"/>
              </a:rPr>
              <a:t>Expand nodes </a:t>
            </a:r>
            <a:r>
              <a:rPr lang="en-US" sz="3200" dirty="0">
                <a:cs typeface="Times New Roman" panose="02020603050405020304" pitchFamily="18" charset="0"/>
              </a:rPr>
              <a:t>systematically</a:t>
            </a:r>
            <a:r>
              <a:rPr lang="en-US" sz="3200" b="0" dirty="0">
                <a:cs typeface="Times New Roman" panose="02020603050405020304" pitchFamily="18" charset="0"/>
              </a:rPr>
              <a:t> (= in some </a:t>
            </a:r>
            <a:r>
              <a:rPr lang="en-US" sz="3200" dirty="0">
                <a:cs typeface="Times New Roman" panose="02020603050405020304" pitchFamily="18" charset="0"/>
              </a:rPr>
              <a:t>order)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>
                <a:cs typeface="Times New Roman" panose="02020603050405020304" pitchFamily="18" charset="0"/>
              </a:rPr>
              <a:t>Until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b="0" dirty="0">
                <a:cs typeface="Times New Roman" panose="02020603050405020304" pitchFamily="18" charset="0"/>
              </a:rPr>
              <a:t>g-values of </a:t>
            </a:r>
            <a:r>
              <a:rPr lang="en-US" sz="3200" b="0" i="1" dirty="0">
                <a:cs typeface="Times New Roman" panose="02020603050405020304" pitchFamily="18" charset="0"/>
              </a:rPr>
              <a:t>all</a:t>
            </a:r>
            <a:r>
              <a:rPr lang="en-US" sz="3200" b="0" dirty="0">
                <a:cs typeface="Times New Roman" panose="02020603050405020304" pitchFamily="18" charset="0"/>
              </a:rPr>
              <a:t> nodes </a:t>
            </a:r>
            <a:r>
              <a:rPr lang="en-US" sz="3200" dirty="0">
                <a:cs typeface="Times New Roman" panose="02020603050405020304" pitchFamily="18" charset="0"/>
              </a:rPr>
              <a:t>converge to g*-values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Reconstruct a path </a:t>
            </a:r>
            <a:r>
              <a:rPr lang="en-US" sz="3200" b="0" dirty="0">
                <a:cs typeface="Times New Roman" panose="02020603050405020304" pitchFamily="18" charset="0"/>
              </a:rPr>
              <a:t>using g*-values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C000"/>
                </a:solidFill>
                <a:cs typeface="Times New Roman" panose="02020603050405020304" pitchFamily="18" charset="0"/>
              </a:rPr>
              <a:t>OPEN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cs typeface="Times New Roman" panose="02020603050405020304" pitchFamily="18" charset="0"/>
              </a:rPr>
              <a:t>In which order?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cs typeface="Times New Roman" panose="02020603050405020304" pitchFamily="18" charset="0"/>
              </a:rPr>
              <a:t>Will g-values converge (can a guarantee be provided)?</a:t>
            </a:r>
            <a:endParaRPr lang="ru-RU" sz="2800" b="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cs typeface="Times New Roman" panose="02020603050405020304" pitchFamily="18" charset="0"/>
              </a:rPr>
              <a:t>Is it necessary to get </a:t>
            </a:r>
            <a:r>
              <a:rPr lang="en-US" sz="2800" b="0" i="1" dirty="0">
                <a:cs typeface="Times New Roman" panose="02020603050405020304" pitchFamily="18" charset="0"/>
              </a:rPr>
              <a:t>all</a:t>
            </a:r>
            <a:r>
              <a:rPr lang="en-US" sz="2800" b="0" dirty="0">
                <a:cs typeface="Times New Roman" panose="02020603050405020304" pitchFamily="18" charset="0"/>
              </a:rPr>
              <a:t> g*-values?</a:t>
            </a: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xmlns="" id="{AC25E4AE-29A2-4D0F-951E-C814DE83A525}"/>
              </a:ext>
            </a:extLst>
          </p:cNvPr>
          <p:cNvSpPr txBox="1">
            <a:spLocks/>
          </p:cNvSpPr>
          <p:nvPr/>
        </p:nvSpPr>
        <p:spPr>
          <a:xfrm>
            <a:off x="6944858" y="3787424"/>
            <a:ext cx="5178101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Dikstra’s</a:t>
            </a:r>
            <a:r>
              <a:rPr lang="en-US" sz="3600" dirty="0">
                <a:solidFill>
                  <a:srgbClr val="00B050"/>
                </a:solidFill>
                <a:cs typeface="Times New Roman" panose="02020603050405020304" pitchFamily="18" charset="0"/>
              </a:rPr>
              <a:t> answer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In the order of ascending g-values</a:t>
            </a:r>
          </a:p>
        </p:txBody>
      </p:sp>
    </p:spTree>
    <p:extLst>
      <p:ext uri="{BB962C8B-B14F-4D97-AF65-F5344CB8AC3E}">
        <p14:creationId xmlns:p14="http://schemas.microsoft.com/office/powerpoint/2010/main" val="11580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Systematic expansions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25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9069388" cy="17164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Times New Roman" panose="02020603050405020304" pitchFamily="18" charset="0"/>
              </a:rPr>
              <a:t>OPEN</a:t>
            </a:r>
            <a:r>
              <a:rPr lang="en-US" sz="32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3200" dirty="0">
                <a:cs typeface="Times New Roman" panose="02020603050405020304" pitchFamily="18" charset="0"/>
              </a:rPr>
              <a:t>CLOSED</a:t>
            </a:r>
            <a:r>
              <a:rPr lang="en-US" sz="32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bg2"/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</a:t>
            </a: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xmlns="" id="{AC25E4AE-29A2-4D0F-951E-C814DE83A525}"/>
              </a:ext>
            </a:extLst>
          </p:cNvPr>
          <p:cNvSpPr txBox="1">
            <a:spLocks/>
          </p:cNvSpPr>
          <p:nvPr/>
        </p:nvSpPr>
        <p:spPr>
          <a:xfrm>
            <a:off x="6944858" y="3787424"/>
            <a:ext cx="5178101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Dikstra’s</a:t>
            </a:r>
            <a:r>
              <a:rPr lang="en-US" sz="3600" dirty="0">
                <a:solidFill>
                  <a:srgbClr val="00B050"/>
                </a:solidFill>
                <a:cs typeface="Times New Roman" panose="02020603050405020304" pitchFamily="18" charset="0"/>
              </a:rPr>
              <a:t> answer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In the order of ascending g-values</a:t>
            </a:r>
          </a:p>
        </p:txBody>
      </p:sp>
    </p:spTree>
    <p:extLst>
      <p:ext uri="{BB962C8B-B14F-4D97-AF65-F5344CB8AC3E}">
        <p14:creationId xmlns:p14="http://schemas.microsoft.com/office/powerpoint/2010/main" val="25097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Systematic expansions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26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9069388" cy="17164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Times New Roman" panose="02020603050405020304" pitchFamily="18" charset="0"/>
              </a:rPr>
              <a:t>OPEN</a:t>
            </a:r>
            <a:r>
              <a:rPr lang="en-US" sz="32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3200" dirty="0">
                <a:cs typeface="Times New Roman" panose="02020603050405020304" pitchFamily="18" charset="0"/>
              </a:rPr>
              <a:t>CLOSED</a:t>
            </a:r>
            <a:r>
              <a:rPr lang="en-US" sz="32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??? (Initial step)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 (how?)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??? (termination condition)</a:t>
            </a: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xmlns="" id="{AC25E4AE-29A2-4D0F-951E-C814DE83A525}"/>
              </a:ext>
            </a:extLst>
          </p:cNvPr>
          <p:cNvSpPr txBox="1">
            <a:spLocks/>
          </p:cNvSpPr>
          <p:nvPr/>
        </p:nvSpPr>
        <p:spPr>
          <a:xfrm>
            <a:off x="6944858" y="3787424"/>
            <a:ext cx="5178101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Dikstra’s</a:t>
            </a:r>
            <a:r>
              <a:rPr lang="en-US" sz="3600" dirty="0">
                <a:solidFill>
                  <a:srgbClr val="00B050"/>
                </a:solidFill>
                <a:cs typeface="Times New Roman" panose="02020603050405020304" pitchFamily="18" charset="0"/>
              </a:rPr>
              <a:t> answer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In the order of ascending g-values</a:t>
            </a:r>
          </a:p>
        </p:txBody>
      </p:sp>
    </p:spTree>
    <p:extLst>
      <p:ext uri="{BB962C8B-B14F-4D97-AF65-F5344CB8AC3E}">
        <p14:creationId xmlns:p14="http://schemas.microsoft.com/office/powerpoint/2010/main" val="102335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Systematic expansions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27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9069388" cy="17164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Times New Roman" panose="02020603050405020304" pitchFamily="18" charset="0"/>
              </a:rPr>
              <a:t>OPEN</a:t>
            </a:r>
            <a:r>
              <a:rPr lang="en-US" sz="32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3200" dirty="0">
                <a:cs typeface="Times New Roman" panose="02020603050405020304" pitchFamily="18" charset="0"/>
              </a:rPr>
              <a:t>CLOSED</a:t>
            </a:r>
            <a:r>
              <a:rPr lang="en-US" sz="32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??? (termination condition)</a:t>
            </a: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xmlns="" id="{AC25E4AE-29A2-4D0F-951E-C814DE83A525}"/>
              </a:ext>
            </a:extLst>
          </p:cNvPr>
          <p:cNvSpPr txBox="1">
            <a:spLocks/>
          </p:cNvSpPr>
          <p:nvPr/>
        </p:nvSpPr>
        <p:spPr>
          <a:xfrm>
            <a:off x="6944858" y="3787424"/>
            <a:ext cx="5178101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Dikstra’s</a:t>
            </a:r>
            <a:r>
              <a:rPr lang="en-US" sz="3600" dirty="0">
                <a:solidFill>
                  <a:srgbClr val="00B050"/>
                </a:solidFill>
                <a:cs typeface="Times New Roman" panose="02020603050405020304" pitchFamily="18" charset="0"/>
              </a:rPr>
              <a:t> answer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In the order of ascending g-values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43401E-A5FD-4E80-834A-CF79BB8BC8CA}"/>
              </a:ext>
            </a:extLst>
          </p:cNvPr>
          <p:cNvSpPr txBox="1"/>
          <p:nvPr/>
        </p:nvSpPr>
        <p:spPr>
          <a:xfrm>
            <a:off x="7087857" y="5531893"/>
            <a:ext cx="24534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How to update?</a:t>
            </a:r>
          </a:p>
          <a:p>
            <a:pPr lvl="1"/>
            <a:endParaRPr lang="ru-RU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3402F448-550A-481A-BD32-BD0B489BE3C3}"/>
              </a:ext>
            </a:extLst>
          </p:cNvPr>
          <p:cNvSpPr/>
          <p:nvPr/>
        </p:nvSpPr>
        <p:spPr>
          <a:xfrm flipV="1">
            <a:off x="4273531" y="4755197"/>
            <a:ext cx="2866110" cy="708308"/>
          </a:xfrm>
          <a:custGeom>
            <a:avLst/>
            <a:gdLst>
              <a:gd name="connsiteX0" fmla="*/ 3068320 w 3068320"/>
              <a:gd name="connsiteY0" fmla="*/ 0 h 670578"/>
              <a:gd name="connsiteX1" fmla="*/ 2479040 w 3068320"/>
              <a:gd name="connsiteY1" fmla="*/ 436880 h 670578"/>
              <a:gd name="connsiteX2" fmla="*/ 640080 w 3068320"/>
              <a:gd name="connsiteY2" fmla="*/ 670560 h 670578"/>
              <a:gd name="connsiteX3" fmla="*/ 0 w 3068320"/>
              <a:gd name="connsiteY3" fmla="*/ 447040 h 67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8320" h="670578">
                <a:moveTo>
                  <a:pt x="3068320" y="0"/>
                </a:moveTo>
                <a:cubicBezTo>
                  <a:pt x="2976033" y="162560"/>
                  <a:pt x="2883747" y="325120"/>
                  <a:pt x="2479040" y="436880"/>
                </a:cubicBezTo>
                <a:cubicBezTo>
                  <a:pt x="2074333" y="548640"/>
                  <a:pt x="1053253" y="668867"/>
                  <a:pt x="640080" y="670560"/>
                </a:cubicBezTo>
                <a:cubicBezTo>
                  <a:pt x="226907" y="672253"/>
                  <a:pt x="113453" y="559646"/>
                  <a:pt x="0" y="44704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Systematic expansions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28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9069388" cy="17164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Times New Roman" panose="02020603050405020304" pitchFamily="18" charset="0"/>
              </a:rPr>
              <a:t>OPEN</a:t>
            </a:r>
            <a:r>
              <a:rPr lang="en-US" sz="32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3200" dirty="0">
                <a:cs typeface="Times New Roman" panose="02020603050405020304" pitchFamily="18" charset="0"/>
              </a:rPr>
              <a:t>CLOSED</a:t>
            </a:r>
            <a:r>
              <a:rPr lang="en-US" sz="32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??? (termination condition)</a:t>
            </a: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xmlns="" id="{AC25E4AE-29A2-4D0F-951E-C814DE83A525}"/>
              </a:ext>
            </a:extLst>
          </p:cNvPr>
          <p:cNvSpPr txBox="1">
            <a:spLocks/>
          </p:cNvSpPr>
          <p:nvPr/>
        </p:nvSpPr>
        <p:spPr>
          <a:xfrm>
            <a:off x="6944858" y="3787424"/>
            <a:ext cx="5178101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Dikstra’s</a:t>
            </a:r>
            <a:r>
              <a:rPr lang="en-US" sz="3600" dirty="0">
                <a:solidFill>
                  <a:srgbClr val="00B050"/>
                </a:solidFill>
                <a:cs typeface="Times New Roman" panose="02020603050405020304" pitchFamily="18" charset="0"/>
              </a:rPr>
              <a:t> answer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In the order of ascending g-values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43401E-A5FD-4E80-834A-CF79BB8BC8CA}"/>
              </a:ext>
            </a:extLst>
          </p:cNvPr>
          <p:cNvSpPr txBox="1"/>
          <p:nvPr/>
        </p:nvSpPr>
        <p:spPr>
          <a:xfrm>
            <a:off x="7087857" y="5531893"/>
            <a:ext cx="48298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How to update?</a:t>
            </a:r>
          </a:p>
          <a:p>
            <a:pPr lvl="1"/>
            <a:r>
              <a:rPr lang="en-US" sz="2400" b="1" dirty="0">
                <a:solidFill>
                  <a:srgbClr val="00B0F0"/>
                </a:solidFill>
              </a:rPr>
              <a:t>Add/update nodes with the decreased g-values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3402F448-550A-481A-BD32-BD0B489BE3C3}"/>
              </a:ext>
            </a:extLst>
          </p:cNvPr>
          <p:cNvSpPr/>
          <p:nvPr/>
        </p:nvSpPr>
        <p:spPr>
          <a:xfrm flipV="1">
            <a:off x="4273531" y="4755197"/>
            <a:ext cx="2866110" cy="708308"/>
          </a:xfrm>
          <a:custGeom>
            <a:avLst/>
            <a:gdLst>
              <a:gd name="connsiteX0" fmla="*/ 3068320 w 3068320"/>
              <a:gd name="connsiteY0" fmla="*/ 0 h 670578"/>
              <a:gd name="connsiteX1" fmla="*/ 2479040 w 3068320"/>
              <a:gd name="connsiteY1" fmla="*/ 436880 h 670578"/>
              <a:gd name="connsiteX2" fmla="*/ 640080 w 3068320"/>
              <a:gd name="connsiteY2" fmla="*/ 670560 h 670578"/>
              <a:gd name="connsiteX3" fmla="*/ 0 w 3068320"/>
              <a:gd name="connsiteY3" fmla="*/ 447040 h 67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8320" h="670578">
                <a:moveTo>
                  <a:pt x="3068320" y="0"/>
                </a:moveTo>
                <a:cubicBezTo>
                  <a:pt x="2976033" y="162560"/>
                  <a:pt x="2883747" y="325120"/>
                  <a:pt x="2479040" y="436880"/>
                </a:cubicBezTo>
                <a:cubicBezTo>
                  <a:pt x="2074333" y="548640"/>
                  <a:pt x="1053253" y="668867"/>
                  <a:pt x="640080" y="670560"/>
                </a:cubicBezTo>
                <a:cubicBezTo>
                  <a:pt x="226907" y="672253"/>
                  <a:pt x="113453" y="559646"/>
                  <a:pt x="0" y="44704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6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Systematic expansions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29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9069388" cy="17164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Times New Roman" panose="02020603050405020304" pitchFamily="18" charset="0"/>
              </a:rPr>
              <a:t>OPEN</a:t>
            </a:r>
            <a:r>
              <a:rPr lang="en-US" sz="32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3200" dirty="0">
                <a:cs typeface="Times New Roman" panose="02020603050405020304" pitchFamily="18" charset="0"/>
              </a:rPr>
              <a:t>CLOSED</a:t>
            </a:r>
            <a:r>
              <a:rPr lang="en-US" sz="32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OPEN is empty</a:t>
            </a: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xmlns="" id="{AC25E4AE-29A2-4D0F-951E-C814DE83A525}"/>
              </a:ext>
            </a:extLst>
          </p:cNvPr>
          <p:cNvSpPr txBox="1">
            <a:spLocks/>
          </p:cNvSpPr>
          <p:nvPr/>
        </p:nvSpPr>
        <p:spPr>
          <a:xfrm>
            <a:off x="6944858" y="3787424"/>
            <a:ext cx="5178101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Dikstra’s</a:t>
            </a:r>
            <a:r>
              <a:rPr lang="en-US" sz="3600" dirty="0">
                <a:solidFill>
                  <a:srgbClr val="00B050"/>
                </a:solidFill>
                <a:cs typeface="Times New Roman" panose="02020603050405020304" pitchFamily="18" charset="0"/>
              </a:rPr>
              <a:t> answer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In the order of ascending g-values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43401E-A5FD-4E80-834A-CF79BB8BC8CA}"/>
              </a:ext>
            </a:extLst>
          </p:cNvPr>
          <p:cNvSpPr txBox="1"/>
          <p:nvPr/>
        </p:nvSpPr>
        <p:spPr>
          <a:xfrm>
            <a:off x="6961048" y="5766708"/>
            <a:ext cx="3320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May be we can terminate earlier?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Will talk about this soon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3402F448-550A-481A-BD32-BD0B489BE3C3}"/>
              </a:ext>
            </a:extLst>
          </p:cNvPr>
          <p:cNvSpPr/>
          <p:nvPr/>
        </p:nvSpPr>
        <p:spPr>
          <a:xfrm>
            <a:off x="3942080" y="5984240"/>
            <a:ext cx="3068320" cy="670578"/>
          </a:xfrm>
          <a:custGeom>
            <a:avLst/>
            <a:gdLst>
              <a:gd name="connsiteX0" fmla="*/ 3068320 w 3068320"/>
              <a:gd name="connsiteY0" fmla="*/ 0 h 670578"/>
              <a:gd name="connsiteX1" fmla="*/ 2479040 w 3068320"/>
              <a:gd name="connsiteY1" fmla="*/ 436880 h 670578"/>
              <a:gd name="connsiteX2" fmla="*/ 640080 w 3068320"/>
              <a:gd name="connsiteY2" fmla="*/ 670560 h 670578"/>
              <a:gd name="connsiteX3" fmla="*/ 0 w 3068320"/>
              <a:gd name="connsiteY3" fmla="*/ 447040 h 67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8320" h="670578">
                <a:moveTo>
                  <a:pt x="3068320" y="0"/>
                </a:moveTo>
                <a:cubicBezTo>
                  <a:pt x="2976033" y="162560"/>
                  <a:pt x="2883747" y="325120"/>
                  <a:pt x="2479040" y="436880"/>
                </a:cubicBezTo>
                <a:cubicBezTo>
                  <a:pt x="2074333" y="548640"/>
                  <a:pt x="1053253" y="668867"/>
                  <a:pt x="640080" y="670560"/>
                </a:cubicBezTo>
                <a:cubicBezTo>
                  <a:pt x="226907" y="672253"/>
                  <a:pt x="113453" y="559646"/>
                  <a:pt x="0" y="44704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8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Планирование траектории как задача поиска пути на графе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3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xmlns="" id="{EBC0AF2F-7D11-4999-A2D3-40930F9D0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5186"/>
            <a:ext cx="9231947" cy="2954536"/>
          </a:xfrm>
        </p:spPr>
        <p:txBody>
          <a:bodyPr>
            <a:normAutofit fontScale="92500"/>
          </a:bodyPr>
          <a:lstStyle/>
          <a:p>
            <a:r>
              <a:rPr lang="ru-RU" dirty="0"/>
              <a:t>Вершины</a:t>
            </a:r>
            <a:r>
              <a:rPr lang="en-US" b="0" dirty="0"/>
              <a:t> ~</a:t>
            </a:r>
            <a:r>
              <a:rPr lang="ru-RU" b="0" dirty="0"/>
              <a:t> </a:t>
            </a:r>
            <a:r>
              <a:rPr lang="ru-RU" dirty="0"/>
              <a:t>состояние робота</a:t>
            </a:r>
            <a:r>
              <a:rPr lang="en-US" dirty="0"/>
              <a:t> (</a:t>
            </a:r>
            <a:r>
              <a:rPr lang="ru-RU" dirty="0"/>
              <a:t>координаты положения на плоскости</a:t>
            </a:r>
            <a:r>
              <a:rPr lang="en-US" dirty="0"/>
              <a:t>)</a:t>
            </a:r>
            <a:endParaRPr lang="en-US" b="0" dirty="0"/>
          </a:p>
          <a:p>
            <a:r>
              <a:rPr lang="ru-RU" dirty="0"/>
              <a:t>Ребра</a:t>
            </a:r>
            <a:r>
              <a:rPr lang="en-US" b="0" dirty="0"/>
              <a:t> ~</a:t>
            </a:r>
            <a:r>
              <a:rPr lang="ru-RU" b="0" dirty="0"/>
              <a:t> </a:t>
            </a:r>
            <a:r>
              <a:rPr lang="ru-RU" dirty="0"/>
              <a:t>действия</a:t>
            </a:r>
            <a:r>
              <a:rPr lang="ru-RU" b="0" dirty="0"/>
              <a:t> (например – перемещения вдоль прямолинейных сегментов)</a:t>
            </a:r>
          </a:p>
          <a:p>
            <a:r>
              <a:rPr lang="ru-RU" b="0" dirty="0"/>
              <a:t>Веса ребер </a:t>
            </a:r>
            <a:r>
              <a:rPr lang="en-US" b="0" dirty="0"/>
              <a:t>~ </a:t>
            </a:r>
            <a:r>
              <a:rPr lang="ru-RU" b="0" dirty="0"/>
              <a:t>количественно-выраженные свойства действий (например – длина перемещения, «опасность» перемещения и пр.)</a:t>
            </a:r>
          </a:p>
          <a:p>
            <a:r>
              <a:rPr lang="ru-RU" b="0" dirty="0"/>
              <a:t>План </a:t>
            </a:r>
            <a:r>
              <a:rPr lang="en-US" b="0" dirty="0"/>
              <a:t>~ </a:t>
            </a:r>
            <a:r>
              <a:rPr lang="ru-RU" dirty="0"/>
              <a:t>путь</a:t>
            </a:r>
            <a:r>
              <a:rPr lang="en-US" b="0" dirty="0"/>
              <a:t> (</a:t>
            </a:r>
            <a:r>
              <a:rPr lang="ru-RU" b="0" dirty="0"/>
              <a:t>на графе</a:t>
            </a:r>
            <a:r>
              <a:rPr lang="en-US" b="0" dirty="0"/>
              <a:t>)</a:t>
            </a:r>
            <a:endParaRPr lang="ru-RU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1DA355-6099-4CCD-9E53-ACB8657E352F}"/>
              </a:ext>
            </a:extLst>
          </p:cNvPr>
          <p:cNvSpPr txBox="1"/>
          <p:nvPr/>
        </p:nvSpPr>
        <p:spPr>
          <a:xfrm>
            <a:off x="5934580" y="4399722"/>
            <a:ext cx="3579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Задача</a:t>
            </a:r>
          </a:p>
          <a:p>
            <a:pPr marL="342900" indent="-342900">
              <a:buAutoNum type="arabicPeriod"/>
            </a:pPr>
            <a:r>
              <a:rPr lang="ru-RU" sz="2400" dirty="0"/>
              <a:t>Построить граф</a:t>
            </a:r>
          </a:p>
          <a:p>
            <a:pPr marL="342900" indent="-342900">
              <a:buAutoNum type="arabicPeriod"/>
            </a:pPr>
            <a:r>
              <a:rPr lang="ru-RU" sz="2400" dirty="0"/>
              <a:t>Найти путь на графе</a:t>
            </a:r>
          </a:p>
        </p:txBody>
      </p:sp>
      <p:pic>
        <p:nvPicPr>
          <p:cNvPr id="7" name="Picture 2" descr="fig-visibility-graph">
            <a:extLst>
              <a:ext uri="{FF2B5EF4-FFF2-40B4-BE49-F238E27FC236}">
                <a16:creationId xmlns:a16="http://schemas.microsoft.com/office/drawing/2014/main" xmlns="" id="{CC9B0846-B8C3-41C3-BF62-FC1E1E52D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574" y="4399722"/>
            <a:ext cx="3214601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25">
            <a:extLst>
              <a:ext uri="{FF2B5EF4-FFF2-40B4-BE49-F238E27FC236}">
                <a16:creationId xmlns:a16="http://schemas.microsoft.com/office/drawing/2014/main" xmlns="" id="{5B05A579-EBA3-49B9-A0E5-C4EE474043BC}"/>
              </a:ext>
            </a:extLst>
          </p:cNvPr>
          <p:cNvCxnSpPr/>
          <p:nvPr/>
        </p:nvCxnSpPr>
        <p:spPr>
          <a:xfrm flipH="1" flipV="1">
            <a:off x="2551590" y="4831770"/>
            <a:ext cx="360040" cy="306034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26">
            <a:extLst>
              <a:ext uri="{FF2B5EF4-FFF2-40B4-BE49-F238E27FC236}">
                <a16:creationId xmlns:a16="http://schemas.microsoft.com/office/drawing/2014/main" xmlns="" id="{34B3FB5E-1EFB-4654-A232-AAA09644A2BC}"/>
              </a:ext>
            </a:extLst>
          </p:cNvPr>
          <p:cNvCxnSpPr/>
          <p:nvPr/>
        </p:nvCxnSpPr>
        <p:spPr>
          <a:xfrm flipH="1" flipV="1">
            <a:off x="2911630" y="5137805"/>
            <a:ext cx="1008112" cy="27002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27">
            <a:extLst>
              <a:ext uri="{FF2B5EF4-FFF2-40B4-BE49-F238E27FC236}">
                <a16:creationId xmlns:a16="http://schemas.microsoft.com/office/drawing/2014/main" xmlns="" id="{B41C0ADF-EA1A-4A79-A866-6A7EAB8DC13C}"/>
              </a:ext>
            </a:extLst>
          </p:cNvPr>
          <p:cNvCxnSpPr/>
          <p:nvPr/>
        </p:nvCxnSpPr>
        <p:spPr>
          <a:xfrm>
            <a:off x="3919742" y="5164807"/>
            <a:ext cx="1224136" cy="62699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28">
            <a:extLst>
              <a:ext uri="{FF2B5EF4-FFF2-40B4-BE49-F238E27FC236}">
                <a16:creationId xmlns:a16="http://schemas.microsoft.com/office/drawing/2014/main" xmlns="" id="{8012F39E-F93C-4477-9448-526BFD889503}"/>
              </a:ext>
            </a:extLst>
          </p:cNvPr>
          <p:cNvCxnSpPr/>
          <p:nvPr/>
        </p:nvCxnSpPr>
        <p:spPr>
          <a:xfrm flipV="1">
            <a:off x="5143878" y="4759762"/>
            <a:ext cx="360040" cy="467744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9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Running example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30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4924108" cy="207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OPEN</a:t>
            </a:r>
            <a:r>
              <a:rPr lang="en-US" sz="24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CLOSED</a:t>
            </a:r>
            <a:r>
              <a:rPr lang="en-US" sz="24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OPEN is empty</a:t>
            </a:r>
          </a:p>
        </p:txBody>
      </p:sp>
      <p:pic>
        <p:nvPicPr>
          <p:cNvPr id="11" name="Picture 12" descr="fig-mt-graph-path-1">
            <a:extLst>
              <a:ext uri="{FF2B5EF4-FFF2-40B4-BE49-F238E27FC236}">
                <a16:creationId xmlns:a16="http://schemas.microsoft.com/office/drawing/2014/main" xmlns="" id="{89A5DB4A-30DF-4F97-B3A0-AA4A265BB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D334559-7708-49C5-8284-22F7D7724EBC}"/>
              </a:ext>
            </a:extLst>
          </p:cNvPr>
          <p:cNvSpPr txBox="1"/>
          <p:nvPr/>
        </p:nvSpPr>
        <p:spPr>
          <a:xfrm>
            <a:off x="7236969" y="11721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0</a:t>
            </a:r>
            <a:endParaRPr lang="ru-RU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6" y="4025908"/>
            <a:ext cx="25269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g(</a:t>
            </a:r>
            <a:r>
              <a:rPr lang="en-US" sz="2400" b="1" dirty="0">
                <a:solidFill>
                  <a:srgbClr val="7030A0"/>
                </a:solidFill>
              </a:rPr>
              <a:t>start</a:t>
            </a:r>
            <a:r>
              <a:rPr lang="en-US" sz="2400" b="1" dirty="0"/>
              <a:t>) = 0</a:t>
            </a:r>
          </a:p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start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Closed = {}</a:t>
            </a:r>
          </a:p>
          <a:p>
            <a:r>
              <a:rPr lang="en-US" sz="2400" b="1" dirty="0"/>
              <a:t>Under expansion: </a:t>
            </a:r>
            <a:endParaRPr lang="ru-RU" sz="2400" b="1" dirty="0"/>
          </a:p>
        </p:txBody>
      </p:sp>
      <p:sp>
        <p:nvSpPr>
          <p:cNvPr id="44" name="Text Box 52">
            <a:extLst>
              <a:ext uri="{FF2B5EF4-FFF2-40B4-BE49-F238E27FC236}">
                <a16:creationId xmlns:a16="http://schemas.microsoft.com/office/drawing/2014/main" xmlns="" id="{3DFF4FEE-4CB9-410E-B0F5-F5214E1F7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D32139B-6A0E-4DFE-9D15-DD5CB672E05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B1544834-D838-40C2-82B4-170904CE8F5D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CF66FEE-7136-466E-8175-87666E6C4815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C546AFB-0050-4B94-9134-83D29A4D4703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F218334-533F-44CF-A026-DA81659C124A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4C6D220-6211-4171-8176-DB9752B5D289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06A53A9-FFB7-4605-B4E1-167343ACD55F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9A94073-2B35-400C-BFD7-82105CA27A12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94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Running example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31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4924108" cy="207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OPEN</a:t>
            </a:r>
            <a:r>
              <a:rPr lang="en-US" sz="24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CLOSED</a:t>
            </a:r>
            <a:r>
              <a:rPr lang="en-US" sz="24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OPEN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6" y="4025908"/>
            <a:ext cx="25269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Open = {}</a:t>
            </a:r>
          </a:p>
          <a:p>
            <a:r>
              <a:rPr lang="en-US" sz="2400" b="1" dirty="0"/>
              <a:t>Closed = {}</a:t>
            </a:r>
          </a:p>
          <a:p>
            <a:r>
              <a:rPr lang="en-US" sz="2400" b="1" dirty="0"/>
              <a:t>Under expansion: </a:t>
            </a:r>
            <a:endParaRPr lang="ru-RU" sz="2400" b="1" dirty="0"/>
          </a:p>
          <a:p>
            <a:r>
              <a:rPr lang="en-US" sz="2400" b="1" dirty="0">
                <a:solidFill>
                  <a:srgbClr val="7030A0"/>
                </a:solidFill>
              </a:rPr>
              <a:t>start</a:t>
            </a:r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532" y="273786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chemeClr val="accent1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1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22" name="Прямая со стрелкой 22">
            <a:extLst>
              <a:ext uri="{FF2B5EF4-FFF2-40B4-BE49-F238E27FC236}">
                <a16:creationId xmlns:a16="http://schemas.microsoft.com/office/drawing/2014/main" xmlns="" id="{BF95FD5A-2F9F-4A9F-ABFF-324B37BFC63E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xmlns="" id="{0405003A-A6B3-4222-B667-772D56289E01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47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Running example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32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4924108" cy="207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OPEN</a:t>
            </a:r>
            <a:r>
              <a:rPr lang="en-US" sz="24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CLOSED</a:t>
            </a:r>
            <a:r>
              <a:rPr lang="en-US" sz="24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OPEN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6" y="4025908"/>
            <a:ext cx="25269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B1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{}</a:t>
            </a:r>
          </a:p>
          <a:p>
            <a:r>
              <a:rPr lang="en-US" sz="2400" b="1" dirty="0"/>
              <a:t>Under expansion: </a:t>
            </a:r>
            <a:endParaRPr lang="ru-RU" sz="2400" b="1" dirty="0"/>
          </a:p>
          <a:p>
            <a:r>
              <a:rPr lang="en-US" sz="2400" b="1" dirty="0">
                <a:solidFill>
                  <a:srgbClr val="7030A0"/>
                </a:solidFill>
              </a:rPr>
              <a:t>start</a:t>
            </a:r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1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22" name="Прямая со стрелкой 22">
            <a:extLst>
              <a:ext uri="{FF2B5EF4-FFF2-40B4-BE49-F238E27FC236}">
                <a16:creationId xmlns:a16="http://schemas.microsoft.com/office/drawing/2014/main" xmlns="" id="{BF95FD5A-2F9F-4A9F-ABFF-324B37BFC63E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D7584EA2-5C37-4B9C-86D0-7CC29D2AD40D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76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Running example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33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4924108" cy="207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OPEN</a:t>
            </a:r>
            <a:r>
              <a:rPr lang="en-US" sz="24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CLOSED</a:t>
            </a:r>
            <a:r>
              <a:rPr lang="en-US" sz="24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OPEN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6" y="4025908"/>
            <a:ext cx="25269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B1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{}</a:t>
            </a:r>
          </a:p>
          <a:p>
            <a:r>
              <a:rPr lang="en-US" sz="2400" b="1" dirty="0"/>
              <a:t>Under expansion: </a:t>
            </a:r>
            <a:endParaRPr lang="ru-RU" sz="2400" b="1" dirty="0"/>
          </a:p>
          <a:p>
            <a:r>
              <a:rPr lang="en-US" sz="2400" b="1" dirty="0">
                <a:solidFill>
                  <a:srgbClr val="7030A0"/>
                </a:solidFill>
              </a:rPr>
              <a:t>start</a:t>
            </a:r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6504" y="257968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1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1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1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22" name="Прямая со стрелкой 22">
            <a:extLst>
              <a:ext uri="{FF2B5EF4-FFF2-40B4-BE49-F238E27FC236}">
                <a16:creationId xmlns:a16="http://schemas.microsoft.com/office/drawing/2014/main" xmlns="" id="{BF95FD5A-2F9F-4A9F-ABFF-324B37BFC63E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DA5CB57E-CCE4-456B-9B58-F748ED413CC7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66554547-4DF7-44BE-8D95-01F966CEC58D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6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Running example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34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4924108" cy="207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OPEN</a:t>
            </a:r>
            <a:r>
              <a:rPr lang="en-US" sz="24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CLOSED</a:t>
            </a:r>
            <a:r>
              <a:rPr lang="en-US" sz="24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OPEN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6" y="4025908"/>
            <a:ext cx="25269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B1, B2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{}</a:t>
            </a:r>
          </a:p>
          <a:p>
            <a:r>
              <a:rPr lang="en-US" sz="2400" b="1" dirty="0"/>
              <a:t>Under expansion: </a:t>
            </a:r>
            <a:endParaRPr lang="ru-RU" sz="2400" b="1" dirty="0"/>
          </a:p>
          <a:p>
            <a:r>
              <a:rPr lang="en-US" sz="2400" b="1" dirty="0">
                <a:solidFill>
                  <a:srgbClr val="7030A0"/>
                </a:solidFill>
              </a:rPr>
              <a:t>start</a:t>
            </a:r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1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DA5CB57E-CCE4-456B-9B58-F748ED413CC7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22">
            <a:extLst>
              <a:ext uri="{FF2B5EF4-FFF2-40B4-BE49-F238E27FC236}">
                <a16:creationId xmlns:a16="http://schemas.microsoft.com/office/drawing/2014/main" xmlns="" id="{DBFB7A92-8482-4D3F-B46B-08672F623C10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7E68B505-B00B-4DDC-BAD3-2F9DFD6F43AE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0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Running example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35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4924108" cy="207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OPEN</a:t>
            </a:r>
            <a:r>
              <a:rPr lang="en-US" sz="24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CLOSED</a:t>
            </a:r>
            <a:r>
              <a:rPr lang="en-US" sz="24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OPEN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6" y="4025908"/>
            <a:ext cx="25269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B1, B2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{}</a:t>
            </a:r>
          </a:p>
          <a:p>
            <a:r>
              <a:rPr lang="en-US" sz="2400" b="1" dirty="0"/>
              <a:t>Under expansion: </a:t>
            </a:r>
            <a:endParaRPr lang="ru-RU" sz="2400" b="1" dirty="0"/>
          </a:p>
          <a:p>
            <a:r>
              <a:rPr lang="en-US" sz="2400" b="1" dirty="0">
                <a:solidFill>
                  <a:srgbClr val="7030A0"/>
                </a:solidFill>
              </a:rPr>
              <a:t>start</a:t>
            </a:r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8350" y="296126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1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1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1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4" name="Прямая со стрелкой 22">
            <a:extLst>
              <a:ext uri="{FF2B5EF4-FFF2-40B4-BE49-F238E27FC236}">
                <a16:creationId xmlns:a16="http://schemas.microsoft.com/office/drawing/2014/main" xmlns="" id="{72AB53BB-B355-47B8-AEDD-C0A460387FD9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D2DF76D5-166A-4E4E-A19B-3C96B599F7C5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DC4FCB9B-8C59-487A-86DB-321220494474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9843AE69-9FF2-407F-A1CC-CA9C14F75686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67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Running example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36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4924108" cy="207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OPEN</a:t>
            </a:r>
            <a:r>
              <a:rPr lang="en-US" sz="24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CLOSED</a:t>
            </a:r>
            <a:r>
              <a:rPr lang="en-US" sz="24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OPEN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6" y="4025908"/>
            <a:ext cx="28167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B1, B2, C2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{}</a:t>
            </a:r>
          </a:p>
          <a:p>
            <a:r>
              <a:rPr lang="en-US" sz="2400" b="1" dirty="0"/>
              <a:t>Under expansion: </a:t>
            </a:r>
            <a:endParaRPr lang="ru-RU" sz="2400" b="1" dirty="0"/>
          </a:p>
          <a:p>
            <a:r>
              <a:rPr lang="en-US" sz="2400" b="1" dirty="0">
                <a:solidFill>
                  <a:srgbClr val="7030A0"/>
                </a:solidFill>
              </a:rPr>
              <a:t>start</a:t>
            </a:r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1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4" name="Прямая со стрелкой 22">
            <a:extLst>
              <a:ext uri="{FF2B5EF4-FFF2-40B4-BE49-F238E27FC236}">
                <a16:creationId xmlns:a16="http://schemas.microsoft.com/office/drawing/2014/main" xmlns="" id="{72AB53BB-B355-47B8-AEDD-C0A460387FD9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AD76C3D5-4F80-460A-823D-D7587FB48EA8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9569D16D-DDAF-4845-A732-207357A11E60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D688F8CF-8272-4627-B55A-9D9319A1D4A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68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Running example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37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4924108" cy="207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OPEN</a:t>
            </a:r>
            <a:r>
              <a:rPr lang="en-US" sz="24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CLOSED</a:t>
            </a:r>
            <a:r>
              <a:rPr lang="en-US" sz="24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OPEN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6" y="4025908"/>
            <a:ext cx="28167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B1, B2, C2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</a:t>
            </a:r>
            <a:r>
              <a:rPr lang="en-US" sz="2400" b="1" dirty="0">
                <a:solidFill>
                  <a:srgbClr val="7030A0"/>
                </a:solidFill>
              </a:rPr>
              <a:t>start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</a:t>
            </a:r>
            <a:endParaRPr lang="ru-RU" sz="2400" b="1" dirty="0">
              <a:solidFill>
                <a:srgbClr val="00B0F0"/>
              </a:solidFill>
            </a:endParaRPr>
          </a:p>
          <a:p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1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723B556B-4F68-4D92-B0EE-55CCF455496D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81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Running example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38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4924108" cy="207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OPEN</a:t>
            </a:r>
            <a:r>
              <a:rPr lang="en-US" sz="24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CLOSED</a:t>
            </a:r>
            <a:r>
              <a:rPr lang="en-US" sz="24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OPEN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6" y="4025908"/>
            <a:ext cx="30510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B1, B2, C2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</a:t>
            </a:r>
            <a:r>
              <a:rPr lang="en-US" sz="2400" b="1" dirty="0">
                <a:solidFill>
                  <a:srgbClr val="7030A0"/>
                </a:solidFill>
              </a:rPr>
              <a:t>start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 </a:t>
            </a:r>
            <a:r>
              <a:rPr lang="en-US" sz="2400" b="1" dirty="0">
                <a:solidFill>
                  <a:srgbClr val="00B0F0"/>
                </a:solidFill>
              </a:rPr>
              <a:t>???</a:t>
            </a:r>
            <a:r>
              <a:rPr lang="en-US" sz="2400" b="1" dirty="0"/>
              <a:t> </a:t>
            </a:r>
            <a:endParaRPr lang="ru-RU" sz="2400" b="1" dirty="0"/>
          </a:p>
          <a:p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1C097EA0-3DA3-4088-A6C2-8821F0C77487}"/>
              </a:ext>
            </a:extLst>
          </p:cNvPr>
          <p:cNvSpPr/>
          <p:nvPr/>
        </p:nvSpPr>
        <p:spPr>
          <a:xfrm>
            <a:off x="8691534" y="2190826"/>
            <a:ext cx="642544" cy="6247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DD4FB16A-29E4-46CD-BC71-8AE692920AEB}"/>
              </a:ext>
            </a:extLst>
          </p:cNvPr>
          <p:cNvSpPr/>
          <p:nvPr/>
        </p:nvSpPr>
        <p:spPr>
          <a:xfrm>
            <a:off x="9550334" y="3035863"/>
            <a:ext cx="642544" cy="6247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8ABF2D90-0870-4C36-AF44-F12FCA474F3F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53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Running example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39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4924108" cy="207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OPEN</a:t>
            </a:r>
            <a:r>
              <a:rPr lang="en-US" sz="24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CLOSED</a:t>
            </a:r>
            <a:r>
              <a:rPr lang="en-US" sz="24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OPEN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6" y="4025908"/>
            <a:ext cx="25269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B2, C2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</a:t>
            </a:r>
            <a:r>
              <a:rPr lang="en-US" sz="2400" b="1" dirty="0">
                <a:solidFill>
                  <a:srgbClr val="7030A0"/>
                </a:solidFill>
              </a:rPr>
              <a:t>start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 </a:t>
            </a:r>
            <a:endParaRPr lang="ru-RU" sz="2400" b="1" dirty="0"/>
          </a:p>
          <a:p>
            <a:r>
              <a:rPr lang="en-US" sz="2400" b="1" dirty="0">
                <a:solidFill>
                  <a:srgbClr val="7030A0"/>
                </a:solidFill>
              </a:rPr>
              <a:t>B1</a:t>
            </a:r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4414D42C-01AD-459A-9B87-1488529D402D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DEC8D836-9775-4C49-883A-8FE5807A3B0D}"/>
              </a:ext>
            </a:extLst>
          </p:cNvPr>
          <p:cNvSpPr/>
          <p:nvPr/>
        </p:nvSpPr>
        <p:spPr>
          <a:xfrm>
            <a:off x="8691534" y="2190826"/>
            <a:ext cx="642544" cy="6247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97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Grid – regular tessellation of the workspace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4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xmlns="" id="{E03CFAB6-7206-4F32-A24B-502DE9B4CA6E}"/>
              </a:ext>
            </a:extLst>
          </p:cNvPr>
          <p:cNvSpPr txBox="1">
            <a:spLocks/>
          </p:cNvSpPr>
          <p:nvPr/>
        </p:nvSpPr>
        <p:spPr>
          <a:xfrm>
            <a:off x="1048833" y="4728540"/>
            <a:ext cx="4395560" cy="190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>
                <a:solidFill>
                  <a:schemeClr val="accent1"/>
                </a:solidFill>
              </a:rPr>
              <a:t>Vertices</a:t>
            </a:r>
            <a:r>
              <a:rPr lang="en-US" b="0" dirty="0"/>
              <a:t> – </a:t>
            </a:r>
            <a:r>
              <a:rPr lang="en-US" dirty="0"/>
              <a:t>centers</a:t>
            </a:r>
            <a:r>
              <a:rPr lang="en-US" b="0" dirty="0"/>
              <a:t> of grid cells</a:t>
            </a:r>
            <a:br>
              <a:rPr lang="en-US" b="0" dirty="0"/>
            </a:br>
            <a:r>
              <a:rPr lang="en-US" b="0" dirty="0"/>
              <a:t>     Each vertex is associated with </a:t>
            </a:r>
            <a:r>
              <a:rPr lang="en-US" dirty="0"/>
              <a:t>(x, y) </a:t>
            </a:r>
            <a:r>
              <a:rPr lang="en-US" b="0" dirty="0"/>
              <a:t>coordinate</a:t>
            </a:r>
            <a:br>
              <a:rPr lang="en-US" b="0" dirty="0"/>
            </a:br>
            <a:r>
              <a:rPr lang="en-US" b="0" dirty="0"/>
              <a:t>     Each vertex is either </a:t>
            </a:r>
            <a:r>
              <a:rPr lang="en-US" dirty="0"/>
              <a:t>blocked</a:t>
            </a:r>
            <a:r>
              <a:rPr lang="en-US" b="0" dirty="0"/>
              <a:t> (1) or </a:t>
            </a:r>
            <a:r>
              <a:rPr lang="en-US" dirty="0"/>
              <a:t>free</a:t>
            </a:r>
            <a:r>
              <a:rPr lang="en-US" b="0" dirty="0"/>
              <a:t> (0)</a:t>
            </a:r>
          </a:p>
          <a:p>
            <a:pPr marL="0" indent="0"/>
            <a:r>
              <a:rPr lang="en-US" dirty="0">
                <a:solidFill>
                  <a:schemeClr val="accent1"/>
                </a:solidFill>
              </a:rPr>
              <a:t>Edges</a:t>
            </a:r>
            <a:r>
              <a:rPr lang="en-US" b="0" dirty="0"/>
              <a:t> – </a:t>
            </a:r>
            <a:r>
              <a:rPr lang="en-US" dirty="0"/>
              <a:t>2</a:t>
            </a:r>
            <a:r>
              <a:rPr lang="en-US" baseline="30000" dirty="0"/>
              <a:t>k</a:t>
            </a:r>
            <a:r>
              <a:rPr lang="en-US" dirty="0"/>
              <a:t>	 segments </a:t>
            </a:r>
            <a:r>
              <a:rPr lang="en-US" b="0" dirty="0"/>
              <a:t>connecting neighboring grid elements</a:t>
            </a:r>
          </a:p>
          <a:p>
            <a:pPr marL="0" indent="0"/>
            <a:r>
              <a:rPr lang="en-US" dirty="0">
                <a:solidFill>
                  <a:schemeClr val="accent1"/>
                </a:solidFill>
              </a:rPr>
              <a:t>Cost</a:t>
            </a:r>
            <a:r>
              <a:rPr lang="en-US" b="0" dirty="0"/>
              <a:t> – </a:t>
            </a:r>
            <a:r>
              <a:rPr lang="en-US" dirty="0"/>
              <a:t>Euclidean distance </a:t>
            </a:r>
            <a:r>
              <a:rPr lang="en-US" b="0" dirty="0"/>
              <a:t>between the vertices</a:t>
            </a:r>
            <a:endParaRPr lang="ru-RU" b="0" dirty="0"/>
          </a:p>
        </p:txBody>
      </p:sp>
      <p:pic>
        <p:nvPicPr>
          <p:cNvPr id="22" name="Рисунок 3">
            <a:extLst>
              <a:ext uri="{FF2B5EF4-FFF2-40B4-BE49-F238E27FC236}">
                <a16:creationId xmlns:a16="http://schemas.microsoft.com/office/drawing/2014/main" xmlns="" id="{4915FA67-0BD5-48DF-80B5-FFAEA82C9B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53"/>
          <a:stretch/>
        </p:blipFill>
        <p:spPr>
          <a:xfrm>
            <a:off x="1048833" y="1504516"/>
            <a:ext cx="8235239" cy="2959221"/>
          </a:xfrm>
          <a:prstGeom prst="rect">
            <a:avLst/>
          </a:prstGeom>
        </p:spPr>
      </p:pic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pic>
        <p:nvPicPr>
          <p:cNvPr id="33" name="Picture 2" descr="D:\Konstantin Yakovlev\ISA 2016\ICAPS 17\MAPF\Presentation\Pics\Grid_central_based.png">
            <a:extLst>
              <a:ext uri="{FF2B5EF4-FFF2-40B4-BE49-F238E27FC236}">
                <a16:creationId xmlns:a16="http://schemas.microsoft.com/office/drawing/2014/main" xmlns="" id="{8DD59F4B-8CE6-4334-B4E3-9399F57B8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991" y="5147287"/>
            <a:ext cx="10382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2A305823-47A7-4B07-B00D-E528AADF3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812" y="4791978"/>
            <a:ext cx="3509761" cy="14888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4E57BF6-10F5-49DD-A7F6-90F41A678EB8}"/>
              </a:ext>
            </a:extLst>
          </p:cNvPr>
          <p:cNvSpPr/>
          <p:nvPr/>
        </p:nvSpPr>
        <p:spPr>
          <a:xfrm>
            <a:off x="6410306" y="4791978"/>
            <a:ext cx="901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Vertices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07AC5BD-3292-4448-88BA-C4A74A7A90B4}"/>
              </a:ext>
            </a:extLst>
          </p:cNvPr>
          <p:cNvSpPr/>
          <p:nvPr/>
        </p:nvSpPr>
        <p:spPr>
          <a:xfrm>
            <a:off x="8455543" y="4976644"/>
            <a:ext cx="726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Edges</a:t>
            </a:r>
            <a:endParaRPr lang="ru-RU" dirty="0"/>
          </a:p>
        </p:txBody>
      </p:sp>
      <p:graphicFrame>
        <p:nvGraphicFramePr>
          <p:cNvPr id="23" name="Object 12">
            <a:extLst>
              <a:ext uri="{FF2B5EF4-FFF2-40B4-BE49-F238E27FC236}">
                <a16:creationId xmlns:a16="http://schemas.microsoft.com/office/drawing/2014/main" xmlns="" id="{D13A97C0-AFC8-4E48-9D94-B5FEE23343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514084"/>
              </p:ext>
            </p:extLst>
          </p:nvPr>
        </p:nvGraphicFramePr>
        <p:xfrm>
          <a:off x="10041003" y="1876971"/>
          <a:ext cx="1466028" cy="1580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Visio" r:id="rId6" imgW="841501" imgH="906001" progId="Visio.Drawing.11">
                  <p:embed/>
                </p:oleObj>
              </mc:Choice>
              <mc:Fallback>
                <p:oleObj name="Visio" r:id="rId6" imgW="841501" imgH="906001" progId="Visio.Drawing.11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1003" y="1876971"/>
                        <a:ext cx="1466028" cy="1580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F05A33A-1846-44E1-BAC3-B4A14FBADD42}"/>
              </a:ext>
            </a:extLst>
          </p:cNvPr>
          <p:cNvSpPr/>
          <p:nvPr/>
        </p:nvSpPr>
        <p:spPr>
          <a:xfrm>
            <a:off x="10468406" y="1487279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Cost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A364870-98EF-4E36-AD85-7B5CAF22C443}"/>
              </a:ext>
            </a:extLst>
          </p:cNvPr>
          <p:cNvSpPr/>
          <p:nvPr/>
        </p:nvSpPr>
        <p:spPr>
          <a:xfrm>
            <a:off x="9872969" y="3477348"/>
            <a:ext cx="18020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300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hv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=1	</a:t>
            </a:r>
            <a:r>
              <a:rPr lang="en-US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i="1" baseline="-30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2</a:t>
            </a:r>
            <a:endParaRPr lang="en-US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300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hv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=1	</a:t>
            </a:r>
            <a:r>
              <a:rPr lang="en-US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i="1" baseline="-30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=1.4</a:t>
            </a:r>
          </a:p>
          <a:p>
            <a:pPr algn="just"/>
            <a:r>
              <a:rPr lang="en-US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300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hv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=10	</a:t>
            </a:r>
            <a:r>
              <a:rPr lang="en-US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i="1" baseline="-30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=14</a:t>
            </a:r>
          </a:p>
          <a:p>
            <a:pPr algn="just"/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67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Running example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40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4924108" cy="207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OPEN</a:t>
            </a:r>
            <a:r>
              <a:rPr lang="en-US" sz="24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CLOSED</a:t>
            </a:r>
            <a:r>
              <a:rPr lang="en-US" sz="24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OPEN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6" y="4025908"/>
            <a:ext cx="25269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B2, C2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</a:t>
            </a:r>
            <a:r>
              <a:rPr lang="en-US" sz="2400" b="1" dirty="0">
                <a:solidFill>
                  <a:srgbClr val="7030A0"/>
                </a:solidFill>
              </a:rPr>
              <a:t>start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 </a:t>
            </a:r>
            <a:endParaRPr lang="ru-RU" sz="2400" b="1" dirty="0"/>
          </a:p>
          <a:p>
            <a:r>
              <a:rPr lang="en-US" sz="2400" b="1" dirty="0">
                <a:solidFill>
                  <a:srgbClr val="7030A0"/>
                </a:solidFill>
              </a:rPr>
              <a:t>B1</a:t>
            </a:r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4414D42C-01AD-459A-9B87-1488529D402D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52">
            <a:extLst>
              <a:ext uri="{FF2B5EF4-FFF2-40B4-BE49-F238E27FC236}">
                <a16:creationId xmlns:a16="http://schemas.microsoft.com/office/drawing/2014/main" xmlns="" id="{C97C3AA4-54E9-49B4-8298-7B51365ED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5191" y="1703124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chemeClr val="accent1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DEC8D836-9775-4C49-883A-8FE5807A3B0D}"/>
              </a:ext>
            </a:extLst>
          </p:cNvPr>
          <p:cNvSpPr/>
          <p:nvPr/>
        </p:nvSpPr>
        <p:spPr>
          <a:xfrm>
            <a:off x="8691534" y="2190826"/>
            <a:ext cx="642544" cy="6247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5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Running example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41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4924108" cy="207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OPEN</a:t>
            </a:r>
            <a:r>
              <a:rPr lang="en-US" sz="24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CLOSED</a:t>
            </a:r>
            <a:r>
              <a:rPr lang="en-US" sz="24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OPEN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6" y="4025908"/>
            <a:ext cx="28648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B2, C2, A1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</a:t>
            </a:r>
            <a:r>
              <a:rPr lang="en-US" sz="2400" b="1" dirty="0">
                <a:solidFill>
                  <a:srgbClr val="7030A0"/>
                </a:solidFill>
              </a:rPr>
              <a:t>start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 </a:t>
            </a:r>
            <a:endParaRPr lang="ru-RU" sz="2400" b="1" dirty="0"/>
          </a:p>
          <a:p>
            <a:r>
              <a:rPr lang="en-US" sz="2400" b="1" dirty="0">
                <a:solidFill>
                  <a:srgbClr val="7030A0"/>
                </a:solidFill>
              </a:rPr>
              <a:t>B1</a:t>
            </a:r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134DB02F-D93A-452E-A067-67140D2BECCB}"/>
              </a:ext>
            </a:extLst>
          </p:cNvPr>
          <p:cNvSpPr/>
          <p:nvPr/>
        </p:nvSpPr>
        <p:spPr>
          <a:xfrm>
            <a:off x="8691534" y="2190826"/>
            <a:ext cx="642544" cy="6247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36826322-11AB-4524-B822-33EDCCE98615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1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Running example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42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4924108" cy="207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OPEN</a:t>
            </a:r>
            <a:r>
              <a:rPr lang="en-US" sz="24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CLOSED</a:t>
            </a:r>
            <a:r>
              <a:rPr lang="en-US" sz="24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OPEN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6" y="4025908"/>
            <a:ext cx="28648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B2, C2, A1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</a:t>
            </a:r>
            <a:r>
              <a:rPr lang="en-US" sz="2400" b="1" dirty="0">
                <a:solidFill>
                  <a:srgbClr val="7030A0"/>
                </a:solidFill>
              </a:rPr>
              <a:t>start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 </a:t>
            </a:r>
            <a:endParaRPr lang="ru-RU" sz="2400" b="1" dirty="0"/>
          </a:p>
          <a:p>
            <a:r>
              <a:rPr lang="en-US" sz="2400" b="1" dirty="0">
                <a:solidFill>
                  <a:srgbClr val="7030A0"/>
                </a:solidFill>
              </a:rPr>
              <a:t>B1</a:t>
            </a:r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DA744537-90EA-42C9-A424-F642FA14F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3517" y="165058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chemeClr val="accent1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4F13C7E5-81CB-47B0-AA12-3F3EB807EC45}"/>
              </a:ext>
            </a:extLst>
          </p:cNvPr>
          <p:cNvSpPr/>
          <p:nvPr/>
        </p:nvSpPr>
        <p:spPr>
          <a:xfrm>
            <a:off x="8691534" y="2190826"/>
            <a:ext cx="642544" cy="6247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0774D955-BF73-4C44-86D0-4EFF3C38D924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7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Running example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43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4924108" cy="207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OPEN</a:t>
            </a:r>
            <a:r>
              <a:rPr lang="en-US" sz="24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CLOSED</a:t>
            </a:r>
            <a:r>
              <a:rPr lang="en-US" sz="24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OPEN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6" y="4025908"/>
            <a:ext cx="3401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B2, C2, A1, A2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</a:t>
            </a:r>
            <a:r>
              <a:rPr lang="en-US" sz="2400" b="1" dirty="0">
                <a:solidFill>
                  <a:srgbClr val="7030A0"/>
                </a:solidFill>
              </a:rPr>
              <a:t>start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 </a:t>
            </a:r>
            <a:endParaRPr lang="ru-RU" sz="2400" b="1" dirty="0"/>
          </a:p>
          <a:p>
            <a:r>
              <a:rPr lang="en-US" sz="2400" b="1" dirty="0">
                <a:solidFill>
                  <a:srgbClr val="7030A0"/>
                </a:solidFill>
              </a:rPr>
              <a:t>B1</a:t>
            </a:r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D5453B94-FB2A-4692-8EA0-38DA79D7397B}"/>
              </a:ext>
            </a:extLst>
          </p:cNvPr>
          <p:cNvSpPr/>
          <p:nvPr/>
        </p:nvSpPr>
        <p:spPr>
          <a:xfrm>
            <a:off x="8691534" y="2190826"/>
            <a:ext cx="642544" cy="6247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6764BA8B-0AE9-43B1-AB98-7BA302BD7333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3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Running example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44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4924108" cy="207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OPEN</a:t>
            </a:r>
            <a:r>
              <a:rPr lang="en-US" sz="24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CLOSED</a:t>
            </a:r>
            <a:r>
              <a:rPr lang="en-US" sz="24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OPEN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6" y="4025908"/>
            <a:ext cx="3401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B2, C2, A1, A2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</a:t>
            </a:r>
            <a:r>
              <a:rPr lang="en-US" sz="2400" b="1" dirty="0">
                <a:solidFill>
                  <a:srgbClr val="7030A0"/>
                </a:solidFill>
              </a:rPr>
              <a:t>start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 </a:t>
            </a:r>
            <a:endParaRPr lang="ru-RU" sz="2400" b="1" dirty="0"/>
          </a:p>
          <a:p>
            <a:r>
              <a:rPr lang="en-US" sz="2400" b="1" dirty="0">
                <a:solidFill>
                  <a:srgbClr val="7030A0"/>
                </a:solidFill>
              </a:rPr>
              <a:t>B1</a:t>
            </a:r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9" name="Text Box 52">
            <a:extLst>
              <a:ext uri="{FF2B5EF4-FFF2-40B4-BE49-F238E27FC236}">
                <a16:creationId xmlns:a16="http://schemas.microsoft.com/office/drawing/2014/main" xmlns="" id="{5213D21D-7AA8-44F6-8FC0-B274F36D5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9655" y="221896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chemeClr val="accent1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40" name="Прямая со стрелкой 22">
            <a:extLst>
              <a:ext uri="{FF2B5EF4-FFF2-40B4-BE49-F238E27FC236}">
                <a16:creationId xmlns:a16="http://schemas.microsoft.com/office/drawing/2014/main" xmlns="" id="{5A635939-3267-4452-A270-761B2C110EEB}"/>
              </a:ext>
            </a:extLst>
          </p:cNvPr>
          <p:cNvCxnSpPr>
            <a:cxnSpLocks/>
          </p:cNvCxnSpPr>
          <p:nvPr/>
        </p:nvCxnSpPr>
        <p:spPr>
          <a:xfrm>
            <a:off x="9185626" y="2587392"/>
            <a:ext cx="54172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801094EE-D457-44B8-88D9-D1F357DF906F}"/>
              </a:ext>
            </a:extLst>
          </p:cNvPr>
          <p:cNvSpPr/>
          <p:nvPr/>
        </p:nvSpPr>
        <p:spPr>
          <a:xfrm>
            <a:off x="8691534" y="2190826"/>
            <a:ext cx="642544" cy="6247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95BE7666-3543-4B0B-A8BD-1028A3912359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1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Running example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45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4924108" cy="207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OPEN</a:t>
            </a:r>
            <a:r>
              <a:rPr lang="en-US" sz="24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CLOSED</a:t>
            </a:r>
            <a:r>
              <a:rPr lang="en-US" sz="24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OPEN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6" y="4025908"/>
            <a:ext cx="3401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B2, C2, A1, A2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</a:t>
            </a:r>
            <a:r>
              <a:rPr lang="en-US" sz="2400" b="1" dirty="0">
                <a:solidFill>
                  <a:srgbClr val="7030A0"/>
                </a:solidFill>
              </a:rPr>
              <a:t>start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 </a:t>
            </a:r>
            <a:endParaRPr lang="ru-RU" sz="2400" b="1" dirty="0"/>
          </a:p>
          <a:p>
            <a:r>
              <a:rPr lang="en-US" sz="2400" b="1" dirty="0">
                <a:solidFill>
                  <a:srgbClr val="7030A0"/>
                </a:solidFill>
              </a:rPr>
              <a:t>B1</a:t>
            </a:r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6513FCCA-BDF7-4B03-8BC8-B7A5568C8919}"/>
              </a:ext>
            </a:extLst>
          </p:cNvPr>
          <p:cNvSpPr/>
          <p:nvPr/>
        </p:nvSpPr>
        <p:spPr>
          <a:xfrm>
            <a:off x="8691534" y="2190826"/>
            <a:ext cx="642544" cy="6247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FF5690AC-DC71-4F72-A9FF-6E9B21F2860F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0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Running example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46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4924108" cy="207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OPEN</a:t>
            </a:r>
            <a:r>
              <a:rPr lang="en-US" sz="24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CLOSED</a:t>
            </a:r>
            <a:r>
              <a:rPr lang="en-US" sz="24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OPEN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6" y="4025908"/>
            <a:ext cx="3401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B2, C2, A1, A2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</a:t>
            </a:r>
            <a:r>
              <a:rPr lang="en-US" sz="2400" b="1" dirty="0">
                <a:solidFill>
                  <a:srgbClr val="7030A0"/>
                </a:solidFill>
              </a:rPr>
              <a:t>start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 </a:t>
            </a:r>
            <a:endParaRPr lang="ru-RU" sz="2400" b="1" dirty="0"/>
          </a:p>
          <a:p>
            <a:r>
              <a:rPr lang="en-US" sz="2400" b="1" dirty="0">
                <a:solidFill>
                  <a:srgbClr val="7030A0"/>
                </a:solidFill>
              </a:rPr>
              <a:t>B1</a:t>
            </a:r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9" name="Прямая со стрелкой 22">
            <a:extLst>
              <a:ext uri="{FF2B5EF4-FFF2-40B4-BE49-F238E27FC236}">
                <a16:creationId xmlns:a16="http://schemas.microsoft.com/office/drawing/2014/main" xmlns="" id="{38766032-2B90-484A-9C8C-040DC41744CD}"/>
              </a:ext>
            </a:extLst>
          </p:cNvPr>
          <p:cNvCxnSpPr>
            <a:cxnSpLocks/>
          </p:cNvCxnSpPr>
          <p:nvPr/>
        </p:nvCxnSpPr>
        <p:spPr>
          <a:xfrm>
            <a:off x="9143092" y="2687761"/>
            <a:ext cx="562950" cy="434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52">
            <a:extLst>
              <a:ext uri="{FF2B5EF4-FFF2-40B4-BE49-F238E27FC236}">
                <a16:creationId xmlns:a16="http://schemas.microsoft.com/office/drawing/2014/main" xmlns="" id="{FBAF2052-DE0B-4287-9B95-A1890977D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288" y="2747214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chemeClr val="accent1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AD727055-0A09-4A80-916D-E7005CCB9F92}"/>
              </a:ext>
            </a:extLst>
          </p:cNvPr>
          <p:cNvSpPr/>
          <p:nvPr/>
        </p:nvSpPr>
        <p:spPr>
          <a:xfrm>
            <a:off x="8691534" y="2190826"/>
            <a:ext cx="642544" cy="6247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224EC235-5A9E-4750-8A1B-605D0D49F3A7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61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Running example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47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4924108" cy="207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OPEN</a:t>
            </a:r>
            <a:r>
              <a:rPr lang="en-US" sz="24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CLOSED</a:t>
            </a:r>
            <a:r>
              <a:rPr lang="en-US" sz="24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OPEN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6" y="4025908"/>
            <a:ext cx="3401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B2, C2, A1, A2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</a:t>
            </a:r>
            <a:r>
              <a:rPr lang="en-US" sz="2400" b="1" dirty="0">
                <a:solidFill>
                  <a:srgbClr val="7030A0"/>
                </a:solidFill>
              </a:rPr>
              <a:t>start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 </a:t>
            </a:r>
            <a:endParaRPr lang="ru-RU" sz="2400" b="1" dirty="0"/>
          </a:p>
          <a:p>
            <a:r>
              <a:rPr lang="en-US" sz="2400" b="1" dirty="0">
                <a:solidFill>
                  <a:srgbClr val="7030A0"/>
                </a:solidFill>
              </a:rPr>
              <a:t>B1</a:t>
            </a:r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FC5BE028-91BE-4208-B383-C73D1EA3E9DE}"/>
              </a:ext>
            </a:extLst>
          </p:cNvPr>
          <p:cNvSpPr/>
          <p:nvPr/>
        </p:nvSpPr>
        <p:spPr>
          <a:xfrm>
            <a:off x="8691534" y="2190826"/>
            <a:ext cx="642544" cy="6247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E4FC028B-FC75-4B65-B174-6B0628CFD651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90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Running example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48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4924108" cy="207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OPEN</a:t>
            </a:r>
            <a:r>
              <a:rPr lang="en-US" sz="24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CLOSED</a:t>
            </a:r>
            <a:r>
              <a:rPr lang="en-US" sz="24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OPEN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6" y="4025908"/>
            <a:ext cx="3401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B2, C2, A1, A2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</a:t>
            </a:r>
            <a:r>
              <a:rPr lang="en-US" sz="2400" b="1" dirty="0">
                <a:solidFill>
                  <a:srgbClr val="7030A0"/>
                </a:solidFill>
              </a:rPr>
              <a:t>start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 </a:t>
            </a:r>
            <a:endParaRPr lang="ru-RU" sz="2400" b="1" dirty="0"/>
          </a:p>
          <a:p>
            <a:r>
              <a:rPr lang="en-US" sz="2400" b="1" dirty="0">
                <a:solidFill>
                  <a:srgbClr val="7030A0"/>
                </a:solidFill>
              </a:rPr>
              <a:t>B1</a:t>
            </a:r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9" name="Text Box 52">
            <a:extLst>
              <a:ext uri="{FF2B5EF4-FFF2-40B4-BE49-F238E27FC236}">
                <a16:creationId xmlns:a16="http://schemas.microsoft.com/office/drawing/2014/main" xmlns="" id="{DD12FB50-B8AE-4F0D-B25D-B713047F7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288" y="2747214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chemeClr val="accent1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40" name="Прямая со стрелкой 22">
            <a:extLst>
              <a:ext uri="{FF2B5EF4-FFF2-40B4-BE49-F238E27FC236}">
                <a16:creationId xmlns:a16="http://schemas.microsoft.com/office/drawing/2014/main" xmlns="" id="{800AB00A-3940-4817-8F3B-F6EEDF444AD6}"/>
              </a:ext>
            </a:extLst>
          </p:cNvPr>
          <p:cNvCxnSpPr>
            <a:cxnSpLocks/>
          </p:cNvCxnSpPr>
          <p:nvPr/>
        </p:nvCxnSpPr>
        <p:spPr>
          <a:xfrm>
            <a:off x="8866855" y="2707296"/>
            <a:ext cx="0" cy="5251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847B35D1-7C39-4843-A44E-242BA9779B14}"/>
              </a:ext>
            </a:extLst>
          </p:cNvPr>
          <p:cNvSpPr/>
          <p:nvPr/>
        </p:nvSpPr>
        <p:spPr>
          <a:xfrm>
            <a:off x="8691534" y="2190826"/>
            <a:ext cx="642544" cy="6247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785DAA6D-7084-4C72-A058-5B356DD3E8FB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Running example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49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4924108" cy="207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OPEN</a:t>
            </a:r>
            <a:r>
              <a:rPr lang="en-US" sz="24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CLOSED</a:t>
            </a:r>
            <a:r>
              <a:rPr lang="en-US" sz="24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OPEN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6" y="4025908"/>
            <a:ext cx="3401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B2, C2, A1, A2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</a:t>
            </a:r>
            <a:r>
              <a:rPr lang="en-US" sz="2400" b="1" dirty="0">
                <a:solidFill>
                  <a:srgbClr val="7030A0"/>
                </a:solidFill>
              </a:rPr>
              <a:t>start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 </a:t>
            </a:r>
            <a:endParaRPr lang="ru-RU" sz="2400" b="1" dirty="0"/>
          </a:p>
          <a:p>
            <a:r>
              <a:rPr lang="en-US" sz="2400" b="1" dirty="0">
                <a:solidFill>
                  <a:srgbClr val="7030A0"/>
                </a:solidFill>
              </a:rPr>
              <a:t>B1</a:t>
            </a:r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431F4A89-E288-4849-8AC4-5DA101E3A852}"/>
              </a:ext>
            </a:extLst>
          </p:cNvPr>
          <p:cNvSpPr/>
          <p:nvPr/>
        </p:nvSpPr>
        <p:spPr>
          <a:xfrm>
            <a:off x="8691534" y="2190826"/>
            <a:ext cx="642544" cy="6247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A45FDED-0E1F-4324-B09E-84B56D15CFE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7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Path planning task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5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graphicFrame>
        <p:nvGraphicFramePr>
          <p:cNvPr id="15" name="Object 17">
            <a:extLst>
              <a:ext uri="{FF2B5EF4-FFF2-40B4-BE49-F238E27FC236}">
                <a16:creationId xmlns:a16="http://schemas.microsoft.com/office/drawing/2014/main" xmlns="" id="{B82DD7F1-FCA2-4C86-9475-B337E881AC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373772"/>
              </p:ext>
            </p:extLst>
          </p:nvPr>
        </p:nvGraphicFramePr>
        <p:xfrm>
          <a:off x="1285803" y="2228863"/>
          <a:ext cx="505618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Формула" r:id="rId3" imgW="3390840" imgH="749160" progId="Equation.3">
                  <p:embed/>
                </p:oleObj>
              </mc:Choice>
              <mc:Fallback>
                <p:oleObj name="Формула" r:id="rId3" imgW="3390840" imgH="749160" progId="Equation.3">
                  <p:embed/>
                  <p:pic>
                    <p:nvPicPr>
                      <p:cNvPr id="1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03" y="2228863"/>
                        <a:ext cx="5056188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200375" y="1828966"/>
            <a:ext cx="4395560" cy="43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>
                <a:solidFill>
                  <a:schemeClr val="accent1"/>
                </a:solidFill>
              </a:rPr>
              <a:t>Path </a:t>
            </a:r>
            <a:r>
              <a:rPr lang="en-US" b="0" dirty="0"/>
              <a:t>– sequence of adjacent traversable cells</a:t>
            </a:r>
            <a:endParaRPr lang="ru-RU" b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58273811-F087-4AB7-AE94-927EED1B6C2C}"/>
              </a:ext>
            </a:extLst>
          </p:cNvPr>
          <p:cNvSpPr/>
          <p:nvPr/>
        </p:nvSpPr>
        <p:spPr>
          <a:xfrm>
            <a:off x="1033269" y="1749723"/>
            <a:ext cx="1110491" cy="566757"/>
          </a:xfrm>
          <a:custGeom>
            <a:avLst/>
            <a:gdLst>
              <a:gd name="connsiteX0" fmla="*/ 1110491 w 1110491"/>
              <a:gd name="connsiteY0" fmla="*/ 190837 h 566757"/>
              <a:gd name="connsiteX1" fmla="*/ 358651 w 1110491"/>
              <a:gd name="connsiteY1" fmla="*/ 7957 h 566757"/>
              <a:gd name="connsiteX2" fmla="*/ 3051 w 1110491"/>
              <a:gd name="connsiteY2" fmla="*/ 424517 h 566757"/>
              <a:gd name="connsiteX3" fmla="*/ 216411 w 1110491"/>
              <a:gd name="connsiteY3" fmla="*/ 566757 h 56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0491" h="566757">
                <a:moveTo>
                  <a:pt x="1110491" y="190837"/>
                </a:moveTo>
                <a:cubicBezTo>
                  <a:pt x="826857" y="79923"/>
                  <a:pt x="543224" y="-30990"/>
                  <a:pt x="358651" y="7957"/>
                </a:cubicBezTo>
                <a:cubicBezTo>
                  <a:pt x="174078" y="46904"/>
                  <a:pt x="26758" y="331384"/>
                  <a:pt x="3051" y="424517"/>
                </a:cubicBezTo>
                <a:cubicBezTo>
                  <a:pt x="-20656" y="517650"/>
                  <a:pt x="97877" y="542203"/>
                  <a:pt x="216411" y="566757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E92F1E7C-C311-49A1-82CC-E6F21AA96B2E}"/>
              </a:ext>
            </a:extLst>
          </p:cNvPr>
          <p:cNvSpPr/>
          <p:nvPr/>
        </p:nvSpPr>
        <p:spPr>
          <a:xfrm>
            <a:off x="3251200" y="1805924"/>
            <a:ext cx="3168629" cy="1377627"/>
          </a:xfrm>
          <a:custGeom>
            <a:avLst/>
            <a:gdLst>
              <a:gd name="connsiteX0" fmla="*/ 883920 w 3168629"/>
              <a:gd name="connsiteY0" fmla="*/ 165116 h 1377627"/>
              <a:gd name="connsiteX1" fmla="*/ 1046480 w 3168629"/>
              <a:gd name="connsiteY1" fmla="*/ 2556 h 1377627"/>
              <a:gd name="connsiteX2" fmla="*/ 2773680 w 3168629"/>
              <a:gd name="connsiteY2" fmla="*/ 144796 h 1377627"/>
              <a:gd name="connsiteX3" fmla="*/ 3159760 w 3168629"/>
              <a:gd name="connsiteY3" fmla="*/ 998236 h 1377627"/>
              <a:gd name="connsiteX4" fmla="*/ 2550160 w 3168629"/>
              <a:gd name="connsiteY4" fmla="*/ 1333516 h 1377627"/>
              <a:gd name="connsiteX5" fmla="*/ 0 w 3168629"/>
              <a:gd name="connsiteY5" fmla="*/ 1363996 h 1377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8629" h="1377627">
                <a:moveTo>
                  <a:pt x="883920" y="165116"/>
                </a:moveTo>
                <a:cubicBezTo>
                  <a:pt x="807720" y="85529"/>
                  <a:pt x="731520" y="5943"/>
                  <a:pt x="1046480" y="2556"/>
                </a:cubicBezTo>
                <a:cubicBezTo>
                  <a:pt x="1361440" y="-831"/>
                  <a:pt x="2421467" y="-21151"/>
                  <a:pt x="2773680" y="144796"/>
                </a:cubicBezTo>
                <a:cubicBezTo>
                  <a:pt x="3125893" y="310743"/>
                  <a:pt x="3197013" y="800116"/>
                  <a:pt x="3159760" y="998236"/>
                </a:cubicBezTo>
                <a:cubicBezTo>
                  <a:pt x="3122507" y="1196356"/>
                  <a:pt x="3076787" y="1272556"/>
                  <a:pt x="2550160" y="1333516"/>
                </a:cubicBezTo>
                <a:cubicBezTo>
                  <a:pt x="2023533" y="1394476"/>
                  <a:pt x="1011766" y="1379236"/>
                  <a:pt x="0" y="1363996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42DE5F32-8E51-422D-B052-40741C07E10D}"/>
              </a:ext>
            </a:extLst>
          </p:cNvPr>
          <p:cNvSpPr/>
          <p:nvPr/>
        </p:nvSpPr>
        <p:spPr>
          <a:xfrm>
            <a:off x="3220720" y="2082800"/>
            <a:ext cx="2023249" cy="558800"/>
          </a:xfrm>
          <a:custGeom>
            <a:avLst/>
            <a:gdLst>
              <a:gd name="connsiteX0" fmla="*/ 0 w 2023249"/>
              <a:gd name="connsiteY0" fmla="*/ 0 h 558800"/>
              <a:gd name="connsiteX1" fmla="*/ 314960 w 2023249"/>
              <a:gd name="connsiteY1" fmla="*/ 111760 h 558800"/>
              <a:gd name="connsiteX2" fmla="*/ 1534160 w 2023249"/>
              <a:gd name="connsiteY2" fmla="*/ 121920 h 558800"/>
              <a:gd name="connsiteX3" fmla="*/ 2011680 w 2023249"/>
              <a:gd name="connsiteY3" fmla="*/ 233680 h 558800"/>
              <a:gd name="connsiteX4" fmla="*/ 1828800 w 2023249"/>
              <a:gd name="connsiteY4" fmla="*/ 55880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3249" h="558800">
                <a:moveTo>
                  <a:pt x="0" y="0"/>
                </a:moveTo>
                <a:cubicBezTo>
                  <a:pt x="29633" y="45720"/>
                  <a:pt x="59267" y="91440"/>
                  <a:pt x="314960" y="111760"/>
                </a:cubicBezTo>
                <a:cubicBezTo>
                  <a:pt x="570653" y="132080"/>
                  <a:pt x="1251373" y="101600"/>
                  <a:pt x="1534160" y="121920"/>
                </a:cubicBezTo>
                <a:cubicBezTo>
                  <a:pt x="1816947" y="142240"/>
                  <a:pt x="1962573" y="160867"/>
                  <a:pt x="2011680" y="233680"/>
                </a:cubicBezTo>
                <a:cubicBezTo>
                  <a:pt x="2060787" y="306493"/>
                  <a:pt x="1944793" y="432646"/>
                  <a:pt x="1828800" y="558800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xmlns="" id="{B07EBBE1-965F-4CA6-A604-85D999F41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02" y="2715837"/>
            <a:ext cx="433868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Least cost path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</a:p>
          <a:p>
            <a:r>
              <a:rPr lang="en-US" i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ru-RU" i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i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i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paths from </a:t>
            </a:r>
            <a:r>
              <a:rPr lang="en-US" i="1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-30000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-30000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endParaRPr lang="ru-RU" sz="1600" dirty="0">
              <a:solidFill>
                <a:srgbClr val="292929"/>
              </a:solidFill>
              <a:latin typeface="Times New Roman" panose="02020603050405020304" pitchFamily="18" charset="0"/>
            </a:endParaRPr>
          </a:p>
          <a:p>
            <a:r>
              <a:rPr lang="ru-RU" i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π*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i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 – 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ru-RU" i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i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π*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ru-RU" i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i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ru-RU" i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i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</a:p>
        </p:txBody>
      </p:sp>
      <p:graphicFrame>
        <p:nvGraphicFramePr>
          <p:cNvPr id="26" name="Object 13">
            <a:extLst>
              <a:ext uri="{FF2B5EF4-FFF2-40B4-BE49-F238E27FC236}">
                <a16:creationId xmlns:a16="http://schemas.microsoft.com/office/drawing/2014/main" xmlns="" id="{65E34816-051B-40F0-B113-1E1C209E0C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754413"/>
              </p:ext>
            </p:extLst>
          </p:nvPr>
        </p:nvGraphicFramePr>
        <p:xfrm>
          <a:off x="6937215" y="2125551"/>
          <a:ext cx="22320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Формула" r:id="rId5" imgW="1473200" imgH="431800" progId="Equation.3">
                  <p:embed/>
                </p:oleObj>
              </mc:Choice>
              <mc:Fallback>
                <p:oleObj name="Формула" r:id="rId5" imgW="1473200" imgH="431800" progId="Equation.3">
                  <p:embed/>
                  <p:pic>
                    <p:nvPicPr>
                      <p:cNvPr id="1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215" y="2125551"/>
                        <a:ext cx="223202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5">
            <a:extLst>
              <a:ext uri="{FF2B5EF4-FFF2-40B4-BE49-F238E27FC236}">
                <a16:creationId xmlns:a16="http://schemas.microsoft.com/office/drawing/2014/main" xmlns="" id="{10AAD5E3-CA5D-46C2-B77C-1658841B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190" y="1844355"/>
            <a:ext cx="9464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Path cost</a:t>
            </a:r>
            <a:endParaRPr lang="en-US" b="1" dirty="0">
              <a:solidFill>
                <a:srgbClr val="29292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8" name="Picture 12" descr="fig-mt-graph-path-1">
            <a:extLst>
              <a:ext uri="{FF2B5EF4-FFF2-40B4-BE49-F238E27FC236}">
                <a16:creationId xmlns:a16="http://schemas.microsoft.com/office/drawing/2014/main" xmlns="" id="{BAC4947E-C2E0-4295-A8B7-0C0DE43D3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123" y="3932025"/>
            <a:ext cx="2832100" cy="220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20">
            <a:extLst>
              <a:ext uri="{FF2B5EF4-FFF2-40B4-BE49-F238E27FC236}">
                <a16:creationId xmlns:a16="http://schemas.microsoft.com/office/drawing/2014/main" xmlns="" id="{495F15E4-ECA8-453B-9726-09E9EFCA1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4298640"/>
            <a:ext cx="856932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+mj-lt"/>
              </a:rPr>
              <a:t>Path planning task</a:t>
            </a:r>
            <a:r>
              <a:rPr lang="ru-RU" sz="2000" b="1" i="1" dirty="0">
                <a:latin typeface="+mj-lt"/>
              </a:rPr>
              <a:t>	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PTask</a:t>
            </a:r>
            <a:r>
              <a:rPr lang="en-US" sz="2000" i="1" dirty="0">
                <a:latin typeface="+mj-lt"/>
                <a:cs typeface="Times New Roman" panose="02020603050405020304" pitchFamily="18" charset="0"/>
              </a:rPr>
              <a:t>=</a:t>
            </a:r>
            <a:r>
              <a:rPr lang="en-US" sz="20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</a:t>
            </a:r>
            <a:r>
              <a:rPr lang="en-US" sz="2000" i="1" dirty="0">
                <a:latin typeface="+mj-lt"/>
                <a:cs typeface="Times New Roman" panose="02020603050405020304" pitchFamily="18" charset="0"/>
              </a:rPr>
              <a:t>Graph, start, goal</a:t>
            </a:r>
            <a:r>
              <a:rPr lang="en-US" sz="20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</a:t>
            </a:r>
            <a:endParaRPr lang="ru-RU" sz="2000" dirty="0">
              <a:latin typeface="+mj-lt"/>
              <a:sym typeface="Symbol" panose="05050102010706020507" pitchFamily="18" charset="2"/>
            </a:endParaRPr>
          </a:p>
          <a:p>
            <a:endParaRPr lang="ru-RU" sz="1400" b="1" dirty="0">
              <a:latin typeface="+mj-lt"/>
              <a:sym typeface="Symbol" panose="05050102010706020507" pitchFamily="18" charset="2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Solution</a:t>
            </a:r>
            <a:r>
              <a:rPr lang="en-US" sz="2000" b="1" dirty="0">
                <a:latin typeface="+mj-lt"/>
                <a:sym typeface="Symbol" panose="05050102010706020507" pitchFamily="18" charset="2"/>
              </a:rPr>
              <a:t>	</a:t>
            </a:r>
            <a:r>
              <a:rPr lang="ru-RU" sz="2000" b="1" dirty="0">
                <a:latin typeface="+mj-lt"/>
                <a:sym typeface="Symbol" panose="05050102010706020507" pitchFamily="18" charset="2"/>
              </a:rPr>
              <a:t>	</a:t>
            </a:r>
            <a:r>
              <a:rPr lang="ru-RU" sz="2000" dirty="0">
                <a:latin typeface="+mj-lt"/>
                <a:sym typeface="Symbol" panose="05050102010706020507" pitchFamily="18" charset="2"/>
              </a:rPr>
              <a:t>	</a:t>
            </a:r>
            <a:r>
              <a:rPr lang="en-US" sz="2000" dirty="0">
                <a:latin typeface="+mj-lt"/>
                <a:sym typeface="Symbol" panose="05050102010706020507" pitchFamily="18" charset="2"/>
              </a:rPr>
              <a:t>	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π</a:t>
            </a:r>
            <a:r>
              <a:rPr lang="ru-RU" sz="2000" dirty="0">
                <a:latin typeface="+mj-lt"/>
                <a:sym typeface="Symbol" panose="05050102010706020507" pitchFamily="18" charset="2"/>
              </a:rPr>
              <a:t>  (</a:t>
            </a:r>
            <a:r>
              <a:rPr lang="en-US" sz="2000" dirty="0">
                <a:latin typeface="+mj-lt"/>
                <a:sym typeface="Symbol" panose="05050102010706020507" pitchFamily="18" charset="2"/>
              </a:rPr>
              <a:t>path from</a:t>
            </a:r>
            <a:r>
              <a:rPr lang="ru-RU" sz="2000" dirty="0">
                <a:latin typeface="+mj-lt"/>
              </a:rPr>
              <a:t> </a:t>
            </a:r>
            <a:r>
              <a:rPr lang="en-US" sz="2000" i="1" dirty="0">
                <a:latin typeface="+mj-lt"/>
              </a:rPr>
              <a:t>s</a:t>
            </a:r>
            <a:r>
              <a:rPr lang="en-US" sz="2000" dirty="0">
                <a:latin typeface="+mj-lt"/>
              </a:rPr>
              <a:t> to </a:t>
            </a:r>
            <a:r>
              <a:rPr lang="en-US" sz="2000" i="1" dirty="0">
                <a:latin typeface="+mj-lt"/>
              </a:rPr>
              <a:t>g</a:t>
            </a:r>
            <a:r>
              <a:rPr lang="ru-RU" sz="2000" dirty="0">
                <a:latin typeface="+mj-lt"/>
                <a:sym typeface="Symbol" panose="05050102010706020507" pitchFamily="18" charset="2"/>
              </a:rPr>
              <a:t>)</a:t>
            </a:r>
          </a:p>
          <a:p>
            <a:endParaRPr lang="ru-RU" sz="1400" dirty="0">
              <a:latin typeface="+mj-lt"/>
              <a:sym typeface="Symbol" panose="05050102010706020507" pitchFamily="18" charset="2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Optimal solution</a:t>
            </a:r>
            <a:r>
              <a:rPr lang="en-US" sz="2000" b="1" dirty="0">
                <a:latin typeface="+mj-lt"/>
                <a:sym typeface="Symbol" panose="05050102010706020507" pitchFamily="18" charset="2"/>
              </a:rPr>
              <a:t>	</a:t>
            </a:r>
            <a:r>
              <a:rPr lang="ru-RU" sz="2000" dirty="0">
                <a:latin typeface="+mj-lt"/>
                <a:sym typeface="Symbol" panose="05050102010706020507" pitchFamily="18" charset="2"/>
              </a:rPr>
              <a:t>	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π</a:t>
            </a:r>
            <a:r>
              <a:rPr lang="ru-RU" sz="2000" b="1" i="1" dirty="0">
                <a:latin typeface="+mj-lt"/>
                <a:sym typeface="Symbol" panose="05050102010706020507" pitchFamily="18" charset="2"/>
              </a:rPr>
              <a:t>*</a:t>
            </a:r>
            <a:r>
              <a:rPr lang="ru-RU" sz="2000" dirty="0">
                <a:latin typeface="+mj-lt"/>
                <a:sym typeface="Symbol" panose="05050102010706020507" pitchFamily="18" charset="2"/>
              </a:rPr>
              <a:t>  (</a:t>
            </a:r>
            <a:r>
              <a:rPr lang="en-US" sz="2000" dirty="0">
                <a:latin typeface="+mj-lt"/>
                <a:sym typeface="Symbol" panose="05050102010706020507" pitchFamily="18" charset="2"/>
              </a:rPr>
              <a:t>least cost path</a:t>
            </a:r>
            <a:r>
              <a:rPr lang="ru-RU" sz="2000" dirty="0">
                <a:latin typeface="+mj-lt"/>
                <a:sym typeface="Symbol" panose="05050102010706020507" pitchFamily="18" charset="2"/>
              </a:rPr>
              <a:t>)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884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Running example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50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4924108" cy="207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OPEN</a:t>
            </a:r>
            <a:r>
              <a:rPr lang="en-US" sz="24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CLOSED</a:t>
            </a:r>
            <a:r>
              <a:rPr lang="en-US" sz="24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OPEN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6" y="4025908"/>
            <a:ext cx="3401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B2, C2, A1, A2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</a:t>
            </a:r>
            <a:r>
              <a:rPr lang="en-US" sz="2400" b="1" dirty="0">
                <a:solidFill>
                  <a:srgbClr val="7030A0"/>
                </a:solidFill>
              </a:rPr>
              <a:t>start, B1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 </a:t>
            </a:r>
            <a:endParaRPr lang="ru-RU" sz="2400" b="1" dirty="0"/>
          </a:p>
          <a:p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07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Running example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51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4924108" cy="207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OPEN</a:t>
            </a:r>
            <a:r>
              <a:rPr lang="en-US" sz="24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CLOSED</a:t>
            </a:r>
            <a:r>
              <a:rPr lang="en-US" sz="24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OPEN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6" y="4025908"/>
            <a:ext cx="2969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B2, A1, A2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</a:t>
            </a:r>
            <a:r>
              <a:rPr lang="en-US" sz="2400" b="1" dirty="0">
                <a:solidFill>
                  <a:srgbClr val="7030A0"/>
                </a:solidFill>
              </a:rPr>
              <a:t>start, B1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 </a:t>
            </a:r>
            <a:r>
              <a:rPr lang="en-US" sz="2400" b="1" dirty="0">
                <a:solidFill>
                  <a:srgbClr val="00B0F0"/>
                </a:solidFill>
              </a:rPr>
              <a:t>???</a:t>
            </a:r>
            <a:endParaRPr lang="ru-RU" sz="2400" b="1" dirty="0">
              <a:solidFill>
                <a:srgbClr val="00B0F0"/>
              </a:solidFill>
            </a:endParaRPr>
          </a:p>
          <a:p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2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Running example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52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4924108" cy="207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OPEN</a:t>
            </a:r>
            <a:r>
              <a:rPr lang="en-US" sz="24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CLOSED</a:t>
            </a:r>
            <a:r>
              <a:rPr lang="en-US" sz="24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OPEN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6" y="4025908"/>
            <a:ext cx="29770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B2, A1, A2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</a:t>
            </a:r>
            <a:r>
              <a:rPr lang="en-US" sz="2400" b="1" dirty="0">
                <a:solidFill>
                  <a:srgbClr val="7030A0"/>
                </a:solidFill>
              </a:rPr>
              <a:t>start, B1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 </a:t>
            </a:r>
            <a:r>
              <a:rPr lang="en-US" sz="2400" b="1" dirty="0">
                <a:solidFill>
                  <a:srgbClr val="7030A0"/>
                </a:solidFill>
              </a:rPr>
              <a:t>C2</a:t>
            </a:r>
            <a:endParaRPr lang="ru-RU" sz="2400" b="1" dirty="0"/>
          </a:p>
          <a:p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F689D04F-C50B-430D-9E95-BA4476217062}"/>
              </a:ext>
            </a:extLst>
          </p:cNvPr>
          <p:cNvSpPr/>
          <p:nvPr/>
        </p:nvSpPr>
        <p:spPr>
          <a:xfrm>
            <a:off x="9542137" y="3052063"/>
            <a:ext cx="642544" cy="6247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42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Running example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53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4924108" cy="207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OPEN</a:t>
            </a:r>
            <a:r>
              <a:rPr lang="en-US" sz="24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CLOSED</a:t>
            </a:r>
            <a:r>
              <a:rPr lang="en-US" sz="24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OPEN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6" y="4025908"/>
            <a:ext cx="29770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B2, A1, A2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</a:t>
            </a:r>
            <a:r>
              <a:rPr lang="en-US" sz="2400" b="1" dirty="0">
                <a:solidFill>
                  <a:srgbClr val="7030A0"/>
                </a:solidFill>
              </a:rPr>
              <a:t>start, B1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 </a:t>
            </a:r>
            <a:r>
              <a:rPr lang="en-US" sz="2400" b="1" dirty="0">
                <a:solidFill>
                  <a:srgbClr val="7030A0"/>
                </a:solidFill>
              </a:rPr>
              <a:t>C2</a:t>
            </a:r>
            <a:endParaRPr lang="ru-RU" sz="2400" b="1" dirty="0"/>
          </a:p>
          <a:p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F689D04F-C50B-430D-9E95-BA4476217062}"/>
              </a:ext>
            </a:extLst>
          </p:cNvPr>
          <p:cNvSpPr/>
          <p:nvPr/>
        </p:nvSpPr>
        <p:spPr>
          <a:xfrm>
            <a:off x="9542137" y="3052063"/>
            <a:ext cx="642544" cy="6247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22">
            <a:extLst>
              <a:ext uri="{FF2B5EF4-FFF2-40B4-BE49-F238E27FC236}">
                <a16:creationId xmlns:a16="http://schemas.microsoft.com/office/drawing/2014/main" xmlns="" id="{DD65B4BA-AA12-44DB-8643-087117825DFA}"/>
              </a:ext>
            </a:extLst>
          </p:cNvPr>
          <p:cNvCxnSpPr>
            <a:cxnSpLocks/>
          </p:cNvCxnSpPr>
          <p:nvPr/>
        </p:nvCxnSpPr>
        <p:spPr>
          <a:xfrm>
            <a:off x="10073111" y="3374625"/>
            <a:ext cx="67165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22">
            <a:extLst>
              <a:ext uri="{FF2B5EF4-FFF2-40B4-BE49-F238E27FC236}">
                <a16:creationId xmlns:a16="http://schemas.microsoft.com/office/drawing/2014/main" xmlns="" id="{75A50ECA-0194-4C8F-95E4-93BF613C2DF3}"/>
              </a:ext>
            </a:extLst>
          </p:cNvPr>
          <p:cNvCxnSpPr>
            <a:cxnSpLocks/>
          </p:cNvCxnSpPr>
          <p:nvPr/>
        </p:nvCxnSpPr>
        <p:spPr>
          <a:xfrm flipV="1">
            <a:off x="10073111" y="2541939"/>
            <a:ext cx="625365" cy="5826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22">
            <a:extLst>
              <a:ext uri="{FF2B5EF4-FFF2-40B4-BE49-F238E27FC236}">
                <a16:creationId xmlns:a16="http://schemas.microsoft.com/office/drawing/2014/main" xmlns="" id="{24AB652A-5DE0-4F3E-89EA-A3D20BB62131}"/>
              </a:ext>
            </a:extLst>
          </p:cNvPr>
          <p:cNvCxnSpPr>
            <a:cxnSpLocks/>
          </p:cNvCxnSpPr>
          <p:nvPr/>
        </p:nvCxnSpPr>
        <p:spPr>
          <a:xfrm flipH="1" flipV="1">
            <a:off x="9820530" y="2541938"/>
            <a:ext cx="1292" cy="5748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22">
            <a:extLst>
              <a:ext uri="{FF2B5EF4-FFF2-40B4-BE49-F238E27FC236}">
                <a16:creationId xmlns:a16="http://schemas.microsoft.com/office/drawing/2014/main" xmlns="" id="{FD569813-55B8-4A32-BA9D-58512323AF4B}"/>
              </a:ext>
            </a:extLst>
          </p:cNvPr>
          <p:cNvCxnSpPr>
            <a:cxnSpLocks/>
          </p:cNvCxnSpPr>
          <p:nvPr/>
        </p:nvCxnSpPr>
        <p:spPr>
          <a:xfrm flipH="1" flipV="1">
            <a:off x="9113714" y="2597488"/>
            <a:ext cx="533233" cy="5193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22">
            <a:extLst>
              <a:ext uri="{FF2B5EF4-FFF2-40B4-BE49-F238E27FC236}">
                <a16:creationId xmlns:a16="http://schemas.microsoft.com/office/drawing/2014/main" xmlns="" id="{C11EB4A0-15C6-468A-B9C2-DE9CE0F8B0EA}"/>
              </a:ext>
            </a:extLst>
          </p:cNvPr>
          <p:cNvCxnSpPr>
            <a:cxnSpLocks/>
          </p:cNvCxnSpPr>
          <p:nvPr/>
        </p:nvCxnSpPr>
        <p:spPr>
          <a:xfrm flipH="1">
            <a:off x="9151029" y="3429000"/>
            <a:ext cx="495919" cy="126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52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Running example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54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4924108" cy="207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OPEN</a:t>
            </a:r>
            <a:r>
              <a:rPr lang="en-US" sz="24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CLOSED</a:t>
            </a:r>
            <a:r>
              <a:rPr lang="en-US" sz="24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OPEN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6" y="4025908"/>
            <a:ext cx="34964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000" b="1" dirty="0">
                <a:solidFill>
                  <a:srgbClr val="7030A0"/>
                </a:solidFill>
              </a:rPr>
              <a:t>B2, A1, A2, B3, C2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</a:t>
            </a:r>
            <a:r>
              <a:rPr lang="en-US" sz="2400" b="1" dirty="0">
                <a:solidFill>
                  <a:srgbClr val="7030A0"/>
                </a:solidFill>
              </a:rPr>
              <a:t>start, B1, C2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</a:t>
            </a:r>
            <a:endParaRPr lang="ru-RU" sz="2400" b="1" dirty="0"/>
          </a:p>
          <a:p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F689D04F-C50B-430D-9E95-BA4476217062}"/>
              </a:ext>
            </a:extLst>
          </p:cNvPr>
          <p:cNvSpPr/>
          <p:nvPr/>
        </p:nvSpPr>
        <p:spPr>
          <a:xfrm>
            <a:off x="9542137" y="3052063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22">
            <a:extLst>
              <a:ext uri="{FF2B5EF4-FFF2-40B4-BE49-F238E27FC236}">
                <a16:creationId xmlns:a16="http://schemas.microsoft.com/office/drawing/2014/main" xmlns="" id="{DD65B4BA-AA12-44DB-8643-087117825DFA}"/>
              </a:ext>
            </a:extLst>
          </p:cNvPr>
          <p:cNvCxnSpPr>
            <a:cxnSpLocks/>
          </p:cNvCxnSpPr>
          <p:nvPr/>
        </p:nvCxnSpPr>
        <p:spPr>
          <a:xfrm>
            <a:off x="10073111" y="3374625"/>
            <a:ext cx="67165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22">
            <a:extLst>
              <a:ext uri="{FF2B5EF4-FFF2-40B4-BE49-F238E27FC236}">
                <a16:creationId xmlns:a16="http://schemas.microsoft.com/office/drawing/2014/main" xmlns="" id="{75A50ECA-0194-4C8F-95E4-93BF613C2DF3}"/>
              </a:ext>
            </a:extLst>
          </p:cNvPr>
          <p:cNvCxnSpPr>
            <a:cxnSpLocks/>
          </p:cNvCxnSpPr>
          <p:nvPr/>
        </p:nvCxnSpPr>
        <p:spPr>
          <a:xfrm flipV="1">
            <a:off x="10073111" y="2541939"/>
            <a:ext cx="625365" cy="5826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2">
            <a:extLst>
              <a:ext uri="{FF2B5EF4-FFF2-40B4-BE49-F238E27FC236}">
                <a16:creationId xmlns:a16="http://schemas.microsoft.com/office/drawing/2014/main" xmlns="" id="{CE98C0B4-CC52-411D-9905-891E282B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4608" y="22821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xmlns="" id="{843CE668-4926-43E0-ABC5-0B0BDD93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9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Running example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55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4924108" cy="207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OPEN</a:t>
            </a:r>
            <a:r>
              <a:rPr lang="en-US" sz="24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CLOSED</a:t>
            </a:r>
            <a:r>
              <a:rPr lang="en-US" sz="24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OPEN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6" y="4025908"/>
            <a:ext cx="34964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000" b="1" dirty="0">
                <a:solidFill>
                  <a:srgbClr val="7030A0"/>
                </a:solidFill>
              </a:rPr>
              <a:t>B2, A1, A2, B3, C2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</a:t>
            </a:r>
            <a:r>
              <a:rPr lang="en-US" sz="2400" b="1" dirty="0">
                <a:solidFill>
                  <a:srgbClr val="7030A0"/>
                </a:solidFill>
              </a:rPr>
              <a:t>start, B1, C2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 </a:t>
            </a:r>
            <a:r>
              <a:rPr lang="en-US" sz="2400" b="1" dirty="0">
                <a:solidFill>
                  <a:srgbClr val="00B0F0"/>
                </a:solidFill>
              </a:rPr>
              <a:t>???</a:t>
            </a:r>
            <a:endParaRPr lang="ru-RU" sz="2400" b="1" dirty="0">
              <a:solidFill>
                <a:srgbClr val="00B0F0"/>
              </a:solidFill>
            </a:endParaRPr>
          </a:p>
          <a:p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4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F689D04F-C50B-430D-9E95-BA4476217062}"/>
              </a:ext>
            </a:extLst>
          </p:cNvPr>
          <p:cNvSpPr/>
          <p:nvPr/>
        </p:nvSpPr>
        <p:spPr>
          <a:xfrm>
            <a:off x="9542137" y="3052063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22">
            <a:extLst>
              <a:ext uri="{FF2B5EF4-FFF2-40B4-BE49-F238E27FC236}">
                <a16:creationId xmlns:a16="http://schemas.microsoft.com/office/drawing/2014/main" xmlns="" id="{DD65B4BA-AA12-44DB-8643-087117825DFA}"/>
              </a:ext>
            </a:extLst>
          </p:cNvPr>
          <p:cNvCxnSpPr>
            <a:cxnSpLocks/>
          </p:cNvCxnSpPr>
          <p:nvPr/>
        </p:nvCxnSpPr>
        <p:spPr>
          <a:xfrm>
            <a:off x="10073111" y="3374625"/>
            <a:ext cx="67165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22">
            <a:extLst>
              <a:ext uri="{FF2B5EF4-FFF2-40B4-BE49-F238E27FC236}">
                <a16:creationId xmlns:a16="http://schemas.microsoft.com/office/drawing/2014/main" xmlns="" id="{75A50ECA-0194-4C8F-95E4-93BF613C2DF3}"/>
              </a:ext>
            </a:extLst>
          </p:cNvPr>
          <p:cNvCxnSpPr>
            <a:cxnSpLocks/>
          </p:cNvCxnSpPr>
          <p:nvPr/>
        </p:nvCxnSpPr>
        <p:spPr>
          <a:xfrm flipV="1">
            <a:off x="10073111" y="2541939"/>
            <a:ext cx="625365" cy="5826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2">
            <a:extLst>
              <a:ext uri="{FF2B5EF4-FFF2-40B4-BE49-F238E27FC236}">
                <a16:creationId xmlns:a16="http://schemas.microsoft.com/office/drawing/2014/main" xmlns="" id="{CE98C0B4-CC52-411D-9905-891E282B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4608" y="22821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xmlns="" id="{843CE668-4926-43E0-ABC5-0B0BDD93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2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Running example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56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4924108" cy="207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OPEN</a:t>
            </a:r>
            <a:r>
              <a:rPr lang="en-US" sz="24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CLOSED</a:t>
            </a:r>
            <a:r>
              <a:rPr lang="en-US" sz="24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OPEN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6" y="4025908"/>
            <a:ext cx="34964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000" b="1" dirty="0">
                <a:solidFill>
                  <a:srgbClr val="7030A0"/>
                </a:solidFill>
              </a:rPr>
              <a:t>B2, A1, A2, B3, C2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</a:t>
            </a:r>
            <a:r>
              <a:rPr lang="en-US" sz="2400" b="1" dirty="0">
                <a:solidFill>
                  <a:srgbClr val="7030A0"/>
                </a:solidFill>
              </a:rPr>
              <a:t>start, B1, C2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 </a:t>
            </a:r>
            <a:r>
              <a:rPr lang="en-US" sz="2400" b="1" dirty="0">
                <a:solidFill>
                  <a:srgbClr val="7030A0"/>
                </a:solidFill>
              </a:rPr>
              <a:t>B2</a:t>
            </a:r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4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F689D04F-C50B-430D-9E95-BA4476217062}"/>
              </a:ext>
            </a:extLst>
          </p:cNvPr>
          <p:cNvSpPr/>
          <p:nvPr/>
        </p:nvSpPr>
        <p:spPr>
          <a:xfrm>
            <a:off x="9542137" y="3052063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22">
            <a:extLst>
              <a:ext uri="{FF2B5EF4-FFF2-40B4-BE49-F238E27FC236}">
                <a16:creationId xmlns:a16="http://schemas.microsoft.com/office/drawing/2014/main" xmlns="" id="{DD65B4BA-AA12-44DB-8643-087117825DFA}"/>
              </a:ext>
            </a:extLst>
          </p:cNvPr>
          <p:cNvCxnSpPr>
            <a:cxnSpLocks/>
          </p:cNvCxnSpPr>
          <p:nvPr/>
        </p:nvCxnSpPr>
        <p:spPr>
          <a:xfrm>
            <a:off x="10073111" y="3374625"/>
            <a:ext cx="67165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22">
            <a:extLst>
              <a:ext uri="{FF2B5EF4-FFF2-40B4-BE49-F238E27FC236}">
                <a16:creationId xmlns:a16="http://schemas.microsoft.com/office/drawing/2014/main" xmlns="" id="{75A50ECA-0194-4C8F-95E4-93BF613C2DF3}"/>
              </a:ext>
            </a:extLst>
          </p:cNvPr>
          <p:cNvCxnSpPr>
            <a:cxnSpLocks/>
          </p:cNvCxnSpPr>
          <p:nvPr/>
        </p:nvCxnSpPr>
        <p:spPr>
          <a:xfrm flipV="1">
            <a:off x="10073111" y="2541939"/>
            <a:ext cx="625365" cy="5826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2">
            <a:extLst>
              <a:ext uri="{FF2B5EF4-FFF2-40B4-BE49-F238E27FC236}">
                <a16:creationId xmlns:a16="http://schemas.microsoft.com/office/drawing/2014/main" xmlns="" id="{CE98C0B4-CC52-411D-9905-891E282B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4608" y="22821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xmlns="" id="{843CE668-4926-43E0-ABC5-0B0BDD93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2819F51D-8110-421A-9DEA-0DE74A018187}"/>
              </a:ext>
            </a:extLst>
          </p:cNvPr>
          <p:cNvSpPr/>
          <p:nvPr/>
        </p:nvSpPr>
        <p:spPr>
          <a:xfrm>
            <a:off x="9520875" y="2190826"/>
            <a:ext cx="642544" cy="6247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71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Running example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57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4924108" cy="207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OPEN</a:t>
            </a:r>
            <a:r>
              <a:rPr lang="en-US" sz="24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CLOSED</a:t>
            </a:r>
            <a:r>
              <a:rPr lang="en-US" sz="24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OPEN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6" y="4025908"/>
            <a:ext cx="34964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000" b="1" dirty="0">
                <a:solidFill>
                  <a:srgbClr val="7030A0"/>
                </a:solidFill>
              </a:rPr>
              <a:t>B2, A1, A2, B3, C2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</a:t>
            </a:r>
            <a:r>
              <a:rPr lang="en-US" sz="2000" b="1" dirty="0">
                <a:solidFill>
                  <a:srgbClr val="7030A0"/>
                </a:solidFill>
              </a:rPr>
              <a:t>start, B1, C2, B2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</a:t>
            </a:r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4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F689D04F-C50B-430D-9E95-BA4476217062}"/>
              </a:ext>
            </a:extLst>
          </p:cNvPr>
          <p:cNvSpPr/>
          <p:nvPr/>
        </p:nvSpPr>
        <p:spPr>
          <a:xfrm>
            <a:off x="9542137" y="3052063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22">
            <a:extLst>
              <a:ext uri="{FF2B5EF4-FFF2-40B4-BE49-F238E27FC236}">
                <a16:creationId xmlns:a16="http://schemas.microsoft.com/office/drawing/2014/main" xmlns="" id="{DD65B4BA-AA12-44DB-8643-087117825DFA}"/>
              </a:ext>
            </a:extLst>
          </p:cNvPr>
          <p:cNvCxnSpPr>
            <a:cxnSpLocks/>
          </p:cNvCxnSpPr>
          <p:nvPr/>
        </p:nvCxnSpPr>
        <p:spPr>
          <a:xfrm>
            <a:off x="10073111" y="3374625"/>
            <a:ext cx="67165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22">
            <a:extLst>
              <a:ext uri="{FF2B5EF4-FFF2-40B4-BE49-F238E27FC236}">
                <a16:creationId xmlns:a16="http://schemas.microsoft.com/office/drawing/2014/main" xmlns="" id="{75A50ECA-0194-4C8F-95E4-93BF613C2DF3}"/>
              </a:ext>
            </a:extLst>
          </p:cNvPr>
          <p:cNvCxnSpPr>
            <a:cxnSpLocks/>
          </p:cNvCxnSpPr>
          <p:nvPr/>
        </p:nvCxnSpPr>
        <p:spPr>
          <a:xfrm flipV="1">
            <a:off x="10073111" y="2541939"/>
            <a:ext cx="625365" cy="5826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2">
            <a:extLst>
              <a:ext uri="{FF2B5EF4-FFF2-40B4-BE49-F238E27FC236}">
                <a16:creationId xmlns:a16="http://schemas.microsoft.com/office/drawing/2014/main" xmlns="" id="{CE98C0B4-CC52-411D-9905-891E282B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4608" y="22821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xmlns="" id="{843CE668-4926-43E0-ABC5-0B0BDD93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2819F51D-8110-421A-9DEA-0DE74A018187}"/>
              </a:ext>
            </a:extLst>
          </p:cNvPr>
          <p:cNvSpPr/>
          <p:nvPr/>
        </p:nvSpPr>
        <p:spPr>
          <a:xfrm>
            <a:off x="9520875" y="2190826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 стрелкой 22">
            <a:extLst>
              <a:ext uri="{FF2B5EF4-FFF2-40B4-BE49-F238E27FC236}">
                <a16:creationId xmlns:a16="http://schemas.microsoft.com/office/drawing/2014/main" xmlns="" id="{DCE33B66-C8DF-473D-9F56-1B6010478214}"/>
              </a:ext>
            </a:extLst>
          </p:cNvPr>
          <p:cNvCxnSpPr>
            <a:cxnSpLocks/>
          </p:cNvCxnSpPr>
          <p:nvPr/>
        </p:nvCxnSpPr>
        <p:spPr>
          <a:xfrm flipV="1">
            <a:off x="10101831" y="1763365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2">
            <a:extLst>
              <a:ext uri="{FF2B5EF4-FFF2-40B4-BE49-F238E27FC236}">
                <a16:creationId xmlns:a16="http://schemas.microsoft.com/office/drawing/2014/main" xmlns="" id="{F20F5526-2245-4BD0-91F0-9BAAAE556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1436954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28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3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Running example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58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4924108" cy="207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OPEN</a:t>
            </a:r>
            <a:r>
              <a:rPr lang="en-US" sz="24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CLOSED</a:t>
            </a:r>
            <a:r>
              <a:rPr lang="en-US" sz="24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 OPEN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7" y="4025908"/>
            <a:ext cx="3633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= {}</a:t>
            </a:r>
          </a:p>
          <a:p>
            <a:r>
              <a:rPr lang="en-US" sz="2400" b="1" dirty="0"/>
              <a:t>Closed = {</a:t>
            </a:r>
            <a:r>
              <a:rPr lang="en-US" sz="2000" b="1" dirty="0">
                <a:solidFill>
                  <a:srgbClr val="7030A0"/>
                </a:solidFill>
              </a:rPr>
              <a:t>start, B1, C2, B2, A1, C3, A2, B3, goal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</a:t>
            </a:r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9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F689D04F-C50B-430D-9E95-BA4476217062}"/>
              </a:ext>
            </a:extLst>
          </p:cNvPr>
          <p:cNvSpPr/>
          <p:nvPr/>
        </p:nvSpPr>
        <p:spPr>
          <a:xfrm>
            <a:off x="9542137" y="3052063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22">
            <a:extLst>
              <a:ext uri="{FF2B5EF4-FFF2-40B4-BE49-F238E27FC236}">
                <a16:creationId xmlns:a16="http://schemas.microsoft.com/office/drawing/2014/main" xmlns="" id="{DD65B4BA-AA12-44DB-8643-087117825DFA}"/>
              </a:ext>
            </a:extLst>
          </p:cNvPr>
          <p:cNvCxnSpPr>
            <a:cxnSpLocks/>
          </p:cNvCxnSpPr>
          <p:nvPr/>
        </p:nvCxnSpPr>
        <p:spPr>
          <a:xfrm>
            <a:off x="10073111" y="3374625"/>
            <a:ext cx="67165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22">
            <a:extLst>
              <a:ext uri="{FF2B5EF4-FFF2-40B4-BE49-F238E27FC236}">
                <a16:creationId xmlns:a16="http://schemas.microsoft.com/office/drawing/2014/main" xmlns="" id="{75A50ECA-0194-4C8F-95E4-93BF613C2DF3}"/>
              </a:ext>
            </a:extLst>
          </p:cNvPr>
          <p:cNvCxnSpPr>
            <a:cxnSpLocks/>
          </p:cNvCxnSpPr>
          <p:nvPr/>
        </p:nvCxnSpPr>
        <p:spPr>
          <a:xfrm flipV="1">
            <a:off x="10073111" y="2541939"/>
            <a:ext cx="625365" cy="5826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2">
            <a:extLst>
              <a:ext uri="{FF2B5EF4-FFF2-40B4-BE49-F238E27FC236}">
                <a16:creationId xmlns:a16="http://schemas.microsoft.com/office/drawing/2014/main" xmlns="" id="{CE98C0B4-CC52-411D-9905-891E282B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4608" y="22821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xmlns="" id="{843CE668-4926-43E0-ABC5-0B0BDD93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2819F51D-8110-421A-9DEA-0DE74A018187}"/>
              </a:ext>
            </a:extLst>
          </p:cNvPr>
          <p:cNvSpPr/>
          <p:nvPr/>
        </p:nvSpPr>
        <p:spPr>
          <a:xfrm>
            <a:off x="9520875" y="2190826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 стрелкой 22">
            <a:extLst>
              <a:ext uri="{FF2B5EF4-FFF2-40B4-BE49-F238E27FC236}">
                <a16:creationId xmlns:a16="http://schemas.microsoft.com/office/drawing/2014/main" xmlns="" id="{DCE33B66-C8DF-473D-9F56-1B6010478214}"/>
              </a:ext>
            </a:extLst>
          </p:cNvPr>
          <p:cNvCxnSpPr>
            <a:cxnSpLocks/>
          </p:cNvCxnSpPr>
          <p:nvPr/>
        </p:nvCxnSpPr>
        <p:spPr>
          <a:xfrm flipV="1">
            <a:off x="10101831" y="1763365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2">
            <a:extLst>
              <a:ext uri="{FF2B5EF4-FFF2-40B4-BE49-F238E27FC236}">
                <a16:creationId xmlns:a16="http://schemas.microsoft.com/office/drawing/2014/main" xmlns="" id="{F20F5526-2245-4BD0-91F0-9BAAAE556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1436954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28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F310B5A1-AB87-433A-B92A-5B44D4463029}"/>
              </a:ext>
            </a:extLst>
          </p:cNvPr>
          <p:cNvSpPr/>
          <p:nvPr/>
        </p:nvSpPr>
        <p:spPr>
          <a:xfrm>
            <a:off x="8698830" y="134972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DC9FAF18-F930-4A0C-ACF3-CD41780017A1}"/>
              </a:ext>
            </a:extLst>
          </p:cNvPr>
          <p:cNvSpPr/>
          <p:nvPr/>
        </p:nvSpPr>
        <p:spPr>
          <a:xfrm>
            <a:off x="9533746" y="134846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84D86D21-976E-416B-9D7E-200B3E9E4E48}"/>
              </a:ext>
            </a:extLst>
          </p:cNvPr>
          <p:cNvSpPr/>
          <p:nvPr/>
        </p:nvSpPr>
        <p:spPr>
          <a:xfrm>
            <a:off x="10415403" y="1343247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AE34B786-E1C2-4443-B7C5-CC621E52B685}"/>
              </a:ext>
            </a:extLst>
          </p:cNvPr>
          <p:cNvSpPr/>
          <p:nvPr/>
        </p:nvSpPr>
        <p:spPr>
          <a:xfrm>
            <a:off x="10385023" y="2198784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847898B7-A9BF-49D5-9B39-67AE73DB215F}"/>
              </a:ext>
            </a:extLst>
          </p:cNvPr>
          <p:cNvSpPr/>
          <p:nvPr/>
        </p:nvSpPr>
        <p:spPr>
          <a:xfrm>
            <a:off x="10385023" y="3068005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38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example : Observations</a:t>
            </a:r>
            <a:br>
              <a:rPr lang="en-US" dirty="0"/>
            </a:br>
            <a:r>
              <a:rPr lang="en-US" dirty="0"/>
              <a:t>questions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59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207074" y="1549512"/>
            <a:ext cx="4924108" cy="412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0"/>
            <a:r>
              <a:rPr lang="en-US" sz="23900" dirty="0">
                <a:solidFill>
                  <a:srgbClr val="00B0F0"/>
                </a:solidFill>
                <a:cs typeface="Times New Roman" panose="02020603050405020304" pitchFamily="18" charset="0"/>
              </a:rPr>
              <a:t>???</a:t>
            </a:r>
            <a:endParaRPr lang="en-US" sz="2400" dirty="0">
              <a:solidFill>
                <a:srgbClr val="00B0F0"/>
              </a:solidFill>
              <a:cs typeface="Times New Roman" panose="02020603050405020304" pitchFamily="18" charset="0"/>
            </a:endParaRPr>
          </a:p>
          <a:p>
            <a:endParaRPr lang="en-US" sz="2400" b="0" dirty="0"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7" y="4025908"/>
            <a:ext cx="3633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= {}</a:t>
            </a:r>
          </a:p>
          <a:p>
            <a:r>
              <a:rPr lang="en-US" sz="2400" b="1" dirty="0"/>
              <a:t>Closed = {</a:t>
            </a:r>
            <a:r>
              <a:rPr lang="en-US" sz="2000" b="1" dirty="0">
                <a:solidFill>
                  <a:srgbClr val="7030A0"/>
                </a:solidFill>
              </a:rPr>
              <a:t>start, B1, C2, B2, A1, C3, A2, B3, goal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</a:t>
            </a:r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9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F689D04F-C50B-430D-9E95-BA4476217062}"/>
              </a:ext>
            </a:extLst>
          </p:cNvPr>
          <p:cNvSpPr/>
          <p:nvPr/>
        </p:nvSpPr>
        <p:spPr>
          <a:xfrm>
            <a:off x="9542137" y="3052063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22">
            <a:extLst>
              <a:ext uri="{FF2B5EF4-FFF2-40B4-BE49-F238E27FC236}">
                <a16:creationId xmlns:a16="http://schemas.microsoft.com/office/drawing/2014/main" xmlns="" id="{DD65B4BA-AA12-44DB-8643-087117825DFA}"/>
              </a:ext>
            </a:extLst>
          </p:cNvPr>
          <p:cNvCxnSpPr>
            <a:cxnSpLocks/>
          </p:cNvCxnSpPr>
          <p:nvPr/>
        </p:nvCxnSpPr>
        <p:spPr>
          <a:xfrm>
            <a:off x="10073111" y="3374625"/>
            <a:ext cx="67165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22">
            <a:extLst>
              <a:ext uri="{FF2B5EF4-FFF2-40B4-BE49-F238E27FC236}">
                <a16:creationId xmlns:a16="http://schemas.microsoft.com/office/drawing/2014/main" xmlns="" id="{75A50ECA-0194-4C8F-95E4-93BF613C2DF3}"/>
              </a:ext>
            </a:extLst>
          </p:cNvPr>
          <p:cNvCxnSpPr>
            <a:cxnSpLocks/>
          </p:cNvCxnSpPr>
          <p:nvPr/>
        </p:nvCxnSpPr>
        <p:spPr>
          <a:xfrm flipV="1">
            <a:off x="10073111" y="2541939"/>
            <a:ext cx="625365" cy="5826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2">
            <a:extLst>
              <a:ext uri="{FF2B5EF4-FFF2-40B4-BE49-F238E27FC236}">
                <a16:creationId xmlns:a16="http://schemas.microsoft.com/office/drawing/2014/main" xmlns="" id="{CE98C0B4-CC52-411D-9905-891E282B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4608" y="22821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xmlns="" id="{843CE668-4926-43E0-ABC5-0B0BDD93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2819F51D-8110-421A-9DEA-0DE74A018187}"/>
              </a:ext>
            </a:extLst>
          </p:cNvPr>
          <p:cNvSpPr/>
          <p:nvPr/>
        </p:nvSpPr>
        <p:spPr>
          <a:xfrm>
            <a:off x="9520875" y="2190826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 стрелкой 22">
            <a:extLst>
              <a:ext uri="{FF2B5EF4-FFF2-40B4-BE49-F238E27FC236}">
                <a16:creationId xmlns:a16="http://schemas.microsoft.com/office/drawing/2014/main" xmlns="" id="{DCE33B66-C8DF-473D-9F56-1B6010478214}"/>
              </a:ext>
            </a:extLst>
          </p:cNvPr>
          <p:cNvCxnSpPr>
            <a:cxnSpLocks/>
          </p:cNvCxnSpPr>
          <p:nvPr/>
        </p:nvCxnSpPr>
        <p:spPr>
          <a:xfrm flipV="1">
            <a:off x="10101831" y="1763365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2">
            <a:extLst>
              <a:ext uri="{FF2B5EF4-FFF2-40B4-BE49-F238E27FC236}">
                <a16:creationId xmlns:a16="http://schemas.microsoft.com/office/drawing/2014/main" xmlns="" id="{F20F5526-2245-4BD0-91F0-9BAAAE556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1436954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28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F310B5A1-AB87-433A-B92A-5B44D4463029}"/>
              </a:ext>
            </a:extLst>
          </p:cNvPr>
          <p:cNvSpPr/>
          <p:nvPr/>
        </p:nvSpPr>
        <p:spPr>
          <a:xfrm>
            <a:off x="8698830" y="134972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DC9FAF18-F930-4A0C-ACF3-CD41780017A1}"/>
              </a:ext>
            </a:extLst>
          </p:cNvPr>
          <p:cNvSpPr/>
          <p:nvPr/>
        </p:nvSpPr>
        <p:spPr>
          <a:xfrm>
            <a:off x="9533746" y="134846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84D86D21-976E-416B-9D7E-200B3E9E4E48}"/>
              </a:ext>
            </a:extLst>
          </p:cNvPr>
          <p:cNvSpPr/>
          <p:nvPr/>
        </p:nvSpPr>
        <p:spPr>
          <a:xfrm>
            <a:off x="10415403" y="1343247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AE34B786-E1C2-4443-B7C5-CC621E52B685}"/>
              </a:ext>
            </a:extLst>
          </p:cNvPr>
          <p:cNvSpPr/>
          <p:nvPr/>
        </p:nvSpPr>
        <p:spPr>
          <a:xfrm>
            <a:off x="10385023" y="2198784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847898B7-A9BF-49D5-9B39-67AE73DB215F}"/>
              </a:ext>
            </a:extLst>
          </p:cNvPr>
          <p:cNvSpPr/>
          <p:nvPr/>
        </p:nvSpPr>
        <p:spPr>
          <a:xfrm>
            <a:off x="10385023" y="3068005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0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G*-value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6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3" y="1580906"/>
            <a:ext cx="5546542" cy="2058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>
                <a:latin typeface="+mj-lt"/>
                <a:cs typeface="Times New Roman" panose="02020603050405020304" pitchFamily="18" charset="0"/>
              </a:rPr>
              <a:t>Cost of a shortest</a:t>
            </a:r>
            <a:r>
              <a:rPr lang="ru-RU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path from</a:t>
            </a:r>
            <a:r>
              <a:rPr lang="ru-RU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the</a:t>
            </a:r>
            <a:r>
              <a:rPr lang="en-US" sz="2800" i="1" dirty="0">
                <a:latin typeface="+mj-lt"/>
                <a:cs typeface="Times New Roman" panose="02020603050405020304" pitchFamily="18" charset="0"/>
              </a:rPr>
              <a:t> start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vertex to the </a:t>
            </a:r>
            <a:r>
              <a:rPr lang="en-US" sz="2800" i="1" dirty="0">
                <a:latin typeface="+mj-lt"/>
                <a:cs typeface="Times New Roman" panose="02020603050405020304" pitchFamily="18" charset="0"/>
              </a:rPr>
              <a:t>vertex a</a:t>
            </a:r>
          </a:p>
        </p:txBody>
      </p:sp>
      <p:pic>
        <p:nvPicPr>
          <p:cNvPr id="28" name="Picture 12" descr="fig-mt-graph-path-1">
            <a:extLst>
              <a:ext uri="{FF2B5EF4-FFF2-40B4-BE49-F238E27FC236}">
                <a16:creationId xmlns:a16="http://schemas.microsoft.com/office/drawing/2014/main" xmlns="" id="{BAC4947E-C2E0-4295-A8B7-0C0DE43D3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096" y="2164185"/>
            <a:ext cx="4249315" cy="331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5F724D-0BF1-47FF-93D9-3FFB9F7E624D}"/>
              </a:ext>
            </a:extLst>
          </p:cNvPr>
          <p:cNvSpPr txBox="1"/>
          <p:nvPr/>
        </p:nvSpPr>
        <p:spPr>
          <a:xfrm>
            <a:off x="7772400" y="315783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28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938D68D-F571-4F72-8923-0000E66C4212}"/>
              </a:ext>
            </a:extLst>
          </p:cNvPr>
          <p:cNvSpPr txBox="1"/>
          <p:nvPr/>
        </p:nvSpPr>
        <p:spPr>
          <a:xfrm>
            <a:off x="10044748" y="3059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86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BA5C92B-BD34-4565-8CC1-FCA491CF30EC}"/>
              </a:ext>
            </a:extLst>
          </p:cNvPr>
          <p:cNvSpPr txBox="1"/>
          <p:nvPr/>
        </p:nvSpPr>
        <p:spPr>
          <a:xfrm>
            <a:off x="6852389" y="269857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30</a:t>
            </a:r>
            <a:endParaRPr lang="ru-R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27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example : Observations</a:t>
            </a:r>
            <a:br>
              <a:rPr lang="en-US" dirty="0"/>
            </a:br>
            <a:r>
              <a:rPr lang="en-US" dirty="0"/>
              <a:t>questions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60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207074" y="1549512"/>
            <a:ext cx="4924108" cy="412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CLOSED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pPr marL="361950" indent="0"/>
            <a:endParaRPr lang="en-US" sz="2400" b="0" dirty="0">
              <a:cs typeface="Times New Roman" panose="02020603050405020304" pitchFamily="18" charset="0"/>
            </a:endParaRPr>
          </a:p>
          <a:p>
            <a:endParaRPr lang="en-US" sz="2400" b="0" dirty="0"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7" y="4025908"/>
            <a:ext cx="3633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= {}</a:t>
            </a:r>
          </a:p>
          <a:p>
            <a:r>
              <a:rPr lang="en-US" sz="2400" b="1" dirty="0"/>
              <a:t>Closed = {</a:t>
            </a:r>
            <a:r>
              <a:rPr lang="en-US" sz="2000" b="1" dirty="0">
                <a:solidFill>
                  <a:srgbClr val="7030A0"/>
                </a:solidFill>
              </a:rPr>
              <a:t>start, B1, C2, B2, A1, C3, A2, B3, goal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</a:t>
            </a:r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9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F689D04F-C50B-430D-9E95-BA4476217062}"/>
              </a:ext>
            </a:extLst>
          </p:cNvPr>
          <p:cNvSpPr/>
          <p:nvPr/>
        </p:nvSpPr>
        <p:spPr>
          <a:xfrm>
            <a:off x="9542137" y="3052063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22">
            <a:extLst>
              <a:ext uri="{FF2B5EF4-FFF2-40B4-BE49-F238E27FC236}">
                <a16:creationId xmlns:a16="http://schemas.microsoft.com/office/drawing/2014/main" xmlns="" id="{DD65B4BA-AA12-44DB-8643-087117825DFA}"/>
              </a:ext>
            </a:extLst>
          </p:cNvPr>
          <p:cNvCxnSpPr>
            <a:cxnSpLocks/>
          </p:cNvCxnSpPr>
          <p:nvPr/>
        </p:nvCxnSpPr>
        <p:spPr>
          <a:xfrm>
            <a:off x="10073111" y="3374625"/>
            <a:ext cx="67165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22">
            <a:extLst>
              <a:ext uri="{FF2B5EF4-FFF2-40B4-BE49-F238E27FC236}">
                <a16:creationId xmlns:a16="http://schemas.microsoft.com/office/drawing/2014/main" xmlns="" id="{75A50ECA-0194-4C8F-95E4-93BF613C2DF3}"/>
              </a:ext>
            </a:extLst>
          </p:cNvPr>
          <p:cNvCxnSpPr>
            <a:cxnSpLocks/>
          </p:cNvCxnSpPr>
          <p:nvPr/>
        </p:nvCxnSpPr>
        <p:spPr>
          <a:xfrm flipV="1">
            <a:off x="10073111" y="2541939"/>
            <a:ext cx="625365" cy="5826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2">
            <a:extLst>
              <a:ext uri="{FF2B5EF4-FFF2-40B4-BE49-F238E27FC236}">
                <a16:creationId xmlns:a16="http://schemas.microsoft.com/office/drawing/2014/main" xmlns="" id="{CE98C0B4-CC52-411D-9905-891E282B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4608" y="22821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xmlns="" id="{843CE668-4926-43E0-ABC5-0B0BDD93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2819F51D-8110-421A-9DEA-0DE74A018187}"/>
              </a:ext>
            </a:extLst>
          </p:cNvPr>
          <p:cNvSpPr/>
          <p:nvPr/>
        </p:nvSpPr>
        <p:spPr>
          <a:xfrm>
            <a:off x="9520875" y="2190826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 стрелкой 22">
            <a:extLst>
              <a:ext uri="{FF2B5EF4-FFF2-40B4-BE49-F238E27FC236}">
                <a16:creationId xmlns:a16="http://schemas.microsoft.com/office/drawing/2014/main" xmlns="" id="{DCE33B66-C8DF-473D-9F56-1B6010478214}"/>
              </a:ext>
            </a:extLst>
          </p:cNvPr>
          <p:cNvCxnSpPr>
            <a:cxnSpLocks/>
          </p:cNvCxnSpPr>
          <p:nvPr/>
        </p:nvCxnSpPr>
        <p:spPr>
          <a:xfrm flipV="1">
            <a:off x="10101831" y="1763365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2">
            <a:extLst>
              <a:ext uri="{FF2B5EF4-FFF2-40B4-BE49-F238E27FC236}">
                <a16:creationId xmlns:a16="http://schemas.microsoft.com/office/drawing/2014/main" xmlns="" id="{F20F5526-2245-4BD0-91F0-9BAAAE556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1436954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28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F310B5A1-AB87-433A-B92A-5B44D4463029}"/>
              </a:ext>
            </a:extLst>
          </p:cNvPr>
          <p:cNvSpPr/>
          <p:nvPr/>
        </p:nvSpPr>
        <p:spPr>
          <a:xfrm>
            <a:off x="8698830" y="134972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DC9FAF18-F930-4A0C-ACF3-CD41780017A1}"/>
              </a:ext>
            </a:extLst>
          </p:cNvPr>
          <p:cNvSpPr/>
          <p:nvPr/>
        </p:nvSpPr>
        <p:spPr>
          <a:xfrm>
            <a:off x="9533746" y="134846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84D86D21-976E-416B-9D7E-200B3E9E4E48}"/>
              </a:ext>
            </a:extLst>
          </p:cNvPr>
          <p:cNvSpPr/>
          <p:nvPr/>
        </p:nvSpPr>
        <p:spPr>
          <a:xfrm>
            <a:off x="10415403" y="1343247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AE34B786-E1C2-4443-B7C5-CC621E52B685}"/>
              </a:ext>
            </a:extLst>
          </p:cNvPr>
          <p:cNvSpPr/>
          <p:nvPr/>
        </p:nvSpPr>
        <p:spPr>
          <a:xfrm>
            <a:off x="10385023" y="2198784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847898B7-A9BF-49D5-9B39-67AE73DB215F}"/>
              </a:ext>
            </a:extLst>
          </p:cNvPr>
          <p:cNvSpPr/>
          <p:nvPr/>
        </p:nvSpPr>
        <p:spPr>
          <a:xfrm>
            <a:off x="10385023" y="3068005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42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example : Observations</a:t>
            </a:r>
            <a:br>
              <a:rPr lang="en-US" dirty="0"/>
            </a:br>
            <a:r>
              <a:rPr lang="en-US" dirty="0"/>
              <a:t>questions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61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207074" y="1549512"/>
            <a:ext cx="4924108" cy="412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CLOSED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OPEN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pPr marL="361950" indent="0"/>
            <a:endParaRPr lang="en-US" sz="2400" b="0" dirty="0">
              <a:cs typeface="Times New Roman" panose="02020603050405020304" pitchFamily="18" charset="0"/>
            </a:endParaRPr>
          </a:p>
          <a:p>
            <a:endParaRPr lang="en-US" sz="2400" b="0" dirty="0"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7" y="4025908"/>
            <a:ext cx="3633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= {}</a:t>
            </a:r>
          </a:p>
          <a:p>
            <a:r>
              <a:rPr lang="en-US" sz="2400" b="1" dirty="0"/>
              <a:t>Closed = {</a:t>
            </a:r>
            <a:r>
              <a:rPr lang="en-US" sz="2000" b="1" dirty="0">
                <a:solidFill>
                  <a:srgbClr val="7030A0"/>
                </a:solidFill>
              </a:rPr>
              <a:t>start, B1, C2, B2, A1, C3, A2, B3, goal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</a:t>
            </a:r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9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F689D04F-C50B-430D-9E95-BA4476217062}"/>
              </a:ext>
            </a:extLst>
          </p:cNvPr>
          <p:cNvSpPr/>
          <p:nvPr/>
        </p:nvSpPr>
        <p:spPr>
          <a:xfrm>
            <a:off x="9542137" y="3052063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22">
            <a:extLst>
              <a:ext uri="{FF2B5EF4-FFF2-40B4-BE49-F238E27FC236}">
                <a16:creationId xmlns:a16="http://schemas.microsoft.com/office/drawing/2014/main" xmlns="" id="{DD65B4BA-AA12-44DB-8643-087117825DFA}"/>
              </a:ext>
            </a:extLst>
          </p:cNvPr>
          <p:cNvCxnSpPr>
            <a:cxnSpLocks/>
          </p:cNvCxnSpPr>
          <p:nvPr/>
        </p:nvCxnSpPr>
        <p:spPr>
          <a:xfrm>
            <a:off x="10073111" y="3374625"/>
            <a:ext cx="67165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22">
            <a:extLst>
              <a:ext uri="{FF2B5EF4-FFF2-40B4-BE49-F238E27FC236}">
                <a16:creationId xmlns:a16="http://schemas.microsoft.com/office/drawing/2014/main" xmlns="" id="{75A50ECA-0194-4C8F-95E4-93BF613C2DF3}"/>
              </a:ext>
            </a:extLst>
          </p:cNvPr>
          <p:cNvCxnSpPr>
            <a:cxnSpLocks/>
          </p:cNvCxnSpPr>
          <p:nvPr/>
        </p:nvCxnSpPr>
        <p:spPr>
          <a:xfrm flipV="1">
            <a:off x="10073111" y="2541939"/>
            <a:ext cx="625365" cy="5826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2">
            <a:extLst>
              <a:ext uri="{FF2B5EF4-FFF2-40B4-BE49-F238E27FC236}">
                <a16:creationId xmlns:a16="http://schemas.microsoft.com/office/drawing/2014/main" xmlns="" id="{CE98C0B4-CC52-411D-9905-891E282B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4608" y="22821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xmlns="" id="{843CE668-4926-43E0-ABC5-0B0BDD93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2819F51D-8110-421A-9DEA-0DE74A018187}"/>
              </a:ext>
            </a:extLst>
          </p:cNvPr>
          <p:cNvSpPr/>
          <p:nvPr/>
        </p:nvSpPr>
        <p:spPr>
          <a:xfrm>
            <a:off x="9520875" y="2190826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 стрелкой 22">
            <a:extLst>
              <a:ext uri="{FF2B5EF4-FFF2-40B4-BE49-F238E27FC236}">
                <a16:creationId xmlns:a16="http://schemas.microsoft.com/office/drawing/2014/main" xmlns="" id="{DCE33B66-C8DF-473D-9F56-1B6010478214}"/>
              </a:ext>
            </a:extLst>
          </p:cNvPr>
          <p:cNvCxnSpPr>
            <a:cxnSpLocks/>
          </p:cNvCxnSpPr>
          <p:nvPr/>
        </p:nvCxnSpPr>
        <p:spPr>
          <a:xfrm flipV="1">
            <a:off x="10101831" y="1763365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2">
            <a:extLst>
              <a:ext uri="{FF2B5EF4-FFF2-40B4-BE49-F238E27FC236}">
                <a16:creationId xmlns:a16="http://schemas.microsoft.com/office/drawing/2014/main" xmlns="" id="{F20F5526-2245-4BD0-91F0-9BAAAE556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1436954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28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F310B5A1-AB87-433A-B92A-5B44D4463029}"/>
              </a:ext>
            </a:extLst>
          </p:cNvPr>
          <p:cNvSpPr/>
          <p:nvPr/>
        </p:nvSpPr>
        <p:spPr>
          <a:xfrm>
            <a:off x="8698830" y="134972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DC9FAF18-F930-4A0C-ACF3-CD41780017A1}"/>
              </a:ext>
            </a:extLst>
          </p:cNvPr>
          <p:cNvSpPr/>
          <p:nvPr/>
        </p:nvSpPr>
        <p:spPr>
          <a:xfrm>
            <a:off x="9533746" y="134846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84D86D21-976E-416B-9D7E-200B3E9E4E48}"/>
              </a:ext>
            </a:extLst>
          </p:cNvPr>
          <p:cNvSpPr/>
          <p:nvPr/>
        </p:nvSpPr>
        <p:spPr>
          <a:xfrm>
            <a:off x="10415403" y="1343247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AE34B786-E1C2-4443-B7C5-CC621E52B685}"/>
              </a:ext>
            </a:extLst>
          </p:cNvPr>
          <p:cNvSpPr/>
          <p:nvPr/>
        </p:nvSpPr>
        <p:spPr>
          <a:xfrm>
            <a:off x="10385023" y="2198784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847898B7-A9BF-49D5-9B39-67AE73DB215F}"/>
              </a:ext>
            </a:extLst>
          </p:cNvPr>
          <p:cNvSpPr/>
          <p:nvPr/>
        </p:nvSpPr>
        <p:spPr>
          <a:xfrm>
            <a:off x="10385023" y="3068005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43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example : Observations</a:t>
            </a:r>
            <a:br>
              <a:rPr lang="en-US" dirty="0"/>
            </a:br>
            <a:r>
              <a:rPr lang="en-US" dirty="0"/>
              <a:t>questions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62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207074" y="1549512"/>
            <a:ext cx="4924108" cy="412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CLOSED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OPEN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# all nodes in the graph were expanded</a:t>
            </a:r>
          </a:p>
          <a:p>
            <a:r>
              <a:rPr lang="en-US" sz="2400" b="0" dirty="0">
                <a:cs typeface="Times New Roman" panose="02020603050405020304" pitchFamily="18" charset="0"/>
              </a:rPr>
              <a:t>	Can we stop expansions earlier?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361950" indent="0"/>
            <a:endParaRPr lang="en-US" sz="2400" b="0" dirty="0">
              <a:cs typeface="Times New Roman" panose="02020603050405020304" pitchFamily="18" charset="0"/>
            </a:endParaRPr>
          </a:p>
          <a:p>
            <a:endParaRPr lang="en-US" sz="2400" b="0" dirty="0"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7" y="4025908"/>
            <a:ext cx="3633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= {}</a:t>
            </a:r>
          </a:p>
          <a:p>
            <a:r>
              <a:rPr lang="en-US" sz="2400" b="1" dirty="0"/>
              <a:t>Closed = {</a:t>
            </a:r>
            <a:r>
              <a:rPr lang="en-US" sz="2000" b="1" dirty="0">
                <a:solidFill>
                  <a:srgbClr val="7030A0"/>
                </a:solidFill>
              </a:rPr>
              <a:t>start, B1, C2, B2, A1, C3, A2, B3, goal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</a:t>
            </a:r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9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F689D04F-C50B-430D-9E95-BA4476217062}"/>
              </a:ext>
            </a:extLst>
          </p:cNvPr>
          <p:cNvSpPr/>
          <p:nvPr/>
        </p:nvSpPr>
        <p:spPr>
          <a:xfrm>
            <a:off x="9542137" y="3052063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22">
            <a:extLst>
              <a:ext uri="{FF2B5EF4-FFF2-40B4-BE49-F238E27FC236}">
                <a16:creationId xmlns:a16="http://schemas.microsoft.com/office/drawing/2014/main" xmlns="" id="{DD65B4BA-AA12-44DB-8643-087117825DFA}"/>
              </a:ext>
            </a:extLst>
          </p:cNvPr>
          <p:cNvCxnSpPr>
            <a:cxnSpLocks/>
          </p:cNvCxnSpPr>
          <p:nvPr/>
        </p:nvCxnSpPr>
        <p:spPr>
          <a:xfrm>
            <a:off x="10073111" y="3374625"/>
            <a:ext cx="67165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22">
            <a:extLst>
              <a:ext uri="{FF2B5EF4-FFF2-40B4-BE49-F238E27FC236}">
                <a16:creationId xmlns:a16="http://schemas.microsoft.com/office/drawing/2014/main" xmlns="" id="{75A50ECA-0194-4C8F-95E4-93BF613C2DF3}"/>
              </a:ext>
            </a:extLst>
          </p:cNvPr>
          <p:cNvCxnSpPr>
            <a:cxnSpLocks/>
          </p:cNvCxnSpPr>
          <p:nvPr/>
        </p:nvCxnSpPr>
        <p:spPr>
          <a:xfrm flipV="1">
            <a:off x="10073111" y="2541939"/>
            <a:ext cx="625365" cy="5826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2">
            <a:extLst>
              <a:ext uri="{FF2B5EF4-FFF2-40B4-BE49-F238E27FC236}">
                <a16:creationId xmlns:a16="http://schemas.microsoft.com/office/drawing/2014/main" xmlns="" id="{CE98C0B4-CC52-411D-9905-891E282B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4608" y="22821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xmlns="" id="{843CE668-4926-43E0-ABC5-0B0BDD93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2819F51D-8110-421A-9DEA-0DE74A018187}"/>
              </a:ext>
            </a:extLst>
          </p:cNvPr>
          <p:cNvSpPr/>
          <p:nvPr/>
        </p:nvSpPr>
        <p:spPr>
          <a:xfrm>
            <a:off x="9520875" y="2190826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 стрелкой 22">
            <a:extLst>
              <a:ext uri="{FF2B5EF4-FFF2-40B4-BE49-F238E27FC236}">
                <a16:creationId xmlns:a16="http://schemas.microsoft.com/office/drawing/2014/main" xmlns="" id="{DCE33B66-C8DF-473D-9F56-1B6010478214}"/>
              </a:ext>
            </a:extLst>
          </p:cNvPr>
          <p:cNvCxnSpPr>
            <a:cxnSpLocks/>
          </p:cNvCxnSpPr>
          <p:nvPr/>
        </p:nvCxnSpPr>
        <p:spPr>
          <a:xfrm flipV="1">
            <a:off x="10101831" y="1763365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2">
            <a:extLst>
              <a:ext uri="{FF2B5EF4-FFF2-40B4-BE49-F238E27FC236}">
                <a16:creationId xmlns:a16="http://schemas.microsoft.com/office/drawing/2014/main" xmlns="" id="{F20F5526-2245-4BD0-91F0-9BAAAE556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1436954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28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F310B5A1-AB87-433A-B92A-5B44D4463029}"/>
              </a:ext>
            </a:extLst>
          </p:cNvPr>
          <p:cNvSpPr/>
          <p:nvPr/>
        </p:nvSpPr>
        <p:spPr>
          <a:xfrm>
            <a:off x="8698830" y="134972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DC9FAF18-F930-4A0C-ACF3-CD41780017A1}"/>
              </a:ext>
            </a:extLst>
          </p:cNvPr>
          <p:cNvSpPr/>
          <p:nvPr/>
        </p:nvSpPr>
        <p:spPr>
          <a:xfrm>
            <a:off x="9533746" y="134846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84D86D21-976E-416B-9D7E-200B3E9E4E48}"/>
              </a:ext>
            </a:extLst>
          </p:cNvPr>
          <p:cNvSpPr/>
          <p:nvPr/>
        </p:nvSpPr>
        <p:spPr>
          <a:xfrm>
            <a:off x="10415403" y="1343247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AE34B786-E1C2-4443-B7C5-CC621E52B685}"/>
              </a:ext>
            </a:extLst>
          </p:cNvPr>
          <p:cNvSpPr/>
          <p:nvPr/>
        </p:nvSpPr>
        <p:spPr>
          <a:xfrm>
            <a:off x="10385023" y="2198784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847898B7-A9BF-49D5-9B39-67AE73DB215F}"/>
              </a:ext>
            </a:extLst>
          </p:cNvPr>
          <p:cNvSpPr/>
          <p:nvPr/>
        </p:nvSpPr>
        <p:spPr>
          <a:xfrm>
            <a:off x="10385023" y="3068005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1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example : Observations</a:t>
            </a:r>
            <a:br>
              <a:rPr lang="en-US" dirty="0"/>
            </a:br>
            <a:r>
              <a:rPr lang="en-US" dirty="0"/>
              <a:t>questions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63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207074" y="1549512"/>
            <a:ext cx="4924108" cy="412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CLOSED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OPEN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# all nodes in the graph were expanded</a:t>
            </a:r>
          </a:p>
          <a:p>
            <a:r>
              <a:rPr lang="en-US" sz="2400" b="0" dirty="0">
                <a:cs typeface="Times New Roman" panose="02020603050405020304" pitchFamily="18" charset="0"/>
              </a:rPr>
              <a:t>	Can we stop expansions earlier?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361950" indent="0"/>
            <a:endParaRPr lang="en-US" sz="2400" b="0" dirty="0">
              <a:cs typeface="Times New Roman" panose="02020603050405020304" pitchFamily="18" charset="0"/>
            </a:endParaRPr>
          </a:p>
          <a:p>
            <a:endParaRPr lang="en-US" sz="2400" b="0" dirty="0"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7" y="4025908"/>
            <a:ext cx="3633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= {}</a:t>
            </a:r>
          </a:p>
          <a:p>
            <a:r>
              <a:rPr lang="en-US" sz="2400" b="1" dirty="0"/>
              <a:t>Closed = {</a:t>
            </a:r>
            <a:r>
              <a:rPr lang="en-US" sz="2000" b="1" dirty="0">
                <a:solidFill>
                  <a:srgbClr val="7030A0"/>
                </a:solidFill>
              </a:rPr>
              <a:t>start, B1, C2, B2, A1, C3, A2, B3, goal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</a:t>
            </a:r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9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F689D04F-C50B-430D-9E95-BA4476217062}"/>
              </a:ext>
            </a:extLst>
          </p:cNvPr>
          <p:cNvSpPr/>
          <p:nvPr/>
        </p:nvSpPr>
        <p:spPr>
          <a:xfrm>
            <a:off x="9542137" y="3052063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22">
            <a:extLst>
              <a:ext uri="{FF2B5EF4-FFF2-40B4-BE49-F238E27FC236}">
                <a16:creationId xmlns:a16="http://schemas.microsoft.com/office/drawing/2014/main" xmlns="" id="{DD65B4BA-AA12-44DB-8643-087117825DFA}"/>
              </a:ext>
            </a:extLst>
          </p:cNvPr>
          <p:cNvCxnSpPr>
            <a:cxnSpLocks/>
          </p:cNvCxnSpPr>
          <p:nvPr/>
        </p:nvCxnSpPr>
        <p:spPr>
          <a:xfrm>
            <a:off x="10073111" y="3374625"/>
            <a:ext cx="67165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22">
            <a:extLst>
              <a:ext uri="{FF2B5EF4-FFF2-40B4-BE49-F238E27FC236}">
                <a16:creationId xmlns:a16="http://schemas.microsoft.com/office/drawing/2014/main" xmlns="" id="{75A50ECA-0194-4C8F-95E4-93BF613C2DF3}"/>
              </a:ext>
            </a:extLst>
          </p:cNvPr>
          <p:cNvCxnSpPr>
            <a:cxnSpLocks/>
          </p:cNvCxnSpPr>
          <p:nvPr/>
        </p:nvCxnSpPr>
        <p:spPr>
          <a:xfrm flipV="1">
            <a:off x="10073111" y="2541939"/>
            <a:ext cx="625365" cy="5826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2">
            <a:extLst>
              <a:ext uri="{FF2B5EF4-FFF2-40B4-BE49-F238E27FC236}">
                <a16:creationId xmlns:a16="http://schemas.microsoft.com/office/drawing/2014/main" xmlns="" id="{CE98C0B4-CC52-411D-9905-891E282B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4608" y="22821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xmlns="" id="{843CE668-4926-43E0-ABC5-0B0BDD93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2819F51D-8110-421A-9DEA-0DE74A018187}"/>
              </a:ext>
            </a:extLst>
          </p:cNvPr>
          <p:cNvSpPr/>
          <p:nvPr/>
        </p:nvSpPr>
        <p:spPr>
          <a:xfrm>
            <a:off x="9520875" y="2190826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 стрелкой 22">
            <a:extLst>
              <a:ext uri="{FF2B5EF4-FFF2-40B4-BE49-F238E27FC236}">
                <a16:creationId xmlns:a16="http://schemas.microsoft.com/office/drawing/2014/main" xmlns="" id="{DCE33B66-C8DF-473D-9F56-1B6010478214}"/>
              </a:ext>
            </a:extLst>
          </p:cNvPr>
          <p:cNvCxnSpPr>
            <a:cxnSpLocks/>
          </p:cNvCxnSpPr>
          <p:nvPr/>
        </p:nvCxnSpPr>
        <p:spPr>
          <a:xfrm flipV="1">
            <a:off x="10101831" y="1763365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2">
            <a:extLst>
              <a:ext uri="{FF2B5EF4-FFF2-40B4-BE49-F238E27FC236}">
                <a16:creationId xmlns:a16="http://schemas.microsoft.com/office/drawing/2014/main" xmlns="" id="{F20F5526-2245-4BD0-91F0-9BAAAE556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1436954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28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F310B5A1-AB87-433A-B92A-5B44D4463029}"/>
              </a:ext>
            </a:extLst>
          </p:cNvPr>
          <p:cNvSpPr/>
          <p:nvPr/>
        </p:nvSpPr>
        <p:spPr>
          <a:xfrm>
            <a:off x="8698830" y="134972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DC9FAF18-F930-4A0C-ACF3-CD41780017A1}"/>
              </a:ext>
            </a:extLst>
          </p:cNvPr>
          <p:cNvSpPr/>
          <p:nvPr/>
        </p:nvSpPr>
        <p:spPr>
          <a:xfrm>
            <a:off x="9533746" y="134846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84D86D21-976E-416B-9D7E-200B3E9E4E48}"/>
              </a:ext>
            </a:extLst>
          </p:cNvPr>
          <p:cNvSpPr/>
          <p:nvPr/>
        </p:nvSpPr>
        <p:spPr>
          <a:xfrm>
            <a:off x="10415403" y="1343247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AE34B786-E1C2-4443-B7C5-CC621E52B685}"/>
              </a:ext>
            </a:extLst>
          </p:cNvPr>
          <p:cNvSpPr/>
          <p:nvPr/>
        </p:nvSpPr>
        <p:spPr>
          <a:xfrm>
            <a:off x="10385023" y="2198784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847898B7-A9BF-49D5-9B39-67AE73DB215F}"/>
              </a:ext>
            </a:extLst>
          </p:cNvPr>
          <p:cNvSpPr/>
          <p:nvPr/>
        </p:nvSpPr>
        <p:spPr>
          <a:xfrm>
            <a:off x="10385023" y="3068005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ED2495-B489-4226-A60B-970899632A88}"/>
              </a:ext>
            </a:extLst>
          </p:cNvPr>
          <p:cNvSpPr txBox="1"/>
          <p:nvPr/>
        </p:nvSpPr>
        <p:spPr>
          <a:xfrm>
            <a:off x="4764965" y="2371603"/>
            <a:ext cx="1819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(Dijkstra) </a:t>
            </a:r>
            <a:r>
              <a:rPr lang="en-US" sz="2400" b="1" dirty="0">
                <a:solidFill>
                  <a:srgbClr val="FFC000"/>
                </a:solidFill>
              </a:rPr>
              <a:t>YES</a:t>
            </a:r>
            <a:endParaRPr lang="ru-RU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3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example : Observations</a:t>
            </a:r>
            <a:br>
              <a:rPr lang="en-US" dirty="0"/>
            </a:br>
            <a:r>
              <a:rPr lang="en-US" dirty="0"/>
              <a:t>questions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64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207074" y="1549512"/>
            <a:ext cx="4924108" cy="412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CLOSED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OPEN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# all nodes in the graph were expanded</a:t>
            </a:r>
          </a:p>
          <a:p>
            <a:r>
              <a:rPr lang="en-US" sz="2400" b="0" dirty="0">
                <a:cs typeface="Times New Roman" panose="02020603050405020304" pitchFamily="18" charset="0"/>
              </a:rPr>
              <a:t>	Can we stop expansions earlier?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361950" indent="0"/>
            <a:endParaRPr lang="en-US" sz="2400" b="0" dirty="0">
              <a:cs typeface="Times New Roman" panose="02020603050405020304" pitchFamily="18" charset="0"/>
            </a:endParaRPr>
          </a:p>
          <a:p>
            <a:endParaRPr lang="en-US" sz="2400" b="0" dirty="0"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7" y="4025908"/>
            <a:ext cx="3633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= {}</a:t>
            </a:r>
          </a:p>
          <a:p>
            <a:r>
              <a:rPr lang="en-US" sz="2400" b="1" dirty="0"/>
              <a:t>Closed = {</a:t>
            </a:r>
            <a:r>
              <a:rPr lang="en-US" sz="2000" b="1" dirty="0">
                <a:solidFill>
                  <a:srgbClr val="7030A0"/>
                </a:solidFill>
              </a:rPr>
              <a:t>start, B1, C2, B2, A1, C3, A2, B3, goal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</a:t>
            </a:r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9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F689D04F-C50B-430D-9E95-BA4476217062}"/>
              </a:ext>
            </a:extLst>
          </p:cNvPr>
          <p:cNvSpPr/>
          <p:nvPr/>
        </p:nvSpPr>
        <p:spPr>
          <a:xfrm>
            <a:off x="9542137" y="3052063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22">
            <a:extLst>
              <a:ext uri="{FF2B5EF4-FFF2-40B4-BE49-F238E27FC236}">
                <a16:creationId xmlns:a16="http://schemas.microsoft.com/office/drawing/2014/main" xmlns="" id="{DD65B4BA-AA12-44DB-8643-087117825DFA}"/>
              </a:ext>
            </a:extLst>
          </p:cNvPr>
          <p:cNvCxnSpPr>
            <a:cxnSpLocks/>
          </p:cNvCxnSpPr>
          <p:nvPr/>
        </p:nvCxnSpPr>
        <p:spPr>
          <a:xfrm>
            <a:off x="10073111" y="3374625"/>
            <a:ext cx="67165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22">
            <a:extLst>
              <a:ext uri="{FF2B5EF4-FFF2-40B4-BE49-F238E27FC236}">
                <a16:creationId xmlns:a16="http://schemas.microsoft.com/office/drawing/2014/main" xmlns="" id="{75A50ECA-0194-4C8F-95E4-93BF613C2DF3}"/>
              </a:ext>
            </a:extLst>
          </p:cNvPr>
          <p:cNvCxnSpPr>
            <a:cxnSpLocks/>
          </p:cNvCxnSpPr>
          <p:nvPr/>
        </p:nvCxnSpPr>
        <p:spPr>
          <a:xfrm flipV="1">
            <a:off x="10073111" y="2541939"/>
            <a:ext cx="625365" cy="5826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2">
            <a:extLst>
              <a:ext uri="{FF2B5EF4-FFF2-40B4-BE49-F238E27FC236}">
                <a16:creationId xmlns:a16="http://schemas.microsoft.com/office/drawing/2014/main" xmlns="" id="{CE98C0B4-CC52-411D-9905-891E282B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4608" y="22821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xmlns="" id="{843CE668-4926-43E0-ABC5-0B0BDD93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2819F51D-8110-421A-9DEA-0DE74A018187}"/>
              </a:ext>
            </a:extLst>
          </p:cNvPr>
          <p:cNvSpPr/>
          <p:nvPr/>
        </p:nvSpPr>
        <p:spPr>
          <a:xfrm>
            <a:off x="9520875" y="2190826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 стрелкой 22">
            <a:extLst>
              <a:ext uri="{FF2B5EF4-FFF2-40B4-BE49-F238E27FC236}">
                <a16:creationId xmlns:a16="http://schemas.microsoft.com/office/drawing/2014/main" xmlns="" id="{DCE33B66-C8DF-473D-9F56-1B6010478214}"/>
              </a:ext>
            </a:extLst>
          </p:cNvPr>
          <p:cNvCxnSpPr>
            <a:cxnSpLocks/>
          </p:cNvCxnSpPr>
          <p:nvPr/>
        </p:nvCxnSpPr>
        <p:spPr>
          <a:xfrm flipV="1">
            <a:off x="10101831" y="1763365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2">
            <a:extLst>
              <a:ext uri="{FF2B5EF4-FFF2-40B4-BE49-F238E27FC236}">
                <a16:creationId xmlns:a16="http://schemas.microsoft.com/office/drawing/2014/main" xmlns="" id="{F20F5526-2245-4BD0-91F0-9BAAAE556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1436954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28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F310B5A1-AB87-433A-B92A-5B44D4463029}"/>
              </a:ext>
            </a:extLst>
          </p:cNvPr>
          <p:cNvSpPr/>
          <p:nvPr/>
        </p:nvSpPr>
        <p:spPr>
          <a:xfrm>
            <a:off x="8698830" y="134972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DC9FAF18-F930-4A0C-ACF3-CD41780017A1}"/>
              </a:ext>
            </a:extLst>
          </p:cNvPr>
          <p:cNvSpPr/>
          <p:nvPr/>
        </p:nvSpPr>
        <p:spPr>
          <a:xfrm>
            <a:off x="9533746" y="134846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84D86D21-976E-416B-9D7E-200B3E9E4E48}"/>
              </a:ext>
            </a:extLst>
          </p:cNvPr>
          <p:cNvSpPr/>
          <p:nvPr/>
        </p:nvSpPr>
        <p:spPr>
          <a:xfrm>
            <a:off x="10415403" y="1343247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AE34B786-E1C2-4443-B7C5-CC621E52B685}"/>
              </a:ext>
            </a:extLst>
          </p:cNvPr>
          <p:cNvSpPr/>
          <p:nvPr/>
        </p:nvSpPr>
        <p:spPr>
          <a:xfrm>
            <a:off x="10385023" y="2198784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847898B7-A9BF-49D5-9B39-67AE73DB215F}"/>
              </a:ext>
            </a:extLst>
          </p:cNvPr>
          <p:cNvSpPr/>
          <p:nvPr/>
        </p:nvSpPr>
        <p:spPr>
          <a:xfrm>
            <a:off x="10385023" y="3068005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ED2495-B489-4226-A60B-970899632A88}"/>
              </a:ext>
            </a:extLst>
          </p:cNvPr>
          <p:cNvSpPr txBox="1"/>
          <p:nvPr/>
        </p:nvSpPr>
        <p:spPr>
          <a:xfrm>
            <a:off x="4764965" y="2371603"/>
            <a:ext cx="1819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(Dijkstra) </a:t>
            </a:r>
            <a:r>
              <a:rPr lang="en-US" sz="2400" b="1" dirty="0">
                <a:solidFill>
                  <a:srgbClr val="FFC000"/>
                </a:solidFill>
              </a:rPr>
              <a:t>YES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8C77D9B-DE33-4F5C-9268-0E8BCE11F918}"/>
              </a:ext>
            </a:extLst>
          </p:cNvPr>
          <p:cNvSpPr txBox="1"/>
          <p:nvPr/>
        </p:nvSpPr>
        <p:spPr>
          <a:xfrm>
            <a:off x="751373" y="5565338"/>
            <a:ext cx="349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No nodes are RE-OPENED</a:t>
            </a:r>
          </a:p>
        </p:txBody>
      </p:sp>
    </p:spTree>
    <p:extLst>
      <p:ext uri="{BB962C8B-B14F-4D97-AF65-F5344CB8AC3E}">
        <p14:creationId xmlns:p14="http://schemas.microsoft.com/office/powerpoint/2010/main" val="34049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example : Observations</a:t>
            </a:r>
            <a:br>
              <a:rPr lang="en-US" dirty="0"/>
            </a:br>
            <a:r>
              <a:rPr lang="en-US" dirty="0"/>
              <a:t>questions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65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207074" y="1549512"/>
            <a:ext cx="4924108" cy="412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CLOSED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OPEN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# all nodes in the graph were expanded</a:t>
            </a:r>
          </a:p>
          <a:p>
            <a:r>
              <a:rPr lang="en-US" sz="2400" b="0" dirty="0">
                <a:cs typeface="Times New Roman" panose="02020603050405020304" pitchFamily="18" charset="0"/>
              </a:rPr>
              <a:t>	Can we stop expansions earlier?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361950" indent="0"/>
            <a:endParaRPr lang="en-US" sz="2400" b="0" dirty="0">
              <a:cs typeface="Times New Roman" panose="02020603050405020304" pitchFamily="18" charset="0"/>
            </a:endParaRPr>
          </a:p>
          <a:p>
            <a:endParaRPr lang="en-US" sz="2400" b="0" dirty="0"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7" y="4025908"/>
            <a:ext cx="3633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= {}</a:t>
            </a:r>
          </a:p>
          <a:p>
            <a:r>
              <a:rPr lang="en-US" sz="2400" b="1" dirty="0"/>
              <a:t>Closed = {</a:t>
            </a:r>
            <a:r>
              <a:rPr lang="en-US" sz="2000" b="1" dirty="0">
                <a:solidFill>
                  <a:srgbClr val="7030A0"/>
                </a:solidFill>
              </a:rPr>
              <a:t>start, B1, C2, B2, A1, C3, A2, B3, goal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</a:t>
            </a:r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9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F689D04F-C50B-430D-9E95-BA4476217062}"/>
              </a:ext>
            </a:extLst>
          </p:cNvPr>
          <p:cNvSpPr/>
          <p:nvPr/>
        </p:nvSpPr>
        <p:spPr>
          <a:xfrm>
            <a:off x="9542137" y="3052063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22">
            <a:extLst>
              <a:ext uri="{FF2B5EF4-FFF2-40B4-BE49-F238E27FC236}">
                <a16:creationId xmlns:a16="http://schemas.microsoft.com/office/drawing/2014/main" xmlns="" id="{DD65B4BA-AA12-44DB-8643-087117825DFA}"/>
              </a:ext>
            </a:extLst>
          </p:cNvPr>
          <p:cNvCxnSpPr>
            <a:cxnSpLocks/>
          </p:cNvCxnSpPr>
          <p:nvPr/>
        </p:nvCxnSpPr>
        <p:spPr>
          <a:xfrm>
            <a:off x="10073111" y="3374625"/>
            <a:ext cx="67165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22">
            <a:extLst>
              <a:ext uri="{FF2B5EF4-FFF2-40B4-BE49-F238E27FC236}">
                <a16:creationId xmlns:a16="http://schemas.microsoft.com/office/drawing/2014/main" xmlns="" id="{75A50ECA-0194-4C8F-95E4-93BF613C2DF3}"/>
              </a:ext>
            </a:extLst>
          </p:cNvPr>
          <p:cNvCxnSpPr>
            <a:cxnSpLocks/>
          </p:cNvCxnSpPr>
          <p:nvPr/>
        </p:nvCxnSpPr>
        <p:spPr>
          <a:xfrm flipV="1">
            <a:off x="10073111" y="2541939"/>
            <a:ext cx="625365" cy="5826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2">
            <a:extLst>
              <a:ext uri="{FF2B5EF4-FFF2-40B4-BE49-F238E27FC236}">
                <a16:creationId xmlns:a16="http://schemas.microsoft.com/office/drawing/2014/main" xmlns="" id="{CE98C0B4-CC52-411D-9905-891E282B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4608" y="22821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xmlns="" id="{843CE668-4926-43E0-ABC5-0B0BDD93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2819F51D-8110-421A-9DEA-0DE74A018187}"/>
              </a:ext>
            </a:extLst>
          </p:cNvPr>
          <p:cNvSpPr/>
          <p:nvPr/>
        </p:nvSpPr>
        <p:spPr>
          <a:xfrm>
            <a:off x="9520875" y="2190826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 стрелкой 22">
            <a:extLst>
              <a:ext uri="{FF2B5EF4-FFF2-40B4-BE49-F238E27FC236}">
                <a16:creationId xmlns:a16="http://schemas.microsoft.com/office/drawing/2014/main" xmlns="" id="{DCE33B66-C8DF-473D-9F56-1B6010478214}"/>
              </a:ext>
            </a:extLst>
          </p:cNvPr>
          <p:cNvCxnSpPr>
            <a:cxnSpLocks/>
          </p:cNvCxnSpPr>
          <p:nvPr/>
        </p:nvCxnSpPr>
        <p:spPr>
          <a:xfrm flipV="1">
            <a:off x="10101831" y="1763365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2">
            <a:extLst>
              <a:ext uri="{FF2B5EF4-FFF2-40B4-BE49-F238E27FC236}">
                <a16:creationId xmlns:a16="http://schemas.microsoft.com/office/drawing/2014/main" xmlns="" id="{F20F5526-2245-4BD0-91F0-9BAAAE556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1436954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28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F310B5A1-AB87-433A-B92A-5B44D4463029}"/>
              </a:ext>
            </a:extLst>
          </p:cNvPr>
          <p:cNvSpPr/>
          <p:nvPr/>
        </p:nvSpPr>
        <p:spPr>
          <a:xfrm>
            <a:off x="8698830" y="134972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DC9FAF18-F930-4A0C-ACF3-CD41780017A1}"/>
              </a:ext>
            </a:extLst>
          </p:cNvPr>
          <p:cNvSpPr/>
          <p:nvPr/>
        </p:nvSpPr>
        <p:spPr>
          <a:xfrm>
            <a:off x="9533746" y="134846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84D86D21-976E-416B-9D7E-200B3E9E4E48}"/>
              </a:ext>
            </a:extLst>
          </p:cNvPr>
          <p:cNvSpPr/>
          <p:nvPr/>
        </p:nvSpPr>
        <p:spPr>
          <a:xfrm>
            <a:off x="10415403" y="1343247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AE34B786-E1C2-4443-B7C5-CC621E52B685}"/>
              </a:ext>
            </a:extLst>
          </p:cNvPr>
          <p:cNvSpPr/>
          <p:nvPr/>
        </p:nvSpPr>
        <p:spPr>
          <a:xfrm>
            <a:off x="10385023" y="2198784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847898B7-A9BF-49D5-9B39-67AE73DB215F}"/>
              </a:ext>
            </a:extLst>
          </p:cNvPr>
          <p:cNvSpPr/>
          <p:nvPr/>
        </p:nvSpPr>
        <p:spPr>
          <a:xfrm>
            <a:off x="10385023" y="3068005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ED2495-B489-4226-A60B-970899632A88}"/>
              </a:ext>
            </a:extLst>
          </p:cNvPr>
          <p:cNvSpPr txBox="1"/>
          <p:nvPr/>
        </p:nvSpPr>
        <p:spPr>
          <a:xfrm>
            <a:off x="4764965" y="2371603"/>
            <a:ext cx="1819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(Dijkstra) </a:t>
            </a:r>
            <a:r>
              <a:rPr lang="en-US" sz="2400" b="1" dirty="0">
                <a:solidFill>
                  <a:srgbClr val="FFC000"/>
                </a:solidFill>
              </a:rPr>
              <a:t>YES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85691D6-7F5B-4E75-8CBA-B98745E9BFDB}"/>
              </a:ext>
            </a:extLst>
          </p:cNvPr>
          <p:cNvSpPr txBox="1"/>
          <p:nvPr/>
        </p:nvSpPr>
        <p:spPr>
          <a:xfrm>
            <a:off x="751373" y="5565338"/>
            <a:ext cx="34902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No nodes are RE-OPENED</a:t>
            </a:r>
          </a:p>
          <a:p>
            <a:r>
              <a:rPr lang="en-US" b="1" dirty="0">
                <a:solidFill>
                  <a:srgbClr val="92D050"/>
                </a:solidFill>
              </a:rPr>
              <a:t>We can avoid some computations:</a:t>
            </a:r>
          </a:p>
          <a:p>
            <a:pPr marL="361950"/>
            <a:r>
              <a:rPr lang="en-US" b="1" dirty="0">
                <a:solidFill>
                  <a:srgbClr val="92D050"/>
                </a:solidFill>
              </a:rPr>
              <a:t>If the successor is in CLOSED =&gt; move on</a:t>
            </a:r>
            <a:endParaRPr lang="ru-RU" sz="1400" b="1" dirty="0">
              <a:solidFill>
                <a:srgbClr val="92D050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3447B2C3-234C-4940-A7C2-3DEC0A19420E}"/>
              </a:ext>
            </a:extLst>
          </p:cNvPr>
          <p:cNvSpPr/>
          <p:nvPr/>
        </p:nvSpPr>
        <p:spPr>
          <a:xfrm>
            <a:off x="428070" y="2647507"/>
            <a:ext cx="943530" cy="3125972"/>
          </a:xfrm>
          <a:custGeom>
            <a:avLst/>
            <a:gdLst>
              <a:gd name="connsiteX0" fmla="*/ 943530 w 943530"/>
              <a:gd name="connsiteY0" fmla="*/ 0 h 3125972"/>
              <a:gd name="connsiteX1" fmla="*/ 29130 w 943530"/>
              <a:gd name="connsiteY1" fmla="*/ 1679944 h 3125972"/>
              <a:gd name="connsiteX2" fmla="*/ 316209 w 943530"/>
              <a:gd name="connsiteY2" fmla="*/ 3125972 h 312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530" h="3125972">
                <a:moveTo>
                  <a:pt x="943530" y="0"/>
                </a:moveTo>
                <a:cubicBezTo>
                  <a:pt x="538606" y="579474"/>
                  <a:pt x="133683" y="1158949"/>
                  <a:pt x="29130" y="1679944"/>
                </a:cubicBezTo>
                <a:cubicBezTo>
                  <a:pt x="-75423" y="2200939"/>
                  <a:pt x="120393" y="2663455"/>
                  <a:pt x="316209" y="3125972"/>
                </a:cubicBezTo>
              </a:path>
            </a:pathLst>
          </a:custGeom>
          <a:noFill/>
          <a:ln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9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example : Observations</a:t>
            </a:r>
            <a:br>
              <a:rPr lang="en-US" dirty="0"/>
            </a:br>
            <a:r>
              <a:rPr lang="en-US" dirty="0"/>
              <a:t>questions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66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207074" y="1549512"/>
            <a:ext cx="4924108" cy="412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CLOSED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OPEN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# all nodes in the graph were expanded</a:t>
            </a:r>
          </a:p>
          <a:p>
            <a:r>
              <a:rPr lang="en-US" sz="2400" b="0" dirty="0">
                <a:cs typeface="Times New Roman" panose="02020603050405020304" pitchFamily="18" charset="0"/>
              </a:rPr>
              <a:t>	Can we stop expansions earlier?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361950" indent="0"/>
            <a:endParaRPr lang="en-US" sz="2400" b="0" dirty="0">
              <a:cs typeface="Times New Roman" panose="02020603050405020304" pitchFamily="18" charset="0"/>
            </a:endParaRPr>
          </a:p>
          <a:p>
            <a:endParaRPr lang="en-US" sz="2400" b="0" dirty="0"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7" y="4025908"/>
            <a:ext cx="3633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= {}</a:t>
            </a:r>
          </a:p>
          <a:p>
            <a:r>
              <a:rPr lang="en-US" sz="2400" b="1" dirty="0"/>
              <a:t>Closed = {</a:t>
            </a:r>
            <a:r>
              <a:rPr lang="en-US" sz="2000" b="1" dirty="0">
                <a:solidFill>
                  <a:srgbClr val="7030A0"/>
                </a:solidFill>
              </a:rPr>
              <a:t>start, B1, C2, B2, A1, C3, A2, B3, goal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</a:t>
            </a:r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9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F689D04F-C50B-430D-9E95-BA4476217062}"/>
              </a:ext>
            </a:extLst>
          </p:cNvPr>
          <p:cNvSpPr/>
          <p:nvPr/>
        </p:nvSpPr>
        <p:spPr>
          <a:xfrm>
            <a:off x="9542137" y="3052063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22">
            <a:extLst>
              <a:ext uri="{FF2B5EF4-FFF2-40B4-BE49-F238E27FC236}">
                <a16:creationId xmlns:a16="http://schemas.microsoft.com/office/drawing/2014/main" xmlns="" id="{DD65B4BA-AA12-44DB-8643-087117825DFA}"/>
              </a:ext>
            </a:extLst>
          </p:cNvPr>
          <p:cNvCxnSpPr>
            <a:cxnSpLocks/>
          </p:cNvCxnSpPr>
          <p:nvPr/>
        </p:nvCxnSpPr>
        <p:spPr>
          <a:xfrm>
            <a:off x="10073111" y="3374625"/>
            <a:ext cx="67165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22">
            <a:extLst>
              <a:ext uri="{FF2B5EF4-FFF2-40B4-BE49-F238E27FC236}">
                <a16:creationId xmlns:a16="http://schemas.microsoft.com/office/drawing/2014/main" xmlns="" id="{75A50ECA-0194-4C8F-95E4-93BF613C2DF3}"/>
              </a:ext>
            </a:extLst>
          </p:cNvPr>
          <p:cNvCxnSpPr>
            <a:cxnSpLocks/>
          </p:cNvCxnSpPr>
          <p:nvPr/>
        </p:nvCxnSpPr>
        <p:spPr>
          <a:xfrm flipV="1">
            <a:off x="10073111" y="2541939"/>
            <a:ext cx="625365" cy="5826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2">
            <a:extLst>
              <a:ext uri="{FF2B5EF4-FFF2-40B4-BE49-F238E27FC236}">
                <a16:creationId xmlns:a16="http://schemas.microsoft.com/office/drawing/2014/main" xmlns="" id="{CE98C0B4-CC52-411D-9905-891E282B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4608" y="22821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xmlns="" id="{843CE668-4926-43E0-ABC5-0B0BDD93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2819F51D-8110-421A-9DEA-0DE74A018187}"/>
              </a:ext>
            </a:extLst>
          </p:cNvPr>
          <p:cNvSpPr/>
          <p:nvPr/>
        </p:nvSpPr>
        <p:spPr>
          <a:xfrm>
            <a:off x="9520875" y="2190826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 стрелкой 22">
            <a:extLst>
              <a:ext uri="{FF2B5EF4-FFF2-40B4-BE49-F238E27FC236}">
                <a16:creationId xmlns:a16="http://schemas.microsoft.com/office/drawing/2014/main" xmlns="" id="{DCE33B66-C8DF-473D-9F56-1B6010478214}"/>
              </a:ext>
            </a:extLst>
          </p:cNvPr>
          <p:cNvCxnSpPr>
            <a:cxnSpLocks/>
          </p:cNvCxnSpPr>
          <p:nvPr/>
        </p:nvCxnSpPr>
        <p:spPr>
          <a:xfrm flipV="1">
            <a:off x="10101831" y="1763365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2">
            <a:extLst>
              <a:ext uri="{FF2B5EF4-FFF2-40B4-BE49-F238E27FC236}">
                <a16:creationId xmlns:a16="http://schemas.microsoft.com/office/drawing/2014/main" xmlns="" id="{F20F5526-2245-4BD0-91F0-9BAAAE556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1436954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28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F310B5A1-AB87-433A-B92A-5B44D4463029}"/>
              </a:ext>
            </a:extLst>
          </p:cNvPr>
          <p:cNvSpPr/>
          <p:nvPr/>
        </p:nvSpPr>
        <p:spPr>
          <a:xfrm>
            <a:off x="8698830" y="134972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DC9FAF18-F930-4A0C-ACF3-CD41780017A1}"/>
              </a:ext>
            </a:extLst>
          </p:cNvPr>
          <p:cNvSpPr/>
          <p:nvPr/>
        </p:nvSpPr>
        <p:spPr>
          <a:xfrm>
            <a:off x="9533746" y="134846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84D86D21-976E-416B-9D7E-200B3E9E4E48}"/>
              </a:ext>
            </a:extLst>
          </p:cNvPr>
          <p:cNvSpPr/>
          <p:nvPr/>
        </p:nvSpPr>
        <p:spPr>
          <a:xfrm>
            <a:off x="10415403" y="1343247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AE34B786-E1C2-4443-B7C5-CC621E52B685}"/>
              </a:ext>
            </a:extLst>
          </p:cNvPr>
          <p:cNvSpPr/>
          <p:nvPr/>
        </p:nvSpPr>
        <p:spPr>
          <a:xfrm>
            <a:off x="10385023" y="2198784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847898B7-A9BF-49D5-9B39-67AE73DB215F}"/>
              </a:ext>
            </a:extLst>
          </p:cNvPr>
          <p:cNvSpPr/>
          <p:nvPr/>
        </p:nvSpPr>
        <p:spPr>
          <a:xfrm>
            <a:off x="10385023" y="3068005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ED2495-B489-4226-A60B-970899632A88}"/>
              </a:ext>
            </a:extLst>
          </p:cNvPr>
          <p:cNvSpPr txBox="1"/>
          <p:nvPr/>
        </p:nvSpPr>
        <p:spPr>
          <a:xfrm>
            <a:off x="4764965" y="2371603"/>
            <a:ext cx="1819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(Dijkstra) </a:t>
            </a:r>
            <a:r>
              <a:rPr lang="en-US" sz="2400" b="1" dirty="0">
                <a:solidFill>
                  <a:srgbClr val="FFC000"/>
                </a:solidFill>
              </a:rPr>
              <a:t>YES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8745D23F-5C5A-4CAD-948F-496391A55D04}"/>
              </a:ext>
            </a:extLst>
          </p:cNvPr>
          <p:cNvSpPr txBox="1"/>
          <p:nvPr/>
        </p:nvSpPr>
        <p:spPr>
          <a:xfrm>
            <a:off x="4764965" y="3624147"/>
            <a:ext cx="178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(Dijkstra)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6ABB3010-8657-4549-9B27-D98C54A30279}"/>
              </a:ext>
            </a:extLst>
          </p:cNvPr>
          <p:cNvSpPr txBox="1"/>
          <p:nvPr/>
        </p:nvSpPr>
        <p:spPr>
          <a:xfrm>
            <a:off x="751373" y="5565338"/>
            <a:ext cx="34902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No nodes are RE-OPENED</a:t>
            </a:r>
          </a:p>
          <a:p>
            <a:r>
              <a:rPr lang="en-US" b="1" dirty="0">
                <a:solidFill>
                  <a:srgbClr val="92D050"/>
                </a:solidFill>
              </a:rPr>
              <a:t>We can avoid some computations:</a:t>
            </a:r>
          </a:p>
          <a:p>
            <a:pPr marL="361950"/>
            <a:r>
              <a:rPr lang="en-US" b="1" dirty="0">
                <a:solidFill>
                  <a:srgbClr val="92D050"/>
                </a:solidFill>
              </a:rPr>
              <a:t>If the successor is in CLOSED =&gt; move on</a:t>
            </a:r>
            <a:endParaRPr lang="ru-RU" sz="1400" b="1" dirty="0">
              <a:solidFill>
                <a:srgbClr val="92D050"/>
              </a:solidFill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xmlns="" id="{C8F31C60-846F-41E3-85D5-E90F8D550167}"/>
              </a:ext>
            </a:extLst>
          </p:cNvPr>
          <p:cNvSpPr/>
          <p:nvPr/>
        </p:nvSpPr>
        <p:spPr>
          <a:xfrm>
            <a:off x="428070" y="2647507"/>
            <a:ext cx="943530" cy="3125972"/>
          </a:xfrm>
          <a:custGeom>
            <a:avLst/>
            <a:gdLst>
              <a:gd name="connsiteX0" fmla="*/ 943530 w 943530"/>
              <a:gd name="connsiteY0" fmla="*/ 0 h 3125972"/>
              <a:gd name="connsiteX1" fmla="*/ 29130 w 943530"/>
              <a:gd name="connsiteY1" fmla="*/ 1679944 h 3125972"/>
              <a:gd name="connsiteX2" fmla="*/ 316209 w 943530"/>
              <a:gd name="connsiteY2" fmla="*/ 3125972 h 312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530" h="3125972">
                <a:moveTo>
                  <a:pt x="943530" y="0"/>
                </a:moveTo>
                <a:cubicBezTo>
                  <a:pt x="538606" y="579474"/>
                  <a:pt x="133683" y="1158949"/>
                  <a:pt x="29130" y="1679944"/>
                </a:cubicBezTo>
                <a:cubicBezTo>
                  <a:pt x="-75423" y="2200939"/>
                  <a:pt x="120393" y="2663455"/>
                  <a:pt x="316209" y="3125972"/>
                </a:cubicBezTo>
              </a:path>
            </a:pathLst>
          </a:custGeom>
          <a:noFill/>
          <a:ln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52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example : Observations</a:t>
            </a:r>
            <a:br>
              <a:rPr lang="en-US" dirty="0"/>
            </a:br>
            <a:r>
              <a:rPr lang="en-US" dirty="0"/>
              <a:t>questions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67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207074" y="1549512"/>
            <a:ext cx="4924108" cy="412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CLOSED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OPEN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# all nodes in the graph were expanded</a:t>
            </a:r>
          </a:p>
          <a:p>
            <a:r>
              <a:rPr lang="en-US" sz="2400" b="0" dirty="0">
                <a:cs typeface="Times New Roman" panose="02020603050405020304" pitchFamily="18" charset="0"/>
              </a:rPr>
              <a:t>	Can we stop expansions earlier?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361950" indent="0"/>
            <a:endParaRPr lang="en-US" sz="2400" b="0" dirty="0">
              <a:cs typeface="Times New Roman" panose="02020603050405020304" pitchFamily="18" charset="0"/>
            </a:endParaRPr>
          </a:p>
          <a:p>
            <a:endParaRPr lang="en-US" sz="2400" b="0" dirty="0"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7" y="4025908"/>
            <a:ext cx="3633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= {}</a:t>
            </a:r>
          </a:p>
          <a:p>
            <a:r>
              <a:rPr lang="en-US" sz="2400" b="1" dirty="0"/>
              <a:t>Closed = {</a:t>
            </a:r>
            <a:r>
              <a:rPr lang="en-US" sz="2000" b="1" dirty="0">
                <a:solidFill>
                  <a:srgbClr val="7030A0"/>
                </a:solidFill>
              </a:rPr>
              <a:t>start, B1, C2, B2, A1, C3, A2, B3, goal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</a:t>
            </a:r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9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F689D04F-C50B-430D-9E95-BA4476217062}"/>
              </a:ext>
            </a:extLst>
          </p:cNvPr>
          <p:cNvSpPr/>
          <p:nvPr/>
        </p:nvSpPr>
        <p:spPr>
          <a:xfrm>
            <a:off x="9542137" y="3052063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22">
            <a:extLst>
              <a:ext uri="{FF2B5EF4-FFF2-40B4-BE49-F238E27FC236}">
                <a16:creationId xmlns:a16="http://schemas.microsoft.com/office/drawing/2014/main" xmlns="" id="{DD65B4BA-AA12-44DB-8643-087117825DFA}"/>
              </a:ext>
            </a:extLst>
          </p:cNvPr>
          <p:cNvCxnSpPr>
            <a:cxnSpLocks/>
          </p:cNvCxnSpPr>
          <p:nvPr/>
        </p:nvCxnSpPr>
        <p:spPr>
          <a:xfrm>
            <a:off x="10073111" y="3374625"/>
            <a:ext cx="67165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22">
            <a:extLst>
              <a:ext uri="{FF2B5EF4-FFF2-40B4-BE49-F238E27FC236}">
                <a16:creationId xmlns:a16="http://schemas.microsoft.com/office/drawing/2014/main" xmlns="" id="{75A50ECA-0194-4C8F-95E4-93BF613C2DF3}"/>
              </a:ext>
            </a:extLst>
          </p:cNvPr>
          <p:cNvCxnSpPr>
            <a:cxnSpLocks/>
          </p:cNvCxnSpPr>
          <p:nvPr/>
        </p:nvCxnSpPr>
        <p:spPr>
          <a:xfrm flipV="1">
            <a:off x="10073111" y="2541939"/>
            <a:ext cx="625365" cy="5826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2">
            <a:extLst>
              <a:ext uri="{FF2B5EF4-FFF2-40B4-BE49-F238E27FC236}">
                <a16:creationId xmlns:a16="http://schemas.microsoft.com/office/drawing/2014/main" xmlns="" id="{CE98C0B4-CC52-411D-9905-891E282B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4608" y="22821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xmlns="" id="{843CE668-4926-43E0-ABC5-0B0BDD93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2819F51D-8110-421A-9DEA-0DE74A018187}"/>
              </a:ext>
            </a:extLst>
          </p:cNvPr>
          <p:cNvSpPr/>
          <p:nvPr/>
        </p:nvSpPr>
        <p:spPr>
          <a:xfrm>
            <a:off x="9520875" y="2190826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 стрелкой 22">
            <a:extLst>
              <a:ext uri="{FF2B5EF4-FFF2-40B4-BE49-F238E27FC236}">
                <a16:creationId xmlns:a16="http://schemas.microsoft.com/office/drawing/2014/main" xmlns="" id="{DCE33B66-C8DF-473D-9F56-1B6010478214}"/>
              </a:ext>
            </a:extLst>
          </p:cNvPr>
          <p:cNvCxnSpPr>
            <a:cxnSpLocks/>
          </p:cNvCxnSpPr>
          <p:nvPr/>
        </p:nvCxnSpPr>
        <p:spPr>
          <a:xfrm flipV="1">
            <a:off x="10101831" y="1763365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2">
            <a:extLst>
              <a:ext uri="{FF2B5EF4-FFF2-40B4-BE49-F238E27FC236}">
                <a16:creationId xmlns:a16="http://schemas.microsoft.com/office/drawing/2014/main" xmlns="" id="{F20F5526-2245-4BD0-91F0-9BAAAE556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1436954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28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F310B5A1-AB87-433A-B92A-5B44D4463029}"/>
              </a:ext>
            </a:extLst>
          </p:cNvPr>
          <p:cNvSpPr/>
          <p:nvPr/>
        </p:nvSpPr>
        <p:spPr>
          <a:xfrm>
            <a:off x="8698830" y="134972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DC9FAF18-F930-4A0C-ACF3-CD41780017A1}"/>
              </a:ext>
            </a:extLst>
          </p:cNvPr>
          <p:cNvSpPr/>
          <p:nvPr/>
        </p:nvSpPr>
        <p:spPr>
          <a:xfrm>
            <a:off x="9533746" y="134846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84D86D21-976E-416B-9D7E-200B3E9E4E48}"/>
              </a:ext>
            </a:extLst>
          </p:cNvPr>
          <p:cNvSpPr/>
          <p:nvPr/>
        </p:nvSpPr>
        <p:spPr>
          <a:xfrm>
            <a:off x="10415403" y="1343247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AE34B786-E1C2-4443-B7C5-CC621E52B685}"/>
              </a:ext>
            </a:extLst>
          </p:cNvPr>
          <p:cNvSpPr/>
          <p:nvPr/>
        </p:nvSpPr>
        <p:spPr>
          <a:xfrm>
            <a:off x="10385023" y="2198784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847898B7-A9BF-49D5-9B39-67AE73DB215F}"/>
              </a:ext>
            </a:extLst>
          </p:cNvPr>
          <p:cNvSpPr/>
          <p:nvPr/>
        </p:nvSpPr>
        <p:spPr>
          <a:xfrm>
            <a:off x="10385023" y="3068005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ED2495-B489-4226-A60B-970899632A88}"/>
              </a:ext>
            </a:extLst>
          </p:cNvPr>
          <p:cNvSpPr txBox="1"/>
          <p:nvPr/>
        </p:nvSpPr>
        <p:spPr>
          <a:xfrm>
            <a:off x="4764965" y="2371603"/>
            <a:ext cx="1819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(Dijkstra) </a:t>
            </a:r>
            <a:r>
              <a:rPr lang="en-US" sz="2400" b="1" dirty="0">
                <a:solidFill>
                  <a:srgbClr val="FFC000"/>
                </a:solidFill>
              </a:rPr>
              <a:t>YES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8745D23F-5C5A-4CAD-948F-496391A55D04}"/>
              </a:ext>
            </a:extLst>
          </p:cNvPr>
          <p:cNvSpPr txBox="1"/>
          <p:nvPr/>
        </p:nvSpPr>
        <p:spPr>
          <a:xfrm>
            <a:off x="4764965" y="3624147"/>
            <a:ext cx="178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(Dijkstra)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6ABB3010-8657-4549-9B27-D98C54A30279}"/>
              </a:ext>
            </a:extLst>
          </p:cNvPr>
          <p:cNvSpPr txBox="1"/>
          <p:nvPr/>
        </p:nvSpPr>
        <p:spPr>
          <a:xfrm>
            <a:off x="751373" y="5565338"/>
            <a:ext cx="34902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No nodes are RE-OPENED</a:t>
            </a:r>
          </a:p>
          <a:p>
            <a:r>
              <a:rPr lang="en-US" b="1" dirty="0">
                <a:solidFill>
                  <a:srgbClr val="92D050"/>
                </a:solidFill>
              </a:rPr>
              <a:t>We can avoid some computations:</a:t>
            </a:r>
          </a:p>
          <a:p>
            <a:pPr marL="361950"/>
            <a:r>
              <a:rPr lang="en-US" b="1" dirty="0">
                <a:solidFill>
                  <a:srgbClr val="92D050"/>
                </a:solidFill>
              </a:rPr>
              <a:t>If the successor is in CLOSED =&gt; move on</a:t>
            </a:r>
            <a:endParaRPr lang="ru-RU" sz="1400" b="1" dirty="0">
              <a:solidFill>
                <a:srgbClr val="92D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9500C791-CC33-44CD-BCF3-7F9E7432806D}"/>
              </a:ext>
            </a:extLst>
          </p:cNvPr>
          <p:cNvSpPr txBox="1"/>
          <p:nvPr/>
        </p:nvSpPr>
        <p:spPr>
          <a:xfrm>
            <a:off x="4584096" y="5637668"/>
            <a:ext cx="2181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It depends on the edge cost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1ECACC8E-CD95-4328-ABB6-B14AA4AB6C75}"/>
              </a:ext>
            </a:extLst>
          </p:cNvPr>
          <p:cNvSpPr/>
          <p:nvPr/>
        </p:nvSpPr>
        <p:spPr>
          <a:xfrm>
            <a:off x="5390707" y="4104167"/>
            <a:ext cx="510363" cy="1637414"/>
          </a:xfrm>
          <a:custGeom>
            <a:avLst/>
            <a:gdLst>
              <a:gd name="connsiteX0" fmla="*/ 0 w 510363"/>
              <a:gd name="connsiteY0" fmla="*/ 0 h 1637414"/>
              <a:gd name="connsiteX1" fmla="*/ 510363 w 510363"/>
              <a:gd name="connsiteY1" fmla="*/ 850605 h 1637414"/>
              <a:gd name="connsiteX2" fmla="*/ 0 w 510363"/>
              <a:gd name="connsiteY2" fmla="*/ 1637414 h 163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363" h="1637414">
                <a:moveTo>
                  <a:pt x="0" y="0"/>
                </a:moveTo>
                <a:cubicBezTo>
                  <a:pt x="255181" y="288851"/>
                  <a:pt x="510363" y="577703"/>
                  <a:pt x="510363" y="850605"/>
                </a:cubicBezTo>
                <a:cubicBezTo>
                  <a:pt x="510363" y="1123507"/>
                  <a:pt x="255181" y="1380460"/>
                  <a:pt x="0" y="1637414"/>
                </a:cubicBezTo>
              </a:path>
            </a:pathLst>
          </a:custGeom>
          <a:noFill/>
          <a:ln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8EB318C3-0C0E-4F58-9098-C06FFE1904AC}"/>
              </a:ext>
            </a:extLst>
          </p:cNvPr>
          <p:cNvSpPr/>
          <p:nvPr/>
        </p:nvSpPr>
        <p:spPr>
          <a:xfrm>
            <a:off x="428070" y="2647507"/>
            <a:ext cx="943530" cy="3125972"/>
          </a:xfrm>
          <a:custGeom>
            <a:avLst/>
            <a:gdLst>
              <a:gd name="connsiteX0" fmla="*/ 943530 w 943530"/>
              <a:gd name="connsiteY0" fmla="*/ 0 h 3125972"/>
              <a:gd name="connsiteX1" fmla="*/ 29130 w 943530"/>
              <a:gd name="connsiteY1" fmla="*/ 1679944 h 3125972"/>
              <a:gd name="connsiteX2" fmla="*/ 316209 w 943530"/>
              <a:gd name="connsiteY2" fmla="*/ 3125972 h 312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530" h="3125972">
                <a:moveTo>
                  <a:pt x="943530" y="0"/>
                </a:moveTo>
                <a:cubicBezTo>
                  <a:pt x="538606" y="579474"/>
                  <a:pt x="133683" y="1158949"/>
                  <a:pt x="29130" y="1679944"/>
                </a:cubicBezTo>
                <a:cubicBezTo>
                  <a:pt x="-75423" y="2200939"/>
                  <a:pt x="120393" y="2663455"/>
                  <a:pt x="316209" y="3125972"/>
                </a:cubicBezTo>
              </a:path>
            </a:pathLst>
          </a:custGeom>
          <a:noFill/>
          <a:ln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4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example : Observations</a:t>
            </a:r>
            <a:br>
              <a:rPr lang="en-US" dirty="0"/>
            </a:br>
            <a:r>
              <a:rPr lang="en-US" dirty="0"/>
              <a:t>questions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68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207074" y="1549512"/>
            <a:ext cx="4924108" cy="412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CLOSED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OPEN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# all nodes in the graph were expanded</a:t>
            </a:r>
          </a:p>
          <a:p>
            <a:r>
              <a:rPr lang="en-US" sz="2400" b="0" dirty="0">
                <a:cs typeface="Times New Roman" panose="02020603050405020304" pitchFamily="18" charset="0"/>
              </a:rPr>
              <a:t>	Can we stop expansions earlier?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361950" indent="0"/>
            <a:endParaRPr lang="en-US" sz="2400" b="0" dirty="0">
              <a:cs typeface="Times New Roman" panose="02020603050405020304" pitchFamily="18" charset="0"/>
            </a:endParaRPr>
          </a:p>
          <a:p>
            <a:endParaRPr lang="en-US" sz="2400" b="0" dirty="0"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7" y="4025908"/>
            <a:ext cx="3633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= {}</a:t>
            </a:r>
          </a:p>
          <a:p>
            <a:r>
              <a:rPr lang="en-US" sz="2400" b="1" dirty="0"/>
              <a:t>Closed = {</a:t>
            </a:r>
            <a:r>
              <a:rPr lang="en-US" sz="2000" b="1" dirty="0">
                <a:solidFill>
                  <a:srgbClr val="7030A0"/>
                </a:solidFill>
              </a:rPr>
              <a:t>start, B1, C2, B2, A1, C3, A2, B3, goal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</a:t>
            </a:r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9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F689D04F-C50B-430D-9E95-BA4476217062}"/>
              </a:ext>
            </a:extLst>
          </p:cNvPr>
          <p:cNvSpPr/>
          <p:nvPr/>
        </p:nvSpPr>
        <p:spPr>
          <a:xfrm>
            <a:off x="9542137" y="3052063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22">
            <a:extLst>
              <a:ext uri="{FF2B5EF4-FFF2-40B4-BE49-F238E27FC236}">
                <a16:creationId xmlns:a16="http://schemas.microsoft.com/office/drawing/2014/main" xmlns="" id="{DD65B4BA-AA12-44DB-8643-087117825DFA}"/>
              </a:ext>
            </a:extLst>
          </p:cNvPr>
          <p:cNvCxnSpPr>
            <a:cxnSpLocks/>
          </p:cNvCxnSpPr>
          <p:nvPr/>
        </p:nvCxnSpPr>
        <p:spPr>
          <a:xfrm>
            <a:off x="10073111" y="3374625"/>
            <a:ext cx="67165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22">
            <a:extLst>
              <a:ext uri="{FF2B5EF4-FFF2-40B4-BE49-F238E27FC236}">
                <a16:creationId xmlns:a16="http://schemas.microsoft.com/office/drawing/2014/main" xmlns="" id="{75A50ECA-0194-4C8F-95E4-93BF613C2DF3}"/>
              </a:ext>
            </a:extLst>
          </p:cNvPr>
          <p:cNvCxnSpPr>
            <a:cxnSpLocks/>
          </p:cNvCxnSpPr>
          <p:nvPr/>
        </p:nvCxnSpPr>
        <p:spPr>
          <a:xfrm flipV="1">
            <a:off x="10073111" y="2541939"/>
            <a:ext cx="625365" cy="5826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2">
            <a:extLst>
              <a:ext uri="{FF2B5EF4-FFF2-40B4-BE49-F238E27FC236}">
                <a16:creationId xmlns:a16="http://schemas.microsoft.com/office/drawing/2014/main" xmlns="" id="{CE98C0B4-CC52-411D-9905-891E282B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4608" y="22821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xmlns="" id="{843CE668-4926-43E0-ABC5-0B0BDD93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2819F51D-8110-421A-9DEA-0DE74A018187}"/>
              </a:ext>
            </a:extLst>
          </p:cNvPr>
          <p:cNvSpPr/>
          <p:nvPr/>
        </p:nvSpPr>
        <p:spPr>
          <a:xfrm>
            <a:off x="9520875" y="2190826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 стрелкой 22">
            <a:extLst>
              <a:ext uri="{FF2B5EF4-FFF2-40B4-BE49-F238E27FC236}">
                <a16:creationId xmlns:a16="http://schemas.microsoft.com/office/drawing/2014/main" xmlns="" id="{DCE33B66-C8DF-473D-9F56-1B6010478214}"/>
              </a:ext>
            </a:extLst>
          </p:cNvPr>
          <p:cNvCxnSpPr>
            <a:cxnSpLocks/>
          </p:cNvCxnSpPr>
          <p:nvPr/>
        </p:nvCxnSpPr>
        <p:spPr>
          <a:xfrm flipV="1">
            <a:off x="10101831" y="1763365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2">
            <a:extLst>
              <a:ext uri="{FF2B5EF4-FFF2-40B4-BE49-F238E27FC236}">
                <a16:creationId xmlns:a16="http://schemas.microsoft.com/office/drawing/2014/main" xmlns="" id="{F20F5526-2245-4BD0-91F0-9BAAAE556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1436954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28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F310B5A1-AB87-433A-B92A-5B44D4463029}"/>
              </a:ext>
            </a:extLst>
          </p:cNvPr>
          <p:cNvSpPr/>
          <p:nvPr/>
        </p:nvSpPr>
        <p:spPr>
          <a:xfrm>
            <a:off x="8698830" y="134972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DC9FAF18-F930-4A0C-ACF3-CD41780017A1}"/>
              </a:ext>
            </a:extLst>
          </p:cNvPr>
          <p:cNvSpPr/>
          <p:nvPr/>
        </p:nvSpPr>
        <p:spPr>
          <a:xfrm>
            <a:off x="9533746" y="134846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84D86D21-976E-416B-9D7E-200B3E9E4E48}"/>
              </a:ext>
            </a:extLst>
          </p:cNvPr>
          <p:cNvSpPr/>
          <p:nvPr/>
        </p:nvSpPr>
        <p:spPr>
          <a:xfrm>
            <a:off x="10415403" y="1343247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AE34B786-E1C2-4443-B7C5-CC621E52B685}"/>
              </a:ext>
            </a:extLst>
          </p:cNvPr>
          <p:cNvSpPr/>
          <p:nvPr/>
        </p:nvSpPr>
        <p:spPr>
          <a:xfrm>
            <a:off x="10385023" y="2198784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847898B7-A9BF-49D5-9B39-67AE73DB215F}"/>
              </a:ext>
            </a:extLst>
          </p:cNvPr>
          <p:cNvSpPr/>
          <p:nvPr/>
        </p:nvSpPr>
        <p:spPr>
          <a:xfrm>
            <a:off x="10385023" y="3068005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ED2495-B489-4226-A60B-970899632A88}"/>
              </a:ext>
            </a:extLst>
          </p:cNvPr>
          <p:cNvSpPr txBox="1"/>
          <p:nvPr/>
        </p:nvSpPr>
        <p:spPr>
          <a:xfrm>
            <a:off x="4764965" y="2371603"/>
            <a:ext cx="1819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(Dijkstra) </a:t>
            </a:r>
            <a:r>
              <a:rPr lang="en-US" sz="2400" b="1" dirty="0">
                <a:solidFill>
                  <a:srgbClr val="FFC000"/>
                </a:solidFill>
              </a:rPr>
              <a:t>YES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8745D23F-5C5A-4CAD-948F-496391A55D04}"/>
              </a:ext>
            </a:extLst>
          </p:cNvPr>
          <p:cNvSpPr txBox="1"/>
          <p:nvPr/>
        </p:nvSpPr>
        <p:spPr>
          <a:xfrm>
            <a:off x="4764965" y="3624147"/>
            <a:ext cx="178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(Dijkstra)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6ABB3010-8657-4549-9B27-D98C54A30279}"/>
              </a:ext>
            </a:extLst>
          </p:cNvPr>
          <p:cNvSpPr txBox="1"/>
          <p:nvPr/>
        </p:nvSpPr>
        <p:spPr>
          <a:xfrm>
            <a:off x="751373" y="5565338"/>
            <a:ext cx="34902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No nodes are RE-OPENED</a:t>
            </a:r>
          </a:p>
          <a:p>
            <a:r>
              <a:rPr lang="en-US" b="1" dirty="0">
                <a:solidFill>
                  <a:srgbClr val="92D050"/>
                </a:solidFill>
              </a:rPr>
              <a:t>We can avoid some computations:</a:t>
            </a:r>
          </a:p>
          <a:p>
            <a:pPr marL="361950"/>
            <a:r>
              <a:rPr lang="en-US" b="1" dirty="0">
                <a:solidFill>
                  <a:srgbClr val="92D050"/>
                </a:solidFill>
              </a:rPr>
              <a:t>If the successor is in CLOSED =&gt; move on</a:t>
            </a:r>
            <a:endParaRPr lang="ru-RU" sz="1400" b="1" dirty="0">
              <a:solidFill>
                <a:srgbClr val="92D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9500C791-CC33-44CD-BCF3-7F9E7432806D}"/>
              </a:ext>
            </a:extLst>
          </p:cNvPr>
          <p:cNvSpPr txBox="1"/>
          <p:nvPr/>
        </p:nvSpPr>
        <p:spPr>
          <a:xfrm>
            <a:off x="4584096" y="5637668"/>
            <a:ext cx="2181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It depends on the edge cost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1ECACC8E-CD95-4328-ABB6-B14AA4AB6C75}"/>
              </a:ext>
            </a:extLst>
          </p:cNvPr>
          <p:cNvSpPr/>
          <p:nvPr/>
        </p:nvSpPr>
        <p:spPr>
          <a:xfrm>
            <a:off x="5390707" y="4104167"/>
            <a:ext cx="510363" cy="1637414"/>
          </a:xfrm>
          <a:custGeom>
            <a:avLst/>
            <a:gdLst>
              <a:gd name="connsiteX0" fmla="*/ 0 w 510363"/>
              <a:gd name="connsiteY0" fmla="*/ 0 h 1637414"/>
              <a:gd name="connsiteX1" fmla="*/ 510363 w 510363"/>
              <a:gd name="connsiteY1" fmla="*/ 850605 h 1637414"/>
              <a:gd name="connsiteX2" fmla="*/ 0 w 510363"/>
              <a:gd name="connsiteY2" fmla="*/ 1637414 h 163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363" h="1637414">
                <a:moveTo>
                  <a:pt x="0" y="0"/>
                </a:moveTo>
                <a:cubicBezTo>
                  <a:pt x="255181" y="288851"/>
                  <a:pt x="510363" y="577703"/>
                  <a:pt x="510363" y="850605"/>
                </a:cubicBezTo>
                <a:cubicBezTo>
                  <a:pt x="510363" y="1123507"/>
                  <a:pt x="255181" y="1380460"/>
                  <a:pt x="0" y="1637414"/>
                </a:cubicBezTo>
              </a:path>
            </a:pathLst>
          </a:custGeom>
          <a:noFill/>
          <a:ln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8EB318C3-0C0E-4F58-9098-C06FFE1904AC}"/>
              </a:ext>
            </a:extLst>
          </p:cNvPr>
          <p:cNvSpPr/>
          <p:nvPr/>
        </p:nvSpPr>
        <p:spPr>
          <a:xfrm>
            <a:off x="428070" y="2647507"/>
            <a:ext cx="943530" cy="3125972"/>
          </a:xfrm>
          <a:custGeom>
            <a:avLst/>
            <a:gdLst>
              <a:gd name="connsiteX0" fmla="*/ 943530 w 943530"/>
              <a:gd name="connsiteY0" fmla="*/ 0 h 3125972"/>
              <a:gd name="connsiteX1" fmla="*/ 29130 w 943530"/>
              <a:gd name="connsiteY1" fmla="*/ 1679944 h 3125972"/>
              <a:gd name="connsiteX2" fmla="*/ 316209 w 943530"/>
              <a:gd name="connsiteY2" fmla="*/ 3125972 h 312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530" h="3125972">
                <a:moveTo>
                  <a:pt x="943530" y="0"/>
                </a:moveTo>
                <a:cubicBezTo>
                  <a:pt x="538606" y="579474"/>
                  <a:pt x="133683" y="1158949"/>
                  <a:pt x="29130" y="1679944"/>
                </a:cubicBezTo>
                <a:cubicBezTo>
                  <a:pt x="-75423" y="2200939"/>
                  <a:pt x="120393" y="2663455"/>
                  <a:pt x="316209" y="3125972"/>
                </a:cubicBezTo>
              </a:path>
            </a:pathLst>
          </a:custGeom>
          <a:noFill/>
          <a:ln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E07B5443-1C85-44D0-A4A4-7226910E9607}"/>
              </a:ext>
            </a:extLst>
          </p:cNvPr>
          <p:cNvSpPr txBox="1"/>
          <p:nvPr/>
        </p:nvSpPr>
        <p:spPr>
          <a:xfrm>
            <a:off x="5907273" y="4995404"/>
            <a:ext cx="2669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(Dijkstra) </a:t>
            </a:r>
            <a:r>
              <a:rPr lang="en-US" sz="2400" b="1" dirty="0">
                <a:solidFill>
                  <a:srgbClr val="00B0F0"/>
                </a:solidFill>
              </a:rPr>
              <a:t>It depends</a:t>
            </a:r>
            <a:endParaRPr lang="ru-R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7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example : Observations</a:t>
            </a:r>
            <a:br>
              <a:rPr lang="en-US" dirty="0"/>
            </a:br>
            <a:r>
              <a:rPr lang="en-US" dirty="0"/>
              <a:t>questions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69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207074" y="1549512"/>
            <a:ext cx="4924108" cy="412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CLOSED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OPEN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# all nodes in the graph were expanded</a:t>
            </a:r>
          </a:p>
          <a:p>
            <a:r>
              <a:rPr lang="en-US" sz="2400" b="0" dirty="0">
                <a:cs typeface="Times New Roman" panose="02020603050405020304" pitchFamily="18" charset="0"/>
              </a:rPr>
              <a:t>	Can we stop expansions earlier?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361950" indent="0"/>
            <a:endParaRPr lang="en-US" sz="2400" b="0" dirty="0">
              <a:cs typeface="Times New Roman" panose="02020603050405020304" pitchFamily="18" charset="0"/>
            </a:endParaRPr>
          </a:p>
          <a:p>
            <a:endParaRPr lang="en-US" sz="2400" b="0" dirty="0"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7" y="4025908"/>
            <a:ext cx="3633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= {}</a:t>
            </a:r>
          </a:p>
          <a:p>
            <a:r>
              <a:rPr lang="en-US" sz="2400" b="1" dirty="0"/>
              <a:t>Closed = {</a:t>
            </a:r>
            <a:r>
              <a:rPr lang="en-US" sz="2000" b="1" dirty="0">
                <a:solidFill>
                  <a:srgbClr val="7030A0"/>
                </a:solidFill>
              </a:rPr>
              <a:t>start, B1, C2, B2, A1, C3, A2, B3, goal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</a:t>
            </a:r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9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F689D04F-C50B-430D-9E95-BA4476217062}"/>
              </a:ext>
            </a:extLst>
          </p:cNvPr>
          <p:cNvSpPr/>
          <p:nvPr/>
        </p:nvSpPr>
        <p:spPr>
          <a:xfrm>
            <a:off x="9542137" y="3052063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22">
            <a:extLst>
              <a:ext uri="{FF2B5EF4-FFF2-40B4-BE49-F238E27FC236}">
                <a16:creationId xmlns:a16="http://schemas.microsoft.com/office/drawing/2014/main" xmlns="" id="{DD65B4BA-AA12-44DB-8643-087117825DFA}"/>
              </a:ext>
            </a:extLst>
          </p:cNvPr>
          <p:cNvCxnSpPr>
            <a:cxnSpLocks/>
          </p:cNvCxnSpPr>
          <p:nvPr/>
        </p:nvCxnSpPr>
        <p:spPr>
          <a:xfrm>
            <a:off x="10073111" y="3374625"/>
            <a:ext cx="67165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22">
            <a:extLst>
              <a:ext uri="{FF2B5EF4-FFF2-40B4-BE49-F238E27FC236}">
                <a16:creationId xmlns:a16="http://schemas.microsoft.com/office/drawing/2014/main" xmlns="" id="{75A50ECA-0194-4C8F-95E4-93BF613C2DF3}"/>
              </a:ext>
            </a:extLst>
          </p:cNvPr>
          <p:cNvCxnSpPr>
            <a:cxnSpLocks/>
          </p:cNvCxnSpPr>
          <p:nvPr/>
        </p:nvCxnSpPr>
        <p:spPr>
          <a:xfrm flipV="1">
            <a:off x="10073111" y="2541939"/>
            <a:ext cx="625365" cy="5826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2">
            <a:extLst>
              <a:ext uri="{FF2B5EF4-FFF2-40B4-BE49-F238E27FC236}">
                <a16:creationId xmlns:a16="http://schemas.microsoft.com/office/drawing/2014/main" xmlns="" id="{CE98C0B4-CC52-411D-9905-891E282B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4608" y="22821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xmlns="" id="{843CE668-4926-43E0-ABC5-0B0BDD93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2819F51D-8110-421A-9DEA-0DE74A018187}"/>
              </a:ext>
            </a:extLst>
          </p:cNvPr>
          <p:cNvSpPr/>
          <p:nvPr/>
        </p:nvSpPr>
        <p:spPr>
          <a:xfrm>
            <a:off x="9520875" y="2190826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 стрелкой 22">
            <a:extLst>
              <a:ext uri="{FF2B5EF4-FFF2-40B4-BE49-F238E27FC236}">
                <a16:creationId xmlns:a16="http://schemas.microsoft.com/office/drawing/2014/main" xmlns="" id="{DCE33B66-C8DF-473D-9F56-1B6010478214}"/>
              </a:ext>
            </a:extLst>
          </p:cNvPr>
          <p:cNvCxnSpPr>
            <a:cxnSpLocks/>
          </p:cNvCxnSpPr>
          <p:nvPr/>
        </p:nvCxnSpPr>
        <p:spPr>
          <a:xfrm flipV="1">
            <a:off x="10101831" y="1763365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2">
            <a:extLst>
              <a:ext uri="{FF2B5EF4-FFF2-40B4-BE49-F238E27FC236}">
                <a16:creationId xmlns:a16="http://schemas.microsoft.com/office/drawing/2014/main" xmlns="" id="{F20F5526-2245-4BD0-91F0-9BAAAE556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1436954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28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F310B5A1-AB87-433A-B92A-5B44D4463029}"/>
              </a:ext>
            </a:extLst>
          </p:cNvPr>
          <p:cNvSpPr/>
          <p:nvPr/>
        </p:nvSpPr>
        <p:spPr>
          <a:xfrm>
            <a:off x="8698830" y="134972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DC9FAF18-F930-4A0C-ACF3-CD41780017A1}"/>
              </a:ext>
            </a:extLst>
          </p:cNvPr>
          <p:cNvSpPr/>
          <p:nvPr/>
        </p:nvSpPr>
        <p:spPr>
          <a:xfrm>
            <a:off x="9533746" y="134846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84D86D21-976E-416B-9D7E-200B3E9E4E48}"/>
              </a:ext>
            </a:extLst>
          </p:cNvPr>
          <p:cNvSpPr/>
          <p:nvPr/>
        </p:nvSpPr>
        <p:spPr>
          <a:xfrm>
            <a:off x="10415403" y="1343247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AE34B786-E1C2-4443-B7C5-CC621E52B685}"/>
              </a:ext>
            </a:extLst>
          </p:cNvPr>
          <p:cNvSpPr/>
          <p:nvPr/>
        </p:nvSpPr>
        <p:spPr>
          <a:xfrm>
            <a:off x="10385023" y="2198784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847898B7-A9BF-49D5-9B39-67AE73DB215F}"/>
              </a:ext>
            </a:extLst>
          </p:cNvPr>
          <p:cNvSpPr/>
          <p:nvPr/>
        </p:nvSpPr>
        <p:spPr>
          <a:xfrm>
            <a:off x="10385023" y="3068005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ED2495-B489-4226-A60B-970899632A88}"/>
              </a:ext>
            </a:extLst>
          </p:cNvPr>
          <p:cNvSpPr txBox="1"/>
          <p:nvPr/>
        </p:nvSpPr>
        <p:spPr>
          <a:xfrm>
            <a:off x="4764965" y="2371603"/>
            <a:ext cx="1819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(Dijkstra) </a:t>
            </a:r>
            <a:r>
              <a:rPr lang="en-US" sz="2400" b="1" dirty="0">
                <a:solidFill>
                  <a:srgbClr val="FFC000"/>
                </a:solidFill>
              </a:rPr>
              <a:t>YES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8745D23F-5C5A-4CAD-948F-496391A55D04}"/>
              </a:ext>
            </a:extLst>
          </p:cNvPr>
          <p:cNvSpPr txBox="1"/>
          <p:nvPr/>
        </p:nvSpPr>
        <p:spPr>
          <a:xfrm>
            <a:off x="4764965" y="3624147"/>
            <a:ext cx="178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(Dijkstra)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6ABB3010-8657-4549-9B27-D98C54A30279}"/>
              </a:ext>
            </a:extLst>
          </p:cNvPr>
          <p:cNvSpPr txBox="1"/>
          <p:nvPr/>
        </p:nvSpPr>
        <p:spPr>
          <a:xfrm>
            <a:off x="751373" y="5565338"/>
            <a:ext cx="34902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No nodes are RE-OPENED</a:t>
            </a:r>
          </a:p>
          <a:p>
            <a:r>
              <a:rPr lang="en-US" b="1" dirty="0">
                <a:solidFill>
                  <a:srgbClr val="92D050"/>
                </a:solidFill>
              </a:rPr>
              <a:t>We can avoid some computations:</a:t>
            </a:r>
          </a:p>
          <a:p>
            <a:pPr marL="361950"/>
            <a:r>
              <a:rPr lang="en-US" b="1" dirty="0">
                <a:solidFill>
                  <a:srgbClr val="92D050"/>
                </a:solidFill>
              </a:rPr>
              <a:t>If the successor is in CLOSED =&gt; move on</a:t>
            </a:r>
            <a:endParaRPr lang="ru-RU" sz="1400" b="1" dirty="0">
              <a:solidFill>
                <a:srgbClr val="92D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9500C791-CC33-44CD-BCF3-7F9E7432806D}"/>
              </a:ext>
            </a:extLst>
          </p:cNvPr>
          <p:cNvSpPr txBox="1"/>
          <p:nvPr/>
        </p:nvSpPr>
        <p:spPr>
          <a:xfrm>
            <a:off x="4584096" y="5637668"/>
            <a:ext cx="2181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It depends on the edge cost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1ECACC8E-CD95-4328-ABB6-B14AA4AB6C75}"/>
              </a:ext>
            </a:extLst>
          </p:cNvPr>
          <p:cNvSpPr/>
          <p:nvPr/>
        </p:nvSpPr>
        <p:spPr>
          <a:xfrm>
            <a:off x="5390707" y="4104167"/>
            <a:ext cx="510363" cy="1637414"/>
          </a:xfrm>
          <a:custGeom>
            <a:avLst/>
            <a:gdLst>
              <a:gd name="connsiteX0" fmla="*/ 0 w 510363"/>
              <a:gd name="connsiteY0" fmla="*/ 0 h 1637414"/>
              <a:gd name="connsiteX1" fmla="*/ 510363 w 510363"/>
              <a:gd name="connsiteY1" fmla="*/ 850605 h 1637414"/>
              <a:gd name="connsiteX2" fmla="*/ 0 w 510363"/>
              <a:gd name="connsiteY2" fmla="*/ 1637414 h 163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363" h="1637414">
                <a:moveTo>
                  <a:pt x="0" y="0"/>
                </a:moveTo>
                <a:cubicBezTo>
                  <a:pt x="255181" y="288851"/>
                  <a:pt x="510363" y="577703"/>
                  <a:pt x="510363" y="850605"/>
                </a:cubicBezTo>
                <a:cubicBezTo>
                  <a:pt x="510363" y="1123507"/>
                  <a:pt x="255181" y="1380460"/>
                  <a:pt x="0" y="1637414"/>
                </a:cubicBezTo>
              </a:path>
            </a:pathLst>
          </a:custGeom>
          <a:noFill/>
          <a:ln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8EB318C3-0C0E-4F58-9098-C06FFE1904AC}"/>
              </a:ext>
            </a:extLst>
          </p:cNvPr>
          <p:cNvSpPr/>
          <p:nvPr/>
        </p:nvSpPr>
        <p:spPr>
          <a:xfrm>
            <a:off x="428070" y="2647507"/>
            <a:ext cx="943530" cy="3125972"/>
          </a:xfrm>
          <a:custGeom>
            <a:avLst/>
            <a:gdLst>
              <a:gd name="connsiteX0" fmla="*/ 943530 w 943530"/>
              <a:gd name="connsiteY0" fmla="*/ 0 h 3125972"/>
              <a:gd name="connsiteX1" fmla="*/ 29130 w 943530"/>
              <a:gd name="connsiteY1" fmla="*/ 1679944 h 3125972"/>
              <a:gd name="connsiteX2" fmla="*/ 316209 w 943530"/>
              <a:gd name="connsiteY2" fmla="*/ 3125972 h 312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530" h="3125972">
                <a:moveTo>
                  <a:pt x="943530" y="0"/>
                </a:moveTo>
                <a:cubicBezTo>
                  <a:pt x="538606" y="579474"/>
                  <a:pt x="133683" y="1158949"/>
                  <a:pt x="29130" y="1679944"/>
                </a:cubicBezTo>
                <a:cubicBezTo>
                  <a:pt x="-75423" y="2200939"/>
                  <a:pt x="120393" y="2663455"/>
                  <a:pt x="316209" y="3125972"/>
                </a:cubicBezTo>
              </a:path>
            </a:pathLst>
          </a:custGeom>
          <a:noFill/>
          <a:ln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E07B5443-1C85-44D0-A4A4-7226910E9607}"/>
              </a:ext>
            </a:extLst>
          </p:cNvPr>
          <p:cNvSpPr txBox="1"/>
          <p:nvPr/>
        </p:nvSpPr>
        <p:spPr>
          <a:xfrm>
            <a:off x="5907273" y="4995404"/>
            <a:ext cx="2669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(Dijkstra) </a:t>
            </a:r>
            <a:r>
              <a:rPr lang="en-US" sz="2400" b="1" dirty="0">
                <a:solidFill>
                  <a:srgbClr val="00B0F0"/>
                </a:solidFill>
              </a:rPr>
              <a:t>It depends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3BEFFF4-5582-4AC6-B337-F88D93CC7A4D}"/>
              </a:ext>
            </a:extLst>
          </p:cNvPr>
          <p:cNvSpPr txBox="1"/>
          <p:nvPr/>
        </p:nvSpPr>
        <p:spPr>
          <a:xfrm>
            <a:off x="6946287" y="5545656"/>
            <a:ext cx="5005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If we need a shortest path between start and </a:t>
            </a:r>
            <a:r>
              <a:rPr lang="en-US" sz="2000" i="1" dirty="0">
                <a:solidFill>
                  <a:srgbClr val="00B0F0"/>
                </a:solidFill>
              </a:rPr>
              <a:t>any</a:t>
            </a:r>
            <a:r>
              <a:rPr lang="en-US" sz="2000" dirty="0">
                <a:solidFill>
                  <a:srgbClr val="00B0F0"/>
                </a:solidFill>
              </a:rPr>
              <a:t> node =&gt; NO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 </a:t>
            </a:r>
            <a:endParaRPr lang="ru-RU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0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G*-value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7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580906"/>
            <a:ext cx="5899467" cy="2058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b="0" dirty="0">
                <a:latin typeface="+mj-lt"/>
                <a:cs typeface="Times New Roman" panose="02020603050405020304" pitchFamily="18" charset="0"/>
              </a:rPr>
              <a:t>Cost of a shortest</a:t>
            </a:r>
            <a:r>
              <a:rPr lang="ru-RU" sz="2800" b="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latin typeface="+mj-lt"/>
                <a:cs typeface="Times New Roman" panose="02020603050405020304" pitchFamily="18" charset="0"/>
              </a:rPr>
              <a:t>path from</a:t>
            </a:r>
            <a:r>
              <a:rPr lang="ru-RU" sz="2800" b="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latin typeface="+mj-lt"/>
                <a:cs typeface="Times New Roman" panose="02020603050405020304" pitchFamily="18" charset="0"/>
              </a:rPr>
              <a:t>start vertex to the vertex </a:t>
            </a:r>
            <a:r>
              <a:rPr lang="en-US" sz="2800" b="0" i="1" dirty="0">
                <a:latin typeface="+mj-lt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11" name="Picture 12" descr="fig-mt-graph-path-1">
            <a:extLst>
              <a:ext uri="{FF2B5EF4-FFF2-40B4-BE49-F238E27FC236}">
                <a16:creationId xmlns:a16="http://schemas.microsoft.com/office/drawing/2014/main" xmlns="" id="{21BC0BB0-C8FE-4F66-BC4C-CD606C263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039331" y="2406287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32">
            <a:extLst>
              <a:ext uri="{FF2B5EF4-FFF2-40B4-BE49-F238E27FC236}">
                <a16:creationId xmlns:a16="http://schemas.microsoft.com/office/drawing/2014/main" xmlns="" id="{817F2C84-5753-4504-87AA-D612C8142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2473" y="396946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 Box 52">
            <a:extLst>
              <a:ext uri="{FF2B5EF4-FFF2-40B4-BE49-F238E27FC236}">
                <a16:creationId xmlns:a16="http://schemas.microsoft.com/office/drawing/2014/main" xmlns="" id="{8F24E4C6-3BC4-469D-928A-6BD8050FB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137" y="350780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Text Box 32">
            <a:extLst>
              <a:ext uri="{FF2B5EF4-FFF2-40B4-BE49-F238E27FC236}">
                <a16:creationId xmlns:a16="http://schemas.microsoft.com/office/drawing/2014/main" xmlns="" id="{6F29F25C-0C52-47E3-A795-1AE50DDB2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6701" y="388162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" name="Text Box 32">
            <a:extLst>
              <a:ext uri="{FF2B5EF4-FFF2-40B4-BE49-F238E27FC236}">
                <a16:creationId xmlns:a16="http://schemas.microsoft.com/office/drawing/2014/main" xmlns="" id="{B73F5992-E213-4B83-849C-6C3D0E846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5506" y="438652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9" name="Text Box 32">
            <a:extLst>
              <a:ext uri="{FF2B5EF4-FFF2-40B4-BE49-F238E27FC236}">
                <a16:creationId xmlns:a16="http://schemas.microsoft.com/office/drawing/2014/main" xmlns="" id="{A7F37D30-96B0-4CCA-994E-7199457AB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120" y="309391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Text Box 32">
            <a:extLst>
              <a:ext uri="{FF2B5EF4-FFF2-40B4-BE49-F238E27FC236}">
                <a16:creationId xmlns:a16="http://schemas.microsoft.com/office/drawing/2014/main" xmlns="" id="{0E5F0930-0A8D-492C-8728-060515B3A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5825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1" name="Text Box 32">
            <a:extLst>
              <a:ext uri="{FF2B5EF4-FFF2-40B4-BE49-F238E27FC236}">
                <a16:creationId xmlns:a16="http://schemas.microsoft.com/office/drawing/2014/main" xmlns="" id="{1EA88559-02EE-42EB-83FB-1A234D4ED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153" y="351097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2" name="Text Box 32">
            <a:extLst>
              <a:ext uri="{FF2B5EF4-FFF2-40B4-BE49-F238E27FC236}">
                <a16:creationId xmlns:a16="http://schemas.microsoft.com/office/drawing/2014/main" xmlns="" id="{F83EC864-742E-4983-9301-8A004BBD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365" y="35194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3" name="Text Box 32">
            <a:extLst>
              <a:ext uri="{FF2B5EF4-FFF2-40B4-BE49-F238E27FC236}">
                <a16:creationId xmlns:a16="http://schemas.microsoft.com/office/drawing/2014/main" xmlns="" id="{4F9DABB3-E2AF-4FBA-8269-531410417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4835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xmlns="" id="{393C97F7-A294-4D00-A07D-3637F11E0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5" name="Text Box 32">
            <a:extLst>
              <a:ext uri="{FF2B5EF4-FFF2-40B4-BE49-F238E27FC236}">
                <a16:creationId xmlns:a16="http://schemas.microsoft.com/office/drawing/2014/main" xmlns="" id="{1B0F520A-E2D5-435D-9156-11D2AED30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777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xmlns="" id="{F0F1A423-790B-4DCF-AEC3-349432762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497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xmlns="" id="{8AF89669-A247-4A62-A453-6177A6C79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43928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xmlns="" id="{20617D92-045E-491C-82DB-A2DEDE661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681" y="396084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xmlns="" id="{A9CDA67E-3154-451F-8AC4-99235D43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777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xmlns="" id="{06B135D6-F01D-4EFE-A34A-13D03F1BE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396084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xmlns="" id="{FF013038-C307-4AEE-AD78-CE90A432E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585" y="3918456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5" name="Text Box 52">
            <a:extLst>
              <a:ext uri="{FF2B5EF4-FFF2-40B4-BE49-F238E27FC236}">
                <a16:creationId xmlns:a16="http://schemas.microsoft.com/office/drawing/2014/main" xmlns="" id="{06729895-98FC-4BD4-9A4D-AB0090742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1449" y="435979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6" name="Text Box 52">
            <a:extLst>
              <a:ext uri="{FF2B5EF4-FFF2-40B4-BE49-F238E27FC236}">
                <a16:creationId xmlns:a16="http://schemas.microsoft.com/office/drawing/2014/main" xmlns="" id="{8DF8DB74-5056-49A4-9684-75822B1E9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5723" y="349820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7" name="Text Box 52">
            <a:extLst>
              <a:ext uri="{FF2B5EF4-FFF2-40B4-BE49-F238E27FC236}">
                <a16:creationId xmlns:a16="http://schemas.microsoft.com/office/drawing/2014/main" xmlns="" id="{5EE6441E-C908-4123-A0C5-B41671F3A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6415" y="265295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28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F3AE6BC7-000E-4C91-A3EC-F0C8B4229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0689" y="43928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9" name="Text Box 52">
            <a:extLst>
              <a:ext uri="{FF2B5EF4-FFF2-40B4-BE49-F238E27FC236}">
                <a16:creationId xmlns:a16="http://schemas.microsoft.com/office/drawing/2014/main" xmlns="" id="{5C632B41-A3C4-4196-A418-2611B8BC0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5825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Text Box 52">
            <a:extLst>
              <a:ext uri="{FF2B5EF4-FFF2-40B4-BE49-F238E27FC236}">
                <a16:creationId xmlns:a16="http://schemas.microsoft.com/office/drawing/2014/main" xmlns="" id="{9BE99594-6B66-42D2-AA4C-F2B008DFD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729" y="35287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 Box 52">
            <a:extLst>
              <a:ext uri="{FF2B5EF4-FFF2-40B4-BE49-F238E27FC236}">
                <a16:creationId xmlns:a16="http://schemas.microsoft.com/office/drawing/2014/main" xmlns="" id="{D603FBB4-12C9-49A6-B8D0-B90587A85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729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2" name="Объект 2">
            <a:extLst>
              <a:ext uri="{FF2B5EF4-FFF2-40B4-BE49-F238E27FC236}">
                <a16:creationId xmlns:a16="http://schemas.microsoft.com/office/drawing/2014/main" xmlns="" id="{03C2EA0F-4335-4B12-B10E-47C2487DD38C}"/>
              </a:ext>
            </a:extLst>
          </p:cNvPr>
          <p:cNvSpPr txBox="1">
            <a:spLocks/>
          </p:cNvSpPr>
          <p:nvPr/>
        </p:nvSpPr>
        <p:spPr>
          <a:xfrm>
            <a:off x="1171892" y="4790506"/>
            <a:ext cx="5899467" cy="2058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+mj-lt"/>
                <a:cs typeface="Times New Roman" panose="02020603050405020304" pitchFamily="18" charset="0"/>
              </a:rPr>
              <a:t>What if all g*-values are known?</a:t>
            </a:r>
          </a:p>
          <a:p>
            <a:pPr algn="ctr"/>
            <a:r>
              <a:rPr lang="en-US" sz="3200" b="0" dirty="0">
                <a:solidFill>
                  <a:schemeClr val="bg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How to find a path from start to a selected vertex?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FAD65FB-B633-4946-84A3-DFDD7498A503}"/>
              </a:ext>
            </a:extLst>
          </p:cNvPr>
          <p:cNvSpPr txBox="1"/>
          <p:nvPr/>
        </p:nvSpPr>
        <p:spPr>
          <a:xfrm>
            <a:off x="3921760" y="2610036"/>
            <a:ext cx="120417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>
                <a:solidFill>
                  <a:srgbClr val="0070C0"/>
                </a:solidFill>
              </a:rPr>
              <a:t>?</a:t>
            </a:r>
            <a:endParaRPr lang="ru-R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79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example : Observations</a:t>
            </a:r>
            <a:br>
              <a:rPr lang="en-US" dirty="0"/>
            </a:br>
            <a:r>
              <a:rPr lang="en-US" dirty="0"/>
              <a:t>questions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70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207074" y="1549512"/>
            <a:ext cx="4924108" cy="412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CLOSED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OPEN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# all nodes in the graph were expanded</a:t>
            </a:r>
          </a:p>
          <a:p>
            <a:r>
              <a:rPr lang="en-US" sz="2400" b="0" dirty="0">
                <a:cs typeface="Times New Roman" panose="02020603050405020304" pitchFamily="18" charset="0"/>
              </a:rPr>
              <a:t>	Can we stop expansions earlier?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361950" indent="0"/>
            <a:endParaRPr lang="en-US" sz="2400" b="0" dirty="0">
              <a:cs typeface="Times New Roman" panose="02020603050405020304" pitchFamily="18" charset="0"/>
            </a:endParaRPr>
          </a:p>
          <a:p>
            <a:endParaRPr lang="en-US" sz="2400" b="0" dirty="0"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7" y="4025908"/>
            <a:ext cx="3633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= {}</a:t>
            </a:r>
          </a:p>
          <a:p>
            <a:r>
              <a:rPr lang="en-US" sz="2400" b="1" dirty="0"/>
              <a:t>Closed = {</a:t>
            </a:r>
            <a:r>
              <a:rPr lang="en-US" sz="2000" b="1" dirty="0">
                <a:solidFill>
                  <a:srgbClr val="7030A0"/>
                </a:solidFill>
              </a:rPr>
              <a:t>start, B1, C2, B2, A1, C3, A2, B3, goal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</a:t>
            </a:r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9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F689D04F-C50B-430D-9E95-BA4476217062}"/>
              </a:ext>
            </a:extLst>
          </p:cNvPr>
          <p:cNvSpPr/>
          <p:nvPr/>
        </p:nvSpPr>
        <p:spPr>
          <a:xfrm>
            <a:off x="9542137" y="3052063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22">
            <a:extLst>
              <a:ext uri="{FF2B5EF4-FFF2-40B4-BE49-F238E27FC236}">
                <a16:creationId xmlns:a16="http://schemas.microsoft.com/office/drawing/2014/main" xmlns="" id="{DD65B4BA-AA12-44DB-8643-087117825DFA}"/>
              </a:ext>
            </a:extLst>
          </p:cNvPr>
          <p:cNvCxnSpPr>
            <a:cxnSpLocks/>
          </p:cNvCxnSpPr>
          <p:nvPr/>
        </p:nvCxnSpPr>
        <p:spPr>
          <a:xfrm>
            <a:off x="10073111" y="3374625"/>
            <a:ext cx="67165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22">
            <a:extLst>
              <a:ext uri="{FF2B5EF4-FFF2-40B4-BE49-F238E27FC236}">
                <a16:creationId xmlns:a16="http://schemas.microsoft.com/office/drawing/2014/main" xmlns="" id="{75A50ECA-0194-4C8F-95E4-93BF613C2DF3}"/>
              </a:ext>
            </a:extLst>
          </p:cNvPr>
          <p:cNvCxnSpPr>
            <a:cxnSpLocks/>
          </p:cNvCxnSpPr>
          <p:nvPr/>
        </p:nvCxnSpPr>
        <p:spPr>
          <a:xfrm flipV="1">
            <a:off x="10073111" y="2541939"/>
            <a:ext cx="625365" cy="5826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2">
            <a:extLst>
              <a:ext uri="{FF2B5EF4-FFF2-40B4-BE49-F238E27FC236}">
                <a16:creationId xmlns:a16="http://schemas.microsoft.com/office/drawing/2014/main" xmlns="" id="{CE98C0B4-CC52-411D-9905-891E282B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4608" y="22821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xmlns="" id="{843CE668-4926-43E0-ABC5-0B0BDD93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2819F51D-8110-421A-9DEA-0DE74A018187}"/>
              </a:ext>
            </a:extLst>
          </p:cNvPr>
          <p:cNvSpPr/>
          <p:nvPr/>
        </p:nvSpPr>
        <p:spPr>
          <a:xfrm>
            <a:off x="9520875" y="2190826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 стрелкой 22">
            <a:extLst>
              <a:ext uri="{FF2B5EF4-FFF2-40B4-BE49-F238E27FC236}">
                <a16:creationId xmlns:a16="http://schemas.microsoft.com/office/drawing/2014/main" xmlns="" id="{DCE33B66-C8DF-473D-9F56-1B6010478214}"/>
              </a:ext>
            </a:extLst>
          </p:cNvPr>
          <p:cNvCxnSpPr>
            <a:cxnSpLocks/>
          </p:cNvCxnSpPr>
          <p:nvPr/>
        </p:nvCxnSpPr>
        <p:spPr>
          <a:xfrm flipV="1">
            <a:off x="10101831" y="1763365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2">
            <a:extLst>
              <a:ext uri="{FF2B5EF4-FFF2-40B4-BE49-F238E27FC236}">
                <a16:creationId xmlns:a16="http://schemas.microsoft.com/office/drawing/2014/main" xmlns="" id="{F20F5526-2245-4BD0-91F0-9BAAAE556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1436954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28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F310B5A1-AB87-433A-B92A-5B44D4463029}"/>
              </a:ext>
            </a:extLst>
          </p:cNvPr>
          <p:cNvSpPr/>
          <p:nvPr/>
        </p:nvSpPr>
        <p:spPr>
          <a:xfrm>
            <a:off x="8698830" y="134972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DC9FAF18-F930-4A0C-ACF3-CD41780017A1}"/>
              </a:ext>
            </a:extLst>
          </p:cNvPr>
          <p:cNvSpPr/>
          <p:nvPr/>
        </p:nvSpPr>
        <p:spPr>
          <a:xfrm>
            <a:off x="9533746" y="134846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84D86D21-976E-416B-9D7E-200B3E9E4E48}"/>
              </a:ext>
            </a:extLst>
          </p:cNvPr>
          <p:cNvSpPr/>
          <p:nvPr/>
        </p:nvSpPr>
        <p:spPr>
          <a:xfrm>
            <a:off x="10415403" y="1343247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AE34B786-E1C2-4443-B7C5-CC621E52B685}"/>
              </a:ext>
            </a:extLst>
          </p:cNvPr>
          <p:cNvSpPr/>
          <p:nvPr/>
        </p:nvSpPr>
        <p:spPr>
          <a:xfrm>
            <a:off x="10385023" y="2198784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847898B7-A9BF-49D5-9B39-67AE73DB215F}"/>
              </a:ext>
            </a:extLst>
          </p:cNvPr>
          <p:cNvSpPr/>
          <p:nvPr/>
        </p:nvSpPr>
        <p:spPr>
          <a:xfrm>
            <a:off x="10385023" y="3068005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ED2495-B489-4226-A60B-970899632A88}"/>
              </a:ext>
            </a:extLst>
          </p:cNvPr>
          <p:cNvSpPr txBox="1"/>
          <p:nvPr/>
        </p:nvSpPr>
        <p:spPr>
          <a:xfrm>
            <a:off x="4764965" y="2371603"/>
            <a:ext cx="1819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(Dijkstra) </a:t>
            </a:r>
            <a:r>
              <a:rPr lang="en-US" sz="2400" b="1" dirty="0">
                <a:solidFill>
                  <a:srgbClr val="FFC000"/>
                </a:solidFill>
              </a:rPr>
              <a:t>YES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8745D23F-5C5A-4CAD-948F-496391A55D04}"/>
              </a:ext>
            </a:extLst>
          </p:cNvPr>
          <p:cNvSpPr txBox="1"/>
          <p:nvPr/>
        </p:nvSpPr>
        <p:spPr>
          <a:xfrm>
            <a:off x="4764965" y="3624147"/>
            <a:ext cx="178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(Dijkstra)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6ABB3010-8657-4549-9B27-D98C54A30279}"/>
              </a:ext>
            </a:extLst>
          </p:cNvPr>
          <p:cNvSpPr txBox="1"/>
          <p:nvPr/>
        </p:nvSpPr>
        <p:spPr>
          <a:xfrm>
            <a:off x="751373" y="5565338"/>
            <a:ext cx="34902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No nodes are RE-OPENED</a:t>
            </a:r>
          </a:p>
          <a:p>
            <a:r>
              <a:rPr lang="en-US" b="1" dirty="0">
                <a:solidFill>
                  <a:srgbClr val="92D050"/>
                </a:solidFill>
              </a:rPr>
              <a:t>We can avoid some computations:</a:t>
            </a:r>
          </a:p>
          <a:p>
            <a:pPr marL="361950"/>
            <a:r>
              <a:rPr lang="en-US" b="1" dirty="0">
                <a:solidFill>
                  <a:srgbClr val="92D050"/>
                </a:solidFill>
              </a:rPr>
              <a:t>If the successor is in CLOSED =&gt; move on</a:t>
            </a:r>
            <a:endParaRPr lang="ru-RU" sz="1400" b="1" dirty="0">
              <a:solidFill>
                <a:srgbClr val="92D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9500C791-CC33-44CD-BCF3-7F9E7432806D}"/>
              </a:ext>
            </a:extLst>
          </p:cNvPr>
          <p:cNvSpPr txBox="1"/>
          <p:nvPr/>
        </p:nvSpPr>
        <p:spPr>
          <a:xfrm>
            <a:off x="4584096" y="5637668"/>
            <a:ext cx="2181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It depends on the edge cost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1ECACC8E-CD95-4328-ABB6-B14AA4AB6C75}"/>
              </a:ext>
            </a:extLst>
          </p:cNvPr>
          <p:cNvSpPr/>
          <p:nvPr/>
        </p:nvSpPr>
        <p:spPr>
          <a:xfrm>
            <a:off x="5390707" y="4104167"/>
            <a:ext cx="510363" cy="1637414"/>
          </a:xfrm>
          <a:custGeom>
            <a:avLst/>
            <a:gdLst>
              <a:gd name="connsiteX0" fmla="*/ 0 w 510363"/>
              <a:gd name="connsiteY0" fmla="*/ 0 h 1637414"/>
              <a:gd name="connsiteX1" fmla="*/ 510363 w 510363"/>
              <a:gd name="connsiteY1" fmla="*/ 850605 h 1637414"/>
              <a:gd name="connsiteX2" fmla="*/ 0 w 510363"/>
              <a:gd name="connsiteY2" fmla="*/ 1637414 h 163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363" h="1637414">
                <a:moveTo>
                  <a:pt x="0" y="0"/>
                </a:moveTo>
                <a:cubicBezTo>
                  <a:pt x="255181" y="288851"/>
                  <a:pt x="510363" y="577703"/>
                  <a:pt x="510363" y="850605"/>
                </a:cubicBezTo>
                <a:cubicBezTo>
                  <a:pt x="510363" y="1123507"/>
                  <a:pt x="255181" y="1380460"/>
                  <a:pt x="0" y="1637414"/>
                </a:cubicBezTo>
              </a:path>
            </a:pathLst>
          </a:custGeom>
          <a:noFill/>
          <a:ln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8EB318C3-0C0E-4F58-9098-C06FFE1904AC}"/>
              </a:ext>
            </a:extLst>
          </p:cNvPr>
          <p:cNvSpPr/>
          <p:nvPr/>
        </p:nvSpPr>
        <p:spPr>
          <a:xfrm>
            <a:off x="428070" y="2647507"/>
            <a:ext cx="943530" cy="3125972"/>
          </a:xfrm>
          <a:custGeom>
            <a:avLst/>
            <a:gdLst>
              <a:gd name="connsiteX0" fmla="*/ 943530 w 943530"/>
              <a:gd name="connsiteY0" fmla="*/ 0 h 3125972"/>
              <a:gd name="connsiteX1" fmla="*/ 29130 w 943530"/>
              <a:gd name="connsiteY1" fmla="*/ 1679944 h 3125972"/>
              <a:gd name="connsiteX2" fmla="*/ 316209 w 943530"/>
              <a:gd name="connsiteY2" fmla="*/ 3125972 h 312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530" h="3125972">
                <a:moveTo>
                  <a:pt x="943530" y="0"/>
                </a:moveTo>
                <a:cubicBezTo>
                  <a:pt x="538606" y="579474"/>
                  <a:pt x="133683" y="1158949"/>
                  <a:pt x="29130" y="1679944"/>
                </a:cubicBezTo>
                <a:cubicBezTo>
                  <a:pt x="-75423" y="2200939"/>
                  <a:pt x="120393" y="2663455"/>
                  <a:pt x="316209" y="3125972"/>
                </a:cubicBezTo>
              </a:path>
            </a:pathLst>
          </a:custGeom>
          <a:noFill/>
          <a:ln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E07B5443-1C85-44D0-A4A4-7226910E9607}"/>
              </a:ext>
            </a:extLst>
          </p:cNvPr>
          <p:cNvSpPr txBox="1"/>
          <p:nvPr/>
        </p:nvSpPr>
        <p:spPr>
          <a:xfrm>
            <a:off x="5907273" y="4995404"/>
            <a:ext cx="2669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(Dijkstra) </a:t>
            </a:r>
            <a:r>
              <a:rPr lang="en-US" sz="2400" b="1" dirty="0">
                <a:solidFill>
                  <a:srgbClr val="00B0F0"/>
                </a:solidFill>
              </a:rPr>
              <a:t>It depends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3BEFFF4-5582-4AC6-B337-F88D93CC7A4D}"/>
              </a:ext>
            </a:extLst>
          </p:cNvPr>
          <p:cNvSpPr txBox="1"/>
          <p:nvPr/>
        </p:nvSpPr>
        <p:spPr>
          <a:xfrm>
            <a:off x="6946287" y="5545656"/>
            <a:ext cx="5005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If we need a shortest path between start and </a:t>
            </a:r>
            <a:r>
              <a:rPr lang="en-US" sz="2000" i="1" dirty="0">
                <a:solidFill>
                  <a:srgbClr val="00B0F0"/>
                </a:solidFill>
              </a:rPr>
              <a:t>any</a:t>
            </a:r>
            <a:r>
              <a:rPr lang="en-US" sz="2000" dirty="0">
                <a:solidFill>
                  <a:srgbClr val="00B0F0"/>
                </a:solidFill>
              </a:rPr>
              <a:t> node =&gt; NO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If we a need a shortest path between start and a fixed node =&gt; YES</a:t>
            </a:r>
            <a:endParaRPr lang="ru-RU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0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example : Observations</a:t>
            </a:r>
            <a:br>
              <a:rPr lang="en-US" dirty="0"/>
            </a:br>
            <a:r>
              <a:rPr lang="en-US" dirty="0"/>
              <a:t>questions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71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207074" y="1549512"/>
            <a:ext cx="4924108" cy="412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CLOSED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OPEN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# all nodes in the graph were expanded</a:t>
            </a:r>
          </a:p>
          <a:p>
            <a:r>
              <a:rPr lang="en-US" sz="2400" b="0" dirty="0">
                <a:cs typeface="Times New Roman" panose="02020603050405020304" pitchFamily="18" charset="0"/>
              </a:rPr>
              <a:t>	Can we stop expansions earlier?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361950" indent="0"/>
            <a:endParaRPr lang="en-US" sz="2400" b="0" dirty="0">
              <a:cs typeface="Times New Roman" panose="02020603050405020304" pitchFamily="18" charset="0"/>
            </a:endParaRPr>
          </a:p>
          <a:p>
            <a:endParaRPr lang="en-US" sz="2400" b="0" dirty="0"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7" y="4025908"/>
            <a:ext cx="3633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= {}</a:t>
            </a:r>
          </a:p>
          <a:p>
            <a:r>
              <a:rPr lang="en-US" sz="2400" b="1" dirty="0"/>
              <a:t>Closed = {</a:t>
            </a:r>
            <a:r>
              <a:rPr lang="en-US" sz="2000" b="1" dirty="0">
                <a:solidFill>
                  <a:srgbClr val="7030A0"/>
                </a:solidFill>
              </a:rPr>
              <a:t>start, B1, C2, B2, A1, C3, A2, B3, goal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</a:t>
            </a:r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9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F689D04F-C50B-430D-9E95-BA4476217062}"/>
              </a:ext>
            </a:extLst>
          </p:cNvPr>
          <p:cNvSpPr/>
          <p:nvPr/>
        </p:nvSpPr>
        <p:spPr>
          <a:xfrm>
            <a:off x="9542137" y="3052063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22">
            <a:extLst>
              <a:ext uri="{FF2B5EF4-FFF2-40B4-BE49-F238E27FC236}">
                <a16:creationId xmlns:a16="http://schemas.microsoft.com/office/drawing/2014/main" xmlns="" id="{DD65B4BA-AA12-44DB-8643-087117825DFA}"/>
              </a:ext>
            </a:extLst>
          </p:cNvPr>
          <p:cNvCxnSpPr>
            <a:cxnSpLocks/>
          </p:cNvCxnSpPr>
          <p:nvPr/>
        </p:nvCxnSpPr>
        <p:spPr>
          <a:xfrm>
            <a:off x="10073111" y="3374625"/>
            <a:ext cx="67165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22">
            <a:extLst>
              <a:ext uri="{FF2B5EF4-FFF2-40B4-BE49-F238E27FC236}">
                <a16:creationId xmlns:a16="http://schemas.microsoft.com/office/drawing/2014/main" xmlns="" id="{75A50ECA-0194-4C8F-95E4-93BF613C2DF3}"/>
              </a:ext>
            </a:extLst>
          </p:cNvPr>
          <p:cNvCxnSpPr>
            <a:cxnSpLocks/>
          </p:cNvCxnSpPr>
          <p:nvPr/>
        </p:nvCxnSpPr>
        <p:spPr>
          <a:xfrm flipV="1">
            <a:off x="10073111" y="2541939"/>
            <a:ext cx="625365" cy="5826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2">
            <a:extLst>
              <a:ext uri="{FF2B5EF4-FFF2-40B4-BE49-F238E27FC236}">
                <a16:creationId xmlns:a16="http://schemas.microsoft.com/office/drawing/2014/main" xmlns="" id="{CE98C0B4-CC52-411D-9905-891E282B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4608" y="22821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xmlns="" id="{843CE668-4926-43E0-ABC5-0B0BDD93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2819F51D-8110-421A-9DEA-0DE74A018187}"/>
              </a:ext>
            </a:extLst>
          </p:cNvPr>
          <p:cNvSpPr/>
          <p:nvPr/>
        </p:nvSpPr>
        <p:spPr>
          <a:xfrm>
            <a:off x="9520875" y="2190826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 стрелкой 22">
            <a:extLst>
              <a:ext uri="{FF2B5EF4-FFF2-40B4-BE49-F238E27FC236}">
                <a16:creationId xmlns:a16="http://schemas.microsoft.com/office/drawing/2014/main" xmlns="" id="{DCE33B66-C8DF-473D-9F56-1B6010478214}"/>
              </a:ext>
            </a:extLst>
          </p:cNvPr>
          <p:cNvCxnSpPr>
            <a:cxnSpLocks/>
          </p:cNvCxnSpPr>
          <p:nvPr/>
        </p:nvCxnSpPr>
        <p:spPr>
          <a:xfrm flipV="1">
            <a:off x="10101831" y="1763365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2">
            <a:extLst>
              <a:ext uri="{FF2B5EF4-FFF2-40B4-BE49-F238E27FC236}">
                <a16:creationId xmlns:a16="http://schemas.microsoft.com/office/drawing/2014/main" xmlns="" id="{F20F5526-2245-4BD0-91F0-9BAAAE556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1436954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28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F310B5A1-AB87-433A-B92A-5B44D4463029}"/>
              </a:ext>
            </a:extLst>
          </p:cNvPr>
          <p:cNvSpPr/>
          <p:nvPr/>
        </p:nvSpPr>
        <p:spPr>
          <a:xfrm>
            <a:off x="8698830" y="134972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DC9FAF18-F930-4A0C-ACF3-CD41780017A1}"/>
              </a:ext>
            </a:extLst>
          </p:cNvPr>
          <p:cNvSpPr/>
          <p:nvPr/>
        </p:nvSpPr>
        <p:spPr>
          <a:xfrm>
            <a:off x="9533746" y="134846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84D86D21-976E-416B-9D7E-200B3E9E4E48}"/>
              </a:ext>
            </a:extLst>
          </p:cNvPr>
          <p:cNvSpPr/>
          <p:nvPr/>
        </p:nvSpPr>
        <p:spPr>
          <a:xfrm>
            <a:off x="10415403" y="1343247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AE34B786-E1C2-4443-B7C5-CC621E52B685}"/>
              </a:ext>
            </a:extLst>
          </p:cNvPr>
          <p:cNvSpPr/>
          <p:nvPr/>
        </p:nvSpPr>
        <p:spPr>
          <a:xfrm>
            <a:off x="10385023" y="2198784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847898B7-A9BF-49D5-9B39-67AE73DB215F}"/>
              </a:ext>
            </a:extLst>
          </p:cNvPr>
          <p:cNvSpPr/>
          <p:nvPr/>
        </p:nvSpPr>
        <p:spPr>
          <a:xfrm>
            <a:off x="10385023" y="3068005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ED2495-B489-4226-A60B-970899632A88}"/>
              </a:ext>
            </a:extLst>
          </p:cNvPr>
          <p:cNvSpPr txBox="1"/>
          <p:nvPr/>
        </p:nvSpPr>
        <p:spPr>
          <a:xfrm>
            <a:off x="4764965" y="2371603"/>
            <a:ext cx="1819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(Dijkstra) </a:t>
            </a:r>
            <a:r>
              <a:rPr lang="en-US" sz="2400" b="1" dirty="0">
                <a:solidFill>
                  <a:srgbClr val="FFC000"/>
                </a:solidFill>
              </a:rPr>
              <a:t>YES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8745D23F-5C5A-4CAD-948F-496391A55D04}"/>
              </a:ext>
            </a:extLst>
          </p:cNvPr>
          <p:cNvSpPr txBox="1"/>
          <p:nvPr/>
        </p:nvSpPr>
        <p:spPr>
          <a:xfrm>
            <a:off x="4764965" y="3624147"/>
            <a:ext cx="178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(Dijkstra)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6ABB3010-8657-4549-9B27-D98C54A30279}"/>
              </a:ext>
            </a:extLst>
          </p:cNvPr>
          <p:cNvSpPr txBox="1"/>
          <p:nvPr/>
        </p:nvSpPr>
        <p:spPr>
          <a:xfrm>
            <a:off x="751373" y="5565338"/>
            <a:ext cx="34902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No nodes are RE-OPENED</a:t>
            </a:r>
          </a:p>
          <a:p>
            <a:r>
              <a:rPr lang="en-US" b="1" dirty="0">
                <a:solidFill>
                  <a:srgbClr val="92D050"/>
                </a:solidFill>
              </a:rPr>
              <a:t>We can avoid some computations:</a:t>
            </a:r>
          </a:p>
          <a:p>
            <a:pPr marL="361950"/>
            <a:r>
              <a:rPr lang="en-US" b="1" dirty="0">
                <a:solidFill>
                  <a:srgbClr val="92D050"/>
                </a:solidFill>
              </a:rPr>
              <a:t>If the successor is in CLOSED =&gt; move on</a:t>
            </a:r>
            <a:endParaRPr lang="ru-RU" sz="1400" b="1" dirty="0">
              <a:solidFill>
                <a:srgbClr val="92D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9500C791-CC33-44CD-BCF3-7F9E7432806D}"/>
              </a:ext>
            </a:extLst>
          </p:cNvPr>
          <p:cNvSpPr txBox="1"/>
          <p:nvPr/>
        </p:nvSpPr>
        <p:spPr>
          <a:xfrm>
            <a:off x="4584096" y="5637668"/>
            <a:ext cx="2181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It depends on the edge cost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1ECACC8E-CD95-4328-ABB6-B14AA4AB6C75}"/>
              </a:ext>
            </a:extLst>
          </p:cNvPr>
          <p:cNvSpPr/>
          <p:nvPr/>
        </p:nvSpPr>
        <p:spPr>
          <a:xfrm>
            <a:off x="5390707" y="4104167"/>
            <a:ext cx="510363" cy="1637414"/>
          </a:xfrm>
          <a:custGeom>
            <a:avLst/>
            <a:gdLst>
              <a:gd name="connsiteX0" fmla="*/ 0 w 510363"/>
              <a:gd name="connsiteY0" fmla="*/ 0 h 1637414"/>
              <a:gd name="connsiteX1" fmla="*/ 510363 w 510363"/>
              <a:gd name="connsiteY1" fmla="*/ 850605 h 1637414"/>
              <a:gd name="connsiteX2" fmla="*/ 0 w 510363"/>
              <a:gd name="connsiteY2" fmla="*/ 1637414 h 163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363" h="1637414">
                <a:moveTo>
                  <a:pt x="0" y="0"/>
                </a:moveTo>
                <a:cubicBezTo>
                  <a:pt x="255181" y="288851"/>
                  <a:pt x="510363" y="577703"/>
                  <a:pt x="510363" y="850605"/>
                </a:cubicBezTo>
                <a:cubicBezTo>
                  <a:pt x="510363" y="1123507"/>
                  <a:pt x="255181" y="1380460"/>
                  <a:pt x="0" y="1637414"/>
                </a:cubicBezTo>
              </a:path>
            </a:pathLst>
          </a:custGeom>
          <a:noFill/>
          <a:ln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8EB318C3-0C0E-4F58-9098-C06FFE1904AC}"/>
              </a:ext>
            </a:extLst>
          </p:cNvPr>
          <p:cNvSpPr/>
          <p:nvPr/>
        </p:nvSpPr>
        <p:spPr>
          <a:xfrm>
            <a:off x="428070" y="2647507"/>
            <a:ext cx="943530" cy="3125972"/>
          </a:xfrm>
          <a:custGeom>
            <a:avLst/>
            <a:gdLst>
              <a:gd name="connsiteX0" fmla="*/ 943530 w 943530"/>
              <a:gd name="connsiteY0" fmla="*/ 0 h 3125972"/>
              <a:gd name="connsiteX1" fmla="*/ 29130 w 943530"/>
              <a:gd name="connsiteY1" fmla="*/ 1679944 h 3125972"/>
              <a:gd name="connsiteX2" fmla="*/ 316209 w 943530"/>
              <a:gd name="connsiteY2" fmla="*/ 3125972 h 312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530" h="3125972">
                <a:moveTo>
                  <a:pt x="943530" y="0"/>
                </a:moveTo>
                <a:cubicBezTo>
                  <a:pt x="538606" y="579474"/>
                  <a:pt x="133683" y="1158949"/>
                  <a:pt x="29130" y="1679944"/>
                </a:cubicBezTo>
                <a:cubicBezTo>
                  <a:pt x="-75423" y="2200939"/>
                  <a:pt x="120393" y="2663455"/>
                  <a:pt x="316209" y="3125972"/>
                </a:cubicBezTo>
              </a:path>
            </a:pathLst>
          </a:custGeom>
          <a:noFill/>
          <a:ln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E07B5443-1C85-44D0-A4A4-7226910E9607}"/>
              </a:ext>
            </a:extLst>
          </p:cNvPr>
          <p:cNvSpPr txBox="1"/>
          <p:nvPr/>
        </p:nvSpPr>
        <p:spPr>
          <a:xfrm>
            <a:off x="5907273" y="4995404"/>
            <a:ext cx="2669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(Dijkstra) </a:t>
            </a:r>
            <a:r>
              <a:rPr lang="en-US" sz="2400" b="1" dirty="0">
                <a:solidFill>
                  <a:srgbClr val="00B0F0"/>
                </a:solidFill>
              </a:rPr>
              <a:t>It depends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3BEFFF4-5582-4AC6-B337-F88D93CC7A4D}"/>
              </a:ext>
            </a:extLst>
          </p:cNvPr>
          <p:cNvSpPr txBox="1"/>
          <p:nvPr/>
        </p:nvSpPr>
        <p:spPr>
          <a:xfrm>
            <a:off x="6946287" y="5545656"/>
            <a:ext cx="5005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If we need a shortest path between start and </a:t>
            </a:r>
            <a:r>
              <a:rPr lang="en-US" sz="2000" i="1" dirty="0">
                <a:solidFill>
                  <a:srgbClr val="00B0F0"/>
                </a:solidFill>
              </a:rPr>
              <a:t>any</a:t>
            </a:r>
            <a:r>
              <a:rPr lang="en-US" sz="2000" dirty="0">
                <a:solidFill>
                  <a:srgbClr val="00B0F0"/>
                </a:solidFill>
              </a:rPr>
              <a:t> node =&gt; NO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If we a need a shortest path between start and a fixed node =&gt; YES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(when to stop?) </a:t>
            </a:r>
            <a:endParaRPr lang="ru-RU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52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example : Observations</a:t>
            </a:r>
            <a:br>
              <a:rPr lang="en-US" dirty="0"/>
            </a:br>
            <a:r>
              <a:rPr lang="en-US" dirty="0"/>
              <a:t>questions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72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207074" y="1549512"/>
            <a:ext cx="4924108" cy="412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CLOSED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OPEN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# all nodes in the graph were expanded</a:t>
            </a:r>
          </a:p>
          <a:p>
            <a:r>
              <a:rPr lang="en-US" sz="2400" b="0" dirty="0">
                <a:cs typeface="Times New Roman" panose="02020603050405020304" pitchFamily="18" charset="0"/>
              </a:rPr>
              <a:t>	Can we stop expansions earlier?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361950" indent="0"/>
            <a:endParaRPr lang="en-US" sz="2400" b="0" dirty="0">
              <a:cs typeface="Times New Roman" panose="02020603050405020304" pitchFamily="18" charset="0"/>
            </a:endParaRPr>
          </a:p>
          <a:p>
            <a:endParaRPr lang="en-US" sz="2400" b="0" dirty="0"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7" y="4025908"/>
            <a:ext cx="3633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= {}</a:t>
            </a:r>
          </a:p>
          <a:p>
            <a:r>
              <a:rPr lang="en-US" sz="2400" b="1" dirty="0"/>
              <a:t>Closed = {</a:t>
            </a:r>
            <a:r>
              <a:rPr lang="en-US" sz="2000" b="1" dirty="0">
                <a:solidFill>
                  <a:srgbClr val="7030A0"/>
                </a:solidFill>
              </a:rPr>
              <a:t>start, B1, C2, B2, A1, C3, A2, B3, goal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</a:t>
            </a:r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9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F689D04F-C50B-430D-9E95-BA4476217062}"/>
              </a:ext>
            </a:extLst>
          </p:cNvPr>
          <p:cNvSpPr/>
          <p:nvPr/>
        </p:nvSpPr>
        <p:spPr>
          <a:xfrm>
            <a:off x="9542137" y="3052063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22">
            <a:extLst>
              <a:ext uri="{FF2B5EF4-FFF2-40B4-BE49-F238E27FC236}">
                <a16:creationId xmlns:a16="http://schemas.microsoft.com/office/drawing/2014/main" xmlns="" id="{DD65B4BA-AA12-44DB-8643-087117825DFA}"/>
              </a:ext>
            </a:extLst>
          </p:cNvPr>
          <p:cNvCxnSpPr>
            <a:cxnSpLocks/>
          </p:cNvCxnSpPr>
          <p:nvPr/>
        </p:nvCxnSpPr>
        <p:spPr>
          <a:xfrm>
            <a:off x="10073111" y="3374625"/>
            <a:ext cx="67165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22">
            <a:extLst>
              <a:ext uri="{FF2B5EF4-FFF2-40B4-BE49-F238E27FC236}">
                <a16:creationId xmlns:a16="http://schemas.microsoft.com/office/drawing/2014/main" xmlns="" id="{75A50ECA-0194-4C8F-95E4-93BF613C2DF3}"/>
              </a:ext>
            </a:extLst>
          </p:cNvPr>
          <p:cNvCxnSpPr>
            <a:cxnSpLocks/>
          </p:cNvCxnSpPr>
          <p:nvPr/>
        </p:nvCxnSpPr>
        <p:spPr>
          <a:xfrm flipV="1">
            <a:off x="10073111" y="2541939"/>
            <a:ext cx="625365" cy="5826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2">
            <a:extLst>
              <a:ext uri="{FF2B5EF4-FFF2-40B4-BE49-F238E27FC236}">
                <a16:creationId xmlns:a16="http://schemas.microsoft.com/office/drawing/2014/main" xmlns="" id="{CE98C0B4-CC52-411D-9905-891E282B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4608" y="22821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xmlns="" id="{843CE668-4926-43E0-ABC5-0B0BDD93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2819F51D-8110-421A-9DEA-0DE74A018187}"/>
              </a:ext>
            </a:extLst>
          </p:cNvPr>
          <p:cNvSpPr/>
          <p:nvPr/>
        </p:nvSpPr>
        <p:spPr>
          <a:xfrm>
            <a:off x="9520875" y="2190826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 стрелкой 22">
            <a:extLst>
              <a:ext uri="{FF2B5EF4-FFF2-40B4-BE49-F238E27FC236}">
                <a16:creationId xmlns:a16="http://schemas.microsoft.com/office/drawing/2014/main" xmlns="" id="{DCE33B66-C8DF-473D-9F56-1B6010478214}"/>
              </a:ext>
            </a:extLst>
          </p:cNvPr>
          <p:cNvCxnSpPr>
            <a:cxnSpLocks/>
          </p:cNvCxnSpPr>
          <p:nvPr/>
        </p:nvCxnSpPr>
        <p:spPr>
          <a:xfrm flipV="1">
            <a:off x="10101831" y="1763365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2">
            <a:extLst>
              <a:ext uri="{FF2B5EF4-FFF2-40B4-BE49-F238E27FC236}">
                <a16:creationId xmlns:a16="http://schemas.microsoft.com/office/drawing/2014/main" xmlns="" id="{F20F5526-2245-4BD0-91F0-9BAAAE556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1436954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28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F310B5A1-AB87-433A-B92A-5B44D4463029}"/>
              </a:ext>
            </a:extLst>
          </p:cNvPr>
          <p:cNvSpPr/>
          <p:nvPr/>
        </p:nvSpPr>
        <p:spPr>
          <a:xfrm>
            <a:off x="8698830" y="134972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DC9FAF18-F930-4A0C-ACF3-CD41780017A1}"/>
              </a:ext>
            </a:extLst>
          </p:cNvPr>
          <p:cNvSpPr/>
          <p:nvPr/>
        </p:nvSpPr>
        <p:spPr>
          <a:xfrm>
            <a:off x="9533746" y="134846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84D86D21-976E-416B-9D7E-200B3E9E4E48}"/>
              </a:ext>
            </a:extLst>
          </p:cNvPr>
          <p:cNvSpPr/>
          <p:nvPr/>
        </p:nvSpPr>
        <p:spPr>
          <a:xfrm>
            <a:off x="10415403" y="1343247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AE34B786-E1C2-4443-B7C5-CC621E52B685}"/>
              </a:ext>
            </a:extLst>
          </p:cNvPr>
          <p:cNvSpPr/>
          <p:nvPr/>
        </p:nvSpPr>
        <p:spPr>
          <a:xfrm>
            <a:off x="10385023" y="2198784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847898B7-A9BF-49D5-9B39-67AE73DB215F}"/>
              </a:ext>
            </a:extLst>
          </p:cNvPr>
          <p:cNvSpPr/>
          <p:nvPr/>
        </p:nvSpPr>
        <p:spPr>
          <a:xfrm>
            <a:off x="10385023" y="3068005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ED2495-B489-4226-A60B-970899632A88}"/>
              </a:ext>
            </a:extLst>
          </p:cNvPr>
          <p:cNvSpPr txBox="1"/>
          <p:nvPr/>
        </p:nvSpPr>
        <p:spPr>
          <a:xfrm>
            <a:off x="4764965" y="2371603"/>
            <a:ext cx="1819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(Dijkstra) </a:t>
            </a:r>
            <a:r>
              <a:rPr lang="en-US" sz="2400" b="1" dirty="0">
                <a:solidFill>
                  <a:srgbClr val="FFC000"/>
                </a:solidFill>
              </a:rPr>
              <a:t>YES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8745D23F-5C5A-4CAD-948F-496391A55D04}"/>
              </a:ext>
            </a:extLst>
          </p:cNvPr>
          <p:cNvSpPr txBox="1"/>
          <p:nvPr/>
        </p:nvSpPr>
        <p:spPr>
          <a:xfrm>
            <a:off x="4764965" y="3624147"/>
            <a:ext cx="178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(Dijkstra)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6ABB3010-8657-4549-9B27-D98C54A30279}"/>
              </a:ext>
            </a:extLst>
          </p:cNvPr>
          <p:cNvSpPr txBox="1"/>
          <p:nvPr/>
        </p:nvSpPr>
        <p:spPr>
          <a:xfrm>
            <a:off x="751373" y="5565338"/>
            <a:ext cx="34902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No nodes are RE-OPENED</a:t>
            </a:r>
          </a:p>
          <a:p>
            <a:r>
              <a:rPr lang="en-US" b="1" dirty="0">
                <a:solidFill>
                  <a:srgbClr val="92D050"/>
                </a:solidFill>
              </a:rPr>
              <a:t>We can avoid some computations:</a:t>
            </a:r>
          </a:p>
          <a:p>
            <a:pPr marL="361950"/>
            <a:r>
              <a:rPr lang="en-US" b="1" dirty="0">
                <a:solidFill>
                  <a:srgbClr val="92D050"/>
                </a:solidFill>
              </a:rPr>
              <a:t>If the successor is in CLOSED =&gt; move on</a:t>
            </a:r>
            <a:endParaRPr lang="ru-RU" sz="1400" b="1" dirty="0">
              <a:solidFill>
                <a:srgbClr val="92D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9500C791-CC33-44CD-BCF3-7F9E7432806D}"/>
              </a:ext>
            </a:extLst>
          </p:cNvPr>
          <p:cNvSpPr txBox="1"/>
          <p:nvPr/>
        </p:nvSpPr>
        <p:spPr>
          <a:xfrm>
            <a:off x="4584096" y="5637668"/>
            <a:ext cx="2181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It depends on the edge cost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1ECACC8E-CD95-4328-ABB6-B14AA4AB6C75}"/>
              </a:ext>
            </a:extLst>
          </p:cNvPr>
          <p:cNvSpPr/>
          <p:nvPr/>
        </p:nvSpPr>
        <p:spPr>
          <a:xfrm>
            <a:off x="5390707" y="4104167"/>
            <a:ext cx="510363" cy="1637414"/>
          </a:xfrm>
          <a:custGeom>
            <a:avLst/>
            <a:gdLst>
              <a:gd name="connsiteX0" fmla="*/ 0 w 510363"/>
              <a:gd name="connsiteY0" fmla="*/ 0 h 1637414"/>
              <a:gd name="connsiteX1" fmla="*/ 510363 w 510363"/>
              <a:gd name="connsiteY1" fmla="*/ 850605 h 1637414"/>
              <a:gd name="connsiteX2" fmla="*/ 0 w 510363"/>
              <a:gd name="connsiteY2" fmla="*/ 1637414 h 163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363" h="1637414">
                <a:moveTo>
                  <a:pt x="0" y="0"/>
                </a:moveTo>
                <a:cubicBezTo>
                  <a:pt x="255181" y="288851"/>
                  <a:pt x="510363" y="577703"/>
                  <a:pt x="510363" y="850605"/>
                </a:cubicBezTo>
                <a:cubicBezTo>
                  <a:pt x="510363" y="1123507"/>
                  <a:pt x="255181" y="1380460"/>
                  <a:pt x="0" y="1637414"/>
                </a:cubicBezTo>
              </a:path>
            </a:pathLst>
          </a:custGeom>
          <a:noFill/>
          <a:ln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8EB318C3-0C0E-4F58-9098-C06FFE1904AC}"/>
              </a:ext>
            </a:extLst>
          </p:cNvPr>
          <p:cNvSpPr/>
          <p:nvPr/>
        </p:nvSpPr>
        <p:spPr>
          <a:xfrm>
            <a:off x="428070" y="2647507"/>
            <a:ext cx="943530" cy="3125972"/>
          </a:xfrm>
          <a:custGeom>
            <a:avLst/>
            <a:gdLst>
              <a:gd name="connsiteX0" fmla="*/ 943530 w 943530"/>
              <a:gd name="connsiteY0" fmla="*/ 0 h 3125972"/>
              <a:gd name="connsiteX1" fmla="*/ 29130 w 943530"/>
              <a:gd name="connsiteY1" fmla="*/ 1679944 h 3125972"/>
              <a:gd name="connsiteX2" fmla="*/ 316209 w 943530"/>
              <a:gd name="connsiteY2" fmla="*/ 3125972 h 312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530" h="3125972">
                <a:moveTo>
                  <a:pt x="943530" y="0"/>
                </a:moveTo>
                <a:cubicBezTo>
                  <a:pt x="538606" y="579474"/>
                  <a:pt x="133683" y="1158949"/>
                  <a:pt x="29130" y="1679944"/>
                </a:cubicBezTo>
                <a:cubicBezTo>
                  <a:pt x="-75423" y="2200939"/>
                  <a:pt x="120393" y="2663455"/>
                  <a:pt x="316209" y="3125972"/>
                </a:cubicBezTo>
              </a:path>
            </a:pathLst>
          </a:custGeom>
          <a:noFill/>
          <a:ln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E07B5443-1C85-44D0-A4A4-7226910E9607}"/>
              </a:ext>
            </a:extLst>
          </p:cNvPr>
          <p:cNvSpPr txBox="1"/>
          <p:nvPr/>
        </p:nvSpPr>
        <p:spPr>
          <a:xfrm>
            <a:off x="5907273" y="4995404"/>
            <a:ext cx="2669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(Dijkstra) </a:t>
            </a:r>
            <a:r>
              <a:rPr lang="en-US" sz="2400" b="1" dirty="0">
                <a:solidFill>
                  <a:srgbClr val="00B0F0"/>
                </a:solidFill>
              </a:rPr>
              <a:t>It depends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3BEFFF4-5582-4AC6-B337-F88D93CC7A4D}"/>
              </a:ext>
            </a:extLst>
          </p:cNvPr>
          <p:cNvSpPr txBox="1"/>
          <p:nvPr/>
        </p:nvSpPr>
        <p:spPr>
          <a:xfrm>
            <a:off x="6946287" y="5545656"/>
            <a:ext cx="5005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If we a need a shortest path between start and a fixed node =&gt; YES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(when to stop?)</a:t>
            </a:r>
          </a:p>
          <a:p>
            <a:pPr marL="361950"/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 When goal is added to OPEN</a:t>
            </a:r>
          </a:p>
          <a:p>
            <a:pPr marL="361950"/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When goal is expanded </a:t>
            </a:r>
            <a:endParaRPr lang="ru-RU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9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example : Observations</a:t>
            </a:r>
            <a:br>
              <a:rPr lang="en-US" dirty="0"/>
            </a:br>
            <a:r>
              <a:rPr lang="en-US" dirty="0"/>
              <a:t>questions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73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207074" y="1549512"/>
            <a:ext cx="4924108" cy="412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CLOSED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OPEN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# all nodes in the graph were expanded</a:t>
            </a:r>
          </a:p>
          <a:p>
            <a:r>
              <a:rPr lang="en-US" sz="2400" b="0" dirty="0">
                <a:cs typeface="Times New Roman" panose="02020603050405020304" pitchFamily="18" charset="0"/>
              </a:rPr>
              <a:t>	Can we stop expansions earlier?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361950" indent="0"/>
            <a:endParaRPr lang="en-US" sz="2400" b="0" dirty="0">
              <a:cs typeface="Times New Roman" panose="02020603050405020304" pitchFamily="18" charset="0"/>
            </a:endParaRPr>
          </a:p>
          <a:p>
            <a:endParaRPr lang="en-US" sz="2400" b="0" dirty="0"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7" y="4025908"/>
            <a:ext cx="3633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= {}</a:t>
            </a:r>
          </a:p>
          <a:p>
            <a:r>
              <a:rPr lang="en-US" sz="2400" b="1" dirty="0"/>
              <a:t>Closed = {</a:t>
            </a:r>
            <a:r>
              <a:rPr lang="en-US" sz="2000" b="1" dirty="0">
                <a:solidFill>
                  <a:srgbClr val="7030A0"/>
                </a:solidFill>
              </a:rPr>
              <a:t>start, B1, C2, B2, A1, C3, A2, B3, goal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</a:t>
            </a:r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9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F689D04F-C50B-430D-9E95-BA4476217062}"/>
              </a:ext>
            </a:extLst>
          </p:cNvPr>
          <p:cNvSpPr/>
          <p:nvPr/>
        </p:nvSpPr>
        <p:spPr>
          <a:xfrm>
            <a:off x="9542137" y="3052063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22">
            <a:extLst>
              <a:ext uri="{FF2B5EF4-FFF2-40B4-BE49-F238E27FC236}">
                <a16:creationId xmlns:a16="http://schemas.microsoft.com/office/drawing/2014/main" xmlns="" id="{DD65B4BA-AA12-44DB-8643-087117825DFA}"/>
              </a:ext>
            </a:extLst>
          </p:cNvPr>
          <p:cNvCxnSpPr>
            <a:cxnSpLocks/>
          </p:cNvCxnSpPr>
          <p:nvPr/>
        </p:nvCxnSpPr>
        <p:spPr>
          <a:xfrm>
            <a:off x="10073111" y="3374625"/>
            <a:ext cx="67165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22">
            <a:extLst>
              <a:ext uri="{FF2B5EF4-FFF2-40B4-BE49-F238E27FC236}">
                <a16:creationId xmlns:a16="http://schemas.microsoft.com/office/drawing/2014/main" xmlns="" id="{75A50ECA-0194-4C8F-95E4-93BF613C2DF3}"/>
              </a:ext>
            </a:extLst>
          </p:cNvPr>
          <p:cNvCxnSpPr>
            <a:cxnSpLocks/>
          </p:cNvCxnSpPr>
          <p:nvPr/>
        </p:nvCxnSpPr>
        <p:spPr>
          <a:xfrm flipV="1">
            <a:off x="10073111" y="2541939"/>
            <a:ext cx="625365" cy="5826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2">
            <a:extLst>
              <a:ext uri="{FF2B5EF4-FFF2-40B4-BE49-F238E27FC236}">
                <a16:creationId xmlns:a16="http://schemas.microsoft.com/office/drawing/2014/main" xmlns="" id="{CE98C0B4-CC52-411D-9905-891E282B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4608" y="22821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xmlns="" id="{843CE668-4926-43E0-ABC5-0B0BDD93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2819F51D-8110-421A-9DEA-0DE74A018187}"/>
              </a:ext>
            </a:extLst>
          </p:cNvPr>
          <p:cNvSpPr/>
          <p:nvPr/>
        </p:nvSpPr>
        <p:spPr>
          <a:xfrm>
            <a:off x="9520875" y="2190826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 стрелкой 22">
            <a:extLst>
              <a:ext uri="{FF2B5EF4-FFF2-40B4-BE49-F238E27FC236}">
                <a16:creationId xmlns:a16="http://schemas.microsoft.com/office/drawing/2014/main" xmlns="" id="{DCE33B66-C8DF-473D-9F56-1B6010478214}"/>
              </a:ext>
            </a:extLst>
          </p:cNvPr>
          <p:cNvCxnSpPr>
            <a:cxnSpLocks/>
          </p:cNvCxnSpPr>
          <p:nvPr/>
        </p:nvCxnSpPr>
        <p:spPr>
          <a:xfrm flipV="1">
            <a:off x="10101831" y="1763365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2">
            <a:extLst>
              <a:ext uri="{FF2B5EF4-FFF2-40B4-BE49-F238E27FC236}">
                <a16:creationId xmlns:a16="http://schemas.microsoft.com/office/drawing/2014/main" xmlns="" id="{F20F5526-2245-4BD0-91F0-9BAAAE556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1436954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28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F310B5A1-AB87-433A-B92A-5B44D4463029}"/>
              </a:ext>
            </a:extLst>
          </p:cNvPr>
          <p:cNvSpPr/>
          <p:nvPr/>
        </p:nvSpPr>
        <p:spPr>
          <a:xfrm>
            <a:off x="8698830" y="134972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DC9FAF18-F930-4A0C-ACF3-CD41780017A1}"/>
              </a:ext>
            </a:extLst>
          </p:cNvPr>
          <p:cNvSpPr/>
          <p:nvPr/>
        </p:nvSpPr>
        <p:spPr>
          <a:xfrm>
            <a:off x="9533746" y="134846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84D86D21-976E-416B-9D7E-200B3E9E4E48}"/>
              </a:ext>
            </a:extLst>
          </p:cNvPr>
          <p:cNvSpPr/>
          <p:nvPr/>
        </p:nvSpPr>
        <p:spPr>
          <a:xfrm>
            <a:off x="10415403" y="1343247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AE34B786-E1C2-4443-B7C5-CC621E52B685}"/>
              </a:ext>
            </a:extLst>
          </p:cNvPr>
          <p:cNvSpPr/>
          <p:nvPr/>
        </p:nvSpPr>
        <p:spPr>
          <a:xfrm>
            <a:off x="10385023" y="2198784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847898B7-A9BF-49D5-9B39-67AE73DB215F}"/>
              </a:ext>
            </a:extLst>
          </p:cNvPr>
          <p:cNvSpPr/>
          <p:nvPr/>
        </p:nvSpPr>
        <p:spPr>
          <a:xfrm>
            <a:off x="10385023" y="3068005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ED2495-B489-4226-A60B-970899632A88}"/>
              </a:ext>
            </a:extLst>
          </p:cNvPr>
          <p:cNvSpPr txBox="1"/>
          <p:nvPr/>
        </p:nvSpPr>
        <p:spPr>
          <a:xfrm>
            <a:off x="4764965" y="2371603"/>
            <a:ext cx="1819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(Dijkstra) </a:t>
            </a:r>
            <a:r>
              <a:rPr lang="en-US" sz="2400" b="1" dirty="0">
                <a:solidFill>
                  <a:srgbClr val="FFC000"/>
                </a:solidFill>
              </a:rPr>
              <a:t>YES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8745D23F-5C5A-4CAD-948F-496391A55D04}"/>
              </a:ext>
            </a:extLst>
          </p:cNvPr>
          <p:cNvSpPr txBox="1"/>
          <p:nvPr/>
        </p:nvSpPr>
        <p:spPr>
          <a:xfrm>
            <a:off x="4764965" y="3624147"/>
            <a:ext cx="178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(Dijkstra)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6ABB3010-8657-4549-9B27-D98C54A30279}"/>
              </a:ext>
            </a:extLst>
          </p:cNvPr>
          <p:cNvSpPr txBox="1"/>
          <p:nvPr/>
        </p:nvSpPr>
        <p:spPr>
          <a:xfrm>
            <a:off x="751373" y="5565338"/>
            <a:ext cx="34902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No nodes are RE-OPENED</a:t>
            </a:r>
          </a:p>
          <a:p>
            <a:r>
              <a:rPr lang="en-US" b="1" dirty="0">
                <a:solidFill>
                  <a:srgbClr val="92D050"/>
                </a:solidFill>
              </a:rPr>
              <a:t>We can avoid some computations:</a:t>
            </a:r>
          </a:p>
          <a:p>
            <a:pPr marL="361950"/>
            <a:r>
              <a:rPr lang="en-US" b="1" dirty="0">
                <a:solidFill>
                  <a:srgbClr val="92D050"/>
                </a:solidFill>
              </a:rPr>
              <a:t>If the successor is in CLOSED =&gt; move on</a:t>
            </a:r>
            <a:endParaRPr lang="ru-RU" sz="1400" b="1" dirty="0">
              <a:solidFill>
                <a:srgbClr val="92D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9500C791-CC33-44CD-BCF3-7F9E7432806D}"/>
              </a:ext>
            </a:extLst>
          </p:cNvPr>
          <p:cNvSpPr txBox="1"/>
          <p:nvPr/>
        </p:nvSpPr>
        <p:spPr>
          <a:xfrm>
            <a:off x="4584096" y="5637668"/>
            <a:ext cx="2181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It depends on the edge cost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1ECACC8E-CD95-4328-ABB6-B14AA4AB6C75}"/>
              </a:ext>
            </a:extLst>
          </p:cNvPr>
          <p:cNvSpPr/>
          <p:nvPr/>
        </p:nvSpPr>
        <p:spPr>
          <a:xfrm>
            <a:off x="5390707" y="4104167"/>
            <a:ext cx="510363" cy="1637414"/>
          </a:xfrm>
          <a:custGeom>
            <a:avLst/>
            <a:gdLst>
              <a:gd name="connsiteX0" fmla="*/ 0 w 510363"/>
              <a:gd name="connsiteY0" fmla="*/ 0 h 1637414"/>
              <a:gd name="connsiteX1" fmla="*/ 510363 w 510363"/>
              <a:gd name="connsiteY1" fmla="*/ 850605 h 1637414"/>
              <a:gd name="connsiteX2" fmla="*/ 0 w 510363"/>
              <a:gd name="connsiteY2" fmla="*/ 1637414 h 163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363" h="1637414">
                <a:moveTo>
                  <a:pt x="0" y="0"/>
                </a:moveTo>
                <a:cubicBezTo>
                  <a:pt x="255181" y="288851"/>
                  <a:pt x="510363" y="577703"/>
                  <a:pt x="510363" y="850605"/>
                </a:cubicBezTo>
                <a:cubicBezTo>
                  <a:pt x="510363" y="1123507"/>
                  <a:pt x="255181" y="1380460"/>
                  <a:pt x="0" y="1637414"/>
                </a:cubicBezTo>
              </a:path>
            </a:pathLst>
          </a:custGeom>
          <a:noFill/>
          <a:ln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8EB318C3-0C0E-4F58-9098-C06FFE1904AC}"/>
              </a:ext>
            </a:extLst>
          </p:cNvPr>
          <p:cNvSpPr/>
          <p:nvPr/>
        </p:nvSpPr>
        <p:spPr>
          <a:xfrm>
            <a:off x="428070" y="2647507"/>
            <a:ext cx="943530" cy="3125972"/>
          </a:xfrm>
          <a:custGeom>
            <a:avLst/>
            <a:gdLst>
              <a:gd name="connsiteX0" fmla="*/ 943530 w 943530"/>
              <a:gd name="connsiteY0" fmla="*/ 0 h 3125972"/>
              <a:gd name="connsiteX1" fmla="*/ 29130 w 943530"/>
              <a:gd name="connsiteY1" fmla="*/ 1679944 h 3125972"/>
              <a:gd name="connsiteX2" fmla="*/ 316209 w 943530"/>
              <a:gd name="connsiteY2" fmla="*/ 3125972 h 312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530" h="3125972">
                <a:moveTo>
                  <a:pt x="943530" y="0"/>
                </a:moveTo>
                <a:cubicBezTo>
                  <a:pt x="538606" y="579474"/>
                  <a:pt x="133683" y="1158949"/>
                  <a:pt x="29130" y="1679944"/>
                </a:cubicBezTo>
                <a:cubicBezTo>
                  <a:pt x="-75423" y="2200939"/>
                  <a:pt x="120393" y="2663455"/>
                  <a:pt x="316209" y="3125972"/>
                </a:cubicBezTo>
              </a:path>
            </a:pathLst>
          </a:custGeom>
          <a:noFill/>
          <a:ln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E07B5443-1C85-44D0-A4A4-7226910E9607}"/>
              </a:ext>
            </a:extLst>
          </p:cNvPr>
          <p:cNvSpPr txBox="1"/>
          <p:nvPr/>
        </p:nvSpPr>
        <p:spPr>
          <a:xfrm>
            <a:off x="5907273" y="4995404"/>
            <a:ext cx="2669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(Dijkstra) </a:t>
            </a:r>
            <a:r>
              <a:rPr lang="en-US" sz="2400" b="1" dirty="0">
                <a:solidFill>
                  <a:srgbClr val="00B0F0"/>
                </a:solidFill>
              </a:rPr>
              <a:t>It depends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3BEFFF4-5582-4AC6-B337-F88D93CC7A4D}"/>
              </a:ext>
            </a:extLst>
          </p:cNvPr>
          <p:cNvSpPr txBox="1"/>
          <p:nvPr/>
        </p:nvSpPr>
        <p:spPr>
          <a:xfrm>
            <a:off x="6946287" y="5545656"/>
            <a:ext cx="5005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If we a need a shortest path between start and a fixed node =&gt; YES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(when to stop?)</a:t>
            </a:r>
          </a:p>
          <a:p>
            <a:pPr marL="361950"/>
            <a:r>
              <a:rPr lang="en-US" sz="2000" b="1" strike="sngStrik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 When goal is added to OPEN</a:t>
            </a:r>
          </a:p>
          <a:p>
            <a:pPr marL="361950"/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When goal is expanded </a:t>
            </a:r>
            <a:endParaRPr lang="ru-RU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example : Observations</a:t>
            </a:r>
            <a:br>
              <a:rPr lang="en-US" dirty="0"/>
            </a:br>
            <a:r>
              <a:rPr lang="en-US" dirty="0"/>
              <a:t>questions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74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207074" y="1549512"/>
            <a:ext cx="4924108" cy="412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CLOSED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OPEN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# all nodes in the graph were expanded</a:t>
            </a:r>
          </a:p>
          <a:p>
            <a:r>
              <a:rPr lang="en-US" sz="2400" b="0" dirty="0">
                <a:cs typeface="Times New Roman" panose="02020603050405020304" pitchFamily="18" charset="0"/>
              </a:rPr>
              <a:t>	Can we stop expansions earlier?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361950" indent="0"/>
            <a:endParaRPr lang="en-US" sz="2400" b="0" dirty="0">
              <a:cs typeface="Times New Roman" panose="02020603050405020304" pitchFamily="18" charset="0"/>
            </a:endParaRPr>
          </a:p>
          <a:p>
            <a:endParaRPr lang="en-US" sz="2400" b="0" dirty="0"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7" y="4025908"/>
            <a:ext cx="3633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= {}</a:t>
            </a:r>
          </a:p>
          <a:p>
            <a:r>
              <a:rPr lang="en-US" sz="2400" b="1" dirty="0"/>
              <a:t>Closed = {</a:t>
            </a:r>
            <a:r>
              <a:rPr lang="en-US" sz="2000" b="1" dirty="0">
                <a:solidFill>
                  <a:srgbClr val="7030A0"/>
                </a:solidFill>
              </a:rPr>
              <a:t>start, B1, C2, B2, A1, C3, A2, B3, goal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</a:t>
            </a:r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/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9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EBA2975-D7F7-4CAA-A6B2-A7C1C5DCCE83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A7606E-F024-4819-AE72-90574FD46BC0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F689D04F-C50B-430D-9E95-BA4476217062}"/>
              </a:ext>
            </a:extLst>
          </p:cNvPr>
          <p:cNvSpPr/>
          <p:nvPr/>
        </p:nvSpPr>
        <p:spPr>
          <a:xfrm>
            <a:off x="9542137" y="3052063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22">
            <a:extLst>
              <a:ext uri="{FF2B5EF4-FFF2-40B4-BE49-F238E27FC236}">
                <a16:creationId xmlns:a16="http://schemas.microsoft.com/office/drawing/2014/main" xmlns="" id="{DD65B4BA-AA12-44DB-8643-087117825DFA}"/>
              </a:ext>
            </a:extLst>
          </p:cNvPr>
          <p:cNvCxnSpPr>
            <a:cxnSpLocks/>
          </p:cNvCxnSpPr>
          <p:nvPr/>
        </p:nvCxnSpPr>
        <p:spPr>
          <a:xfrm>
            <a:off x="10073111" y="3374625"/>
            <a:ext cx="67165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22">
            <a:extLst>
              <a:ext uri="{FF2B5EF4-FFF2-40B4-BE49-F238E27FC236}">
                <a16:creationId xmlns:a16="http://schemas.microsoft.com/office/drawing/2014/main" xmlns="" id="{75A50ECA-0194-4C8F-95E4-93BF613C2DF3}"/>
              </a:ext>
            </a:extLst>
          </p:cNvPr>
          <p:cNvCxnSpPr>
            <a:cxnSpLocks/>
          </p:cNvCxnSpPr>
          <p:nvPr/>
        </p:nvCxnSpPr>
        <p:spPr>
          <a:xfrm flipV="1">
            <a:off x="10073111" y="2541939"/>
            <a:ext cx="625365" cy="5826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2">
            <a:extLst>
              <a:ext uri="{FF2B5EF4-FFF2-40B4-BE49-F238E27FC236}">
                <a16:creationId xmlns:a16="http://schemas.microsoft.com/office/drawing/2014/main" xmlns="" id="{CE98C0B4-CC52-411D-9905-891E282B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4608" y="22821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xmlns="" id="{843CE668-4926-43E0-ABC5-0B0BDD93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2819F51D-8110-421A-9DEA-0DE74A018187}"/>
              </a:ext>
            </a:extLst>
          </p:cNvPr>
          <p:cNvSpPr/>
          <p:nvPr/>
        </p:nvSpPr>
        <p:spPr>
          <a:xfrm>
            <a:off x="9520875" y="2190826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 стрелкой 22">
            <a:extLst>
              <a:ext uri="{FF2B5EF4-FFF2-40B4-BE49-F238E27FC236}">
                <a16:creationId xmlns:a16="http://schemas.microsoft.com/office/drawing/2014/main" xmlns="" id="{DCE33B66-C8DF-473D-9F56-1B6010478214}"/>
              </a:ext>
            </a:extLst>
          </p:cNvPr>
          <p:cNvCxnSpPr>
            <a:cxnSpLocks/>
          </p:cNvCxnSpPr>
          <p:nvPr/>
        </p:nvCxnSpPr>
        <p:spPr>
          <a:xfrm flipV="1">
            <a:off x="10101831" y="1763365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2">
            <a:extLst>
              <a:ext uri="{FF2B5EF4-FFF2-40B4-BE49-F238E27FC236}">
                <a16:creationId xmlns:a16="http://schemas.microsoft.com/office/drawing/2014/main" xmlns="" id="{F20F5526-2245-4BD0-91F0-9BAAAE556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1436954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28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F310B5A1-AB87-433A-B92A-5B44D4463029}"/>
              </a:ext>
            </a:extLst>
          </p:cNvPr>
          <p:cNvSpPr/>
          <p:nvPr/>
        </p:nvSpPr>
        <p:spPr>
          <a:xfrm>
            <a:off x="8698830" y="134972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DC9FAF18-F930-4A0C-ACF3-CD41780017A1}"/>
              </a:ext>
            </a:extLst>
          </p:cNvPr>
          <p:cNvSpPr/>
          <p:nvPr/>
        </p:nvSpPr>
        <p:spPr>
          <a:xfrm>
            <a:off x="9533746" y="1348460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84D86D21-976E-416B-9D7E-200B3E9E4E48}"/>
              </a:ext>
            </a:extLst>
          </p:cNvPr>
          <p:cNvSpPr/>
          <p:nvPr/>
        </p:nvSpPr>
        <p:spPr>
          <a:xfrm>
            <a:off x="10415403" y="1343247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AE34B786-E1C2-4443-B7C5-CC621E52B685}"/>
              </a:ext>
            </a:extLst>
          </p:cNvPr>
          <p:cNvSpPr/>
          <p:nvPr/>
        </p:nvSpPr>
        <p:spPr>
          <a:xfrm>
            <a:off x="10385023" y="2198784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847898B7-A9BF-49D5-9B39-67AE73DB215F}"/>
              </a:ext>
            </a:extLst>
          </p:cNvPr>
          <p:cNvSpPr/>
          <p:nvPr/>
        </p:nvSpPr>
        <p:spPr>
          <a:xfrm>
            <a:off x="10385023" y="3068005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ED2495-B489-4226-A60B-970899632A88}"/>
              </a:ext>
            </a:extLst>
          </p:cNvPr>
          <p:cNvSpPr txBox="1"/>
          <p:nvPr/>
        </p:nvSpPr>
        <p:spPr>
          <a:xfrm>
            <a:off x="4764965" y="2371603"/>
            <a:ext cx="1819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(Dijkstra) </a:t>
            </a:r>
            <a:r>
              <a:rPr lang="en-US" sz="2400" b="1" dirty="0">
                <a:solidFill>
                  <a:srgbClr val="FFC000"/>
                </a:solidFill>
              </a:rPr>
              <a:t>YES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8745D23F-5C5A-4CAD-948F-496391A55D04}"/>
              </a:ext>
            </a:extLst>
          </p:cNvPr>
          <p:cNvSpPr txBox="1"/>
          <p:nvPr/>
        </p:nvSpPr>
        <p:spPr>
          <a:xfrm>
            <a:off x="4764965" y="3624147"/>
            <a:ext cx="178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(Dijkstra)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6ABB3010-8657-4549-9B27-D98C54A30279}"/>
              </a:ext>
            </a:extLst>
          </p:cNvPr>
          <p:cNvSpPr txBox="1"/>
          <p:nvPr/>
        </p:nvSpPr>
        <p:spPr>
          <a:xfrm>
            <a:off x="751373" y="5565338"/>
            <a:ext cx="34902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No nodes are RE-OPENED</a:t>
            </a:r>
          </a:p>
          <a:p>
            <a:r>
              <a:rPr lang="en-US" b="1" dirty="0">
                <a:solidFill>
                  <a:srgbClr val="92D050"/>
                </a:solidFill>
              </a:rPr>
              <a:t>We can avoid some computations:</a:t>
            </a:r>
          </a:p>
          <a:p>
            <a:pPr marL="361950"/>
            <a:r>
              <a:rPr lang="en-US" b="1" dirty="0">
                <a:solidFill>
                  <a:srgbClr val="92D050"/>
                </a:solidFill>
              </a:rPr>
              <a:t>If the successor is in CLOSED =&gt; move on</a:t>
            </a:r>
            <a:endParaRPr lang="ru-RU" sz="1400" b="1" dirty="0">
              <a:solidFill>
                <a:srgbClr val="92D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9500C791-CC33-44CD-BCF3-7F9E7432806D}"/>
              </a:ext>
            </a:extLst>
          </p:cNvPr>
          <p:cNvSpPr txBox="1"/>
          <p:nvPr/>
        </p:nvSpPr>
        <p:spPr>
          <a:xfrm>
            <a:off x="4584096" y="5637668"/>
            <a:ext cx="2181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It depends on the edge cost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1ECACC8E-CD95-4328-ABB6-B14AA4AB6C75}"/>
              </a:ext>
            </a:extLst>
          </p:cNvPr>
          <p:cNvSpPr/>
          <p:nvPr/>
        </p:nvSpPr>
        <p:spPr>
          <a:xfrm>
            <a:off x="5390707" y="4104167"/>
            <a:ext cx="510363" cy="1637414"/>
          </a:xfrm>
          <a:custGeom>
            <a:avLst/>
            <a:gdLst>
              <a:gd name="connsiteX0" fmla="*/ 0 w 510363"/>
              <a:gd name="connsiteY0" fmla="*/ 0 h 1637414"/>
              <a:gd name="connsiteX1" fmla="*/ 510363 w 510363"/>
              <a:gd name="connsiteY1" fmla="*/ 850605 h 1637414"/>
              <a:gd name="connsiteX2" fmla="*/ 0 w 510363"/>
              <a:gd name="connsiteY2" fmla="*/ 1637414 h 163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363" h="1637414">
                <a:moveTo>
                  <a:pt x="0" y="0"/>
                </a:moveTo>
                <a:cubicBezTo>
                  <a:pt x="255181" y="288851"/>
                  <a:pt x="510363" y="577703"/>
                  <a:pt x="510363" y="850605"/>
                </a:cubicBezTo>
                <a:cubicBezTo>
                  <a:pt x="510363" y="1123507"/>
                  <a:pt x="255181" y="1380460"/>
                  <a:pt x="0" y="1637414"/>
                </a:cubicBezTo>
              </a:path>
            </a:pathLst>
          </a:custGeom>
          <a:noFill/>
          <a:ln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8EB318C3-0C0E-4F58-9098-C06FFE1904AC}"/>
              </a:ext>
            </a:extLst>
          </p:cNvPr>
          <p:cNvSpPr/>
          <p:nvPr/>
        </p:nvSpPr>
        <p:spPr>
          <a:xfrm>
            <a:off x="428070" y="2647507"/>
            <a:ext cx="943530" cy="3125972"/>
          </a:xfrm>
          <a:custGeom>
            <a:avLst/>
            <a:gdLst>
              <a:gd name="connsiteX0" fmla="*/ 943530 w 943530"/>
              <a:gd name="connsiteY0" fmla="*/ 0 h 3125972"/>
              <a:gd name="connsiteX1" fmla="*/ 29130 w 943530"/>
              <a:gd name="connsiteY1" fmla="*/ 1679944 h 3125972"/>
              <a:gd name="connsiteX2" fmla="*/ 316209 w 943530"/>
              <a:gd name="connsiteY2" fmla="*/ 3125972 h 312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530" h="3125972">
                <a:moveTo>
                  <a:pt x="943530" y="0"/>
                </a:moveTo>
                <a:cubicBezTo>
                  <a:pt x="538606" y="579474"/>
                  <a:pt x="133683" y="1158949"/>
                  <a:pt x="29130" y="1679944"/>
                </a:cubicBezTo>
                <a:cubicBezTo>
                  <a:pt x="-75423" y="2200939"/>
                  <a:pt x="120393" y="2663455"/>
                  <a:pt x="316209" y="3125972"/>
                </a:cubicBezTo>
              </a:path>
            </a:pathLst>
          </a:custGeom>
          <a:noFill/>
          <a:ln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E07B5443-1C85-44D0-A4A4-7226910E9607}"/>
              </a:ext>
            </a:extLst>
          </p:cNvPr>
          <p:cNvSpPr txBox="1"/>
          <p:nvPr/>
        </p:nvSpPr>
        <p:spPr>
          <a:xfrm>
            <a:off x="5907273" y="4995404"/>
            <a:ext cx="2669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(Dijkstra) </a:t>
            </a:r>
            <a:r>
              <a:rPr lang="en-US" sz="2400" b="1" dirty="0">
                <a:solidFill>
                  <a:srgbClr val="00B0F0"/>
                </a:solidFill>
              </a:rPr>
              <a:t>It depends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3BEFFF4-5582-4AC6-B337-F88D93CC7A4D}"/>
              </a:ext>
            </a:extLst>
          </p:cNvPr>
          <p:cNvSpPr txBox="1"/>
          <p:nvPr/>
        </p:nvSpPr>
        <p:spPr>
          <a:xfrm>
            <a:off x="6946287" y="5545656"/>
            <a:ext cx="5005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If we a need a shortest path between start and a fixed node =&gt; YES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(when to stop?)</a:t>
            </a:r>
          </a:p>
          <a:p>
            <a:pPr marL="361950"/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When goal is extracted from OPEN and is about to be expanded </a:t>
            </a:r>
            <a:endParaRPr lang="ru-RU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6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example : Observations</a:t>
            </a:r>
            <a:br>
              <a:rPr lang="en-US" dirty="0"/>
            </a:br>
            <a:r>
              <a:rPr lang="en-US" dirty="0"/>
              <a:t>questions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75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207074" y="1549512"/>
            <a:ext cx="4924108" cy="412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OPEN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pPr marL="361950" indent="0"/>
            <a:endParaRPr lang="en-US" sz="2400" b="0" dirty="0">
              <a:cs typeface="Times New Roman" panose="02020603050405020304" pitchFamily="18" charset="0"/>
            </a:endParaRPr>
          </a:p>
          <a:p>
            <a:endParaRPr lang="en-US" sz="2400" b="0" dirty="0"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7" y="4025908"/>
            <a:ext cx="3633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B2, A1, A2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</a:t>
            </a:r>
            <a:r>
              <a:rPr lang="en-US" sz="2400" b="1" dirty="0">
                <a:solidFill>
                  <a:srgbClr val="7030A0"/>
                </a:solidFill>
              </a:rPr>
              <a:t>start, B1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</a:t>
            </a:r>
            <a:endParaRPr lang="ru-RU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C2</a:t>
            </a:r>
            <a:endParaRPr lang="ru-RU" sz="2400" b="1" dirty="0">
              <a:solidFill>
                <a:srgbClr val="7030A0"/>
              </a:solidFill>
            </a:endParaRPr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F689D04F-C50B-430D-9E95-BA4476217062}"/>
              </a:ext>
            </a:extLst>
          </p:cNvPr>
          <p:cNvSpPr/>
          <p:nvPr/>
        </p:nvSpPr>
        <p:spPr>
          <a:xfrm>
            <a:off x="9542137" y="3052063"/>
            <a:ext cx="642544" cy="62470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8745D23F-5C5A-4CAD-948F-496391A55D04}"/>
              </a:ext>
            </a:extLst>
          </p:cNvPr>
          <p:cNvSpPr txBox="1"/>
          <p:nvPr/>
        </p:nvSpPr>
        <p:spPr>
          <a:xfrm>
            <a:off x="4500934" y="2353866"/>
            <a:ext cx="178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(Dijkstra)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9500C791-CC33-44CD-BCF3-7F9E7432806D}"/>
              </a:ext>
            </a:extLst>
          </p:cNvPr>
          <p:cNvSpPr txBox="1"/>
          <p:nvPr/>
        </p:nvSpPr>
        <p:spPr>
          <a:xfrm>
            <a:off x="4557567" y="2852464"/>
            <a:ext cx="2181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It depends on the edge cost</a:t>
            </a:r>
            <a:endParaRPr lang="ru-RU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example : Observations</a:t>
            </a:r>
            <a:br>
              <a:rPr lang="en-US" dirty="0"/>
            </a:br>
            <a:r>
              <a:rPr lang="en-US" dirty="0"/>
              <a:t>questions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76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207074" y="1549512"/>
            <a:ext cx="4924108" cy="412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OPEN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pPr marL="361950" indent="0"/>
            <a:endParaRPr lang="en-US" sz="2400" b="0" dirty="0">
              <a:cs typeface="Times New Roman" panose="02020603050405020304" pitchFamily="18" charset="0"/>
            </a:endParaRPr>
          </a:p>
          <a:p>
            <a:endParaRPr lang="en-US" sz="2400" b="0" dirty="0"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7" y="4025908"/>
            <a:ext cx="3633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B2, A1, A2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</a:t>
            </a:r>
            <a:r>
              <a:rPr lang="en-US" sz="2400" b="1" dirty="0">
                <a:solidFill>
                  <a:srgbClr val="7030A0"/>
                </a:solidFill>
              </a:rPr>
              <a:t>start, B1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</a:t>
            </a:r>
            <a:endParaRPr lang="ru-RU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C2</a:t>
            </a:r>
            <a:endParaRPr lang="ru-RU" sz="2400" b="1" dirty="0">
              <a:solidFill>
                <a:srgbClr val="7030A0"/>
              </a:solidFill>
            </a:endParaRPr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F689D04F-C50B-430D-9E95-BA4476217062}"/>
              </a:ext>
            </a:extLst>
          </p:cNvPr>
          <p:cNvSpPr/>
          <p:nvPr/>
        </p:nvSpPr>
        <p:spPr>
          <a:xfrm>
            <a:off x="9542137" y="3052063"/>
            <a:ext cx="642544" cy="62470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8745D23F-5C5A-4CAD-948F-496391A55D04}"/>
              </a:ext>
            </a:extLst>
          </p:cNvPr>
          <p:cNvSpPr txBox="1"/>
          <p:nvPr/>
        </p:nvSpPr>
        <p:spPr>
          <a:xfrm>
            <a:off x="4500934" y="2353866"/>
            <a:ext cx="178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(Dijkstra)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9500C791-CC33-44CD-BCF3-7F9E7432806D}"/>
              </a:ext>
            </a:extLst>
          </p:cNvPr>
          <p:cNvSpPr txBox="1"/>
          <p:nvPr/>
        </p:nvSpPr>
        <p:spPr>
          <a:xfrm>
            <a:off x="4557567" y="2852464"/>
            <a:ext cx="2181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It depends on the edge cost</a:t>
            </a:r>
            <a:endParaRPr lang="ru-RU" sz="1400" b="1" dirty="0">
              <a:solidFill>
                <a:srgbClr val="C00000"/>
              </a:solidFill>
            </a:endParaRPr>
          </a:p>
        </p:txBody>
      </p:sp>
      <p:cxnSp>
        <p:nvCxnSpPr>
          <p:cNvPr id="46" name="Прямая со стрелкой 22">
            <a:extLst>
              <a:ext uri="{FF2B5EF4-FFF2-40B4-BE49-F238E27FC236}">
                <a16:creationId xmlns:a16="http://schemas.microsoft.com/office/drawing/2014/main" xmlns="" id="{19763E6E-B8A3-485F-9B5F-81B1BEF1037A}"/>
              </a:ext>
            </a:extLst>
          </p:cNvPr>
          <p:cNvCxnSpPr>
            <a:cxnSpLocks/>
          </p:cNvCxnSpPr>
          <p:nvPr/>
        </p:nvCxnSpPr>
        <p:spPr>
          <a:xfrm>
            <a:off x="11300977" y="3393821"/>
            <a:ext cx="671659" cy="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22">
            <a:extLst>
              <a:ext uri="{FF2B5EF4-FFF2-40B4-BE49-F238E27FC236}">
                <a16:creationId xmlns:a16="http://schemas.microsoft.com/office/drawing/2014/main" xmlns="" id="{E9EAEC31-8D9B-48D5-BAE0-178F63E160B1}"/>
              </a:ext>
            </a:extLst>
          </p:cNvPr>
          <p:cNvCxnSpPr>
            <a:cxnSpLocks/>
          </p:cNvCxnSpPr>
          <p:nvPr/>
        </p:nvCxnSpPr>
        <p:spPr>
          <a:xfrm flipV="1">
            <a:off x="11300977" y="2561135"/>
            <a:ext cx="625365" cy="582658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52">
            <a:extLst>
              <a:ext uri="{FF2B5EF4-FFF2-40B4-BE49-F238E27FC236}">
                <a16:creationId xmlns:a16="http://schemas.microsoft.com/office/drawing/2014/main" xmlns="" id="{011EFDAC-5647-470E-B1DA-4E86DC295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70883" y="3025064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chemeClr val="accent5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chemeClr val="accent5"/>
              </a:solidFill>
              <a:latin typeface="Courier New" panose="02070309020205020404" pitchFamily="49" charset="0"/>
            </a:endParaRPr>
          </a:p>
        </p:txBody>
      </p:sp>
      <p:sp>
        <p:nvSpPr>
          <p:cNvPr id="56" name="Text Box 52">
            <a:extLst>
              <a:ext uri="{FF2B5EF4-FFF2-40B4-BE49-F238E27FC236}">
                <a16:creationId xmlns:a16="http://schemas.microsoft.com/office/drawing/2014/main" xmlns="" id="{22F0F58D-8BF6-44C5-A5FC-406FCAB9A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2360" y="236916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chemeClr val="accent5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chemeClr val="accent5"/>
              </a:solidFill>
              <a:latin typeface="Courier New" panose="02070309020205020404" pitchFamily="49" charset="0"/>
            </a:endParaRPr>
          </a:p>
        </p:txBody>
      </p:sp>
      <p:sp>
        <p:nvSpPr>
          <p:cNvPr id="57" name="Text Box 52">
            <a:extLst>
              <a:ext uri="{FF2B5EF4-FFF2-40B4-BE49-F238E27FC236}">
                <a16:creationId xmlns:a16="http://schemas.microsoft.com/office/drawing/2014/main" xmlns="" id="{40FA618B-B30D-4E3B-862C-BB7A0E914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9032" y="2312794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?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58" name="Text Box 52">
            <a:extLst>
              <a:ext uri="{FF2B5EF4-FFF2-40B4-BE49-F238E27FC236}">
                <a16:creationId xmlns:a16="http://schemas.microsoft.com/office/drawing/2014/main" xmlns="" id="{CB1A5273-51B7-405E-A343-EBA8B5ADB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8341" y="310831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?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0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example : Observations</a:t>
            </a:r>
            <a:br>
              <a:rPr lang="en-US" dirty="0"/>
            </a:br>
            <a:r>
              <a:rPr lang="en-US" dirty="0"/>
              <a:t>questions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77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207074" y="1549512"/>
            <a:ext cx="4924108" cy="412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OPEN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pPr marL="361950" indent="0"/>
            <a:endParaRPr lang="en-US" sz="2400" b="0" dirty="0">
              <a:cs typeface="Times New Roman" panose="02020603050405020304" pitchFamily="18" charset="0"/>
            </a:endParaRPr>
          </a:p>
          <a:p>
            <a:endParaRPr lang="en-US" sz="2400" b="0" dirty="0"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7" y="4025908"/>
            <a:ext cx="3633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B2, A1, A2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</a:t>
            </a:r>
            <a:r>
              <a:rPr lang="en-US" sz="2400" b="1" dirty="0">
                <a:solidFill>
                  <a:srgbClr val="7030A0"/>
                </a:solidFill>
              </a:rPr>
              <a:t>start, B1, C2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</a:t>
            </a:r>
            <a:endParaRPr lang="ru-RU" sz="2400" b="1" dirty="0">
              <a:solidFill>
                <a:srgbClr val="7030A0"/>
              </a:solidFill>
            </a:endParaRPr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F689D04F-C50B-430D-9E95-BA4476217062}"/>
              </a:ext>
            </a:extLst>
          </p:cNvPr>
          <p:cNvSpPr/>
          <p:nvPr/>
        </p:nvSpPr>
        <p:spPr>
          <a:xfrm>
            <a:off x="9567938" y="3035863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22">
            <a:extLst>
              <a:ext uri="{FF2B5EF4-FFF2-40B4-BE49-F238E27FC236}">
                <a16:creationId xmlns:a16="http://schemas.microsoft.com/office/drawing/2014/main" xmlns="" id="{DD65B4BA-AA12-44DB-8643-087117825DFA}"/>
              </a:ext>
            </a:extLst>
          </p:cNvPr>
          <p:cNvCxnSpPr>
            <a:cxnSpLocks/>
          </p:cNvCxnSpPr>
          <p:nvPr/>
        </p:nvCxnSpPr>
        <p:spPr>
          <a:xfrm>
            <a:off x="10073111" y="3374625"/>
            <a:ext cx="67165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22">
            <a:extLst>
              <a:ext uri="{FF2B5EF4-FFF2-40B4-BE49-F238E27FC236}">
                <a16:creationId xmlns:a16="http://schemas.microsoft.com/office/drawing/2014/main" xmlns="" id="{75A50ECA-0194-4C8F-95E4-93BF613C2DF3}"/>
              </a:ext>
            </a:extLst>
          </p:cNvPr>
          <p:cNvCxnSpPr>
            <a:cxnSpLocks/>
          </p:cNvCxnSpPr>
          <p:nvPr/>
        </p:nvCxnSpPr>
        <p:spPr>
          <a:xfrm flipV="1">
            <a:off x="10073111" y="2541939"/>
            <a:ext cx="625365" cy="5826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2">
            <a:extLst>
              <a:ext uri="{FF2B5EF4-FFF2-40B4-BE49-F238E27FC236}">
                <a16:creationId xmlns:a16="http://schemas.microsoft.com/office/drawing/2014/main" xmlns="" id="{CE98C0B4-CC52-411D-9905-891E282B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4608" y="22821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30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xmlns="" id="{843CE668-4926-43E0-ABC5-0B0BDD93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6837E15-0037-4A70-A719-02AD3EA70719}"/>
              </a:ext>
            </a:extLst>
          </p:cNvPr>
          <p:cNvSpPr txBox="1"/>
          <p:nvPr/>
        </p:nvSpPr>
        <p:spPr>
          <a:xfrm>
            <a:off x="10247352" y="5476497"/>
            <a:ext cx="160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g(</a:t>
            </a:r>
            <a:r>
              <a:rPr lang="en-US" sz="2800" b="1" dirty="0">
                <a:solidFill>
                  <a:srgbClr val="7030A0"/>
                </a:solidFill>
              </a:rPr>
              <a:t>B3</a:t>
            </a:r>
            <a:r>
              <a:rPr lang="en-US" sz="2800" b="1" dirty="0"/>
              <a:t>)=</a:t>
            </a:r>
            <a:r>
              <a:rPr lang="en-US" sz="2800" b="1" dirty="0">
                <a:solidFill>
                  <a:srgbClr val="00B0F0"/>
                </a:solidFill>
              </a:rPr>
              <a:t>30</a:t>
            </a:r>
            <a:endParaRPr lang="ru-RU" sz="2800" b="1" dirty="0">
              <a:solidFill>
                <a:srgbClr val="00B0F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E458D71-9402-4A37-BB53-ED46DE4D1F2A}"/>
              </a:ext>
            </a:extLst>
          </p:cNvPr>
          <p:cNvSpPr txBox="1"/>
          <p:nvPr/>
        </p:nvSpPr>
        <p:spPr>
          <a:xfrm>
            <a:off x="4500934" y="2353866"/>
            <a:ext cx="178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(Dijkstra)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B99717C-1098-4401-B340-A89178954110}"/>
              </a:ext>
            </a:extLst>
          </p:cNvPr>
          <p:cNvSpPr txBox="1"/>
          <p:nvPr/>
        </p:nvSpPr>
        <p:spPr>
          <a:xfrm>
            <a:off x="4557567" y="2852464"/>
            <a:ext cx="2181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It depends on the edge cost</a:t>
            </a:r>
            <a:endParaRPr lang="ru-RU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example : Observations</a:t>
            </a:r>
            <a:br>
              <a:rPr lang="en-US" dirty="0"/>
            </a:br>
            <a:r>
              <a:rPr lang="en-US" dirty="0"/>
              <a:t>questions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78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207074" y="1549512"/>
            <a:ext cx="4924108" cy="412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OPEN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pPr marL="361950" indent="0"/>
            <a:endParaRPr lang="en-US" sz="2400" b="0" dirty="0">
              <a:cs typeface="Times New Roman" panose="02020603050405020304" pitchFamily="18" charset="0"/>
            </a:endParaRPr>
          </a:p>
          <a:p>
            <a:endParaRPr lang="en-US" sz="2400" b="0" dirty="0"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7" y="4025908"/>
            <a:ext cx="3633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A1, A2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</a:t>
            </a:r>
            <a:r>
              <a:rPr lang="en-US" sz="2400" b="1" dirty="0">
                <a:solidFill>
                  <a:srgbClr val="7030A0"/>
                </a:solidFill>
              </a:rPr>
              <a:t>start, B1, C2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B2</a:t>
            </a:r>
            <a:endParaRPr lang="ru-RU" sz="2400" dirty="0">
              <a:solidFill>
                <a:srgbClr val="7030A0"/>
              </a:solidFill>
            </a:endParaRPr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4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F689D04F-C50B-430D-9E95-BA4476217062}"/>
              </a:ext>
            </a:extLst>
          </p:cNvPr>
          <p:cNvSpPr/>
          <p:nvPr/>
        </p:nvSpPr>
        <p:spPr>
          <a:xfrm>
            <a:off x="9542137" y="3052063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22">
            <a:extLst>
              <a:ext uri="{FF2B5EF4-FFF2-40B4-BE49-F238E27FC236}">
                <a16:creationId xmlns:a16="http://schemas.microsoft.com/office/drawing/2014/main" xmlns="" id="{DD65B4BA-AA12-44DB-8643-087117825DFA}"/>
              </a:ext>
            </a:extLst>
          </p:cNvPr>
          <p:cNvCxnSpPr>
            <a:cxnSpLocks/>
          </p:cNvCxnSpPr>
          <p:nvPr/>
        </p:nvCxnSpPr>
        <p:spPr>
          <a:xfrm>
            <a:off x="10073111" y="3374625"/>
            <a:ext cx="67165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22">
            <a:extLst>
              <a:ext uri="{FF2B5EF4-FFF2-40B4-BE49-F238E27FC236}">
                <a16:creationId xmlns:a16="http://schemas.microsoft.com/office/drawing/2014/main" xmlns="" id="{75A50ECA-0194-4C8F-95E4-93BF613C2DF3}"/>
              </a:ext>
            </a:extLst>
          </p:cNvPr>
          <p:cNvCxnSpPr>
            <a:cxnSpLocks/>
          </p:cNvCxnSpPr>
          <p:nvPr/>
        </p:nvCxnSpPr>
        <p:spPr>
          <a:xfrm flipV="1">
            <a:off x="10073111" y="2541939"/>
            <a:ext cx="625365" cy="5826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2">
            <a:extLst>
              <a:ext uri="{FF2B5EF4-FFF2-40B4-BE49-F238E27FC236}">
                <a16:creationId xmlns:a16="http://schemas.microsoft.com/office/drawing/2014/main" xmlns="" id="{CE98C0B4-CC52-411D-9905-891E282B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4608" y="22821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30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xmlns="" id="{843CE668-4926-43E0-ABC5-0B0BDD93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6837E15-0037-4A70-A719-02AD3EA70719}"/>
              </a:ext>
            </a:extLst>
          </p:cNvPr>
          <p:cNvSpPr txBox="1"/>
          <p:nvPr/>
        </p:nvSpPr>
        <p:spPr>
          <a:xfrm>
            <a:off x="10247352" y="5476497"/>
            <a:ext cx="160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g(</a:t>
            </a:r>
            <a:r>
              <a:rPr lang="en-US" sz="2800" b="1" dirty="0">
                <a:solidFill>
                  <a:srgbClr val="7030A0"/>
                </a:solidFill>
              </a:rPr>
              <a:t>B3</a:t>
            </a:r>
            <a:r>
              <a:rPr lang="en-US" sz="2800" b="1" dirty="0"/>
              <a:t>)=</a:t>
            </a:r>
            <a:r>
              <a:rPr lang="en-US" sz="2800" b="1" dirty="0">
                <a:solidFill>
                  <a:srgbClr val="00B0F0"/>
                </a:solidFill>
              </a:rPr>
              <a:t>30</a:t>
            </a:r>
            <a:endParaRPr lang="ru-RU" sz="2800" b="1" dirty="0">
              <a:solidFill>
                <a:srgbClr val="00B0F0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C770D315-A722-421A-81BA-E292DCFCCB44}"/>
              </a:ext>
            </a:extLst>
          </p:cNvPr>
          <p:cNvSpPr/>
          <p:nvPr/>
        </p:nvSpPr>
        <p:spPr>
          <a:xfrm>
            <a:off x="9520875" y="2190826"/>
            <a:ext cx="642544" cy="62470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17F79DBE-96E5-4B76-BA5D-D0A62D57DB1A}"/>
              </a:ext>
            </a:extLst>
          </p:cNvPr>
          <p:cNvSpPr txBox="1"/>
          <p:nvPr/>
        </p:nvSpPr>
        <p:spPr>
          <a:xfrm>
            <a:off x="4500934" y="2353866"/>
            <a:ext cx="178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(Dijkstra)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D8B7FC10-F1E3-4920-BEB8-3FE5EC207623}"/>
              </a:ext>
            </a:extLst>
          </p:cNvPr>
          <p:cNvSpPr txBox="1"/>
          <p:nvPr/>
        </p:nvSpPr>
        <p:spPr>
          <a:xfrm>
            <a:off x="4557567" y="2852464"/>
            <a:ext cx="2181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It depends on the edge cost</a:t>
            </a:r>
            <a:endParaRPr lang="ru-RU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54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example : Observations</a:t>
            </a:r>
            <a:br>
              <a:rPr lang="en-US" dirty="0"/>
            </a:br>
            <a:r>
              <a:rPr lang="en-US" dirty="0"/>
              <a:t>questions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79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207074" y="1549512"/>
            <a:ext cx="4924108" cy="412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OPEN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pPr marL="361950" indent="0"/>
            <a:endParaRPr lang="en-US" sz="2400" b="0" dirty="0">
              <a:cs typeface="Times New Roman" panose="02020603050405020304" pitchFamily="18" charset="0"/>
            </a:endParaRPr>
          </a:p>
          <a:p>
            <a:endParaRPr lang="en-US" sz="2400" b="0" dirty="0"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7" y="4025908"/>
            <a:ext cx="3633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A1, </a:t>
            </a:r>
            <a:r>
              <a:rPr lang="en-US" sz="2400" b="1" dirty="0" smtClean="0">
                <a:solidFill>
                  <a:srgbClr val="7030A0"/>
                </a:solidFill>
              </a:rPr>
              <a:t>A2</a:t>
            </a:r>
            <a:r>
              <a:rPr lang="en-US" sz="2400" b="1" dirty="0" smtClean="0">
                <a:solidFill>
                  <a:srgbClr val="7030A0"/>
                </a:solidFill>
              </a:rPr>
              <a:t>, B3, C3</a:t>
            </a:r>
            <a:r>
              <a:rPr lang="en-US" sz="2400" b="1" dirty="0" smtClean="0"/>
              <a:t>}</a:t>
            </a:r>
            <a:endParaRPr lang="en-US" sz="2400" b="1" dirty="0"/>
          </a:p>
          <a:p>
            <a:r>
              <a:rPr lang="en-US" sz="2400" b="1" dirty="0"/>
              <a:t>Closed = {</a:t>
            </a:r>
            <a:r>
              <a:rPr lang="en-US" sz="2400" b="1" dirty="0">
                <a:solidFill>
                  <a:srgbClr val="7030A0"/>
                </a:solidFill>
              </a:rPr>
              <a:t>start, B1, C2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B2</a:t>
            </a:r>
            <a:endParaRPr lang="ru-RU" sz="2400" dirty="0">
              <a:solidFill>
                <a:srgbClr val="7030A0"/>
              </a:solidFill>
            </a:endParaRPr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4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F689D04F-C50B-430D-9E95-BA4476217062}"/>
              </a:ext>
            </a:extLst>
          </p:cNvPr>
          <p:cNvSpPr/>
          <p:nvPr/>
        </p:nvSpPr>
        <p:spPr>
          <a:xfrm>
            <a:off x="9542137" y="3052063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22">
            <a:extLst>
              <a:ext uri="{FF2B5EF4-FFF2-40B4-BE49-F238E27FC236}">
                <a16:creationId xmlns:a16="http://schemas.microsoft.com/office/drawing/2014/main" xmlns="" id="{DD65B4BA-AA12-44DB-8643-087117825DFA}"/>
              </a:ext>
            </a:extLst>
          </p:cNvPr>
          <p:cNvCxnSpPr>
            <a:cxnSpLocks/>
          </p:cNvCxnSpPr>
          <p:nvPr/>
        </p:nvCxnSpPr>
        <p:spPr>
          <a:xfrm>
            <a:off x="10073111" y="3374625"/>
            <a:ext cx="67165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22">
            <a:extLst>
              <a:ext uri="{FF2B5EF4-FFF2-40B4-BE49-F238E27FC236}">
                <a16:creationId xmlns:a16="http://schemas.microsoft.com/office/drawing/2014/main" xmlns="" id="{75A50ECA-0194-4C8F-95E4-93BF613C2DF3}"/>
              </a:ext>
            </a:extLst>
          </p:cNvPr>
          <p:cNvCxnSpPr>
            <a:cxnSpLocks/>
          </p:cNvCxnSpPr>
          <p:nvPr/>
        </p:nvCxnSpPr>
        <p:spPr>
          <a:xfrm flipV="1">
            <a:off x="10073111" y="2541939"/>
            <a:ext cx="625365" cy="5826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2">
            <a:extLst>
              <a:ext uri="{FF2B5EF4-FFF2-40B4-BE49-F238E27FC236}">
                <a16:creationId xmlns:a16="http://schemas.microsoft.com/office/drawing/2014/main" xmlns="" id="{CE98C0B4-CC52-411D-9905-891E282B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4608" y="22821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30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xmlns="" id="{843CE668-4926-43E0-ABC5-0B0BDD93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6837E15-0037-4A70-A719-02AD3EA70719}"/>
              </a:ext>
            </a:extLst>
          </p:cNvPr>
          <p:cNvSpPr txBox="1"/>
          <p:nvPr/>
        </p:nvSpPr>
        <p:spPr>
          <a:xfrm>
            <a:off x="10247352" y="5476497"/>
            <a:ext cx="160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g(</a:t>
            </a:r>
            <a:r>
              <a:rPr lang="en-US" sz="2800" b="1" dirty="0">
                <a:solidFill>
                  <a:srgbClr val="7030A0"/>
                </a:solidFill>
              </a:rPr>
              <a:t>B3</a:t>
            </a:r>
            <a:r>
              <a:rPr lang="en-US" sz="2800" b="1" dirty="0"/>
              <a:t>)=</a:t>
            </a:r>
            <a:r>
              <a:rPr lang="en-US" sz="2800" b="1" dirty="0">
                <a:solidFill>
                  <a:srgbClr val="00B0F0"/>
                </a:solidFill>
              </a:rPr>
              <a:t>30</a:t>
            </a:r>
            <a:endParaRPr lang="ru-RU" sz="2800" b="1" dirty="0">
              <a:solidFill>
                <a:srgbClr val="00B0F0"/>
              </a:solidFill>
            </a:endParaRPr>
          </a:p>
        </p:txBody>
      </p:sp>
      <p:cxnSp>
        <p:nvCxnSpPr>
          <p:cNvPr id="61" name="Прямая со стрелкой 22">
            <a:extLst>
              <a:ext uri="{FF2B5EF4-FFF2-40B4-BE49-F238E27FC236}">
                <a16:creationId xmlns:a16="http://schemas.microsoft.com/office/drawing/2014/main" xmlns="" id="{BD9F1609-08B2-4CED-AFE1-83467625E03F}"/>
              </a:ext>
            </a:extLst>
          </p:cNvPr>
          <p:cNvCxnSpPr>
            <a:cxnSpLocks/>
          </p:cNvCxnSpPr>
          <p:nvPr/>
        </p:nvCxnSpPr>
        <p:spPr>
          <a:xfrm>
            <a:off x="11276831" y="2614834"/>
            <a:ext cx="671659" cy="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22">
            <a:extLst>
              <a:ext uri="{FF2B5EF4-FFF2-40B4-BE49-F238E27FC236}">
                <a16:creationId xmlns:a16="http://schemas.microsoft.com/office/drawing/2014/main" xmlns="" id="{9C2F3050-4743-4E5F-B01C-01117F4C721F}"/>
              </a:ext>
            </a:extLst>
          </p:cNvPr>
          <p:cNvCxnSpPr>
            <a:cxnSpLocks/>
          </p:cNvCxnSpPr>
          <p:nvPr/>
        </p:nvCxnSpPr>
        <p:spPr>
          <a:xfrm flipV="1">
            <a:off x="11276831" y="1782148"/>
            <a:ext cx="625365" cy="582658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52">
            <a:extLst>
              <a:ext uri="{FF2B5EF4-FFF2-40B4-BE49-F238E27FC236}">
                <a16:creationId xmlns:a16="http://schemas.microsoft.com/office/drawing/2014/main" xmlns="" id="{18F17E02-165D-40F2-82C7-1D2C10067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6737" y="224607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chemeClr val="accent5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chemeClr val="accent5"/>
              </a:solidFill>
              <a:latin typeface="Courier New" panose="02070309020205020404" pitchFamily="49" charset="0"/>
            </a:endParaRPr>
          </a:p>
        </p:txBody>
      </p:sp>
      <p:sp>
        <p:nvSpPr>
          <p:cNvPr id="64" name="Text Box 52">
            <a:extLst>
              <a:ext uri="{FF2B5EF4-FFF2-40B4-BE49-F238E27FC236}">
                <a16:creationId xmlns:a16="http://schemas.microsoft.com/office/drawing/2014/main" xmlns="" id="{719D2E4B-36FA-4845-8186-FA3B1FD79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8214" y="1590176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chemeClr val="accent5"/>
                </a:solidFill>
                <a:latin typeface="Courier New" panose="02070309020205020404" pitchFamily="49" charset="0"/>
              </a:rPr>
              <a:t>14</a:t>
            </a:r>
            <a:endParaRPr lang="ru-RU" sz="2400" b="1" i="1" dirty="0">
              <a:solidFill>
                <a:schemeClr val="accent5"/>
              </a:solidFill>
              <a:latin typeface="Courier New" panose="02070309020205020404" pitchFamily="49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C770D315-A722-421A-81BA-E292DCFCCB44}"/>
              </a:ext>
            </a:extLst>
          </p:cNvPr>
          <p:cNvSpPr/>
          <p:nvPr/>
        </p:nvSpPr>
        <p:spPr>
          <a:xfrm>
            <a:off x="9520875" y="2190826"/>
            <a:ext cx="642544" cy="62470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E9275BD-0C66-43BC-BA72-EBD94A8C049F}"/>
              </a:ext>
            </a:extLst>
          </p:cNvPr>
          <p:cNvSpPr txBox="1"/>
          <p:nvPr/>
        </p:nvSpPr>
        <p:spPr>
          <a:xfrm>
            <a:off x="4500934" y="2353866"/>
            <a:ext cx="178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(Dijkstra)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5A861B1-33BE-404C-A1D5-67420D7FDC28}"/>
              </a:ext>
            </a:extLst>
          </p:cNvPr>
          <p:cNvSpPr txBox="1"/>
          <p:nvPr/>
        </p:nvSpPr>
        <p:spPr>
          <a:xfrm>
            <a:off x="4557567" y="2852464"/>
            <a:ext cx="2181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It depends on the edge cost</a:t>
            </a:r>
            <a:endParaRPr lang="ru-RU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10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G*-value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8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580906"/>
            <a:ext cx="5899467" cy="2058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" name="Picture 12" descr="fig-mt-graph-path-1">
            <a:extLst>
              <a:ext uri="{FF2B5EF4-FFF2-40B4-BE49-F238E27FC236}">
                <a16:creationId xmlns:a16="http://schemas.microsoft.com/office/drawing/2014/main" xmlns="" id="{21BC0BB0-C8FE-4F66-BC4C-CD606C263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039331" y="2406287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32">
            <a:extLst>
              <a:ext uri="{FF2B5EF4-FFF2-40B4-BE49-F238E27FC236}">
                <a16:creationId xmlns:a16="http://schemas.microsoft.com/office/drawing/2014/main" xmlns="" id="{817F2C84-5753-4504-87AA-D612C8142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2473" y="396946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 Box 52">
            <a:extLst>
              <a:ext uri="{FF2B5EF4-FFF2-40B4-BE49-F238E27FC236}">
                <a16:creationId xmlns:a16="http://schemas.microsoft.com/office/drawing/2014/main" xmlns="" id="{8F24E4C6-3BC4-469D-928A-6BD8050FB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137" y="350780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Text Box 32">
            <a:extLst>
              <a:ext uri="{FF2B5EF4-FFF2-40B4-BE49-F238E27FC236}">
                <a16:creationId xmlns:a16="http://schemas.microsoft.com/office/drawing/2014/main" xmlns="" id="{6F29F25C-0C52-47E3-A795-1AE50DDB2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6701" y="388162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" name="Text Box 32">
            <a:extLst>
              <a:ext uri="{FF2B5EF4-FFF2-40B4-BE49-F238E27FC236}">
                <a16:creationId xmlns:a16="http://schemas.microsoft.com/office/drawing/2014/main" xmlns="" id="{B73F5992-E213-4B83-849C-6C3D0E846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5506" y="438652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9" name="Text Box 32">
            <a:extLst>
              <a:ext uri="{FF2B5EF4-FFF2-40B4-BE49-F238E27FC236}">
                <a16:creationId xmlns:a16="http://schemas.microsoft.com/office/drawing/2014/main" xmlns="" id="{A7F37D30-96B0-4CCA-994E-7199457AB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120" y="309391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Text Box 32">
            <a:extLst>
              <a:ext uri="{FF2B5EF4-FFF2-40B4-BE49-F238E27FC236}">
                <a16:creationId xmlns:a16="http://schemas.microsoft.com/office/drawing/2014/main" xmlns="" id="{0E5F0930-0A8D-492C-8728-060515B3A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5825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1" name="Text Box 32">
            <a:extLst>
              <a:ext uri="{FF2B5EF4-FFF2-40B4-BE49-F238E27FC236}">
                <a16:creationId xmlns:a16="http://schemas.microsoft.com/office/drawing/2014/main" xmlns="" id="{1EA88559-02EE-42EB-83FB-1A234D4ED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153" y="351097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2" name="Text Box 32">
            <a:extLst>
              <a:ext uri="{FF2B5EF4-FFF2-40B4-BE49-F238E27FC236}">
                <a16:creationId xmlns:a16="http://schemas.microsoft.com/office/drawing/2014/main" xmlns="" id="{F83EC864-742E-4983-9301-8A004BBD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365" y="35194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3" name="Text Box 32">
            <a:extLst>
              <a:ext uri="{FF2B5EF4-FFF2-40B4-BE49-F238E27FC236}">
                <a16:creationId xmlns:a16="http://schemas.microsoft.com/office/drawing/2014/main" xmlns="" id="{4F9DABB3-E2AF-4FBA-8269-531410417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4835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xmlns="" id="{393C97F7-A294-4D00-A07D-3637F11E0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5" name="Text Box 32">
            <a:extLst>
              <a:ext uri="{FF2B5EF4-FFF2-40B4-BE49-F238E27FC236}">
                <a16:creationId xmlns:a16="http://schemas.microsoft.com/office/drawing/2014/main" xmlns="" id="{1B0F520A-E2D5-435D-9156-11D2AED30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777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xmlns="" id="{F0F1A423-790B-4DCF-AEC3-349432762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497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xmlns="" id="{8AF89669-A247-4A62-A453-6177A6C79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43928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xmlns="" id="{20617D92-045E-491C-82DB-A2DEDE661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681" y="396084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xmlns="" id="{A9CDA67E-3154-451F-8AC4-99235D43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777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xmlns="" id="{06B135D6-F01D-4EFE-A34A-13D03F1BE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396084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xmlns="" id="{FF013038-C307-4AEE-AD78-CE90A432E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585" y="3918456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5" name="Text Box 52">
            <a:extLst>
              <a:ext uri="{FF2B5EF4-FFF2-40B4-BE49-F238E27FC236}">
                <a16:creationId xmlns:a16="http://schemas.microsoft.com/office/drawing/2014/main" xmlns="" id="{06729895-98FC-4BD4-9A4D-AB0090742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1449" y="435979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6" name="Text Box 52">
            <a:extLst>
              <a:ext uri="{FF2B5EF4-FFF2-40B4-BE49-F238E27FC236}">
                <a16:creationId xmlns:a16="http://schemas.microsoft.com/office/drawing/2014/main" xmlns="" id="{8DF8DB74-5056-49A4-9684-75822B1E9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5723" y="349820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7" name="Text Box 52">
            <a:extLst>
              <a:ext uri="{FF2B5EF4-FFF2-40B4-BE49-F238E27FC236}">
                <a16:creationId xmlns:a16="http://schemas.microsoft.com/office/drawing/2014/main" xmlns="" id="{5EE6441E-C908-4123-A0C5-B41671F3A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6415" y="265295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28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F3AE6BC7-000E-4C91-A3EC-F0C8B4229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0689" y="43928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9" name="Text Box 52">
            <a:extLst>
              <a:ext uri="{FF2B5EF4-FFF2-40B4-BE49-F238E27FC236}">
                <a16:creationId xmlns:a16="http://schemas.microsoft.com/office/drawing/2014/main" xmlns="" id="{5C632B41-A3C4-4196-A418-2611B8BC0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5825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Text Box 52">
            <a:extLst>
              <a:ext uri="{FF2B5EF4-FFF2-40B4-BE49-F238E27FC236}">
                <a16:creationId xmlns:a16="http://schemas.microsoft.com/office/drawing/2014/main" xmlns="" id="{9BE99594-6B66-42D2-AA4C-F2B008DFD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729" y="35287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 Box 52">
            <a:extLst>
              <a:ext uri="{FF2B5EF4-FFF2-40B4-BE49-F238E27FC236}">
                <a16:creationId xmlns:a16="http://schemas.microsoft.com/office/drawing/2014/main" xmlns="" id="{D603FBB4-12C9-49A6-B8D0-B90587A85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729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2" name="Объект 2">
            <a:extLst>
              <a:ext uri="{FF2B5EF4-FFF2-40B4-BE49-F238E27FC236}">
                <a16:creationId xmlns:a16="http://schemas.microsoft.com/office/drawing/2014/main" xmlns="" id="{03C2EA0F-4335-4B12-B10E-47C2487DD38C}"/>
              </a:ext>
            </a:extLst>
          </p:cNvPr>
          <p:cNvSpPr txBox="1">
            <a:spLocks/>
          </p:cNvSpPr>
          <p:nvPr/>
        </p:nvSpPr>
        <p:spPr>
          <a:xfrm>
            <a:off x="1171892" y="4790506"/>
            <a:ext cx="5899467" cy="2058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What if all g*-values are known?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Path can be reconstructed by a simple back-propagating algorithm</a:t>
            </a:r>
          </a:p>
        </p:txBody>
      </p:sp>
      <p:sp>
        <p:nvSpPr>
          <p:cNvPr id="43" name="Text Box 2">
            <a:extLst>
              <a:ext uri="{FF2B5EF4-FFF2-40B4-BE49-F238E27FC236}">
                <a16:creationId xmlns:a16="http://schemas.microsoft.com/office/drawing/2014/main" xmlns="" id="{1E91C46A-878D-469D-8B48-891216B38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794" y="2406287"/>
            <a:ext cx="5184576" cy="18986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Procedure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GetPathFromG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*Values()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Times New Roman" panose="02020603050405020304" pitchFamily="18" charset="0"/>
              </a:rPr>
              <a:t>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</a:t>
            </a: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goal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			(1)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		(2)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sym typeface="Symbol" panose="05050102010706020507" pitchFamily="18" charset="2"/>
              </a:rPr>
              <a:t></a:t>
            </a:r>
            <a:r>
              <a:rPr kumimoji="0" lang="en-US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start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				(3)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argmin</a:t>
            </a:r>
            <a:r>
              <a:rPr kumimoji="0" lang="en-US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kumimoji="0" lang="en-US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’</a:t>
            </a:r>
            <a:r>
              <a:rPr kumimoji="0" 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adj</a:t>
            </a:r>
            <a:r>
              <a:rPr kumimoji="0" lang="en-US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(a)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g*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a’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)+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a’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))	(4)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US" i="1" dirty="0">
                <a:latin typeface="Calibri" panose="020F0502020204030204" pitchFamily="34" charset="0"/>
              </a:rPr>
              <a:t>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+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path		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(5)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94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example : Observations</a:t>
            </a:r>
            <a:br>
              <a:rPr lang="en-US" dirty="0"/>
            </a:br>
            <a:r>
              <a:rPr lang="en-US" dirty="0"/>
              <a:t>questions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80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207074" y="1549512"/>
            <a:ext cx="4924108" cy="412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OPEN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pPr marL="361950" indent="0"/>
            <a:endParaRPr lang="en-US" sz="2400" b="0" dirty="0">
              <a:cs typeface="Times New Roman" panose="02020603050405020304" pitchFamily="18" charset="0"/>
            </a:endParaRPr>
          </a:p>
          <a:p>
            <a:endParaRPr lang="en-US" sz="2400" b="0" dirty="0"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7" y="4025908"/>
            <a:ext cx="3633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A1, A2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</a:t>
            </a:r>
            <a:r>
              <a:rPr lang="en-US" sz="2400" b="1" dirty="0">
                <a:solidFill>
                  <a:srgbClr val="7030A0"/>
                </a:solidFill>
              </a:rPr>
              <a:t>start, B1, C2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B2</a:t>
            </a:r>
            <a:endParaRPr lang="ru-RU" sz="2400" dirty="0">
              <a:solidFill>
                <a:srgbClr val="7030A0"/>
              </a:solidFill>
            </a:endParaRPr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4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F689D04F-C50B-430D-9E95-BA4476217062}"/>
              </a:ext>
            </a:extLst>
          </p:cNvPr>
          <p:cNvSpPr/>
          <p:nvPr/>
        </p:nvSpPr>
        <p:spPr>
          <a:xfrm>
            <a:off x="9542137" y="3052063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22">
            <a:extLst>
              <a:ext uri="{FF2B5EF4-FFF2-40B4-BE49-F238E27FC236}">
                <a16:creationId xmlns:a16="http://schemas.microsoft.com/office/drawing/2014/main" xmlns="" id="{DD65B4BA-AA12-44DB-8643-087117825DFA}"/>
              </a:ext>
            </a:extLst>
          </p:cNvPr>
          <p:cNvCxnSpPr>
            <a:cxnSpLocks/>
          </p:cNvCxnSpPr>
          <p:nvPr/>
        </p:nvCxnSpPr>
        <p:spPr>
          <a:xfrm>
            <a:off x="10073111" y="3374625"/>
            <a:ext cx="67165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22">
            <a:extLst>
              <a:ext uri="{FF2B5EF4-FFF2-40B4-BE49-F238E27FC236}">
                <a16:creationId xmlns:a16="http://schemas.microsoft.com/office/drawing/2014/main" xmlns="" id="{75A50ECA-0194-4C8F-95E4-93BF613C2DF3}"/>
              </a:ext>
            </a:extLst>
          </p:cNvPr>
          <p:cNvCxnSpPr>
            <a:cxnSpLocks/>
          </p:cNvCxnSpPr>
          <p:nvPr/>
        </p:nvCxnSpPr>
        <p:spPr>
          <a:xfrm flipV="1">
            <a:off x="10001993" y="1800505"/>
            <a:ext cx="625365" cy="5826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2">
            <a:extLst>
              <a:ext uri="{FF2B5EF4-FFF2-40B4-BE49-F238E27FC236}">
                <a16:creationId xmlns:a16="http://schemas.microsoft.com/office/drawing/2014/main" xmlns="" id="{CE98C0B4-CC52-411D-9905-891E282B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4608" y="22821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xmlns="" id="{843CE668-4926-43E0-ABC5-0B0BDD93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6837E15-0037-4A70-A719-02AD3EA70719}"/>
              </a:ext>
            </a:extLst>
          </p:cNvPr>
          <p:cNvSpPr txBox="1"/>
          <p:nvPr/>
        </p:nvSpPr>
        <p:spPr>
          <a:xfrm>
            <a:off x="10247353" y="5476497"/>
            <a:ext cx="17011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g(</a:t>
            </a:r>
            <a:r>
              <a:rPr lang="en-US" sz="2800" b="1" dirty="0">
                <a:solidFill>
                  <a:srgbClr val="7030A0"/>
                </a:solidFill>
              </a:rPr>
              <a:t>B3</a:t>
            </a:r>
            <a:r>
              <a:rPr lang="en-US" sz="2800" b="1" dirty="0"/>
              <a:t>)=</a:t>
            </a:r>
            <a:r>
              <a:rPr lang="en-US" sz="2800" b="1" dirty="0">
                <a:solidFill>
                  <a:srgbClr val="00B0F0"/>
                </a:solidFill>
              </a:rPr>
              <a:t>24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g-value decreases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A989EBC9-A750-4143-A52A-B3055215E066}"/>
              </a:ext>
            </a:extLst>
          </p:cNvPr>
          <p:cNvSpPr/>
          <p:nvPr/>
        </p:nvSpPr>
        <p:spPr>
          <a:xfrm>
            <a:off x="9520875" y="2190826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02FBB29-E159-43A9-AF97-3B52DBADA990}"/>
              </a:ext>
            </a:extLst>
          </p:cNvPr>
          <p:cNvSpPr txBox="1"/>
          <p:nvPr/>
        </p:nvSpPr>
        <p:spPr>
          <a:xfrm>
            <a:off x="4500934" y="2353866"/>
            <a:ext cx="178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(Dijkstra)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649D99D-6BB6-4933-AD49-F3E7685425CC}"/>
              </a:ext>
            </a:extLst>
          </p:cNvPr>
          <p:cNvSpPr txBox="1"/>
          <p:nvPr/>
        </p:nvSpPr>
        <p:spPr>
          <a:xfrm>
            <a:off x="4557567" y="2852464"/>
            <a:ext cx="2181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It depends on the edge cost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56" name="Text Box 52">
            <a:extLst>
              <a:ext uri="{FF2B5EF4-FFF2-40B4-BE49-F238E27FC236}">
                <a16:creationId xmlns:a16="http://schemas.microsoft.com/office/drawing/2014/main" xmlns="" id="{61AA7342-F532-4D48-8D9E-6B8EAF417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3942" y="142799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28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65" name="Прямая со стрелкой 22">
            <a:extLst>
              <a:ext uri="{FF2B5EF4-FFF2-40B4-BE49-F238E27FC236}">
                <a16:creationId xmlns:a16="http://schemas.microsoft.com/office/drawing/2014/main" xmlns="" id="{4EFFF7A7-3A4B-4211-AE64-A9BBCA30825D}"/>
              </a:ext>
            </a:extLst>
          </p:cNvPr>
          <p:cNvCxnSpPr>
            <a:cxnSpLocks/>
          </p:cNvCxnSpPr>
          <p:nvPr/>
        </p:nvCxnSpPr>
        <p:spPr>
          <a:xfrm>
            <a:off x="10003508" y="250317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88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example : Observations</a:t>
            </a:r>
            <a:br>
              <a:rPr lang="en-US" dirty="0"/>
            </a:br>
            <a:r>
              <a:rPr lang="en-US" dirty="0"/>
              <a:t>questions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81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207074" y="1549512"/>
            <a:ext cx="4924108" cy="412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g-values of the OPEN nodes never decreased</a:t>
            </a:r>
          </a:p>
          <a:p>
            <a:pPr marL="361950" indent="0"/>
            <a:r>
              <a:rPr lang="en-US" sz="2400" b="0" dirty="0">
                <a:cs typeface="Times New Roman" panose="02020603050405020304" pitchFamily="18" charset="0"/>
              </a:rPr>
              <a:t>Does this always hold?</a:t>
            </a:r>
          </a:p>
          <a:p>
            <a:pPr marL="361950" indent="0"/>
            <a:endParaRPr lang="en-US" sz="2400" b="0" dirty="0">
              <a:cs typeface="Times New Roman" panose="02020603050405020304" pitchFamily="18" charset="0"/>
            </a:endParaRPr>
          </a:p>
          <a:p>
            <a:endParaRPr lang="en-US" sz="2400" b="0" dirty="0"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061FA9-0CB4-43AC-97EA-AE334F58C5CD}"/>
              </a:ext>
            </a:extLst>
          </p:cNvPr>
          <p:cNvSpPr txBox="1"/>
          <p:nvPr/>
        </p:nvSpPr>
        <p:spPr>
          <a:xfrm>
            <a:off x="8558217" y="4025908"/>
            <a:ext cx="3633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A1, A2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</a:t>
            </a:r>
            <a:r>
              <a:rPr lang="en-US" sz="2400" b="1" dirty="0">
                <a:solidFill>
                  <a:srgbClr val="7030A0"/>
                </a:solidFill>
              </a:rPr>
              <a:t>start, B1, C2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B2</a:t>
            </a:r>
            <a:endParaRPr lang="ru-RU" sz="2400" dirty="0">
              <a:solidFill>
                <a:srgbClr val="7030A0"/>
              </a:solidFill>
            </a:endParaRPr>
          </a:p>
        </p:txBody>
      </p:sp>
      <p:pic>
        <p:nvPicPr>
          <p:cNvPr id="23" name="Picture 12" descr="fig-mt-graph-path-1">
            <a:extLst>
              <a:ext uri="{FF2B5EF4-FFF2-40B4-BE49-F238E27FC236}">
                <a16:creationId xmlns:a16="http://schemas.microsoft.com/office/drawing/2014/main" xmlns="" id="{8944CF85-48AC-4DE5-B8BF-A091C50D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52">
            <a:extLst>
              <a:ext uri="{FF2B5EF4-FFF2-40B4-BE49-F238E27FC236}">
                <a16:creationId xmlns:a16="http://schemas.microsoft.com/office/drawing/2014/main" xmlns="" id="{567F9107-7089-4C49-9704-3C228870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52">
            <a:extLst>
              <a:ext uri="{FF2B5EF4-FFF2-40B4-BE49-F238E27FC236}">
                <a16:creationId xmlns:a16="http://schemas.microsoft.com/office/drawing/2014/main" xmlns="" id="{D75BE80E-8E05-4686-B74C-259CEAE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9B1A8D6A-7302-4817-9263-905E4E88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58CE03-9105-4C55-8410-EAD548940978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4</a:t>
            </a:r>
            <a:endParaRPr lang="ru-RU" b="1" dirty="0"/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xmlns="" id="{C20E8CE6-3399-48B6-9D3D-58AB0560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9AB8ED5-AC8E-4540-B2F2-6F89A4241ECE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5A4D03-460F-48B0-8A59-AEEB6A11673C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8A44E1D-77B8-4248-8E8E-22BC89FD2DB1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CCF5EBC-24DE-4EF8-A881-4A889A4C1BC0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CD0548-3FE5-45FF-A9AE-E516282D2D17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0A1D91-AEC4-4096-8624-64AADFD4A9ED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5" name="Прямая со стрелкой 22">
            <a:extLst>
              <a:ext uri="{FF2B5EF4-FFF2-40B4-BE49-F238E27FC236}">
                <a16:creationId xmlns:a16="http://schemas.microsoft.com/office/drawing/2014/main" xmlns="" id="{FF408263-FAE7-4DB0-BF63-9FF1D208F4FA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2">
            <a:extLst>
              <a:ext uri="{FF2B5EF4-FFF2-40B4-BE49-F238E27FC236}">
                <a16:creationId xmlns:a16="http://schemas.microsoft.com/office/drawing/2014/main" xmlns="" id="{1D9EFB40-AEE2-4F5D-9457-008505A42780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2">
            <a:extLst>
              <a:ext uri="{FF2B5EF4-FFF2-40B4-BE49-F238E27FC236}">
                <a16:creationId xmlns:a16="http://schemas.microsoft.com/office/drawing/2014/main" xmlns="" id="{6C39C90C-5317-4758-B545-F24E92EB8C27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22">
            <a:extLst>
              <a:ext uri="{FF2B5EF4-FFF2-40B4-BE49-F238E27FC236}">
                <a16:creationId xmlns:a16="http://schemas.microsoft.com/office/drawing/2014/main" xmlns="" id="{51CA5751-45AD-4EA9-8B22-33EA087FE84F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2">
            <a:extLst>
              <a:ext uri="{FF2B5EF4-FFF2-40B4-BE49-F238E27FC236}">
                <a16:creationId xmlns:a16="http://schemas.microsoft.com/office/drawing/2014/main" xmlns="" id="{ACAB7E2F-7922-45FC-9FCB-C9C555AF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Прямая со стрелкой 22">
            <a:extLst>
              <a:ext uri="{FF2B5EF4-FFF2-40B4-BE49-F238E27FC236}">
                <a16:creationId xmlns:a16="http://schemas.microsoft.com/office/drawing/2014/main" xmlns="" id="{B3028F4D-A79A-4BEF-87CC-7F063CC370D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37A8DD2F-CF76-49AF-BE59-8213DC14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3E95AA6-D3D1-479E-878E-7AF48887F14A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277CDF8-F9A9-43E0-B29D-B90EA3F51EC9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F689D04F-C50B-430D-9E95-BA4476217062}"/>
              </a:ext>
            </a:extLst>
          </p:cNvPr>
          <p:cNvSpPr/>
          <p:nvPr/>
        </p:nvSpPr>
        <p:spPr>
          <a:xfrm>
            <a:off x="9542137" y="3052063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22">
            <a:extLst>
              <a:ext uri="{FF2B5EF4-FFF2-40B4-BE49-F238E27FC236}">
                <a16:creationId xmlns:a16="http://schemas.microsoft.com/office/drawing/2014/main" xmlns="" id="{DD65B4BA-AA12-44DB-8643-087117825DFA}"/>
              </a:ext>
            </a:extLst>
          </p:cNvPr>
          <p:cNvCxnSpPr>
            <a:cxnSpLocks/>
          </p:cNvCxnSpPr>
          <p:nvPr/>
        </p:nvCxnSpPr>
        <p:spPr>
          <a:xfrm>
            <a:off x="10073111" y="3374625"/>
            <a:ext cx="67165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22">
            <a:extLst>
              <a:ext uri="{FF2B5EF4-FFF2-40B4-BE49-F238E27FC236}">
                <a16:creationId xmlns:a16="http://schemas.microsoft.com/office/drawing/2014/main" xmlns="" id="{75A50ECA-0194-4C8F-95E4-93BF613C2DF3}"/>
              </a:ext>
            </a:extLst>
          </p:cNvPr>
          <p:cNvCxnSpPr>
            <a:cxnSpLocks/>
          </p:cNvCxnSpPr>
          <p:nvPr/>
        </p:nvCxnSpPr>
        <p:spPr>
          <a:xfrm flipV="1">
            <a:off x="10001993" y="1800505"/>
            <a:ext cx="625365" cy="5826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2">
            <a:extLst>
              <a:ext uri="{FF2B5EF4-FFF2-40B4-BE49-F238E27FC236}">
                <a16:creationId xmlns:a16="http://schemas.microsoft.com/office/drawing/2014/main" xmlns="" id="{CE98C0B4-CC52-411D-9905-891E282B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4608" y="22821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xmlns="" id="{843CE668-4926-43E0-ABC5-0B0BDD93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300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6837E15-0037-4A70-A719-02AD3EA70719}"/>
              </a:ext>
            </a:extLst>
          </p:cNvPr>
          <p:cNvSpPr txBox="1"/>
          <p:nvPr/>
        </p:nvSpPr>
        <p:spPr>
          <a:xfrm>
            <a:off x="10247353" y="5476497"/>
            <a:ext cx="17011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g(</a:t>
            </a:r>
            <a:r>
              <a:rPr lang="en-US" sz="2800" b="1" dirty="0">
                <a:solidFill>
                  <a:srgbClr val="7030A0"/>
                </a:solidFill>
              </a:rPr>
              <a:t>B3</a:t>
            </a:r>
            <a:r>
              <a:rPr lang="en-US" sz="2800" b="1" dirty="0"/>
              <a:t>)=</a:t>
            </a:r>
            <a:r>
              <a:rPr lang="en-US" sz="2800" b="1" dirty="0">
                <a:solidFill>
                  <a:srgbClr val="00B0F0"/>
                </a:solidFill>
              </a:rPr>
              <a:t>24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g-value decreases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A989EBC9-A750-4143-A52A-B3055215E066}"/>
              </a:ext>
            </a:extLst>
          </p:cNvPr>
          <p:cNvSpPr/>
          <p:nvPr/>
        </p:nvSpPr>
        <p:spPr>
          <a:xfrm>
            <a:off x="9520875" y="2190826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02FBB29-E159-43A9-AF97-3B52DBADA990}"/>
              </a:ext>
            </a:extLst>
          </p:cNvPr>
          <p:cNvSpPr txBox="1"/>
          <p:nvPr/>
        </p:nvSpPr>
        <p:spPr>
          <a:xfrm>
            <a:off x="4500934" y="2353866"/>
            <a:ext cx="178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(Dijkstra)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649D99D-6BB6-4933-AD49-F3E7685425CC}"/>
              </a:ext>
            </a:extLst>
          </p:cNvPr>
          <p:cNvSpPr txBox="1"/>
          <p:nvPr/>
        </p:nvSpPr>
        <p:spPr>
          <a:xfrm>
            <a:off x="4557567" y="2852464"/>
            <a:ext cx="2181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It depends on the edge cost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56" name="Text Box 52">
            <a:extLst>
              <a:ext uri="{FF2B5EF4-FFF2-40B4-BE49-F238E27FC236}">
                <a16:creationId xmlns:a16="http://schemas.microsoft.com/office/drawing/2014/main" xmlns="" id="{61AA7342-F532-4D48-8D9E-6B8EAF417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3942" y="142799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28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65" name="Прямая со стрелкой 22">
            <a:extLst>
              <a:ext uri="{FF2B5EF4-FFF2-40B4-BE49-F238E27FC236}">
                <a16:creationId xmlns:a16="http://schemas.microsoft.com/office/drawing/2014/main" xmlns="" id="{4EFFF7A7-3A4B-4211-AE64-A9BBCA30825D}"/>
              </a:ext>
            </a:extLst>
          </p:cNvPr>
          <p:cNvCxnSpPr>
            <a:cxnSpLocks/>
          </p:cNvCxnSpPr>
          <p:nvPr/>
        </p:nvCxnSpPr>
        <p:spPr>
          <a:xfrm>
            <a:off x="10003508" y="250317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A9477067-A441-416B-A7C8-AD5D3620E564}"/>
              </a:ext>
            </a:extLst>
          </p:cNvPr>
          <p:cNvSpPr txBox="1"/>
          <p:nvPr/>
        </p:nvSpPr>
        <p:spPr>
          <a:xfrm>
            <a:off x="1299499" y="4174746"/>
            <a:ext cx="604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Not correct to terminate search when goal is added to OPEN</a:t>
            </a:r>
            <a:endParaRPr lang="ru-RU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xmlns="" id="{F16FA36B-E545-42EA-9231-2A6C103257F5}"/>
              </a:ext>
            </a:extLst>
          </p:cNvPr>
          <p:cNvSpPr/>
          <p:nvPr/>
        </p:nvSpPr>
        <p:spPr>
          <a:xfrm>
            <a:off x="5394063" y="3720394"/>
            <a:ext cx="214257" cy="404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1611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Implementation questions?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82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0303" y="1726934"/>
            <a:ext cx="8532496" cy="207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dirty="0">
                <a:cs typeface="Times New Roman" panose="02020603050405020304" pitchFamily="18" charset="0"/>
              </a:rPr>
              <a:t>What are OPEN and CLOSED? What to they contain?</a:t>
            </a:r>
          </a:p>
          <a:p>
            <a:r>
              <a:rPr lang="en-US" sz="3600" b="0" dirty="0">
                <a:cs typeface="Times New Roman" panose="02020603050405020304" pitchFamily="18" charset="0"/>
              </a:rPr>
              <a:t>Where g-values are stored?</a:t>
            </a:r>
          </a:p>
        </p:txBody>
      </p:sp>
    </p:spTree>
    <p:extLst>
      <p:ext uri="{BB962C8B-B14F-4D97-AF65-F5344CB8AC3E}">
        <p14:creationId xmlns:p14="http://schemas.microsoft.com/office/powerpoint/2010/main" val="27896491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Implementation questions?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83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0303" y="1726934"/>
            <a:ext cx="8532496" cy="450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dirty="0">
                <a:cs typeface="Times New Roman" panose="02020603050405020304" pitchFamily="18" charset="0"/>
              </a:rPr>
              <a:t>What are OPEN and CLOSED? What to they contain?</a:t>
            </a:r>
          </a:p>
          <a:p>
            <a:r>
              <a:rPr lang="en-US" sz="3600" b="0" dirty="0">
                <a:cs typeface="Times New Roman" panose="02020603050405020304" pitchFamily="18" charset="0"/>
              </a:rPr>
              <a:t>Where g-values are stored?</a:t>
            </a:r>
          </a:p>
          <a:p>
            <a:r>
              <a:rPr lang="en-US" sz="3600" b="0" dirty="0">
                <a:solidFill>
                  <a:srgbClr val="C00000"/>
                </a:solidFill>
                <a:cs typeface="Times New Roman" panose="02020603050405020304" pitchFamily="18" charset="0"/>
              </a:rPr>
              <a:t>Naïve answer:</a:t>
            </a:r>
          </a:p>
          <a:p>
            <a:r>
              <a:rPr lang="en-US" sz="2400" b="0" dirty="0">
                <a:cs typeface="Times New Roman" panose="02020603050405020304" pitchFamily="18" charset="0"/>
              </a:rPr>
              <a:t>g-value is the numeric field of the </a:t>
            </a:r>
            <a:r>
              <a:rPr lang="en-US" sz="2400" i="1" dirty="0">
                <a:cs typeface="Times New Roman" panose="02020603050405020304" pitchFamily="18" charset="0"/>
              </a:rPr>
              <a:t>graph</a:t>
            </a:r>
            <a:r>
              <a:rPr lang="en-US" sz="2400" b="0" dirty="0">
                <a:cs typeface="Times New Roman" panose="02020603050405020304" pitchFamily="18" charset="0"/>
              </a:rPr>
              <a:t> node</a:t>
            </a:r>
          </a:p>
          <a:p>
            <a:r>
              <a:rPr lang="en-US" sz="2400" b="0" dirty="0" err="1">
                <a:cs typeface="Times New Roman" panose="02020603050405020304" pitchFamily="18" charset="0"/>
              </a:rPr>
              <a:t>inCLOSED</a:t>
            </a:r>
            <a:r>
              <a:rPr lang="en-US" sz="2400" b="0" dirty="0">
                <a:cs typeface="Times New Roman" panose="02020603050405020304" pitchFamily="18" charset="0"/>
              </a:rPr>
              <a:t> is the </a:t>
            </a:r>
            <a:r>
              <a:rPr lang="en-US" sz="2400" b="0" dirty="0" err="1">
                <a:cs typeface="Times New Roman" panose="02020603050405020304" pitchFamily="18" charset="0"/>
              </a:rPr>
              <a:t>boolean</a:t>
            </a:r>
            <a:r>
              <a:rPr lang="en-US" sz="2400" b="0" dirty="0">
                <a:cs typeface="Times New Roman" panose="02020603050405020304" pitchFamily="18" charset="0"/>
              </a:rPr>
              <a:t> field of the </a:t>
            </a:r>
            <a:r>
              <a:rPr lang="en-US" sz="2400" i="1" dirty="0">
                <a:cs typeface="Times New Roman" panose="02020603050405020304" pitchFamily="18" charset="0"/>
              </a:rPr>
              <a:t>graph</a:t>
            </a:r>
            <a:r>
              <a:rPr lang="en-US" sz="2400" b="0" dirty="0">
                <a:cs typeface="Times New Roman" panose="02020603050405020304" pitchFamily="18" charset="0"/>
              </a:rPr>
              <a:t> node</a:t>
            </a:r>
          </a:p>
          <a:p>
            <a:r>
              <a:rPr lang="en-US" sz="2400" b="0" dirty="0">
                <a:cs typeface="Times New Roman" panose="02020603050405020304" pitchFamily="18" charset="0"/>
              </a:rPr>
              <a:t>OPEN is a container that contains ‘copies’ of the </a:t>
            </a:r>
            <a:r>
              <a:rPr lang="en-US" sz="2400" i="1" dirty="0">
                <a:cs typeface="Times New Roman" panose="02020603050405020304" pitchFamily="18" charset="0"/>
              </a:rPr>
              <a:t>graph</a:t>
            </a:r>
            <a:r>
              <a:rPr lang="en-US" sz="2400" b="0" dirty="0">
                <a:cs typeface="Times New Roman" panose="02020603050405020304" pitchFamily="18" charset="0"/>
              </a:rPr>
              <a:t> nodes</a:t>
            </a:r>
          </a:p>
          <a:p>
            <a:endParaRPr lang="en-US" sz="3600" b="0" dirty="0">
              <a:cs typeface="Times New Roman" panose="02020603050405020304" pitchFamily="18" charset="0"/>
            </a:endParaRPr>
          </a:p>
          <a:p>
            <a:endParaRPr lang="en-US" sz="36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8508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Implementation questions?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84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0303" y="1726934"/>
            <a:ext cx="8532496" cy="4509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dirty="0">
                <a:cs typeface="Times New Roman" panose="02020603050405020304" pitchFamily="18" charset="0"/>
              </a:rPr>
              <a:t>What are OPEN and CLOSED? What to they contain?</a:t>
            </a:r>
          </a:p>
          <a:p>
            <a:r>
              <a:rPr lang="en-US" sz="3600" b="0" dirty="0">
                <a:cs typeface="Times New Roman" panose="02020603050405020304" pitchFamily="18" charset="0"/>
              </a:rPr>
              <a:t>Where g-values are stored?</a:t>
            </a:r>
          </a:p>
          <a:p>
            <a:r>
              <a:rPr lang="en-US" sz="3600" b="0" dirty="0">
                <a:solidFill>
                  <a:srgbClr val="C00000"/>
                </a:solidFill>
                <a:cs typeface="Times New Roman" panose="02020603050405020304" pitchFamily="18" charset="0"/>
              </a:rPr>
              <a:t>More correct answer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Separate</a:t>
            </a:r>
            <a:r>
              <a:rPr lang="en-US" sz="2400" b="0" dirty="0">
                <a:cs typeface="Times New Roman" panose="02020603050405020304" pitchFamily="18" charset="0"/>
              </a:rPr>
              <a:t> data structure –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SearchNode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cs typeface="Times New Roman" panose="02020603050405020304" pitchFamily="18" charset="0"/>
              </a:rPr>
              <a:t>Each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SearchNode</a:t>
            </a:r>
            <a:r>
              <a:rPr lang="en-US" sz="2400" b="0" dirty="0">
                <a:cs typeface="Times New Roman" panose="02020603050405020304" pitchFamily="18" charset="0"/>
              </a:rPr>
              <a:t> </a:t>
            </a:r>
            <a:r>
              <a:rPr lang="en-US" sz="2400" dirty="0">
                <a:cs typeface="Times New Roman" panose="02020603050405020304" pitchFamily="18" charset="0"/>
              </a:rPr>
              <a:t>corresponds</a:t>
            </a:r>
            <a:r>
              <a:rPr lang="en-US" sz="2400" b="0" dirty="0">
                <a:cs typeface="Times New Roman" panose="02020603050405020304" pitchFamily="18" charset="0"/>
              </a:rPr>
              <a:t> to a considered graph node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SearchNode</a:t>
            </a:r>
            <a:r>
              <a:rPr lang="en-US" sz="2400" b="0" dirty="0">
                <a:cs typeface="Times New Roman" panose="02020603050405020304" pitchFamily="18" charset="0"/>
              </a:rPr>
              <a:t> </a:t>
            </a:r>
            <a:r>
              <a:rPr lang="en-US" sz="2400" dirty="0">
                <a:cs typeface="Times New Roman" panose="02020603050405020304" pitchFamily="18" charset="0"/>
              </a:rPr>
              <a:t>encapsulates</a:t>
            </a:r>
            <a:r>
              <a:rPr lang="en-US" sz="2400" b="0" dirty="0">
                <a:cs typeface="Times New Roman" panose="02020603050405020304" pitchFamily="18" charset="0"/>
              </a:rPr>
              <a:t> all the data need for a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cs typeface="Times New Roman" panose="02020603050405020304" pitchFamily="18" charset="0"/>
              </a:rPr>
              <a:t>OPEN and CLOSED “lists” are containers that contain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SearchNode</a:t>
            </a:r>
            <a:r>
              <a:rPr lang="en-US" sz="2000" b="0" dirty="0" err="1">
                <a:cs typeface="Courier New" panose="02070309020205020404" pitchFamily="49" charset="0"/>
              </a:rPr>
              <a:t>s</a:t>
            </a:r>
            <a:endParaRPr lang="en-US" sz="2400" b="0" dirty="0">
              <a:cs typeface="Times New Roman" panose="02020603050405020304" pitchFamily="18" charset="0"/>
            </a:endParaRPr>
          </a:p>
          <a:p>
            <a:endParaRPr lang="en-US" sz="2400" b="0" dirty="0">
              <a:cs typeface="Times New Roman" panose="02020603050405020304" pitchFamily="18" charset="0"/>
            </a:endParaRPr>
          </a:p>
          <a:p>
            <a:endParaRPr lang="en-US" sz="3600" b="0" dirty="0">
              <a:cs typeface="Times New Roman" panose="02020603050405020304" pitchFamily="18" charset="0"/>
            </a:endParaRPr>
          </a:p>
          <a:p>
            <a:endParaRPr lang="en-US" sz="36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9992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Implementation questions?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85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0303" y="1726934"/>
            <a:ext cx="8532496" cy="4509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dirty="0">
                <a:cs typeface="Times New Roman" panose="02020603050405020304" pitchFamily="18" charset="0"/>
              </a:rPr>
              <a:t>What are OPEN and CLOSED? What to they contain?</a:t>
            </a:r>
          </a:p>
          <a:p>
            <a:r>
              <a:rPr lang="en-US" sz="3600" b="0" dirty="0">
                <a:cs typeface="Times New Roman" panose="02020603050405020304" pitchFamily="18" charset="0"/>
              </a:rPr>
              <a:t>Where g-values are stored?</a:t>
            </a:r>
          </a:p>
          <a:p>
            <a:r>
              <a:rPr lang="en-US" sz="3600" b="0" dirty="0">
                <a:solidFill>
                  <a:srgbClr val="C00000"/>
                </a:solidFill>
                <a:cs typeface="Times New Roman" panose="02020603050405020304" pitchFamily="18" charset="0"/>
              </a:rPr>
              <a:t>More correct answer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Separate</a:t>
            </a:r>
            <a:r>
              <a:rPr lang="en-US" sz="2400" b="0" dirty="0">
                <a:cs typeface="Times New Roman" panose="02020603050405020304" pitchFamily="18" charset="0"/>
              </a:rPr>
              <a:t> data structure –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SearchNode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cs typeface="Times New Roman" panose="02020603050405020304" pitchFamily="18" charset="0"/>
              </a:rPr>
              <a:t>Each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SearchNode</a:t>
            </a:r>
            <a:r>
              <a:rPr lang="en-US" sz="2400" b="0" dirty="0">
                <a:cs typeface="Times New Roman" panose="02020603050405020304" pitchFamily="18" charset="0"/>
              </a:rPr>
              <a:t> </a:t>
            </a:r>
            <a:r>
              <a:rPr lang="en-US" sz="2400" dirty="0">
                <a:cs typeface="Times New Roman" panose="02020603050405020304" pitchFamily="18" charset="0"/>
              </a:rPr>
              <a:t>corresponds</a:t>
            </a:r>
            <a:r>
              <a:rPr lang="en-US" sz="2400" b="0" dirty="0">
                <a:cs typeface="Times New Roman" panose="02020603050405020304" pitchFamily="18" charset="0"/>
              </a:rPr>
              <a:t> to a considered graph node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SearchNode</a:t>
            </a:r>
            <a:r>
              <a:rPr lang="en-US" sz="2400" b="0" dirty="0">
                <a:cs typeface="Times New Roman" panose="02020603050405020304" pitchFamily="18" charset="0"/>
              </a:rPr>
              <a:t> </a:t>
            </a:r>
            <a:r>
              <a:rPr lang="en-US" sz="2400" dirty="0">
                <a:cs typeface="Times New Roman" panose="02020603050405020304" pitchFamily="18" charset="0"/>
              </a:rPr>
              <a:t>encapsulates</a:t>
            </a:r>
            <a:r>
              <a:rPr lang="en-US" sz="2400" b="0" dirty="0">
                <a:cs typeface="Times New Roman" panose="02020603050405020304" pitchFamily="18" charset="0"/>
              </a:rPr>
              <a:t> all the data need for a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cs typeface="Times New Roman" panose="02020603050405020304" pitchFamily="18" charset="0"/>
              </a:rPr>
              <a:t>OPEN and CLOSED “lists” are containers that contain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SearchNode</a:t>
            </a:r>
            <a:r>
              <a:rPr lang="en-US" sz="2000" b="0" dirty="0" err="1">
                <a:cs typeface="Courier New" panose="02070309020205020404" pitchFamily="49" charset="0"/>
              </a:rPr>
              <a:t>s</a:t>
            </a:r>
            <a:endParaRPr lang="en-US" sz="2400" b="0" dirty="0">
              <a:cs typeface="Times New Roman" panose="02020603050405020304" pitchFamily="18" charset="0"/>
            </a:endParaRPr>
          </a:p>
          <a:p>
            <a:endParaRPr lang="en-US" sz="2400" b="0" dirty="0">
              <a:cs typeface="Times New Roman" panose="02020603050405020304" pitchFamily="18" charset="0"/>
            </a:endParaRPr>
          </a:p>
          <a:p>
            <a:endParaRPr lang="en-US" sz="3600" b="0" dirty="0">
              <a:cs typeface="Times New Roman" panose="02020603050405020304" pitchFamily="18" charset="0"/>
            </a:endParaRPr>
          </a:p>
          <a:p>
            <a:endParaRPr lang="en-US" sz="3600" b="0" dirty="0"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02EA6D5-7474-4373-B0F2-920D26AADD89}"/>
              </a:ext>
            </a:extLst>
          </p:cNvPr>
          <p:cNvSpPr txBox="1"/>
          <p:nvPr/>
        </p:nvSpPr>
        <p:spPr>
          <a:xfrm>
            <a:off x="9583015" y="4427881"/>
            <a:ext cx="218200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82563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182563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marL="182563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g-value</a:t>
            </a:r>
          </a:p>
          <a:p>
            <a:pPr marL="182563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8774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Implementation questions?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86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0303" y="1726934"/>
            <a:ext cx="8532496" cy="4509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dirty="0">
                <a:cs typeface="Times New Roman" panose="02020603050405020304" pitchFamily="18" charset="0"/>
              </a:rPr>
              <a:t>What are OPEN and CLOSED? What to they contain?</a:t>
            </a:r>
          </a:p>
          <a:p>
            <a:r>
              <a:rPr lang="en-US" sz="3600" b="0" dirty="0">
                <a:cs typeface="Times New Roman" panose="02020603050405020304" pitchFamily="18" charset="0"/>
              </a:rPr>
              <a:t>Where g-values are stored?</a:t>
            </a:r>
          </a:p>
          <a:p>
            <a:r>
              <a:rPr lang="en-US" sz="3600" b="0" dirty="0">
                <a:solidFill>
                  <a:srgbClr val="C00000"/>
                </a:solidFill>
                <a:cs typeface="Times New Roman" panose="02020603050405020304" pitchFamily="18" charset="0"/>
              </a:rPr>
              <a:t>More correct answer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Separate</a:t>
            </a:r>
            <a:r>
              <a:rPr lang="en-US" sz="2400" b="0" dirty="0">
                <a:cs typeface="Times New Roman" panose="02020603050405020304" pitchFamily="18" charset="0"/>
              </a:rPr>
              <a:t> data structure –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SearchNode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cs typeface="Times New Roman" panose="02020603050405020304" pitchFamily="18" charset="0"/>
              </a:rPr>
              <a:t>Each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SearchNode</a:t>
            </a:r>
            <a:r>
              <a:rPr lang="en-US" sz="2400" b="0" dirty="0">
                <a:cs typeface="Times New Roman" panose="02020603050405020304" pitchFamily="18" charset="0"/>
              </a:rPr>
              <a:t> </a:t>
            </a:r>
            <a:r>
              <a:rPr lang="en-US" sz="2400" dirty="0">
                <a:cs typeface="Times New Roman" panose="02020603050405020304" pitchFamily="18" charset="0"/>
              </a:rPr>
              <a:t>corresponds</a:t>
            </a:r>
            <a:r>
              <a:rPr lang="en-US" sz="2400" b="0" dirty="0">
                <a:cs typeface="Times New Roman" panose="02020603050405020304" pitchFamily="18" charset="0"/>
              </a:rPr>
              <a:t> to a considered graph node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SearchNode</a:t>
            </a:r>
            <a:r>
              <a:rPr lang="en-US" sz="2400" b="0" dirty="0">
                <a:cs typeface="Times New Roman" panose="02020603050405020304" pitchFamily="18" charset="0"/>
              </a:rPr>
              <a:t> </a:t>
            </a:r>
            <a:r>
              <a:rPr lang="en-US" sz="2400" dirty="0">
                <a:cs typeface="Times New Roman" panose="02020603050405020304" pitchFamily="18" charset="0"/>
              </a:rPr>
              <a:t>encapsulates</a:t>
            </a:r>
            <a:r>
              <a:rPr lang="en-US" sz="2400" b="0" dirty="0">
                <a:cs typeface="Times New Roman" panose="02020603050405020304" pitchFamily="18" charset="0"/>
              </a:rPr>
              <a:t> all the data need for a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cs typeface="Times New Roman" panose="02020603050405020304" pitchFamily="18" charset="0"/>
              </a:rPr>
              <a:t>OPEN and CLOSED “lists” are containers that contain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SearchNode</a:t>
            </a:r>
            <a:r>
              <a:rPr lang="en-US" sz="2000" b="0" dirty="0" err="1">
                <a:cs typeface="Courier New" panose="02070309020205020404" pitchFamily="49" charset="0"/>
              </a:rPr>
              <a:t>s</a:t>
            </a:r>
            <a:endParaRPr lang="en-US" sz="2400" b="0" dirty="0">
              <a:cs typeface="Times New Roman" panose="02020603050405020304" pitchFamily="18" charset="0"/>
            </a:endParaRPr>
          </a:p>
          <a:p>
            <a:endParaRPr lang="en-US" sz="2400" b="0" dirty="0">
              <a:cs typeface="Times New Roman" panose="02020603050405020304" pitchFamily="18" charset="0"/>
            </a:endParaRPr>
          </a:p>
          <a:p>
            <a:endParaRPr lang="en-US" sz="3600" b="0" dirty="0">
              <a:cs typeface="Times New Roman" panose="02020603050405020304" pitchFamily="18" charset="0"/>
            </a:endParaRPr>
          </a:p>
          <a:p>
            <a:endParaRPr lang="en-US" sz="3600" b="0" dirty="0"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02EA6D5-7474-4373-B0F2-920D26AADD89}"/>
              </a:ext>
            </a:extLst>
          </p:cNvPr>
          <p:cNvSpPr txBox="1"/>
          <p:nvPr/>
        </p:nvSpPr>
        <p:spPr>
          <a:xfrm>
            <a:off x="9583015" y="4427881"/>
            <a:ext cx="218200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82563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182563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marL="182563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g-value</a:t>
            </a:r>
          </a:p>
          <a:p>
            <a:pPr marL="182563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E17F452-8324-4CC1-BE30-16BB49606BF9}"/>
              </a:ext>
            </a:extLst>
          </p:cNvPr>
          <p:cNvSpPr txBox="1"/>
          <p:nvPr/>
        </p:nvSpPr>
        <p:spPr>
          <a:xfrm>
            <a:off x="4920145" y="6036013"/>
            <a:ext cx="461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They are populated on-the-fly during the search</a:t>
            </a:r>
            <a:endParaRPr lang="ru-RU" dirty="0">
              <a:solidFill>
                <a:srgbClr val="00B0F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A009D9FD-56D3-486A-A519-76226388AED0}"/>
              </a:ext>
            </a:extLst>
          </p:cNvPr>
          <p:cNvCxnSpPr/>
          <p:nvPr/>
        </p:nvCxnSpPr>
        <p:spPr>
          <a:xfrm>
            <a:off x="5846233" y="5699760"/>
            <a:ext cx="274320" cy="25930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9887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Path finding as tree search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87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96A394D-6A4E-4316-9083-70EB42241089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CBB1ABF4-9A2A-428B-94B3-1E4453E66028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B8ABFA4-1CAF-43DC-8674-9E2E7BDBEA56}"/>
              </a:ext>
            </a:extLst>
          </p:cNvPr>
          <p:cNvSpPr txBox="1"/>
          <p:nvPr/>
        </p:nvSpPr>
        <p:spPr>
          <a:xfrm>
            <a:off x="8558217" y="4025908"/>
            <a:ext cx="3633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B2, A1, A2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</a:t>
            </a:r>
            <a:r>
              <a:rPr lang="en-US" sz="2400" b="1" dirty="0">
                <a:solidFill>
                  <a:srgbClr val="7030A0"/>
                </a:solidFill>
              </a:rPr>
              <a:t>start, B1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</a:t>
            </a:r>
            <a:endParaRPr lang="ru-RU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C2</a:t>
            </a:r>
            <a:endParaRPr lang="ru-RU" sz="2400" b="1" dirty="0">
              <a:solidFill>
                <a:srgbClr val="7030A0"/>
              </a:solidFill>
            </a:endParaRPr>
          </a:p>
        </p:txBody>
      </p:sp>
      <p:pic>
        <p:nvPicPr>
          <p:cNvPr id="47" name="Picture 12" descr="fig-mt-graph-path-1">
            <a:extLst>
              <a:ext uri="{FF2B5EF4-FFF2-40B4-BE49-F238E27FC236}">
                <a16:creationId xmlns:a16="http://schemas.microsoft.com/office/drawing/2014/main" xmlns="" id="{E3713BCB-0892-4D42-8E2D-0FDA7C98C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 Box 52">
            <a:extLst>
              <a:ext uri="{FF2B5EF4-FFF2-40B4-BE49-F238E27FC236}">
                <a16:creationId xmlns:a16="http://schemas.microsoft.com/office/drawing/2014/main" xmlns="" id="{A798110C-E9C3-492B-9427-8DE9F76F0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9" name="Text Box 52">
            <a:extLst>
              <a:ext uri="{FF2B5EF4-FFF2-40B4-BE49-F238E27FC236}">
                <a16:creationId xmlns:a16="http://schemas.microsoft.com/office/drawing/2014/main" xmlns="" id="{1E7A675E-6464-4497-B66B-EFF1A9A90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50" name="Text Box 52">
            <a:extLst>
              <a:ext uri="{FF2B5EF4-FFF2-40B4-BE49-F238E27FC236}">
                <a16:creationId xmlns:a16="http://schemas.microsoft.com/office/drawing/2014/main" xmlns="" id="{BC7BBE23-53D4-4F36-A945-0B9EE1897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48D123E-8E9D-4904-BAD3-86A4F5968484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</a:t>
            </a:r>
            <a:endParaRPr lang="ru-RU" b="1" dirty="0"/>
          </a:p>
        </p:txBody>
      </p:sp>
      <p:sp>
        <p:nvSpPr>
          <p:cNvPr id="52" name="Text Box 52">
            <a:extLst>
              <a:ext uri="{FF2B5EF4-FFF2-40B4-BE49-F238E27FC236}">
                <a16:creationId xmlns:a16="http://schemas.microsoft.com/office/drawing/2014/main" xmlns="" id="{1B428218-9FD0-499E-9F9B-0E568D494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388E191-2140-4A01-95BE-DB9D49F9798C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6492DF3-AED4-4AC7-B9C2-6E290B68E2E6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E5F8D09-2CD1-4B97-8959-70EBE159BC5A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DC3FD3C-5F2F-42E4-94D3-B43342B78B91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EEF1586-1322-482E-B1DB-D0A36527A30C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8848047-6126-4282-9A93-BE1C8DE12165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59" name="Прямая со стрелкой 22">
            <a:extLst>
              <a:ext uri="{FF2B5EF4-FFF2-40B4-BE49-F238E27FC236}">
                <a16:creationId xmlns:a16="http://schemas.microsoft.com/office/drawing/2014/main" xmlns="" id="{41D3E651-6890-48E6-B52F-304113AE9E04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22">
            <a:extLst>
              <a:ext uri="{FF2B5EF4-FFF2-40B4-BE49-F238E27FC236}">
                <a16:creationId xmlns:a16="http://schemas.microsoft.com/office/drawing/2014/main" xmlns="" id="{571679CD-850B-4C19-9848-5F5DC84BC125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22">
            <a:extLst>
              <a:ext uri="{FF2B5EF4-FFF2-40B4-BE49-F238E27FC236}">
                <a16:creationId xmlns:a16="http://schemas.microsoft.com/office/drawing/2014/main" xmlns="" id="{8C648696-5546-46CA-A1FA-6EE359FB5812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22">
            <a:extLst>
              <a:ext uri="{FF2B5EF4-FFF2-40B4-BE49-F238E27FC236}">
                <a16:creationId xmlns:a16="http://schemas.microsoft.com/office/drawing/2014/main" xmlns="" id="{F2A9598B-FD7D-4C35-B0FE-8BF1D61E23A9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52">
            <a:extLst>
              <a:ext uri="{FF2B5EF4-FFF2-40B4-BE49-F238E27FC236}">
                <a16:creationId xmlns:a16="http://schemas.microsoft.com/office/drawing/2014/main" xmlns="" id="{D142AD38-012D-4278-BF16-848BF06D2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64" name="Прямая со стрелкой 22">
            <a:extLst>
              <a:ext uri="{FF2B5EF4-FFF2-40B4-BE49-F238E27FC236}">
                <a16:creationId xmlns:a16="http://schemas.microsoft.com/office/drawing/2014/main" xmlns="" id="{75490C4A-7701-49D4-A953-72C60A7B44A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52">
            <a:extLst>
              <a:ext uri="{FF2B5EF4-FFF2-40B4-BE49-F238E27FC236}">
                <a16:creationId xmlns:a16="http://schemas.microsoft.com/office/drawing/2014/main" xmlns="" id="{D1692DEB-8277-4399-B668-FC74596C1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xmlns="" id="{366FA9A4-AA7E-40DE-B0F5-F2C1E25D1239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xmlns="" id="{E164C503-5DC0-46BE-B24D-02776FB99D34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xmlns="" id="{759A08DF-86AD-4BA8-ACC5-76B2ECB4AC49}"/>
              </a:ext>
            </a:extLst>
          </p:cNvPr>
          <p:cNvSpPr/>
          <p:nvPr/>
        </p:nvSpPr>
        <p:spPr>
          <a:xfrm>
            <a:off x="9542137" y="3052063"/>
            <a:ext cx="642544" cy="62470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C4FDC88-41DE-4BEC-94AF-859048B8DC0D}"/>
              </a:ext>
            </a:extLst>
          </p:cNvPr>
          <p:cNvSpPr txBox="1"/>
          <p:nvPr/>
        </p:nvSpPr>
        <p:spPr>
          <a:xfrm>
            <a:off x="4563249" y="206588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3F38E66-EEBD-46AF-A6F1-7058C60176B6}"/>
              </a:ext>
            </a:extLst>
          </p:cNvPr>
          <p:cNvSpPr txBox="1"/>
          <p:nvPr/>
        </p:nvSpPr>
        <p:spPr>
          <a:xfrm>
            <a:off x="2947693" y="2300820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MoveUp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A4887C-EF01-499D-96B3-589010D57CA3}"/>
              </a:ext>
            </a:extLst>
          </p:cNvPr>
          <p:cNvSpPr txBox="1"/>
          <p:nvPr/>
        </p:nvSpPr>
        <p:spPr>
          <a:xfrm>
            <a:off x="2598716" y="277770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B4DABE-6B31-4DA9-A83D-B3DC6957CB89}"/>
              </a:ext>
            </a:extLst>
          </p:cNvPr>
          <p:cNvSpPr txBox="1"/>
          <p:nvPr/>
        </p:nvSpPr>
        <p:spPr>
          <a:xfrm>
            <a:off x="4574537" y="308530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  <a:endParaRPr lang="ru-R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5B4B0A7B-2EC7-4971-B21F-105DEE429596}"/>
              </a:ext>
            </a:extLst>
          </p:cNvPr>
          <p:cNvSpPr txBox="1"/>
          <p:nvPr/>
        </p:nvSpPr>
        <p:spPr>
          <a:xfrm>
            <a:off x="6374601" y="296236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  <a:endParaRPr lang="ru-RU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4A554085-B6AC-41EE-90CC-1EDEEE3EBE8C}"/>
              </a:ext>
            </a:extLst>
          </p:cNvPr>
          <p:cNvSpPr txBox="1"/>
          <p:nvPr/>
        </p:nvSpPr>
        <p:spPr>
          <a:xfrm>
            <a:off x="5716209" y="2405758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MoveRight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ECEAEB5-7B5A-4D37-9F60-1F01FC9A253D}"/>
              </a:ext>
            </a:extLst>
          </p:cNvPr>
          <p:cNvSpPr txBox="1"/>
          <p:nvPr/>
        </p:nvSpPr>
        <p:spPr>
          <a:xfrm>
            <a:off x="4454881" y="2537067"/>
            <a:ext cx="94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MoveUR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D5061EED-7B53-49A1-AB88-41539C733942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>
            <a:off x="3025436" y="2250552"/>
            <a:ext cx="1537813" cy="71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2E67B7E1-8BFD-4DD9-AB36-816308054B39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4787897" y="2435218"/>
            <a:ext cx="734" cy="65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5A2A5F97-BFCF-41B3-A0E9-22438935B29E}"/>
              </a:ext>
            </a:extLst>
          </p:cNvPr>
          <p:cNvCxnSpPr>
            <a:cxnSpLocks/>
            <a:stCxn id="2" idx="3"/>
            <a:endCxn id="73" idx="1"/>
          </p:cNvCxnSpPr>
          <p:nvPr/>
        </p:nvCxnSpPr>
        <p:spPr>
          <a:xfrm>
            <a:off x="5014013" y="2250552"/>
            <a:ext cx="1360588" cy="89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556A1AF9-45EE-416F-8DF9-E6D48880D08A}"/>
              </a:ext>
            </a:extLst>
          </p:cNvPr>
          <p:cNvSpPr txBox="1"/>
          <p:nvPr/>
        </p:nvSpPr>
        <p:spPr>
          <a:xfrm>
            <a:off x="1472630" y="3418151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MoveUp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A50A181A-A1E0-43B5-8B6C-542D55D0B020}"/>
              </a:ext>
            </a:extLst>
          </p:cNvPr>
          <p:cNvSpPr txBox="1"/>
          <p:nvPr/>
        </p:nvSpPr>
        <p:spPr>
          <a:xfrm>
            <a:off x="1427192" y="422399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</a:t>
            </a:r>
            <a:endParaRPr lang="ru-RU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9B3CA5F3-61AE-4B8E-ADF9-E9B6C52AE9F1}"/>
              </a:ext>
            </a:extLst>
          </p:cNvPr>
          <p:cNvSpPr txBox="1"/>
          <p:nvPr/>
        </p:nvSpPr>
        <p:spPr>
          <a:xfrm>
            <a:off x="3578880" y="429222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</a:t>
            </a:r>
            <a:endParaRPr lang="ru-RU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8147BAFA-994D-46A8-8728-16B05E44D133}"/>
              </a:ext>
            </a:extLst>
          </p:cNvPr>
          <p:cNvSpPr txBox="1"/>
          <p:nvPr/>
        </p:nvSpPr>
        <p:spPr>
          <a:xfrm>
            <a:off x="3226649" y="3381678"/>
            <a:ext cx="94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MoveUR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4E428E0F-F68F-4EAC-924D-9E0E144D5C57}"/>
              </a:ext>
            </a:extLst>
          </p:cNvPr>
          <p:cNvCxnSpPr>
            <a:cxnSpLocks/>
            <a:stCxn id="4" idx="2"/>
            <a:endCxn id="90" idx="3"/>
          </p:cNvCxnSpPr>
          <p:nvPr/>
        </p:nvCxnSpPr>
        <p:spPr>
          <a:xfrm flipH="1">
            <a:off x="1877956" y="3147033"/>
            <a:ext cx="934120" cy="126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203D920E-2ACA-4732-ADBA-EAB319CB70E0}"/>
              </a:ext>
            </a:extLst>
          </p:cNvPr>
          <p:cNvCxnSpPr>
            <a:cxnSpLocks/>
            <a:stCxn id="4" idx="2"/>
            <a:endCxn id="91" idx="0"/>
          </p:cNvCxnSpPr>
          <p:nvPr/>
        </p:nvCxnSpPr>
        <p:spPr>
          <a:xfrm>
            <a:off x="2812076" y="3147033"/>
            <a:ext cx="992186" cy="114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xmlns="" id="{F36BE546-7176-4AB0-AA99-BABA1ABDD135}"/>
              </a:ext>
            </a:extLst>
          </p:cNvPr>
          <p:cNvSpPr/>
          <p:nvPr/>
        </p:nvSpPr>
        <p:spPr>
          <a:xfrm>
            <a:off x="4416999" y="1913602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xmlns="" id="{D681AF28-6E4A-4B8F-A224-9AEFF4773212}"/>
              </a:ext>
            </a:extLst>
          </p:cNvPr>
          <p:cNvSpPr/>
          <p:nvPr/>
        </p:nvSpPr>
        <p:spPr>
          <a:xfrm>
            <a:off x="2476544" y="2697976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xmlns="" id="{CAFEC4EF-241B-46A8-9B56-E3053EAF054E}"/>
              </a:ext>
            </a:extLst>
          </p:cNvPr>
          <p:cNvSpPr/>
          <p:nvPr/>
        </p:nvSpPr>
        <p:spPr>
          <a:xfrm>
            <a:off x="1194937" y="2922875"/>
            <a:ext cx="5855786" cy="2123440"/>
          </a:xfrm>
          <a:custGeom>
            <a:avLst/>
            <a:gdLst>
              <a:gd name="connsiteX0" fmla="*/ 3590106 w 5855786"/>
              <a:gd name="connsiteY0" fmla="*/ 40640 h 2123440"/>
              <a:gd name="connsiteX1" fmla="*/ 4270826 w 5855786"/>
              <a:gd name="connsiteY1" fmla="*/ 50800 h 2123440"/>
              <a:gd name="connsiteX2" fmla="*/ 4565466 w 5855786"/>
              <a:gd name="connsiteY2" fmla="*/ 60960 h 2123440"/>
              <a:gd name="connsiteX3" fmla="*/ 5195386 w 5855786"/>
              <a:gd name="connsiteY3" fmla="*/ 50800 h 2123440"/>
              <a:gd name="connsiteX4" fmla="*/ 5296986 w 5855786"/>
              <a:gd name="connsiteY4" fmla="*/ 20320 h 2123440"/>
              <a:gd name="connsiteX5" fmla="*/ 5469706 w 5855786"/>
              <a:gd name="connsiteY5" fmla="*/ 0 h 2123440"/>
              <a:gd name="connsiteX6" fmla="*/ 5723706 w 5855786"/>
              <a:gd name="connsiteY6" fmla="*/ 10160 h 2123440"/>
              <a:gd name="connsiteX7" fmla="*/ 5784666 w 5855786"/>
              <a:gd name="connsiteY7" fmla="*/ 50800 h 2123440"/>
              <a:gd name="connsiteX8" fmla="*/ 5825306 w 5855786"/>
              <a:gd name="connsiteY8" fmla="*/ 111760 h 2123440"/>
              <a:gd name="connsiteX9" fmla="*/ 5835466 w 5855786"/>
              <a:gd name="connsiteY9" fmla="*/ 142240 h 2123440"/>
              <a:gd name="connsiteX10" fmla="*/ 5855786 w 5855786"/>
              <a:gd name="connsiteY10" fmla="*/ 213360 h 2123440"/>
              <a:gd name="connsiteX11" fmla="*/ 5835466 w 5855786"/>
              <a:gd name="connsiteY11" fmla="*/ 375920 h 2123440"/>
              <a:gd name="connsiteX12" fmla="*/ 5815146 w 5855786"/>
              <a:gd name="connsiteY12" fmla="*/ 406400 h 2123440"/>
              <a:gd name="connsiteX13" fmla="*/ 5784666 w 5855786"/>
              <a:gd name="connsiteY13" fmla="*/ 416560 h 2123440"/>
              <a:gd name="connsiteX14" fmla="*/ 5672906 w 5855786"/>
              <a:gd name="connsiteY14" fmla="*/ 457200 h 2123440"/>
              <a:gd name="connsiteX15" fmla="*/ 5561146 w 5855786"/>
              <a:gd name="connsiteY15" fmla="*/ 487680 h 2123440"/>
              <a:gd name="connsiteX16" fmla="*/ 5510346 w 5855786"/>
              <a:gd name="connsiteY16" fmla="*/ 497840 h 2123440"/>
              <a:gd name="connsiteX17" fmla="*/ 5418906 w 5855786"/>
              <a:gd name="connsiteY17" fmla="*/ 518160 h 2123440"/>
              <a:gd name="connsiteX18" fmla="*/ 4585786 w 5855786"/>
              <a:gd name="connsiteY18" fmla="*/ 528320 h 2123440"/>
              <a:gd name="connsiteX19" fmla="*/ 4159066 w 5855786"/>
              <a:gd name="connsiteY19" fmla="*/ 548640 h 2123440"/>
              <a:gd name="connsiteX20" fmla="*/ 4087946 w 5855786"/>
              <a:gd name="connsiteY20" fmla="*/ 558800 h 2123440"/>
              <a:gd name="connsiteX21" fmla="*/ 4006666 w 5855786"/>
              <a:gd name="connsiteY21" fmla="*/ 568960 h 2123440"/>
              <a:gd name="connsiteX22" fmla="*/ 3874586 w 5855786"/>
              <a:gd name="connsiteY22" fmla="*/ 579120 h 2123440"/>
              <a:gd name="connsiteX23" fmla="*/ 3803466 w 5855786"/>
              <a:gd name="connsiteY23" fmla="*/ 599440 h 2123440"/>
              <a:gd name="connsiteX24" fmla="*/ 3772986 w 5855786"/>
              <a:gd name="connsiteY24" fmla="*/ 619760 h 2123440"/>
              <a:gd name="connsiteX25" fmla="*/ 3701866 w 5855786"/>
              <a:gd name="connsiteY25" fmla="*/ 640080 h 2123440"/>
              <a:gd name="connsiteX26" fmla="*/ 3640906 w 5855786"/>
              <a:gd name="connsiteY26" fmla="*/ 680720 h 2123440"/>
              <a:gd name="connsiteX27" fmla="*/ 3610426 w 5855786"/>
              <a:gd name="connsiteY27" fmla="*/ 701040 h 2123440"/>
              <a:gd name="connsiteX28" fmla="*/ 3579946 w 5855786"/>
              <a:gd name="connsiteY28" fmla="*/ 731520 h 2123440"/>
              <a:gd name="connsiteX29" fmla="*/ 3559626 w 5855786"/>
              <a:gd name="connsiteY29" fmla="*/ 762000 h 2123440"/>
              <a:gd name="connsiteX30" fmla="*/ 3529146 w 5855786"/>
              <a:gd name="connsiteY30" fmla="*/ 782320 h 2123440"/>
              <a:gd name="connsiteX31" fmla="*/ 3478346 w 5855786"/>
              <a:gd name="connsiteY31" fmla="*/ 843280 h 2123440"/>
              <a:gd name="connsiteX32" fmla="*/ 3437706 w 5855786"/>
              <a:gd name="connsiteY32" fmla="*/ 904240 h 2123440"/>
              <a:gd name="connsiteX33" fmla="*/ 3427546 w 5855786"/>
              <a:gd name="connsiteY33" fmla="*/ 934720 h 2123440"/>
              <a:gd name="connsiteX34" fmla="*/ 3356426 w 5855786"/>
              <a:gd name="connsiteY34" fmla="*/ 1026160 h 2123440"/>
              <a:gd name="connsiteX35" fmla="*/ 3346266 w 5855786"/>
              <a:gd name="connsiteY35" fmla="*/ 1056640 h 2123440"/>
              <a:gd name="connsiteX36" fmla="*/ 3285306 w 5855786"/>
              <a:gd name="connsiteY36" fmla="*/ 1168400 h 2123440"/>
              <a:gd name="connsiteX37" fmla="*/ 3264986 w 5855786"/>
              <a:gd name="connsiteY37" fmla="*/ 1209040 h 2123440"/>
              <a:gd name="connsiteX38" fmla="*/ 3254826 w 5855786"/>
              <a:gd name="connsiteY38" fmla="*/ 1239520 h 2123440"/>
              <a:gd name="connsiteX39" fmla="*/ 3234506 w 5855786"/>
              <a:gd name="connsiteY39" fmla="*/ 1270000 h 2123440"/>
              <a:gd name="connsiteX40" fmla="*/ 3214186 w 5855786"/>
              <a:gd name="connsiteY40" fmla="*/ 1310640 h 2123440"/>
              <a:gd name="connsiteX41" fmla="*/ 3173546 w 5855786"/>
              <a:gd name="connsiteY41" fmla="*/ 1371600 h 2123440"/>
              <a:gd name="connsiteX42" fmla="*/ 3163386 w 5855786"/>
              <a:gd name="connsiteY42" fmla="*/ 1402080 h 2123440"/>
              <a:gd name="connsiteX43" fmla="*/ 3122746 w 5855786"/>
              <a:gd name="connsiteY43" fmla="*/ 1483360 h 2123440"/>
              <a:gd name="connsiteX44" fmla="*/ 3112586 w 5855786"/>
              <a:gd name="connsiteY44" fmla="*/ 1513840 h 2123440"/>
              <a:gd name="connsiteX45" fmla="*/ 3082106 w 5855786"/>
              <a:gd name="connsiteY45" fmla="*/ 1544320 h 2123440"/>
              <a:gd name="connsiteX46" fmla="*/ 3061786 w 5855786"/>
              <a:gd name="connsiteY46" fmla="*/ 1574800 h 2123440"/>
              <a:gd name="connsiteX47" fmla="*/ 3031306 w 5855786"/>
              <a:gd name="connsiteY47" fmla="*/ 1605280 h 2123440"/>
              <a:gd name="connsiteX48" fmla="*/ 3010986 w 5855786"/>
              <a:gd name="connsiteY48" fmla="*/ 1635760 h 2123440"/>
              <a:gd name="connsiteX49" fmla="*/ 2980506 w 5855786"/>
              <a:gd name="connsiteY49" fmla="*/ 1656080 h 2123440"/>
              <a:gd name="connsiteX50" fmla="*/ 2899226 w 5855786"/>
              <a:gd name="connsiteY50" fmla="*/ 1737360 h 2123440"/>
              <a:gd name="connsiteX51" fmla="*/ 2868746 w 5855786"/>
              <a:gd name="connsiteY51" fmla="*/ 1767840 h 2123440"/>
              <a:gd name="connsiteX52" fmla="*/ 2838266 w 5855786"/>
              <a:gd name="connsiteY52" fmla="*/ 1798320 h 2123440"/>
              <a:gd name="connsiteX53" fmla="*/ 2797626 w 5855786"/>
              <a:gd name="connsiteY53" fmla="*/ 1828800 h 2123440"/>
              <a:gd name="connsiteX54" fmla="*/ 2767146 w 5855786"/>
              <a:gd name="connsiteY54" fmla="*/ 1838960 h 2123440"/>
              <a:gd name="connsiteX55" fmla="*/ 2604586 w 5855786"/>
              <a:gd name="connsiteY55" fmla="*/ 1910080 h 2123440"/>
              <a:gd name="connsiteX56" fmla="*/ 2574106 w 5855786"/>
              <a:gd name="connsiteY56" fmla="*/ 1920240 h 2123440"/>
              <a:gd name="connsiteX57" fmla="*/ 2543626 w 5855786"/>
              <a:gd name="connsiteY57" fmla="*/ 1940560 h 2123440"/>
              <a:gd name="connsiteX58" fmla="*/ 2442026 w 5855786"/>
              <a:gd name="connsiteY58" fmla="*/ 1981200 h 2123440"/>
              <a:gd name="connsiteX59" fmla="*/ 2340426 w 5855786"/>
              <a:gd name="connsiteY59" fmla="*/ 2032000 h 2123440"/>
              <a:gd name="connsiteX60" fmla="*/ 2248986 w 5855786"/>
              <a:gd name="connsiteY60" fmla="*/ 2042160 h 2123440"/>
              <a:gd name="connsiteX61" fmla="*/ 2167706 w 5855786"/>
              <a:gd name="connsiteY61" fmla="*/ 2052320 h 2123440"/>
              <a:gd name="connsiteX62" fmla="*/ 1812106 w 5855786"/>
              <a:gd name="connsiteY62" fmla="*/ 2092960 h 2123440"/>
              <a:gd name="connsiteX63" fmla="*/ 1649546 w 5855786"/>
              <a:gd name="connsiteY63" fmla="*/ 2103120 h 2123440"/>
              <a:gd name="connsiteX64" fmla="*/ 1507306 w 5855786"/>
              <a:gd name="connsiteY64" fmla="*/ 2123440 h 2123440"/>
              <a:gd name="connsiteX65" fmla="*/ 928186 w 5855786"/>
              <a:gd name="connsiteY65" fmla="*/ 2113280 h 2123440"/>
              <a:gd name="connsiteX66" fmla="*/ 826586 w 5855786"/>
              <a:gd name="connsiteY66" fmla="*/ 2082800 h 2123440"/>
              <a:gd name="connsiteX67" fmla="*/ 755466 w 5855786"/>
              <a:gd name="connsiteY67" fmla="*/ 2062480 h 2123440"/>
              <a:gd name="connsiteX68" fmla="*/ 694506 w 5855786"/>
              <a:gd name="connsiteY68" fmla="*/ 2021840 h 2123440"/>
              <a:gd name="connsiteX69" fmla="*/ 653866 w 5855786"/>
              <a:gd name="connsiteY69" fmla="*/ 2011680 h 2123440"/>
              <a:gd name="connsiteX70" fmla="*/ 613226 w 5855786"/>
              <a:gd name="connsiteY70" fmla="*/ 1991360 h 2123440"/>
              <a:gd name="connsiteX71" fmla="*/ 470986 w 5855786"/>
              <a:gd name="connsiteY71" fmla="*/ 1960880 h 2123440"/>
              <a:gd name="connsiteX72" fmla="*/ 430346 w 5855786"/>
              <a:gd name="connsiteY72" fmla="*/ 1950720 h 2123440"/>
              <a:gd name="connsiteX73" fmla="*/ 359226 w 5855786"/>
              <a:gd name="connsiteY73" fmla="*/ 1930400 h 2123440"/>
              <a:gd name="connsiteX74" fmla="*/ 277946 w 5855786"/>
              <a:gd name="connsiteY74" fmla="*/ 1920240 h 2123440"/>
              <a:gd name="connsiteX75" fmla="*/ 237306 w 5855786"/>
              <a:gd name="connsiteY75" fmla="*/ 1910080 h 2123440"/>
              <a:gd name="connsiteX76" fmla="*/ 176346 w 5855786"/>
              <a:gd name="connsiteY76" fmla="*/ 1899920 h 2123440"/>
              <a:gd name="connsiteX77" fmla="*/ 115386 w 5855786"/>
              <a:gd name="connsiteY77" fmla="*/ 1859280 h 2123440"/>
              <a:gd name="connsiteX78" fmla="*/ 84906 w 5855786"/>
              <a:gd name="connsiteY78" fmla="*/ 1818640 h 2123440"/>
              <a:gd name="connsiteX79" fmla="*/ 54426 w 5855786"/>
              <a:gd name="connsiteY79" fmla="*/ 1767840 h 2123440"/>
              <a:gd name="connsiteX80" fmla="*/ 23946 w 5855786"/>
              <a:gd name="connsiteY80" fmla="*/ 1737360 h 2123440"/>
              <a:gd name="connsiteX81" fmla="*/ 13786 w 5855786"/>
              <a:gd name="connsiteY81" fmla="*/ 1706880 h 2123440"/>
              <a:gd name="connsiteX82" fmla="*/ 23946 w 5855786"/>
              <a:gd name="connsiteY82" fmla="*/ 1493520 h 2123440"/>
              <a:gd name="connsiteX83" fmla="*/ 145866 w 5855786"/>
              <a:gd name="connsiteY83" fmla="*/ 1402080 h 2123440"/>
              <a:gd name="connsiteX84" fmla="*/ 186506 w 5855786"/>
              <a:gd name="connsiteY84" fmla="*/ 1381760 h 2123440"/>
              <a:gd name="connsiteX85" fmla="*/ 237306 w 5855786"/>
              <a:gd name="connsiteY85" fmla="*/ 1361440 h 2123440"/>
              <a:gd name="connsiteX86" fmla="*/ 277946 w 5855786"/>
              <a:gd name="connsiteY86" fmla="*/ 1330960 h 2123440"/>
              <a:gd name="connsiteX87" fmla="*/ 308426 w 5855786"/>
              <a:gd name="connsiteY87" fmla="*/ 1320800 h 2123440"/>
              <a:gd name="connsiteX88" fmla="*/ 521786 w 5855786"/>
              <a:gd name="connsiteY88" fmla="*/ 1290320 h 2123440"/>
              <a:gd name="connsiteX89" fmla="*/ 572586 w 5855786"/>
              <a:gd name="connsiteY89" fmla="*/ 1280160 h 2123440"/>
              <a:gd name="connsiteX90" fmla="*/ 694506 w 5855786"/>
              <a:gd name="connsiteY90" fmla="*/ 1259840 h 2123440"/>
              <a:gd name="connsiteX91" fmla="*/ 1039946 w 5855786"/>
              <a:gd name="connsiteY91" fmla="*/ 1249680 h 2123440"/>
              <a:gd name="connsiteX92" fmla="*/ 1192346 w 5855786"/>
              <a:gd name="connsiteY92" fmla="*/ 1229360 h 2123440"/>
              <a:gd name="connsiteX93" fmla="*/ 1263466 w 5855786"/>
              <a:gd name="connsiteY93" fmla="*/ 1219200 h 2123440"/>
              <a:gd name="connsiteX94" fmla="*/ 1314266 w 5855786"/>
              <a:gd name="connsiteY94" fmla="*/ 1209040 h 2123440"/>
              <a:gd name="connsiteX95" fmla="*/ 1426026 w 5855786"/>
              <a:gd name="connsiteY95" fmla="*/ 1198880 h 2123440"/>
              <a:gd name="connsiteX96" fmla="*/ 1527626 w 5855786"/>
              <a:gd name="connsiteY96" fmla="*/ 1178560 h 2123440"/>
              <a:gd name="connsiteX97" fmla="*/ 1578426 w 5855786"/>
              <a:gd name="connsiteY97" fmla="*/ 1168400 h 2123440"/>
              <a:gd name="connsiteX98" fmla="*/ 1639386 w 5855786"/>
              <a:gd name="connsiteY98" fmla="*/ 1158240 h 2123440"/>
              <a:gd name="connsiteX99" fmla="*/ 1740986 w 5855786"/>
              <a:gd name="connsiteY99" fmla="*/ 1137920 h 2123440"/>
              <a:gd name="connsiteX100" fmla="*/ 1852746 w 5855786"/>
              <a:gd name="connsiteY100" fmla="*/ 1127760 h 2123440"/>
              <a:gd name="connsiteX101" fmla="*/ 1893386 w 5855786"/>
              <a:gd name="connsiteY101" fmla="*/ 1117600 h 2123440"/>
              <a:gd name="connsiteX102" fmla="*/ 1994986 w 5855786"/>
              <a:gd name="connsiteY102" fmla="*/ 1107440 h 2123440"/>
              <a:gd name="connsiteX103" fmla="*/ 2045786 w 5855786"/>
              <a:gd name="connsiteY103" fmla="*/ 1087120 h 2123440"/>
              <a:gd name="connsiteX104" fmla="*/ 2208346 w 5855786"/>
              <a:gd name="connsiteY104" fmla="*/ 1066800 h 2123440"/>
              <a:gd name="connsiteX105" fmla="*/ 2370906 w 5855786"/>
              <a:gd name="connsiteY105" fmla="*/ 1046480 h 2123440"/>
              <a:gd name="connsiteX106" fmla="*/ 2452186 w 5855786"/>
              <a:gd name="connsiteY106" fmla="*/ 1036320 h 2123440"/>
              <a:gd name="connsiteX107" fmla="*/ 2604586 w 5855786"/>
              <a:gd name="connsiteY107" fmla="*/ 1016000 h 2123440"/>
              <a:gd name="connsiteX108" fmla="*/ 2685866 w 5855786"/>
              <a:gd name="connsiteY108" fmla="*/ 985520 h 2123440"/>
              <a:gd name="connsiteX109" fmla="*/ 2716346 w 5855786"/>
              <a:gd name="connsiteY109" fmla="*/ 975360 h 2123440"/>
              <a:gd name="connsiteX110" fmla="*/ 2817946 w 5855786"/>
              <a:gd name="connsiteY110" fmla="*/ 934720 h 2123440"/>
              <a:gd name="connsiteX111" fmla="*/ 2848426 w 5855786"/>
              <a:gd name="connsiteY111" fmla="*/ 914400 h 2123440"/>
              <a:gd name="connsiteX112" fmla="*/ 2878906 w 5855786"/>
              <a:gd name="connsiteY112" fmla="*/ 883920 h 2123440"/>
              <a:gd name="connsiteX113" fmla="*/ 2929706 w 5855786"/>
              <a:gd name="connsiteY113" fmla="*/ 853440 h 2123440"/>
              <a:gd name="connsiteX114" fmla="*/ 2970346 w 5855786"/>
              <a:gd name="connsiteY114" fmla="*/ 812800 h 2123440"/>
              <a:gd name="connsiteX115" fmla="*/ 3041466 w 5855786"/>
              <a:gd name="connsiteY115" fmla="*/ 741680 h 2123440"/>
              <a:gd name="connsiteX116" fmla="*/ 3051626 w 5855786"/>
              <a:gd name="connsiteY116" fmla="*/ 711200 h 2123440"/>
              <a:gd name="connsiteX117" fmla="*/ 3102426 w 5855786"/>
              <a:gd name="connsiteY117" fmla="*/ 640080 h 2123440"/>
              <a:gd name="connsiteX118" fmla="*/ 3132906 w 5855786"/>
              <a:gd name="connsiteY118" fmla="*/ 589280 h 2123440"/>
              <a:gd name="connsiteX119" fmla="*/ 3183706 w 5855786"/>
              <a:gd name="connsiteY119" fmla="*/ 518160 h 2123440"/>
              <a:gd name="connsiteX120" fmla="*/ 3224346 w 5855786"/>
              <a:gd name="connsiteY120" fmla="*/ 416560 h 2123440"/>
              <a:gd name="connsiteX121" fmla="*/ 3264986 w 5855786"/>
              <a:gd name="connsiteY121" fmla="*/ 335280 h 2123440"/>
              <a:gd name="connsiteX122" fmla="*/ 3275146 w 5855786"/>
              <a:gd name="connsiteY122" fmla="*/ 304800 h 2123440"/>
              <a:gd name="connsiteX123" fmla="*/ 3315786 w 5855786"/>
              <a:gd name="connsiteY123" fmla="*/ 243840 h 2123440"/>
              <a:gd name="connsiteX124" fmla="*/ 3397066 w 5855786"/>
              <a:gd name="connsiteY124" fmla="*/ 142240 h 2123440"/>
              <a:gd name="connsiteX125" fmla="*/ 3458026 w 5855786"/>
              <a:gd name="connsiteY125" fmla="*/ 101600 h 2123440"/>
              <a:gd name="connsiteX126" fmla="*/ 3508826 w 5855786"/>
              <a:gd name="connsiteY126" fmla="*/ 81280 h 2123440"/>
              <a:gd name="connsiteX127" fmla="*/ 3549466 w 5855786"/>
              <a:gd name="connsiteY127" fmla="*/ 60960 h 2123440"/>
              <a:gd name="connsiteX128" fmla="*/ 3610426 w 5855786"/>
              <a:gd name="connsiteY128" fmla="*/ 40640 h 2123440"/>
              <a:gd name="connsiteX129" fmla="*/ 3640906 w 5855786"/>
              <a:gd name="connsiteY129" fmla="*/ 30480 h 2123440"/>
              <a:gd name="connsiteX130" fmla="*/ 3671386 w 5855786"/>
              <a:gd name="connsiteY130" fmla="*/ 20320 h 212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5855786" h="2123440">
                <a:moveTo>
                  <a:pt x="3590106" y="40640"/>
                </a:moveTo>
                <a:lnTo>
                  <a:pt x="4270826" y="50800"/>
                </a:lnTo>
                <a:cubicBezTo>
                  <a:pt x="4369076" y="52847"/>
                  <a:pt x="4467194" y="60960"/>
                  <a:pt x="4565466" y="60960"/>
                </a:cubicBezTo>
                <a:cubicBezTo>
                  <a:pt x="4775467" y="60960"/>
                  <a:pt x="4985413" y="54187"/>
                  <a:pt x="5195386" y="50800"/>
                </a:cubicBezTo>
                <a:cubicBezTo>
                  <a:pt x="5222486" y="41767"/>
                  <a:pt x="5266276" y="25438"/>
                  <a:pt x="5296986" y="20320"/>
                </a:cubicBezTo>
                <a:cubicBezTo>
                  <a:pt x="5324914" y="15665"/>
                  <a:pt x="5445232" y="2719"/>
                  <a:pt x="5469706" y="0"/>
                </a:cubicBezTo>
                <a:cubicBezTo>
                  <a:pt x="5554373" y="3387"/>
                  <a:pt x="5640053" y="-3332"/>
                  <a:pt x="5723706" y="10160"/>
                </a:cubicBezTo>
                <a:cubicBezTo>
                  <a:pt x="5747816" y="14049"/>
                  <a:pt x="5784666" y="50800"/>
                  <a:pt x="5784666" y="50800"/>
                </a:cubicBezTo>
                <a:cubicBezTo>
                  <a:pt x="5798213" y="71120"/>
                  <a:pt x="5817583" y="88592"/>
                  <a:pt x="5825306" y="111760"/>
                </a:cubicBezTo>
                <a:cubicBezTo>
                  <a:pt x="5828693" y="121920"/>
                  <a:pt x="5832524" y="131942"/>
                  <a:pt x="5835466" y="142240"/>
                </a:cubicBezTo>
                <a:cubicBezTo>
                  <a:pt x="5860981" y="231542"/>
                  <a:pt x="5831426" y="140279"/>
                  <a:pt x="5855786" y="213360"/>
                </a:cubicBezTo>
                <a:cubicBezTo>
                  <a:pt x="5853847" y="238570"/>
                  <a:pt x="5857397" y="332059"/>
                  <a:pt x="5835466" y="375920"/>
                </a:cubicBezTo>
                <a:cubicBezTo>
                  <a:pt x="5830005" y="386842"/>
                  <a:pt x="5824681" y="398772"/>
                  <a:pt x="5815146" y="406400"/>
                </a:cubicBezTo>
                <a:cubicBezTo>
                  <a:pt x="5806783" y="413090"/>
                  <a:pt x="5794245" y="411771"/>
                  <a:pt x="5784666" y="416560"/>
                </a:cubicBezTo>
                <a:cubicBezTo>
                  <a:pt x="5656873" y="480456"/>
                  <a:pt x="5935450" y="369685"/>
                  <a:pt x="5672906" y="457200"/>
                </a:cubicBezTo>
                <a:cubicBezTo>
                  <a:pt x="5629115" y="471797"/>
                  <a:pt x="5618440" y="476221"/>
                  <a:pt x="5561146" y="487680"/>
                </a:cubicBezTo>
                <a:cubicBezTo>
                  <a:pt x="5544213" y="491067"/>
                  <a:pt x="5527203" y="494094"/>
                  <a:pt x="5510346" y="497840"/>
                </a:cubicBezTo>
                <a:cubicBezTo>
                  <a:pt x="5491283" y="502076"/>
                  <a:pt x="5435995" y="517767"/>
                  <a:pt x="5418906" y="518160"/>
                </a:cubicBezTo>
                <a:cubicBezTo>
                  <a:pt x="5141252" y="524543"/>
                  <a:pt x="4863493" y="524933"/>
                  <a:pt x="4585786" y="528320"/>
                </a:cubicBezTo>
                <a:cubicBezTo>
                  <a:pt x="4394344" y="560227"/>
                  <a:pt x="4605656" y="527868"/>
                  <a:pt x="4159066" y="548640"/>
                </a:cubicBezTo>
                <a:cubicBezTo>
                  <a:pt x="4135145" y="549753"/>
                  <a:pt x="4111683" y="555635"/>
                  <a:pt x="4087946" y="558800"/>
                </a:cubicBezTo>
                <a:cubicBezTo>
                  <a:pt x="4060881" y="562409"/>
                  <a:pt x="4033847" y="566371"/>
                  <a:pt x="4006666" y="568960"/>
                </a:cubicBezTo>
                <a:cubicBezTo>
                  <a:pt x="3962708" y="573146"/>
                  <a:pt x="3918613" y="575733"/>
                  <a:pt x="3874586" y="579120"/>
                </a:cubicBezTo>
                <a:cubicBezTo>
                  <a:pt x="3861565" y="582375"/>
                  <a:pt x="3818042" y="592152"/>
                  <a:pt x="3803466" y="599440"/>
                </a:cubicBezTo>
                <a:cubicBezTo>
                  <a:pt x="3792544" y="604901"/>
                  <a:pt x="3784209" y="614950"/>
                  <a:pt x="3772986" y="619760"/>
                </a:cubicBezTo>
                <a:cubicBezTo>
                  <a:pt x="3749968" y="629625"/>
                  <a:pt x="3724109" y="627723"/>
                  <a:pt x="3701866" y="640080"/>
                </a:cubicBezTo>
                <a:cubicBezTo>
                  <a:pt x="3680518" y="651940"/>
                  <a:pt x="3661226" y="667173"/>
                  <a:pt x="3640906" y="680720"/>
                </a:cubicBezTo>
                <a:cubicBezTo>
                  <a:pt x="3630746" y="687493"/>
                  <a:pt x="3619060" y="692406"/>
                  <a:pt x="3610426" y="701040"/>
                </a:cubicBezTo>
                <a:cubicBezTo>
                  <a:pt x="3600266" y="711200"/>
                  <a:pt x="3589144" y="720482"/>
                  <a:pt x="3579946" y="731520"/>
                </a:cubicBezTo>
                <a:cubicBezTo>
                  <a:pt x="3572129" y="740901"/>
                  <a:pt x="3568260" y="753366"/>
                  <a:pt x="3559626" y="762000"/>
                </a:cubicBezTo>
                <a:cubicBezTo>
                  <a:pt x="3550992" y="770634"/>
                  <a:pt x="3539306" y="775547"/>
                  <a:pt x="3529146" y="782320"/>
                </a:cubicBezTo>
                <a:cubicBezTo>
                  <a:pt x="3456535" y="891237"/>
                  <a:pt x="3569613" y="725937"/>
                  <a:pt x="3478346" y="843280"/>
                </a:cubicBezTo>
                <a:cubicBezTo>
                  <a:pt x="3463353" y="862557"/>
                  <a:pt x="3445429" y="881072"/>
                  <a:pt x="3437706" y="904240"/>
                </a:cubicBezTo>
                <a:cubicBezTo>
                  <a:pt x="3434319" y="914400"/>
                  <a:pt x="3433487" y="925809"/>
                  <a:pt x="3427546" y="934720"/>
                </a:cubicBezTo>
                <a:cubicBezTo>
                  <a:pt x="3392481" y="987318"/>
                  <a:pt x="3383478" y="945003"/>
                  <a:pt x="3356426" y="1026160"/>
                </a:cubicBezTo>
                <a:cubicBezTo>
                  <a:pt x="3353039" y="1036320"/>
                  <a:pt x="3350485" y="1046796"/>
                  <a:pt x="3346266" y="1056640"/>
                </a:cubicBezTo>
                <a:cubicBezTo>
                  <a:pt x="3330971" y="1092329"/>
                  <a:pt x="3302389" y="1137081"/>
                  <a:pt x="3285306" y="1168400"/>
                </a:cubicBezTo>
                <a:cubicBezTo>
                  <a:pt x="3278053" y="1181696"/>
                  <a:pt x="3270952" y="1195119"/>
                  <a:pt x="3264986" y="1209040"/>
                </a:cubicBezTo>
                <a:cubicBezTo>
                  <a:pt x="3260767" y="1218884"/>
                  <a:pt x="3259615" y="1229941"/>
                  <a:pt x="3254826" y="1239520"/>
                </a:cubicBezTo>
                <a:cubicBezTo>
                  <a:pt x="3249365" y="1250442"/>
                  <a:pt x="3240564" y="1259398"/>
                  <a:pt x="3234506" y="1270000"/>
                </a:cubicBezTo>
                <a:cubicBezTo>
                  <a:pt x="3226992" y="1283150"/>
                  <a:pt x="3221978" y="1297653"/>
                  <a:pt x="3214186" y="1310640"/>
                </a:cubicBezTo>
                <a:cubicBezTo>
                  <a:pt x="3201621" y="1331581"/>
                  <a:pt x="3181269" y="1348432"/>
                  <a:pt x="3173546" y="1371600"/>
                </a:cubicBezTo>
                <a:cubicBezTo>
                  <a:pt x="3170159" y="1381760"/>
                  <a:pt x="3167818" y="1392330"/>
                  <a:pt x="3163386" y="1402080"/>
                </a:cubicBezTo>
                <a:cubicBezTo>
                  <a:pt x="3150851" y="1429656"/>
                  <a:pt x="3132325" y="1454623"/>
                  <a:pt x="3122746" y="1483360"/>
                </a:cubicBezTo>
                <a:cubicBezTo>
                  <a:pt x="3119359" y="1493520"/>
                  <a:pt x="3118527" y="1504929"/>
                  <a:pt x="3112586" y="1513840"/>
                </a:cubicBezTo>
                <a:cubicBezTo>
                  <a:pt x="3104616" y="1525795"/>
                  <a:pt x="3091304" y="1533282"/>
                  <a:pt x="3082106" y="1544320"/>
                </a:cubicBezTo>
                <a:cubicBezTo>
                  <a:pt x="3074289" y="1553701"/>
                  <a:pt x="3069603" y="1565419"/>
                  <a:pt x="3061786" y="1574800"/>
                </a:cubicBezTo>
                <a:cubicBezTo>
                  <a:pt x="3052588" y="1585838"/>
                  <a:pt x="3040504" y="1594242"/>
                  <a:pt x="3031306" y="1605280"/>
                </a:cubicBezTo>
                <a:cubicBezTo>
                  <a:pt x="3023489" y="1614661"/>
                  <a:pt x="3019620" y="1627126"/>
                  <a:pt x="3010986" y="1635760"/>
                </a:cubicBezTo>
                <a:cubicBezTo>
                  <a:pt x="3002352" y="1644394"/>
                  <a:pt x="2989541" y="1647866"/>
                  <a:pt x="2980506" y="1656080"/>
                </a:cubicBezTo>
                <a:cubicBezTo>
                  <a:pt x="2952155" y="1681854"/>
                  <a:pt x="2926319" y="1710267"/>
                  <a:pt x="2899226" y="1737360"/>
                </a:cubicBezTo>
                <a:lnTo>
                  <a:pt x="2868746" y="1767840"/>
                </a:lnTo>
                <a:cubicBezTo>
                  <a:pt x="2858586" y="1778000"/>
                  <a:pt x="2849761" y="1789699"/>
                  <a:pt x="2838266" y="1798320"/>
                </a:cubicBezTo>
                <a:cubicBezTo>
                  <a:pt x="2824719" y="1808480"/>
                  <a:pt x="2812328" y="1820399"/>
                  <a:pt x="2797626" y="1828800"/>
                </a:cubicBezTo>
                <a:cubicBezTo>
                  <a:pt x="2788327" y="1834113"/>
                  <a:pt x="2777016" y="1834804"/>
                  <a:pt x="2767146" y="1838960"/>
                </a:cubicBezTo>
                <a:cubicBezTo>
                  <a:pt x="2712635" y="1861912"/>
                  <a:pt x="2660696" y="1891377"/>
                  <a:pt x="2604586" y="1910080"/>
                </a:cubicBezTo>
                <a:cubicBezTo>
                  <a:pt x="2594426" y="1913467"/>
                  <a:pt x="2583685" y="1915451"/>
                  <a:pt x="2574106" y="1920240"/>
                </a:cubicBezTo>
                <a:cubicBezTo>
                  <a:pt x="2563184" y="1925701"/>
                  <a:pt x="2554713" y="1935443"/>
                  <a:pt x="2543626" y="1940560"/>
                </a:cubicBezTo>
                <a:cubicBezTo>
                  <a:pt x="2510508" y="1955845"/>
                  <a:pt x="2475079" y="1965775"/>
                  <a:pt x="2442026" y="1981200"/>
                </a:cubicBezTo>
                <a:cubicBezTo>
                  <a:pt x="2395572" y="2002879"/>
                  <a:pt x="2391104" y="2021140"/>
                  <a:pt x="2340426" y="2032000"/>
                </a:cubicBezTo>
                <a:cubicBezTo>
                  <a:pt x="2310439" y="2038426"/>
                  <a:pt x="2279444" y="2038577"/>
                  <a:pt x="2248986" y="2042160"/>
                </a:cubicBezTo>
                <a:lnTo>
                  <a:pt x="2167706" y="2052320"/>
                </a:lnTo>
                <a:cubicBezTo>
                  <a:pt x="1994637" y="2075396"/>
                  <a:pt x="2150417" y="2062204"/>
                  <a:pt x="1812106" y="2092960"/>
                </a:cubicBezTo>
                <a:cubicBezTo>
                  <a:pt x="1758037" y="2097875"/>
                  <a:pt x="1703733" y="2099733"/>
                  <a:pt x="1649546" y="2103120"/>
                </a:cubicBezTo>
                <a:cubicBezTo>
                  <a:pt x="1619213" y="2108176"/>
                  <a:pt x="1532736" y="2123440"/>
                  <a:pt x="1507306" y="2123440"/>
                </a:cubicBezTo>
                <a:cubicBezTo>
                  <a:pt x="1314236" y="2123440"/>
                  <a:pt x="1121226" y="2116667"/>
                  <a:pt x="928186" y="2113280"/>
                </a:cubicBezTo>
                <a:cubicBezTo>
                  <a:pt x="845265" y="2092550"/>
                  <a:pt x="933774" y="2115781"/>
                  <a:pt x="826586" y="2082800"/>
                </a:cubicBezTo>
                <a:cubicBezTo>
                  <a:pt x="803021" y="2075549"/>
                  <a:pt x="779173" y="2069253"/>
                  <a:pt x="755466" y="2062480"/>
                </a:cubicBezTo>
                <a:cubicBezTo>
                  <a:pt x="735146" y="2048933"/>
                  <a:pt x="716349" y="2032762"/>
                  <a:pt x="694506" y="2021840"/>
                </a:cubicBezTo>
                <a:cubicBezTo>
                  <a:pt x="682017" y="2015595"/>
                  <a:pt x="666941" y="2016583"/>
                  <a:pt x="653866" y="2011680"/>
                </a:cubicBezTo>
                <a:cubicBezTo>
                  <a:pt x="639685" y="2006362"/>
                  <a:pt x="627819" y="1995414"/>
                  <a:pt x="613226" y="1991360"/>
                </a:cubicBezTo>
                <a:cubicBezTo>
                  <a:pt x="566505" y="1978382"/>
                  <a:pt x="518028" y="1972640"/>
                  <a:pt x="470986" y="1960880"/>
                </a:cubicBezTo>
                <a:cubicBezTo>
                  <a:pt x="457439" y="1957493"/>
                  <a:pt x="443772" y="1954556"/>
                  <a:pt x="430346" y="1950720"/>
                </a:cubicBezTo>
                <a:cubicBezTo>
                  <a:pt x="396525" y="1941057"/>
                  <a:pt x="397340" y="1936752"/>
                  <a:pt x="359226" y="1930400"/>
                </a:cubicBezTo>
                <a:cubicBezTo>
                  <a:pt x="332293" y="1925911"/>
                  <a:pt x="304879" y="1924729"/>
                  <a:pt x="277946" y="1920240"/>
                </a:cubicBezTo>
                <a:cubicBezTo>
                  <a:pt x="264172" y="1917944"/>
                  <a:pt x="250998" y="1912818"/>
                  <a:pt x="237306" y="1910080"/>
                </a:cubicBezTo>
                <a:cubicBezTo>
                  <a:pt x="217106" y="1906040"/>
                  <a:pt x="196666" y="1903307"/>
                  <a:pt x="176346" y="1899920"/>
                </a:cubicBezTo>
                <a:cubicBezTo>
                  <a:pt x="156026" y="1886373"/>
                  <a:pt x="130039" y="1878817"/>
                  <a:pt x="115386" y="1859280"/>
                </a:cubicBezTo>
                <a:cubicBezTo>
                  <a:pt x="105226" y="1845733"/>
                  <a:pt x="94299" y="1832729"/>
                  <a:pt x="84906" y="1818640"/>
                </a:cubicBezTo>
                <a:cubicBezTo>
                  <a:pt x="73952" y="1802209"/>
                  <a:pt x="66274" y="1783638"/>
                  <a:pt x="54426" y="1767840"/>
                </a:cubicBezTo>
                <a:cubicBezTo>
                  <a:pt x="45805" y="1756345"/>
                  <a:pt x="34106" y="1747520"/>
                  <a:pt x="23946" y="1737360"/>
                </a:cubicBezTo>
                <a:cubicBezTo>
                  <a:pt x="20559" y="1727200"/>
                  <a:pt x="16728" y="1717178"/>
                  <a:pt x="13786" y="1706880"/>
                </a:cubicBezTo>
                <a:cubicBezTo>
                  <a:pt x="-9681" y="1624744"/>
                  <a:pt x="-1130" y="1618898"/>
                  <a:pt x="23946" y="1493520"/>
                </a:cubicBezTo>
                <a:cubicBezTo>
                  <a:pt x="32560" y="1450450"/>
                  <a:pt x="142517" y="1403754"/>
                  <a:pt x="145866" y="1402080"/>
                </a:cubicBezTo>
                <a:cubicBezTo>
                  <a:pt x="159413" y="1395307"/>
                  <a:pt x="172666" y="1387911"/>
                  <a:pt x="186506" y="1381760"/>
                </a:cubicBezTo>
                <a:cubicBezTo>
                  <a:pt x="203172" y="1374353"/>
                  <a:pt x="221363" y="1370297"/>
                  <a:pt x="237306" y="1361440"/>
                </a:cubicBezTo>
                <a:cubicBezTo>
                  <a:pt x="252108" y="1353216"/>
                  <a:pt x="263244" y="1339361"/>
                  <a:pt x="277946" y="1330960"/>
                </a:cubicBezTo>
                <a:cubicBezTo>
                  <a:pt x="287245" y="1325647"/>
                  <a:pt x="298094" y="1323618"/>
                  <a:pt x="308426" y="1320800"/>
                </a:cubicBezTo>
                <a:cubicBezTo>
                  <a:pt x="418138" y="1290879"/>
                  <a:pt x="384640" y="1300870"/>
                  <a:pt x="521786" y="1290320"/>
                </a:cubicBezTo>
                <a:cubicBezTo>
                  <a:pt x="538719" y="1286933"/>
                  <a:pt x="555729" y="1283906"/>
                  <a:pt x="572586" y="1280160"/>
                </a:cubicBezTo>
                <a:cubicBezTo>
                  <a:pt x="628832" y="1267661"/>
                  <a:pt x="620650" y="1263357"/>
                  <a:pt x="694506" y="1259840"/>
                </a:cubicBezTo>
                <a:cubicBezTo>
                  <a:pt x="809572" y="1254361"/>
                  <a:pt x="924799" y="1253067"/>
                  <a:pt x="1039946" y="1249680"/>
                </a:cubicBezTo>
                <a:cubicBezTo>
                  <a:pt x="1192596" y="1232719"/>
                  <a:pt x="1073773" y="1247602"/>
                  <a:pt x="1192346" y="1229360"/>
                </a:cubicBezTo>
                <a:cubicBezTo>
                  <a:pt x="1216015" y="1225719"/>
                  <a:pt x="1239844" y="1223137"/>
                  <a:pt x="1263466" y="1219200"/>
                </a:cubicBezTo>
                <a:cubicBezTo>
                  <a:pt x="1280500" y="1216361"/>
                  <a:pt x="1297131" y="1211182"/>
                  <a:pt x="1314266" y="1209040"/>
                </a:cubicBezTo>
                <a:cubicBezTo>
                  <a:pt x="1351384" y="1204400"/>
                  <a:pt x="1388773" y="1202267"/>
                  <a:pt x="1426026" y="1198880"/>
                </a:cubicBezTo>
                <a:lnTo>
                  <a:pt x="1527626" y="1178560"/>
                </a:lnTo>
                <a:cubicBezTo>
                  <a:pt x="1544559" y="1175173"/>
                  <a:pt x="1561392" y="1171239"/>
                  <a:pt x="1578426" y="1168400"/>
                </a:cubicBezTo>
                <a:cubicBezTo>
                  <a:pt x="1598746" y="1165013"/>
                  <a:pt x="1619139" y="1162036"/>
                  <a:pt x="1639386" y="1158240"/>
                </a:cubicBezTo>
                <a:cubicBezTo>
                  <a:pt x="1673332" y="1151875"/>
                  <a:pt x="1706796" y="1142804"/>
                  <a:pt x="1740986" y="1137920"/>
                </a:cubicBezTo>
                <a:cubicBezTo>
                  <a:pt x="1778017" y="1132630"/>
                  <a:pt x="1815493" y="1131147"/>
                  <a:pt x="1852746" y="1127760"/>
                </a:cubicBezTo>
                <a:cubicBezTo>
                  <a:pt x="1866293" y="1124373"/>
                  <a:pt x="1879563" y="1119575"/>
                  <a:pt x="1893386" y="1117600"/>
                </a:cubicBezTo>
                <a:cubicBezTo>
                  <a:pt x="1927080" y="1112787"/>
                  <a:pt x="1961611" y="1114115"/>
                  <a:pt x="1994986" y="1107440"/>
                </a:cubicBezTo>
                <a:cubicBezTo>
                  <a:pt x="2012870" y="1103863"/>
                  <a:pt x="2028093" y="1091543"/>
                  <a:pt x="2045786" y="1087120"/>
                </a:cubicBezTo>
                <a:cubicBezTo>
                  <a:pt x="2069782" y="1081121"/>
                  <a:pt x="2192333" y="1068722"/>
                  <a:pt x="2208346" y="1066800"/>
                </a:cubicBezTo>
                <a:lnTo>
                  <a:pt x="2370906" y="1046480"/>
                </a:lnTo>
                <a:lnTo>
                  <a:pt x="2452186" y="1036320"/>
                </a:lnTo>
                <a:cubicBezTo>
                  <a:pt x="2550336" y="1022299"/>
                  <a:pt x="2499544" y="1029130"/>
                  <a:pt x="2604586" y="1016000"/>
                </a:cubicBezTo>
                <a:cubicBezTo>
                  <a:pt x="2673770" y="992939"/>
                  <a:pt x="2588676" y="1021966"/>
                  <a:pt x="2685866" y="985520"/>
                </a:cubicBezTo>
                <a:cubicBezTo>
                  <a:pt x="2695894" y="981760"/>
                  <a:pt x="2706350" y="979205"/>
                  <a:pt x="2716346" y="975360"/>
                </a:cubicBezTo>
                <a:cubicBezTo>
                  <a:pt x="2750390" y="962266"/>
                  <a:pt x="2787597" y="954953"/>
                  <a:pt x="2817946" y="934720"/>
                </a:cubicBezTo>
                <a:cubicBezTo>
                  <a:pt x="2828106" y="927947"/>
                  <a:pt x="2839045" y="922217"/>
                  <a:pt x="2848426" y="914400"/>
                </a:cubicBezTo>
                <a:cubicBezTo>
                  <a:pt x="2859464" y="905202"/>
                  <a:pt x="2867411" y="892541"/>
                  <a:pt x="2878906" y="883920"/>
                </a:cubicBezTo>
                <a:cubicBezTo>
                  <a:pt x="2894704" y="872072"/>
                  <a:pt x="2914118" y="865564"/>
                  <a:pt x="2929706" y="853440"/>
                </a:cubicBezTo>
                <a:cubicBezTo>
                  <a:pt x="2944828" y="841678"/>
                  <a:pt x="2955928" y="825416"/>
                  <a:pt x="2970346" y="812800"/>
                </a:cubicBezTo>
                <a:cubicBezTo>
                  <a:pt x="3039311" y="752456"/>
                  <a:pt x="2986048" y="815571"/>
                  <a:pt x="3041466" y="741680"/>
                </a:cubicBezTo>
                <a:cubicBezTo>
                  <a:pt x="3044853" y="731520"/>
                  <a:pt x="3046837" y="720779"/>
                  <a:pt x="3051626" y="711200"/>
                </a:cubicBezTo>
                <a:cubicBezTo>
                  <a:pt x="3060714" y="693025"/>
                  <a:pt x="3093222" y="653886"/>
                  <a:pt x="3102426" y="640080"/>
                </a:cubicBezTo>
                <a:cubicBezTo>
                  <a:pt x="3113380" y="623649"/>
                  <a:pt x="3121952" y="605711"/>
                  <a:pt x="3132906" y="589280"/>
                </a:cubicBezTo>
                <a:cubicBezTo>
                  <a:pt x="3154712" y="556570"/>
                  <a:pt x="3165531" y="549966"/>
                  <a:pt x="3183706" y="518160"/>
                </a:cubicBezTo>
                <a:cubicBezTo>
                  <a:pt x="3254726" y="393874"/>
                  <a:pt x="3141082" y="583088"/>
                  <a:pt x="3224346" y="416560"/>
                </a:cubicBezTo>
                <a:cubicBezTo>
                  <a:pt x="3237893" y="389467"/>
                  <a:pt x="3255407" y="364017"/>
                  <a:pt x="3264986" y="335280"/>
                </a:cubicBezTo>
                <a:cubicBezTo>
                  <a:pt x="3268373" y="325120"/>
                  <a:pt x="3269945" y="314162"/>
                  <a:pt x="3275146" y="304800"/>
                </a:cubicBezTo>
                <a:cubicBezTo>
                  <a:pt x="3287006" y="283452"/>
                  <a:pt x="3304864" y="265683"/>
                  <a:pt x="3315786" y="243840"/>
                </a:cubicBezTo>
                <a:cubicBezTo>
                  <a:pt x="3339514" y="196384"/>
                  <a:pt x="3343314" y="178075"/>
                  <a:pt x="3397066" y="142240"/>
                </a:cubicBezTo>
                <a:cubicBezTo>
                  <a:pt x="3417386" y="128693"/>
                  <a:pt x="3435351" y="110670"/>
                  <a:pt x="3458026" y="101600"/>
                </a:cubicBezTo>
                <a:cubicBezTo>
                  <a:pt x="3474959" y="94827"/>
                  <a:pt x="3492160" y="88687"/>
                  <a:pt x="3508826" y="81280"/>
                </a:cubicBezTo>
                <a:cubicBezTo>
                  <a:pt x="3522666" y="75129"/>
                  <a:pt x="3535404" y="66585"/>
                  <a:pt x="3549466" y="60960"/>
                </a:cubicBezTo>
                <a:cubicBezTo>
                  <a:pt x="3569353" y="53005"/>
                  <a:pt x="3590106" y="47413"/>
                  <a:pt x="3610426" y="40640"/>
                </a:cubicBezTo>
                <a:lnTo>
                  <a:pt x="3640906" y="30480"/>
                </a:lnTo>
                <a:lnTo>
                  <a:pt x="3671386" y="20320"/>
                </a:lnTo>
              </a:path>
            </a:pathLst>
          </a:cu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95B9FE64-FFB9-49ED-92CC-5721BB2A5860}"/>
              </a:ext>
            </a:extLst>
          </p:cNvPr>
          <p:cNvSpPr txBox="1"/>
          <p:nvPr/>
        </p:nvSpPr>
        <p:spPr>
          <a:xfrm>
            <a:off x="4626310" y="3729009"/>
            <a:ext cx="2095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Search frontier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OPEN</a:t>
            </a:r>
            <a:endParaRPr lang="ru-RU" sz="2400" dirty="0">
              <a:solidFill>
                <a:srgbClr val="00B0F0"/>
              </a:solidFill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xmlns="" id="{134B989E-6492-4E53-B7AA-29D46CBF7938}"/>
              </a:ext>
            </a:extLst>
          </p:cNvPr>
          <p:cNvSpPr/>
          <p:nvPr/>
        </p:nvSpPr>
        <p:spPr>
          <a:xfrm>
            <a:off x="2336800" y="1737360"/>
            <a:ext cx="3048000" cy="1645920"/>
          </a:xfrm>
          <a:custGeom>
            <a:avLst/>
            <a:gdLst>
              <a:gd name="connsiteX0" fmla="*/ 30480 w 3048000"/>
              <a:gd name="connsiteY0" fmla="*/ 1584960 h 1645920"/>
              <a:gd name="connsiteX1" fmla="*/ 162560 w 3048000"/>
              <a:gd name="connsiteY1" fmla="*/ 1605280 h 1645920"/>
              <a:gd name="connsiteX2" fmla="*/ 223520 w 3048000"/>
              <a:gd name="connsiteY2" fmla="*/ 1625600 h 1645920"/>
              <a:gd name="connsiteX3" fmla="*/ 355600 w 3048000"/>
              <a:gd name="connsiteY3" fmla="*/ 1645920 h 1645920"/>
              <a:gd name="connsiteX4" fmla="*/ 782320 w 3048000"/>
              <a:gd name="connsiteY4" fmla="*/ 1635760 h 1645920"/>
              <a:gd name="connsiteX5" fmla="*/ 843280 w 3048000"/>
              <a:gd name="connsiteY5" fmla="*/ 1615440 h 1645920"/>
              <a:gd name="connsiteX6" fmla="*/ 975360 w 3048000"/>
              <a:gd name="connsiteY6" fmla="*/ 1574800 h 1645920"/>
              <a:gd name="connsiteX7" fmla="*/ 1026160 w 3048000"/>
              <a:gd name="connsiteY7" fmla="*/ 1554480 h 1645920"/>
              <a:gd name="connsiteX8" fmla="*/ 1076960 w 3048000"/>
              <a:gd name="connsiteY8" fmla="*/ 1524000 h 1645920"/>
              <a:gd name="connsiteX9" fmla="*/ 1148080 w 3048000"/>
              <a:gd name="connsiteY9" fmla="*/ 1503680 h 1645920"/>
              <a:gd name="connsiteX10" fmla="*/ 1239520 w 3048000"/>
              <a:gd name="connsiteY10" fmla="*/ 1452880 h 1645920"/>
              <a:gd name="connsiteX11" fmla="*/ 1270000 w 3048000"/>
              <a:gd name="connsiteY11" fmla="*/ 1442720 h 1645920"/>
              <a:gd name="connsiteX12" fmla="*/ 1320800 w 3048000"/>
              <a:gd name="connsiteY12" fmla="*/ 1412240 h 1645920"/>
              <a:gd name="connsiteX13" fmla="*/ 1402080 w 3048000"/>
              <a:gd name="connsiteY13" fmla="*/ 1371600 h 1645920"/>
              <a:gd name="connsiteX14" fmla="*/ 1432560 w 3048000"/>
              <a:gd name="connsiteY14" fmla="*/ 1351280 h 1645920"/>
              <a:gd name="connsiteX15" fmla="*/ 1473200 w 3048000"/>
              <a:gd name="connsiteY15" fmla="*/ 1341120 h 1645920"/>
              <a:gd name="connsiteX16" fmla="*/ 1513840 w 3048000"/>
              <a:gd name="connsiteY16" fmla="*/ 1310640 h 1645920"/>
              <a:gd name="connsiteX17" fmla="*/ 1635760 w 3048000"/>
              <a:gd name="connsiteY17" fmla="*/ 1239520 h 1645920"/>
              <a:gd name="connsiteX18" fmla="*/ 1666240 w 3048000"/>
              <a:gd name="connsiteY18" fmla="*/ 1219200 h 1645920"/>
              <a:gd name="connsiteX19" fmla="*/ 1696720 w 3048000"/>
              <a:gd name="connsiteY19" fmla="*/ 1188720 h 1645920"/>
              <a:gd name="connsiteX20" fmla="*/ 1757680 w 3048000"/>
              <a:gd name="connsiteY20" fmla="*/ 1148080 h 1645920"/>
              <a:gd name="connsiteX21" fmla="*/ 1798320 w 3048000"/>
              <a:gd name="connsiteY21" fmla="*/ 1117600 h 1645920"/>
              <a:gd name="connsiteX22" fmla="*/ 1828800 w 3048000"/>
              <a:gd name="connsiteY22" fmla="*/ 1107440 h 1645920"/>
              <a:gd name="connsiteX23" fmla="*/ 1859280 w 3048000"/>
              <a:gd name="connsiteY23" fmla="*/ 1087120 h 1645920"/>
              <a:gd name="connsiteX24" fmla="*/ 1920240 w 3048000"/>
              <a:gd name="connsiteY24" fmla="*/ 1066800 h 1645920"/>
              <a:gd name="connsiteX25" fmla="*/ 1981200 w 3048000"/>
              <a:gd name="connsiteY25" fmla="*/ 1036320 h 1645920"/>
              <a:gd name="connsiteX26" fmla="*/ 2011680 w 3048000"/>
              <a:gd name="connsiteY26" fmla="*/ 1016000 h 1645920"/>
              <a:gd name="connsiteX27" fmla="*/ 2072640 w 3048000"/>
              <a:gd name="connsiteY27" fmla="*/ 995680 h 1645920"/>
              <a:gd name="connsiteX28" fmla="*/ 2103120 w 3048000"/>
              <a:gd name="connsiteY28" fmla="*/ 975360 h 1645920"/>
              <a:gd name="connsiteX29" fmla="*/ 2133600 w 3048000"/>
              <a:gd name="connsiteY29" fmla="*/ 965200 h 1645920"/>
              <a:gd name="connsiteX30" fmla="*/ 2194560 w 3048000"/>
              <a:gd name="connsiteY30" fmla="*/ 924560 h 1645920"/>
              <a:gd name="connsiteX31" fmla="*/ 2225040 w 3048000"/>
              <a:gd name="connsiteY31" fmla="*/ 904240 h 1645920"/>
              <a:gd name="connsiteX32" fmla="*/ 2286000 w 3048000"/>
              <a:gd name="connsiteY32" fmla="*/ 873760 h 1645920"/>
              <a:gd name="connsiteX33" fmla="*/ 2316480 w 3048000"/>
              <a:gd name="connsiteY33" fmla="*/ 863600 h 1645920"/>
              <a:gd name="connsiteX34" fmla="*/ 2346960 w 3048000"/>
              <a:gd name="connsiteY34" fmla="*/ 843280 h 1645920"/>
              <a:gd name="connsiteX35" fmla="*/ 2407920 w 3048000"/>
              <a:gd name="connsiteY35" fmla="*/ 822960 h 1645920"/>
              <a:gd name="connsiteX36" fmla="*/ 2438400 w 3048000"/>
              <a:gd name="connsiteY36" fmla="*/ 802640 h 1645920"/>
              <a:gd name="connsiteX37" fmla="*/ 2468880 w 3048000"/>
              <a:gd name="connsiteY37" fmla="*/ 792480 h 1645920"/>
              <a:gd name="connsiteX38" fmla="*/ 2570480 w 3048000"/>
              <a:gd name="connsiteY38" fmla="*/ 731520 h 1645920"/>
              <a:gd name="connsiteX39" fmla="*/ 2611120 w 3048000"/>
              <a:gd name="connsiteY39" fmla="*/ 721360 h 1645920"/>
              <a:gd name="connsiteX40" fmla="*/ 2712720 w 3048000"/>
              <a:gd name="connsiteY40" fmla="*/ 670560 h 1645920"/>
              <a:gd name="connsiteX41" fmla="*/ 2773680 w 3048000"/>
              <a:gd name="connsiteY41" fmla="*/ 629920 h 1645920"/>
              <a:gd name="connsiteX42" fmla="*/ 2834640 w 3048000"/>
              <a:gd name="connsiteY42" fmla="*/ 609600 h 1645920"/>
              <a:gd name="connsiteX43" fmla="*/ 2895600 w 3048000"/>
              <a:gd name="connsiteY43" fmla="*/ 568960 h 1645920"/>
              <a:gd name="connsiteX44" fmla="*/ 2926080 w 3048000"/>
              <a:gd name="connsiteY44" fmla="*/ 548640 h 1645920"/>
              <a:gd name="connsiteX45" fmla="*/ 2976880 w 3048000"/>
              <a:gd name="connsiteY45" fmla="*/ 497840 h 1645920"/>
              <a:gd name="connsiteX46" fmla="*/ 2997200 w 3048000"/>
              <a:gd name="connsiteY46" fmla="*/ 467360 h 1645920"/>
              <a:gd name="connsiteX47" fmla="*/ 3027680 w 3048000"/>
              <a:gd name="connsiteY47" fmla="*/ 436880 h 1645920"/>
              <a:gd name="connsiteX48" fmla="*/ 3048000 w 3048000"/>
              <a:gd name="connsiteY48" fmla="*/ 345440 h 1645920"/>
              <a:gd name="connsiteX49" fmla="*/ 3037840 w 3048000"/>
              <a:gd name="connsiteY49" fmla="*/ 132080 h 1645920"/>
              <a:gd name="connsiteX50" fmla="*/ 2987040 w 3048000"/>
              <a:gd name="connsiteY50" fmla="*/ 91440 h 1645920"/>
              <a:gd name="connsiteX51" fmla="*/ 2956560 w 3048000"/>
              <a:gd name="connsiteY51" fmla="*/ 71120 h 1645920"/>
              <a:gd name="connsiteX52" fmla="*/ 2926080 w 3048000"/>
              <a:gd name="connsiteY52" fmla="*/ 60960 h 1645920"/>
              <a:gd name="connsiteX53" fmla="*/ 2885440 w 3048000"/>
              <a:gd name="connsiteY53" fmla="*/ 40640 h 1645920"/>
              <a:gd name="connsiteX54" fmla="*/ 2804160 w 3048000"/>
              <a:gd name="connsiteY54" fmla="*/ 20320 h 1645920"/>
              <a:gd name="connsiteX55" fmla="*/ 2773680 w 3048000"/>
              <a:gd name="connsiteY55" fmla="*/ 10160 h 1645920"/>
              <a:gd name="connsiteX56" fmla="*/ 2702560 w 3048000"/>
              <a:gd name="connsiteY56" fmla="*/ 0 h 1645920"/>
              <a:gd name="connsiteX57" fmla="*/ 2296160 w 3048000"/>
              <a:gd name="connsiteY57" fmla="*/ 10160 h 1645920"/>
              <a:gd name="connsiteX58" fmla="*/ 2255520 w 3048000"/>
              <a:gd name="connsiteY58" fmla="*/ 20320 h 1645920"/>
              <a:gd name="connsiteX59" fmla="*/ 2082800 w 3048000"/>
              <a:gd name="connsiteY59" fmla="*/ 50800 h 1645920"/>
              <a:gd name="connsiteX60" fmla="*/ 2042160 w 3048000"/>
              <a:gd name="connsiteY60" fmla="*/ 60960 h 1645920"/>
              <a:gd name="connsiteX61" fmla="*/ 2001520 w 3048000"/>
              <a:gd name="connsiteY61" fmla="*/ 81280 h 1645920"/>
              <a:gd name="connsiteX62" fmla="*/ 1818640 w 3048000"/>
              <a:gd name="connsiteY62" fmla="*/ 111760 h 1645920"/>
              <a:gd name="connsiteX63" fmla="*/ 1747520 w 3048000"/>
              <a:gd name="connsiteY63" fmla="*/ 121920 h 1645920"/>
              <a:gd name="connsiteX64" fmla="*/ 1666240 w 3048000"/>
              <a:gd name="connsiteY64" fmla="*/ 132080 h 1645920"/>
              <a:gd name="connsiteX65" fmla="*/ 1584960 w 3048000"/>
              <a:gd name="connsiteY65" fmla="*/ 152400 h 1645920"/>
              <a:gd name="connsiteX66" fmla="*/ 1513840 w 3048000"/>
              <a:gd name="connsiteY66" fmla="*/ 162560 h 1645920"/>
              <a:gd name="connsiteX67" fmla="*/ 1412240 w 3048000"/>
              <a:gd name="connsiteY67" fmla="*/ 182880 h 1645920"/>
              <a:gd name="connsiteX68" fmla="*/ 1310640 w 3048000"/>
              <a:gd name="connsiteY68" fmla="*/ 193040 h 1645920"/>
              <a:gd name="connsiteX69" fmla="*/ 1239520 w 3048000"/>
              <a:gd name="connsiteY69" fmla="*/ 213360 h 1645920"/>
              <a:gd name="connsiteX70" fmla="*/ 1178560 w 3048000"/>
              <a:gd name="connsiteY70" fmla="*/ 233680 h 1645920"/>
              <a:gd name="connsiteX71" fmla="*/ 1056640 w 3048000"/>
              <a:gd name="connsiteY71" fmla="*/ 243840 h 1645920"/>
              <a:gd name="connsiteX72" fmla="*/ 995680 w 3048000"/>
              <a:gd name="connsiteY72" fmla="*/ 264160 h 1645920"/>
              <a:gd name="connsiteX73" fmla="*/ 955040 w 3048000"/>
              <a:gd name="connsiteY73" fmla="*/ 274320 h 1645920"/>
              <a:gd name="connsiteX74" fmla="*/ 894080 w 3048000"/>
              <a:gd name="connsiteY74" fmla="*/ 294640 h 1645920"/>
              <a:gd name="connsiteX75" fmla="*/ 853440 w 3048000"/>
              <a:gd name="connsiteY75" fmla="*/ 304800 h 1645920"/>
              <a:gd name="connsiteX76" fmla="*/ 792480 w 3048000"/>
              <a:gd name="connsiteY76" fmla="*/ 335280 h 1645920"/>
              <a:gd name="connsiteX77" fmla="*/ 762000 w 3048000"/>
              <a:gd name="connsiteY77" fmla="*/ 355600 h 1645920"/>
              <a:gd name="connsiteX78" fmla="*/ 670560 w 3048000"/>
              <a:gd name="connsiteY78" fmla="*/ 386080 h 1645920"/>
              <a:gd name="connsiteX79" fmla="*/ 640080 w 3048000"/>
              <a:gd name="connsiteY79" fmla="*/ 396240 h 1645920"/>
              <a:gd name="connsiteX80" fmla="*/ 579120 w 3048000"/>
              <a:gd name="connsiteY80" fmla="*/ 426720 h 1645920"/>
              <a:gd name="connsiteX81" fmla="*/ 548640 w 3048000"/>
              <a:gd name="connsiteY81" fmla="*/ 447040 h 1645920"/>
              <a:gd name="connsiteX82" fmla="*/ 528320 w 3048000"/>
              <a:gd name="connsiteY82" fmla="*/ 477520 h 1645920"/>
              <a:gd name="connsiteX83" fmla="*/ 457200 w 3048000"/>
              <a:gd name="connsiteY83" fmla="*/ 528320 h 1645920"/>
              <a:gd name="connsiteX84" fmla="*/ 426720 w 3048000"/>
              <a:gd name="connsiteY84" fmla="*/ 558800 h 1645920"/>
              <a:gd name="connsiteX85" fmla="*/ 365760 w 3048000"/>
              <a:gd name="connsiteY85" fmla="*/ 650240 h 1645920"/>
              <a:gd name="connsiteX86" fmla="*/ 335280 w 3048000"/>
              <a:gd name="connsiteY86" fmla="*/ 690880 h 1645920"/>
              <a:gd name="connsiteX87" fmla="*/ 294640 w 3048000"/>
              <a:gd name="connsiteY87" fmla="*/ 772160 h 1645920"/>
              <a:gd name="connsiteX88" fmla="*/ 274320 w 3048000"/>
              <a:gd name="connsiteY88" fmla="*/ 812800 h 1645920"/>
              <a:gd name="connsiteX89" fmla="*/ 213360 w 3048000"/>
              <a:gd name="connsiteY89" fmla="*/ 873760 h 1645920"/>
              <a:gd name="connsiteX90" fmla="*/ 193040 w 3048000"/>
              <a:gd name="connsiteY90" fmla="*/ 904240 h 1645920"/>
              <a:gd name="connsiteX91" fmla="*/ 162560 w 3048000"/>
              <a:gd name="connsiteY91" fmla="*/ 944880 h 1645920"/>
              <a:gd name="connsiteX92" fmla="*/ 142240 w 3048000"/>
              <a:gd name="connsiteY92" fmla="*/ 975360 h 1645920"/>
              <a:gd name="connsiteX93" fmla="*/ 121920 w 3048000"/>
              <a:gd name="connsiteY93" fmla="*/ 1036320 h 1645920"/>
              <a:gd name="connsiteX94" fmla="*/ 81280 w 3048000"/>
              <a:gd name="connsiteY94" fmla="*/ 1097280 h 1645920"/>
              <a:gd name="connsiteX95" fmla="*/ 30480 w 3048000"/>
              <a:gd name="connsiteY95" fmla="*/ 1188720 h 1645920"/>
              <a:gd name="connsiteX96" fmla="*/ 10160 w 3048000"/>
              <a:gd name="connsiteY96" fmla="*/ 1330960 h 1645920"/>
              <a:gd name="connsiteX97" fmla="*/ 0 w 3048000"/>
              <a:gd name="connsiteY97" fmla="*/ 1371600 h 1645920"/>
              <a:gd name="connsiteX98" fmla="*/ 10160 w 3048000"/>
              <a:gd name="connsiteY98" fmla="*/ 1473200 h 1645920"/>
              <a:gd name="connsiteX99" fmla="*/ 40640 w 3048000"/>
              <a:gd name="connsiteY99" fmla="*/ 1493520 h 1645920"/>
              <a:gd name="connsiteX100" fmla="*/ 91440 w 3048000"/>
              <a:gd name="connsiteY100" fmla="*/ 1554480 h 1645920"/>
              <a:gd name="connsiteX101" fmla="*/ 91440 w 3048000"/>
              <a:gd name="connsiteY101" fmla="*/ 156464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048000" h="1645920">
                <a:moveTo>
                  <a:pt x="30480" y="1584960"/>
                </a:moveTo>
                <a:cubicBezTo>
                  <a:pt x="68511" y="1589714"/>
                  <a:pt x="123176" y="1594539"/>
                  <a:pt x="162560" y="1605280"/>
                </a:cubicBezTo>
                <a:cubicBezTo>
                  <a:pt x="183224" y="1610916"/>
                  <a:pt x="202316" y="1622571"/>
                  <a:pt x="223520" y="1625600"/>
                </a:cubicBezTo>
                <a:cubicBezTo>
                  <a:pt x="315033" y="1638673"/>
                  <a:pt x="271018" y="1631823"/>
                  <a:pt x="355600" y="1645920"/>
                </a:cubicBezTo>
                <a:cubicBezTo>
                  <a:pt x="497840" y="1642533"/>
                  <a:pt x="640317" y="1644635"/>
                  <a:pt x="782320" y="1635760"/>
                </a:cubicBezTo>
                <a:cubicBezTo>
                  <a:pt x="803697" y="1634424"/>
                  <a:pt x="822808" y="1621739"/>
                  <a:pt x="843280" y="1615440"/>
                </a:cubicBezTo>
                <a:cubicBezTo>
                  <a:pt x="918433" y="1592316"/>
                  <a:pt x="905398" y="1600241"/>
                  <a:pt x="975360" y="1574800"/>
                </a:cubicBezTo>
                <a:cubicBezTo>
                  <a:pt x="992500" y="1568567"/>
                  <a:pt x="1009848" y="1562636"/>
                  <a:pt x="1026160" y="1554480"/>
                </a:cubicBezTo>
                <a:cubicBezTo>
                  <a:pt x="1043823" y="1545649"/>
                  <a:pt x="1058732" y="1531595"/>
                  <a:pt x="1076960" y="1524000"/>
                </a:cubicBezTo>
                <a:cubicBezTo>
                  <a:pt x="1099719" y="1514517"/>
                  <a:pt x="1125492" y="1513562"/>
                  <a:pt x="1148080" y="1503680"/>
                </a:cubicBezTo>
                <a:cubicBezTo>
                  <a:pt x="1180024" y="1489704"/>
                  <a:pt x="1208333" y="1468473"/>
                  <a:pt x="1239520" y="1452880"/>
                </a:cubicBezTo>
                <a:cubicBezTo>
                  <a:pt x="1249099" y="1448091"/>
                  <a:pt x="1260421" y="1447509"/>
                  <a:pt x="1270000" y="1442720"/>
                </a:cubicBezTo>
                <a:cubicBezTo>
                  <a:pt x="1287663" y="1433889"/>
                  <a:pt x="1303413" y="1421602"/>
                  <a:pt x="1320800" y="1412240"/>
                </a:cubicBezTo>
                <a:cubicBezTo>
                  <a:pt x="1347471" y="1397879"/>
                  <a:pt x="1376876" y="1388403"/>
                  <a:pt x="1402080" y="1371600"/>
                </a:cubicBezTo>
                <a:cubicBezTo>
                  <a:pt x="1412240" y="1364827"/>
                  <a:pt x="1421337" y="1356090"/>
                  <a:pt x="1432560" y="1351280"/>
                </a:cubicBezTo>
                <a:cubicBezTo>
                  <a:pt x="1445395" y="1345779"/>
                  <a:pt x="1459653" y="1344507"/>
                  <a:pt x="1473200" y="1341120"/>
                </a:cubicBezTo>
                <a:cubicBezTo>
                  <a:pt x="1486747" y="1330960"/>
                  <a:pt x="1499481" y="1319615"/>
                  <a:pt x="1513840" y="1310640"/>
                </a:cubicBezTo>
                <a:cubicBezTo>
                  <a:pt x="1553738" y="1285704"/>
                  <a:pt x="1596613" y="1265618"/>
                  <a:pt x="1635760" y="1239520"/>
                </a:cubicBezTo>
                <a:cubicBezTo>
                  <a:pt x="1645920" y="1232747"/>
                  <a:pt x="1656859" y="1227017"/>
                  <a:pt x="1666240" y="1219200"/>
                </a:cubicBezTo>
                <a:cubicBezTo>
                  <a:pt x="1677278" y="1210002"/>
                  <a:pt x="1685378" y="1197541"/>
                  <a:pt x="1696720" y="1188720"/>
                </a:cubicBezTo>
                <a:cubicBezTo>
                  <a:pt x="1715997" y="1173727"/>
                  <a:pt x="1738143" y="1162733"/>
                  <a:pt x="1757680" y="1148080"/>
                </a:cubicBezTo>
                <a:cubicBezTo>
                  <a:pt x="1771227" y="1137920"/>
                  <a:pt x="1783618" y="1126001"/>
                  <a:pt x="1798320" y="1117600"/>
                </a:cubicBezTo>
                <a:cubicBezTo>
                  <a:pt x="1807619" y="1112287"/>
                  <a:pt x="1819221" y="1112229"/>
                  <a:pt x="1828800" y="1107440"/>
                </a:cubicBezTo>
                <a:cubicBezTo>
                  <a:pt x="1839722" y="1101979"/>
                  <a:pt x="1848122" y="1092079"/>
                  <a:pt x="1859280" y="1087120"/>
                </a:cubicBezTo>
                <a:cubicBezTo>
                  <a:pt x="1878853" y="1078421"/>
                  <a:pt x="1902418" y="1078681"/>
                  <a:pt x="1920240" y="1066800"/>
                </a:cubicBezTo>
                <a:cubicBezTo>
                  <a:pt x="2007591" y="1008566"/>
                  <a:pt x="1897072" y="1078384"/>
                  <a:pt x="1981200" y="1036320"/>
                </a:cubicBezTo>
                <a:cubicBezTo>
                  <a:pt x="1992122" y="1030859"/>
                  <a:pt x="2000522" y="1020959"/>
                  <a:pt x="2011680" y="1016000"/>
                </a:cubicBezTo>
                <a:cubicBezTo>
                  <a:pt x="2031253" y="1007301"/>
                  <a:pt x="2054818" y="1007561"/>
                  <a:pt x="2072640" y="995680"/>
                </a:cubicBezTo>
                <a:cubicBezTo>
                  <a:pt x="2082800" y="988907"/>
                  <a:pt x="2092198" y="980821"/>
                  <a:pt x="2103120" y="975360"/>
                </a:cubicBezTo>
                <a:cubicBezTo>
                  <a:pt x="2112699" y="970571"/>
                  <a:pt x="2124238" y="970401"/>
                  <a:pt x="2133600" y="965200"/>
                </a:cubicBezTo>
                <a:cubicBezTo>
                  <a:pt x="2154948" y="953340"/>
                  <a:pt x="2174240" y="938107"/>
                  <a:pt x="2194560" y="924560"/>
                </a:cubicBezTo>
                <a:cubicBezTo>
                  <a:pt x="2204720" y="917787"/>
                  <a:pt x="2213456" y="908101"/>
                  <a:pt x="2225040" y="904240"/>
                </a:cubicBezTo>
                <a:cubicBezTo>
                  <a:pt x="2301652" y="878703"/>
                  <a:pt x="2207218" y="913151"/>
                  <a:pt x="2286000" y="873760"/>
                </a:cubicBezTo>
                <a:cubicBezTo>
                  <a:pt x="2295579" y="868971"/>
                  <a:pt x="2306901" y="868389"/>
                  <a:pt x="2316480" y="863600"/>
                </a:cubicBezTo>
                <a:cubicBezTo>
                  <a:pt x="2327402" y="858139"/>
                  <a:pt x="2335802" y="848239"/>
                  <a:pt x="2346960" y="843280"/>
                </a:cubicBezTo>
                <a:cubicBezTo>
                  <a:pt x="2366533" y="834581"/>
                  <a:pt x="2390098" y="834841"/>
                  <a:pt x="2407920" y="822960"/>
                </a:cubicBezTo>
                <a:cubicBezTo>
                  <a:pt x="2418080" y="816187"/>
                  <a:pt x="2427478" y="808101"/>
                  <a:pt x="2438400" y="802640"/>
                </a:cubicBezTo>
                <a:cubicBezTo>
                  <a:pt x="2447979" y="797851"/>
                  <a:pt x="2459518" y="797681"/>
                  <a:pt x="2468880" y="792480"/>
                </a:cubicBezTo>
                <a:cubicBezTo>
                  <a:pt x="2517960" y="765213"/>
                  <a:pt x="2523180" y="749258"/>
                  <a:pt x="2570480" y="731520"/>
                </a:cubicBezTo>
                <a:cubicBezTo>
                  <a:pt x="2583555" y="726617"/>
                  <a:pt x="2597573" y="724747"/>
                  <a:pt x="2611120" y="721360"/>
                </a:cubicBezTo>
                <a:cubicBezTo>
                  <a:pt x="2683698" y="672974"/>
                  <a:pt x="2648388" y="686643"/>
                  <a:pt x="2712720" y="670560"/>
                </a:cubicBezTo>
                <a:cubicBezTo>
                  <a:pt x="2733040" y="657013"/>
                  <a:pt x="2750512" y="637643"/>
                  <a:pt x="2773680" y="629920"/>
                </a:cubicBezTo>
                <a:cubicBezTo>
                  <a:pt x="2794000" y="623147"/>
                  <a:pt x="2816818" y="621481"/>
                  <a:pt x="2834640" y="609600"/>
                </a:cubicBezTo>
                <a:lnTo>
                  <a:pt x="2895600" y="568960"/>
                </a:lnTo>
                <a:lnTo>
                  <a:pt x="2926080" y="548640"/>
                </a:lnTo>
                <a:cubicBezTo>
                  <a:pt x="2980267" y="467360"/>
                  <a:pt x="2909147" y="565573"/>
                  <a:pt x="2976880" y="497840"/>
                </a:cubicBezTo>
                <a:cubicBezTo>
                  <a:pt x="2985514" y="489206"/>
                  <a:pt x="2989383" y="476741"/>
                  <a:pt x="2997200" y="467360"/>
                </a:cubicBezTo>
                <a:cubicBezTo>
                  <a:pt x="3006398" y="456322"/>
                  <a:pt x="3017520" y="447040"/>
                  <a:pt x="3027680" y="436880"/>
                </a:cubicBezTo>
                <a:cubicBezTo>
                  <a:pt x="3038157" y="405449"/>
                  <a:pt x="3048000" y="381202"/>
                  <a:pt x="3048000" y="345440"/>
                </a:cubicBezTo>
                <a:cubicBezTo>
                  <a:pt x="3048000" y="274239"/>
                  <a:pt x="3046671" y="202731"/>
                  <a:pt x="3037840" y="132080"/>
                </a:cubicBezTo>
                <a:cubicBezTo>
                  <a:pt x="3033273" y="95542"/>
                  <a:pt x="3010078" y="102959"/>
                  <a:pt x="2987040" y="91440"/>
                </a:cubicBezTo>
                <a:cubicBezTo>
                  <a:pt x="2976118" y="85979"/>
                  <a:pt x="2967482" y="76581"/>
                  <a:pt x="2956560" y="71120"/>
                </a:cubicBezTo>
                <a:cubicBezTo>
                  <a:pt x="2946981" y="66331"/>
                  <a:pt x="2935924" y="65179"/>
                  <a:pt x="2926080" y="60960"/>
                </a:cubicBezTo>
                <a:cubicBezTo>
                  <a:pt x="2912159" y="54994"/>
                  <a:pt x="2899808" y="45429"/>
                  <a:pt x="2885440" y="40640"/>
                </a:cubicBezTo>
                <a:cubicBezTo>
                  <a:pt x="2858946" y="31809"/>
                  <a:pt x="2830654" y="29151"/>
                  <a:pt x="2804160" y="20320"/>
                </a:cubicBezTo>
                <a:cubicBezTo>
                  <a:pt x="2794000" y="16933"/>
                  <a:pt x="2784182" y="12260"/>
                  <a:pt x="2773680" y="10160"/>
                </a:cubicBezTo>
                <a:cubicBezTo>
                  <a:pt x="2750198" y="5464"/>
                  <a:pt x="2726267" y="3387"/>
                  <a:pt x="2702560" y="0"/>
                </a:cubicBezTo>
                <a:cubicBezTo>
                  <a:pt x="2567093" y="3387"/>
                  <a:pt x="2431529" y="4007"/>
                  <a:pt x="2296160" y="10160"/>
                </a:cubicBezTo>
                <a:cubicBezTo>
                  <a:pt x="2282211" y="10794"/>
                  <a:pt x="2269258" y="17822"/>
                  <a:pt x="2255520" y="20320"/>
                </a:cubicBezTo>
                <a:cubicBezTo>
                  <a:pt x="2153634" y="38845"/>
                  <a:pt x="2202944" y="20764"/>
                  <a:pt x="2082800" y="50800"/>
                </a:cubicBezTo>
                <a:cubicBezTo>
                  <a:pt x="2069253" y="54187"/>
                  <a:pt x="2055235" y="56057"/>
                  <a:pt x="2042160" y="60960"/>
                </a:cubicBezTo>
                <a:cubicBezTo>
                  <a:pt x="2027979" y="66278"/>
                  <a:pt x="2016083" y="77119"/>
                  <a:pt x="2001520" y="81280"/>
                </a:cubicBezTo>
                <a:cubicBezTo>
                  <a:pt x="1937363" y="99611"/>
                  <a:pt x="1883423" y="103122"/>
                  <a:pt x="1818640" y="111760"/>
                </a:cubicBezTo>
                <a:lnTo>
                  <a:pt x="1747520" y="121920"/>
                </a:lnTo>
                <a:cubicBezTo>
                  <a:pt x="1720455" y="125529"/>
                  <a:pt x="1693077" y="127048"/>
                  <a:pt x="1666240" y="132080"/>
                </a:cubicBezTo>
                <a:cubicBezTo>
                  <a:pt x="1638791" y="137227"/>
                  <a:pt x="1612606" y="148451"/>
                  <a:pt x="1584960" y="152400"/>
                </a:cubicBezTo>
                <a:cubicBezTo>
                  <a:pt x="1561253" y="155787"/>
                  <a:pt x="1537423" y="158398"/>
                  <a:pt x="1513840" y="162560"/>
                </a:cubicBezTo>
                <a:cubicBezTo>
                  <a:pt x="1479828" y="168562"/>
                  <a:pt x="1446606" y="179443"/>
                  <a:pt x="1412240" y="182880"/>
                </a:cubicBezTo>
                <a:lnTo>
                  <a:pt x="1310640" y="193040"/>
                </a:lnTo>
                <a:cubicBezTo>
                  <a:pt x="1208206" y="227185"/>
                  <a:pt x="1367095" y="175088"/>
                  <a:pt x="1239520" y="213360"/>
                </a:cubicBezTo>
                <a:cubicBezTo>
                  <a:pt x="1219004" y="219515"/>
                  <a:pt x="1199905" y="231901"/>
                  <a:pt x="1178560" y="233680"/>
                </a:cubicBezTo>
                <a:lnTo>
                  <a:pt x="1056640" y="243840"/>
                </a:lnTo>
                <a:cubicBezTo>
                  <a:pt x="1036320" y="250613"/>
                  <a:pt x="1016460" y="258965"/>
                  <a:pt x="995680" y="264160"/>
                </a:cubicBezTo>
                <a:cubicBezTo>
                  <a:pt x="982133" y="267547"/>
                  <a:pt x="968415" y="270308"/>
                  <a:pt x="955040" y="274320"/>
                </a:cubicBezTo>
                <a:cubicBezTo>
                  <a:pt x="934524" y="280475"/>
                  <a:pt x="914860" y="289445"/>
                  <a:pt x="894080" y="294640"/>
                </a:cubicBezTo>
                <a:cubicBezTo>
                  <a:pt x="880533" y="298027"/>
                  <a:pt x="866405" y="299614"/>
                  <a:pt x="853440" y="304800"/>
                </a:cubicBezTo>
                <a:cubicBezTo>
                  <a:pt x="832346" y="313237"/>
                  <a:pt x="812339" y="324247"/>
                  <a:pt x="792480" y="335280"/>
                </a:cubicBezTo>
                <a:cubicBezTo>
                  <a:pt x="781806" y="341210"/>
                  <a:pt x="773158" y="350641"/>
                  <a:pt x="762000" y="355600"/>
                </a:cubicBezTo>
                <a:lnTo>
                  <a:pt x="670560" y="386080"/>
                </a:lnTo>
                <a:cubicBezTo>
                  <a:pt x="660400" y="389467"/>
                  <a:pt x="648991" y="390299"/>
                  <a:pt x="640080" y="396240"/>
                </a:cubicBezTo>
                <a:cubicBezTo>
                  <a:pt x="552729" y="454474"/>
                  <a:pt x="663248" y="384656"/>
                  <a:pt x="579120" y="426720"/>
                </a:cubicBezTo>
                <a:cubicBezTo>
                  <a:pt x="568198" y="432181"/>
                  <a:pt x="558800" y="440267"/>
                  <a:pt x="548640" y="447040"/>
                </a:cubicBezTo>
                <a:cubicBezTo>
                  <a:pt x="541867" y="457200"/>
                  <a:pt x="536954" y="468886"/>
                  <a:pt x="528320" y="477520"/>
                </a:cubicBezTo>
                <a:cubicBezTo>
                  <a:pt x="491718" y="514122"/>
                  <a:pt x="491813" y="499475"/>
                  <a:pt x="457200" y="528320"/>
                </a:cubicBezTo>
                <a:cubicBezTo>
                  <a:pt x="446162" y="537518"/>
                  <a:pt x="435541" y="547458"/>
                  <a:pt x="426720" y="558800"/>
                </a:cubicBezTo>
                <a:cubicBezTo>
                  <a:pt x="355600" y="650240"/>
                  <a:pt x="411480" y="589280"/>
                  <a:pt x="365760" y="650240"/>
                </a:cubicBezTo>
                <a:cubicBezTo>
                  <a:pt x="355600" y="663787"/>
                  <a:pt x="343812" y="676253"/>
                  <a:pt x="335280" y="690880"/>
                </a:cubicBezTo>
                <a:cubicBezTo>
                  <a:pt x="320017" y="717045"/>
                  <a:pt x="308187" y="745067"/>
                  <a:pt x="294640" y="772160"/>
                </a:cubicBezTo>
                <a:cubicBezTo>
                  <a:pt x="287867" y="785707"/>
                  <a:pt x="282721" y="800198"/>
                  <a:pt x="274320" y="812800"/>
                </a:cubicBezTo>
                <a:cubicBezTo>
                  <a:pt x="226432" y="884632"/>
                  <a:pt x="288973" y="798147"/>
                  <a:pt x="213360" y="873760"/>
                </a:cubicBezTo>
                <a:cubicBezTo>
                  <a:pt x="204726" y="882394"/>
                  <a:pt x="200137" y="894304"/>
                  <a:pt x="193040" y="904240"/>
                </a:cubicBezTo>
                <a:cubicBezTo>
                  <a:pt x="183198" y="918019"/>
                  <a:pt x="172402" y="931101"/>
                  <a:pt x="162560" y="944880"/>
                </a:cubicBezTo>
                <a:cubicBezTo>
                  <a:pt x="155463" y="954816"/>
                  <a:pt x="147199" y="964202"/>
                  <a:pt x="142240" y="975360"/>
                </a:cubicBezTo>
                <a:cubicBezTo>
                  <a:pt x="133541" y="994933"/>
                  <a:pt x="133801" y="1018498"/>
                  <a:pt x="121920" y="1036320"/>
                </a:cubicBezTo>
                <a:cubicBezTo>
                  <a:pt x="108373" y="1056640"/>
                  <a:pt x="89003" y="1074112"/>
                  <a:pt x="81280" y="1097280"/>
                </a:cubicBezTo>
                <a:cubicBezTo>
                  <a:pt x="56416" y="1171871"/>
                  <a:pt x="76106" y="1143094"/>
                  <a:pt x="30480" y="1188720"/>
                </a:cubicBezTo>
                <a:cubicBezTo>
                  <a:pt x="24237" y="1238666"/>
                  <a:pt x="19926" y="1282131"/>
                  <a:pt x="10160" y="1330960"/>
                </a:cubicBezTo>
                <a:cubicBezTo>
                  <a:pt x="7422" y="1344652"/>
                  <a:pt x="3387" y="1358053"/>
                  <a:pt x="0" y="1371600"/>
                </a:cubicBezTo>
                <a:cubicBezTo>
                  <a:pt x="3387" y="1405467"/>
                  <a:pt x="-603" y="1440911"/>
                  <a:pt x="10160" y="1473200"/>
                </a:cubicBezTo>
                <a:cubicBezTo>
                  <a:pt x="14021" y="1484784"/>
                  <a:pt x="31259" y="1485703"/>
                  <a:pt x="40640" y="1493520"/>
                </a:cubicBezTo>
                <a:cubicBezTo>
                  <a:pt x="59900" y="1509570"/>
                  <a:pt x="80023" y="1531646"/>
                  <a:pt x="91440" y="1554480"/>
                </a:cubicBezTo>
                <a:cubicBezTo>
                  <a:pt x="92955" y="1557509"/>
                  <a:pt x="91440" y="1561253"/>
                  <a:pt x="91440" y="1564640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826BC54B-8ED4-4069-BFFC-4DF9C0427598}"/>
              </a:ext>
            </a:extLst>
          </p:cNvPr>
          <p:cNvSpPr txBox="1"/>
          <p:nvPr/>
        </p:nvSpPr>
        <p:spPr>
          <a:xfrm>
            <a:off x="1662308" y="1718662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Expanded nodes</a:t>
            </a:r>
          </a:p>
          <a:p>
            <a:r>
              <a:rPr lang="en-US" dirty="0">
                <a:solidFill>
                  <a:srgbClr val="00B050"/>
                </a:solidFill>
              </a:rPr>
              <a:t>CLOSED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xmlns="" id="{BA2081EA-F85D-403C-8121-8AD104562CBB}"/>
              </a:ext>
            </a:extLst>
          </p:cNvPr>
          <p:cNvSpPr/>
          <p:nvPr/>
        </p:nvSpPr>
        <p:spPr>
          <a:xfrm>
            <a:off x="955040" y="1318860"/>
            <a:ext cx="6431280" cy="4370740"/>
          </a:xfrm>
          <a:custGeom>
            <a:avLst/>
            <a:gdLst>
              <a:gd name="connsiteX0" fmla="*/ 528320 w 6431280"/>
              <a:gd name="connsiteY0" fmla="*/ 621700 h 4370740"/>
              <a:gd name="connsiteX1" fmla="*/ 640080 w 6431280"/>
              <a:gd name="connsiteY1" fmla="*/ 520100 h 4370740"/>
              <a:gd name="connsiteX2" fmla="*/ 701040 w 6431280"/>
              <a:gd name="connsiteY2" fmla="*/ 459140 h 4370740"/>
              <a:gd name="connsiteX3" fmla="*/ 731520 w 6431280"/>
              <a:gd name="connsiteY3" fmla="*/ 418500 h 4370740"/>
              <a:gd name="connsiteX4" fmla="*/ 843280 w 6431280"/>
              <a:gd name="connsiteY4" fmla="*/ 306740 h 4370740"/>
              <a:gd name="connsiteX5" fmla="*/ 883920 w 6431280"/>
              <a:gd name="connsiteY5" fmla="*/ 266100 h 4370740"/>
              <a:gd name="connsiteX6" fmla="*/ 904240 w 6431280"/>
              <a:gd name="connsiteY6" fmla="*/ 235620 h 4370740"/>
              <a:gd name="connsiteX7" fmla="*/ 995680 w 6431280"/>
              <a:gd name="connsiteY7" fmla="*/ 174660 h 4370740"/>
              <a:gd name="connsiteX8" fmla="*/ 1066800 w 6431280"/>
              <a:gd name="connsiteY8" fmla="*/ 123860 h 4370740"/>
              <a:gd name="connsiteX9" fmla="*/ 1097280 w 6431280"/>
              <a:gd name="connsiteY9" fmla="*/ 103540 h 4370740"/>
              <a:gd name="connsiteX10" fmla="*/ 1137920 w 6431280"/>
              <a:gd name="connsiteY10" fmla="*/ 93380 h 4370740"/>
              <a:gd name="connsiteX11" fmla="*/ 1178560 w 6431280"/>
              <a:gd name="connsiteY11" fmla="*/ 73060 h 4370740"/>
              <a:gd name="connsiteX12" fmla="*/ 1249680 w 6431280"/>
              <a:gd name="connsiteY12" fmla="*/ 52740 h 4370740"/>
              <a:gd name="connsiteX13" fmla="*/ 1341120 w 6431280"/>
              <a:gd name="connsiteY13" fmla="*/ 32420 h 4370740"/>
              <a:gd name="connsiteX14" fmla="*/ 1513840 w 6431280"/>
              <a:gd name="connsiteY14" fmla="*/ 22260 h 4370740"/>
              <a:gd name="connsiteX15" fmla="*/ 1554480 w 6431280"/>
              <a:gd name="connsiteY15" fmla="*/ 12100 h 4370740"/>
              <a:gd name="connsiteX16" fmla="*/ 1930400 w 6431280"/>
              <a:gd name="connsiteY16" fmla="*/ 12100 h 4370740"/>
              <a:gd name="connsiteX17" fmla="*/ 1991360 w 6431280"/>
              <a:gd name="connsiteY17" fmla="*/ 32420 h 4370740"/>
              <a:gd name="connsiteX18" fmla="*/ 2021840 w 6431280"/>
              <a:gd name="connsiteY18" fmla="*/ 42580 h 4370740"/>
              <a:gd name="connsiteX19" fmla="*/ 2133600 w 6431280"/>
              <a:gd name="connsiteY19" fmla="*/ 52740 h 4370740"/>
              <a:gd name="connsiteX20" fmla="*/ 2397760 w 6431280"/>
              <a:gd name="connsiteY20" fmla="*/ 73060 h 4370740"/>
              <a:gd name="connsiteX21" fmla="*/ 2489200 w 6431280"/>
              <a:gd name="connsiteY21" fmla="*/ 83220 h 4370740"/>
              <a:gd name="connsiteX22" fmla="*/ 2560320 w 6431280"/>
              <a:gd name="connsiteY22" fmla="*/ 103540 h 4370740"/>
              <a:gd name="connsiteX23" fmla="*/ 2804160 w 6431280"/>
              <a:gd name="connsiteY23" fmla="*/ 113700 h 4370740"/>
              <a:gd name="connsiteX24" fmla="*/ 2844800 w 6431280"/>
              <a:gd name="connsiteY24" fmla="*/ 123860 h 4370740"/>
              <a:gd name="connsiteX25" fmla="*/ 3535680 w 6431280"/>
              <a:gd name="connsiteY25" fmla="*/ 144180 h 4370740"/>
              <a:gd name="connsiteX26" fmla="*/ 3718560 w 6431280"/>
              <a:gd name="connsiteY26" fmla="*/ 164500 h 4370740"/>
              <a:gd name="connsiteX27" fmla="*/ 3891280 w 6431280"/>
              <a:gd name="connsiteY27" fmla="*/ 174660 h 4370740"/>
              <a:gd name="connsiteX28" fmla="*/ 3962400 w 6431280"/>
              <a:gd name="connsiteY28" fmla="*/ 184820 h 4370740"/>
              <a:gd name="connsiteX29" fmla="*/ 4003040 w 6431280"/>
              <a:gd name="connsiteY29" fmla="*/ 194980 h 4370740"/>
              <a:gd name="connsiteX30" fmla="*/ 4257040 w 6431280"/>
              <a:gd name="connsiteY30" fmla="*/ 215300 h 4370740"/>
              <a:gd name="connsiteX31" fmla="*/ 4419600 w 6431280"/>
              <a:gd name="connsiteY31" fmla="*/ 235620 h 4370740"/>
              <a:gd name="connsiteX32" fmla="*/ 4470400 w 6431280"/>
              <a:gd name="connsiteY32" fmla="*/ 255940 h 4370740"/>
              <a:gd name="connsiteX33" fmla="*/ 4541520 w 6431280"/>
              <a:gd name="connsiteY33" fmla="*/ 286420 h 4370740"/>
              <a:gd name="connsiteX34" fmla="*/ 4572000 w 6431280"/>
              <a:gd name="connsiteY34" fmla="*/ 296580 h 4370740"/>
              <a:gd name="connsiteX35" fmla="*/ 4612640 w 6431280"/>
              <a:gd name="connsiteY35" fmla="*/ 316900 h 4370740"/>
              <a:gd name="connsiteX36" fmla="*/ 4663440 w 6431280"/>
              <a:gd name="connsiteY36" fmla="*/ 327060 h 4370740"/>
              <a:gd name="connsiteX37" fmla="*/ 4775200 w 6431280"/>
              <a:gd name="connsiteY37" fmla="*/ 367700 h 4370740"/>
              <a:gd name="connsiteX38" fmla="*/ 4815840 w 6431280"/>
              <a:gd name="connsiteY38" fmla="*/ 377860 h 4370740"/>
              <a:gd name="connsiteX39" fmla="*/ 4876800 w 6431280"/>
              <a:gd name="connsiteY39" fmla="*/ 398180 h 4370740"/>
              <a:gd name="connsiteX40" fmla="*/ 4917440 w 6431280"/>
              <a:gd name="connsiteY40" fmla="*/ 408340 h 4370740"/>
              <a:gd name="connsiteX41" fmla="*/ 5019040 w 6431280"/>
              <a:gd name="connsiteY41" fmla="*/ 438820 h 4370740"/>
              <a:gd name="connsiteX42" fmla="*/ 5161280 w 6431280"/>
              <a:gd name="connsiteY42" fmla="*/ 459140 h 4370740"/>
              <a:gd name="connsiteX43" fmla="*/ 5222240 w 6431280"/>
              <a:gd name="connsiteY43" fmla="*/ 469300 h 4370740"/>
              <a:gd name="connsiteX44" fmla="*/ 5334000 w 6431280"/>
              <a:gd name="connsiteY44" fmla="*/ 509940 h 4370740"/>
              <a:gd name="connsiteX45" fmla="*/ 5486400 w 6431280"/>
              <a:gd name="connsiteY45" fmla="*/ 550580 h 4370740"/>
              <a:gd name="connsiteX46" fmla="*/ 5516880 w 6431280"/>
              <a:gd name="connsiteY46" fmla="*/ 560740 h 4370740"/>
              <a:gd name="connsiteX47" fmla="*/ 5547360 w 6431280"/>
              <a:gd name="connsiteY47" fmla="*/ 581060 h 4370740"/>
              <a:gd name="connsiteX48" fmla="*/ 5577840 w 6431280"/>
              <a:gd name="connsiteY48" fmla="*/ 591220 h 4370740"/>
              <a:gd name="connsiteX49" fmla="*/ 5628640 w 6431280"/>
              <a:gd name="connsiteY49" fmla="*/ 611540 h 4370740"/>
              <a:gd name="connsiteX50" fmla="*/ 5659120 w 6431280"/>
              <a:gd name="connsiteY50" fmla="*/ 631860 h 4370740"/>
              <a:gd name="connsiteX51" fmla="*/ 5740400 w 6431280"/>
              <a:gd name="connsiteY51" fmla="*/ 662340 h 4370740"/>
              <a:gd name="connsiteX52" fmla="*/ 5831840 w 6431280"/>
              <a:gd name="connsiteY52" fmla="*/ 713140 h 4370740"/>
              <a:gd name="connsiteX53" fmla="*/ 5872480 w 6431280"/>
              <a:gd name="connsiteY53" fmla="*/ 743620 h 4370740"/>
              <a:gd name="connsiteX54" fmla="*/ 5902960 w 6431280"/>
              <a:gd name="connsiteY54" fmla="*/ 763940 h 4370740"/>
              <a:gd name="connsiteX55" fmla="*/ 5963920 w 6431280"/>
              <a:gd name="connsiteY55" fmla="*/ 794420 h 4370740"/>
              <a:gd name="connsiteX56" fmla="*/ 6024880 w 6431280"/>
              <a:gd name="connsiteY56" fmla="*/ 855380 h 4370740"/>
              <a:gd name="connsiteX57" fmla="*/ 6055360 w 6431280"/>
              <a:gd name="connsiteY57" fmla="*/ 885860 h 4370740"/>
              <a:gd name="connsiteX58" fmla="*/ 6085840 w 6431280"/>
              <a:gd name="connsiteY58" fmla="*/ 916340 h 4370740"/>
              <a:gd name="connsiteX59" fmla="*/ 6116320 w 6431280"/>
              <a:gd name="connsiteY59" fmla="*/ 977300 h 4370740"/>
              <a:gd name="connsiteX60" fmla="*/ 6126480 w 6431280"/>
              <a:gd name="connsiteY60" fmla="*/ 1007780 h 4370740"/>
              <a:gd name="connsiteX61" fmla="*/ 6146800 w 6431280"/>
              <a:gd name="connsiteY61" fmla="*/ 1038260 h 4370740"/>
              <a:gd name="connsiteX62" fmla="*/ 6177280 w 6431280"/>
              <a:gd name="connsiteY62" fmla="*/ 1099220 h 4370740"/>
              <a:gd name="connsiteX63" fmla="*/ 6197600 w 6431280"/>
              <a:gd name="connsiteY63" fmla="*/ 1129700 h 4370740"/>
              <a:gd name="connsiteX64" fmla="*/ 6207760 w 6431280"/>
              <a:gd name="connsiteY64" fmla="*/ 1160180 h 4370740"/>
              <a:gd name="connsiteX65" fmla="*/ 6228080 w 6431280"/>
              <a:gd name="connsiteY65" fmla="*/ 1200820 h 4370740"/>
              <a:gd name="connsiteX66" fmla="*/ 6238240 w 6431280"/>
              <a:gd name="connsiteY66" fmla="*/ 1231300 h 4370740"/>
              <a:gd name="connsiteX67" fmla="*/ 6268720 w 6431280"/>
              <a:gd name="connsiteY67" fmla="*/ 1261780 h 4370740"/>
              <a:gd name="connsiteX68" fmla="*/ 6289040 w 6431280"/>
              <a:gd name="connsiteY68" fmla="*/ 1332900 h 4370740"/>
              <a:gd name="connsiteX69" fmla="*/ 6309360 w 6431280"/>
              <a:gd name="connsiteY69" fmla="*/ 1373540 h 4370740"/>
              <a:gd name="connsiteX70" fmla="*/ 6350000 w 6431280"/>
              <a:gd name="connsiteY70" fmla="*/ 1464980 h 4370740"/>
              <a:gd name="connsiteX71" fmla="*/ 6360160 w 6431280"/>
              <a:gd name="connsiteY71" fmla="*/ 1505620 h 4370740"/>
              <a:gd name="connsiteX72" fmla="*/ 6380480 w 6431280"/>
              <a:gd name="connsiteY72" fmla="*/ 1546260 h 4370740"/>
              <a:gd name="connsiteX73" fmla="*/ 6390640 w 6431280"/>
              <a:gd name="connsiteY73" fmla="*/ 1607220 h 4370740"/>
              <a:gd name="connsiteX74" fmla="*/ 6400800 w 6431280"/>
              <a:gd name="connsiteY74" fmla="*/ 1769780 h 4370740"/>
              <a:gd name="connsiteX75" fmla="*/ 6421120 w 6431280"/>
              <a:gd name="connsiteY75" fmla="*/ 1830740 h 4370740"/>
              <a:gd name="connsiteX76" fmla="*/ 6431280 w 6431280"/>
              <a:gd name="connsiteY76" fmla="*/ 2338740 h 4370740"/>
              <a:gd name="connsiteX77" fmla="*/ 6421120 w 6431280"/>
              <a:gd name="connsiteY77" fmla="*/ 2765460 h 4370740"/>
              <a:gd name="connsiteX78" fmla="*/ 6410960 w 6431280"/>
              <a:gd name="connsiteY78" fmla="*/ 2806100 h 4370740"/>
              <a:gd name="connsiteX79" fmla="*/ 6380480 w 6431280"/>
              <a:gd name="connsiteY79" fmla="*/ 2897540 h 4370740"/>
              <a:gd name="connsiteX80" fmla="*/ 6360160 w 6431280"/>
              <a:gd name="connsiteY80" fmla="*/ 2978820 h 4370740"/>
              <a:gd name="connsiteX81" fmla="*/ 6350000 w 6431280"/>
              <a:gd name="connsiteY81" fmla="*/ 3009300 h 4370740"/>
              <a:gd name="connsiteX82" fmla="*/ 6339840 w 6431280"/>
              <a:gd name="connsiteY82" fmla="*/ 3070260 h 4370740"/>
              <a:gd name="connsiteX83" fmla="*/ 6299200 w 6431280"/>
              <a:gd name="connsiteY83" fmla="*/ 3151540 h 4370740"/>
              <a:gd name="connsiteX84" fmla="*/ 6258560 w 6431280"/>
              <a:gd name="connsiteY84" fmla="*/ 3273460 h 4370740"/>
              <a:gd name="connsiteX85" fmla="*/ 6238240 w 6431280"/>
              <a:gd name="connsiteY85" fmla="*/ 3314100 h 4370740"/>
              <a:gd name="connsiteX86" fmla="*/ 6228080 w 6431280"/>
              <a:gd name="connsiteY86" fmla="*/ 3344580 h 4370740"/>
              <a:gd name="connsiteX87" fmla="*/ 6217920 w 6431280"/>
              <a:gd name="connsiteY87" fmla="*/ 3385220 h 4370740"/>
              <a:gd name="connsiteX88" fmla="*/ 6167120 w 6431280"/>
              <a:gd name="connsiteY88" fmla="*/ 3456340 h 4370740"/>
              <a:gd name="connsiteX89" fmla="*/ 6136640 w 6431280"/>
              <a:gd name="connsiteY89" fmla="*/ 3486820 h 4370740"/>
              <a:gd name="connsiteX90" fmla="*/ 6116320 w 6431280"/>
              <a:gd name="connsiteY90" fmla="*/ 3517300 h 4370740"/>
              <a:gd name="connsiteX91" fmla="*/ 6065520 w 6431280"/>
              <a:gd name="connsiteY91" fmla="*/ 3568100 h 4370740"/>
              <a:gd name="connsiteX92" fmla="*/ 6045200 w 6431280"/>
              <a:gd name="connsiteY92" fmla="*/ 3598580 h 4370740"/>
              <a:gd name="connsiteX93" fmla="*/ 6014720 w 6431280"/>
              <a:gd name="connsiteY93" fmla="*/ 3618900 h 4370740"/>
              <a:gd name="connsiteX94" fmla="*/ 5984240 w 6431280"/>
              <a:gd name="connsiteY94" fmla="*/ 3649380 h 4370740"/>
              <a:gd name="connsiteX95" fmla="*/ 5892800 w 6431280"/>
              <a:gd name="connsiteY95" fmla="*/ 3720500 h 4370740"/>
              <a:gd name="connsiteX96" fmla="*/ 5811520 w 6431280"/>
              <a:gd name="connsiteY96" fmla="*/ 3781460 h 4370740"/>
              <a:gd name="connsiteX97" fmla="*/ 5709920 w 6431280"/>
              <a:gd name="connsiteY97" fmla="*/ 3842420 h 4370740"/>
              <a:gd name="connsiteX98" fmla="*/ 5669280 w 6431280"/>
              <a:gd name="connsiteY98" fmla="*/ 3872900 h 4370740"/>
              <a:gd name="connsiteX99" fmla="*/ 5577840 w 6431280"/>
              <a:gd name="connsiteY99" fmla="*/ 3903380 h 4370740"/>
              <a:gd name="connsiteX100" fmla="*/ 5476240 w 6431280"/>
              <a:gd name="connsiteY100" fmla="*/ 3964340 h 4370740"/>
              <a:gd name="connsiteX101" fmla="*/ 5425440 w 6431280"/>
              <a:gd name="connsiteY101" fmla="*/ 3994820 h 4370740"/>
              <a:gd name="connsiteX102" fmla="*/ 5334000 w 6431280"/>
              <a:gd name="connsiteY102" fmla="*/ 4035460 h 4370740"/>
              <a:gd name="connsiteX103" fmla="*/ 5293360 w 6431280"/>
              <a:gd name="connsiteY103" fmla="*/ 4045620 h 4370740"/>
              <a:gd name="connsiteX104" fmla="*/ 5151120 w 6431280"/>
              <a:gd name="connsiteY104" fmla="*/ 4126900 h 4370740"/>
              <a:gd name="connsiteX105" fmla="*/ 5120640 w 6431280"/>
              <a:gd name="connsiteY105" fmla="*/ 4137060 h 4370740"/>
              <a:gd name="connsiteX106" fmla="*/ 5029200 w 6431280"/>
              <a:gd name="connsiteY106" fmla="*/ 4187860 h 4370740"/>
              <a:gd name="connsiteX107" fmla="*/ 4927600 w 6431280"/>
              <a:gd name="connsiteY107" fmla="*/ 4218340 h 4370740"/>
              <a:gd name="connsiteX108" fmla="*/ 4897120 w 6431280"/>
              <a:gd name="connsiteY108" fmla="*/ 4228500 h 4370740"/>
              <a:gd name="connsiteX109" fmla="*/ 4805680 w 6431280"/>
              <a:gd name="connsiteY109" fmla="*/ 4248820 h 4370740"/>
              <a:gd name="connsiteX110" fmla="*/ 4531360 w 6431280"/>
              <a:gd name="connsiteY110" fmla="*/ 4309780 h 4370740"/>
              <a:gd name="connsiteX111" fmla="*/ 4439920 w 6431280"/>
              <a:gd name="connsiteY111" fmla="*/ 4319940 h 4370740"/>
              <a:gd name="connsiteX112" fmla="*/ 4399280 w 6431280"/>
              <a:gd name="connsiteY112" fmla="*/ 4330100 h 4370740"/>
              <a:gd name="connsiteX113" fmla="*/ 4328160 w 6431280"/>
              <a:gd name="connsiteY113" fmla="*/ 4350420 h 4370740"/>
              <a:gd name="connsiteX114" fmla="*/ 4226560 w 6431280"/>
              <a:gd name="connsiteY114" fmla="*/ 4370740 h 4370740"/>
              <a:gd name="connsiteX115" fmla="*/ 3169920 w 6431280"/>
              <a:gd name="connsiteY115" fmla="*/ 4360580 h 4370740"/>
              <a:gd name="connsiteX116" fmla="*/ 3129280 w 6431280"/>
              <a:gd name="connsiteY116" fmla="*/ 4350420 h 4370740"/>
              <a:gd name="connsiteX117" fmla="*/ 2885440 w 6431280"/>
              <a:gd name="connsiteY117" fmla="*/ 4319940 h 4370740"/>
              <a:gd name="connsiteX118" fmla="*/ 2733040 w 6431280"/>
              <a:gd name="connsiteY118" fmla="*/ 4299620 h 4370740"/>
              <a:gd name="connsiteX119" fmla="*/ 2641600 w 6431280"/>
              <a:gd name="connsiteY119" fmla="*/ 4289460 h 4370740"/>
              <a:gd name="connsiteX120" fmla="*/ 2509520 w 6431280"/>
              <a:gd name="connsiteY120" fmla="*/ 4269140 h 4370740"/>
              <a:gd name="connsiteX121" fmla="*/ 2245360 w 6431280"/>
              <a:gd name="connsiteY121" fmla="*/ 4258980 h 4370740"/>
              <a:gd name="connsiteX122" fmla="*/ 1960880 w 6431280"/>
              <a:gd name="connsiteY122" fmla="*/ 4238660 h 4370740"/>
              <a:gd name="connsiteX123" fmla="*/ 1808480 w 6431280"/>
              <a:gd name="connsiteY123" fmla="*/ 4208180 h 4370740"/>
              <a:gd name="connsiteX124" fmla="*/ 1747520 w 6431280"/>
              <a:gd name="connsiteY124" fmla="*/ 4198020 h 4370740"/>
              <a:gd name="connsiteX125" fmla="*/ 1696720 w 6431280"/>
              <a:gd name="connsiteY125" fmla="*/ 4187860 h 4370740"/>
              <a:gd name="connsiteX126" fmla="*/ 1534160 w 6431280"/>
              <a:gd name="connsiteY126" fmla="*/ 4157380 h 4370740"/>
              <a:gd name="connsiteX127" fmla="*/ 1493520 w 6431280"/>
              <a:gd name="connsiteY127" fmla="*/ 4147220 h 4370740"/>
              <a:gd name="connsiteX128" fmla="*/ 1402080 w 6431280"/>
              <a:gd name="connsiteY128" fmla="*/ 4126900 h 4370740"/>
              <a:gd name="connsiteX129" fmla="*/ 1320800 w 6431280"/>
              <a:gd name="connsiteY129" fmla="*/ 4096420 h 4370740"/>
              <a:gd name="connsiteX130" fmla="*/ 1239520 w 6431280"/>
              <a:gd name="connsiteY130" fmla="*/ 4076100 h 4370740"/>
              <a:gd name="connsiteX131" fmla="*/ 1198880 w 6431280"/>
              <a:gd name="connsiteY131" fmla="*/ 4065940 h 4370740"/>
              <a:gd name="connsiteX132" fmla="*/ 1158240 w 6431280"/>
              <a:gd name="connsiteY132" fmla="*/ 4045620 h 4370740"/>
              <a:gd name="connsiteX133" fmla="*/ 1076960 w 6431280"/>
              <a:gd name="connsiteY133" fmla="*/ 4025300 h 4370740"/>
              <a:gd name="connsiteX134" fmla="*/ 1046480 w 6431280"/>
              <a:gd name="connsiteY134" fmla="*/ 4015140 h 4370740"/>
              <a:gd name="connsiteX135" fmla="*/ 965200 w 6431280"/>
              <a:gd name="connsiteY135" fmla="*/ 3974500 h 4370740"/>
              <a:gd name="connsiteX136" fmla="*/ 924560 w 6431280"/>
              <a:gd name="connsiteY136" fmla="*/ 3964340 h 4370740"/>
              <a:gd name="connsiteX137" fmla="*/ 883920 w 6431280"/>
              <a:gd name="connsiteY137" fmla="*/ 3933860 h 4370740"/>
              <a:gd name="connsiteX138" fmla="*/ 751840 w 6431280"/>
              <a:gd name="connsiteY138" fmla="*/ 3903380 h 4370740"/>
              <a:gd name="connsiteX139" fmla="*/ 650240 w 6431280"/>
              <a:gd name="connsiteY139" fmla="*/ 3883060 h 4370740"/>
              <a:gd name="connsiteX140" fmla="*/ 579120 w 6431280"/>
              <a:gd name="connsiteY140" fmla="*/ 3862740 h 4370740"/>
              <a:gd name="connsiteX141" fmla="*/ 447040 w 6431280"/>
              <a:gd name="connsiteY141" fmla="*/ 3832260 h 4370740"/>
              <a:gd name="connsiteX142" fmla="*/ 375920 w 6431280"/>
              <a:gd name="connsiteY142" fmla="*/ 3781460 h 4370740"/>
              <a:gd name="connsiteX143" fmla="*/ 345440 w 6431280"/>
              <a:gd name="connsiteY143" fmla="*/ 3761140 h 4370740"/>
              <a:gd name="connsiteX144" fmla="*/ 304800 w 6431280"/>
              <a:gd name="connsiteY144" fmla="*/ 3730660 h 4370740"/>
              <a:gd name="connsiteX145" fmla="*/ 274320 w 6431280"/>
              <a:gd name="connsiteY145" fmla="*/ 3700180 h 4370740"/>
              <a:gd name="connsiteX146" fmla="*/ 213360 w 6431280"/>
              <a:gd name="connsiteY146" fmla="*/ 3669700 h 4370740"/>
              <a:gd name="connsiteX147" fmla="*/ 142240 w 6431280"/>
              <a:gd name="connsiteY147" fmla="*/ 3629060 h 4370740"/>
              <a:gd name="connsiteX148" fmla="*/ 71120 w 6431280"/>
              <a:gd name="connsiteY148" fmla="*/ 3578260 h 4370740"/>
              <a:gd name="connsiteX149" fmla="*/ 50800 w 6431280"/>
              <a:gd name="connsiteY149" fmla="*/ 3364900 h 4370740"/>
              <a:gd name="connsiteX150" fmla="*/ 40640 w 6431280"/>
              <a:gd name="connsiteY150" fmla="*/ 3334420 h 4370740"/>
              <a:gd name="connsiteX151" fmla="*/ 20320 w 6431280"/>
              <a:gd name="connsiteY151" fmla="*/ 2928020 h 4370740"/>
              <a:gd name="connsiteX152" fmla="*/ 0 w 6431280"/>
              <a:gd name="connsiteY152" fmla="*/ 2684180 h 4370740"/>
              <a:gd name="connsiteX153" fmla="*/ 10160 w 6431280"/>
              <a:gd name="connsiteY153" fmla="*/ 2501300 h 4370740"/>
              <a:gd name="connsiteX154" fmla="*/ 20320 w 6431280"/>
              <a:gd name="connsiteY154" fmla="*/ 2277780 h 4370740"/>
              <a:gd name="connsiteX155" fmla="*/ 30480 w 6431280"/>
              <a:gd name="connsiteY155" fmla="*/ 2206660 h 4370740"/>
              <a:gd name="connsiteX156" fmla="*/ 50800 w 6431280"/>
              <a:gd name="connsiteY156" fmla="*/ 2033940 h 4370740"/>
              <a:gd name="connsiteX157" fmla="*/ 81280 w 6431280"/>
              <a:gd name="connsiteY157" fmla="*/ 1779940 h 4370740"/>
              <a:gd name="connsiteX158" fmla="*/ 101600 w 6431280"/>
              <a:gd name="connsiteY158" fmla="*/ 1718980 h 4370740"/>
              <a:gd name="connsiteX159" fmla="*/ 172720 w 6431280"/>
              <a:gd name="connsiteY159" fmla="*/ 1556420 h 4370740"/>
              <a:gd name="connsiteX160" fmla="*/ 213360 w 6431280"/>
              <a:gd name="connsiteY160" fmla="*/ 1495460 h 4370740"/>
              <a:gd name="connsiteX161" fmla="*/ 254000 w 6431280"/>
              <a:gd name="connsiteY161" fmla="*/ 1414180 h 4370740"/>
              <a:gd name="connsiteX162" fmla="*/ 274320 w 6431280"/>
              <a:gd name="connsiteY162" fmla="*/ 1373540 h 4370740"/>
              <a:gd name="connsiteX163" fmla="*/ 304800 w 6431280"/>
              <a:gd name="connsiteY163" fmla="*/ 1332900 h 4370740"/>
              <a:gd name="connsiteX164" fmla="*/ 325120 w 6431280"/>
              <a:gd name="connsiteY164" fmla="*/ 1282100 h 4370740"/>
              <a:gd name="connsiteX165" fmla="*/ 345440 w 6431280"/>
              <a:gd name="connsiteY165" fmla="*/ 1251620 h 4370740"/>
              <a:gd name="connsiteX166" fmla="*/ 365760 w 6431280"/>
              <a:gd name="connsiteY166" fmla="*/ 1210980 h 4370740"/>
              <a:gd name="connsiteX167" fmla="*/ 467360 w 6431280"/>
              <a:gd name="connsiteY167" fmla="*/ 1078900 h 4370740"/>
              <a:gd name="connsiteX168" fmla="*/ 487680 w 6431280"/>
              <a:gd name="connsiteY168" fmla="*/ 1048420 h 4370740"/>
              <a:gd name="connsiteX169" fmla="*/ 538480 w 6431280"/>
              <a:gd name="connsiteY169" fmla="*/ 987460 h 4370740"/>
              <a:gd name="connsiteX170" fmla="*/ 568960 w 6431280"/>
              <a:gd name="connsiteY170" fmla="*/ 916340 h 4370740"/>
              <a:gd name="connsiteX171" fmla="*/ 579120 w 6431280"/>
              <a:gd name="connsiteY171" fmla="*/ 885860 h 4370740"/>
              <a:gd name="connsiteX172" fmla="*/ 599440 w 6431280"/>
              <a:gd name="connsiteY172" fmla="*/ 855380 h 4370740"/>
              <a:gd name="connsiteX173" fmla="*/ 619760 w 6431280"/>
              <a:gd name="connsiteY173" fmla="*/ 784260 h 4370740"/>
              <a:gd name="connsiteX174" fmla="*/ 609600 w 6431280"/>
              <a:gd name="connsiteY174" fmla="*/ 692820 h 4370740"/>
              <a:gd name="connsiteX175" fmla="*/ 599440 w 6431280"/>
              <a:gd name="connsiteY175" fmla="*/ 662340 h 4370740"/>
              <a:gd name="connsiteX176" fmla="*/ 579120 w 6431280"/>
              <a:gd name="connsiteY176" fmla="*/ 621700 h 4370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6431280" h="4370740">
                <a:moveTo>
                  <a:pt x="528320" y="621700"/>
                </a:moveTo>
                <a:cubicBezTo>
                  <a:pt x="601560" y="563108"/>
                  <a:pt x="563786" y="596394"/>
                  <a:pt x="640080" y="520100"/>
                </a:cubicBezTo>
                <a:cubicBezTo>
                  <a:pt x="660400" y="499780"/>
                  <a:pt x="683798" y="482129"/>
                  <a:pt x="701040" y="459140"/>
                </a:cubicBezTo>
                <a:cubicBezTo>
                  <a:pt x="711200" y="445593"/>
                  <a:pt x="720129" y="431030"/>
                  <a:pt x="731520" y="418500"/>
                </a:cubicBezTo>
                <a:lnTo>
                  <a:pt x="843280" y="306740"/>
                </a:lnTo>
                <a:cubicBezTo>
                  <a:pt x="856827" y="293193"/>
                  <a:pt x="873293" y="282040"/>
                  <a:pt x="883920" y="266100"/>
                </a:cubicBezTo>
                <a:cubicBezTo>
                  <a:pt x="890693" y="255940"/>
                  <a:pt x="895606" y="244254"/>
                  <a:pt x="904240" y="235620"/>
                </a:cubicBezTo>
                <a:cubicBezTo>
                  <a:pt x="951967" y="187893"/>
                  <a:pt x="946050" y="203020"/>
                  <a:pt x="995680" y="174660"/>
                </a:cubicBezTo>
                <a:cubicBezTo>
                  <a:pt x="1019624" y="160978"/>
                  <a:pt x="1044994" y="139436"/>
                  <a:pt x="1066800" y="123860"/>
                </a:cubicBezTo>
                <a:cubicBezTo>
                  <a:pt x="1076736" y="116763"/>
                  <a:pt x="1086057" y="108350"/>
                  <a:pt x="1097280" y="103540"/>
                </a:cubicBezTo>
                <a:cubicBezTo>
                  <a:pt x="1110115" y="98039"/>
                  <a:pt x="1124845" y="98283"/>
                  <a:pt x="1137920" y="93380"/>
                </a:cubicBezTo>
                <a:cubicBezTo>
                  <a:pt x="1152101" y="88062"/>
                  <a:pt x="1164639" y="79026"/>
                  <a:pt x="1178560" y="73060"/>
                </a:cubicBezTo>
                <a:cubicBezTo>
                  <a:pt x="1197428" y="64974"/>
                  <a:pt x="1231062" y="57036"/>
                  <a:pt x="1249680" y="52740"/>
                </a:cubicBezTo>
                <a:cubicBezTo>
                  <a:pt x="1280104" y="45719"/>
                  <a:pt x="1310102" y="35999"/>
                  <a:pt x="1341120" y="32420"/>
                </a:cubicBezTo>
                <a:cubicBezTo>
                  <a:pt x="1398413" y="25809"/>
                  <a:pt x="1456267" y="25647"/>
                  <a:pt x="1513840" y="22260"/>
                </a:cubicBezTo>
                <a:cubicBezTo>
                  <a:pt x="1527387" y="18873"/>
                  <a:pt x="1540706" y="14396"/>
                  <a:pt x="1554480" y="12100"/>
                </a:cubicBezTo>
                <a:cubicBezTo>
                  <a:pt x="1696237" y="-11526"/>
                  <a:pt x="1741769" y="5595"/>
                  <a:pt x="1930400" y="12100"/>
                </a:cubicBezTo>
                <a:lnTo>
                  <a:pt x="1991360" y="32420"/>
                </a:lnTo>
                <a:cubicBezTo>
                  <a:pt x="2001520" y="35807"/>
                  <a:pt x="2011174" y="41610"/>
                  <a:pt x="2021840" y="42580"/>
                </a:cubicBezTo>
                <a:lnTo>
                  <a:pt x="2133600" y="52740"/>
                </a:lnTo>
                <a:cubicBezTo>
                  <a:pt x="2251166" y="82131"/>
                  <a:pt x="2135887" y="56165"/>
                  <a:pt x="2397760" y="73060"/>
                </a:cubicBezTo>
                <a:cubicBezTo>
                  <a:pt x="2428364" y="75034"/>
                  <a:pt x="2458720" y="79833"/>
                  <a:pt x="2489200" y="83220"/>
                </a:cubicBezTo>
                <a:cubicBezTo>
                  <a:pt x="2506242" y="88901"/>
                  <a:pt x="2544083" y="102380"/>
                  <a:pt x="2560320" y="103540"/>
                </a:cubicBezTo>
                <a:cubicBezTo>
                  <a:pt x="2641464" y="109336"/>
                  <a:pt x="2722880" y="110313"/>
                  <a:pt x="2804160" y="113700"/>
                </a:cubicBezTo>
                <a:cubicBezTo>
                  <a:pt x="2817707" y="117087"/>
                  <a:pt x="2831169" y="120831"/>
                  <a:pt x="2844800" y="123860"/>
                </a:cubicBezTo>
                <a:cubicBezTo>
                  <a:pt x="3076838" y="175424"/>
                  <a:pt x="3224383" y="139239"/>
                  <a:pt x="3535680" y="144180"/>
                </a:cubicBezTo>
                <a:cubicBezTo>
                  <a:pt x="3620725" y="165441"/>
                  <a:pt x="3568212" y="154800"/>
                  <a:pt x="3718560" y="164500"/>
                </a:cubicBezTo>
                <a:lnTo>
                  <a:pt x="3891280" y="174660"/>
                </a:lnTo>
                <a:cubicBezTo>
                  <a:pt x="3914987" y="178047"/>
                  <a:pt x="3938839" y="180536"/>
                  <a:pt x="3962400" y="184820"/>
                </a:cubicBezTo>
                <a:cubicBezTo>
                  <a:pt x="3976138" y="187318"/>
                  <a:pt x="3989151" y="193543"/>
                  <a:pt x="4003040" y="194980"/>
                </a:cubicBezTo>
                <a:cubicBezTo>
                  <a:pt x="4087526" y="203720"/>
                  <a:pt x="4257040" y="215300"/>
                  <a:pt x="4257040" y="215300"/>
                </a:cubicBezTo>
                <a:cubicBezTo>
                  <a:pt x="4348054" y="245638"/>
                  <a:pt x="4199972" y="199015"/>
                  <a:pt x="4419600" y="235620"/>
                </a:cubicBezTo>
                <a:cubicBezTo>
                  <a:pt x="4437590" y="238618"/>
                  <a:pt x="4453323" y="249536"/>
                  <a:pt x="4470400" y="255940"/>
                </a:cubicBezTo>
                <a:cubicBezTo>
                  <a:pt x="4597477" y="303594"/>
                  <a:pt x="4375012" y="215059"/>
                  <a:pt x="4541520" y="286420"/>
                </a:cubicBezTo>
                <a:cubicBezTo>
                  <a:pt x="4551364" y="290639"/>
                  <a:pt x="4562156" y="292361"/>
                  <a:pt x="4572000" y="296580"/>
                </a:cubicBezTo>
                <a:cubicBezTo>
                  <a:pt x="4585921" y="302546"/>
                  <a:pt x="4598272" y="312111"/>
                  <a:pt x="4612640" y="316900"/>
                </a:cubicBezTo>
                <a:cubicBezTo>
                  <a:pt x="4629023" y="322361"/>
                  <a:pt x="4646935" y="321982"/>
                  <a:pt x="4663440" y="327060"/>
                </a:cubicBezTo>
                <a:cubicBezTo>
                  <a:pt x="4695250" y="336848"/>
                  <a:pt x="4739290" y="357440"/>
                  <a:pt x="4775200" y="367700"/>
                </a:cubicBezTo>
                <a:cubicBezTo>
                  <a:pt x="4788626" y="371536"/>
                  <a:pt x="4802465" y="373848"/>
                  <a:pt x="4815840" y="377860"/>
                </a:cubicBezTo>
                <a:cubicBezTo>
                  <a:pt x="4836356" y="384015"/>
                  <a:pt x="4856020" y="392985"/>
                  <a:pt x="4876800" y="398180"/>
                </a:cubicBezTo>
                <a:cubicBezTo>
                  <a:pt x="4890347" y="401567"/>
                  <a:pt x="4904014" y="404504"/>
                  <a:pt x="4917440" y="408340"/>
                </a:cubicBezTo>
                <a:cubicBezTo>
                  <a:pt x="4951437" y="418054"/>
                  <a:pt x="4984425" y="431609"/>
                  <a:pt x="5019040" y="438820"/>
                </a:cubicBezTo>
                <a:cubicBezTo>
                  <a:pt x="5065928" y="448588"/>
                  <a:pt x="5114037" y="451266"/>
                  <a:pt x="5161280" y="459140"/>
                </a:cubicBezTo>
                <a:lnTo>
                  <a:pt x="5222240" y="469300"/>
                </a:lnTo>
                <a:cubicBezTo>
                  <a:pt x="5255906" y="482767"/>
                  <a:pt x="5299217" y="501244"/>
                  <a:pt x="5334000" y="509940"/>
                </a:cubicBezTo>
                <a:cubicBezTo>
                  <a:pt x="5407492" y="528313"/>
                  <a:pt x="5416420" y="529586"/>
                  <a:pt x="5486400" y="550580"/>
                </a:cubicBezTo>
                <a:cubicBezTo>
                  <a:pt x="5496658" y="553657"/>
                  <a:pt x="5507301" y="555951"/>
                  <a:pt x="5516880" y="560740"/>
                </a:cubicBezTo>
                <a:cubicBezTo>
                  <a:pt x="5527802" y="566201"/>
                  <a:pt x="5536438" y="575599"/>
                  <a:pt x="5547360" y="581060"/>
                </a:cubicBezTo>
                <a:cubicBezTo>
                  <a:pt x="5556939" y="585849"/>
                  <a:pt x="5567812" y="587460"/>
                  <a:pt x="5577840" y="591220"/>
                </a:cubicBezTo>
                <a:cubicBezTo>
                  <a:pt x="5594917" y="597624"/>
                  <a:pt x="5612328" y="603384"/>
                  <a:pt x="5628640" y="611540"/>
                </a:cubicBezTo>
                <a:cubicBezTo>
                  <a:pt x="5639562" y="617001"/>
                  <a:pt x="5648198" y="626399"/>
                  <a:pt x="5659120" y="631860"/>
                </a:cubicBezTo>
                <a:cubicBezTo>
                  <a:pt x="5683417" y="644009"/>
                  <a:pt x="5714020" y="653547"/>
                  <a:pt x="5740400" y="662340"/>
                </a:cubicBezTo>
                <a:cubicBezTo>
                  <a:pt x="5802705" y="724645"/>
                  <a:pt x="5732385" y="663413"/>
                  <a:pt x="5831840" y="713140"/>
                </a:cubicBezTo>
                <a:cubicBezTo>
                  <a:pt x="5846986" y="720713"/>
                  <a:pt x="5858701" y="733778"/>
                  <a:pt x="5872480" y="743620"/>
                </a:cubicBezTo>
                <a:cubicBezTo>
                  <a:pt x="5882416" y="750717"/>
                  <a:pt x="5892038" y="758479"/>
                  <a:pt x="5902960" y="763940"/>
                </a:cubicBezTo>
                <a:cubicBezTo>
                  <a:pt x="5943310" y="784115"/>
                  <a:pt x="5926484" y="761143"/>
                  <a:pt x="5963920" y="794420"/>
                </a:cubicBezTo>
                <a:cubicBezTo>
                  <a:pt x="5985398" y="813512"/>
                  <a:pt x="6004560" y="835060"/>
                  <a:pt x="6024880" y="855380"/>
                </a:cubicBezTo>
                <a:lnTo>
                  <a:pt x="6055360" y="885860"/>
                </a:lnTo>
                <a:lnTo>
                  <a:pt x="6085840" y="916340"/>
                </a:lnTo>
                <a:cubicBezTo>
                  <a:pt x="6111377" y="992952"/>
                  <a:pt x="6076929" y="898518"/>
                  <a:pt x="6116320" y="977300"/>
                </a:cubicBezTo>
                <a:cubicBezTo>
                  <a:pt x="6121109" y="986879"/>
                  <a:pt x="6121691" y="998201"/>
                  <a:pt x="6126480" y="1007780"/>
                </a:cubicBezTo>
                <a:cubicBezTo>
                  <a:pt x="6131941" y="1018702"/>
                  <a:pt x="6140870" y="1027586"/>
                  <a:pt x="6146800" y="1038260"/>
                </a:cubicBezTo>
                <a:cubicBezTo>
                  <a:pt x="6157833" y="1058119"/>
                  <a:pt x="6166247" y="1079361"/>
                  <a:pt x="6177280" y="1099220"/>
                </a:cubicBezTo>
                <a:cubicBezTo>
                  <a:pt x="6183210" y="1109894"/>
                  <a:pt x="6192139" y="1118778"/>
                  <a:pt x="6197600" y="1129700"/>
                </a:cubicBezTo>
                <a:cubicBezTo>
                  <a:pt x="6202389" y="1139279"/>
                  <a:pt x="6203541" y="1150336"/>
                  <a:pt x="6207760" y="1160180"/>
                </a:cubicBezTo>
                <a:cubicBezTo>
                  <a:pt x="6213726" y="1174101"/>
                  <a:pt x="6222114" y="1186899"/>
                  <a:pt x="6228080" y="1200820"/>
                </a:cubicBezTo>
                <a:cubicBezTo>
                  <a:pt x="6232299" y="1210664"/>
                  <a:pt x="6232299" y="1222389"/>
                  <a:pt x="6238240" y="1231300"/>
                </a:cubicBezTo>
                <a:cubicBezTo>
                  <a:pt x="6246210" y="1243255"/>
                  <a:pt x="6258560" y="1251620"/>
                  <a:pt x="6268720" y="1261780"/>
                </a:cubicBezTo>
                <a:cubicBezTo>
                  <a:pt x="6273876" y="1282403"/>
                  <a:pt x="6280295" y="1312494"/>
                  <a:pt x="6289040" y="1332900"/>
                </a:cubicBezTo>
                <a:cubicBezTo>
                  <a:pt x="6295006" y="1346821"/>
                  <a:pt x="6303735" y="1359478"/>
                  <a:pt x="6309360" y="1373540"/>
                </a:cubicBezTo>
                <a:cubicBezTo>
                  <a:pt x="6345632" y="1464220"/>
                  <a:pt x="6310906" y="1406339"/>
                  <a:pt x="6350000" y="1464980"/>
                </a:cubicBezTo>
                <a:cubicBezTo>
                  <a:pt x="6353387" y="1478527"/>
                  <a:pt x="6355257" y="1492545"/>
                  <a:pt x="6360160" y="1505620"/>
                </a:cubicBezTo>
                <a:cubicBezTo>
                  <a:pt x="6365478" y="1519801"/>
                  <a:pt x="6376128" y="1531753"/>
                  <a:pt x="6380480" y="1546260"/>
                </a:cubicBezTo>
                <a:cubicBezTo>
                  <a:pt x="6386399" y="1565991"/>
                  <a:pt x="6387253" y="1586900"/>
                  <a:pt x="6390640" y="1607220"/>
                </a:cubicBezTo>
                <a:cubicBezTo>
                  <a:pt x="6394027" y="1661407"/>
                  <a:pt x="6393464" y="1715985"/>
                  <a:pt x="6400800" y="1769780"/>
                </a:cubicBezTo>
                <a:cubicBezTo>
                  <a:pt x="6403694" y="1791003"/>
                  <a:pt x="6419974" y="1809352"/>
                  <a:pt x="6421120" y="1830740"/>
                </a:cubicBezTo>
                <a:cubicBezTo>
                  <a:pt x="6430180" y="1999865"/>
                  <a:pt x="6427893" y="2169407"/>
                  <a:pt x="6431280" y="2338740"/>
                </a:cubicBezTo>
                <a:cubicBezTo>
                  <a:pt x="6427893" y="2480980"/>
                  <a:pt x="6427300" y="2623314"/>
                  <a:pt x="6421120" y="2765460"/>
                </a:cubicBezTo>
                <a:cubicBezTo>
                  <a:pt x="6420513" y="2779410"/>
                  <a:pt x="6415066" y="2792754"/>
                  <a:pt x="6410960" y="2806100"/>
                </a:cubicBezTo>
                <a:cubicBezTo>
                  <a:pt x="6401511" y="2836808"/>
                  <a:pt x="6388272" y="2866371"/>
                  <a:pt x="6380480" y="2897540"/>
                </a:cubicBezTo>
                <a:cubicBezTo>
                  <a:pt x="6373707" y="2924633"/>
                  <a:pt x="6368991" y="2952326"/>
                  <a:pt x="6360160" y="2978820"/>
                </a:cubicBezTo>
                <a:cubicBezTo>
                  <a:pt x="6356773" y="2988980"/>
                  <a:pt x="6352323" y="2998845"/>
                  <a:pt x="6350000" y="3009300"/>
                </a:cubicBezTo>
                <a:cubicBezTo>
                  <a:pt x="6345531" y="3029410"/>
                  <a:pt x="6346769" y="3050860"/>
                  <a:pt x="6339840" y="3070260"/>
                </a:cubicBezTo>
                <a:cubicBezTo>
                  <a:pt x="6329652" y="3098787"/>
                  <a:pt x="6310450" y="3123415"/>
                  <a:pt x="6299200" y="3151540"/>
                </a:cubicBezTo>
                <a:cubicBezTo>
                  <a:pt x="6283290" y="3191314"/>
                  <a:pt x="6273602" y="3233349"/>
                  <a:pt x="6258560" y="3273460"/>
                </a:cubicBezTo>
                <a:cubicBezTo>
                  <a:pt x="6253242" y="3287641"/>
                  <a:pt x="6244206" y="3300179"/>
                  <a:pt x="6238240" y="3314100"/>
                </a:cubicBezTo>
                <a:cubicBezTo>
                  <a:pt x="6234021" y="3323944"/>
                  <a:pt x="6231022" y="3334282"/>
                  <a:pt x="6228080" y="3344580"/>
                </a:cubicBezTo>
                <a:cubicBezTo>
                  <a:pt x="6224244" y="3358006"/>
                  <a:pt x="6223421" y="3372385"/>
                  <a:pt x="6217920" y="3385220"/>
                </a:cubicBezTo>
                <a:cubicBezTo>
                  <a:pt x="6213325" y="3395941"/>
                  <a:pt x="6170094" y="3452871"/>
                  <a:pt x="6167120" y="3456340"/>
                </a:cubicBezTo>
                <a:cubicBezTo>
                  <a:pt x="6157769" y="3467249"/>
                  <a:pt x="6145838" y="3475782"/>
                  <a:pt x="6136640" y="3486820"/>
                </a:cubicBezTo>
                <a:cubicBezTo>
                  <a:pt x="6128823" y="3496201"/>
                  <a:pt x="6124361" y="3508110"/>
                  <a:pt x="6116320" y="3517300"/>
                </a:cubicBezTo>
                <a:cubicBezTo>
                  <a:pt x="6100551" y="3535322"/>
                  <a:pt x="6081289" y="3550078"/>
                  <a:pt x="6065520" y="3568100"/>
                </a:cubicBezTo>
                <a:cubicBezTo>
                  <a:pt x="6057479" y="3577290"/>
                  <a:pt x="6053834" y="3589946"/>
                  <a:pt x="6045200" y="3598580"/>
                </a:cubicBezTo>
                <a:cubicBezTo>
                  <a:pt x="6036566" y="3607214"/>
                  <a:pt x="6024101" y="3611083"/>
                  <a:pt x="6014720" y="3618900"/>
                </a:cubicBezTo>
                <a:cubicBezTo>
                  <a:pt x="6003682" y="3628098"/>
                  <a:pt x="5995278" y="3640182"/>
                  <a:pt x="5984240" y="3649380"/>
                </a:cubicBezTo>
                <a:cubicBezTo>
                  <a:pt x="5954576" y="3674100"/>
                  <a:pt x="5923406" y="3696957"/>
                  <a:pt x="5892800" y="3720500"/>
                </a:cubicBezTo>
                <a:cubicBezTo>
                  <a:pt x="5865956" y="3741149"/>
                  <a:pt x="5838613" y="3761140"/>
                  <a:pt x="5811520" y="3781460"/>
                </a:cubicBezTo>
                <a:cubicBezTo>
                  <a:pt x="5714888" y="3853934"/>
                  <a:pt x="5836763" y="3766314"/>
                  <a:pt x="5709920" y="3842420"/>
                </a:cubicBezTo>
                <a:cubicBezTo>
                  <a:pt x="5695400" y="3851132"/>
                  <a:pt x="5684655" y="3865804"/>
                  <a:pt x="5669280" y="3872900"/>
                </a:cubicBezTo>
                <a:cubicBezTo>
                  <a:pt x="5640108" y="3886364"/>
                  <a:pt x="5577840" y="3903380"/>
                  <a:pt x="5577840" y="3903380"/>
                </a:cubicBezTo>
                <a:cubicBezTo>
                  <a:pt x="5506420" y="3956945"/>
                  <a:pt x="5569258" y="3913603"/>
                  <a:pt x="5476240" y="3964340"/>
                </a:cubicBezTo>
                <a:cubicBezTo>
                  <a:pt x="5458904" y="3973796"/>
                  <a:pt x="5442702" y="3985230"/>
                  <a:pt x="5425440" y="3994820"/>
                </a:cubicBezTo>
                <a:cubicBezTo>
                  <a:pt x="5398885" y="4009573"/>
                  <a:pt x="5362259" y="4026040"/>
                  <a:pt x="5334000" y="4035460"/>
                </a:cubicBezTo>
                <a:cubicBezTo>
                  <a:pt x="5320753" y="4039876"/>
                  <a:pt x="5306907" y="4042233"/>
                  <a:pt x="5293360" y="4045620"/>
                </a:cubicBezTo>
                <a:cubicBezTo>
                  <a:pt x="5243313" y="4083155"/>
                  <a:pt x="5221167" y="4103551"/>
                  <a:pt x="5151120" y="4126900"/>
                </a:cubicBezTo>
                <a:cubicBezTo>
                  <a:pt x="5140960" y="4130287"/>
                  <a:pt x="5130219" y="4132271"/>
                  <a:pt x="5120640" y="4137060"/>
                </a:cubicBezTo>
                <a:cubicBezTo>
                  <a:pt x="5011127" y="4191817"/>
                  <a:pt x="5212956" y="4111295"/>
                  <a:pt x="5029200" y="4187860"/>
                </a:cubicBezTo>
                <a:cubicBezTo>
                  <a:pt x="4976521" y="4209810"/>
                  <a:pt x="4974985" y="4204801"/>
                  <a:pt x="4927600" y="4218340"/>
                </a:cubicBezTo>
                <a:cubicBezTo>
                  <a:pt x="4917302" y="4221282"/>
                  <a:pt x="4907510" y="4225903"/>
                  <a:pt x="4897120" y="4228500"/>
                </a:cubicBezTo>
                <a:cubicBezTo>
                  <a:pt x="4866829" y="4236073"/>
                  <a:pt x="4836104" y="4241799"/>
                  <a:pt x="4805680" y="4248820"/>
                </a:cubicBezTo>
                <a:cubicBezTo>
                  <a:pt x="4794569" y="4251384"/>
                  <a:pt x="4576956" y="4304714"/>
                  <a:pt x="4531360" y="4309780"/>
                </a:cubicBezTo>
                <a:lnTo>
                  <a:pt x="4439920" y="4319940"/>
                </a:lnTo>
                <a:cubicBezTo>
                  <a:pt x="4426373" y="4323327"/>
                  <a:pt x="4412706" y="4326264"/>
                  <a:pt x="4399280" y="4330100"/>
                </a:cubicBezTo>
                <a:cubicBezTo>
                  <a:pt x="4345971" y="4345331"/>
                  <a:pt x="4391684" y="4336808"/>
                  <a:pt x="4328160" y="4350420"/>
                </a:cubicBezTo>
                <a:cubicBezTo>
                  <a:pt x="4294389" y="4357657"/>
                  <a:pt x="4226560" y="4370740"/>
                  <a:pt x="4226560" y="4370740"/>
                </a:cubicBezTo>
                <a:lnTo>
                  <a:pt x="3169920" y="4360580"/>
                </a:lnTo>
                <a:cubicBezTo>
                  <a:pt x="3155959" y="4360321"/>
                  <a:pt x="3143121" y="4352265"/>
                  <a:pt x="3129280" y="4350420"/>
                </a:cubicBezTo>
                <a:cubicBezTo>
                  <a:pt x="2650270" y="4286552"/>
                  <a:pt x="3438991" y="4405102"/>
                  <a:pt x="2885440" y="4319940"/>
                </a:cubicBezTo>
                <a:cubicBezTo>
                  <a:pt x="2814531" y="4296304"/>
                  <a:pt x="2872262" y="4312879"/>
                  <a:pt x="2733040" y="4299620"/>
                </a:cubicBezTo>
                <a:cubicBezTo>
                  <a:pt x="2702511" y="4296712"/>
                  <a:pt x="2671999" y="4293513"/>
                  <a:pt x="2641600" y="4289460"/>
                </a:cubicBezTo>
                <a:cubicBezTo>
                  <a:pt x="2607284" y="4284884"/>
                  <a:pt x="2542601" y="4271145"/>
                  <a:pt x="2509520" y="4269140"/>
                </a:cubicBezTo>
                <a:cubicBezTo>
                  <a:pt x="2421563" y="4263809"/>
                  <a:pt x="2333413" y="4262367"/>
                  <a:pt x="2245360" y="4258980"/>
                </a:cubicBezTo>
                <a:cubicBezTo>
                  <a:pt x="2120347" y="4227727"/>
                  <a:pt x="2250428" y="4257341"/>
                  <a:pt x="1960880" y="4238660"/>
                </a:cubicBezTo>
                <a:cubicBezTo>
                  <a:pt x="1892405" y="4234242"/>
                  <a:pt x="1877666" y="4223006"/>
                  <a:pt x="1808480" y="4208180"/>
                </a:cubicBezTo>
                <a:cubicBezTo>
                  <a:pt x="1788337" y="4203864"/>
                  <a:pt x="1767788" y="4201705"/>
                  <a:pt x="1747520" y="4198020"/>
                </a:cubicBezTo>
                <a:cubicBezTo>
                  <a:pt x="1730530" y="4194931"/>
                  <a:pt x="1713710" y="4190949"/>
                  <a:pt x="1696720" y="4187860"/>
                </a:cubicBezTo>
                <a:cubicBezTo>
                  <a:pt x="1633852" y="4176429"/>
                  <a:pt x="1602044" y="4174351"/>
                  <a:pt x="1534160" y="4157380"/>
                </a:cubicBezTo>
                <a:cubicBezTo>
                  <a:pt x="1520613" y="4153993"/>
                  <a:pt x="1507151" y="4150249"/>
                  <a:pt x="1493520" y="4147220"/>
                </a:cubicBezTo>
                <a:cubicBezTo>
                  <a:pt x="1446380" y="4136744"/>
                  <a:pt x="1445442" y="4139289"/>
                  <a:pt x="1402080" y="4126900"/>
                </a:cubicBezTo>
                <a:cubicBezTo>
                  <a:pt x="1308012" y="4100023"/>
                  <a:pt x="1460366" y="4139363"/>
                  <a:pt x="1320800" y="4096420"/>
                </a:cubicBezTo>
                <a:cubicBezTo>
                  <a:pt x="1294108" y="4088207"/>
                  <a:pt x="1266613" y="4082873"/>
                  <a:pt x="1239520" y="4076100"/>
                </a:cubicBezTo>
                <a:cubicBezTo>
                  <a:pt x="1225973" y="4072713"/>
                  <a:pt x="1211369" y="4072185"/>
                  <a:pt x="1198880" y="4065940"/>
                </a:cubicBezTo>
                <a:cubicBezTo>
                  <a:pt x="1185333" y="4059167"/>
                  <a:pt x="1172608" y="4050409"/>
                  <a:pt x="1158240" y="4045620"/>
                </a:cubicBezTo>
                <a:cubicBezTo>
                  <a:pt x="1131746" y="4036789"/>
                  <a:pt x="1103454" y="4034131"/>
                  <a:pt x="1076960" y="4025300"/>
                </a:cubicBezTo>
                <a:cubicBezTo>
                  <a:pt x="1066800" y="4021913"/>
                  <a:pt x="1056230" y="4019572"/>
                  <a:pt x="1046480" y="4015140"/>
                </a:cubicBezTo>
                <a:cubicBezTo>
                  <a:pt x="1018904" y="4002605"/>
                  <a:pt x="994587" y="3981847"/>
                  <a:pt x="965200" y="3974500"/>
                </a:cubicBezTo>
                <a:lnTo>
                  <a:pt x="924560" y="3964340"/>
                </a:lnTo>
                <a:cubicBezTo>
                  <a:pt x="911013" y="3954180"/>
                  <a:pt x="899066" y="3941433"/>
                  <a:pt x="883920" y="3933860"/>
                </a:cubicBezTo>
                <a:cubicBezTo>
                  <a:pt x="834769" y="3909285"/>
                  <a:pt x="805561" y="3912860"/>
                  <a:pt x="751840" y="3903380"/>
                </a:cubicBezTo>
                <a:cubicBezTo>
                  <a:pt x="717828" y="3897378"/>
                  <a:pt x="684011" y="3890297"/>
                  <a:pt x="650240" y="3883060"/>
                </a:cubicBezTo>
                <a:cubicBezTo>
                  <a:pt x="571270" y="3866138"/>
                  <a:pt x="644276" y="3880510"/>
                  <a:pt x="579120" y="3862740"/>
                </a:cubicBezTo>
                <a:cubicBezTo>
                  <a:pt x="511722" y="3844359"/>
                  <a:pt x="506282" y="3844108"/>
                  <a:pt x="447040" y="3832260"/>
                </a:cubicBezTo>
                <a:cubicBezTo>
                  <a:pt x="371840" y="3794660"/>
                  <a:pt x="437704" y="3832947"/>
                  <a:pt x="375920" y="3781460"/>
                </a:cubicBezTo>
                <a:cubicBezTo>
                  <a:pt x="366539" y="3773643"/>
                  <a:pt x="355376" y="3768237"/>
                  <a:pt x="345440" y="3761140"/>
                </a:cubicBezTo>
                <a:cubicBezTo>
                  <a:pt x="331661" y="3751298"/>
                  <a:pt x="317657" y="3741680"/>
                  <a:pt x="304800" y="3730660"/>
                </a:cubicBezTo>
                <a:cubicBezTo>
                  <a:pt x="293891" y="3721309"/>
                  <a:pt x="286275" y="3708150"/>
                  <a:pt x="274320" y="3700180"/>
                </a:cubicBezTo>
                <a:cubicBezTo>
                  <a:pt x="255417" y="3687578"/>
                  <a:pt x="233363" y="3680471"/>
                  <a:pt x="213360" y="3669700"/>
                </a:cubicBezTo>
                <a:cubicBezTo>
                  <a:pt x="189319" y="3656755"/>
                  <a:pt x="165653" y="3643108"/>
                  <a:pt x="142240" y="3629060"/>
                </a:cubicBezTo>
                <a:cubicBezTo>
                  <a:pt x="117479" y="3614204"/>
                  <a:pt x="94059" y="3595464"/>
                  <a:pt x="71120" y="3578260"/>
                </a:cubicBezTo>
                <a:cubicBezTo>
                  <a:pt x="39767" y="3484200"/>
                  <a:pt x="72308" y="3590735"/>
                  <a:pt x="50800" y="3364900"/>
                </a:cubicBezTo>
                <a:cubicBezTo>
                  <a:pt x="49785" y="3354239"/>
                  <a:pt x="44027" y="3344580"/>
                  <a:pt x="40640" y="3334420"/>
                </a:cubicBezTo>
                <a:cubicBezTo>
                  <a:pt x="13631" y="3145359"/>
                  <a:pt x="36043" y="3321102"/>
                  <a:pt x="20320" y="2928020"/>
                </a:cubicBezTo>
                <a:cubicBezTo>
                  <a:pt x="13894" y="2767378"/>
                  <a:pt x="16182" y="2797452"/>
                  <a:pt x="0" y="2684180"/>
                </a:cubicBezTo>
                <a:cubicBezTo>
                  <a:pt x="3387" y="2623220"/>
                  <a:pt x="7111" y="2562278"/>
                  <a:pt x="10160" y="2501300"/>
                </a:cubicBezTo>
                <a:cubicBezTo>
                  <a:pt x="13885" y="2426809"/>
                  <a:pt x="15188" y="2352187"/>
                  <a:pt x="20320" y="2277780"/>
                </a:cubicBezTo>
                <a:cubicBezTo>
                  <a:pt x="21968" y="2253889"/>
                  <a:pt x="27510" y="2230422"/>
                  <a:pt x="30480" y="2206660"/>
                </a:cubicBezTo>
                <a:cubicBezTo>
                  <a:pt x="37670" y="2149137"/>
                  <a:pt x="44624" y="2091580"/>
                  <a:pt x="50800" y="2033940"/>
                </a:cubicBezTo>
                <a:cubicBezTo>
                  <a:pt x="61640" y="1932768"/>
                  <a:pt x="60351" y="1884584"/>
                  <a:pt x="81280" y="1779940"/>
                </a:cubicBezTo>
                <a:cubicBezTo>
                  <a:pt x="85481" y="1758937"/>
                  <a:pt x="93362" y="1738752"/>
                  <a:pt x="101600" y="1718980"/>
                </a:cubicBezTo>
                <a:cubicBezTo>
                  <a:pt x="105360" y="1709955"/>
                  <a:pt x="150897" y="1592792"/>
                  <a:pt x="172720" y="1556420"/>
                </a:cubicBezTo>
                <a:cubicBezTo>
                  <a:pt x="185285" y="1535479"/>
                  <a:pt x="201243" y="1516664"/>
                  <a:pt x="213360" y="1495460"/>
                </a:cubicBezTo>
                <a:cubicBezTo>
                  <a:pt x="228389" y="1469160"/>
                  <a:pt x="240453" y="1441273"/>
                  <a:pt x="254000" y="1414180"/>
                </a:cubicBezTo>
                <a:cubicBezTo>
                  <a:pt x="260773" y="1400633"/>
                  <a:pt x="265233" y="1385657"/>
                  <a:pt x="274320" y="1373540"/>
                </a:cubicBezTo>
                <a:cubicBezTo>
                  <a:pt x="284480" y="1359993"/>
                  <a:pt x="296576" y="1347702"/>
                  <a:pt x="304800" y="1332900"/>
                </a:cubicBezTo>
                <a:cubicBezTo>
                  <a:pt x="313657" y="1316957"/>
                  <a:pt x="316964" y="1298412"/>
                  <a:pt x="325120" y="1282100"/>
                </a:cubicBezTo>
                <a:cubicBezTo>
                  <a:pt x="330581" y="1271178"/>
                  <a:pt x="339382" y="1262222"/>
                  <a:pt x="345440" y="1251620"/>
                </a:cubicBezTo>
                <a:cubicBezTo>
                  <a:pt x="352954" y="1238470"/>
                  <a:pt x="357822" y="1223879"/>
                  <a:pt x="365760" y="1210980"/>
                </a:cubicBezTo>
                <a:cubicBezTo>
                  <a:pt x="464092" y="1051191"/>
                  <a:pt x="386830" y="1172852"/>
                  <a:pt x="467360" y="1078900"/>
                </a:cubicBezTo>
                <a:cubicBezTo>
                  <a:pt x="475307" y="1069629"/>
                  <a:pt x="480183" y="1058059"/>
                  <a:pt x="487680" y="1048420"/>
                </a:cubicBezTo>
                <a:cubicBezTo>
                  <a:pt x="503919" y="1027541"/>
                  <a:pt x="521547" y="1007780"/>
                  <a:pt x="538480" y="987460"/>
                </a:cubicBezTo>
                <a:cubicBezTo>
                  <a:pt x="559625" y="902880"/>
                  <a:pt x="533878" y="986504"/>
                  <a:pt x="568960" y="916340"/>
                </a:cubicBezTo>
                <a:cubicBezTo>
                  <a:pt x="573749" y="906761"/>
                  <a:pt x="574331" y="895439"/>
                  <a:pt x="579120" y="885860"/>
                </a:cubicBezTo>
                <a:cubicBezTo>
                  <a:pt x="584581" y="874938"/>
                  <a:pt x="593979" y="866302"/>
                  <a:pt x="599440" y="855380"/>
                </a:cubicBezTo>
                <a:cubicBezTo>
                  <a:pt x="606728" y="840804"/>
                  <a:pt x="616505" y="797281"/>
                  <a:pt x="619760" y="784260"/>
                </a:cubicBezTo>
                <a:cubicBezTo>
                  <a:pt x="616373" y="753780"/>
                  <a:pt x="614642" y="723070"/>
                  <a:pt x="609600" y="692820"/>
                </a:cubicBezTo>
                <a:cubicBezTo>
                  <a:pt x="607839" y="682256"/>
                  <a:pt x="604229" y="671919"/>
                  <a:pt x="599440" y="662340"/>
                </a:cubicBezTo>
                <a:cubicBezTo>
                  <a:pt x="577241" y="617943"/>
                  <a:pt x="579120" y="647149"/>
                  <a:pt x="579120" y="621700"/>
                </a:cubicBezTo>
              </a:path>
            </a:pathLst>
          </a:custGeom>
          <a:noFill/>
          <a:ln>
            <a:solidFill>
              <a:srgbClr val="7030A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E7FC7969-707E-4067-A149-8B089BBEF8AF}"/>
              </a:ext>
            </a:extLst>
          </p:cNvPr>
          <p:cNvSpPr txBox="1"/>
          <p:nvPr/>
        </p:nvSpPr>
        <p:spPr>
          <a:xfrm>
            <a:off x="1627030" y="5724471"/>
            <a:ext cx="5844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Search tree = a collection of the search nodes</a:t>
            </a:r>
          </a:p>
          <a:p>
            <a:endParaRPr lang="ru-RU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449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Path finding as tree search</a:t>
            </a:r>
            <a:r>
              <a:rPr lang="ru-RU" dirty="0"/>
              <a:t> </a:t>
            </a:r>
            <a:r>
              <a:rPr lang="en-US" dirty="0"/>
              <a:t>with Duplicate detection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88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C4FDC88-41DE-4BEC-94AF-859048B8DC0D}"/>
              </a:ext>
            </a:extLst>
          </p:cNvPr>
          <p:cNvSpPr txBox="1"/>
          <p:nvPr/>
        </p:nvSpPr>
        <p:spPr>
          <a:xfrm>
            <a:off x="4563249" y="206588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A4887C-EF01-499D-96B3-589010D57CA3}"/>
              </a:ext>
            </a:extLst>
          </p:cNvPr>
          <p:cNvSpPr txBox="1"/>
          <p:nvPr/>
        </p:nvSpPr>
        <p:spPr>
          <a:xfrm>
            <a:off x="2598716" y="277770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B4DABE-6B31-4DA9-A83D-B3DC6957CB89}"/>
              </a:ext>
            </a:extLst>
          </p:cNvPr>
          <p:cNvSpPr txBox="1"/>
          <p:nvPr/>
        </p:nvSpPr>
        <p:spPr>
          <a:xfrm>
            <a:off x="4574537" y="308530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  <a:endParaRPr lang="ru-R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5B4B0A7B-2EC7-4971-B21F-105DEE429596}"/>
              </a:ext>
            </a:extLst>
          </p:cNvPr>
          <p:cNvSpPr txBox="1"/>
          <p:nvPr/>
        </p:nvSpPr>
        <p:spPr>
          <a:xfrm>
            <a:off x="6374601" y="296236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  <a:endParaRPr lang="ru-RU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D5061EED-7B53-49A1-AB88-41539C733942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>
            <a:off x="3025436" y="2250552"/>
            <a:ext cx="1537813" cy="71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2E67B7E1-8BFD-4DD9-AB36-816308054B39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4787897" y="2435218"/>
            <a:ext cx="734" cy="65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5A2A5F97-BFCF-41B3-A0E9-22438935B29E}"/>
              </a:ext>
            </a:extLst>
          </p:cNvPr>
          <p:cNvCxnSpPr>
            <a:cxnSpLocks/>
            <a:stCxn id="2" idx="3"/>
            <a:endCxn id="73" idx="1"/>
          </p:cNvCxnSpPr>
          <p:nvPr/>
        </p:nvCxnSpPr>
        <p:spPr>
          <a:xfrm>
            <a:off x="5014013" y="2250552"/>
            <a:ext cx="1360588" cy="89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A50A181A-A1E0-43B5-8B6C-542D55D0B020}"/>
              </a:ext>
            </a:extLst>
          </p:cNvPr>
          <p:cNvSpPr txBox="1"/>
          <p:nvPr/>
        </p:nvSpPr>
        <p:spPr>
          <a:xfrm>
            <a:off x="1427192" y="422399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</a:t>
            </a:r>
            <a:endParaRPr lang="ru-RU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9B3CA5F3-61AE-4B8E-ADF9-E9B6C52AE9F1}"/>
              </a:ext>
            </a:extLst>
          </p:cNvPr>
          <p:cNvSpPr txBox="1"/>
          <p:nvPr/>
        </p:nvSpPr>
        <p:spPr>
          <a:xfrm>
            <a:off x="3578880" y="429222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</a:t>
            </a:r>
            <a:endParaRPr lang="ru-R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4E428E0F-F68F-4EAC-924D-9E0E144D5C57}"/>
              </a:ext>
            </a:extLst>
          </p:cNvPr>
          <p:cNvCxnSpPr>
            <a:cxnSpLocks/>
            <a:stCxn id="4" idx="2"/>
            <a:endCxn id="90" idx="3"/>
          </p:cNvCxnSpPr>
          <p:nvPr/>
        </p:nvCxnSpPr>
        <p:spPr>
          <a:xfrm flipH="1">
            <a:off x="1877956" y="3147033"/>
            <a:ext cx="934120" cy="126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203D920E-2ACA-4732-ADBA-EAB319CB70E0}"/>
              </a:ext>
            </a:extLst>
          </p:cNvPr>
          <p:cNvCxnSpPr>
            <a:cxnSpLocks/>
            <a:stCxn id="4" idx="2"/>
            <a:endCxn id="91" idx="0"/>
          </p:cNvCxnSpPr>
          <p:nvPr/>
        </p:nvCxnSpPr>
        <p:spPr>
          <a:xfrm>
            <a:off x="2812076" y="3147033"/>
            <a:ext cx="992186" cy="114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xmlns="" id="{F36BE546-7176-4AB0-AA99-BABA1ABDD135}"/>
              </a:ext>
            </a:extLst>
          </p:cNvPr>
          <p:cNvSpPr/>
          <p:nvPr/>
        </p:nvSpPr>
        <p:spPr>
          <a:xfrm>
            <a:off x="4416999" y="1913602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xmlns="" id="{D681AF28-6E4A-4B8F-A224-9AEFF4773212}"/>
              </a:ext>
            </a:extLst>
          </p:cNvPr>
          <p:cNvSpPr/>
          <p:nvPr/>
        </p:nvSpPr>
        <p:spPr>
          <a:xfrm>
            <a:off x="2476544" y="2697976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xmlns="" id="{CAFEC4EF-241B-46A8-9B56-E3053EAF054E}"/>
              </a:ext>
            </a:extLst>
          </p:cNvPr>
          <p:cNvSpPr/>
          <p:nvPr/>
        </p:nvSpPr>
        <p:spPr>
          <a:xfrm>
            <a:off x="1186699" y="2906399"/>
            <a:ext cx="5855786" cy="2123440"/>
          </a:xfrm>
          <a:custGeom>
            <a:avLst/>
            <a:gdLst>
              <a:gd name="connsiteX0" fmla="*/ 3590106 w 5855786"/>
              <a:gd name="connsiteY0" fmla="*/ 40640 h 2123440"/>
              <a:gd name="connsiteX1" fmla="*/ 4270826 w 5855786"/>
              <a:gd name="connsiteY1" fmla="*/ 50800 h 2123440"/>
              <a:gd name="connsiteX2" fmla="*/ 4565466 w 5855786"/>
              <a:gd name="connsiteY2" fmla="*/ 60960 h 2123440"/>
              <a:gd name="connsiteX3" fmla="*/ 5195386 w 5855786"/>
              <a:gd name="connsiteY3" fmla="*/ 50800 h 2123440"/>
              <a:gd name="connsiteX4" fmla="*/ 5296986 w 5855786"/>
              <a:gd name="connsiteY4" fmla="*/ 20320 h 2123440"/>
              <a:gd name="connsiteX5" fmla="*/ 5469706 w 5855786"/>
              <a:gd name="connsiteY5" fmla="*/ 0 h 2123440"/>
              <a:gd name="connsiteX6" fmla="*/ 5723706 w 5855786"/>
              <a:gd name="connsiteY6" fmla="*/ 10160 h 2123440"/>
              <a:gd name="connsiteX7" fmla="*/ 5784666 w 5855786"/>
              <a:gd name="connsiteY7" fmla="*/ 50800 h 2123440"/>
              <a:gd name="connsiteX8" fmla="*/ 5825306 w 5855786"/>
              <a:gd name="connsiteY8" fmla="*/ 111760 h 2123440"/>
              <a:gd name="connsiteX9" fmla="*/ 5835466 w 5855786"/>
              <a:gd name="connsiteY9" fmla="*/ 142240 h 2123440"/>
              <a:gd name="connsiteX10" fmla="*/ 5855786 w 5855786"/>
              <a:gd name="connsiteY10" fmla="*/ 213360 h 2123440"/>
              <a:gd name="connsiteX11" fmla="*/ 5835466 w 5855786"/>
              <a:gd name="connsiteY11" fmla="*/ 375920 h 2123440"/>
              <a:gd name="connsiteX12" fmla="*/ 5815146 w 5855786"/>
              <a:gd name="connsiteY12" fmla="*/ 406400 h 2123440"/>
              <a:gd name="connsiteX13" fmla="*/ 5784666 w 5855786"/>
              <a:gd name="connsiteY13" fmla="*/ 416560 h 2123440"/>
              <a:gd name="connsiteX14" fmla="*/ 5672906 w 5855786"/>
              <a:gd name="connsiteY14" fmla="*/ 457200 h 2123440"/>
              <a:gd name="connsiteX15" fmla="*/ 5561146 w 5855786"/>
              <a:gd name="connsiteY15" fmla="*/ 487680 h 2123440"/>
              <a:gd name="connsiteX16" fmla="*/ 5510346 w 5855786"/>
              <a:gd name="connsiteY16" fmla="*/ 497840 h 2123440"/>
              <a:gd name="connsiteX17" fmla="*/ 5418906 w 5855786"/>
              <a:gd name="connsiteY17" fmla="*/ 518160 h 2123440"/>
              <a:gd name="connsiteX18" fmla="*/ 4585786 w 5855786"/>
              <a:gd name="connsiteY18" fmla="*/ 528320 h 2123440"/>
              <a:gd name="connsiteX19" fmla="*/ 4159066 w 5855786"/>
              <a:gd name="connsiteY19" fmla="*/ 548640 h 2123440"/>
              <a:gd name="connsiteX20" fmla="*/ 4087946 w 5855786"/>
              <a:gd name="connsiteY20" fmla="*/ 558800 h 2123440"/>
              <a:gd name="connsiteX21" fmla="*/ 4006666 w 5855786"/>
              <a:gd name="connsiteY21" fmla="*/ 568960 h 2123440"/>
              <a:gd name="connsiteX22" fmla="*/ 3874586 w 5855786"/>
              <a:gd name="connsiteY22" fmla="*/ 579120 h 2123440"/>
              <a:gd name="connsiteX23" fmla="*/ 3803466 w 5855786"/>
              <a:gd name="connsiteY23" fmla="*/ 599440 h 2123440"/>
              <a:gd name="connsiteX24" fmla="*/ 3772986 w 5855786"/>
              <a:gd name="connsiteY24" fmla="*/ 619760 h 2123440"/>
              <a:gd name="connsiteX25" fmla="*/ 3701866 w 5855786"/>
              <a:gd name="connsiteY25" fmla="*/ 640080 h 2123440"/>
              <a:gd name="connsiteX26" fmla="*/ 3640906 w 5855786"/>
              <a:gd name="connsiteY26" fmla="*/ 680720 h 2123440"/>
              <a:gd name="connsiteX27" fmla="*/ 3610426 w 5855786"/>
              <a:gd name="connsiteY27" fmla="*/ 701040 h 2123440"/>
              <a:gd name="connsiteX28" fmla="*/ 3579946 w 5855786"/>
              <a:gd name="connsiteY28" fmla="*/ 731520 h 2123440"/>
              <a:gd name="connsiteX29" fmla="*/ 3559626 w 5855786"/>
              <a:gd name="connsiteY29" fmla="*/ 762000 h 2123440"/>
              <a:gd name="connsiteX30" fmla="*/ 3529146 w 5855786"/>
              <a:gd name="connsiteY30" fmla="*/ 782320 h 2123440"/>
              <a:gd name="connsiteX31" fmla="*/ 3478346 w 5855786"/>
              <a:gd name="connsiteY31" fmla="*/ 843280 h 2123440"/>
              <a:gd name="connsiteX32" fmla="*/ 3437706 w 5855786"/>
              <a:gd name="connsiteY32" fmla="*/ 904240 h 2123440"/>
              <a:gd name="connsiteX33" fmla="*/ 3427546 w 5855786"/>
              <a:gd name="connsiteY33" fmla="*/ 934720 h 2123440"/>
              <a:gd name="connsiteX34" fmla="*/ 3356426 w 5855786"/>
              <a:gd name="connsiteY34" fmla="*/ 1026160 h 2123440"/>
              <a:gd name="connsiteX35" fmla="*/ 3346266 w 5855786"/>
              <a:gd name="connsiteY35" fmla="*/ 1056640 h 2123440"/>
              <a:gd name="connsiteX36" fmla="*/ 3285306 w 5855786"/>
              <a:gd name="connsiteY36" fmla="*/ 1168400 h 2123440"/>
              <a:gd name="connsiteX37" fmla="*/ 3264986 w 5855786"/>
              <a:gd name="connsiteY37" fmla="*/ 1209040 h 2123440"/>
              <a:gd name="connsiteX38" fmla="*/ 3254826 w 5855786"/>
              <a:gd name="connsiteY38" fmla="*/ 1239520 h 2123440"/>
              <a:gd name="connsiteX39" fmla="*/ 3234506 w 5855786"/>
              <a:gd name="connsiteY39" fmla="*/ 1270000 h 2123440"/>
              <a:gd name="connsiteX40" fmla="*/ 3214186 w 5855786"/>
              <a:gd name="connsiteY40" fmla="*/ 1310640 h 2123440"/>
              <a:gd name="connsiteX41" fmla="*/ 3173546 w 5855786"/>
              <a:gd name="connsiteY41" fmla="*/ 1371600 h 2123440"/>
              <a:gd name="connsiteX42" fmla="*/ 3163386 w 5855786"/>
              <a:gd name="connsiteY42" fmla="*/ 1402080 h 2123440"/>
              <a:gd name="connsiteX43" fmla="*/ 3122746 w 5855786"/>
              <a:gd name="connsiteY43" fmla="*/ 1483360 h 2123440"/>
              <a:gd name="connsiteX44" fmla="*/ 3112586 w 5855786"/>
              <a:gd name="connsiteY44" fmla="*/ 1513840 h 2123440"/>
              <a:gd name="connsiteX45" fmla="*/ 3082106 w 5855786"/>
              <a:gd name="connsiteY45" fmla="*/ 1544320 h 2123440"/>
              <a:gd name="connsiteX46" fmla="*/ 3061786 w 5855786"/>
              <a:gd name="connsiteY46" fmla="*/ 1574800 h 2123440"/>
              <a:gd name="connsiteX47" fmla="*/ 3031306 w 5855786"/>
              <a:gd name="connsiteY47" fmla="*/ 1605280 h 2123440"/>
              <a:gd name="connsiteX48" fmla="*/ 3010986 w 5855786"/>
              <a:gd name="connsiteY48" fmla="*/ 1635760 h 2123440"/>
              <a:gd name="connsiteX49" fmla="*/ 2980506 w 5855786"/>
              <a:gd name="connsiteY49" fmla="*/ 1656080 h 2123440"/>
              <a:gd name="connsiteX50" fmla="*/ 2899226 w 5855786"/>
              <a:gd name="connsiteY50" fmla="*/ 1737360 h 2123440"/>
              <a:gd name="connsiteX51" fmla="*/ 2868746 w 5855786"/>
              <a:gd name="connsiteY51" fmla="*/ 1767840 h 2123440"/>
              <a:gd name="connsiteX52" fmla="*/ 2838266 w 5855786"/>
              <a:gd name="connsiteY52" fmla="*/ 1798320 h 2123440"/>
              <a:gd name="connsiteX53" fmla="*/ 2797626 w 5855786"/>
              <a:gd name="connsiteY53" fmla="*/ 1828800 h 2123440"/>
              <a:gd name="connsiteX54" fmla="*/ 2767146 w 5855786"/>
              <a:gd name="connsiteY54" fmla="*/ 1838960 h 2123440"/>
              <a:gd name="connsiteX55" fmla="*/ 2604586 w 5855786"/>
              <a:gd name="connsiteY55" fmla="*/ 1910080 h 2123440"/>
              <a:gd name="connsiteX56" fmla="*/ 2574106 w 5855786"/>
              <a:gd name="connsiteY56" fmla="*/ 1920240 h 2123440"/>
              <a:gd name="connsiteX57" fmla="*/ 2543626 w 5855786"/>
              <a:gd name="connsiteY57" fmla="*/ 1940560 h 2123440"/>
              <a:gd name="connsiteX58" fmla="*/ 2442026 w 5855786"/>
              <a:gd name="connsiteY58" fmla="*/ 1981200 h 2123440"/>
              <a:gd name="connsiteX59" fmla="*/ 2340426 w 5855786"/>
              <a:gd name="connsiteY59" fmla="*/ 2032000 h 2123440"/>
              <a:gd name="connsiteX60" fmla="*/ 2248986 w 5855786"/>
              <a:gd name="connsiteY60" fmla="*/ 2042160 h 2123440"/>
              <a:gd name="connsiteX61" fmla="*/ 2167706 w 5855786"/>
              <a:gd name="connsiteY61" fmla="*/ 2052320 h 2123440"/>
              <a:gd name="connsiteX62" fmla="*/ 1812106 w 5855786"/>
              <a:gd name="connsiteY62" fmla="*/ 2092960 h 2123440"/>
              <a:gd name="connsiteX63" fmla="*/ 1649546 w 5855786"/>
              <a:gd name="connsiteY63" fmla="*/ 2103120 h 2123440"/>
              <a:gd name="connsiteX64" fmla="*/ 1507306 w 5855786"/>
              <a:gd name="connsiteY64" fmla="*/ 2123440 h 2123440"/>
              <a:gd name="connsiteX65" fmla="*/ 928186 w 5855786"/>
              <a:gd name="connsiteY65" fmla="*/ 2113280 h 2123440"/>
              <a:gd name="connsiteX66" fmla="*/ 826586 w 5855786"/>
              <a:gd name="connsiteY66" fmla="*/ 2082800 h 2123440"/>
              <a:gd name="connsiteX67" fmla="*/ 755466 w 5855786"/>
              <a:gd name="connsiteY67" fmla="*/ 2062480 h 2123440"/>
              <a:gd name="connsiteX68" fmla="*/ 694506 w 5855786"/>
              <a:gd name="connsiteY68" fmla="*/ 2021840 h 2123440"/>
              <a:gd name="connsiteX69" fmla="*/ 653866 w 5855786"/>
              <a:gd name="connsiteY69" fmla="*/ 2011680 h 2123440"/>
              <a:gd name="connsiteX70" fmla="*/ 613226 w 5855786"/>
              <a:gd name="connsiteY70" fmla="*/ 1991360 h 2123440"/>
              <a:gd name="connsiteX71" fmla="*/ 470986 w 5855786"/>
              <a:gd name="connsiteY71" fmla="*/ 1960880 h 2123440"/>
              <a:gd name="connsiteX72" fmla="*/ 430346 w 5855786"/>
              <a:gd name="connsiteY72" fmla="*/ 1950720 h 2123440"/>
              <a:gd name="connsiteX73" fmla="*/ 359226 w 5855786"/>
              <a:gd name="connsiteY73" fmla="*/ 1930400 h 2123440"/>
              <a:gd name="connsiteX74" fmla="*/ 277946 w 5855786"/>
              <a:gd name="connsiteY74" fmla="*/ 1920240 h 2123440"/>
              <a:gd name="connsiteX75" fmla="*/ 237306 w 5855786"/>
              <a:gd name="connsiteY75" fmla="*/ 1910080 h 2123440"/>
              <a:gd name="connsiteX76" fmla="*/ 176346 w 5855786"/>
              <a:gd name="connsiteY76" fmla="*/ 1899920 h 2123440"/>
              <a:gd name="connsiteX77" fmla="*/ 115386 w 5855786"/>
              <a:gd name="connsiteY77" fmla="*/ 1859280 h 2123440"/>
              <a:gd name="connsiteX78" fmla="*/ 84906 w 5855786"/>
              <a:gd name="connsiteY78" fmla="*/ 1818640 h 2123440"/>
              <a:gd name="connsiteX79" fmla="*/ 54426 w 5855786"/>
              <a:gd name="connsiteY79" fmla="*/ 1767840 h 2123440"/>
              <a:gd name="connsiteX80" fmla="*/ 23946 w 5855786"/>
              <a:gd name="connsiteY80" fmla="*/ 1737360 h 2123440"/>
              <a:gd name="connsiteX81" fmla="*/ 13786 w 5855786"/>
              <a:gd name="connsiteY81" fmla="*/ 1706880 h 2123440"/>
              <a:gd name="connsiteX82" fmla="*/ 23946 w 5855786"/>
              <a:gd name="connsiteY82" fmla="*/ 1493520 h 2123440"/>
              <a:gd name="connsiteX83" fmla="*/ 145866 w 5855786"/>
              <a:gd name="connsiteY83" fmla="*/ 1402080 h 2123440"/>
              <a:gd name="connsiteX84" fmla="*/ 186506 w 5855786"/>
              <a:gd name="connsiteY84" fmla="*/ 1381760 h 2123440"/>
              <a:gd name="connsiteX85" fmla="*/ 237306 w 5855786"/>
              <a:gd name="connsiteY85" fmla="*/ 1361440 h 2123440"/>
              <a:gd name="connsiteX86" fmla="*/ 277946 w 5855786"/>
              <a:gd name="connsiteY86" fmla="*/ 1330960 h 2123440"/>
              <a:gd name="connsiteX87" fmla="*/ 308426 w 5855786"/>
              <a:gd name="connsiteY87" fmla="*/ 1320800 h 2123440"/>
              <a:gd name="connsiteX88" fmla="*/ 521786 w 5855786"/>
              <a:gd name="connsiteY88" fmla="*/ 1290320 h 2123440"/>
              <a:gd name="connsiteX89" fmla="*/ 572586 w 5855786"/>
              <a:gd name="connsiteY89" fmla="*/ 1280160 h 2123440"/>
              <a:gd name="connsiteX90" fmla="*/ 694506 w 5855786"/>
              <a:gd name="connsiteY90" fmla="*/ 1259840 h 2123440"/>
              <a:gd name="connsiteX91" fmla="*/ 1039946 w 5855786"/>
              <a:gd name="connsiteY91" fmla="*/ 1249680 h 2123440"/>
              <a:gd name="connsiteX92" fmla="*/ 1192346 w 5855786"/>
              <a:gd name="connsiteY92" fmla="*/ 1229360 h 2123440"/>
              <a:gd name="connsiteX93" fmla="*/ 1263466 w 5855786"/>
              <a:gd name="connsiteY93" fmla="*/ 1219200 h 2123440"/>
              <a:gd name="connsiteX94" fmla="*/ 1314266 w 5855786"/>
              <a:gd name="connsiteY94" fmla="*/ 1209040 h 2123440"/>
              <a:gd name="connsiteX95" fmla="*/ 1426026 w 5855786"/>
              <a:gd name="connsiteY95" fmla="*/ 1198880 h 2123440"/>
              <a:gd name="connsiteX96" fmla="*/ 1527626 w 5855786"/>
              <a:gd name="connsiteY96" fmla="*/ 1178560 h 2123440"/>
              <a:gd name="connsiteX97" fmla="*/ 1578426 w 5855786"/>
              <a:gd name="connsiteY97" fmla="*/ 1168400 h 2123440"/>
              <a:gd name="connsiteX98" fmla="*/ 1639386 w 5855786"/>
              <a:gd name="connsiteY98" fmla="*/ 1158240 h 2123440"/>
              <a:gd name="connsiteX99" fmla="*/ 1740986 w 5855786"/>
              <a:gd name="connsiteY99" fmla="*/ 1137920 h 2123440"/>
              <a:gd name="connsiteX100" fmla="*/ 1852746 w 5855786"/>
              <a:gd name="connsiteY100" fmla="*/ 1127760 h 2123440"/>
              <a:gd name="connsiteX101" fmla="*/ 1893386 w 5855786"/>
              <a:gd name="connsiteY101" fmla="*/ 1117600 h 2123440"/>
              <a:gd name="connsiteX102" fmla="*/ 1994986 w 5855786"/>
              <a:gd name="connsiteY102" fmla="*/ 1107440 h 2123440"/>
              <a:gd name="connsiteX103" fmla="*/ 2045786 w 5855786"/>
              <a:gd name="connsiteY103" fmla="*/ 1087120 h 2123440"/>
              <a:gd name="connsiteX104" fmla="*/ 2208346 w 5855786"/>
              <a:gd name="connsiteY104" fmla="*/ 1066800 h 2123440"/>
              <a:gd name="connsiteX105" fmla="*/ 2370906 w 5855786"/>
              <a:gd name="connsiteY105" fmla="*/ 1046480 h 2123440"/>
              <a:gd name="connsiteX106" fmla="*/ 2452186 w 5855786"/>
              <a:gd name="connsiteY106" fmla="*/ 1036320 h 2123440"/>
              <a:gd name="connsiteX107" fmla="*/ 2604586 w 5855786"/>
              <a:gd name="connsiteY107" fmla="*/ 1016000 h 2123440"/>
              <a:gd name="connsiteX108" fmla="*/ 2685866 w 5855786"/>
              <a:gd name="connsiteY108" fmla="*/ 985520 h 2123440"/>
              <a:gd name="connsiteX109" fmla="*/ 2716346 w 5855786"/>
              <a:gd name="connsiteY109" fmla="*/ 975360 h 2123440"/>
              <a:gd name="connsiteX110" fmla="*/ 2817946 w 5855786"/>
              <a:gd name="connsiteY110" fmla="*/ 934720 h 2123440"/>
              <a:gd name="connsiteX111" fmla="*/ 2848426 w 5855786"/>
              <a:gd name="connsiteY111" fmla="*/ 914400 h 2123440"/>
              <a:gd name="connsiteX112" fmla="*/ 2878906 w 5855786"/>
              <a:gd name="connsiteY112" fmla="*/ 883920 h 2123440"/>
              <a:gd name="connsiteX113" fmla="*/ 2929706 w 5855786"/>
              <a:gd name="connsiteY113" fmla="*/ 853440 h 2123440"/>
              <a:gd name="connsiteX114" fmla="*/ 2970346 w 5855786"/>
              <a:gd name="connsiteY114" fmla="*/ 812800 h 2123440"/>
              <a:gd name="connsiteX115" fmla="*/ 3041466 w 5855786"/>
              <a:gd name="connsiteY115" fmla="*/ 741680 h 2123440"/>
              <a:gd name="connsiteX116" fmla="*/ 3051626 w 5855786"/>
              <a:gd name="connsiteY116" fmla="*/ 711200 h 2123440"/>
              <a:gd name="connsiteX117" fmla="*/ 3102426 w 5855786"/>
              <a:gd name="connsiteY117" fmla="*/ 640080 h 2123440"/>
              <a:gd name="connsiteX118" fmla="*/ 3132906 w 5855786"/>
              <a:gd name="connsiteY118" fmla="*/ 589280 h 2123440"/>
              <a:gd name="connsiteX119" fmla="*/ 3183706 w 5855786"/>
              <a:gd name="connsiteY119" fmla="*/ 518160 h 2123440"/>
              <a:gd name="connsiteX120" fmla="*/ 3224346 w 5855786"/>
              <a:gd name="connsiteY120" fmla="*/ 416560 h 2123440"/>
              <a:gd name="connsiteX121" fmla="*/ 3264986 w 5855786"/>
              <a:gd name="connsiteY121" fmla="*/ 335280 h 2123440"/>
              <a:gd name="connsiteX122" fmla="*/ 3275146 w 5855786"/>
              <a:gd name="connsiteY122" fmla="*/ 304800 h 2123440"/>
              <a:gd name="connsiteX123" fmla="*/ 3315786 w 5855786"/>
              <a:gd name="connsiteY123" fmla="*/ 243840 h 2123440"/>
              <a:gd name="connsiteX124" fmla="*/ 3397066 w 5855786"/>
              <a:gd name="connsiteY124" fmla="*/ 142240 h 2123440"/>
              <a:gd name="connsiteX125" fmla="*/ 3458026 w 5855786"/>
              <a:gd name="connsiteY125" fmla="*/ 101600 h 2123440"/>
              <a:gd name="connsiteX126" fmla="*/ 3508826 w 5855786"/>
              <a:gd name="connsiteY126" fmla="*/ 81280 h 2123440"/>
              <a:gd name="connsiteX127" fmla="*/ 3549466 w 5855786"/>
              <a:gd name="connsiteY127" fmla="*/ 60960 h 2123440"/>
              <a:gd name="connsiteX128" fmla="*/ 3610426 w 5855786"/>
              <a:gd name="connsiteY128" fmla="*/ 40640 h 2123440"/>
              <a:gd name="connsiteX129" fmla="*/ 3640906 w 5855786"/>
              <a:gd name="connsiteY129" fmla="*/ 30480 h 2123440"/>
              <a:gd name="connsiteX130" fmla="*/ 3671386 w 5855786"/>
              <a:gd name="connsiteY130" fmla="*/ 20320 h 212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5855786" h="2123440">
                <a:moveTo>
                  <a:pt x="3590106" y="40640"/>
                </a:moveTo>
                <a:lnTo>
                  <a:pt x="4270826" y="50800"/>
                </a:lnTo>
                <a:cubicBezTo>
                  <a:pt x="4369076" y="52847"/>
                  <a:pt x="4467194" y="60960"/>
                  <a:pt x="4565466" y="60960"/>
                </a:cubicBezTo>
                <a:cubicBezTo>
                  <a:pt x="4775467" y="60960"/>
                  <a:pt x="4985413" y="54187"/>
                  <a:pt x="5195386" y="50800"/>
                </a:cubicBezTo>
                <a:cubicBezTo>
                  <a:pt x="5222486" y="41767"/>
                  <a:pt x="5266276" y="25438"/>
                  <a:pt x="5296986" y="20320"/>
                </a:cubicBezTo>
                <a:cubicBezTo>
                  <a:pt x="5324914" y="15665"/>
                  <a:pt x="5445232" y="2719"/>
                  <a:pt x="5469706" y="0"/>
                </a:cubicBezTo>
                <a:cubicBezTo>
                  <a:pt x="5554373" y="3387"/>
                  <a:pt x="5640053" y="-3332"/>
                  <a:pt x="5723706" y="10160"/>
                </a:cubicBezTo>
                <a:cubicBezTo>
                  <a:pt x="5747816" y="14049"/>
                  <a:pt x="5784666" y="50800"/>
                  <a:pt x="5784666" y="50800"/>
                </a:cubicBezTo>
                <a:cubicBezTo>
                  <a:pt x="5798213" y="71120"/>
                  <a:pt x="5817583" y="88592"/>
                  <a:pt x="5825306" y="111760"/>
                </a:cubicBezTo>
                <a:cubicBezTo>
                  <a:pt x="5828693" y="121920"/>
                  <a:pt x="5832524" y="131942"/>
                  <a:pt x="5835466" y="142240"/>
                </a:cubicBezTo>
                <a:cubicBezTo>
                  <a:pt x="5860981" y="231542"/>
                  <a:pt x="5831426" y="140279"/>
                  <a:pt x="5855786" y="213360"/>
                </a:cubicBezTo>
                <a:cubicBezTo>
                  <a:pt x="5853847" y="238570"/>
                  <a:pt x="5857397" y="332059"/>
                  <a:pt x="5835466" y="375920"/>
                </a:cubicBezTo>
                <a:cubicBezTo>
                  <a:pt x="5830005" y="386842"/>
                  <a:pt x="5824681" y="398772"/>
                  <a:pt x="5815146" y="406400"/>
                </a:cubicBezTo>
                <a:cubicBezTo>
                  <a:pt x="5806783" y="413090"/>
                  <a:pt x="5794245" y="411771"/>
                  <a:pt x="5784666" y="416560"/>
                </a:cubicBezTo>
                <a:cubicBezTo>
                  <a:pt x="5656873" y="480456"/>
                  <a:pt x="5935450" y="369685"/>
                  <a:pt x="5672906" y="457200"/>
                </a:cubicBezTo>
                <a:cubicBezTo>
                  <a:pt x="5629115" y="471797"/>
                  <a:pt x="5618440" y="476221"/>
                  <a:pt x="5561146" y="487680"/>
                </a:cubicBezTo>
                <a:cubicBezTo>
                  <a:pt x="5544213" y="491067"/>
                  <a:pt x="5527203" y="494094"/>
                  <a:pt x="5510346" y="497840"/>
                </a:cubicBezTo>
                <a:cubicBezTo>
                  <a:pt x="5491283" y="502076"/>
                  <a:pt x="5435995" y="517767"/>
                  <a:pt x="5418906" y="518160"/>
                </a:cubicBezTo>
                <a:cubicBezTo>
                  <a:pt x="5141252" y="524543"/>
                  <a:pt x="4863493" y="524933"/>
                  <a:pt x="4585786" y="528320"/>
                </a:cubicBezTo>
                <a:cubicBezTo>
                  <a:pt x="4394344" y="560227"/>
                  <a:pt x="4605656" y="527868"/>
                  <a:pt x="4159066" y="548640"/>
                </a:cubicBezTo>
                <a:cubicBezTo>
                  <a:pt x="4135145" y="549753"/>
                  <a:pt x="4111683" y="555635"/>
                  <a:pt x="4087946" y="558800"/>
                </a:cubicBezTo>
                <a:cubicBezTo>
                  <a:pt x="4060881" y="562409"/>
                  <a:pt x="4033847" y="566371"/>
                  <a:pt x="4006666" y="568960"/>
                </a:cubicBezTo>
                <a:cubicBezTo>
                  <a:pt x="3962708" y="573146"/>
                  <a:pt x="3918613" y="575733"/>
                  <a:pt x="3874586" y="579120"/>
                </a:cubicBezTo>
                <a:cubicBezTo>
                  <a:pt x="3861565" y="582375"/>
                  <a:pt x="3818042" y="592152"/>
                  <a:pt x="3803466" y="599440"/>
                </a:cubicBezTo>
                <a:cubicBezTo>
                  <a:pt x="3792544" y="604901"/>
                  <a:pt x="3784209" y="614950"/>
                  <a:pt x="3772986" y="619760"/>
                </a:cubicBezTo>
                <a:cubicBezTo>
                  <a:pt x="3749968" y="629625"/>
                  <a:pt x="3724109" y="627723"/>
                  <a:pt x="3701866" y="640080"/>
                </a:cubicBezTo>
                <a:cubicBezTo>
                  <a:pt x="3680518" y="651940"/>
                  <a:pt x="3661226" y="667173"/>
                  <a:pt x="3640906" y="680720"/>
                </a:cubicBezTo>
                <a:cubicBezTo>
                  <a:pt x="3630746" y="687493"/>
                  <a:pt x="3619060" y="692406"/>
                  <a:pt x="3610426" y="701040"/>
                </a:cubicBezTo>
                <a:cubicBezTo>
                  <a:pt x="3600266" y="711200"/>
                  <a:pt x="3589144" y="720482"/>
                  <a:pt x="3579946" y="731520"/>
                </a:cubicBezTo>
                <a:cubicBezTo>
                  <a:pt x="3572129" y="740901"/>
                  <a:pt x="3568260" y="753366"/>
                  <a:pt x="3559626" y="762000"/>
                </a:cubicBezTo>
                <a:cubicBezTo>
                  <a:pt x="3550992" y="770634"/>
                  <a:pt x="3539306" y="775547"/>
                  <a:pt x="3529146" y="782320"/>
                </a:cubicBezTo>
                <a:cubicBezTo>
                  <a:pt x="3456535" y="891237"/>
                  <a:pt x="3569613" y="725937"/>
                  <a:pt x="3478346" y="843280"/>
                </a:cubicBezTo>
                <a:cubicBezTo>
                  <a:pt x="3463353" y="862557"/>
                  <a:pt x="3445429" y="881072"/>
                  <a:pt x="3437706" y="904240"/>
                </a:cubicBezTo>
                <a:cubicBezTo>
                  <a:pt x="3434319" y="914400"/>
                  <a:pt x="3433487" y="925809"/>
                  <a:pt x="3427546" y="934720"/>
                </a:cubicBezTo>
                <a:cubicBezTo>
                  <a:pt x="3392481" y="987318"/>
                  <a:pt x="3383478" y="945003"/>
                  <a:pt x="3356426" y="1026160"/>
                </a:cubicBezTo>
                <a:cubicBezTo>
                  <a:pt x="3353039" y="1036320"/>
                  <a:pt x="3350485" y="1046796"/>
                  <a:pt x="3346266" y="1056640"/>
                </a:cubicBezTo>
                <a:cubicBezTo>
                  <a:pt x="3330971" y="1092329"/>
                  <a:pt x="3302389" y="1137081"/>
                  <a:pt x="3285306" y="1168400"/>
                </a:cubicBezTo>
                <a:cubicBezTo>
                  <a:pt x="3278053" y="1181696"/>
                  <a:pt x="3270952" y="1195119"/>
                  <a:pt x="3264986" y="1209040"/>
                </a:cubicBezTo>
                <a:cubicBezTo>
                  <a:pt x="3260767" y="1218884"/>
                  <a:pt x="3259615" y="1229941"/>
                  <a:pt x="3254826" y="1239520"/>
                </a:cubicBezTo>
                <a:cubicBezTo>
                  <a:pt x="3249365" y="1250442"/>
                  <a:pt x="3240564" y="1259398"/>
                  <a:pt x="3234506" y="1270000"/>
                </a:cubicBezTo>
                <a:cubicBezTo>
                  <a:pt x="3226992" y="1283150"/>
                  <a:pt x="3221978" y="1297653"/>
                  <a:pt x="3214186" y="1310640"/>
                </a:cubicBezTo>
                <a:cubicBezTo>
                  <a:pt x="3201621" y="1331581"/>
                  <a:pt x="3181269" y="1348432"/>
                  <a:pt x="3173546" y="1371600"/>
                </a:cubicBezTo>
                <a:cubicBezTo>
                  <a:pt x="3170159" y="1381760"/>
                  <a:pt x="3167818" y="1392330"/>
                  <a:pt x="3163386" y="1402080"/>
                </a:cubicBezTo>
                <a:cubicBezTo>
                  <a:pt x="3150851" y="1429656"/>
                  <a:pt x="3132325" y="1454623"/>
                  <a:pt x="3122746" y="1483360"/>
                </a:cubicBezTo>
                <a:cubicBezTo>
                  <a:pt x="3119359" y="1493520"/>
                  <a:pt x="3118527" y="1504929"/>
                  <a:pt x="3112586" y="1513840"/>
                </a:cubicBezTo>
                <a:cubicBezTo>
                  <a:pt x="3104616" y="1525795"/>
                  <a:pt x="3091304" y="1533282"/>
                  <a:pt x="3082106" y="1544320"/>
                </a:cubicBezTo>
                <a:cubicBezTo>
                  <a:pt x="3074289" y="1553701"/>
                  <a:pt x="3069603" y="1565419"/>
                  <a:pt x="3061786" y="1574800"/>
                </a:cubicBezTo>
                <a:cubicBezTo>
                  <a:pt x="3052588" y="1585838"/>
                  <a:pt x="3040504" y="1594242"/>
                  <a:pt x="3031306" y="1605280"/>
                </a:cubicBezTo>
                <a:cubicBezTo>
                  <a:pt x="3023489" y="1614661"/>
                  <a:pt x="3019620" y="1627126"/>
                  <a:pt x="3010986" y="1635760"/>
                </a:cubicBezTo>
                <a:cubicBezTo>
                  <a:pt x="3002352" y="1644394"/>
                  <a:pt x="2989541" y="1647866"/>
                  <a:pt x="2980506" y="1656080"/>
                </a:cubicBezTo>
                <a:cubicBezTo>
                  <a:pt x="2952155" y="1681854"/>
                  <a:pt x="2926319" y="1710267"/>
                  <a:pt x="2899226" y="1737360"/>
                </a:cubicBezTo>
                <a:lnTo>
                  <a:pt x="2868746" y="1767840"/>
                </a:lnTo>
                <a:cubicBezTo>
                  <a:pt x="2858586" y="1778000"/>
                  <a:pt x="2849761" y="1789699"/>
                  <a:pt x="2838266" y="1798320"/>
                </a:cubicBezTo>
                <a:cubicBezTo>
                  <a:pt x="2824719" y="1808480"/>
                  <a:pt x="2812328" y="1820399"/>
                  <a:pt x="2797626" y="1828800"/>
                </a:cubicBezTo>
                <a:cubicBezTo>
                  <a:pt x="2788327" y="1834113"/>
                  <a:pt x="2777016" y="1834804"/>
                  <a:pt x="2767146" y="1838960"/>
                </a:cubicBezTo>
                <a:cubicBezTo>
                  <a:pt x="2712635" y="1861912"/>
                  <a:pt x="2660696" y="1891377"/>
                  <a:pt x="2604586" y="1910080"/>
                </a:cubicBezTo>
                <a:cubicBezTo>
                  <a:pt x="2594426" y="1913467"/>
                  <a:pt x="2583685" y="1915451"/>
                  <a:pt x="2574106" y="1920240"/>
                </a:cubicBezTo>
                <a:cubicBezTo>
                  <a:pt x="2563184" y="1925701"/>
                  <a:pt x="2554713" y="1935443"/>
                  <a:pt x="2543626" y="1940560"/>
                </a:cubicBezTo>
                <a:cubicBezTo>
                  <a:pt x="2510508" y="1955845"/>
                  <a:pt x="2475079" y="1965775"/>
                  <a:pt x="2442026" y="1981200"/>
                </a:cubicBezTo>
                <a:cubicBezTo>
                  <a:pt x="2395572" y="2002879"/>
                  <a:pt x="2391104" y="2021140"/>
                  <a:pt x="2340426" y="2032000"/>
                </a:cubicBezTo>
                <a:cubicBezTo>
                  <a:pt x="2310439" y="2038426"/>
                  <a:pt x="2279444" y="2038577"/>
                  <a:pt x="2248986" y="2042160"/>
                </a:cubicBezTo>
                <a:lnTo>
                  <a:pt x="2167706" y="2052320"/>
                </a:lnTo>
                <a:cubicBezTo>
                  <a:pt x="1994637" y="2075396"/>
                  <a:pt x="2150417" y="2062204"/>
                  <a:pt x="1812106" y="2092960"/>
                </a:cubicBezTo>
                <a:cubicBezTo>
                  <a:pt x="1758037" y="2097875"/>
                  <a:pt x="1703733" y="2099733"/>
                  <a:pt x="1649546" y="2103120"/>
                </a:cubicBezTo>
                <a:cubicBezTo>
                  <a:pt x="1619213" y="2108176"/>
                  <a:pt x="1532736" y="2123440"/>
                  <a:pt x="1507306" y="2123440"/>
                </a:cubicBezTo>
                <a:cubicBezTo>
                  <a:pt x="1314236" y="2123440"/>
                  <a:pt x="1121226" y="2116667"/>
                  <a:pt x="928186" y="2113280"/>
                </a:cubicBezTo>
                <a:cubicBezTo>
                  <a:pt x="845265" y="2092550"/>
                  <a:pt x="933774" y="2115781"/>
                  <a:pt x="826586" y="2082800"/>
                </a:cubicBezTo>
                <a:cubicBezTo>
                  <a:pt x="803021" y="2075549"/>
                  <a:pt x="779173" y="2069253"/>
                  <a:pt x="755466" y="2062480"/>
                </a:cubicBezTo>
                <a:cubicBezTo>
                  <a:pt x="735146" y="2048933"/>
                  <a:pt x="716349" y="2032762"/>
                  <a:pt x="694506" y="2021840"/>
                </a:cubicBezTo>
                <a:cubicBezTo>
                  <a:pt x="682017" y="2015595"/>
                  <a:pt x="666941" y="2016583"/>
                  <a:pt x="653866" y="2011680"/>
                </a:cubicBezTo>
                <a:cubicBezTo>
                  <a:pt x="639685" y="2006362"/>
                  <a:pt x="627819" y="1995414"/>
                  <a:pt x="613226" y="1991360"/>
                </a:cubicBezTo>
                <a:cubicBezTo>
                  <a:pt x="566505" y="1978382"/>
                  <a:pt x="518028" y="1972640"/>
                  <a:pt x="470986" y="1960880"/>
                </a:cubicBezTo>
                <a:cubicBezTo>
                  <a:pt x="457439" y="1957493"/>
                  <a:pt x="443772" y="1954556"/>
                  <a:pt x="430346" y="1950720"/>
                </a:cubicBezTo>
                <a:cubicBezTo>
                  <a:pt x="396525" y="1941057"/>
                  <a:pt x="397340" y="1936752"/>
                  <a:pt x="359226" y="1930400"/>
                </a:cubicBezTo>
                <a:cubicBezTo>
                  <a:pt x="332293" y="1925911"/>
                  <a:pt x="304879" y="1924729"/>
                  <a:pt x="277946" y="1920240"/>
                </a:cubicBezTo>
                <a:cubicBezTo>
                  <a:pt x="264172" y="1917944"/>
                  <a:pt x="250998" y="1912818"/>
                  <a:pt x="237306" y="1910080"/>
                </a:cubicBezTo>
                <a:cubicBezTo>
                  <a:pt x="217106" y="1906040"/>
                  <a:pt x="196666" y="1903307"/>
                  <a:pt x="176346" y="1899920"/>
                </a:cubicBezTo>
                <a:cubicBezTo>
                  <a:pt x="156026" y="1886373"/>
                  <a:pt x="130039" y="1878817"/>
                  <a:pt x="115386" y="1859280"/>
                </a:cubicBezTo>
                <a:cubicBezTo>
                  <a:pt x="105226" y="1845733"/>
                  <a:pt x="94299" y="1832729"/>
                  <a:pt x="84906" y="1818640"/>
                </a:cubicBezTo>
                <a:cubicBezTo>
                  <a:pt x="73952" y="1802209"/>
                  <a:pt x="66274" y="1783638"/>
                  <a:pt x="54426" y="1767840"/>
                </a:cubicBezTo>
                <a:cubicBezTo>
                  <a:pt x="45805" y="1756345"/>
                  <a:pt x="34106" y="1747520"/>
                  <a:pt x="23946" y="1737360"/>
                </a:cubicBezTo>
                <a:cubicBezTo>
                  <a:pt x="20559" y="1727200"/>
                  <a:pt x="16728" y="1717178"/>
                  <a:pt x="13786" y="1706880"/>
                </a:cubicBezTo>
                <a:cubicBezTo>
                  <a:pt x="-9681" y="1624744"/>
                  <a:pt x="-1130" y="1618898"/>
                  <a:pt x="23946" y="1493520"/>
                </a:cubicBezTo>
                <a:cubicBezTo>
                  <a:pt x="32560" y="1450450"/>
                  <a:pt x="142517" y="1403754"/>
                  <a:pt x="145866" y="1402080"/>
                </a:cubicBezTo>
                <a:cubicBezTo>
                  <a:pt x="159413" y="1395307"/>
                  <a:pt x="172666" y="1387911"/>
                  <a:pt x="186506" y="1381760"/>
                </a:cubicBezTo>
                <a:cubicBezTo>
                  <a:pt x="203172" y="1374353"/>
                  <a:pt x="221363" y="1370297"/>
                  <a:pt x="237306" y="1361440"/>
                </a:cubicBezTo>
                <a:cubicBezTo>
                  <a:pt x="252108" y="1353216"/>
                  <a:pt x="263244" y="1339361"/>
                  <a:pt x="277946" y="1330960"/>
                </a:cubicBezTo>
                <a:cubicBezTo>
                  <a:pt x="287245" y="1325647"/>
                  <a:pt x="298094" y="1323618"/>
                  <a:pt x="308426" y="1320800"/>
                </a:cubicBezTo>
                <a:cubicBezTo>
                  <a:pt x="418138" y="1290879"/>
                  <a:pt x="384640" y="1300870"/>
                  <a:pt x="521786" y="1290320"/>
                </a:cubicBezTo>
                <a:cubicBezTo>
                  <a:pt x="538719" y="1286933"/>
                  <a:pt x="555729" y="1283906"/>
                  <a:pt x="572586" y="1280160"/>
                </a:cubicBezTo>
                <a:cubicBezTo>
                  <a:pt x="628832" y="1267661"/>
                  <a:pt x="620650" y="1263357"/>
                  <a:pt x="694506" y="1259840"/>
                </a:cubicBezTo>
                <a:cubicBezTo>
                  <a:pt x="809572" y="1254361"/>
                  <a:pt x="924799" y="1253067"/>
                  <a:pt x="1039946" y="1249680"/>
                </a:cubicBezTo>
                <a:cubicBezTo>
                  <a:pt x="1192596" y="1232719"/>
                  <a:pt x="1073773" y="1247602"/>
                  <a:pt x="1192346" y="1229360"/>
                </a:cubicBezTo>
                <a:cubicBezTo>
                  <a:pt x="1216015" y="1225719"/>
                  <a:pt x="1239844" y="1223137"/>
                  <a:pt x="1263466" y="1219200"/>
                </a:cubicBezTo>
                <a:cubicBezTo>
                  <a:pt x="1280500" y="1216361"/>
                  <a:pt x="1297131" y="1211182"/>
                  <a:pt x="1314266" y="1209040"/>
                </a:cubicBezTo>
                <a:cubicBezTo>
                  <a:pt x="1351384" y="1204400"/>
                  <a:pt x="1388773" y="1202267"/>
                  <a:pt x="1426026" y="1198880"/>
                </a:cubicBezTo>
                <a:lnTo>
                  <a:pt x="1527626" y="1178560"/>
                </a:lnTo>
                <a:cubicBezTo>
                  <a:pt x="1544559" y="1175173"/>
                  <a:pt x="1561392" y="1171239"/>
                  <a:pt x="1578426" y="1168400"/>
                </a:cubicBezTo>
                <a:cubicBezTo>
                  <a:pt x="1598746" y="1165013"/>
                  <a:pt x="1619139" y="1162036"/>
                  <a:pt x="1639386" y="1158240"/>
                </a:cubicBezTo>
                <a:cubicBezTo>
                  <a:pt x="1673332" y="1151875"/>
                  <a:pt x="1706796" y="1142804"/>
                  <a:pt x="1740986" y="1137920"/>
                </a:cubicBezTo>
                <a:cubicBezTo>
                  <a:pt x="1778017" y="1132630"/>
                  <a:pt x="1815493" y="1131147"/>
                  <a:pt x="1852746" y="1127760"/>
                </a:cubicBezTo>
                <a:cubicBezTo>
                  <a:pt x="1866293" y="1124373"/>
                  <a:pt x="1879563" y="1119575"/>
                  <a:pt x="1893386" y="1117600"/>
                </a:cubicBezTo>
                <a:cubicBezTo>
                  <a:pt x="1927080" y="1112787"/>
                  <a:pt x="1961611" y="1114115"/>
                  <a:pt x="1994986" y="1107440"/>
                </a:cubicBezTo>
                <a:cubicBezTo>
                  <a:pt x="2012870" y="1103863"/>
                  <a:pt x="2028093" y="1091543"/>
                  <a:pt x="2045786" y="1087120"/>
                </a:cubicBezTo>
                <a:cubicBezTo>
                  <a:pt x="2069782" y="1081121"/>
                  <a:pt x="2192333" y="1068722"/>
                  <a:pt x="2208346" y="1066800"/>
                </a:cubicBezTo>
                <a:lnTo>
                  <a:pt x="2370906" y="1046480"/>
                </a:lnTo>
                <a:lnTo>
                  <a:pt x="2452186" y="1036320"/>
                </a:lnTo>
                <a:cubicBezTo>
                  <a:pt x="2550336" y="1022299"/>
                  <a:pt x="2499544" y="1029130"/>
                  <a:pt x="2604586" y="1016000"/>
                </a:cubicBezTo>
                <a:cubicBezTo>
                  <a:pt x="2673770" y="992939"/>
                  <a:pt x="2588676" y="1021966"/>
                  <a:pt x="2685866" y="985520"/>
                </a:cubicBezTo>
                <a:cubicBezTo>
                  <a:pt x="2695894" y="981760"/>
                  <a:pt x="2706350" y="979205"/>
                  <a:pt x="2716346" y="975360"/>
                </a:cubicBezTo>
                <a:cubicBezTo>
                  <a:pt x="2750390" y="962266"/>
                  <a:pt x="2787597" y="954953"/>
                  <a:pt x="2817946" y="934720"/>
                </a:cubicBezTo>
                <a:cubicBezTo>
                  <a:pt x="2828106" y="927947"/>
                  <a:pt x="2839045" y="922217"/>
                  <a:pt x="2848426" y="914400"/>
                </a:cubicBezTo>
                <a:cubicBezTo>
                  <a:pt x="2859464" y="905202"/>
                  <a:pt x="2867411" y="892541"/>
                  <a:pt x="2878906" y="883920"/>
                </a:cubicBezTo>
                <a:cubicBezTo>
                  <a:pt x="2894704" y="872072"/>
                  <a:pt x="2914118" y="865564"/>
                  <a:pt x="2929706" y="853440"/>
                </a:cubicBezTo>
                <a:cubicBezTo>
                  <a:pt x="2944828" y="841678"/>
                  <a:pt x="2955928" y="825416"/>
                  <a:pt x="2970346" y="812800"/>
                </a:cubicBezTo>
                <a:cubicBezTo>
                  <a:pt x="3039311" y="752456"/>
                  <a:pt x="2986048" y="815571"/>
                  <a:pt x="3041466" y="741680"/>
                </a:cubicBezTo>
                <a:cubicBezTo>
                  <a:pt x="3044853" y="731520"/>
                  <a:pt x="3046837" y="720779"/>
                  <a:pt x="3051626" y="711200"/>
                </a:cubicBezTo>
                <a:cubicBezTo>
                  <a:pt x="3060714" y="693025"/>
                  <a:pt x="3093222" y="653886"/>
                  <a:pt x="3102426" y="640080"/>
                </a:cubicBezTo>
                <a:cubicBezTo>
                  <a:pt x="3113380" y="623649"/>
                  <a:pt x="3121952" y="605711"/>
                  <a:pt x="3132906" y="589280"/>
                </a:cubicBezTo>
                <a:cubicBezTo>
                  <a:pt x="3154712" y="556570"/>
                  <a:pt x="3165531" y="549966"/>
                  <a:pt x="3183706" y="518160"/>
                </a:cubicBezTo>
                <a:cubicBezTo>
                  <a:pt x="3254726" y="393874"/>
                  <a:pt x="3141082" y="583088"/>
                  <a:pt x="3224346" y="416560"/>
                </a:cubicBezTo>
                <a:cubicBezTo>
                  <a:pt x="3237893" y="389467"/>
                  <a:pt x="3255407" y="364017"/>
                  <a:pt x="3264986" y="335280"/>
                </a:cubicBezTo>
                <a:cubicBezTo>
                  <a:pt x="3268373" y="325120"/>
                  <a:pt x="3269945" y="314162"/>
                  <a:pt x="3275146" y="304800"/>
                </a:cubicBezTo>
                <a:cubicBezTo>
                  <a:pt x="3287006" y="283452"/>
                  <a:pt x="3304864" y="265683"/>
                  <a:pt x="3315786" y="243840"/>
                </a:cubicBezTo>
                <a:cubicBezTo>
                  <a:pt x="3339514" y="196384"/>
                  <a:pt x="3343314" y="178075"/>
                  <a:pt x="3397066" y="142240"/>
                </a:cubicBezTo>
                <a:cubicBezTo>
                  <a:pt x="3417386" y="128693"/>
                  <a:pt x="3435351" y="110670"/>
                  <a:pt x="3458026" y="101600"/>
                </a:cubicBezTo>
                <a:cubicBezTo>
                  <a:pt x="3474959" y="94827"/>
                  <a:pt x="3492160" y="88687"/>
                  <a:pt x="3508826" y="81280"/>
                </a:cubicBezTo>
                <a:cubicBezTo>
                  <a:pt x="3522666" y="75129"/>
                  <a:pt x="3535404" y="66585"/>
                  <a:pt x="3549466" y="60960"/>
                </a:cubicBezTo>
                <a:cubicBezTo>
                  <a:pt x="3569353" y="53005"/>
                  <a:pt x="3590106" y="47413"/>
                  <a:pt x="3610426" y="40640"/>
                </a:cubicBezTo>
                <a:lnTo>
                  <a:pt x="3640906" y="30480"/>
                </a:lnTo>
                <a:lnTo>
                  <a:pt x="3671386" y="20320"/>
                </a:lnTo>
              </a:path>
            </a:pathLst>
          </a:cu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95B9FE64-FFB9-49ED-92CC-5721BB2A5860}"/>
              </a:ext>
            </a:extLst>
          </p:cNvPr>
          <p:cNvSpPr txBox="1"/>
          <p:nvPr/>
        </p:nvSpPr>
        <p:spPr>
          <a:xfrm>
            <a:off x="5001257" y="3515125"/>
            <a:ext cx="2964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Node under expansion</a:t>
            </a:r>
            <a:endParaRPr lang="ru-RU" sz="2400" dirty="0">
              <a:solidFill>
                <a:srgbClr val="00B0F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B70B0FC7-38CE-4DF6-AE87-85BF4EB041A9}"/>
              </a:ext>
            </a:extLst>
          </p:cNvPr>
          <p:cNvSpPr/>
          <p:nvPr/>
        </p:nvSpPr>
        <p:spPr>
          <a:xfrm>
            <a:off x="4459557" y="3042573"/>
            <a:ext cx="642544" cy="62470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578A42C-B50E-4B18-8A88-E95F7D3F365E}"/>
              </a:ext>
            </a:extLst>
          </p:cNvPr>
          <p:cNvSpPr txBox="1"/>
          <p:nvPr/>
        </p:nvSpPr>
        <p:spPr>
          <a:xfrm>
            <a:off x="2947693" y="23008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9507A77-8036-4BDF-929B-D1C82385E962}"/>
              </a:ext>
            </a:extLst>
          </p:cNvPr>
          <p:cNvSpPr txBox="1"/>
          <p:nvPr/>
        </p:nvSpPr>
        <p:spPr>
          <a:xfrm>
            <a:off x="4775374" y="25133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67FF95C-8BBA-4CB5-BB85-AAB312C0F877}"/>
              </a:ext>
            </a:extLst>
          </p:cNvPr>
          <p:cNvSpPr txBox="1"/>
          <p:nvPr/>
        </p:nvSpPr>
        <p:spPr>
          <a:xfrm>
            <a:off x="5581668" y="22903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9F5E12-DCF9-4D98-B675-7D7C55F49E93}"/>
              </a:ext>
            </a:extLst>
          </p:cNvPr>
          <p:cNvSpPr txBox="1"/>
          <p:nvPr/>
        </p:nvSpPr>
        <p:spPr>
          <a:xfrm>
            <a:off x="2017473" y="35931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4580254-4A7A-48C6-8E4E-5D16C053F88D}"/>
              </a:ext>
            </a:extLst>
          </p:cNvPr>
          <p:cNvSpPr txBox="1"/>
          <p:nvPr/>
        </p:nvSpPr>
        <p:spPr>
          <a:xfrm>
            <a:off x="3308169" y="34826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78A6CB6-6826-4FA3-96AC-A7D8EF30DD88}"/>
              </a:ext>
            </a:extLst>
          </p:cNvPr>
          <p:cNvSpPr txBox="1"/>
          <p:nvPr/>
        </p:nvSpPr>
        <p:spPr>
          <a:xfrm>
            <a:off x="1340940" y="4442251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g=10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6B6A1CE-111B-4F9C-ABE2-78B1B894405A}"/>
              </a:ext>
            </a:extLst>
          </p:cNvPr>
          <p:cNvSpPr txBox="1"/>
          <p:nvPr/>
        </p:nvSpPr>
        <p:spPr>
          <a:xfrm>
            <a:off x="2936142" y="429098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g=12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430F204-7AAF-4800-A1FF-1D4BA493A43E}"/>
              </a:ext>
            </a:extLst>
          </p:cNvPr>
          <p:cNvSpPr txBox="1"/>
          <p:nvPr/>
        </p:nvSpPr>
        <p:spPr>
          <a:xfrm>
            <a:off x="4883121" y="300045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g=7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5F4FB41-068A-4891-B2BE-88A8D132E89E}"/>
              </a:ext>
            </a:extLst>
          </p:cNvPr>
          <p:cNvSpPr txBox="1"/>
          <p:nvPr/>
        </p:nvSpPr>
        <p:spPr>
          <a:xfrm>
            <a:off x="6712318" y="296174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g=5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633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Path finding as tree search</a:t>
            </a:r>
            <a:r>
              <a:rPr lang="ru-RU" dirty="0"/>
              <a:t> </a:t>
            </a:r>
            <a:r>
              <a:rPr lang="en-US" dirty="0"/>
              <a:t>with Duplicate detection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89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C4FDC88-41DE-4BEC-94AF-859048B8DC0D}"/>
              </a:ext>
            </a:extLst>
          </p:cNvPr>
          <p:cNvSpPr txBox="1"/>
          <p:nvPr/>
        </p:nvSpPr>
        <p:spPr>
          <a:xfrm>
            <a:off x="4563249" y="206588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A4887C-EF01-499D-96B3-589010D57CA3}"/>
              </a:ext>
            </a:extLst>
          </p:cNvPr>
          <p:cNvSpPr txBox="1"/>
          <p:nvPr/>
        </p:nvSpPr>
        <p:spPr>
          <a:xfrm>
            <a:off x="2598716" y="277770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B4DABE-6B31-4DA9-A83D-B3DC6957CB89}"/>
              </a:ext>
            </a:extLst>
          </p:cNvPr>
          <p:cNvSpPr txBox="1"/>
          <p:nvPr/>
        </p:nvSpPr>
        <p:spPr>
          <a:xfrm>
            <a:off x="4574537" y="308530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  <a:endParaRPr lang="ru-R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5B4B0A7B-2EC7-4971-B21F-105DEE429596}"/>
              </a:ext>
            </a:extLst>
          </p:cNvPr>
          <p:cNvSpPr txBox="1"/>
          <p:nvPr/>
        </p:nvSpPr>
        <p:spPr>
          <a:xfrm>
            <a:off x="6374601" y="296236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  <a:endParaRPr lang="ru-RU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D5061EED-7B53-49A1-AB88-41539C733942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>
            <a:off x="3025436" y="2250552"/>
            <a:ext cx="1537813" cy="71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2E67B7E1-8BFD-4DD9-AB36-816308054B39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4787897" y="2435218"/>
            <a:ext cx="734" cy="65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5A2A5F97-BFCF-41B3-A0E9-22438935B29E}"/>
              </a:ext>
            </a:extLst>
          </p:cNvPr>
          <p:cNvCxnSpPr>
            <a:cxnSpLocks/>
            <a:stCxn id="2" idx="3"/>
            <a:endCxn id="73" idx="1"/>
          </p:cNvCxnSpPr>
          <p:nvPr/>
        </p:nvCxnSpPr>
        <p:spPr>
          <a:xfrm>
            <a:off x="5014013" y="2250552"/>
            <a:ext cx="1360588" cy="89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A50A181A-A1E0-43B5-8B6C-542D55D0B020}"/>
              </a:ext>
            </a:extLst>
          </p:cNvPr>
          <p:cNvSpPr txBox="1"/>
          <p:nvPr/>
        </p:nvSpPr>
        <p:spPr>
          <a:xfrm>
            <a:off x="1427192" y="422399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</a:t>
            </a:r>
            <a:endParaRPr lang="ru-RU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9B3CA5F3-61AE-4B8E-ADF9-E9B6C52AE9F1}"/>
              </a:ext>
            </a:extLst>
          </p:cNvPr>
          <p:cNvSpPr txBox="1"/>
          <p:nvPr/>
        </p:nvSpPr>
        <p:spPr>
          <a:xfrm>
            <a:off x="3578880" y="429222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</a:t>
            </a:r>
            <a:endParaRPr lang="ru-R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4E428E0F-F68F-4EAC-924D-9E0E144D5C57}"/>
              </a:ext>
            </a:extLst>
          </p:cNvPr>
          <p:cNvCxnSpPr>
            <a:cxnSpLocks/>
            <a:stCxn id="4" idx="2"/>
            <a:endCxn id="90" idx="3"/>
          </p:cNvCxnSpPr>
          <p:nvPr/>
        </p:nvCxnSpPr>
        <p:spPr>
          <a:xfrm flipH="1">
            <a:off x="1877956" y="3147033"/>
            <a:ext cx="934120" cy="126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203D920E-2ACA-4732-ADBA-EAB319CB70E0}"/>
              </a:ext>
            </a:extLst>
          </p:cNvPr>
          <p:cNvCxnSpPr>
            <a:cxnSpLocks/>
            <a:stCxn id="4" idx="2"/>
            <a:endCxn id="91" idx="0"/>
          </p:cNvCxnSpPr>
          <p:nvPr/>
        </p:nvCxnSpPr>
        <p:spPr>
          <a:xfrm>
            <a:off x="2812076" y="3147033"/>
            <a:ext cx="992186" cy="114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xmlns="" id="{F36BE546-7176-4AB0-AA99-BABA1ABDD135}"/>
              </a:ext>
            </a:extLst>
          </p:cNvPr>
          <p:cNvSpPr/>
          <p:nvPr/>
        </p:nvSpPr>
        <p:spPr>
          <a:xfrm>
            <a:off x="4416999" y="1913602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xmlns="" id="{D681AF28-6E4A-4B8F-A224-9AEFF4773212}"/>
              </a:ext>
            </a:extLst>
          </p:cNvPr>
          <p:cNvSpPr/>
          <p:nvPr/>
        </p:nvSpPr>
        <p:spPr>
          <a:xfrm>
            <a:off x="2476544" y="2697976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xmlns="" id="{CAFEC4EF-241B-46A8-9B56-E3053EAF054E}"/>
              </a:ext>
            </a:extLst>
          </p:cNvPr>
          <p:cNvSpPr/>
          <p:nvPr/>
        </p:nvSpPr>
        <p:spPr>
          <a:xfrm>
            <a:off x="1186699" y="2906399"/>
            <a:ext cx="5855786" cy="2123440"/>
          </a:xfrm>
          <a:custGeom>
            <a:avLst/>
            <a:gdLst>
              <a:gd name="connsiteX0" fmla="*/ 3590106 w 5855786"/>
              <a:gd name="connsiteY0" fmla="*/ 40640 h 2123440"/>
              <a:gd name="connsiteX1" fmla="*/ 4270826 w 5855786"/>
              <a:gd name="connsiteY1" fmla="*/ 50800 h 2123440"/>
              <a:gd name="connsiteX2" fmla="*/ 4565466 w 5855786"/>
              <a:gd name="connsiteY2" fmla="*/ 60960 h 2123440"/>
              <a:gd name="connsiteX3" fmla="*/ 5195386 w 5855786"/>
              <a:gd name="connsiteY3" fmla="*/ 50800 h 2123440"/>
              <a:gd name="connsiteX4" fmla="*/ 5296986 w 5855786"/>
              <a:gd name="connsiteY4" fmla="*/ 20320 h 2123440"/>
              <a:gd name="connsiteX5" fmla="*/ 5469706 w 5855786"/>
              <a:gd name="connsiteY5" fmla="*/ 0 h 2123440"/>
              <a:gd name="connsiteX6" fmla="*/ 5723706 w 5855786"/>
              <a:gd name="connsiteY6" fmla="*/ 10160 h 2123440"/>
              <a:gd name="connsiteX7" fmla="*/ 5784666 w 5855786"/>
              <a:gd name="connsiteY7" fmla="*/ 50800 h 2123440"/>
              <a:gd name="connsiteX8" fmla="*/ 5825306 w 5855786"/>
              <a:gd name="connsiteY8" fmla="*/ 111760 h 2123440"/>
              <a:gd name="connsiteX9" fmla="*/ 5835466 w 5855786"/>
              <a:gd name="connsiteY9" fmla="*/ 142240 h 2123440"/>
              <a:gd name="connsiteX10" fmla="*/ 5855786 w 5855786"/>
              <a:gd name="connsiteY10" fmla="*/ 213360 h 2123440"/>
              <a:gd name="connsiteX11" fmla="*/ 5835466 w 5855786"/>
              <a:gd name="connsiteY11" fmla="*/ 375920 h 2123440"/>
              <a:gd name="connsiteX12" fmla="*/ 5815146 w 5855786"/>
              <a:gd name="connsiteY12" fmla="*/ 406400 h 2123440"/>
              <a:gd name="connsiteX13" fmla="*/ 5784666 w 5855786"/>
              <a:gd name="connsiteY13" fmla="*/ 416560 h 2123440"/>
              <a:gd name="connsiteX14" fmla="*/ 5672906 w 5855786"/>
              <a:gd name="connsiteY14" fmla="*/ 457200 h 2123440"/>
              <a:gd name="connsiteX15" fmla="*/ 5561146 w 5855786"/>
              <a:gd name="connsiteY15" fmla="*/ 487680 h 2123440"/>
              <a:gd name="connsiteX16" fmla="*/ 5510346 w 5855786"/>
              <a:gd name="connsiteY16" fmla="*/ 497840 h 2123440"/>
              <a:gd name="connsiteX17" fmla="*/ 5418906 w 5855786"/>
              <a:gd name="connsiteY17" fmla="*/ 518160 h 2123440"/>
              <a:gd name="connsiteX18" fmla="*/ 4585786 w 5855786"/>
              <a:gd name="connsiteY18" fmla="*/ 528320 h 2123440"/>
              <a:gd name="connsiteX19" fmla="*/ 4159066 w 5855786"/>
              <a:gd name="connsiteY19" fmla="*/ 548640 h 2123440"/>
              <a:gd name="connsiteX20" fmla="*/ 4087946 w 5855786"/>
              <a:gd name="connsiteY20" fmla="*/ 558800 h 2123440"/>
              <a:gd name="connsiteX21" fmla="*/ 4006666 w 5855786"/>
              <a:gd name="connsiteY21" fmla="*/ 568960 h 2123440"/>
              <a:gd name="connsiteX22" fmla="*/ 3874586 w 5855786"/>
              <a:gd name="connsiteY22" fmla="*/ 579120 h 2123440"/>
              <a:gd name="connsiteX23" fmla="*/ 3803466 w 5855786"/>
              <a:gd name="connsiteY23" fmla="*/ 599440 h 2123440"/>
              <a:gd name="connsiteX24" fmla="*/ 3772986 w 5855786"/>
              <a:gd name="connsiteY24" fmla="*/ 619760 h 2123440"/>
              <a:gd name="connsiteX25" fmla="*/ 3701866 w 5855786"/>
              <a:gd name="connsiteY25" fmla="*/ 640080 h 2123440"/>
              <a:gd name="connsiteX26" fmla="*/ 3640906 w 5855786"/>
              <a:gd name="connsiteY26" fmla="*/ 680720 h 2123440"/>
              <a:gd name="connsiteX27" fmla="*/ 3610426 w 5855786"/>
              <a:gd name="connsiteY27" fmla="*/ 701040 h 2123440"/>
              <a:gd name="connsiteX28" fmla="*/ 3579946 w 5855786"/>
              <a:gd name="connsiteY28" fmla="*/ 731520 h 2123440"/>
              <a:gd name="connsiteX29" fmla="*/ 3559626 w 5855786"/>
              <a:gd name="connsiteY29" fmla="*/ 762000 h 2123440"/>
              <a:gd name="connsiteX30" fmla="*/ 3529146 w 5855786"/>
              <a:gd name="connsiteY30" fmla="*/ 782320 h 2123440"/>
              <a:gd name="connsiteX31" fmla="*/ 3478346 w 5855786"/>
              <a:gd name="connsiteY31" fmla="*/ 843280 h 2123440"/>
              <a:gd name="connsiteX32" fmla="*/ 3437706 w 5855786"/>
              <a:gd name="connsiteY32" fmla="*/ 904240 h 2123440"/>
              <a:gd name="connsiteX33" fmla="*/ 3427546 w 5855786"/>
              <a:gd name="connsiteY33" fmla="*/ 934720 h 2123440"/>
              <a:gd name="connsiteX34" fmla="*/ 3356426 w 5855786"/>
              <a:gd name="connsiteY34" fmla="*/ 1026160 h 2123440"/>
              <a:gd name="connsiteX35" fmla="*/ 3346266 w 5855786"/>
              <a:gd name="connsiteY35" fmla="*/ 1056640 h 2123440"/>
              <a:gd name="connsiteX36" fmla="*/ 3285306 w 5855786"/>
              <a:gd name="connsiteY36" fmla="*/ 1168400 h 2123440"/>
              <a:gd name="connsiteX37" fmla="*/ 3264986 w 5855786"/>
              <a:gd name="connsiteY37" fmla="*/ 1209040 h 2123440"/>
              <a:gd name="connsiteX38" fmla="*/ 3254826 w 5855786"/>
              <a:gd name="connsiteY38" fmla="*/ 1239520 h 2123440"/>
              <a:gd name="connsiteX39" fmla="*/ 3234506 w 5855786"/>
              <a:gd name="connsiteY39" fmla="*/ 1270000 h 2123440"/>
              <a:gd name="connsiteX40" fmla="*/ 3214186 w 5855786"/>
              <a:gd name="connsiteY40" fmla="*/ 1310640 h 2123440"/>
              <a:gd name="connsiteX41" fmla="*/ 3173546 w 5855786"/>
              <a:gd name="connsiteY41" fmla="*/ 1371600 h 2123440"/>
              <a:gd name="connsiteX42" fmla="*/ 3163386 w 5855786"/>
              <a:gd name="connsiteY42" fmla="*/ 1402080 h 2123440"/>
              <a:gd name="connsiteX43" fmla="*/ 3122746 w 5855786"/>
              <a:gd name="connsiteY43" fmla="*/ 1483360 h 2123440"/>
              <a:gd name="connsiteX44" fmla="*/ 3112586 w 5855786"/>
              <a:gd name="connsiteY44" fmla="*/ 1513840 h 2123440"/>
              <a:gd name="connsiteX45" fmla="*/ 3082106 w 5855786"/>
              <a:gd name="connsiteY45" fmla="*/ 1544320 h 2123440"/>
              <a:gd name="connsiteX46" fmla="*/ 3061786 w 5855786"/>
              <a:gd name="connsiteY46" fmla="*/ 1574800 h 2123440"/>
              <a:gd name="connsiteX47" fmla="*/ 3031306 w 5855786"/>
              <a:gd name="connsiteY47" fmla="*/ 1605280 h 2123440"/>
              <a:gd name="connsiteX48" fmla="*/ 3010986 w 5855786"/>
              <a:gd name="connsiteY48" fmla="*/ 1635760 h 2123440"/>
              <a:gd name="connsiteX49" fmla="*/ 2980506 w 5855786"/>
              <a:gd name="connsiteY49" fmla="*/ 1656080 h 2123440"/>
              <a:gd name="connsiteX50" fmla="*/ 2899226 w 5855786"/>
              <a:gd name="connsiteY50" fmla="*/ 1737360 h 2123440"/>
              <a:gd name="connsiteX51" fmla="*/ 2868746 w 5855786"/>
              <a:gd name="connsiteY51" fmla="*/ 1767840 h 2123440"/>
              <a:gd name="connsiteX52" fmla="*/ 2838266 w 5855786"/>
              <a:gd name="connsiteY52" fmla="*/ 1798320 h 2123440"/>
              <a:gd name="connsiteX53" fmla="*/ 2797626 w 5855786"/>
              <a:gd name="connsiteY53" fmla="*/ 1828800 h 2123440"/>
              <a:gd name="connsiteX54" fmla="*/ 2767146 w 5855786"/>
              <a:gd name="connsiteY54" fmla="*/ 1838960 h 2123440"/>
              <a:gd name="connsiteX55" fmla="*/ 2604586 w 5855786"/>
              <a:gd name="connsiteY55" fmla="*/ 1910080 h 2123440"/>
              <a:gd name="connsiteX56" fmla="*/ 2574106 w 5855786"/>
              <a:gd name="connsiteY56" fmla="*/ 1920240 h 2123440"/>
              <a:gd name="connsiteX57" fmla="*/ 2543626 w 5855786"/>
              <a:gd name="connsiteY57" fmla="*/ 1940560 h 2123440"/>
              <a:gd name="connsiteX58" fmla="*/ 2442026 w 5855786"/>
              <a:gd name="connsiteY58" fmla="*/ 1981200 h 2123440"/>
              <a:gd name="connsiteX59" fmla="*/ 2340426 w 5855786"/>
              <a:gd name="connsiteY59" fmla="*/ 2032000 h 2123440"/>
              <a:gd name="connsiteX60" fmla="*/ 2248986 w 5855786"/>
              <a:gd name="connsiteY60" fmla="*/ 2042160 h 2123440"/>
              <a:gd name="connsiteX61" fmla="*/ 2167706 w 5855786"/>
              <a:gd name="connsiteY61" fmla="*/ 2052320 h 2123440"/>
              <a:gd name="connsiteX62" fmla="*/ 1812106 w 5855786"/>
              <a:gd name="connsiteY62" fmla="*/ 2092960 h 2123440"/>
              <a:gd name="connsiteX63" fmla="*/ 1649546 w 5855786"/>
              <a:gd name="connsiteY63" fmla="*/ 2103120 h 2123440"/>
              <a:gd name="connsiteX64" fmla="*/ 1507306 w 5855786"/>
              <a:gd name="connsiteY64" fmla="*/ 2123440 h 2123440"/>
              <a:gd name="connsiteX65" fmla="*/ 928186 w 5855786"/>
              <a:gd name="connsiteY65" fmla="*/ 2113280 h 2123440"/>
              <a:gd name="connsiteX66" fmla="*/ 826586 w 5855786"/>
              <a:gd name="connsiteY66" fmla="*/ 2082800 h 2123440"/>
              <a:gd name="connsiteX67" fmla="*/ 755466 w 5855786"/>
              <a:gd name="connsiteY67" fmla="*/ 2062480 h 2123440"/>
              <a:gd name="connsiteX68" fmla="*/ 694506 w 5855786"/>
              <a:gd name="connsiteY68" fmla="*/ 2021840 h 2123440"/>
              <a:gd name="connsiteX69" fmla="*/ 653866 w 5855786"/>
              <a:gd name="connsiteY69" fmla="*/ 2011680 h 2123440"/>
              <a:gd name="connsiteX70" fmla="*/ 613226 w 5855786"/>
              <a:gd name="connsiteY70" fmla="*/ 1991360 h 2123440"/>
              <a:gd name="connsiteX71" fmla="*/ 470986 w 5855786"/>
              <a:gd name="connsiteY71" fmla="*/ 1960880 h 2123440"/>
              <a:gd name="connsiteX72" fmla="*/ 430346 w 5855786"/>
              <a:gd name="connsiteY72" fmla="*/ 1950720 h 2123440"/>
              <a:gd name="connsiteX73" fmla="*/ 359226 w 5855786"/>
              <a:gd name="connsiteY73" fmla="*/ 1930400 h 2123440"/>
              <a:gd name="connsiteX74" fmla="*/ 277946 w 5855786"/>
              <a:gd name="connsiteY74" fmla="*/ 1920240 h 2123440"/>
              <a:gd name="connsiteX75" fmla="*/ 237306 w 5855786"/>
              <a:gd name="connsiteY75" fmla="*/ 1910080 h 2123440"/>
              <a:gd name="connsiteX76" fmla="*/ 176346 w 5855786"/>
              <a:gd name="connsiteY76" fmla="*/ 1899920 h 2123440"/>
              <a:gd name="connsiteX77" fmla="*/ 115386 w 5855786"/>
              <a:gd name="connsiteY77" fmla="*/ 1859280 h 2123440"/>
              <a:gd name="connsiteX78" fmla="*/ 84906 w 5855786"/>
              <a:gd name="connsiteY78" fmla="*/ 1818640 h 2123440"/>
              <a:gd name="connsiteX79" fmla="*/ 54426 w 5855786"/>
              <a:gd name="connsiteY79" fmla="*/ 1767840 h 2123440"/>
              <a:gd name="connsiteX80" fmla="*/ 23946 w 5855786"/>
              <a:gd name="connsiteY80" fmla="*/ 1737360 h 2123440"/>
              <a:gd name="connsiteX81" fmla="*/ 13786 w 5855786"/>
              <a:gd name="connsiteY81" fmla="*/ 1706880 h 2123440"/>
              <a:gd name="connsiteX82" fmla="*/ 23946 w 5855786"/>
              <a:gd name="connsiteY82" fmla="*/ 1493520 h 2123440"/>
              <a:gd name="connsiteX83" fmla="*/ 145866 w 5855786"/>
              <a:gd name="connsiteY83" fmla="*/ 1402080 h 2123440"/>
              <a:gd name="connsiteX84" fmla="*/ 186506 w 5855786"/>
              <a:gd name="connsiteY84" fmla="*/ 1381760 h 2123440"/>
              <a:gd name="connsiteX85" fmla="*/ 237306 w 5855786"/>
              <a:gd name="connsiteY85" fmla="*/ 1361440 h 2123440"/>
              <a:gd name="connsiteX86" fmla="*/ 277946 w 5855786"/>
              <a:gd name="connsiteY86" fmla="*/ 1330960 h 2123440"/>
              <a:gd name="connsiteX87" fmla="*/ 308426 w 5855786"/>
              <a:gd name="connsiteY87" fmla="*/ 1320800 h 2123440"/>
              <a:gd name="connsiteX88" fmla="*/ 521786 w 5855786"/>
              <a:gd name="connsiteY88" fmla="*/ 1290320 h 2123440"/>
              <a:gd name="connsiteX89" fmla="*/ 572586 w 5855786"/>
              <a:gd name="connsiteY89" fmla="*/ 1280160 h 2123440"/>
              <a:gd name="connsiteX90" fmla="*/ 694506 w 5855786"/>
              <a:gd name="connsiteY90" fmla="*/ 1259840 h 2123440"/>
              <a:gd name="connsiteX91" fmla="*/ 1039946 w 5855786"/>
              <a:gd name="connsiteY91" fmla="*/ 1249680 h 2123440"/>
              <a:gd name="connsiteX92" fmla="*/ 1192346 w 5855786"/>
              <a:gd name="connsiteY92" fmla="*/ 1229360 h 2123440"/>
              <a:gd name="connsiteX93" fmla="*/ 1263466 w 5855786"/>
              <a:gd name="connsiteY93" fmla="*/ 1219200 h 2123440"/>
              <a:gd name="connsiteX94" fmla="*/ 1314266 w 5855786"/>
              <a:gd name="connsiteY94" fmla="*/ 1209040 h 2123440"/>
              <a:gd name="connsiteX95" fmla="*/ 1426026 w 5855786"/>
              <a:gd name="connsiteY95" fmla="*/ 1198880 h 2123440"/>
              <a:gd name="connsiteX96" fmla="*/ 1527626 w 5855786"/>
              <a:gd name="connsiteY96" fmla="*/ 1178560 h 2123440"/>
              <a:gd name="connsiteX97" fmla="*/ 1578426 w 5855786"/>
              <a:gd name="connsiteY97" fmla="*/ 1168400 h 2123440"/>
              <a:gd name="connsiteX98" fmla="*/ 1639386 w 5855786"/>
              <a:gd name="connsiteY98" fmla="*/ 1158240 h 2123440"/>
              <a:gd name="connsiteX99" fmla="*/ 1740986 w 5855786"/>
              <a:gd name="connsiteY99" fmla="*/ 1137920 h 2123440"/>
              <a:gd name="connsiteX100" fmla="*/ 1852746 w 5855786"/>
              <a:gd name="connsiteY100" fmla="*/ 1127760 h 2123440"/>
              <a:gd name="connsiteX101" fmla="*/ 1893386 w 5855786"/>
              <a:gd name="connsiteY101" fmla="*/ 1117600 h 2123440"/>
              <a:gd name="connsiteX102" fmla="*/ 1994986 w 5855786"/>
              <a:gd name="connsiteY102" fmla="*/ 1107440 h 2123440"/>
              <a:gd name="connsiteX103" fmla="*/ 2045786 w 5855786"/>
              <a:gd name="connsiteY103" fmla="*/ 1087120 h 2123440"/>
              <a:gd name="connsiteX104" fmla="*/ 2208346 w 5855786"/>
              <a:gd name="connsiteY104" fmla="*/ 1066800 h 2123440"/>
              <a:gd name="connsiteX105" fmla="*/ 2370906 w 5855786"/>
              <a:gd name="connsiteY105" fmla="*/ 1046480 h 2123440"/>
              <a:gd name="connsiteX106" fmla="*/ 2452186 w 5855786"/>
              <a:gd name="connsiteY106" fmla="*/ 1036320 h 2123440"/>
              <a:gd name="connsiteX107" fmla="*/ 2604586 w 5855786"/>
              <a:gd name="connsiteY107" fmla="*/ 1016000 h 2123440"/>
              <a:gd name="connsiteX108" fmla="*/ 2685866 w 5855786"/>
              <a:gd name="connsiteY108" fmla="*/ 985520 h 2123440"/>
              <a:gd name="connsiteX109" fmla="*/ 2716346 w 5855786"/>
              <a:gd name="connsiteY109" fmla="*/ 975360 h 2123440"/>
              <a:gd name="connsiteX110" fmla="*/ 2817946 w 5855786"/>
              <a:gd name="connsiteY110" fmla="*/ 934720 h 2123440"/>
              <a:gd name="connsiteX111" fmla="*/ 2848426 w 5855786"/>
              <a:gd name="connsiteY111" fmla="*/ 914400 h 2123440"/>
              <a:gd name="connsiteX112" fmla="*/ 2878906 w 5855786"/>
              <a:gd name="connsiteY112" fmla="*/ 883920 h 2123440"/>
              <a:gd name="connsiteX113" fmla="*/ 2929706 w 5855786"/>
              <a:gd name="connsiteY113" fmla="*/ 853440 h 2123440"/>
              <a:gd name="connsiteX114" fmla="*/ 2970346 w 5855786"/>
              <a:gd name="connsiteY114" fmla="*/ 812800 h 2123440"/>
              <a:gd name="connsiteX115" fmla="*/ 3041466 w 5855786"/>
              <a:gd name="connsiteY115" fmla="*/ 741680 h 2123440"/>
              <a:gd name="connsiteX116" fmla="*/ 3051626 w 5855786"/>
              <a:gd name="connsiteY116" fmla="*/ 711200 h 2123440"/>
              <a:gd name="connsiteX117" fmla="*/ 3102426 w 5855786"/>
              <a:gd name="connsiteY117" fmla="*/ 640080 h 2123440"/>
              <a:gd name="connsiteX118" fmla="*/ 3132906 w 5855786"/>
              <a:gd name="connsiteY118" fmla="*/ 589280 h 2123440"/>
              <a:gd name="connsiteX119" fmla="*/ 3183706 w 5855786"/>
              <a:gd name="connsiteY119" fmla="*/ 518160 h 2123440"/>
              <a:gd name="connsiteX120" fmla="*/ 3224346 w 5855786"/>
              <a:gd name="connsiteY120" fmla="*/ 416560 h 2123440"/>
              <a:gd name="connsiteX121" fmla="*/ 3264986 w 5855786"/>
              <a:gd name="connsiteY121" fmla="*/ 335280 h 2123440"/>
              <a:gd name="connsiteX122" fmla="*/ 3275146 w 5855786"/>
              <a:gd name="connsiteY122" fmla="*/ 304800 h 2123440"/>
              <a:gd name="connsiteX123" fmla="*/ 3315786 w 5855786"/>
              <a:gd name="connsiteY123" fmla="*/ 243840 h 2123440"/>
              <a:gd name="connsiteX124" fmla="*/ 3397066 w 5855786"/>
              <a:gd name="connsiteY124" fmla="*/ 142240 h 2123440"/>
              <a:gd name="connsiteX125" fmla="*/ 3458026 w 5855786"/>
              <a:gd name="connsiteY125" fmla="*/ 101600 h 2123440"/>
              <a:gd name="connsiteX126" fmla="*/ 3508826 w 5855786"/>
              <a:gd name="connsiteY126" fmla="*/ 81280 h 2123440"/>
              <a:gd name="connsiteX127" fmla="*/ 3549466 w 5855786"/>
              <a:gd name="connsiteY127" fmla="*/ 60960 h 2123440"/>
              <a:gd name="connsiteX128" fmla="*/ 3610426 w 5855786"/>
              <a:gd name="connsiteY128" fmla="*/ 40640 h 2123440"/>
              <a:gd name="connsiteX129" fmla="*/ 3640906 w 5855786"/>
              <a:gd name="connsiteY129" fmla="*/ 30480 h 2123440"/>
              <a:gd name="connsiteX130" fmla="*/ 3671386 w 5855786"/>
              <a:gd name="connsiteY130" fmla="*/ 20320 h 212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5855786" h="2123440">
                <a:moveTo>
                  <a:pt x="3590106" y="40640"/>
                </a:moveTo>
                <a:lnTo>
                  <a:pt x="4270826" y="50800"/>
                </a:lnTo>
                <a:cubicBezTo>
                  <a:pt x="4369076" y="52847"/>
                  <a:pt x="4467194" y="60960"/>
                  <a:pt x="4565466" y="60960"/>
                </a:cubicBezTo>
                <a:cubicBezTo>
                  <a:pt x="4775467" y="60960"/>
                  <a:pt x="4985413" y="54187"/>
                  <a:pt x="5195386" y="50800"/>
                </a:cubicBezTo>
                <a:cubicBezTo>
                  <a:pt x="5222486" y="41767"/>
                  <a:pt x="5266276" y="25438"/>
                  <a:pt x="5296986" y="20320"/>
                </a:cubicBezTo>
                <a:cubicBezTo>
                  <a:pt x="5324914" y="15665"/>
                  <a:pt x="5445232" y="2719"/>
                  <a:pt x="5469706" y="0"/>
                </a:cubicBezTo>
                <a:cubicBezTo>
                  <a:pt x="5554373" y="3387"/>
                  <a:pt x="5640053" y="-3332"/>
                  <a:pt x="5723706" y="10160"/>
                </a:cubicBezTo>
                <a:cubicBezTo>
                  <a:pt x="5747816" y="14049"/>
                  <a:pt x="5784666" y="50800"/>
                  <a:pt x="5784666" y="50800"/>
                </a:cubicBezTo>
                <a:cubicBezTo>
                  <a:pt x="5798213" y="71120"/>
                  <a:pt x="5817583" y="88592"/>
                  <a:pt x="5825306" y="111760"/>
                </a:cubicBezTo>
                <a:cubicBezTo>
                  <a:pt x="5828693" y="121920"/>
                  <a:pt x="5832524" y="131942"/>
                  <a:pt x="5835466" y="142240"/>
                </a:cubicBezTo>
                <a:cubicBezTo>
                  <a:pt x="5860981" y="231542"/>
                  <a:pt x="5831426" y="140279"/>
                  <a:pt x="5855786" y="213360"/>
                </a:cubicBezTo>
                <a:cubicBezTo>
                  <a:pt x="5853847" y="238570"/>
                  <a:pt x="5857397" y="332059"/>
                  <a:pt x="5835466" y="375920"/>
                </a:cubicBezTo>
                <a:cubicBezTo>
                  <a:pt x="5830005" y="386842"/>
                  <a:pt x="5824681" y="398772"/>
                  <a:pt x="5815146" y="406400"/>
                </a:cubicBezTo>
                <a:cubicBezTo>
                  <a:pt x="5806783" y="413090"/>
                  <a:pt x="5794245" y="411771"/>
                  <a:pt x="5784666" y="416560"/>
                </a:cubicBezTo>
                <a:cubicBezTo>
                  <a:pt x="5656873" y="480456"/>
                  <a:pt x="5935450" y="369685"/>
                  <a:pt x="5672906" y="457200"/>
                </a:cubicBezTo>
                <a:cubicBezTo>
                  <a:pt x="5629115" y="471797"/>
                  <a:pt x="5618440" y="476221"/>
                  <a:pt x="5561146" y="487680"/>
                </a:cubicBezTo>
                <a:cubicBezTo>
                  <a:pt x="5544213" y="491067"/>
                  <a:pt x="5527203" y="494094"/>
                  <a:pt x="5510346" y="497840"/>
                </a:cubicBezTo>
                <a:cubicBezTo>
                  <a:pt x="5491283" y="502076"/>
                  <a:pt x="5435995" y="517767"/>
                  <a:pt x="5418906" y="518160"/>
                </a:cubicBezTo>
                <a:cubicBezTo>
                  <a:pt x="5141252" y="524543"/>
                  <a:pt x="4863493" y="524933"/>
                  <a:pt x="4585786" y="528320"/>
                </a:cubicBezTo>
                <a:cubicBezTo>
                  <a:pt x="4394344" y="560227"/>
                  <a:pt x="4605656" y="527868"/>
                  <a:pt x="4159066" y="548640"/>
                </a:cubicBezTo>
                <a:cubicBezTo>
                  <a:pt x="4135145" y="549753"/>
                  <a:pt x="4111683" y="555635"/>
                  <a:pt x="4087946" y="558800"/>
                </a:cubicBezTo>
                <a:cubicBezTo>
                  <a:pt x="4060881" y="562409"/>
                  <a:pt x="4033847" y="566371"/>
                  <a:pt x="4006666" y="568960"/>
                </a:cubicBezTo>
                <a:cubicBezTo>
                  <a:pt x="3962708" y="573146"/>
                  <a:pt x="3918613" y="575733"/>
                  <a:pt x="3874586" y="579120"/>
                </a:cubicBezTo>
                <a:cubicBezTo>
                  <a:pt x="3861565" y="582375"/>
                  <a:pt x="3818042" y="592152"/>
                  <a:pt x="3803466" y="599440"/>
                </a:cubicBezTo>
                <a:cubicBezTo>
                  <a:pt x="3792544" y="604901"/>
                  <a:pt x="3784209" y="614950"/>
                  <a:pt x="3772986" y="619760"/>
                </a:cubicBezTo>
                <a:cubicBezTo>
                  <a:pt x="3749968" y="629625"/>
                  <a:pt x="3724109" y="627723"/>
                  <a:pt x="3701866" y="640080"/>
                </a:cubicBezTo>
                <a:cubicBezTo>
                  <a:pt x="3680518" y="651940"/>
                  <a:pt x="3661226" y="667173"/>
                  <a:pt x="3640906" y="680720"/>
                </a:cubicBezTo>
                <a:cubicBezTo>
                  <a:pt x="3630746" y="687493"/>
                  <a:pt x="3619060" y="692406"/>
                  <a:pt x="3610426" y="701040"/>
                </a:cubicBezTo>
                <a:cubicBezTo>
                  <a:pt x="3600266" y="711200"/>
                  <a:pt x="3589144" y="720482"/>
                  <a:pt x="3579946" y="731520"/>
                </a:cubicBezTo>
                <a:cubicBezTo>
                  <a:pt x="3572129" y="740901"/>
                  <a:pt x="3568260" y="753366"/>
                  <a:pt x="3559626" y="762000"/>
                </a:cubicBezTo>
                <a:cubicBezTo>
                  <a:pt x="3550992" y="770634"/>
                  <a:pt x="3539306" y="775547"/>
                  <a:pt x="3529146" y="782320"/>
                </a:cubicBezTo>
                <a:cubicBezTo>
                  <a:pt x="3456535" y="891237"/>
                  <a:pt x="3569613" y="725937"/>
                  <a:pt x="3478346" y="843280"/>
                </a:cubicBezTo>
                <a:cubicBezTo>
                  <a:pt x="3463353" y="862557"/>
                  <a:pt x="3445429" y="881072"/>
                  <a:pt x="3437706" y="904240"/>
                </a:cubicBezTo>
                <a:cubicBezTo>
                  <a:pt x="3434319" y="914400"/>
                  <a:pt x="3433487" y="925809"/>
                  <a:pt x="3427546" y="934720"/>
                </a:cubicBezTo>
                <a:cubicBezTo>
                  <a:pt x="3392481" y="987318"/>
                  <a:pt x="3383478" y="945003"/>
                  <a:pt x="3356426" y="1026160"/>
                </a:cubicBezTo>
                <a:cubicBezTo>
                  <a:pt x="3353039" y="1036320"/>
                  <a:pt x="3350485" y="1046796"/>
                  <a:pt x="3346266" y="1056640"/>
                </a:cubicBezTo>
                <a:cubicBezTo>
                  <a:pt x="3330971" y="1092329"/>
                  <a:pt x="3302389" y="1137081"/>
                  <a:pt x="3285306" y="1168400"/>
                </a:cubicBezTo>
                <a:cubicBezTo>
                  <a:pt x="3278053" y="1181696"/>
                  <a:pt x="3270952" y="1195119"/>
                  <a:pt x="3264986" y="1209040"/>
                </a:cubicBezTo>
                <a:cubicBezTo>
                  <a:pt x="3260767" y="1218884"/>
                  <a:pt x="3259615" y="1229941"/>
                  <a:pt x="3254826" y="1239520"/>
                </a:cubicBezTo>
                <a:cubicBezTo>
                  <a:pt x="3249365" y="1250442"/>
                  <a:pt x="3240564" y="1259398"/>
                  <a:pt x="3234506" y="1270000"/>
                </a:cubicBezTo>
                <a:cubicBezTo>
                  <a:pt x="3226992" y="1283150"/>
                  <a:pt x="3221978" y="1297653"/>
                  <a:pt x="3214186" y="1310640"/>
                </a:cubicBezTo>
                <a:cubicBezTo>
                  <a:pt x="3201621" y="1331581"/>
                  <a:pt x="3181269" y="1348432"/>
                  <a:pt x="3173546" y="1371600"/>
                </a:cubicBezTo>
                <a:cubicBezTo>
                  <a:pt x="3170159" y="1381760"/>
                  <a:pt x="3167818" y="1392330"/>
                  <a:pt x="3163386" y="1402080"/>
                </a:cubicBezTo>
                <a:cubicBezTo>
                  <a:pt x="3150851" y="1429656"/>
                  <a:pt x="3132325" y="1454623"/>
                  <a:pt x="3122746" y="1483360"/>
                </a:cubicBezTo>
                <a:cubicBezTo>
                  <a:pt x="3119359" y="1493520"/>
                  <a:pt x="3118527" y="1504929"/>
                  <a:pt x="3112586" y="1513840"/>
                </a:cubicBezTo>
                <a:cubicBezTo>
                  <a:pt x="3104616" y="1525795"/>
                  <a:pt x="3091304" y="1533282"/>
                  <a:pt x="3082106" y="1544320"/>
                </a:cubicBezTo>
                <a:cubicBezTo>
                  <a:pt x="3074289" y="1553701"/>
                  <a:pt x="3069603" y="1565419"/>
                  <a:pt x="3061786" y="1574800"/>
                </a:cubicBezTo>
                <a:cubicBezTo>
                  <a:pt x="3052588" y="1585838"/>
                  <a:pt x="3040504" y="1594242"/>
                  <a:pt x="3031306" y="1605280"/>
                </a:cubicBezTo>
                <a:cubicBezTo>
                  <a:pt x="3023489" y="1614661"/>
                  <a:pt x="3019620" y="1627126"/>
                  <a:pt x="3010986" y="1635760"/>
                </a:cubicBezTo>
                <a:cubicBezTo>
                  <a:pt x="3002352" y="1644394"/>
                  <a:pt x="2989541" y="1647866"/>
                  <a:pt x="2980506" y="1656080"/>
                </a:cubicBezTo>
                <a:cubicBezTo>
                  <a:pt x="2952155" y="1681854"/>
                  <a:pt x="2926319" y="1710267"/>
                  <a:pt x="2899226" y="1737360"/>
                </a:cubicBezTo>
                <a:lnTo>
                  <a:pt x="2868746" y="1767840"/>
                </a:lnTo>
                <a:cubicBezTo>
                  <a:pt x="2858586" y="1778000"/>
                  <a:pt x="2849761" y="1789699"/>
                  <a:pt x="2838266" y="1798320"/>
                </a:cubicBezTo>
                <a:cubicBezTo>
                  <a:pt x="2824719" y="1808480"/>
                  <a:pt x="2812328" y="1820399"/>
                  <a:pt x="2797626" y="1828800"/>
                </a:cubicBezTo>
                <a:cubicBezTo>
                  <a:pt x="2788327" y="1834113"/>
                  <a:pt x="2777016" y="1834804"/>
                  <a:pt x="2767146" y="1838960"/>
                </a:cubicBezTo>
                <a:cubicBezTo>
                  <a:pt x="2712635" y="1861912"/>
                  <a:pt x="2660696" y="1891377"/>
                  <a:pt x="2604586" y="1910080"/>
                </a:cubicBezTo>
                <a:cubicBezTo>
                  <a:pt x="2594426" y="1913467"/>
                  <a:pt x="2583685" y="1915451"/>
                  <a:pt x="2574106" y="1920240"/>
                </a:cubicBezTo>
                <a:cubicBezTo>
                  <a:pt x="2563184" y="1925701"/>
                  <a:pt x="2554713" y="1935443"/>
                  <a:pt x="2543626" y="1940560"/>
                </a:cubicBezTo>
                <a:cubicBezTo>
                  <a:pt x="2510508" y="1955845"/>
                  <a:pt x="2475079" y="1965775"/>
                  <a:pt x="2442026" y="1981200"/>
                </a:cubicBezTo>
                <a:cubicBezTo>
                  <a:pt x="2395572" y="2002879"/>
                  <a:pt x="2391104" y="2021140"/>
                  <a:pt x="2340426" y="2032000"/>
                </a:cubicBezTo>
                <a:cubicBezTo>
                  <a:pt x="2310439" y="2038426"/>
                  <a:pt x="2279444" y="2038577"/>
                  <a:pt x="2248986" y="2042160"/>
                </a:cubicBezTo>
                <a:lnTo>
                  <a:pt x="2167706" y="2052320"/>
                </a:lnTo>
                <a:cubicBezTo>
                  <a:pt x="1994637" y="2075396"/>
                  <a:pt x="2150417" y="2062204"/>
                  <a:pt x="1812106" y="2092960"/>
                </a:cubicBezTo>
                <a:cubicBezTo>
                  <a:pt x="1758037" y="2097875"/>
                  <a:pt x="1703733" y="2099733"/>
                  <a:pt x="1649546" y="2103120"/>
                </a:cubicBezTo>
                <a:cubicBezTo>
                  <a:pt x="1619213" y="2108176"/>
                  <a:pt x="1532736" y="2123440"/>
                  <a:pt x="1507306" y="2123440"/>
                </a:cubicBezTo>
                <a:cubicBezTo>
                  <a:pt x="1314236" y="2123440"/>
                  <a:pt x="1121226" y="2116667"/>
                  <a:pt x="928186" y="2113280"/>
                </a:cubicBezTo>
                <a:cubicBezTo>
                  <a:pt x="845265" y="2092550"/>
                  <a:pt x="933774" y="2115781"/>
                  <a:pt x="826586" y="2082800"/>
                </a:cubicBezTo>
                <a:cubicBezTo>
                  <a:pt x="803021" y="2075549"/>
                  <a:pt x="779173" y="2069253"/>
                  <a:pt x="755466" y="2062480"/>
                </a:cubicBezTo>
                <a:cubicBezTo>
                  <a:pt x="735146" y="2048933"/>
                  <a:pt x="716349" y="2032762"/>
                  <a:pt x="694506" y="2021840"/>
                </a:cubicBezTo>
                <a:cubicBezTo>
                  <a:pt x="682017" y="2015595"/>
                  <a:pt x="666941" y="2016583"/>
                  <a:pt x="653866" y="2011680"/>
                </a:cubicBezTo>
                <a:cubicBezTo>
                  <a:pt x="639685" y="2006362"/>
                  <a:pt x="627819" y="1995414"/>
                  <a:pt x="613226" y="1991360"/>
                </a:cubicBezTo>
                <a:cubicBezTo>
                  <a:pt x="566505" y="1978382"/>
                  <a:pt x="518028" y="1972640"/>
                  <a:pt x="470986" y="1960880"/>
                </a:cubicBezTo>
                <a:cubicBezTo>
                  <a:pt x="457439" y="1957493"/>
                  <a:pt x="443772" y="1954556"/>
                  <a:pt x="430346" y="1950720"/>
                </a:cubicBezTo>
                <a:cubicBezTo>
                  <a:pt x="396525" y="1941057"/>
                  <a:pt x="397340" y="1936752"/>
                  <a:pt x="359226" y="1930400"/>
                </a:cubicBezTo>
                <a:cubicBezTo>
                  <a:pt x="332293" y="1925911"/>
                  <a:pt x="304879" y="1924729"/>
                  <a:pt x="277946" y="1920240"/>
                </a:cubicBezTo>
                <a:cubicBezTo>
                  <a:pt x="264172" y="1917944"/>
                  <a:pt x="250998" y="1912818"/>
                  <a:pt x="237306" y="1910080"/>
                </a:cubicBezTo>
                <a:cubicBezTo>
                  <a:pt x="217106" y="1906040"/>
                  <a:pt x="196666" y="1903307"/>
                  <a:pt x="176346" y="1899920"/>
                </a:cubicBezTo>
                <a:cubicBezTo>
                  <a:pt x="156026" y="1886373"/>
                  <a:pt x="130039" y="1878817"/>
                  <a:pt x="115386" y="1859280"/>
                </a:cubicBezTo>
                <a:cubicBezTo>
                  <a:pt x="105226" y="1845733"/>
                  <a:pt x="94299" y="1832729"/>
                  <a:pt x="84906" y="1818640"/>
                </a:cubicBezTo>
                <a:cubicBezTo>
                  <a:pt x="73952" y="1802209"/>
                  <a:pt x="66274" y="1783638"/>
                  <a:pt x="54426" y="1767840"/>
                </a:cubicBezTo>
                <a:cubicBezTo>
                  <a:pt x="45805" y="1756345"/>
                  <a:pt x="34106" y="1747520"/>
                  <a:pt x="23946" y="1737360"/>
                </a:cubicBezTo>
                <a:cubicBezTo>
                  <a:pt x="20559" y="1727200"/>
                  <a:pt x="16728" y="1717178"/>
                  <a:pt x="13786" y="1706880"/>
                </a:cubicBezTo>
                <a:cubicBezTo>
                  <a:pt x="-9681" y="1624744"/>
                  <a:pt x="-1130" y="1618898"/>
                  <a:pt x="23946" y="1493520"/>
                </a:cubicBezTo>
                <a:cubicBezTo>
                  <a:pt x="32560" y="1450450"/>
                  <a:pt x="142517" y="1403754"/>
                  <a:pt x="145866" y="1402080"/>
                </a:cubicBezTo>
                <a:cubicBezTo>
                  <a:pt x="159413" y="1395307"/>
                  <a:pt x="172666" y="1387911"/>
                  <a:pt x="186506" y="1381760"/>
                </a:cubicBezTo>
                <a:cubicBezTo>
                  <a:pt x="203172" y="1374353"/>
                  <a:pt x="221363" y="1370297"/>
                  <a:pt x="237306" y="1361440"/>
                </a:cubicBezTo>
                <a:cubicBezTo>
                  <a:pt x="252108" y="1353216"/>
                  <a:pt x="263244" y="1339361"/>
                  <a:pt x="277946" y="1330960"/>
                </a:cubicBezTo>
                <a:cubicBezTo>
                  <a:pt x="287245" y="1325647"/>
                  <a:pt x="298094" y="1323618"/>
                  <a:pt x="308426" y="1320800"/>
                </a:cubicBezTo>
                <a:cubicBezTo>
                  <a:pt x="418138" y="1290879"/>
                  <a:pt x="384640" y="1300870"/>
                  <a:pt x="521786" y="1290320"/>
                </a:cubicBezTo>
                <a:cubicBezTo>
                  <a:pt x="538719" y="1286933"/>
                  <a:pt x="555729" y="1283906"/>
                  <a:pt x="572586" y="1280160"/>
                </a:cubicBezTo>
                <a:cubicBezTo>
                  <a:pt x="628832" y="1267661"/>
                  <a:pt x="620650" y="1263357"/>
                  <a:pt x="694506" y="1259840"/>
                </a:cubicBezTo>
                <a:cubicBezTo>
                  <a:pt x="809572" y="1254361"/>
                  <a:pt x="924799" y="1253067"/>
                  <a:pt x="1039946" y="1249680"/>
                </a:cubicBezTo>
                <a:cubicBezTo>
                  <a:pt x="1192596" y="1232719"/>
                  <a:pt x="1073773" y="1247602"/>
                  <a:pt x="1192346" y="1229360"/>
                </a:cubicBezTo>
                <a:cubicBezTo>
                  <a:pt x="1216015" y="1225719"/>
                  <a:pt x="1239844" y="1223137"/>
                  <a:pt x="1263466" y="1219200"/>
                </a:cubicBezTo>
                <a:cubicBezTo>
                  <a:pt x="1280500" y="1216361"/>
                  <a:pt x="1297131" y="1211182"/>
                  <a:pt x="1314266" y="1209040"/>
                </a:cubicBezTo>
                <a:cubicBezTo>
                  <a:pt x="1351384" y="1204400"/>
                  <a:pt x="1388773" y="1202267"/>
                  <a:pt x="1426026" y="1198880"/>
                </a:cubicBezTo>
                <a:lnTo>
                  <a:pt x="1527626" y="1178560"/>
                </a:lnTo>
                <a:cubicBezTo>
                  <a:pt x="1544559" y="1175173"/>
                  <a:pt x="1561392" y="1171239"/>
                  <a:pt x="1578426" y="1168400"/>
                </a:cubicBezTo>
                <a:cubicBezTo>
                  <a:pt x="1598746" y="1165013"/>
                  <a:pt x="1619139" y="1162036"/>
                  <a:pt x="1639386" y="1158240"/>
                </a:cubicBezTo>
                <a:cubicBezTo>
                  <a:pt x="1673332" y="1151875"/>
                  <a:pt x="1706796" y="1142804"/>
                  <a:pt x="1740986" y="1137920"/>
                </a:cubicBezTo>
                <a:cubicBezTo>
                  <a:pt x="1778017" y="1132630"/>
                  <a:pt x="1815493" y="1131147"/>
                  <a:pt x="1852746" y="1127760"/>
                </a:cubicBezTo>
                <a:cubicBezTo>
                  <a:pt x="1866293" y="1124373"/>
                  <a:pt x="1879563" y="1119575"/>
                  <a:pt x="1893386" y="1117600"/>
                </a:cubicBezTo>
                <a:cubicBezTo>
                  <a:pt x="1927080" y="1112787"/>
                  <a:pt x="1961611" y="1114115"/>
                  <a:pt x="1994986" y="1107440"/>
                </a:cubicBezTo>
                <a:cubicBezTo>
                  <a:pt x="2012870" y="1103863"/>
                  <a:pt x="2028093" y="1091543"/>
                  <a:pt x="2045786" y="1087120"/>
                </a:cubicBezTo>
                <a:cubicBezTo>
                  <a:pt x="2069782" y="1081121"/>
                  <a:pt x="2192333" y="1068722"/>
                  <a:pt x="2208346" y="1066800"/>
                </a:cubicBezTo>
                <a:lnTo>
                  <a:pt x="2370906" y="1046480"/>
                </a:lnTo>
                <a:lnTo>
                  <a:pt x="2452186" y="1036320"/>
                </a:lnTo>
                <a:cubicBezTo>
                  <a:pt x="2550336" y="1022299"/>
                  <a:pt x="2499544" y="1029130"/>
                  <a:pt x="2604586" y="1016000"/>
                </a:cubicBezTo>
                <a:cubicBezTo>
                  <a:pt x="2673770" y="992939"/>
                  <a:pt x="2588676" y="1021966"/>
                  <a:pt x="2685866" y="985520"/>
                </a:cubicBezTo>
                <a:cubicBezTo>
                  <a:pt x="2695894" y="981760"/>
                  <a:pt x="2706350" y="979205"/>
                  <a:pt x="2716346" y="975360"/>
                </a:cubicBezTo>
                <a:cubicBezTo>
                  <a:pt x="2750390" y="962266"/>
                  <a:pt x="2787597" y="954953"/>
                  <a:pt x="2817946" y="934720"/>
                </a:cubicBezTo>
                <a:cubicBezTo>
                  <a:pt x="2828106" y="927947"/>
                  <a:pt x="2839045" y="922217"/>
                  <a:pt x="2848426" y="914400"/>
                </a:cubicBezTo>
                <a:cubicBezTo>
                  <a:pt x="2859464" y="905202"/>
                  <a:pt x="2867411" y="892541"/>
                  <a:pt x="2878906" y="883920"/>
                </a:cubicBezTo>
                <a:cubicBezTo>
                  <a:pt x="2894704" y="872072"/>
                  <a:pt x="2914118" y="865564"/>
                  <a:pt x="2929706" y="853440"/>
                </a:cubicBezTo>
                <a:cubicBezTo>
                  <a:pt x="2944828" y="841678"/>
                  <a:pt x="2955928" y="825416"/>
                  <a:pt x="2970346" y="812800"/>
                </a:cubicBezTo>
                <a:cubicBezTo>
                  <a:pt x="3039311" y="752456"/>
                  <a:pt x="2986048" y="815571"/>
                  <a:pt x="3041466" y="741680"/>
                </a:cubicBezTo>
                <a:cubicBezTo>
                  <a:pt x="3044853" y="731520"/>
                  <a:pt x="3046837" y="720779"/>
                  <a:pt x="3051626" y="711200"/>
                </a:cubicBezTo>
                <a:cubicBezTo>
                  <a:pt x="3060714" y="693025"/>
                  <a:pt x="3093222" y="653886"/>
                  <a:pt x="3102426" y="640080"/>
                </a:cubicBezTo>
                <a:cubicBezTo>
                  <a:pt x="3113380" y="623649"/>
                  <a:pt x="3121952" y="605711"/>
                  <a:pt x="3132906" y="589280"/>
                </a:cubicBezTo>
                <a:cubicBezTo>
                  <a:pt x="3154712" y="556570"/>
                  <a:pt x="3165531" y="549966"/>
                  <a:pt x="3183706" y="518160"/>
                </a:cubicBezTo>
                <a:cubicBezTo>
                  <a:pt x="3254726" y="393874"/>
                  <a:pt x="3141082" y="583088"/>
                  <a:pt x="3224346" y="416560"/>
                </a:cubicBezTo>
                <a:cubicBezTo>
                  <a:pt x="3237893" y="389467"/>
                  <a:pt x="3255407" y="364017"/>
                  <a:pt x="3264986" y="335280"/>
                </a:cubicBezTo>
                <a:cubicBezTo>
                  <a:pt x="3268373" y="325120"/>
                  <a:pt x="3269945" y="314162"/>
                  <a:pt x="3275146" y="304800"/>
                </a:cubicBezTo>
                <a:cubicBezTo>
                  <a:pt x="3287006" y="283452"/>
                  <a:pt x="3304864" y="265683"/>
                  <a:pt x="3315786" y="243840"/>
                </a:cubicBezTo>
                <a:cubicBezTo>
                  <a:pt x="3339514" y="196384"/>
                  <a:pt x="3343314" y="178075"/>
                  <a:pt x="3397066" y="142240"/>
                </a:cubicBezTo>
                <a:cubicBezTo>
                  <a:pt x="3417386" y="128693"/>
                  <a:pt x="3435351" y="110670"/>
                  <a:pt x="3458026" y="101600"/>
                </a:cubicBezTo>
                <a:cubicBezTo>
                  <a:pt x="3474959" y="94827"/>
                  <a:pt x="3492160" y="88687"/>
                  <a:pt x="3508826" y="81280"/>
                </a:cubicBezTo>
                <a:cubicBezTo>
                  <a:pt x="3522666" y="75129"/>
                  <a:pt x="3535404" y="66585"/>
                  <a:pt x="3549466" y="60960"/>
                </a:cubicBezTo>
                <a:cubicBezTo>
                  <a:pt x="3569353" y="53005"/>
                  <a:pt x="3590106" y="47413"/>
                  <a:pt x="3610426" y="40640"/>
                </a:cubicBezTo>
                <a:lnTo>
                  <a:pt x="3640906" y="30480"/>
                </a:lnTo>
                <a:lnTo>
                  <a:pt x="3671386" y="20320"/>
                </a:lnTo>
              </a:path>
            </a:pathLst>
          </a:cu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B70B0FC7-38CE-4DF6-AE87-85BF4EB041A9}"/>
              </a:ext>
            </a:extLst>
          </p:cNvPr>
          <p:cNvSpPr/>
          <p:nvPr/>
        </p:nvSpPr>
        <p:spPr>
          <a:xfrm>
            <a:off x="4459557" y="3042573"/>
            <a:ext cx="642544" cy="62470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F3D2330A-1C8F-4FA8-B4E2-C971A574E866}"/>
              </a:ext>
            </a:extLst>
          </p:cNvPr>
          <p:cNvCxnSpPr>
            <a:cxnSpLocks/>
            <a:stCxn id="5" idx="2"/>
            <a:endCxn id="91" idx="0"/>
          </p:cNvCxnSpPr>
          <p:nvPr/>
        </p:nvCxnSpPr>
        <p:spPr>
          <a:xfrm flipH="1">
            <a:off x="3804262" y="3454634"/>
            <a:ext cx="983635" cy="8375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53F05AE-3A86-45C9-849B-6C24A21EFA74}"/>
              </a:ext>
            </a:extLst>
          </p:cNvPr>
          <p:cNvSpPr txBox="1"/>
          <p:nvPr/>
        </p:nvSpPr>
        <p:spPr>
          <a:xfrm>
            <a:off x="2947693" y="23008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4FECFD7-63EB-4D3C-AC76-EBD2772C37B8}"/>
              </a:ext>
            </a:extLst>
          </p:cNvPr>
          <p:cNvSpPr txBox="1"/>
          <p:nvPr/>
        </p:nvSpPr>
        <p:spPr>
          <a:xfrm>
            <a:off x="4775374" y="25133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FF89B0-4F80-43C6-BA44-1E8785768A36}"/>
              </a:ext>
            </a:extLst>
          </p:cNvPr>
          <p:cNvSpPr txBox="1"/>
          <p:nvPr/>
        </p:nvSpPr>
        <p:spPr>
          <a:xfrm>
            <a:off x="5581668" y="22903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E84D056-2376-4BE4-829F-422089706442}"/>
              </a:ext>
            </a:extLst>
          </p:cNvPr>
          <p:cNvSpPr txBox="1"/>
          <p:nvPr/>
        </p:nvSpPr>
        <p:spPr>
          <a:xfrm>
            <a:off x="2017473" y="35931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EB19D46-386E-481E-B8C7-4341F5D4A09D}"/>
              </a:ext>
            </a:extLst>
          </p:cNvPr>
          <p:cNvSpPr txBox="1"/>
          <p:nvPr/>
        </p:nvSpPr>
        <p:spPr>
          <a:xfrm>
            <a:off x="3308169" y="34826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17F494-435B-4B5E-BD01-05A862EFB90B}"/>
              </a:ext>
            </a:extLst>
          </p:cNvPr>
          <p:cNvSpPr txBox="1"/>
          <p:nvPr/>
        </p:nvSpPr>
        <p:spPr>
          <a:xfrm>
            <a:off x="4040190" y="36550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01CDC3F-42D3-482D-A2EE-4DF8950C3AAB}"/>
              </a:ext>
            </a:extLst>
          </p:cNvPr>
          <p:cNvSpPr txBox="1"/>
          <p:nvPr/>
        </p:nvSpPr>
        <p:spPr>
          <a:xfrm>
            <a:off x="1340940" y="4442251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g=10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43B9C13-0ABD-4DB9-B82D-E3832A1F8C3C}"/>
              </a:ext>
            </a:extLst>
          </p:cNvPr>
          <p:cNvSpPr txBox="1"/>
          <p:nvPr/>
        </p:nvSpPr>
        <p:spPr>
          <a:xfrm>
            <a:off x="2936142" y="429098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g=12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23E17D-6310-48DC-BCC9-F2F0F3D30562}"/>
              </a:ext>
            </a:extLst>
          </p:cNvPr>
          <p:cNvSpPr txBox="1"/>
          <p:nvPr/>
        </p:nvSpPr>
        <p:spPr>
          <a:xfrm>
            <a:off x="4883121" y="300045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g=7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16D32DF-BC71-474B-BB3F-13F9FD421444}"/>
              </a:ext>
            </a:extLst>
          </p:cNvPr>
          <p:cNvSpPr txBox="1"/>
          <p:nvPr/>
        </p:nvSpPr>
        <p:spPr>
          <a:xfrm>
            <a:off x="6712318" y="296174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g=5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F98B2C7-5078-4D2B-A81A-F2B19603D462}"/>
              </a:ext>
            </a:extLst>
          </p:cNvPr>
          <p:cNvSpPr txBox="1"/>
          <p:nvPr/>
        </p:nvSpPr>
        <p:spPr>
          <a:xfrm>
            <a:off x="4470017" y="3965826"/>
            <a:ext cx="2756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Path of a better cost: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7+4 &lt; 5 + 7</a:t>
            </a:r>
            <a:endParaRPr lang="ru-R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0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G*-value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9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580906"/>
            <a:ext cx="5899467" cy="2058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" name="Picture 12" descr="fig-mt-graph-path-1">
            <a:extLst>
              <a:ext uri="{FF2B5EF4-FFF2-40B4-BE49-F238E27FC236}">
                <a16:creationId xmlns:a16="http://schemas.microsoft.com/office/drawing/2014/main" xmlns="" id="{21BC0BB0-C8FE-4F66-BC4C-CD606C263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039331" y="2406287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32">
            <a:extLst>
              <a:ext uri="{FF2B5EF4-FFF2-40B4-BE49-F238E27FC236}">
                <a16:creationId xmlns:a16="http://schemas.microsoft.com/office/drawing/2014/main" xmlns="" id="{817F2C84-5753-4504-87AA-D612C8142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2473" y="396946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 Box 52">
            <a:extLst>
              <a:ext uri="{FF2B5EF4-FFF2-40B4-BE49-F238E27FC236}">
                <a16:creationId xmlns:a16="http://schemas.microsoft.com/office/drawing/2014/main" xmlns="" id="{8F24E4C6-3BC4-469D-928A-6BD8050FB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137" y="350780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Text Box 32">
            <a:extLst>
              <a:ext uri="{FF2B5EF4-FFF2-40B4-BE49-F238E27FC236}">
                <a16:creationId xmlns:a16="http://schemas.microsoft.com/office/drawing/2014/main" xmlns="" id="{6F29F25C-0C52-47E3-A795-1AE50DDB2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6701" y="388162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" name="Text Box 32">
            <a:extLst>
              <a:ext uri="{FF2B5EF4-FFF2-40B4-BE49-F238E27FC236}">
                <a16:creationId xmlns:a16="http://schemas.microsoft.com/office/drawing/2014/main" xmlns="" id="{B73F5992-E213-4B83-849C-6C3D0E846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5506" y="438652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9" name="Text Box 32">
            <a:extLst>
              <a:ext uri="{FF2B5EF4-FFF2-40B4-BE49-F238E27FC236}">
                <a16:creationId xmlns:a16="http://schemas.microsoft.com/office/drawing/2014/main" xmlns="" id="{A7F37D30-96B0-4CCA-994E-7199457AB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120" y="309391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Text Box 32">
            <a:extLst>
              <a:ext uri="{FF2B5EF4-FFF2-40B4-BE49-F238E27FC236}">
                <a16:creationId xmlns:a16="http://schemas.microsoft.com/office/drawing/2014/main" xmlns="" id="{0E5F0930-0A8D-492C-8728-060515B3A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5825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1" name="Text Box 32">
            <a:extLst>
              <a:ext uri="{FF2B5EF4-FFF2-40B4-BE49-F238E27FC236}">
                <a16:creationId xmlns:a16="http://schemas.microsoft.com/office/drawing/2014/main" xmlns="" id="{1EA88559-02EE-42EB-83FB-1A234D4ED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153" y="351097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2" name="Text Box 32">
            <a:extLst>
              <a:ext uri="{FF2B5EF4-FFF2-40B4-BE49-F238E27FC236}">
                <a16:creationId xmlns:a16="http://schemas.microsoft.com/office/drawing/2014/main" xmlns="" id="{F83EC864-742E-4983-9301-8A004BBD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365" y="35194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3" name="Text Box 32">
            <a:extLst>
              <a:ext uri="{FF2B5EF4-FFF2-40B4-BE49-F238E27FC236}">
                <a16:creationId xmlns:a16="http://schemas.microsoft.com/office/drawing/2014/main" xmlns="" id="{4F9DABB3-E2AF-4FBA-8269-531410417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4835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xmlns="" id="{393C97F7-A294-4D00-A07D-3637F11E0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5" name="Text Box 32">
            <a:extLst>
              <a:ext uri="{FF2B5EF4-FFF2-40B4-BE49-F238E27FC236}">
                <a16:creationId xmlns:a16="http://schemas.microsoft.com/office/drawing/2014/main" xmlns="" id="{1B0F520A-E2D5-435D-9156-11D2AED30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777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xmlns="" id="{F0F1A423-790B-4DCF-AEC3-349432762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497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xmlns="" id="{8AF89669-A247-4A62-A453-6177A6C79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43928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xmlns="" id="{20617D92-045E-491C-82DB-A2DEDE661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681" y="396084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xmlns="" id="{A9CDA67E-3154-451F-8AC4-99235D43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777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xmlns="" id="{06B135D6-F01D-4EFE-A34A-13D03F1BE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396084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xmlns="" id="{FF013038-C307-4AEE-AD78-CE90A432E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585" y="3918456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5" name="Text Box 52">
            <a:extLst>
              <a:ext uri="{FF2B5EF4-FFF2-40B4-BE49-F238E27FC236}">
                <a16:creationId xmlns:a16="http://schemas.microsoft.com/office/drawing/2014/main" xmlns="" id="{06729895-98FC-4BD4-9A4D-AB0090742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1449" y="435979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6" name="Text Box 52">
            <a:extLst>
              <a:ext uri="{FF2B5EF4-FFF2-40B4-BE49-F238E27FC236}">
                <a16:creationId xmlns:a16="http://schemas.microsoft.com/office/drawing/2014/main" xmlns="" id="{8DF8DB74-5056-49A4-9684-75822B1E9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5723" y="349820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7" name="Text Box 52">
            <a:extLst>
              <a:ext uri="{FF2B5EF4-FFF2-40B4-BE49-F238E27FC236}">
                <a16:creationId xmlns:a16="http://schemas.microsoft.com/office/drawing/2014/main" xmlns="" id="{5EE6441E-C908-4123-A0C5-B41671F3A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6415" y="265295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28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8" name="Text Box 52">
            <a:extLst>
              <a:ext uri="{FF2B5EF4-FFF2-40B4-BE49-F238E27FC236}">
                <a16:creationId xmlns:a16="http://schemas.microsoft.com/office/drawing/2014/main" xmlns="" id="{F3AE6BC7-000E-4C91-A3EC-F0C8B4229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0689" y="43928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9" name="Text Box 52">
            <a:extLst>
              <a:ext uri="{FF2B5EF4-FFF2-40B4-BE49-F238E27FC236}">
                <a16:creationId xmlns:a16="http://schemas.microsoft.com/office/drawing/2014/main" xmlns="" id="{5C632B41-A3C4-4196-A418-2611B8BC0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5825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Text Box 52">
            <a:extLst>
              <a:ext uri="{FF2B5EF4-FFF2-40B4-BE49-F238E27FC236}">
                <a16:creationId xmlns:a16="http://schemas.microsoft.com/office/drawing/2014/main" xmlns="" id="{9BE99594-6B66-42D2-AA4C-F2B008DFD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729" y="35287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 Box 52">
            <a:extLst>
              <a:ext uri="{FF2B5EF4-FFF2-40B4-BE49-F238E27FC236}">
                <a16:creationId xmlns:a16="http://schemas.microsoft.com/office/drawing/2014/main" xmlns="" id="{D603FBB4-12C9-49A6-B8D0-B90587A85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729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2" name="Объект 2">
            <a:extLst>
              <a:ext uri="{FF2B5EF4-FFF2-40B4-BE49-F238E27FC236}">
                <a16:creationId xmlns:a16="http://schemas.microsoft.com/office/drawing/2014/main" xmlns="" id="{03C2EA0F-4335-4B12-B10E-47C2487DD38C}"/>
              </a:ext>
            </a:extLst>
          </p:cNvPr>
          <p:cNvSpPr txBox="1">
            <a:spLocks/>
          </p:cNvSpPr>
          <p:nvPr/>
        </p:nvSpPr>
        <p:spPr>
          <a:xfrm>
            <a:off x="1171892" y="4790506"/>
            <a:ext cx="5899467" cy="2058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What if all g*-values are known?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Path can be reconstructed by a simple back-propagating algorithm</a:t>
            </a:r>
          </a:p>
        </p:txBody>
      </p:sp>
      <p:sp>
        <p:nvSpPr>
          <p:cNvPr id="43" name="Text Box 2">
            <a:extLst>
              <a:ext uri="{FF2B5EF4-FFF2-40B4-BE49-F238E27FC236}">
                <a16:creationId xmlns:a16="http://schemas.microsoft.com/office/drawing/2014/main" xmlns="" id="{1E91C46A-878D-469D-8B48-891216B38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794" y="2406287"/>
            <a:ext cx="5184576" cy="18986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Procedure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GetPathFromG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*Values()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Times New Roman" panose="02020603050405020304" pitchFamily="18" charset="0"/>
              </a:rPr>
              <a:t>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			(1)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		(2)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sym typeface="Symbol" panose="05050102010706020507" pitchFamily="18" charset="2"/>
              </a:rPr>
              <a:t>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				(3)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argmin</a:t>
            </a:r>
            <a:r>
              <a:rPr kumimoji="0" lang="en-US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kumimoji="0" lang="en-US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’</a:t>
            </a:r>
            <a:r>
              <a:rPr kumimoji="0" 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adj</a:t>
            </a:r>
            <a:r>
              <a:rPr kumimoji="0" lang="en-US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(a)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g*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a’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)+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a’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))	(4)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US" i="1" dirty="0">
                <a:latin typeface="Calibri" panose="020F0502020204030204" pitchFamily="34" charset="0"/>
              </a:rPr>
              <a:t>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+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path		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(5)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8BD324C8-D992-48E4-BFF7-FA9ECCE1B9E7}"/>
              </a:ext>
            </a:extLst>
          </p:cNvPr>
          <p:cNvSpPr/>
          <p:nvPr/>
        </p:nvSpPr>
        <p:spPr>
          <a:xfrm>
            <a:off x="3799840" y="3429000"/>
            <a:ext cx="1595120" cy="47220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07EEE04C-C87F-4F37-9D91-BD87D9D2A8EB}"/>
              </a:ext>
            </a:extLst>
          </p:cNvPr>
          <p:cNvCxnSpPr/>
          <p:nvPr/>
        </p:nvCxnSpPr>
        <p:spPr>
          <a:xfrm flipH="1">
            <a:off x="5394960" y="1899920"/>
            <a:ext cx="2286000" cy="152908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43DB1D-5F09-4F87-9C09-88E76B172BF0}"/>
              </a:ext>
            </a:extLst>
          </p:cNvPr>
          <p:cNvSpPr txBox="1"/>
          <p:nvPr/>
        </p:nvSpPr>
        <p:spPr>
          <a:xfrm>
            <a:off x="8039331" y="1580906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g*(a’),  but g*(a’) + c(a’, a) !!!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C763820-AEF3-4F73-B790-20A850E2C811}"/>
              </a:ext>
            </a:extLst>
          </p:cNvPr>
          <p:cNvSpPr txBox="1"/>
          <p:nvPr/>
        </p:nvSpPr>
        <p:spPr>
          <a:xfrm>
            <a:off x="9276080" y="1986921"/>
            <a:ext cx="71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Why?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6744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Path finding as tree search</a:t>
            </a:r>
            <a:r>
              <a:rPr lang="ru-RU" dirty="0"/>
              <a:t> </a:t>
            </a:r>
            <a:r>
              <a:rPr lang="en-US" dirty="0"/>
              <a:t>with Duplicate detection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90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C4FDC88-41DE-4BEC-94AF-859048B8DC0D}"/>
              </a:ext>
            </a:extLst>
          </p:cNvPr>
          <p:cNvSpPr txBox="1"/>
          <p:nvPr/>
        </p:nvSpPr>
        <p:spPr>
          <a:xfrm>
            <a:off x="4563249" y="206588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A4887C-EF01-499D-96B3-589010D57CA3}"/>
              </a:ext>
            </a:extLst>
          </p:cNvPr>
          <p:cNvSpPr txBox="1"/>
          <p:nvPr/>
        </p:nvSpPr>
        <p:spPr>
          <a:xfrm>
            <a:off x="2598716" y="277770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B4DABE-6B31-4DA9-A83D-B3DC6957CB89}"/>
              </a:ext>
            </a:extLst>
          </p:cNvPr>
          <p:cNvSpPr txBox="1"/>
          <p:nvPr/>
        </p:nvSpPr>
        <p:spPr>
          <a:xfrm>
            <a:off x="4574537" y="308530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  <a:endParaRPr lang="ru-R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5B4B0A7B-2EC7-4971-B21F-105DEE429596}"/>
              </a:ext>
            </a:extLst>
          </p:cNvPr>
          <p:cNvSpPr txBox="1"/>
          <p:nvPr/>
        </p:nvSpPr>
        <p:spPr>
          <a:xfrm>
            <a:off x="6374601" y="296236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  <a:endParaRPr lang="ru-RU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D5061EED-7B53-49A1-AB88-41539C733942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>
            <a:off x="3025436" y="2250552"/>
            <a:ext cx="1537813" cy="71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2E67B7E1-8BFD-4DD9-AB36-816308054B39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4787897" y="2435218"/>
            <a:ext cx="734" cy="65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5A2A5F97-BFCF-41B3-A0E9-22438935B29E}"/>
              </a:ext>
            </a:extLst>
          </p:cNvPr>
          <p:cNvCxnSpPr>
            <a:cxnSpLocks/>
            <a:stCxn id="2" idx="3"/>
            <a:endCxn id="73" idx="1"/>
          </p:cNvCxnSpPr>
          <p:nvPr/>
        </p:nvCxnSpPr>
        <p:spPr>
          <a:xfrm>
            <a:off x="5014013" y="2250552"/>
            <a:ext cx="1360588" cy="89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A50A181A-A1E0-43B5-8B6C-542D55D0B020}"/>
              </a:ext>
            </a:extLst>
          </p:cNvPr>
          <p:cNvSpPr txBox="1"/>
          <p:nvPr/>
        </p:nvSpPr>
        <p:spPr>
          <a:xfrm>
            <a:off x="1427192" y="422399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</a:t>
            </a:r>
            <a:endParaRPr lang="ru-RU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9B3CA5F3-61AE-4B8E-ADF9-E9B6C52AE9F1}"/>
              </a:ext>
            </a:extLst>
          </p:cNvPr>
          <p:cNvSpPr txBox="1"/>
          <p:nvPr/>
        </p:nvSpPr>
        <p:spPr>
          <a:xfrm>
            <a:off x="3578880" y="429222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</a:t>
            </a:r>
            <a:endParaRPr lang="ru-R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4E428E0F-F68F-4EAC-924D-9E0E144D5C57}"/>
              </a:ext>
            </a:extLst>
          </p:cNvPr>
          <p:cNvCxnSpPr>
            <a:cxnSpLocks/>
            <a:stCxn id="4" idx="2"/>
            <a:endCxn id="90" idx="3"/>
          </p:cNvCxnSpPr>
          <p:nvPr/>
        </p:nvCxnSpPr>
        <p:spPr>
          <a:xfrm flipH="1">
            <a:off x="1877956" y="3147033"/>
            <a:ext cx="934120" cy="126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xmlns="" id="{F36BE546-7176-4AB0-AA99-BABA1ABDD135}"/>
              </a:ext>
            </a:extLst>
          </p:cNvPr>
          <p:cNvSpPr/>
          <p:nvPr/>
        </p:nvSpPr>
        <p:spPr>
          <a:xfrm>
            <a:off x="4416999" y="1913602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xmlns="" id="{D681AF28-6E4A-4B8F-A224-9AEFF4773212}"/>
              </a:ext>
            </a:extLst>
          </p:cNvPr>
          <p:cNvSpPr/>
          <p:nvPr/>
        </p:nvSpPr>
        <p:spPr>
          <a:xfrm>
            <a:off x="2476544" y="2697976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xmlns="" id="{CAFEC4EF-241B-46A8-9B56-E3053EAF054E}"/>
              </a:ext>
            </a:extLst>
          </p:cNvPr>
          <p:cNvSpPr/>
          <p:nvPr/>
        </p:nvSpPr>
        <p:spPr>
          <a:xfrm>
            <a:off x="1186699" y="2906399"/>
            <a:ext cx="5855786" cy="2123440"/>
          </a:xfrm>
          <a:custGeom>
            <a:avLst/>
            <a:gdLst>
              <a:gd name="connsiteX0" fmla="*/ 3590106 w 5855786"/>
              <a:gd name="connsiteY0" fmla="*/ 40640 h 2123440"/>
              <a:gd name="connsiteX1" fmla="*/ 4270826 w 5855786"/>
              <a:gd name="connsiteY1" fmla="*/ 50800 h 2123440"/>
              <a:gd name="connsiteX2" fmla="*/ 4565466 w 5855786"/>
              <a:gd name="connsiteY2" fmla="*/ 60960 h 2123440"/>
              <a:gd name="connsiteX3" fmla="*/ 5195386 w 5855786"/>
              <a:gd name="connsiteY3" fmla="*/ 50800 h 2123440"/>
              <a:gd name="connsiteX4" fmla="*/ 5296986 w 5855786"/>
              <a:gd name="connsiteY4" fmla="*/ 20320 h 2123440"/>
              <a:gd name="connsiteX5" fmla="*/ 5469706 w 5855786"/>
              <a:gd name="connsiteY5" fmla="*/ 0 h 2123440"/>
              <a:gd name="connsiteX6" fmla="*/ 5723706 w 5855786"/>
              <a:gd name="connsiteY6" fmla="*/ 10160 h 2123440"/>
              <a:gd name="connsiteX7" fmla="*/ 5784666 w 5855786"/>
              <a:gd name="connsiteY7" fmla="*/ 50800 h 2123440"/>
              <a:gd name="connsiteX8" fmla="*/ 5825306 w 5855786"/>
              <a:gd name="connsiteY8" fmla="*/ 111760 h 2123440"/>
              <a:gd name="connsiteX9" fmla="*/ 5835466 w 5855786"/>
              <a:gd name="connsiteY9" fmla="*/ 142240 h 2123440"/>
              <a:gd name="connsiteX10" fmla="*/ 5855786 w 5855786"/>
              <a:gd name="connsiteY10" fmla="*/ 213360 h 2123440"/>
              <a:gd name="connsiteX11" fmla="*/ 5835466 w 5855786"/>
              <a:gd name="connsiteY11" fmla="*/ 375920 h 2123440"/>
              <a:gd name="connsiteX12" fmla="*/ 5815146 w 5855786"/>
              <a:gd name="connsiteY12" fmla="*/ 406400 h 2123440"/>
              <a:gd name="connsiteX13" fmla="*/ 5784666 w 5855786"/>
              <a:gd name="connsiteY13" fmla="*/ 416560 h 2123440"/>
              <a:gd name="connsiteX14" fmla="*/ 5672906 w 5855786"/>
              <a:gd name="connsiteY14" fmla="*/ 457200 h 2123440"/>
              <a:gd name="connsiteX15" fmla="*/ 5561146 w 5855786"/>
              <a:gd name="connsiteY15" fmla="*/ 487680 h 2123440"/>
              <a:gd name="connsiteX16" fmla="*/ 5510346 w 5855786"/>
              <a:gd name="connsiteY16" fmla="*/ 497840 h 2123440"/>
              <a:gd name="connsiteX17" fmla="*/ 5418906 w 5855786"/>
              <a:gd name="connsiteY17" fmla="*/ 518160 h 2123440"/>
              <a:gd name="connsiteX18" fmla="*/ 4585786 w 5855786"/>
              <a:gd name="connsiteY18" fmla="*/ 528320 h 2123440"/>
              <a:gd name="connsiteX19" fmla="*/ 4159066 w 5855786"/>
              <a:gd name="connsiteY19" fmla="*/ 548640 h 2123440"/>
              <a:gd name="connsiteX20" fmla="*/ 4087946 w 5855786"/>
              <a:gd name="connsiteY20" fmla="*/ 558800 h 2123440"/>
              <a:gd name="connsiteX21" fmla="*/ 4006666 w 5855786"/>
              <a:gd name="connsiteY21" fmla="*/ 568960 h 2123440"/>
              <a:gd name="connsiteX22" fmla="*/ 3874586 w 5855786"/>
              <a:gd name="connsiteY22" fmla="*/ 579120 h 2123440"/>
              <a:gd name="connsiteX23" fmla="*/ 3803466 w 5855786"/>
              <a:gd name="connsiteY23" fmla="*/ 599440 h 2123440"/>
              <a:gd name="connsiteX24" fmla="*/ 3772986 w 5855786"/>
              <a:gd name="connsiteY24" fmla="*/ 619760 h 2123440"/>
              <a:gd name="connsiteX25" fmla="*/ 3701866 w 5855786"/>
              <a:gd name="connsiteY25" fmla="*/ 640080 h 2123440"/>
              <a:gd name="connsiteX26" fmla="*/ 3640906 w 5855786"/>
              <a:gd name="connsiteY26" fmla="*/ 680720 h 2123440"/>
              <a:gd name="connsiteX27" fmla="*/ 3610426 w 5855786"/>
              <a:gd name="connsiteY27" fmla="*/ 701040 h 2123440"/>
              <a:gd name="connsiteX28" fmla="*/ 3579946 w 5855786"/>
              <a:gd name="connsiteY28" fmla="*/ 731520 h 2123440"/>
              <a:gd name="connsiteX29" fmla="*/ 3559626 w 5855786"/>
              <a:gd name="connsiteY29" fmla="*/ 762000 h 2123440"/>
              <a:gd name="connsiteX30" fmla="*/ 3529146 w 5855786"/>
              <a:gd name="connsiteY30" fmla="*/ 782320 h 2123440"/>
              <a:gd name="connsiteX31" fmla="*/ 3478346 w 5855786"/>
              <a:gd name="connsiteY31" fmla="*/ 843280 h 2123440"/>
              <a:gd name="connsiteX32" fmla="*/ 3437706 w 5855786"/>
              <a:gd name="connsiteY32" fmla="*/ 904240 h 2123440"/>
              <a:gd name="connsiteX33" fmla="*/ 3427546 w 5855786"/>
              <a:gd name="connsiteY33" fmla="*/ 934720 h 2123440"/>
              <a:gd name="connsiteX34" fmla="*/ 3356426 w 5855786"/>
              <a:gd name="connsiteY34" fmla="*/ 1026160 h 2123440"/>
              <a:gd name="connsiteX35" fmla="*/ 3346266 w 5855786"/>
              <a:gd name="connsiteY35" fmla="*/ 1056640 h 2123440"/>
              <a:gd name="connsiteX36" fmla="*/ 3285306 w 5855786"/>
              <a:gd name="connsiteY36" fmla="*/ 1168400 h 2123440"/>
              <a:gd name="connsiteX37" fmla="*/ 3264986 w 5855786"/>
              <a:gd name="connsiteY37" fmla="*/ 1209040 h 2123440"/>
              <a:gd name="connsiteX38" fmla="*/ 3254826 w 5855786"/>
              <a:gd name="connsiteY38" fmla="*/ 1239520 h 2123440"/>
              <a:gd name="connsiteX39" fmla="*/ 3234506 w 5855786"/>
              <a:gd name="connsiteY39" fmla="*/ 1270000 h 2123440"/>
              <a:gd name="connsiteX40" fmla="*/ 3214186 w 5855786"/>
              <a:gd name="connsiteY40" fmla="*/ 1310640 h 2123440"/>
              <a:gd name="connsiteX41" fmla="*/ 3173546 w 5855786"/>
              <a:gd name="connsiteY41" fmla="*/ 1371600 h 2123440"/>
              <a:gd name="connsiteX42" fmla="*/ 3163386 w 5855786"/>
              <a:gd name="connsiteY42" fmla="*/ 1402080 h 2123440"/>
              <a:gd name="connsiteX43" fmla="*/ 3122746 w 5855786"/>
              <a:gd name="connsiteY43" fmla="*/ 1483360 h 2123440"/>
              <a:gd name="connsiteX44" fmla="*/ 3112586 w 5855786"/>
              <a:gd name="connsiteY44" fmla="*/ 1513840 h 2123440"/>
              <a:gd name="connsiteX45" fmla="*/ 3082106 w 5855786"/>
              <a:gd name="connsiteY45" fmla="*/ 1544320 h 2123440"/>
              <a:gd name="connsiteX46" fmla="*/ 3061786 w 5855786"/>
              <a:gd name="connsiteY46" fmla="*/ 1574800 h 2123440"/>
              <a:gd name="connsiteX47" fmla="*/ 3031306 w 5855786"/>
              <a:gd name="connsiteY47" fmla="*/ 1605280 h 2123440"/>
              <a:gd name="connsiteX48" fmla="*/ 3010986 w 5855786"/>
              <a:gd name="connsiteY48" fmla="*/ 1635760 h 2123440"/>
              <a:gd name="connsiteX49" fmla="*/ 2980506 w 5855786"/>
              <a:gd name="connsiteY49" fmla="*/ 1656080 h 2123440"/>
              <a:gd name="connsiteX50" fmla="*/ 2899226 w 5855786"/>
              <a:gd name="connsiteY50" fmla="*/ 1737360 h 2123440"/>
              <a:gd name="connsiteX51" fmla="*/ 2868746 w 5855786"/>
              <a:gd name="connsiteY51" fmla="*/ 1767840 h 2123440"/>
              <a:gd name="connsiteX52" fmla="*/ 2838266 w 5855786"/>
              <a:gd name="connsiteY52" fmla="*/ 1798320 h 2123440"/>
              <a:gd name="connsiteX53" fmla="*/ 2797626 w 5855786"/>
              <a:gd name="connsiteY53" fmla="*/ 1828800 h 2123440"/>
              <a:gd name="connsiteX54" fmla="*/ 2767146 w 5855786"/>
              <a:gd name="connsiteY54" fmla="*/ 1838960 h 2123440"/>
              <a:gd name="connsiteX55" fmla="*/ 2604586 w 5855786"/>
              <a:gd name="connsiteY55" fmla="*/ 1910080 h 2123440"/>
              <a:gd name="connsiteX56" fmla="*/ 2574106 w 5855786"/>
              <a:gd name="connsiteY56" fmla="*/ 1920240 h 2123440"/>
              <a:gd name="connsiteX57" fmla="*/ 2543626 w 5855786"/>
              <a:gd name="connsiteY57" fmla="*/ 1940560 h 2123440"/>
              <a:gd name="connsiteX58" fmla="*/ 2442026 w 5855786"/>
              <a:gd name="connsiteY58" fmla="*/ 1981200 h 2123440"/>
              <a:gd name="connsiteX59" fmla="*/ 2340426 w 5855786"/>
              <a:gd name="connsiteY59" fmla="*/ 2032000 h 2123440"/>
              <a:gd name="connsiteX60" fmla="*/ 2248986 w 5855786"/>
              <a:gd name="connsiteY60" fmla="*/ 2042160 h 2123440"/>
              <a:gd name="connsiteX61" fmla="*/ 2167706 w 5855786"/>
              <a:gd name="connsiteY61" fmla="*/ 2052320 h 2123440"/>
              <a:gd name="connsiteX62" fmla="*/ 1812106 w 5855786"/>
              <a:gd name="connsiteY62" fmla="*/ 2092960 h 2123440"/>
              <a:gd name="connsiteX63" fmla="*/ 1649546 w 5855786"/>
              <a:gd name="connsiteY63" fmla="*/ 2103120 h 2123440"/>
              <a:gd name="connsiteX64" fmla="*/ 1507306 w 5855786"/>
              <a:gd name="connsiteY64" fmla="*/ 2123440 h 2123440"/>
              <a:gd name="connsiteX65" fmla="*/ 928186 w 5855786"/>
              <a:gd name="connsiteY65" fmla="*/ 2113280 h 2123440"/>
              <a:gd name="connsiteX66" fmla="*/ 826586 w 5855786"/>
              <a:gd name="connsiteY66" fmla="*/ 2082800 h 2123440"/>
              <a:gd name="connsiteX67" fmla="*/ 755466 w 5855786"/>
              <a:gd name="connsiteY67" fmla="*/ 2062480 h 2123440"/>
              <a:gd name="connsiteX68" fmla="*/ 694506 w 5855786"/>
              <a:gd name="connsiteY68" fmla="*/ 2021840 h 2123440"/>
              <a:gd name="connsiteX69" fmla="*/ 653866 w 5855786"/>
              <a:gd name="connsiteY69" fmla="*/ 2011680 h 2123440"/>
              <a:gd name="connsiteX70" fmla="*/ 613226 w 5855786"/>
              <a:gd name="connsiteY70" fmla="*/ 1991360 h 2123440"/>
              <a:gd name="connsiteX71" fmla="*/ 470986 w 5855786"/>
              <a:gd name="connsiteY71" fmla="*/ 1960880 h 2123440"/>
              <a:gd name="connsiteX72" fmla="*/ 430346 w 5855786"/>
              <a:gd name="connsiteY72" fmla="*/ 1950720 h 2123440"/>
              <a:gd name="connsiteX73" fmla="*/ 359226 w 5855786"/>
              <a:gd name="connsiteY73" fmla="*/ 1930400 h 2123440"/>
              <a:gd name="connsiteX74" fmla="*/ 277946 w 5855786"/>
              <a:gd name="connsiteY74" fmla="*/ 1920240 h 2123440"/>
              <a:gd name="connsiteX75" fmla="*/ 237306 w 5855786"/>
              <a:gd name="connsiteY75" fmla="*/ 1910080 h 2123440"/>
              <a:gd name="connsiteX76" fmla="*/ 176346 w 5855786"/>
              <a:gd name="connsiteY76" fmla="*/ 1899920 h 2123440"/>
              <a:gd name="connsiteX77" fmla="*/ 115386 w 5855786"/>
              <a:gd name="connsiteY77" fmla="*/ 1859280 h 2123440"/>
              <a:gd name="connsiteX78" fmla="*/ 84906 w 5855786"/>
              <a:gd name="connsiteY78" fmla="*/ 1818640 h 2123440"/>
              <a:gd name="connsiteX79" fmla="*/ 54426 w 5855786"/>
              <a:gd name="connsiteY79" fmla="*/ 1767840 h 2123440"/>
              <a:gd name="connsiteX80" fmla="*/ 23946 w 5855786"/>
              <a:gd name="connsiteY80" fmla="*/ 1737360 h 2123440"/>
              <a:gd name="connsiteX81" fmla="*/ 13786 w 5855786"/>
              <a:gd name="connsiteY81" fmla="*/ 1706880 h 2123440"/>
              <a:gd name="connsiteX82" fmla="*/ 23946 w 5855786"/>
              <a:gd name="connsiteY82" fmla="*/ 1493520 h 2123440"/>
              <a:gd name="connsiteX83" fmla="*/ 145866 w 5855786"/>
              <a:gd name="connsiteY83" fmla="*/ 1402080 h 2123440"/>
              <a:gd name="connsiteX84" fmla="*/ 186506 w 5855786"/>
              <a:gd name="connsiteY84" fmla="*/ 1381760 h 2123440"/>
              <a:gd name="connsiteX85" fmla="*/ 237306 w 5855786"/>
              <a:gd name="connsiteY85" fmla="*/ 1361440 h 2123440"/>
              <a:gd name="connsiteX86" fmla="*/ 277946 w 5855786"/>
              <a:gd name="connsiteY86" fmla="*/ 1330960 h 2123440"/>
              <a:gd name="connsiteX87" fmla="*/ 308426 w 5855786"/>
              <a:gd name="connsiteY87" fmla="*/ 1320800 h 2123440"/>
              <a:gd name="connsiteX88" fmla="*/ 521786 w 5855786"/>
              <a:gd name="connsiteY88" fmla="*/ 1290320 h 2123440"/>
              <a:gd name="connsiteX89" fmla="*/ 572586 w 5855786"/>
              <a:gd name="connsiteY89" fmla="*/ 1280160 h 2123440"/>
              <a:gd name="connsiteX90" fmla="*/ 694506 w 5855786"/>
              <a:gd name="connsiteY90" fmla="*/ 1259840 h 2123440"/>
              <a:gd name="connsiteX91" fmla="*/ 1039946 w 5855786"/>
              <a:gd name="connsiteY91" fmla="*/ 1249680 h 2123440"/>
              <a:gd name="connsiteX92" fmla="*/ 1192346 w 5855786"/>
              <a:gd name="connsiteY92" fmla="*/ 1229360 h 2123440"/>
              <a:gd name="connsiteX93" fmla="*/ 1263466 w 5855786"/>
              <a:gd name="connsiteY93" fmla="*/ 1219200 h 2123440"/>
              <a:gd name="connsiteX94" fmla="*/ 1314266 w 5855786"/>
              <a:gd name="connsiteY94" fmla="*/ 1209040 h 2123440"/>
              <a:gd name="connsiteX95" fmla="*/ 1426026 w 5855786"/>
              <a:gd name="connsiteY95" fmla="*/ 1198880 h 2123440"/>
              <a:gd name="connsiteX96" fmla="*/ 1527626 w 5855786"/>
              <a:gd name="connsiteY96" fmla="*/ 1178560 h 2123440"/>
              <a:gd name="connsiteX97" fmla="*/ 1578426 w 5855786"/>
              <a:gd name="connsiteY97" fmla="*/ 1168400 h 2123440"/>
              <a:gd name="connsiteX98" fmla="*/ 1639386 w 5855786"/>
              <a:gd name="connsiteY98" fmla="*/ 1158240 h 2123440"/>
              <a:gd name="connsiteX99" fmla="*/ 1740986 w 5855786"/>
              <a:gd name="connsiteY99" fmla="*/ 1137920 h 2123440"/>
              <a:gd name="connsiteX100" fmla="*/ 1852746 w 5855786"/>
              <a:gd name="connsiteY100" fmla="*/ 1127760 h 2123440"/>
              <a:gd name="connsiteX101" fmla="*/ 1893386 w 5855786"/>
              <a:gd name="connsiteY101" fmla="*/ 1117600 h 2123440"/>
              <a:gd name="connsiteX102" fmla="*/ 1994986 w 5855786"/>
              <a:gd name="connsiteY102" fmla="*/ 1107440 h 2123440"/>
              <a:gd name="connsiteX103" fmla="*/ 2045786 w 5855786"/>
              <a:gd name="connsiteY103" fmla="*/ 1087120 h 2123440"/>
              <a:gd name="connsiteX104" fmla="*/ 2208346 w 5855786"/>
              <a:gd name="connsiteY104" fmla="*/ 1066800 h 2123440"/>
              <a:gd name="connsiteX105" fmla="*/ 2370906 w 5855786"/>
              <a:gd name="connsiteY105" fmla="*/ 1046480 h 2123440"/>
              <a:gd name="connsiteX106" fmla="*/ 2452186 w 5855786"/>
              <a:gd name="connsiteY106" fmla="*/ 1036320 h 2123440"/>
              <a:gd name="connsiteX107" fmla="*/ 2604586 w 5855786"/>
              <a:gd name="connsiteY107" fmla="*/ 1016000 h 2123440"/>
              <a:gd name="connsiteX108" fmla="*/ 2685866 w 5855786"/>
              <a:gd name="connsiteY108" fmla="*/ 985520 h 2123440"/>
              <a:gd name="connsiteX109" fmla="*/ 2716346 w 5855786"/>
              <a:gd name="connsiteY109" fmla="*/ 975360 h 2123440"/>
              <a:gd name="connsiteX110" fmla="*/ 2817946 w 5855786"/>
              <a:gd name="connsiteY110" fmla="*/ 934720 h 2123440"/>
              <a:gd name="connsiteX111" fmla="*/ 2848426 w 5855786"/>
              <a:gd name="connsiteY111" fmla="*/ 914400 h 2123440"/>
              <a:gd name="connsiteX112" fmla="*/ 2878906 w 5855786"/>
              <a:gd name="connsiteY112" fmla="*/ 883920 h 2123440"/>
              <a:gd name="connsiteX113" fmla="*/ 2929706 w 5855786"/>
              <a:gd name="connsiteY113" fmla="*/ 853440 h 2123440"/>
              <a:gd name="connsiteX114" fmla="*/ 2970346 w 5855786"/>
              <a:gd name="connsiteY114" fmla="*/ 812800 h 2123440"/>
              <a:gd name="connsiteX115" fmla="*/ 3041466 w 5855786"/>
              <a:gd name="connsiteY115" fmla="*/ 741680 h 2123440"/>
              <a:gd name="connsiteX116" fmla="*/ 3051626 w 5855786"/>
              <a:gd name="connsiteY116" fmla="*/ 711200 h 2123440"/>
              <a:gd name="connsiteX117" fmla="*/ 3102426 w 5855786"/>
              <a:gd name="connsiteY117" fmla="*/ 640080 h 2123440"/>
              <a:gd name="connsiteX118" fmla="*/ 3132906 w 5855786"/>
              <a:gd name="connsiteY118" fmla="*/ 589280 h 2123440"/>
              <a:gd name="connsiteX119" fmla="*/ 3183706 w 5855786"/>
              <a:gd name="connsiteY119" fmla="*/ 518160 h 2123440"/>
              <a:gd name="connsiteX120" fmla="*/ 3224346 w 5855786"/>
              <a:gd name="connsiteY120" fmla="*/ 416560 h 2123440"/>
              <a:gd name="connsiteX121" fmla="*/ 3264986 w 5855786"/>
              <a:gd name="connsiteY121" fmla="*/ 335280 h 2123440"/>
              <a:gd name="connsiteX122" fmla="*/ 3275146 w 5855786"/>
              <a:gd name="connsiteY122" fmla="*/ 304800 h 2123440"/>
              <a:gd name="connsiteX123" fmla="*/ 3315786 w 5855786"/>
              <a:gd name="connsiteY123" fmla="*/ 243840 h 2123440"/>
              <a:gd name="connsiteX124" fmla="*/ 3397066 w 5855786"/>
              <a:gd name="connsiteY124" fmla="*/ 142240 h 2123440"/>
              <a:gd name="connsiteX125" fmla="*/ 3458026 w 5855786"/>
              <a:gd name="connsiteY125" fmla="*/ 101600 h 2123440"/>
              <a:gd name="connsiteX126" fmla="*/ 3508826 w 5855786"/>
              <a:gd name="connsiteY126" fmla="*/ 81280 h 2123440"/>
              <a:gd name="connsiteX127" fmla="*/ 3549466 w 5855786"/>
              <a:gd name="connsiteY127" fmla="*/ 60960 h 2123440"/>
              <a:gd name="connsiteX128" fmla="*/ 3610426 w 5855786"/>
              <a:gd name="connsiteY128" fmla="*/ 40640 h 2123440"/>
              <a:gd name="connsiteX129" fmla="*/ 3640906 w 5855786"/>
              <a:gd name="connsiteY129" fmla="*/ 30480 h 2123440"/>
              <a:gd name="connsiteX130" fmla="*/ 3671386 w 5855786"/>
              <a:gd name="connsiteY130" fmla="*/ 20320 h 212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5855786" h="2123440">
                <a:moveTo>
                  <a:pt x="3590106" y="40640"/>
                </a:moveTo>
                <a:lnTo>
                  <a:pt x="4270826" y="50800"/>
                </a:lnTo>
                <a:cubicBezTo>
                  <a:pt x="4369076" y="52847"/>
                  <a:pt x="4467194" y="60960"/>
                  <a:pt x="4565466" y="60960"/>
                </a:cubicBezTo>
                <a:cubicBezTo>
                  <a:pt x="4775467" y="60960"/>
                  <a:pt x="4985413" y="54187"/>
                  <a:pt x="5195386" y="50800"/>
                </a:cubicBezTo>
                <a:cubicBezTo>
                  <a:pt x="5222486" y="41767"/>
                  <a:pt x="5266276" y="25438"/>
                  <a:pt x="5296986" y="20320"/>
                </a:cubicBezTo>
                <a:cubicBezTo>
                  <a:pt x="5324914" y="15665"/>
                  <a:pt x="5445232" y="2719"/>
                  <a:pt x="5469706" y="0"/>
                </a:cubicBezTo>
                <a:cubicBezTo>
                  <a:pt x="5554373" y="3387"/>
                  <a:pt x="5640053" y="-3332"/>
                  <a:pt x="5723706" y="10160"/>
                </a:cubicBezTo>
                <a:cubicBezTo>
                  <a:pt x="5747816" y="14049"/>
                  <a:pt x="5784666" y="50800"/>
                  <a:pt x="5784666" y="50800"/>
                </a:cubicBezTo>
                <a:cubicBezTo>
                  <a:pt x="5798213" y="71120"/>
                  <a:pt x="5817583" y="88592"/>
                  <a:pt x="5825306" y="111760"/>
                </a:cubicBezTo>
                <a:cubicBezTo>
                  <a:pt x="5828693" y="121920"/>
                  <a:pt x="5832524" y="131942"/>
                  <a:pt x="5835466" y="142240"/>
                </a:cubicBezTo>
                <a:cubicBezTo>
                  <a:pt x="5860981" y="231542"/>
                  <a:pt x="5831426" y="140279"/>
                  <a:pt x="5855786" y="213360"/>
                </a:cubicBezTo>
                <a:cubicBezTo>
                  <a:pt x="5853847" y="238570"/>
                  <a:pt x="5857397" y="332059"/>
                  <a:pt x="5835466" y="375920"/>
                </a:cubicBezTo>
                <a:cubicBezTo>
                  <a:pt x="5830005" y="386842"/>
                  <a:pt x="5824681" y="398772"/>
                  <a:pt x="5815146" y="406400"/>
                </a:cubicBezTo>
                <a:cubicBezTo>
                  <a:pt x="5806783" y="413090"/>
                  <a:pt x="5794245" y="411771"/>
                  <a:pt x="5784666" y="416560"/>
                </a:cubicBezTo>
                <a:cubicBezTo>
                  <a:pt x="5656873" y="480456"/>
                  <a:pt x="5935450" y="369685"/>
                  <a:pt x="5672906" y="457200"/>
                </a:cubicBezTo>
                <a:cubicBezTo>
                  <a:pt x="5629115" y="471797"/>
                  <a:pt x="5618440" y="476221"/>
                  <a:pt x="5561146" y="487680"/>
                </a:cubicBezTo>
                <a:cubicBezTo>
                  <a:pt x="5544213" y="491067"/>
                  <a:pt x="5527203" y="494094"/>
                  <a:pt x="5510346" y="497840"/>
                </a:cubicBezTo>
                <a:cubicBezTo>
                  <a:pt x="5491283" y="502076"/>
                  <a:pt x="5435995" y="517767"/>
                  <a:pt x="5418906" y="518160"/>
                </a:cubicBezTo>
                <a:cubicBezTo>
                  <a:pt x="5141252" y="524543"/>
                  <a:pt x="4863493" y="524933"/>
                  <a:pt x="4585786" y="528320"/>
                </a:cubicBezTo>
                <a:cubicBezTo>
                  <a:pt x="4394344" y="560227"/>
                  <a:pt x="4605656" y="527868"/>
                  <a:pt x="4159066" y="548640"/>
                </a:cubicBezTo>
                <a:cubicBezTo>
                  <a:pt x="4135145" y="549753"/>
                  <a:pt x="4111683" y="555635"/>
                  <a:pt x="4087946" y="558800"/>
                </a:cubicBezTo>
                <a:cubicBezTo>
                  <a:pt x="4060881" y="562409"/>
                  <a:pt x="4033847" y="566371"/>
                  <a:pt x="4006666" y="568960"/>
                </a:cubicBezTo>
                <a:cubicBezTo>
                  <a:pt x="3962708" y="573146"/>
                  <a:pt x="3918613" y="575733"/>
                  <a:pt x="3874586" y="579120"/>
                </a:cubicBezTo>
                <a:cubicBezTo>
                  <a:pt x="3861565" y="582375"/>
                  <a:pt x="3818042" y="592152"/>
                  <a:pt x="3803466" y="599440"/>
                </a:cubicBezTo>
                <a:cubicBezTo>
                  <a:pt x="3792544" y="604901"/>
                  <a:pt x="3784209" y="614950"/>
                  <a:pt x="3772986" y="619760"/>
                </a:cubicBezTo>
                <a:cubicBezTo>
                  <a:pt x="3749968" y="629625"/>
                  <a:pt x="3724109" y="627723"/>
                  <a:pt x="3701866" y="640080"/>
                </a:cubicBezTo>
                <a:cubicBezTo>
                  <a:pt x="3680518" y="651940"/>
                  <a:pt x="3661226" y="667173"/>
                  <a:pt x="3640906" y="680720"/>
                </a:cubicBezTo>
                <a:cubicBezTo>
                  <a:pt x="3630746" y="687493"/>
                  <a:pt x="3619060" y="692406"/>
                  <a:pt x="3610426" y="701040"/>
                </a:cubicBezTo>
                <a:cubicBezTo>
                  <a:pt x="3600266" y="711200"/>
                  <a:pt x="3589144" y="720482"/>
                  <a:pt x="3579946" y="731520"/>
                </a:cubicBezTo>
                <a:cubicBezTo>
                  <a:pt x="3572129" y="740901"/>
                  <a:pt x="3568260" y="753366"/>
                  <a:pt x="3559626" y="762000"/>
                </a:cubicBezTo>
                <a:cubicBezTo>
                  <a:pt x="3550992" y="770634"/>
                  <a:pt x="3539306" y="775547"/>
                  <a:pt x="3529146" y="782320"/>
                </a:cubicBezTo>
                <a:cubicBezTo>
                  <a:pt x="3456535" y="891237"/>
                  <a:pt x="3569613" y="725937"/>
                  <a:pt x="3478346" y="843280"/>
                </a:cubicBezTo>
                <a:cubicBezTo>
                  <a:pt x="3463353" y="862557"/>
                  <a:pt x="3445429" y="881072"/>
                  <a:pt x="3437706" y="904240"/>
                </a:cubicBezTo>
                <a:cubicBezTo>
                  <a:pt x="3434319" y="914400"/>
                  <a:pt x="3433487" y="925809"/>
                  <a:pt x="3427546" y="934720"/>
                </a:cubicBezTo>
                <a:cubicBezTo>
                  <a:pt x="3392481" y="987318"/>
                  <a:pt x="3383478" y="945003"/>
                  <a:pt x="3356426" y="1026160"/>
                </a:cubicBezTo>
                <a:cubicBezTo>
                  <a:pt x="3353039" y="1036320"/>
                  <a:pt x="3350485" y="1046796"/>
                  <a:pt x="3346266" y="1056640"/>
                </a:cubicBezTo>
                <a:cubicBezTo>
                  <a:pt x="3330971" y="1092329"/>
                  <a:pt x="3302389" y="1137081"/>
                  <a:pt x="3285306" y="1168400"/>
                </a:cubicBezTo>
                <a:cubicBezTo>
                  <a:pt x="3278053" y="1181696"/>
                  <a:pt x="3270952" y="1195119"/>
                  <a:pt x="3264986" y="1209040"/>
                </a:cubicBezTo>
                <a:cubicBezTo>
                  <a:pt x="3260767" y="1218884"/>
                  <a:pt x="3259615" y="1229941"/>
                  <a:pt x="3254826" y="1239520"/>
                </a:cubicBezTo>
                <a:cubicBezTo>
                  <a:pt x="3249365" y="1250442"/>
                  <a:pt x="3240564" y="1259398"/>
                  <a:pt x="3234506" y="1270000"/>
                </a:cubicBezTo>
                <a:cubicBezTo>
                  <a:pt x="3226992" y="1283150"/>
                  <a:pt x="3221978" y="1297653"/>
                  <a:pt x="3214186" y="1310640"/>
                </a:cubicBezTo>
                <a:cubicBezTo>
                  <a:pt x="3201621" y="1331581"/>
                  <a:pt x="3181269" y="1348432"/>
                  <a:pt x="3173546" y="1371600"/>
                </a:cubicBezTo>
                <a:cubicBezTo>
                  <a:pt x="3170159" y="1381760"/>
                  <a:pt x="3167818" y="1392330"/>
                  <a:pt x="3163386" y="1402080"/>
                </a:cubicBezTo>
                <a:cubicBezTo>
                  <a:pt x="3150851" y="1429656"/>
                  <a:pt x="3132325" y="1454623"/>
                  <a:pt x="3122746" y="1483360"/>
                </a:cubicBezTo>
                <a:cubicBezTo>
                  <a:pt x="3119359" y="1493520"/>
                  <a:pt x="3118527" y="1504929"/>
                  <a:pt x="3112586" y="1513840"/>
                </a:cubicBezTo>
                <a:cubicBezTo>
                  <a:pt x="3104616" y="1525795"/>
                  <a:pt x="3091304" y="1533282"/>
                  <a:pt x="3082106" y="1544320"/>
                </a:cubicBezTo>
                <a:cubicBezTo>
                  <a:pt x="3074289" y="1553701"/>
                  <a:pt x="3069603" y="1565419"/>
                  <a:pt x="3061786" y="1574800"/>
                </a:cubicBezTo>
                <a:cubicBezTo>
                  <a:pt x="3052588" y="1585838"/>
                  <a:pt x="3040504" y="1594242"/>
                  <a:pt x="3031306" y="1605280"/>
                </a:cubicBezTo>
                <a:cubicBezTo>
                  <a:pt x="3023489" y="1614661"/>
                  <a:pt x="3019620" y="1627126"/>
                  <a:pt x="3010986" y="1635760"/>
                </a:cubicBezTo>
                <a:cubicBezTo>
                  <a:pt x="3002352" y="1644394"/>
                  <a:pt x="2989541" y="1647866"/>
                  <a:pt x="2980506" y="1656080"/>
                </a:cubicBezTo>
                <a:cubicBezTo>
                  <a:pt x="2952155" y="1681854"/>
                  <a:pt x="2926319" y="1710267"/>
                  <a:pt x="2899226" y="1737360"/>
                </a:cubicBezTo>
                <a:lnTo>
                  <a:pt x="2868746" y="1767840"/>
                </a:lnTo>
                <a:cubicBezTo>
                  <a:pt x="2858586" y="1778000"/>
                  <a:pt x="2849761" y="1789699"/>
                  <a:pt x="2838266" y="1798320"/>
                </a:cubicBezTo>
                <a:cubicBezTo>
                  <a:pt x="2824719" y="1808480"/>
                  <a:pt x="2812328" y="1820399"/>
                  <a:pt x="2797626" y="1828800"/>
                </a:cubicBezTo>
                <a:cubicBezTo>
                  <a:pt x="2788327" y="1834113"/>
                  <a:pt x="2777016" y="1834804"/>
                  <a:pt x="2767146" y="1838960"/>
                </a:cubicBezTo>
                <a:cubicBezTo>
                  <a:pt x="2712635" y="1861912"/>
                  <a:pt x="2660696" y="1891377"/>
                  <a:pt x="2604586" y="1910080"/>
                </a:cubicBezTo>
                <a:cubicBezTo>
                  <a:pt x="2594426" y="1913467"/>
                  <a:pt x="2583685" y="1915451"/>
                  <a:pt x="2574106" y="1920240"/>
                </a:cubicBezTo>
                <a:cubicBezTo>
                  <a:pt x="2563184" y="1925701"/>
                  <a:pt x="2554713" y="1935443"/>
                  <a:pt x="2543626" y="1940560"/>
                </a:cubicBezTo>
                <a:cubicBezTo>
                  <a:pt x="2510508" y="1955845"/>
                  <a:pt x="2475079" y="1965775"/>
                  <a:pt x="2442026" y="1981200"/>
                </a:cubicBezTo>
                <a:cubicBezTo>
                  <a:pt x="2395572" y="2002879"/>
                  <a:pt x="2391104" y="2021140"/>
                  <a:pt x="2340426" y="2032000"/>
                </a:cubicBezTo>
                <a:cubicBezTo>
                  <a:pt x="2310439" y="2038426"/>
                  <a:pt x="2279444" y="2038577"/>
                  <a:pt x="2248986" y="2042160"/>
                </a:cubicBezTo>
                <a:lnTo>
                  <a:pt x="2167706" y="2052320"/>
                </a:lnTo>
                <a:cubicBezTo>
                  <a:pt x="1994637" y="2075396"/>
                  <a:pt x="2150417" y="2062204"/>
                  <a:pt x="1812106" y="2092960"/>
                </a:cubicBezTo>
                <a:cubicBezTo>
                  <a:pt x="1758037" y="2097875"/>
                  <a:pt x="1703733" y="2099733"/>
                  <a:pt x="1649546" y="2103120"/>
                </a:cubicBezTo>
                <a:cubicBezTo>
                  <a:pt x="1619213" y="2108176"/>
                  <a:pt x="1532736" y="2123440"/>
                  <a:pt x="1507306" y="2123440"/>
                </a:cubicBezTo>
                <a:cubicBezTo>
                  <a:pt x="1314236" y="2123440"/>
                  <a:pt x="1121226" y="2116667"/>
                  <a:pt x="928186" y="2113280"/>
                </a:cubicBezTo>
                <a:cubicBezTo>
                  <a:pt x="845265" y="2092550"/>
                  <a:pt x="933774" y="2115781"/>
                  <a:pt x="826586" y="2082800"/>
                </a:cubicBezTo>
                <a:cubicBezTo>
                  <a:pt x="803021" y="2075549"/>
                  <a:pt x="779173" y="2069253"/>
                  <a:pt x="755466" y="2062480"/>
                </a:cubicBezTo>
                <a:cubicBezTo>
                  <a:pt x="735146" y="2048933"/>
                  <a:pt x="716349" y="2032762"/>
                  <a:pt x="694506" y="2021840"/>
                </a:cubicBezTo>
                <a:cubicBezTo>
                  <a:pt x="682017" y="2015595"/>
                  <a:pt x="666941" y="2016583"/>
                  <a:pt x="653866" y="2011680"/>
                </a:cubicBezTo>
                <a:cubicBezTo>
                  <a:pt x="639685" y="2006362"/>
                  <a:pt x="627819" y="1995414"/>
                  <a:pt x="613226" y="1991360"/>
                </a:cubicBezTo>
                <a:cubicBezTo>
                  <a:pt x="566505" y="1978382"/>
                  <a:pt x="518028" y="1972640"/>
                  <a:pt x="470986" y="1960880"/>
                </a:cubicBezTo>
                <a:cubicBezTo>
                  <a:pt x="457439" y="1957493"/>
                  <a:pt x="443772" y="1954556"/>
                  <a:pt x="430346" y="1950720"/>
                </a:cubicBezTo>
                <a:cubicBezTo>
                  <a:pt x="396525" y="1941057"/>
                  <a:pt x="397340" y="1936752"/>
                  <a:pt x="359226" y="1930400"/>
                </a:cubicBezTo>
                <a:cubicBezTo>
                  <a:pt x="332293" y="1925911"/>
                  <a:pt x="304879" y="1924729"/>
                  <a:pt x="277946" y="1920240"/>
                </a:cubicBezTo>
                <a:cubicBezTo>
                  <a:pt x="264172" y="1917944"/>
                  <a:pt x="250998" y="1912818"/>
                  <a:pt x="237306" y="1910080"/>
                </a:cubicBezTo>
                <a:cubicBezTo>
                  <a:pt x="217106" y="1906040"/>
                  <a:pt x="196666" y="1903307"/>
                  <a:pt x="176346" y="1899920"/>
                </a:cubicBezTo>
                <a:cubicBezTo>
                  <a:pt x="156026" y="1886373"/>
                  <a:pt x="130039" y="1878817"/>
                  <a:pt x="115386" y="1859280"/>
                </a:cubicBezTo>
                <a:cubicBezTo>
                  <a:pt x="105226" y="1845733"/>
                  <a:pt x="94299" y="1832729"/>
                  <a:pt x="84906" y="1818640"/>
                </a:cubicBezTo>
                <a:cubicBezTo>
                  <a:pt x="73952" y="1802209"/>
                  <a:pt x="66274" y="1783638"/>
                  <a:pt x="54426" y="1767840"/>
                </a:cubicBezTo>
                <a:cubicBezTo>
                  <a:pt x="45805" y="1756345"/>
                  <a:pt x="34106" y="1747520"/>
                  <a:pt x="23946" y="1737360"/>
                </a:cubicBezTo>
                <a:cubicBezTo>
                  <a:pt x="20559" y="1727200"/>
                  <a:pt x="16728" y="1717178"/>
                  <a:pt x="13786" y="1706880"/>
                </a:cubicBezTo>
                <a:cubicBezTo>
                  <a:pt x="-9681" y="1624744"/>
                  <a:pt x="-1130" y="1618898"/>
                  <a:pt x="23946" y="1493520"/>
                </a:cubicBezTo>
                <a:cubicBezTo>
                  <a:pt x="32560" y="1450450"/>
                  <a:pt x="142517" y="1403754"/>
                  <a:pt x="145866" y="1402080"/>
                </a:cubicBezTo>
                <a:cubicBezTo>
                  <a:pt x="159413" y="1395307"/>
                  <a:pt x="172666" y="1387911"/>
                  <a:pt x="186506" y="1381760"/>
                </a:cubicBezTo>
                <a:cubicBezTo>
                  <a:pt x="203172" y="1374353"/>
                  <a:pt x="221363" y="1370297"/>
                  <a:pt x="237306" y="1361440"/>
                </a:cubicBezTo>
                <a:cubicBezTo>
                  <a:pt x="252108" y="1353216"/>
                  <a:pt x="263244" y="1339361"/>
                  <a:pt x="277946" y="1330960"/>
                </a:cubicBezTo>
                <a:cubicBezTo>
                  <a:pt x="287245" y="1325647"/>
                  <a:pt x="298094" y="1323618"/>
                  <a:pt x="308426" y="1320800"/>
                </a:cubicBezTo>
                <a:cubicBezTo>
                  <a:pt x="418138" y="1290879"/>
                  <a:pt x="384640" y="1300870"/>
                  <a:pt x="521786" y="1290320"/>
                </a:cubicBezTo>
                <a:cubicBezTo>
                  <a:pt x="538719" y="1286933"/>
                  <a:pt x="555729" y="1283906"/>
                  <a:pt x="572586" y="1280160"/>
                </a:cubicBezTo>
                <a:cubicBezTo>
                  <a:pt x="628832" y="1267661"/>
                  <a:pt x="620650" y="1263357"/>
                  <a:pt x="694506" y="1259840"/>
                </a:cubicBezTo>
                <a:cubicBezTo>
                  <a:pt x="809572" y="1254361"/>
                  <a:pt x="924799" y="1253067"/>
                  <a:pt x="1039946" y="1249680"/>
                </a:cubicBezTo>
                <a:cubicBezTo>
                  <a:pt x="1192596" y="1232719"/>
                  <a:pt x="1073773" y="1247602"/>
                  <a:pt x="1192346" y="1229360"/>
                </a:cubicBezTo>
                <a:cubicBezTo>
                  <a:pt x="1216015" y="1225719"/>
                  <a:pt x="1239844" y="1223137"/>
                  <a:pt x="1263466" y="1219200"/>
                </a:cubicBezTo>
                <a:cubicBezTo>
                  <a:pt x="1280500" y="1216361"/>
                  <a:pt x="1297131" y="1211182"/>
                  <a:pt x="1314266" y="1209040"/>
                </a:cubicBezTo>
                <a:cubicBezTo>
                  <a:pt x="1351384" y="1204400"/>
                  <a:pt x="1388773" y="1202267"/>
                  <a:pt x="1426026" y="1198880"/>
                </a:cubicBezTo>
                <a:lnTo>
                  <a:pt x="1527626" y="1178560"/>
                </a:lnTo>
                <a:cubicBezTo>
                  <a:pt x="1544559" y="1175173"/>
                  <a:pt x="1561392" y="1171239"/>
                  <a:pt x="1578426" y="1168400"/>
                </a:cubicBezTo>
                <a:cubicBezTo>
                  <a:pt x="1598746" y="1165013"/>
                  <a:pt x="1619139" y="1162036"/>
                  <a:pt x="1639386" y="1158240"/>
                </a:cubicBezTo>
                <a:cubicBezTo>
                  <a:pt x="1673332" y="1151875"/>
                  <a:pt x="1706796" y="1142804"/>
                  <a:pt x="1740986" y="1137920"/>
                </a:cubicBezTo>
                <a:cubicBezTo>
                  <a:pt x="1778017" y="1132630"/>
                  <a:pt x="1815493" y="1131147"/>
                  <a:pt x="1852746" y="1127760"/>
                </a:cubicBezTo>
                <a:cubicBezTo>
                  <a:pt x="1866293" y="1124373"/>
                  <a:pt x="1879563" y="1119575"/>
                  <a:pt x="1893386" y="1117600"/>
                </a:cubicBezTo>
                <a:cubicBezTo>
                  <a:pt x="1927080" y="1112787"/>
                  <a:pt x="1961611" y="1114115"/>
                  <a:pt x="1994986" y="1107440"/>
                </a:cubicBezTo>
                <a:cubicBezTo>
                  <a:pt x="2012870" y="1103863"/>
                  <a:pt x="2028093" y="1091543"/>
                  <a:pt x="2045786" y="1087120"/>
                </a:cubicBezTo>
                <a:cubicBezTo>
                  <a:pt x="2069782" y="1081121"/>
                  <a:pt x="2192333" y="1068722"/>
                  <a:pt x="2208346" y="1066800"/>
                </a:cubicBezTo>
                <a:lnTo>
                  <a:pt x="2370906" y="1046480"/>
                </a:lnTo>
                <a:lnTo>
                  <a:pt x="2452186" y="1036320"/>
                </a:lnTo>
                <a:cubicBezTo>
                  <a:pt x="2550336" y="1022299"/>
                  <a:pt x="2499544" y="1029130"/>
                  <a:pt x="2604586" y="1016000"/>
                </a:cubicBezTo>
                <a:cubicBezTo>
                  <a:pt x="2673770" y="992939"/>
                  <a:pt x="2588676" y="1021966"/>
                  <a:pt x="2685866" y="985520"/>
                </a:cubicBezTo>
                <a:cubicBezTo>
                  <a:pt x="2695894" y="981760"/>
                  <a:pt x="2706350" y="979205"/>
                  <a:pt x="2716346" y="975360"/>
                </a:cubicBezTo>
                <a:cubicBezTo>
                  <a:pt x="2750390" y="962266"/>
                  <a:pt x="2787597" y="954953"/>
                  <a:pt x="2817946" y="934720"/>
                </a:cubicBezTo>
                <a:cubicBezTo>
                  <a:pt x="2828106" y="927947"/>
                  <a:pt x="2839045" y="922217"/>
                  <a:pt x="2848426" y="914400"/>
                </a:cubicBezTo>
                <a:cubicBezTo>
                  <a:pt x="2859464" y="905202"/>
                  <a:pt x="2867411" y="892541"/>
                  <a:pt x="2878906" y="883920"/>
                </a:cubicBezTo>
                <a:cubicBezTo>
                  <a:pt x="2894704" y="872072"/>
                  <a:pt x="2914118" y="865564"/>
                  <a:pt x="2929706" y="853440"/>
                </a:cubicBezTo>
                <a:cubicBezTo>
                  <a:pt x="2944828" y="841678"/>
                  <a:pt x="2955928" y="825416"/>
                  <a:pt x="2970346" y="812800"/>
                </a:cubicBezTo>
                <a:cubicBezTo>
                  <a:pt x="3039311" y="752456"/>
                  <a:pt x="2986048" y="815571"/>
                  <a:pt x="3041466" y="741680"/>
                </a:cubicBezTo>
                <a:cubicBezTo>
                  <a:pt x="3044853" y="731520"/>
                  <a:pt x="3046837" y="720779"/>
                  <a:pt x="3051626" y="711200"/>
                </a:cubicBezTo>
                <a:cubicBezTo>
                  <a:pt x="3060714" y="693025"/>
                  <a:pt x="3093222" y="653886"/>
                  <a:pt x="3102426" y="640080"/>
                </a:cubicBezTo>
                <a:cubicBezTo>
                  <a:pt x="3113380" y="623649"/>
                  <a:pt x="3121952" y="605711"/>
                  <a:pt x="3132906" y="589280"/>
                </a:cubicBezTo>
                <a:cubicBezTo>
                  <a:pt x="3154712" y="556570"/>
                  <a:pt x="3165531" y="549966"/>
                  <a:pt x="3183706" y="518160"/>
                </a:cubicBezTo>
                <a:cubicBezTo>
                  <a:pt x="3254726" y="393874"/>
                  <a:pt x="3141082" y="583088"/>
                  <a:pt x="3224346" y="416560"/>
                </a:cubicBezTo>
                <a:cubicBezTo>
                  <a:pt x="3237893" y="389467"/>
                  <a:pt x="3255407" y="364017"/>
                  <a:pt x="3264986" y="335280"/>
                </a:cubicBezTo>
                <a:cubicBezTo>
                  <a:pt x="3268373" y="325120"/>
                  <a:pt x="3269945" y="314162"/>
                  <a:pt x="3275146" y="304800"/>
                </a:cubicBezTo>
                <a:cubicBezTo>
                  <a:pt x="3287006" y="283452"/>
                  <a:pt x="3304864" y="265683"/>
                  <a:pt x="3315786" y="243840"/>
                </a:cubicBezTo>
                <a:cubicBezTo>
                  <a:pt x="3339514" y="196384"/>
                  <a:pt x="3343314" y="178075"/>
                  <a:pt x="3397066" y="142240"/>
                </a:cubicBezTo>
                <a:cubicBezTo>
                  <a:pt x="3417386" y="128693"/>
                  <a:pt x="3435351" y="110670"/>
                  <a:pt x="3458026" y="101600"/>
                </a:cubicBezTo>
                <a:cubicBezTo>
                  <a:pt x="3474959" y="94827"/>
                  <a:pt x="3492160" y="88687"/>
                  <a:pt x="3508826" y="81280"/>
                </a:cubicBezTo>
                <a:cubicBezTo>
                  <a:pt x="3522666" y="75129"/>
                  <a:pt x="3535404" y="66585"/>
                  <a:pt x="3549466" y="60960"/>
                </a:cubicBezTo>
                <a:cubicBezTo>
                  <a:pt x="3569353" y="53005"/>
                  <a:pt x="3590106" y="47413"/>
                  <a:pt x="3610426" y="40640"/>
                </a:cubicBezTo>
                <a:lnTo>
                  <a:pt x="3640906" y="30480"/>
                </a:lnTo>
                <a:lnTo>
                  <a:pt x="3671386" y="20320"/>
                </a:lnTo>
              </a:path>
            </a:pathLst>
          </a:cu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95B9FE64-FFB9-49ED-92CC-5721BB2A5860}"/>
              </a:ext>
            </a:extLst>
          </p:cNvPr>
          <p:cNvSpPr txBox="1"/>
          <p:nvPr/>
        </p:nvSpPr>
        <p:spPr>
          <a:xfrm>
            <a:off x="4470017" y="3965826"/>
            <a:ext cx="2756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Path of a better cost: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7+4 &lt; 5 + 7</a:t>
            </a:r>
            <a:endParaRPr lang="ru-RU" sz="2400" dirty="0">
              <a:solidFill>
                <a:srgbClr val="00B05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B70B0FC7-38CE-4DF6-AE87-85BF4EB041A9}"/>
              </a:ext>
            </a:extLst>
          </p:cNvPr>
          <p:cNvSpPr/>
          <p:nvPr/>
        </p:nvSpPr>
        <p:spPr>
          <a:xfrm>
            <a:off x="4459557" y="3042573"/>
            <a:ext cx="642544" cy="62470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F3D2330A-1C8F-4FA8-B4E2-C971A574E866}"/>
              </a:ext>
            </a:extLst>
          </p:cNvPr>
          <p:cNvCxnSpPr>
            <a:cxnSpLocks/>
            <a:stCxn id="5" idx="2"/>
            <a:endCxn id="91" idx="0"/>
          </p:cNvCxnSpPr>
          <p:nvPr/>
        </p:nvCxnSpPr>
        <p:spPr>
          <a:xfrm flipH="1">
            <a:off x="3804262" y="3454634"/>
            <a:ext cx="983635" cy="8375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53F05AE-3A86-45C9-849B-6C24A21EFA74}"/>
              </a:ext>
            </a:extLst>
          </p:cNvPr>
          <p:cNvSpPr txBox="1"/>
          <p:nvPr/>
        </p:nvSpPr>
        <p:spPr>
          <a:xfrm>
            <a:off x="2947693" y="23008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4FECFD7-63EB-4D3C-AC76-EBD2772C37B8}"/>
              </a:ext>
            </a:extLst>
          </p:cNvPr>
          <p:cNvSpPr txBox="1"/>
          <p:nvPr/>
        </p:nvSpPr>
        <p:spPr>
          <a:xfrm>
            <a:off x="4775374" y="25133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FF89B0-4F80-43C6-BA44-1E8785768A36}"/>
              </a:ext>
            </a:extLst>
          </p:cNvPr>
          <p:cNvSpPr txBox="1"/>
          <p:nvPr/>
        </p:nvSpPr>
        <p:spPr>
          <a:xfrm>
            <a:off x="5581668" y="22903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E84D056-2376-4BE4-829F-422089706442}"/>
              </a:ext>
            </a:extLst>
          </p:cNvPr>
          <p:cNvSpPr txBox="1"/>
          <p:nvPr/>
        </p:nvSpPr>
        <p:spPr>
          <a:xfrm>
            <a:off x="2017473" y="35931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EB19D46-386E-481E-B8C7-4341F5D4A09D}"/>
              </a:ext>
            </a:extLst>
          </p:cNvPr>
          <p:cNvSpPr txBox="1"/>
          <p:nvPr/>
        </p:nvSpPr>
        <p:spPr>
          <a:xfrm>
            <a:off x="3308169" y="34826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17F494-435B-4B5E-BD01-05A862EFB90B}"/>
              </a:ext>
            </a:extLst>
          </p:cNvPr>
          <p:cNvSpPr txBox="1"/>
          <p:nvPr/>
        </p:nvSpPr>
        <p:spPr>
          <a:xfrm>
            <a:off x="4040190" y="36550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E4AC5A5-0FF6-44BF-A0E2-F75B296E7C61}"/>
              </a:ext>
            </a:extLst>
          </p:cNvPr>
          <p:cNvSpPr txBox="1"/>
          <p:nvPr/>
        </p:nvSpPr>
        <p:spPr>
          <a:xfrm>
            <a:off x="1340940" y="4442251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g=10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BC5CDDA-6D8A-40DC-8EE5-693D43AD7598}"/>
              </a:ext>
            </a:extLst>
          </p:cNvPr>
          <p:cNvSpPr txBox="1"/>
          <p:nvPr/>
        </p:nvSpPr>
        <p:spPr>
          <a:xfrm>
            <a:off x="2936142" y="429098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g=11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8B8903A-E748-44CC-B767-7753B5832473}"/>
              </a:ext>
            </a:extLst>
          </p:cNvPr>
          <p:cNvSpPr txBox="1"/>
          <p:nvPr/>
        </p:nvSpPr>
        <p:spPr>
          <a:xfrm>
            <a:off x="4883121" y="300045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g=7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C21DAF8-FC34-4558-9D0D-2D7E1DF29F0F}"/>
              </a:ext>
            </a:extLst>
          </p:cNvPr>
          <p:cNvSpPr txBox="1"/>
          <p:nvPr/>
        </p:nvSpPr>
        <p:spPr>
          <a:xfrm>
            <a:off x="6712318" y="296174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g=5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261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Path finding as tree search</a:t>
            </a:r>
            <a:r>
              <a:rPr lang="ru-RU" dirty="0"/>
              <a:t> </a:t>
            </a:r>
            <a:r>
              <a:rPr lang="en-US" dirty="0"/>
              <a:t>with Duplicate detection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91</a:t>
            </a:fld>
            <a:endParaRPr lang="ru-RU" sz="2800" dirty="0">
              <a:solidFill>
                <a:schemeClr val="tx2"/>
              </a:solidFill>
            </a:endParaRPr>
          </a:p>
        </p:txBody>
      </p:sp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xmlns="" id="{6B2E351F-8C53-4BB9-9EEC-08BA39D64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256" y="1726934"/>
            <a:ext cx="3753944" cy="37452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55E67F5-CB05-4552-9503-D851E827C3C7}"/>
              </a:ext>
            </a:extLst>
          </p:cNvPr>
          <p:cNvSpPr txBox="1"/>
          <p:nvPr/>
        </p:nvSpPr>
        <p:spPr>
          <a:xfrm>
            <a:off x="2338093" y="1914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4B2FE0E-3606-4F10-A4FB-BA97DD8B6627}"/>
              </a:ext>
            </a:extLst>
          </p:cNvPr>
          <p:cNvSpPr txBox="1"/>
          <p:nvPr/>
        </p:nvSpPr>
        <p:spPr>
          <a:xfrm>
            <a:off x="3069613" y="20994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483D2C4-5977-4B44-8560-CD74926016C8}"/>
              </a:ext>
            </a:extLst>
          </p:cNvPr>
          <p:cNvSpPr txBox="1"/>
          <p:nvPr/>
        </p:nvSpPr>
        <p:spPr>
          <a:xfrm>
            <a:off x="4049406" y="1914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D073C7B-8AB6-4D0F-AD04-92DF8B756540}"/>
              </a:ext>
            </a:extLst>
          </p:cNvPr>
          <p:cNvSpPr txBox="1"/>
          <p:nvPr/>
        </p:nvSpPr>
        <p:spPr>
          <a:xfrm>
            <a:off x="2802354" y="26565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C60E7B3-1024-4F16-A15A-833D46DAC8A7}"/>
              </a:ext>
            </a:extLst>
          </p:cNvPr>
          <p:cNvSpPr txBox="1"/>
          <p:nvPr/>
        </p:nvSpPr>
        <p:spPr>
          <a:xfrm>
            <a:off x="1491714" y="26786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AFB900D-A556-4FFC-BBBB-95064F3EAFA2}"/>
              </a:ext>
            </a:extLst>
          </p:cNvPr>
          <p:cNvSpPr txBox="1"/>
          <p:nvPr/>
        </p:nvSpPr>
        <p:spPr>
          <a:xfrm>
            <a:off x="2148327" y="27336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CE75543-179F-47B5-9201-24371243B54D}"/>
              </a:ext>
            </a:extLst>
          </p:cNvPr>
          <p:cNvSpPr txBox="1"/>
          <p:nvPr/>
        </p:nvSpPr>
        <p:spPr>
          <a:xfrm>
            <a:off x="4559476" y="27336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5B960E0-4B6E-4AF3-A5BE-7A28F08FB346}"/>
              </a:ext>
            </a:extLst>
          </p:cNvPr>
          <p:cNvSpPr txBox="1"/>
          <p:nvPr/>
        </p:nvSpPr>
        <p:spPr>
          <a:xfrm>
            <a:off x="3347881" y="27336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148CB30-FE4C-45CC-BFC3-A5F0F9A1A4B9}"/>
              </a:ext>
            </a:extLst>
          </p:cNvPr>
          <p:cNvSpPr txBox="1"/>
          <p:nvPr/>
        </p:nvSpPr>
        <p:spPr>
          <a:xfrm>
            <a:off x="3673750" y="26565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10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CF1CE31-88C2-4904-84FE-8BB7BBCB52F0}"/>
              </a:ext>
            </a:extLst>
          </p:cNvPr>
          <p:cNvSpPr txBox="1"/>
          <p:nvPr/>
        </p:nvSpPr>
        <p:spPr>
          <a:xfrm>
            <a:off x="2274236" y="34212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EA2DCFD9-8B4A-45AF-BE9A-FF25F9E84E0C}"/>
              </a:ext>
            </a:extLst>
          </p:cNvPr>
          <p:cNvSpPr/>
          <p:nvPr/>
        </p:nvSpPr>
        <p:spPr>
          <a:xfrm>
            <a:off x="1693749" y="1696720"/>
            <a:ext cx="3304971" cy="1087120"/>
          </a:xfrm>
          <a:custGeom>
            <a:avLst/>
            <a:gdLst>
              <a:gd name="connsiteX0" fmla="*/ 988491 w 3304971"/>
              <a:gd name="connsiteY0" fmla="*/ 91440 h 1087120"/>
              <a:gd name="connsiteX1" fmla="*/ 897051 w 3304971"/>
              <a:gd name="connsiteY1" fmla="*/ 101600 h 1087120"/>
              <a:gd name="connsiteX2" fmla="*/ 856411 w 3304971"/>
              <a:gd name="connsiteY2" fmla="*/ 111760 h 1087120"/>
              <a:gd name="connsiteX3" fmla="*/ 764971 w 3304971"/>
              <a:gd name="connsiteY3" fmla="*/ 121920 h 1087120"/>
              <a:gd name="connsiteX4" fmla="*/ 714171 w 3304971"/>
              <a:gd name="connsiteY4" fmla="*/ 132080 h 1087120"/>
              <a:gd name="connsiteX5" fmla="*/ 592251 w 3304971"/>
              <a:gd name="connsiteY5" fmla="*/ 152400 h 1087120"/>
              <a:gd name="connsiteX6" fmla="*/ 521131 w 3304971"/>
              <a:gd name="connsiteY6" fmla="*/ 172720 h 1087120"/>
              <a:gd name="connsiteX7" fmla="*/ 378891 w 3304971"/>
              <a:gd name="connsiteY7" fmla="*/ 213360 h 1087120"/>
              <a:gd name="connsiteX8" fmla="*/ 328091 w 3304971"/>
              <a:gd name="connsiteY8" fmla="*/ 233680 h 1087120"/>
              <a:gd name="connsiteX9" fmla="*/ 297611 w 3304971"/>
              <a:gd name="connsiteY9" fmla="*/ 243840 h 1087120"/>
              <a:gd name="connsiteX10" fmla="*/ 256971 w 3304971"/>
              <a:gd name="connsiteY10" fmla="*/ 264160 h 1087120"/>
              <a:gd name="connsiteX11" fmla="*/ 185851 w 3304971"/>
              <a:gd name="connsiteY11" fmla="*/ 284480 h 1087120"/>
              <a:gd name="connsiteX12" fmla="*/ 124891 w 3304971"/>
              <a:gd name="connsiteY12" fmla="*/ 335280 h 1087120"/>
              <a:gd name="connsiteX13" fmla="*/ 94411 w 3304971"/>
              <a:gd name="connsiteY13" fmla="*/ 345440 h 1087120"/>
              <a:gd name="connsiteX14" fmla="*/ 33451 w 3304971"/>
              <a:gd name="connsiteY14" fmla="*/ 406400 h 1087120"/>
              <a:gd name="connsiteX15" fmla="*/ 13131 w 3304971"/>
              <a:gd name="connsiteY15" fmla="*/ 467360 h 1087120"/>
              <a:gd name="connsiteX16" fmla="*/ 13131 w 3304971"/>
              <a:gd name="connsiteY16" fmla="*/ 721360 h 1087120"/>
              <a:gd name="connsiteX17" fmla="*/ 53771 w 3304971"/>
              <a:gd name="connsiteY17" fmla="*/ 812800 h 1087120"/>
              <a:gd name="connsiteX18" fmla="*/ 63931 w 3304971"/>
              <a:gd name="connsiteY18" fmla="*/ 843280 h 1087120"/>
              <a:gd name="connsiteX19" fmla="*/ 104571 w 3304971"/>
              <a:gd name="connsiteY19" fmla="*/ 904240 h 1087120"/>
              <a:gd name="connsiteX20" fmla="*/ 124891 w 3304971"/>
              <a:gd name="connsiteY20" fmla="*/ 934720 h 1087120"/>
              <a:gd name="connsiteX21" fmla="*/ 155371 w 3304971"/>
              <a:gd name="connsiteY21" fmla="*/ 955040 h 1087120"/>
              <a:gd name="connsiteX22" fmla="*/ 165531 w 3304971"/>
              <a:gd name="connsiteY22" fmla="*/ 985520 h 1087120"/>
              <a:gd name="connsiteX23" fmla="*/ 256971 w 3304971"/>
              <a:gd name="connsiteY23" fmla="*/ 1066800 h 1087120"/>
              <a:gd name="connsiteX24" fmla="*/ 317931 w 3304971"/>
              <a:gd name="connsiteY24" fmla="*/ 1087120 h 1087120"/>
              <a:gd name="connsiteX25" fmla="*/ 612571 w 3304971"/>
              <a:gd name="connsiteY25" fmla="*/ 1066800 h 1087120"/>
              <a:gd name="connsiteX26" fmla="*/ 643051 w 3304971"/>
              <a:gd name="connsiteY26" fmla="*/ 1056640 h 1087120"/>
              <a:gd name="connsiteX27" fmla="*/ 683691 w 3304971"/>
              <a:gd name="connsiteY27" fmla="*/ 1046480 h 1087120"/>
              <a:gd name="connsiteX28" fmla="*/ 775131 w 3304971"/>
              <a:gd name="connsiteY28" fmla="*/ 1005840 h 1087120"/>
              <a:gd name="connsiteX29" fmla="*/ 805611 w 3304971"/>
              <a:gd name="connsiteY29" fmla="*/ 995680 h 1087120"/>
              <a:gd name="connsiteX30" fmla="*/ 836091 w 3304971"/>
              <a:gd name="connsiteY30" fmla="*/ 975360 h 1087120"/>
              <a:gd name="connsiteX31" fmla="*/ 907211 w 3304971"/>
              <a:gd name="connsiteY31" fmla="*/ 955040 h 1087120"/>
              <a:gd name="connsiteX32" fmla="*/ 937691 w 3304971"/>
              <a:gd name="connsiteY32" fmla="*/ 934720 h 1087120"/>
              <a:gd name="connsiteX33" fmla="*/ 1079931 w 3304971"/>
              <a:gd name="connsiteY33" fmla="*/ 904240 h 1087120"/>
              <a:gd name="connsiteX34" fmla="*/ 1201851 w 3304971"/>
              <a:gd name="connsiteY34" fmla="*/ 883920 h 1087120"/>
              <a:gd name="connsiteX35" fmla="*/ 1283131 w 3304971"/>
              <a:gd name="connsiteY35" fmla="*/ 873760 h 1087120"/>
              <a:gd name="connsiteX36" fmla="*/ 1466011 w 3304971"/>
              <a:gd name="connsiteY36" fmla="*/ 883920 h 1087120"/>
              <a:gd name="connsiteX37" fmla="*/ 1506651 w 3304971"/>
              <a:gd name="connsiteY37" fmla="*/ 894080 h 1087120"/>
              <a:gd name="connsiteX38" fmla="*/ 1567611 w 3304971"/>
              <a:gd name="connsiteY38" fmla="*/ 904240 h 1087120"/>
              <a:gd name="connsiteX39" fmla="*/ 1659051 w 3304971"/>
              <a:gd name="connsiteY39" fmla="*/ 955040 h 1087120"/>
              <a:gd name="connsiteX40" fmla="*/ 1720011 w 3304971"/>
              <a:gd name="connsiteY40" fmla="*/ 995680 h 1087120"/>
              <a:gd name="connsiteX41" fmla="*/ 1750491 w 3304971"/>
              <a:gd name="connsiteY41" fmla="*/ 1016000 h 1087120"/>
              <a:gd name="connsiteX42" fmla="*/ 1811451 w 3304971"/>
              <a:gd name="connsiteY42" fmla="*/ 1066800 h 1087120"/>
              <a:gd name="connsiteX43" fmla="*/ 1841931 w 3304971"/>
              <a:gd name="connsiteY43" fmla="*/ 1076960 h 1087120"/>
              <a:gd name="connsiteX44" fmla="*/ 1953691 w 3304971"/>
              <a:gd name="connsiteY44" fmla="*/ 1066800 h 1087120"/>
              <a:gd name="connsiteX45" fmla="*/ 2045131 w 3304971"/>
              <a:gd name="connsiteY45" fmla="*/ 1046480 h 1087120"/>
              <a:gd name="connsiteX46" fmla="*/ 2136571 w 3304971"/>
              <a:gd name="connsiteY46" fmla="*/ 1016000 h 1087120"/>
              <a:gd name="connsiteX47" fmla="*/ 2167051 w 3304971"/>
              <a:gd name="connsiteY47" fmla="*/ 1005840 h 1087120"/>
              <a:gd name="connsiteX48" fmla="*/ 2197531 w 3304971"/>
              <a:gd name="connsiteY48" fmla="*/ 995680 h 1087120"/>
              <a:gd name="connsiteX49" fmla="*/ 2258491 w 3304971"/>
              <a:gd name="connsiteY49" fmla="*/ 944880 h 1087120"/>
              <a:gd name="connsiteX50" fmla="*/ 2288971 w 3304971"/>
              <a:gd name="connsiteY50" fmla="*/ 934720 h 1087120"/>
              <a:gd name="connsiteX51" fmla="*/ 2329611 w 3304971"/>
              <a:gd name="connsiteY51" fmla="*/ 914400 h 1087120"/>
              <a:gd name="connsiteX52" fmla="*/ 2360091 w 3304971"/>
              <a:gd name="connsiteY52" fmla="*/ 894080 h 1087120"/>
              <a:gd name="connsiteX53" fmla="*/ 2512491 w 3304971"/>
              <a:gd name="connsiteY53" fmla="*/ 863600 h 1087120"/>
              <a:gd name="connsiteX54" fmla="*/ 2664891 w 3304971"/>
              <a:gd name="connsiteY54" fmla="*/ 873760 h 1087120"/>
              <a:gd name="connsiteX55" fmla="*/ 2746171 w 3304971"/>
              <a:gd name="connsiteY55" fmla="*/ 965200 h 1087120"/>
              <a:gd name="connsiteX56" fmla="*/ 2776651 w 3304971"/>
              <a:gd name="connsiteY56" fmla="*/ 985520 h 1087120"/>
              <a:gd name="connsiteX57" fmla="*/ 2827451 w 3304971"/>
              <a:gd name="connsiteY57" fmla="*/ 1036320 h 1087120"/>
              <a:gd name="connsiteX58" fmla="*/ 2888411 w 3304971"/>
              <a:gd name="connsiteY58" fmla="*/ 1056640 h 1087120"/>
              <a:gd name="connsiteX59" fmla="*/ 3244011 w 3304971"/>
              <a:gd name="connsiteY59" fmla="*/ 1016000 h 1087120"/>
              <a:gd name="connsiteX60" fmla="*/ 3274491 w 3304971"/>
              <a:gd name="connsiteY60" fmla="*/ 985520 h 1087120"/>
              <a:gd name="connsiteX61" fmla="*/ 3294811 w 3304971"/>
              <a:gd name="connsiteY61" fmla="*/ 924560 h 1087120"/>
              <a:gd name="connsiteX62" fmla="*/ 3304971 w 3304971"/>
              <a:gd name="connsiteY62" fmla="*/ 894080 h 1087120"/>
              <a:gd name="connsiteX63" fmla="*/ 3274491 w 3304971"/>
              <a:gd name="connsiteY63" fmla="*/ 447040 h 1087120"/>
              <a:gd name="connsiteX64" fmla="*/ 3244011 w 3304971"/>
              <a:gd name="connsiteY64" fmla="*/ 375920 h 1087120"/>
              <a:gd name="connsiteX65" fmla="*/ 3193211 w 3304971"/>
              <a:gd name="connsiteY65" fmla="*/ 284480 h 1087120"/>
              <a:gd name="connsiteX66" fmla="*/ 3152571 w 3304971"/>
              <a:gd name="connsiteY66" fmla="*/ 233680 h 1087120"/>
              <a:gd name="connsiteX67" fmla="*/ 3132251 w 3304971"/>
              <a:gd name="connsiteY67" fmla="*/ 203200 h 1087120"/>
              <a:gd name="connsiteX68" fmla="*/ 3101771 w 3304971"/>
              <a:gd name="connsiteY68" fmla="*/ 182880 h 1087120"/>
              <a:gd name="connsiteX69" fmla="*/ 3081451 w 3304971"/>
              <a:gd name="connsiteY69" fmla="*/ 152400 h 1087120"/>
              <a:gd name="connsiteX70" fmla="*/ 2979851 w 3304971"/>
              <a:gd name="connsiteY70" fmla="*/ 91440 h 1087120"/>
              <a:gd name="connsiteX71" fmla="*/ 2939211 w 3304971"/>
              <a:gd name="connsiteY71" fmla="*/ 81280 h 1087120"/>
              <a:gd name="connsiteX72" fmla="*/ 2908731 w 3304971"/>
              <a:gd name="connsiteY72" fmla="*/ 60960 h 1087120"/>
              <a:gd name="connsiteX73" fmla="*/ 2796971 w 3304971"/>
              <a:gd name="connsiteY73" fmla="*/ 30480 h 1087120"/>
              <a:gd name="connsiteX74" fmla="*/ 2624251 w 3304971"/>
              <a:gd name="connsiteY74" fmla="*/ 0 h 1087120"/>
              <a:gd name="connsiteX75" fmla="*/ 1943531 w 3304971"/>
              <a:gd name="connsiteY75" fmla="*/ 10160 h 1087120"/>
              <a:gd name="connsiteX76" fmla="*/ 1699691 w 3304971"/>
              <a:gd name="connsiteY76" fmla="*/ 30480 h 1087120"/>
              <a:gd name="connsiteX77" fmla="*/ 1344091 w 3304971"/>
              <a:gd name="connsiteY77" fmla="*/ 50800 h 1087120"/>
              <a:gd name="connsiteX78" fmla="*/ 1303451 w 3304971"/>
              <a:gd name="connsiteY78" fmla="*/ 60960 h 1087120"/>
              <a:gd name="connsiteX79" fmla="*/ 1242491 w 3304971"/>
              <a:gd name="connsiteY79" fmla="*/ 71120 h 1087120"/>
              <a:gd name="connsiteX80" fmla="*/ 1110411 w 3304971"/>
              <a:gd name="connsiteY80" fmla="*/ 91440 h 1087120"/>
              <a:gd name="connsiteX81" fmla="*/ 1029131 w 3304971"/>
              <a:gd name="connsiteY81" fmla="*/ 111760 h 1087120"/>
              <a:gd name="connsiteX82" fmla="*/ 988491 w 3304971"/>
              <a:gd name="connsiteY82" fmla="*/ 91440 h 108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3304971" h="1087120">
                <a:moveTo>
                  <a:pt x="988491" y="91440"/>
                </a:moveTo>
                <a:cubicBezTo>
                  <a:pt x="958011" y="94827"/>
                  <a:pt x="927362" y="96937"/>
                  <a:pt x="897051" y="101600"/>
                </a:cubicBezTo>
                <a:cubicBezTo>
                  <a:pt x="883250" y="103723"/>
                  <a:pt x="870212" y="109637"/>
                  <a:pt x="856411" y="111760"/>
                </a:cubicBezTo>
                <a:cubicBezTo>
                  <a:pt x="826100" y="116423"/>
                  <a:pt x="795330" y="117583"/>
                  <a:pt x="764971" y="121920"/>
                </a:cubicBezTo>
                <a:cubicBezTo>
                  <a:pt x="747876" y="124362"/>
                  <a:pt x="731177" y="129079"/>
                  <a:pt x="714171" y="132080"/>
                </a:cubicBezTo>
                <a:cubicBezTo>
                  <a:pt x="673597" y="139240"/>
                  <a:pt x="631866" y="141081"/>
                  <a:pt x="592251" y="152400"/>
                </a:cubicBezTo>
                <a:cubicBezTo>
                  <a:pt x="568544" y="159173"/>
                  <a:pt x="545050" y="166740"/>
                  <a:pt x="521131" y="172720"/>
                </a:cubicBezTo>
                <a:cubicBezTo>
                  <a:pt x="437148" y="193716"/>
                  <a:pt x="489836" y="168982"/>
                  <a:pt x="378891" y="213360"/>
                </a:cubicBezTo>
                <a:cubicBezTo>
                  <a:pt x="361958" y="220133"/>
                  <a:pt x="345168" y="227276"/>
                  <a:pt x="328091" y="233680"/>
                </a:cubicBezTo>
                <a:cubicBezTo>
                  <a:pt x="318063" y="237440"/>
                  <a:pt x="307455" y="239621"/>
                  <a:pt x="297611" y="243840"/>
                </a:cubicBezTo>
                <a:cubicBezTo>
                  <a:pt x="283690" y="249806"/>
                  <a:pt x="271152" y="258842"/>
                  <a:pt x="256971" y="264160"/>
                </a:cubicBezTo>
                <a:cubicBezTo>
                  <a:pt x="230929" y="273926"/>
                  <a:pt x="210413" y="272199"/>
                  <a:pt x="185851" y="284480"/>
                </a:cubicBezTo>
                <a:cubicBezTo>
                  <a:pt x="119369" y="317721"/>
                  <a:pt x="192301" y="290340"/>
                  <a:pt x="124891" y="335280"/>
                </a:cubicBezTo>
                <a:cubicBezTo>
                  <a:pt x="115980" y="341221"/>
                  <a:pt x="104571" y="342053"/>
                  <a:pt x="94411" y="345440"/>
                </a:cubicBezTo>
                <a:cubicBezTo>
                  <a:pt x="64605" y="367795"/>
                  <a:pt x="48307" y="372973"/>
                  <a:pt x="33451" y="406400"/>
                </a:cubicBezTo>
                <a:cubicBezTo>
                  <a:pt x="24752" y="425973"/>
                  <a:pt x="13131" y="467360"/>
                  <a:pt x="13131" y="467360"/>
                </a:cubicBezTo>
                <a:cubicBezTo>
                  <a:pt x="-2659" y="577892"/>
                  <a:pt x="-6016" y="568182"/>
                  <a:pt x="13131" y="721360"/>
                </a:cubicBezTo>
                <a:cubicBezTo>
                  <a:pt x="21868" y="791258"/>
                  <a:pt x="30374" y="766007"/>
                  <a:pt x="53771" y="812800"/>
                </a:cubicBezTo>
                <a:cubicBezTo>
                  <a:pt x="58560" y="822379"/>
                  <a:pt x="58730" y="833918"/>
                  <a:pt x="63931" y="843280"/>
                </a:cubicBezTo>
                <a:cubicBezTo>
                  <a:pt x="75791" y="864628"/>
                  <a:pt x="91024" y="883920"/>
                  <a:pt x="104571" y="904240"/>
                </a:cubicBezTo>
                <a:cubicBezTo>
                  <a:pt x="111344" y="914400"/>
                  <a:pt x="114731" y="927947"/>
                  <a:pt x="124891" y="934720"/>
                </a:cubicBezTo>
                <a:lnTo>
                  <a:pt x="155371" y="955040"/>
                </a:lnTo>
                <a:cubicBezTo>
                  <a:pt x="158758" y="965200"/>
                  <a:pt x="158956" y="977066"/>
                  <a:pt x="165531" y="985520"/>
                </a:cubicBezTo>
                <a:cubicBezTo>
                  <a:pt x="177678" y="1001137"/>
                  <a:pt x="226991" y="1053476"/>
                  <a:pt x="256971" y="1066800"/>
                </a:cubicBezTo>
                <a:cubicBezTo>
                  <a:pt x="276544" y="1075499"/>
                  <a:pt x="317931" y="1087120"/>
                  <a:pt x="317931" y="1087120"/>
                </a:cubicBezTo>
                <a:cubicBezTo>
                  <a:pt x="390824" y="1083649"/>
                  <a:pt x="524966" y="1082728"/>
                  <a:pt x="612571" y="1066800"/>
                </a:cubicBezTo>
                <a:cubicBezTo>
                  <a:pt x="623108" y="1064884"/>
                  <a:pt x="632753" y="1059582"/>
                  <a:pt x="643051" y="1056640"/>
                </a:cubicBezTo>
                <a:cubicBezTo>
                  <a:pt x="656477" y="1052804"/>
                  <a:pt x="670316" y="1050492"/>
                  <a:pt x="683691" y="1046480"/>
                </a:cubicBezTo>
                <a:cubicBezTo>
                  <a:pt x="814750" y="1007162"/>
                  <a:pt x="693470" y="1046670"/>
                  <a:pt x="775131" y="1005840"/>
                </a:cubicBezTo>
                <a:cubicBezTo>
                  <a:pt x="784710" y="1001051"/>
                  <a:pt x="796032" y="1000469"/>
                  <a:pt x="805611" y="995680"/>
                </a:cubicBezTo>
                <a:cubicBezTo>
                  <a:pt x="816533" y="990219"/>
                  <a:pt x="824868" y="980170"/>
                  <a:pt x="836091" y="975360"/>
                </a:cubicBezTo>
                <a:cubicBezTo>
                  <a:pt x="881665" y="955828"/>
                  <a:pt x="867668" y="974811"/>
                  <a:pt x="907211" y="955040"/>
                </a:cubicBezTo>
                <a:cubicBezTo>
                  <a:pt x="918133" y="949579"/>
                  <a:pt x="926533" y="939679"/>
                  <a:pt x="937691" y="934720"/>
                </a:cubicBezTo>
                <a:cubicBezTo>
                  <a:pt x="994341" y="909542"/>
                  <a:pt x="1015912" y="912242"/>
                  <a:pt x="1079931" y="904240"/>
                </a:cubicBezTo>
                <a:cubicBezTo>
                  <a:pt x="1140585" y="884022"/>
                  <a:pt x="1096673" y="896294"/>
                  <a:pt x="1201851" y="883920"/>
                </a:cubicBezTo>
                <a:lnTo>
                  <a:pt x="1283131" y="873760"/>
                </a:lnTo>
                <a:cubicBezTo>
                  <a:pt x="1344091" y="877147"/>
                  <a:pt x="1405208" y="878392"/>
                  <a:pt x="1466011" y="883920"/>
                </a:cubicBezTo>
                <a:cubicBezTo>
                  <a:pt x="1479917" y="885184"/>
                  <a:pt x="1492959" y="891342"/>
                  <a:pt x="1506651" y="894080"/>
                </a:cubicBezTo>
                <a:cubicBezTo>
                  <a:pt x="1526851" y="898120"/>
                  <a:pt x="1547291" y="900853"/>
                  <a:pt x="1567611" y="904240"/>
                </a:cubicBezTo>
                <a:cubicBezTo>
                  <a:pt x="1663274" y="999903"/>
                  <a:pt x="1509869" y="855585"/>
                  <a:pt x="1659051" y="955040"/>
                </a:cubicBezTo>
                <a:lnTo>
                  <a:pt x="1720011" y="995680"/>
                </a:lnTo>
                <a:cubicBezTo>
                  <a:pt x="1730171" y="1002453"/>
                  <a:pt x="1741857" y="1007366"/>
                  <a:pt x="1750491" y="1016000"/>
                </a:cubicBezTo>
                <a:cubicBezTo>
                  <a:pt x="1772961" y="1038470"/>
                  <a:pt x="1783161" y="1052655"/>
                  <a:pt x="1811451" y="1066800"/>
                </a:cubicBezTo>
                <a:cubicBezTo>
                  <a:pt x="1821030" y="1071589"/>
                  <a:pt x="1831771" y="1073573"/>
                  <a:pt x="1841931" y="1076960"/>
                </a:cubicBezTo>
                <a:cubicBezTo>
                  <a:pt x="1879184" y="1073573"/>
                  <a:pt x="1916573" y="1071440"/>
                  <a:pt x="1953691" y="1066800"/>
                </a:cubicBezTo>
                <a:cubicBezTo>
                  <a:pt x="1969294" y="1064850"/>
                  <a:pt x="2027271" y="1051976"/>
                  <a:pt x="2045131" y="1046480"/>
                </a:cubicBezTo>
                <a:cubicBezTo>
                  <a:pt x="2075839" y="1037031"/>
                  <a:pt x="2106091" y="1026160"/>
                  <a:pt x="2136571" y="1016000"/>
                </a:cubicBezTo>
                <a:lnTo>
                  <a:pt x="2167051" y="1005840"/>
                </a:lnTo>
                <a:lnTo>
                  <a:pt x="2197531" y="995680"/>
                </a:lnTo>
                <a:cubicBezTo>
                  <a:pt x="2220001" y="973210"/>
                  <a:pt x="2230201" y="959025"/>
                  <a:pt x="2258491" y="944880"/>
                </a:cubicBezTo>
                <a:cubicBezTo>
                  <a:pt x="2268070" y="940091"/>
                  <a:pt x="2279127" y="938939"/>
                  <a:pt x="2288971" y="934720"/>
                </a:cubicBezTo>
                <a:cubicBezTo>
                  <a:pt x="2302892" y="928754"/>
                  <a:pt x="2316461" y="921914"/>
                  <a:pt x="2329611" y="914400"/>
                </a:cubicBezTo>
                <a:cubicBezTo>
                  <a:pt x="2340213" y="908342"/>
                  <a:pt x="2348615" y="898253"/>
                  <a:pt x="2360091" y="894080"/>
                </a:cubicBezTo>
                <a:cubicBezTo>
                  <a:pt x="2410810" y="875637"/>
                  <a:pt x="2459852" y="871120"/>
                  <a:pt x="2512491" y="863600"/>
                </a:cubicBezTo>
                <a:lnTo>
                  <a:pt x="2664891" y="873760"/>
                </a:lnTo>
                <a:cubicBezTo>
                  <a:pt x="2728892" y="895094"/>
                  <a:pt x="2712287" y="931316"/>
                  <a:pt x="2746171" y="965200"/>
                </a:cubicBezTo>
                <a:cubicBezTo>
                  <a:pt x="2754805" y="973834"/>
                  <a:pt x="2766491" y="978747"/>
                  <a:pt x="2776651" y="985520"/>
                </a:cubicBezTo>
                <a:cubicBezTo>
                  <a:pt x="2795189" y="1013326"/>
                  <a:pt x="2795367" y="1022060"/>
                  <a:pt x="2827451" y="1036320"/>
                </a:cubicBezTo>
                <a:cubicBezTo>
                  <a:pt x="2847024" y="1045019"/>
                  <a:pt x="2888411" y="1056640"/>
                  <a:pt x="2888411" y="1056640"/>
                </a:cubicBezTo>
                <a:cubicBezTo>
                  <a:pt x="3429275" y="1040250"/>
                  <a:pt x="3140551" y="1140153"/>
                  <a:pt x="3244011" y="1016000"/>
                </a:cubicBezTo>
                <a:cubicBezTo>
                  <a:pt x="3253209" y="1004962"/>
                  <a:pt x="3264331" y="995680"/>
                  <a:pt x="3274491" y="985520"/>
                </a:cubicBezTo>
                <a:lnTo>
                  <a:pt x="3294811" y="924560"/>
                </a:lnTo>
                <a:lnTo>
                  <a:pt x="3304971" y="894080"/>
                </a:lnTo>
                <a:cubicBezTo>
                  <a:pt x="3297012" y="623475"/>
                  <a:pt x="3316439" y="628813"/>
                  <a:pt x="3274491" y="447040"/>
                </a:cubicBezTo>
                <a:cubicBezTo>
                  <a:pt x="3266549" y="412623"/>
                  <a:pt x="3259211" y="411386"/>
                  <a:pt x="3244011" y="375920"/>
                </a:cubicBezTo>
                <a:cubicBezTo>
                  <a:pt x="3219837" y="319515"/>
                  <a:pt x="3254137" y="360638"/>
                  <a:pt x="3193211" y="284480"/>
                </a:cubicBezTo>
                <a:cubicBezTo>
                  <a:pt x="3179664" y="267547"/>
                  <a:pt x="3165582" y="251028"/>
                  <a:pt x="3152571" y="233680"/>
                </a:cubicBezTo>
                <a:cubicBezTo>
                  <a:pt x="3145245" y="223911"/>
                  <a:pt x="3140885" y="211834"/>
                  <a:pt x="3132251" y="203200"/>
                </a:cubicBezTo>
                <a:cubicBezTo>
                  <a:pt x="3123617" y="194566"/>
                  <a:pt x="3111931" y="189653"/>
                  <a:pt x="3101771" y="182880"/>
                </a:cubicBezTo>
                <a:cubicBezTo>
                  <a:pt x="3094998" y="172720"/>
                  <a:pt x="3090641" y="160441"/>
                  <a:pt x="3081451" y="152400"/>
                </a:cubicBezTo>
                <a:cubicBezTo>
                  <a:pt x="3063728" y="136892"/>
                  <a:pt x="3007705" y="101885"/>
                  <a:pt x="2979851" y="91440"/>
                </a:cubicBezTo>
                <a:cubicBezTo>
                  <a:pt x="2966776" y="86537"/>
                  <a:pt x="2952758" y="84667"/>
                  <a:pt x="2939211" y="81280"/>
                </a:cubicBezTo>
                <a:cubicBezTo>
                  <a:pt x="2929051" y="74507"/>
                  <a:pt x="2919889" y="65919"/>
                  <a:pt x="2908731" y="60960"/>
                </a:cubicBezTo>
                <a:cubicBezTo>
                  <a:pt x="2858782" y="38760"/>
                  <a:pt x="2846689" y="41953"/>
                  <a:pt x="2796971" y="30480"/>
                </a:cubicBezTo>
                <a:cubicBezTo>
                  <a:pt x="2668095" y="739"/>
                  <a:pt x="2763043" y="15421"/>
                  <a:pt x="2624251" y="0"/>
                </a:cubicBezTo>
                <a:lnTo>
                  <a:pt x="1943531" y="10160"/>
                </a:lnTo>
                <a:cubicBezTo>
                  <a:pt x="1876686" y="11810"/>
                  <a:pt x="1770296" y="23420"/>
                  <a:pt x="1699691" y="30480"/>
                </a:cubicBezTo>
                <a:cubicBezTo>
                  <a:pt x="1551504" y="67527"/>
                  <a:pt x="1715448" y="29580"/>
                  <a:pt x="1344091" y="50800"/>
                </a:cubicBezTo>
                <a:cubicBezTo>
                  <a:pt x="1330150" y="51597"/>
                  <a:pt x="1317143" y="58222"/>
                  <a:pt x="1303451" y="60960"/>
                </a:cubicBezTo>
                <a:cubicBezTo>
                  <a:pt x="1283251" y="65000"/>
                  <a:pt x="1262884" y="68207"/>
                  <a:pt x="1242491" y="71120"/>
                </a:cubicBezTo>
                <a:cubicBezTo>
                  <a:pt x="1167014" y="81902"/>
                  <a:pt x="1173477" y="76886"/>
                  <a:pt x="1110411" y="91440"/>
                </a:cubicBezTo>
                <a:cubicBezTo>
                  <a:pt x="1083199" y="97720"/>
                  <a:pt x="1057058" y="111760"/>
                  <a:pt x="1029131" y="111760"/>
                </a:cubicBezTo>
                <a:lnTo>
                  <a:pt x="988491" y="9144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EEBFBF84-5C81-452C-895C-34A4BA5A67FA}"/>
              </a:ext>
            </a:extLst>
          </p:cNvPr>
          <p:cNvSpPr/>
          <p:nvPr/>
        </p:nvSpPr>
        <p:spPr>
          <a:xfrm>
            <a:off x="999460" y="1573619"/>
            <a:ext cx="5263527" cy="2817628"/>
          </a:xfrm>
          <a:custGeom>
            <a:avLst/>
            <a:gdLst>
              <a:gd name="connsiteX0" fmla="*/ 1828800 w 5263527"/>
              <a:gd name="connsiteY0" fmla="*/ 95693 h 2817628"/>
              <a:gd name="connsiteX1" fmla="*/ 1637414 w 5263527"/>
              <a:gd name="connsiteY1" fmla="*/ 106325 h 2817628"/>
              <a:gd name="connsiteX2" fmla="*/ 1605517 w 5263527"/>
              <a:gd name="connsiteY2" fmla="*/ 116958 h 2817628"/>
              <a:gd name="connsiteX3" fmla="*/ 1509824 w 5263527"/>
              <a:gd name="connsiteY3" fmla="*/ 127590 h 2817628"/>
              <a:gd name="connsiteX4" fmla="*/ 1414131 w 5263527"/>
              <a:gd name="connsiteY4" fmla="*/ 148855 h 2817628"/>
              <a:gd name="connsiteX5" fmla="*/ 1222745 w 5263527"/>
              <a:gd name="connsiteY5" fmla="*/ 170121 h 2817628"/>
              <a:gd name="connsiteX6" fmla="*/ 1190847 w 5263527"/>
              <a:gd name="connsiteY6" fmla="*/ 180753 h 2817628"/>
              <a:gd name="connsiteX7" fmla="*/ 1105787 w 5263527"/>
              <a:gd name="connsiteY7" fmla="*/ 202018 h 2817628"/>
              <a:gd name="connsiteX8" fmla="*/ 1010093 w 5263527"/>
              <a:gd name="connsiteY8" fmla="*/ 233916 h 2817628"/>
              <a:gd name="connsiteX9" fmla="*/ 935666 w 5263527"/>
              <a:gd name="connsiteY9" fmla="*/ 255181 h 2817628"/>
              <a:gd name="connsiteX10" fmla="*/ 893135 w 5263527"/>
              <a:gd name="connsiteY10" fmla="*/ 265814 h 2817628"/>
              <a:gd name="connsiteX11" fmla="*/ 861238 w 5263527"/>
              <a:gd name="connsiteY11" fmla="*/ 276446 h 2817628"/>
              <a:gd name="connsiteX12" fmla="*/ 818707 w 5263527"/>
              <a:gd name="connsiteY12" fmla="*/ 287079 h 2817628"/>
              <a:gd name="connsiteX13" fmla="*/ 744280 w 5263527"/>
              <a:gd name="connsiteY13" fmla="*/ 308344 h 2817628"/>
              <a:gd name="connsiteX14" fmla="*/ 712382 w 5263527"/>
              <a:gd name="connsiteY14" fmla="*/ 329609 h 2817628"/>
              <a:gd name="connsiteX15" fmla="*/ 606056 w 5263527"/>
              <a:gd name="connsiteY15" fmla="*/ 382772 h 2817628"/>
              <a:gd name="connsiteX16" fmla="*/ 552893 w 5263527"/>
              <a:gd name="connsiteY16" fmla="*/ 435934 h 2817628"/>
              <a:gd name="connsiteX17" fmla="*/ 489098 w 5263527"/>
              <a:gd name="connsiteY17" fmla="*/ 489097 h 2817628"/>
              <a:gd name="connsiteX18" fmla="*/ 457200 w 5263527"/>
              <a:gd name="connsiteY18" fmla="*/ 499730 h 2817628"/>
              <a:gd name="connsiteX19" fmla="*/ 414670 w 5263527"/>
              <a:gd name="connsiteY19" fmla="*/ 531628 h 2817628"/>
              <a:gd name="connsiteX20" fmla="*/ 361507 w 5263527"/>
              <a:gd name="connsiteY20" fmla="*/ 584790 h 2817628"/>
              <a:gd name="connsiteX21" fmla="*/ 308345 w 5263527"/>
              <a:gd name="connsiteY21" fmla="*/ 627321 h 2817628"/>
              <a:gd name="connsiteX22" fmla="*/ 265814 w 5263527"/>
              <a:gd name="connsiteY22" fmla="*/ 691116 h 2817628"/>
              <a:gd name="connsiteX23" fmla="*/ 233917 w 5263527"/>
              <a:gd name="connsiteY23" fmla="*/ 733646 h 2817628"/>
              <a:gd name="connsiteX24" fmla="*/ 191387 w 5263527"/>
              <a:gd name="connsiteY24" fmla="*/ 786809 h 2817628"/>
              <a:gd name="connsiteX25" fmla="*/ 116959 w 5263527"/>
              <a:gd name="connsiteY25" fmla="*/ 871869 h 2817628"/>
              <a:gd name="connsiteX26" fmla="*/ 85061 w 5263527"/>
              <a:gd name="connsiteY26" fmla="*/ 1010093 h 2817628"/>
              <a:gd name="connsiteX27" fmla="*/ 74428 w 5263527"/>
              <a:gd name="connsiteY27" fmla="*/ 1041990 h 2817628"/>
              <a:gd name="connsiteX28" fmla="*/ 63796 w 5263527"/>
              <a:gd name="connsiteY28" fmla="*/ 1073888 h 2817628"/>
              <a:gd name="connsiteX29" fmla="*/ 53163 w 5263527"/>
              <a:gd name="connsiteY29" fmla="*/ 1158948 h 2817628"/>
              <a:gd name="connsiteX30" fmla="*/ 42531 w 5263527"/>
              <a:gd name="connsiteY30" fmla="*/ 1190846 h 2817628"/>
              <a:gd name="connsiteX31" fmla="*/ 21266 w 5263527"/>
              <a:gd name="connsiteY31" fmla="*/ 1297172 h 2817628"/>
              <a:gd name="connsiteX32" fmla="*/ 0 w 5263527"/>
              <a:gd name="connsiteY32" fmla="*/ 1318437 h 2817628"/>
              <a:gd name="connsiteX33" fmla="*/ 10633 w 5263527"/>
              <a:gd name="connsiteY33" fmla="*/ 1637414 h 2817628"/>
              <a:gd name="connsiteX34" fmla="*/ 53163 w 5263527"/>
              <a:gd name="connsiteY34" fmla="*/ 1733107 h 2817628"/>
              <a:gd name="connsiteX35" fmla="*/ 138224 w 5263527"/>
              <a:gd name="connsiteY35" fmla="*/ 1828800 h 2817628"/>
              <a:gd name="connsiteX36" fmla="*/ 191387 w 5263527"/>
              <a:gd name="connsiteY36" fmla="*/ 1881962 h 2817628"/>
              <a:gd name="connsiteX37" fmla="*/ 212652 w 5263527"/>
              <a:gd name="connsiteY37" fmla="*/ 1903228 h 2817628"/>
              <a:gd name="connsiteX38" fmla="*/ 244549 w 5263527"/>
              <a:gd name="connsiteY38" fmla="*/ 1913860 h 2817628"/>
              <a:gd name="connsiteX39" fmla="*/ 276447 w 5263527"/>
              <a:gd name="connsiteY39" fmla="*/ 1935125 h 2817628"/>
              <a:gd name="connsiteX40" fmla="*/ 318977 w 5263527"/>
              <a:gd name="connsiteY40" fmla="*/ 1945758 h 2817628"/>
              <a:gd name="connsiteX41" fmla="*/ 350875 w 5263527"/>
              <a:gd name="connsiteY41" fmla="*/ 1956390 h 2817628"/>
              <a:gd name="connsiteX42" fmla="*/ 712382 w 5263527"/>
              <a:gd name="connsiteY42" fmla="*/ 1967023 h 2817628"/>
              <a:gd name="connsiteX43" fmla="*/ 744280 w 5263527"/>
              <a:gd name="connsiteY43" fmla="*/ 1977655 h 2817628"/>
              <a:gd name="connsiteX44" fmla="*/ 797442 w 5263527"/>
              <a:gd name="connsiteY44" fmla="*/ 1988288 h 2817628"/>
              <a:gd name="connsiteX45" fmla="*/ 861238 w 5263527"/>
              <a:gd name="connsiteY45" fmla="*/ 2030818 h 2817628"/>
              <a:gd name="connsiteX46" fmla="*/ 882503 w 5263527"/>
              <a:gd name="connsiteY46" fmla="*/ 2062716 h 2817628"/>
              <a:gd name="connsiteX47" fmla="*/ 935666 w 5263527"/>
              <a:gd name="connsiteY47" fmla="*/ 2105246 h 2817628"/>
              <a:gd name="connsiteX48" fmla="*/ 956931 w 5263527"/>
              <a:gd name="connsiteY48" fmla="*/ 2137144 h 2817628"/>
              <a:gd name="connsiteX49" fmla="*/ 988828 w 5263527"/>
              <a:gd name="connsiteY49" fmla="*/ 2232837 h 2817628"/>
              <a:gd name="connsiteX50" fmla="*/ 999461 w 5263527"/>
              <a:gd name="connsiteY50" fmla="*/ 2264734 h 2817628"/>
              <a:gd name="connsiteX51" fmla="*/ 1020726 w 5263527"/>
              <a:gd name="connsiteY51" fmla="*/ 2296632 h 2817628"/>
              <a:gd name="connsiteX52" fmla="*/ 1031359 w 5263527"/>
              <a:gd name="connsiteY52" fmla="*/ 2339162 h 2817628"/>
              <a:gd name="connsiteX53" fmla="*/ 1052624 w 5263527"/>
              <a:gd name="connsiteY53" fmla="*/ 2402958 h 2817628"/>
              <a:gd name="connsiteX54" fmla="*/ 1073889 w 5263527"/>
              <a:gd name="connsiteY54" fmla="*/ 2466753 h 2817628"/>
              <a:gd name="connsiteX55" fmla="*/ 1084521 w 5263527"/>
              <a:gd name="connsiteY55" fmla="*/ 2498651 h 2817628"/>
              <a:gd name="connsiteX56" fmla="*/ 1095154 w 5263527"/>
              <a:gd name="connsiteY56" fmla="*/ 2530548 h 2817628"/>
              <a:gd name="connsiteX57" fmla="*/ 1105787 w 5263527"/>
              <a:gd name="connsiteY57" fmla="*/ 2668772 h 2817628"/>
              <a:gd name="connsiteX58" fmla="*/ 1148317 w 5263527"/>
              <a:gd name="connsiteY58" fmla="*/ 2743200 h 2817628"/>
              <a:gd name="connsiteX59" fmla="*/ 1180214 w 5263527"/>
              <a:gd name="connsiteY59" fmla="*/ 2764465 h 2817628"/>
              <a:gd name="connsiteX60" fmla="*/ 1233377 w 5263527"/>
              <a:gd name="connsiteY60" fmla="*/ 2806995 h 2817628"/>
              <a:gd name="connsiteX61" fmla="*/ 1275907 w 5263527"/>
              <a:gd name="connsiteY61" fmla="*/ 2817628 h 2817628"/>
              <a:gd name="connsiteX62" fmla="*/ 1360968 w 5263527"/>
              <a:gd name="connsiteY62" fmla="*/ 2806995 h 2817628"/>
              <a:gd name="connsiteX63" fmla="*/ 1424763 w 5263527"/>
              <a:gd name="connsiteY63" fmla="*/ 2775097 h 2817628"/>
              <a:gd name="connsiteX64" fmla="*/ 1467293 w 5263527"/>
              <a:gd name="connsiteY64" fmla="*/ 2764465 h 2817628"/>
              <a:gd name="connsiteX65" fmla="*/ 1509824 w 5263527"/>
              <a:gd name="connsiteY65" fmla="*/ 2721934 h 2817628"/>
              <a:gd name="connsiteX66" fmla="*/ 1541721 w 5263527"/>
              <a:gd name="connsiteY66" fmla="*/ 2658139 h 2817628"/>
              <a:gd name="connsiteX67" fmla="*/ 1594884 w 5263527"/>
              <a:gd name="connsiteY67" fmla="*/ 2604976 h 2817628"/>
              <a:gd name="connsiteX68" fmla="*/ 1626782 w 5263527"/>
              <a:gd name="connsiteY68" fmla="*/ 2541181 h 2817628"/>
              <a:gd name="connsiteX69" fmla="*/ 1648047 w 5263527"/>
              <a:gd name="connsiteY69" fmla="*/ 2509283 h 2817628"/>
              <a:gd name="connsiteX70" fmla="*/ 1669312 w 5263527"/>
              <a:gd name="connsiteY70" fmla="*/ 2445488 h 2817628"/>
              <a:gd name="connsiteX71" fmla="*/ 1690577 w 5263527"/>
              <a:gd name="connsiteY71" fmla="*/ 2413590 h 2817628"/>
              <a:gd name="connsiteX72" fmla="*/ 1711842 w 5263527"/>
              <a:gd name="connsiteY72" fmla="*/ 2349795 h 2817628"/>
              <a:gd name="connsiteX73" fmla="*/ 1743740 w 5263527"/>
              <a:gd name="connsiteY73" fmla="*/ 2317897 h 2817628"/>
              <a:gd name="connsiteX74" fmla="*/ 1786270 w 5263527"/>
              <a:gd name="connsiteY74" fmla="*/ 2264734 h 2817628"/>
              <a:gd name="connsiteX75" fmla="*/ 1807535 w 5263527"/>
              <a:gd name="connsiteY75" fmla="*/ 2126511 h 2817628"/>
              <a:gd name="connsiteX76" fmla="*/ 1818168 w 5263527"/>
              <a:gd name="connsiteY76" fmla="*/ 2094614 h 2817628"/>
              <a:gd name="connsiteX77" fmla="*/ 1903228 w 5263527"/>
              <a:gd name="connsiteY77" fmla="*/ 2020186 h 2817628"/>
              <a:gd name="connsiteX78" fmla="*/ 1945759 w 5263527"/>
              <a:gd name="connsiteY78" fmla="*/ 1956390 h 2817628"/>
              <a:gd name="connsiteX79" fmla="*/ 1967024 w 5263527"/>
              <a:gd name="connsiteY79" fmla="*/ 1924493 h 2817628"/>
              <a:gd name="connsiteX80" fmla="*/ 1998921 w 5263527"/>
              <a:gd name="connsiteY80" fmla="*/ 1860697 h 2817628"/>
              <a:gd name="connsiteX81" fmla="*/ 2020187 w 5263527"/>
              <a:gd name="connsiteY81" fmla="*/ 1839432 h 2817628"/>
              <a:gd name="connsiteX82" fmla="*/ 2062717 w 5263527"/>
              <a:gd name="connsiteY82" fmla="*/ 1775637 h 2817628"/>
              <a:gd name="connsiteX83" fmla="*/ 2083982 w 5263527"/>
              <a:gd name="connsiteY83" fmla="*/ 1743739 h 2817628"/>
              <a:gd name="connsiteX84" fmla="*/ 2137145 w 5263527"/>
              <a:gd name="connsiteY84" fmla="*/ 1679944 h 2817628"/>
              <a:gd name="connsiteX85" fmla="*/ 2147777 w 5263527"/>
              <a:gd name="connsiteY85" fmla="*/ 1648046 h 2817628"/>
              <a:gd name="connsiteX86" fmla="*/ 2190307 w 5263527"/>
              <a:gd name="connsiteY86" fmla="*/ 1584251 h 2817628"/>
              <a:gd name="connsiteX87" fmla="*/ 2211573 w 5263527"/>
              <a:gd name="connsiteY87" fmla="*/ 1520455 h 2817628"/>
              <a:gd name="connsiteX88" fmla="*/ 2275368 w 5263527"/>
              <a:gd name="connsiteY88" fmla="*/ 1456660 h 2817628"/>
              <a:gd name="connsiteX89" fmla="*/ 2307266 w 5263527"/>
              <a:gd name="connsiteY89" fmla="*/ 1435395 h 2817628"/>
              <a:gd name="connsiteX90" fmla="*/ 2371061 w 5263527"/>
              <a:gd name="connsiteY90" fmla="*/ 1392865 h 2817628"/>
              <a:gd name="connsiteX91" fmla="*/ 2392326 w 5263527"/>
              <a:gd name="connsiteY91" fmla="*/ 1360967 h 2817628"/>
              <a:gd name="connsiteX92" fmla="*/ 2456121 w 5263527"/>
              <a:gd name="connsiteY92" fmla="*/ 1329069 h 2817628"/>
              <a:gd name="connsiteX93" fmla="*/ 2509284 w 5263527"/>
              <a:gd name="connsiteY93" fmla="*/ 1297172 h 2817628"/>
              <a:gd name="connsiteX94" fmla="*/ 2541182 w 5263527"/>
              <a:gd name="connsiteY94" fmla="*/ 1275907 h 2817628"/>
              <a:gd name="connsiteX95" fmla="*/ 2562447 w 5263527"/>
              <a:gd name="connsiteY95" fmla="*/ 1254641 h 2817628"/>
              <a:gd name="connsiteX96" fmla="*/ 2626242 w 5263527"/>
              <a:gd name="connsiteY96" fmla="*/ 1233376 h 2817628"/>
              <a:gd name="connsiteX97" fmla="*/ 2721935 w 5263527"/>
              <a:gd name="connsiteY97" fmla="*/ 1180214 h 2817628"/>
              <a:gd name="connsiteX98" fmla="*/ 2817628 w 5263527"/>
              <a:gd name="connsiteY98" fmla="*/ 1137683 h 2817628"/>
              <a:gd name="connsiteX99" fmla="*/ 2849526 w 5263527"/>
              <a:gd name="connsiteY99" fmla="*/ 1127051 h 2817628"/>
              <a:gd name="connsiteX100" fmla="*/ 2881424 w 5263527"/>
              <a:gd name="connsiteY100" fmla="*/ 1116418 h 2817628"/>
              <a:gd name="connsiteX101" fmla="*/ 3083442 w 5263527"/>
              <a:gd name="connsiteY101" fmla="*/ 1127051 h 2817628"/>
              <a:gd name="connsiteX102" fmla="*/ 3147238 w 5263527"/>
              <a:gd name="connsiteY102" fmla="*/ 1148316 h 2817628"/>
              <a:gd name="connsiteX103" fmla="*/ 3200400 w 5263527"/>
              <a:gd name="connsiteY103" fmla="*/ 1158948 h 2817628"/>
              <a:gd name="connsiteX104" fmla="*/ 3232298 w 5263527"/>
              <a:gd name="connsiteY104" fmla="*/ 1222744 h 2817628"/>
              <a:gd name="connsiteX105" fmla="*/ 3253563 w 5263527"/>
              <a:gd name="connsiteY105" fmla="*/ 1286539 h 2817628"/>
              <a:gd name="connsiteX106" fmla="*/ 3274828 w 5263527"/>
              <a:gd name="connsiteY106" fmla="*/ 1329069 h 2817628"/>
              <a:gd name="connsiteX107" fmla="*/ 3296093 w 5263527"/>
              <a:gd name="connsiteY107" fmla="*/ 1392865 h 2817628"/>
              <a:gd name="connsiteX108" fmla="*/ 3306726 w 5263527"/>
              <a:gd name="connsiteY108" fmla="*/ 1424762 h 2817628"/>
              <a:gd name="connsiteX109" fmla="*/ 3317359 w 5263527"/>
              <a:gd name="connsiteY109" fmla="*/ 1477925 h 2817628"/>
              <a:gd name="connsiteX110" fmla="*/ 3338624 w 5263527"/>
              <a:gd name="connsiteY110" fmla="*/ 1552353 h 2817628"/>
              <a:gd name="connsiteX111" fmla="*/ 3349256 w 5263527"/>
              <a:gd name="connsiteY111" fmla="*/ 1626781 h 2817628"/>
              <a:gd name="connsiteX112" fmla="*/ 3370521 w 5263527"/>
              <a:gd name="connsiteY112" fmla="*/ 1786269 h 2817628"/>
              <a:gd name="connsiteX113" fmla="*/ 3381154 w 5263527"/>
              <a:gd name="connsiteY113" fmla="*/ 1818167 h 2817628"/>
              <a:gd name="connsiteX114" fmla="*/ 3423684 w 5263527"/>
              <a:gd name="connsiteY114" fmla="*/ 1924493 h 2817628"/>
              <a:gd name="connsiteX115" fmla="*/ 3455582 w 5263527"/>
              <a:gd name="connsiteY115" fmla="*/ 1945758 h 2817628"/>
              <a:gd name="connsiteX116" fmla="*/ 4146698 w 5263527"/>
              <a:gd name="connsiteY116" fmla="*/ 1935125 h 2817628"/>
              <a:gd name="connsiteX117" fmla="*/ 4221126 w 5263527"/>
              <a:gd name="connsiteY117" fmla="*/ 1903228 h 2817628"/>
              <a:gd name="connsiteX118" fmla="*/ 4284921 w 5263527"/>
              <a:gd name="connsiteY118" fmla="*/ 1881962 h 2817628"/>
              <a:gd name="connsiteX119" fmla="*/ 4338084 w 5263527"/>
              <a:gd name="connsiteY119" fmla="*/ 1850065 h 2817628"/>
              <a:gd name="connsiteX120" fmla="*/ 4529470 w 5263527"/>
              <a:gd name="connsiteY120" fmla="*/ 1743739 h 2817628"/>
              <a:gd name="connsiteX121" fmla="*/ 4688959 w 5263527"/>
              <a:gd name="connsiteY121" fmla="*/ 1637414 h 2817628"/>
              <a:gd name="connsiteX122" fmla="*/ 4752754 w 5263527"/>
              <a:gd name="connsiteY122" fmla="*/ 1594883 h 2817628"/>
              <a:gd name="connsiteX123" fmla="*/ 4805917 w 5263527"/>
              <a:gd name="connsiteY123" fmla="*/ 1562986 h 2817628"/>
              <a:gd name="connsiteX124" fmla="*/ 4859080 w 5263527"/>
              <a:gd name="connsiteY124" fmla="*/ 1509823 h 2817628"/>
              <a:gd name="connsiteX125" fmla="*/ 4901610 w 5263527"/>
              <a:gd name="connsiteY125" fmla="*/ 1477925 h 2817628"/>
              <a:gd name="connsiteX126" fmla="*/ 4986670 w 5263527"/>
              <a:gd name="connsiteY126" fmla="*/ 1371600 h 2817628"/>
              <a:gd name="connsiteX127" fmla="*/ 5050466 w 5263527"/>
              <a:gd name="connsiteY127" fmla="*/ 1286539 h 2817628"/>
              <a:gd name="connsiteX128" fmla="*/ 5103628 w 5263527"/>
              <a:gd name="connsiteY128" fmla="*/ 1169581 h 2817628"/>
              <a:gd name="connsiteX129" fmla="*/ 5135526 w 5263527"/>
              <a:gd name="connsiteY129" fmla="*/ 1127051 h 2817628"/>
              <a:gd name="connsiteX130" fmla="*/ 5156791 w 5263527"/>
              <a:gd name="connsiteY130" fmla="*/ 1084521 h 2817628"/>
              <a:gd name="connsiteX131" fmla="*/ 5199321 w 5263527"/>
              <a:gd name="connsiteY131" fmla="*/ 1010093 h 2817628"/>
              <a:gd name="connsiteX132" fmla="*/ 5263117 w 5263527"/>
              <a:gd name="connsiteY132" fmla="*/ 871869 h 2817628"/>
              <a:gd name="connsiteX133" fmla="*/ 5231219 w 5263527"/>
              <a:gd name="connsiteY133" fmla="*/ 499730 h 2817628"/>
              <a:gd name="connsiteX134" fmla="*/ 5156791 w 5263527"/>
              <a:gd name="connsiteY134" fmla="*/ 435934 h 2817628"/>
              <a:gd name="connsiteX135" fmla="*/ 5007935 w 5263527"/>
              <a:gd name="connsiteY135" fmla="*/ 340241 h 2817628"/>
              <a:gd name="connsiteX136" fmla="*/ 4944140 w 5263527"/>
              <a:gd name="connsiteY136" fmla="*/ 308344 h 2817628"/>
              <a:gd name="connsiteX137" fmla="*/ 4869712 w 5263527"/>
              <a:gd name="connsiteY137" fmla="*/ 255181 h 2817628"/>
              <a:gd name="connsiteX138" fmla="*/ 4827182 w 5263527"/>
              <a:gd name="connsiteY138" fmla="*/ 233916 h 2817628"/>
              <a:gd name="connsiteX139" fmla="*/ 4752754 w 5263527"/>
              <a:gd name="connsiteY139" fmla="*/ 191386 h 2817628"/>
              <a:gd name="connsiteX140" fmla="*/ 4646428 w 5263527"/>
              <a:gd name="connsiteY140" fmla="*/ 138223 h 2817628"/>
              <a:gd name="connsiteX141" fmla="*/ 4476307 w 5263527"/>
              <a:gd name="connsiteY141" fmla="*/ 95693 h 2817628"/>
              <a:gd name="connsiteX142" fmla="*/ 4359349 w 5263527"/>
              <a:gd name="connsiteY142" fmla="*/ 53162 h 2817628"/>
              <a:gd name="connsiteX143" fmla="*/ 4253024 w 5263527"/>
              <a:gd name="connsiteY143" fmla="*/ 31897 h 2817628"/>
              <a:gd name="connsiteX144" fmla="*/ 4189228 w 5263527"/>
              <a:gd name="connsiteY144" fmla="*/ 10632 h 2817628"/>
              <a:gd name="connsiteX145" fmla="*/ 4146698 w 5263527"/>
              <a:gd name="connsiteY145" fmla="*/ 0 h 2817628"/>
              <a:gd name="connsiteX146" fmla="*/ 2381693 w 5263527"/>
              <a:gd name="connsiteY146" fmla="*/ 10632 h 2817628"/>
              <a:gd name="connsiteX147" fmla="*/ 2328531 w 5263527"/>
              <a:gd name="connsiteY147" fmla="*/ 21265 h 2817628"/>
              <a:gd name="connsiteX148" fmla="*/ 2264735 w 5263527"/>
              <a:gd name="connsiteY148" fmla="*/ 31897 h 2817628"/>
              <a:gd name="connsiteX149" fmla="*/ 2009554 w 5263527"/>
              <a:gd name="connsiteY149" fmla="*/ 42530 h 2817628"/>
              <a:gd name="connsiteX150" fmla="*/ 1935126 w 5263527"/>
              <a:gd name="connsiteY150" fmla="*/ 63795 h 2817628"/>
              <a:gd name="connsiteX151" fmla="*/ 1828800 w 5263527"/>
              <a:gd name="connsiteY151" fmla="*/ 95693 h 281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263527" h="2817628">
                <a:moveTo>
                  <a:pt x="1828800" y="95693"/>
                </a:moveTo>
                <a:cubicBezTo>
                  <a:pt x="1779181" y="102781"/>
                  <a:pt x="1701020" y="100267"/>
                  <a:pt x="1637414" y="106325"/>
                </a:cubicBezTo>
                <a:cubicBezTo>
                  <a:pt x="1626257" y="107388"/>
                  <a:pt x="1616572" y="115115"/>
                  <a:pt x="1605517" y="116958"/>
                </a:cubicBezTo>
                <a:cubicBezTo>
                  <a:pt x="1573860" y="122234"/>
                  <a:pt x="1541722" y="124046"/>
                  <a:pt x="1509824" y="127590"/>
                </a:cubicBezTo>
                <a:cubicBezTo>
                  <a:pt x="1481509" y="134669"/>
                  <a:pt x="1442361" y="145173"/>
                  <a:pt x="1414131" y="148855"/>
                </a:cubicBezTo>
                <a:cubicBezTo>
                  <a:pt x="1350482" y="157157"/>
                  <a:pt x="1286540" y="163032"/>
                  <a:pt x="1222745" y="170121"/>
                </a:cubicBezTo>
                <a:cubicBezTo>
                  <a:pt x="1212112" y="173665"/>
                  <a:pt x="1201660" y="177804"/>
                  <a:pt x="1190847" y="180753"/>
                </a:cubicBezTo>
                <a:cubicBezTo>
                  <a:pt x="1162651" y="188443"/>
                  <a:pt x="1133513" y="192776"/>
                  <a:pt x="1105787" y="202018"/>
                </a:cubicBezTo>
                <a:cubicBezTo>
                  <a:pt x="1073889" y="212651"/>
                  <a:pt x="1042713" y="225761"/>
                  <a:pt x="1010093" y="233916"/>
                </a:cubicBezTo>
                <a:cubicBezTo>
                  <a:pt x="877174" y="267144"/>
                  <a:pt x="1042412" y="224681"/>
                  <a:pt x="935666" y="255181"/>
                </a:cubicBezTo>
                <a:cubicBezTo>
                  <a:pt x="921615" y="259196"/>
                  <a:pt x="907186" y="261799"/>
                  <a:pt x="893135" y="265814"/>
                </a:cubicBezTo>
                <a:cubicBezTo>
                  <a:pt x="882359" y="268893"/>
                  <a:pt x="872014" y="273367"/>
                  <a:pt x="861238" y="276446"/>
                </a:cubicBezTo>
                <a:cubicBezTo>
                  <a:pt x="847187" y="280461"/>
                  <a:pt x="832758" y="283064"/>
                  <a:pt x="818707" y="287079"/>
                </a:cubicBezTo>
                <a:cubicBezTo>
                  <a:pt x="711921" y="317589"/>
                  <a:pt x="877253" y="275099"/>
                  <a:pt x="744280" y="308344"/>
                </a:cubicBezTo>
                <a:cubicBezTo>
                  <a:pt x="733647" y="315432"/>
                  <a:pt x="724128" y="324575"/>
                  <a:pt x="712382" y="329609"/>
                </a:cubicBezTo>
                <a:cubicBezTo>
                  <a:pt x="649349" y="356622"/>
                  <a:pt x="674504" y="314325"/>
                  <a:pt x="606056" y="382772"/>
                </a:cubicBezTo>
                <a:lnTo>
                  <a:pt x="552893" y="435934"/>
                </a:lnTo>
                <a:cubicBezTo>
                  <a:pt x="531009" y="457818"/>
                  <a:pt x="518593" y="472243"/>
                  <a:pt x="489098" y="489097"/>
                </a:cubicBezTo>
                <a:cubicBezTo>
                  <a:pt x="479367" y="494658"/>
                  <a:pt x="467833" y="496186"/>
                  <a:pt x="457200" y="499730"/>
                </a:cubicBezTo>
                <a:cubicBezTo>
                  <a:pt x="443023" y="510363"/>
                  <a:pt x="427915" y="519855"/>
                  <a:pt x="414670" y="531628"/>
                </a:cubicBezTo>
                <a:cubicBezTo>
                  <a:pt x="395939" y="548278"/>
                  <a:pt x="382359" y="570888"/>
                  <a:pt x="361507" y="584790"/>
                </a:cubicBezTo>
                <a:cubicBezTo>
                  <a:pt x="340579" y="598742"/>
                  <a:pt x="323497" y="607118"/>
                  <a:pt x="308345" y="627321"/>
                </a:cubicBezTo>
                <a:cubicBezTo>
                  <a:pt x="293010" y="647767"/>
                  <a:pt x="281148" y="670670"/>
                  <a:pt x="265814" y="691116"/>
                </a:cubicBezTo>
                <a:lnTo>
                  <a:pt x="233917" y="733646"/>
                </a:lnTo>
                <a:cubicBezTo>
                  <a:pt x="215698" y="788301"/>
                  <a:pt x="236651" y="747203"/>
                  <a:pt x="191387" y="786809"/>
                </a:cubicBezTo>
                <a:cubicBezTo>
                  <a:pt x="141628" y="830348"/>
                  <a:pt x="145783" y="828634"/>
                  <a:pt x="116959" y="871869"/>
                </a:cubicBezTo>
                <a:cubicBezTo>
                  <a:pt x="103156" y="968483"/>
                  <a:pt x="114250" y="922526"/>
                  <a:pt x="85061" y="1010093"/>
                </a:cubicBezTo>
                <a:lnTo>
                  <a:pt x="74428" y="1041990"/>
                </a:lnTo>
                <a:lnTo>
                  <a:pt x="63796" y="1073888"/>
                </a:lnTo>
                <a:cubicBezTo>
                  <a:pt x="60252" y="1102241"/>
                  <a:pt x="58274" y="1130835"/>
                  <a:pt x="53163" y="1158948"/>
                </a:cubicBezTo>
                <a:cubicBezTo>
                  <a:pt x="51158" y="1169975"/>
                  <a:pt x="44729" y="1179856"/>
                  <a:pt x="42531" y="1190846"/>
                </a:cubicBezTo>
                <a:cubicBezTo>
                  <a:pt x="39583" y="1205586"/>
                  <a:pt x="35677" y="1273154"/>
                  <a:pt x="21266" y="1297172"/>
                </a:cubicBezTo>
                <a:cubicBezTo>
                  <a:pt x="16108" y="1305768"/>
                  <a:pt x="7089" y="1311349"/>
                  <a:pt x="0" y="1318437"/>
                </a:cubicBezTo>
                <a:cubicBezTo>
                  <a:pt x="3544" y="1424763"/>
                  <a:pt x="1798" y="1531397"/>
                  <a:pt x="10633" y="1637414"/>
                </a:cubicBezTo>
                <a:cubicBezTo>
                  <a:pt x="13663" y="1673778"/>
                  <a:pt x="32164" y="1705108"/>
                  <a:pt x="53163" y="1733107"/>
                </a:cubicBezTo>
                <a:cubicBezTo>
                  <a:pt x="94452" y="1788159"/>
                  <a:pt x="91808" y="1782384"/>
                  <a:pt x="138224" y="1828800"/>
                </a:cubicBezTo>
                <a:lnTo>
                  <a:pt x="191387" y="1881962"/>
                </a:lnTo>
                <a:cubicBezTo>
                  <a:pt x="198476" y="1889051"/>
                  <a:pt x="203142" y="1900058"/>
                  <a:pt x="212652" y="1903228"/>
                </a:cubicBezTo>
                <a:lnTo>
                  <a:pt x="244549" y="1913860"/>
                </a:lnTo>
                <a:cubicBezTo>
                  <a:pt x="255182" y="1920948"/>
                  <a:pt x="264701" y="1930091"/>
                  <a:pt x="276447" y="1935125"/>
                </a:cubicBezTo>
                <a:cubicBezTo>
                  <a:pt x="289878" y="1940881"/>
                  <a:pt x="304926" y="1941744"/>
                  <a:pt x="318977" y="1945758"/>
                </a:cubicBezTo>
                <a:cubicBezTo>
                  <a:pt x="329754" y="1948837"/>
                  <a:pt x="339684" y="1955785"/>
                  <a:pt x="350875" y="1956390"/>
                </a:cubicBezTo>
                <a:cubicBezTo>
                  <a:pt x="471254" y="1962897"/>
                  <a:pt x="591880" y="1963479"/>
                  <a:pt x="712382" y="1967023"/>
                </a:cubicBezTo>
                <a:cubicBezTo>
                  <a:pt x="723015" y="1970567"/>
                  <a:pt x="733407" y="1974937"/>
                  <a:pt x="744280" y="1977655"/>
                </a:cubicBezTo>
                <a:cubicBezTo>
                  <a:pt x="761812" y="1982038"/>
                  <a:pt x="780990" y="1980810"/>
                  <a:pt x="797442" y="1988288"/>
                </a:cubicBezTo>
                <a:cubicBezTo>
                  <a:pt x="820709" y="1998864"/>
                  <a:pt x="861238" y="2030818"/>
                  <a:pt x="861238" y="2030818"/>
                </a:cubicBezTo>
                <a:cubicBezTo>
                  <a:pt x="868326" y="2041451"/>
                  <a:pt x="873467" y="2053680"/>
                  <a:pt x="882503" y="2062716"/>
                </a:cubicBezTo>
                <a:cubicBezTo>
                  <a:pt x="937764" y="2117978"/>
                  <a:pt x="893578" y="2052637"/>
                  <a:pt x="935666" y="2105246"/>
                </a:cubicBezTo>
                <a:cubicBezTo>
                  <a:pt x="943649" y="2115225"/>
                  <a:pt x="949843" y="2126511"/>
                  <a:pt x="956931" y="2137144"/>
                </a:cubicBezTo>
                <a:lnTo>
                  <a:pt x="988828" y="2232837"/>
                </a:lnTo>
                <a:cubicBezTo>
                  <a:pt x="992372" y="2243469"/>
                  <a:pt x="993244" y="2255409"/>
                  <a:pt x="999461" y="2264734"/>
                </a:cubicBezTo>
                <a:lnTo>
                  <a:pt x="1020726" y="2296632"/>
                </a:lnTo>
                <a:cubicBezTo>
                  <a:pt x="1024270" y="2310809"/>
                  <a:pt x="1027160" y="2325165"/>
                  <a:pt x="1031359" y="2339162"/>
                </a:cubicBezTo>
                <a:cubicBezTo>
                  <a:pt x="1037800" y="2360632"/>
                  <a:pt x="1045536" y="2381693"/>
                  <a:pt x="1052624" y="2402958"/>
                </a:cubicBezTo>
                <a:lnTo>
                  <a:pt x="1073889" y="2466753"/>
                </a:lnTo>
                <a:lnTo>
                  <a:pt x="1084521" y="2498651"/>
                </a:lnTo>
                <a:lnTo>
                  <a:pt x="1095154" y="2530548"/>
                </a:lnTo>
                <a:cubicBezTo>
                  <a:pt x="1098698" y="2576623"/>
                  <a:pt x="1097756" y="2623264"/>
                  <a:pt x="1105787" y="2668772"/>
                </a:cubicBezTo>
                <a:cubicBezTo>
                  <a:pt x="1107574" y="2678898"/>
                  <a:pt x="1138572" y="2733454"/>
                  <a:pt x="1148317" y="2743200"/>
                </a:cubicBezTo>
                <a:cubicBezTo>
                  <a:pt x="1157353" y="2752236"/>
                  <a:pt x="1170236" y="2756482"/>
                  <a:pt x="1180214" y="2764465"/>
                </a:cubicBezTo>
                <a:cubicBezTo>
                  <a:pt x="1206594" y="2785569"/>
                  <a:pt x="1198138" y="2791892"/>
                  <a:pt x="1233377" y="2806995"/>
                </a:cubicBezTo>
                <a:cubicBezTo>
                  <a:pt x="1246808" y="2812751"/>
                  <a:pt x="1261730" y="2814084"/>
                  <a:pt x="1275907" y="2817628"/>
                </a:cubicBezTo>
                <a:cubicBezTo>
                  <a:pt x="1304261" y="2814084"/>
                  <a:pt x="1332855" y="2812107"/>
                  <a:pt x="1360968" y="2806995"/>
                </a:cubicBezTo>
                <a:cubicBezTo>
                  <a:pt x="1412847" y="2797562"/>
                  <a:pt x="1374581" y="2796603"/>
                  <a:pt x="1424763" y="2775097"/>
                </a:cubicBezTo>
                <a:cubicBezTo>
                  <a:pt x="1438194" y="2769341"/>
                  <a:pt x="1453116" y="2768009"/>
                  <a:pt x="1467293" y="2764465"/>
                </a:cubicBezTo>
                <a:cubicBezTo>
                  <a:pt x="1481470" y="2750288"/>
                  <a:pt x="1503484" y="2740955"/>
                  <a:pt x="1509824" y="2721934"/>
                </a:cubicBezTo>
                <a:cubicBezTo>
                  <a:pt x="1519862" y="2691820"/>
                  <a:pt x="1519524" y="2683507"/>
                  <a:pt x="1541721" y="2658139"/>
                </a:cubicBezTo>
                <a:cubicBezTo>
                  <a:pt x="1558224" y="2639278"/>
                  <a:pt x="1580982" y="2625828"/>
                  <a:pt x="1594884" y="2604976"/>
                </a:cubicBezTo>
                <a:cubicBezTo>
                  <a:pt x="1655822" y="2513570"/>
                  <a:pt x="1582764" y="2629217"/>
                  <a:pt x="1626782" y="2541181"/>
                </a:cubicBezTo>
                <a:cubicBezTo>
                  <a:pt x="1632497" y="2529751"/>
                  <a:pt x="1642857" y="2520960"/>
                  <a:pt x="1648047" y="2509283"/>
                </a:cubicBezTo>
                <a:cubicBezTo>
                  <a:pt x="1657151" y="2488800"/>
                  <a:pt x="1656878" y="2464139"/>
                  <a:pt x="1669312" y="2445488"/>
                </a:cubicBezTo>
                <a:cubicBezTo>
                  <a:pt x="1676400" y="2434855"/>
                  <a:pt x="1685387" y="2425267"/>
                  <a:pt x="1690577" y="2413590"/>
                </a:cubicBezTo>
                <a:cubicBezTo>
                  <a:pt x="1699681" y="2393107"/>
                  <a:pt x="1695992" y="2365645"/>
                  <a:pt x="1711842" y="2349795"/>
                </a:cubicBezTo>
                <a:cubicBezTo>
                  <a:pt x="1722475" y="2339162"/>
                  <a:pt x="1734114" y="2329449"/>
                  <a:pt x="1743740" y="2317897"/>
                </a:cubicBezTo>
                <a:cubicBezTo>
                  <a:pt x="1810814" y="2237408"/>
                  <a:pt x="1724395" y="2326612"/>
                  <a:pt x="1786270" y="2264734"/>
                </a:cubicBezTo>
                <a:cubicBezTo>
                  <a:pt x="1811864" y="2187957"/>
                  <a:pt x="1784040" y="2279231"/>
                  <a:pt x="1807535" y="2126511"/>
                </a:cubicBezTo>
                <a:cubicBezTo>
                  <a:pt x="1809239" y="2115434"/>
                  <a:pt x="1811443" y="2103580"/>
                  <a:pt x="1818168" y="2094614"/>
                </a:cubicBezTo>
                <a:cubicBezTo>
                  <a:pt x="1849268" y="2053148"/>
                  <a:pt x="1866336" y="2044781"/>
                  <a:pt x="1903228" y="2020186"/>
                </a:cubicBezTo>
                <a:lnTo>
                  <a:pt x="1945759" y="1956390"/>
                </a:lnTo>
                <a:lnTo>
                  <a:pt x="1967024" y="1924493"/>
                </a:lnTo>
                <a:cubicBezTo>
                  <a:pt x="1978253" y="1890803"/>
                  <a:pt x="1975365" y="1890141"/>
                  <a:pt x="1998921" y="1860697"/>
                </a:cubicBezTo>
                <a:cubicBezTo>
                  <a:pt x="2005183" y="1852869"/>
                  <a:pt x="2014172" y="1847452"/>
                  <a:pt x="2020187" y="1839432"/>
                </a:cubicBezTo>
                <a:cubicBezTo>
                  <a:pt x="2035522" y="1818986"/>
                  <a:pt x="2048540" y="1796902"/>
                  <a:pt x="2062717" y="1775637"/>
                </a:cubicBezTo>
                <a:cubicBezTo>
                  <a:pt x="2069805" y="1765004"/>
                  <a:pt x="2074946" y="1752775"/>
                  <a:pt x="2083982" y="1743739"/>
                </a:cubicBezTo>
                <a:cubicBezTo>
                  <a:pt x="2124916" y="1702805"/>
                  <a:pt x="2107539" y="1724352"/>
                  <a:pt x="2137145" y="1679944"/>
                </a:cubicBezTo>
                <a:cubicBezTo>
                  <a:pt x="2140689" y="1669311"/>
                  <a:pt x="2142334" y="1657843"/>
                  <a:pt x="2147777" y="1648046"/>
                </a:cubicBezTo>
                <a:cubicBezTo>
                  <a:pt x="2160189" y="1625705"/>
                  <a:pt x="2182225" y="1608497"/>
                  <a:pt x="2190307" y="1584251"/>
                </a:cubicBezTo>
                <a:cubicBezTo>
                  <a:pt x="2197396" y="1562986"/>
                  <a:pt x="2195723" y="1536305"/>
                  <a:pt x="2211573" y="1520455"/>
                </a:cubicBezTo>
                <a:cubicBezTo>
                  <a:pt x="2232838" y="1499190"/>
                  <a:pt x="2250345" y="1473341"/>
                  <a:pt x="2275368" y="1456660"/>
                </a:cubicBezTo>
                <a:cubicBezTo>
                  <a:pt x="2286001" y="1449572"/>
                  <a:pt x="2297449" y="1443576"/>
                  <a:pt x="2307266" y="1435395"/>
                </a:cubicBezTo>
                <a:cubicBezTo>
                  <a:pt x="2360363" y="1391147"/>
                  <a:pt x="2315003" y="1411550"/>
                  <a:pt x="2371061" y="1392865"/>
                </a:cubicBezTo>
                <a:cubicBezTo>
                  <a:pt x="2378149" y="1382232"/>
                  <a:pt x="2383290" y="1370003"/>
                  <a:pt x="2392326" y="1360967"/>
                </a:cubicBezTo>
                <a:cubicBezTo>
                  <a:pt x="2412936" y="1340357"/>
                  <a:pt x="2430179" y="1337717"/>
                  <a:pt x="2456121" y="1329069"/>
                </a:cubicBezTo>
                <a:cubicBezTo>
                  <a:pt x="2497659" y="1287533"/>
                  <a:pt x="2454073" y="1324777"/>
                  <a:pt x="2509284" y="1297172"/>
                </a:cubicBezTo>
                <a:cubicBezTo>
                  <a:pt x="2520714" y="1291457"/>
                  <a:pt x="2531203" y="1283890"/>
                  <a:pt x="2541182" y="1275907"/>
                </a:cubicBezTo>
                <a:cubicBezTo>
                  <a:pt x="2549010" y="1269645"/>
                  <a:pt x="2553481" y="1259124"/>
                  <a:pt x="2562447" y="1254641"/>
                </a:cubicBezTo>
                <a:cubicBezTo>
                  <a:pt x="2582496" y="1244616"/>
                  <a:pt x="2607591" y="1245810"/>
                  <a:pt x="2626242" y="1233376"/>
                </a:cubicBezTo>
                <a:cubicBezTo>
                  <a:pt x="2699363" y="1184629"/>
                  <a:pt x="2665792" y="1198928"/>
                  <a:pt x="2721935" y="1180214"/>
                </a:cubicBezTo>
                <a:cubicBezTo>
                  <a:pt x="2772483" y="1146515"/>
                  <a:pt x="2741711" y="1162988"/>
                  <a:pt x="2817628" y="1137683"/>
                </a:cubicBezTo>
                <a:lnTo>
                  <a:pt x="2849526" y="1127051"/>
                </a:lnTo>
                <a:lnTo>
                  <a:pt x="2881424" y="1116418"/>
                </a:lnTo>
                <a:cubicBezTo>
                  <a:pt x="2948763" y="1119962"/>
                  <a:pt x="3016490" y="1119017"/>
                  <a:pt x="3083442" y="1127051"/>
                </a:cubicBezTo>
                <a:cubicBezTo>
                  <a:pt x="3105698" y="1129722"/>
                  <a:pt x="3125612" y="1142418"/>
                  <a:pt x="3147238" y="1148316"/>
                </a:cubicBezTo>
                <a:cubicBezTo>
                  <a:pt x="3164673" y="1153071"/>
                  <a:pt x="3182679" y="1155404"/>
                  <a:pt x="3200400" y="1158948"/>
                </a:cubicBezTo>
                <a:cubicBezTo>
                  <a:pt x="3239181" y="1275286"/>
                  <a:pt x="3177331" y="1099067"/>
                  <a:pt x="3232298" y="1222744"/>
                </a:cubicBezTo>
                <a:cubicBezTo>
                  <a:pt x="3241402" y="1243227"/>
                  <a:pt x="3243539" y="1266490"/>
                  <a:pt x="3253563" y="1286539"/>
                </a:cubicBezTo>
                <a:cubicBezTo>
                  <a:pt x="3260651" y="1300716"/>
                  <a:pt x="3268942" y="1314353"/>
                  <a:pt x="3274828" y="1329069"/>
                </a:cubicBezTo>
                <a:cubicBezTo>
                  <a:pt x="3283153" y="1349881"/>
                  <a:pt x="3289004" y="1371600"/>
                  <a:pt x="3296093" y="1392865"/>
                </a:cubicBezTo>
                <a:cubicBezTo>
                  <a:pt x="3299637" y="1403497"/>
                  <a:pt x="3304528" y="1413772"/>
                  <a:pt x="3306726" y="1424762"/>
                </a:cubicBezTo>
                <a:cubicBezTo>
                  <a:pt x="3310270" y="1442483"/>
                  <a:pt x="3312976" y="1460393"/>
                  <a:pt x="3317359" y="1477925"/>
                </a:cubicBezTo>
                <a:cubicBezTo>
                  <a:pt x="3332537" y="1538639"/>
                  <a:pt x="3325370" y="1479454"/>
                  <a:pt x="3338624" y="1552353"/>
                </a:cubicBezTo>
                <a:cubicBezTo>
                  <a:pt x="3343107" y="1577010"/>
                  <a:pt x="3345944" y="1601940"/>
                  <a:pt x="3349256" y="1626781"/>
                </a:cubicBezTo>
                <a:cubicBezTo>
                  <a:pt x="3352358" y="1650045"/>
                  <a:pt x="3365180" y="1759563"/>
                  <a:pt x="3370521" y="1786269"/>
                </a:cubicBezTo>
                <a:cubicBezTo>
                  <a:pt x="3372719" y="1797259"/>
                  <a:pt x="3378075" y="1807390"/>
                  <a:pt x="3381154" y="1818167"/>
                </a:cubicBezTo>
                <a:cubicBezTo>
                  <a:pt x="3391551" y="1854555"/>
                  <a:pt x="3395214" y="1896023"/>
                  <a:pt x="3423684" y="1924493"/>
                </a:cubicBezTo>
                <a:cubicBezTo>
                  <a:pt x="3432720" y="1933529"/>
                  <a:pt x="3444949" y="1938670"/>
                  <a:pt x="3455582" y="1945758"/>
                </a:cubicBezTo>
                <a:lnTo>
                  <a:pt x="4146698" y="1935125"/>
                </a:lnTo>
                <a:cubicBezTo>
                  <a:pt x="4165172" y="1934582"/>
                  <a:pt x="4208821" y="1908150"/>
                  <a:pt x="4221126" y="1903228"/>
                </a:cubicBezTo>
                <a:cubicBezTo>
                  <a:pt x="4241938" y="1894903"/>
                  <a:pt x="4264515" y="1891238"/>
                  <a:pt x="4284921" y="1881962"/>
                </a:cubicBezTo>
                <a:cubicBezTo>
                  <a:pt x="4303735" y="1873410"/>
                  <a:pt x="4319941" y="1859961"/>
                  <a:pt x="4338084" y="1850065"/>
                </a:cubicBezTo>
                <a:cubicBezTo>
                  <a:pt x="4437183" y="1796012"/>
                  <a:pt x="4399436" y="1830428"/>
                  <a:pt x="4529470" y="1743739"/>
                </a:cubicBezTo>
                <a:lnTo>
                  <a:pt x="4688959" y="1637414"/>
                </a:lnTo>
                <a:cubicBezTo>
                  <a:pt x="4710224" y="1623237"/>
                  <a:pt x="4730838" y="1608032"/>
                  <a:pt x="4752754" y="1594883"/>
                </a:cubicBezTo>
                <a:cubicBezTo>
                  <a:pt x="4770475" y="1584251"/>
                  <a:pt x="4789780" y="1575896"/>
                  <a:pt x="4805917" y="1562986"/>
                </a:cubicBezTo>
                <a:cubicBezTo>
                  <a:pt x="4825487" y="1547330"/>
                  <a:pt x="4840349" y="1526473"/>
                  <a:pt x="4859080" y="1509823"/>
                </a:cubicBezTo>
                <a:cubicBezTo>
                  <a:pt x="4872325" y="1498050"/>
                  <a:pt x="4889590" y="1490946"/>
                  <a:pt x="4901610" y="1477925"/>
                </a:cubicBezTo>
                <a:cubicBezTo>
                  <a:pt x="4932395" y="1444574"/>
                  <a:pt x="4954576" y="1403694"/>
                  <a:pt x="4986670" y="1371600"/>
                </a:cubicBezTo>
                <a:cubicBezTo>
                  <a:pt x="5023568" y="1334702"/>
                  <a:pt x="5024043" y="1339384"/>
                  <a:pt x="5050466" y="1286539"/>
                </a:cubicBezTo>
                <a:cubicBezTo>
                  <a:pt x="5093243" y="1200984"/>
                  <a:pt x="5047397" y="1263299"/>
                  <a:pt x="5103628" y="1169581"/>
                </a:cubicBezTo>
                <a:cubicBezTo>
                  <a:pt x="5112745" y="1154385"/>
                  <a:pt x="5126134" y="1142078"/>
                  <a:pt x="5135526" y="1127051"/>
                </a:cubicBezTo>
                <a:cubicBezTo>
                  <a:pt x="5143927" y="1113610"/>
                  <a:pt x="5149201" y="1098436"/>
                  <a:pt x="5156791" y="1084521"/>
                </a:cubicBezTo>
                <a:cubicBezTo>
                  <a:pt x="5170474" y="1059436"/>
                  <a:pt x="5185638" y="1035178"/>
                  <a:pt x="5199321" y="1010093"/>
                </a:cubicBezTo>
                <a:cubicBezTo>
                  <a:pt x="5221451" y="969521"/>
                  <a:pt x="5246624" y="908978"/>
                  <a:pt x="5263117" y="871869"/>
                </a:cubicBezTo>
                <a:cubicBezTo>
                  <a:pt x="5261983" y="841250"/>
                  <a:pt x="5272480" y="590503"/>
                  <a:pt x="5231219" y="499730"/>
                </a:cubicBezTo>
                <a:cubicBezTo>
                  <a:pt x="5224077" y="484018"/>
                  <a:pt x="5167408" y="443012"/>
                  <a:pt x="5156791" y="435934"/>
                </a:cubicBezTo>
                <a:cubicBezTo>
                  <a:pt x="5107711" y="403214"/>
                  <a:pt x="5060695" y="366620"/>
                  <a:pt x="5007935" y="340241"/>
                </a:cubicBezTo>
                <a:cubicBezTo>
                  <a:pt x="4986670" y="329609"/>
                  <a:pt x="4964527" y="320576"/>
                  <a:pt x="4944140" y="308344"/>
                </a:cubicBezTo>
                <a:cubicBezTo>
                  <a:pt x="4830011" y="239866"/>
                  <a:pt x="4960614" y="307125"/>
                  <a:pt x="4869712" y="255181"/>
                </a:cubicBezTo>
                <a:cubicBezTo>
                  <a:pt x="4855950" y="247317"/>
                  <a:pt x="4841097" y="241506"/>
                  <a:pt x="4827182" y="233916"/>
                </a:cubicBezTo>
                <a:cubicBezTo>
                  <a:pt x="4802097" y="220233"/>
                  <a:pt x="4778007" y="204755"/>
                  <a:pt x="4752754" y="191386"/>
                </a:cubicBezTo>
                <a:cubicBezTo>
                  <a:pt x="4717734" y="172846"/>
                  <a:pt x="4683873" y="151185"/>
                  <a:pt x="4646428" y="138223"/>
                </a:cubicBezTo>
                <a:cubicBezTo>
                  <a:pt x="4591191" y="119103"/>
                  <a:pt x="4532351" y="112299"/>
                  <a:pt x="4476307" y="95693"/>
                </a:cubicBezTo>
                <a:cubicBezTo>
                  <a:pt x="4436533" y="83908"/>
                  <a:pt x="4399237" y="64559"/>
                  <a:pt x="4359349" y="53162"/>
                </a:cubicBezTo>
                <a:cubicBezTo>
                  <a:pt x="4324596" y="43232"/>
                  <a:pt x="4288088" y="40663"/>
                  <a:pt x="4253024" y="31897"/>
                </a:cubicBezTo>
                <a:cubicBezTo>
                  <a:pt x="4231278" y="26460"/>
                  <a:pt x="4210698" y="17073"/>
                  <a:pt x="4189228" y="10632"/>
                </a:cubicBezTo>
                <a:cubicBezTo>
                  <a:pt x="4175231" y="6433"/>
                  <a:pt x="4160875" y="3544"/>
                  <a:pt x="4146698" y="0"/>
                </a:cubicBezTo>
                <a:lnTo>
                  <a:pt x="2381693" y="10632"/>
                </a:lnTo>
                <a:cubicBezTo>
                  <a:pt x="2363623" y="10843"/>
                  <a:pt x="2346311" y="18032"/>
                  <a:pt x="2328531" y="21265"/>
                </a:cubicBezTo>
                <a:cubicBezTo>
                  <a:pt x="2307320" y="25122"/>
                  <a:pt x="2286246" y="30463"/>
                  <a:pt x="2264735" y="31897"/>
                </a:cubicBezTo>
                <a:cubicBezTo>
                  <a:pt x="2179789" y="37560"/>
                  <a:pt x="2094614" y="38986"/>
                  <a:pt x="2009554" y="42530"/>
                </a:cubicBezTo>
                <a:cubicBezTo>
                  <a:pt x="1979156" y="52662"/>
                  <a:pt x="1968497" y="57120"/>
                  <a:pt x="1935126" y="63795"/>
                </a:cubicBezTo>
                <a:cubicBezTo>
                  <a:pt x="1913986" y="68023"/>
                  <a:pt x="1878419" y="88605"/>
                  <a:pt x="1828800" y="95693"/>
                </a:cubicBezTo>
                <a:close/>
              </a:path>
            </a:pathLst>
          </a:custGeom>
          <a:solidFill>
            <a:srgbClr val="92D0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98BE4B9-6BD6-4157-93EE-E06AA5B1E1C7}"/>
              </a:ext>
            </a:extLst>
          </p:cNvPr>
          <p:cNvSpPr txBox="1"/>
          <p:nvPr/>
        </p:nvSpPr>
        <p:spPr>
          <a:xfrm>
            <a:off x="7611303" y="3694068"/>
            <a:ext cx="18584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Cost level: 5</a:t>
            </a:r>
          </a:p>
          <a:p>
            <a:r>
              <a:rPr lang="en-US" sz="2400" dirty="0"/>
              <a:t>Cost level: 7</a:t>
            </a:r>
          </a:p>
          <a:p>
            <a:r>
              <a:rPr lang="en-US" sz="2400" dirty="0">
                <a:solidFill>
                  <a:srgbClr val="92D050"/>
                </a:solidFill>
              </a:rPr>
              <a:t>Cost level: 8</a:t>
            </a:r>
          </a:p>
          <a:p>
            <a:r>
              <a:rPr lang="en-US" sz="2400" dirty="0"/>
              <a:t>Cost level: 10</a:t>
            </a:r>
          </a:p>
          <a:p>
            <a:r>
              <a:rPr lang="en-US" sz="2400" dirty="0"/>
              <a:t>etc.</a:t>
            </a:r>
            <a:endParaRPr lang="ru-RU" sz="240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E6275038-8351-452D-B0AD-0E6589B5A993}"/>
              </a:ext>
            </a:extLst>
          </p:cNvPr>
          <p:cNvSpPr/>
          <p:nvPr/>
        </p:nvSpPr>
        <p:spPr>
          <a:xfrm>
            <a:off x="670559" y="1318860"/>
            <a:ext cx="6336047" cy="4309780"/>
          </a:xfrm>
          <a:custGeom>
            <a:avLst/>
            <a:gdLst>
              <a:gd name="connsiteX0" fmla="*/ 528320 w 6431280"/>
              <a:gd name="connsiteY0" fmla="*/ 621700 h 4370740"/>
              <a:gd name="connsiteX1" fmla="*/ 640080 w 6431280"/>
              <a:gd name="connsiteY1" fmla="*/ 520100 h 4370740"/>
              <a:gd name="connsiteX2" fmla="*/ 701040 w 6431280"/>
              <a:gd name="connsiteY2" fmla="*/ 459140 h 4370740"/>
              <a:gd name="connsiteX3" fmla="*/ 731520 w 6431280"/>
              <a:gd name="connsiteY3" fmla="*/ 418500 h 4370740"/>
              <a:gd name="connsiteX4" fmla="*/ 843280 w 6431280"/>
              <a:gd name="connsiteY4" fmla="*/ 306740 h 4370740"/>
              <a:gd name="connsiteX5" fmla="*/ 883920 w 6431280"/>
              <a:gd name="connsiteY5" fmla="*/ 266100 h 4370740"/>
              <a:gd name="connsiteX6" fmla="*/ 904240 w 6431280"/>
              <a:gd name="connsiteY6" fmla="*/ 235620 h 4370740"/>
              <a:gd name="connsiteX7" fmla="*/ 995680 w 6431280"/>
              <a:gd name="connsiteY7" fmla="*/ 174660 h 4370740"/>
              <a:gd name="connsiteX8" fmla="*/ 1066800 w 6431280"/>
              <a:gd name="connsiteY8" fmla="*/ 123860 h 4370740"/>
              <a:gd name="connsiteX9" fmla="*/ 1097280 w 6431280"/>
              <a:gd name="connsiteY9" fmla="*/ 103540 h 4370740"/>
              <a:gd name="connsiteX10" fmla="*/ 1137920 w 6431280"/>
              <a:gd name="connsiteY10" fmla="*/ 93380 h 4370740"/>
              <a:gd name="connsiteX11" fmla="*/ 1178560 w 6431280"/>
              <a:gd name="connsiteY11" fmla="*/ 73060 h 4370740"/>
              <a:gd name="connsiteX12" fmla="*/ 1249680 w 6431280"/>
              <a:gd name="connsiteY12" fmla="*/ 52740 h 4370740"/>
              <a:gd name="connsiteX13" fmla="*/ 1341120 w 6431280"/>
              <a:gd name="connsiteY13" fmla="*/ 32420 h 4370740"/>
              <a:gd name="connsiteX14" fmla="*/ 1513840 w 6431280"/>
              <a:gd name="connsiteY14" fmla="*/ 22260 h 4370740"/>
              <a:gd name="connsiteX15" fmla="*/ 1554480 w 6431280"/>
              <a:gd name="connsiteY15" fmla="*/ 12100 h 4370740"/>
              <a:gd name="connsiteX16" fmla="*/ 1930400 w 6431280"/>
              <a:gd name="connsiteY16" fmla="*/ 12100 h 4370740"/>
              <a:gd name="connsiteX17" fmla="*/ 1991360 w 6431280"/>
              <a:gd name="connsiteY17" fmla="*/ 32420 h 4370740"/>
              <a:gd name="connsiteX18" fmla="*/ 2021840 w 6431280"/>
              <a:gd name="connsiteY18" fmla="*/ 42580 h 4370740"/>
              <a:gd name="connsiteX19" fmla="*/ 2133600 w 6431280"/>
              <a:gd name="connsiteY19" fmla="*/ 52740 h 4370740"/>
              <a:gd name="connsiteX20" fmla="*/ 2397760 w 6431280"/>
              <a:gd name="connsiteY20" fmla="*/ 73060 h 4370740"/>
              <a:gd name="connsiteX21" fmla="*/ 2489200 w 6431280"/>
              <a:gd name="connsiteY21" fmla="*/ 83220 h 4370740"/>
              <a:gd name="connsiteX22" fmla="*/ 2560320 w 6431280"/>
              <a:gd name="connsiteY22" fmla="*/ 103540 h 4370740"/>
              <a:gd name="connsiteX23" fmla="*/ 2804160 w 6431280"/>
              <a:gd name="connsiteY23" fmla="*/ 113700 h 4370740"/>
              <a:gd name="connsiteX24" fmla="*/ 2844800 w 6431280"/>
              <a:gd name="connsiteY24" fmla="*/ 123860 h 4370740"/>
              <a:gd name="connsiteX25" fmla="*/ 3535680 w 6431280"/>
              <a:gd name="connsiteY25" fmla="*/ 144180 h 4370740"/>
              <a:gd name="connsiteX26" fmla="*/ 3718560 w 6431280"/>
              <a:gd name="connsiteY26" fmla="*/ 164500 h 4370740"/>
              <a:gd name="connsiteX27" fmla="*/ 3891280 w 6431280"/>
              <a:gd name="connsiteY27" fmla="*/ 174660 h 4370740"/>
              <a:gd name="connsiteX28" fmla="*/ 3962400 w 6431280"/>
              <a:gd name="connsiteY28" fmla="*/ 184820 h 4370740"/>
              <a:gd name="connsiteX29" fmla="*/ 4003040 w 6431280"/>
              <a:gd name="connsiteY29" fmla="*/ 194980 h 4370740"/>
              <a:gd name="connsiteX30" fmla="*/ 4257040 w 6431280"/>
              <a:gd name="connsiteY30" fmla="*/ 215300 h 4370740"/>
              <a:gd name="connsiteX31" fmla="*/ 4419600 w 6431280"/>
              <a:gd name="connsiteY31" fmla="*/ 235620 h 4370740"/>
              <a:gd name="connsiteX32" fmla="*/ 4470400 w 6431280"/>
              <a:gd name="connsiteY32" fmla="*/ 255940 h 4370740"/>
              <a:gd name="connsiteX33" fmla="*/ 4541520 w 6431280"/>
              <a:gd name="connsiteY33" fmla="*/ 286420 h 4370740"/>
              <a:gd name="connsiteX34" fmla="*/ 4572000 w 6431280"/>
              <a:gd name="connsiteY34" fmla="*/ 296580 h 4370740"/>
              <a:gd name="connsiteX35" fmla="*/ 4612640 w 6431280"/>
              <a:gd name="connsiteY35" fmla="*/ 316900 h 4370740"/>
              <a:gd name="connsiteX36" fmla="*/ 4663440 w 6431280"/>
              <a:gd name="connsiteY36" fmla="*/ 327060 h 4370740"/>
              <a:gd name="connsiteX37" fmla="*/ 4775200 w 6431280"/>
              <a:gd name="connsiteY37" fmla="*/ 367700 h 4370740"/>
              <a:gd name="connsiteX38" fmla="*/ 4815840 w 6431280"/>
              <a:gd name="connsiteY38" fmla="*/ 377860 h 4370740"/>
              <a:gd name="connsiteX39" fmla="*/ 4876800 w 6431280"/>
              <a:gd name="connsiteY39" fmla="*/ 398180 h 4370740"/>
              <a:gd name="connsiteX40" fmla="*/ 4917440 w 6431280"/>
              <a:gd name="connsiteY40" fmla="*/ 408340 h 4370740"/>
              <a:gd name="connsiteX41" fmla="*/ 5019040 w 6431280"/>
              <a:gd name="connsiteY41" fmla="*/ 438820 h 4370740"/>
              <a:gd name="connsiteX42" fmla="*/ 5161280 w 6431280"/>
              <a:gd name="connsiteY42" fmla="*/ 459140 h 4370740"/>
              <a:gd name="connsiteX43" fmla="*/ 5222240 w 6431280"/>
              <a:gd name="connsiteY43" fmla="*/ 469300 h 4370740"/>
              <a:gd name="connsiteX44" fmla="*/ 5334000 w 6431280"/>
              <a:gd name="connsiteY44" fmla="*/ 509940 h 4370740"/>
              <a:gd name="connsiteX45" fmla="*/ 5486400 w 6431280"/>
              <a:gd name="connsiteY45" fmla="*/ 550580 h 4370740"/>
              <a:gd name="connsiteX46" fmla="*/ 5516880 w 6431280"/>
              <a:gd name="connsiteY46" fmla="*/ 560740 h 4370740"/>
              <a:gd name="connsiteX47" fmla="*/ 5547360 w 6431280"/>
              <a:gd name="connsiteY47" fmla="*/ 581060 h 4370740"/>
              <a:gd name="connsiteX48" fmla="*/ 5577840 w 6431280"/>
              <a:gd name="connsiteY48" fmla="*/ 591220 h 4370740"/>
              <a:gd name="connsiteX49" fmla="*/ 5628640 w 6431280"/>
              <a:gd name="connsiteY49" fmla="*/ 611540 h 4370740"/>
              <a:gd name="connsiteX50" fmla="*/ 5659120 w 6431280"/>
              <a:gd name="connsiteY50" fmla="*/ 631860 h 4370740"/>
              <a:gd name="connsiteX51" fmla="*/ 5740400 w 6431280"/>
              <a:gd name="connsiteY51" fmla="*/ 662340 h 4370740"/>
              <a:gd name="connsiteX52" fmla="*/ 5831840 w 6431280"/>
              <a:gd name="connsiteY52" fmla="*/ 713140 h 4370740"/>
              <a:gd name="connsiteX53" fmla="*/ 5872480 w 6431280"/>
              <a:gd name="connsiteY53" fmla="*/ 743620 h 4370740"/>
              <a:gd name="connsiteX54" fmla="*/ 5902960 w 6431280"/>
              <a:gd name="connsiteY54" fmla="*/ 763940 h 4370740"/>
              <a:gd name="connsiteX55" fmla="*/ 5963920 w 6431280"/>
              <a:gd name="connsiteY55" fmla="*/ 794420 h 4370740"/>
              <a:gd name="connsiteX56" fmla="*/ 6024880 w 6431280"/>
              <a:gd name="connsiteY56" fmla="*/ 855380 h 4370740"/>
              <a:gd name="connsiteX57" fmla="*/ 6055360 w 6431280"/>
              <a:gd name="connsiteY57" fmla="*/ 885860 h 4370740"/>
              <a:gd name="connsiteX58" fmla="*/ 6085840 w 6431280"/>
              <a:gd name="connsiteY58" fmla="*/ 916340 h 4370740"/>
              <a:gd name="connsiteX59" fmla="*/ 6116320 w 6431280"/>
              <a:gd name="connsiteY59" fmla="*/ 977300 h 4370740"/>
              <a:gd name="connsiteX60" fmla="*/ 6126480 w 6431280"/>
              <a:gd name="connsiteY60" fmla="*/ 1007780 h 4370740"/>
              <a:gd name="connsiteX61" fmla="*/ 6146800 w 6431280"/>
              <a:gd name="connsiteY61" fmla="*/ 1038260 h 4370740"/>
              <a:gd name="connsiteX62" fmla="*/ 6177280 w 6431280"/>
              <a:gd name="connsiteY62" fmla="*/ 1099220 h 4370740"/>
              <a:gd name="connsiteX63" fmla="*/ 6197600 w 6431280"/>
              <a:gd name="connsiteY63" fmla="*/ 1129700 h 4370740"/>
              <a:gd name="connsiteX64" fmla="*/ 6207760 w 6431280"/>
              <a:gd name="connsiteY64" fmla="*/ 1160180 h 4370740"/>
              <a:gd name="connsiteX65" fmla="*/ 6228080 w 6431280"/>
              <a:gd name="connsiteY65" fmla="*/ 1200820 h 4370740"/>
              <a:gd name="connsiteX66" fmla="*/ 6238240 w 6431280"/>
              <a:gd name="connsiteY66" fmla="*/ 1231300 h 4370740"/>
              <a:gd name="connsiteX67" fmla="*/ 6268720 w 6431280"/>
              <a:gd name="connsiteY67" fmla="*/ 1261780 h 4370740"/>
              <a:gd name="connsiteX68" fmla="*/ 6289040 w 6431280"/>
              <a:gd name="connsiteY68" fmla="*/ 1332900 h 4370740"/>
              <a:gd name="connsiteX69" fmla="*/ 6309360 w 6431280"/>
              <a:gd name="connsiteY69" fmla="*/ 1373540 h 4370740"/>
              <a:gd name="connsiteX70" fmla="*/ 6350000 w 6431280"/>
              <a:gd name="connsiteY70" fmla="*/ 1464980 h 4370740"/>
              <a:gd name="connsiteX71" fmla="*/ 6360160 w 6431280"/>
              <a:gd name="connsiteY71" fmla="*/ 1505620 h 4370740"/>
              <a:gd name="connsiteX72" fmla="*/ 6380480 w 6431280"/>
              <a:gd name="connsiteY72" fmla="*/ 1546260 h 4370740"/>
              <a:gd name="connsiteX73" fmla="*/ 6390640 w 6431280"/>
              <a:gd name="connsiteY73" fmla="*/ 1607220 h 4370740"/>
              <a:gd name="connsiteX74" fmla="*/ 6400800 w 6431280"/>
              <a:gd name="connsiteY74" fmla="*/ 1769780 h 4370740"/>
              <a:gd name="connsiteX75" fmla="*/ 6421120 w 6431280"/>
              <a:gd name="connsiteY75" fmla="*/ 1830740 h 4370740"/>
              <a:gd name="connsiteX76" fmla="*/ 6431280 w 6431280"/>
              <a:gd name="connsiteY76" fmla="*/ 2338740 h 4370740"/>
              <a:gd name="connsiteX77" fmla="*/ 6421120 w 6431280"/>
              <a:gd name="connsiteY77" fmla="*/ 2765460 h 4370740"/>
              <a:gd name="connsiteX78" fmla="*/ 6410960 w 6431280"/>
              <a:gd name="connsiteY78" fmla="*/ 2806100 h 4370740"/>
              <a:gd name="connsiteX79" fmla="*/ 6380480 w 6431280"/>
              <a:gd name="connsiteY79" fmla="*/ 2897540 h 4370740"/>
              <a:gd name="connsiteX80" fmla="*/ 6360160 w 6431280"/>
              <a:gd name="connsiteY80" fmla="*/ 2978820 h 4370740"/>
              <a:gd name="connsiteX81" fmla="*/ 6350000 w 6431280"/>
              <a:gd name="connsiteY81" fmla="*/ 3009300 h 4370740"/>
              <a:gd name="connsiteX82" fmla="*/ 6339840 w 6431280"/>
              <a:gd name="connsiteY82" fmla="*/ 3070260 h 4370740"/>
              <a:gd name="connsiteX83" fmla="*/ 6299200 w 6431280"/>
              <a:gd name="connsiteY83" fmla="*/ 3151540 h 4370740"/>
              <a:gd name="connsiteX84" fmla="*/ 6258560 w 6431280"/>
              <a:gd name="connsiteY84" fmla="*/ 3273460 h 4370740"/>
              <a:gd name="connsiteX85" fmla="*/ 6238240 w 6431280"/>
              <a:gd name="connsiteY85" fmla="*/ 3314100 h 4370740"/>
              <a:gd name="connsiteX86" fmla="*/ 6228080 w 6431280"/>
              <a:gd name="connsiteY86" fmla="*/ 3344580 h 4370740"/>
              <a:gd name="connsiteX87" fmla="*/ 6217920 w 6431280"/>
              <a:gd name="connsiteY87" fmla="*/ 3385220 h 4370740"/>
              <a:gd name="connsiteX88" fmla="*/ 6167120 w 6431280"/>
              <a:gd name="connsiteY88" fmla="*/ 3456340 h 4370740"/>
              <a:gd name="connsiteX89" fmla="*/ 6136640 w 6431280"/>
              <a:gd name="connsiteY89" fmla="*/ 3486820 h 4370740"/>
              <a:gd name="connsiteX90" fmla="*/ 6116320 w 6431280"/>
              <a:gd name="connsiteY90" fmla="*/ 3517300 h 4370740"/>
              <a:gd name="connsiteX91" fmla="*/ 6065520 w 6431280"/>
              <a:gd name="connsiteY91" fmla="*/ 3568100 h 4370740"/>
              <a:gd name="connsiteX92" fmla="*/ 6045200 w 6431280"/>
              <a:gd name="connsiteY92" fmla="*/ 3598580 h 4370740"/>
              <a:gd name="connsiteX93" fmla="*/ 6014720 w 6431280"/>
              <a:gd name="connsiteY93" fmla="*/ 3618900 h 4370740"/>
              <a:gd name="connsiteX94" fmla="*/ 5984240 w 6431280"/>
              <a:gd name="connsiteY94" fmla="*/ 3649380 h 4370740"/>
              <a:gd name="connsiteX95" fmla="*/ 5892800 w 6431280"/>
              <a:gd name="connsiteY95" fmla="*/ 3720500 h 4370740"/>
              <a:gd name="connsiteX96" fmla="*/ 5811520 w 6431280"/>
              <a:gd name="connsiteY96" fmla="*/ 3781460 h 4370740"/>
              <a:gd name="connsiteX97" fmla="*/ 5709920 w 6431280"/>
              <a:gd name="connsiteY97" fmla="*/ 3842420 h 4370740"/>
              <a:gd name="connsiteX98" fmla="*/ 5669280 w 6431280"/>
              <a:gd name="connsiteY98" fmla="*/ 3872900 h 4370740"/>
              <a:gd name="connsiteX99" fmla="*/ 5577840 w 6431280"/>
              <a:gd name="connsiteY99" fmla="*/ 3903380 h 4370740"/>
              <a:gd name="connsiteX100" fmla="*/ 5476240 w 6431280"/>
              <a:gd name="connsiteY100" fmla="*/ 3964340 h 4370740"/>
              <a:gd name="connsiteX101" fmla="*/ 5425440 w 6431280"/>
              <a:gd name="connsiteY101" fmla="*/ 3994820 h 4370740"/>
              <a:gd name="connsiteX102" fmla="*/ 5334000 w 6431280"/>
              <a:gd name="connsiteY102" fmla="*/ 4035460 h 4370740"/>
              <a:gd name="connsiteX103" fmla="*/ 5293360 w 6431280"/>
              <a:gd name="connsiteY103" fmla="*/ 4045620 h 4370740"/>
              <a:gd name="connsiteX104" fmla="*/ 5151120 w 6431280"/>
              <a:gd name="connsiteY104" fmla="*/ 4126900 h 4370740"/>
              <a:gd name="connsiteX105" fmla="*/ 5120640 w 6431280"/>
              <a:gd name="connsiteY105" fmla="*/ 4137060 h 4370740"/>
              <a:gd name="connsiteX106" fmla="*/ 5029200 w 6431280"/>
              <a:gd name="connsiteY106" fmla="*/ 4187860 h 4370740"/>
              <a:gd name="connsiteX107" fmla="*/ 4927600 w 6431280"/>
              <a:gd name="connsiteY107" fmla="*/ 4218340 h 4370740"/>
              <a:gd name="connsiteX108" fmla="*/ 4897120 w 6431280"/>
              <a:gd name="connsiteY108" fmla="*/ 4228500 h 4370740"/>
              <a:gd name="connsiteX109" fmla="*/ 4805680 w 6431280"/>
              <a:gd name="connsiteY109" fmla="*/ 4248820 h 4370740"/>
              <a:gd name="connsiteX110" fmla="*/ 4531360 w 6431280"/>
              <a:gd name="connsiteY110" fmla="*/ 4309780 h 4370740"/>
              <a:gd name="connsiteX111" fmla="*/ 4439920 w 6431280"/>
              <a:gd name="connsiteY111" fmla="*/ 4319940 h 4370740"/>
              <a:gd name="connsiteX112" fmla="*/ 4399280 w 6431280"/>
              <a:gd name="connsiteY112" fmla="*/ 4330100 h 4370740"/>
              <a:gd name="connsiteX113" fmla="*/ 4328160 w 6431280"/>
              <a:gd name="connsiteY113" fmla="*/ 4350420 h 4370740"/>
              <a:gd name="connsiteX114" fmla="*/ 4226560 w 6431280"/>
              <a:gd name="connsiteY114" fmla="*/ 4370740 h 4370740"/>
              <a:gd name="connsiteX115" fmla="*/ 3169920 w 6431280"/>
              <a:gd name="connsiteY115" fmla="*/ 4360580 h 4370740"/>
              <a:gd name="connsiteX116" fmla="*/ 3129280 w 6431280"/>
              <a:gd name="connsiteY116" fmla="*/ 4350420 h 4370740"/>
              <a:gd name="connsiteX117" fmla="*/ 2885440 w 6431280"/>
              <a:gd name="connsiteY117" fmla="*/ 4319940 h 4370740"/>
              <a:gd name="connsiteX118" fmla="*/ 2733040 w 6431280"/>
              <a:gd name="connsiteY118" fmla="*/ 4299620 h 4370740"/>
              <a:gd name="connsiteX119" fmla="*/ 2641600 w 6431280"/>
              <a:gd name="connsiteY119" fmla="*/ 4289460 h 4370740"/>
              <a:gd name="connsiteX120" fmla="*/ 2509520 w 6431280"/>
              <a:gd name="connsiteY120" fmla="*/ 4269140 h 4370740"/>
              <a:gd name="connsiteX121" fmla="*/ 2245360 w 6431280"/>
              <a:gd name="connsiteY121" fmla="*/ 4258980 h 4370740"/>
              <a:gd name="connsiteX122" fmla="*/ 1960880 w 6431280"/>
              <a:gd name="connsiteY122" fmla="*/ 4238660 h 4370740"/>
              <a:gd name="connsiteX123" fmla="*/ 1808480 w 6431280"/>
              <a:gd name="connsiteY123" fmla="*/ 4208180 h 4370740"/>
              <a:gd name="connsiteX124" fmla="*/ 1747520 w 6431280"/>
              <a:gd name="connsiteY124" fmla="*/ 4198020 h 4370740"/>
              <a:gd name="connsiteX125" fmla="*/ 1696720 w 6431280"/>
              <a:gd name="connsiteY125" fmla="*/ 4187860 h 4370740"/>
              <a:gd name="connsiteX126" fmla="*/ 1534160 w 6431280"/>
              <a:gd name="connsiteY126" fmla="*/ 4157380 h 4370740"/>
              <a:gd name="connsiteX127" fmla="*/ 1493520 w 6431280"/>
              <a:gd name="connsiteY127" fmla="*/ 4147220 h 4370740"/>
              <a:gd name="connsiteX128" fmla="*/ 1402080 w 6431280"/>
              <a:gd name="connsiteY128" fmla="*/ 4126900 h 4370740"/>
              <a:gd name="connsiteX129" fmla="*/ 1320800 w 6431280"/>
              <a:gd name="connsiteY129" fmla="*/ 4096420 h 4370740"/>
              <a:gd name="connsiteX130" fmla="*/ 1239520 w 6431280"/>
              <a:gd name="connsiteY130" fmla="*/ 4076100 h 4370740"/>
              <a:gd name="connsiteX131" fmla="*/ 1198880 w 6431280"/>
              <a:gd name="connsiteY131" fmla="*/ 4065940 h 4370740"/>
              <a:gd name="connsiteX132" fmla="*/ 1158240 w 6431280"/>
              <a:gd name="connsiteY132" fmla="*/ 4045620 h 4370740"/>
              <a:gd name="connsiteX133" fmla="*/ 1076960 w 6431280"/>
              <a:gd name="connsiteY133" fmla="*/ 4025300 h 4370740"/>
              <a:gd name="connsiteX134" fmla="*/ 1046480 w 6431280"/>
              <a:gd name="connsiteY134" fmla="*/ 4015140 h 4370740"/>
              <a:gd name="connsiteX135" fmla="*/ 965200 w 6431280"/>
              <a:gd name="connsiteY135" fmla="*/ 3974500 h 4370740"/>
              <a:gd name="connsiteX136" fmla="*/ 924560 w 6431280"/>
              <a:gd name="connsiteY136" fmla="*/ 3964340 h 4370740"/>
              <a:gd name="connsiteX137" fmla="*/ 883920 w 6431280"/>
              <a:gd name="connsiteY137" fmla="*/ 3933860 h 4370740"/>
              <a:gd name="connsiteX138" fmla="*/ 751840 w 6431280"/>
              <a:gd name="connsiteY138" fmla="*/ 3903380 h 4370740"/>
              <a:gd name="connsiteX139" fmla="*/ 650240 w 6431280"/>
              <a:gd name="connsiteY139" fmla="*/ 3883060 h 4370740"/>
              <a:gd name="connsiteX140" fmla="*/ 579120 w 6431280"/>
              <a:gd name="connsiteY140" fmla="*/ 3862740 h 4370740"/>
              <a:gd name="connsiteX141" fmla="*/ 447040 w 6431280"/>
              <a:gd name="connsiteY141" fmla="*/ 3832260 h 4370740"/>
              <a:gd name="connsiteX142" fmla="*/ 375920 w 6431280"/>
              <a:gd name="connsiteY142" fmla="*/ 3781460 h 4370740"/>
              <a:gd name="connsiteX143" fmla="*/ 345440 w 6431280"/>
              <a:gd name="connsiteY143" fmla="*/ 3761140 h 4370740"/>
              <a:gd name="connsiteX144" fmla="*/ 304800 w 6431280"/>
              <a:gd name="connsiteY144" fmla="*/ 3730660 h 4370740"/>
              <a:gd name="connsiteX145" fmla="*/ 274320 w 6431280"/>
              <a:gd name="connsiteY145" fmla="*/ 3700180 h 4370740"/>
              <a:gd name="connsiteX146" fmla="*/ 213360 w 6431280"/>
              <a:gd name="connsiteY146" fmla="*/ 3669700 h 4370740"/>
              <a:gd name="connsiteX147" fmla="*/ 142240 w 6431280"/>
              <a:gd name="connsiteY147" fmla="*/ 3629060 h 4370740"/>
              <a:gd name="connsiteX148" fmla="*/ 71120 w 6431280"/>
              <a:gd name="connsiteY148" fmla="*/ 3578260 h 4370740"/>
              <a:gd name="connsiteX149" fmla="*/ 50800 w 6431280"/>
              <a:gd name="connsiteY149" fmla="*/ 3364900 h 4370740"/>
              <a:gd name="connsiteX150" fmla="*/ 40640 w 6431280"/>
              <a:gd name="connsiteY150" fmla="*/ 3334420 h 4370740"/>
              <a:gd name="connsiteX151" fmla="*/ 20320 w 6431280"/>
              <a:gd name="connsiteY151" fmla="*/ 2928020 h 4370740"/>
              <a:gd name="connsiteX152" fmla="*/ 0 w 6431280"/>
              <a:gd name="connsiteY152" fmla="*/ 2684180 h 4370740"/>
              <a:gd name="connsiteX153" fmla="*/ 10160 w 6431280"/>
              <a:gd name="connsiteY153" fmla="*/ 2501300 h 4370740"/>
              <a:gd name="connsiteX154" fmla="*/ 20320 w 6431280"/>
              <a:gd name="connsiteY154" fmla="*/ 2277780 h 4370740"/>
              <a:gd name="connsiteX155" fmla="*/ 30480 w 6431280"/>
              <a:gd name="connsiteY155" fmla="*/ 2206660 h 4370740"/>
              <a:gd name="connsiteX156" fmla="*/ 50800 w 6431280"/>
              <a:gd name="connsiteY156" fmla="*/ 2033940 h 4370740"/>
              <a:gd name="connsiteX157" fmla="*/ 81280 w 6431280"/>
              <a:gd name="connsiteY157" fmla="*/ 1779940 h 4370740"/>
              <a:gd name="connsiteX158" fmla="*/ 101600 w 6431280"/>
              <a:gd name="connsiteY158" fmla="*/ 1718980 h 4370740"/>
              <a:gd name="connsiteX159" fmla="*/ 172720 w 6431280"/>
              <a:gd name="connsiteY159" fmla="*/ 1556420 h 4370740"/>
              <a:gd name="connsiteX160" fmla="*/ 213360 w 6431280"/>
              <a:gd name="connsiteY160" fmla="*/ 1495460 h 4370740"/>
              <a:gd name="connsiteX161" fmla="*/ 254000 w 6431280"/>
              <a:gd name="connsiteY161" fmla="*/ 1414180 h 4370740"/>
              <a:gd name="connsiteX162" fmla="*/ 274320 w 6431280"/>
              <a:gd name="connsiteY162" fmla="*/ 1373540 h 4370740"/>
              <a:gd name="connsiteX163" fmla="*/ 304800 w 6431280"/>
              <a:gd name="connsiteY163" fmla="*/ 1332900 h 4370740"/>
              <a:gd name="connsiteX164" fmla="*/ 325120 w 6431280"/>
              <a:gd name="connsiteY164" fmla="*/ 1282100 h 4370740"/>
              <a:gd name="connsiteX165" fmla="*/ 345440 w 6431280"/>
              <a:gd name="connsiteY165" fmla="*/ 1251620 h 4370740"/>
              <a:gd name="connsiteX166" fmla="*/ 365760 w 6431280"/>
              <a:gd name="connsiteY166" fmla="*/ 1210980 h 4370740"/>
              <a:gd name="connsiteX167" fmla="*/ 467360 w 6431280"/>
              <a:gd name="connsiteY167" fmla="*/ 1078900 h 4370740"/>
              <a:gd name="connsiteX168" fmla="*/ 487680 w 6431280"/>
              <a:gd name="connsiteY168" fmla="*/ 1048420 h 4370740"/>
              <a:gd name="connsiteX169" fmla="*/ 538480 w 6431280"/>
              <a:gd name="connsiteY169" fmla="*/ 987460 h 4370740"/>
              <a:gd name="connsiteX170" fmla="*/ 568960 w 6431280"/>
              <a:gd name="connsiteY170" fmla="*/ 916340 h 4370740"/>
              <a:gd name="connsiteX171" fmla="*/ 579120 w 6431280"/>
              <a:gd name="connsiteY171" fmla="*/ 885860 h 4370740"/>
              <a:gd name="connsiteX172" fmla="*/ 599440 w 6431280"/>
              <a:gd name="connsiteY172" fmla="*/ 855380 h 4370740"/>
              <a:gd name="connsiteX173" fmla="*/ 619760 w 6431280"/>
              <a:gd name="connsiteY173" fmla="*/ 784260 h 4370740"/>
              <a:gd name="connsiteX174" fmla="*/ 609600 w 6431280"/>
              <a:gd name="connsiteY174" fmla="*/ 692820 h 4370740"/>
              <a:gd name="connsiteX175" fmla="*/ 599440 w 6431280"/>
              <a:gd name="connsiteY175" fmla="*/ 662340 h 4370740"/>
              <a:gd name="connsiteX176" fmla="*/ 579120 w 6431280"/>
              <a:gd name="connsiteY176" fmla="*/ 621700 h 4370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6431280" h="4370740">
                <a:moveTo>
                  <a:pt x="528320" y="621700"/>
                </a:moveTo>
                <a:cubicBezTo>
                  <a:pt x="601560" y="563108"/>
                  <a:pt x="563786" y="596394"/>
                  <a:pt x="640080" y="520100"/>
                </a:cubicBezTo>
                <a:cubicBezTo>
                  <a:pt x="660400" y="499780"/>
                  <a:pt x="683798" y="482129"/>
                  <a:pt x="701040" y="459140"/>
                </a:cubicBezTo>
                <a:cubicBezTo>
                  <a:pt x="711200" y="445593"/>
                  <a:pt x="720129" y="431030"/>
                  <a:pt x="731520" y="418500"/>
                </a:cubicBezTo>
                <a:lnTo>
                  <a:pt x="843280" y="306740"/>
                </a:lnTo>
                <a:cubicBezTo>
                  <a:pt x="856827" y="293193"/>
                  <a:pt x="873293" y="282040"/>
                  <a:pt x="883920" y="266100"/>
                </a:cubicBezTo>
                <a:cubicBezTo>
                  <a:pt x="890693" y="255940"/>
                  <a:pt x="895606" y="244254"/>
                  <a:pt x="904240" y="235620"/>
                </a:cubicBezTo>
                <a:cubicBezTo>
                  <a:pt x="951967" y="187893"/>
                  <a:pt x="946050" y="203020"/>
                  <a:pt x="995680" y="174660"/>
                </a:cubicBezTo>
                <a:cubicBezTo>
                  <a:pt x="1019624" y="160978"/>
                  <a:pt x="1044994" y="139436"/>
                  <a:pt x="1066800" y="123860"/>
                </a:cubicBezTo>
                <a:cubicBezTo>
                  <a:pt x="1076736" y="116763"/>
                  <a:pt x="1086057" y="108350"/>
                  <a:pt x="1097280" y="103540"/>
                </a:cubicBezTo>
                <a:cubicBezTo>
                  <a:pt x="1110115" y="98039"/>
                  <a:pt x="1124845" y="98283"/>
                  <a:pt x="1137920" y="93380"/>
                </a:cubicBezTo>
                <a:cubicBezTo>
                  <a:pt x="1152101" y="88062"/>
                  <a:pt x="1164639" y="79026"/>
                  <a:pt x="1178560" y="73060"/>
                </a:cubicBezTo>
                <a:cubicBezTo>
                  <a:pt x="1197428" y="64974"/>
                  <a:pt x="1231062" y="57036"/>
                  <a:pt x="1249680" y="52740"/>
                </a:cubicBezTo>
                <a:cubicBezTo>
                  <a:pt x="1280104" y="45719"/>
                  <a:pt x="1310102" y="35999"/>
                  <a:pt x="1341120" y="32420"/>
                </a:cubicBezTo>
                <a:cubicBezTo>
                  <a:pt x="1398413" y="25809"/>
                  <a:pt x="1456267" y="25647"/>
                  <a:pt x="1513840" y="22260"/>
                </a:cubicBezTo>
                <a:cubicBezTo>
                  <a:pt x="1527387" y="18873"/>
                  <a:pt x="1540706" y="14396"/>
                  <a:pt x="1554480" y="12100"/>
                </a:cubicBezTo>
                <a:cubicBezTo>
                  <a:pt x="1696237" y="-11526"/>
                  <a:pt x="1741769" y="5595"/>
                  <a:pt x="1930400" y="12100"/>
                </a:cubicBezTo>
                <a:lnTo>
                  <a:pt x="1991360" y="32420"/>
                </a:lnTo>
                <a:cubicBezTo>
                  <a:pt x="2001520" y="35807"/>
                  <a:pt x="2011174" y="41610"/>
                  <a:pt x="2021840" y="42580"/>
                </a:cubicBezTo>
                <a:lnTo>
                  <a:pt x="2133600" y="52740"/>
                </a:lnTo>
                <a:cubicBezTo>
                  <a:pt x="2251166" y="82131"/>
                  <a:pt x="2135887" y="56165"/>
                  <a:pt x="2397760" y="73060"/>
                </a:cubicBezTo>
                <a:cubicBezTo>
                  <a:pt x="2428364" y="75034"/>
                  <a:pt x="2458720" y="79833"/>
                  <a:pt x="2489200" y="83220"/>
                </a:cubicBezTo>
                <a:cubicBezTo>
                  <a:pt x="2506242" y="88901"/>
                  <a:pt x="2544083" y="102380"/>
                  <a:pt x="2560320" y="103540"/>
                </a:cubicBezTo>
                <a:cubicBezTo>
                  <a:pt x="2641464" y="109336"/>
                  <a:pt x="2722880" y="110313"/>
                  <a:pt x="2804160" y="113700"/>
                </a:cubicBezTo>
                <a:cubicBezTo>
                  <a:pt x="2817707" y="117087"/>
                  <a:pt x="2831169" y="120831"/>
                  <a:pt x="2844800" y="123860"/>
                </a:cubicBezTo>
                <a:cubicBezTo>
                  <a:pt x="3076838" y="175424"/>
                  <a:pt x="3224383" y="139239"/>
                  <a:pt x="3535680" y="144180"/>
                </a:cubicBezTo>
                <a:cubicBezTo>
                  <a:pt x="3620725" y="165441"/>
                  <a:pt x="3568212" y="154800"/>
                  <a:pt x="3718560" y="164500"/>
                </a:cubicBezTo>
                <a:lnTo>
                  <a:pt x="3891280" y="174660"/>
                </a:lnTo>
                <a:cubicBezTo>
                  <a:pt x="3914987" y="178047"/>
                  <a:pt x="3938839" y="180536"/>
                  <a:pt x="3962400" y="184820"/>
                </a:cubicBezTo>
                <a:cubicBezTo>
                  <a:pt x="3976138" y="187318"/>
                  <a:pt x="3989151" y="193543"/>
                  <a:pt x="4003040" y="194980"/>
                </a:cubicBezTo>
                <a:cubicBezTo>
                  <a:pt x="4087526" y="203720"/>
                  <a:pt x="4257040" y="215300"/>
                  <a:pt x="4257040" y="215300"/>
                </a:cubicBezTo>
                <a:cubicBezTo>
                  <a:pt x="4348054" y="245638"/>
                  <a:pt x="4199972" y="199015"/>
                  <a:pt x="4419600" y="235620"/>
                </a:cubicBezTo>
                <a:cubicBezTo>
                  <a:pt x="4437590" y="238618"/>
                  <a:pt x="4453323" y="249536"/>
                  <a:pt x="4470400" y="255940"/>
                </a:cubicBezTo>
                <a:cubicBezTo>
                  <a:pt x="4597477" y="303594"/>
                  <a:pt x="4375012" y="215059"/>
                  <a:pt x="4541520" y="286420"/>
                </a:cubicBezTo>
                <a:cubicBezTo>
                  <a:pt x="4551364" y="290639"/>
                  <a:pt x="4562156" y="292361"/>
                  <a:pt x="4572000" y="296580"/>
                </a:cubicBezTo>
                <a:cubicBezTo>
                  <a:pt x="4585921" y="302546"/>
                  <a:pt x="4598272" y="312111"/>
                  <a:pt x="4612640" y="316900"/>
                </a:cubicBezTo>
                <a:cubicBezTo>
                  <a:pt x="4629023" y="322361"/>
                  <a:pt x="4646935" y="321982"/>
                  <a:pt x="4663440" y="327060"/>
                </a:cubicBezTo>
                <a:cubicBezTo>
                  <a:pt x="4695250" y="336848"/>
                  <a:pt x="4739290" y="357440"/>
                  <a:pt x="4775200" y="367700"/>
                </a:cubicBezTo>
                <a:cubicBezTo>
                  <a:pt x="4788626" y="371536"/>
                  <a:pt x="4802465" y="373848"/>
                  <a:pt x="4815840" y="377860"/>
                </a:cubicBezTo>
                <a:cubicBezTo>
                  <a:pt x="4836356" y="384015"/>
                  <a:pt x="4856020" y="392985"/>
                  <a:pt x="4876800" y="398180"/>
                </a:cubicBezTo>
                <a:cubicBezTo>
                  <a:pt x="4890347" y="401567"/>
                  <a:pt x="4904014" y="404504"/>
                  <a:pt x="4917440" y="408340"/>
                </a:cubicBezTo>
                <a:cubicBezTo>
                  <a:pt x="4951437" y="418054"/>
                  <a:pt x="4984425" y="431609"/>
                  <a:pt x="5019040" y="438820"/>
                </a:cubicBezTo>
                <a:cubicBezTo>
                  <a:pt x="5065928" y="448588"/>
                  <a:pt x="5114037" y="451266"/>
                  <a:pt x="5161280" y="459140"/>
                </a:cubicBezTo>
                <a:lnTo>
                  <a:pt x="5222240" y="469300"/>
                </a:lnTo>
                <a:cubicBezTo>
                  <a:pt x="5255906" y="482767"/>
                  <a:pt x="5299217" y="501244"/>
                  <a:pt x="5334000" y="509940"/>
                </a:cubicBezTo>
                <a:cubicBezTo>
                  <a:pt x="5407492" y="528313"/>
                  <a:pt x="5416420" y="529586"/>
                  <a:pt x="5486400" y="550580"/>
                </a:cubicBezTo>
                <a:cubicBezTo>
                  <a:pt x="5496658" y="553657"/>
                  <a:pt x="5507301" y="555951"/>
                  <a:pt x="5516880" y="560740"/>
                </a:cubicBezTo>
                <a:cubicBezTo>
                  <a:pt x="5527802" y="566201"/>
                  <a:pt x="5536438" y="575599"/>
                  <a:pt x="5547360" y="581060"/>
                </a:cubicBezTo>
                <a:cubicBezTo>
                  <a:pt x="5556939" y="585849"/>
                  <a:pt x="5567812" y="587460"/>
                  <a:pt x="5577840" y="591220"/>
                </a:cubicBezTo>
                <a:cubicBezTo>
                  <a:pt x="5594917" y="597624"/>
                  <a:pt x="5612328" y="603384"/>
                  <a:pt x="5628640" y="611540"/>
                </a:cubicBezTo>
                <a:cubicBezTo>
                  <a:pt x="5639562" y="617001"/>
                  <a:pt x="5648198" y="626399"/>
                  <a:pt x="5659120" y="631860"/>
                </a:cubicBezTo>
                <a:cubicBezTo>
                  <a:pt x="5683417" y="644009"/>
                  <a:pt x="5714020" y="653547"/>
                  <a:pt x="5740400" y="662340"/>
                </a:cubicBezTo>
                <a:cubicBezTo>
                  <a:pt x="5802705" y="724645"/>
                  <a:pt x="5732385" y="663413"/>
                  <a:pt x="5831840" y="713140"/>
                </a:cubicBezTo>
                <a:cubicBezTo>
                  <a:pt x="5846986" y="720713"/>
                  <a:pt x="5858701" y="733778"/>
                  <a:pt x="5872480" y="743620"/>
                </a:cubicBezTo>
                <a:cubicBezTo>
                  <a:pt x="5882416" y="750717"/>
                  <a:pt x="5892038" y="758479"/>
                  <a:pt x="5902960" y="763940"/>
                </a:cubicBezTo>
                <a:cubicBezTo>
                  <a:pt x="5943310" y="784115"/>
                  <a:pt x="5926484" y="761143"/>
                  <a:pt x="5963920" y="794420"/>
                </a:cubicBezTo>
                <a:cubicBezTo>
                  <a:pt x="5985398" y="813512"/>
                  <a:pt x="6004560" y="835060"/>
                  <a:pt x="6024880" y="855380"/>
                </a:cubicBezTo>
                <a:lnTo>
                  <a:pt x="6055360" y="885860"/>
                </a:lnTo>
                <a:lnTo>
                  <a:pt x="6085840" y="916340"/>
                </a:lnTo>
                <a:cubicBezTo>
                  <a:pt x="6111377" y="992952"/>
                  <a:pt x="6076929" y="898518"/>
                  <a:pt x="6116320" y="977300"/>
                </a:cubicBezTo>
                <a:cubicBezTo>
                  <a:pt x="6121109" y="986879"/>
                  <a:pt x="6121691" y="998201"/>
                  <a:pt x="6126480" y="1007780"/>
                </a:cubicBezTo>
                <a:cubicBezTo>
                  <a:pt x="6131941" y="1018702"/>
                  <a:pt x="6140870" y="1027586"/>
                  <a:pt x="6146800" y="1038260"/>
                </a:cubicBezTo>
                <a:cubicBezTo>
                  <a:pt x="6157833" y="1058119"/>
                  <a:pt x="6166247" y="1079361"/>
                  <a:pt x="6177280" y="1099220"/>
                </a:cubicBezTo>
                <a:cubicBezTo>
                  <a:pt x="6183210" y="1109894"/>
                  <a:pt x="6192139" y="1118778"/>
                  <a:pt x="6197600" y="1129700"/>
                </a:cubicBezTo>
                <a:cubicBezTo>
                  <a:pt x="6202389" y="1139279"/>
                  <a:pt x="6203541" y="1150336"/>
                  <a:pt x="6207760" y="1160180"/>
                </a:cubicBezTo>
                <a:cubicBezTo>
                  <a:pt x="6213726" y="1174101"/>
                  <a:pt x="6222114" y="1186899"/>
                  <a:pt x="6228080" y="1200820"/>
                </a:cubicBezTo>
                <a:cubicBezTo>
                  <a:pt x="6232299" y="1210664"/>
                  <a:pt x="6232299" y="1222389"/>
                  <a:pt x="6238240" y="1231300"/>
                </a:cubicBezTo>
                <a:cubicBezTo>
                  <a:pt x="6246210" y="1243255"/>
                  <a:pt x="6258560" y="1251620"/>
                  <a:pt x="6268720" y="1261780"/>
                </a:cubicBezTo>
                <a:cubicBezTo>
                  <a:pt x="6273876" y="1282403"/>
                  <a:pt x="6280295" y="1312494"/>
                  <a:pt x="6289040" y="1332900"/>
                </a:cubicBezTo>
                <a:cubicBezTo>
                  <a:pt x="6295006" y="1346821"/>
                  <a:pt x="6303735" y="1359478"/>
                  <a:pt x="6309360" y="1373540"/>
                </a:cubicBezTo>
                <a:cubicBezTo>
                  <a:pt x="6345632" y="1464220"/>
                  <a:pt x="6310906" y="1406339"/>
                  <a:pt x="6350000" y="1464980"/>
                </a:cubicBezTo>
                <a:cubicBezTo>
                  <a:pt x="6353387" y="1478527"/>
                  <a:pt x="6355257" y="1492545"/>
                  <a:pt x="6360160" y="1505620"/>
                </a:cubicBezTo>
                <a:cubicBezTo>
                  <a:pt x="6365478" y="1519801"/>
                  <a:pt x="6376128" y="1531753"/>
                  <a:pt x="6380480" y="1546260"/>
                </a:cubicBezTo>
                <a:cubicBezTo>
                  <a:pt x="6386399" y="1565991"/>
                  <a:pt x="6387253" y="1586900"/>
                  <a:pt x="6390640" y="1607220"/>
                </a:cubicBezTo>
                <a:cubicBezTo>
                  <a:pt x="6394027" y="1661407"/>
                  <a:pt x="6393464" y="1715985"/>
                  <a:pt x="6400800" y="1769780"/>
                </a:cubicBezTo>
                <a:cubicBezTo>
                  <a:pt x="6403694" y="1791003"/>
                  <a:pt x="6419974" y="1809352"/>
                  <a:pt x="6421120" y="1830740"/>
                </a:cubicBezTo>
                <a:cubicBezTo>
                  <a:pt x="6430180" y="1999865"/>
                  <a:pt x="6427893" y="2169407"/>
                  <a:pt x="6431280" y="2338740"/>
                </a:cubicBezTo>
                <a:cubicBezTo>
                  <a:pt x="6427893" y="2480980"/>
                  <a:pt x="6427300" y="2623314"/>
                  <a:pt x="6421120" y="2765460"/>
                </a:cubicBezTo>
                <a:cubicBezTo>
                  <a:pt x="6420513" y="2779410"/>
                  <a:pt x="6415066" y="2792754"/>
                  <a:pt x="6410960" y="2806100"/>
                </a:cubicBezTo>
                <a:cubicBezTo>
                  <a:pt x="6401511" y="2836808"/>
                  <a:pt x="6388272" y="2866371"/>
                  <a:pt x="6380480" y="2897540"/>
                </a:cubicBezTo>
                <a:cubicBezTo>
                  <a:pt x="6373707" y="2924633"/>
                  <a:pt x="6368991" y="2952326"/>
                  <a:pt x="6360160" y="2978820"/>
                </a:cubicBezTo>
                <a:cubicBezTo>
                  <a:pt x="6356773" y="2988980"/>
                  <a:pt x="6352323" y="2998845"/>
                  <a:pt x="6350000" y="3009300"/>
                </a:cubicBezTo>
                <a:cubicBezTo>
                  <a:pt x="6345531" y="3029410"/>
                  <a:pt x="6346769" y="3050860"/>
                  <a:pt x="6339840" y="3070260"/>
                </a:cubicBezTo>
                <a:cubicBezTo>
                  <a:pt x="6329652" y="3098787"/>
                  <a:pt x="6310450" y="3123415"/>
                  <a:pt x="6299200" y="3151540"/>
                </a:cubicBezTo>
                <a:cubicBezTo>
                  <a:pt x="6283290" y="3191314"/>
                  <a:pt x="6273602" y="3233349"/>
                  <a:pt x="6258560" y="3273460"/>
                </a:cubicBezTo>
                <a:cubicBezTo>
                  <a:pt x="6253242" y="3287641"/>
                  <a:pt x="6244206" y="3300179"/>
                  <a:pt x="6238240" y="3314100"/>
                </a:cubicBezTo>
                <a:cubicBezTo>
                  <a:pt x="6234021" y="3323944"/>
                  <a:pt x="6231022" y="3334282"/>
                  <a:pt x="6228080" y="3344580"/>
                </a:cubicBezTo>
                <a:cubicBezTo>
                  <a:pt x="6224244" y="3358006"/>
                  <a:pt x="6223421" y="3372385"/>
                  <a:pt x="6217920" y="3385220"/>
                </a:cubicBezTo>
                <a:cubicBezTo>
                  <a:pt x="6213325" y="3395941"/>
                  <a:pt x="6170094" y="3452871"/>
                  <a:pt x="6167120" y="3456340"/>
                </a:cubicBezTo>
                <a:cubicBezTo>
                  <a:pt x="6157769" y="3467249"/>
                  <a:pt x="6145838" y="3475782"/>
                  <a:pt x="6136640" y="3486820"/>
                </a:cubicBezTo>
                <a:cubicBezTo>
                  <a:pt x="6128823" y="3496201"/>
                  <a:pt x="6124361" y="3508110"/>
                  <a:pt x="6116320" y="3517300"/>
                </a:cubicBezTo>
                <a:cubicBezTo>
                  <a:pt x="6100551" y="3535322"/>
                  <a:pt x="6081289" y="3550078"/>
                  <a:pt x="6065520" y="3568100"/>
                </a:cubicBezTo>
                <a:cubicBezTo>
                  <a:pt x="6057479" y="3577290"/>
                  <a:pt x="6053834" y="3589946"/>
                  <a:pt x="6045200" y="3598580"/>
                </a:cubicBezTo>
                <a:cubicBezTo>
                  <a:pt x="6036566" y="3607214"/>
                  <a:pt x="6024101" y="3611083"/>
                  <a:pt x="6014720" y="3618900"/>
                </a:cubicBezTo>
                <a:cubicBezTo>
                  <a:pt x="6003682" y="3628098"/>
                  <a:pt x="5995278" y="3640182"/>
                  <a:pt x="5984240" y="3649380"/>
                </a:cubicBezTo>
                <a:cubicBezTo>
                  <a:pt x="5954576" y="3674100"/>
                  <a:pt x="5923406" y="3696957"/>
                  <a:pt x="5892800" y="3720500"/>
                </a:cubicBezTo>
                <a:cubicBezTo>
                  <a:pt x="5865956" y="3741149"/>
                  <a:pt x="5838613" y="3761140"/>
                  <a:pt x="5811520" y="3781460"/>
                </a:cubicBezTo>
                <a:cubicBezTo>
                  <a:pt x="5714888" y="3853934"/>
                  <a:pt x="5836763" y="3766314"/>
                  <a:pt x="5709920" y="3842420"/>
                </a:cubicBezTo>
                <a:cubicBezTo>
                  <a:pt x="5695400" y="3851132"/>
                  <a:pt x="5684655" y="3865804"/>
                  <a:pt x="5669280" y="3872900"/>
                </a:cubicBezTo>
                <a:cubicBezTo>
                  <a:pt x="5640108" y="3886364"/>
                  <a:pt x="5577840" y="3903380"/>
                  <a:pt x="5577840" y="3903380"/>
                </a:cubicBezTo>
                <a:cubicBezTo>
                  <a:pt x="5506420" y="3956945"/>
                  <a:pt x="5569258" y="3913603"/>
                  <a:pt x="5476240" y="3964340"/>
                </a:cubicBezTo>
                <a:cubicBezTo>
                  <a:pt x="5458904" y="3973796"/>
                  <a:pt x="5442702" y="3985230"/>
                  <a:pt x="5425440" y="3994820"/>
                </a:cubicBezTo>
                <a:cubicBezTo>
                  <a:pt x="5398885" y="4009573"/>
                  <a:pt x="5362259" y="4026040"/>
                  <a:pt x="5334000" y="4035460"/>
                </a:cubicBezTo>
                <a:cubicBezTo>
                  <a:pt x="5320753" y="4039876"/>
                  <a:pt x="5306907" y="4042233"/>
                  <a:pt x="5293360" y="4045620"/>
                </a:cubicBezTo>
                <a:cubicBezTo>
                  <a:pt x="5243313" y="4083155"/>
                  <a:pt x="5221167" y="4103551"/>
                  <a:pt x="5151120" y="4126900"/>
                </a:cubicBezTo>
                <a:cubicBezTo>
                  <a:pt x="5140960" y="4130287"/>
                  <a:pt x="5130219" y="4132271"/>
                  <a:pt x="5120640" y="4137060"/>
                </a:cubicBezTo>
                <a:cubicBezTo>
                  <a:pt x="5011127" y="4191817"/>
                  <a:pt x="5212956" y="4111295"/>
                  <a:pt x="5029200" y="4187860"/>
                </a:cubicBezTo>
                <a:cubicBezTo>
                  <a:pt x="4976521" y="4209810"/>
                  <a:pt x="4974985" y="4204801"/>
                  <a:pt x="4927600" y="4218340"/>
                </a:cubicBezTo>
                <a:cubicBezTo>
                  <a:pt x="4917302" y="4221282"/>
                  <a:pt x="4907510" y="4225903"/>
                  <a:pt x="4897120" y="4228500"/>
                </a:cubicBezTo>
                <a:cubicBezTo>
                  <a:pt x="4866829" y="4236073"/>
                  <a:pt x="4836104" y="4241799"/>
                  <a:pt x="4805680" y="4248820"/>
                </a:cubicBezTo>
                <a:cubicBezTo>
                  <a:pt x="4794569" y="4251384"/>
                  <a:pt x="4576956" y="4304714"/>
                  <a:pt x="4531360" y="4309780"/>
                </a:cubicBezTo>
                <a:lnTo>
                  <a:pt x="4439920" y="4319940"/>
                </a:lnTo>
                <a:cubicBezTo>
                  <a:pt x="4426373" y="4323327"/>
                  <a:pt x="4412706" y="4326264"/>
                  <a:pt x="4399280" y="4330100"/>
                </a:cubicBezTo>
                <a:cubicBezTo>
                  <a:pt x="4345971" y="4345331"/>
                  <a:pt x="4391684" y="4336808"/>
                  <a:pt x="4328160" y="4350420"/>
                </a:cubicBezTo>
                <a:cubicBezTo>
                  <a:pt x="4294389" y="4357657"/>
                  <a:pt x="4226560" y="4370740"/>
                  <a:pt x="4226560" y="4370740"/>
                </a:cubicBezTo>
                <a:lnTo>
                  <a:pt x="3169920" y="4360580"/>
                </a:lnTo>
                <a:cubicBezTo>
                  <a:pt x="3155959" y="4360321"/>
                  <a:pt x="3143121" y="4352265"/>
                  <a:pt x="3129280" y="4350420"/>
                </a:cubicBezTo>
                <a:cubicBezTo>
                  <a:pt x="2650270" y="4286552"/>
                  <a:pt x="3438991" y="4405102"/>
                  <a:pt x="2885440" y="4319940"/>
                </a:cubicBezTo>
                <a:cubicBezTo>
                  <a:pt x="2814531" y="4296304"/>
                  <a:pt x="2872262" y="4312879"/>
                  <a:pt x="2733040" y="4299620"/>
                </a:cubicBezTo>
                <a:cubicBezTo>
                  <a:pt x="2702511" y="4296712"/>
                  <a:pt x="2671999" y="4293513"/>
                  <a:pt x="2641600" y="4289460"/>
                </a:cubicBezTo>
                <a:cubicBezTo>
                  <a:pt x="2607284" y="4284884"/>
                  <a:pt x="2542601" y="4271145"/>
                  <a:pt x="2509520" y="4269140"/>
                </a:cubicBezTo>
                <a:cubicBezTo>
                  <a:pt x="2421563" y="4263809"/>
                  <a:pt x="2333413" y="4262367"/>
                  <a:pt x="2245360" y="4258980"/>
                </a:cubicBezTo>
                <a:cubicBezTo>
                  <a:pt x="2120347" y="4227727"/>
                  <a:pt x="2250428" y="4257341"/>
                  <a:pt x="1960880" y="4238660"/>
                </a:cubicBezTo>
                <a:cubicBezTo>
                  <a:pt x="1892405" y="4234242"/>
                  <a:pt x="1877666" y="4223006"/>
                  <a:pt x="1808480" y="4208180"/>
                </a:cubicBezTo>
                <a:cubicBezTo>
                  <a:pt x="1788337" y="4203864"/>
                  <a:pt x="1767788" y="4201705"/>
                  <a:pt x="1747520" y="4198020"/>
                </a:cubicBezTo>
                <a:cubicBezTo>
                  <a:pt x="1730530" y="4194931"/>
                  <a:pt x="1713710" y="4190949"/>
                  <a:pt x="1696720" y="4187860"/>
                </a:cubicBezTo>
                <a:cubicBezTo>
                  <a:pt x="1633852" y="4176429"/>
                  <a:pt x="1602044" y="4174351"/>
                  <a:pt x="1534160" y="4157380"/>
                </a:cubicBezTo>
                <a:cubicBezTo>
                  <a:pt x="1520613" y="4153993"/>
                  <a:pt x="1507151" y="4150249"/>
                  <a:pt x="1493520" y="4147220"/>
                </a:cubicBezTo>
                <a:cubicBezTo>
                  <a:pt x="1446380" y="4136744"/>
                  <a:pt x="1445442" y="4139289"/>
                  <a:pt x="1402080" y="4126900"/>
                </a:cubicBezTo>
                <a:cubicBezTo>
                  <a:pt x="1308012" y="4100023"/>
                  <a:pt x="1460366" y="4139363"/>
                  <a:pt x="1320800" y="4096420"/>
                </a:cubicBezTo>
                <a:cubicBezTo>
                  <a:pt x="1294108" y="4088207"/>
                  <a:pt x="1266613" y="4082873"/>
                  <a:pt x="1239520" y="4076100"/>
                </a:cubicBezTo>
                <a:cubicBezTo>
                  <a:pt x="1225973" y="4072713"/>
                  <a:pt x="1211369" y="4072185"/>
                  <a:pt x="1198880" y="4065940"/>
                </a:cubicBezTo>
                <a:cubicBezTo>
                  <a:pt x="1185333" y="4059167"/>
                  <a:pt x="1172608" y="4050409"/>
                  <a:pt x="1158240" y="4045620"/>
                </a:cubicBezTo>
                <a:cubicBezTo>
                  <a:pt x="1131746" y="4036789"/>
                  <a:pt x="1103454" y="4034131"/>
                  <a:pt x="1076960" y="4025300"/>
                </a:cubicBezTo>
                <a:cubicBezTo>
                  <a:pt x="1066800" y="4021913"/>
                  <a:pt x="1056230" y="4019572"/>
                  <a:pt x="1046480" y="4015140"/>
                </a:cubicBezTo>
                <a:cubicBezTo>
                  <a:pt x="1018904" y="4002605"/>
                  <a:pt x="994587" y="3981847"/>
                  <a:pt x="965200" y="3974500"/>
                </a:cubicBezTo>
                <a:lnTo>
                  <a:pt x="924560" y="3964340"/>
                </a:lnTo>
                <a:cubicBezTo>
                  <a:pt x="911013" y="3954180"/>
                  <a:pt x="899066" y="3941433"/>
                  <a:pt x="883920" y="3933860"/>
                </a:cubicBezTo>
                <a:cubicBezTo>
                  <a:pt x="834769" y="3909285"/>
                  <a:pt x="805561" y="3912860"/>
                  <a:pt x="751840" y="3903380"/>
                </a:cubicBezTo>
                <a:cubicBezTo>
                  <a:pt x="717828" y="3897378"/>
                  <a:pt x="684011" y="3890297"/>
                  <a:pt x="650240" y="3883060"/>
                </a:cubicBezTo>
                <a:cubicBezTo>
                  <a:pt x="571270" y="3866138"/>
                  <a:pt x="644276" y="3880510"/>
                  <a:pt x="579120" y="3862740"/>
                </a:cubicBezTo>
                <a:cubicBezTo>
                  <a:pt x="511722" y="3844359"/>
                  <a:pt x="506282" y="3844108"/>
                  <a:pt x="447040" y="3832260"/>
                </a:cubicBezTo>
                <a:cubicBezTo>
                  <a:pt x="371840" y="3794660"/>
                  <a:pt x="437704" y="3832947"/>
                  <a:pt x="375920" y="3781460"/>
                </a:cubicBezTo>
                <a:cubicBezTo>
                  <a:pt x="366539" y="3773643"/>
                  <a:pt x="355376" y="3768237"/>
                  <a:pt x="345440" y="3761140"/>
                </a:cubicBezTo>
                <a:cubicBezTo>
                  <a:pt x="331661" y="3751298"/>
                  <a:pt x="317657" y="3741680"/>
                  <a:pt x="304800" y="3730660"/>
                </a:cubicBezTo>
                <a:cubicBezTo>
                  <a:pt x="293891" y="3721309"/>
                  <a:pt x="286275" y="3708150"/>
                  <a:pt x="274320" y="3700180"/>
                </a:cubicBezTo>
                <a:cubicBezTo>
                  <a:pt x="255417" y="3687578"/>
                  <a:pt x="233363" y="3680471"/>
                  <a:pt x="213360" y="3669700"/>
                </a:cubicBezTo>
                <a:cubicBezTo>
                  <a:pt x="189319" y="3656755"/>
                  <a:pt x="165653" y="3643108"/>
                  <a:pt x="142240" y="3629060"/>
                </a:cubicBezTo>
                <a:cubicBezTo>
                  <a:pt x="117479" y="3614204"/>
                  <a:pt x="94059" y="3595464"/>
                  <a:pt x="71120" y="3578260"/>
                </a:cubicBezTo>
                <a:cubicBezTo>
                  <a:pt x="39767" y="3484200"/>
                  <a:pt x="72308" y="3590735"/>
                  <a:pt x="50800" y="3364900"/>
                </a:cubicBezTo>
                <a:cubicBezTo>
                  <a:pt x="49785" y="3354239"/>
                  <a:pt x="44027" y="3344580"/>
                  <a:pt x="40640" y="3334420"/>
                </a:cubicBezTo>
                <a:cubicBezTo>
                  <a:pt x="13631" y="3145359"/>
                  <a:pt x="36043" y="3321102"/>
                  <a:pt x="20320" y="2928020"/>
                </a:cubicBezTo>
                <a:cubicBezTo>
                  <a:pt x="13894" y="2767378"/>
                  <a:pt x="16182" y="2797452"/>
                  <a:pt x="0" y="2684180"/>
                </a:cubicBezTo>
                <a:cubicBezTo>
                  <a:pt x="3387" y="2623220"/>
                  <a:pt x="7111" y="2562278"/>
                  <a:pt x="10160" y="2501300"/>
                </a:cubicBezTo>
                <a:cubicBezTo>
                  <a:pt x="13885" y="2426809"/>
                  <a:pt x="15188" y="2352187"/>
                  <a:pt x="20320" y="2277780"/>
                </a:cubicBezTo>
                <a:cubicBezTo>
                  <a:pt x="21968" y="2253889"/>
                  <a:pt x="27510" y="2230422"/>
                  <a:pt x="30480" y="2206660"/>
                </a:cubicBezTo>
                <a:cubicBezTo>
                  <a:pt x="37670" y="2149137"/>
                  <a:pt x="44624" y="2091580"/>
                  <a:pt x="50800" y="2033940"/>
                </a:cubicBezTo>
                <a:cubicBezTo>
                  <a:pt x="61640" y="1932768"/>
                  <a:pt x="60351" y="1884584"/>
                  <a:pt x="81280" y="1779940"/>
                </a:cubicBezTo>
                <a:cubicBezTo>
                  <a:pt x="85481" y="1758937"/>
                  <a:pt x="93362" y="1738752"/>
                  <a:pt x="101600" y="1718980"/>
                </a:cubicBezTo>
                <a:cubicBezTo>
                  <a:pt x="105360" y="1709955"/>
                  <a:pt x="150897" y="1592792"/>
                  <a:pt x="172720" y="1556420"/>
                </a:cubicBezTo>
                <a:cubicBezTo>
                  <a:pt x="185285" y="1535479"/>
                  <a:pt x="201243" y="1516664"/>
                  <a:pt x="213360" y="1495460"/>
                </a:cubicBezTo>
                <a:cubicBezTo>
                  <a:pt x="228389" y="1469160"/>
                  <a:pt x="240453" y="1441273"/>
                  <a:pt x="254000" y="1414180"/>
                </a:cubicBezTo>
                <a:cubicBezTo>
                  <a:pt x="260773" y="1400633"/>
                  <a:pt x="265233" y="1385657"/>
                  <a:pt x="274320" y="1373540"/>
                </a:cubicBezTo>
                <a:cubicBezTo>
                  <a:pt x="284480" y="1359993"/>
                  <a:pt x="296576" y="1347702"/>
                  <a:pt x="304800" y="1332900"/>
                </a:cubicBezTo>
                <a:cubicBezTo>
                  <a:pt x="313657" y="1316957"/>
                  <a:pt x="316964" y="1298412"/>
                  <a:pt x="325120" y="1282100"/>
                </a:cubicBezTo>
                <a:cubicBezTo>
                  <a:pt x="330581" y="1271178"/>
                  <a:pt x="339382" y="1262222"/>
                  <a:pt x="345440" y="1251620"/>
                </a:cubicBezTo>
                <a:cubicBezTo>
                  <a:pt x="352954" y="1238470"/>
                  <a:pt x="357822" y="1223879"/>
                  <a:pt x="365760" y="1210980"/>
                </a:cubicBezTo>
                <a:cubicBezTo>
                  <a:pt x="464092" y="1051191"/>
                  <a:pt x="386830" y="1172852"/>
                  <a:pt x="467360" y="1078900"/>
                </a:cubicBezTo>
                <a:cubicBezTo>
                  <a:pt x="475307" y="1069629"/>
                  <a:pt x="480183" y="1058059"/>
                  <a:pt x="487680" y="1048420"/>
                </a:cubicBezTo>
                <a:cubicBezTo>
                  <a:pt x="503919" y="1027541"/>
                  <a:pt x="521547" y="1007780"/>
                  <a:pt x="538480" y="987460"/>
                </a:cubicBezTo>
                <a:cubicBezTo>
                  <a:pt x="559625" y="902880"/>
                  <a:pt x="533878" y="986504"/>
                  <a:pt x="568960" y="916340"/>
                </a:cubicBezTo>
                <a:cubicBezTo>
                  <a:pt x="573749" y="906761"/>
                  <a:pt x="574331" y="895439"/>
                  <a:pt x="579120" y="885860"/>
                </a:cubicBezTo>
                <a:cubicBezTo>
                  <a:pt x="584581" y="874938"/>
                  <a:pt x="593979" y="866302"/>
                  <a:pt x="599440" y="855380"/>
                </a:cubicBezTo>
                <a:cubicBezTo>
                  <a:pt x="606728" y="840804"/>
                  <a:pt x="616505" y="797281"/>
                  <a:pt x="619760" y="784260"/>
                </a:cubicBezTo>
                <a:cubicBezTo>
                  <a:pt x="616373" y="753780"/>
                  <a:pt x="614642" y="723070"/>
                  <a:pt x="609600" y="692820"/>
                </a:cubicBezTo>
                <a:cubicBezTo>
                  <a:pt x="607839" y="682256"/>
                  <a:pt x="604229" y="671919"/>
                  <a:pt x="599440" y="662340"/>
                </a:cubicBezTo>
                <a:cubicBezTo>
                  <a:pt x="577241" y="617943"/>
                  <a:pt x="579120" y="647149"/>
                  <a:pt x="579120" y="621700"/>
                </a:cubicBezTo>
              </a:path>
            </a:pathLst>
          </a:custGeom>
          <a:noFill/>
          <a:ln>
            <a:solidFill>
              <a:srgbClr val="7030A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D10A5AA-9138-4689-9CA4-098E5112C62B}"/>
              </a:ext>
            </a:extLst>
          </p:cNvPr>
          <p:cNvSpPr txBox="1"/>
          <p:nvPr/>
        </p:nvSpPr>
        <p:spPr>
          <a:xfrm>
            <a:off x="5149701" y="3694068"/>
            <a:ext cx="19739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CLOSED part of the search tree</a:t>
            </a:r>
          </a:p>
          <a:p>
            <a:endParaRPr lang="ru-RU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056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 err="1"/>
              <a:t>QUiz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92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3632358" y="3010252"/>
            <a:ext cx="4924108" cy="207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0B0F0"/>
                </a:solidFill>
                <a:cs typeface="Times New Roman" panose="02020603050405020304" pitchFamily="18" charset="0"/>
              </a:rPr>
              <a:t>DIJKSTRA pseudo-code</a:t>
            </a:r>
            <a:endParaRPr lang="en-US" sz="3600" b="0" dirty="0">
              <a:solidFill>
                <a:srgbClr val="00B0F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9334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DIJKSTRA pseudo-code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93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xmlns="" id="{8B7486CE-3A0E-4FCE-A19E-3F1EBD06D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071" y="1439386"/>
            <a:ext cx="5759649" cy="50426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DijkstraSearch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(01)  Generate node </a:t>
            </a:r>
            <a:r>
              <a:rPr lang="en-US" sz="1600" b="1" i="1" dirty="0" err="1">
                <a:latin typeface="Times New Roman" panose="02020603050405020304" pitchFamily="18" charset="0"/>
              </a:rPr>
              <a:t>s</a:t>
            </a:r>
            <a:r>
              <a:rPr lang="en-US" sz="1600" b="1" i="1" baseline="-25000" dirty="0" err="1">
                <a:latin typeface="Times New Roman" panose="02020603050405020304" pitchFamily="18" charset="0"/>
              </a:rPr>
              <a:t>start</a:t>
            </a:r>
            <a:r>
              <a:rPr lang="en-US" sz="1600" dirty="0">
                <a:latin typeface="Times New Roman" panose="02020603050405020304" pitchFamily="18" charset="0"/>
              </a:rPr>
              <a:t> with 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en-U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kumimoji="0" lang="en-US" sz="16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:= 0 and 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bp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sz="1600" b="1" i="1" dirty="0" err="1">
                <a:latin typeface="Times New Roman" panose="02020603050405020304" pitchFamily="18" charset="0"/>
              </a:rPr>
              <a:t>s</a:t>
            </a:r>
            <a:r>
              <a:rPr lang="en-US" sz="1600" b="1" i="1" baseline="-25000" dirty="0" err="1"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:=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(02)  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OPEN </a:t>
            </a:r>
            <a:r>
              <a: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= {</a:t>
            </a:r>
            <a:r>
              <a:rPr kumimoji="0" lang="en-U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kumimoji="0" lang="en-US" sz="16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}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(03)  </a:t>
            </a:r>
            <a:r>
              <a:rPr lang="en-US" sz="1600" i="1" dirty="0">
                <a:latin typeface="Times New Roman" panose="02020603050405020304" pitchFamily="18" charset="0"/>
              </a:rPr>
              <a:t>CLOSED </a:t>
            </a:r>
            <a:r>
              <a:rPr lang="en-US" sz="1600" dirty="0">
                <a:latin typeface="Times New Roman" panose="02020603050405020304" pitchFamily="18" charset="0"/>
              </a:rPr>
              <a:t>:=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(04)  </a:t>
            </a:r>
            <a:r>
              <a:rPr lang="en-US" sz="1600" dirty="0">
                <a:latin typeface="Courier New" panose="02070309020205020404" pitchFamily="49" charset="0"/>
              </a:rPr>
              <a:t>While 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1600" i="1" dirty="0">
                <a:latin typeface="Times New Roman" panose="02020603050405020304" pitchFamily="18" charset="0"/>
              </a:rPr>
              <a:t>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(05)    </a:t>
            </a:r>
            <a:r>
              <a:rPr lang="en-US" sz="1400" b="1" i="1" spc="-10" dirty="0">
                <a:latin typeface="Times New Roman" panose="02020603050405020304" pitchFamily="18" charset="0"/>
              </a:rPr>
              <a:t>s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r>
              <a:rPr lang="ru-RU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argmin</a:t>
            </a:r>
            <a:r>
              <a:rPr lang="en-US" sz="1400" b="1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400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400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z="1400" i="1" spc="-1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ru-RU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(06)    </a:t>
            </a:r>
            <a:r>
              <a:rPr lang="en-US" sz="1600" i="1" dirty="0">
                <a:latin typeface="Times New Roman" panose="02020603050405020304" pitchFamily="18" charset="0"/>
              </a:rPr>
              <a:t>OPEN </a:t>
            </a:r>
            <a:r>
              <a:rPr lang="en-US" sz="1600" dirty="0">
                <a:latin typeface="Times New Roman" panose="02020603050405020304" pitchFamily="18" charset="0"/>
              </a:rPr>
              <a:t>:= </a:t>
            </a:r>
            <a:r>
              <a:rPr lang="en-US" sz="1600" i="1" dirty="0">
                <a:latin typeface="Times New Roman" panose="02020603050405020304" pitchFamily="18" charset="0"/>
              </a:rPr>
              <a:t>OPEN </a:t>
            </a:r>
            <a:r>
              <a:rPr lang="en-US" sz="1600" dirty="0">
                <a:latin typeface="Times New Roman" panose="02020603050405020304" pitchFamily="18" charset="0"/>
              </a:rPr>
              <a:t>\ {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}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(07)  </a:t>
            </a:r>
            <a:r>
              <a:rPr lang="en-US" sz="1600" i="1" dirty="0">
                <a:latin typeface="Times New Roman" panose="02020603050405020304" pitchFamily="18" charset="0"/>
              </a:rPr>
              <a:t>  CLOSED </a:t>
            </a:r>
            <a:r>
              <a:rPr lang="en-US" sz="1600" dirty="0">
                <a:latin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</a:rPr>
              <a:t>=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CLOSED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ru-RU" sz="1600" dirty="0">
                <a:latin typeface="Times New Roman" panose="02020603050405020304" pitchFamily="18" charset="0"/>
              </a:rPr>
              <a:t>{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(08)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 corresponds to goal location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(09)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i="1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GetPathFromBackPointers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latin typeface="Courier New" panose="02070309020205020404" pitchFamily="49" charset="0"/>
              </a:rPr>
              <a:t>	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needed nodes are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far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(10)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ru-RU" sz="1600" i="1" dirty="0">
                <a:latin typeface="Times New Roman" panose="02020603050405020304" pitchFamily="18" charset="0"/>
              </a:rPr>
              <a:t>s'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</a:rPr>
              <a:t>adj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ru-RU" sz="1600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)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//here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is graph vertex, not node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(11)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node corresponding </a:t>
            </a:r>
            <a:r>
              <a:rPr lang="ru-RU" sz="1600" i="1" dirty="0">
                <a:latin typeface="Times New Roman" panose="02020603050405020304" pitchFamily="18" charset="0"/>
              </a:rPr>
              <a:t>s'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to have not been generated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(12)      generate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with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en-US" sz="1600" dirty="0">
                <a:latin typeface="Times New Roman" panose="02020603050405020304" pitchFamily="18" charset="0"/>
              </a:rPr>
              <a:t>) :=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 and </a:t>
            </a:r>
            <a:r>
              <a:rPr lang="en-US" sz="1600" i="1" dirty="0" err="1">
                <a:latin typeface="Times New Roman" panose="02020603050405020304" pitchFamily="18" charset="0"/>
              </a:rPr>
              <a:t>bp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en-US" sz="1600" dirty="0">
                <a:latin typeface="Times New Roman" panose="02020603050405020304" pitchFamily="18" charset="0"/>
              </a:rPr>
              <a:t>) :=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(13)      insert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into 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(14)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Times New Roman" panose="02020603050405020304" pitchFamily="18" charset="0"/>
              </a:rPr>
              <a:t> //</a:t>
            </a:r>
            <a:r>
              <a:rPr lang="en-US" sz="16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s'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is either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OPEN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or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CLOSED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(15)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 &gt;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</a:t>
            </a:r>
            <a:endParaRPr lang="en-US" sz="16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(16)       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)</a:t>
            </a:r>
            <a:r>
              <a:rPr lang="ru-RU" sz="1600" i="1" dirty="0">
                <a:latin typeface="Times New Roman" panose="02020603050405020304" pitchFamily="18" charset="0"/>
              </a:rPr>
              <a:t>=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ru-RU" sz="1600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)	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(17)        update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in 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(18)  </a:t>
            </a:r>
            <a:r>
              <a:rPr lang="en-US" sz="1600" b="1" dirty="0">
                <a:latin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</a:rPr>
              <a:t> path not found</a:t>
            </a:r>
            <a:endParaRPr lang="en-US" sz="1600" dirty="0"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52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DIJKSTRA pseudo-code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94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xmlns="" id="{8B7486CE-3A0E-4FCE-A19E-3F1EBD06D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071" y="1439386"/>
            <a:ext cx="5759649" cy="50426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DijkstraSearch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(01)  Generate node </a:t>
            </a:r>
            <a:r>
              <a:rPr lang="en-US" sz="1600" b="1" i="1" dirty="0" err="1">
                <a:latin typeface="Times New Roman" panose="02020603050405020304" pitchFamily="18" charset="0"/>
              </a:rPr>
              <a:t>s</a:t>
            </a:r>
            <a:r>
              <a:rPr lang="en-US" sz="1600" b="1" i="1" baseline="-25000" dirty="0" err="1">
                <a:latin typeface="Times New Roman" panose="02020603050405020304" pitchFamily="18" charset="0"/>
              </a:rPr>
              <a:t>start</a:t>
            </a:r>
            <a:r>
              <a:rPr lang="en-US" sz="1600" dirty="0">
                <a:latin typeface="Times New Roman" panose="02020603050405020304" pitchFamily="18" charset="0"/>
              </a:rPr>
              <a:t> with 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en-U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kumimoji="0" lang="en-US" sz="16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:= 0 and 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bp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sz="1600" b="1" i="1" dirty="0" err="1">
                <a:latin typeface="Times New Roman" panose="02020603050405020304" pitchFamily="18" charset="0"/>
              </a:rPr>
              <a:t>s</a:t>
            </a:r>
            <a:r>
              <a:rPr lang="en-US" sz="1600" b="1" i="1" baseline="-25000" dirty="0" err="1"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:=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(02)  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OPEN </a:t>
            </a:r>
            <a:r>
              <a: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= {</a:t>
            </a:r>
            <a:r>
              <a:rPr kumimoji="0" lang="en-U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kumimoji="0" lang="en-US" sz="16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}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(03)  </a:t>
            </a:r>
            <a:r>
              <a:rPr lang="en-US" sz="1600" i="1" dirty="0">
                <a:latin typeface="Times New Roman" panose="02020603050405020304" pitchFamily="18" charset="0"/>
              </a:rPr>
              <a:t>CLOSED </a:t>
            </a:r>
            <a:r>
              <a:rPr lang="en-US" sz="1600" dirty="0">
                <a:latin typeface="Times New Roman" panose="02020603050405020304" pitchFamily="18" charset="0"/>
              </a:rPr>
              <a:t>:=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(04)  </a:t>
            </a:r>
            <a:r>
              <a:rPr lang="en-US" sz="1600" dirty="0">
                <a:latin typeface="Courier New" panose="02070309020205020404" pitchFamily="49" charset="0"/>
              </a:rPr>
              <a:t>While 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1600" i="1" dirty="0">
                <a:latin typeface="Times New Roman" panose="02020603050405020304" pitchFamily="18" charset="0"/>
              </a:rPr>
              <a:t>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(05)    </a:t>
            </a:r>
            <a:r>
              <a:rPr lang="en-US" sz="1400" b="1" i="1" spc="-10" dirty="0">
                <a:latin typeface="Times New Roman" panose="02020603050405020304" pitchFamily="18" charset="0"/>
              </a:rPr>
              <a:t>s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r>
              <a:rPr lang="ru-RU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argmin</a:t>
            </a:r>
            <a:r>
              <a:rPr lang="en-US" sz="1400" b="1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400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400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z="1400" i="1" spc="-1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ru-RU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(06)    </a:t>
            </a:r>
            <a:r>
              <a:rPr lang="en-US" sz="1600" i="1" dirty="0">
                <a:latin typeface="Times New Roman" panose="02020603050405020304" pitchFamily="18" charset="0"/>
              </a:rPr>
              <a:t>OPEN </a:t>
            </a:r>
            <a:r>
              <a:rPr lang="en-US" sz="1600" dirty="0">
                <a:latin typeface="Times New Roman" panose="02020603050405020304" pitchFamily="18" charset="0"/>
              </a:rPr>
              <a:t>:= </a:t>
            </a:r>
            <a:r>
              <a:rPr lang="en-US" sz="1600" i="1" dirty="0">
                <a:latin typeface="Times New Roman" panose="02020603050405020304" pitchFamily="18" charset="0"/>
              </a:rPr>
              <a:t>OPEN </a:t>
            </a:r>
            <a:r>
              <a:rPr lang="en-US" sz="1600" dirty="0">
                <a:latin typeface="Times New Roman" panose="02020603050405020304" pitchFamily="18" charset="0"/>
              </a:rPr>
              <a:t>\ {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}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(07)  </a:t>
            </a:r>
            <a:r>
              <a:rPr lang="en-US" sz="1600" i="1" dirty="0">
                <a:latin typeface="Times New Roman" panose="02020603050405020304" pitchFamily="18" charset="0"/>
              </a:rPr>
              <a:t>  CLOSED </a:t>
            </a:r>
            <a:r>
              <a:rPr lang="en-US" sz="1600" dirty="0">
                <a:latin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</a:rPr>
              <a:t>=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CLOSED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ru-RU" sz="1600" dirty="0">
                <a:latin typeface="Times New Roman" panose="02020603050405020304" pitchFamily="18" charset="0"/>
              </a:rPr>
              <a:t>{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(08)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 corresponds to goal location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(09)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i="1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GetPathFromBackPointers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latin typeface="Courier New" panose="02070309020205020404" pitchFamily="49" charset="0"/>
              </a:rPr>
              <a:t>	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needed nodes are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far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(10)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ru-RU" sz="1600" i="1" dirty="0">
                <a:latin typeface="Times New Roman" panose="02020603050405020304" pitchFamily="18" charset="0"/>
              </a:rPr>
              <a:t>s'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</a:rPr>
              <a:t>adj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ru-RU" sz="1600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)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//here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is graph vertex, not node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(11)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node corresponding </a:t>
            </a:r>
            <a:r>
              <a:rPr lang="ru-RU" sz="1600" i="1" dirty="0">
                <a:latin typeface="Times New Roman" panose="02020603050405020304" pitchFamily="18" charset="0"/>
              </a:rPr>
              <a:t>s'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to have not been generated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(12)      generate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with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en-US" sz="1600" dirty="0">
                <a:latin typeface="Times New Roman" panose="02020603050405020304" pitchFamily="18" charset="0"/>
              </a:rPr>
              <a:t>) :=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 and </a:t>
            </a:r>
            <a:r>
              <a:rPr lang="en-US" sz="1600" i="1" dirty="0" err="1">
                <a:latin typeface="Times New Roman" panose="02020603050405020304" pitchFamily="18" charset="0"/>
              </a:rPr>
              <a:t>bp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en-US" sz="1600" dirty="0">
                <a:latin typeface="Times New Roman" panose="02020603050405020304" pitchFamily="18" charset="0"/>
              </a:rPr>
              <a:t>) :=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(13)      insert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into 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(14)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Times New Roman" panose="02020603050405020304" pitchFamily="18" charset="0"/>
              </a:rPr>
              <a:t> //</a:t>
            </a:r>
            <a:r>
              <a:rPr lang="en-US" sz="16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s'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is either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OPEN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or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CLOSED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(15)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 &gt;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</a:t>
            </a:r>
            <a:endParaRPr lang="en-US" sz="16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(16)       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)</a:t>
            </a:r>
            <a:r>
              <a:rPr lang="ru-RU" sz="1600" i="1" dirty="0">
                <a:latin typeface="Times New Roman" panose="02020603050405020304" pitchFamily="18" charset="0"/>
              </a:rPr>
              <a:t>=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ru-RU" sz="1600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)	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(17)        update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in 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(18)  </a:t>
            </a:r>
            <a:r>
              <a:rPr lang="en-US" sz="1600" b="1" dirty="0">
                <a:latin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</a:rPr>
              <a:t> path not found</a:t>
            </a:r>
            <a:endParaRPr lang="en-US" sz="1600" dirty="0"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59A8E26-836C-4475-846B-BAAFFBC9DA9F}"/>
              </a:ext>
            </a:extLst>
          </p:cNvPr>
          <p:cNvSpPr txBox="1"/>
          <p:nvPr/>
        </p:nvSpPr>
        <p:spPr>
          <a:xfrm>
            <a:off x="8321040" y="3429000"/>
            <a:ext cx="387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modify this, taking into account that CLOSED contains nodes with their g-values equal to g*-values (i.e. g-values can not be lowered down)</a:t>
            </a:r>
            <a:endParaRPr lang="ru-RU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C697ABA0-9295-46AE-86B0-3CBC747D90D6}"/>
              </a:ext>
            </a:extLst>
          </p:cNvPr>
          <p:cNvCxnSpPr>
            <a:cxnSpLocks/>
          </p:cNvCxnSpPr>
          <p:nvPr/>
        </p:nvCxnSpPr>
        <p:spPr>
          <a:xfrm flipH="1">
            <a:off x="6390640" y="4450080"/>
            <a:ext cx="19304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94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DIJKSTRA pseudo-code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95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xmlns="" id="{8B7486CE-3A0E-4FCE-A19E-3F1EBD06D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071" y="1439386"/>
            <a:ext cx="5759649" cy="50426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DijkstraSearch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(01)  Generate node </a:t>
            </a:r>
            <a:r>
              <a:rPr lang="en-US" sz="1600" b="1" i="1" dirty="0" err="1">
                <a:latin typeface="Times New Roman" panose="02020603050405020304" pitchFamily="18" charset="0"/>
              </a:rPr>
              <a:t>s</a:t>
            </a:r>
            <a:r>
              <a:rPr lang="en-US" sz="1600" b="1" i="1" baseline="-25000" dirty="0" err="1">
                <a:latin typeface="Times New Roman" panose="02020603050405020304" pitchFamily="18" charset="0"/>
              </a:rPr>
              <a:t>start</a:t>
            </a:r>
            <a:r>
              <a:rPr lang="en-US" sz="1600" dirty="0">
                <a:latin typeface="Times New Roman" panose="02020603050405020304" pitchFamily="18" charset="0"/>
              </a:rPr>
              <a:t> with 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en-U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kumimoji="0" lang="en-US" sz="16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:= 0 and 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bp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sz="1600" b="1" i="1" dirty="0" err="1">
                <a:latin typeface="Times New Roman" panose="02020603050405020304" pitchFamily="18" charset="0"/>
              </a:rPr>
              <a:t>s</a:t>
            </a:r>
            <a:r>
              <a:rPr lang="en-US" sz="1600" b="1" i="1" baseline="-25000" dirty="0" err="1"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:=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(02)  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OPEN </a:t>
            </a:r>
            <a:r>
              <a: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= {</a:t>
            </a:r>
            <a:r>
              <a:rPr kumimoji="0" lang="en-U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kumimoji="0" lang="en-US" sz="16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}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(03)  </a:t>
            </a:r>
            <a:r>
              <a:rPr lang="en-US" sz="1600" i="1" dirty="0">
                <a:latin typeface="Times New Roman" panose="02020603050405020304" pitchFamily="18" charset="0"/>
              </a:rPr>
              <a:t>CLOSED </a:t>
            </a:r>
            <a:r>
              <a:rPr lang="en-US" sz="1600" dirty="0">
                <a:latin typeface="Times New Roman" panose="02020603050405020304" pitchFamily="18" charset="0"/>
              </a:rPr>
              <a:t>:=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(04)  </a:t>
            </a:r>
            <a:r>
              <a:rPr lang="en-US" sz="1600" dirty="0">
                <a:latin typeface="Courier New" panose="02070309020205020404" pitchFamily="49" charset="0"/>
              </a:rPr>
              <a:t>While 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1600" i="1" dirty="0">
                <a:latin typeface="Times New Roman" panose="02020603050405020304" pitchFamily="18" charset="0"/>
              </a:rPr>
              <a:t>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(05)    </a:t>
            </a:r>
            <a:r>
              <a:rPr lang="en-US" sz="1400" b="1" i="1" spc="-10" dirty="0">
                <a:latin typeface="Times New Roman" panose="02020603050405020304" pitchFamily="18" charset="0"/>
              </a:rPr>
              <a:t>s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r>
              <a:rPr lang="ru-RU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argmin</a:t>
            </a:r>
            <a:r>
              <a:rPr lang="en-US" sz="1400" b="1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400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400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z="1400" i="1" spc="-1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ru-RU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(06)    </a:t>
            </a:r>
            <a:r>
              <a:rPr lang="en-US" sz="1600" i="1" dirty="0">
                <a:latin typeface="Times New Roman" panose="02020603050405020304" pitchFamily="18" charset="0"/>
              </a:rPr>
              <a:t>OPEN </a:t>
            </a:r>
            <a:r>
              <a:rPr lang="en-US" sz="1600" dirty="0">
                <a:latin typeface="Times New Roman" panose="02020603050405020304" pitchFamily="18" charset="0"/>
              </a:rPr>
              <a:t>:= </a:t>
            </a:r>
            <a:r>
              <a:rPr lang="en-US" sz="1600" i="1" dirty="0">
                <a:latin typeface="Times New Roman" panose="02020603050405020304" pitchFamily="18" charset="0"/>
              </a:rPr>
              <a:t>OPEN </a:t>
            </a:r>
            <a:r>
              <a:rPr lang="en-US" sz="1600" dirty="0">
                <a:latin typeface="Times New Roman" panose="02020603050405020304" pitchFamily="18" charset="0"/>
              </a:rPr>
              <a:t>\ {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}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(07)  </a:t>
            </a:r>
            <a:r>
              <a:rPr lang="en-US" sz="1600" i="1" dirty="0">
                <a:latin typeface="Times New Roman" panose="02020603050405020304" pitchFamily="18" charset="0"/>
              </a:rPr>
              <a:t>  CLOSED </a:t>
            </a:r>
            <a:r>
              <a:rPr lang="en-US" sz="1600" dirty="0">
                <a:latin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</a:rPr>
              <a:t>=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CLOSED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ru-RU" sz="1600" dirty="0">
                <a:latin typeface="Times New Roman" panose="02020603050405020304" pitchFamily="18" charset="0"/>
              </a:rPr>
              <a:t>{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(08)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 corresponds to goal location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(09)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i="1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GetPathFromBackPointers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latin typeface="Courier New" panose="02070309020205020404" pitchFamily="49" charset="0"/>
              </a:rPr>
              <a:t>	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needed nodes are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far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(10)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ru-RU" sz="1600" i="1" dirty="0">
                <a:latin typeface="Times New Roman" panose="02020603050405020304" pitchFamily="18" charset="0"/>
              </a:rPr>
              <a:t>s'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</a:rPr>
              <a:t>adj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ru-RU" sz="1600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)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//here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is graph vertex, not node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(11)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node corresponding </a:t>
            </a:r>
            <a:r>
              <a:rPr lang="ru-RU" sz="1600" i="1" dirty="0">
                <a:latin typeface="Times New Roman" panose="02020603050405020304" pitchFamily="18" charset="0"/>
              </a:rPr>
              <a:t>s'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to have not been generated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(12)      generate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with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en-US" sz="1600" dirty="0">
                <a:latin typeface="Times New Roman" panose="02020603050405020304" pitchFamily="18" charset="0"/>
              </a:rPr>
              <a:t>) :=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 and </a:t>
            </a:r>
            <a:r>
              <a:rPr lang="en-US" sz="1600" i="1" dirty="0" err="1">
                <a:latin typeface="Times New Roman" panose="02020603050405020304" pitchFamily="18" charset="0"/>
              </a:rPr>
              <a:t>bp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en-US" sz="1600" dirty="0">
                <a:latin typeface="Times New Roman" panose="02020603050405020304" pitchFamily="18" charset="0"/>
              </a:rPr>
              <a:t>) :=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(13)      insert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into 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(14)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Times New Roman" panose="02020603050405020304" pitchFamily="18" charset="0"/>
              </a:rPr>
              <a:t> //</a:t>
            </a:r>
            <a:r>
              <a:rPr lang="en-US" sz="16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s'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is either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OPEN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or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CLOSED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(15)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b="1" i="1" dirty="0">
                <a:latin typeface="Times New Roman" panose="02020603050405020304" pitchFamily="18" charset="0"/>
              </a:rPr>
              <a:t>s’ </a:t>
            </a:r>
            <a:r>
              <a:rPr lang="ru-RU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CLOSED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 &gt;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</a:t>
            </a:r>
            <a:endParaRPr lang="en-US" sz="16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(16)       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)</a:t>
            </a:r>
            <a:r>
              <a:rPr lang="ru-RU" sz="1600" i="1" dirty="0">
                <a:latin typeface="Times New Roman" panose="02020603050405020304" pitchFamily="18" charset="0"/>
              </a:rPr>
              <a:t>=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ru-RU" sz="1600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)	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(17)        update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in 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(18)  </a:t>
            </a:r>
            <a:r>
              <a:rPr lang="en-US" sz="1600" b="1" dirty="0">
                <a:latin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</a:rPr>
              <a:t> path not found</a:t>
            </a:r>
            <a:endParaRPr lang="en-US" sz="1600" dirty="0"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59A8E26-836C-4475-846B-BAAFFBC9DA9F}"/>
              </a:ext>
            </a:extLst>
          </p:cNvPr>
          <p:cNvSpPr txBox="1"/>
          <p:nvPr/>
        </p:nvSpPr>
        <p:spPr>
          <a:xfrm>
            <a:off x="8321040" y="5952235"/>
            <a:ext cx="387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s’ is in CLOSED – continue</a:t>
            </a:r>
            <a:endParaRPr lang="ru-RU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C697ABA0-9295-46AE-86B0-3CBC747D90D6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4216400" y="5531526"/>
            <a:ext cx="4104640" cy="60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1982E68-9879-44F9-BA26-1B65E32F9D65}"/>
              </a:ext>
            </a:extLst>
          </p:cNvPr>
          <p:cNvSpPr txBox="1"/>
          <p:nvPr/>
        </p:nvSpPr>
        <p:spPr>
          <a:xfrm>
            <a:off x="8321040" y="3429000"/>
            <a:ext cx="387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modify this, taking into account that CLOSED contains nodes with their g-values equal to g*-values (i.e. g-values can not be lowered down)</a:t>
            </a:r>
            <a:endParaRPr lang="ru-R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3E8FD418-069F-4098-9310-04F7573164BE}"/>
              </a:ext>
            </a:extLst>
          </p:cNvPr>
          <p:cNvCxnSpPr>
            <a:cxnSpLocks/>
          </p:cNvCxnSpPr>
          <p:nvPr/>
        </p:nvCxnSpPr>
        <p:spPr>
          <a:xfrm flipH="1">
            <a:off x="6390640" y="4450080"/>
            <a:ext cx="19304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17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Dijkstra properties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96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xmlns="" id="{1CA1B6AF-BF1E-4B74-8A08-E680610E55FB}"/>
              </a:ext>
            </a:extLst>
          </p:cNvPr>
          <p:cNvSpPr txBox="1">
            <a:spLocks/>
          </p:cNvSpPr>
          <p:nvPr/>
        </p:nvSpPr>
        <p:spPr>
          <a:xfrm>
            <a:off x="1170302" y="1726934"/>
            <a:ext cx="10235552" cy="450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Sound</a:t>
            </a:r>
          </a:p>
          <a:p>
            <a:pPr marL="288036" lvl="3" indent="0">
              <a:buNone/>
            </a:pPr>
            <a:r>
              <a:rPr lang="en-US" sz="3600" dirty="0">
                <a:cs typeface="Times New Roman" panose="02020603050405020304" pitchFamily="18" charset="0"/>
              </a:rPr>
              <a:t>	</a:t>
            </a:r>
            <a:r>
              <a:rPr lang="en-US" sz="3600" b="0" dirty="0">
                <a:cs typeface="Times New Roman" panose="02020603050405020304" pitchFamily="18" charset="0"/>
              </a:rPr>
              <a:t>the returned solution is a valid path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Complete</a:t>
            </a:r>
          </a:p>
          <a:p>
            <a:pPr marL="0" indent="0"/>
            <a:r>
              <a:rPr lang="en-US" sz="3600" b="0" dirty="0">
                <a:cs typeface="Times New Roman" panose="02020603050405020304" pitchFamily="18" charset="0"/>
              </a:rPr>
              <a:t>	it returns a solution </a:t>
            </a:r>
            <a:r>
              <a:rPr lang="en-US" sz="3600" b="0" i="1" dirty="0" err="1">
                <a:cs typeface="Times New Roman" panose="02020603050405020304" pitchFamily="18" charset="0"/>
              </a:rPr>
              <a:t>iff</a:t>
            </a:r>
            <a:r>
              <a:rPr lang="en-US" sz="3600" b="0" dirty="0">
                <a:cs typeface="Times New Roman" panose="02020603050405020304" pitchFamily="18" charset="0"/>
              </a:rPr>
              <a:t> one exists</a:t>
            </a:r>
          </a:p>
          <a:p>
            <a:pPr marL="0" indent="0"/>
            <a:r>
              <a:rPr lang="en-US" sz="3600" b="0" dirty="0">
                <a:cs typeface="Times New Roman" panose="02020603050405020304" pitchFamily="18" charset="0"/>
              </a:rPr>
              <a:t>	it returns </a:t>
            </a:r>
            <a:r>
              <a:rPr lang="en-US" sz="3600" b="0" i="1" dirty="0">
                <a:cs typeface="Times New Roman" panose="02020603050405020304" pitchFamily="18" charset="0"/>
              </a:rPr>
              <a:t>“</a:t>
            </a:r>
            <a:r>
              <a:rPr lang="en-US" sz="3600" b="0" dirty="0">
                <a:cs typeface="Times New Roman" panose="02020603050405020304" pitchFamily="18" charset="0"/>
              </a:rPr>
              <a:t>failure</a:t>
            </a:r>
            <a:r>
              <a:rPr lang="en-US" sz="3600" b="0" i="1" dirty="0">
                <a:cs typeface="Times New Roman" panose="02020603050405020304" pitchFamily="18" charset="0"/>
              </a:rPr>
              <a:t>”</a:t>
            </a:r>
            <a:r>
              <a:rPr lang="en-US" sz="3600" b="0" dirty="0">
                <a:cs typeface="Times New Roman" panose="02020603050405020304" pitchFamily="18" charset="0"/>
              </a:rPr>
              <a:t> </a:t>
            </a:r>
            <a:r>
              <a:rPr lang="en-US" sz="3600" b="0" i="1" dirty="0" err="1">
                <a:cs typeface="Times New Roman" panose="02020603050405020304" pitchFamily="18" charset="0"/>
              </a:rPr>
              <a:t>iff</a:t>
            </a:r>
            <a:r>
              <a:rPr lang="en-US" sz="3600" b="0" dirty="0">
                <a:cs typeface="Times New Roman" panose="02020603050405020304" pitchFamily="18" charset="0"/>
              </a:rPr>
              <a:t> no solution exists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Optimal</a:t>
            </a:r>
          </a:p>
          <a:p>
            <a:pPr marL="0" indent="0"/>
            <a:r>
              <a:rPr lang="en-US" sz="3600" b="0" dirty="0">
                <a:cs typeface="Times New Roman" panose="02020603050405020304" pitchFamily="18" charset="0"/>
              </a:rPr>
              <a:t>	The cost of the solution is minimal</a:t>
            </a:r>
            <a:endParaRPr lang="en-US" sz="2400" b="0" dirty="0">
              <a:cs typeface="Times New Roman" panose="02020603050405020304" pitchFamily="18" charset="0"/>
            </a:endParaRPr>
          </a:p>
          <a:p>
            <a:endParaRPr lang="en-US" sz="3600" b="0" dirty="0">
              <a:cs typeface="Times New Roman" panose="02020603050405020304" pitchFamily="18" charset="0"/>
            </a:endParaRPr>
          </a:p>
          <a:p>
            <a:endParaRPr lang="en-US" sz="36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40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What’s wrong with </a:t>
            </a:r>
            <a:r>
              <a:rPr lang="en-US" dirty="0" err="1"/>
              <a:t>dijkstra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97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xmlns="" id="{1CA1B6AF-BF1E-4B74-8A08-E680610E55FB}"/>
              </a:ext>
            </a:extLst>
          </p:cNvPr>
          <p:cNvSpPr txBox="1">
            <a:spLocks/>
          </p:cNvSpPr>
          <p:nvPr/>
        </p:nvSpPr>
        <p:spPr>
          <a:xfrm>
            <a:off x="1170302" y="1726934"/>
            <a:ext cx="10235552" cy="450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600" dirty="0">
                <a:solidFill>
                  <a:srgbClr val="00B0F0"/>
                </a:solidFill>
                <a:cs typeface="Times New Roman" panose="02020603050405020304" pitchFamily="18" charset="0"/>
              </a:rPr>
              <a:t>???</a:t>
            </a:r>
            <a:endParaRPr lang="en-US" sz="3600" dirty="0">
              <a:solidFill>
                <a:srgbClr val="00B0F0"/>
              </a:solidFill>
              <a:cs typeface="Times New Roman" panose="02020603050405020304" pitchFamily="18" charset="0"/>
            </a:endParaRPr>
          </a:p>
          <a:p>
            <a:endParaRPr lang="en-US" sz="36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9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What’s wrong with </a:t>
            </a:r>
            <a:r>
              <a:rPr lang="en-US" dirty="0" err="1"/>
              <a:t>dijkstra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98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xmlns="" id="{1CA1B6AF-BF1E-4B74-8A08-E680610E55FB}"/>
              </a:ext>
            </a:extLst>
          </p:cNvPr>
          <p:cNvSpPr txBox="1">
            <a:spLocks/>
          </p:cNvSpPr>
          <p:nvPr/>
        </p:nvSpPr>
        <p:spPr>
          <a:xfrm>
            <a:off x="6847841" y="1499963"/>
            <a:ext cx="4558013" cy="4509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3600" b="0" dirty="0">
                <a:solidFill>
                  <a:srgbClr val="FF0000"/>
                </a:solidFill>
                <a:cs typeface="Times New Roman" panose="02020603050405020304" pitchFamily="18" charset="0"/>
              </a:rPr>
              <a:t>Number of expansions </a:t>
            </a:r>
            <a:r>
              <a:rPr lang="en-US" sz="3600" b="0" dirty="0">
                <a:cs typeface="Times New Roman" panose="02020603050405020304" pitchFamily="18" charset="0"/>
              </a:rPr>
              <a:t>(=steps, =time, =memory) </a:t>
            </a:r>
            <a:r>
              <a:rPr lang="en-US" sz="3600" b="0" dirty="0">
                <a:solidFill>
                  <a:srgbClr val="FF0000"/>
                </a:solidFill>
                <a:cs typeface="Times New Roman" panose="02020603050405020304" pitchFamily="18" charset="0"/>
              </a:rPr>
              <a:t>can be large</a:t>
            </a:r>
          </a:p>
          <a:p>
            <a:pPr marL="0" indent="0"/>
            <a:endParaRPr lang="en-US" sz="3600" b="0" dirty="0">
              <a:cs typeface="Times New Roman" panose="02020603050405020304" pitchFamily="18" charset="0"/>
            </a:endParaRPr>
          </a:p>
          <a:p>
            <a:pPr marL="0" indent="0"/>
            <a:r>
              <a:rPr lang="en-US" sz="3600" dirty="0">
                <a:solidFill>
                  <a:srgbClr val="00B0F0"/>
                </a:solidFill>
                <a:cs typeface="Times New Roman" panose="02020603050405020304" pitchFamily="18" charset="0"/>
              </a:rPr>
              <a:t>Can we lower down the number of expanded nodes?</a:t>
            </a:r>
          </a:p>
          <a:p>
            <a:pPr marL="0" indent="0"/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And still provide guarantees of completeness/optimality?</a:t>
            </a:r>
          </a:p>
        </p:txBody>
      </p:sp>
      <p:pic>
        <p:nvPicPr>
          <p:cNvPr id="9" name="Picture 2" descr="3">
            <a:extLst>
              <a:ext uri="{FF2B5EF4-FFF2-40B4-BE49-F238E27FC236}">
                <a16:creationId xmlns:a16="http://schemas.microsoft.com/office/drawing/2014/main" xmlns="" id="{6E9F1C71-27C8-4527-B1DA-788995403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87" y="1499963"/>
            <a:ext cx="4255076" cy="425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60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Focusing the search with heuristics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99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A7A0671-BA7C-4938-A0D7-B879080CF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69430"/>
            <a:ext cx="9905999" cy="126999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f(s) </a:t>
            </a:r>
            <a:r>
              <a:rPr lang="en-US" dirty="0"/>
              <a:t>= g(s) + </a:t>
            </a:r>
            <a:r>
              <a:rPr lang="en-US" b="1" dirty="0"/>
              <a:t>h(s)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g(s) – cost from </a:t>
            </a:r>
            <a:r>
              <a:rPr lang="en-US" i="1" dirty="0">
                <a:solidFill>
                  <a:srgbClr val="00B0F0"/>
                </a:solidFill>
              </a:rPr>
              <a:t>start</a:t>
            </a:r>
            <a:r>
              <a:rPr lang="en-US" dirty="0">
                <a:solidFill>
                  <a:srgbClr val="00B0F0"/>
                </a:solidFill>
              </a:rPr>
              <a:t> to </a:t>
            </a:r>
            <a:r>
              <a:rPr lang="en-US" i="1" dirty="0">
                <a:solidFill>
                  <a:srgbClr val="00B0F0"/>
                </a:solidFill>
              </a:rPr>
              <a:t>s</a:t>
            </a:r>
            <a:r>
              <a:rPr lang="en-US" i="1" dirty="0"/>
              <a:t>					</a:t>
            </a:r>
            <a:r>
              <a:rPr lang="en-US" b="1" dirty="0">
                <a:solidFill>
                  <a:srgbClr val="7030A0"/>
                </a:solidFill>
              </a:rPr>
              <a:t>h(s)</a:t>
            </a:r>
            <a:r>
              <a:rPr lang="en-US" dirty="0">
                <a:solidFill>
                  <a:srgbClr val="7030A0"/>
                </a:solidFill>
              </a:rPr>
              <a:t> – </a:t>
            </a:r>
            <a:r>
              <a:rPr lang="en-US" u="sng" dirty="0">
                <a:solidFill>
                  <a:srgbClr val="7030A0"/>
                </a:solidFill>
              </a:rPr>
              <a:t>estimate</a:t>
            </a:r>
            <a:r>
              <a:rPr lang="en-US" dirty="0">
                <a:solidFill>
                  <a:srgbClr val="7030A0"/>
                </a:solidFill>
              </a:rPr>
              <a:t> of the cost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							from </a:t>
            </a:r>
            <a:r>
              <a:rPr lang="en-US" i="1" dirty="0">
                <a:solidFill>
                  <a:srgbClr val="7030A0"/>
                </a:solidFill>
              </a:rPr>
              <a:t>s</a:t>
            </a:r>
            <a:r>
              <a:rPr lang="en-US" dirty="0">
                <a:solidFill>
                  <a:srgbClr val="7030A0"/>
                </a:solidFill>
              </a:rPr>
              <a:t> to </a:t>
            </a:r>
            <a:r>
              <a:rPr lang="en-US" i="1" dirty="0">
                <a:solidFill>
                  <a:srgbClr val="7030A0"/>
                </a:solidFill>
              </a:rPr>
              <a:t>goal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0A255B4-85EF-417A-8AD7-B5F71A1F53CF}"/>
              </a:ext>
            </a:extLst>
          </p:cNvPr>
          <p:cNvSpPr txBox="1"/>
          <p:nvPr/>
        </p:nvSpPr>
        <p:spPr>
          <a:xfrm>
            <a:off x="1270000" y="2890891"/>
            <a:ext cx="3460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cost is computed by</a:t>
            </a:r>
            <a:br>
              <a:rPr lang="en-US" dirty="0"/>
            </a:br>
            <a:r>
              <a:rPr lang="en-US" dirty="0"/>
              <a:t>the search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updated as search goes on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182F40C-A362-4558-B0EC-5355159F0D59}"/>
              </a:ext>
            </a:extLst>
          </p:cNvPr>
          <p:cNvSpPr txBox="1"/>
          <p:nvPr/>
        </p:nvSpPr>
        <p:spPr>
          <a:xfrm>
            <a:off x="7355840" y="2839429"/>
            <a:ext cx="3366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an </a:t>
            </a:r>
            <a:r>
              <a:rPr lang="en-US" b="1" dirty="0"/>
              <a:t>educated guess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NOT (typically) updated as</a:t>
            </a:r>
            <a:br>
              <a:rPr lang="en-US" dirty="0"/>
            </a:br>
            <a:r>
              <a:rPr lang="en-US" dirty="0"/>
              <a:t>search goes on</a:t>
            </a:r>
            <a:endParaRPr lang="ru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E02DA67-B8D6-4C79-AA29-941EA2DFC9C1}"/>
              </a:ext>
            </a:extLst>
          </p:cNvPr>
          <p:cNvSpPr/>
          <p:nvPr/>
        </p:nvSpPr>
        <p:spPr>
          <a:xfrm>
            <a:off x="5762186" y="3489837"/>
            <a:ext cx="389821" cy="1269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00A7FBF-8BEE-406A-BA56-F40E86C43A10}"/>
              </a:ext>
            </a:extLst>
          </p:cNvPr>
          <p:cNvSpPr/>
          <p:nvPr/>
        </p:nvSpPr>
        <p:spPr>
          <a:xfrm>
            <a:off x="6629527" y="3926717"/>
            <a:ext cx="122936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8A04B0A0-D9E7-4605-9A5C-095A2DB1F226}"/>
              </a:ext>
            </a:extLst>
          </p:cNvPr>
          <p:cNvSpPr/>
          <p:nvPr/>
        </p:nvSpPr>
        <p:spPr>
          <a:xfrm>
            <a:off x="4607687" y="4109597"/>
            <a:ext cx="121920" cy="121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7C50E839-DB12-483A-8C13-EA46599091FC}"/>
              </a:ext>
            </a:extLst>
          </p:cNvPr>
          <p:cNvSpPr/>
          <p:nvPr/>
        </p:nvSpPr>
        <p:spPr>
          <a:xfrm>
            <a:off x="7513447" y="4363597"/>
            <a:ext cx="121920" cy="121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0A90516-8673-4CEC-BB04-AA87047E9C91}"/>
              </a:ext>
            </a:extLst>
          </p:cNvPr>
          <p:cNvSpPr txBox="1"/>
          <p:nvPr/>
        </p:nvSpPr>
        <p:spPr>
          <a:xfrm>
            <a:off x="4353632" y="4239891"/>
            <a:ext cx="59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55E5E23-9559-434B-BAA8-6E6B48600D0A}"/>
              </a:ext>
            </a:extLst>
          </p:cNvPr>
          <p:cNvSpPr txBox="1"/>
          <p:nvPr/>
        </p:nvSpPr>
        <p:spPr>
          <a:xfrm>
            <a:off x="7276985" y="446519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  <a:endParaRPr lang="ru-R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FAA3F518-CE7D-4E5A-AE90-3CCD266621AE}"/>
              </a:ext>
            </a:extLst>
          </p:cNvPr>
          <p:cNvCxnSpPr>
            <a:stCxn id="15" idx="0"/>
          </p:cNvCxnSpPr>
          <p:nvPr/>
        </p:nvCxnSpPr>
        <p:spPr>
          <a:xfrm flipV="1">
            <a:off x="4668647" y="3337437"/>
            <a:ext cx="812800" cy="7721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4528780F-EC8E-488E-811D-6FF122D4E735}"/>
              </a:ext>
            </a:extLst>
          </p:cNvPr>
          <p:cNvCxnSpPr>
            <a:cxnSpLocks/>
          </p:cNvCxnSpPr>
          <p:nvPr/>
        </p:nvCxnSpPr>
        <p:spPr>
          <a:xfrm>
            <a:off x="5425995" y="3337437"/>
            <a:ext cx="860846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31B0E37A-2BBD-4D37-B54E-64A2FC312CF5}"/>
              </a:ext>
            </a:extLst>
          </p:cNvPr>
          <p:cNvCxnSpPr>
            <a:cxnSpLocks/>
          </p:cNvCxnSpPr>
          <p:nvPr/>
        </p:nvCxnSpPr>
        <p:spPr>
          <a:xfrm>
            <a:off x="6286841" y="3337437"/>
            <a:ext cx="596686" cy="35560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D12C9C34-4C4E-42FB-A4C6-541B18604012}"/>
              </a:ext>
            </a:extLst>
          </p:cNvPr>
          <p:cNvSpPr/>
          <p:nvPr/>
        </p:nvSpPr>
        <p:spPr>
          <a:xfrm>
            <a:off x="6822567" y="3652397"/>
            <a:ext cx="121920" cy="121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321E5B8-1A96-425A-AFF7-66A9ED7B367D}"/>
              </a:ext>
            </a:extLst>
          </p:cNvPr>
          <p:cNvSpPr txBox="1"/>
          <p:nvPr/>
        </p:nvSpPr>
        <p:spPr>
          <a:xfrm>
            <a:off x="6908794" y="35152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02D291B2-820E-4D18-800B-4288122FF3C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925078" y="3733677"/>
            <a:ext cx="606224" cy="647775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rgbClr val="F2F2F2"/>
      </a:dk1>
      <a:lt1>
        <a:srgbClr val="262626"/>
      </a:lt1>
      <a:dk2>
        <a:srgbClr val="FFFFFF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21419</TotalTime>
  <Words>8380</Words>
  <Application>Microsoft Office PowerPoint</Application>
  <PresentationFormat>Широкоэкранный</PresentationFormat>
  <Paragraphs>2577</Paragraphs>
  <Slides>105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105</vt:i4>
      </vt:variant>
    </vt:vector>
  </HeadingPairs>
  <TitlesOfParts>
    <vt:vector size="116" baseType="lpstr">
      <vt:lpstr>Arial</vt:lpstr>
      <vt:lpstr>Calibri</vt:lpstr>
      <vt:lpstr>Courier New</vt:lpstr>
      <vt:lpstr>Symbol</vt:lpstr>
      <vt:lpstr>Times New Roman</vt:lpstr>
      <vt:lpstr>Trebuchet MS</vt:lpstr>
      <vt:lpstr>Tw Cen MT</vt:lpstr>
      <vt:lpstr>Wingdings</vt:lpstr>
      <vt:lpstr>Circuit</vt:lpstr>
      <vt:lpstr>Visio</vt:lpstr>
      <vt:lpstr>Формула</vt:lpstr>
      <vt:lpstr>Методы эвристического планирования (2/…)</vt:lpstr>
      <vt:lpstr>Планирование траектории</vt:lpstr>
      <vt:lpstr>Планирование траектории как задача поиска пути на графе</vt:lpstr>
      <vt:lpstr>Grid – regular tessellation of the workspace</vt:lpstr>
      <vt:lpstr>Path planning task</vt:lpstr>
      <vt:lpstr>G*-value</vt:lpstr>
      <vt:lpstr>G*-value</vt:lpstr>
      <vt:lpstr>G*-value</vt:lpstr>
      <vt:lpstr>G*-value</vt:lpstr>
      <vt:lpstr>G*-value</vt:lpstr>
      <vt:lpstr>G*-value</vt:lpstr>
      <vt:lpstr>G*-value</vt:lpstr>
      <vt:lpstr>G*-value</vt:lpstr>
      <vt:lpstr>G*-value</vt:lpstr>
      <vt:lpstr>Estimating G*-values: expansion</vt:lpstr>
      <vt:lpstr>Estimating G*-values: expansion</vt:lpstr>
      <vt:lpstr>Estimating G*-values: expansion</vt:lpstr>
      <vt:lpstr>Estimating G*-values: expansion</vt:lpstr>
      <vt:lpstr>Estimating G*-values: expansion</vt:lpstr>
      <vt:lpstr>Estimating G*-values: expansion</vt:lpstr>
      <vt:lpstr>Pathfinding = expansions</vt:lpstr>
      <vt:lpstr>Pathfinding = expansions</vt:lpstr>
      <vt:lpstr>Pathfinding = expansions</vt:lpstr>
      <vt:lpstr>Pathfinding = expansions</vt:lpstr>
      <vt:lpstr>Systematic expansions</vt:lpstr>
      <vt:lpstr>Systematic expansions</vt:lpstr>
      <vt:lpstr>Systematic expansions</vt:lpstr>
      <vt:lpstr>Systematic expansions</vt:lpstr>
      <vt:lpstr>Systematic expansions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Running example : Observations questions</vt:lpstr>
      <vt:lpstr>Running example : Observations questions</vt:lpstr>
      <vt:lpstr>Running example : Observations questions</vt:lpstr>
      <vt:lpstr>Running example : Observations questions</vt:lpstr>
      <vt:lpstr>Running example : Observations questions</vt:lpstr>
      <vt:lpstr>Running example : Observations questions</vt:lpstr>
      <vt:lpstr>Running example : Observations questions</vt:lpstr>
      <vt:lpstr>Running example : Observations questions</vt:lpstr>
      <vt:lpstr>Running example : Observations questions</vt:lpstr>
      <vt:lpstr>Running example : Observations questions</vt:lpstr>
      <vt:lpstr>Running example : Observations questions</vt:lpstr>
      <vt:lpstr>Running example : Observations questions</vt:lpstr>
      <vt:lpstr>Running example : Observations questions</vt:lpstr>
      <vt:lpstr>Running example : Observations questions</vt:lpstr>
      <vt:lpstr>Running example : Observations questions</vt:lpstr>
      <vt:lpstr>Running example : Observations questions</vt:lpstr>
      <vt:lpstr>Running example : Observations questions</vt:lpstr>
      <vt:lpstr>Running example : Observations questions</vt:lpstr>
      <vt:lpstr>Running example : Observations questions</vt:lpstr>
      <vt:lpstr>Running example : Observations questions</vt:lpstr>
      <vt:lpstr>Running example : Observations questions</vt:lpstr>
      <vt:lpstr>Running example : Observations questions</vt:lpstr>
      <vt:lpstr>Running example : Observations questions</vt:lpstr>
      <vt:lpstr>Implementation questions?</vt:lpstr>
      <vt:lpstr>Implementation questions?</vt:lpstr>
      <vt:lpstr>Implementation questions?</vt:lpstr>
      <vt:lpstr>Implementation questions?</vt:lpstr>
      <vt:lpstr>Implementation questions?</vt:lpstr>
      <vt:lpstr>Path finding as tree search</vt:lpstr>
      <vt:lpstr>Path finding as tree search with Duplicate detection</vt:lpstr>
      <vt:lpstr>Path finding as tree search with Duplicate detection</vt:lpstr>
      <vt:lpstr>Path finding as tree search with Duplicate detection</vt:lpstr>
      <vt:lpstr>Path finding as tree search with Duplicate detection</vt:lpstr>
      <vt:lpstr>QUiz</vt:lpstr>
      <vt:lpstr>DIJKSTRA pseudo-code</vt:lpstr>
      <vt:lpstr>DIJKSTRA pseudo-code</vt:lpstr>
      <vt:lpstr>DIJKSTRA pseudo-code</vt:lpstr>
      <vt:lpstr>Dijkstra properties</vt:lpstr>
      <vt:lpstr>What’s wrong with dijkstra</vt:lpstr>
      <vt:lpstr>What’s wrong with dijkstra</vt:lpstr>
      <vt:lpstr>Focusing the search with heuristics</vt:lpstr>
      <vt:lpstr>Focusing the search with heuristics</vt:lpstr>
      <vt:lpstr>HS pseudocode pseudo-code</vt:lpstr>
      <vt:lpstr>HS pseudocode pseudo-code</vt:lpstr>
      <vt:lpstr>HS pseudocode pseudo-code</vt:lpstr>
      <vt:lpstr>HS pseudocode pseudo-code</vt:lpstr>
      <vt:lpstr>To be continued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Konstantin Yakovlev</dc:creator>
  <cp:lastModifiedBy>Антон Андрейчук</cp:lastModifiedBy>
  <cp:revision>173</cp:revision>
  <dcterms:created xsi:type="dcterms:W3CDTF">2019-03-22T17:25:56Z</dcterms:created>
  <dcterms:modified xsi:type="dcterms:W3CDTF">2021-07-07T10:04:29Z</dcterms:modified>
</cp:coreProperties>
</file>