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0"/>
  </p:notesMasterIdLst>
  <p:sldIdLst>
    <p:sldId id="1019" r:id="rId2"/>
    <p:sldId id="911" r:id="rId3"/>
    <p:sldId id="361" r:id="rId4"/>
    <p:sldId id="365" r:id="rId5"/>
    <p:sldId id="898" r:id="rId6"/>
    <p:sldId id="899" r:id="rId7"/>
    <p:sldId id="917" r:id="rId8"/>
    <p:sldId id="933" r:id="rId9"/>
    <p:sldId id="1020" r:id="rId10"/>
    <p:sldId id="1021" r:id="rId11"/>
    <p:sldId id="1022" r:id="rId12"/>
    <p:sldId id="1023" r:id="rId13"/>
    <p:sldId id="1024" r:id="rId14"/>
    <p:sldId id="1005" r:id="rId15"/>
    <p:sldId id="1003" r:id="rId16"/>
    <p:sldId id="1006" r:id="rId17"/>
    <p:sldId id="1007" r:id="rId18"/>
    <p:sldId id="1008" r:id="rId19"/>
    <p:sldId id="1009" r:id="rId20"/>
    <p:sldId id="1010" r:id="rId21"/>
    <p:sldId id="1011" r:id="rId22"/>
    <p:sldId id="1012" r:id="rId23"/>
    <p:sldId id="1013" r:id="rId24"/>
    <p:sldId id="1026" r:id="rId25"/>
    <p:sldId id="1027" r:id="rId26"/>
    <p:sldId id="1028" r:id="rId27"/>
    <p:sldId id="458" r:id="rId28"/>
    <p:sldId id="1030" r:id="rId29"/>
    <p:sldId id="1032" r:id="rId30"/>
    <p:sldId id="1035" r:id="rId31"/>
    <p:sldId id="1036" r:id="rId32"/>
    <p:sldId id="1033" r:id="rId33"/>
    <p:sldId id="1037" r:id="rId34"/>
    <p:sldId id="1038" r:id="rId35"/>
    <p:sldId id="1034" r:id="rId36"/>
    <p:sldId id="1040" r:id="rId37"/>
    <p:sldId id="1039" r:id="rId38"/>
    <p:sldId id="1031" r:id="rId39"/>
    <p:sldId id="1042" r:id="rId40"/>
    <p:sldId id="1044" r:id="rId41"/>
    <p:sldId id="1041" r:id="rId42"/>
    <p:sldId id="1043" r:id="rId43"/>
    <p:sldId id="1029" r:id="rId44"/>
    <p:sldId id="1014" r:id="rId45"/>
    <p:sldId id="1045" r:id="rId46"/>
    <p:sldId id="1046" r:id="rId47"/>
    <p:sldId id="1047" r:id="rId48"/>
    <p:sldId id="92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stantin" initials="K" lastIdx="2" clrIdx="0">
    <p:extLst>
      <p:ext uri="{19B8F6BF-5375-455C-9EA6-DF929625EA0E}">
        <p15:presenceInfo xmlns:p15="http://schemas.microsoft.com/office/powerpoint/2012/main" userId="Konstan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946BB-7753-43F4-BC41-D0D4089BB597}" type="datetimeFigureOut">
              <a:rPr lang="ru-RU" smtClean="0"/>
              <a:t>09.07.2021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CCF0-C204-4261-B965-C8711208B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02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072211-ABFA-4822-902F-C8CBA88AC947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FACC-726A-4DF4-80F0-BC260CA08FEC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A185-4DF2-4049-B59F-BB824B592DD6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C71D-584F-4875-990B-A27B1BF41C4B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A8FB-00D6-49A5-846B-368341326550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EDD3-6E06-4CF6-A76A-4ED78A891FB6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2B6C-3A47-4924-8E70-3E2D66CE80A7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4B03-FF92-4E15-9162-94933327561B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5CBA-CE46-4E5E-AD67-199D89BB37A5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FBE3-5987-424A-A065-A06E7469D57A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9ADC-CDEE-4E4B-8B11-7EA268EDA002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928D-EB17-4B34-84CE-9D8C8B55B776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56FF-D8C3-49B5-89E5-BAE4A849294B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6A07-9CB8-4BD6-8EE6-53C36B390E4F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19E8-49D8-4D55-85D6-EE6173F97C4B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860-470B-4CF3-97BF-3E6EC22950F6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8DA9-E7CD-4C96-9B95-4188262AC08C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8048-5796-4174-A2D9-42CB764354A3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A8FC17-ED57-44E0-9550-C9BBD34FE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Методы эвристического планирования</a:t>
            </a:r>
            <a:r>
              <a:rPr lang="en-US" b="1" dirty="0"/>
              <a:t> (3/…)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314CD4-7845-43C0-B1A9-76383BCE1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Алгоритм </a:t>
            </a:r>
            <a:r>
              <a:rPr lang="en-US" b="1" dirty="0"/>
              <a:t>A*</a:t>
            </a:r>
          </a:p>
          <a:p>
            <a:r>
              <a:rPr lang="ru-RU" b="1" dirty="0"/>
              <a:t>Основные свойства эвристических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16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 as tree search</a:t>
            </a:r>
            <a:r>
              <a:rPr lang="ru-RU" dirty="0"/>
              <a:t> </a:t>
            </a:r>
            <a:r>
              <a:rPr lang="en-US" dirty="0"/>
              <a:t>with Duplicate detection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10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4FDC88-41DE-4BEC-94AF-859048B8DC0D}"/>
              </a:ext>
            </a:extLst>
          </p:cNvPr>
          <p:cNvSpPr txBox="1"/>
          <p:nvPr/>
        </p:nvSpPr>
        <p:spPr>
          <a:xfrm>
            <a:off x="4563249" y="206588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A4887C-EF01-499D-96B3-589010D57CA3}"/>
              </a:ext>
            </a:extLst>
          </p:cNvPr>
          <p:cNvSpPr txBox="1"/>
          <p:nvPr/>
        </p:nvSpPr>
        <p:spPr>
          <a:xfrm>
            <a:off x="2598716" y="277770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B4DABE-6B31-4DA9-A83D-B3DC6957CB89}"/>
              </a:ext>
            </a:extLst>
          </p:cNvPr>
          <p:cNvSpPr txBox="1"/>
          <p:nvPr/>
        </p:nvSpPr>
        <p:spPr>
          <a:xfrm>
            <a:off x="4574537" y="30853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B4B0A7B-2EC7-4971-B21F-105DEE429596}"/>
              </a:ext>
            </a:extLst>
          </p:cNvPr>
          <p:cNvSpPr txBox="1"/>
          <p:nvPr/>
        </p:nvSpPr>
        <p:spPr>
          <a:xfrm>
            <a:off x="6374601" y="296236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  <a:endParaRPr lang="ru-RU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D5061EED-7B53-49A1-AB88-41539C733942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>
            <a:off x="3025436" y="2250552"/>
            <a:ext cx="1537813" cy="71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2E67B7E1-8BFD-4DD9-AB36-816308054B3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4787897" y="2435218"/>
            <a:ext cx="734" cy="6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5A2A5F97-BFCF-41B3-A0E9-22438935B29E}"/>
              </a:ext>
            </a:extLst>
          </p:cNvPr>
          <p:cNvCxnSpPr>
            <a:cxnSpLocks/>
            <a:stCxn id="2" idx="3"/>
            <a:endCxn id="73" idx="1"/>
          </p:cNvCxnSpPr>
          <p:nvPr/>
        </p:nvCxnSpPr>
        <p:spPr>
          <a:xfrm>
            <a:off x="5014013" y="2250552"/>
            <a:ext cx="1360588" cy="8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50A181A-A1E0-43B5-8B6C-542D55D0B020}"/>
              </a:ext>
            </a:extLst>
          </p:cNvPr>
          <p:cNvSpPr txBox="1"/>
          <p:nvPr/>
        </p:nvSpPr>
        <p:spPr>
          <a:xfrm>
            <a:off x="1427192" y="422399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  <a:endParaRPr lang="ru-RU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9B3CA5F3-61AE-4B8E-ADF9-E9B6C52AE9F1}"/>
              </a:ext>
            </a:extLst>
          </p:cNvPr>
          <p:cNvSpPr txBox="1"/>
          <p:nvPr/>
        </p:nvSpPr>
        <p:spPr>
          <a:xfrm>
            <a:off x="3578880" y="42922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  <a:endParaRPr lang="ru-R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4E428E0F-F68F-4EAC-924D-9E0E144D5C57}"/>
              </a:ext>
            </a:extLst>
          </p:cNvPr>
          <p:cNvCxnSpPr>
            <a:cxnSpLocks/>
            <a:stCxn id="4" idx="2"/>
            <a:endCxn id="90" idx="3"/>
          </p:cNvCxnSpPr>
          <p:nvPr/>
        </p:nvCxnSpPr>
        <p:spPr>
          <a:xfrm flipH="1">
            <a:off x="1877956" y="3147033"/>
            <a:ext cx="934120" cy="126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203D920E-2ACA-4732-ADBA-EAB319CB70E0}"/>
              </a:ext>
            </a:extLst>
          </p:cNvPr>
          <p:cNvCxnSpPr>
            <a:cxnSpLocks/>
            <a:stCxn id="4" idx="2"/>
            <a:endCxn id="91" idx="0"/>
          </p:cNvCxnSpPr>
          <p:nvPr/>
        </p:nvCxnSpPr>
        <p:spPr>
          <a:xfrm>
            <a:off x="2812076" y="3147033"/>
            <a:ext cx="992186" cy="11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xmlns="" id="{F36BE546-7176-4AB0-AA99-BABA1ABDD135}"/>
              </a:ext>
            </a:extLst>
          </p:cNvPr>
          <p:cNvSpPr/>
          <p:nvPr/>
        </p:nvSpPr>
        <p:spPr>
          <a:xfrm>
            <a:off x="4416999" y="1913602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xmlns="" id="{D681AF28-6E4A-4B8F-A224-9AEFF4773212}"/>
              </a:ext>
            </a:extLst>
          </p:cNvPr>
          <p:cNvSpPr/>
          <p:nvPr/>
        </p:nvSpPr>
        <p:spPr>
          <a:xfrm>
            <a:off x="2476544" y="269797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xmlns="" id="{CAFEC4EF-241B-46A8-9B56-E3053EAF054E}"/>
              </a:ext>
            </a:extLst>
          </p:cNvPr>
          <p:cNvSpPr/>
          <p:nvPr/>
        </p:nvSpPr>
        <p:spPr>
          <a:xfrm>
            <a:off x="1186699" y="2906399"/>
            <a:ext cx="5855786" cy="2123440"/>
          </a:xfrm>
          <a:custGeom>
            <a:avLst/>
            <a:gdLst>
              <a:gd name="connsiteX0" fmla="*/ 3590106 w 5855786"/>
              <a:gd name="connsiteY0" fmla="*/ 40640 h 2123440"/>
              <a:gd name="connsiteX1" fmla="*/ 4270826 w 5855786"/>
              <a:gd name="connsiteY1" fmla="*/ 50800 h 2123440"/>
              <a:gd name="connsiteX2" fmla="*/ 4565466 w 5855786"/>
              <a:gd name="connsiteY2" fmla="*/ 60960 h 2123440"/>
              <a:gd name="connsiteX3" fmla="*/ 5195386 w 5855786"/>
              <a:gd name="connsiteY3" fmla="*/ 50800 h 2123440"/>
              <a:gd name="connsiteX4" fmla="*/ 5296986 w 5855786"/>
              <a:gd name="connsiteY4" fmla="*/ 20320 h 2123440"/>
              <a:gd name="connsiteX5" fmla="*/ 5469706 w 5855786"/>
              <a:gd name="connsiteY5" fmla="*/ 0 h 2123440"/>
              <a:gd name="connsiteX6" fmla="*/ 5723706 w 5855786"/>
              <a:gd name="connsiteY6" fmla="*/ 10160 h 2123440"/>
              <a:gd name="connsiteX7" fmla="*/ 5784666 w 5855786"/>
              <a:gd name="connsiteY7" fmla="*/ 50800 h 2123440"/>
              <a:gd name="connsiteX8" fmla="*/ 5825306 w 5855786"/>
              <a:gd name="connsiteY8" fmla="*/ 111760 h 2123440"/>
              <a:gd name="connsiteX9" fmla="*/ 5835466 w 5855786"/>
              <a:gd name="connsiteY9" fmla="*/ 142240 h 2123440"/>
              <a:gd name="connsiteX10" fmla="*/ 5855786 w 5855786"/>
              <a:gd name="connsiteY10" fmla="*/ 213360 h 2123440"/>
              <a:gd name="connsiteX11" fmla="*/ 5835466 w 5855786"/>
              <a:gd name="connsiteY11" fmla="*/ 375920 h 2123440"/>
              <a:gd name="connsiteX12" fmla="*/ 5815146 w 5855786"/>
              <a:gd name="connsiteY12" fmla="*/ 406400 h 2123440"/>
              <a:gd name="connsiteX13" fmla="*/ 5784666 w 5855786"/>
              <a:gd name="connsiteY13" fmla="*/ 416560 h 2123440"/>
              <a:gd name="connsiteX14" fmla="*/ 5672906 w 5855786"/>
              <a:gd name="connsiteY14" fmla="*/ 457200 h 2123440"/>
              <a:gd name="connsiteX15" fmla="*/ 5561146 w 5855786"/>
              <a:gd name="connsiteY15" fmla="*/ 487680 h 2123440"/>
              <a:gd name="connsiteX16" fmla="*/ 5510346 w 5855786"/>
              <a:gd name="connsiteY16" fmla="*/ 497840 h 2123440"/>
              <a:gd name="connsiteX17" fmla="*/ 5418906 w 5855786"/>
              <a:gd name="connsiteY17" fmla="*/ 518160 h 2123440"/>
              <a:gd name="connsiteX18" fmla="*/ 4585786 w 5855786"/>
              <a:gd name="connsiteY18" fmla="*/ 528320 h 2123440"/>
              <a:gd name="connsiteX19" fmla="*/ 4159066 w 5855786"/>
              <a:gd name="connsiteY19" fmla="*/ 548640 h 2123440"/>
              <a:gd name="connsiteX20" fmla="*/ 4087946 w 5855786"/>
              <a:gd name="connsiteY20" fmla="*/ 558800 h 2123440"/>
              <a:gd name="connsiteX21" fmla="*/ 4006666 w 5855786"/>
              <a:gd name="connsiteY21" fmla="*/ 568960 h 2123440"/>
              <a:gd name="connsiteX22" fmla="*/ 3874586 w 5855786"/>
              <a:gd name="connsiteY22" fmla="*/ 579120 h 2123440"/>
              <a:gd name="connsiteX23" fmla="*/ 3803466 w 5855786"/>
              <a:gd name="connsiteY23" fmla="*/ 599440 h 2123440"/>
              <a:gd name="connsiteX24" fmla="*/ 3772986 w 5855786"/>
              <a:gd name="connsiteY24" fmla="*/ 619760 h 2123440"/>
              <a:gd name="connsiteX25" fmla="*/ 3701866 w 5855786"/>
              <a:gd name="connsiteY25" fmla="*/ 640080 h 2123440"/>
              <a:gd name="connsiteX26" fmla="*/ 3640906 w 5855786"/>
              <a:gd name="connsiteY26" fmla="*/ 680720 h 2123440"/>
              <a:gd name="connsiteX27" fmla="*/ 3610426 w 5855786"/>
              <a:gd name="connsiteY27" fmla="*/ 701040 h 2123440"/>
              <a:gd name="connsiteX28" fmla="*/ 3579946 w 5855786"/>
              <a:gd name="connsiteY28" fmla="*/ 731520 h 2123440"/>
              <a:gd name="connsiteX29" fmla="*/ 3559626 w 5855786"/>
              <a:gd name="connsiteY29" fmla="*/ 762000 h 2123440"/>
              <a:gd name="connsiteX30" fmla="*/ 3529146 w 5855786"/>
              <a:gd name="connsiteY30" fmla="*/ 782320 h 2123440"/>
              <a:gd name="connsiteX31" fmla="*/ 3478346 w 5855786"/>
              <a:gd name="connsiteY31" fmla="*/ 843280 h 2123440"/>
              <a:gd name="connsiteX32" fmla="*/ 3437706 w 5855786"/>
              <a:gd name="connsiteY32" fmla="*/ 904240 h 2123440"/>
              <a:gd name="connsiteX33" fmla="*/ 3427546 w 5855786"/>
              <a:gd name="connsiteY33" fmla="*/ 934720 h 2123440"/>
              <a:gd name="connsiteX34" fmla="*/ 3356426 w 5855786"/>
              <a:gd name="connsiteY34" fmla="*/ 1026160 h 2123440"/>
              <a:gd name="connsiteX35" fmla="*/ 3346266 w 5855786"/>
              <a:gd name="connsiteY35" fmla="*/ 1056640 h 2123440"/>
              <a:gd name="connsiteX36" fmla="*/ 3285306 w 5855786"/>
              <a:gd name="connsiteY36" fmla="*/ 1168400 h 2123440"/>
              <a:gd name="connsiteX37" fmla="*/ 3264986 w 5855786"/>
              <a:gd name="connsiteY37" fmla="*/ 1209040 h 2123440"/>
              <a:gd name="connsiteX38" fmla="*/ 3254826 w 5855786"/>
              <a:gd name="connsiteY38" fmla="*/ 1239520 h 2123440"/>
              <a:gd name="connsiteX39" fmla="*/ 3234506 w 5855786"/>
              <a:gd name="connsiteY39" fmla="*/ 1270000 h 2123440"/>
              <a:gd name="connsiteX40" fmla="*/ 3214186 w 5855786"/>
              <a:gd name="connsiteY40" fmla="*/ 1310640 h 2123440"/>
              <a:gd name="connsiteX41" fmla="*/ 3173546 w 5855786"/>
              <a:gd name="connsiteY41" fmla="*/ 1371600 h 2123440"/>
              <a:gd name="connsiteX42" fmla="*/ 3163386 w 5855786"/>
              <a:gd name="connsiteY42" fmla="*/ 1402080 h 2123440"/>
              <a:gd name="connsiteX43" fmla="*/ 3122746 w 5855786"/>
              <a:gd name="connsiteY43" fmla="*/ 1483360 h 2123440"/>
              <a:gd name="connsiteX44" fmla="*/ 3112586 w 5855786"/>
              <a:gd name="connsiteY44" fmla="*/ 1513840 h 2123440"/>
              <a:gd name="connsiteX45" fmla="*/ 3082106 w 5855786"/>
              <a:gd name="connsiteY45" fmla="*/ 1544320 h 2123440"/>
              <a:gd name="connsiteX46" fmla="*/ 3061786 w 5855786"/>
              <a:gd name="connsiteY46" fmla="*/ 1574800 h 2123440"/>
              <a:gd name="connsiteX47" fmla="*/ 3031306 w 5855786"/>
              <a:gd name="connsiteY47" fmla="*/ 1605280 h 2123440"/>
              <a:gd name="connsiteX48" fmla="*/ 3010986 w 5855786"/>
              <a:gd name="connsiteY48" fmla="*/ 1635760 h 2123440"/>
              <a:gd name="connsiteX49" fmla="*/ 2980506 w 5855786"/>
              <a:gd name="connsiteY49" fmla="*/ 1656080 h 2123440"/>
              <a:gd name="connsiteX50" fmla="*/ 2899226 w 5855786"/>
              <a:gd name="connsiteY50" fmla="*/ 1737360 h 2123440"/>
              <a:gd name="connsiteX51" fmla="*/ 2868746 w 5855786"/>
              <a:gd name="connsiteY51" fmla="*/ 1767840 h 2123440"/>
              <a:gd name="connsiteX52" fmla="*/ 2838266 w 5855786"/>
              <a:gd name="connsiteY52" fmla="*/ 1798320 h 2123440"/>
              <a:gd name="connsiteX53" fmla="*/ 2797626 w 5855786"/>
              <a:gd name="connsiteY53" fmla="*/ 1828800 h 2123440"/>
              <a:gd name="connsiteX54" fmla="*/ 2767146 w 5855786"/>
              <a:gd name="connsiteY54" fmla="*/ 1838960 h 2123440"/>
              <a:gd name="connsiteX55" fmla="*/ 2604586 w 5855786"/>
              <a:gd name="connsiteY55" fmla="*/ 1910080 h 2123440"/>
              <a:gd name="connsiteX56" fmla="*/ 2574106 w 5855786"/>
              <a:gd name="connsiteY56" fmla="*/ 1920240 h 2123440"/>
              <a:gd name="connsiteX57" fmla="*/ 2543626 w 5855786"/>
              <a:gd name="connsiteY57" fmla="*/ 1940560 h 2123440"/>
              <a:gd name="connsiteX58" fmla="*/ 2442026 w 5855786"/>
              <a:gd name="connsiteY58" fmla="*/ 1981200 h 2123440"/>
              <a:gd name="connsiteX59" fmla="*/ 2340426 w 5855786"/>
              <a:gd name="connsiteY59" fmla="*/ 2032000 h 2123440"/>
              <a:gd name="connsiteX60" fmla="*/ 2248986 w 5855786"/>
              <a:gd name="connsiteY60" fmla="*/ 2042160 h 2123440"/>
              <a:gd name="connsiteX61" fmla="*/ 2167706 w 5855786"/>
              <a:gd name="connsiteY61" fmla="*/ 2052320 h 2123440"/>
              <a:gd name="connsiteX62" fmla="*/ 1812106 w 5855786"/>
              <a:gd name="connsiteY62" fmla="*/ 2092960 h 2123440"/>
              <a:gd name="connsiteX63" fmla="*/ 1649546 w 5855786"/>
              <a:gd name="connsiteY63" fmla="*/ 2103120 h 2123440"/>
              <a:gd name="connsiteX64" fmla="*/ 1507306 w 5855786"/>
              <a:gd name="connsiteY64" fmla="*/ 2123440 h 2123440"/>
              <a:gd name="connsiteX65" fmla="*/ 928186 w 5855786"/>
              <a:gd name="connsiteY65" fmla="*/ 2113280 h 2123440"/>
              <a:gd name="connsiteX66" fmla="*/ 826586 w 5855786"/>
              <a:gd name="connsiteY66" fmla="*/ 2082800 h 2123440"/>
              <a:gd name="connsiteX67" fmla="*/ 755466 w 5855786"/>
              <a:gd name="connsiteY67" fmla="*/ 2062480 h 2123440"/>
              <a:gd name="connsiteX68" fmla="*/ 694506 w 5855786"/>
              <a:gd name="connsiteY68" fmla="*/ 2021840 h 2123440"/>
              <a:gd name="connsiteX69" fmla="*/ 653866 w 5855786"/>
              <a:gd name="connsiteY69" fmla="*/ 2011680 h 2123440"/>
              <a:gd name="connsiteX70" fmla="*/ 613226 w 5855786"/>
              <a:gd name="connsiteY70" fmla="*/ 1991360 h 2123440"/>
              <a:gd name="connsiteX71" fmla="*/ 470986 w 5855786"/>
              <a:gd name="connsiteY71" fmla="*/ 1960880 h 2123440"/>
              <a:gd name="connsiteX72" fmla="*/ 430346 w 5855786"/>
              <a:gd name="connsiteY72" fmla="*/ 1950720 h 2123440"/>
              <a:gd name="connsiteX73" fmla="*/ 359226 w 5855786"/>
              <a:gd name="connsiteY73" fmla="*/ 1930400 h 2123440"/>
              <a:gd name="connsiteX74" fmla="*/ 277946 w 5855786"/>
              <a:gd name="connsiteY74" fmla="*/ 1920240 h 2123440"/>
              <a:gd name="connsiteX75" fmla="*/ 237306 w 5855786"/>
              <a:gd name="connsiteY75" fmla="*/ 1910080 h 2123440"/>
              <a:gd name="connsiteX76" fmla="*/ 176346 w 5855786"/>
              <a:gd name="connsiteY76" fmla="*/ 1899920 h 2123440"/>
              <a:gd name="connsiteX77" fmla="*/ 115386 w 5855786"/>
              <a:gd name="connsiteY77" fmla="*/ 1859280 h 2123440"/>
              <a:gd name="connsiteX78" fmla="*/ 84906 w 5855786"/>
              <a:gd name="connsiteY78" fmla="*/ 1818640 h 2123440"/>
              <a:gd name="connsiteX79" fmla="*/ 54426 w 5855786"/>
              <a:gd name="connsiteY79" fmla="*/ 1767840 h 2123440"/>
              <a:gd name="connsiteX80" fmla="*/ 23946 w 5855786"/>
              <a:gd name="connsiteY80" fmla="*/ 1737360 h 2123440"/>
              <a:gd name="connsiteX81" fmla="*/ 13786 w 5855786"/>
              <a:gd name="connsiteY81" fmla="*/ 1706880 h 2123440"/>
              <a:gd name="connsiteX82" fmla="*/ 23946 w 5855786"/>
              <a:gd name="connsiteY82" fmla="*/ 1493520 h 2123440"/>
              <a:gd name="connsiteX83" fmla="*/ 145866 w 5855786"/>
              <a:gd name="connsiteY83" fmla="*/ 1402080 h 2123440"/>
              <a:gd name="connsiteX84" fmla="*/ 186506 w 5855786"/>
              <a:gd name="connsiteY84" fmla="*/ 1381760 h 2123440"/>
              <a:gd name="connsiteX85" fmla="*/ 237306 w 5855786"/>
              <a:gd name="connsiteY85" fmla="*/ 1361440 h 2123440"/>
              <a:gd name="connsiteX86" fmla="*/ 277946 w 5855786"/>
              <a:gd name="connsiteY86" fmla="*/ 1330960 h 2123440"/>
              <a:gd name="connsiteX87" fmla="*/ 308426 w 5855786"/>
              <a:gd name="connsiteY87" fmla="*/ 1320800 h 2123440"/>
              <a:gd name="connsiteX88" fmla="*/ 521786 w 5855786"/>
              <a:gd name="connsiteY88" fmla="*/ 1290320 h 2123440"/>
              <a:gd name="connsiteX89" fmla="*/ 572586 w 5855786"/>
              <a:gd name="connsiteY89" fmla="*/ 1280160 h 2123440"/>
              <a:gd name="connsiteX90" fmla="*/ 694506 w 5855786"/>
              <a:gd name="connsiteY90" fmla="*/ 1259840 h 2123440"/>
              <a:gd name="connsiteX91" fmla="*/ 1039946 w 5855786"/>
              <a:gd name="connsiteY91" fmla="*/ 1249680 h 2123440"/>
              <a:gd name="connsiteX92" fmla="*/ 1192346 w 5855786"/>
              <a:gd name="connsiteY92" fmla="*/ 1229360 h 2123440"/>
              <a:gd name="connsiteX93" fmla="*/ 1263466 w 5855786"/>
              <a:gd name="connsiteY93" fmla="*/ 1219200 h 2123440"/>
              <a:gd name="connsiteX94" fmla="*/ 1314266 w 5855786"/>
              <a:gd name="connsiteY94" fmla="*/ 1209040 h 2123440"/>
              <a:gd name="connsiteX95" fmla="*/ 1426026 w 5855786"/>
              <a:gd name="connsiteY95" fmla="*/ 1198880 h 2123440"/>
              <a:gd name="connsiteX96" fmla="*/ 1527626 w 5855786"/>
              <a:gd name="connsiteY96" fmla="*/ 1178560 h 2123440"/>
              <a:gd name="connsiteX97" fmla="*/ 1578426 w 5855786"/>
              <a:gd name="connsiteY97" fmla="*/ 1168400 h 2123440"/>
              <a:gd name="connsiteX98" fmla="*/ 1639386 w 5855786"/>
              <a:gd name="connsiteY98" fmla="*/ 1158240 h 2123440"/>
              <a:gd name="connsiteX99" fmla="*/ 1740986 w 5855786"/>
              <a:gd name="connsiteY99" fmla="*/ 1137920 h 2123440"/>
              <a:gd name="connsiteX100" fmla="*/ 1852746 w 5855786"/>
              <a:gd name="connsiteY100" fmla="*/ 1127760 h 2123440"/>
              <a:gd name="connsiteX101" fmla="*/ 1893386 w 5855786"/>
              <a:gd name="connsiteY101" fmla="*/ 1117600 h 2123440"/>
              <a:gd name="connsiteX102" fmla="*/ 1994986 w 5855786"/>
              <a:gd name="connsiteY102" fmla="*/ 1107440 h 2123440"/>
              <a:gd name="connsiteX103" fmla="*/ 2045786 w 5855786"/>
              <a:gd name="connsiteY103" fmla="*/ 1087120 h 2123440"/>
              <a:gd name="connsiteX104" fmla="*/ 2208346 w 5855786"/>
              <a:gd name="connsiteY104" fmla="*/ 1066800 h 2123440"/>
              <a:gd name="connsiteX105" fmla="*/ 2370906 w 5855786"/>
              <a:gd name="connsiteY105" fmla="*/ 1046480 h 2123440"/>
              <a:gd name="connsiteX106" fmla="*/ 2452186 w 5855786"/>
              <a:gd name="connsiteY106" fmla="*/ 1036320 h 2123440"/>
              <a:gd name="connsiteX107" fmla="*/ 2604586 w 5855786"/>
              <a:gd name="connsiteY107" fmla="*/ 1016000 h 2123440"/>
              <a:gd name="connsiteX108" fmla="*/ 2685866 w 5855786"/>
              <a:gd name="connsiteY108" fmla="*/ 985520 h 2123440"/>
              <a:gd name="connsiteX109" fmla="*/ 2716346 w 5855786"/>
              <a:gd name="connsiteY109" fmla="*/ 975360 h 2123440"/>
              <a:gd name="connsiteX110" fmla="*/ 2817946 w 5855786"/>
              <a:gd name="connsiteY110" fmla="*/ 934720 h 2123440"/>
              <a:gd name="connsiteX111" fmla="*/ 2848426 w 5855786"/>
              <a:gd name="connsiteY111" fmla="*/ 914400 h 2123440"/>
              <a:gd name="connsiteX112" fmla="*/ 2878906 w 5855786"/>
              <a:gd name="connsiteY112" fmla="*/ 883920 h 2123440"/>
              <a:gd name="connsiteX113" fmla="*/ 2929706 w 5855786"/>
              <a:gd name="connsiteY113" fmla="*/ 853440 h 2123440"/>
              <a:gd name="connsiteX114" fmla="*/ 2970346 w 5855786"/>
              <a:gd name="connsiteY114" fmla="*/ 812800 h 2123440"/>
              <a:gd name="connsiteX115" fmla="*/ 3041466 w 5855786"/>
              <a:gd name="connsiteY115" fmla="*/ 741680 h 2123440"/>
              <a:gd name="connsiteX116" fmla="*/ 3051626 w 5855786"/>
              <a:gd name="connsiteY116" fmla="*/ 711200 h 2123440"/>
              <a:gd name="connsiteX117" fmla="*/ 3102426 w 5855786"/>
              <a:gd name="connsiteY117" fmla="*/ 640080 h 2123440"/>
              <a:gd name="connsiteX118" fmla="*/ 3132906 w 5855786"/>
              <a:gd name="connsiteY118" fmla="*/ 589280 h 2123440"/>
              <a:gd name="connsiteX119" fmla="*/ 3183706 w 5855786"/>
              <a:gd name="connsiteY119" fmla="*/ 518160 h 2123440"/>
              <a:gd name="connsiteX120" fmla="*/ 3224346 w 5855786"/>
              <a:gd name="connsiteY120" fmla="*/ 416560 h 2123440"/>
              <a:gd name="connsiteX121" fmla="*/ 3264986 w 5855786"/>
              <a:gd name="connsiteY121" fmla="*/ 335280 h 2123440"/>
              <a:gd name="connsiteX122" fmla="*/ 3275146 w 5855786"/>
              <a:gd name="connsiteY122" fmla="*/ 304800 h 2123440"/>
              <a:gd name="connsiteX123" fmla="*/ 3315786 w 5855786"/>
              <a:gd name="connsiteY123" fmla="*/ 243840 h 2123440"/>
              <a:gd name="connsiteX124" fmla="*/ 3397066 w 5855786"/>
              <a:gd name="connsiteY124" fmla="*/ 142240 h 2123440"/>
              <a:gd name="connsiteX125" fmla="*/ 3458026 w 5855786"/>
              <a:gd name="connsiteY125" fmla="*/ 101600 h 2123440"/>
              <a:gd name="connsiteX126" fmla="*/ 3508826 w 5855786"/>
              <a:gd name="connsiteY126" fmla="*/ 81280 h 2123440"/>
              <a:gd name="connsiteX127" fmla="*/ 3549466 w 5855786"/>
              <a:gd name="connsiteY127" fmla="*/ 60960 h 2123440"/>
              <a:gd name="connsiteX128" fmla="*/ 3610426 w 5855786"/>
              <a:gd name="connsiteY128" fmla="*/ 40640 h 2123440"/>
              <a:gd name="connsiteX129" fmla="*/ 3640906 w 5855786"/>
              <a:gd name="connsiteY129" fmla="*/ 30480 h 2123440"/>
              <a:gd name="connsiteX130" fmla="*/ 3671386 w 5855786"/>
              <a:gd name="connsiteY130" fmla="*/ 20320 h 212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5855786" h="2123440">
                <a:moveTo>
                  <a:pt x="3590106" y="40640"/>
                </a:moveTo>
                <a:lnTo>
                  <a:pt x="4270826" y="50800"/>
                </a:lnTo>
                <a:cubicBezTo>
                  <a:pt x="4369076" y="52847"/>
                  <a:pt x="4467194" y="60960"/>
                  <a:pt x="4565466" y="60960"/>
                </a:cubicBezTo>
                <a:cubicBezTo>
                  <a:pt x="4775467" y="60960"/>
                  <a:pt x="4985413" y="54187"/>
                  <a:pt x="5195386" y="50800"/>
                </a:cubicBezTo>
                <a:cubicBezTo>
                  <a:pt x="5222486" y="41767"/>
                  <a:pt x="5266276" y="25438"/>
                  <a:pt x="5296986" y="20320"/>
                </a:cubicBezTo>
                <a:cubicBezTo>
                  <a:pt x="5324914" y="15665"/>
                  <a:pt x="5445232" y="2719"/>
                  <a:pt x="5469706" y="0"/>
                </a:cubicBezTo>
                <a:cubicBezTo>
                  <a:pt x="5554373" y="3387"/>
                  <a:pt x="5640053" y="-3332"/>
                  <a:pt x="5723706" y="10160"/>
                </a:cubicBezTo>
                <a:cubicBezTo>
                  <a:pt x="5747816" y="14049"/>
                  <a:pt x="5784666" y="50800"/>
                  <a:pt x="5784666" y="50800"/>
                </a:cubicBezTo>
                <a:cubicBezTo>
                  <a:pt x="5798213" y="71120"/>
                  <a:pt x="5817583" y="88592"/>
                  <a:pt x="5825306" y="111760"/>
                </a:cubicBezTo>
                <a:cubicBezTo>
                  <a:pt x="5828693" y="121920"/>
                  <a:pt x="5832524" y="131942"/>
                  <a:pt x="5835466" y="142240"/>
                </a:cubicBezTo>
                <a:cubicBezTo>
                  <a:pt x="5860981" y="231542"/>
                  <a:pt x="5831426" y="140279"/>
                  <a:pt x="5855786" y="213360"/>
                </a:cubicBezTo>
                <a:cubicBezTo>
                  <a:pt x="5853847" y="238570"/>
                  <a:pt x="5857397" y="332059"/>
                  <a:pt x="5835466" y="375920"/>
                </a:cubicBezTo>
                <a:cubicBezTo>
                  <a:pt x="5830005" y="386842"/>
                  <a:pt x="5824681" y="398772"/>
                  <a:pt x="5815146" y="406400"/>
                </a:cubicBezTo>
                <a:cubicBezTo>
                  <a:pt x="5806783" y="413090"/>
                  <a:pt x="5794245" y="411771"/>
                  <a:pt x="5784666" y="416560"/>
                </a:cubicBezTo>
                <a:cubicBezTo>
                  <a:pt x="5656873" y="480456"/>
                  <a:pt x="5935450" y="369685"/>
                  <a:pt x="5672906" y="457200"/>
                </a:cubicBezTo>
                <a:cubicBezTo>
                  <a:pt x="5629115" y="471797"/>
                  <a:pt x="5618440" y="476221"/>
                  <a:pt x="5561146" y="487680"/>
                </a:cubicBezTo>
                <a:cubicBezTo>
                  <a:pt x="5544213" y="491067"/>
                  <a:pt x="5527203" y="494094"/>
                  <a:pt x="5510346" y="497840"/>
                </a:cubicBezTo>
                <a:cubicBezTo>
                  <a:pt x="5491283" y="502076"/>
                  <a:pt x="5435995" y="517767"/>
                  <a:pt x="5418906" y="518160"/>
                </a:cubicBezTo>
                <a:cubicBezTo>
                  <a:pt x="5141252" y="524543"/>
                  <a:pt x="4863493" y="524933"/>
                  <a:pt x="4585786" y="528320"/>
                </a:cubicBezTo>
                <a:cubicBezTo>
                  <a:pt x="4394344" y="560227"/>
                  <a:pt x="4605656" y="527868"/>
                  <a:pt x="4159066" y="548640"/>
                </a:cubicBezTo>
                <a:cubicBezTo>
                  <a:pt x="4135145" y="549753"/>
                  <a:pt x="4111683" y="555635"/>
                  <a:pt x="4087946" y="558800"/>
                </a:cubicBezTo>
                <a:cubicBezTo>
                  <a:pt x="4060881" y="562409"/>
                  <a:pt x="4033847" y="566371"/>
                  <a:pt x="4006666" y="568960"/>
                </a:cubicBezTo>
                <a:cubicBezTo>
                  <a:pt x="3962708" y="573146"/>
                  <a:pt x="3918613" y="575733"/>
                  <a:pt x="3874586" y="579120"/>
                </a:cubicBezTo>
                <a:cubicBezTo>
                  <a:pt x="3861565" y="582375"/>
                  <a:pt x="3818042" y="592152"/>
                  <a:pt x="3803466" y="599440"/>
                </a:cubicBezTo>
                <a:cubicBezTo>
                  <a:pt x="3792544" y="604901"/>
                  <a:pt x="3784209" y="614950"/>
                  <a:pt x="3772986" y="619760"/>
                </a:cubicBezTo>
                <a:cubicBezTo>
                  <a:pt x="3749968" y="629625"/>
                  <a:pt x="3724109" y="627723"/>
                  <a:pt x="3701866" y="640080"/>
                </a:cubicBezTo>
                <a:cubicBezTo>
                  <a:pt x="3680518" y="651940"/>
                  <a:pt x="3661226" y="667173"/>
                  <a:pt x="3640906" y="680720"/>
                </a:cubicBezTo>
                <a:cubicBezTo>
                  <a:pt x="3630746" y="687493"/>
                  <a:pt x="3619060" y="692406"/>
                  <a:pt x="3610426" y="701040"/>
                </a:cubicBezTo>
                <a:cubicBezTo>
                  <a:pt x="3600266" y="711200"/>
                  <a:pt x="3589144" y="720482"/>
                  <a:pt x="3579946" y="731520"/>
                </a:cubicBezTo>
                <a:cubicBezTo>
                  <a:pt x="3572129" y="740901"/>
                  <a:pt x="3568260" y="753366"/>
                  <a:pt x="3559626" y="762000"/>
                </a:cubicBezTo>
                <a:cubicBezTo>
                  <a:pt x="3550992" y="770634"/>
                  <a:pt x="3539306" y="775547"/>
                  <a:pt x="3529146" y="782320"/>
                </a:cubicBezTo>
                <a:cubicBezTo>
                  <a:pt x="3456535" y="891237"/>
                  <a:pt x="3569613" y="725937"/>
                  <a:pt x="3478346" y="843280"/>
                </a:cubicBezTo>
                <a:cubicBezTo>
                  <a:pt x="3463353" y="862557"/>
                  <a:pt x="3445429" y="881072"/>
                  <a:pt x="3437706" y="904240"/>
                </a:cubicBezTo>
                <a:cubicBezTo>
                  <a:pt x="3434319" y="914400"/>
                  <a:pt x="3433487" y="925809"/>
                  <a:pt x="3427546" y="934720"/>
                </a:cubicBezTo>
                <a:cubicBezTo>
                  <a:pt x="3392481" y="987318"/>
                  <a:pt x="3383478" y="945003"/>
                  <a:pt x="3356426" y="1026160"/>
                </a:cubicBezTo>
                <a:cubicBezTo>
                  <a:pt x="3353039" y="1036320"/>
                  <a:pt x="3350485" y="1046796"/>
                  <a:pt x="3346266" y="1056640"/>
                </a:cubicBezTo>
                <a:cubicBezTo>
                  <a:pt x="3330971" y="1092329"/>
                  <a:pt x="3302389" y="1137081"/>
                  <a:pt x="3285306" y="1168400"/>
                </a:cubicBezTo>
                <a:cubicBezTo>
                  <a:pt x="3278053" y="1181696"/>
                  <a:pt x="3270952" y="1195119"/>
                  <a:pt x="3264986" y="1209040"/>
                </a:cubicBezTo>
                <a:cubicBezTo>
                  <a:pt x="3260767" y="1218884"/>
                  <a:pt x="3259615" y="1229941"/>
                  <a:pt x="3254826" y="1239520"/>
                </a:cubicBezTo>
                <a:cubicBezTo>
                  <a:pt x="3249365" y="1250442"/>
                  <a:pt x="3240564" y="1259398"/>
                  <a:pt x="3234506" y="1270000"/>
                </a:cubicBezTo>
                <a:cubicBezTo>
                  <a:pt x="3226992" y="1283150"/>
                  <a:pt x="3221978" y="1297653"/>
                  <a:pt x="3214186" y="1310640"/>
                </a:cubicBezTo>
                <a:cubicBezTo>
                  <a:pt x="3201621" y="1331581"/>
                  <a:pt x="3181269" y="1348432"/>
                  <a:pt x="3173546" y="1371600"/>
                </a:cubicBezTo>
                <a:cubicBezTo>
                  <a:pt x="3170159" y="1381760"/>
                  <a:pt x="3167818" y="1392330"/>
                  <a:pt x="3163386" y="1402080"/>
                </a:cubicBezTo>
                <a:cubicBezTo>
                  <a:pt x="3150851" y="1429656"/>
                  <a:pt x="3132325" y="1454623"/>
                  <a:pt x="3122746" y="1483360"/>
                </a:cubicBezTo>
                <a:cubicBezTo>
                  <a:pt x="3119359" y="1493520"/>
                  <a:pt x="3118527" y="1504929"/>
                  <a:pt x="3112586" y="1513840"/>
                </a:cubicBezTo>
                <a:cubicBezTo>
                  <a:pt x="3104616" y="1525795"/>
                  <a:pt x="3091304" y="1533282"/>
                  <a:pt x="3082106" y="1544320"/>
                </a:cubicBezTo>
                <a:cubicBezTo>
                  <a:pt x="3074289" y="1553701"/>
                  <a:pt x="3069603" y="1565419"/>
                  <a:pt x="3061786" y="1574800"/>
                </a:cubicBezTo>
                <a:cubicBezTo>
                  <a:pt x="3052588" y="1585838"/>
                  <a:pt x="3040504" y="1594242"/>
                  <a:pt x="3031306" y="1605280"/>
                </a:cubicBezTo>
                <a:cubicBezTo>
                  <a:pt x="3023489" y="1614661"/>
                  <a:pt x="3019620" y="1627126"/>
                  <a:pt x="3010986" y="1635760"/>
                </a:cubicBezTo>
                <a:cubicBezTo>
                  <a:pt x="3002352" y="1644394"/>
                  <a:pt x="2989541" y="1647866"/>
                  <a:pt x="2980506" y="1656080"/>
                </a:cubicBezTo>
                <a:cubicBezTo>
                  <a:pt x="2952155" y="1681854"/>
                  <a:pt x="2926319" y="1710267"/>
                  <a:pt x="2899226" y="1737360"/>
                </a:cubicBezTo>
                <a:lnTo>
                  <a:pt x="2868746" y="1767840"/>
                </a:lnTo>
                <a:cubicBezTo>
                  <a:pt x="2858586" y="1778000"/>
                  <a:pt x="2849761" y="1789699"/>
                  <a:pt x="2838266" y="1798320"/>
                </a:cubicBezTo>
                <a:cubicBezTo>
                  <a:pt x="2824719" y="1808480"/>
                  <a:pt x="2812328" y="1820399"/>
                  <a:pt x="2797626" y="1828800"/>
                </a:cubicBezTo>
                <a:cubicBezTo>
                  <a:pt x="2788327" y="1834113"/>
                  <a:pt x="2777016" y="1834804"/>
                  <a:pt x="2767146" y="1838960"/>
                </a:cubicBezTo>
                <a:cubicBezTo>
                  <a:pt x="2712635" y="1861912"/>
                  <a:pt x="2660696" y="1891377"/>
                  <a:pt x="2604586" y="1910080"/>
                </a:cubicBezTo>
                <a:cubicBezTo>
                  <a:pt x="2594426" y="1913467"/>
                  <a:pt x="2583685" y="1915451"/>
                  <a:pt x="2574106" y="1920240"/>
                </a:cubicBezTo>
                <a:cubicBezTo>
                  <a:pt x="2563184" y="1925701"/>
                  <a:pt x="2554713" y="1935443"/>
                  <a:pt x="2543626" y="1940560"/>
                </a:cubicBezTo>
                <a:cubicBezTo>
                  <a:pt x="2510508" y="1955845"/>
                  <a:pt x="2475079" y="1965775"/>
                  <a:pt x="2442026" y="1981200"/>
                </a:cubicBezTo>
                <a:cubicBezTo>
                  <a:pt x="2395572" y="2002879"/>
                  <a:pt x="2391104" y="2021140"/>
                  <a:pt x="2340426" y="2032000"/>
                </a:cubicBezTo>
                <a:cubicBezTo>
                  <a:pt x="2310439" y="2038426"/>
                  <a:pt x="2279444" y="2038577"/>
                  <a:pt x="2248986" y="2042160"/>
                </a:cubicBezTo>
                <a:lnTo>
                  <a:pt x="2167706" y="2052320"/>
                </a:lnTo>
                <a:cubicBezTo>
                  <a:pt x="1994637" y="2075396"/>
                  <a:pt x="2150417" y="2062204"/>
                  <a:pt x="1812106" y="2092960"/>
                </a:cubicBezTo>
                <a:cubicBezTo>
                  <a:pt x="1758037" y="2097875"/>
                  <a:pt x="1703733" y="2099733"/>
                  <a:pt x="1649546" y="2103120"/>
                </a:cubicBezTo>
                <a:cubicBezTo>
                  <a:pt x="1619213" y="2108176"/>
                  <a:pt x="1532736" y="2123440"/>
                  <a:pt x="1507306" y="2123440"/>
                </a:cubicBezTo>
                <a:cubicBezTo>
                  <a:pt x="1314236" y="2123440"/>
                  <a:pt x="1121226" y="2116667"/>
                  <a:pt x="928186" y="2113280"/>
                </a:cubicBezTo>
                <a:cubicBezTo>
                  <a:pt x="845265" y="2092550"/>
                  <a:pt x="933774" y="2115781"/>
                  <a:pt x="826586" y="2082800"/>
                </a:cubicBezTo>
                <a:cubicBezTo>
                  <a:pt x="803021" y="2075549"/>
                  <a:pt x="779173" y="2069253"/>
                  <a:pt x="755466" y="2062480"/>
                </a:cubicBezTo>
                <a:cubicBezTo>
                  <a:pt x="735146" y="2048933"/>
                  <a:pt x="716349" y="2032762"/>
                  <a:pt x="694506" y="2021840"/>
                </a:cubicBezTo>
                <a:cubicBezTo>
                  <a:pt x="682017" y="2015595"/>
                  <a:pt x="666941" y="2016583"/>
                  <a:pt x="653866" y="2011680"/>
                </a:cubicBezTo>
                <a:cubicBezTo>
                  <a:pt x="639685" y="2006362"/>
                  <a:pt x="627819" y="1995414"/>
                  <a:pt x="613226" y="1991360"/>
                </a:cubicBezTo>
                <a:cubicBezTo>
                  <a:pt x="566505" y="1978382"/>
                  <a:pt x="518028" y="1972640"/>
                  <a:pt x="470986" y="1960880"/>
                </a:cubicBezTo>
                <a:cubicBezTo>
                  <a:pt x="457439" y="1957493"/>
                  <a:pt x="443772" y="1954556"/>
                  <a:pt x="430346" y="1950720"/>
                </a:cubicBezTo>
                <a:cubicBezTo>
                  <a:pt x="396525" y="1941057"/>
                  <a:pt x="397340" y="1936752"/>
                  <a:pt x="359226" y="1930400"/>
                </a:cubicBezTo>
                <a:cubicBezTo>
                  <a:pt x="332293" y="1925911"/>
                  <a:pt x="304879" y="1924729"/>
                  <a:pt x="277946" y="1920240"/>
                </a:cubicBezTo>
                <a:cubicBezTo>
                  <a:pt x="264172" y="1917944"/>
                  <a:pt x="250998" y="1912818"/>
                  <a:pt x="237306" y="1910080"/>
                </a:cubicBezTo>
                <a:cubicBezTo>
                  <a:pt x="217106" y="1906040"/>
                  <a:pt x="196666" y="1903307"/>
                  <a:pt x="176346" y="1899920"/>
                </a:cubicBezTo>
                <a:cubicBezTo>
                  <a:pt x="156026" y="1886373"/>
                  <a:pt x="130039" y="1878817"/>
                  <a:pt x="115386" y="1859280"/>
                </a:cubicBezTo>
                <a:cubicBezTo>
                  <a:pt x="105226" y="1845733"/>
                  <a:pt x="94299" y="1832729"/>
                  <a:pt x="84906" y="1818640"/>
                </a:cubicBezTo>
                <a:cubicBezTo>
                  <a:pt x="73952" y="1802209"/>
                  <a:pt x="66274" y="1783638"/>
                  <a:pt x="54426" y="1767840"/>
                </a:cubicBezTo>
                <a:cubicBezTo>
                  <a:pt x="45805" y="1756345"/>
                  <a:pt x="34106" y="1747520"/>
                  <a:pt x="23946" y="1737360"/>
                </a:cubicBezTo>
                <a:cubicBezTo>
                  <a:pt x="20559" y="1727200"/>
                  <a:pt x="16728" y="1717178"/>
                  <a:pt x="13786" y="1706880"/>
                </a:cubicBezTo>
                <a:cubicBezTo>
                  <a:pt x="-9681" y="1624744"/>
                  <a:pt x="-1130" y="1618898"/>
                  <a:pt x="23946" y="1493520"/>
                </a:cubicBezTo>
                <a:cubicBezTo>
                  <a:pt x="32560" y="1450450"/>
                  <a:pt x="142517" y="1403754"/>
                  <a:pt x="145866" y="1402080"/>
                </a:cubicBezTo>
                <a:cubicBezTo>
                  <a:pt x="159413" y="1395307"/>
                  <a:pt x="172666" y="1387911"/>
                  <a:pt x="186506" y="1381760"/>
                </a:cubicBezTo>
                <a:cubicBezTo>
                  <a:pt x="203172" y="1374353"/>
                  <a:pt x="221363" y="1370297"/>
                  <a:pt x="237306" y="1361440"/>
                </a:cubicBezTo>
                <a:cubicBezTo>
                  <a:pt x="252108" y="1353216"/>
                  <a:pt x="263244" y="1339361"/>
                  <a:pt x="277946" y="1330960"/>
                </a:cubicBezTo>
                <a:cubicBezTo>
                  <a:pt x="287245" y="1325647"/>
                  <a:pt x="298094" y="1323618"/>
                  <a:pt x="308426" y="1320800"/>
                </a:cubicBezTo>
                <a:cubicBezTo>
                  <a:pt x="418138" y="1290879"/>
                  <a:pt x="384640" y="1300870"/>
                  <a:pt x="521786" y="1290320"/>
                </a:cubicBezTo>
                <a:cubicBezTo>
                  <a:pt x="538719" y="1286933"/>
                  <a:pt x="555729" y="1283906"/>
                  <a:pt x="572586" y="1280160"/>
                </a:cubicBezTo>
                <a:cubicBezTo>
                  <a:pt x="628832" y="1267661"/>
                  <a:pt x="620650" y="1263357"/>
                  <a:pt x="694506" y="1259840"/>
                </a:cubicBezTo>
                <a:cubicBezTo>
                  <a:pt x="809572" y="1254361"/>
                  <a:pt x="924799" y="1253067"/>
                  <a:pt x="1039946" y="1249680"/>
                </a:cubicBezTo>
                <a:cubicBezTo>
                  <a:pt x="1192596" y="1232719"/>
                  <a:pt x="1073773" y="1247602"/>
                  <a:pt x="1192346" y="1229360"/>
                </a:cubicBezTo>
                <a:cubicBezTo>
                  <a:pt x="1216015" y="1225719"/>
                  <a:pt x="1239844" y="1223137"/>
                  <a:pt x="1263466" y="1219200"/>
                </a:cubicBezTo>
                <a:cubicBezTo>
                  <a:pt x="1280500" y="1216361"/>
                  <a:pt x="1297131" y="1211182"/>
                  <a:pt x="1314266" y="1209040"/>
                </a:cubicBezTo>
                <a:cubicBezTo>
                  <a:pt x="1351384" y="1204400"/>
                  <a:pt x="1388773" y="1202267"/>
                  <a:pt x="1426026" y="1198880"/>
                </a:cubicBezTo>
                <a:lnTo>
                  <a:pt x="1527626" y="1178560"/>
                </a:lnTo>
                <a:cubicBezTo>
                  <a:pt x="1544559" y="1175173"/>
                  <a:pt x="1561392" y="1171239"/>
                  <a:pt x="1578426" y="1168400"/>
                </a:cubicBezTo>
                <a:cubicBezTo>
                  <a:pt x="1598746" y="1165013"/>
                  <a:pt x="1619139" y="1162036"/>
                  <a:pt x="1639386" y="1158240"/>
                </a:cubicBezTo>
                <a:cubicBezTo>
                  <a:pt x="1673332" y="1151875"/>
                  <a:pt x="1706796" y="1142804"/>
                  <a:pt x="1740986" y="1137920"/>
                </a:cubicBezTo>
                <a:cubicBezTo>
                  <a:pt x="1778017" y="1132630"/>
                  <a:pt x="1815493" y="1131147"/>
                  <a:pt x="1852746" y="1127760"/>
                </a:cubicBezTo>
                <a:cubicBezTo>
                  <a:pt x="1866293" y="1124373"/>
                  <a:pt x="1879563" y="1119575"/>
                  <a:pt x="1893386" y="1117600"/>
                </a:cubicBezTo>
                <a:cubicBezTo>
                  <a:pt x="1927080" y="1112787"/>
                  <a:pt x="1961611" y="1114115"/>
                  <a:pt x="1994986" y="1107440"/>
                </a:cubicBezTo>
                <a:cubicBezTo>
                  <a:pt x="2012870" y="1103863"/>
                  <a:pt x="2028093" y="1091543"/>
                  <a:pt x="2045786" y="1087120"/>
                </a:cubicBezTo>
                <a:cubicBezTo>
                  <a:pt x="2069782" y="1081121"/>
                  <a:pt x="2192333" y="1068722"/>
                  <a:pt x="2208346" y="1066800"/>
                </a:cubicBezTo>
                <a:lnTo>
                  <a:pt x="2370906" y="1046480"/>
                </a:lnTo>
                <a:lnTo>
                  <a:pt x="2452186" y="1036320"/>
                </a:lnTo>
                <a:cubicBezTo>
                  <a:pt x="2550336" y="1022299"/>
                  <a:pt x="2499544" y="1029130"/>
                  <a:pt x="2604586" y="1016000"/>
                </a:cubicBezTo>
                <a:cubicBezTo>
                  <a:pt x="2673770" y="992939"/>
                  <a:pt x="2588676" y="1021966"/>
                  <a:pt x="2685866" y="985520"/>
                </a:cubicBezTo>
                <a:cubicBezTo>
                  <a:pt x="2695894" y="981760"/>
                  <a:pt x="2706350" y="979205"/>
                  <a:pt x="2716346" y="975360"/>
                </a:cubicBezTo>
                <a:cubicBezTo>
                  <a:pt x="2750390" y="962266"/>
                  <a:pt x="2787597" y="954953"/>
                  <a:pt x="2817946" y="934720"/>
                </a:cubicBezTo>
                <a:cubicBezTo>
                  <a:pt x="2828106" y="927947"/>
                  <a:pt x="2839045" y="922217"/>
                  <a:pt x="2848426" y="914400"/>
                </a:cubicBezTo>
                <a:cubicBezTo>
                  <a:pt x="2859464" y="905202"/>
                  <a:pt x="2867411" y="892541"/>
                  <a:pt x="2878906" y="883920"/>
                </a:cubicBezTo>
                <a:cubicBezTo>
                  <a:pt x="2894704" y="872072"/>
                  <a:pt x="2914118" y="865564"/>
                  <a:pt x="2929706" y="853440"/>
                </a:cubicBezTo>
                <a:cubicBezTo>
                  <a:pt x="2944828" y="841678"/>
                  <a:pt x="2955928" y="825416"/>
                  <a:pt x="2970346" y="812800"/>
                </a:cubicBezTo>
                <a:cubicBezTo>
                  <a:pt x="3039311" y="752456"/>
                  <a:pt x="2986048" y="815571"/>
                  <a:pt x="3041466" y="741680"/>
                </a:cubicBezTo>
                <a:cubicBezTo>
                  <a:pt x="3044853" y="731520"/>
                  <a:pt x="3046837" y="720779"/>
                  <a:pt x="3051626" y="711200"/>
                </a:cubicBezTo>
                <a:cubicBezTo>
                  <a:pt x="3060714" y="693025"/>
                  <a:pt x="3093222" y="653886"/>
                  <a:pt x="3102426" y="640080"/>
                </a:cubicBezTo>
                <a:cubicBezTo>
                  <a:pt x="3113380" y="623649"/>
                  <a:pt x="3121952" y="605711"/>
                  <a:pt x="3132906" y="589280"/>
                </a:cubicBezTo>
                <a:cubicBezTo>
                  <a:pt x="3154712" y="556570"/>
                  <a:pt x="3165531" y="549966"/>
                  <a:pt x="3183706" y="518160"/>
                </a:cubicBezTo>
                <a:cubicBezTo>
                  <a:pt x="3254726" y="393874"/>
                  <a:pt x="3141082" y="583088"/>
                  <a:pt x="3224346" y="416560"/>
                </a:cubicBezTo>
                <a:cubicBezTo>
                  <a:pt x="3237893" y="389467"/>
                  <a:pt x="3255407" y="364017"/>
                  <a:pt x="3264986" y="335280"/>
                </a:cubicBezTo>
                <a:cubicBezTo>
                  <a:pt x="3268373" y="325120"/>
                  <a:pt x="3269945" y="314162"/>
                  <a:pt x="3275146" y="304800"/>
                </a:cubicBezTo>
                <a:cubicBezTo>
                  <a:pt x="3287006" y="283452"/>
                  <a:pt x="3304864" y="265683"/>
                  <a:pt x="3315786" y="243840"/>
                </a:cubicBezTo>
                <a:cubicBezTo>
                  <a:pt x="3339514" y="196384"/>
                  <a:pt x="3343314" y="178075"/>
                  <a:pt x="3397066" y="142240"/>
                </a:cubicBezTo>
                <a:cubicBezTo>
                  <a:pt x="3417386" y="128693"/>
                  <a:pt x="3435351" y="110670"/>
                  <a:pt x="3458026" y="101600"/>
                </a:cubicBezTo>
                <a:cubicBezTo>
                  <a:pt x="3474959" y="94827"/>
                  <a:pt x="3492160" y="88687"/>
                  <a:pt x="3508826" y="81280"/>
                </a:cubicBezTo>
                <a:cubicBezTo>
                  <a:pt x="3522666" y="75129"/>
                  <a:pt x="3535404" y="66585"/>
                  <a:pt x="3549466" y="60960"/>
                </a:cubicBezTo>
                <a:cubicBezTo>
                  <a:pt x="3569353" y="53005"/>
                  <a:pt x="3590106" y="47413"/>
                  <a:pt x="3610426" y="40640"/>
                </a:cubicBezTo>
                <a:lnTo>
                  <a:pt x="3640906" y="30480"/>
                </a:lnTo>
                <a:lnTo>
                  <a:pt x="3671386" y="20320"/>
                </a:ln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95B9FE64-FFB9-49ED-92CC-5721BB2A5860}"/>
              </a:ext>
            </a:extLst>
          </p:cNvPr>
          <p:cNvSpPr txBox="1"/>
          <p:nvPr/>
        </p:nvSpPr>
        <p:spPr>
          <a:xfrm>
            <a:off x="5001257" y="3515125"/>
            <a:ext cx="2964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Node under expansion</a:t>
            </a:r>
            <a:endParaRPr lang="ru-RU" sz="2400" dirty="0">
              <a:solidFill>
                <a:srgbClr val="00B0F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B70B0FC7-38CE-4DF6-AE87-85BF4EB041A9}"/>
              </a:ext>
            </a:extLst>
          </p:cNvPr>
          <p:cNvSpPr/>
          <p:nvPr/>
        </p:nvSpPr>
        <p:spPr>
          <a:xfrm>
            <a:off x="4459557" y="3042573"/>
            <a:ext cx="642544" cy="6247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578A42C-B50E-4B18-8A88-E95F7D3F365E}"/>
              </a:ext>
            </a:extLst>
          </p:cNvPr>
          <p:cNvSpPr txBox="1"/>
          <p:nvPr/>
        </p:nvSpPr>
        <p:spPr>
          <a:xfrm>
            <a:off x="2947693" y="23008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507A77-8036-4BDF-929B-D1C82385E962}"/>
              </a:ext>
            </a:extLst>
          </p:cNvPr>
          <p:cNvSpPr txBox="1"/>
          <p:nvPr/>
        </p:nvSpPr>
        <p:spPr>
          <a:xfrm>
            <a:off x="4775374" y="25133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67FF95C-8BBA-4CB5-BB85-AAB312C0F877}"/>
              </a:ext>
            </a:extLst>
          </p:cNvPr>
          <p:cNvSpPr txBox="1"/>
          <p:nvPr/>
        </p:nvSpPr>
        <p:spPr>
          <a:xfrm>
            <a:off x="5581668" y="22903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9F5E12-DCF9-4D98-B675-7D7C55F49E93}"/>
              </a:ext>
            </a:extLst>
          </p:cNvPr>
          <p:cNvSpPr txBox="1"/>
          <p:nvPr/>
        </p:nvSpPr>
        <p:spPr>
          <a:xfrm>
            <a:off x="2017473" y="35931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4580254-4A7A-48C6-8E4E-5D16C053F88D}"/>
              </a:ext>
            </a:extLst>
          </p:cNvPr>
          <p:cNvSpPr txBox="1"/>
          <p:nvPr/>
        </p:nvSpPr>
        <p:spPr>
          <a:xfrm>
            <a:off x="3308169" y="34826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78A6CB6-6826-4FA3-96AC-A7D8EF30DD88}"/>
              </a:ext>
            </a:extLst>
          </p:cNvPr>
          <p:cNvSpPr txBox="1"/>
          <p:nvPr/>
        </p:nvSpPr>
        <p:spPr>
          <a:xfrm>
            <a:off x="1340940" y="4442251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g=10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6B6A1CE-111B-4F9C-ABE2-78B1B894405A}"/>
              </a:ext>
            </a:extLst>
          </p:cNvPr>
          <p:cNvSpPr txBox="1"/>
          <p:nvPr/>
        </p:nvSpPr>
        <p:spPr>
          <a:xfrm>
            <a:off x="2936142" y="429098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g=12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430F204-7AAF-4800-A1FF-1D4BA493A43E}"/>
              </a:ext>
            </a:extLst>
          </p:cNvPr>
          <p:cNvSpPr txBox="1"/>
          <p:nvPr/>
        </p:nvSpPr>
        <p:spPr>
          <a:xfrm>
            <a:off x="4883121" y="300045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g=7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5F4FB41-068A-4891-B2BE-88A8D132E89E}"/>
              </a:ext>
            </a:extLst>
          </p:cNvPr>
          <p:cNvSpPr txBox="1"/>
          <p:nvPr/>
        </p:nvSpPr>
        <p:spPr>
          <a:xfrm>
            <a:off x="6712318" y="296174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g=5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6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 as tree search</a:t>
            </a:r>
            <a:r>
              <a:rPr lang="ru-RU" dirty="0"/>
              <a:t> </a:t>
            </a:r>
            <a:r>
              <a:rPr lang="en-US" dirty="0"/>
              <a:t>with Duplicate detection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11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4FDC88-41DE-4BEC-94AF-859048B8DC0D}"/>
              </a:ext>
            </a:extLst>
          </p:cNvPr>
          <p:cNvSpPr txBox="1"/>
          <p:nvPr/>
        </p:nvSpPr>
        <p:spPr>
          <a:xfrm>
            <a:off x="4563249" y="206588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A4887C-EF01-499D-96B3-589010D57CA3}"/>
              </a:ext>
            </a:extLst>
          </p:cNvPr>
          <p:cNvSpPr txBox="1"/>
          <p:nvPr/>
        </p:nvSpPr>
        <p:spPr>
          <a:xfrm>
            <a:off x="2598716" y="277770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B4DABE-6B31-4DA9-A83D-B3DC6957CB89}"/>
              </a:ext>
            </a:extLst>
          </p:cNvPr>
          <p:cNvSpPr txBox="1"/>
          <p:nvPr/>
        </p:nvSpPr>
        <p:spPr>
          <a:xfrm>
            <a:off x="4574537" y="30853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B4B0A7B-2EC7-4971-B21F-105DEE429596}"/>
              </a:ext>
            </a:extLst>
          </p:cNvPr>
          <p:cNvSpPr txBox="1"/>
          <p:nvPr/>
        </p:nvSpPr>
        <p:spPr>
          <a:xfrm>
            <a:off x="6374601" y="296236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  <a:endParaRPr lang="ru-RU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D5061EED-7B53-49A1-AB88-41539C733942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>
            <a:off x="3025436" y="2250552"/>
            <a:ext cx="1537813" cy="71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2E67B7E1-8BFD-4DD9-AB36-816308054B3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4787897" y="2435218"/>
            <a:ext cx="734" cy="6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5A2A5F97-BFCF-41B3-A0E9-22438935B29E}"/>
              </a:ext>
            </a:extLst>
          </p:cNvPr>
          <p:cNvCxnSpPr>
            <a:cxnSpLocks/>
            <a:stCxn id="2" idx="3"/>
            <a:endCxn id="73" idx="1"/>
          </p:cNvCxnSpPr>
          <p:nvPr/>
        </p:nvCxnSpPr>
        <p:spPr>
          <a:xfrm>
            <a:off x="5014013" y="2250552"/>
            <a:ext cx="1360588" cy="8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50A181A-A1E0-43B5-8B6C-542D55D0B020}"/>
              </a:ext>
            </a:extLst>
          </p:cNvPr>
          <p:cNvSpPr txBox="1"/>
          <p:nvPr/>
        </p:nvSpPr>
        <p:spPr>
          <a:xfrm>
            <a:off x="1427192" y="422399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  <a:endParaRPr lang="ru-RU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9B3CA5F3-61AE-4B8E-ADF9-E9B6C52AE9F1}"/>
              </a:ext>
            </a:extLst>
          </p:cNvPr>
          <p:cNvSpPr txBox="1"/>
          <p:nvPr/>
        </p:nvSpPr>
        <p:spPr>
          <a:xfrm>
            <a:off x="3578880" y="42922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  <a:endParaRPr lang="ru-R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4E428E0F-F68F-4EAC-924D-9E0E144D5C57}"/>
              </a:ext>
            </a:extLst>
          </p:cNvPr>
          <p:cNvCxnSpPr>
            <a:cxnSpLocks/>
            <a:stCxn id="4" idx="2"/>
            <a:endCxn id="90" idx="3"/>
          </p:cNvCxnSpPr>
          <p:nvPr/>
        </p:nvCxnSpPr>
        <p:spPr>
          <a:xfrm flipH="1">
            <a:off x="1877956" y="3147033"/>
            <a:ext cx="934120" cy="126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203D920E-2ACA-4732-ADBA-EAB319CB70E0}"/>
              </a:ext>
            </a:extLst>
          </p:cNvPr>
          <p:cNvCxnSpPr>
            <a:cxnSpLocks/>
            <a:stCxn id="4" idx="2"/>
            <a:endCxn id="91" idx="0"/>
          </p:cNvCxnSpPr>
          <p:nvPr/>
        </p:nvCxnSpPr>
        <p:spPr>
          <a:xfrm>
            <a:off x="2812076" y="3147033"/>
            <a:ext cx="992186" cy="11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xmlns="" id="{F36BE546-7176-4AB0-AA99-BABA1ABDD135}"/>
              </a:ext>
            </a:extLst>
          </p:cNvPr>
          <p:cNvSpPr/>
          <p:nvPr/>
        </p:nvSpPr>
        <p:spPr>
          <a:xfrm>
            <a:off x="4416999" y="1913602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xmlns="" id="{D681AF28-6E4A-4B8F-A224-9AEFF4773212}"/>
              </a:ext>
            </a:extLst>
          </p:cNvPr>
          <p:cNvSpPr/>
          <p:nvPr/>
        </p:nvSpPr>
        <p:spPr>
          <a:xfrm>
            <a:off x="2476544" y="269797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xmlns="" id="{CAFEC4EF-241B-46A8-9B56-E3053EAF054E}"/>
              </a:ext>
            </a:extLst>
          </p:cNvPr>
          <p:cNvSpPr/>
          <p:nvPr/>
        </p:nvSpPr>
        <p:spPr>
          <a:xfrm>
            <a:off x="1186699" y="2906399"/>
            <a:ext cx="5855786" cy="2123440"/>
          </a:xfrm>
          <a:custGeom>
            <a:avLst/>
            <a:gdLst>
              <a:gd name="connsiteX0" fmla="*/ 3590106 w 5855786"/>
              <a:gd name="connsiteY0" fmla="*/ 40640 h 2123440"/>
              <a:gd name="connsiteX1" fmla="*/ 4270826 w 5855786"/>
              <a:gd name="connsiteY1" fmla="*/ 50800 h 2123440"/>
              <a:gd name="connsiteX2" fmla="*/ 4565466 w 5855786"/>
              <a:gd name="connsiteY2" fmla="*/ 60960 h 2123440"/>
              <a:gd name="connsiteX3" fmla="*/ 5195386 w 5855786"/>
              <a:gd name="connsiteY3" fmla="*/ 50800 h 2123440"/>
              <a:gd name="connsiteX4" fmla="*/ 5296986 w 5855786"/>
              <a:gd name="connsiteY4" fmla="*/ 20320 h 2123440"/>
              <a:gd name="connsiteX5" fmla="*/ 5469706 w 5855786"/>
              <a:gd name="connsiteY5" fmla="*/ 0 h 2123440"/>
              <a:gd name="connsiteX6" fmla="*/ 5723706 w 5855786"/>
              <a:gd name="connsiteY6" fmla="*/ 10160 h 2123440"/>
              <a:gd name="connsiteX7" fmla="*/ 5784666 w 5855786"/>
              <a:gd name="connsiteY7" fmla="*/ 50800 h 2123440"/>
              <a:gd name="connsiteX8" fmla="*/ 5825306 w 5855786"/>
              <a:gd name="connsiteY8" fmla="*/ 111760 h 2123440"/>
              <a:gd name="connsiteX9" fmla="*/ 5835466 w 5855786"/>
              <a:gd name="connsiteY9" fmla="*/ 142240 h 2123440"/>
              <a:gd name="connsiteX10" fmla="*/ 5855786 w 5855786"/>
              <a:gd name="connsiteY10" fmla="*/ 213360 h 2123440"/>
              <a:gd name="connsiteX11" fmla="*/ 5835466 w 5855786"/>
              <a:gd name="connsiteY11" fmla="*/ 375920 h 2123440"/>
              <a:gd name="connsiteX12" fmla="*/ 5815146 w 5855786"/>
              <a:gd name="connsiteY12" fmla="*/ 406400 h 2123440"/>
              <a:gd name="connsiteX13" fmla="*/ 5784666 w 5855786"/>
              <a:gd name="connsiteY13" fmla="*/ 416560 h 2123440"/>
              <a:gd name="connsiteX14" fmla="*/ 5672906 w 5855786"/>
              <a:gd name="connsiteY14" fmla="*/ 457200 h 2123440"/>
              <a:gd name="connsiteX15" fmla="*/ 5561146 w 5855786"/>
              <a:gd name="connsiteY15" fmla="*/ 487680 h 2123440"/>
              <a:gd name="connsiteX16" fmla="*/ 5510346 w 5855786"/>
              <a:gd name="connsiteY16" fmla="*/ 497840 h 2123440"/>
              <a:gd name="connsiteX17" fmla="*/ 5418906 w 5855786"/>
              <a:gd name="connsiteY17" fmla="*/ 518160 h 2123440"/>
              <a:gd name="connsiteX18" fmla="*/ 4585786 w 5855786"/>
              <a:gd name="connsiteY18" fmla="*/ 528320 h 2123440"/>
              <a:gd name="connsiteX19" fmla="*/ 4159066 w 5855786"/>
              <a:gd name="connsiteY19" fmla="*/ 548640 h 2123440"/>
              <a:gd name="connsiteX20" fmla="*/ 4087946 w 5855786"/>
              <a:gd name="connsiteY20" fmla="*/ 558800 h 2123440"/>
              <a:gd name="connsiteX21" fmla="*/ 4006666 w 5855786"/>
              <a:gd name="connsiteY21" fmla="*/ 568960 h 2123440"/>
              <a:gd name="connsiteX22" fmla="*/ 3874586 w 5855786"/>
              <a:gd name="connsiteY22" fmla="*/ 579120 h 2123440"/>
              <a:gd name="connsiteX23" fmla="*/ 3803466 w 5855786"/>
              <a:gd name="connsiteY23" fmla="*/ 599440 h 2123440"/>
              <a:gd name="connsiteX24" fmla="*/ 3772986 w 5855786"/>
              <a:gd name="connsiteY24" fmla="*/ 619760 h 2123440"/>
              <a:gd name="connsiteX25" fmla="*/ 3701866 w 5855786"/>
              <a:gd name="connsiteY25" fmla="*/ 640080 h 2123440"/>
              <a:gd name="connsiteX26" fmla="*/ 3640906 w 5855786"/>
              <a:gd name="connsiteY26" fmla="*/ 680720 h 2123440"/>
              <a:gd name="connsiteX27" fmla="*/ 3610426 w 5855786"/>
              <a:gd name="connsiteY27" fmla="*/ 701040 h 2123440"/>
              <a:gd name="connsiteX28" fmla="*/ 3579946 w 5855786"/>
              <a:gd name="connsiteY28" fmla="*/ 731520 h 2123440"/>
              <a:gd name="connsiteX29" fmla="*/ 3559626 w 5855786"/>
              <a:gd name="connsiteY29" fmla="*/ 762000 h 2123440"/>
              <a:gd name="connsiteX30" fmla="*/ 3529146 w 5855786"/>
              <a:gd name="connsiteY30" fmla="*/ 782320 h 2123440"/>
              <a:gd name="connsiteX31" fmla="*/ 3478346 w 5855786"/>
              <a:gd name="connsiteY31" fmla="*/ 843280 h 2123440"/>
              <a:gd name="connsiteX32" fmla="*/ 3437706 w 5855786"/>
              <a:gd name="connsiteY32" fmla="*/ 904240 h 2123440"/>
              <a:gd name="connsiteX33" fmla="*/ 3427546 w 5855786"/>
              <a:gd name="connsiteY33" fmla="*/ 934720 h 2123440"/>
              <a:gd name="connsiteX34" fmla="*/ 3356426 w 5855786"/>
              <a:gd name="connsiteY34" fmla="*/ 1026160 h 2123440"/>
              <a:gd name="connsiteX35" fmla="*/ 3346266 w 5855786"/>
              <a:gd name="connsiteY35" fmla="*/ 1056640 h 2123440"/>
              <a:gd name="connsiteX36" fmla="*/ 3285306 w 5855786"/>
              <a:gd name="connsiteY36" fmla="*/ 1168400 h 2123440"/>
              <a:gd name="connsiteX37" fmla="*/ 3264986 w 5855786"/>
              <a:gd name="connsiteY37" fmla="*/ 1209040 h 2123440"/>
              <a:gd name="connsiteX38" fmla="*/ 3254826 w 5855786"/>
              <a:gd name="connsiteY38" fmla="*/ 1239520 h 2123440"/>
              <a:gd name="connsiteX39" fmla="*/ 3234506 w 5855786"/>
              <a:gd name="connsiteY39" fmla="*/ 1270000 h 2123440"/>
              <a:gd name="connsiteX40" fmla="*/ 3214186 w 5855786"/>
              <a:gd name="connsiteY40" fmla="*/ 1310640 h 2123440"/>
              <a:gd name="connsiteX41" fmla="*/ 3173546 w 5855786"/>
              <a:gd name="connsiteY41" fmla="*/ 1371600 h 2123440"/>
              <a:gd name="connsiteX42" fmla="*/ 3163386 w 5855786"/>
              <a:gd name="connsiteY42" fmla="*/ 1402080 h 2123440"/>
              <a:gd name="connsiteX43" fmla="*/ 3122746 w 5855786"/>
              <a:gd name="connsiteY43" fmla="*/ 1483360 h 2123440"/>
              <a:gd name="connsiteX44" fmla="*/ 3112586 w 5855786"/>
              <a:gd name="connsiteY44" fmla="*/ 1513840 h 2123440"/>
              <a:gd name="connsiteX45" fmla="*/ 3082106 w 5855786"/>
              <a:gd name="connsiteY45" fmla="*/ 1544320 h 2123440"/>
              <a:gd name="connsiteX46" fmla="*/ 3061786 w 5855786"/>
              <a:gd name="connsiteY46" fmla="*/ 1574800 h 2123440"/>
              <a:gd name="connsiteX47" fmla="*/ 3031306 w 5855786"/>
              <a:gd name="connsiteY47" fmla="*/ 1605280 h 2123440"/>
              <a:gd name="connsiteX48" fmla="*/ 3010986 w 5855786"/>
              <a:gd name="connsiteY48" fmla="*/ 1635760 h 2123440"/>
              <a:gd name="connsiteX49" fmla="*/ 2980506 w 5855786"/>
              <a:gd name="connsiteY49" fmla="*/ 1656080 h 2123440"/>
              <a:gd name="connsiteX50" fmla="*/ 2899226 w 5855786"/>
              <a:gd name="connsiteY50" fmla="*/ 1737360 h 2123440"/>
              <a:gd name="connsiteX51" fmla="*/ 2868746 w 5855786"/>
              <a:gd name="connsiteY51" fmla="*/ 1767840 h 2123440"/>
              <a:gd name="connsiteX52" fmla="*/ 2838266 w 5855786"/>
              <a:gd name="connsiteY52" fmla="*/ 1798320 h 2123440"/>
              <a:gd name="connsiteX53" fmla="*/ 2797626 w 5855786"/>
              <a:gd name="connsiteY53" fmla="*/ 1828800 h 2123440"/>
              <a:gd name="connsiteX54" fmla="*/ 2767146 w 5855786"/>
              <a:gd name="connsiteY54" fmla="*/ 1838960 h 2123440"/>
              <a:gd name="connsiteX55" fmla="*/ 2604586 w 5855786"/>
              <a:gd name="connsiteY55" fmla="*/ 1910080 h 2123440"/>
              <a:gd name="connsiteX56" fmla="*/ 2574106 w 5855786"/>
              <a:gd name="connsiteY56" fmla="*/ 1920240 h 2123440"/>
              <a:gd name="connsiteX57" fmla="*/ 2543626 w 5855786"/>
              <a:gd name="connsiteY57" fmla="*/ 1940560 h 2123440"/>
              <a:gd name="connsiteX58" fmla="*/ 2442026 w 5855786"/>
              <a:gd name="connsiteY58" fmla="*/ 1981200 h 2123440"/>
              <a:gd name="connsiteX59" fmla="*/ 2340426 w 5855786"/>
              <a:gd name="connsiteY59" fmla="*/ 2032000 h 2123440"/>
              <a:gd name="connsiteX60" fmla="*/ 2248986 w 5855786"/>
              <a:gd name="connsiteY60" fmla="*/ 2042160 h 2123440"/>
              <a:gd name="connsiteX61" fmla="*/ 2167706 w 5855786"/>
              <a:gd name="connsiteY61" fmla="*/ 2052320 h 2123440"/>
              <a:gd name="connsiteX62" fmla="*/ 1812106 w 5855786"/>
              <a:gd name="connsiteY62" fmla="*/ 2092960 h 2123440"/>
              <a:gd name="connsiteX63" fmla="*/ 1649546 w 5855786"/>
              <a:gd name="connsiteY63" fmla="*/ 2103120 h 2123440"/>
              <a:gd name="connsiteX64" fmla="*/ 1507306 w 5855786"/>
              <a:gd name="connsiteY64" fmla="*/ 2123440 h 2123440"/>
              <a:gd name="connsiteX65" fmla="*/ 928186 w 5855786"/>
              <a:gd name="connsiteY65" fmla="*/ 2113280 h 2123440"/>
              <a:gd name="connsiteX66" fmla="*/ 826586 w 5855786"/>
              <a:gd name="connsiteY66" fmla="*/ 2082800 h 2123440"/>
              <a:gd name="connsiteX67" fmla="*/ 755466 w 5855786"/>
              <a:gd name="connsiteY67" fmla="*/ 2062480 h 2123440"/>
              <a:gd name="connsiteX68" fmla="*/ 694506 w 5855786"/>
              <a:gd name="connsiteY68" fmla="*/ 2021840 h 2123440"/>
              <a:gd name="connsiteX69" fmla="*/ 653866 w 5855786"/>
              <a:gd name="connsiteY69" fmla="*/ 2011680 h 2123440"/>
              <a:gd name="connsiteX70" fmla="*/ 613226 w 5855786"/>
              <a:gd name="connsiteY70" fmla="*/ 1991360 h 2123440"/>
              <a:gd name="connsiteX71" fmla="*/ 470986 w 5855786"/>
              <a:gd name="connsiteY71" fmla="*/ 1960880 h 2123440"/>
              <a:gd name="connsiteX72" fmla="*/ 430346 w 5855786"/>
              <a:gd name="connsiteY72" fmla="*/ 1950720 h 2123440"/>
              <a:gd name="connsiteX73" fmla="*/ 359226 w 5855786"/>
              <a:gd name="connsiteY73" fmla="*/ 1930400 h 2123440"/>
              <a:gd name="connsiteX74" fmla="*/ 277946 w 5855786"/>
              <a:gd name="connsiteY74" fmla="*/ 1920240 h 2123440"/>
              <a:gd name="connsiteX75" fmla="*/ 237306 w 5855786"/>
              <a:gd name="connsiteY75" fmla="*/ 1910080 h 2123440"/>
              <a:gd name="connsiteX76" fmla="*/ 176346 w 5855786"/>
              <a:gd name="connsiteY76" fmla="*/ 1899920 h 2123440"/>
              <a:gd name="connsiteX77" fmla="*/ 115386 w 5855786"/>
              <a:gd name="connsiteY77" fmla="*/ 1859280 h 2123440"/>
              <a:gd name="connsiteX78" fmla="*/ 84906 w 5855786"/>
              <a:gd name="connsiteY78" fmla="*/ 1818640 h 2123440"/>
              <a:gd name="connsiteX79" fmla="*/ 54426 w 5855786"/>
              <a:gd name="connsiteY79" fmla="*/ 1767840 h 2123440"/>
              <a:gd name="connsiteX80" fmla="*/ 23946 w 5855786"/>
              <a:gd name="connsiteY80" fmla="*/ 1737360 h 2123440"/>
              <a:gd name="connsiteX81" fmla="*/ 13786 w 5855786"/>
              <a:gd name="connsiteY81" fmla="*/ 1706880 h 2123440"/>
              <a:gd name="connsiteX82" fmla="*/ 23946 w 5855786"/>
              <a:gd name="connsiteY82" fmla="*/ 1493520 h 2123440"/>
              <a:gd name="connsiteX83" fmla="*/ 145866 w 5855786"/>
              <a:gd name="connsiteY83" fmla="*/ 1402080 h 2123440"/>
              <a:gd name="connsiteX84" fmla="*/ 186506 w 5855786"/>
              <a:gd name="connsiteY84" fmla="*/ 1381760 h 2123440"/>
              <a:gd name="connsiteX85" fmla="*/ 237306 w 5855786"/>
              <a:gd name="connsiteY85" fmla="*/ 1361440 h 2123440"/>
              <a:gd name="connsiteX86" fmla="*/ 277946 w 5855786"/>
              <a:gd name="connsiteY86" fmla="*/ 1330960 h 2123440"/>
              <a:gd name="connsiteX87" fmla="*/ 308426 w 5855786"/>
              <a:gd name="connsiteY87" fmla="*/ 1320800 h 2123440"/>
              <a:gd name="connsiteX88" fmla="*/ 521786 w 5855786"/>
              <a:gd name="connsiteY88" fmla="*/ 1290320 h 2123440"/>
              <a:gd name="connsiteX89" fmla="*/ 572586 w 5855786"/>
              <a:gd name="connsiteY89" fmla="*/ 1280160 h 2123440"/>
              <a:gd name="connsiteX90" fmla="*/ 694506 w 5855786"/>
              <a:gd name="connsiteY90" fmla="*/ 1259840 h 2123440"/>
              <a:gd name="connsiteX91" fmla="*/ 1039946 w 5855786"/>
              <a:gd name="connsiteY91" fmla="*/ 1249680 h 2123440"/>
              <a:gd name="connsiteX92" fmla="*/ 1192346 w 5855786"/>
              <a:gd name="connsiteY92" fmla="*/ 1229360 h 2123440"/>
              <a:gd name="connsiteX93" fmla="*/ 1263466 w 5855786"/>
              <a:gd name="connsiteY93" fmla="*/ 1219200 h 2123440"/>
              <a:gd name="connsiteX94" fmla="*/ 1314266 w 5855786"/>
              <a:gd name="connsiteY94" fmla="*/ 1209040 h 2123440"/>
              <a:gd name="connsiteX95" fmla="*/ 1426026 w 5855786"/>
              <a:gd name="connsiteY95" fmla="*/ 1198880 h 2123440"/>
              <a:gd name="connsiteX96" fmla="*/ 1527626 w 5855786"/>
              <a:gd name="connsiteY96" fmla="*/ 1178560 h 2123440"/>
              <a:gd name="connsiteX97" fmla="*/ 1578426 w 5855786"/>
              <a:gd name="connsiteY97" fmla="*/ 1168400 h 2123440"/>
              <a:gd name="connsiteX98" fmla="*/ 1639386 w 5855786"/>
              <a:gd name="connsiteY98" fmla="*/ 1158240 h 2123440"/>
              <a:gd name="connsiteX99" fmla="*/ 1740986 w 5855786"/>
              <a:gd name="connsiteY99" fmla="*/ 1137920 h 2123440"/>
              <a:gd name="connsiteX100" fmla="*/ 1852746 w 5855786"/>
              <a:gd name="connsiteY100" fmla="*/ 1127760 h 2123440"/>
              <a:gd name="connsiteX101" fmla="*/ 1893386 w 5855786"/>
              <a:gd name="connsiteY101" fmla="*/ 1117600 h 2123440"/>
              <a:gd name="connsiteX102" fmla="*/ 1994986 w 5855786"/>
              <a:gd name="connsiteY102" fmla="*/ 1107440 h 2123440"/>
              <a:gd name="connsiteX103" fmla="*/ 2045786 w 5855786"/>
              <a:gd name="connsiteY103" fmla="*/ 1087120 h 2123440"/>
              <a:gd name="connsiteX104" fmla="*/ 2208346 w 5855786"/>
              <a:gd name="connsiteY104" fmla="*/ 1066800 h 2123440"/>
              <a:gd name="connsiteX105" fmla="*/ 2370906 w 5855786"/>
              <a:gd name="connsiteY105" fmla="*/ 1046480 h 2123440"/>
              <a:gd name="connsiteX106" fmla="*/ 2452186 w 5855786"/>
              <a:gd name="connsiteY106" fmla="*/ 1036320 h 2123440"/>
              <a:gd name="connsiteX107" fmla="*/ 2604586 w 5855786"/>
              <a:gd name="connsiteY107" fmla="*/ 1016000 h 2123440"/>
              <a:gd name="connsiteX108" fmla="*/ 2685866 w 5855786"/>
              <a:gd name="connsiteY108" fmla="*/ 985520 h 2123440"/>
              <a:gd name="connsiteX109" fmla="*/ 2716346 w 5855786"/>
              <a:gd name="connsiteY109" fmla="*/ 975360 h 2123440"/>
              <a:gd name="connsiteX110" fmla="*/ 2817946 w 5855786"/>
              <a:gd name="connsiteY110" fmla="*/ 934720 h 2123440"/>
              <a:gd name="connsiteX111" fmla="*/ 2848426 w 5855786"/>
              <a:gd name="connsiteY111" fmla="*/ 914400 h 2123440"/>
              <a:gd name="connsiteX112" fmla="*/ 2878906 w 5855786"/>
              <a:gd name="connsiteY112" fmla="*/ 883920 h 2123440"/>
              <a:gd name="connsiteX113" fmla="*/ 2929706 w 5855786"/>
              <a:gd name="connsiteY113" fmla="*/ 853440 h 2123440"/>
              <a:gd name="connsiteX114" fmla="*/ 2970346 w 5855786"/>
              <a:gd name="connsiteY114" fmla="*/ 812800 h 2123440"/>
              <a:gd name="connsiteX115" fmla="*/ 3041466 w 5855786"/>
              <a:gd name="connsiteY115" fmla="*/ 741680 h 2123440"/>
              <a:gd name="connsiteX116" fmla="*/ 3051626 w 5855786"/>
              <a:gd name="connsiteY116" fmla="*/ 711200 h 2123440"/>
              <a:gd name="connsiteX117" fmla="*/ 3102426 w 5855786"/>
              <a:gd name="connsiteY117" fmla="*/ 640080 h 2123440"/>
              <a:gd name="connsiteX118" fmla="*/ 3132906 w 5855786"/>
              <a:gd name="connsiteY118" fmla="*/ 589280 h 2123440"/>
              <a:gd name="connsiteX119" fmla="*/ 3183706 w 5855786"/>
              <a:gd name="connsiteY119" fmla="*/ 518160 h 2123440"/>
              <a:gd name="connsiteX120" fmla="*/ 3224346 w 5855786"/>
              <a:gd name="connsiteY120" fmla="*/ 416560 h 2123440"/>
              <a:gd name="connsiteX121" fmla="*/ 3264986 w 5855786"/>
              <a:gd name="connsiteY121" fmla="*/ 335280 h 2123440"/>
              <a:gd name="connsiteX122" fmla="*/ 3275146 w 5855786"/>
              <a:gd name="connsiteY122" fmla="*/ 304800 h 2123440"/>
              <a:gd name="connsiteX123" fmla="*/ 3315786 w 5855786"/>
              <a:gd name="connsiteY123" fmla="*/ 243840 h 2123440"/>
              <a:gd name="connsiteX124" fmla="*/ 3397066 w 5855786"/>
              <a:gd name="connsiteY124" fmla="*/ 142240 h 2123440"/>
              <a:gd name="connsiteX125" fmla="*/ 3458026 w 5855786"/>
              <a:gd name="connsiteY125" fmla="*/ 101600 h 2123440"/>
              <a:gd name="connsiteX126" fmla="*/ 3508826 w 5855786"/>
              <a:gd name="connsiteY126" fmla="*/ 81280 h 2123440"/>
              <a:gd name="connsiteX127" fmla="*/ 3549466 w 5855786"/>
              <a:gd name="connsiteY127" fmla="*/ 60960 h 2123440"/>
              <a:gd name="connsiteX128" fmla="*/ 3610426 w 5855786"/>
              <a:gd name="connsiteY128" fmla="*/ 40640 h 2123440"/>
              <a:gd name="connsiteX129" fmla="*/ 3640906 w 5855786"/>
              <a:gd name="connsiteY129" fmla="*/ 30480 h 2123440"/>
              <a:gd name="connsiteX130" fmla="*/ 3671386 w 5855786"/>
              <a:gd name="connsiteY130" fmla="*/ 20320 h 212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5855786" h="2123440">
                <a:moveTo>
                  <a:pt x="3590106" y="40640"/>
                </a:moveTo>
                <a:lnTo>
                  <a:pt x="4270826" y="50800"/>
                </a:lnTo>
                <a:cubicBezTo>
                  <a:pt x="4369076" y="52847"/>
                  <a:pt x="4467194" y="60960"/>
                  <a:pt x="4565466" y="60960"/>
                </a:cubicBezTo>
                <a:cubicBezTo>
                  <a:pt x="4775467" y="60960"/>
                  <a:pt x="4985413" y="54187"/>
                  <a:pt x="5195386" y="50800"/>
                </a:cubicBezTo>
                <a:cubicBezTo>
                  <a:pt x="5222486" y="41767"/>
                  <a:pt x="5266276" y="25438"/>
                  <a:pt x="5296986" y="20320"/>
                </a:cubicBezTo>
                <a:cubicBezTo>
                  <a:pt x="5324914" y="15665"/>
                  <a:pt x="5445232" y="2719"/>
                  <a:pt x="5469706" y="0"/>
                </a:cubicBezTo>
                <a:cubicBezTo>
                  <a:pt x="5554373" y="3387"/>
                  <a:pt x="5640053" y="-3332"/>
                  <a:pt x="5723706" y="10160"/>
                </a:cubicBezTo>
                <a:cubicBezTo>
                  <a:pt x="5747816" y="14049"/>
                  <a:pt x="5784666" y="50800"/>
                  <a:pt x="5784666" y="50800"/>
                </a:cubicBezTo>
                <a:cubicBezTo>
                  <a:pt x="5798213" y="71120"/>
                  <a:pt x="5817583" y="88592"/>
                  <a:pt x="5825306" y="111760"/>
                </a:cubicBezTo>
                <a:cubicBezTo>
                  <a:pt x="5828693" y="121920"/>
                  <a:pt x="5832524" y="131942"/>
                  <a:pt x="5835466" y="142240"/>
                </a:cubicBezTo>
                <a:cubicBezTo>
                  <a:pt x="5860981" y="231542"/>
                  <a:pt x="5831426" y="140279"/>
                  <a:pt x="5855786" y="213360"/>
                </a:cubicBezTo>
                <a:cubicBezTo>
                  <a:pt x="5853847" y="238570"/>
                  <a:pt x="5857397" y="332059"/>
                  <a:pt x="5835466" y="375920"/>
                </a:cubicBezTo>
                <a:cubicBezTo>
                  <a:pt x="5830005" y="386842"/>
                  <a:pt x="5824681" y="398772"/>
                  <a:pt x="5815146" y="406400"/>
                </a:cubicBezTo>
                <a:cubicBezTo>
                  <a:pt x="5806783" y="413090"/>
                  <a:pt x="5794245" y="411771"/>
                  <a:pt x="5784666" y="416560"/>
                </a:cubicBezTo>
                <a:cubicBezTo>
                  <a:pt x="5656873" y="480456"/>
                  <a:pt x="5935450" y="369685"/>
                  <a:pt x="5672906" y="457200"/>
                </a:cubicBezTo>
                <a:cubicBezTo>
                  <a:pt x="5629115" y="471797"/>
                  <a:pt x="5618440" y="476221"/>
                  <a:pt x="5561146" y="487680"/>
                </a:cubicBezTo>
                <a:cubicBezTo>
                  <a:pt x="5544213" y="491067"/>
                  <a:pt x="5527203" y="494094"/>
                  <a:pt x="5510346" y="497840"/>
                </a:cubicBezTo>
                <a:cubicBezTo>
                  <a:pt x="5491283" y="502076"/>
                  <a:pt x="5435995" y="517767"/>
                  <a:pt x="5418906" y="518160"/>
                </a:cubicBezTo>
                <a:cubicBezTo>
                  <a:pt x="5141252" y="524543"/>
                  <a:pt x="4863493" y="524933"/>
                  <a:pt x="4585786" y="528320"/>
                </a:cubicBezTo>
                <a:cubicBezTo>
                  <a:pt x="4394344" y="560227"/>
                  <a:pt x="4605656" y="527868"/>
                  <a:pt x="4159066" y="548640"/>
                </a:cubicBezTo>
                <a:cubicBezTo>
                  <a:pt x="4135145" y="549753"/>
                  <a:pt x="4111683" y="555635"/>
                  <a:pt x="4087946" y="558800"/>
                </a:cubicBezTo>
                <a:cubicBezTo>
                  <a:pt x="4060881" y="562409"/>
                  <a:pt x="4033847" y="566371"/>
                  <a:pt x="4006666" y="568960"/>
                </a:cubicBezTo>
                <a:cubicBezTo>
                  <a:pt x="3962708" y="573146"/>
                  <a:pt x="3918613" y="575733"/>
                  <a:pt x="3874586" y="579120"/>
                </a:cubicBezTo>
                <a:cubicBezTo>
                  <a:pt x="3861565" y="582375"/>
                  <a:pt x="3818042" y="592152"/>
                  <a:pt x="3803466" y="599440"/>
                </a:cubicBezTo>
                <a:cubicBezTo>
                  <a:pt x="3792544" y="604901"/>
                  <a:pt x="3784209" y="614950"/>
                  <a:pt x="3772986" y="619760"/>
                </a:cubicBezTo>
                <a:cubicBezTo>
                  <a:pt x="3749968" y="629625"/>
                  <a:pt x="3724109" y="627723"/>
                  <a:pt x="3701866" y="640080"/>
                </a:cubicBezTo>
                <a:cubicBezTo>
                  <a:pt x="3680518" y="651940"/>
                  <a:pt x="3661226" y="667173"/>
                  <a:pt x="3640906" y="680720"/>
                </a:cubicBezTo>
                <a:cubicBezTo>
                  <a:pt x="3630746" y="687493"/>
                  <a:pt x="3619060" y="692406"/>
                  <a:pt x="3610426" y="701040"/>
                </a:cubicBezTo>
                <a:cubicBezTo>
                  <a:pt x="3600266" y="711200"/>
                  <a:pt x="3589144" y="720482"/>
                  <a:pt x="3579946" y="731520"/>
                </a:cubicBezTo>
                <a:cubicBezTo>
                  <a:pt x="3572129" y="740901"/>
                  <a:pt x="3568260" y="753366"/>
                  <a:pt x="3559626" y="762000"/>
                </a:cubicBezTo>
                <a:cubicBezTo>
                  <a:pt x="3550992" y="770634"/>
                  <a:pt x="3539306" y="775547"/>
                  <a:pt x="3529146" y="782320"/>
                </a:cubicBezTo>
                <a:cubicBezTo>
                  <a:pt x="3456535" y="891237"/>
                  <a:pt x="3569613" y="725937"/>
                  <a:pt x="3478346" y="843280"/>
                </a:cubicBezTo>
                <a:cubicBezTo>
                  <a:pt x="3463353" y="862557"/>
                  <a:pt x="3445429" y="881072"/>
                  <a:pt x="3437706" y="904240"/>
                </a:cubicBezTo>
                <a:cubicBezTo>
                  <a:pt x="3434319" y="914400"/>
                  <a:pt x="3433487" y="925809"/>
                  <a:pt x="3427546" y="934720"/>
                </a:cubicBezTo>
                <a:cubicBezTo>
                  <a:pt x="3392481" y="987318"/>
                  <a:pt x="3383478" y="945003"/>
                  <a:pt x="3356426" y="1026160"/>
                </a:cubicBezTo>
                <a:cubicBezTo>
                  <a:pt x="3353039" y="1036320"/>
                  <a:pt x="3350485" y="1046796"/>
                  <a:pt x="3346266" y="1056640"/>
                </a:cubicBezTo>
                <a:cubicBezTo>
                  <a:pt x="3330971" y="1092329"/>
                  <a:pt x="3302389" y="1137081"/>
                  <a:pt x="3285306" y="1168400"/>
                </a:cubicBezTo>
                <a:cubicBezTo>
                  <a:pt x="3278053" y="1181696"/>
                  <a:pt x="3270952" y="1195119"/>
                  <a:pt x="3264986" y="1209040"/>
                </a:cubicBezTo>
                <a:cubicBezTo>
                  <a:pt x="3260767" y="1218884"/>
                  <a:pt x="3259615" y="1229941"/>
                  <a:pt x="3254826" y="1239520"/>
                </a:cubicBezTo>
                <a:cubicBezTo>
                  <a:pt x="3249365" y="1250442"/>
                  <a:pt x="3240564" y="1259398"/>
                  <a:pt x="3234506" y="1270000"/>
                </a:cubicBezTo>
                <a:cubicBezTo>
                  <a:pt x="3226992" y="1283150"/>
                  <a:pt x="3221978" y="1297653"/>
                  <a:pt x="3214186" y="1310640"/>
                </a:cubicBezTo>
                <a:cubicBezTo>
                  <a:pt x="3201621" y="1331581"/>
                  <a:pt x="3181269" y="1348432"/>
                  <a:pt x="3173546" y="1371600"/>
                </a:cubicBezTo>
                <a:cubicBezTo>
                  <a:pt x="3170159" y="1381760"/>
                  <a:pt x="3167818" y="1392330"/>
                  <a:pt x="3163386" y="1402080"/>
                </a:cubicBezTo>
                <a:cubicBezTo>
                  <a:pt x="3150851" y="1429656"/>
                  <a:pt x="3132325" y="1454623"/>
                  <a:pt x="3122746" y="1483360"/>
                </a:cubicBezTo>
                <a:cubicBezTo>
                  <a:pt x="3119359" y="1493520"/>
                  <a:pt x="3118527" y="1504929"/>
                  <a:pt x="3112586" y="1513840"/>
                </a:cubicBezTo>
                <a:cubicBezTo>
                  <a:pt x="3104616" y="1525795"/>
                  <a:pt x="3091304" y="1533282"/>
                  <a:pt x="3082106" y="1544320"/>
                </a:cubicBezTo>
                <a:cubicBezTo>
                  <a:pt x="3074289" y="1553701"/>
                  <a:pt x="3069603" y="1565419"/>
                  <a:pt x="3061786" y="1574800"/>
                </a:cubicBezTo>
                <a:cubicBezTo>
                  <a:pt x="3052588" y="1585838"/>
                  <a:pt x="3040504" y="1594242"/>
                  <a:pt x="3031306" y="1605280"/>
                </a:cubicBezTo>
                <a:cubicBezTo>
                  <a:pt x="3023489" y="1614661"/>
                  <a:pt x="3019620" y="1627126"/>
                  <a:pt x="3010986" y="1635760"/>
                </a:cubicBezTo>
                <a:cubicBezTo>
                  <a:pt x="3002352" y="1644394"/>
                  <a:pt x="2989541" y="1647866"/>
                  <a:pt x="2980506" y="1656080"/>
                </a:cubicBezTo>
                <a:cubicBezTo>
                  <a:pt x="2952155" y="1681854"/>
                  <a:pt x="2926319" y="1710267"/>
                  <a:pt x="2899226" y="1737360"/>
                </a:cubicBezTo>
                <a:lnTo>
                  <a:pt x="2868746" y="1767840"/>
                </a:lnTo>
                <a:cubicBezTo>
                  <a:pt x="2858586" y="1778000"/>
                  <a:pt x="2849761" y="1789699"/>
                  <a:pt x="2838266" y="1798320"/>
                </a:cubicBezTo>
                <a:cubicBezTo>
                  <a:pt x="2824719" y="1808480"/>
                  <a:pt x="2812328" y="1820399"/>
                  <a:pt x="2797626" y="1828800"/>
                </a:cubicBezTo>
                <a:cubicBezTo>
                  <a:pt x="2788327" y="1834113"/>
                  <a:pt x="2777016" y="1834804"/>
                  <a:pt x="2767146" y="1838960"/>
                </a:cubicBezTo>
                <a:cubicBezTo>
                  <a:pt x="2712635" y="1861912"/>
                  <a:pt x="2660696" y="1891377"/>
                  <a:pt x="2604586" y="1910080"/>
                </a:cubicBezTo>
                <a:cubicBezTo>
                  <a:pt x="2594426" y="1913467"/>
                  <a:pt x="2583685" y="1915451"/>
                  <a:pt x="2574106" y="1920240"/>
                </a:cubicBezTo>
                <a:cubicBezTo>
                  <a:pt x="2563184" y="1925701"/>
                  <a:pt x="2554713" y="1935443"/>
                  <a:pt x="2543626" y="1940560"/>
                </a:cubicBezTo>
                <a:cubicBezTo>
                  <a:pt x="2510508" y="1955845"/>
                  <a:pt x="2475079" y="1965775"/>
                  <a:pt x="2442026" y="1981200"/>
                </a:cubicBezTo>
                <a:cubicBezTo>
                  <a:pt x="2395572" y="2002879"/>
                  <a:pt x="2391104" y="2021140"/>
                  <a:pt x="2340426" y="2032000"/>
                </a:cubicBezTo>
                <a:cubicBezTo>
                  <a:pt x="2310439" y="2038426"/>
                  <a:pt x="2279444" y="2038577"/>
                  <a:pt x="2248986" y="2042160"/>
                </a:cubicBezTo>
                <a:lnTo>
                  <a:pt x="2167706" y="2052320"/>
                </a:lnTo>
                <a:cubicBezTo>
                  <a:pt x="1994637" y="2075396"/>
                  <a:pt x="2150417" y="2062204"/>
                  <a:pt x="1812106" y="2092960"/>
                </a:cubicBezTo>
                <a:cubicBezTo>
                  <a:pt x="1758037" y="2097875"/>
                  <a:pt x="1703733" y="2099733"/>
                  <a:pt x="1649546" y="2103120"/>
                </a:cubicBezTo>
                <a:cubicBezTo>
                  <a:pt x="1619213" y="2108176"/>
                  <a:pt x="1532736" y="2123440"/>
                  <a:pt x="1507306" y="2123440"/>
                </a:cubicBezTo>
                <a:cubicBezTo>
                  <a:pt x="1314236" y="2123440"/>
                  <a:pt x="1121226" y="2116667"/>
                  <a:pt x="928186" y="2113280"/>
                </a:cubicBezTo>
                <a:cubicBezTo>
                  <a:pt x="845265" y="2092550"/>
                  <a:pt x="933774" y="2115781"/>
                  <a:pt x="826586" y="2082800"/>
                </a:cubicBezTo>
                <a:cubicBezTo>
                  <a:pt x="803021" y="2075549"/>
                  <a:pt x="779173" y="2069253"/>
                  <a:pt x="755466" y="2062480"/>
                </a:cubicBezTo>
                <a:cubicBezTo>
                  <a:pt x="735146" y="2048933"/>
                  <a:pt x="716349" y="2032762"/>
                  <a:pt x="694506" y="2021840"/>
                </a:cubicBezTo>
                <a:cubicBezTo>
                  <a:pt x="682017" y="2015595"/>
                  <a:pt x="666941" y="2016583"/>
                  <a:pt x="653866" y="2011680"/>
                </a:cubicBezTo>
                <a:cubicBezTo>
                  <a:pt x="639685" y="2006362"/>
                  <a:pt x="627819" y="1995414"/>
                  <a:pt x="613226" y="1991360"/>
                </a:cubicBezTo>
                <a:cubicBezTo>
                  <a:pt x="566505" y="1978382"/>
                  <a:pt x="518028" y="1972640"/>
                  <a:pt x="470986" y="1960880"/>
                </a:cubicBezTo>
                <a:cubicBezTo>
                  <a:pt x="457439" y="1957493"/>
                  <a:pt x="443772" y="1954556"/>
                  <a:pt x="430346" y="1950720"/>
                </a:cubicBezTo>
                <a:cubicBezTo>
                  <a:pt x="396525" y="1941057"/>
                  <a:pt x="397340" y="1936752"/>
                  <a:pt x="359226" y="1930400"/>
                </a:cubicBezTo>
                <a:cubicBezTo>
                  <a:pt x="332293" y="1925911"/>
                  <a:pt x="304879" y="1924729"/>
                  <a:pt x="277946" y="1920240"/>
                </a:cubicBezTo>
                <a:cubicBezTo>
                  <a:pt x="264172" y="1917944"/>
                  <a:pt x="250998" y="1912818"/>
                  <a:pt x="237306" y="1910080"/>
                </a:cubicBezTo>
                <a:cubicBezTo>
                  <a:pt x="217106" y="1906040"/>
                  <a:pt x="196666" y="1903307"/>
                  <a:pt x="176346" y="1899920"/>
                </a:cubicBezTo>
                <a:cubicBezTo>
                  <a:pt x="156026" y="1886373"/>
                  <a:pt x="130039" y="1878817"/>
                  <a:pt x="115386" y="1859280"/>
                </a:cubicBezTo>
                <a:cubicBezTo>
                  <a:pt x="105226" y="1845733"/>
                  <a:pt x="94299" y="1832729"/>
                  <a:pt x="84906" y="1818640"/>
                </a:cubicBezTo>
                <a:cubicBezTo>
                  <a:pt x="73952" y="1802209"/>
                  <a:pt x="66274" y="1783638"/>
                  <a:pt x="54426" y="1767840"/>
                </a:cubicBezTo>
                <a:cubicBezTo>
                  <a:pt x="45805" y="1756345"/>
                  <a:pt x="34106" y="1747520"/>
                  <a:pt x="23946" y="1737360"/>
                </a:cubicBezTo>
                <a:cubicBezTo>
                  <a:pt x="20559" y="1727200"/>
                  <a:pt x="16728" y="1717178"/>
                  <a:pt x="13786" y="1706880"/>
                </a:cubicBezTo>
                <a:cubicBezTo>
                  <a:pt x="-9681" y="1624744"/>
                  <a:pt x="-1130" y="1618898"/>
                  <a:pt x="23946" y="1493520"/>
                </a:cubicBezTo>
                <a:cubicBezTo>
                  <a:pt x="32560" y="1450450"/>
                  <a:pt x="142517" y="1403754"/>
                  <a:pt x="145866" y="1402080"/>
                </a:cubicBezTo>
                <a:cubicBezTo>
                  <a:pt x="159413" y="1395307"/>
                  <a:pt x="172666" y="1387911"/>
                  <a:pt x="186506" y="1381760"/>
                </a:cubicBezTo>
                <a:cubicBezTo>
                  <a:pt x="203172" y="1374353"/>
                  <a:pt x="221363" y="1370297"/>
                  <a:pt x="237306" y="1361440"/>
                </a:cubicBezTo>
                <a:cubicBezTo>
                  <a:pt x="252108" y="1353216"/>
                  <a:pt x="263244" y="1339361"/>
                  <a:pt x="277946" y="1330960"/>
                </a:cubicBezTo>
                <a:cubicBezTo>
                  <a:pt x="287245" y="1325647"/>
                  <a:pt x="298094" y="1323618"/>
                  <a:pt x="308426" y="1320800"/>
                </a:cubicBezTo>
                <a:cubicBezTo>
                  <a:pt x="418138" y="1290879"/>
                  <a:pt x="384640" y="1300870"/>
                  <a:pt x="521786" y="1290320"/>
                </a:cubicBezTo>
                <a:cubicBezTo>
                  <a:pt x="538719" y="1286933"/>
                  <a:pt x="555729" y="1283906"/>
                  <a:pt x="572586" y="1280160"/>
                </a:cubicBezTo>
                <a:cubicBezTo>
                  <a:pt x="628832" y="1267661"/>
                  <a:pt x="620650" y="1263357"/>
                  <a:pt x="694506" y="1259840"/>
                </a:cubicBezTo>
                <a:cubicBezTo>
                  <a:pt x="809572" y="1254361"/>
                  <a:pt x="924799" y="1253067"/>
                  <a:pt x="1039946" y="1249680"/>
                </a:cubicBezTo>
                <a:cubicBezTo>
                  <a:pt x="1192596" y="1232719"/>
                  <a:pt x="1073773" y="1247602"/>
                  <a:pt x="1192346" y="1229360"/>
                </a:cubicBezTo>
                <a:cubicBezTo>
                  <a:pt x="1216015" y="1225719"/>
                  <a:pt x="1239844" y="1223137"/>
                  <a:pt x="1263466" y="1219200"/>
                </a:cubicBezTo>
                <a:cubicBezTo>
                  <a:pt x="1280500" y="1216361"/>
                  <a:pt x="1297131" y="1211182"/>
                  <a:pt x="1314266" y="1209040"/>
                </a:cubicBezTo>
                <a:cubicBezTo>
                  <a:pt x="1351384" y="1204400"/>
                  <a:pt x="1388773" y="1202267"/>
                  <a:pt x="1426026" y="1198880"/>
                </a:cubicBezTo>
                <a:lnTo>
                  <a:pt x="1527626" y="1178560"/>
                </a:lnTo>
                <a:cubicBezTo>
                  <a:pt x="1544559" y="1175173"/>
                  <a:pt x="1561392" y="1171239"/>
                  <a:pt x="1578426" y="1168400"/>
                </a:cubicBezTo>
                <a:cubicBezTo>
                  <a:pt x="1598746" y="1165013"/>
                  <a:pt x="1619139" y="1162036"/>
                  <a:pt x="1639386" y="1158240"/>
                </a:cubicBezTo>
                <a:cubicBezTo>
                  <a:pt x="1673332" y="1151875"/>
                  <a:pt x="1706796" y="1142804"/>
                  <a:pt x="1740986" y="1137920"/>
                </a:cubicBezTo>
                <a:cubicBezTo>
                  <a:pt x="1778017" y="1132630"/>
                  <a:pt x="1815493" y="1131147"/>
                  <a:pt x="1852746" y="1127760"/>
                </a:cubicBezTo>
                <a:cubicBezTo>
                  <a:pt x="1866293" y="1124373"/>
                  <a:pt x="1879563" y="1119575"/>
                  <a:pt x="1893386" y="1117600"/>
                </a:cubicBezTo>
                <a:cubicBezTo>
                  <a:pt x="1927080" y="1112787"/>
                  <a:pt x="1961611" y="1114115"/>
                  <a:pt x="1994986" y="1107440"/>
                </a:cubicBezTo>
                <a:cubicBezTo>
                  <a:pt x="2012870" y="1103863"/>
                  <a:pt x="2028093" y="1091543"/>
                  <a:pt x="2045786" y="1087120"/>
                </a:cubicBezTo>
                <a:cubicBezTo>
                  <a:pt x="2069782" y="1081121"/>
                  <a:pt x="2192333" y="1068722"/>
                  <a:pt x="2208346" y="1066800"/>
                </a:cubicBezTo>
                <a:lnTo>
                  <a:pt x="2370906" y="1046480"/>
                </a:lnTo>
                <a:lnTo>
                  <a:pt x="2452186" y="1036320"/>
                </a:lnTo>
                <a:cubicBezTo>
                  <a:pt x="2550336" y="1022299"/>
                  <a:pt x="2499544" y="1029130"/>
                  <a:pt x="2604586" y="1016000"/>
                </a:cubicBezTo>
                <a:cubicBezTo>
                  <a:pt x="2673770" y="992939"/>
                  <a:pt x="2588676" y="1021966"/>
                  <a:pt x="2685866" y="985520"/>
                </a:cubicBezTo>
                <a:cubicBezTo>
                  <a:pt x="2695894" y="981760"/>
                  <a:pt x="2706350" y="979205"/>
                  <a:pt x="2716346" y="975360"/>
                </a:cubicBezTo>
                <a:cubicBezTo>
                  <a:pt x="2750390" y="962266"/>
                  <a:pt x="2787597" y="954953"/>
                  <a:pt x="2817946" y="934720"/>
                </a:cubicBezTo>
                <a:cubicBezTo>
                  <a:pt x="2828106" y="927947"/>
                  <a:pt x="2839045" y="922217"/>
                  <a:pt x="2848426" y="914400"/>
                </a:cubicBezTo>
                <a:cubicBezTo>
                  <a:pt x="2859464" y="905202"/>
                  <a:pt x="2867411" y="892541"/>
                  <a:pt x="2878906" y="883920"/>
                </a:cubicBezTo>
                <a:cubicBezTo>
                  <a:pt x="2894704" y="872072"/>
                  <a:pt x="2914118" y="865564"/>
                  <a:pt x="2929706" y="853440"/>
                </a:cubicBezTo>
                <a:cubicBezTo>
                  <a:pt x="2944828" y="841678"/>
                  <a:pt x="2955928" y="825416"/>
                  <a:pt x="2970346" y="812800"/>
                </a:cubicBezTo>
                <a:cubicBezTo>
                  <a:pt x="3039311" y="752456"/>
                  <a:pt x="2986048" y="815571"/>
                  <a:pt x="3041466" y="741680"/>
                </a:cubicBezTo>
                <a:cubicBezTo>
                  <a:pt x="3044853" y="731520"/>
                  <a:pt x="3046837" y="720779"/>
                  <a:pt x="3051626" y="711200"/>
                </a:cubicBezTo>
                <a:cubicBezTo>
                  <a:pt x="3060714" y="693025"/>
                  <a:pt x="3093222" y="653886"/>
                  <a:pt x="3102426" y="640080"/>
                </a:cubicBezTo>
                <a:cubicBezTo>
                  <a:pt x="3113380" y="623649"/>
                  <a:pt x="3121952" y="605711"/>
                  <a:pt x="3132906" y="589280"/>
                </a:cubicBezTo>
                <a:cubicBezTo>
                  <a:pt x="3154712" y="556570"/>
                  <a:pt x="3165531" y="549966"/>
                  <a:pt x="3183706" y="518160"/>
                </a:cubicBezTo>
                <a:cubicBezTo>
                  <a:pt x="3254726" y="393874"/>
                  <a:pt x="3141082" y="583088"/>
                  <a:pt x="3224346" y="416560"/>
                </a:cubicBezTo>
                <a:cubicBezTo>
                  <a:pt x="3237893" y="389467"/>
                  <a:pt x="3255407" y="364017"/>
                  <a:pt x="3264986" y="335280"/>
                </a:cubicBezTo>
                <a:cubicBezTo>
                  <a:pt x="3268373" y="325120"/>
                  <a:pt x="3269945" y="314162"/>
                  <a:pt x="3275146" y="304800"/>
                </a:cubicBezTo>
                <a:cubicBezTo>
                  <a:pt x="3287006" y="283452"/>
                  <a:pt x="3304864" y="265683"/>
                  <a:pt x="3315786" y="243840"/>
                </a:cubicBezTo>
                <a:cubicBezTo>
                  <a:pt x="3339514" y="196384"/>
                  <a:pt x="3343314" y="178075"/>
                  <a:pt x="3397066" y="142240"/>
                </a:cubicBezTo>
                <a:cubicBezTo>
                  <a:pt x="3417386" y="128693"/>
                  <a:pt x="3435351" y="110670"/>
                  <a:pt x="3458026" y="101600"/>
                </a:cubicBezTo>
                <a:cubicBezTo>
                  <a:pt x="3474959" y="94827"/>
                  <a:pt x="3492160" y="88687"/>
                  <a:pt x="3508826" y="81280"/>
                </a:cubicBezTo>
                <a:cubicBezTo>
                  <a:pt x="3522666" y="75129"/>
                  <a:pt x="3535404" y="66585"/>
                  <a:pt x="3549466" y="60960"/>
                </a:cubicBezTo>
                <a:cubicBezTo>
                  <a:pt x="3569353" y="53005"/>
                  <a:pt x="3590106" y="47413"/>
                  <a:pt x="3610426" y="40640"/>
                </a:cubicBezTo>
                <a:lnTo>
                  <a:pt x="3640906" y="30480"/>
                </a:lnTo>
                <a:lnTo>
                  <a:pt x="3671386" y="20320"/>
                </a:ln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B70B0FC7-38CE-4DF6-AE87-85BF4EB041A9}"/>
              </a:ext>
            </a:extLst>
          </p:cNvPr>
          <p:cNvSpPr/>
          <p:nvPr/>
        </p:nvSpPr>
        <p:spPr>
          <a:xfrm>
            <a:off x="4459557" y="3042573"/>
            <a:ext cx="642544" cy="6247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F3D2330A-1C8F-4FA8-B4E2-C971A574E866}"/>
              </a:ext>
            </a:extLst>
          </p:cNvPr>
          <p:cNvCxnSpPr>
            <a:cxnSpLocks/>
            <a:stCxn id="5" idx="2"/>
            <a:endCxn id="91" idx="0"/>
          </p:cNvCxnSpPr>
          <p:nvPr/>
        </p:nvCxnSpPr>
        <p:spPr>
          <a:xfrm flipH="1">
            <a:off x="3804262" y="3454634"/>
            <a:ext cx="983635" cy="8375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53F05AE-3A86-45C9-849B-6C24A21EFA74}"/>
              </a:ext>
            </a:extLst>
          </p:cNvPr>
          <p:cNvSpPr txBox="1"/>
          <p:nvPr/>
        </p:nvSpPr>
        <p:spPr>
          <a:xfrm>
            <a:off x="2947693" y="23008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4FECFD7-63EB-4D3C-AC76-EBD2772C37B8}"/>
              </a:ext>
            </a:extLst>
          </p:cNvPr>
          <p:cNvSpPr txBox="1"/>
          <p:nvPr/>
        </p:nvSpPr>
        <p:spPr>
          <a:xfrm>
            <a:off x="4775374" y="25133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FF89B0-4F80-43C6-BA44-1E8785768A36}"/>
              </a:ext>
            </a:extLst>
          </p:cNvPr>
          <p:cNvSpPr txBox="1"/>
          <p:nvPr/>
        </p:nvSpPr>
        <p:spPr>
          <a:xfrm>
            <a:off x="5581668" y="22903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E84D056-2376-4BE4-829F-422089706442}"/>
              </a:ext>
            </a:extLst>
          </p:cNvPr>
          <p:cNvSpPr txBox="1"/>
          <p:nvPr/>
        </p:nvSpPr>
        <p:spPr>
          <a:xfrm>
            <a:off x="2017473" y="35931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EB19D46-386E-481E-B8C7-4341F5D4A09D}"/>
              </a:ext>
            </a:extLst>
          </p:cNvPr>
          <p:cNvSpPr txBox="1"/>
          <p:nvPr/>
        </p:nvSpPr>
        <p:spPr>
          <a:xfrm>
            <a:off x="3308169" y="34826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17F494-435B-4B5E-BD01-05A862EFB90B}"/>
              </a:ext>
            </a:extLst>
          </p:cNvPr>
          <p:cNvSpPr txBox="1"/>
          <p:nvPr/>
        </p:nvSpPr>
        <p:spPr>
          <a:xfrm>
            <a:off x="4040190" y="36550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01CDC3F-42D3-482D-A2EE-4DF8950C3AAB}"/>
              </a:ext>
            </a:extLst>
          </p:cNvPr>
          <p:cNvSpPr txBox="1"/>
          <p:nvPr/>
        </p:nvSpPr>
        <p:spPr>
          <a:xfrm>
            <a:off x="1340940" y="4442251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g=10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43B9C13-0ABD-4DB9-B82D-E3832A1F8C3C}"/>
              </a:ext>
            </a:extLst>
          </p:cNvPr>
          <p:cNvSpPr txBox="1"/>
          <p:nvPr/>
        </p:nvSpPr>
        <p:spPr>
          <a:xfrm>
            <a:off x="2936142" y="429098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g=12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23E17D-6310-48DC-BCC9-F2F0F3D30562}"/>
              </a:ext>
            </a:extLst>
          </p:cNvPr>
          <p:cNvSpPr txBox="1"/>
          <p:nvPr/>
        </p:nvSpPr>
        <p:spPr>
          <a:xfrm>
            <a:off x="4883121" y="300045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g=7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6D32DF-BC71-474B-BB3F-13F9FD421444}"/>
              </a:ext>
            </a:extLst>
          </p:cNvPr>
          <p:cNvSpPr txBox="1"/>
          <p:nvPr/>
        </p:nvSpPr>
        <p:spPr>
          <a:xfrm>
            <a:off x="6712318" y="296174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g=5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F98B2C7-5078-4D2B-A81A-F2B19603D462}"/>
              </a:ext>
            </a:extLst>
          </p:cNvPr>
          <p:cNvSpPr txBox="1"/>
          <p:nvPr/>
        </p:nvSpPr>
        <p:spPr>
          <a:xfrm>
            <a:off x="4470017" y="3965826"/>
            <a:ext cx="2756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Path of a better cost: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7+4 &lt; 5 + 7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0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 as tree search</a:t>
            </a:r>
            <a:r>
              <a:rPr lang="ru-RU" dirty="0"/>
              <a:t> </a:t>
            </a:r>
            <a:r>
              <a:rPr lang="en-US" dirty="0"/>
              <a:t>with Duplicate detection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12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4FDC88-41DE-4BEC-94AF-859048B8DC0D}"/>
              </a:ext>
            </a:extLst>
          </p:cNvPr>
          <p:cNvSpPr txBox="1"/>
          <p:nvPr/>
        </p:nvSpPr>
        <p:spPr>
          <a:xfrm>
            <a:off x="4563249" y="206588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A4887C-EF01-499D-96B3-589010D57CA3}"/>
              </a:ext>
            </a:extLst>
          </p:cNvPr>
          <p:cNvSpPr txBox="1"/>
          <p:nvPr/>
        </p:nvSpPr>
        <p:spPr>
          <a:xfrm>
            <a:off x="2598716" y="277770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B4DABE-6B31-4DA9-A83D-B3DC6957CB89}"/>
              </a:ext>
            </a:extLst>
          </p:cNvPr>
          <p:cNvSpPr txBox="1"/>
          <p:nvPr/>
        </p:nvSpPr>
        <p:spPr>
          <a:xfrm>
            <a:off x="4574537" y="30853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B4B0A7B-2EC7-4971-B21F-105DEE429596}"/>
              </a:ext>
            </a:extLst>
          </p:cNvPr>
          <p:cNvSpPr txBox="1"/>
          <p:nvPr/>
        </p:nvSpPr>
        <p:spPr>
          <a:xfrm>
            <a:off x="6374601" y="296236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  <a:endParaRPr lang="ru-RU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D5061EED-7B53-49A1-AB88-41539C733942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>
            <a:off x="3025436" y="2250552"/>
            <a:ext cx="1537813" cy="71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2E67B7E1-8BFD-4DD9-AB36-816308054B3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4787897" y="2435218"/>
            <a:ext cx="734" cy="6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5A2A5F97-BFCF-41B3-A0E9-22438935B29E}"/>
              </a:ext>
            </a:extLst>
          </p:cNvPr>
          <p:cNvCxnSpPr>
            <a:cxnSpLocks/>
            <a:stCxn id="2" idx="3"/>
            <a:endCxn id="73" idx="1"/>
          </p:cNvCxnSpPr>
          <p:nvPr/>
        </p:nvCxnSpPr>
        <p:spPr>
          <a:xfrm>
            <a:off x="5014013" y="2250552"/>
            <a:ext cx="1360588" cy="8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50A181A-A1E0-43B5-8B6C-542D55D0B020}"/>
              </a:ext>
            </a:extLst>
          </p:cNvPr>
          <p:cNvSpPr txBox="1"/>
          <p:nvPr/>
        </p:nvSpPr>
        <p:spPr>
          <a:xfrm>
            <a:off x="1427192" y="422399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  <a:endParaRPr lang="ru-RU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9B3CA5F3-61AE-4B8E-ADF9-E9B6C52AE9F1}"/>
              </a:ext>
            </a:extLst>
          </p:cNvPr>
          <p:cNvSpPr txBox="1"/>
          <p:nvPr/>
        </p:nvSpPr>
        <p:spPr>
          <a:xfrm>
            <a:off x="3578880" y="42922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  <a:endParaRPr lang="ru-R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4E428E0F-F68F-4EAC-924D-9E0E144D5C57}"/>
              </a:ext>
            </a:extLst>
          </p:cNvPr>
          <p:cNvCxnSpPr>
            <a:cxnSpLocks/>
            <a:stCxn id="4" idx="2"/>
            <a:endCxn id="90" idx="3"/>
          </p:cNvCxnSpPr>
          <p:nvPr/>
        </p:nvCxnSpPr>
        <p:spPr>
          <a:xfrm flipH="1">
            <a:off x="1877956" y="3147033"/>
            <a:ext cx="934120" cy="126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xmlns="" id="{F36BE546-7176-4AB0-AA99-BABA1ABDD135}"/>
              </a:ext>
            </a:extLst>
          </p:cNvPr>
          <p:cNvSpPr/>
          <p:nvPr/>
        </p:nvSpPr>
        <p:spPr>
          <a:xfrm>
            <a:off x="4416999" y="1913602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xmlns="" id="{D681AF28-6E4A-4B8F-A224-9AEFF4773212}"/>
              </a:ext>
            </a:extLst>
          </p:cNvPr>
          <p:cNvSpPr/>
          <p:nvPr/>
        </p:nvSpPr>
        <p:spPr>
          <a:xfrm>
            <a:off x="2476544" y="269797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xmlns="" id="{CAFEC4EF-241B-46A8-9B56-E3053EAF054E}"/>
              </a:ext>
            </a:extLst>
          </p:cNvPr>
          <p:cNvSpPr/>
          <p:nvPr/>
        </p:nvSpPr>
        <p:spPr>
          <a:xfrm>
            <a:off x="1186699" y="2906399"/>
            <a:ext cx="5855786" cy="2123440"/>
          </a:xfrm>
          <a:custGeom>
            <a:avLst/>
            <a:gdLst>
              <a:gd name="connsiteX0" fmla="*/ 3590106 w 5855786"/>
              <a:gd name="connsiteY0" fmla="*/ 40640 h 2123440"/>
              <a:gd name="connsiteX1" fmla="*/ 4270826 w 5855786"/>
              <a:gd name="connsiteY1" fmla="*/ 50800 h 2123440"/>
              <a:gd name="connsiteX2" fmla="*/ 4565466 w 5855786"/>
              <a:gd name="connsiteY2" fmla="*/ 60960 h 2123440"/>
              <a:gd name="connsiteX3" fmla="*/ 5195386 w 5855786"/>
              <a:gd name="connsiteY3" fmla="*/ 50800 h 2123440"/>
              <a:gd name="connsiteX4" fmla="*/ 5296986 w 5855786"/>
              <a:gd name="connsiteY4" fmla="*/ 20320 h 2123440"/>
              <a:gd name="connsiteX5" fmla="*/ 5469706 w 5855786"/>
              <a:gd name="connsiteY5" fmla="*/ 0 h 2123440"/>
              <a:gd name="connsiteX6" fmla="*/ 5723706 w 5855786"/>
              <a:gd name="connsiteY6" fmla="*/ 10160 h 2123440"/>
              <a:gd name="connsiteX7" fmla="*/ 5784666 w 5855786"/>
              <a:gd name="connsiteY7" fmla="*/ 50800 h 2123440"/>
              <a:gd name="connsiteX8" fmla="*/ 5825306 w 5855786"/>
              <a:gd name="connsiteY8" fmla="*/ 111760 h 2123440"/>
              <a:gd name="connsiteX9" fmla="*/ 5835466 w 5855786"/>
              <a:gd name="connsiteY9" fmla="*/ 142240 h 2123440"/>
              <a:gd name="connsiteX10" fmla="*/ 5855786 w 5855786"/>
              <a:gd name="connsiteY10" fmla="*/ 213360 h 2123440"/>
              <a:gd name="connsiteX11" fmla="*/ 5835466 w 5855786"/>
              <a:gd name="connsiteY11" fmla="*/ 375920 h 2123440"/>
              <a:gd name="connsiteX12" fmla="*/ 5815146 w 5855786"/>
              <a:gd name="connsiteY12" fmla="*/ 406400 h 2123440"/>
              <a:gd name="connsiteX13" fmla="*/ 5784666 w 5855786"/>
              <a:gd name="connsiteY13" fmla="*/ 416560 h 2123440"/>
              <a:gd name="connsiteX14" fmla="*/ 5672906 w 5855786"/>
              <a:gd name="connsiteY14" fmla="*/ 457200 h 2123440"/>
              <a:gd name="connsiteX15" fmla="*/ 5561146 w 5855786"/>
              <a:gd name="connsiteY15" fmla="*/ 487680 h 2123440"/>
              <a:gd name="connsiteX16" fmla="*/ 5510346 w 5855786"/>
              <a:gd name="connsiteY16" fmla="*/ 497840 h 2123440"/>
              <a:gd name="connsiteX17" fmla="*/ 5418906 w 5855786"/>
              <a:gd name="connsiteY17" fmla="*/ 518160 h 2123440"/>
              <a:gd name="connsiteX18" fmla="*/ 4585786 w 5855786"/>
              <a:gd name="connsiteY18" fmla="*/ 528320 h 2123440"/>
              <a:gd name="connsiteX19" fmla="*/ 4159066 w 5855786"/>
              <a:gd name="connsiteY19" fmla="*/ 548640 h 2123440"/>
              <a:gd name="connsiteX20" fmla="*/ 4087946 w 5855786"/>
              <a:gd name="connsiteY20" fmla="*/ 558800 h 2123440"/>
              <a:gd name="connsiteX21" fmla="*/ 4006666 w 5855786"/>
              <a:gd name="connsiteY21" fmla="*/ 568960 h 2123440"/>
              <a:gd name="connsiteX22" fmla="*/ 3874586 w 5855786"/>
              <a:gd name="connsiteY22" fmla="*/ 579120 h 2123440"/>
              <a:gd name="connsiteX23" fmla="*/ 3803466 w 5855786"/>
              <a:gd name="connsiteY23" fmla="*/ 599440 h 2123440"/>
              <a:gd name="connsiteX24" fmla="*/ 3772986 w 5855786"/>
              <a:gd name="connsiteY24" fmla="*/ 619760 h 2123440"/>
              <a:gd name="connsiteX25" fmla="*/ 3701866 w 5855786"/>
              <a:gd name="connsiteY25" fmla="*/ 640080 h 2123440"/>
              <a:gd name="connsiteX26" fmla="*/ 3640906 w 5855786"/>
              <a:gd name="connsiteY26" fmla="*/ 680720 h 2123440"/>
              <a:gd name="connsiteX27" fmla="*/ 3610426 w 5855786"/>
              <a:gd name="connsiteY27" fmla="*/ 701040 h 2123440"/>
              <a:gd name="connsiteX28" fmla="*/ 3579946 w 5855786"/>
              <a:gd name="connsiteY28" fmla="*/ 731520 h 2123440"/>
              <a:gd name="connsiteX29" fmla="*/ 3559626 w 5855786"/>
              <a:gd name="connsiteY29" fmla="*/ 762000 h 2123440"/>
              <a:gd name="connsiteX30" fmla="*/ 3529146 w 5855786"/>
              <a:gd name="connsiteY30" fmla="*/ 782320 h 2123440"/>
              <a:gd name="connsiteX31" fmla="*/ 3478346 w 5855786"/>
              <a:gd name="connsiteY31" fmla="*/ 843280 h 2123440"/>
              <a:gd name="connsiteX32" fmla="*/ 3437706 w 5855786"/>
              <a:gd name="connsiteY32" fmla="*/ 904240 h 2123440"/>
              <a:gd name="connsiteX33" fmla="*/ 3427546 w 5855786"/>
              <a:gd name="connsiteY33" fmla="*/ 934720 h 2123440"/>
              <a:gd name="connsiteX34" fmla="*/ 3356426 w 5855786"/>
              <a:gd name="connsiteY34" fmla="*/ 1026160 h 2123440"/>
              <a:gd name="connsiteX35" fmla="*/ 3346266 w 5855786"/>
              <a:gd name="connsiteY35" fmla="*/ 1056640 h 2123440"/>
              <a:gd name="connsiteX36" fmla="*/ 3285306 w 5855786"/>
              <a:gd name="connsiteY36" fmla="*/ 1168400 h 2123440"/>
              <a:gd name="connsiteX37" fmla="*/ 3264986 w 5855786"/>
              <a:gd name="connsiteY37" fmla="*/ 1209040 h 2123440"/>
              <a:gd name="connsiteX38" fmla="*/ 3254826 w 5855786"/>
              <a:gd name="connsiteY38" fmla="*/ 1239520 h 2123440"/>
              <a:gd name="connsiteX39" fmla="*/ 3234506 w 5855786"/>
              <a:gd name="connsiteY39" fmla="*/ 1270000 h 2123440"/>
              <a:gd name="connsiteX40" fmla="*/ 3214186 w 5855786"/>
              <a:gd name="connsiteY40" fmla="*/ 1310640 h 2123440"/>
              <a:gd name="connsiteX41" fmla="*/ 3173546 w 5855786"/>
              <a:gd name="connsiteY41" fmla="*/ 1371600 h 2123440"/>
              <a:gd name="connsiteX42" fmla="*/ 3163386 w 5855786"/>
              <a:gd name="connsiteY42" fmla="*/ 1402080 h 2123440"/>
              <a:gd name="connsiteX43" fmla="*/ 3122746 w 5855786"/>
              <a:gd name="connsiteY43" fmla="*/ 1483360 h 2123440"/>
              <a:gd name="connsiteX44" fmla="*/ 3112586 w 5855786"/>
              <a:gd name="connsiteY44" fmla="*/ 1513840 h 2123440"/>
              <a:gd name="connsiteX45" fmla="*/ 3082106 w 5855786"/>
              <a:gd name="connsiteY45" fmla="*/ 1544320 h 2123440"/>
              <a:gd name="connsiteX46" fmla="*/ 3061786 w 5855786"/>
              <a:gd name="connsiteY46" fmla="*/ 1574800 h 2123440"/>
              <a:gd name="connsiteX47" fmla="*/ 3031306 w 5855786"/>
              <a:gd name="connsiteY47" fmla="*/ 1605280 h 2123440"/>
              <a:gd name="connsiteX48" fmla="*/ 3010986 w 5855786"/>
              <a:gd name="connsiteY48" fmla="*/ 1635760 h 2123440"/>
              <a:gd name="connsiteX49" fmla="*/ 2980506 w 5855786"/>
              <a:gd name="connsiteY49" fmla="*/ 1656080 h 2123440"/>
              <a:gd name="connsiteX50" fmla="*/ 2899226 w 5855786"/>
              <a:gd name="connsiteY50" fmla="*/ 1737360 h 2123440"/>
              <a:gd name="connsiteX51" fmla="*/ 2868746 w 5855786"/>
              <a:gd name="connsiteY51" fmla="*/ 1767840 h 2123440"/>
              <a:gd name="connsiteX52" fmla="*/ 2838266 w 5855786"/>
              <a:gd name="connsiteY52" fmla="*/ 1798320 h 2123440"/>
              <a:gd name="connsiteX53" fmla="*/ 2797626 w 5855786"/>
              <a:gd name="connsiteY53" fmla="*/ 1828800 h 2123440"/>
              <a:gd name="connsiteX54" fmla="*/ 2767146 w 5855786"/>
              <a:gd name="connsiteY54" fmla="*/ 1838960 h 2123440"/>
              <a:gd name="connsiteX55" fmla="*/ 2604586 w 5855786"/>
              <a:gd name="connsiteY55" fmla="*/ 1910080 h 2123440"/>
              <a:gd name="connsiteX56" fmla="*/ 2574106 w 5855786"/>
              <a:gd name="connsiteY56" fmla="*/ 1920240 h 2123440"/>
              <a:gd name="connsiteX57" fmla="*/ 2543626 w 5855786"/>
              <a:gd name="connsiteY57" fmla="*/ 1940560 h 2123440"/>
              <a:gd name="connsiteX58" fmla="*/ 2442026 w 5855786"/>
              <a:gd name="connsiteY58" fmla="*/ 1981200 h 2123440"/>
              <a:gd name="connsiteX59" fmla="*/ 2340426 w 5855786"/>
              <a:gd name="connsiteY59" fmla="*/ 2032000 h 2123440"/>
              <a:gd name="connsiteX60" fmla="*/ 2248986 w 5855786"/>
              <a:gd name="connsiteY60" fmla="*/ 2042160 h 2123440"/>
              <a:gd name="connsiteX61" fmla="*/ 2167706 w 5855786"/>
              <a:gd name="connsiteY61" fmla="*/ 2052320 h 2123440"/>
              <a:gd name="connsiteX62" fmla="*/ 1812106 w 5855786"/>
              <a:gd name="connsiteY62" fmla="*/ 2092960 h 2123440"/>
              <a:gd name="connsiteX63" fmla="*/ 1649546 w 5855786"/>
              <a:gd name="connsiteY63" fmla="*/ 2103120 h 2123440"/>
              <a:gd name="connsiteX64" fmla="*/ 1507306 w 5855786"/>
              <a:gd name="connsiteY64" fmla="*/ 2123440 h 2123440"/>
              <a:gd name="connsiteX65" fmla="*/ 928186 w 5855786"/>
              <a:gd name="connsiteY65" fmla="*/ 2113280 h 2123440"/>
              <a:gd name="connsiteX66" fmla="*/ 826586 w 5855786"/>
              <a:gd name="connsiteY66" fmla="*/ 2082800 h 2123440"/>
              <a:gd name="connsiteX67" fmla="*/ 755466 w 5855786"/>
              <a:gd name="connsiteY67" fmla="*/ 2062480 h 2123440"/>
              <a:gd name="connsiteX68" fmla="*/ 694506 w 5855786"/>
              <a:gd name="connsiteY68" fmla="*/ 2021840 h 2123440"/>
              <a:gd name="connsiteX69" fmla="*/ 653866 w 5855786"/>
              <a:gd name="connsiteY69" fmla="*/ 2011680 h 2123440"/>
              <a:gd name="connsiteX70" fmla="*/ 613226 w 5855786"/>
              <a:gd name="connsiteY70" fmla="*/ 1991360 h 2123440"/>
              <a:gd name="connsiteX71" fmla="*/ 470986 w 5855786"/>
              <a:gd name="connsiteY71" fmla="*/ 1960880 h 2123440"/>
              <a:gd name="connsiteX72" fmla="*/ 430346 w 5855786"/>
              <a:gd name="connsiteY72" fmla="*/ 1950720 h 2123440"/>
              <a:gd name="connsiteX73" fmla="*/ 359226 w 5855786"/>
              <a:gd name="connsiteY73" fmla="*/ 1930400 h 2123440"/>
              <a:gd name="connsiteX74" fmla="*/ 277946 w 5855786"/>
              <a:gd name="connsiteY74" fmla="*/ 1920240 h 2123440"/>
              <a:gd name="connsiteX75" fmla="*/ 237306 w 5855786"/>
              <a:gd name="connsiteY75" fmla="*/ 1910080 h 2123440"/>
              <a:gd name="connsiteX76" fmla="*/ 176346 w 5855786"/>
              <a:gd name="connsiteY76" fmla="*/ 1899920 h 2123440"/>
              <a:gd name="connsiteX77" fmla="*/ 115386 w 5855786"/>
              <a:gd name="connsiteY77" fmla="*/ 1859280 h 2123440"/>
              <a:gd name="connsiteX78" fmla="*/ 84906 w 5855786"/>
              <a:gd name="connsiteY78" fmla="*/ 1818640 h 2123440"/>
              <a:gd name="connsiteX79" fmla="*/ 54426 w 5855786"/>
              <a:gd name="connsiteY79" fmla="*/ 1767840 h 2123440"/>
              <a:gd name="connsiteX80" fmla="*/ 23946 w 5855786"/>
              <a:gd name="connsiteY80" fmla="*/ 1737360 h 2123440"/>
              <a:gd name="connsiteX81" fmla="*/ 13786 w 5855786"/>
              <a:gd name="connsiteY81" fmla="*/ 1706880 h 2123440"/>
              <a:gd name="connsiteX82" fmla="*/ 23946 w 5855786"/>
              <a:gd name="connsiteY82" fmla="*/ 1493520 h 2123440"/>
              <a:gd name="connsiteX83" fmla="*/ 145866 w 5855786"/>
              <a:gd name="connsiteY83" fmla="*/ 1402080 h 2123440"/>
              <a:gd name="connsiteX84" fmla="*/ 186506 w 5855786"/>
              <a:gd name="connsiteY84" fmla="*/ 1381760 h 2123440"/>
              <a:gd name="connsiteX85" fmla="*/ 237306 w 5855786"/>
              <a:gd name="connsiteY85" fmla="*/ 1361440 h 2123440"/>
              <a:gd name="connsiteX86" fmla="*/ 277946 w 5855786"/>
              <a:gd name="connsiteY86" fmla="*/ 1330960 h 2123440"/>
              <a:gd name="connsiteX87" fmla="*/ 308426 w 5855786"/>
              <a:gd name="connsiteY87" fmla="*/ 1320800 h 2123440"/>
              <a:gd name="connsiteX88" fmla="*/ 521786 w 5855786"/>
              <a:gd name="connsiteY88" fmla="*/ 1290320 h 2123440"/>
              <a:gd name="connsiteX89" fmla="*/ 572586 w 5855786"/>
              <a:gd name="connsiteY89" fmla="*/ 1280160 h 2123440"/>
              <a:gd name="connsiteX90" fmla="*/ 694506 w 5855786"/>
              <a:gd name="connsiteY90" fmla="*/ 1259840 h 2123440"/>
              <a:gd name="connsiteX91" fmla="*/ 1039946 w 5855786"/>
              <a:gd name="connsiteY91" fmla="*/ 1249680 h 2123440"/>
              <a:gd name="connsiteX92" fmla="*/ 1192346 w 5855786"/>
              <a:gd name="connsiteY92" fmla="*/ 1229360 h 2123440"/>
              <a:gd name="connsiteX93" fmla="*/ 1263466 w 5855786"/>
              <a:gd name="connsiteY93" fmla="*/ 1219200 h 2123440"/>
              <a:gd name="connsiteX94" fmla="*/ 1314266 w 5855786"/>
              <a:gd name="connsiteY94" fmla="*/ 1209040 h 2123440"/>
              <a:gd name="connsiteX95" fmla="*/ 1426026 w 5855786"/>
              <a:gd name="connsiteY95" fmla="*/ 1198880 h 2123440"/>
              <a:gd name="connsiteX96" fmla="*/ 1527626 w 5855786"/>
              <a:gd name="connsiteY96" fmla="*/ 1178560 h 2123440"/>
              <a:gd name="connsiteX97" fmla="*/ 1578426 w 5855786"/>
              <a:gd name="connsiteY97" fmla="*/ 1168400 h 2123440"/>
              <a:gd name="connsiteX98" fmla="*/ 1639386 w 5855786"/>
              <a:gd name="connsiteY98" fmla="*/ 1158240 h 2123440"/>
              <a:gd name="connsiteX99" fmla="*/ 1740986 w 5855786"/>
              <a:gd name="connsiteY99" fmla="*/ 1137920 h 2123440"/>
              <a:gd name="connsiteX100" fmla="*/ 1852746 w 5855786"/>
              <a:gd name="connsiteY100" fmla="*/ 1127760 h 2123440"/>
              <a:gd name="connsiteX101" fmla="*/ 1893386 w 5855786"/>
              <a:gd name="connsiteY101" fmla="*/ 1117600 h 2123440"/>
              <a:gd name="connsiteX102" fmla="*/ 1994986 w 5855786"/>
              <a:gd name="connsiteY102" fmla="*/ 1107440 h 2123440"/>
              <a:gd name="connsiteX103" fmla="*/ 2045786 w 5855786"/>
              <a:gd name="connsiteY103" fmla="*/ 1087120 h 2123440"/>
              <a:gd name="connsiteX104" fmla="*/ 2208346 w 5855786"/>
              <a:gd name="connsiteY104" fmla="*/ 1066800 h 2123440"/>
              <a:gd name="connsiteX105" fmla="*/ 2370906 w 5855786"/>
              <a:gd name="connsiteY105" fmla="*/ 1046480 h 2123440"/>
              <a:gd name="connsiteX106" fmla="*/ 2452186 w 5855786"/>
              <a:gd name="connsiteY106" fmla="*/ 1036320 h 2123440"/>
              <a:gd name="connsiteX107" fmla="*/ 2604586 w 5855786"/>
              <a:gd name="connsiteY107" fmla="*/ 1016000 h 2123440"/>
              <a:gd name="connsiteX108" fmla="*/ 2685866 w 5855786"/>
              <a:gd name="connsiteY108" fmla="*/ 985520 h 2123440"/>
              <a:gd name="connsiteX109" fmla="*/ 2716346 w 5855786"/>
              <a:gd name="connsiteY109" fmla="*/ 975360 h 2123440"/>
              <a:gd name="connsiteX110" fmla="*/ 2817946 w 5855786"/>
              <a:gd name="connsiteY110" fmla="*/ 934720 h 2123440"/>
              <a:gd name="connsiteX111" fmla="*/ 2848426 w 5855786"/>
              <a:gd name="connsiteY111" fmla="*/ 914400 h 2123440"/>
              <a:gd name="connsiteX112" fmla="*/ 2878906 w 5855786"/>
              <a:gd name="connsiteY112" fmla="*/ 883920 h 2123440"/>
              <a:gd name="connsiteX113" fmla="*/ 2929706 w 5855786"/>
              <a:gd name="connsiteY113" fmla="*/ 853440 h 2123440"/>
              <a:gd name="connsiteX114" fmla="*/ 2970346 w 5855786"/>
              <a:gd name="connsiteY114" fmla="*/ 812800 h 2123440"/>
              <a:gd name="connsiteX115" fmla="*/ 3041466 w 5855786"/>
              <a:gd name="connsiteY115" fmla="*/ 741680 h 2123440"/>
              <a:gd name="connsiteX116" fmla="*/ 3051626 w 5855786"/>
              <a:gd name="connsiteY116" fmla="*/ 711200 h 2123440"/>
              <a:gd name="connsiteX117" fmla="*/ 3102426 w 5855786"/>
              <a:gd name="connsiteY117" fmla="*/ 640080 h 2123440"/>
              <a:gd name="connsiteX118" fmla="*/ 3132906 w 5855786"/>
              <a:gd name="connsiteY118" fmla="*/ 589280 h 2123440"/>
              <a:gd name="connsiteX119" fmla="*/ 3183706 w 5855786"/>
              <a:gd name="connsiteY119" fmla="*/ 518160 h 2123440"/>
              <a:gd name="connsiteX120" fmla="*/ 3224346 w 5855786"/>
              <a:gd name="connsiteY120" fmla="*/ 416560 h 2123440"/>
              <a:gd name="connsiteX121" fmla="*/ 3264986 w 5855786"/>
              <a:gd name="connsiteY121" fmla="*/ 335280 h 2123440"/>
              <a:gd name="connsiteX122" fmla="*/ 3275146 w 5855786"/>
              <a:gd name="connsiteY122" fmla="*/ 304800 h 2123440"/>
              <a:gd name="connsiteX123" fmla="*/ 3315786 w 5855786"/>
              <a:gd name="connsiteY123" fmla="*/ 243840 h 2123440"/>
              <a:gd name="connsiteX124" fmla="*/ 3397066 w 5855786"/>
              <a:gd name="connsiteY124" fmla="*/ 142240 h 2123440"/>
              <a:gd name="connsiteX125" fmla="*/ 3458026 w 5855786"/>
              <a:gd name="connsiteY125" fmla="*/ 101600 h 2123440"/>
              <a:gd name="connsiteX126" fmla="*/ 3508826 w 5855786"/>
              <a:gd name="connsiteY126" fmla="*/ 81280 h 2123440"/>
              <a:gd name="connsiteX127" fmla="*/ 3549466 w 5855786"/>
              <a:gd name="connsiteY127" fmla="*/ 60960 h 2123440"/>
              <a:gd name="connsiteX128" fmla="*/ 3610426 w 5855786"/>
              <a:gd name="connsiteY128" fmla="*/ 40640 h 2123440"/>
              <a:gd name="connsiteX129" fmla="*/ 3640906 w 5855786"/>
              <a:gd name="connsiteY129" fmla="*/ 30480 h 2123440"/>
              <a:gd name="connsiteX130" fmla="*/ 3671386 w 5855786"/>
              <a:gd name="connsiteY130" fmla="*/ 20320 h 212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5855786" h="2123440">
                <a:moveTo>
                  <a:pt x="3590106" y="40640"/>
                </a:moveTo>
                <a:lnTo>
                  <a:pt x="4270826" y="50800"/>
                </a:lnTo>
                <a:cubicBezTo>
                  <a:pt x="4369076" y="52847"/>
                  <a:pt x="4467194" y="60960"/>
                  <a:pt x="4565466" y="60960"/>
                </a:cubicBezTo>
                <a:cubicBezTo>
                  <a:pt x="4775467" y="60960"/>
                  <a:pt x="4985413" y="54187"/>
                  <a:pt x="5195386" y="50800"/>
                </a:cubicBezTo>
                <a:cubicBezTo>
                  <a:pt x="5222486" y="41767"/>
                  <a:pt x="5266276" y="25438"/>
                  <a:pt x="5296986" y="20320"/>
                </a:cubicBezTo>
                <a:cubicBezTo>
                  <a:pt x="5324914" y="15665"/>
                  <a:pt x="5445232" y="2719"/>
                  <a:pt x="5469706" y="0"/>
                </a:cubicBezTo>
                <a:cubicBezTo>
                  <a:pt x="5554373" y="3387"/>
                  <a:pt x="5640053" y="-3332"/>
                  <a:pt x="5723706" y="10160"/>
                </a:cubicBezTo>
                <a:cubicBezTo>
                  <a:pt x="5747816" y="14049"/>
                  <a:pt x="5784666" y="50800"/>
                  <a:pt x="5784666" y="50800"/>
                </a:cubicBezTo>
                <a:cubicBezTo>
                  <a:pt x="5798213" y="71120"/>
                  <a:pt x="5817583" y="88592"/>
                  <a:pt x="5825306" y="111760"/>
                </a:cubicBezTo>
                <a:cubicBezTo>
                  <a:pt x="5828693" y="121920"/>
                  <a:pt x="5832524" y="131942"/>
                  <a:pt x="5835466" y="142240"/>
                </a:cubicBezTo>
                <a:cubicBezTo>
                  <a:pt x="5860981" y="231542"/>
                  <a:pt x="5831426" y="140279"/>
                  <a:pt x="5855786" y="213360"/>
                </a:cubicBezTo>
                <a:cubicBezTo>
                  <a:pt x="5853847" y="238570"/>
                  <a:pt x="5857397" y="332059"/>
                  <a:pt x="5835466" y="375920"/>
                </a:cubicBezTo>
                <a:cubicBezTo>
                  <a:pt x="5830005" y="386842"/>
                  <a:pt x="5824681" y="398772"/>
                  <a:pt x="5815146" y="406400"/>
                </a:cubicBezTo>
                <a:cubicBezTo>
                  <a:pt x="5806783" y="413090"/>
                  <a:pt x="5794245" y="411771"/>
                  <a:pt x="5784666" y="416560"/>
                </a:cubicBezTo>
                <a:cubicBezTo>
                  <a:pt x="5656873" y="480456"/>
                  <a:pt x="5935450" y="369685"/>
                  <a:pt x="5672906" y="457200"/>
                </a:cubicBezTo>
                <a:cubicBezTo>
                  <a:pt x="5629115" y="471797"/>
                  <a:pt x="5618440" y="476221"/>
                  <a:pt x="5561146" y="487680"/>
                </a:cubicBezTo>
                <a:cubicBezTo>
                  <a:pt x="5544213" y="491067"/>
                  <a:pt x="5527203" y="494094"/>
                  <a:pt x="5510346" y="497840"/>
                </a:cubicBezTo>
                <a:cubicBezTo>
                  <a:pt x="5491283" y="502076"/>
                  <a:pt x="5435995" y="517767"/>
                  <a:pt x="5418906" y="518160"/>
                </a:cubicBezTo>
                <a:cubicBezTo>
                  <a:pt x="5141252" y="524543"/>
                  <a:pt x="4863493" y="524933"/>
                  <a:pt x="4585786" y="528320"/>
                </a:cubicBezTo>
                <a:cubicBezTo>
                  <a:pt x="4394344" y="560227"/>
                  <a:pt x="4605656" y="527868"/>
                  <a:pt x="4159066" y="548640"/>
                </a:cubicBezTo>
                <a:cubicBezTo>
                  <a:pt x="4135145" y="549753"/>
                  <a:pt x="4111683" y="555635"/>
                  <a:pt x="4087946" y="558800"/>
                </a:cubicBezTo>
                <a:cubicBezTo>
                  <a:pt x="4060881" y="562409"/>
                  <a:pt x="4033847" y="566371"/>
                  <a:pt x="4006666" y="568960"/>
                </a:cubicBezTo>
                <a:cubicBezTo>
                  <a:pt x="3962708" y="573146"/>
                  <a:pt x="3918613" y="575733"/>
                  <a:pt x="3874586" y="579120"/>
                </a:cubicBezTo>
                <a:cubicBezTo>
                  <a:pt x="3861565" y="582375"/>
                  <a:pt x="3818042" y="592152"/>
                  <a:pt x="3803466" y="599440"/>
                </a:cubicBezTo>
                <a:cubicBezTo>
                  <a:pt x="3792544" y="604901"/>
                  <a:pt x="3784209" y="614950"/>
                  <a:pt x="3772986" y="619760"/>
                </a:cubicBezTo>
                <a:cubicBezTo>
                  <a:pt x="3749968" y="629625"/>
                  <a:pt x="3724109" y="627723"/>
                  <a:pt x="3701866" y="640080"/>
                </a:cubicBezTo>
                <a:cubicBezTo>
                  <a:pt x="3680518" y="651940"/>
                  <a:pt x="3661226" y="667173"/>
                  <a:pt x="3640906" y="680720"/>
                </a:cubicBezTo>
                <a:cubicBezTo>
                  <a:pt x="3630746" y="687493"/>
                  <a:pt x="3619060" y="692406"/>
                  <a:pt x="3610426" y="701040"/>
                </a:cubicBezTo>
                <a:cubicBezTo>
                  <a:pt x="3600266" y="711200"/>
                  <a:pt x="3589144" y="720482"/>
                  <a:pt x="3579946" y="731520"/>
                </a:cubicBezTo>
                <a:cubicBezTo>
                  <a:pt x="3572129" y="740901"/>
                  <a:pt x="3568260" y="753366"/>
                  <a:pt x="3559626" y="762000"/>
                </a:cubicBezTo>
                <a:cubicBezTo>
                  <a:pt x="3550992" y="770634"/>
                  <a:pt x="3539306" y="775547"/>
                  <a:pt x="3529146" y="782320"/>
                </a:cubicBezTo>
                <a:cubicBezTo>
                  <a:pt x="3456535" y="891237"/>
                  <a:pt x="3569613" y="725937"/>
                  <a:pt x="3478346" y="843280"/>
                </a:cubicBezTo>
                <a:cubicBezTo>
                  <a:pt x="3463353" y="862557"/>
                  <a:pt x="3445429" y="881072"/>
                  <a:pt x="3437706" y="904240"/>
                </a:cubicBezTo>
                <a:cubicBezTo>
                  <a:pt x="3434319" y="914400"/>
                  <a:pt x="3433487" y="925809"/>
                  <a:pt x="3427546" y="934720"/>
                </a:cubicBezTo>
                <a:cubicBezTo>
                  <a:pt x="3392481" y="987318"/>
                  <a:pt x="3383478" y="945003"/>
                  <a:pt x="3356426" y="1026160"/>
                </a:cubicBezTo>
                <a:cubicBezTo>
                  <a:pt x="3353039" y="1036320"/>
                  <a:pt x="3350485" y="1046796"/>
                  <a:pt x="3346266" y="1056640"/>
                </a:cubicBezTo>
                <a:cubicBezTo>
                  <a:pt x="3330971" y="1092329"/>
                  <a:pt x="3302389" y="1137081"/>
                  <a:pt x="3285306" y="1168400"/>
                </a:cubicBezTo>
                <a:cubicBezTo>
                  <a:pt x="3278053" y="1181696"/>
                  <a:pt x="3270952" y="1195119"/>
                  <a:pt x="3264986" y="1209040"/>
                </a:cubicBezTo>
                <a:cubicBezTo>
                  <a:pt x="3260767" y="1218884"/>
                  <a:pt x="3259615" y="1229941"/>
                  <a:pt x="3254826" y="1239520"/>
                </a:cubicBezTo>
                <a:cubicBezTo>
                  <a:pt x="3249365" y="1250442"/>
                  <a:pt x="3240564" y="1259398"/>
                  <a:pt x="3234506" y="1270000"/>
                </a:cubicBezTo>
                <a:cubicBezTo>
                  <a:pt x="3226992" y="1283150"/>
                  <a:pt x="3221978" y="1297653"/>
                  <a:pt x="3214186" y="1310640"/>
                </a:cubicBezTo>
                <a:cubicBezTo>
                  <a:pt x="3201621" y="1331581"/>
                  <a:pt x="3181269" y="1348432"/>
                  <a:pt x="3173546" y="1371600"/>
                </a:cubicBezTo>
                <a:cubicBezTo>
                  <a:pt x="3170159" y="1381760"/>
                  <a:pt x="3167818" y="1392330"/>
                  <a:pt x="3163386" y="1402080"/>
                </a:cubicBezTo>
                <a:cubicBezTo>
                  <a:pt x="3150851" y="1429656"/>
                  <a:pt x="3132325" y="1454623"/>
                  <a:pt x="3122746" y="1483360"/>
                </a:cubicBezTo>
                <a:cubicBezTo>
                  <a:pt x="3119359" y="1493520"/>
                  <a:pt x="3118527" y="1504929"/>
                  <a:pt x="3112586" y="1513840"/>
                </a:cubicBezTo>
                <a:cubicBezTo>
                  <a:pt x="3104616" y="1525795"/>
                  <a:pt x="3091304" y="1533282"/>
                  <a:pt x="3082106" y="1544320"/>
                </a:cubicBezTo>
                <a:cubicBezTo>
                  <a:pt x="3074289" y="1553701"/>
                  <a:pt x="3069603" y="1565419"/>
                  <a:pt x="3061786" y="1574800"/>
                </a:cubicBezTo>
                <a:cubicBezTo>
                  <a:pt x="3052588" y="1585838"/>
                  <a:pt x="3040504" y="1594242"/>
                  <a:pt x="3031306" y="1605280"/>
                </a:cubicBezTo>
                <a:cubicBezTo>
                  <a:pt x="3023489" y="1614661"/>
                  <a:pt x="3019620" y="1627126"/>
                  <a:pt x="3010986" y="1635760"/>
                </a:cubicBezTo>
                <a:cubicBezTo>
                  <a:pt x="3002352" y="1644394"/>
                  <a:pt x="2989541" y="1647866"/>
                  <a:pt x="2980506" y="1656080"/>
                </a:cubicBezTo>
                <a:cubicBezTo>
                  <a:pt x="2952155" y="1681854"/>
                  <a:pt x="2926319" y="1710267"/>
                  <a:pt x="2899226" y="1737360"/>
                </a:cubicBezTo>
                <a:lnTo>
                  <a:pt x="2868746" y="1767840"/>
                </a:lnTo>
                <a:cubicBezTo>
                  <a:pt x="2858586" y="1778000"/>
                  <a:pt x="2849761" y="1789699"/>
                  <a:pt x="2838266" y="1798320"/>
                </a:cubicBezTo>
                <a:cubicBezTo>
                  <a:pt x="2824719" y="1808480"/>
                  <a:pt x="2812328" y="1820399"/>
                  <a:pt x="2797626" y="1828800"/>
                </a:cubicBezTo>
                <a:cubicBezTo>
                  <a:pt x="2788327" y="1834113"/>
                  <a:pt x="2777016" y="1834804"/>
                  <a:pt x="2767146" y="1838960"/>
                </a:cubicBezTo>
                <a:cubicBezTo>
                  <a:pt x="2712635" y="1861912"/>
                  <a:pt x="2660696" y="1891377"/>
                  <a:pt x="2604586" y="1910080"/>
                </a:cubicBezTo>
                <a:cubicBezTo>
                  <a:pt x="2594426" y="1913467"/>
                  <a:pt x="2583685" y="1915451"/>
                  <a:pt x="2574106" y="1920240"/>
                </a:cubicBezTo>
                <a:cubicBezTo>
                  <a:pt x="2563184" y="1925701"/>
                  <a:pt x="2554713" y="1935443"/>
                  <a:pt x="2543626" y="1940560"/>
                </a:cubicBezTo>
                <a:cubicBezTo>
                  <a:pt x="2510508" y="1955845"/>
                  <a:pt x="2475079" y="1965775"/>
                  <a:pt x="2442026" y="1981200"/>
                </a:cubicBezTo>
                <a:cubicBezTo>
                  <a:pt x="2395572" y="2002879"/>
                  <a:pt x="2391104" y="2021140"/>
                  <a:pt x="2340426" y="2032000"/>
                </a:cubicBezTo>
                <a:cubicBezTo>
                  <a:pt x="2310439" y="2038426"/>
                  <a:pt x="2279444" y="2038577"/>
                  <a:pt x="2248986" y="2042160"/>
                </a:cubicBezTo>
                <a:lnTo>
                  <a:pt x="2167706" y="2052320"/>
                </a:lnTo>
                <a:cubicBezTo>
                  <a:pt x="1994637" y="2075396"/>
                  <a:pt x="2150417" y="2062204"/>
                  <a:pt x="1812106" y="2092960"/>
                </a:cubicBezTo>
                <a:cubicBezTo>
                  <a:pt x="1758037" y="2097875"/>
                  <a:pt x="1703733" y="2099733"/>
                  <a:pt x="1649546" y="2103120"/>
                </a:cubicBezTo>
                <a:cubicBezTo>
                  <a:pt x="1619213" y="2108176"/>
                  <a:pt x="1532736" y="2123440"/>
                  <a:pt x="1507306" y="2123440"/>
                </a:cubicBezTo>
                <a:cubicBezTo>
                  <a:pt x="1314236" y="2123440"/>
                  <a:pt x="1121226" y="2116667"/>
                  <a:pt x="928186" y="2113280"/>
                </a:cubicBezTo>
                <a:cubicBezTo>
                  <a:pt x="845265" y="2092550"/>
                  <a:pt x="933774" y="2115781"/>
                  <a:pt x="826586" y="2082800"/>
                </a:cubicBezTo>
                <a:cubicBezTo>
                  <a:pt x="803021" y="2075549"/>
                  <a:pt x="779173" y="2069253"/>
                  <a:pt x="755466" y="2062480"/>
                </a:cubicBezTo>
                <a:cubicBezTo>
                  <a:pt x="735146" y="2048933"/>
                  <a:pt x="716349" y="2032762"/>
                  <a:pt x="694506" y="2021840"/>
                </a:cubicBezTo>
                <a:cubicBezTo>
                  <a:pt x="682017" y="2015595"/>
                  <a:pt x="666941" y="2016583"/>
                  <a:pt x="653866" y="2011680"/>
                </a:cubicBezTo>
                <a:cubicBezTo>
                  <a:pt x="639685" y="2006362"/>
                  <a:pt x="627819" y="1995414"/>
                  <a:pt x="613226" y="1991360"/>
                </a:cubicBezTo>
                <a:cubicBezTo>
                  <a:pt x="566505" y="1978382"/>
                  <a:pt x="518028" y="1972640"/>
                  <a:pt x="470986" y="1960880"/>
                </a:cubicBezTo>
                <a:cubicBezTo>
                  <a:pt x="457439" y="1957493"/>
                  <a:pt x="443772" y="1954556"/>
                  <a:pt x="430346" y="1950720"/>
                </a:cubicBezTo>
                <a:cubicBezTo>
                  <a:pt x="396525" y="1941057"/>
                  <a:pt x="397340" y="1936752"/>
                  <a:pt x="359226" y="1930400"/>
                </a:cubicBezTo>
                <a:cubicBezTo>
                  <a:pt x="332293" y="1925911"/>
                  <a:pt x="304879" y="1924729"/>
                  <a:pt x="277946" y="1920240"/>
                </a:cubicBezTo>
                <a:cubicBezTo>
                  <a:pt x="264172" y="1917944"/>
                  <a:pt x="250998" y="1912818"/>
                  <a:pt x="237306" y="1910080"/>
                </a:cubicBezTo>
                <a:cubicBezTo>
                  <a:pt x="217106" y="1906040"/>
                  <a:pt x="196666" y="1903307"/>
                  <a:pt x="176346" y="1899920"/>
                </a:cubicBezTo>
                <a:cubicBezTo>
                  <a:pt x="156026" y="1886373"/>
                  <a:pt x="130039" y="1878817"/>
                  <a:pt x="115386" y="1859280"/>
                </a:cubicBezTo>
                <a:cubicBezTo>
                  <a:pt x="105226" y="1845733"/>
                  <a:pt x="94299" y="1832729"/>
                  <a:pt x="84906" y="1818640"/>
                </a:cubicBezTo>
                <a:cubicBezTo>
                  <a:pt x="73952" y="1802209"/>
                  <a:pt x="66274" y="1783638"/>
                  <a:pt x="54426" y="1767840"/>
                </a:cubicBezTo>
                <a:cubicBezTo>
                  <a:pt x="45805" y="1756345"/>
                  <a:pt x="34106" y="1747520"/>
                  <a:pt x="23946" y="1737360"/>
                </a:cubicBezTo>
                <a:cubicBezTo>
                  <a:pt x="20559" y="1727200"/>
                  <a:pt x="16728" y="1717178"/>
                  <a:pt x="13786" y="1706880"/>
                </a:cubicBezTo>
                <a:cubicBezTo>
                  <a:pt x="-9681" y="1624744"/>
                  <a:pt x="-1130" y="1618898"/>
                  <a:pt x="23946" y="1493520"/>
                </a:cubicBezTo>
                <a:cubicBezTo>
                  <a:pt x="32560" y="1450450"/>
                  <a:pt x="142517" y="1403754"/>
                  <a:pt x="145866" y="1402080"/>
                </a:cubicBezTo>
                <a:cubicBezTo>
                  <a:pt x="159413" y="1395307"/>
                  <a:pt x="172666" y="1387911"/>
                  <a:pt x="186506" y="1381760"/>
                </a:cubicBezTo>
                <a:cubicBezTo>
                  <a:pt x="203172" y="1374353"/>
                  <a:pt x="221363" y="1370297"/>
                  <a:pt x="237306" y="1361440"/>
                </a:cubicBezTo>
                <a:cubicBezTo>
                  <a:pt x="252108" y="1353216"/>
                  <a:pt x="263244" y="1339361"/>
                  <a:pt x="277946" y="1330960"/>
                </a:cubicBezTo>
                <a:cubicBezTo>
                  <a:pt x="287245" y="1325647"/>
                  <a:pt x="298094" y="1323618"/>
                  <a:pt x="308426" y="1320800"/>
                </a:cubicBezTo>
                <a:cubicBezTo>
                  <a:pt x="418138" y="1290879"/>
                  <a:pt x="384640" y="1300870"/>
                  <a:pt x="521786" y="1290320"/>
                </a:cubicBezTo>
                <a:cubicBezTo>
                  <a:pt x="538719" y="1286933"/>
                  <a:pt x="555729" y="1283906"/>
                  <a:pt x="572586" y="1280160"/>
                </a:cubicBezTo>
                <a:cubicBezTo>
                  <a:pt x="628832" y="1267661"/>
                  <a:pt x="620650" y="1263357"/>
                  <a:pt x="694506" y="1259840"/>
                </a:cubicBezTo>
                <a:cubicBezTo>
                  <a:pt x="809572" y="1254361"/>
                  <a:pt x="924799" y="1253067"/>
                  <a:pt x="1039946" y="1249680"/>
                </a:cubicBezTo>
                <a:cubicBezTo>
                  <a:pt x="1192596" y="1232719"/>
                  <a:pt x="1073773" y="1247602"/>
                  <a:pt x="1192346" y="1229360"/>
                </a:cubicBezTo>
                <a:cubicBezTo>
                  <a:pt x="1216015" y="1225719"/>
                  <a:pt x="1239844" y="1223137"/>
                  <a:pt x="1263466" y="1219200"/>
                </a:cubicBezTo>
                <a:cubicBezTo>
                  <a:pt x="1280500" y="1216361"/>
                  <a:pt x="1297131" y="1211182"/>
                  <a:pt x="1314266" y="1209040"/>
                </a:cubicBezTo>
                <a:cubicBezTo>
                  <a:pt x="1351384" y="1204400"/>
                  <a:pt x="1388773" y="1202267"/>
                  <a:pt x="1426026" y="1198880"/>
                </a:cubicBezTo>
                <a:lnTo>
                  <a:pt x="1527626" y="1178560"/>
                </a:lnTo>
                <a:cubicBezTo>
                  <a:pt x="1544559" y="1175173"/>
                  <a:pt x="1561392" y="1171239"/>
                  <a:pt x="1578426" y="1168400"/>
                </a:cubicBezTo>
                <a:cubicBezTo>
                  <a:pt x="1598746" y="1165013"/>
                  <a:pt x="1619139" y="1162036"/>
                  <a:pt x="1639386" y="1158240"/>
                </a:cubicBezTo>
                <a:cubicBezTo>
                  <a:pt x="1673332" y="1151875"/>
                  <a:pt x="1706796" y="1142804"/>
                  <a:pt x="1740986" y="1137920"/>
                </a:cubicBezTo>
                <a:cubicBezTo>
                  <a:pt x="1778017" y="1132630"/>
                  <a:pt x="1815493" y="1131147"/>
                  <a:pt x="1852746" y="1127760"/>
                </a:cubicBezTo>
                <a:cubicBezTo>
                  <a:pt x="1866293" y="1124373"/>
                  <a:pt x="1879563" y="1119575"/>
                  <a:pt x="1893386" y="1117600"/>
                </a:cubicBezTo>
                <a:cubicBezTo>
                  <a:pt x="1927080" y="1112787"/>
                  <a:pt x="1961611" y="1114115"/>
                  <a:pt x="1994986" y="1107440"/>
                </a:cubicBezTo>
                <a:cubicBezTo>
                  <a:pt x="2012870" y="1103863"/>
                  <a:pt x="2028093" y="1091543"/>
                  <a:pt x="2045786" y="1087120"/>
                </a:cubicBezTo>
                <a:cubicBezTo>
                  <a:pt x="2069782" y="1081121"/>
                  <a:pt x="2192333" y="1068722"/>
                  <a:pt x="2208346" y="1066800"/>
                </a:cubicBezTo>
                <a:lnTo>
                  <a:pt x="2370906" y="1046480"/>
                </a:lnTo>
                <a:lnTo>
                  <a:pt x="2452186" y="1036320"/>
                </a:lnTo>
                <a:cubicBezTo>
                  <a:pt x="2550336" y="1022299"/>
                  <a:pt x="2499544" y="1029130"/>
                  <a:pt x="2604586" y="1016000"/>
                </a:cubicBezTo>
                <a:cubicBezTo>
                  <a:pt x="2673770" y="992939"/>
                  <a:pt x="2588676" y="1021966"/>
                  <a:pt x="2685866" y="985520"/>
                </a:cubicBezTo>
                <a:cubicBezTo>
                  <a:pt x="2695894" y="981760"/>
                  <a:pt x="2706350" y="979205"/>
                  <a:pt x="2716346" y="975360"/>
                </a:cubicBezTo>
                <a:cubicBezTo>
                  <a:pt x="2750390" y="962266"/>
                  <a:pt x="2787597" y="954953"/>
                  <a:pt x="2817946" y="934720"/>
                </a:cubicBezTo>
                <a:cubicBezTo>
                  <a:pt x="2828106" y="927947"/>
                  <a:pt x="2839045" y="922217"/>
                  <a:pt x="2848426" y="914400"/>
                </a:cubicBezTo>
                <a:cubicBezTo>
                  <a:pt x="2859464" y="905202"/>
                  <a:pt x="2867411" y="892541"/>
                  <a:pt x="2878906" y="883920"/>
                </a:cubicBezTo>
                <a:cubicBezTo>
                  <a:pt x="2894704" y="872072"/>
                  <a:pt x="2914118" y="865564"/>
                  <a:pt x="2929706" y="853440"/>
                </a:cubicBezTo>
                <a:cubicBezTo>
                  <a:pt x="2944828" y="841678"/>
                  <a:pt x="2955928" y="825416"/>
                  <a:pt x="2970346" y="812800"/>
                </a:cubicBezTo>
                <a:cubicBezTo>
                  <a:pt x="3039311" y="752456"/>
                  <a:pt x="2986048" y="815571"/>
                  <a:pt x="3041466" y="741680"/>
                </a:cubicBezTo>
                <a:cubicBezTo>
                  <a:pt x="3044853" y="731520"/>
                  <a:pt x="3046837" y="720779"/>
                  <a:pt x="3051626" y="711200"/>
                </a:cubicBezTo>
                <a:cubicBezTo>
                  <a:pt x="3060714" y="693025"/>
                  <a:pt x="3093222" y="653886"/>
                  <a:pt x="3102426" y="640080"/>
                </a:cubicBezTo>
                <a:cubicBezTo>
                  <a:pt x="3113380" y="623649"/>
                  <a:pt x="3121952" y="605711"/>
                  <a:pt x="3132906" y="589280"/>
                </a:cubicBezTo>
                <a:cubicBezTo>
                  <a:pt x="3154712" y="556570"/>
                  <a:pt x="3165531" y="549966"/>
                  <a:pt x="3183706" y="518160"/>
                </a:cubicBezTo>
                <a:cubicBezTo>
                  <a:pt x="3254726" y="393874"/>
                  <a:pt x="3141082" y="583088"/>
                  <a:pt x="3224346" y="416560"/>
                </a:cubicBezTo>
                <a:cubicBezTo>
                  <a:pt x="3237893" y="389467"/>
                  <a:pt x="3255407" y="364017"/>
                  <a:pt x="3264986" y="335280"/>
                </a:cubicBezTo>
                <a:cubicBezTo>
                  <a:pt x="3268373" y="325120"/>
                  <a:pt x="3269945" y="314162"/>
                  <a:pt x="3275146" y="304800"/>
                </a:cubicBezTo>
                <a:cubicBezTo>
                  <a:pt x="3287006" y="283452"/>
                  <a:pt x="3304864" y="265683"/>
                  <a:pt x="3315786" y="243840"/>
                </a:cubicBezTo>
                <a:cubicBezTo>
                  <a:pt x="3339514" y="196384"/>
                  <a:pt x="3343314" y="178075"/>
                  <a:pt x="3397066" y="142240"/>
                </a:cubicBezTo>
                <a:cubicBezTo>
                  <a:pt x="3417386" y="128693"/>
                  <a:pt x="3435351" y="110670"/>
                  <a:pt x="3458026" y="101600"/>
                </a:cubicBezTo>
                <a:cubicBezTo>
                  <a:pt x="3474959" y="94827"/>
                  <a:pt x="3492160" y="88687"/>
                  <a:pt x="3508826" y="81280"/>
                </a:cubicBezTo>
                <a:cubicBezTo>
                  <a:pt x="3522666" y="75129"/>
                  <a:pt x="3535404" y="66585"/>
                  <a:pt x="3549466" y="60960"/>
                </a:cubicBezTo>
                <a:cubicBezTo>
                  <a:pt x="3569353" y="53005"/>
                  <a:pt x="3590106" y="47413"/>
                  <a:pt x="3610426" y="40640"/>
                </a:cubicBezTo>
                <a:lnTo>
                  <a:pt x="3640906" y="30480"/>
                </a:lnTo>
                <a:lnTo>
                  <a:pt x="3671386" y="20320"/>
                </a:ln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95B9FE64-FFB9-49ED-92CC-5721BB2A5860}"/>
              </a:ext>
            </a:extLst>
          </p:cNvPr>
          <p:cNvSpPr txBox="1"/>
          <p:nvPr/>
        </p:nvSpPr>
        <p:spPr>
          <a:xfrm>
            <a:off x="4470017" y="3965826"/>
            <a:ext cx="2756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Path of a better cost: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7+4 &lt; 5 + 7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B70B0FC7-38CE-4DF6-AE87-85BF4EB041A9}"/>
              </a:ext>
            </a:extLst>
          </p:cNvPr>
          <p:cNvSpPr/>
          <p:nvPr/>
        </p:nvSpPr>
        <p:spPr>
          <a:xfrm>
            <a:off x="4459557" y="3042573"/>
            <a:ext cx="642544" cy="6247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F3D2330A-1C8F-4FA8-B4E2-C971A574E866}"/>
              </a:ext>
            </a:extLst>
          </p:cNvPr>
          <p:cNvCxnSpPr>
            <a:cxnSpLocks/>
            <a:stCxn id="5" idx="2"/>
            <a:endCxn id="91" idx="0"/>
          </p:cNvCxnSpPr>
          <p:nvPr/>
        </p:nvCxnSpPr>
        <p:spPr>
          <a:xfrm flipH="1">
            <a:off x="3804262" y="3454634"/>
            <a:ext cx="983635" cy="8375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53F05AE-3A86-45C9-849B-6C24A21EFA74}"/>
              </a:ext>
            </a:extLst>
          </p:cNvPr>
          <p:cNvSpPr txBox="1"/>
          <p:nvPr/>
        </p:nvSpPr>
        <p:spPr>
          <a:xfrm>
            <a:off x="2947693" y="23008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4FECFD7-63EB-4D3C-AC76-EBD2772C37B8}"/>
              </a:ext>
            </a:extLst>
          </p:cNvPr>
          <p:cNvSpPr txBox="1"/>
          <p:nvPr/>
        </p:nvSpPr>
        <p:spPr>
          <a:xfrm>
            <a:off x="4775374" y="25133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FF89B0-4F80-43C6-BA44-1E8785768A36}"/>
              </a:ext>
            </a:extLst>
          </p:cNvPr>
          <p:cNvSpPr txBox="1"/>
          <p:nvPr/>
        </p:nvSpPr>
        <p:spPr>
          <a:xfrm>
            <a:off x="5581668" y="22903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E84D056-2376-4BE4-829F-422089706442}"/>
              </a:ext>
            </a:extLst>
          </p:cNvPr>
          <p:cNvSpPr txBox="1"/>
          <p:nvPr/>
        </p:nvSpPr>
        <p:spPr>
          <a:xfrm>
            <a:off x="2017473" y="35931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EB19D46-386E-481E-B8C7-4341F5D4A09D}"/>
              </a:ext>
            </a:extLst>
          </p:cNvPr>
          <p:cNvSpPr txBox="1"/>
          <p:nvPr/>
        </p:nvSpPr>
        <p:spPr>
          <a:xfrm>
            <a:off x="3308169" y="34826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17F494-435B-4B5E-BD01-05A862EFB90B}"/>
              </a:ext>
            </a:extLst>
          </p:cNvPr>
          <p:cNvSpPr txBox="1"/>
          <p:nvPr/>
        </p:nvSpPr>
        <p:spPr>
          <a:xfrm>
            <a:off x="4040190" y="36550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4AC5A5-0FF6-44BF-A0E2-F75B296E7C61}"/>
              </a:ext>
            </a:extLst>
          </p:cNvPr>
          <p:cNvSpPr txBox="1"/>
          <p:nvPr/>
        </p:nvSpPr>
        <p:spPr>
          <a:xfrm>
            <a:off x="1340940" y="4442251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g=10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BC5CDDA-6D8A-40DC-8EE5-693D43AD7598}"/>
              </a:ext>
            </a:extLst>
          </p:cNvPr>
          <p:cNvSpPr txBox="1"/>
          <p:nvPr/>
        </p:nvSpPr>
        <p:spPr>
          <a:xfrm>
            <a:off x="2936142" y="429098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g=11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8B8903A-E748-44CC-B767-7753B5832473}"/>
              </a:ext>
            </a:extLst>
          </p:cNvPr>
          <p:cNvSpPr txBox="1"/>
          <p:nvPr/>
        </p:nvSpPr>
        <p:spPr>
          <a:xfrm>
            <a:off x="4883121" y="300045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g=7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C21DAF8-FC34-4558-9D0D-2D7E1DF29F0F}"/>
              </a:ext>
            </a:extLst>
          </p:cNvPr>
          <p:cNvSpPr txBox="1"/>
          <p:nvPr/>
        </p:nvSpPr>
        <p:spPr>
          <a:xfrm>
            <a:off x="6712318" y="296174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g=5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2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 as tree search</a:t>
            </a:r>
            <a:r>
              <a:rPr lang="ru-RU" dirty="0"/>
              <a:t> </a:t>
            </a:r>
            <a:r>
              <a:rPr lang="en-US" dirty="0"/>
              <a:t>with Duplicate detection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13</a:t>
            </a:fld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xmlns="" id="{6B2E351F-8C53-4BB9-9EEC-08BA39D64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56" y="1726934"/>
            <a:ext cx="3753944" cy="37452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55E67F5-CB05-4552-9503-D851E827C3C7}"/>
              </a:ext>
            </a:extLst>
          </p:cNvPr>
          <p:cNvSpPr txBox="1"/>
          <p:nvPr/>
        </p:nvSpPr>
        <p:spPr>
          <a:xfrm>
            <a:off x="2338093" y="1914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4B2FE0E-3606-4F10-A4FB-BA97DD8B6627}"/>
              </a:ext>
            </a:extLst>
          </p:cNvPr>
          <p:cNvSpPr txBox="1"/>
          <p:nvPr/>
        </p:nvSpPr>
        <p:spPr>
          <a:xfrm>
            <a:off x="3069613" y="20994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483D2C4-5977-4B44-8560-CD74926016C8}"/>
              </a:ext>
            </a:extLst>
          </p:cNvPr>
          <p:cNvSpPr txBox="1"/>
          <p:nvPr/>
        </p:nvSpPr>
        <p:spPr>
          <a:xfrm>
            <a:off x="4049406" y="1914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D073C7B-8AB6-4D0F-AD04-92DF8B756540}"/>
              </a:ext>
            </a:extLst>
          </p:cNvPr>
          <p:cNvSpPr txBox="1"/>
          <p:nvPr/>
        </p:nvSpPr>
        <p:spPr>
          <a:xfrm>
            <a:off x="2802354" y="2656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C60E7B3-1024-4F16-A15A-833D46DAC8A7}"/>
              </a:ext>
            </a:extLst>
          </p:cNvPr>
          <p:cNvSpPr txBox="1"/>
          <p:nvPr/>
        </p:nvSpPr>
        <p:spPr>
          <a:xfrm>
            <a:off x="1491714" y="26786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AFB900D-A556-4FFC-BBBB-95064F3EAFA2}"/>
              </a:ext>
            </a:extLst>
          </p:cNvPr>
          <p:cNvSpPr txBox="1"/>
          <p:nvPr/>
        </p:nvSpPr>
        <p:spPr>
          <a:xfrm>
            <a:off x="2148327" y="2733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CE75543-179F-47B5-9201-24371243B54D}"/>
              </a:ext>
            </a:extLst>
          </p:cNvPr>
          <p:cNvSpPr txBox="1"/>
          <p:nvPr/>
        </p:nvSpPr>
        <p:spPr>
          <a:xfrm>
            <a:off x="4559476" y="2733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5B960E0-4B6E-4AF3-A5BE-7A28F08FB346}"/>
              </a:ext>
            </a:extLst>
          </p:cNvPr>
          <p:cNvSpPr txBox="1"/>
          <p:nvPr/>
        </p:nvSpPr>
        <p:spPr>
          <a:xfrm>
            <a:off x="3347881" y="2733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148CB30-FE4C-45CC-BFC3-A5F0F9A1A4B9}"/>
              </a:ext>
            </a:extLst>
          </p:cNvPr>
          <p:cNvSpPr txBox="1"/>
          <p:nvPr/>
        </p:nvSpPr>
        <p:spPr>
          <a:xfrm>
            <a:off x="3673750" y="26565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D10A5AA-9138-4689-9CA4-098E5112C62B}"/>
              </a:ext>
            </a:extLst>
          </p:cNvPr>
          <p:cNvSpPr txBox="1"/>
          <p:nvPr/>
        </p:nvSpPr>
        <p:spPr>
          <a:xfrm>
            <a:off x="5221054" y="1498324"/>
            <a:ext cx="5839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CLOSED part of the search tree</a:t>
            </a:r>
            <a:endParaRPr lang="ru-RU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g-values = g*-values = true shortest paths (will never decrease any more)</a:t>
            </a:r>
          </a:p>
          <a:p>
            <a:endParaRPr lang="ru-RU" sz="24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51182C0-1E5F-4985-8A85-F1C9BB7AF785}"/>
              </a:ext>
            </a:extLst>
          </p:cNvPr>
          <p:cNvSpPr txBox="1"/>
          <p:nvPr/>
        </p:nvSpPr>
        <p:spPr>
          <a:xfrm>
            <a:off x="4715128" y="23643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3EBC96D-CD52-4FA7-8374-3154537F9CBF}"/>
              </a:ext>
            </a:extLst>
          </p:cNvPr>
          <p:cNvSpPr txBox="1"/>
          <p:nvPr/>
        </p:nvSpPr>
        <p:spPr>
          <a:xfrm>
            <a:off x="1637781" y="2346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7A1DB6E-40FC-497C-8195-800D2CEA3B26}"/>
              </a:ext>
            </a:extLst>
          </p:cNvPr>
          <p:cNvSpPr txBox="1"/>
          <p:nvPr/>
        </p:nvSpPr>
        <p:spPr>
          <a:xfrm>
            <a:off x="3069613" y="23671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5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B60CF30-CBFC-49D1-9455-860DEA376FB2}"/>
              </a:ext>
            </a:extLst>
          </p:cNvPr>
          <p:cNvSpPr txBox="1"/>
          <p:nvPr/>
        </p:nvSpPr>
        <p:spPr>
          <a:xfrm>
            <a:off x="1168218" y="3051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100B4C9-09A5-4698-8148-D64F64225C32}"/>
              </a:ext>
            </a:extLst>
          </p:cNvPr>
          <p:cNvSpPr txBox="1"/>
          <p:nvPr/>
        </p:nvSpPr>
        <p:spPr>
          <a:xfrm>
            <a:off x="1859335" y="31029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6200733-D920-4215-8B9F-55C9020C3B8E}"/>
              </a:ext>
            </a:extLst>
          </p:cNvPr>
          <p:cNvSpPr txBox="1"/>
          <p:nvPr/>
        </p:nvSpPr>
        <p:spPr>
          <a:xfrm>
            <a:off x="2441948" y="30680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779F634-EA61-4202-8162-6AB6041116E9}"/>
              </a:ext>
            </a:extLst>
          </p:cNvPr>
          <p:cNvSpPr txBox="1"/>
          <p:nvPr/>
        </p:nvSpPr>
        <p:spPr>
          <a:xfrm>
            <a:off x="2879161" y="30680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E253030-F216-4F85-93BC-290A082B09F9}"/>
              </a:ext>
            </a:extLst>
          </p:cNvPr>
          <p:cNvSpPr txBox="1"/>
          <p:nvPr/>
        </p:nvSpPr>
        <p:spPr>
          <a:xfrm>
            <a:off x="3386515" y="30781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15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F611820-6FA2-4B2F-8D94-85AB35138D5F}"/>
              </a:ext>
            </a:extLst>
          </p:cNvPr>
          <p:cNvSpPr txBox="1"/>
          <p:nvPr/>
        </p:nvSpPr>
        <p:spPr>
          <a:xfrm>
            <a:off x="4627834" y="30680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6331168-07BD-4A0A-B93F-38B8E663EF00}"/>
              </a:ext>
            </a:extLst>
          </p:cNvPr>
          <p:cNvSpPr txBox="1"/>
          <p:nvPr/>
        </p:nvSpPr>
        <p:spPr>
          <a:xfrm>
            <a:off x="2758874" y="15191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2B5D831A-E564-496A-ADBA-8D1DA035ED0E}"/>
              </a:ext>
            </a:extLst>
          </p:cNvPr>
          <p:cNvSpPr txBox="1"/>
          <p:nvPr/>
        </p:nvSpPr>
        <p:spPr>
          <a:xfrm>
            <a:off x="1165813" y="33803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D6D76CF3-DEA6-4A5D-9D1B-5B95083EB2A9}"/>
              </a:ext>
            </a:extLst>
          </p:cNvPr>
          <p:cNvSpPr txBox="1"/>
          <p:nvPr/>
        </p:nvSpPr>
        <p:spPr>
          <a:xfrm>
            <a:off x="1641092" y="3391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464284-C39B-47C3-93A9-292CEBD33523}"/>
              </a:ext>
            </a:extLst>
          </p:cNvPr>
          <p:cNvSpPr txBox="1"/>
          <p:nvPr/>
        </p:nvSpPr>
        <p:spPr>
          <a:xfrm>
            <a:off x="988166" y="38292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92E22C6-F560-41F7-BA98-D1B8D3B20846}"/>
              </a:ext>
            </a:extLst>
          </p:cNvPr>
          <p:cNvSpPr txBox="1"/>
          <p:nvPr/>
        </p:nvSpPr>
        <p:spPr>
          <a:xfrm>
            <a:off x="1487266" y="37945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xmlns="" id="{6E6236A3-5DA9-41EE-9C51-C7AF60BAC4CE}"/>
              </a:ext>
            </a:extLst>
          </p:cNvPr>
          <p:cNvSpPr/>
          <p:nvPr/>
        </p:nvSpPr>
        <p:spPr>
          <a:xfrm>
            <a:off x="1158240" y="1554480"/>
            <a:ext cx="3926714" cy="1899920"/>
          </a:xfrm>
          <a:custGeom>
            <a:avLst/>
            <a:gdLst>
              <a:gd name="connsiteX0" fmla="*/ 2946400 w 3926714"/>
              <a:gd name="connsiteY0" fmla="*/ 172720 h 1899920"/>
              <a:gd name="connsiteX1" fmla="*/ 2926080 w 3926714"/>
              <a:gd name="connsiteY1" fmla="*/ 121920 h 1899920"/>
              <a:gd name="connsiteX2" fmla="*/ 2794000 w 3926714"/>
              <a:gd name="connsiteY2" fmla="*/ 50800 h 1899920"/>
              <a:gd name="connsiteX3" fmla="*/ 2722880 w 3926714"/>
              <a:gd name="connsiteY3" fmla="*/ 30480 h 1899920"/>
              <a:gd name="connsiteX4" fmla="*/ 2651760 w 3926714"/>
              <a:gd name="connsiteY4" fmla="*/ 10160 h 1899920"/>
              <a:gd name="connsiteX5" fmla="*/ 2560320 w 3926714"/>
              <a:gd name="connsiteY5" fmla="*/ 0 h 1899920"/>
              <a:gd name="connsiteX6" fmla="*/ 1493520 w 3926714"/>
              <a:gd name="connsiteY6" fmla="*/ 20320 h 1899920"/>
              <a:gd name="connsiteX7" fmla="*/ 1249680 w 3926714"/>
              <a:gd name="connsiteY7" fmla="*/ 50800 h 1899920"/>
              <a:gd name="connsiteX8" fmla="*/ 1026160 w 3926714"/>
              <a:gd name="connsiteY8" fmla="*/ 60960 h 1899920"/>
              <a:gd name="connsiteX9" fmla="*/ 965200 w 3926714"/>
              <a:gd name="connsiteY9" fmla="*/ 71120 h 1899920"/>
              <a:gd name="connsiteX10" fmla="*/ 883920 w 3926714"/>
              <a:gd name="connsiteY10" fmla="*/ 81280 h 1899920"/>
              <a:gd name="connsiteX11" fmla="*/ 843280 w 3926714"/>
              <a:gd name="connsiteY11" fmla="*/ 91440 h 1899920"/>
              <a:gd name="connsiteX12" fmla="*/ 772160 w 3926714"/>
              <a:gd name="connsiteY12" fmla="*/ 101600 h 1899920"/>
              <a:gd name="connsiteX13" fmla="*/ 711200 w 3926714"/>
              <a:gd name="connsiteY13" fmla="*/ 132080 h 1899920"/>
              <a:gd name="connsiteX14" fmla="*/ 670560 w 3926714"/>
              <a:gd name="connsiteY14" fmla="*/ 152400 h 1899920"/>
              <a:gd name="connsiteX15" fmla="*/ 538480 w 3926714"/>
              <a:gd name="connsiteY15" fmla="*/ 193040 h 1899920"/>
              <a:gd name="connsiteX16" fmla="*/ 477520 w 3926714"/>
              <a:gd name="connsiteY16" fmla="*/ 233680 h 1899920"/>
              <a:gd name="connsiteX17" fmla="*/ 447040 w 3926714"/>
              <a:gd name="connsiteY17" fmla="*/ 254000 h 1899920"/>
              <a:gd name="connsiteX18" fmla="*/ 396240 w 3926714"/>
              <a:gd name="connsiteY18" fmla="*/ 325120 h 1899920"/>
              <a:gd name="connsiteX19" fmla="*/ 375920 w 3926714"/>
              <a:gd name="connsiteY19" fmla="*/ 355600 h 1899920"/>
              <a:gd name="connsiteX20" fmla="*/ 365760 w 3926714"/>
              <a:gd name="connsiteY20" fmla="*/ 386080 h 1899920"/>
              <a:gd name="connsiteX21" fmla="*/ 314960 w 3926714"/>
              <a:gd name="connsiteY21" fmla="*/ 487680 h 1899920"/>
              <a:gd name="connsiteX22" fmla="*/ 284480 w 3926714"/>
              <a:gd name="connsiteY22" fmla="*/ 579120 h 1899920"/>
              <a:gd name="connsiteX23" fmla="*/ 274320 w 3926714"/>
              <a:gd name="connsiteY23" fmla="*/ 609600 h 1899920"/>
              <a:gd name="connsiteX24" fmla="*/ 254000 w 3926714"/>
              <a:gd name="connsiteY24" fmla="*/ 762000 h 1899920"/>
              <a:gd name="connsiteX25" fmla="*/ 233680 w 3926714"/>
              <a:gd name="connsiteY25" fmla="*/ 792480 h 1899920"/>
              <a:gd name="connsiteX26" fmla="*/ 223520 w 3926714"/>
              <a:gd name="connsiteY26" fmla="*/ 822960 h 1899920"/>
              <a:gd name="connsiteX27" fmla="*/ 182880 w 3926714"/>
              <a:gd name="connsiteY27" fmla="*/ 894080 h 1899920"/>
              <a:gd name="connsiteX28" fmla="*/ 172720 w 3926714"/>
              <a:gd name="connsiteY28" fmla="*/ 934720 h 1899920"/>
              <a:gd name="connsiteX29" fmla="*/ 162560 w 3926714"/>
              <a:gd name="connsiteY29" fmla="*/ 985520 h 1899920"/>
              <a:gd name="connsiteX30" fmla="*/ 142240 w 3926714"/>
              <a:gd name="connsiteY30" fmla="*/ 1016000 h 1899920"/>
              <a:gd name="connsiteX31" fmla="*/ 132080 w 3926714"/>
              <a:gd name="connsiteY31" fmla="*/ 1046480 h 1899920"/>
              <a:gd name="connsiteX32" fmla="*/ 111760 w 3926714"/>
              <a:gd name="connsiteY32" fmla="*/ 1087120 h 1899920"/>
              <a:gd name="connsiteX33" fmla="*/ 101600 w 3926714"/>
              <a:gd name="connsiteY33" fmla="*/ 1117600 h 1899920"/>
              <a:gd name="connsiteX34" fmla="*/ 81280 w 3926714"/>
              <a:gd name="connsiteY34" fmla="*/ 1158240 h 1899920"/>
              <a:gd name="connsiteX35" fmla="*/ 50800 w 3926714"/>
              <a:gd name="connsiteY35" fmla="*/ 1280160 h 1899920"/>
              <a:gd name="connsiteX36" fmla="*/ 40640 w 3926714"/>
              <a:gd name="connsiteY36" fmla="*/ 1432560 h 1899920"/>
              <a:gd name="connsiteX37" fmla="*/ 30480 w 3926714"/>
              <a:gd name="connsiteY37" fmla="*/ 1463040 h 1899920"/>
              <a:gd name="connsiteX38" fmla="*/ 20320 w 3926714"/>
              <a:gd name="connsiteY38" fmla="*/ 1524000 h 1899920"/>
              <a:gd name="connsiteX39" fmla="*/ 0 w 3926714"/>
              <a:gd name="connsiteY39" fmla="*/ 1584960 h 1899920"/>
              <a:gd name="connsiteX40" fmla="*/ 20320 w 3926714"/>
              <a:gd name="connsiteY40" fmla="*/ 1747520 h 1899920"/>
              <a:gd name="connsiteX41" fmla="*/ 71120 w 3926714"/>
              <a:gd name="connsiteY41" fmla="*/ 1808480 h 1899920"/>
              <a:gd name="connsiteX42" fmla="*/ 81280 w 3926714"/>
              <a:gd name="connsiteY42" fmla="*/ 1838960 h 1899920"/>
              <a:gd name="connsiteX43" fmla="*/ 142240 w 3926714"/>
              <a:gd name="connsiteY43" fmla="*/ 1869440 h 1899920"/>
              <a:gd name="connsiteX44" fmla="*/ 254000 w 3926714"/>
              <a:gd name="connsiteY44" fmla="*/ 1899920 h 1899920"/>
              <a:gd name="connsiteX45" fmla="*/ 406400 w 3926714"/>
              <a:gd name="connsiteY45" fmla="*/ 1879600 h 1899920"/>
              <a:gd name="connsiteX46" fmla="*/ 436880 w 3926714"/>
              <a:gd name="connsiteY46" fmla="*/ 1859280 h 1899920"/>
              <a:gd name="connsiteX47" fmla="*/ 467360 w 3926714"/>
              <a:gd name="connsiteY47" fmla="*/ 1828800 h 1899920"/>
              <a:gd name="connsiteX48" fmla="*/ 508000 w 3926714"/>
              <a:gd name="connsiteY48" fmla="*/ 1798320 h 1899920"/>
              <a:gd name="connsiteX49" fmla="*/ 568960 w 3926714"/>
              <a:gd name="connsiteY49" fmla="*/ 1778000 h 1899920"/>
              <a:gd name="connsiteX50" fmla="*/ 589280 w 3926714"/>
              <a:gd name="connsiteY50" fmla="*/ 1747520 h 1899920"/>
              <a:gd name="connsiteX51" fmla="*/ 619760 w 3926714"/>
              <a:gd name="connsiteY51" fmla="*/ 1717040 h 1899920"/>
              <a:gd name="connsiteX52" fmla="*/ 629920 w 3926714"/>
              <a:gd name="connsiteY52" fmla="*/ 1686560 h 1899920"/>
              <a:gd name="connsiteX53" fmla="*/ 680720 w 3926714"/>
              <a:gd name="connsiteY53" fmla="*/ 1635760 h 1899920"/>
              <a:gd name="connsiteX54" fmla="*/ 721360 w 3926714"/>
              <a:gd name="connsiteY54" fmla="*/ 1564640 h 1899920"/>
              <a:gd name="connsiteX55" fmla="*/ 731520 w 3926714"/>
              <a:gd name="connsiteY55" fmla="*/ 1534160 h 1899920"/>
              <a:gd name="connsiteX56" fmla="*/ 772160 w 3926714"/>
              <a:gd name="connsiteY56" fmla="*/ 1473200 h 1899920"/>
              <a:gd name="connsiteX57" fmla="*/ 792480 w 3926714"/>
              <a:gd name="connsiteY57" fmla="*/ 1412240 h 1899920"/>
              <a:gd name="connsiteX58" fmla="*/ 822960 w 3926714"/>
              <a:gd name="connsiteY58" fmla="*/ 1391920 h 1899920"/>
              <a:gd name="connsiteX59" fmla="*/ 853440 w 3926714"/>
              <a:gd name="connsiteY59" fmla="*/ 1361440 h 1899920"/>
              <a:gd name="connsiteX60" fmla="*/ 883920 w 3926714"/>
              <a:gd name="connsiteY60" fmla="*/ 1351280 h 1899920"/>
              <a:gd name="connsiteX61" fmla="*/ 904240 w 3926714"/>
              <a:gd name="connsiteY61" fmla="*/ 1320800 h 1899920"/>
              <a:gd name="connsiteX62" fmla="*/ 965200 w 3926714"/>
              <a:gd name="connsiteY62" fmla="*/ 1290320 h 1899920"/>
              <a:gd name="connsiteX63" fmla="*/ 995680 w 3926714"/>
              <a:gd name="connsiteY63" fmla="*/ 1270000 h 1899920"/>
              <a:gd name="connsiteX64" fmla="*/ 1036320 w 3926714"/>
              <a:gd name="connsiteY64" fmla="*/ 1249680 h 1899920"/>
              <a:gd name="connsiteX65" fmla="*/ 1066800 w 3926714"/>
              <a:gd name="connsiteY65" fmla="*/ 1229360 h 1899920"/>
              <a:gd name="connsiteX66" fmla="*/ 1097280 w 3926714"/>
              <a:gd name="connsiteY66" fmla="*/ 1219200 h 1899920"/>
              <a:gd name="connsiteX67" fmla="*/ 1127760 w 3926714"/>
              <a:gd name="connsiteY67" fmla="*/ 1198880 h 1899920"/>
              <a:gd name="connsiteX68" fmla="*/ 1158240 w 3926714"/>
              <a:gd name="connsiteY68" fmla="*/ 1188720 h 1899920"/>
              <a:gd name="connsiteX69" fmla="*/ 1188720 w 3926714"/>
              <a:gd name="connsiteY69" fmla="*/ 1168400 h 1899920"/>
              <a:gd name="connsiteX70" fmla="*/ 1290320 w 3926714"/>
              <a:gd name="connsiteY70" fmla="*/ 1137920 h 1899920"/>
              <a:gd name="connsiteX71" fmla="*/ 1320800 w 3926714"/>
              <a:gd name="connsiteY71" fmla="*/ 1117600 h 1899920"/>
              <a:gd name="connsiteX72" fmla="*/ 1391920 w 3926714"/>
              <a:gd name="connsiteY72" fmla="*/ 1097280 h 1899920"/>
              <a:gd name="connsiteX73" fmla="*/ 1564640 w 3926714"/>
              <a:gd name="connsiteY73" fmla="*/ 1076960 h 1899920"/>
              <a:gd name="connsiteX74" fmla="*/ 1605280 w 3926714"/>
              <a:gd name="connsiteY74" fmla="*/ 1066800 h 1899920"/>
              <a:gd name="connsiteX75" fmla="*/ 1940560 w 3926714"/>
              <a:gd name="connsiteY75" fmla="*/ 1066800 h 1899920"/>
              <a:gd name="connsiteX76" fmla="*/ 2001520 w 3926714"/>
              <a:gd name="connsiteY76" fmla="*/ 1097280 h 1899920"/>
              <a:gd name="connsiteX77" fmla="*/ 2032000 w 3926714"/>
              <a:gd name="connsiteY77" fmla="*/ 1117600 h 1899920"/>
              <a:gd name="connsiteX78" fmla="*/ 2123440 w 3926714"/>
              <a:gd name="connsiteY78" fmla="*/ 1148080 h 1899920"/>
              <a:gd name="connsiteX79" fmla="*/ 2153920 w 3926714"/>
              <a:gd name="connsiteY79" fmla="*/ 1158240 h 1899920"/>
              <a:gd name="connsiteX80" fmla="*/ 2184400 w 3926714"/>
              <a:gd name="connsiteY80" fmla="*/ 1168400 h 1899920"/>
              <a:gd name="connsiteX81" fmla="*/ 2245360 w 3926714"/>
              <a:gd name="connsiteY81" fmla="*/ 1178560 h 1899920"/>
              <a:gd name="connsiteX82" fmla="*/ 2306320 w 3926714"/>
              <a:gd name="connsiteY82" fmla="*/ 1198880 h 1899920"/>
              <a:gd name="connsiteX83" fmla="*/ 2336800 w 3926714"/>
              <a:gd name="connsiteY83" fmla="*/ 1209040 h 1899920"/>
              <a:gd name="connsiteX84" fmla="*/ 2367280 w 3926714"/>
              <a:gd name="connsiteY84" fmla="*/ 1219200 h 1899920"/>
              <a:gd name="connsiteX85" fmla="*/ 2529840 w 3926714"/>
              <a:gd name="connsiteY85" fmla="*/ 1209040 h 1899920"/>
              <a:gd name="connsiteX86" fmla="*/ 2560320 w 3926714"/>
              <a:gd name="connsiteY86" fmla="*/ 1198880 h 1899920"/>
              <a:gd name="connsiteX87" fmla="*/ 2631440 w 3926714"/>
              <a:gd name="connsiteY87" fmla="*/ 1188720 h 1899920"/>
              <a:gd name="connsiteX88" fmla="*/ 2682240 w 3926714"/>
              <a:gd name="connsiteY88" fmla="*/ 1178560 h 1899920"/>
              <a:gd name="connsiteX89" fmla="*/ 2794000 w 3926714"/>
              <a:gd name="connsiteY89" fmla="*/ 1168400 h 1899920"/>
              <a:gd name="connsiteX90" fmla="*/ 2854960 w 3926714"/>
              <a:gd name="connsiteY90" fmla="*/ 1158240 h 1899920"/>
              <a:gd name="connsiteX91" fmla="*/ 2936240 w 3926714"/>
              <a:gd name="connsiteY91" fmla="*/ 1148080 h 1899920"/>
              <a:gd name="connsiteX92" fmla="*/ 3119120 w 3926714"/>
              <a:gd name="connsiteY92" fmla="*/ 1158240 h 1899920"/>
              <a:gd name="connsiteX93" fmla="*/ 3180080 w 3926714"/>
              <a:gd name="connsiteY93" fmla="*/ 1178560 h 1899920"/>
              <a:gd name="connsiteX94" fmla="*/ 3271520 w 3926714"/>
              <a:gd name="connsiteY94" fmla="*/ 1188720 h 1899920"/>
              <a:gd name="connsiteX95" fmla="*/ 3332480 w 3926714"/>
              <a:gd name="connsiteY95" fmla="*/ 1209040 h 1899920"/>
              <a:gd name="connsiteX96" fmla="*/ 3444240 w 3926714"/>
              <a:gd name="connsiteY96" fmla="*/ 1239520 h 1899920"/>
              <a:gd name="connsiteX97" fmla="*/ 3525520 w 3926714"/>
              <a:gd name="connsiteY97" fmla="*/ 1249680 h 1899920"/>
              <a:gd name="connsiteX98" fmla="*/ 3850640 w 3926714"/>
              <a:gd name="connsiteY98" fmla="*/ 1239520 h 1899920"/>
              <a:gd name="connsiteX99" fmla="*/ 3881120 w 3926714"/>
              <a:gd name="connsiteY99" fmla="*/ 1229360 h 1899920"/>
              <a:gd name="connsiteX100" fmla="*/ 3911600 w 3926714"/>
              <a:gd name="connsiteY100" fmla="*/ 1209040 h 1899920"/>
              <a:gd name="connsiteX101" fmla="*/ 3911600 w 3926714"/>
              <a:gd name="connsiteY101" fmla="*/ 680720 h 1899920"/>
              <a:gd name="connsiteX102" fmla="*/ 3891280 w 3926714"/>
              <a:gd name="connsiteY102" fmla="*/ 650240 h 1899920"/>
              <a:gd name="connsiteX103" fmla="*/ 3840480 w 3926714"/>
              <a:gd name="connsiteY103" fmla="*/ 579120 h 1899920"/>
              <a:gd name="connsiteX104" fmla="*/ 3799840 w 3926714"/>
              <a:gd name="connsiteY104" fmla="*/ 558800 h 1899920"/>
              <a:gd name="connsiteX105" fmla="*/ 3769360 w 3926714"/>
              <a:gd name="connsiteY105" fmla="*/ 528320 h 1899920"/>
              <a:gd name="connsiteX106" fmla="*/ 3738880 w 3926714"/>
              <a:gd name="connsiteY106" fmla="*/ 518160 h 1899920"/>
              <a:gd name="connsiteX107" fmla="*/ 3698240 w 3926714"/>
              <a:gd name="connsiteY107" fmla="*/ 497840 h 1899920"/>
              <a:gd name="connsiteX108" fmla="*/ 3667760 w 3926714"/>
              <a:gd name="connsiteY108" fmla="*/ 477520 h 1899920"/>
              <a:gd name="connsiteX109" fmla="*/ 3627120 w 3926714"/>
              <a:gd name="connsiteY109" fmla="*/ 447040 h 1899920"/>
              <a:gd name="connsiteX110" fmla="*/ 3556000 w 3926714"/>
              <a:gd name="connsiteY110" fmla="*/ 426720 h 1899920"/>
              <a:gd name="connsiteX111" fmla="*/ 3495040 w 3926714"/>
              <a:gd name="connsiteY111" fmla="*/ 396240 h 1899920"/>
              <a:gd name="connsiteX112" fmla="*/ 3464560 w 3926714"/>
              <a:gd name="connsiteY112" fmla="*/ 375920 h 1899920"/>
              <a:gd name="connsiteX113" fmla="*/ 3413760 w 3926714"/>
              <a:gd name="connsiteY113" fmla="*/ 365760 h 1899920"/>
              <a:gd name="connsiteX114" fmla="*/ 3342640 w 3926714"/>
              <a:gd name="connsiteY114" fmla="*/ 345440 h 1899920"/>
              <a:gd name="connsiteX115" fmla="*/ 3291840 w 3926714"/>
              <a:gd name="connsiteY115" fmla="*/ 335280 h 1899920"/>
              <a:gd name="connsiteX116" fmla="*/ 3261360 w 3926714"/>
              <a:gd name="connsiteY116" fmla="*/ 325120 h 1899920"/>
              <a:gd name="connsiteX117" fmla="*/ 3159760 w 3926714"/>
              <a:gd name="connsiteY117" fmla="*/ 294640 h 1899920"/>
              <a:gd name="connsiteX118" fmla="*/ 3129280 w 3926714"/>
              <a:gd name="connsiteY118" fmla="*/ 284480 h 1899920"/>
              <a:gd name="connsiteX119" fmla="*/ 3098800 w 3926714"/>
              <a:gd name="connsiteY119" fmla="*/ 274320 h 1899920"/>
              <a:gd name="connsiteX120" fmla="*/ 3068320 w 3926714"/>
              <a:gd name="connsiteY120" fmla="*/ 254000 h 1899920"/>
              <a:gd name="connsiteX121" fmla="*/ 3037840 w 3926714"/>
              <a:gd name="connsiteY121" fmla="*/ 243840 h 1899920"/>
              <a:gd name="connsiteX122" fmla="*/ 2976880 w 3926714"/>
              <a:gd name="connsiteY122" fmla="*/ 203200 h 1899920"/>
              <a:gd name="connsiteX123" fmla="*/ 2946400 w 3926714"/>
              <a:gd name="connsiteY123" fmla="*/ 172720 h 189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3926714" h="1899920">
                <a:moveTo>
                  <a:pt x="2946400" y="172720"/>
                </a:moveTo>
                <a:cubicBezTo>
                  <a:pt x="2937933" y="159173"/>
                  <a:pt x="2937277" y="136316"/>
                  <a:pt x="2926080" y="121920"/>
                </a:cubicBezTo>
                <a:cubicBezTo>
                  <a:pt x="2893447" y="79963"/>
                  <a:pt x="2841194" y="66531"/>
                  <a:pt x="2794000" y="50800"/>
                </a:cubicBezTo>
                <a:cubicBezTo>
                  <a:pt x="2770610" y="43003"/>
                  <a:pt x="2746495" y="37565"/>
                  <a:pt x="2722880" y="30480"/>
                </a:cubicBezTo>
                <a:cubicBezTo>
                  <a:pt x="2694929" y="22095"/>
                  <a:pt x="2682221" y="14846"/>
                  <a:pt x="2651760" y="10160"/>
                </a:cubicBezTo>
                <a:cubicBezTo>
                  <a:pt x="2621449" y="5497"/>
                  <a:pt x="2590800" y="3387"/>
                  <a:pt x="2560320" y="0"/>
                </a:cubicBezTo>
                <a:lnTo>
                  <a:pt x="1493520" y="20320"/>
                </a:lnTo>
                <a:cubicBezTo>
                  <a:pt x="1194423" y="33324"/>
                  <a:pt x="1549346" y="24359"/>
                  <a:pt x="1249680" y="50800"/>
                </a:cubicBezTo>
                <a:cubicBezTo>
                  <a:pt x="1175385" y="57355"/>
                  <a:pt x="1100667" y="57573"/>
                  <a:pt x="1026160" y="60960"/>
                </a:cubicBezTo>
                <a:cubicBezTo>
                  <a:pt x="1005840" y="64347"/>
                  <a:pt x="985593" y="68207"/>
                  <a:pt x="965200" y="71120"/>
                </a:cubicBezTo>
                <a:cubicBezTo>
                  <a:pt x="938170" y="74981"/>
                  <a:pt x="910853" y="76791"/>
                  <a:pt x="883920" y="81280"/>
                </a:cubicBezTo>
                <a:cubicBezTo>
                  <a:pt x="870146" y="83576"/>
                  <a:pt x="857018" y="88942"/>
                  <a:pt x="843280" y="91440"/>
                </a:cubicBezTo>
                <a:cubicBezTo>
                  <a:pt x="819719" y="95724"/>
                  <a:pt x="795867" y="98213"/>
                  <a:pt x="772160" y="101600"/>
                </a:cubicBezTo>
                <a:cubicBezTo>
                  <a:pt x="713585" y="140650"/>
                  <a:pt x="770090" y="106841"/>
                  <a:pt x="711200" y="132080"/>
                </a:cubicBezTo>
                <a:cubicBezTo>
                  <a:pt x="697279" y="138046"/>
                  <a:pt x="684696" y="146963"/>
                  <a:pt x="670560" y="152400"/>
                </a:cubicBezTo>
                <a:cubicBezTo>
                  <a:pt x="605754" y="177325"/>
                  <a:pt x="592957" y="179421"/>
                  <a:pt x="538480" y="193040"/>
                </a:cubicBezTo>
                <a:lnTo>
                  <a:pt x="477520" y="233680"/>
                </a:lnTo>
                <a:lnTo>
                  <a:pt x="447040" y="254000"/>
                </a:lnTo>
                <a:cubicBezTo>
                  <a:pt x="399152" y="325832"/>
                  <a:pt x="459251" y="236905"/>
                  <a:pt x="396240" y="325120"/>
                </a:cubicBezTo>
                <a:cubicBezTo>
                  <a:pt x="389143" y="335056"/>
                  <a:pt x="381381" y="344678"/>
                  <a:pt x="375920" y="355600"/>
                </a:cubicBezTo>
                <a:cubicBezTo>
                  <a:pt x="371131" y="365179"/>
                  <a:pt x="370248" y="376356"/>
                  <a:pt x="365760" y="386080"/>
                </a:cubicBezTo>
                <a:cubicBezTo>
                  <a:pt x="349893" y="420459"/>
                  <a:pt x="326934" y="451759"/>
                  <a:pt x="314960" y="487680"/>
                </a:cubicBezTo>
                <a:lnTo>
                  <a:pt x="284480" y="579120"/>
                </a:lnTo>
                <a:lnTo>
                  <a:pt x="274320" y="609600"/>
                </a:lnTo>
                <a:cubicBezTo>
                  <a:pt x="272999" y="622808"/>
                  <a:pt x="265478" y="731391"/>
                  <a:pt x="254000" y="762000"/>
                </a:cubicBezTo>
                <a:cubicBezTo>
                  <a:pt x="249713" y="773433"/>
                  <a:pt x="239141" y="781558"/>
                  <a:pt x="233680" y="792480"/>
                </a:cubicBezTo>
                <a:cubicBezTo>
                  <a:pt x="228891" y="802059"/>
                  <a:pt x="227739" y="813116"/>
                  <a:pt x="223520" y="822960"/>
                </a:cubicBezTo>
                <a:cubicBezTo>
                  <a:pt x="208051" y="859053"/>
                  <a:pt x="203287" y="863469"/>
                  <a:pt x="182880" y="894080"/>
                </a:cubicBezTo>
                <a:cubicBezTo>
                  <a:pt x="179493" y="907627"/>
                  <a:pt x="175749" y="921089"/>
                  <a:pt x="172720" y="934720"/>
                </a:cubicBezTo>
                <a:cubicBezTo>
                  <a:pt x="168974" y="951577"/>
                  <a:pt x="168623" y="969351"/>
                  <a:pt x="162560" y="985520"/>
                </a:cubicBezTo>
                <a:cubicBezTo>
                  <a:pt x="158273" y="996953"/>
                  <a:pt x="147701" y="1005078"/>
                  <a:pt x="142240" y="1016000"/>
                </a:cubicBezTo>
                <a:cubicBezTo>
                  <a:pt x="137451" y="1025579"/>
                  <a:pt x="136299" y="1036636"/>
                  <a:pt x="132080" y="1046480"/>
                </a:cubicBezTo>
                <a:cubicBezTo>
                  <a:pt x="126114" y="1060401"/>
                  <a:pt x="117726" y="1073199"/>
                  <a:pt x="111760" y="1087120"/>
                </a:cubicBezTo>
                <a:cubicBezTo>
                  <a:pt x="107541" y="1096964"/>
                  <a:pt x="105819" y="1107756"/>
                  <a:pt x="101600" y="1117600"/>
                </a:cubicBezTo>
                <a:cubicBezTo>
                  <a:pt x="95634" y="1131521"/>
                  <a:pt x="86905" y="1144178"/>
                  <a:pt x="81280" y="1158240"/>
                </a:cubicBezTo>
                <a:cubicBezTo>
                  <a:pt x="58279" y="1215742"/>
                  <a:pt x="60794" y="1220194"/>
                  <a:pt x="50800" y="1280160"/>
                </a:cubicBezTo>
                <a:cubicBezTo>
                  <a:pt x="47413" y="1330960"/>
                  <a:pt x="46262" y="1381959"/>
                  <a:pt x="40640" y="1432560"/>
                </a:cubicBezTo>
                <a:cubicBezTo>
                  <a:pt x="39457" y="1443204"/>
                  <a:pt x="32803" y="1452585"/>
                  <a:pt x="30480" y="1463040"/>
                </a:cubicBezTo>
                <a:cubicBezTo>
                  <a:pt x="26011" y="1483150"/>
                  <a:pt x="25316" y="1504015"/>
                  <a:pt x="20320" y="1524000"/>
                </a:cubicBezTo>
                <a:cubicBezTo>
                  <a:pt x="15125" y="1544780"/>
                  <a:pt x="0" y="1584960"/>
                  <a:pt x="0" y="1584960"/>
                </a:cubicBezTo>
                <a:cubicBezTo>
                  <a:pt x="1112" y="1597187"/>
                  <a:pt x="7723" y="1713927"/>
                  <a:pt x="20320" y="1747520"/>
                </a:cubicBezTo>
                <a:cubicBezTo>
                  <a:pt x="28807" y="1770152"/>
                  <a:pt x="55308" y="1792668"/>
                  <a:pt x="71120" y="1808480"/>
                </a:cubicBezTo>
                <a:cubicBezTo>
                  <a:pt x="74507" y="1818640"/>
                  <a:pt x="74590" y="1830597"/>
                  <a:pt x="81280" y="1838960"/>
                </a:cubicBezTo>
                <a:cubicBezTo>
                  <a:pt x="100691" y="1863224"/>
                  <a:pt x="117699" y="1857169"/>
                  <a:pt x="142240" y="1869440"/>
                </a:cubicBezTo>
                <a:cubicBezTo>
                  <a:pt x="219082" y="1907861"/>
                  <a:pt x="107734" y="1881637"/>
                  <a:pt x="254000" y="1899920"/>
                </a:cubicBezTo>
                <a:cubicBezTo>
                  <a:pt x="281239" y="1897650"/>
                  <a:pt x="364899" y="1900350"/>
                  <a:pt x="406400" y="1879600"/>
                </a:cubicBezTo>
                <a:cubicBezTo>
                  <a:pt x="417322" y="1874139"/>
                  <a:pt x="427499" y="1867097"/>
                  <a:pt x="436880" y="1859280"/>
                </a:cubicBezTo>
                <a:cubicBezTo>
                  <a:pt x="447918" y="1850082"/>
                  <a:pt x="456451" y="1838151"/>
                  <a:pt x="467360" y="1828800"/>
                </a:cubicBezTo>
                <a:cubicBezTo>
                  <a:pt x="480217" y="1817780"/>
                  <a:pt x="492854" y="1805893"/>
                  <a:pt x="508000" y="1798320"/>
                </a:cubicBezTo>
                <a:cubicBezTo>
                  <a:pt x="527158" y="1788741"/>
                  <a:pt x="568960" y="1778000"/>
                  <a:pt x="568960" y="1778000"/>
                </a:cubicBezTo>
                <a:cubicBezTo>
                  <a:pt x="575733" y="1767840"/>
                  <a:pt x="581463" y="1756901"/>
                  <a:pt x="589280" y="1747520"/>
                </a:cubicBezTo>
                <a:cubicBezTo>
                  <a:pt x="598478" y="1736482"/>
                  <a:pt x="611790" y="1728995"/>
                  <a:pt x="619760" y="1717040"/>
                </a:cubicBezTo>
                <a:cubicBezTo>
                  <a:pt x="625701" y="1708129"/>
                  <a:pt x="625131" y="1696139"/>
                  <a:pt x="629920" y="1686560"/>
                </a:cubicBezTo>
                <a:cubicBezTo>
                  <a:pt x="646853" y="1652693"/>
                  <a:pt x="650240" y="1656080"/>
                  <a:pt x="680720" y="1635760"/>
                </a:cubicBezTo>
                <a:cubicBezTo>
                  <a:pt x="701127" y="1605149"/>
                  <a:pt x="705891" y="1600733"/>
                  <a:pt x="721360" y="1564640"/>
                </a:cubicBezTo>
                <a:cubicBezTo>
                  <a:pt x="725579" y="1554796"/>
                  <a:pt x="726319" y="1543522"/>
                  <a:pt x="731520" y="1534160"/>
                </a:cubicBezTo>
                <a:cubicBezTo>
                  <a:pt x="743380" y="1512812"/>
                  <a:pt x="764437" y="1496368"/>
                  <a:pt x="772160" y="1473200"/>
                </a:cubicBezTo>
                <a:cubicBezTo>
                  <a:pt x="778933" y="1452880"/>
                  <a:pt x="774658" y="1424121"/>
                  <a:pt x="792480" y="1412240"/>
                </a:cubicBezTo>
                <a:cubicBezTo>
                  <a:pt x="802640" y="1405467"/>
                  <a:pt x="813579" y="1399737"/>
                  <a:pt x="822960" y="1391920"/>
                </a:cubicBezTo>
                <a:cubicBezTo>
                  <a:pt x="833998" y="1382722"/>
                  <a:pt x="841485" y="1369410"/>
                  <a:pt x="853440" y="1361440"/>
                </a:cubicBezTo>
                <a:cubicBezTo>
                  <a:pt x="862351" y="1355499"/>
                  <a:pt x="873760" y="1354667"/>
                  <a:pt x="883920" y="1351280"/>
                </a:cubicBezTo>
                <a:cubicBezTo>
                  <a:pt x="890693" y="1341120"/>
                  <a:pt x="895606" y="1329434"/>
                  <a:pt x="904240" y="1320800"/>
                </a:cubicBezTo>
                <a:cubicBezTo>
                  <a:pt x="933357" y="1291683"/>
                  <a:pt x="932146" y="1306847"/>
                  <a:pt x="965200" y="1290320"/>
                </a:cubicBezTo>
                <a:cubicBezTo>
                  <a:pt x="976122" y="1284859"/>
                  <a:pt x="985078" y="1276058"/>
                  <a:pt x="995680" y="1270000"/>
                </a:cubicBezTo>
                <a:cubicBezTo>
                  <a:pt x="1008830" y="1262486"/>
                  <a:pt x="1023170" y="1257194"/>
                  <a:pt x="1036320" y="1249680"/>
                </a:cubicBezTo>
                <a:cubicBezTo>
                  <a:pt x="1046922" y="1243622"/>
                  <a:pt x="1055878" y="1234821"/>
                  <a:pt x="1066800" y="1229360"/>
                </a:cubicBezTo>
                <a:cubicBezTo>
                  <a:pt x="1076379" y="1224571"/>
                  <a:pt x="1087701" y="1223989"/>
                  <a:pt x="1097280" y="1219200"/>
                </a:cubicBezTo>
                <a:cubicBezTo>
                  <a:pt x="1108202" y="1213739"/>
                  <a:pt x="1116838" y="1204341"/>
                  <a:pt x="1127760" y="1198880"/>
                </a:cubicBezTo>
                <a:cubicBezTo>
                  <a:pt x="1137339" y="1194091"/>
                  <a:pt x="1148661" y="1193509"/>
                  <a:pt x="1158240" y="1188720"/>
                </a:cubicBezTo>
                <a:cubicBezTo>
                  <a:pt x="1169162" y="1183259"/>
                  <a:pt x="1177562" y="1173359"/>
                  <a:pt x="1188720" y="1168400"/>
                </a:cubicBezTo>
                <a:cubicBezTo>
                  <a:pt x="1220523" y="1154265"/>
                  <a:pt x="1256544" y="1146364"/>
                  <a:pt x="1290320" y="1137920"/>
                </a:cubicBezTo>
                <a:cubicBezTo>
                  <a:pt x="1300480" y="1131147"/>
                  <a:pt x="1309878" y="1123061"/>
                  <a:pt x="1320800" y="1117600"/>
                </a:cubicBezTo>
                <a:cubicBezTo>
                  <a:pt x="1333711" y="1111144"/>
                  <a:pt x="1381069" y="1099450"/>
                  <a:pt x="1391920" y="1097280"/>
                </a:cubicBezTo>
                <a:cubicBezTo>
                  <a:pt x="1459877" y="1083689"/>
                  <a:pt x="1486660" y="1084049"/>
                  <a:pt x="1564640" y="1076960"/>
                </a:cubicBezTo>
                <a:cubicBezTo>
                  <a:pt x="1578187" y="1073573"/>
                  <a:pt x="1591365" y="1067960"/>
                  <a:pt x="1605280" y="1066800"/>
                </a:cubicBezTo>
                <a:cubicBezTo>
                  <a:pt x="1801143" y="1050478"/>
                  <a:pt x="1774354" y="1054015"/>
                  <a:pt x="1940560" y="1066800"/>
                </a:cubicBezTo>
                <a:cubicBezTo>
                  <a:pt x="2027911" y="1125034"/>
                  <a:pt x="1917392" y="1055216"/>
                  <a:pt x="2001520" y="1097280"/>
                </a:cubicBezTo>
                <a:cubicBezTo>
                  <a:pt x="2012442" y="1102741"/>
                  <a:pt x="2020842" y="1112641"/>
                  <a:pt x="2032000" y="1117600"/>
                </a:cubicBezTo>
                <a:lnTo>
                  <a:pt x="2123440" y="1148080"/>
                </a:lnTo>
                <a:lnTo>
                  <a:pt x="2153920" y="1158240"/>
                </a:lnTo>
                <a:cubicBezTo>
                  <a:pt x="2164080" y="1161627"/>
                  <a:pt x="2173836" y="1166639"/>
                  <a:pt x="2184400" y="1168400"/>
                </a:cubicBezTo>
                <a:cubicBezTo>
                  <a:pt x="2204720" y="1171787"/>
                  <a:pt x="2225375" y="1173564"/>
                  <a:pt x="2245360" y="1178560"/>
                </a:cubicBezTo>
                <a:cubicBezTo>
                  <a:pt x="2266140" y="1183755"/>
                  <a:pt x="2286000" y="1192107"/>
                  <a:pt x="2306320" y="1198880"/>
                </a:cubicBezTo>
                <a:lnTo>
                  <a:pt x="2336800" y="1209040"/>
                </a:lnTo>
                <a:lnTo>
                  <a:pt x="2367280" y="1219200"/>
                </a:lnTo>
                <a:cubicBezTo>
                  <a:pt x="2421467" y="1215813"/>
                  <a:pt x="2475846" y="1214724"/>
                  <a:pt x="2529840" y="1209040"/>
                </a:cubicBezTo>
                <a:cubicBezTo>
                  <a:pt x="2540491" y="1207919"/>
                  <a:pt x="2549818" y="1200980"/>
                  <a:pt x="2560320" y="1198880"/>
                </a:cubicBezTo>
                <a:cubicBezTo>
                  <a:pt x="2583802" y="1194184"/>
                  <a:pt x="2607818" y="1192657"/>
                  <a:pt x="2631440" y="1188720"/>
                </a:cubicBezTo>
                <a:cubicBezTo>
                  <a:pt x="2648474" y="1185881"/>
                  <a:pt x="2665105" y="1180702"/>
                  <a:pt x="2682240" y="1178560"/>
                </a:cubicBezTo>
                <a:cubicBezTo>
                  <a:pt x="2719358" y="1173920"/>
                  <a:pt x="2756849" y="1172771"/>
                  <a:pt x="2794000" y="1168400"/>
                </a:cubicBezTo>
                <a:cubicBezTo>
                  <a:pt x="2814459" y="1165993"/>
                  <a:pt x="2834567" y="1161153"/>
                  <a:pt x="2854960" y="1158240"/>
                </a:cubicBezTo>
                <a:cubicBezTo>
                  <a:pt x="2881990" y="1154379"/>
                  <a:pt x="2909147" y="1151467"/>
                  <a:pt x="2936240" y="1148080"/>
                </a:cubicBezTo>
                <a:cubicBezTo>
                  <a:pt x="2997200" y="1151467"/>
                  <a:pt x="3058537" y="1150667"/>
                  <a:pt x="3119120" y="1158240"/>
                </a:cubicBezTo>
                <a:cubicBezTo>
                  <a:pt x="3140374" y="1160897"/>
                  <a:pt x="3158792" y="1176195"/>
                  <a:pt x="3180080" y="1178560"/>
                </a:cubicBezTo>
                <a:lnTo>
                  <a:pt x="3271520" y="1188720"/>
                </a:lnTo>
                <a:lnTo>
                  <a:pt x="3332480" y="1209040"/>
                </a:lnTo>
                <a:cubicBezTo>
                  <a:pt x="3368362" y="1221001"/>
                  <a:pt x="3407572" y="1234937"/>
                  <a:pt x="3444240" y="1239520"/>
                </a:cubicBezTo>
                <a:lnTo>
                  <a:pt x="3525520" y="1249680"/>
                </a:lnTo>
                <a:cubicBezTo>
                  <a:pt x="3633893" y="1246293"/>
                  <a:pt x="3742390" y="1245706"/>
                  <a:pt x="3850640" y="1239520"/>
                </a:cubicBezTo>
                <a:cubicBezTo>
                  <a:pt x="3861332" y="1238909"/>
                  <a:pt x="3871541" y="1234149"/>
                  <a:pt x="3881120" y="1229360"/>
                </a:cubicBezTo>
                <a:cubicBezTo>
                  <a:pt x="3892042" y="1223899"/>
                  <a:pt x="3901440" y="1215813"/>
                  <a:pt x="3911600" y="1209040"/>
                </a:cubicBezTo>
                <a:cubicBezTo>
                  <a:pt x="3929734" y="991429"/>
                  <a:pt x="3933675" y="997134"/>
                  <a:pt x="3911600" y="680720"/>
                </a:cubicBezTo>
                <a:cubicBezTo>
                  <a:pt x="3910750" y="668539"/>
                  <a:pt x="3897338" y="660842"/>
                  <a:pt x="3891280" y="650240"/>
                </a:cubicBezTo>
                <a:cubicBezTo>
                  <a:pt x="3870056" y="613097"/>
                  <a:pt x="3876432" y="604800"/>
                  <a:pt x="3840480" y="579120"/>
                </a:cubicBezTo>
                <a:cubicBezTo>
                  <a:pt x="3828155" y="570317"/>
                  <a:pt x="3812165" y="567603"/>
                  <a:pt x="3799840" y="558800"/>
                </a:cubicBezTo>
                <a:cubicBezTo>
                  <a:pt x="3788148" y="550449"/>
                  <a:pt x="3781315" y="536290"/>
                  <a:pt x="3769360" y="528320"/>
                </a:cubicBezTo>
                <a:cubicBezTo>
                  <a:pt x="3760449" y="522379"/>
                  <a:pt x="3748724" y="522379"/>
                  <a:pt x="3738880" y="518160"/>
                </a:cubicBezTo>
                <a:cubicBezTo>
                  <a:pt x="3724959" y="512194"/>
                  <a:pt x="3711390" y="505354"/>
                  <a:pt x="3698240" y="497840"/>
                </a:cubicBezTo>
                <a:cubicBezTo>
                  <a:pt x="3687638" y="491782"/>
                  <a:pt x="3677696" y="484617"/>
                  <a:pt x="3667760" y="477520"/>
                </a:cubicBezTo>
                <a:cubicBezTo>
                  <a:pt x="3653981" y="467678"/>
                  <a:pt x="3641822" y="455441"/>
                  <a:pt x="3627120" y="447040"/>
                </a:cubicBezTo>
                <a:cubicBezTo>
                  <a:pt x="3609879" y="437188"/>
                  <a:pt x="3572496" y="433318"/>
                  <a:pt x="3556000" y="426720"/>
                </a:cubicBezTo>
                <a:cubicBezTo>
                  <a:pt x="3534906" y="418283"/>
                  <a:pt x="3514899" y="407273"/>
                  <a:pt x="3495040" y="396240"/>
                </a:cubicBezTo>
                <a:cubicBezTo>
                  <a:pt x="3484366" y="390310"/>
                  <a:pt x="3475993" y="380207"/>
                  <a:pt x="3464560" y="375920"/>
                </a:cubicBezTo>
                <a:cubicBezTo>
                  <a:pt x="3448391" y="369857"/>
                  <a:pt x="3430617" y="369506"/>
                  <a:pt x="3413760" y="365760"/>
                </a:cubicBezTo>
                <a:cubicBezTo>
                  <a:pt x="3242721" y="327751"/>
                  <a:pt x="3478410" y="379382"/>
                  <a:pt x="3342640" y="345440"/>
                </a:cubicBezTo>
                <a:cubicBezTo>
                  <a:pt x="3325887" y="341252"/>
                  <a:pt x="3308593" y="339468"/>
                  <a:pt x="3291840" y="335280"/>
                </a:cubicBezTo>
                <a:cubicBezTo>
                  <a:pt x="3281450" y="332683"/>
                  <a:pt x="3271658" y="328062"/>
                  <a:pt x="3261360" y="325120"/>
                </a:cubicBezTo>
                <a:cubicBezTo>
                  <a:pt x="3153876" y="294410"/>
                  <a:pt x="3304627" y="342929"/>
                  <a:pt x="3159760" y="294640"/>
                </a:cubicBezTo>
                <a:lnTo>
                  <a:pt x="3129280" y="284480"/>
                </a:lnTo>
                <a:cubicBezTo>
                  <a:pt x="3119120" y="281093"/>
                  <a:pt x="3107711" y="280261"/>
                  <a:pt x="3098800" y="274320"/>
                </a:cubicBezTo>
                <a:cubicBezTo>
                  <a:pt x="3088640" y="267547"/>
                  <a:pt x="3079242" y="259461"/>
                  <a:pt x="3068320" y="254000"/>
                </a:cubicBezTo>
                <a:cubicBezTo>
                  <a:pt x="3058741" y="249211"/>
                  <a:pt x="3047202" y="249041"/>
                  <a:pt x="3037840" y="243840"/>
                </a:cubicBezTo>
                <a:cubicBezTo>
                  <a:pt x="3016492" y="231980"/>
                  <a:pt x="2998723" y="214122"/>
                  <a:pt x="2976880" y="203200"/>
                </a:cubicBezTo>
                <a:cubicBezTo>
                  <a:pt x="2931956" y="180738"/>
                  <a:pt x="2954867" y="186267"/>
                  <a:pt x="2946400" y="172720"/>
                </a:cubicBezTo>
                <a:close/>
              </a:path>
            </a:pathLst>
          </a:cu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xmlns="" id="{913EC04B-2072-4B52-B8B3-E9B48B32CB4D}"/>
              </a:ext>
            </a:extLst>
          </p:cNvPr>
          <p:cNvSpPr/>
          <p:nvPr/>
        </p:nvSpPr>
        <p:spPr>
          <a:xfrm>
            <a:off x="978195" y="3005785"/>
            <a:ext cx="4340242" cy="1342931"/>
          </a:xfrm>
          <a:custGeom>
            <a:avLst/>
            <a:gdLst>
              <a:gd name="connsiteX0" fmla="*/ 1329070 w 4340242"/>
              <a:gd name="connsiteY0" fmla="*/ 35127 h 1342931"/>
              <a:gd name="connsiteX1" fmla="*/ 1031358 w 4340242"/>
              <a:gd name="connsiteY1" fmla="*/ 45759 h 1342931"/>
              <a:gd name="connsiteX2" fmla="*/ 967563 w 4340242"/>
              <a:gd name="connsiteY2" fmla="*/ 56392 h 1342931"/>
              <a:gd name="connsiteX3" fmla="*/ 925033 w 4340242"/>
              <a:gd name="connsiteY3" fmla="*/ 77657 h 1342931"/>
              <a:gd name="connsiteX4" fmla="*/ 861238 w 4340242"/>
              <a:gd name="connsiteY4" fmla="*/ 98922 h 1342931"/>
              <a:gd name="connsiteX5" fmla="*/ 829340 w 4340242"/>
              <a:gd name="connsiteY5" fmla="*/ 109555 h 1342931"/>
              <a:gd name="connsiteX6" fmla="*/ 797442 w 4340242"/>
              <a:gd name="connsiteY6" fmla="*/ 120187 h 1342931"/>
              <a:gd name="connsiteX7" fmla="*/ 744279 w 4340242"/>
              <a:gd name="connsiteY7" fmla="*/ 162717 h 1342931"/>
              <a:gd name="connsiteX8" fmla="*/ 691117 w 4340242"/>
              <a:gd name="connsiteY8" fmla="*/ 205248 h 1342931"/>
              <a:gd name="connsiteX9" fmla="*/ 648586 w 4340242"/>
              <a:gd name="connsiteY9" fmla="*/ 258410 h 1342931"/>
              <a:gd name="connsiteX10" fmla="*/ 616689 w 4340242"/>
              <a:gd name="connsiteY10" fmla="*/ 354103 h 1342931"/>
              <a:gd name="connsiteX11" fmla="*/ 606056 w 4340242"/>
              <a:gd name="connsiteY11" fmla="*/ 386001 h 1342931"/>
              <a:gd name="connsiteX12" fmla="*/ 542261 w 4340242"/>
              <a:gd name="connsiteY12" fmla="*/ 428531 h 1342931"/>
              <a:gd name="connsiteX13" fmla="*/ 510363 w 4340242"/>
              <a:gd name="connsiteY13" fmla="*/ 449796 h 1342931"/>
              <a:gd name="connsiteX14" fmla="*/ 446568 w 4340242"/>
              <a:gd name="connsiteY14" fmla="*/ 481694 h 1342931"/>
              <a:gd name="connsiteX15" fmla="*/ 414670 w 4340242"/>
              <a:gd name="connsiteY15" fmla="*/ 492327 h 1342931"/>
              <a:gd name="connsiteX16" fmla="*/ 318977 w 4340242"/>
              <a:gd name="connsiteY16" fmla="*/ 545489 h 1342931"/>
              <a:gd name="connsiteX17" fmla="*/ 265814 w 4340242"/>
              <a:gd name="connsiteY17" fmla="*/ 577387 h 1342931"/>
              <a:gd name="connsiteX18" fmla="*/ 233917 w 4340242"/>
              <a:gd name="connsiteY18" fmla="*/ 598652 h 1342931"/>
              <a:gd name="connsiteX19" fmla="*/ 202019 w 4340242"/>
              <a:gd name="connsiteY19" fmla="*/ 609285 h 1342931"/>
              <a:gd name="connsiteX20" fmla="*/ 116958 w 4340242"/>
              <a:gd name="connsiteY20" fmla="*/ 683713 h 1342931"/>
              <a:gd name="connsiteX21" fmla="*/ 85061 w 4340242"/>
              <a:gd name="connsiteY21" fmla="*/ 704978 h 1342931"/>
              <a:gd name="connsiteX22" fmla="*/ 63796 w 4340242"/>
              <a:gd name="connsiteY22" fmla="*/ 747508 h 1342931"/>
              <a:gd name="connsiteX23" fmla="*/ 53163 w 4340242"/>
              <a:gd name="connsiteY23" fmla="*/ 779406 h 1342931"/>
              <a:gd name="connsiteX24" fmla="*/ 31898 w 4340242"/>
              <a:gd name="connsiteY24" fmla="*/ 811303 h 1342931"/>
              <a:gd name="connsiteX25" fmla="*/ 0 w 4340242"/>
              <a:gd name="connsiteY25" fmla="*/ 917629 h 1342931"/>
              <a:gd name="connsiteX26" fmla="*/ 10633 w 4340242"/>
              <a:gd name="connsiteY26" fmla="*/ 1066485 h 1342931"/>
              <a:gd name="connsiteX27" fmla="*/ 21265 w 4340242"/>
              <a:gd name="connsiteY27" fmla="*/ 1109015 h 1342931"/>
              <a:gd name="connsiteX28" fmla="*/ 106326 w 4340242"/>
              <a:gd name="connsiteY28" fmla="*/ 1183443 h 1342931"/>
              <a:gd name="connsiteX29" fmla="*/ 180754 w 4340242"/>
              <a:gd name="connsiteY29" fmla="*/ 1236606 h 1342931"/>
              <a:gd name="connsiteX30" fmla="*/ 233917 w 4340242"/>
              <a:gd name="connsiteY30" fmla="*/ 1279136 h 1342931"/>
              <a:gd name="connsiteX31" fmla="*/ 318977 w 4340242"/>
              <a:gd name="connsiteY31" fmla="*/ 1300401 h 1342931"/>
              <a:gd name="connsiteX32" fmla="*/ 361507 w 4340242"/>
              <a:gd name="connsiteY32" fmla="*/ 1321666 h 1342931"/>
              <a:gd name="connsiteX33" fmla="*/ 414670 w 4340242"/>
              <a:gd name="connsiteY33" fmla="*/ 1332299 h 1342931"/>
              <a:gd name="connsiteX34" fmla="*/ 446568 w 4340242"/>
              <a:gd name="connsiteY34" fmla="*/ 1342931 h 1342931"/>
              <a:gd name="connsiteX35" fmla="*/ 733647 w 4340242"/>
              <a:gd name="connsiteY35" fmla="*/ 1332299 h 1342931"/>
              <a:gd name="connsiteX36" fmla="*/ 754912 w 4340242"/>
              <a:gd name="connsiteY36" fmla="*/ 1300401 h 1342931"/>
              <a:gd name="connsiteX37" fmla="*/ 786810 w 4340242"/>
              <a:gd name="connsiteY37" fmla="*/ 1279136 h 1342931"/>
              <a:gd name="connsiteX38" fmla="*/ 829340 w 4340242"/>
              <a:gd name="connsiteY38" fmla="*/ 1204708 h 1342931"/>
              <a:gd name="connsiteX39" fmla="*/ 839972 w 4340242"/>
              <a:gd name="connsiteY39" fmla="*/ 1172810 h 1342931"/>
              <a:gd name="connsiteX40" fmla="*/ 861238 w 4340242"/>
              <a:gd name="connsiteY40" fmla="*/ 1130280 h 1342931"/>
              <a:gd name="connsiteX41" fmla="*/ 903768 w 4340242"/>
              <a:gd name="connsiteY41" fmla="*/ 981424 h 1342931"/>
              <a:gd name="connsiteX42" fmla="*/ 925033 w 4340242"/>
              <a:gd name="connsiteY42" fmla="*/ 938894 h 1342931"/>
              <a:gd name="connsiteX43" fmla="*/ 956931 w 4340242"/>
              <a:gd name="connsiteY43" fmla="*/ 875099 h 1342931"/>
              <a:gd name="connsiteX44" fmla="*/ 1010093 w 4340242"/>
              <a:gd name="connsiteY44" fmla="*/ 779406 h 1342931"/>
              <a:gd name="connsiteX45" fmla="*/ 1052624 w 4340242"/>
              <a:gd name="connsiteY45" fmla="*/ 726243 h 1342931"/>
              <a:gd name="connsiteX46" fmla="*/ 1084521 w 4340242"/>
              <a:gd name="connsiteY46" fmla="*/ 704978 h 1342931"/>
              <a:gd name="connsiteX47" fmla="*/ 1105786 w 4340242"/>
              <a:gd name="connsiteY47" fmla="*/ 673080 h 1342931"/>
              <a:gd name="connsiteX48" fmla="*/ 1169582 w 4340242"/>
              <a:gd name="connsiteY48" fmla="*/ 651815 h 1342931"/>
              <a:gd name="connsiteX49" fmla="*/ 1265275 w 4340242"/>
              <a:gd name="connsiteY49" fmla="*/ 630550 h 1342931"/>
              <a:gd name="connsiteX50" fmla="*/ 1584252 w 4340242"/>
              <a:gd name="connsiteY50" fmla="*/ 609285 h 1342931"/>
              <a:gd name="connsiteX51" fmla="*/ 1669312 w 4340242"/>
              <a:gd name="connsiteY51" fmla="*/ 598652 h 1342931"/>
              <a:gd name="connsiteX52" fmla="*/ 1786270 w 4340242"/>
              <a:gd name="connsiteY52" fmla="*/ 588020 h 1342931"/>
              <a:gd name="connsiteX53" fmla="*/ 1839433 w 4340242"/>
              <a:gd name="connsiteY53" fmla="*/ 577387 h 1342931"/>
              <a:gd name="connsiteX54" fmla="*/ 1871331 w 4340242"/>
              <a:gd name="connsiteY54" fmla="*/ 566755 h 1342931"/>
              <a:gd name="connsiteX55" fmla="*/ 2041452 w 4340242"/>
              <a:gd name="connsiteY55" fmla="*/ 545489 h 1342931"/>
              <a:gd name="connsiteX56" fmla="*/ 2073349 w 4340242"/>
              <a:gd name="connsiteY56" fmla="*/ 534857 h 1342931"/>
              <a:gd name="connsiteX57" fmla="*/ 2264735 w 4340242"/>
              <a:gd name="connsiteY57" fmla="*/ 513592 h 1342931"/>
              <a:gd name="connsiteX58" fmla="*/ 2402958 w 4340242"/>
              <a:gd name="connsiteY58" fmla="*/ 492327 h 1342931"/>
              <a:gd name="connsiteX59" fmla="*/ 4178596 w 4340242"/>
              <a:gd name="connsiteY59" fmla="*/ 481694 h 1342931"/>
              <a:gd name="connsiteX60" fmla="*/ 4210493 w 4340242"/>
              <a:gd name="connsiteY60" fmla="*/ 460429 h 1342931"/>
              <a:gd name="connsiteX61" fmla="*/ 4274289 w 4340242"/>
              <a:gd name="connsiteY61" fmla="*/ 439164 h 1342931"/>
              <a:gd name="connsiteX62" fmla="*/ 4306186 w 4340242"/>
              <a:gd name="connsiteY62" fmla="*/ 407266 h 1342931"/>
              <a:gd name="connsiteX63" fmla="*/ 4338084 w 4340242"/>
              <a:gd name="connsiteY63" fmla="*/ 386001 h 1342931"/>
              <a:gd name="connsiteX64" fmla="*/ 4327452 w 4340242"/>
              <a:gd name="connsiteY64" fmla="*/ 237145 h 1342931"/>
              <a:gd name="connsiteX65" fmla="*/ 4306186 w 4340242"/>
              <a:gd name="connsiteY65" fmla="*/ 205248 h 1342931"/>
              <a:gd name="connsiteX66" fmla="*/ 4253024 w 4340242"/>
              <a:gd name="connsiteY66" fmla="*/ 162717 h 1342931"/>
              <a:gd name="connsiteX67" fmla="*/ 4221126 w 4340242"/>
              <a:gd name="connsiteY67" fmla="*/ 152085 h 1342931"/>
              <a:gd name="connsiteX68" fmla="*/ 4167963 w 4340242"/>
              <a:gd name="connsiteY68" fmla="*/ 141452 h 1342931"/>
              <a:gd name="connsiteX69" fmla="*/ 3136605 w 4340242"/>
              <a:gd name="connsiteY69" fmla="*/ 120187 h 1342931"/>
              <a:gd name="connsiteX70" fmla="*/ 2945219 w 4340242"/>
              <a:gd name="connsiteY70" fmla="*/ 98922 h 1342931"/>
              <a:gd name="connsiteX71" fmla="*/ 2817628 w 4340242"/>
              <a:gd name="connsiteY71" fmla="*/ 67024 h 1342931"/>
              <a:gd name="connsiteX72" fmla="*/ 2243470 w 4340242"/>
              <a:gd name="connsiteY72" fmla="*/ 56392 h 1342931"/>
              <a:gd name="connsiteX73" fmla="*/ 2137145 w 4340242"/>
              <a:gd name="connsiteY73" fmla="*/ 45759 h 1342931"/>
              <a:gd name="connsiteX74" fmla="*/ 2105247 w 4340242"/>
              <a:gd name="connsiteY74" fmla="*/ 35127 h 1342931"/>
              <a:gd name="connsiteX75" fmla="*/ 1998921 w 4340242"/>
              <a:gd name="connsiteY75" fmla="*/ 24494 h 1342931"/>
              <a:gd name="connsiteX76" fmla="*/ 1616149 w 4340242"/>
              <a:gd name="connsiteY76" fmla="*/ 3229 h 1342931"/>
              <a:gd name="connsiteX77" fmla="*/ 1392865 w 4340242"/>
              <a:gd name="connsiteY77" fmla="*/ 13862 h 1342931"/>
              <a:gd name="connsiteX78" fmla="*/ 1329070 w 4340242"/>
              <a:gd name="connsiteY78" fmla="*/ 35127 h 134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340242" h="1342931">
                <a:moveTo>
                  <a:pt x="1329070" y="35127"/>
                </a:moveTo>
                <a:cubicBezTo>
                  <a:pt x="1268819" y="40443"/>
                  <a:pt x="1130487" y="39928"/>
                  <a:pt x="1031358" y="45759"/>
                </a:cubicBezTo>
                <a:cubicBezTo>
                  <a:pt x="1009837" y="47025"/>
                  <a:pt x="988212" y="50197"/>
                  <a:pt x="967563" y="56392"/>
                </a:cubicBezTo>
                <a:cubicBezTo>
                  <a:pt x="952381" y="60947"/>
                  <a:pt x="939749" y="71770"/>
                  <a:pt x="925033" y="77657"/>
                </a:cubicBezTo>
                <a:cubicBezTo>
                  <a:pt x="904221" y="85982"/>
                  <a:pt x="882503" y="91834"/>
                  <a:pt x="861238" y="98922"/>
                </a:cubicBezTo>
                <a:lnTo>
                  <a:pt x="829340" y="109555"/>
                </a:lnTo>
                <a:lnTo>
                  <a:pt x="797442" y="120187"/>
                </a:lnTo>
                <a:cubicBezTo>
                  <a:pt x="699268" y="185637"/>
                  <a:pt x="820031" y="102116"/>
                  <a:pt x="744279" y="162717"/>
                </a:cubicBezTo>
                <a:cubicBezTo>
                  <a:pt x="713575" y="187280"/>
                  <a:pt x="713938" y="176721"/>
                  <a:pt x="691117" y="205248"/>
                </a:cubicBezTo>
                <a:cubicBezTo>
                  <a:pt x="637476" y="272300"/>
                  <a:pt x="699925" y="207074"/>
                  <a:pt x="648586" y="258410"/>
                </a:cubicBezTo>
                <a:lnTo>
                  <a:pt x="616689" y="354103"/>
                </a:lnTo>
                <a:cubicBezTo>
                  <a:pt x="613145" y="364736"/>
                  <a:pt x="615381" y="379784"/>
                  <a:pt x="606056" y="386001"/>
                </a:cubicBezTo>
                <a:lnTo>
                  <a:pt x="542261" y="428531"/>
                </a:lnTo>
                <a:cubicBezTo>
                  <a:pt x="531628" y="435619"/>
                  <a:pt x="522486" y="445755"/>
                  <a:pt x="510363" y="449796"/>
                </a:cubicBezTo>
                <a:cubicBezTo>
                  <a:pt x="430186" y="476523"/>
                  <a:pt x="529014" y="440470"/>
                  <a:pt x="446568" y="481694"/>
                </a:cubicBezTo>
                <a:cubicBezTo>
                  <a:pt x="436543" y="486706"/>
                  <a:pt x="424467" y="486884"/>
                  <a:pt x="414670" y="492327"/>
                </a:cubicBezTo>
                <a:cubicBezTo>
                  <a:pt x="304994" y="553258"/>
                  <a:pt x="391152" y="521432"/>
                  <a:pt x="318977" y="545489"/>
                </a:cubicBezTo>
                <a:cubicBezTo>
                  <a:pt x="277442" y="587026"/>
                  <a:pt x="321025" y="549782"/>
                  <a:pt x="265814" y="577387"/>
                </a:cubicBezTo>
                <a:cubicBezTo>
                  <a:pt x="254384" y="583102"/>
                  <a:pt x="245346" y="592937"/>
                  <a:pt x="233917" y="598652"/>
                </a:cubicBezTo>
                <a:cubicBezTo>
                  <a:pt x="223892" y="603664"/>
                  <a:pt x="212044" y="604273"/>
                  <a:pt x="202019" y="609285"/>
                </a:cubicBezTo>
                <a:cubicBezTo>
                  <a:pt x="138587" y="641001"/>
                  <a:pt x="200104" y="628281"/>
                  <a:pt x="116958" y="683713"/>
                </a:cubicBezTo>
                <a:lnTo>
                  <a:pt x="85061" y="704978"/>
                </a:lnTo>
                <a:cubicBezTo>
                  <a:pt x="77973" y="719155"/>
                  <a:pt x="70040" y="732940"/>
                  <a:pt x="63796" y="747508"/>
                </a:cubicBezTo>
                <a:cubicBezTo>
                  <a:pt x="59381" y="757810"/>
                  <a:pt x="58175" y="769381"/>
                  <a:pt x="53163" y="779406"/>
                </a:cubicBezTo>
                <a:cubicBezTo>
                  <a:pt x="47448" y="790835"/>
                  <a:pt x="37088" y="799626"/>
                  <a:pt x="31898" y="811303"/>
                </a:cubicBezTo>
                <a:cubicBezTo>
                  <a:pt x="17108" y="844581"/>
                  <a:pt x="8836" y="882285"/>
                  <a:pt x="0" y="917629"/>
                </a:cubicBezTo>
                <a:cubicBezTo>
                  <a:pt x="3544" y="967248"/>
                  <a:pt x="5140" y="1017044"/>
                  <a:pt x="10633" y="1066485"/>
                </a:cubicBezTo>
                <a:cubicBezTo>
                  <a:pt x="12247" y="1081009"/>
                  <a:pt x="13159" y="1096856"/>
                  <a:pt x="21265" y="1109015"/>
                </a:cubicBezTo>
                <a:cubicBezTo>
                  <a:pt x="62678" y="1171135"/>
                  <a:pt x="64174" y="1148317"/>
                  <a:pt x="106326" y="1183443"/>
                </a:cubicBezTo>
                <a:cubicBezTo>
                  <a:pt x="245646" y="1299542"/>
                  <a:pt x="23357" y="1131675"/>
                  <a:pt x="180754" y="1236606"/>
                </a:cubicBezTo>
                <a:cubicBezTo>
                  <a:pt x="199636" y="1249194"/>
                  <a:pt x="213312" y="1269626"/>
                  <a:pt x="233917" y="1279136"/>
                </a:cubicBezTo>
                <a:cubicBezTo>
                  <a:pt x="260453" y="1291383"/>
                  <a:pt x="292837" y="1287331"/>
                  <a:pt x="318977" y="1300401"/>
                </a:cubicBezTo>
                <a:cubicBezTo>
                  <a:pt x="333154" y="1307489"/>
                  <a:pt x="346470" y="1316654"/>
                  <a:pt x="361507" y="1321666"/>
                </a:cubicBezTo>
                <a:cubicBezTo>
                  <a:pt x="378652" y="1327381"/>
                  <a:pt x="397138" y="1327916"/>
                  <a:pt x="414670" y="1332299"/>
                </a:cubicBezTo>
                <a:cubicBezTo>
                  <a:pt x="425543" y="1335017"/>
                  <a:pt x="435935" y="1339387"/>
                  <a:pt x="446568" y="1342931"/>
                </a:cubicBezTo>
                <a:cubicBezTo>
                  <a:pt x="542261" y="1339387"/>
                  <a:pt x="638786" y="1345383"/>
                  <a:pt x="733647" y="1332299"/>
                </a:cubicBezTo>
                <a:cubicBezTo>
                  <a:pt x="746306" y="1330553"/>
                  <a:pt x="745876" y="1309437"/>
                  <a:pt x="754912" y="1300401"/>
                </a:cubicBezTo>
                <a:cubicBezTo>
                  <a:pt x="763948" y="1291365"/>
                  <a:pt x="776177" y="1286224"/>
                  <a:pt x="786810" y="1279136"/>
                </a:cubicBezTo>
                <a:cubicBezTo>
                  <a:pt x="811187" y="1205999"/>
                  <a:pt x="777844" y="1294827"/>
                  <a:pt x="829340" y="1204708"/>
                </a:cubicBezTo>
                <a:cubicBezTo>
                  <a:pt x="834901" y="1194977"/>
                  <a:pt x="835557" y="1183112"/>
                  <a:pt x="839972" y="1172810"/>
                </a:cubicBezTo>
                <a:cubicBezTo>
                  <a:pt x="846216" y="1158241"/>
                  <a:pt x="854149" y="1144457"/>
                  <a:pt x="861238" y="1130280"/>
                </a:cubicBezTo>
                <a:cubicBezTo>
                  <a:pt x="868051" y="1103029"/>
                  <a:pt x="888515" y="1011929"/>
                  <a:pt x="903768" y="981424"/>
                </a:cubicBezTo>
                <a:cubicBezTo>
                  <a:pt x="910856" y="967247"/>
                  <a:pt x="918789" y="953462"/>
                  <a:pt x="925033" y="938894"/>
                </a:cubicBezTo>
                <a:cubicBezTo>
                  <a:pt x="951444" y="877266"/>
                  <a:pt x="916064" y="936396"/>
                  <a:pt x="956931" y="875099"/>
                </a:cubicBezTo>
                <a:cubicBezTo>
                  <a:pt x="975645" y="818955"/>
                  <a:pt x="961346" y="852527"/>
                  <a:pt x="1010093" y="779406"/>
                </a:cubicBezTo>
                <a:cubicBezTo>
                  <a:pt x="1025885" y="755718"/>
                  <a:pt x="1030977" y="743560"/>
                  <a:pt x="1052624" y="726243"/>
                </a:cubicBezTo>
                <a:cubicBezTo>
                  <a:pt x="1062602" y="718260"/>
                  <a:pt x="1073889" y="712066"/>
                  <a:pt x="1084521" y="704978"/>
                </a:cubicBezTo>
                <a:cubicBezTo>
                  <a:pt x="1091609" y="694345"/>
                  <a:pt x="1094950" y="679853"/>
                  <a:pt x="1105786" y="673080"/>
                </a:cubicBezTo>
                <a:cubicBezTo>
                  <a:pt x="1124794" y="661200"/>
                  <a:pt x="1148317" y="658904"/>
                  <a:pt x="1169582" y="651815"/>
                </a:cubicBezTo>
                <a:cubicBezTo>
                  <a:pt x="1221937" y="634363"/>
                  <a:pt x="1190413" y="643026"/>
                  <a:pt x="1265275" y="630550"/>
                </a:cubicBezTo>
                <a:cubicBezTo>
                  <a:pt x="1390558" y="588786"/>
                  <a:pt x="1264258" y="627570"/>
                  <a:pt x="1584252" y="609285"/>
                </a:cubicBezTo>
                <a:cubicBezTo>
                  <a:pt x="1612779" y="607655"/>
                  <a:pt x="1640895" y="601643"/>
                  <a:pt x="1669312" y="598652"/>
                </a:cubicBezTo>
                <a:cubicBezTo>
                  <a:pt x="1708244" y="594554"/>
                  <a:pt x="1747284" y="591564"/>
                  <a:pt x="1786270" y="588020"/>
                </a:cubicBezTo>
                <a:cubicBezTo>
                  <a:pt x="1803991" y="584476"/>
                  <a:pt x="1821901" y="581770"/>
                  <a:pt x="1839433" y="577387"/>
                </a:cubicBezTo>
                <a:cubicBezTo>
                  <a:pt x="1850306" y="574669"/>
                  <a:pt x="1860260" y="568503"/>
                  <a:pt x="1871331" y="566755"/>
                </a:cubicBezTo>
                <a:cubicBezTo>
                  <a:pt x="1927780" y="557842"/>
                  <a:pt x="2041452" y="545489"/>
                  <a:pt x="2041452" y="545489"/>
                </a:cubicBezTo>
                <a:cubicBezTo>
                  <a:pt x="2052084" y="541945"/>
                  <a:pt x="2062322" y="536862"/>
                  <a:pt x="2073349" y="534857"/>
                </a:cubicBezTo>
                <a:cubicBezTo>
                  <a:pt x="2110151" y="528166"/>
                  <a:pt x="2234189" y="516646"/>
                  <a:pt x="2264735" y="513592"/>
                </a:cubicBezTo>
                <a:cubicBezTo>
                  <a:pt x="2306689" y="505201"/>
                  <a:pt x="2361989" y="492795"/>
                  <a:pt x="2402958" y="492327"/>
                </a:cubicBezTo>
                <a:lnTo>
                  <a:pt x="4178596" y="481694"/>
                </a:lnTo>
                <a:cubicBezTo>
                  <a:pt x="4189228" y="474606"/>
                  <a:pt x="4198816" y="465619"/>
                  <a:pt x="4210493" y="460429"/>
                </a:cubicBezTo>
                <a:cubicBezTo>
                  <a:pt x="4230977" y="451325"/>
                  <a:pt x="4274289" y="439164"/>
                  <a:pt x="4274289" y="439164"/>
                </a:cubicBezTo>
                <a:cubicBezTo>
                  <a:pt x="4284921" y="428531"/>
                  <a:pt x="4294635" y="416892"/>
                  <a:pt x="4306186" y="407266"/>
                </a:cubicBezTo>
                <a:cubicBezTo>
                  <a:pt x="4316003" y="399085"/>
                  <a:pt x="4336499" y="398681"/>
                  <a:pt x="4338084" y="386001"/>
                </a:cubicBezTo>
                <a:cubicBezTo>
                  <a:pt x="4344254" y="336640"/>
                  <a:pt x="4336097" y="286133"/>
                  <a:pt x="4327452" y="237145"/>
                </a:cubicBezTo>
                <a:cubicBezTo>
                  <a:pt x="4325231" y="224561"/>
                  <a:pt x="4314169" y="215226"/>
                  <a:pt x="4306186" y="205248"/>
                </a:cubicBezTo>
                <a:cubicBezTo>
                  <a:pt x="4292999" y="188764"/>
                  <a:pt x="4271447" y="171929"/>
                  <a:pt x="4253024" y="162717"/>
                </a:cubicBezTo>
                <a:cubicBezTo>
                  <a:pt x="4242999" y="157705"/>
                  <a:pt x="4231999" y="154803"/>
                  <a:pt x="4221126" y="152085"/>
                </a:cubicBezTo>
                <a:cubicBezTo>
                  <a:pt x="4203594" y="147702"/>
                  <a:pt x="4186027" y="141983"/>
                  <a:pt x="4167963" y="141452"/>
                </a:cubicBezTo>
                <a:lnTo>
                  <a:pt x="3136605" y="120187"/>
                </a:lnTo>
                <a:cubicBezTo>
                  <a:pt x="3119091" y="118436"/>
                  <a:pt x="2971567" y="104568"/>
                  <a:pt x="2945219" y="98922"/>
                </a:cubicBezTo>
                <a:cubicBezTo>
                  <a:pt x="2871364" y="83096"/>
                  <a:pt x="2893539" y="69554"/>
                  <a:pt x="2817628" y="67024"/>
                </a:cubicBezTo>
                <a:cubicBezTo>
                  <a:pt x="2626315" y="60647"/>
                  <a:pt x="2434856" y="59936"/>
                  <a:pt x="2243470" y="56392"/>
                </a:cubicBezTo>
                <a:cubicBezTo>
                  <a:pt x="2208028" y="52848"/>
                  <a:pt x="2172349" y="51175"/>
                  <a:pt x="2137145" y="45759"/>
                </a:cubicBezTo>
                <a:cubicBezTo>
                  <a:pt x="2126068" y="44055"/>
                  <a:pt x="2116324" y="36831"/>
                  <a:pt x="2105247" y="35127"/>
                </a:cubicBezTo>
                <a:cubicBezTo>
                  <a:pt x="2070042" y="29711"/>
                  <a:pt x="2034363" y="28038"/>
                  <a:pt x="1998921" y="24494"/>
                </a:cubicBezTo>
                <a:cubicBezTo>
                  <a:pt x="1852022" y="-12229"/>
                  <a:pt x="1926637" y="3229"/>
                  <a:pt x="1616149" y="3229"/>
                </a:cubicBezTo>
                <a:cubicBezTo>
                  <a:pt x="1541637" y="3229"/>
                  <a:pt x="1467293" y="10318"/>
                  <a:pt x="1392865" y="13862"/>
                </a:cubicBezTo>
                <a:cubicBezTo>
                  <a:pt x="1334788" y="25477"/>
                  <a:pt x="1389321" y="29811"/>
                  <a:pt x="1329070" y="35127"/>
                </a:cubicBezTo>
                <a:close/>
              </a:path>
            </a:pathLst>
          </a:cu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44C61E7-DE1C-430A-93B2-06909DA0B61A}"/>
              </a:ext>
            </a:extLst>
          </p:cNvPr>
          <p:cNvSpPr txBox="1"/>
          <p:nvPr/>
        </p:nvSpPr>
        <p:spPr>
          <a:xfrm>
            <a:off x="5386795" y="2959558"/>
            <a:ext cx="61030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OPEN part of the search tree</a:t>
            </a:r>
            <a:endParaRPr lang="ru-RU" sz="2000" dirty="0">
              <a:solidFill>
                <a:srgbClr val="00B0F0"/>
              </a:solidFill>
            </a:endParaRPr>
          </a:p>
          <a:p>
            <a:r>
              <a:rPr lang="en-US" sz="2000" dirty="0">
                <a:solidFill>
                  <a:srgbClr val="00B0F0"/>
                </a:solidFill>
              </a:rPr>
              <a:t>g-values may decrease (new paths of better costs might be found)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xmlns="" id="{D0471531-1183-4737-9621-A3E7BFB1D9F1}"/>
              </a:ext>
            </a:extLst>
          </p:cNvPr>
          <p:cNvSpPr/>
          <p:nvPr/>
        </p:nvSpPr>
        <p:spPr>
          <a:xfrm>
            <a:off x="1935126" y="3621625"/>
            <a:ext cx="3467874" cy="2130589"/>
          </a:xfrm>
          <a:custGeom>
            <a:avLst/>
            <a:gdLst>
              <a:gd name="connsiteX0" fmla="*/ 3168502 w 3467874"/>
              <a:gd name="connsiteY0" fmla="*/ 57240 h 2130589"/>
              <a:gd name="connsiteX1" fmla="*/ 1648046 w 3467874"/>
              <a:gd name="connsiteY1" fmla="*/ 25342 h 2130589"/>
              <a:gd name="connsiteX2" fmla="*/ 1594883 w 3467874"/>
              <a:gd name="connsiteY2" fmla="*/ 14710 h 2130589"/>
              <a:gd name="connsiteX3" fmla="*/ 1105786 w 3467874"/>
              <a:gd name="connsiteY3" fmla="*/ 35975 h 2130589"/>
              <a:gd name="connsiteX4" fmla="*/ 1010093 w 3467874"/>
              <a:gd name="connsiteY4" fmla="*/ 67873 h 2130589"/>
              <a:gd name="connsiteX5" fmla="*/ 978195 w 3467874"/>
              <a:gd name="connsiteY5" fmla="*/ 78505 h 2130589"/>
              <a:gd name="connsiteX6" fmla="*/ 914400 w 3467874"/>
              <a:gd name="connsiteY6" fmla="*/ 89138 h 2130589"/>
              <a:gd name="connsiteX7" fmla="*/ 765544 w 3467874"/>
              <a:gd name="connsiteY7" fmla="*/ 110403 h 2130589"/>
              <a:gd name="connsiteX8" fmla="*/ 680483 w 3467874"/>
              <a:gd name="connsiteY8" fmla="*/ 121035 h 2130589"/>
              <a:gd name="connsiteX9" fmla="*/ 606055 w 3467874"/>
              <a:gd name="connsiteY9" fmla="*/ 131668 h 2130589"/>
              <a:gd name="connsiteX10" fmla="*/ 382772 w 3467874"/>
              <a:gd name="connsiteY10" fmla="*/ 152933 h 2130589"/>
              <a:gd name="connsiteX11" fmla="*/ 350874 w 3467874"/>
              <a:gd name="connsiteY11" fmla="*/ 163566 h 2130589"/>
              <a:gd name="connsiteX12" fmla="*/ 233916 w 3467874"/>
              <a:gd name="connsiteY12" fmla="*/ 184831 h 2130589"/>
              <a:gd name="connsiteX13" fmla="*/ 159488 w 3467874"/>
              <a:gd name="connsiteY13" fmla="*/ 206096 h 2130589"/>
              <a:gd name="connsiteX14" fmla="*/ 95693 w 3467874"/>
              <a:gd name="connsiteY14" fmla="*/ 259259 h 2130589"/>
              <a:gd name="connsiteX15" fmla="*/ 74427 w 3467874"/>
              <a:gd name="connsiteY15" fmla="*/ 291156 h 2130589"/>
              <a:gd name="connsiteX16" fmla="*/ 63795 w 3467874"/>
              <a:gd name="connsiteY16" fmla="*/ 354952 h 2130589"/>
              <a:gd name="connsiteX17" fmla="*/ 42530 w 3467874"/>
              <a:gd name="connsiteY17" fmla="*/ 397482 h 2130589"/>
              <a:gd name="connsiteX18" fmla="*/ 21265 w 3467874"/>
              <a:gd name="connsiteY18" fmla="*/ 450645 h 2130589"/>
              <a:gd name="connsiteX19" fmla="*/ 0 w 3467874"/>
              <a:gd name="connsiteY19" fmla="*/ 620766 h 2130589"/>
              <a:gd name="connsiteX20" fmla="*/ 10632 w 3467874"/>
              <a:gd name="connsiteY20" fmla="*/ 844049 h 2130589"/>
              <a:gd name="connsiteX21" fmla="*/ 31897 w 3467874"/>
              <a:gd name="connsiteY21" fmla="*/ 1024803 h 2130589"/>
              <a:gd name="connsiteX22" fmla="*/ 42530 w 3467874"/>
              <a:gd name="connsiteY22" fmla="*/ 1173659 h 2130589"/>
              <a:gd name="connsiteX23" fmla="*/ 53162 w 3467874"/>
              <a:gd name="connsiteY23" fmla="*/ 1205556 h 2130589"/>
              <a:gd name="connsiteX24" fmla="*/ 63795 w 3467874"/>
              <a:gd name="connsiteY24" fmla="*/ 1279984 h 2130589"/>
              <a:gd name="connsiteX25" fmla="*/ 85060 w 3467874"/>
              <a:gd name="connsiteY25" fmla="*/ 1311882 h 2130589"/>
              <a:gd name="connsiteX26" fmla="*/ 106325 w 3467874"/>
              <a:gd name="connsiteY26" fmla="*/ 1354412 h 2130589"/>
              <a:gd name="connsiteX27" fmla="*/ 116958 w 3467874"/>
              <a:gd name="connsiteY27" fmla="*/ 1386310 h 2130589"/>
              <a:gd name="connsiteX28" fmla="*/ 159488 w 3467874"/>
              <a:gd name="connsiteY28" fmla="*/ 1450105 h 2130589"/>
              <a:gd name="connsiteX29" fmla="*/ 233916 w 3467874"/>
              <a:gd name="connsiteY29" fmla="*/ 1545798 h 2130589"/>
              <a:gd name="connsiteX30" fmla="*/ 297711 w 3467874"/>
              <a:gd name="connsiteY30" fmla="*/ 1620226 h 2130589"/>
              <a:gd name="connsiteX31" fmla="*/ 329609 w 3467874"/>
              <a:gd name="connsiteY31" fmla="*/ 1662756 h 2130589"/>
              <a:gd name="connsiteX32" fmla="*/ 510362 w 3467874"/>
              <a:gd name="connsiteY32" fmla="*/ 1822245 h 2130589"/>
              <a:gd name="connsiteX33" fmla="*/ 595423 w 3467874"/>
              <a:gd name="connsiteY33" fmla="*/ 1875408 h 2130589"/>
              <a:gd name="connsiteX34" fmla="*/ 669851 w 3467874"/>
              <a:gd name="connsiteY34" fmla="*/ 1917938 h 2130589"/>
              <a:gd name="connsiteX35" fmla="*/ 776176 w 3467874"/>
              <a:gd name="connsiteY35" fmla="*/ 1960468 h 2130589"/>
              <a:gd name="connsiteX36" fmla="*/ 808074 w 3467874"/>
              <a:gd name="connsiteY36" fmla="*/ 1981733 h 2130589"/>
              <a:gd name="connsiteX37" fmla="*/ 839972 w 3467874"/>
              <a:gd name="connsiteY37" fmla="*/ 1992366 h 2130589"/>
              <a:gd name="connsiteX38" fmla="*/ 882502 w 3467874"/>
              <a:gd name="connsiteY38" fmla="*/ 2013631 h 2130589"/>
              <a:gd name="connsiteX39" fmla="*/ 978195 w 3467874"/>
              <a:gd name="connsiteY39" fmla="*/ 2034896 h 2130589"/>
              <a:gd name="connsiteX40" fmla="*/ 1020725 w 3467874"/>
              <a:gd name="connsiteY40" fmla="*/ 2045528 h 2130589"/>
              <a:gd name="connsiteX41" fmla="*/ 1073888 w 3467874"/>
              <a:gd name="connsiteY41" fmla="*/ 2056161 h 2130589"/>
              <a:gd name="connsiteX42" fmla="*/ 1137683 w 3467874"/>
              <a:gd name="connsiteY42" fmla="*/ 2077426 h 2130589"/>
              <a:gd name="connsiteX43" fmla="*/ 1307804 w 3467874"/>
              <a:gd name="connsiteY43" fmla="*/ 2109324 h 2130589"/>
              <a:gd name="connsiteX44" fmla="*/ 1350334 w 3467874"/>
              <a:gd name="connsiteY44" fmla="*/ 2119956 h 2130589"/>
              <a:gd name="connsiteX45" fmla="*/ 1403497 w 3467874"/>
              <a:gd name="connsiteY45" fmla="*/ 2130589 h 2130589"/>
              <a:gd name="connsiteX46" fmla="*/ 2402958 w 3467874"/>
              <a:gd name="connsiteY46" fmla="*/ 2119956 h 2130589"/>
              <a:gd name="connsiteX47" fmla="*/ 2477386 w 3467874"/>
              <a:gd name="connsiteY47" fmla="*/ 2098691 h 2130589"/>
              <a:gd name="connsiteX48" fmla="*/ 2573079 w 3467874"/>
              <a:gd name="connsiteY48" fmla="*/ 2077426 h 2130589"/>
              <a:gd name="connsiteX49" fmla="*/ 2615609 w 3467874"/>
              <a:gd name="connsiteY49" fmla="*/ 2056161 h 2130589"/>
              <a:gd name="connsiteX50" fmla="*/ 2679404 w 3467874"/>
              <a:gd name="connsiteY50" fmla="*/ 2034896 h 2130589"/>
              <a:gd name="connsiteX51" fmla="*/ 2806995 w 3467874"/>
              <a:gd name="connsiteY51" fmla="*/ 1917938 h 2130589"/>
              <a:gd name="connsiteX52" fmla="*/ 2828260 w 3467874"/>
              <a:gd name="connsiteY52" fmla="*/ 1875408 h 2130589"/>
              <a:gd name="connsiteX53" fmla="*/ 2881423 w 3467874"/>
              <a:gd name="connsiteY53" fmla="*/ 1811612 h 2130589"/>
              <a:gd name="connsiteX54" fmla="*/ 2902688 w 3467874"/>
              <a:gd name="connsiteY54" fmla="*/ 1758449 h 2130589"/>
              <a:gd name="connsiteX55" fmla="*/ 2945218 w 3467874"/>
              <a:gd name="connsiteY55" fmla="*/ 1694654 h 2130589"/>
              <a:gd name="connsiteX56" fmla="*/ 2966483 w 3467874"/>
              <a:gd name="connsiteY56" fmla="*/ 1652124 h 2130589"/>
              <a:gd name="connsiteX57" fmla="*/ 2987748 w 3467874"/>
              <a:gd name="connsiteY57" fmla="*/ 1620226 h 2130589"/>
              <a:gd name="connsiteX58" fmla="*/ 3030279 w 3467874"/>
              <a:gd name="connsiteY58" fmla="*/ 1535166 h 2130589"/>
              <a:gd name="connsiteX59" fmla="*/ 3094074 w 3467874"/>
              <a:gd name="connsiteY59" fmla="*/ 1471370 h 2130589"/>
              <a:gd name="connsiteX60" fmla="*/ 3232297 w 3467874"/>
              <a:gd name="connsiteY60" fmla="*/ 1279984 h 2130589"/>
              <a:gd name="connsiteX61" fmla="*/ 3296093 w 3467874"/>
              <a:gd name="connsiteY61" fmla="*/ 1205556 h 2130589"/>
              <a:gd name="connsiteX62" fmla="*/ 3338623 w 3467874"/>
              <a:gd name="connsiteY62" fmla="*/ 1120496 h 2130589"/>
              <a:gd name="connsiteX63" fmla="*/ 3370521 w 3467874"/>
              <a:gd name="connsiteY63" fmla="*/ 1077966 h 2130589"/>
              <a:gd name="connsiteX64" fmla="*/ 3391786 w 3467874"/>
              <a:gd name="connsiteY64" fmla="*/ 1035435 h 2130589"/>
              <a:gd name="connsiteX65" fmla="*/ 3402418 w 3467874"/>
              <a:gd name="connsiteY65" fmla="*/ 1003538 h 2130589"/>
              <a:gd name="connsiteX66" fmla="*/ 3444948 w 3467874"/>
              <a:gd name="connsiteY66" fmla="*/ 950375 h 2130589"/>
              <a:gd name="connsiteX67" fmla="*/ 3455581 w 3467874"/>
              <a:gd name="connsiteY67" fmla="*/ 812152 h 2130589"/>
              <a:gd name="connsiteX68" fmla="*/ 3423683 w 3467874"/>
              <a:gd name="connsiteY68" fmla="*/ 482542 h 2130589"/>
              <a:gd name="connsiteX69" fmla="*/ 3413051 w 3467874"/>
              <a:gd name="connsiteY69" fmla="*/ 418747 h 2130589"/>
              <a:gd name="connsiteX70" fmla="*/ 3391786 w 3467874"/>
              <a:gd name="connsiteY70" fmla="*/ 386849 h 2130589"/>
              <a:gd name="connsiteX71" fmla="*/ 3381153 w 3467874"/>
              <a:gd name="connsiteY71" fmla="*/ 323054 h 2130589"/>
              <a:gd name="connsiteX72" fmla="*/ 3317358 w 3467874"/>
              <a:gd name="connsiteY72" fmla="*/ 259259 h 2130589"/>
              <a:gd name="connsiteX73" fmla="*/ 3285460 w 3467874"/>
              <a:gd name="connsiteY73" fmla="*/ 195463 h 2130589"/>
              <a:gd name="connsiteX74" fmla="*/ 3253562 w 3467874"/>
              <a:gd name="connsiteY74" fmla="*/ 174198 h 2130589"/>
              <a:gd name="connsiteX75" fmla="*/ 3211032 w 3467874"/>
              <a:gd name="connsiteY75" fmla="*/ 121035 h 2130589"/>
              <a:gd name="connsiteX76" fmla="*/ 3189767 w 3467874"/>
              <a:gd name="connsiteY76" fmla="*/ 89138 h 2130589"/>
              <a:gd name="connsiteX77" fmla="*/ 3157869 w 3467874"/>
              <a:gd name="connsiteY77" fmla="*/ 67873 h 2130589"/>
              <a:gd name="connsiteX78" fmla="*/ 3168502 w 3467874"/>
              <a:gd name="connsiteY78" fmla="*/ 57240 h 213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467874" h="2130589">
                <a:moveTo>
                  <a:pt x="3168502" y="57240"/>
                </a:moveTo>
                <a:cubicBezTo>
                  <a:pt x="2599940" y="-56471"/>
                  <a:pt x="3098319" y="36247"/>
                  <a:pt x="1648046" y="25342"/>
                </a:cubicBezTo>
                <a:cubicBezTo>
                  <a:pt x="1630325" y="21798"/>
                  <a:pt x="1612955" y="14710"/>
                  <a:pt x="1594883" y="14710"/>
                </a:cubicBezTo>
                <a:cubicBezTo>
                  <a:pt x="1234078" y="14710"/>
                  <a:pt x="1302789" y="7831"/>
                  <a:pt x="1105786" y="35975"/>
                </a:cubicBezTo>
                <a:cubicBezTo>
                  <a:pt x="1035041" y="71346"/>
                  <a:pt x="1092536" y="47262"/>
                  <a:pt x="1010093" y="67873"/>
                </a:cubicBezTo>
                <a:cubicBezTo>
                  <a:pt x="999220" y="70591"/>
                  <a:pt x="989136" y="76074"/>
                  <a:pt x="978195" y="78505"/>
                </a:cubicBezTo>
                <a:cubicBezTo>
                  <a:pt x="957150" y="83182"/>
                  <a:pt x="935720" y="85940"/>
                  <a:pt x="914400" y="89138"/>
                </a:cubicBezTo>
                <a:lnTo>
                  <a:pt x="765544" y="110403"/>
                </a:lnTo>
                <a:lnTo>
                  <a:pt x="680483" y="121035"/>
                </a:lnTo>
                <a:cubicBezTo>
                  <a:pt x="655642" y="124347"/>
                  <a:pt x="630992" y="129174"/>
                  <a:pt x="606055" y="131668"/>
                </a:cubicBezTo>
                <a:cubicBezTo>
                  <a:pt x="285385" y="163736"/>
                  <a:pt x="608884" y="124670"/>
                  <a:pt x="382772" y="152933"/>
                </a:cubicBezTo>
                <a:cubicBezTo>
                  <a:pt x="372139" y="156477"/>
                  <a:pt x="361747" y="160848"/>
                  <a:pt x="350874" y="163566"/>
                </a:cubicBezTo>
                <a:cubicBezTo>
                  <a:pt x="305285" y="174963"/>
                  <a:pt x="281284" y="175357"/>
                  <a:pt x="233916" y="184831"/>
                </a:cubicBezTo>
                <a:cubicBezTo>
                  <a:pt x="222556" y="187103"/>
                  <a:pt x="173003" y="199339"/>
                  <a:pt x="159488" y="206096"/>
                </a:cubicBezTo>
                <a:cubicBezTo>
                  <a:pt x="135589" y="218046"/>
                  <a:pt x="112492" y="239101"/>
                  <a:pt x="95693" y="259259"/>
                </a:cubicBezTo>
                <a:cubicBezTo>
                  <a:pt x="87512" y="269076"/>
                  <a:pt x="81516" y="280524"/>
                  <a:pt x="74427" y="291156"/>
                </a:cubicBezTo>
                <a:cubicBezTo>
                  <a:pt x="70883" y="312421"/>
                  <a:pt x="69990" y="334303"/>
                  <a:pt x="63795" y="354952"/>
                </a:cubicBezTo>
                <a:cubicBezTo>
                  <a:pt x="59241" y="370134"/>
                  <a:pt x="48967" y="382998"/>
                  <a:pt x="42530" y="397482"/>
                </a:cubicBezTo>
                <a:cubicBezTo>
                  <a:pt x="34778" y="414923"/>
                  <a:pt x="28353" y="432924"/>
                  <a:pt x="21265" y="450645"/>
                </a:cubicBezTo>
                <a:cubicBezTo>
                  <a:pt x="12509" y="503176"/>
                  <a:pt x="0" y="569647"/>
                  <a:pt x="0" y="620766"/>
                </a:cubicBezTo>
                <a:cubicBezTo>
                  <a:pt x="0" y="695278"/>
                  <a:pt x="6124" y="769673"/>
                  <a:pt x="10632" y="844049"/>
                </a:cubicBezTo>
                <a:cubicBezTo>
                  <a:pt x="18017" y="965905"/>
                  <a:pt x="14906" y="939846"/>
                  <a:pt x="31897" y="1024803"/>
                </a:cubicBezTo>
                <a:cubicBezTo>
                  <a:pt x="35441" y="1074422"/>
                  <a:pt x="36718" y="1124255"/>
                  <a:pt x="42530" y="1173659"/>
                </a:cubicBezTo>
                <a:cubicBezTo>
                  <a:pt x="43839" y="1184790"/>
                  <a:pt x="50964" y="1194566"/>
                  <a:pt x="53162" y="1205556"/>
                </a:cubicBezTo>
                <a:cubicBezTo>
                  <a:pt x="58077" y="1230131"/>
                  <a:pt x="56594" y="1255980"/>
                  <a:pt x="63795" y="1279984"/>
                </a:cubicBezTo>
                <a:cubicBezTo>
                  <a:pt x="67467" y="1292224"/>
                  <a:pt x="78720" y="1300787"/>
                  <a:pt x="85060" y="1311882"/>
                </a:cubicBezTo>
                <a:cubicBezTo>
                  <a:pt x="92924" y="1325644"/>
                  <a:pt x="100081" y="1339844"/>
                  <a:pt x="106325" y="1354412"/>
                </a:cubicBezTo>
                <a:cubicBezTo>
                  <a:pt x="110740" y="1364714"/>
                  <a:pt x="111515" y="1376513"/>
                  <a:pt x="116958" y="1386310"/>
                </a:cubicBezTo>
                <a:cubicBezTo>
                  <a:pt x="129370" y="1408651"/>
                  <a:pt x="145311" y="1428840"/>
                  <a:pt x="159488" y="1450105"/>
                </a:cubicBezTo>
                <a:cubicBezTo>
                  <a:pt x="210360" y="1526413"/>
                  <a:pt x="183945" y="1495829"/>
                  <a:pt x="233916" y="1545798"/>
                </a:cubicBezTo>
                <a:cubicBezTo>
                  <a:pt x="275451" y="1628867"/>
                  <a:pt x="228699" y="1551214"/>
                  <a:pt x="297711" y="1620226"/>
                </a:cubicBezTo>
                <a:cubicBezTo>
                  <a:pt x="310242" y="1632757"/>
                  <a:pt x="317635" y="1649693"/>
                  <a:pt x="329609" y="1662756"/>
                </a:cubicBezTo>
                <a:cubicBezTo>
                  <a:pt x="407772" y="1748025"/>
                  <a:pt x="418765" y="1751786"/>
                  <a:pt x="510362" y="1822245"/>
                </a:cubicBezTo>
                <a:cubicBezTo>
                  <a:pt x="583767" y="1878710"/>
                  <a:pt x="520770" y="1832749"/>
                  <a:pt x="595423" y="1875408"/>
                </a:cubicBezTo>
                <a:cubicBezTo>
                  <a:pt x="648807" y="1905914"/>
                  <a:pt x="605599" y="1890401"/>
                  <a:pt x="669851" y="1917938"/>
                </a:cubicBezTo>
                <a:cubicBezTo>
                  <a:pt x="704936" y="1932975"/>
                  <a:pt x="741517" y="1944472"/>
                  <a:pt x="776176" y="1960468"/>
                </a:cubicBezTo>
                <a:cubicBezTo>
                  <a:pt x="787779" y="1965823"/>
                  <a:pt x="796644" y="1976018"/>
                  <a:pt x="808074" y="1981733"/>
                </a:cubicBezTo>
                <a:cubicBezTo>
                  <a:pt x="818099" y="1986745"/>
                  <a:pt x="829670" y="1987951"/>
                  <a:pt x="839972" y="1992366"/>
                </a:cubicBezTo>
                <a:cubicBezTo>
                  <a:pt x="854540" y="1998610"/>
                  <a:pt x="867661" y="2008066"/>
                  <a:pt x="882502" y="2013631"/>
                </a:cubicBezTo>
                <a:cubicBezTo>
                  <a:pt x="901354" y="2020700"/>
                  <a:pt x="961669" y="2031223"/>
                  <a:pt x="978195" y="2034896"/>
                </a:cubicBezTo>
                <a:cubicBezTo>
                  <a:pt x="992460" y="2038066"/>
                  <a:pt x="1006460" y="2042358"/>
                  <a:pt x="1020725" y="2045528"/>
                </a:cubicBezTo>
                <a:cubicBezTo>
                  <a:pt x="1038367" y="2049448"/>
                  <a:pt x="1056453" y="2051406"/>
                  <a:pt x="1073888" y="2056161"/>
                </a:cubicBezTo>
                <a:cubicBezTo>
                  <a:pt x="1095513" y="2062059"/>
                  <a:pt x="1115937" y="2071990"/>
                  <a:pt x="1137683" y="2077426"/>
                </a:cubicBezTo>
                <a:cubicBezTo>
                  <a:pt x="1248808" y="2105207"/>
                  <a:pt x="1218104" y="2091384"/>
                  <a:pt x="1307804" y="2109324"/>
                </a:cubicBezTo>
                <a:cubicBezTo>
                  <a:pt x="1322133" y="2112190"/>
                  <a:pt x="1336069" y="2116786"/>
                  <a:pt x="1350334" y="2119956"/>
                </a:cubicBezTo>
                <a:cubicBezTo>
                  <a:pt x="1367976" y="2123876"/>
                  <a:pt x="1385776" y="2127045"/>
                  <a:pt x="1403497" y="2130589"/>
                </a:cubicBezTo>
                <a:lnTo>
                  <a:pt x="2402958" y="2119956"/>
                </a:lnTo>
                <a:cubicBezTo>
                  <a:pt x="2428749" y="2119190"/>
                  <a:pt x="2452354" y="2104949"/>
                  <a:pt x="2477386" y="2098691"/>
                </a:cubicBezTo>
                <a:cubicBezTo>
                  <a:pt x="2497604" y="2093637"/>
                  <a:pt x="2551243" y="2085614"/>
                  <a:pt x="2573079" y="2077426"/>
                </a:cubicBezTo>
                <a:cubicBezTo>
                  <a:pt x="2587920" y="2071861"/>
                  <a:pt x="2600893" y="2062048"/>
                  <a:pt x="2615609" y="2056161"/>
                </a:cubicBezTo>
                <a:cubicBezTo>
                  <a:pt x="2636421" y="2047836"/>
                  <a:pt x="2679404" y="2034896"/>
                  <a:pt x="2679404" y="2034896"/>
                </a:cubicBezTo>
                <a:cubicBezTo>
                  <a:pt x="2726585" y="2003442"/>
                  <a:pt x="2780812" y="1970304"/>
                  <a:pt x="2806995" y="1917938"/>
                </a:cubicBezTo>
                <a:cubicBezTo>
                  <a:pt x="2814083" y="1903761"/>
                  <a:pt x="2819468" y="1888596"/>
                  <a:pt x="2828260" y="1875408"/>
                </a:cubicBezTo>
                <a:cubicBezTo>
                  <a:pt x="2885017" y="1790271"/>
                  <a:pt x="2802919" y="1952918"/>
                  <a:pt x="2881423" y="1811612"/>
                </a:cubicBezTo>
                <a:cubicBezTo>
                  <a:pt x="2890692" y="1794928"/>
                  <a:pt x="2893549" y="1775205"/>
                  <a:pt x="2902688" y="1758449"/>
                </a:cubicBezTo>
                <a:cubicBezTo>
                  <a:pt x="2914926" y="1736012"/>
                  <a:pt x="2933788" y="1717513"/>
                  <a:pt x="2945218" y="1694654"/>
                </a:cubicBezTo>
                <a:cubicBezTo>
                  <a:pt x="2952306" y="1680477"/>
                  <a:pt x="2958619" y="1665886"/>
                  <a:pt x="2966483" y="1652124"/>
                </a:cubicBezTo>
                <a:cubicBezTo>
                  <a:pt x="2972823" y="1641029"/>
                  <a:pt x="2981629" y="1631444"/>
                  <a:pt x="2987748" y="1620226"/>
                </a:cubicBezTo>
                <a:cubicBezTo>
                  <a:pt x="3002928" y="1592397"/>
                  <a:pt x="3011854" y="1560961"/>
                  <a:pt x="3030279" y="1535166"/>
                </a:cubicBezTo>
                <a:cubicBezTo>
                  <a:pt x="3047759" y="1510694"/>
                  <a:pt x="3076956" y="1496096"/>
                  <a:pt x="3094074" y="1471370"/>
                </a:cubicBezTo>
                <a:cubicBezTo>
                  <a:pt x="3134654" y="1412755"/>
                  <a:pt x="3182311" y="1337111"/>
                  <a:pt x="3232297" y="1279984"/>
                </a:cubicBezTo>
                <a:cubicBezTo>
                  <a:pt x="3264688" y="1242965"/>
                  <a:pt x="3269360" y="1251385"/>
                  <a:pt x="3296093" y="1205556"/>
                </a:cubicBezTo>
                <a:cubicBezTo>
                  <a:pt x="3312066" y="1178174"/>
                  <a:pt x="3319603" y="1145856"/>
                  <a:pt x="3338623" y="1120496"/>
                </a:cubicBezTo>
                <a:cubicBezTo>
                  <a:pt x="3349256" y="1106319"/>
                  <a:pt x="3361129" y="1092993"/>
                  <a:pt x="3370521" y="1077966"/>
                </a:cubicBezTo>
                <a:cubicBezTo>
                  <a:pt x="3378922" y="1064525"/>
                  <a:pt x="3385542" y="1050004"/>
                  <a:pt x="3391786" y="1035435"/>
                </a:cubicBezTo>
                <a:cubicBezTo>
                  <a:pt x="3396201" y="1025134"/>
                  <a:pt x="3396478" y="1013042"/>
                  <a:pt x="3402418" y="1003538"/>
                </a:cubicBezTo>
                <a:cubicBezTo>
                  <a:pt x="3414446" y="984294"/>
                  <a:pt x="3430771" y="968096"/>
                  <a:pt x="3444948" y="950375"/>
                </a:cubicBezTo>
                <a:cubicBezTo>
                  <a:pt x="3448492" y="904301"/>
                  <a:pt x="3455581" y="858362"/>
                  <a:pt x="3455581" y="812152"/>
                </a:cubicBezTo>
                <a:cubicBezTo>
                  <a:pt x="3455581" y="518303"/>
                  <a:pt x="3498602" y="594923"/>
                  <a:pt x="3423683" y="482542"/>
                </a:cubicBezTo>
                <a:cubicBezTo>
                  <a:pt x="3420139" y="461277"/>
                  <a:pt x="3419868" y="439199"/>
                  <a:pt x="3413051" y="418747"/>
                </a:cubicBezTo>
                <a:cubicBezTo>
                  <a:pt x="3409010" y="406624"/>
                  <a:pt x="3395827" y="398972"/>
                  <a:pt x="3391786" y="386849"/>
                </a:cubicBezTo>
                <a:cubicBezTo>
                  <a:pt x="3384969" y="366397"/>
                  <a:pt x="3387970" y="343506"/>
                  <a:pt x="3381153" y="323054"/>
                </a:cubicBezTo>
                <a:cubicBezTo>
                  <a:pt x="3370788" y="291958"/>
                  <a:pt x="3341365" y="277264"/>
                  <a:pt x="3317358" y="259259"/>
                </a:cubicBezTo>
                <a:cubicBezTo>
                  <a:pt x="3308710" y="233317"/>
                  <a:pt x="3306071" y="216074"/>
                  <a:pt x="3285460" y="195463"/>
                </a:cubicBezTo>
                <a:cubicBezTo>
                  <a:pt x="3276424" y="186427"/>
                  <a:pt x="3264195" y="181286"/>
                  <a:pt x="3253562" y="174198"/>
                </a:cubicBezTo>
                <a:cubicBezTo>
                  <a:pt x="3188112" y="76024"/>
                  <a:pt x="3271633" y="196787"/>
                  <a:pt x="3211032" y="121035"/>
                </a:cubicBezTo>
                <a:cubicBezTo>
                  <a:pt x="3203049" y="111057"/>
                  <a:pt x="3198803" y="98174"/>
                  <a:pt x="3189767" y="89138"/>
                </a:cubicBezTo>
                <a:cubicBezTo>
                  <a:pt x="3180731" y="80102"/>
                  <a:pt x="3168502" y="74961"/>
                  <a:pt x="3157869" y="67873"/>
                </a:cubicBezTo>
                <a:lnTo>
                  <a:pt x="3168502" y="57240"/>
                </a:lnTo>
                <a:close/>
              </a:path>
            </a:pathLst>
          </a:custGeom>
          <a:solidFill>
            <a:schemeClr val="bg2">
              <a:lumMod val="9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3B5F15A-7014-4F07-93EF-674812634FF3}"/>
              </a:ext>
            </a:extLst>
          </p:cNvPr>
          <p:cNvSpPr txBox="1"/>
          <p:nvPr/>
        </p:nvSpPr>
        <p:spPr>
          <a:xfrm>
            <a:off x="5323234" y="4647534"/>
            <a:ext cx="610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yet generated nodes = not explored part of the search space</a:t>
            </a:r>
          </a:p>
        </p:txBody>
      </p:sp>
    </p:spTree>
    <p:extLst>
      <p:ext uri="{BB962C8B-B14F-4D97-AF65-F5344CB8AC3E}">
        <p14:creationId xmlns:p14="http://schemas.microsoft.com/office/powerpoint/2010/main" val="208120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DIJKSTRA pseudo-code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14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8B7486CE-3A0E-4FCE-A19E-3F1EBD06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071" y="1439386"/>
            <a:ext cx="5759649" cy="50426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DijkstraSearch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(01)  Generate node 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lang="en-US" sz="1600" dirty="0">
                <a:latin typeface="Times New Roman" panose="02020603050405020304" pitchFamily="18" charset="0"/>
              </a:rPr>
              <a:t> with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0 and 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(02) 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OPEN </a:t>
            </a: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 {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(03) 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(04)  </a:t>
            </a:r>
            <a:r>
              <a:rPr lang="en-US" sz="1600" dirty="0">
                <a:latin typeface="Courier New" panose="02070309020205020404" pitchFamily="49" charset="0"/>
              </a:rPr>
              <a:t>While 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600" i="1" dirty="0">
                <a:latin typeface="Times New Roman" panose="02020603050405020304" pitchFamily="18" charset="0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(05)    </a:t>
            </a:r>
            <a:r>
              <a:rPr lang="en-US" sz="1400" b="1" i="1" spc="-10" dirty="0">
                <a:latin typeface="Times New Roman" panose="02020603050405020304" pitchFamily="18" charset="0"/>
              </a:rPr>
              <a:t>s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ru-RU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argmin</a:t>
            </a:r>
            <a:r>
              <a:rPr lang="en-US" sz="1400" b="1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1400" i="1" spc="-1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(06)   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\ 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}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(07)  </a:t>
            </a:r>
            <a:r>
              <a:rPr lang="en-US" sz="1600" i="1" dirty="0">
                <a:latin typeface="Times New Roman" panose="02020603050405020304" pitchFamily="18" charset="0"/>
              </a:rPr>
              <a:t>  CLOSED </a:t>
            </a:r>
            <a:r>
              <a:rPr lang="en-US" sz="1600" dirty="0">
                <a:latin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ru-RU" sz="1600" dirty="0">
                <a:latin typeface="Times New Roman" panose="02020603050405020304" pitchFamily="18" charset="0"/>
              </a:rPr>
              <a:t>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(08)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 corresponds to goal location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(09)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i="1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GetPathFromBackPointers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latin typeface="Courier New" panose="02070309020205020404" pitchFamily="49" charset="0"/>
              </a:rPr>
              <a:t>	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needed nodes are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far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(10)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</a:rPr>
              <a:t>adj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//here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is graph vertex, not node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(11)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node corresponding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to have not been generated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(12)      generate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with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and </a:t>
            </a:r>
            <a:r>
              <a:rPr lang="en-US" sz="1600" i="1" dirty="0" err="1">
                <a:latin typeface="Times New Roman" panose="02020603050405020304" pitchFamily="18" charset="0"/>
              </a:rPr>
              <a:t>bp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(13)      insert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into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(14)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</a:rPr>
              <a:t> //</a:t>
            </a:r>
            <a:r>
              <a:rPr lang="en-US" sz="16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s'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is either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OPEN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or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CLOSED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(15)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s’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&gt;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(16)       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ru-RU" sz="1600" i="1" dirty="0">
                <a:latin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(17)        update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(18)  </a:t>
            </a:r>
            <a:r>
              <a:rPr lang="en-US" sz="1600" b="1" dirty="0"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path not found</a:t>
            </a:r>
            <a:endParaRPr lang="en-US" sz="1600" dirty="0"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59A8E26-836C-4475-846B-BAAFFBC9DA9F}"/>
              </a:ext>
            </a:extLst>
          </p:cNvPr>
          <p:cNvSpPr txBox="1"/>
          <p:nvPr/>
        </p:nvSpPr>
        <p:spPr>
          <a:xfrm>
            <a:off x="8321040" y="5952235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s’ is in CLOSED – continue</a:t>
            </a:r>
            <a:endParaRPr lang="ru-R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C697ABA0-9295-46AE-86B0-3CBC747D90D6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4216400" y="5531526"/>
            <a:ext cx="4104640" cy="60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1982E68-9879-44F9-BA26-1B65E32F9D65}"/>
              </a:ext>
            </a:extLst>
          </p:cNvPr>
          <p:cNvSpPr txBox="1"/>
          <p:nvPr/>
        </p:nvSpPr>
        <p:spPr>
          <a:xfrm>
            <a:off x="8321040" y="3429000"/>
            <a:ext cx="387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modify this, taking into account that CLOSED contains nodes with their g-values equal to g*-values (i.e. g-values can not be lowered down)</a:t>
            </a:r>
            <a:endParaRPr lang="ru-R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E8FD418-069F-4098-9310-04F7573164BE}"/>
              </a:ext>
            </a:extLst>
          </p:cNvPr>
          <p:cNvCxnSpPr>
            <a:cxnSpLocks/>
          </p:cNvCxnSpPr>
          <p:nvPr/>
        </p:nvCxnSpPr>
        <p:spPr>
          <a:xfrm flipH="1">
            <a:off x="6390640" y="4450080"/>
            <a:ext cx="19304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17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Dijkstra properties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15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1CA1B6AF-BF1E-4B74-8A08-E680610E55FB}"/>
              </a:ext>
            </a:extLst>
          </p:cNvPr>
          <p:cNvSpPr txBox="1">
            <a:spLocks/>
          </p:cNvSpPr>
          <p:nvPr/>
        </p:nvSpPr>
        <p:spPr>
          <a:xfrm>
            <a:off x="1170302" y="1726934"/>
            <a:ext cx="10235552" cy="450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Sound</a:t>
            </a:r>
          </a:p>
          <a:p>
            <a:pPr marL="288036" lvl="3" indent="0">
              <a:buNone/>
            </a:pPr>
            <a:r>
              <a:rPr lang="en-US" sz="3600" dirty="0">
                <a:cs typeface="Times New Roman" panose="02020603050405020304" pitchFamily="18" charset="0"/>
              </a:rPr>
              <a:t>	</a:t>
            </a:r>
            <a:r>
              <a:rPr lang="en-US" sz="3600" b="0" dirty="0">
                <a:cs typeface="Times New Roman" panose="02020603050405020304" pitchFamily="18" charset="0"/>
              </a:rPr>
              <a:t>the returned solution is a valid path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Complete</a:t>
            </a:r>
          </a:p>
          <a:p>
            <a:pPr marL="0" indent="0"/>
            <a:r>
              <a:rPr lang="en-US" sz="3600" b="0" dirty="0">
                <a:cs typeface="Times New Roman" panose="02020603050405020304" pitchFamily="18" charset="0"/>
              </a:rPr>
              <a:t>	it returns a solution </a:t>
            </a:r>
            <a:r>
              <a:rPr lang="en-US" sz="3600" b="0" i="1" dirty="0" err="1">
                <a:cs typeface="Times New Roman" panose="02020603050405020304" pitchFamily="18" charset="0"/>
              </a:rPr>
              <a:t>iff</a:t>
            </a:r>
            <a:r>
              <a:rPr lang="en-US" sz="3600" b="0" dirty="0">
                <a:cs typeface="Times New Roman" panose="02020603050405020304" pitchFamily="18" charset="0"/>
              </a:rPr>
              <a:t> one exists</a:t>
            </a:r>
          </a:p>
          <a:p>
            <a:pPr marL="0" indent="0"/>
            <a:r>
              <a:rPr lang="en-US" sz="3600" b="0" dirty="0">
                <a:cs typeface="Times New Roman" panose="02020603050405020304" pitchFamily="18" charset="0"/>
              </a:rPr>
              <a:t>	it returns </a:t>
            </a:r>
            <a:r>
              <a:rPr lang="en-US" sz="3600" b="0" i="1" dirty="0">
                <a:cs typeface="Times New Roman" panose="02020603050405020304" pitchFamily="18" charset="0"/>
              </a:rPr>
              <a:t>“</a:t>
            </a:r>
            <a:r>
              <a:rPr lang="en-US" sz="3600" b="0" dirty="0">
                <a:cs typeface="Times New Roman" panose="02020603050405020304" pitchFamily="18" charset="0"/>
              </a:rPr>
              <a:t>failure</a:t>
            </a:r>
            <a:r>
              <a:rPr lang="en-US" sz="3600" b="0" i="1" dirty="0">
                <a:cs typeface="Times New Roman" panose="02020603050405020304" pitchFamily="18" charset="0"/>
              </a:rPr>
              <a:t>”</a:t>
            </a:r>
            <a:r>
              <a:rPr lang="en-US" sz="3600" b="0" dirty="0">
                <a:cs typeface="Times New Roman" panose="02020603050405020304" pitchFamily="18" charset="0"/>
              </a:rPr>
              <a:t> </a:t>
            </a:r>
            <a:r>
              <a:rPr lang="en-US" sz="3600" b="0" i="1" dirty="0" err="1">
                <a:cs typeface="Times New Roman" panose="02020603050405020304" pitchFamily="18" charset="0"/>
              </a:rPr>
              <a:t>iff</a:t>
            </a:r>
            <a:r>
              <a:rPr lang="en-US" sz="3600" b="0" dirty="0">
                <a:cs typeface="Times New Roman" panose="02020603050405020304" pitchFamily="18" charset="0"/>
              </a:rPr>
              <a:t> no solution exists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Optimal</a:t>
            </a:r>
          </a:p>
          <a:p>
            <a:pPr marL="0" indent="0"/>
            <a:r>
              <a:rPr lang="en-US" sz="3600" b="0" dirty="0">
                <a:cs typeface="Times New Roman" panose="02020603050405020304" pitchFamily="18" charset="0"/>
              </a:rPr>
              <a:t>	The cost of the solution is minimal</a:t>
            </a:r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3600" b="0" dirty="0">
              <a:cs typeface="Times New Roman" panose="02020603050405020304" pitchFamily="18" charset="0"/>
            </a:endParaRPr>
          </a:p>
          <a:p>
            <a:endParaRPr lang="en-US" sz="36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0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What’s wrong with </a:t>
            </a:r>
            <a:r>
              <a:rPr lang="en-US" dirty="0" err="1"/>
              <a:t>dijkstra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16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1CA1B6AF-BF1E-4B74-8A08-E680610E55FB}"/>
              </a:ext>
            </a:extLst>
          </p:cNvPr>
          <p:cNvSpPr txBox="1">
            <a:spLocks/>
          </p:cNvSpPr>
          <p:nvPr/>
        </p:nvSpPr>
        <p:spPr>
          <a:xfrm>
            <a:off x="1170302" y="1726934"/>
            <a:ext cx="10235552" cy="450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600" dirty="0">
                <a:solidFill>
                  <a:srgbClr val="00B0F0"/>
                </a:solidFill>
                <a:cs typeface="Times New Roman" panose="02020603050405020304" pitchFamily="18" charset="0"/>
              </a:rPr>
              <a:t>???</a:t>
            </a:r>
            <a:endParaRPr lang="en-US" sz="3600" dirty="0">
              <a:solidFill>
                <a:srgbClr val="00B0F0"/>
              </a:solidFill>
              <a:cs typeface="Times New Roman" panose="02020603050405020304" pitchFamily="18" charset="0"/>
            </a:endParaRPr>
          </a:p>
          <a:p>
            <a:endParaRPr lang="en-US" sz="36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914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What’s wrong with </a:t>
            </a:r>
            <a:r>
              <a:rPr lang="en-US" dirty="0" err="1"/>
              <a:t>dijkstra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17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1CA1B6AF-BF1E-4B74-8A08-E680610E55FB}"/>
              </a:ext>
            </a:extLst>
          </p:cNvPr>
          <p:cNvSpPr txBox="1">
            <a:spLocks/>
          </p:cNvSpPr>
          <p:nvPr/>
        </p:nvSpPr>
        <p:spPr>
          <a:xfrm>
            <a:off x="6847841" y="1499963"/>
            <a:ext cx="4558013" cy="4509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600" b="0" dirty="0">
                <a:solidFill>
                  <a:srgbClr val="FF0000"/>
                </a:solidFill>
                <a:cs typeface="Times New Roman" panose="02020603050405020304" pitchFamily="18" charset="0"/>
              </a:rPr>
              <a:t>Number of expansions </a:t>
            </a:r>
            <a:r>
              <a:rPr lang="en-US" sz="3600" b="0" dirty="0">
                <a:cs typeface="Times New Roman" panose="02020603050405020304" pitchFamily="18" charset="0"/>
              </a:rPr>
              <a:t>(=steps, =time, =memory) </a:t>
            </a:r>
            <a:r>
              <a:rPr lang="en-US" sz="3600" b="0" dirty="0">
                <a:solidFill>
                  <a:srgbClr val="FF0000"/>
                </a:solidFill>
                <a:cs typeface="Times New Roman" panose="02020603050405020304" pitchFamily="18" charset="0"/>
              </a:rPr>
              <a:t>can be large</a:t>
            </a:r>
          </a:p>
          <a:p>
            <a:pPr marL="0" indent="0"/>
            <a:endParaRPr lang="en-US" sz="3600" b="0" dirty="0">
              <a:cs typeface="Times New Roman" panose="02020603050405020304" pitchFamily="18" charset="0"/>
            </a:endParaRPr>
          </a:p>
          <a:p>
            <a:pPr marL="0" indent="0"/>
            <a:r>
              <a:rPr lang="en-US" sz="3600" dirty="0">
                <a:solidFill>
                  <a:srgbClr val="00B0F0"/>
                </a:solidFill>
                <a:cs typeface="Times New Roman" panose="02020603050405020304" pitchFamily="18" charset="0"/>
              </a:rPr>
              <a:t>Can we lower down the number of expanded nodes?</a:t>
            </a:r>
          </a:p>
          <a:p>
            <a:pPr marL="0" indent="0"/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And still provide guarantees of completeness/optimality?</a:t>
            </a:r>
          </a:p>
        </p:txBody>
      </p:sp>
      <p:pic>
        <p:nvPicPr>
          <p:cNvPr id="9" name="Picture 2" descr="3">
            <a:extLst>
              <a:ext uri="{FF2B5EF4-FFF2-40B4-BE49-F238E27FC236}">
                <a16:creationId xmlns:a16="http://schemas.microsoft.com/office/drawing/2014/main" xmlns="" id="{6E9F1C71-27C8-4527-B1DA-78899540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7" y="1499963"/>
            <a:ext cx="4255076" cy="425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60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Focusing the search with heuristics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18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A7A0671-BA7C-4938-A0D7-B879080CF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9430"/>
            <a:ext cx="9905999" cy="12699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f(s) </a:t>
            </a:r>
            <a:r>
              <a:rPr lang="en-US" dirty="0"/>
              <a:t>= g(s) + </a:t>
            </a:r>
            <a:r>
              <a:rPr lang="en-US" b="1" dirty="0"/>
              <a:t>h(s)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g(s) – cost from </a:t>
            </a:r>
            <a:r>
              <a:rPr lang="en-US" i="1" dirty="0">
                <a:solidFill>
                  <a:srgbClr val="00B0F0"/>
                </a:solidFill>
              </a:rPr>
              <a:t>start</a:t>
            </a:r>
            <a:r>
              <a:rPr lang="en-US" dirty="0">
                <a:solidFill>
                  <a:srgbClr val="00B0F0"/>
                </a:solidFill>
              </a:rPr>
              <a:t> to </a:t>
            </a:r>
            <a:r>
              <a:rPr lang="en-US" i="1" dirty="0">
                <a:solidFill>
                  <a:srgbClr val="00B0F0"/>
                </a:solidFill>
              </a:rPr>
              <a:t>s</a:t>
            </a:r>
            <a:r>
              <a:rPr lang="en-US" i="1" dirty="0"/>
              <a:t>					</a:t>
            </a:r>
            <a:r>
              <a:rPr lang="en-US" b="1" dirty="0">
                <a:solidFill>
                  <a:srgbClr val="7030A0"/>
                </a:solidFill>
              </a:rPr>
              <a:t>h(s)</a:t>
            </a:r>
            <a:r>
              <a:rPr lang="en-US" dirty="0">
                <a:solidFill>
                  <a:srgbClr val="7030A0"/>
                </a:solidFill>
              </a:rPr>
              <a:t> – </a:t>
            </a:r>
            <a:r>
              <a:rPr lang="en-US" u="sng" dirty="0">
                <a:solidFill>
                  <a:srgbClr val="7030A0"/>
                </a:solidFill>
              </a:rPr>
              <a:t>estimate</a:t>
            </a:r>
            <a:r>
              <a:rPr lang="en-US" dirty="0">
                <a:solidFill>
                  <a:srgbClr val="7030A0"/>
                </a:solidFill>
              </a:rPr>
              <a:t> of the cost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							from </a:t>
            </a:r>
            <a:r>
              <a:rPr lang="en-US" i="1" dirty="0">
                <a:solidFill>
                  <a:srgbClr val="7030A0"/>
                </a:solidFill>
              </a:rPr>
              <a:t>s</a:t>
            </a:r>
            <a:r>
              <a:rPr lang="en-US" dirty="0">
                <a:solidFill>
                  <a:srgbClr val="7030A0"/>
                </a:solidFill>
              </a:rPr>
              <a:t> to </a:t>
            </a:r>
            <a:r>
              <a:rPr lang="en-US" i="1" dirty="0">
                <a:solidFill>
                  <a:srgbClr val="7030A0"/>
                </a:solidFill>
              </a:rPr>
              <a:t>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A255B4-85EF-417A-8AD7-B5F71A1F53CF}"/>
              </a:ext>
            </a:extLst>
          </p:cNvPr>
          <p:cNvSpPr txBox="1"/>
          <p:nvPr/>
        </p:nvSpPr>
        <p:spPr>
          <a:xfrm>
            <a:off x="1270000" y="2890891"/>
            <a:ext cx="3460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cost is computed by</a:t>
            </a:r>
            <a:br>
              <a:rPr lang="en-US" dirty="0"/>
            </a:br>
            <a:r>
              <a:rPr lang="en-US" dirty="0"/>
              <a:t>the search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updated as search goes on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82F40C-A362-4558-B0EC-5355159F0D59}"/>
              </a:ext>
            </a:extLst>
          </p:cNvPr>
          <p:cNvSpPr txBox="1"/>
          <p:nvPr/>
        </p:nvSpPr>
        <p:spPr>
          <a:xfrm>
            <a:off x="7355840" y="2839429"/>
            <a:ext cx="336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an </a:t>
            </a:r>
            <a:r>
              <a:rPr lang="en-US" b="1" dirty="0"/>
              <a:t>educated guess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(typically) updated as</a:t>
            </a:r>
            <a:br>
              <a:rPr lang="en-US" dirty="0"/>
            </a:br>
            <a:r>
              <a:rPr lang="en-US" dirty="0"/>
              <a:t>search goes on</a:t>
            </a:r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E02DA67-B8D6-4C79-AA29-941EA2DFC9C1}"/>
              </a:ext>
            </a:extLst>
          </p:cNvPr>
          <p:cNvSpPr/>
          <p:nvPr/>
        </p:nvSpPr>
        <p:spPr>
          <a:xfrm>
            <a:off x="5762186" y="3489837"/>
            <a:ext cx="389821" cy="126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00A7FBF-8BEE-406A-BA56-F40E86C43A10}"/>
              </a:ext>
            </a:extLst>
          </p:cNvPr>
          <p:cNvSpPr/>
          <p:nvPr/>
        </p:nvSpPr>
        <p:spPr>
          <a:xfrm>
            <a:off x="6629527" y="3926717"/>
            <a:ext cx="122936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8A04B0A0-D9E7-4605-9A5C-095A2DB1F226}"/>
              </a:ext>
            </a:extLst>
          </p:cNvPr>
          <p:cNvSpPr/>
          <p:nvPr/>
        </p:nvSpPr>
        <p:spPr>
          <a:xfrm>
            <a:off x="4607687" y="4109597"/>
            <a:ext cx="121920" cy="121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7C50E839-DB12-483A-8C13-EA46599091FC}"/>
              </a:ext>
            </a:extLst>
          </p:cNvPr>
          <p:cNvSpPr/>
          <p:nvPr/>
        </p:nvSpPr>
        <p:spPr>
          <a:xfrm>
            <a:off x="7513447" y="4363597"/>
            <a:ext cx="121920" cy="121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A90516-8673-4CEC-BB04-AA87047E9C91}"/>
              </a:ext>
            </a:extLst>
          </p:cNvPr>
          <p:cNvSpPr txBox="1"/>
          <p:nvPr/>
        </p:nvSpPr>
        <p:spPr>
          <a:xfrm>
            <a:off x="4353632" y="4239891"/>
            <a:ext cx="59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55E5E23-9559-434B-BAA8-6E6B48600D0A}"/>
              </a:ext>
            </a:extLst>
          </p:cNvPr>
          <p:cNvSpPr txBox="1"/>
          <p:nvPr/>
        </p:nvSpPr>
        <p:spPr>
          <a:xfrm>
            <a:off x="7276985" y="446519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  <a:endParaRPr lang="ru-R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AA3F518-CE7D-4E5A-AE90-3CCD266621AE}"/>
              </a:ext>
            </a:extLst>
          </p:cNvPr>
          <p:cNvCxnSpPr>
            <a:stCxn id="15" idx="0"/>
          </p:cNvCxnSpPr>
          <p:nvPr/>
        </p:nvCxnSpPr>
        <p:spPr>
          <a:xfrm flipV="1">
            <a:off x="4668647" y="3337437"/>
            <a:ext cx="812800" cy="7721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528780F-EC8E-488E-811D-6FF122D4E735}"/>
              </a:ext>
            </a:extLst>
          </p:cNvPr>
          <p:cNvCxnSpPr>
            <a:cxnSpLocks/>
          </p:cNvCxnSpPr>
          <p:nvPr/>
        </p:nvCxnSpPr>
        <p:spPr>
          <a:xfrm>
            <a:off x="5425995" y="3337437"/>
            <a:ext cx="86084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31B0E37A-2BBD-4D37-B54E-64A2FC312CF5}"/>
              </a:ext>
            </a:extLst>
          </p:cNvPr>
          <p:cNvCxnSpPr>
            <a:cxnSpLocks/>
          </p:cNvCxnSpPr>
          <p:nvPr/>
        </p:nvCxnSpPr>
        <p:spPr>
          <a:xfrm>
            <a:off x="6286841" y="3337437"/>
            <a:ext cx="596686" cy="3556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D12C9C34-4C4E-42FB-A4C6-541B18604012}"/>
              </a:ext>
            </a:extLst>
          </p:cNvPr>
          <p:cNvSpPr/>
          <p:nvPr/>
        </p:nvSpPr>
        <p:spPr>
          <a:xfrm>
            <a:off x="6822567" y="3652397"/>
            <a:ext cx="121920" cy="121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321E5B8-1A96-425A-AFF7-66A9ED7B367D}"/>
              </a:ext>
            </a:extLst>
          </p:cNvPr>
          <p:cNvSpPr txBox="1"/>
          <p:nvPr/>
        </p:nvSpPr>
        <p:spPr>
          <a:xfrm>
            <a:off x="6908794" y="35152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02D291B2-820E-4D18-800B-4288122FF3C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925078" y="3733677"/>
            <a:ext cx="606224" cy="647775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Focusing the search with heuristics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19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A7A0671-BA7C-4938-A0D7-B879080CF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9430"/>
            <a:ext cx="9905999" cy="12699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f(s) </a:t>
            </a:r>
            <a:r>
              <a:rPr lang="en-US" dirty="0"/>
              <a:t>= g(s) + </a:t>
            </a:r>
            <a:r>
              <a:rPr lang="en-US" b="1" dirty="0"/>
              <a:t>h(s)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g(s) – cost from </a:t>
            </a:r>
            <a:r>
              <a:rPr lang="en-US" i="1" dirty="0">
                <a:solidFill>
                  <a:srgbClr val="00B0F0"/>
                </a:solidFill>
              </a:rPr>
              <a:t>start</a:t>
            </a:r>
            <a:r>
              <a:rPr lang="en-US" dirty="0">
                <a:solidFill>
                  <a:srgbClr val="00B0F0"/>
                </a:solidFill>
              </a:rPr>
              <a:t> to </a:t>
            </a:r>
            <a:r>
              <a:rPr lang="en-US" i="1" dirty="0">
                <a:solidFill>
                  <a:srgbClr val="00B0F0"/>
                </a:solidFill>
              </a:rPr>
              <a:t>s</a:t>
            </a:r>
            <a:r>
              <a:rPr lang="en-US" i="1" dirty="0"/>
              <a:t>					</a:t>
            </a:r>
            <a:r>
              <a:rPr lang="en-US" b="1" dirty="0">
                <a:solidFill>
                  <a:srgbClr val="7030A0"/>
                </a:solidFill>
              </a:rPr>
              <a:t>h(s)</a:t>
            </a:r>
            <a:r>
              <a:rPr lang="en-US" dirty="0">
                <a:solidFill>
                  <a:srgbClr val="7030A0"/>
                </a:solidFill>
              </a:rPr>
              <a:t> – </a:t>
            </a:r>
            <a:r>
              <a:rPr lang="en-US" u="sng" dirty="0">
                <a:solidFill>
                  <a:srgbClr val="7030A0"/>
                </a:solidFill>
              </a:rPr>
              <a:t>estimate</a:t>
            </a:r>
            <a:r>
              <a:rPr lang="en-US" dirty="0">
                <a:solidFill>
                  <a:srgbClr val="7030A0"/>
                </a:solidFill>
              </a:rPr>
              <a:t> of the cost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							from </a:t>
            </a:r>
            <a:r>
              <a:rPr lang="en-US" i="1" dirty="0">
                <a:solidFill>
                  <a:srgbClr val="7030A0"/>
                </a:solidFill>
              </a:rPr>
              <a:t>s</a:t>
            </a:r>
            <a:r>
              <a:rPr lang="en-US" dirty="0">
                <a:solidFill>
                  <a:srgbClr val="7030A0"/>
                </a:solidFill>
              </a:rPr>
              <a:t> to </a:t>
            </a:r>
            <a:r>
              <a:rPr lang="en-US" i="1" dirty="0">
                <a:solidFill>
                  <a:srgbClr val="7030A0"/>
                </a:solidFill>
              </a:rPr>
              <a:t>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A255B4-85EF-417A-8AD7-B5F71A1F53CF}"/>
              </a:ext>
            </a:extLst>
          </p:cNvPr>
          <p:cNvSpPr txBox="1"/>
          <p:nvPr/>
        </p:nvSpPr>
        <p:spPr>
          <a:xfrm>
            <a:off x="1270000" y="2890891"/>
            <a:ext cx="3460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cost is computed by</a:t>
            </a:r>
            <a:br>
              <a:rPr lang="en-US" dirty="0"/>
            </a:br>
            <a:r>
              <a:rPr lang="en-US" dirty="0"/>
              <a:t>the search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updated as search goes on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82F40C-A362-4558-B0EC-5355159F0D59}"/>
              </a:ext>
            </a:extLst>
          </p:cNvPr>
          <p:cNvSpPr txBox="1"/>
          <p:nvPr/>
        </p:nvSpPr>
        <p:spPr>
          <a:xfrm>
            <a:off x="7355840" y="2839429"/>
            <a:ext cx="336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an </a:t>
            </a:r>
            <a:r>
              <a:rPr lang="en-US" b="1" dirty="0"/>
              <a:t>educated guess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(typically) updated as</a:t>
            </a:r>
            <a:br>
              <a:rPr lang="en-US" dirty="0"/>
            </a:br>
            <a:r>
              <a:rPr lang="en-US" dirty="0"/>
              <a:t>search goes on</a:t>
            </a:r>
            <a:endParaRPr lang="ru-RU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CB640244-325E-4F6F-80B4-D30E71DE0F14}"/>
              </a:ext>
            </a:extLst>
          </p:cNvPr>
          <p:cNvSpPr txBox="1">
            <a:spLocks/>
          </p:cNvSpPr>
          <p:nvPr/>
        </p:nvSpPr>
        <p:spPr>
          <a:xfrm>
            <a:off x="1004096" y="5068209"/>
            <a:ext cx="10690064" cy="1495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f(s) </a:t>
            </a:r>
            <a:r>
              <a:rPr lang="en-US" dirty="0"/>
              <a:t>is the approximate cost of</a:t>
            </a:r>
            <a:r>
              <a:rPr lang="en-US" b="1" dirty="0"/>
              <a:t> </a:t>
            </a:r>
            <a:r>
              <a:rPr lang="en-US" dirty="0"/>
              <a:t>reaching </a:t>
            </a:r>
            <a:r>
              <a:rPr lang="en-US" i="1" dirty="0"/>
              <a:t>goal</a:t>
            </a:r>
            <a:r>
              <a:rPr lang="en-US" dirty="0"/>
              <a:t> from </a:t>
            </a:r>
            <a:r>
              <a:rPr lang="en-US" i="1" dirty="0"/>
              <a:t>start</a:t>
            </a:r>
            <a:r>
              <a:rPr lang="en-US" dirty="0"/>
              <a:t> </a:t>
            </a:r>
            <a:r>
              <a:rPr lang="en-US" u="sng" dirty="0"/>
              <a:t>via </a:t>
            </a:r>
            <a:r>
              <a:rPr lang="en-US" i="1" u="sng" dirty="0"/>
              <a:t>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rgbClr val="FFC000"/>
                </a:solidFill>
              </a:rPr>
              <a:t>HEURISTIC SEARCH: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rgbClr val="FFC000"/>
                </a:solidFill>
              </a:rPr>
              <a:t>On each iteration choose a node </a:t>
            </a:r>
            <a:r>
              <a:rPr lang="en-US" sz="3000" b="1" dirty="0">
                <a:solidFill>
                  <a:srgbClr val="00B050"/>
                </a:solidFill>
              </a:rPr>
              <a:t>that minimizes f(s) </a:t>
            </a:r>
            <a:r>
              <a:rPr lang="en-US" sz="3000" b="1" dirty="0">
                <a:solidFill>
                  <a:srgbClr val="FFC000"/>
                </a:solidFill>
              </a:rPr>
              <a:t>not g(s</a:t>
            </a:r>
            <a:r>
              <a:rPr lang="en-US" b="1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9A786AA-EA8A-4D7B-B2B7-3E7BCEFB28EB}"/>
              </a:ext>
            </a:extLst>
          </p:cNvPr>
          <p:cNvSpPr/>
          <p:nvPr/>
        </p:nvSpPr>
        <p:spPr>
          <a:xfrm>
            <a:off x="5762186" y="3489837"/>
            <a:ext cx="389821" cy="126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A32109E-D2C0-46B6-AB77-DC305D0B7473}"/>
              </a:ext>
            </a:extLst>
          </p:cNvPr>
          <p:cNvSpPr/>
          <p:nvPr/>
        </p:nvSpPr>
        <p:spPr>
          <a:xfrm>
            <a:off x="6629527" y="3926717"/>
            <a:ext cx="122936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D54EDE17-8798-4306-8815-81C2893B3C59}"/>
              </a:ext>
            </a:extLst>
          </p:cNvPr>
          <p:cNvSpPr/>
          <p:nvPr/>
        </p:nvSpPr>
        <p:spPr>
          <a:xfrm>
            <a:off x="4607687" y="4109597"/>
            <a:ext cx="121920" cy="121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4F44F213-9443-49F8-BBFA-99A6B26683E8}"/>
              </a:ext>
            </a:extLst>
          </p:cNvPr>
          <p:cNvSpPr/>
          <p:nvPr/>
        </p:nvSpPr>
        <p:spPr>
          <a:xfrm>
            <a:off x="7513447" y="4363597"/>
            <a:ext cx="121920" cy="121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45CB753-619E-4B01-A282-C06AC06D3C58}"/>
              </a:ext>
            </a:extLst>
          </p:cNvPr>
          <p:cNvSpPr txBox="1"/>
          <p:nvPr/>
        </p:nvSpPr>
        <p:spPr>
          <a:xfrm>
            <a:off x="4353632" y="4239891"/>
            <a:ext cx="59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37CE264-4164-43A3-849C-7690FA37DB4C}"/>
              </a:ext>
            </a:extLst>
          </p:cNvPr>
          <p:cNvSpPr txBox="1"/>
          <p:nvPr/>
        </p:nvSpPr>
        <p:spPr>
          <a:xfrm>
            <a:off x="7276985" y="446519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  <a:endParaRPr lang="ru-RU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DF65102A-B88A-407A-90E2-9CF89B7F3F7A}"/>
              </a:ext>
            </a:extLst>
          </p:cNvPr>
          <p:cNvCxnSpPr>
            <a:stCxn id="28" idx="0"/>
          </p:cNvCxnSpPr>
          <p:nvPr/>
        </p:nvCxnSpPr>
        <p:spPr>
          <a:xfrm flipV="1">
            <a:off x="4668647" y="3337437"/>
            <a:ext cx="812800" cy="7721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37C3BBA8-E8D2-45BC-AF73-36A40542EA05}"/>
              </a:ext>
            </a:extLst>
          </p:cNvPr>
          <p:cNvCxnSpPr>
            <a:cxnSpLocks/>
          </p:cNvCxnSpPr>
          <p:nvPr/>
        </p:nvCxnSpPr>
        <p:spPr>
          <a:xfrm>
            <a:off x="5425995" y="3337437"/>
            <a:ext cx="86084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F2D52915-CBD0-4655-AA09-FC60E110B348}"/>
              </a:ext>
            </a:extLst>
          </p:cNvPr>
          <p:cNvCxnSpPr>
            <a:cxnSpLocks/>
          </p:cNvCxnSpPr>
          <p:nvPr/>
        </p:nvCxnSpPr>
        <p:spPr>
          <a:xfrm>
            <a:off x="6286841" y="3337437"/>
            <a:ext cx="596686" cy="3556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1CF81357-4CB3-4FBC-8216-5AB559753FDC}"/>
              </a:ext>
            </a:extLst>
          </p:cNvPr>
          <p:cNvSpPr/>
          <p:nvPr/>
        </p:nvSpPr>
        <p:spPr>
          <a:xfrm>
            <a:off x="6822567" y="3652397"/>
            <a:ext cx="121920" cy="1219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516F4D4-EEDC-4EEE-BA9B-CB7BE055DCB0}"/>
              </a:ext>
            </a:extLst>
          </p:cNvPr>
          <p:cNvSpPr txBox="1"/>
          <p:nvPr/>
        </p:nvSpPr>
        <p:spPr>
          <a:xfrm>
            <a:off x="6908794" y="35152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62DD1B69-9074-4EE7-B7EF-365395691FA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925078" y="3733677"/>
            <a:ext cx="606224" cy="647775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1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/>
          <a:lstStyle/>
          <a:p>
            <a:r>
              <a:rPr lang="ru-RU" dirty="0"/>
              <a:t>Планирование траектории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A9DB7C-5563-4875-A6F4-DFA369B8A98D}"/>
              </a:ext>
            </a:extLst>
          </p:cNvPr>
          <p:cNvSpPr txBox="1"/>
          <p:nvPr/>
        </p:nvSpPr>
        <p:spPr>
          <a:xfrm>
            <a:off x="1141413" y="1675880"/>
            <a:ext cx="2038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Текущее состояние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31F76-0C93-47F6-8521-D15E654F1CC9}"/>
              </a:ext>
            </a:extLst>
          </p:cNvPr>
          <p:cNvSpPr txBox="1"/>
          <p:nvPr/>
        </p:nvSpPr>
        <p:spPr>
          <a:xfrm>
            <a:off x="3829902" y="1681888"/>
            <a:ext cx="4089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/>
              <a:t>Последовательность</a:t>
            </a:r>
            <a:r>
              <a:rPr lang="ru-RU" sz="2800" b="1" dirty="0"/>
              <a:t> действий (план)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xmlns="" id="{4AF34E6C-E2F2-407D-9690-750F416607BC}"/>
              </a:ext>
            </a:extLst>
          </p:cNvPr>
          <p:cNvSpPr/>
          <p:nvPr/>
        </p:nvSpPr>
        <p:spPr>
          <a:xfrm rot="10800000">
            <a:off x="3097997" y="2117648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xmlns="" id="{4FC8C6D4-25D6-418F-95F6-00D2C138B7AD}"/>
              </a:ext>
            </a:extLst>
          </p:cNvPr>
          <p:cNvSpPr/>
          <p:nvPr/>
        </p:nvSpPr>
        <p:spPr>
          <a:xfrm rot="10800000">
            <a:off x="7592993" y="2169354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B44ED6A-97E1-4E28-A597-886E38720C84}"/>
              </a:ext>
            </a:extLst>
          </p:cNvPr>
          <p:cNvSpPr txBox="1"/>
          <p:nvPr/>
        </p:nvSpPr>
        <p:spPr>
          <a:xfrm>
            <a:off x="8310880" y="1716189"/>
            <a:ext cx="3029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Желаемое состояние</a:t>
            </a:r>
          </a:p>
        </p:txBody>
      </p:sp>
      <p:pic>
        <p:nvPicPr>
          <p:cNvPr id="3" name="Picture 2" descr="A picture containing man, motorcycle, skateboard&#10;&#10;Description automatically generated">
            <a:extLst>
              <a:ext uri="{FF2B5EF4-FFF2-40B4-BE49-F238E27FC236}">
                <a16:creationId xmlns:a16="http://schemas.microsoft.com/office/drawing/2014/main" xmlns="" id="{B3FA0BCA-AE2D-47D4-A549-E535033CD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11" y="2731801"/>
            <a:ext cx="1974028" cy="1636999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D2FF4580-2866-4518-9B04-3D4C3166A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226" y="4368800"/>
            <a:ext cx="3921672" cy="1960836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2F36517C-3C43-4B1C-9810-D0F5BE70D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182" y="4368800"/>
            <a:ext cx="3921672" cy="1960836"/>
          </a:xfrm>
          <a:prstGeom prst="rect">
            <a:avLst/>
          </a:prstGeom>
        </p:spPr>
      </p:pic>
      <p:sp>
        <p:nvSpPr>
          <p:cNvPr id="13" name="Star: 4 Points 12">
            <a:extLst>
              <a:ext uri="{FF2B5EF4-FFF2-40B4-BE49-F238E27FC236}">
                <a16:creationId xmlns:a16="http://schemas.microsoft.com/office/drawing/2014/main" xmlns="" id="{D1808458-2B45-4462-BDC5-EDD08D7645DD}"/>
              </a:ext>
            </a:extLst>
          </p:cNvPr>
          <p:cNvSpPr/>
          <p:nvPr/>
        </p:nvSpPr>
        <p:spPr>
          <a:xfrm>
            <a:off x="3180080" y="5349218"/>
            <a:ext cx="386080" cy="386080"/>
          </a:xfrm>
          <a:prstGeom prst="star4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tar: 4 Points 13">
            <a:extLst>
              <a:ext uri="{FF2B5EF4-FFF2-40B4-BE49-F238E27FC236}">
                <a16:creationId xmlns:a16="http://schemas.microsoft.com/office/drawing/2014/main" xmlns="" id="{A31718E9-966F-481A-AC31-6F4762032D56}"/>
              </a:ext>
            </a:extLst>
          </p:cNvPr>
          <p:cNvSpPr/>
          <p:nvPr/>
        </p:nvSpPr>
        <p:spPr>
          <a:xfrm>
            <a:off x="10387937" y="4760956"/>
            <a:ext cx="386080" cy="386080"/>
          </a:xfrm>
          <a:prstGeom prst="star4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A727763-4FE9-476E-A46B-C89325DADD0A}"/>
              </a:ext>
            </a:extLst>
          </p:cNvPr>
          <p:cNvSpPr txBox="1"/>
          <p:nvPr/>
        </p:nvSpPr>
        <p:spPr>
          <a:xfrm>
            <a:off x="3424494" y="3852674"/>
            <a:ext cx="27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Робот в позиции (3, 7)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02CCA7A-7135-4A4C-9C34-68E72CC1E06D}"/>
              </a:ext>
            </a:extLst>
          </p:cNvPr>
          <p:cNvSpPr txBox="1"/>
          <p:nvPr/>
        </p:nvSpPr>
        <p:spPr>
          <a:xfrm>
            <a:off x="8089450" y="3885188"/>
            <a:ext cx="27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Робот в позиции (12, 2)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xmlns="" id="{110D23A2-73F9-4E26-A166-76F3222FFA3A}"/>
              </a:ext>
            </a:extLst>
          </p:cNvPr>
          <p:cNvSpPr/>
          <p:nvPr/>
        </p:nvSpPr>
        <p:spPr>
          <a:xfrm rot="10800000">
            <a:off x="6886312" y="5349218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HS pseudocode pseudo-code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20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8B7486CE-3A0E-4FCE-A19E-3F1EBD06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071" y="1439386"/>
            <a:ext cx="5759649" cy="50426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HeuristicSearch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(01)  Generate node 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lang="en-US" sz="1600" dirty="0">
                <a:latin typeface="Times New Roman" panose="02020603050405020304" pitchFamily="18" charset="0"/>
              </a:rPr>
              <a:t> with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0 and 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(02) 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OPEN </a:t>
            </a: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 {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(03) 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(04)  </a:t>
            </a:r>
            <a:r>
              <a:rPr lang="en-US" sz="1600" dirty="0">
                <a:latin typeface="Courier New" panose="02070309020205020404" pitchFamily="49" charset="0"/>
              </a:rPr>
              <a:t>While 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600" i="1" dirty="0">
                <a:latin typeface="Times New Roman" panose="02020603050405020304" pitchFamily="18" charset="0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(05)    </a:t>
            </a:r>
            <a:r>
              <a:rPr lang="en-US" sz="1400" b="1" i="1" spc="-10" dirty="0">
                <a:latin typeface="Times New Roman" panose="02020603050405020304" pitchFamily="18" charset="0"/>
              </a:rPr>
              <a:t>s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ru-RU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argmin</a:t>
            </a:r>
            <a:r>
              <a:rPr lang="en-US" sz="1400" b="1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1400" i="1" spc="-1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1400" i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400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(06)   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\ 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}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(07)  </a:t>
            </a:r>
            <a:r>
              <a:rPr lang="en-US" sz="1600" i="1" dirty="0">
                <a:latin typeface="Times New Roman" panose="02020603050405020304" pitchFamily="18" charset="0"/>
              </a:rPr>
              <a:t>  CLOSED </a:t>
            </a:r>
            <a:r>
              <a:rPr lang="en-US" sz="1600" dirty="0">
                <a:latin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ru-RU" sz="1600" dirty="0">
                <a:latin typeface="Times New Roman" panose="02020603050405020304" pitchFamily="18" charset="0"/>
              </a:rPr>
              <a:t>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(08)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 corresponds to goal location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(09)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i="1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GetPathFromBackPointers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latin typeface="Courier New" panose="02070309020205020404" pitchFamily="49" charset="0"/>
              </a:rPr>
              <a:t>	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needed nodes are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far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(10)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</a:rPr>
              <a:t>adj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//here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is graph vertex, not node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(11)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node corresponding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to have not been generated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(12)      generate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with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and </a:t>
            </a:r>
            <a:r>
              <a:rPr lang="en-US" sz="1600" i="1" dirty="0" err="1">
                <a:latin typeface="Times New Roman" panose="02020603050405020304" pitchFamily="18" charset="0"/>
              </a:rPr>
              <a:t>bp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(13)      insert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into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(14)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</a:rPr>
              <a:t> //</a:t>
            </a:r>
            <a:r>
              <a:rPr lang="en-US" sz="16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s'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is either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OPEN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or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CLOSED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(15)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s’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&gt;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(16)       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ru-RU" sz="1600" i="1" dirty="0">
                <a:latin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(17)        update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(18)  </a:t>
            </a:r>
            <a:r>
              <a:rPr lang="en-US" sz="1600" b="1" dirty="0"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path not found</a:t>
            </a:r>
            <a:endParaRPr lang="en-US" sz="1600" dirty="0"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4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HS pseudocode pseudo-code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21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8B7486CE-3A0E-4FCE-A19E-3F1EBD06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071" y="1439386"/>
            <a:ext cx="5759649" cy="50426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HeuristicSearch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(01)  Generate node 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lang="en-US" sz="1600" dirty="0">
                <a:latin typeface="Times New Roman" panose="02020603050405020304" pitchFamily="18" charset="0"/>
              </a:rPr>
              <a:t> with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0 and 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(02) 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OPEN </a:t>
            </a: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 {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(03) 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(04)  </a:t>
            </a:r>
            <a:r>
              <a:rPr lang="en-US" sz="1600" dirty="0">
                <a:latin typeface="Courier New" panose="02070309020205020404" pitchFamily="49" charset="0"/>
              </a:rPr>
              <a:t>While 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600" i="1" dirty="0">
                <a:latin typeface="Times New Roman" panose="02020603050405020304" pitchFamily="18" charset="0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(05)    </a:t>
            </a:r>
            <a:r>
              <a:rPr lang="en-US" sz="1400" b="1" i="1" spc="-10" dirty="0">
                <a:latin typeface="Times New Roman" panose="02020603050405020304" pitchFamily="18" charset="0"/>
              </a:rPr>
              <a:t>s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ru-RU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argmin</a:t>
            </a:r>
            <a:r>
              <a:rPr lang="en-US" sz="1400" b="1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1400" i="1" spc="-1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1400" i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400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(06)   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\ 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}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(07)  </a:t>
            </a:r>
            <a:r>
              <a:rPr lang="en-US" sz="1600" i="1" dirty="0">
                <a:latin typeface="Times New Roman" panose="02020603050405020304" pitchFamily="18" charset="0"/>
              </a:rPr>
              <a:t>  CLOSED </a:t>
            </a:r>
            <a:r>
              <a:rPr lang="en-US" sz="1600" dirty="0">
                <a:latin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ru-RU" sz="1600" dirty="0">
                <a:latin typeface="Times New Roman" panose="02020603050405020304" pitchFamily="18" charset="0"/>
              </a:rPr>
              <a:t>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(08)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 corresponds to goal location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(09)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i="1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GetPathFromBackPointers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latin typeface="Courier New" panose="02070309020205020404" pitchFamily="49" charset="0"/>
              </a:rPr>
              <a:t>	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needed nodes are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far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(10)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</a:rPr>
              <a:t>adj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//here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is graph vertex, not node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(11)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node corresponding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to have not been generated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(12)      generate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with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and </a:t>
            </a:r>
            <a:r>
              <a:rPr lang="en-US" sz="1600" i="1" dirty="0" err="1">
                <a:latin typeface="Times New Roman" panose="02020603050405020304" pitchFamily="18" charset="0"/>
              </a:rPr>
              <a:t>bp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(13)      insert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into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(14)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</a:rPr>
              <a:t> //</a:t>
            </a:r>
            <a:r>
              <a:rPr lang="en-US" sz="16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s'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is either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OPEN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or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CLOSED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(15)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s’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&gt;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(16)       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ru-RU" sz="1600" i="1" dirty="0">
                <a:latin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(17)        update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(18)  </a:t>
            </a:r>
            <a:r>
              <a:rPr lang="en-US" sz="1600" b="1" dirty="0"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path not found</a:t>
            </a:r>
            <a:endParaRPr lang="en-US" sz="1600" dirty="0"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49DB54-5D8F-4ED7-8209-0F7ED3AC1B95}"/>
              </a:ext>
            </a:extLst>
          </p:cNvPr>
          <p:cNvSpPr txBox="1"/>
          <p:nvPr/>
        </p:nvSpPr>
        <p:spPr>
          <a:xfrm>
            <a:off x="8223449" y="1444466"/>
            <a:ext cx="3182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Really?</a:t>
            </a:r>
            <a:br>
              <a:rPr lang="en-US" dirty="0"/>
            </a:br>
            <a:r>
              <a:rPr lang="en-US" dirty="0"/>
              <a:t>Is that the only difference?</a:t>
            </a:r>
          </a:p>
          <a:p>
            <a:r>
              <a:rPr lang="en-US" dirty="0"/>
              <a:t>Does it make any change? </a:t>
            </a:r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0988293-642E-412F-93B1-BE3BE071115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968241" y="1906131"/>
            <a:ext cx="3255208" cy="89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02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HS pseudocode pseudo-code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22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8B7486CE-3A0E-4FCE-A19E-3F1EBD06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071" y="1439386"/>
            <a:ext cx="5759649" cy="50426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HeuristicSearch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(01)  Generate node 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lang="en-US" sz="1600" dirty="0">
                <a:latin typeface="Times New Roman" panose="02020603050405020304" pitchFamily="18" charset="0"/>
              </a:rPr>
              <a:t> with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0 and 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(02) 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OPEN </a:t>
            </a: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 {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(03) 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(04)  </a:t>
            </a:r>
            <a:r>
              <a:rPr lang="en-US" sz="1600" dirty="0">
                <a:latin typeface="Courier New" panose="02070309020205020404" pitchFamily="49" charset="0"/>
              </a:rPr>
              <a:t>While 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600" i="1" dirty="0">
                <a:latin typeface="Times New Roman" panose="02020603050405020304" pitchFamily="18" charset="0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(05)    </a:t>
            </a:r>
            <a:r>
              <a:rPr lang="en-US" sz="1400" b="1" i="1" spc="-10" dirty="0">
                <a:latin typeface="Times New Roman" panose="02020603050405020304" pitchFamily="18" charset="0"/>
              </a:rPr>
              <a:t>s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ru-RU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argmin</a:t>
            </a:r>
            <a:r>
              <a:rPr lang="en-US" sz="1400" b="1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1400" i="1" spc="-1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1400" i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400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(06)   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\ 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}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(07)  </a:t>
            </a:r>
            <a:r>
              <a:rPr lang="en-US" sz="1600" i="1" dirty="0">
                <a:latin typeface="Times New Roman" panose="02020603050405020304" pitchFamily="18" charset="0"/>
              </a:rPr>
              <a:t>  CLOSED </a:t>
            </a:r>
            <a:r>
              <a:rPr lang="en-US" sz="1600" dirty="0">
                <a:latin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ru-RU" sz="1600" dirty="0">
                <a:latin typeface="Times New Roman" panose="02020603050405020304" pitchFamily="18" charset="0"/>
              </a:rPr>
              <a:t>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(08)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 corresponds to goal location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(09)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i="1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GetPathFromBackPointers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latin typeface="Courier New" panose="02070309020205020404" pitchFamily="49" charset="0"/>
              </a:rPr>
              <a:t>	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needed nodes are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far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(10)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</a:rPr>
              <a:t>adj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//here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is graph vertex, not node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(11)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node corresponding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to have not been generated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(12)      generate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with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and </a:t>
            </a:r>
            <a:r>
              <a:rPr lang="en-US" sz="1600" i="1" dirty="0" err="1">
                <a:latin typeface="Times New Roman" panose="02020603050405020304" pitchFamily="18" charset="0"/>
              </a:rPr>
              <a:t>bp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(13)      insert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into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(14)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</a:rPr>
              <a:t> //</a:t>
            </a:r>
            <a:r>
              <a:rPr lang="en-US" sz="16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s'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is either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OPEN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or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CLOSED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(15)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s’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&gt;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(16)       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ru-RU" sz="1600" i="1" dirty="0">
                <a:latin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(17)        update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(18)  </a:t>
            </a:r>
            <a:r>
              <a:rPr lang="en-US" sz="1600" b="1" dirty="0"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path not found</a:t>
            </a:r>
            <a:endParaRPr lang="en-US" sz="1600" dirty="0"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49DB54-5D8F-4ED7-8209-0F7ED3AC1B95}"/>
              </a:ext>
            </a:extLst>
          </p:cNvPr>
          <p:cNvSpPr txBox="1"/>
          <p:nvPr/>
        </p:nvSpPr>
        <p:spPr>
          <a:xfrm>
            <a:off x="8223449" y="1444466"/>
            <a:ext cx="3182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Really?</a:t>
            </a:r>
            <a:br>
              <a:rPr lang="en-US" dirty="0"/>
            </a:br>
            <a:r>
              <a:rPr lang="en-US" dirty="0"/>
              <a:t>Is that the only difference?</a:t>
            </a:r>
          </a:p>
          <a:p>
            <a:r>
              <a:rPr lang="en-US" dirty="0"/>
              <a:t>Does it make any change?</a:t>
            </a:r>
          </a:p>
          <a:p>
            <a:endParaRPr lang="en-US" dirty="0"/>
          </a:p>
          <a:p>
            <a:pPr algn="ctr"/>
            <a:r>
              <a:rPr lang="en-US" b="1" dirty="0"/>
              <a:t>Yes it does</a:t>
            </a:r>
            <a:r>
              <a:rPr lang="en-US" dirty="0"/>
              <a:t> </a:t>
            </a:r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0988293-642E-412F-93B1-BE3BE071115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968241" y="2183130"/>
            <a:ext cx="3255208" cy="62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B10492D-57CC-40ED-9EF3-B2D3A4CF7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562"/>
          <a:stretch/>
        </p:blipFill>
        <p:spPr>
          <a:xfrm>
            <a:off x="8055069" y="3061085"/>
            <a:ext cx="3953051" cy="21123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D08AC64-3655-48C9-823C-7A067B9D1877}"/>
              </a:ext>
            </a:extLst>
          </p:cNvPr>
          <p:cNvSpPr txBox="1"/>
          <p:nvPr/>
        </p:nvSpPr>
        <p:spPr>
          <a:xfrm>
            <a:off x="8223449" y="5249202"/>
            <a:ext cx="143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heuristic is used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4F8339-E709-4DD8-A9E3-60112D830251}"/>
              </a:ext>
            </a:extLst>
          </p:cNvPr>
          <p:cNvSpPr txBox="1"/>
          <p:nvPr/>
        </p:nvSpPr>
        <p:spPr>
          <a:xfrm>
            <a:off x="10088638" y="5249202"/>
            <a:ext cx="1994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“Good” heuristic is used</a:t>
            </a:r>
          </a:p>
          <a:p>
            <a:r>
              <a:rPr lang="en-US" dirty="0"/>
              <a:t>=&gt;</a:t>
            </a:r>
          </a:p>
          <a:p>
            <a:r>
              <a:rPr lang="en-US" dirty="0"/>
              <a:t>Less steps (faster)</a:t>
            </a:r>
          </a:p>
          <a:p>
            <a:r>
              <a:rPr lang="en-US" dirty="0"/>
              <a:t>Same 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4487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HS pseudocode pseudo-code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23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8B7486CE-3A0E-4FCE-A19E-3F1EBD06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071" y="1439386"/>
            <a:ext cx="5759649" cy="50426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HeuristicSearch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(01)  Generate node 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lang="en-US" sz="1600" dirty="0">
                <a:latin typeface="Times New Roman" panose="02020603050405020304" pitchFamily="18" charset="0"/>
              </a:rPr>
              <a:t> with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0 and 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(02) 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OPEN </a:t>
            </a: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 {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(03) 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(04)  </a:t>
            </a:r>
            <a:r>
              <a:rPr lang="en-US" sz="1600" dirty="0">
                <a:latin typeface="Courier New" panose="02070309020205020404" pitchFamily="49" charset="0"/>
              </a:rPr>
              <a:t>While 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600" i="1" dirty="0">
                <a:latin typeface="Times New Roman" panose="02020603050405020304" pitchFamily="18" charset="0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(05)    </a:t>
            </a:r>
            <a:r>
              <a:rPr lang="en-US" sz="1400" b="1" i="1" spc="-10" dirty="0">
                <a:latin typeface="Times New Roman" panose="02020603050405020304" pitchFamily="18" charset="0"/>
              </a:rPr>
              <a:t>s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ru-RU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argmin</a:t>
            </a:r>
            <a:r>
              <a:rPr lang="en-US" sz="1400" b="1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1400" i="1" spc="-1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1400" i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400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(06)   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\ 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}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(07)  </a:t>
            </a:r>
            <a:r>
              <a:rPr lang="en-US" sz="1600" i="1" dirty="0">
                <a:latin typeface="Times New Roman" panose="02020603050405020304" pitchFamily="18" charset="0"/>
              </a:rPr>
              <a:t>  CLOSED </a:t>
            </a:r>
            <a:r>
              <a:rPr lang="en-US" sz="1600" dirty="0">
                <a:latin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ru-RU" sz="1600" dirty="0">
                <a:latin typeface="Times New Roman" panose="02020603050405020304" pitchFamily="18" charset="0"/>
              </a:rPr>
              <a:t>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(08)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 corresponds to goal location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(09)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i="1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GetPathFromBackPointers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latin typeface="Courier New" panose="02070309020205020404" pitchFamily="49" charset="0"/>
              </a:rPr>
              <a:t>	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needed nodes are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far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(10)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</a:rPr>
              <a:t>adj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//here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is graph vertex, not node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(11)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node corresponding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to have not been generated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(12)      generate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with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and </a:t>
            </a:r>
            <a:r>
              <a:rPr lang="en-US" sz="1600" i="1" dirty="0" err="1">
                <a:latin typeface="Times New Roman" panose="02020603050405020304" pitchFamily="18" charset="0"/>
              </a:rPr>
              <a:t>bp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(13)      insert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into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(14)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</a:rPr>
              <a:t> //</a:t>
            </a:r>
            <a:r>
              <a:rPr lang="en-US" sz="16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s'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is either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OPEN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or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CLOSED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(15)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s’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&gt;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(16)       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ru-RU" sz="1600" i="1" dirty="0">
                <a:latin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(17)        update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(18)  </a:t>
            </a:r>
            <a:r>
              <a:rPr lang="en-US" sz="1600" b="1" dirty="0"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path not found</a:t>
            </a:r>
            <a:endParaRPr lang="en-US" sz="1600" dirty="0"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49DB54-5D8F-4ED7-8209-0F7ED3AC1B95}"/>
              </a:ext>
            </a:extLst>
          </p:cNvPr>
          <p:cNvSpPr txBox="1"/>
          <p:nvPr/>
        </p:nvSpPr>
        <p:spPr>
          <a:xfrm>
            <a:off x="8223449" y="1444466"/>
            <a:ext cx="3182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Really?</a:t>
            </a:r>
            <a:br>
              <a:rPr lang="en-US" dirty="0"/>
            </a:br>
            <a:r>
              <a:rPr lang="en-US" dirty="0"/>
              <a:t>Is that the only difference?</a:t>
            </a:r>
          </a:p>
          <a:p>
            <a:r>
              <a:rPr lang="en-US" dirty="0"/>
              <a:t>Does it make any change?</a:t>
            </a:r>
          </a:p>
          <a:p>
            <a:endParaRPr lang="en-US" dirty="0"/>
          </a:p>
          <a:p>
            <a:pPr algn="ctr"/>
            <a:r>
              <a:rPr lang="en-US" b="1" dirty="0"/>
              <a:t>Yes it does</a:t>
            </a:r>
            <a:r>
              <a:rPr lang="en-US" dirty="0"/>
              <a:t> </a:t>
            </a:r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0988293-642E-412F-93B1-BE3BE071115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968241" y="2183130"/>
            <a:ext cx="3255208" cy="62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B10492D-57CC-40ED-9EF3-B2D3A4CF7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562"/>
          <a:stretch/>
        </p:blipFill>
        <p:spPr>
          <a:xfrm>
            <a:off x="8055069" y="3061085"/>
            <a:ext cx="3953051" cy="21123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D08AC64-3655-48C9-823C-7A067B9D1877}"/>
              </a:ext>
            </a:extLst>
          </p:cNvPr>
          <p:cNvSpPr txBox="1"/>
          <p:nvPr/>
        </p:nvSpPr>
        <p:spPr>
          <a:xfrm>
            <a:off x="8223449" y="5249202"/>
            <a:ext cx="143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heuristic is used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4F8339-E709-4DD8-A9E3-60112D830251}"/>
              </a:ext>
            </a:extLst>
          </p:cNvPr>
          <p:cNvSpPr txBox="1"/>
          <p:nvPr/>
        </p:nvSpPr>
        <p:spPr>
          <a:xfrm>
            <a:off x="10088638" y="5249202"/>
            <a:ext cx="1994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“Good” heuristic is used</a:t>
            </a:r>
          </a:p>
          <a:p>
            <a:r>
              <a:rPr lang="en-US" dirty="0"/>
              <a:t>=&gt;</a:t>
            </a:r>
          </a:p>
          <a:p>
            <a:r>
              <a:rPr lang="en-US" dirty="0"/>
              <a:t>Less steps (faster)</a:t>
            </a:r>
          </a:p>
          <a:p>
            <a:r>
              <a:rPr lang="en-US" dirty="0"/>
              <a:t>Same result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4573CAA-2376-4D6A-B5E2-3848EE0CBE70}"/>
              </a:ext>
            </a:extLst>
          </p:cNvPr>
          <p:cNvSpPr txBox="1"/>
          <p:nvPr/>
        </p:nvSpPr>
        <p:spPr>
          <a:xfrm rot="839059">
            <a:off x="10682457" y="5803200"/>
            <a:ext cx="199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“Good” ???</a:t>
            </a:r>
            <a:endParaRPr lang="ru-R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94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Magic oracle heuristic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24</a:t>
            </a:fld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xmlns="" id="{6B2E351F-8C53-4BB9-9EEC-08BA39D64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56" y="1726934"/>
            <a:ext cx="3753944" cy="37452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55E67F5-CB05-4552-9503-D851E827C3C7}"/>
              </a:ext>
            </a:extLst>
          </p:cNvPr>
          <p:cNvSpPr txBox="1"/>
          <p:nvPr/>
        </p:nvSpPr>
        <p:spPr>
          <a:xfrm>
            <a:off x="2338093" y="1914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4B2FE0E-3606-4F10-A4FB-BA97DD8B6627}"/>
              </a:ext>
            </a:extLst>
          </p:cNvPr>
          <p:cNvSpPr txBox="1"/>
          <p:nvPr/>
        </p:nvSpPr>
        <p:spPr>
          <a:xfrm>
            <a:off x="3069613" y="20994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483D2C4-5977-4B44-8560-CD74926016C8}"/>
              </a:ext>
            </a:extLst>
          </p:cNvPr>
          <p:cNvSpPr txBox="1"/>
          <p:nvPr/>
        </p:nvSpPr>
        <p:spPr>
          <a:xfrm>
            <a:off x="4049406" y="1914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D073C7B-8AB6-4D0F-AD04-92DF8B756540}"/>
              </a:ext>
            </a:extLst>
          </p:cNvPr>
          <p:cNvSpPr txBox="1"/>
          <p:nvPr/>
        </p:nvSpPr>
        <p:spPr>
          <a:xfrm>
            <a:off x="2802354" y="2656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C60E7B3-1024-4F16-A15A-833D46DAC8A7}"/>
              </a:ext>
            </a:extLst>
          </p:cNvPr>
          <p:cNvSpPr txBox="1"/>
          <p:nvPr/>
        </p:nvSpPr>
        <p:spPr>
          <a:xfrm>
            <a:off x="1491714" y="26786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AFB900D-A556-4FFC-BBBB-95064F3EAFA2}"/>
              </a:ext>
            </a:extLst>
          </p:cNvPr>
          <p:cNvSpPr txBox="1"/>
          <p:nvPr/>
        </p:nvSpPr>
        <p:spPr>
          <a:xfrm>
            <a:off x="2148327" y="2733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CE75543-179F-47B5-9201-24371243B54D}"/>
              </a:ext>
            </a:extLst>
          </p:cNvPr>
          <p:cNvSpPr txBox="1"/>
          <p:nvPr/>
        </p:nvSpPr>
        <p:spPr>
          <a:xfrm>
            <a:off x="4559476" y="2733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5B960E0-4B6E-4AF3-A5BE-7A28F08FB346}"/>
              </a:ext>
            </a:extLst>
          </p:cNvPr>
          <p:cNvSpPr txBox="1"/>
          <p:nvPr/>
        </p:nvSpPr>
        <p:spPr>
          <a:xfrm>
            <a:off x="3347881" y="2733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148CB30-FE4C-45CC-BFC3-A5F0F9A1A4B9}"/>
              </a:ext>
            </a:extLst>
          </p:cNvPr>
          <p:cNvSpPr txBox="1"/>
          <p:nvPr/>
        </p:nvSpPr>
        <p:spPr>
          <a:xfrm>
            <a:off x="3673750" y="26565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D10A5AA-9138-4689-9CA4-098E5112C62B}"/>
              </a:ext>
            </a:extLst>
          </p:cNvPr>
          <p:cNvSpPr txBox="1"/>
          <p:nvPr/>
        </p:nvSpPr>
        <p:spPr>
          <a:xfrm>
            <a:off x="148638" y="2108335"/>
            <a:ext cx="162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CLOSED</a:t>
            </a:r>
            <a:endParaRPr lang="ru-RU" sz="24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51182C0-1E5F-4985-8A85-F1C9BB7AF785}"/>
              </a:ext>
            </a:extLst>
          </p:cNvPr>
          <p:cNvSpPr txBox="1"/>
          <p:nvPr/>
        </p:nvSpPr>
        <p:spPr>
          <a:xfrm>
            <a:off x="4715128" y="23643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3EBC96D-CD52-4FA7-8374-3154537F9CBF}"/>
              </a:ext>
            </a:extLst>
          </p:cNvPr>
          <p:cNvSpPr txBox="1"/>
          <p:nvPr/>
        </p:nvSpPr>
        <p:spPr>
          <a:xfrm>
            <a:off x="1637781" y="2346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7A1DB6E-40FC-497C-8195-800D2CEA3B26}"/>
              </a:ext>
            </a:extLst>
          </p:cNvPr>
          <p:cNvSpPr txBox="1"/>
          <p:nvPr/>
        </p:nvSpPr>
        <p:spPr>
          <a:xfrm>
            <a:off x="3069613" y="23671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5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B60CF30-CBFC-49D1-9455-860DEA376FB2}"/>
              </a:ext>
            </a:extLst>
          </p:cNvPr>
          <p:cNvSpPr txBox="1"/>
          <p:nvPr/>
        </p:nvSpPr>
        <p:spPr>
          <a:xfrm>
            <a:off x="1168218" y="3051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100B4C9-09A5-4698-8148-D64F64225C32}"/>
              </a:ext>
            </a:extLst>
          </p:cNvPr>
          <p:cNvSpPr txBox="1"/>
          <p:nvPr/>
        </p:nvSpPr>
        <p:spPr>
          <a:xfrm>
            <a:off x="1859335" y="31029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6200733-D920-4215-8B9F-55C9020C3B8E}"/>
              </a:ext>
            </a:extLst>
          </p:cNvPr>
          <p:cNvSpPr txBox="1"/>
          <p:nvPr/>
        </p:nvSpPr>
        <p:spPr>
          <a:xfrm>
            <a:off x="2441948" y="30680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779F634-EA61-4202-8162-6AB6041116E9}"/>
              </a:ext>
            </a:extLst>
          </p:cNvPr>
          <p:cNvSpPr txBox="1"/>
          <p:nvPr/>
        </p:nvSpPr>
        <p:spPr>
          <a:xfrm>
            <a:off x="2879161" y="30680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E253030-F216-4F85-93BC-290A082B09F9}"/>
              </a:ext>
            </a:extLst>
          </p:cNvPr>
          <p:cNvSpPr txBox="1"/>
          <p:nvPr/>
        </p:nvSpPr>
        <p:spPr>
          <a:xfrm>
            <a:off x="3386515" y="30781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15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F611820-6FA2-4B2F-8D94-85AB35138D5F}"/>
              </a:ext>
            </a:extLst>
          </p:cNvPr>
          <p:cNvSpPr txBox="1"/>
          <p:nvPr/>
        </p:nvSpPr>
        <p:spPr>
          <a:xfrm>
            <a:off x="4627834" y="30680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6331168-07BD-4A0A-B93F-38B8E663EF00}"/>
              </a:ext>
            </a:extLst>
          </p:cNvPr>
          <p:cNvSpPr txBox="1"/>
          <p:nvPr/>
        </p:nvSpPr>
        <p:spPr>
          <a:xfrm>
            <a:off x="2758874" y="15191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2B5D831A-E564-496A-ADBA-8D1DA035ED0E}"/>
              </a:ext>
            </a:extLst>
          </p:cNvPr>
          <p:cNvSpPr txBox="1"/>
          <p:nvPr/>
        </p:nvSpPr>
        <p:spPr>
          <a:xfrm>
            <a:off x="1165813" y="33803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D6D76CF3-DEA6-4A5D-9D1B-5B95083EB2A9}"/>
              </a:ext>
            </a:extLst>
          </p:cNvPr>
          <p:cNvSpPr txBox="1"/>
          <p:nvPr/>
        </p:nvSpPr>
        <p:spPr>
          <a:xfrm>
            <a:off x="1641092" y="3391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464284-C39B-47C3-93A9-292CEBD33523}"/>
              </a:ext>
            </a:extLst>
          </p:cNvPr>
          <p:cNvSpPr txBox="1"/>
          <p:nvPr/>
        </p:nvSpPr>
        <p:spPr>
          <a:xfrm>
            <a:off x="988166" y="38292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92E22C6-F560-41F7-BA98-D1B8D3B20846}"/>
              </a:ext>
            </a:extLst>
          </p:cNvPr>
          <p:cNvSpPr txBox="1"/>
          <p:nvPr/>
        </p:nvSpPr>
        <p:spPr>
          <a:xfrm>
            <a:off x="1487266" y="37945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xmlns="" id="{6E6236A3-5DA9-41EE-9C51-C7AF60BAC4CE}"/>
              </a:ext>
            </a:extLst>
          </p:cNvPr>
          <p:cNvSpPr/>
          <p:nvPr/>
        </p:nvSpPr>
        <p:spPr>
          <a:xfrm>
            <a:off x="1158240" y="1554480"/>
            <a:ext cx="3926714" cy="1899920"/>
          </a:xfrm>
          <a:custGeom>
            <a:avLst/>
            <a:gdLst>
              <a:gd name="connsiteX0" fmla="*/ 2946400 w 3926714"/>
              <a:gd name="connsiteY0" fmla="*/ 172720 h 1899920"/>
              <a:gd name="connsiteX1" fmla="*/ 2926080 w 3926714"/>
              <a:gd name="connsiteY1" fmla="*/ 121920 h 1899920"/>
              <a:gd name="connsiteX2" fmla="*/ 2794000 w 3926714"/>
              <a:gd name="connsiteY2" fmla="*/ 50800 h 1899920"/>
              <a:gd name="connsiteX3" fmla="*/ 2722880 w 3926714"/>
              <a:gd name="connsiteY3" fmla="*/ 30480 h 1899920"/>
              <a:gd name="connsiteX4" fmla="*/ 2651760 w 3926714"/>
              <a:gd name="connsiteY4" fmla="*/ 10160 h 1899920"/>
              <a:gd name="connsiteX5" fmla="*/ 2560320 w 3926714"/>
              <a:gd name="connsiteY5" fmla="*/ 0 h 1899920"/>
              <a:gd name="connsiteX6" fmla="*/ 1493520 w 3926714"/>
              <a:gd name="connsiteY6" fmla="*/ 20320 h 1899920"/>
              <a:gd name="connsiteX7" fmla="*/ 1249680 w 3926714"/>
              <a:gd name="connsiteY7" fmla="*/ 50800 h 1899920"/>
              <a:gd name="connsiteX8" fmla="*/ 1026160 w 3926714"/>
              <a:gd name="connsiteY8" fmla="*/ 60960 h 1899920"/>
              <a:gd name="connsiteX9" fmla="*/ 965200 w 3926714"/>
              <a:gd name="connsiteY9" fmla="*/ 71120 h 1899920"/>
              <a:gd name="connsiteX10" fmla="*/ 883920 w 3926714"/>
              <a:gd name="connsiteY10" fmla="*/ 81280 h 1899920"/>
              <a:gd name="connsiteX11" fmla="*/ 843280 w 3926714"/>
              <a:gd name="connsiteY11" fmla="*/ 91440 h 1899920"/>
              <a:gd name="connsiteX12" fmla="*/ 772160 w 3926714"/>
              <a:gd name="connsiteY12" fmla="*/ 101600 h 1899920"/>
              <a:gd name="connsiteX13" fmla="*/ 711200 w 3926714"/>
              <a:gd name="connsiteY13" fmla="*/ 132080 h 1899920"/>
              <a:gd name="connsiteX14" fmla="*/ 670560 w 3926714"/>
              <a:gd name="connsiteY14" fmla="*/ 152400 h 1899920"/>
              <a:gd name="connsiteX15" fmla="*/ 538480 w 3926714"/>
              <a:gd name="connsiteY15" fmla="*/ 193040 h 1899920"/>
              <a:gd name="connsiteX16" fmla="*/ 477520 w 3926714"/>
              <a:gd name="connsiteY16" fmla="*/ 233680 h 1899920"/>
              <a:gd name="connsiteX17" fmla="*/ 447040 w 3926714"/>
              <a:gd name="connsiteY17" fmla="*/ 254000 h 1899920"/>
              <a:gd name="connsiteX18" fmla="*/ 396240 w 3926714"/>
              <a:gd name="connsiteY18" fmla="*/ 325120 h 1899920"/>
              <a:gd name="connsiteX19" fmla="*/ 375920 w 3926714"/>
              <a:gd name="connsiteY19" fmla="*/ 355600 h 1899920"/>
              <a:gd name="connsiteX20" fmla="*/ 365760 w 3926714"/>
              <a:gd name="connsiteY20" fmla="*/ 386080 h 1899920"/>
              <a:gd name="connsiteX21" fmla="*/ 314960 w 3926714"/>
              <a:gd name="connsiteY21" fmla="*/ 487680 h 1899920"/>
              <a:gd name="connsiteX22" fmla="*/ 284480 w 3926714"/>
              <a:gd name="connsiteY22" fmla="*/ 579120 h 1899920"/>
              <a:gd name="connsiteX23" fmla="*/ 274320 w 3926714"/>
              <a:gd name="connsiteY23" fmla="*/ 609600 h 1899920"/>
              <a:gd name="connsiteX24" fmla="*/ 254000 w 3926714"/>
              <a:gd name="connsiteY24" fmla="*/ 762000 h 1899920"/>
              <a:gd name="connsiteX25" fmla="*/ 233680 w 3926714"/>
              <a:gd name="connsiteY25" fmla="*/ 792480 h 1899920"/>
              <a:gd name="connsiteX26" fmla="*/ 223520 w 3926714"/>
              <a:gd name="connsiteY26" fmla="*/ 822960 h 1899920"/>
              <a:gd name="connsiteX27" fmla="*/ 182880 w 3926714"/>
              <a:gd name="connsiteY27" fmla="*/ 894080 h 1899920"/>
              <a:gd name="connsiteX28" fmla="*/ 172720 w 3926714"/>
              <a:gd name="connsiteY28" fmla="*/ 934720 h 1899920"/>
              <a:gd name="connsiteX29" fmla="*/ 162560 w 3926714"/>
              <a:gd name="connsiteY29" fmla="*/ 985520 h 1899920"/>
              <a:gd name="connsiteX30" fmla="*/ 142240 w 3926714"/>
              <a:gd name="connsiteY30" fmla="*/ 1016000 h 1899920"/>
              <a:gd name="connsiteX31" fmla="*/ 132080 w 3926714"/>
              <a:gd name="connsiteY31" fmla="*/ 1046480 h 1899920"/>
              <a:gd name="connsiteX32" fmla="*/ 111760 w 3926714"/>
              <a:gd name="connsiteY32" fmla="*/ 1087120 h 1899920"/>
              <a:gd name="connsiteX33" fmla="*/ 101600 w 3926714"/>
              <a:gd name="connsiteY33" fmla="*/ 1117600 h 1899920"/>
              <a:gd name="connsiteX34" fmla="*/ 81280 w 3926714"/>
              <a:gd name="connsiteY34" fmla="*/ 1158240 h 1899920"/>
              <a:gd name="connsiteX35" fmla="*/ 50800 w 3926714"/>
              <a:gd name="connsiteY35" fmla="*/ 1280160 h 1899920"/>
              <a:gd name="connsiteX36" fmla="*/ 40640 w 3926714"/>
              <a:gd name="connsiteY36" fmla="*/ 1432560 h 1899920"/>
              <a:gd name="connsiteX37" fmla="*/ 30480 w 3926714"/>
              <a:gd name="connsiteY37" fmla="*/ 1463040 h 1899920"/>
              <a:gd name="connsiteX38" fmla="*/ 20320 w 3926714"/>
              <a:gd name="connsiteY38" fmla="*/ 1524000 h 1899920"/>
              <a:gd name="connsiteX39" fmla="*/ 0 w 3926714"/>
              <a:gd name="connsiteY39" fmla="*/ 1584960 h 1899920"/>
              <a:gd name="connsiteX40" fmla="*/ 20320 w 3926714"/>
              <a:gd name="connsiteY40" fmla="*/ 1747520 h 1899920"/>
              <a:gd name="connsiteX41" fmla="*/ 71120 w 3926714"/>
              <a:gd name="connsiteY41" fmla="*/ 1808480 h 1899920"/>
              <a:gd name="connsiteX42" fmla="*/ 81280 w 3926714"/>
              <a:gd name="connsiteY42" fmla="*/ 1838960 h 1899920"/>
              <a:gd name="connsiteX43" fmla="*/ 142240 w 3926714"/>
              <a:gd name="connsiteY43" fmla="*/ 1869440 h 1899920"/>
              <a:gd name="connsiteX44" fmla="*/ 254000 w 3926714"/>
              <a:gd name="connsiteY44" fmla="*/ 1899920 h 1899920"/>
              <a:gd name="connsiteX45" fmla="*/ 406400 w 3926714"/>
              <a:gd name="connsiteY45" fmla="*/ 1879600 h 1899920"/>
              <a:gd name="connsiteX46" fmla="*/ 436880 w 3926714"/>
              <a:gd name="connsiteY46" fmla="*/ 1859280 h 1899920"/>
              <a:gd name="connsiteX47" fmla="*/ 467360 w 3926714"/>
              <a:gd name="connsiteY47" fmla="*/ 1828800 h 1899920"/>
              <a:gd name="connsiteX48" fmla="*/ 508000 w 3926714"/>
              <a:gd name="connsiteY48" fmla="*/ 1798320 h 1899920"/>
              <a:gd name="connsiteX49" fmla="*/ 568960 w 3926714"/>
              <a:gd name="connsiteY49" fmla="*/ 1778000 h 1899920"/>
              <a:gd name="connsiteX50" fmla="*/ 589280 w 3926714"/>
              <a:gd name="connsiteY50" fmla="*/ 1747520 h 1899920"/>
              <a:gd name="connsiteX51" fmla="*/ 619760 w 3926714"/>
              <a:gd name="connsiteY51" fmla="*/ 1717040 h 1899920"/>
              <a:gd name="connsiteX52" fmla="*/ 629920 w 3926714"/>
              <a:gd name="connsiteY52" fmla="*/ 1686560 h 1899920"/>
              <a:gd name="connsiteX53" fmla="*/ 680720 w 3926714"/>
              <a:gd name="connsiteY53" fmla="*/ 1635760 h 1899920"/>
              <a:gd name="connsiteX54" fmla="*/ 721360 w 3926714"/>
              <a:gd name="connsiteY54" fmla="*/ 1564640 h 1899920"/>
              <a:gd name="connsiteX55" fmla="*/ 731520 w 3926714"/>
              <a:gd name="connsiteY55" fmla="*/ 1534160 h 1899920"/>
              <a:gd name="connsiteX56" fmla="*/ 772160 w 3926714"/>
              <a:gd name="connsiteY56" fmla="*/ 1473200 h 1899920"/>
              <a:gd name="connsiteX57" fmla="*/ 792480 w 3926714"/>
              <a:gd name="connsiteY57" fmla="*/ 1412240 h 1899920"/>
              <a:gd name="connsiteX58" fmla="*/ 822960 w 3926714"/>
              <a:gd name="connsiteY58" fmla="*/ 1391920 h 1899920"/>
              <a:gd name="connsiteX59" fmla="*/ 853440 w 3926714"/>
              <a:gd name="connsiteY59" fmla="*/ 1361440 h 1899920"/>
              <a:gd name="connsiteX60" fmla="*/ 883920 w 3926714"/>
              <a:gd name="connsiteY60" fmla="*/ 1351280 h 1899920"/>
              <a:gd name="connsiteX61" fmla="*/ 904240 w 3926714"/>
              <a:gd name="connsiteY61" fmla="*/ 1320800 h 1899920"/>
              <a:gd name="connsiteX62" fmla="*/ 965200 w 3926714"/>
              <a:gd name="connsiteY62" fmla="*/ 1290320 h 1899920"/>
              <a:gd name="connsiteX63" fmla="*/ 995680 w 3926714"/>
              <a:gd name="connsiteY63" fmla="*/ 1270000 h 1899920"/>
              <a:gd name="connsiteX64" fmla="*/ 1036320 w 3926714"/>
              <a:gd name="connsiteY64" fmla="*/ 1249680 h 1899920"/>
              <a:gd name="connsiteX65" fmla="*/ 1066800 w 3926714"/>
              <a:gd name="connsiteY65" fmla="*/ 1229360 h 1899920"/>
              <a:gd name="connsiteX66" fmla="*/ 1097280 w 3926714"/>
              <a:gd name="connsiteY66" fmla="*/ 1219200 h 1899920"/>
              <a:gd name="connsiteX67" fmla="*/ 1127760 w 3926714"/>
              <a:gd name="connsiteY67" fmla="*/ 1198880 h 1899920"/>
              <a:gd name="connsiteX68" fmla="*/ 1158240 w 3926714"/>
              <a:gd name="connsiteY68" fmla="*/ 1188720 h 1899920"/>
              <a:gd name="connsiteX69" fmla="*/ 1188720 w 3926714"/>
              <a:gd name="connsiteY69" fmla="*/ 1168400 h 1899920"/>
              <a:gd name="connsiteX70" fmla="*/ 1290320 w 3926714"/>
              <a:gd name="connsiteY70" fmla="*/ 1137920 h 1899920"/>
              <a:gd name="connsiteX71" fmla="*/ 1320800 w 3926714"/>
              <a:gd name="connsiteY71" fmla="*/ 1117600 h 1899920"/>
              <a:gd name="connsiteX72" fmla="*/ 1391920 w 3926714"/>
              <a:gd name="connsiteY72" fmla="*/ 1097280 h 1899920"/>
              <a:gd name="connsiteX73" fmla="*/ 1564640 w 3926714"/>
              <a:gd name="connsiteY73" fmla="*/ 1076960 h 1899920"/>
              <a:gd name="connsiteX74" fmla="*/ 1605280 w 3926714"/>
              <a:gd name="connsiteY74" fmla="*/ 1066800 h 1899920"/>
              <a:gd name="connsiteX75" fmla="*/ 1940560 w 3926714"/>
              <a:gd name="connsiteY75" fmla="*/ 1066800 h 1899920"/>
              <a:gd name="connsiteX76" fmla="*/ 2001520 w 3926714"/>
              <a:gd name="connsiteY76" fmla="*/ 1097280 h 1899920"/>
              <a:gd name="connsiteX77" fmla="*/ 2032000 w 3926714"/>
              <a:gd name="connsiteY77" fmla="*/ 1117600 h 1899920"/>
              <a:gd name="connsiteX78" fmla="*/ 2123440 w 3926714"/>
              <a:gd name="connsiteY78" fmla="*/ 1148080 h 1899920"/>
              <a:gd name="connsiteX79" fmla="*/ 2153920 w 3926714"/>
              <a:gd name="connsiteY79" fmla="*/ 1158240 h 1899920"/>
              <a:gd name="connsiteX80" fmla="*/ 2184400 w 3926714"/>
              <a:gd name="connsiteY80" fmla="*/ 1168400 h 1899920"/>
              <a:gd name="connsiteX81" fmla="*/ 2245360 w 3926714"/>
              <a:gd name="connsiteY81" fmla="*/ 1178560 h 1899920"/>
              <a:gd name="connsiteX82" fmla="*/ 2306320 w 3926714"/>
              <a:gd name="connsiteY82" fmla="*/ 1198880 h 1899920"/>
              <a:gd name="connsiteX83" fmla="*/ 2336800 w 3926714"/>
              <a:gd name="connsiteY83" fmla="*/ 1209040 h 1899920"/>
              <a:gd name="connsiteX84" fmla="*/ 2367280 w 3926714"/>
              <a:gd name="connsiteY84" fmla="*/ 1219200 h 1899920"/>
              <a:gd name="connsiteX85" fmla="*/ 2529840 w 3926714"/>
              <a:gd name="connsiteY85" fmla="*/ 1209040 h 1899920"/>
              <a:gd name="connsiteX86" fmla="*/ 2560320 w 3926714"/>
              <a:gd name="connsiteY86" fmla="*/ 1198880 h 1899920"/>
              <a:gd name="connsiteX87" fmla="*/ 2631440 w 3926714"/>
              <a:gd name="connsiteY87" fmla="*/ 1188720 h 1899920"/>
              <a:gd name="connsiteX88" fmla="*/ 2682240 w 3926714"/>
              <a:gd name="connsiteY88" fmla="*/ 1178560 h 1899920"/>
              <a:gd name="connsiteX89" fmla="*/ 2794000 w 3926714"/>
              <a:gd name="connsiteY89" fmla="*/ 1168400 h 1899920"/>
              <a:gd name="connsiteX90" fmla="*/ 2854960 w 3926714"/>
              <a:gd name="connsiteY90" fmla="*/ 1158240 h 1899920"/>
              <a:gd name="connsiteX91" fmla="*/ 2936240 w 3926714"/>
              <a:gd name="connsiteY91" fmla="*/ 1148080 h 1899920"/>
              <a:gd name="connsiteX92" fmla="*/ 3119120 w 3926714"/>
              <a:gd name="connsiteY92" fmla="*/ 1158240 h 1899920"/>
              <a:gd name="connsiteX93" fmla="*/ 3180080 w 3926714"/>
              <a:gd name="connsiteY93" fmla="*/ 1178560 h 1899920"/>
              <a:gd name="connsiteX94" fmla="*/ 3271520 w 3926714"/>
              <a:gd name="connsiteY94" fmla="*/ 1188720 h 1899920"/>
              <a:gd name="connsiteX95" fmla="*/ 3332480 w 3926714"/>
              <a:gd name="connsiteY95" fmla="*/ 1209040 h 1899920"/>
              <a:gd name="connsiteX96" fmla="*/ 3444240 w 3926714"/>
              <a:gd name="connsiteY96" fmla="*/ 1239520 h 1899920"/>
              <a:gd name="connsiteX97" fmla="*/ 3525520 w 3926714"/>
              <a:gd name="connsiteY97" fmla="*/ 1249680 h 1899920"/>
              <a:gd name="connsiteX98" fmla="*/ 3850640 w 3926714"/>
              <a:gd name="connsiteY98" fmla="*/ 1239520 h 1899920"/>
              <a:gd name="connsiteX99" fmla="*/ 3881120 w 3926714"/>
              <a:gd name="connsiteY99" fmla="*/ 1229360 h 1899920"/>
              <a:gd name="connsiteX100" fmla="*/ 3911600 w 3926714"/>
              <a:gd name="connsiteY100" fmla="*/ 1209040 h 1899920"/>
              <a:gd name="connsiteX101" fmla="*/ 3911600 w 3926714"/>
              <a:gd name="connsiteY101" fmla="*/ 680720 h 1899920"/>
              <a:gd name="connsiteX102" fmla="*/ 3891280 w 3926714"/>
              <a:gd name="connsiteY102" fmla="*/ 650240 h 1899920"/>
              <a:gd name="connsiteX103" fmla="*/ 3840480 w 3926714"/>
              <a:gd name="connsiteY103" fmla="*/ 579120 h 1899920"/>
              <a:gd name="connsiteX104" fmla="*/ 3799840 w 3926714"/>
              <a:gd name="connsiteY104" fmla="*/ 558800 h 1899920"/>
              <a:gd name="connsiteX105" fmla="*/ 3769360 w 3926714"/>
              <a:gd name="connsiteY105" fmla="*/ 528320 h 1899920"/>
              <a:gd name="connsiteX106" fmla="*/ 3738880 w 3926714"/>
              <a:gd name="connsiteY106" fmla="*/ 518160 h 1899920"/>
              <a:gd name="connsiteX107" fmla="*/ 3698240 w 3926714"/>
              <a:gd name="connsiteY107" fmla="*/ 497840 h 1899920"/>
              <a:gd name="connsiteX108" fmla="*/ 3667760 w 3926714"/>
              <a:gd name="connsiteY108" fmla="*/ 477520 h 1899920"/>
              <a:gd name="connsiteX109" fmla="*/ 3627120 w 3926714"/>
              <a:gd name="connsiteY109" fmla="*/ 447040 h 1899920"/>
              <a:gd name="connsiteX110" fmla="*/ 3556000 w 3926714"/>
              <a:gd name="connsiteY110" fmla="*/ 426720 h 1899920"/>
              <a:gd name="connsiteX111" fmla="*/ 3495040 w 3926714"/>
              <a:gd name="connsiteY111" fmla="*/ 396240 h 1899920"/>
              <a:gd name="connsiteX112" fmla="*/ 3464560 w 3926714"/>
              <a:gd name="connsiteY112" fmla="*/ 375920 h 1899920"/>
              <a:gd name="connsiteX113" fmla="*/ 3413760 w 3926714"/>
              <a:gd name="connsiteY113" fmla="*/ 365760 h 1899920"/>
              <a:gd name="connsiteX114" fmla="*/ 3342640 w 3926714"/>
              <a:gd name="connsiteY114" fmla="*/ 345440 h 1899920"/>
              <a:gd name="connsiteX115" fmla="*/ 3291840 w 3926714"/>
              <a:gd name="connsiteY115" fmla="*/ 335280 h 1899920"/>
              <a:gd name="connsiteX116" fmla="*/ 3261360 w 3926714"/>
              <a:gd name="connsiteY116" fmla="*/ 325120 h 1899920"/>
              <a:gd name="connsiteX117" fmla="*/ 3159760 w 3926714"/>
              <a:gd name="connsiteY117" fmla="*/ 294640 h 1899920"/>
              <a:gd name="connsiteX118" fmla="*/ 3129280 w 3926714"/>
              <a:gd name="connsiteY118" fmla="*/ 284480 h 1899920"/>
              <a:gd name="connsiteX119" fmla="*/ 3098800 w 3926714"/>
              <a:gd name="connsiteY119" fmla="*/ 274320 h 1899920"/>
              <a:gd name="connsiteX120" fmla="*/ 3068320 w 3926714"/>
              <a:gd name="connsiteY120" fmla="*/ 254000 h 1899920"/>
              <a:gd name="connsiteX121" fmla="*/ 3037840 w 3926714"/>
              <a:gd name="connsiteY121" fmla="*/ 243840 h 1899920"/>
              <a:gd name="connsiteX122" fmla="*/ 2976880 w 3926714"/>
              <a:gd name="connsiteY122" fmla="*/ 203200 h 1899920"/>
              <a:gd name="connsiteX123" fmla="*/ 2946400 w 3926714"/>
              <a:gd name="connsiteY123" fmla="*/ 172720 h 189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3926714" h="1899920">
                <a:moveTo>
                  <a:pt x="2946400" y="172720"/>
                </a:moveTo>
                <a:cubicBezTo>
                  <a:pt x="2937933" y="159173"/>
                  <a:pt x="2937277" y="136316"/>
                  <a:pt x="2926080" y="121920"/>
                </a:cubicBezTo>
                <a:cubicBezTo>
                  <a:pt x="2893447" y="79963"/>
                  <a:pt x="2841194" y="66531"/>
                  <a:pt x="2794000" y="50800"/>
                </a:cubicBezTo>
                <a:cubicBezTo>
                  <a:pt x="2770610" y="43003"/>
                  <a:pt x="2746495" y="37565"/>
                  <a:pt x="2722880" y="30480"/>
                </a:cubicBezTo>
                <a:cubicBezTo>
                  <a:pt x="2694929" y="22095"/>
                  <a:pt x="2682221" y="14846"/>
                  <a:pt x="2651760" y="10160"/>
                </a:cubicBezTo>
                <a:cubicBezTo>
                  <a:pt x="2621449" y="5497"/>
                  <a:pt x="2590800" y="3387"/>
                  <a:pt x="2560320" y="0"/>
                </a:cubicBezTo>
                <a:lnTo>
                  <a:pt x="1493520" y="20320"/>
                </a:lnTo>
                <a:cubicBezTo>
                  <a:pt x="1194423" y="33324"/>
                  <a:pt x="1549346" y="24359"/>
                  <a:pt x="1249680" y="50800"/>
                </a:cubicBezTo>
                <a:cubicBezTo>
                  <a:pt x="1175385" y="57355"/>
                  <a:pt x="1100667" y="57573"/>
                  <a:pt x="1026160" y="60960"/>
                </a:cubicBezTo>
                <a:cubicBezTo>
                  <a:pt x="1005840" y="64347"/>
                  <a:pt x="985593" y="68207"/>
                  <a:pt x="965200" y="71120"/>
                </a:cubicBezTo>
                <a:cubicBezTo>
                  <a:pt x="938170" y="74981"/>
                  <a:pt x="910853" y="76791"/>
                  <a:pt x="883920" y="81280"/>
                </a:cubicBezTo>
                <a:cubicBezTo>
                  <a:pt x="870146" y="83576"/>
                  <a:pt x="857018" y="88942"/>
                  <a:pt x="843280" y="91440"/>
                </a:cubicBezTo>
                <a:cubicBezTo>
                  <a:pt x="819719" y="95724"/>
                  <a:pt x="795867" y="98213"/>
                  <a:pt x="772160" y="101600"/>
                </a:cubicBezTo>
                <a:cubicBezTo>
                  <a:pt x="713585" y="140650"/>
                  <a:pt x="770090" y="106841"/>
                  <a:pt x="711200" y="132080"/>
                </a:cubicBezTo>
                <a:cubicBezTo>
                  <a:pt x="697279" y="138046"/>
                  <a:pt x="684696" y="146963"/>
                  <a:pt x="670560" y="152400"/>
                </a:cubicBezTo>
                <a:cubicBezTo>
                  <a:pt x="605754" y="177325"/>
                  <a:pt x="592957" y="179421"/>
                  <a:pt x="538480" y="193040"/>
                </a:cubicBezTo>
                <a:lnTo>
                  <a:pt x="477520" y="233680"/>
                </a:lnTo>
                <a:lnTo>
                  <a:pt x="447040" y="254000"/>
                </a:lnTo>
                <a:cubicBezTo>
                  <a:pt x="399152" y="325832"/>
                  <a:pt x="459251" y="236905"/>
                  <a:pt x="396240" y="325120"/>
                </a:cubicBezTo>
                <a:cubicBezTo>
                  <a:pt x="389143" y="335056"/>
                  <a:pt x="381381" y="344678"/>
                  <a:pt x="375920" y="355600"/>
                </a:cubicBezTo>
                <a:cubicBezTo>
                  <a:pt x="371131" y="365179"/>
                  <a:pt x="370248" y="376356"/>
                  <a:pt x="365760" y="386080"/>
                </a:cubicBezTo>
                <a:cubicBezTo>
                  <a:pt x="349893" y="420459"/>
                  <a:pt x="326934" y="451759"/>
                  <a:pt x="314960" y="487680"/>
                </a:cubicBezTo>
                <a:lnTo>
                  <a:pt x="284480" y="579120"/>
                </a:lnTo>
                <a:lnTo>
                  <a:pt x="274320" y="609600"/>
                </a:lnTo>
                <a:cubicBezTo>
                  <a:pt x="272999" y="622808"/>
                  <a:pt x="265478" y="731391"/>
                  <a:pt x="254000" y="762000"/>
                </a:cubicBezTo>
                <a:cubicBezTo>
                  <a:pt x="249713" y="773433"/>
                  <a:pt x="239141" y="781558"/>
                  <a:pt x="233680" y="792480"/>
                </a:cubicBezTo>
                <a:cubicBezTo>
                  <a:pt x="228891" y="802059"/>
                  <a:pt x="227739" y="813116"/>
                  <a:pt x="223520" y="822960"/>
                </a:cubicBezTo>
                <a:cubicBezTo>
                  <a:pt x="208051" y="859053"/>
                  <a:pt x="203287" y="863469"/>
                  <a:pt x="182880" y="894080"/>
                </a:cubicBezTo>
                <a:cubicBezTo>
                  <a:pt x="179493" y="907627"/>
                  <a:pt x="175749" y="921089"/>
                  <a:pt x="172720" y="934720"/>
                </a:cubicBezTo>
                <a:cubicBezTo>
                  <a:pt x="168974" y="951577"/>
                  <a:pt x="168623" y="969351"/>
                  <a:pt x="162560" y="985520"/>
                </a:cubicBezTo>
                <a:cubicBezTo>
                  <a:pt x="158273" y="996953"/>
                  <a:pt x="147701" y="1005078"/>
                  <a:pt x="142240" y="1016000"/>
                </a:cubicBezTo>
                <a:cubicBezTo>
                  <a:pt x="137451" y="1025579"/>
                  <a:pt x="136299" y="1036636"/>
                  <a:pt x="132080" y="1046480"/>
                </a:cubicBezTo>
                <a:cubicBezTo>
                  <a:pt x="126114" y="1060401"/>
                  <a:pt x="117726" y="1073199"/>
                  <a:pt x="111760" y="1087120"/>
                </a:cubicBezTo>
                <a:cubicBezTo>
                  <a:pt x="107541" y="1096964"/>
                  <a:pt x="105819" y="1107756"/>
                  <a:pt x="101600" y="1117600"/>
                </a:cubicBezTo>
                <a:cubicBezTo>
                  <a:pt x="95634" y="1131521"/>
                  <a:pt x="86905" y="1144178"/>
                  <a:pt x="81280" y="1158240"/>
                </a:cubicBezTo>
                <a:cubicBezTo>
                  <a:pt x="58279" y="1215742"/>
                  <a:pt x="60794" y="1220194"/>
                  <a:pt x="50800" y="1280160"/>
                </a:cubicBezTo>
                <a:cubicBezTo>
                  <a:pt x="47413" y="1330960"/>
                  <a:pt x="46262" y="1381959"/>
                  <a:pt x="40640" y="1432560"/>
                </a:cubicBezTo>
                <a:cubicBezTo>
                  <a:pt x="39457" y="1443204"/>
                  <a:pt x="32803" y="1452585"/>
                  <a:pt x="30480" y="1463040"/>
                </a:cubicBezTo>
                <a:cubicBezTo>
                  <a:pt x="26011" y="1483150"/>
                  <a:pt x="25316" y="1504015"/>
                  <a:pt x="20320" y="1524000"/>
                </a:cubicBezTo>
                <a:cubicBezTo>
                  <a:pt x="15125" y="1544780"/>
                  <a:pt x="0" y="1584960"/>
                  <a:pt x="0" y="1584960"/>
                </a:cubicBezTo>
                <a:cubicBezTo>
                  <a:pt x="1112" y="1597187"/>
                  <a:pt x="7723" y="1713927"/>
                  <a:pt x="20320" y="1747520"/>
                </a:cubicBezTo>
                <a:cubicBezTo>
                  <a:pt x="28807" y="1770152"/>
                  <a:pt x="55308" y="1792668"/>
                  <a:pt x="71120" y="1808480"/>
                </a:cubicBezTo>
                <a:cubicBezTo>
                  <a:pt x="74507" y="1818640"/>
                  <a:pt x="74590" y="1830597"/>
                  <a:pt x="81280" y="1838960"/>
                </a:cubicBezTo>
                <a:cubicBezTo>
                  <a:pt x="100691" y="1863224"/>
                  <a:pt x="117699" y="1857169"/>
                  <a:pt x="142240" y="1869440"/>
                </a:cubicBezTo>
                <a:cubicBezTo>
                  <a:pt x="219082" y="1907861"/>
                  <a:pt x="107734" y="1881637"/>
                  <a:pt x="254000" y="1899920"/>
                </a:cubicBezTo>
                <a:cubicBezTo>
                  <a:pt x="281239" y="1897650"/>
                  <a:pt x="364899" y="1900350"/>
                  <a:pt x="406400" y="1879600"/>
                </a:cubicBezTo>
                <a:cubicBezTo>
                  <a:pt x="417322" y="1874139"/>
                  <a:pt x="427499" y="1867097"/>
                  <a:pt x="436880" y="1859280"/>
                </a:cubicBezTo>
                <a:cubicBezTo>
                  <a:pt x="447918" y="1850082"/>
                  <a:pt x="456451" y="1838151"/>
                  <a:pt x="467360" y="1828800"/>
                </a:cubicBezTo>
                <a:cubicBezTo>
                  <a:pt x="480217" y="1817780"/>
                  <a:pt x="492854" y="1805893"/>
                  <a:pt x="508000" y="1798320"/>
                </a:cubicBezTo>
                <a:cubicBezTo>
                  <a:pt x="527158" y="1788741"/>
                  <a:pt x="568960" y="1778000"/>
                  <a:pt x="568960" y="1778000"/>
                </a:cubicBezTo>
                <a:cubicBezTo>
                  <a:pt x="575733" y="1767840"/>
                  <a:pt x="581463" y="1756901"/>
                  <a:pt x="589280" y="1747520"/>
                </a:cubicBezTo>
                <a:cubicBezTo>
                  <a:pt x="598478" y="1736482"/>
                  <a:pt x="611790" y="1728995"/>
                  <a:pt x="619760" y="1717040"/>
                </a:cubicBezTo>
                <a:cubicBezTo>
                  <a:pt x="625701" y="1708129"/>
                  <a:pt x="625131" y="1696139"/>
                  <a:pt x="629920" y="1686560"/>
                </a:cubicBezTo>
                <a:cubicBezTo>
                  <a:pt x="646853" y="1652693"/>
                  <a:pt x="650240" y="1656080"/>
                  <a:pt x="680720" y="1635760"/>
                </a:cubicBezTo>
                <a:cubicBezTo>
                  <a:pt x="701127" y="1605149"/>
                  <a:pt x="705891" y="1600733"/>
                  <a:pt x="721360" y="1564640"/>
                </a:cubicBezTo>
                <a:cubicBezTo>
                  <a:pt x="725579" y="1554796"/>
                  <a:pt x="726319" y="1543522"/>
                  <a:pt x="731520" y="1534160"/>
                </a:cubicBezTo>
                <a:cubicBezTo>
                  <a:pt x="743380" y="1512812"/>
                  <a:pt x="764437" y="1496368"/>
                  <a:pt x="772160" y="1473200"/>
                </a:cubicBezTo>
                <a:cubicBezTo>
                  <a:pt x="778933" y="1452880"/>
                  <a:pt x="774658" y="1424121"/>
                  <a:pt x="792480" y="1412240"/>
                </a:cubicBezTo>
                <a:cubicBezTo>
                  <a:pt x="802640" y="1405467"/>
                  <a:pt x="813579" y="1399737"/>
                  <a:pt x="822960" y="1391920"/>
                </a:cubicBezTo>
                <a:cubicBezTo>
                  <a:pt x="833998" y="1382722"/>
                  <a:pt x="841485" y="1369410"/>
                  <a:pt x="853440" y="1361440"/>
                </a:cubicBezTo>
                <a:cubicBezTo>
                  <a:pt x="862351" y="1355499"/>
                  <a:pt x="873760" y="1354667"/>
                  <a:pt x="883920" y="1351280"/>
                </a:cubicBezTo>
                <a:cubicBezTo>
                  <a:pt x="890693" y="1341120"/>
                  <a:pt x="895606" y="1329434"/>
                  <a:pt x="904240" y="1320800"/>
                </a:cubicBezTo>
                <a:cubicBezTo>
                  <a:pt x="933357" y="1291683"/>
                  <a:pt x="932146" y="1306847"/>
                  <a:pt x="965200" y="1290320"/>
                </a:cubicBezTo>
                <a:cubicBezTo>
                  <a:pt x="976122" y="1284859"/>
                  <a:pt x="985078" y="1276058"/>
                  <a:pt x="995680" y="1270000"/>
                </a:cubicBezTo>
                <a:cubicBezTo>
                  <a:pt x="1008830" y="1262486"/>
                  <a:pt x="1023170" y="1257194"/>
                  <a:pt x="1036320" y="1249680"/>
                </a:cubicBezTo>
                <a:cubicBezTo>
                  <a:pt x="1046922" y="1243622"/>
                  <a:pt x="1055878" y="1234821"/>
                  <a:pt x="1066800" y="1229360"/>
                </a:cubicBezTo>
                <a:cubicBezTo>
                  <a:pt x="1076379" y="1224571"/>
                  <a:pt x="1087701" y="1223989"/>
                  <a:pt x="1097280" y="1219200"/>
                </a:cubicBezTo>
                <a:cubicBezTo>
                  <a:pt x="1108202" y="1213739"/>
                  <a:pt x="1116838" y="1204341"/>
                  <a:pt x="1127760" y="1198880"/>
                </a:cubicBezTo>
                <a:cubicBezTo>
                  <a:pt x="1137339" y="1194091"/>
                  <a:pt x="1148661" y="1193509"/>
                  <a:pt x="1158240" y="1188720"/>
                </a:cubicBezTo>
                <a:cubicBezTo>
                  <a:pt x="1169162" y="1183259"/>
                  <a:pt x="1177562" y="1173359"/>
                  <a:pt x="1188720" y="1168400"/>
                </a:cubicBezTo>
                <a:cubicBezTo>
                  <a:pt x="1220523" y="1154265"/>
                  <a:pt x="1256544" y="1146364"/>
                  <a:pt x="1290320" y="1137920"/>
                </a:cubicBezTo>
                <a:cubicBezTo>
                  <a:pt x="1300480" y="1131147"/>
                  <a:pt x="1309878" y="1123061"/>
                  <a:pt x="1320800" y="1117600"/>
                </a:cubicBezTo>
                <a:cubicBezTo>
                  <a:pt x="1333711" y="1111144"/>
                  <a:pt x="1381069" y="1099450"/>
                  <a:pt x="1391920" y="1097280"/>
                </a:cubicBezTo>
                <a:cubicBezTo>
                  <a:pt x="1459877" y="1083689"/>
                  <a:pt x="1486660" y="1084049"/>
                  <a:pt x="1564640" y="1076960"/>
                </a:cubicBezTo>
                <a:cubicBezTo>
                  <a:pt x="1578187" y="1073573"/>
                  <a:pt x="1591365" y="1067960"/>
                  <a:pt x="1605280" y="1066800"/>
                </a:cubicBezTo>
                <a:cubicBezTo>
                  <a:pt x="1801143" y="1050478"/>
                  <a:pt x="1774354" y="1054015"/>
                  <a:pt x="1940560" y="1066800"/>
                </a:cubicBezTo>
                <a:cubicBezTo>
                  <a:pt x="2027911" y="1125034"/>
                  <a:pt x="1917392" y="1055216"/>
                  <a:pt x="2001520" y="1097280"/>
                </a:cubicBezTo>
                <a:cubicBezTo>
                  <a:pt x="2012442" y="1102741"/>
                  <a:pt x="2020842" y="1112641"/>
                  <a:pt x="2032000" y="1117600"/>
                </a:cubicBezTo>
                <a:lnTo>
                  <a:pt x="2123440" y="1148080"/>
                </a:lnTo>
                <a:lnTo>
                  <a:pt x="2153920" y="1158240"/>
                </a:lnTo>
                <a:cubicBezTo>
                  <a:pt x="2164080" y="1161627"/>
                  <a:pt x="2173836" y="1166639"/>
                  <a:pt x="2184400" y="1168400"/>
                </a:cubicBezTo>
                <a:cubicBezTo>
                  <a:pt x="2204720" y="1171787"/>
                  <a:pt x="2225375" y="1173564"/>
                  <a:pt x="2245360" y="1178560"/>
                </a:cubicBezTo>
                <a:cubicBezTo>
                  <a:pt x="2266140" y="1183755"/>
                  <a:pt x="2286000" y="1192107"/>
                  <a:pt x="2306320" y="1198880"/>
                </a:cubicBezTo>
                <a:lnTo>
                  <a:pt x="2336800" y="1209040"/>
                </a:lnTo>
                <a:lnTo>
                  <a:pt x="2367280" y="1219200"/>
                </a:lnTo>
                <a:cubicBezTo>
                  <a:pt x="2421467" y="1215813"/>
                  <a:pt x="2475846" y="1214724"/>
                  <a:pt x="2529840" y="1209040"/>
                </a:cubicBezTo>
                <a:cubicBezTo>
                  <a:pt x="2540491" y="1207919"/>
                  <a:pt x="2549818" y="1200980"/>
                  <a:pt x="2560320" y="1198880"/>
                </a:cubicBezTo>
                <a:cubicBezTo>
                  <a:pt x="2583802" y="1194184"/>
                  <a:pt x="2607818" y="1192657"/>
                  <a:pt x="2631440" y="1188720"/>
                </a:cubicBezTo>
                <a:cubicBezTo>
                  <a:pt x="2648474" y="1185881"/>
                  <a:pt x="2665105" y="1180702"/>
                  <a:pt x="2682240" y="1178560"/>
                </a:cubicBezTo>
                <a:cubicBezTo>
                  <a:pt x="2719358" y="1173920"/>
                  <a:pt x="2756849" y="1172771"/>
                  <a:pt x="2794000" y="1168400"/>
                </a:cubicBezTo>
                <a:cubicBezTo>
                  <a:pt x="2814459" y="1165993"/>
                  <a:pt x="2834567" y="1161153"/>
                  <a:pt x="2854960" y="1158240"/>
                </a:cubicBezTo>
                <a:cubicBezTo>
                  <a:pt x="2881990" y="1154379"/>
                  <a:pt x="2909147" y="1151467"/>
                  <a:pt x="2936240" y="1148080"/>
                </a:cubicBezTo>
                <a:cubicBezTo>
                  <a:pt x="2997200" y="1151467"/>
                  <a:pt x="3058537" y="1150667"/>
                  <a:pt x="3119120" y="1158240"/>
                </a:cubicBezTo>
                <a:cubicBezTo>
                  <a:pt x="3140374" y="1160897"/>
                  <a:pt x="3158792" y="1176195"/>
                  <a:pt x="3180080" y="1178560"/>
                </a:cubicBezTo>
                <a:lnTo>
                  <a:pt x="3271520" y="1188720"/>
                </a:lnTo>
                <a:lnTo>
                  <a:pt x="3332480" y="1209040"/>
                </a:lnTo>
                <a:cubicBezTo>
                  <a:pt x="3368362" y="1221001"/>
                  <a:pt x="3407572" y="1234937"/>
                  <a:pt x="3444240" y="1239520"/>
                </a:cubicBezTo>
                <a:lnTo>
                  <a:pt x="3525520" y="1249680"/>
                </a:lnTo>
                <a:cubicBezTo>
                  <a:pt x="3633893" y="1246293"/>
                  <a:pt x="3742390" y="1245706"/>
                  <a:pt x="3850640" y="1239520"/>
                </a:cubicBezTo>
                <a:cubicBezTo>
                  <a:pt x="3861332" y="1238909"/>
                  <a:pt x="3871541" y="1234149"/>
                  <a:pt x="3881120" y="1229360"/>
                </a:cubicBezTo>
                <a:cubicBezTo>
                  <a:pt x="3892042" y="1223899"/>
                  <a:pt x="3901440" y="1215813"/>
                  <a:pt x="3911600" y="1209040"/>
                </a:cubicBezTo>
                <a:cubicBezTo>
                  <a:pt x="3929734" y="991429"/>
                  <a:pt x="3933675" y="997134"/>
                  <a:pt x="3911600" y="680720"/>
                </a:cubicBezTo>
                <a:cubicBezTo>
                  <a:pt x="3910750" y="668539"/>
                  <a:pt x="3897338" y="660842"/>
                  <a:pt x="3891280" y="650240"/>
                </a:cubicBezTo>
                <a:cubicBezTo>
                  <a:pt x="3870056" y="613097"/>
                  <a:pt x="3876432" y="604800"/>
                  <a:pt x="3840480" y="579120"/>
                </a:cubicBezTo>
                <a:cubicBezTo>
                  <a:pt x="3828155" y="570317"/>
                  <a:pt x="3812165" y="567603"/>
                  <a:pt x="3799840" y="558800"/>
                </a:cubicBezTo>
                <a:cubicBezTo>
                  <a:pt x="3788148" y="550449"/>
                  <a:pt x="3781315" y="536290"/>
                  <a:pt x="3769360" y="528320"/>
                </a:cubicBezTo>
                <a:cubicBezTo>
                  <a:pt x="3760449" y="522379"/>
                  <a:pt x="3748724" y="522379"/>
                  <a:pt x="3738880" y="518160"/>
                </a:cubicBezTo>
                <a:cubicBezTo>
                  <a:pt x="3724959" y="512194"/>
                  <a:pt x="3711390" y="505354"/>
                  <a:pt x="3698240" y="497840"/>
                </a:cubicBezTo>
                <a:cubicBezTo>
                  <a:pt x="3687638" y="491782"/>
                  <a:pt x="3677696" y="484617"/>
                  <a:pt x="3667760" y="477520"/>
                </a:cubicBezTo>
                <a:cubicBezTo>
                  <a:pt x="3653981" y="467678"/>
                  <a:pt x="3641822" y="455441"/>
                  <a:pt x="3627120" y="447040"/>
                </a:cubicBezTo>
                <a:cubicBezTo>
                  <a:pt x="3609879" y="437188"/>
                  <a:pt x="3572496" y="433318"/>
                  <a:pt x="3556000" y="426720"/>
                </a:cubicBezTo>
                <a:cubicBezTo>
                  <a:pt x="3534906" y="418283"/>
                  <a:pt x="3514899" y="407273"/>
                  <a:pt x="3495040" y="396240"/>
                </a:cubicBezTo>
                <a:cubicBezTo>
                  <a:pt x="3484366" y="390310"/>
                  <a:pt x="3475993" y="380207"/>
                  <a:pt x="3464560" y="375920"/>
                </a:cubicBezTo>
                <a:cubicBezTo>
                  <a:pt x="3448391" y="369857"/>
                  <a:pt x="3430617" y="369506"/>
                  <a:pt x="3413760" y="365760"/>
                </a:cubicBezTo>
                <a:cubicBezTo>
                  <a:pt x="3242721" y="327751"/>
                  <a:pt x="3478410" y="379382"/>
                  <a:pt x="3342640" y="345440"/>
                </a:cubicBezTo>
                <a:cubicBezTo>
                  <a:pt x="3325887" y="341252"/>
                  <a:pt x="3308593" y="339468"/>
                  <a:pt x="3291840" y="335280"/>
                </a:cubicBezTo>
                <a:cubicBezTo>
                  <a:pt x="3281450" y="332683"/>
                  <a:pt x="3271658" y="328062"/>
                  <a:pt x="3261360" y="325120"/>
                </a:cubicBezTo>
                <a:cubicBezTo>
                  <a:pt x="3153876" y="294410"/>
                  <a:pt x="3304627" y="342929"/>
                  <a:pt x="3159760" y="294640"/>
                </a:cubicBezTo>
                <a:lnTo>
                  <a:pt x="3129280" y="284480"/>
                </a:lnTo>
                <a:cubicBezTo>
                  <a:pt x="3119120" y="281093"/>
                  <a:pt x="3107711" y="280261"/>
                  <a:pt x="3098800" y="274320"/>
                </a:cubicBezTo>
                <a:cubicBezTo>
                  <a:pt x="3088640" y="267547"/>
                  <a:pt x="3079242" y="259461"/>
                  <a:pt x="3068320" y="254000"/>
                </a:cubicBezTo>
                <a:cubicBezTo>
                  <a:pt x="3058741" y="249211"/>
                  <a:pt x="3047202" y="249041"/>
                  <a:pt x="3037840" y="243840"/>
                </a:cubicBezTo>
                <a:cubicBezTo>
                  <a:pt x="3016492" y="231980"/>
                  <a:pt x="2998723" y="214122"/>
                  <a:pt x="2976880" y="203200"/>
                </a:cubicBezTo>
                <a:cubicBezTo>
                  <a:pt x="2931956" y="180738"/>
                  <a:pt x="2954867" y="186267"/>
                  <a:pt x="2946400" y="172720"/>
                </a:cubicBezTo>
                <a:close/>
              </a:path>
            </a:pathLst>
          </a:cu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xmlns="" id="{913EC04B-2072-4B52-B8B3-E9B48B32CB4D}"/>
              </a:ext>
            </a:extLst>
          </p:cNvPr>
          <p:cNvSpPr/>
          <p:nvPr/>
        </p:nvSpPr>
        <p:spPr>
          <a:xfrm>
            <a:off x="978195" y="3005785"/>
            <a:ext cx="4340242" cy="1342931"/>
          </a:xfrm>
          <a:custGeom>
            <a:avLst/>
            <a:gdLst>
              <a:gd name="connsiteX0" fmla="*/ 1329070 w 4340242"/>
              <a:gd name="connsiteY0" fmla="*/ 35127 h 1342931"/>
              <a:gd name="connsiteX1" fmla="*/ 1031358 w 4340242"/>
              <a:gd name="connsiteY1" fmla="*/ 45759 h 1342931"/>
              <a:gd name="connsiteX2" fmla="*/ 967563 w 4340242"/>
              <a:gd name="connsiteY2" fmla="*/ 56392 h 1342931"/>
              <a:gd name="connsiteX3" fmla="*/ 925033 w 4340242"/>
              <a:gd name="connsiteY3" fmla="*/ 77657 h 1342931"/>
              <a:gd name="connsiteX4" fmla="*/ 861238 w 4340242"/>
              <a:gd name="connsiteY4" fmla="*/ 98922 h 1342931"/>
              <a:gd name="connsiteX5" fmla="*/ 829340 w 4340242"/>
              <a:gd name="connsiteY5" fmla="*/ 109555 h 1342931"/>
              <a:gd name="connsiteX6" fmla="*/ 797442 w 4340242"/>
              <a:gd name="connsiteY6" fmla="*/ 120187 h 1342931"/>
              <a:gd name="connsiteX7" fmla="*/ 744279 w 4340242"/>
              <a:gd name="connsiteY7" fmla="*/ 162717 h 1342931"/>
              <a:gd name="connsiteX8" fmla="*/ 691117 w 4340242"/>
              <a:gd name="connsiteY8" fmla="*/ 205248 h 1342931"/>
              <a:gd name="connsiteX9" fmla="*/ 648586 w 4340242"/>
              <a:gd name="connsiteY9" fmla="*/ 258410 h 1342931"/>
              <a:gd name="connsiteX10" fmla="*/ 616689 w 4340242"/>
              <a:gd name="connsiteY10" fmla="*/ 354103 h 1342931"/>
              <a:gd name="connsiteX11" fmla="*/ 606056 w 4340242"/>
              <a:gd name="connsiteY11" fmla="*/ 386001 h 1342931"/>
              <a:gd name="connsiteX12" fmla="*/ 542261 w 4340242"/>
              <a:gd name="connsiteY12" fmla="*/ 428531 h 1342931"/>
              <a:gd name="connsiteX13" fmla="*/ 510363 w 4340242"/>
              <a:gd name="connsiteY13" fmla="*/ 449796 h 1342931"/>
              <a:gd name="connsiteX14" fmla="*/ 446568 w 4340242"/>
              <a:gd name="connsiteY14" fmla="*/ 481694 h 1342931"/>
              <a:gd name="connsiteX15" fmla="*/ 414670 w 4340242"/>
              <a:gd name="connsiteY15" fmla="*/ 492327 h 1342931"/>
              <a:gd name="connsiteX16" fmla="*/ 318977 w 4340242"/>
              <a:gd name="connsiteY16" fmla="*/ 545489 h 1342931"/>
              <a:gd name="connsiteX17" fmla="*/ 265814 w 4340242"/>
              <a:gd name="connsiteY17" fmla="*/ 577387 h 1342931"/>
              <a:gd name="connsiteX18" fmla="*/ 233917 w 4340242"/>
              <a:gd name="connsiteY18" fmla="*/ 598652 h 1342931"/>
              <a:gd name="connsiteX19" fmla="*/ 202019 w 4340242"/>
              <a:gd name="connsiteY19" fmla="*/ 609285 h 1342931"/>
              <a:gd name="connsiteX20" fmla="*/ 116958 w 4340242"/>
              <a:gd name="connsiteY20" fmla="*/ 683713 h 1342931"/>
              <a:gd name="connsiteX21" fmla="*/ 85061 w 4340242"/>
              <a:gd name="connsiteY21" fmla="*/ 704978 h 1342931"/>
              <a:gd name="connsiteX22" fmla="*/ 63796 w 4340242"/>
              <a:gd name="connsiteY22" fmla="*/ 747508 h 1342931"/>
              <a:gd name="connsiteX23" fmla="*/ 53163 w 4340242"/>
              <a:gd name="connsiteY23" fmla="*/ 779406 h 1342931"/>
              <a:gd name="connsiteX24" fmla="*/ 31898 w 4340242"/>
              <a:gd name="connsiteY24" fmla="*/ 811303 h 1342931"/>
              <a:gd name="connsiteX25" fmla="*/ 0 w 4340242"/>
              <a:gd name="connsiteY25" fmla="*/ 917629 h 1342931"/>
              <a:gd name="connsiteX26" fmla="*/ 10633 w 4340242"/>
              <a:gd name="connsiteY26" fmla="*/ 1066485 h 1342931"/>
              <a:gd name="connsiteX27" fmla="*/ 21265 w 4340242"/>
              <a:gd name="connsiteY27" fmla="*/ 1109015 h 1342931"/>
              <a:gd name="connsiteX28" fmla="*/ 106326 w 4340242"/>
              <a:gd name="connsiteY28" fmla="*/ 1183443 h 1342931"/>
              <a:gd name="connsiteX29" fmla="*/ 180754 w 4340242"/>
              <a:gd name="connsiteY29" fmla="*/ 1236606 h 1342931"/>
              <a:gd name="connsiteX30" fmla="*/ 233917 w 4340242"/>
              <a:gd name="connsiteY30" fmla="*/ 1279136 h 1342931"/>
              <a:gd name="connsiteX31" fmla="*/ 318977 w 4340242"/>
              <a:gd name="connsiteY31" fmla="*/ 1300401 h 1342931"/>
              <a:gd name="connsiteX32" fmla="*/ 361507 w 4340242"/>
              <a:gd name="connsiteY32" fmla="*/ 1321666 h 1342931"/>
              <a:gd name="connsiteX33" fmla="*/ 414670 w 4340242"/>
              <a:gd name="connsiteY33" fmla="*/ 1332299 h 1342931"/>
              <a:gd name="connsiteX34" fmla="*/ 446568 w 4340242"/>
              <a:gd name="connsiteY34" fmla="*/ 1342931 h 1342931"/>
              <a:gd name="connsiteX35" fmla="*/ 733647 w 4340242"/>
              <a:gd name="connsiteY35" fmla="*/ 1332299 h 1342931"/>
              <a:gd name="connsiteX36" fmla="*/ 754912 w 4340242"/>
              <a:gd name="connsiteY36" fmla="*/ 1300401 h 1342931"/>
              <a:gd name="connsiteX37" fmla="*/ 786810 w 4340242"/>
              <a:gd name="connsiteY37" fmla="*/ 1279136 h 1342931"/>
              <a:gd name="connsiteX38" fmla="*/ 829340 w 4340242"/>
              <a:gd name="connsiteY38" fmla="*/ 1204708 h 1342931"/>
              <a:gd name="connsiteX39" fmla="*/ 839972 w 4340242"/>
              <a:gd name="connsiteY39" fmla="*/ 1172810 h 1342931"/>
              <a:gd name="connsiteX40" fmla="*/ 861238 w 4340242"/>
              <a:gd name="connsiteY40" fmla="*/ 1130280 h 1342931"/>
              <a:gd name="connsiteX41" fmla="*/ 903768 w 4340242"/>
              <a:gd name="connsiteY41" fmla="*/ 981424 h 1342931"/>
              <a:gd name="connsiteX42" fmla="*/ 925033 w 4340242"/>
              <a:gd name="connsiteY42" fmla="*/ 938894 h 1342931"/>
              <a:gd name="connsiteX43" fmla="*/ 956931 w 4340242"/>
              <a:gd name="connsiteY43" fmla="*/ 875099 h 1342931"/>
              <a:gd name="connsiteX44" fmla="*/ 1010093 w 4340242"/>
              <a:gd name="connsiteY44" fmla="*/ 779406 h 1342931"/>
              <a:gd name="connsiteX45" fmla="*/ 1052624 w 4340242"/>
              <a:gd name="connsiteY45" fmla="*/ 726243 h 1342931"/>
              <a:gd name="connsiteX46" fmla="*/ 1084521 w 4340242"/>
              <a:gd name="connsiteY46" fmla="*/ 704978 h 1342931"/>
              <a:gd name="connsiteX47" fmla="*/ 1105786 w 4340242"/>
              <a:gd name="connsiteY47" fmla="*/ 673080 h 1342931"/>
              <a:gd name="connsiteX48" fmla="*/ 1169582 w 4340242"/>
              <a:gd name="connsiteY48" fmla="*/ 651815 h 1342931"/>
              <a:gd name="connsiteX49" fmla="*/ 1265275 w 4340242"/>
              <a:gd name="connsiteY49" fmla="*/ 630550 h 1342931"/>
              <a:gd name="connsiteX50" fmla="*/ 1584252 w 4340242"/>
              <a:gd name="connsiteY50" fmla="*/ 609285 h 1342931"/>
              <a:gd name="connsiteX51" fmla="*/ 1669312 w 4340242"/>
              <a:gd name="connsiteY51" fmla="*/ 598652 h 1342931"/>
              <a:gd name="connsiteX52" fmla="*/ 1786270 w 4340242"/>
              <a:gd name="connsiteY52" fmla="*/ 588020 h 1342931"/>
              <a:gd name="connsiteX53" fmla="*/ 1839433 w 4340242"/>
              <a:gd name="connsiteY53" fmla="*/ 577387 h 1342931"/>
              <a:gd name="connsiteX54" fmla="*/ 1871331 w 4340242"/>
              <a:gd name="connsiteY54" fmla="*/ 566755 h 1342931"/>
              <a:gd name="connsiteX55" fmla="*/ 2041452 w 4340242"/>
              <a:gd name="connsiteY55" fmla="*/ 545489 h 1342931"/>
              <a:gd name="connsiteX56" fmla="*/ 2073349 w 4340242"/>
              <a:gd name="connsiteY56" fmla="*/ 534857 h 1342931"/>
              <a:gd name="connsiteX57" fmla="*/ 2264735 w 4340242"/>
              <a:gd name="connsiteY57" fmla="*/ 513592 h 1342931"/>
              <a:gd name="connsiteX58" fmla="*/ 2402958 w 4340242"/>
              <a:gd name="connsiteY58" fmla="*/ 492327 h 1342931"/>
              <a:gd name="connsiteX59" fmla="*/ 4178596 w 4340242"/>
              <a:gd name="connsiteY59" fmla="*/ 481694 h 1342931"/>
              <a:gd name="connsiteX60" fmla="*/ 4210493 w 4340242"/>
              <a:gd name="connsiteY60" fmla="*/ 460429 h 1342931"/>
              <a:gd name="connsiteX61" fmla="*/ 4274289 w 4340242"/>
              <a:gd name="connsiteY61" fmla="*/ 439164 h 1342931"/>
              <a:gd name="connsiteX62" fmla="*/ 4306186 w 4340242"/>
              <a:gd name="connsiteY62" fmla="*/ 407266 h 1342931"/>
              <a:gd name="connsiteX63" fmla="*/ 4338084 w 4340242"/>
              <a:gd name="connsiteY63" fmla="*/ 386001 h 1342931"/>
              <a:gd name="connsiteX64" fmla="*/ 4327452 w 4340242"/>
              <a:gd name="connsiteY64" fmla="*/ 237145 h 1342931"/>
              <a:gd name="connsiteX65" fmla="*/ 4306186 w 4340242"/>
              <a:gd name="connsiteY65" fmla="*/ 205248 h 1342931"/>
              <a:gd name="connsiteX66" fmla="*/ 4253024 w 4340242"/>
              <a:gd name="connsiteY66" fmla="*/ 162717 h 1342931"/>
              <a:gd name="connsiteX67" fmla="*/ 4221126 w 4340242"/>
              <a:gd name="connsiteY67" fmla="*/ 152085 h 1342931"/>
              <a:gd name="connsiteX68" fmla="*/ 4167963 w 4340242"/>
              <a:gd name="connsiteY68" fmla="*/ 141452 h 1342931"/>
              <a:gd name="connsiteX69" fmla="*/ 3136605 w 4340242"/>
              <a:gd name="connsiteY69" fmla="*/ 120187 h 1342931"/>
              <a:gd name="connsiteX70" fmla="*/ 2945219 w 4340242"/>
              <a:gd name="connsiteY70" fmla="*/ 98922 h 1342931"/>
              <a:gd name="connsiteX71" fmla="*/ 2817628 w 4340242"/>
              <a:gd name="connsiteY71" fmla="*/ 67024 h 1342931"/>
              <a:gd name="connsiteX72" fmla="*/ 2243470 w 4340242"/>
              <a:gd name="connsiteY72" fmla="*/ 56392 h 1342931"/>
              <a:gd name="connsiteX73" fmla="*/ 2137145 w 4340242"/>
              <a:gd name="connsiteY73" fmla="*/ 45759 h 1342931"/>
              <a:gd name="connsiteX74" fmla="*/ 2105247 w 4340242"/>
              <a:gd name="connsiteY74" fmla="*/ 35127 h 1342931"/>
              <a:gd name="connsiteX75" fmla="*/ 1998921 w 4340242"/>
              <a:gd name="connsiteY75" fmla="*/ 24494 h 1342931"/>
              <a:gd name="connsiteX76" fmla="*/ 1616149 w 4340242"/>
              <a:gd name="connsiteY76" fmla="*/ 3229 h 1342931"/>
              <a:gd name="connsiteX77" fmla="*/ 1392865 w 4340242"/>
              <a:gd name="connsiteY77" fmla="*/ 13862 h 1342931"/>
              <a:gd name="connsiteX78" fmla="*/ 1329070 w 4340242"/>
              <a:gd name="connsiteY78" fmla="*/ 35127 h 134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340242" h="1342931">
                <a:moveTo>
                  <a:pt x="1329070" y="35127"/>
                </a:moveTo>
                <a:cubicBezTo>
                  <a:pt x="1268819" y="40443"/>
                  <a:pt x="1130487" y="39928"/>
                  <a:pt x="1031358" y="45759"/>
                </a:cubicBezTo>
                <a:cubicBezTo>
                  <a:pt x="1009837" y="47025"/>
                  <a:pt x="988212" y="50197"/>
                  <a:pt x="967563" y="56392"/>
                </a:cubicBezTo>
                <a:cubicBezTo>
                  <a:pt x="952381" y="60947"/>
                  <a:pt x="939749" y="71770"/>
                  <a:pt x="925033" y="77657"/>
                </a:cubicBezTo>
                <a:cubicBezTo>
                  <a:pt x="904221" y="85982"/>
                  <a:pt x="882503" y="91834"/>
                  <a:pt x="861238" y="98922"/>
                </a:cubicBezTo>
                <a:lnTo>
                  <a:pt x="829340" y="109555"/>
                </a:lnTo>
                <a:lnTo>
                  <a:pt x="797442" y="120187"/>
                </a:lnTo>
                <a:cubicBezTo>
                  <a:pt x="699268" y="185637"/>
                  <a:pt x="820031" y="102116"/>
                  <a:pt x="744279" y="162717"/>
                </a:cubicBezTo>
                <a:cubicBezTo>
                  <a:pt x="713575" y="187280"/>
                  <a:pt x="713938" y="176721"/>
                  <a:pt x="691117" y="205248"/>
                </a:cubicBezTo>
                <a:cubicBezTo>
                  <a:pt x="637476" y="272300"/>
                  <a:pt x="699925" y="207074"/>
                  <a:pt x="648586" y="258410"/>
                </a:cubicBezTo>
                <a:lnTo>
                  <a:pt x="616689" y="354103"/>
                </a:lnTo>
                <a:cubicBezTo>
                  <a:pt x="613145" y="364736"/>
                  <a:pt x="615381" y="379784"/>
                  <a:pt x="606056" y="386001"/>
                </a:cubicBezTo>
                <a:lnTo>
                  <a:pt x="542261" y="428531"/>
                </a:lnTo>
                <a:cubicBezTo>
                  <a:pt x="531628" y="435619"/>
                  <a:pt x="522486" y="445755"/>
                  <a:pt x="510363" y="449796"/>
                </a:cubicBezTo>
                <a:cubicBezTo>
                  <a:pt x="430186" y="476523"/>
                  <a:pt x="529014" y="440470"/>
                  <a:pt x="446568" y="481694"/>
                </a:cubicBezTo>
                <a:cubicBezTo>
                  <a:pt x="436543" y="486706"/>
                  <a:pt x="424467" y="486884"/>
                  <a:pt x="414670" y="492327"/>
                </a:cubicBezTo>
                <a:cubicBezTo>
                  <a:pt x="304994" y="553258"/>
                  <a:pt x="391152" y="521432"/>
                  <a:pt x="318977" y="545489"/>
                </a:cubicBezTo>
                <a:cubicBezTo>
                  <a:pt x="277442" y="587026"/>
                  <a:pt x="321025" y="549782"/>
                  <a:pt x="265814" y="577387"/>
                </a:cubicBezTo>
                <a:cubicBezTo>
                  <a:pt x="254384" y="583102"/>
                  <a:pt x="245346" y="592937"/>
                  <a:pt x="233917" y="598652"/>
                </a:cubicBezTo>
                <a:cubicBezTo>
                  <a:pt x="223892" y="603664"/>
                  <a:pt x="212044" y="604273"/>
                  <a:pt x="202019" y="609285"/>
                </a:cubicBezTo>
                <a:cubicBezTo>
                  <a:pt x="138587" y="641001"/>
                  <a:pt x="200104" y="628281"/>
                  <a:pt x="116958" y="683713"/>
                </a:cubicBezTo>
                <a:lnTo>
                  <a:pt x="85061" y="704978"/>
                </a:lnTo>
                <a:cubicBezTo>
                  <a:pt x="77973" y="719155"/>
                  <a:pt x="70040" y="732940"/>
                  <a:pt x="63796" y="747508"/>
                </a:cubicBezTo>
                <a:cubicBezTo>
                  <a:pt x="59381" y="757810"/>
                  <a:pt x="58175" y="769381"/>
                  <a:pt x="53163" y="779406"/>
                </a:cubicBezTo>
                <a:cubicBezTo>
                  <a:pt x="47448" y="790835"/>
                  <a:pt x="37088" y="799626"/>
                  <a:pt x="31898" y="811303"/>
                </a:cubicBezTo>
                <a:cubicBezTo>
                  <a:pt x="17108" y="844581"/>
                  <a:pt x="8836" y="882285"/>
                  <a:pt x="0" y="917629"/>
                </a:cubicBezTo>
                <a:cubicBezTo>
                  <a:pt x="3544" y="967248"/>
                  <a:pt x="5140" y="1017044"/>
                  <a:pt x="10633" y="1066485"/>
                </a:cubicBezTo>
                <a:cubicBezTo>
                  <a:pt x="12247" y="1081009"/>
                  <a:pt x="13159" y="1096856"/>
                  <a:pt x="21265" y="1109015"/>
                </a:cubicBezTo>
                <a:cubicBezTo>
                  <a:pt x="62678" y="1171135"/>
                  <a:pt x="64174" y="1148317"/>
                  <a:pt x="106326" y="1183443"/>
                </a:cubicBezTo>
                <a:cubicBezTo>
                  <a:pt x="245646" y="1299542"/>
                  <a:pt x="23357" y="1131675"/>
                  <a:pt x="180754" y="1236606"/>
                </a:cubicBezTo>
                <a:cubicBezTo>
                  <a:pt x="199636" y="1249194"/>
                  <a:pt x="213312" y="1269626"/>
                  <a:pt x="233917" y="1279136"/>
                </a:cubicBezTo>
                <a:cubicBezTo>
                  <a:pt x="260453" y="1291383"/>
                  <a:pt x="292837" y="1287331"/>
                  <a:pt x="318977" y="1300401"/>
                </a:cubicBezTo>
                <a:cubicBezTo>
                  <a:pt x="333154" y="1307489"/>
                  <a:pt x="346470" y="1316654"/>
                  <a:pt x="361507" y="1321666"/>
                </a:cubicBezTo>
                <a:cubicBezTo>
                  <a:pt x="378652" y="1327381"/>
                  <a:pt x="397138" y="1327916"/>
                  <a:pt x="414670" y="1332299"/>
                </a:cubicBezTo>
                <a:cubicBezTo>
                  <a:pt x="425543" y="1335017"/>
                  <a:pt x="435935" y="1339387"/>
                  <a:pt x="446568" y="1342931"/>
                </a:cubicBezTo>
                <a:cubicBezTo>
                  <a:pt x="542261" y="1339387"/>
                  <a:pt x="638786" y="1345383"/>
                  <a:pt x="733647" y="1332299"/>
                </a:cubicBezTo>
                <a:cubicBezTo>
                  <a:pt x="746306" y="1330553"/>
                  <a:pt x="745876" y="1309437"/>
                  <a:pt x="754912" y="1300401"/>
                </a:cubicBezTo>
                <a:cubicBezTo>
                  <a:pt x="763948" y="1291365"/>
                  <a:pt x="776177" y="1286224"/>
                  <a:pt x="786810" y="1279136"/>
                </a:cubicBezTo>
                <a:cubicBezTo>
                  <a:pt x="811187" y="1205999"/>
                  <a:pt x="777844" y="1294827"/>
                  <a:pt x="829340" y="1204708"/>
                </a:cubicBezTo>
                <a:cubicBezTo>
                  <a:pt x="834901" y="1194977"/>
                  <a:pt x="835557" y="1183112"/>
                  <a:pt x="839972" y="1172810"/>
                </a:cubicBezTo>
                <a:cubicBezTo>
                  <a:pt x="846216" y="1158241"/>
                  <a:pt x="854149" y="1144457"/>
                  <a:pt x="861238" y="1130280"/>
                </a:cubicBezTo>
                <a:cubicBezTo>
                  <a:pt x="868051" y="1103029"/>
                  <a:pt x="888515" y="1011929"/>
                  <a:pt x="903768" y="981424"/>
                </a:cubicBezTo>
                <a:cubicBezTo>
                  <a:pt x="910856" y="967247"/>
                  <a:pt x="918789" y="953462"/>
                  <a:pt x="925033" y="938894"/>
                </a:cubicBezTo>
                <a:cubicBezTo>
                  <a:pt x="951444" y="877266"/>
                  <a:pt x="916064" y="936396"/>
                  <a:pt x="956931" y="875099"/>
                </a:cubicBezTo>
                <a:cubicBezTo>
                  <a:pt x="975645" y="818955"/>
                  <a:pt x="961346" y="852527"/>
                  <a:pt x="1010093" y="779406"/>
                </a:cubicBezTo>
                <a:cubicBezTo>
                  <a:pt x="1025885" y="755718"/>
                  <a:pt x="1030977" y="743560"/>
                  <a:pt x="1052624" y="726243"/>
                </a:cubicBezTo>
                <a:cubicBezTo>
                  <a:pt x="1062602" y="718260"/>
                  <a:pt x="1073889" y="712066"/>
                  <a:pt x="1084521" y="704978"/>
                </a:cubicBezTo>
                <a:cubicBezTo>
                  <a:pt x="1091609" y="694345"/>
                  <a:pt x="1094950" y="679853"/>
                  <a:pt x="1105786" y="673080"/>
                </a:cubicBezTo>
                <a:cubicBezTo>
                  <a:pt x="1124794" y="661200"/>
                  <a:pt x="1148317" y="658904"/>
                  <a:pt x="1169582" y="651815"/>
                </a:cubicBezTo>
                <a:cubicBezTo>
                  <a:pt x="1221937" y="634363"/>
                  <a:pt x="1190413" y="643026"/>
                  <a:pt x="1265275" y="630550"/>
                </a:cubicBezTo>
                <a:cubicBezTo>
                  <a:pt x="1390558" y="588786"/>
                  <a:pt x="1264258" y="627570"/>
                  <a:pt x="1584252" y="609285"/>
                </a:cubicBezTo>
                <a:cubicBezTo>
                  <a:pt x="1612779" y="607655"/>
                  <a:pt x="1640895" y="601643"/>
                  <a:pt x="1669312" y="598652"/>
                </a:cubicBezTo>
                <a:cubicBezTo>
                  <a:pt x="1708244" y="594554"/>
                  <a:pt x="1747284" y="591564"/>
                  <a:pt x="1786270" y="588020"/>
                </a:cubicBezTo>
                <a:cubicBezTo>
                  <a:pt x="1803991" y="584476"/>
                  <a:pt x="1821901" y="581770"/>
                  <a:pt x="1839433" y="577387"/>
                </a:cubicBezTo>
                <a:cubicBezTo>
                  <a:pt x="1850306" y="574669"/>
                  <a:pt x="1860260" y="568503"/>
                  <a:pt x="1871331" y="566755"/>
                </a:cubicBezTo>
                <a:cubicBezTo>
                  <a:pt x="1927780" y="557842"/>
                  <a:pt x="2041452" y="545489"/>
                  <a:pt x="2041452" y="545489"/>
                </a:cubicBezTo>
                <a:cubicBezTo>
                  <a:pt x="2052084" y="541945"/>
                  <a:pt x="2062322" y="536862"/>
                  <a:pt x="2073349" y="534857"/>
                </a:cubicBezTo>
                <a:cubicBezTo>
                  <a:pt x="2110151" y="528166"/>
                  <a:pt x="2234189" y="516646"/>
                  <a:pt x="2264735" y="513592"/>
                </a:cubicBezTo>
                <a:cubicBezTo>
                  <a:pt x="2306689" y="505201"/>
                  <a:pt x="2361989" y="492795"/>
                  <a:pt x="2402958" y="492327"/>
                </a:cubicBezTo>
                <a:lnTo>
                  <a:pt x="4178596" y="481694"/>
                </a:lnTo>
                <a:cubicBezTo>
                  <a:pt x="4189228" y="474606"/>
                  <a:pt x="4198816" y="465619"/>
                  <a:pt x="4210493" y="460429"/>
                </a:cubicBezTo>
                <a:cubicBezTo>
                  <a:pt x="4230977" y="451325"/>
                  <a:pt x="4274289" y="439164"/>
                  <a:pt x="4274289" y="439164"/>
                </a:cubicBezTo>
                <a:cubicBezTo>
                  <a:pt x="4284921" y="428531"/>
                  <a:pt x="4294635" y="416892"/>
                  <a:pt x="4306186" y="407266"/>
                </a:cubicBezTo>
                <a:cubicBezTo>
                  <a:pt x="4316003" y="399085"/>
                  <a:pt x="4336499" y="398681"/>
                  <a:pt x="4338084" y="386001"/>
                </a:cubicBezTo>
                <a:cubicBezTo>
                  <a:pt x="4344254" y="336640"/>
                  <a:pt x="4336097" y="286133"/>
                  <a:pt x="4327452" y="237145"/>
                </a:cubicBezTo>
                <a:cubicBezTo>
                  <a:pt x="4325231" y="224561"/>
                  <a:pt x="4314169" y="215226"/>
                  <a:pt x="4306186" y="205248"/>
                </a:cubicBezTo>
                <a:cubicBezTo>
                  <a:pt x="4292999" y="188764"/>
                  <a:pt x="4271447" y="171929"/>
                  <a:pt x="4253024" y="162717"/>
                </a:cubicBezTo>
                <a:cubicBezTo>
                  <a:pt x="4242999" y="157705"/>
                  <a:pt x="4231999" y="154803"/>
                  <a:pt x="4221126" y="152085"/>
                </a:cubicBezTo>
                <a:cubicBezTo>
                  <a:pt x="4203594" y="147702"/>
                  <a:pt x="4186027" y="141983"/>
                  <a:pt x="4167963" y="141452"/>
                </a:cubicBezTo>
                <a:lnTo>
                  <a:pt x="3136605" y="120187"/>
                </a:lnTo>
                <a:cubicBezTo>
                  <a:pt x="3119091" y="118436"/>
                  <a:pt x="2971567" y="104568"/>
                  <a:pt x="2945219" y="98922"/>
                </a:cubicBezTo>
                <a:cubicBezTo>
                  <a:pt x="2871364" y="83096"/>
                  <a:pt x="2893539" y="69554"/>
                  <a:pt x="2817628" y="67024"/>
                </a:cubicBezTo>
                <a:cubicBezTo>
                  <a:pt x="2626315" y="60647"/>
                  <a:pt x="2434856" y="59936"/>
                  <a:pt x="2243470" y="56392"/>
                </a:cubicBezTo>
                <a:cubicBezTo>
                  <a:pt x="2208028" y="52848"/>
                  <a:pt x="2172349" y="51175"/>
                  <a:pt x="2137145" y="45759"/>
                </a:cubicBezTo>
                <a:cubicBezTo>
                  <a:pt x="2126068" y="44055"/>
                  <a:pt x="2116324" y="36831"/>
                  <a:pt x="2105247" y="35127"/>
                </a:cubicBezTo>
                <a:cubicBezTo>
                  <a:pt x="2070042" y="29711"/>
                  <a:pt x="2034363" y="28038"/>
                  <a:pt x="1998921" y="24494"/>
                </a:cubicBezTo>
                <a:cubicBezTo>
                  <a:pt x="1852022" y="-12229"/>
                  <a:pt x="1926637" y="3229"/>
                  <a:pt x="1616149" y="3229"/>
                </a:cubicBezTo>
                <a:cubicBezTo>
                  <a:pt x="1541637" y="3229"/>
                  <a:pt x="1467293" y="10318"/>
                  <a:pt x="1392865" y="13862"/>
                </a:cubicBezTo>
                <a:cubicBezTo>
                  <a:pt x="1334788" y="25477"/>
                  <a:pt x="1389321" y="29811"/>
                  <a:pt x="1329070" y="35127"/>
                </a:cubicBezTo>
                <a:close/>
              </a:path>
            </a:pathLst>
          </a:cu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44C61E7-DE1C-430A-93B2-06909DA0B61A}"/>
              </a:ext>
            </a:extLst>
          </p:cNvPr>
          <p:cNvSpPr txBox="1"/>
          <p:nvPr/>
        </p:nvSpPr>
        <p:spPr>
          <a:xfrm>
            <a:off x="205465" y="4041977"/>
            <a:ext cx="10648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OPEN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xmlns="" id="{D0471531-1183-4737-9621-A3E7BFB1D9F1}"/>
              </a:ext>
            </a:extLst>
          </p:cNvPr>
          <p:cNvSpPr/>
          <p:nvPr/>
        </p:nvSpPr>
        <p:spPr>
          <a:xfrm>
            <a:off x="2116371" y="3474054"/>
            <a:ext cx="3467874" cy="2130589"/>
          </a:xfrm>
          <a:custGeom>
            <a:avLst/>
            <a:gdLst>
              <a:gd name="connsiteX0" fmla="*/ 3168502 w 3467874"/>
              <a:gd name="connsiteY0" fmla="*/ 57240 h 2130589"/>
              <a:gd name="connsiteX1" fmla="*/ 1648046 w 3467874"/>
              <a:gd name="connsiteY1" fmla="*/ 25342 h 2130589"/>
              <a:gd name="connsiteX2" fmla="*/ 1594883 w 3467874"/>
              <a:gd name="connsiteY2" fmla="*/ 14710 h 2130589"/>
              <a:gd name="connsiteX3" fmla="*/ 1105786 w 3467874"/>
              <a:gd name="connsiteY3" fmla="*/ 35975 h 2130589"/>
              <a:gd name="connsiteX4" fmla="*/ 1010093 w 3467874"/>
              <a:gd name="connsiteY4" fmla="*/ 67873 h 2130589"/>
              <a:gd name="connsiteX5" fmla="*/ 978195 w 3467874"/>
              <a:gd name="connsiteY5" fmla="*/ 78505 h 2130589"/>
              <a:gd name="connsiteX6" fmla="*/ 914400 w 3467874"/>
              <a:gd name="connsiteY6" fmla="*/ 89138 h 2130589"/>
              <a:gd name="connsiteX7" fmla="*/ 765544 w 3467874"/>
              <a:gd name="connsiteY7" fmla="*/ 110403 h 2130589"/>
              <a:gd name="connsiteX8" fmla="*/ 680483 w 3467874"/>
              <a:gd name="connsiteY8" fmla="*/ 121035 h 2130589"/>
              <a:gd name="connsiteX9" fmla="*/ 606055 w 3467874"/>
              <a:gd name="connsiteY9" fmla="*/ 131668 h 2130589"/>
              <a:gd name="connsiteX10" fmla="*/ 382772 w 3467874"/>
              <a:gd name="connsiteY10" fmla="*/ 152933 h 2130589"/>
              <a:gd name="connsiteX11" fmla="*/ 350874 w 3467874"/>
              <a:gd name="connsiteY11" fmla="*/ 163566 h 2130589"/>
              <a:gd name="connsiteX12" fmla="*/ 233916 w 3467874"/>
              <a:gd name="connsiteY12" fmla="*/ 184831 h 2130589"/>
              <a:gd name="connsiteX13" fmla="*/ 159488 w 3467874"/>
              <a:gd name="connsiteY13" fmla="*/ 206096 h 2130589"/>
              <a:gd name="connsiteX14" fmla="*/ 95693 w 3467874"/>
              <a:gd name="connsiteY14" fmla="*/ 259259 h 2130589"/>
              <a:gd name="connsiteX15" fmla="*/ 74427 w 3467874"/>
              <a:gd name="connsiteY15" fmla="*/ 291156 h 2130589"/>
              <a:gd name="connsiteX16" fmla="*/ 63795 w 3467874"/>
              <a:gd name="connsiteY16" fmla="*/ 354952 h 2130589"/>
              <a:gd name="connsiteX17" fmla="*/ 42530 w 3467874"/>
              <a:gd name="connsiteY17" fmla="*/ 397482 h 2130589"/>
              <a:gd name="connsiteX18" fmla="*/ 21265 w 3467874"/>
              <a:gd name="connsiteY18" fmla="*/ 450645 h 2130589"/>
              <a:gd name="connsiteX19" fmla="*/ 0 w 3467874"/>
              <a:gd name="connsiteY19" fmla="*/ 620766 h 2130589"/>
              <a:gd name="connsiteX20" fmla="*/ 10632 w 3467874"/>
              <a:gd name="connsiteY20" fmla="*/ 844049 h 2130589"/>
              <a:gd name="connsiteX21" fmla="*/ 31897 w 3467874"/>
              <a:gd name="connsiteY21" fmla="*/ 1024803 h 2130589"/>
              <a:gd name="connsiteX22" fmla="*/ 42530 w 3467874"/>
              <a:gd name="connsiteY22" fmla="*/ 1173659 h 2130589"/>
              <a:gd name="connsiteX23" fmla="*/ 53162 w 3467874"/>
              <a:gd name="connsiteY23" fmla="*/ 1205556 h 2130589"/>
              <a:gd name="connsiteX24" fmla="*/ 63795 w 3467874"/>
              <a:gd name="connsiteY24" fmla="*/ 1279984 h 2130589"/>
              <a:gd name="connsiteX25" fmla="*/ 85060 w 3467874"/>
              <a:gd name="connsiteY25" fmla="*/ 1311882 h 2130589"/>
              <a:gd name="connsiteX26" fmla="*/ 106325 w 3467874"/>
              <a:gd name="connsiteY26" fmla="*/ 1354412 h 2130589"/>
              <a:gd name="connsiteX27" fmla="*/ 116958 w 3467874"/>
              <a:gd name="connsiteY27" fmla="*/ 1386310 h 2130589"/>
              <a:gd name="connsiteX28" fmla="*/ 159488 w 3467874"/>
              <a:gd name="connsiteY28" fmla="*/ 1450105 h 2130589"/>
              <a:gd name="connsiteX29" fmla="*/ 233916 w 3467874"/>
              <a:gd name="connsiteY29" fmla="*/ 1545798 h 2130589"/>
              <a:gd name="connsiteX30" fmla="*/ 297711 w 3467874"/>
              <a:gd name="connsiteY30" fmla="*/ 1620226 h 2130589"/>
              <a:gd name="connsiteX31" fmla="*/ 329609 w 3467874"/>
              <a:gd name="connsiteY31" fmla="*/ 1662756 h 2130589"/>
              <a:gd name="connsiteX32" fmla="*/ 510362 w 3467874"/>
              <a:gd name="connsiteY32" fmla="*/ 1822245 h 2130589"/>
              <a:gd name="connsiteX33" fmla="*/ 595423 w 3467874"/>
              <a:gd name="connsiteY33" fmla="*/ 1875408 h 2130589"/>
              <a:gd name="connsiteX34" fmla="*/ 669851 w 3467874"/>
              <a:gd name="connsiteY34" fmla="*/ 1917938 h 2130589"/>
              <a:gd name="connsiteX35" fmla="*/ 776176 w 3467874"/>
              <a:gd name="connsiteY35" fmla="*/ 1960468 h 2130589"/>
              <a:gd name="connsiteX36" fmla="*/ 808074 w 3467874"/>
              <a:gd name="connsiteY36" fmla="*/ 1981733 h 2130589"/>
              <a:gd name="connsiteX37" fmla="*/ 839972 w 3467874"/>
              <a:gd name="connsiteY37" fmla="*/ 1992366 h 2130589"/>
              <a:gd name="connsiteX38" fmla="*/ 882502 w 3467874"/>
              <a:gd name="connsiteY38" fmla="*/ 2013631 h 2130589"/>
              <a:gd name="connsiteX39" fmla="*/ 978195 w 3467874"/>
              <a:gd name="connsiteY39" fmla="*/ 2034896 h 2130589"/>
              <a:gd name="connsiteX40" fmla="*/ 1020725 w 3467874"/>
              <a:gd name="connsiteY40" fmla="*/ 2045528 h 2130589"/>
              <a:gd name="connsiteX41" fmla="*/ 1073888 w 3467874"/>
              <a:gd name="connsiteY41" fmla="*/ 2056161 h 2130589"/>
              <a:gd name="connsiteX42" fmla="*/ 1137683 w 3467874"/>
              <a:gd name="connsiteY42" fmla="*/ 2077426 h 2130589"/>
              <a:gd name="connsiteX43" fmla="*/ 1307804 w 3467874"/>
              <a:gd name="connsiteY43" fmla="*/ 2109324 h 2130589"/>
              <a:gd name="connsiteX44" fmla="*/ 1350334 w 3467874"/>
              <a:gd name="connsiteY44" fmla="*/ 2119956 h 2130589"/>
              <a:gd name="connsiteX45" fmla="*/ 1403497 w 3467874"/>
              <a:gd name="connsiteY45" fmla="*/ 2130589 h 2130589"/>
              <a:gd name="connsiteX46" fmla="*/ 2402958 w 3467874"/>
              <a:gd name="connsiteY46" fmla="*/ 2119956 h 2130589"/>
              <a:gd name="connsiteX47" fmla="*/ 2477386 w 3467874"/>
              <a:gd name="connsiteY47" fmla="*/ 2098691 h 2130589"/>
              <a:gd name="connsiteX48" fmla="*/ 2573079 w 3467874"/>
              <a:gd name="connsiteY48" fmla="*/ 2077426 h 2130589"/>
              <a:gd name="connsiteX49" fmla="*/ 2615609 w 3467874"/>
              <a:gd name="connsiteY49" fmla="*/ 2056161 h 2130589"/>
              <a:gd name="connsiteX50" fmla="*/ 2679404 w 3467874"/>
              <a:gd name="connsiteY50" fmla="*/ 2034896 h 2130589"/>
              <a:gd name="connsiteX51" fmla="*/ 2806995 w 3467874"/>
              <a:gd name="connsiteY51" fmla="*/ 1917938 h 2130589"/>
              <a:gd name="connsiteX52" fmla="*/ 2828260 w 3467874"/>
              <a:gd name="connsiteY52" fmla="*/ 1875408 h 2130589"/>
              <a:gd name="connsiteX53" fmla="*/ 2881423 w 3467874"/>
              <a:gd name="connsiteY53" fmla="*/ 1811612 h 2130589"/>
              <a:gd name="connsiteX54" fmla="*/ 2902688 w 3467874"/>
              <a:gd name="connsiteY54" fmla="*/ 1758449 h 2130589"/>
              <a:gd name="connsiteX55" fmla="*/ 2945218 w 3467874"/>
              <a:gd name="connsiteY55" fmla="*/ 1694654 h 2130589"/>
              <a:gd name="connsiteX56" fmla="*/ 2966483 w 3467874"/>
              <a:gd name="connsiteY56" fmla="*/ 1652124 h 2130589"/>
              <a:gd name="connsiteX57" fmla="*/ 2987748 w 3467874"/>
              <a:gd name="connsiteY57" fmla="*/ 1620226 h 2130589"/>
              <a:gd name="connsiteX58" fmla="*/ 3030279 w 3467874"/>
              <a:gd name="connsiteY58" fmla="*/ 1535166 h 2130589"/>
              <a:gd name="connsiteX59" fmla="*/ 3094074 w 3467874"/>
              <a:gd name="connsiteY59" fmla="*/ 1471370 h 2130589"/>
              <a:gd name="connsiteX60" fmla="*/ 3232297 w 3467874"/>
              <a:gd name="connsiteY60" fmla="*/ 1279984 h 2130589"/>
              <a:gd name="connsiteX61" fmla="*/ 3296093 w 3467874"/>
              <a:gd name="connsiteY61" fmla="*/ 1205556 h 2130589"/>
              <a:gd name="connsiteX62" fmla="*/ 3338623 w 3467874"/>
              <a:gd name="connsiteY62" fmla="*/ 1120496 h 2130589"/>
              <a:gd name="connsiteX63" fmla="*/ 3370521 w 3467874"/>
              <a:gd name="connsiteY63" fmla="*/ 1077966 h 2130589"/>
              <a:gd name="connsiteX64" fmla="*/ 3391786 w 3467874"/>
              <a:gd name="connsiteY64" fmla="*/ 1035435 h 2130589"/>
              <a:gd name="connsiteX65" fmla="*/ 3402418 w 3467874"/>
              <a:gd name="connsiteY65" fmla="*/ 1003538 h 2130589"/>
              <a:gd name="connsiteX66" fmla="*/ 3444948 w 3467874"/>
              <a:gd name="connsiteY66" fmla="*/ 950375 h 2130589"/>
              <a:gd name="connsiteX67" fmla="*/ 3455581 w 3467874"/>
              <a:gd name="connsiteY67" fmla="*/ 812152 h 2130589"/>
              <a:gd name="connsiteX68" fmla="*/ 3423683 w 3467874"/>
              <a:gd name="connsiteY68" fmla="*/ 482542 h 2130589"/>
              <a:gd name="connsiteX69" fmla="*/ 3413051 w 3467874"/>
              <a:gd name="connsiteY69" fmla="*/ 418747 h 2130589"/>
              <a:gd name="connsiteX70" fmla="*/ 3391786 w 3467874"/>
              <a:gd name="connsiteY70" fmla="*/ 386849 h 2130589"/>
              <a:gd name="connsiteX71" fmla="*/ 3381153 w 3467874"/>
              <a:gd name="connsiteY71" fmla="*/ 323054 h 2130589"/>
              <a:gd name="connsiteX72" fmla="*/ 3317358 w 3467874"/>
              <a:gd name="connsiteY72" fmla="*/ 259259 h 2130589"/>
              <a:gd name="connsiteX73" fmla="*/ 3285460 w 3467874"/>
              <a:gd name="connsiteY73" fmla="*/ 195463 h 2130589"/>
              <a:gd name="connsiteX74" fmla="*/ 3253562 w 3467874"/>
              <a:gd name="connsiteY74" fmla="*/ 174198 h 2130589"/>
              <a:gd name="connsiteX75" fmla="*/ 3211032 w 3467874"/>
              <a:gd name="connsiteY75" fmla="*/ 121035 h 2130589"/>
              <a:gd name="connsiteX76" fmla="*/ 3189767 w 3467874"/>
              <a:gd name="connsiteY76" fmla="*/ 89138 h 2130589"/>
              <a:gd name="connsiteX77" fmla="*/ 3157869 w 3467874"/>
              <a:gd name="connsiteY77" fmla="*/ 67873 h 2130589"/>
              <a:gd name="connsiteX78" fmla="*/ 3168502 w 3467874"/>
              <a:gd name="connsiteY78" fmla="*/ 57240 h 213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467874" h="2130589">
                <a:moveTo>
                  <a:pt x="3168502" y="57240"/>
                </a:moveTo>
                <a:cubicBezTo>
                  <a:pt x="2599940" y="-56471"/>
                  <a:pt x="3098319" y="36247"/>
                  <a:pt x="1648046" y="25342"/>
                </a:cubicBezTo>
                <a:cubicBezTo>
                  <a:pt x="1630325" y="21798"/>
                  <a:pt x="1612955" y="14710"/>
                  <a:pt x="1594883" y="14710"/>
                </a:cubicBezTo>
                <a:cubicBezTo>
                  <a:pt x="1234078" y="14710"/>
                  <a:pt x="1302789" y="7831"/>
                  <a:pt x="1105786" y="35975"/>
                </a:cubicBezTo>
                <a:cubicBezTo>
                  <a:pt x="1035041" y="71346"/>
                  <a:pt x="1092536" y="47262"/>
                  <a:pt x="1010093" y="67873"/>
                </a:cubicBezTo>
                <a:cubicBezTo>
                  <a:pt x="999220" y="70591"/>
                  <a:pt x="989136" y="76074"/>
                  <a:pt x="978195" y="78505"/>
                </a:cubicBezTo>
                <a:cubicBezTo>
                  <a:pt x="957150" y="83182"/>
                  <a:pt x="935720" y="85940"/>
                  <a:pt x="914400" y="89138"/>
                </a:cubicBezTo>
                <a:lnTo>
                  <a:pt x="765544" y="110403"/>
                </a:lnTo>
                <a:lnTo>
                  <a:pt x="680483" y="121035"/>
                </a:lnTo>
                <a:cubicBezTo>
                  <a:pt x="655642" y="124347"/>
                  <a:pt x="630992" y="129174"/>
                  <a:pt x="606055" y="131668"/>
                </a:cubicBezTo>
                <a:cubicBezTo>
                  <a:pt x="285385" y="163736"/>
                  <a:pt x="608884" y="124670"/>
                  <a:pt x="382772" y="152933"/>
                </a:cubicBezTo>
                <a:cubicBezTo>
                  <a:pt x="372139" y="156477"/>
                  <a:pt x="361747" y="160848"/>
                  <a:pt x="350874" y="163566"/>
                </a:cubicBezTo>
                <a:cubicBezTo>
                  <a:pt x="305285" y="174963"/>
                  <a:pt x="281284" y="175357"/>
                  <a:pt x="233916" y="184831"/>
                </a:cubicBezTo>
                <a:cubicBezTo>
                  <a:pt x="222556" y="187103"/>
                  <a:pt x="173003" y="199339"/>
                  <a:pt x="159488" y="206096"/>
                </a:cubicBezTo>
                <a:cubicBezTo>
                  <a:pt x="135589" y="218046"/>
                  <a:pt x="112492" y="239101"/>
                  <a:pt x="95693" y="259259"/>
                </a:cubicBezTo>
                <a:cubicBezTo>
                  <a:pt x="87512" y="269076"/>
                  <a:pt x="81516" y="280524"/>
                  <a:pt x="74427" y="291156"/>
                </a:cubicBezTo>
                <a:cubicBezTo>
                  <a:pt x="70883" y="312421"/>
                  <a:pt x="69990" y="334303"/>
                  <a:pt x="63795" y="354952"/>
                </a:cubicBezTo>
                <a:cubicBezTo>
                  <a:pt x="59241" y="370134"/>
                  <a:pt x="48967" y="382998"/>
                  <a:pt x="42530" y="397482"/>
                </a:cubicBezTo>
                <a:cubicBezTo>
                  <a:pt x="34778" y="414923"/>
                  <a:pt x="28353" y="432924"/>
                  <a:pt x="21265" y="450645"/>
                </a:cubicBezTo>
                <a:cubicBezTo>
                  <a:pt x="12509" y="503176"/>
                  <a:pt x="0" y="569647"/>
                  <a:pt x="0" y="620766"/>
                </a:cubicBezTo>
                <a:cubicBezTo>
                  <a:pt x="0" y="695278"/>
                  <a:pt x="6124" y="769673"/>
                  <a:pt x="10632" y="844049"/>
                </a:cubicBezTo>
                <a:cubicBezTo>
                  <a:pt x="18017" y="965905"/>
                  <a:pt x="14906" y="939846"/>
                  <a:pt x="31897" y="1024803"/>
                </a:cubicBezTo>
                <a:cubicBezTo>
                  <a:pt x="35441" y="1074422"/>
                  <a:pt x="36718" y="1124255"/>
                  <a:pt x="42530" y="1173659"/>
                </a:cubicBezTo>
                <a:cubicBezTo>
                  <a:pt x="43839" y="1184790"/>
                  <a:pt x="50964" y="1194566"/>
                  <a:pt x="53162" y="1205556"/>
                </a:cubicBezTo>
                <a:cubicBezTo>
                  <a:pt x="58077" y="1230131"/>
                  <a:pt x="56594" y="1255980"/>
                  <a:pt x="63795" y="1279984"/>
                </a:cubicBezTo>
                <a:cubicBezTo>
                  <a:pt x="67467" y="1292224"/>
                  <a:pt x="78720" y="1300787"/>
                  <a:pt x="85060" y="1311882"/>
                </a:cubicBezTo>
                <a:cubicBezTo>
                  <a:pt x="92924" y="1325644"/>
                  <a:pt x="100081" y="1339844"/>
                  <a:pt x="106325" y="1354412"/>
                </a:cubicBezTo>
                <a:cubicBezTo>
                  <a:pt x="110740" y="1364714"/>
                  <a:pt x="111515" y="1376513"/>
                  <a:pt x="116958" y="1386310"/>
                </a:cubicBezTo>
                <a:cubicBezTo>
                  <a:pt x="129370" y="1408651"/>
                  <a:pt x="145311" y="1428840"/>
                  <a:pt x="159488" y="1450105"/>
                </a:cubicBezTo>
                <a:cubicBezTo>
                  <a:pt x="210360" y="1526413"/>
                  <a:pt x="183945" y="1495829"/>
                  <a:pt x="233916" y="1545798"/>
                </a:cubicBezTo>
                <a:cubicBezTo>
                  <a:pt x="275451" y="1628867"/>
                  <a:pt x="228699" y="1551214"/>
                  <a:pt x="297711" y="1620226"/>
                </a:cubicBezTo>
                <a:cubicBezTo>
                  <a:pt x="310242" y="1632757"/>
                  <a:pt x="317635" y="1649693"/>
                  <a:pt x="329609" y="1662756"/>
                </a:cubicBezTo>
                <a:cubicBezTo>
                  <a:pt x="407772" y="1748025"/>
                  <a:pt x="418765" y="1751786"/>
                  <a:pt x="510362" y="1822245"/>
                </a:cubicBezTo>
                <a:cubicBezTo>
                  <a:pt x="583767" y="1878710"/>
                  <a:pt x="520770" y="1832749"/>
                  <a:pt x="595423" y="1875408"/>
                </a:cubicBezTo>
                <a:cubicBezTo>
                  <a:pt x="648807" y="1905914"/>
                  <a:pt x="605599" y="1890401"/>
                  <a:pt x="669851" y="1917938"/>
                </a:cubicBezTo>
                <a:cubicBezTo>
                  <a:pt x="704936" y="1932975"/>
                  <a:pt x="741517" y="1944472"/>
                  <a:pt x="776176" y="1960468"/>
                </a:cubicBezTo>
                <a:cubicBezTo>
                  <a:pt x="787779" y="1965823"/>
                  <a:pt x="796644" y="1976018"/>
                  <a:pt x="808074" y="1981733"/>
                </a:cubicBezTo>
                <a:cubicBezTo>
                  <a:pt x="818099" y="1986745"/>
                  <a:pt x="829670" y="1987951"/>
                  <a:pt x="839972" y="1992366"/>
                </a:cubicBezTo>
                <a:cubicBezTo>
                  <a:pt x="854540" y="1998610"/>
                  <a:pt x="867661" y="2008066"/>
                  <a:pt x="882502" y="2013631"/>
                </a:cubicBezTo>
                <a:cubicBezTo>
                  <a:pt x="901354" y="2020700"/>
                  <a:pt x="961669" y="2031223"/>
                  <a:pt x="978195" y="2034896"/>
                </a:cubicBezTo>
                <a:cubicBezTo>
                  <a:pt x="992460" y="2038066"/>
                  <a:pt x="1006460" y="2042358"/>
                  <a:pt x="1020725" y="2045528"/>
                </a:cubicBezTo>
                <a:cubicBezTo>
                  <a:pt x="1038367" y="2049448"/>
                  <a:pt x="1056453" y="2051406"/>
                  <a:pt x="1073888" y="2056161"/>
                </a:cubicBezTo>
                <a:cubicBezTo>
                  <a:pt x="1095513" y="2062059"/>
                  <a:pt x="1115937" y="2071990"/>
                  <a:pt x="1137683" y="2077426"/>
                </a:cubicBezTo>
                <a:cubicBezTo>
                  <a:pt x="1248808" y="2105207"/>
                  <a:pt x="1218104" y="2091384"/>
                  <a:pt x="1307804" y="2109324"/>
                </a:cubicBezTo>
                <a:cubicBezTo>
                  <a:pt x="1322133" y="2112190"/>
                  <a:pt x="1336069" y="2116786"/>
                  <a:pt x="1350334" y="2119956"/>
                </a:cubicBezTo>
                <a:cubicBezTo>
                  <a:pt x="1367976" y="2123876"/>
                  <a:pt x="1385776" y="2127045"/>
                  <a:pt x="1403497" y="2130589"/>
                </a:cubicBezTo>
                <a:lnTo>
                  <a:pt x="2402958" y="2119956"/>
                </a:lnTo>
                <a:cubicBezTo>
                  <a:pt x="2428749" y="2119190"/>
                  <a:pt x="2452354" y="2104949"/>
                  <a:pt x="2477386" y="2098691"/>
                </a:cubicBezTo>
                <a:cubicBezTo>
                  <a:pt x="2497604" y="2093637"/>
                  <a:pt x="2551243" y="2085614"/>
                  <a:pt x="2573079" y="2077426"/>
                </a:cubicBezTo>
                <a:cubicBezTo>
                  <a:pt x="2587920" y="2071861"/>
                  <a:pt x="2600893" y="2062048"/>
                  <a:pt x="2615609" y="2056161"/>
                </a:cubicBezTo>
                <a:cubicBezTo>
                  <a:pt x="2636421" y="2047836"/>
                  <a:pt x="2679404" y="2034896"/>
                  <a:pt x="2679404" y="2034896"/>
                </a:cubicBezTo>
                <a:cubicBezTo>
                  <a:pt x="2726585" y="2003442"/>
                  <a:pt x="2780812" y="1970304"/>
                  <a:pt x="2806995" y="1917938"/>
                </a:cubicBezTo>
                <a:cubicBezTo>
                  <a:pt x="2814083" y="1903761"/>
                  <a:pt x="2819468" y="1888596"/>
                  <a:pt x="2828260" y="1875408"/>
                </a:cubicBezTo>
                <a:cubicBezTo>
                  <a:pt x="2885017" y="1790271"/>
                  <a:pt x="2802919" y="1952918"/>
                  <a:pt x="2881423" y="1811612"/>
                </a:cubicBezTo>
                <a:cubicBezTo>
                  <a:pt x="2890692" y="1794928"/>
                  <a:pt x="2893549" y="1775205"/>
                  <a:pt x="2902688" y="1758449"/>
                </a:cubicBezTo>
                <a:cubicBezTo>
                  <a:pt x="2914926" y="1736012"/>
                  <a:pt x="2933788" y="1717513"/>
                  <a:pt x="2945218" y="1694654"/>
                </a:cubicBezTo>
                <a:cubicBezTo>
                  <a:pt x="2952306" y="1680477"/>
                  <a:pt x="2958619" y="1665886"/>
                  <a:pt x="2966483" y="1652124"/>
                </a:cubicBezTo>
                <a:cubicBezTo>
                  <a:pt x="2972823" y="1641029"/>
                  <a:pt x="2981629" y="1631444"/>
                  <a:pt x="2987748" y="1620226"/>
                </a:cubicBezTo>
                <a:cubicBezTo>
                  <a:pt x="3002928" y="1592397"/>
                  <a:pt x="3011854" y="1560961"/>
                  <a:pt x="3030279" y="1535166"/>
                </a:cubicBezTo>
                <a:cubicBezTo>
                  <a:pt x="3047759" y="1510694"/>
                  <a:pt x="3076956" y="1496096"/>
                  <a:pt x="3094074" y="1471370"/>
                </a:cubicBezTo>
                <a:cubicBezTo>
                  <a:pt x="3134654" y="1412755"/>
                  <a:pt x="3182311" y="1337111"/>
                  <a:pt x="3232297" y="1279984"/>
                </a:cubicBezTo>
                <a:cubicBezTo>
                  <a:pt x="3264688" y="1242965"/>
                  <a:pt x="3269360" y="1251385"/>
                  <a:pt x="3296093" y="1205556"/>
                </a:cubicBezTo>
                <a:cubicBezTo>
                  <a:pt x="3312066" y="1178174"/>
                  <a:pt x="3319603" y="1145856"/>
                  <a:pt x="3338623" y="1120496"/>
                </a:cubicBezTo>
                <a:cubicBezTo>
                  <a:pt x="3349256" y="1106319"/>
                  <a:pt x="3361129" y="1092993"/>
                  <a:pt x="3370521" y="1077966"/>
                </a:cubicBezTo>
                <a:cubicBezTo>
                  <a:pt x="3378922" y="1064525"/>
                  <a:pt x="3385542" y="1050004"/>
                  <a:pt x="3391786" y="1035435"/>
                </a:cubicBezTo>
                <a:cubicBezTo>
                  <a:pt x="3396201" y="1025134"/>
                  <a:pt x="3396478" y="1013042"/>
                  <a:pt x="3402418" y="1003538"/>
                </a:cubicBezTo>
                <a:cubicBezTo>
                  <a:pt x="3414446" y="984294"/>
                  <a:pt x="3430771" y="968096"/>
                  <a:pt x="3444948" y="950375"/>
                </a:cubicBezTo>
                <a:cubicBezTo>
                  <a:pt x="3448492" y="904301"/>
                  <a:pt x="3455581" y="858362"/>
                  <a:pt x="3455581" y="812152"/>
                </a:cubicBezTo>
                <a:cubicBezTo>
                  <a:pt x="3455581" y="518303"/>
                  <a:pt x="3498602" y="594923"/>
                  <a:pt x="3423683" y="482542"/>
                </a:cubicBezTo>
                <a:cubicBezTo>
                  <a:pt x="3420139" y="461277"/>
                  <a:pt x="3419868" y="439199"/>
                  <a:pt x="3413051" y="418747"/>
                </a:cubicBezTo>
                <a:cubicBezTo>
                  <a:pt x="3409010" y="406624"/>
                  <a:pt x="3395827" y="398972"/>
                  <a:pt x="3391786" y="386849"/>
                </a:cubicBezTo>
                <a:cubicBezTo>
                  <a:pt x="3384969" y="366397"/>
                  <a:pt x="3387970" y="343506"/>
                  <a:pt x="3381153" y="323054"/>
                </a:cubicBezTo>
                <a:cubicBezTo>
                  <a:pt x="3370788" y="291958"/>
                  <a:pt x="3341365" y="277264"/>
                  <a:pt x="3317358" y="259259"/>
                </a:cubicBezTo>
                <a:cubicBezTo>
                  <a:pt x="3308710" y="233317"/>
                  <a:pt x="3306071" y="216074"/>
                  <a:pt x="3285460" y="195463"/>
                </a:cubicBezTo>
                <a:cubicBezTo>
                  <a:pt x="3276424" y="186427"/>
                  <a:pt x="3264195" y="181286"/>
                  <a:pt x="3253562" y="174198"/>
                </a:cubicBezTo>
                <a:cubicBezTo>
                  <a:pt x="3188112" y="76024"/>
                  <a:pt x="3271633" y="196787"/>
                  <a:pt x="3211032" y="121035"/>
                </a:cubicBezTo>
                <a:cubicBezTo>
                  <a:pt x="3203049" y="111057"/>
                  <a:pt x="3198803" y="98174"/>
                  <a:pt x="3189767" y="89138"/>
                </a:cubicBezTo>
                <a:cubicBezTo>
                  <a:pt x="3180731" y="80102"/>
                  <a:pt x="3168502" y="74961"/>
                  <a:pt x="3157869" y="67873"/>
                </a:cubicBezTo>
                <a:lnTo>
                  <a:pt x="3168502" y="57240"/>
                </a:lnTo>
                <a:close/>
              </a:path>
            </a:pathLst>
          </a:custGeom>
          <a:solidFill>
            <a:schemeClr val="bg2">
              <a:lumMod val="9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3B5F15A-7014-4F07-93EF-674812634FF3}"/>
              </a:ext>
            </a:extLst>
          </p:cNvPr>
          <p:cNvSpPr txBox="1"/>
          <p:nvPr/>
        </p:nvSpPr>
        <p:spPr>
          <a:xfrm>
            <a:off x="841176" y="5716860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yet generated nodes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66B65743-C1C2-4C8B-91BD-F562EA2328E0}"/>
              </a:ext>
            </a:extLst>
          </p:cNvPr>
          <p:cNvSpPr/>
          <p:nvPr/>
        </p:nvSpPr>
        <p:spPr>
          <a:xfrm rot="13833683">
            <a:off x="3541951" y="5579652"/>
            <a:ext cx="750584" cy="18996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5FA4DFB-9630-4853-BCB1-A81654FF585E}"/>
              </a:ext>
            </a:extLst>
          </p:cNvPr>
          <p:cNvSpPr txBox="1"/>
          <p:nvPr/>
        </p:nvSpPr>
        <p:spPr>
          <a:xfrm>
            <a:off x="4049406" y="598831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goal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79C7BCD-FE9B-4E6C-B0C6-33A9CAACCBB7}"/>
              </a:ext>
            </a:extLst>
          </p:cNvPr>
          <p:cNvSpPr txBox="1"/>
          <p:nvPr/>
        </p:nvSpPr>
        <p:spPr>
          <a:xfrm>
            <a:off x="7123501" y="2656544"/>
            <a:ext cx="45322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h(s) = h*(s) 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{true cost of the shortest path from 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to 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goal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867D8B-8A8C-47C2-8C18-D28D6BDBE549}"/>
              </a:ext>
            </a:extLst>
          </p:cNvPr>
          <p:cNvSpPr txBox="1"/>
          <p:nvPr/>
        </p:nvSpPr>
        <p:spPr>
          <a:xfrm>
            <a:off x="4745773" y="34659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BC9F30C-6319-4E26-B6A5-E9FB2CF5B667}"/>
              </a:ext>
            </a:extLst>
          </p:cNvPr>
          <p:cNvSpPr txBox="1"/>
          <p:nvPr/>
        </p:nvSpPr>
        <p:spPr>
          <a:xfrm>
            <a:off x="4845932" y="41151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B896CC14-54F0-4B42-8507-6D20AB6FBF0D}"/>
              </a:ext>
            </a:extLst>
          </p:cNvPr>
          <p:cNvSpPr/>
          <p:nvPr/>
        </p:nvSpPr>
        <p:spPr>
          <a:xfrm>
            <a:off x="3627120" y="4775200"/>
            <a:ext cx="1158240" cy="528431"/>
          </a:xfrm>
          <a:custGeom>
            <a:avLst/>
            <a:gdLst>
              <a:gd name="connsiteX0" fmla="*/ 0 w 1158240"/>
              <a:gd name="connsiteY0" fmla="*/ 467360 h 528431"/>
              <a:gd name="connsiteX1" fmla="*/ 853440 w 1158240"/>
              <a:gd name="connsiteY1" fmla="*/ 487680 h 528431"/>
              <a:gd name="connsiteX2" fmla="*/ 1158240 w 1158240"/>
              <a:gd name="connsiteY2" fmla="*/ 0 h 528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240" h="528431">
                <a:moveTo>
                  <a:pt x="0" y="467360"/>
                </a:moveTo>
                <a:cubicBezTo>
                  <a:pt x="330200" y="516466"/>
                  <a:pt x="660400" y="565573"/>
                  <a:pt x="853440" y="487680"/>
                </a:cubicBezTo>
                <a:cubicBezTo>
                  <a:pt x="1046480" y="409787"/>
                  <a:pt x="1102360" y="204893"/>
                  <a:pt x="115824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Same node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7F6AA49-917C-4D6C-AEF9-3BD7DD0E7273}"/>
              </a:ext>
            </a:extLst>
          </p:cNvPr>
          <p:cNvSpPr txBox="1"/>
          <p:nvPr/>
        </p:nvSpPr>
        <p:spPr>
          <a:xfrm>
            <a:off x="5385154" y="3030919"/>
            <a:ext cx="1186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h(J)=15</a:t>
            </a:r>
          </a:p>
          <a:p>
            <a:r>
              <a:rPr lang="en-US" dirty="0">
                <a:solidFill>
                  <a:schemeClr val="accent2"/>
                </a:solidFill>
              </a:rPr>
              <a:t>F(J)=7+15</a:t>
            </a:r>
            <a:r>
              <a:rPr lang="ru-RU" dirty="0">
                <a:solidFill>
                  <a:schemeClr val="accent2"/>
                </a:solidFill>
              </a:rPr>
              <a:t/>
            </a:r>
            <a:br>
              <a:rPr lang="ru-RU" dirty="0">
                <a:solidFill>
                  <a:schemeClr val="accent2"/>
                </a:solidFill>
              </a:rPr>
            </a:br>
            <a:r>
              <a:rPr lang="ru-RU" dirty="0">
                <a:solidFill>
                  <a:schemeClr val="accent2"/>
                </a:solidFill>
              </a:rPr>
              <a:t>=22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0364083-9341-4ABA-8E56-E86D68A33D1B}"/>
              </a:ext>
            </a:extLst>
          </p:cNvPr>
          <p:cNvSpPr txBox="1"/>
          <p:nvPr/>
        </p:nvSpPr>
        <p:spPr>
          <a:xfrm>
            <a:off x="765853" y="4626478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h(H)=11</a:t>
            </a:r>
          </a:p>
          <a:p>
            <a:r>
              <a:rPr lang="en-US" dirty="0">
                <a:solidFill>
                  <a:schemeClr val="accent2"/>
                </a:solidFill>
              </a:rPr>
              <a:t>F(H)=10+11</a:t>
            </a:r>
            <a:r>
              <a:rPr lang="ru-RU" dirty="0">
                <a:solidFill>
                  <a:schemeClr val="accent2"/>
                </a:solidFill>
              </a:rPr>
              <a:t>=</a:t>
            </a:r>
            <a:br>
              <a:rPr lang="ru-RU" dirty="0">
                <a:solidFill>
                  <a:schemeClr val="accent2"/>
                </a:solidFill>
              </a:rPr>
            </a:br>
            <a:r>
              <a:rPr lang="ru-RU" dirty="0">
                <a:solidFill>
                  <a:schemeClr val="accent2"/>
                </a:solidFill>
              </a:rPr>
              <a:t>21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2257823-3503-44DC-BA6F-C16E54CCBFBF}"/>
              </a:ext>
            </a:extLst>
          </p:cNvPr>
          <p:cNvSpPr txBox="1"/>
          <p:nvPr/>
        </p:nvSpPr>
        <p:spPr>
          <a:xfrm>
            <a:off x="3362446" y="34547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F38B4C8-BF36-43DE-ACB6-A2C4862CBB4B}"/>
              </a:ext>
            </a:extLst>
          </p:cNvPr>
          <p:cNvSpPr txBox="1"/>
          <p:nvPr/>
        </p:nvSpPr>
        <p:spPr>
          <a:xfrm>
            <a:off x="3438568" y="41529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2186C38-214F-4D90-8657-195B609208D7}"/>
              </a:ext>
            </a:extLst>
          </p:cNvPr>
          <p:cNvSpPr txBox="1"/>
          <p:nvPr/>
        </p:nvSpPr>
        <p:spPr>
          <a:xfrm>
            <a:off x="3418756" y="47862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AFD2FF14-4D64-4BFC-817B-F52CF11F3B0B}"/>
              </a:ext>
            </a:extLst>
          </p:cNvPr>
          <p:cNvCxnSpPr>
            <a:stCxn id="31" idx="0"/>
            <a:endCxn id="17" idx="3"/>
          </p:cNvCxnSpPr>
          <p:nvPr/>
        </p:nvCxnSpPr>
        <p:spPr>
          <a:xfrm flipV="1">
            <a:off x="1525035" y="3252705"/>
            <a:ext cx="1792066" cy="13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169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Magic oracle heuristic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25</a:t>
            </a:fld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xmlns="" id="{6B2E351F-8C53-4BB9-9EEC-08BA39D64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56" y="1726934"/>
            <a:ext cx="3753944" cy="37452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55E67F5-CB05-4552-9503-D851E827C3C7}"/>
              </a:ext>
            </a:extLst>
          </p:cNvPr>
          <p:cNvSpPr txBox="1"/>
          <p:nvPr/>
        </p:nvSpPr>
        <p:spPr>
          <a:xfrm>
            <a:off x="2338093" y="1914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4B2FE0E-3606-4F10-A4FB-BA97DD8B6627}"/>
              </a:ext>
            </a:extLst>
          </p:cNvPr>
          <p:cNvSpPr txBox="1"/>
          <p:nvPr/>
        </p:nvSpPr>
        <p:spPr>
          <a:xfrm>
            <a:off x="3069613" y="20994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483D2C4-5977-4B44-8560-CD74926016C8}"/>
              </a:ext>
            </a:extLst>
          </p:cNvPr>
          <p:cNvSpPr txBox="1"/>
          <p:nvPr/>
        </p:nvSpPr>
        <p:spPr>
          <a:xfrm>
            <a:off x="4049406" y="1914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D073C7B-8AB6-4D0F-AD04-92DF8B756540}"/>
              </a:ext>
            </a:extLst>
          </p:cNvPr>
          <p:cNvSpPr txBox="1"/>
          <p:nvPr/>
        </p:nvSpPr>
        <p:spPr>
          <a:xfrm>
            <a:off x="2802354" y="2656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C60E7B3-1024-4F16-A15A-833D46DAC8A7}"/>
              </a:ext>
            </a:extLst>
          </p:cNvPr>
          <p:cNvSpPr txBox="1"/>
          <p:nvPr/>
        </p:nvSpPr>
        <p:spPr>
          <a:xfrm>
            <a:off x="1491714" y="26786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AFB900D-A556-4FFC-BBBB-95064F3EAFA2}"/>
              </a:ext>
            </a:extLst>
          </p:cNvPr>
          <p:cNvSpPr txBox="1"/>
          <p:nvPr/>
        </p:nvSpPr>
        <p:spPr>
          <a:xfrm>
            <a:off x="2148327" y="2733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CE75543-179F-47B5-9201-24371243B54D}"/>
              </a:ext>
            </a:extLst>
          </p:cNvPr>
          <p:cNvSpPr txBox="1"/>
          <p:nvPr/>
        </p:nvSpPr>
        <p:spPr>
          <a:xfrm>
            <a:off x="4559476" y="2733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5B960E0-4B6E-4AF3-A5BE-7A28F08FB346}"/>
              </a:ext>
            </a:extLst>
          </p:cNvPr>
          <p:cNvSpPr txBox="1"/>
          <p:nvPr/>
        </p:nvSpPr>
        <p:spPr>
          <a:xfrm>
            <a:off x="3347881" y="2733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148CB30-FE4C-45CC-BFC3-A5F0F9A1A4B9}"/>
              </a:ext>
            </a:extLst>
          </p:cNvPr>
          <p:cNvSpPr txBox="1"/>
          <p:nvPr/>
        </p:nvSpPr>
        <p:spPr>
          <a:xfrm>
            <a:off x="3673750" y="26565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D10A5AA-9138-4689-9CA4-098E5112C62B}"/>
              </a:ext>
            </a:extLst>
          </p:cNvPr>
          <p:cNvSpPr txBox="1"/>
          <p:nvPr/>
        </p:nvSpPr>
        <p:spPr>
          <a:xfrm>
            <a:off x="148638" y="2108335"/>
            <a:ext cx="162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CLOSED</a:t>
            </a:r>
            <a:endParaRPr lang="ru-RU" sz="24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51182C0-1E5F-4985-8A85-F1C9BB7AF785}"/>
              </a:ext>
            </a:extLst>
          </p:cNvPr>
          <p:cNvSpPr txBox="1"/>
          <p:nvPr/>
        </p:nvSpPr>
        <p:spPr>
          <a:xfrm>
            <a:off x="4715128" y="23643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3EBC96D-CD52-4FA7-8374-3154537F9CBF}"/>
              </a:ext>
            </a:extLst>
          </p:cNvPr>
          <p:cNvSpPr txBox="1"/>
          <p:nvPr/>
        </p:nvSpPr>
        <p:spPr>
          <a:xfrm>
            <a:off x="1637781" y="2346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7A1DB6E-40FC-497C-8195-800D2CEA3B26}"/>
              </a:ext>
            </a:extLst>
          </p:cNvPr>
          <p:cNvSpPr txBox="1"/>
          <p:nvPr/>
        </p:nvSpPr>
        <p:spPr>
          <a:xfrm>
            <a:off x="3069613" y="23671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5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B60CF30-CBFC-49D1-9455-860DEA376FB2}"/>
              </a:ext>
            </a:extLst>
          </p:cNvPr>
          <p:cNvSpPr txBox="1"/>
          <p:nvPr/>
        </p:nvSpPr>
        <p:spPr>
          <a:xfrm>
            <a:off x="1168218" y="3051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100B4C9-09A5-4698-8148-D64F64225C32}"/>
              </a:ext>
            </a:extLst>
          </p:cNvPr>
          <p:cNvSpPr txBox="1"/>
          <p:nvPr/>
        </p:nvSpPr>
        <p:spPr>
          <a:xfrm>
            <a:off x="1859335" y="31029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6200733-D920-4215-8B9F-55C9020C3B8E}"/>
              </a:ext>
            </a:extLst>
          </p:cNvPr>
          <p:cNvSpPr txBox="1"/>
          <p:nvPr/>
        </p:nvSpPr>
        <p:spPr>
          <a:xfrm>
            <a:off x="2441948" y="30680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779F634-EA61-4202-8162-6AB6041116E9}"/>
              </a:ext>
            </a:extLst>
          </p:cNvPr>
          <p:cNvSpPr txBox="1"/>
          <p:nvPr/>
        </p:nvSpPr>
        <p:spPr>
          <a:xfrm>
            <a:off x="2879161" y="30680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E253030-F216-4F85-93BC-290A082B09F9}"/>
              </a:ext>
            </a:extLst>
          </p:cNvPr>
          <p:cNvSpPr txBox="1"/>
          <p:nvPr/>
        </p:nvSpPr>
        <p:spPr>
          <a:xfrm>
            <a:off x="3386515" y="30781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15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F611820-6FA2-4B2F-8D94-85AB35138D5F}"/>
              </a:ext>
            </a:extLst>
          </p:cNvPr>
          <p:cNvSpPr txBox="1"/>
          <p:nvPr/>
        </p:nvSpPr>
        <p:spPr>
          <a:xfrm>
            <a:off x="4627834" y="30680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6331168-07BD-4A0A-B93F-38B8E663EF00}"/>
              </a:ext>
            </a:extLst>
          </p:cNvPr>
          <p:cNvSpPr txBox="1"/>
          <p:nvPr/>
        </p:nvSpPr>
        <p:spPr>
          <a:xfrm>
            <a:off x="2758874" y="15191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2B5D831A-E564-496A-ADBA-8D1DA035ED0E}"/>
              </a:ext>
            </a:extLst>
          </p:cNvPr>
          <p:cNvSpPr txBox="1"/>
          <p:nvPr/>
        </p:nvSpPr>
        <p:spPr>
          <a:xfrm>
            <a:off x="1165813" y="33803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D6D76CF3-DEA6-4A5D-9D1B-5B95083EB2A9}"/>
              </a:ext>
            </a:extLst>
          </p:cNvPr>
          <p:cNvSpPr txBox="1"/>
          <p:nvPr/>
        </p:nvSpPr>
        <p:spPr>
          <a:xfrm>
            <a:off x="1641092" y="3391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464284-C39B-47C3-93A9-292CEBD33523}"/>
              </a:ext>
            </a:extLst>
          </p:cNvPr>
          <p:cNvSpPr txBox="1"/>
          <p:nvPr/>
        </p:nvSpPr>
        <p:spPr>
          <a:xfrm>
            <a:off x="988166" y="38292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92E22C6-F560-41F7-BA98-D1B8D3B20846}"/>
              </a:ext>
            </a:extLst>
          </p:cNvPr>
          <p:cNvSpPr txBox="1"/>
          <p:nvPr/>
        </p:nvSpPr>
        <p:spPr>
          <a:xfrm>
            <a:off x="1487266" y="37945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xmlns="" id="{6E6236A3-5DA9-41EE-9C51-C7AF60BAC4CE}"/>
              </a:ext>
            </a:extLst>
          </p:cNvPr>
          <p:cNvSpPr/>
          <p:nvPr/>
        </p:nvSpPr>
        <p:spPr>
          <a:xfrm>
            <a:off x="1158240" y="1554480"/>
            <a:ext cx="3926714" cy="1899920"/>
          </a:xfrm>
          <a:custGeom>
            <a:avLst/>
            <a:gdLst>
              <a:gd name="connsiteX0" fmla="*/ 2946400 w 3926714"/>
              <a:gd name="connsiteY0" fmla="*/ 172720 h 1899920"/>
              <a:gd name="connsiteX1" fmla="*/ 2926080 w 3926714"/>
              <a:gd name="connsiteY1" fmla="*/ 121920 h 1899920"/>
              <a:gd name="connsiteX2" fmla="*/ 2794000 w 3926714"/>
              <a:gd name="connsiteY2" fmla="*/ 50800 h 1899920"/>
              <a:gd name="connsiteX3" fmla="*/ 2722880 w 3926714"/>
              <a:gd name="connsiteY3" fmla="*/ 30480 h 1899920"/>
              <a:gd name="connsiteX4" fmla="*/ 2651760 w 3926714"/>
              <a:gd name="connsiteY4" fmla="*/ 10160 h 1899920"/>
              <a:gd name="connsiteX5" fmla="*/ 2560320 w 3926714"/>
              <a:gd name="connsiteY5" fmla="*/ 0 h 1899920"/>
              <a:gd name="connsiteX6" fmla="*/ 1493520 w 3926714"/>
              <a:gd name="connsiteY6" fmla="*/ 20320 h 1899920"/>
              <a:gd name="connsiteX7" fmla="*/ 1249680 w 3926714"/>
              <a:gd name="connsiteY7" fmla="*/ 50800 h 1899920"/>
              <a:gd name="connsiteX8" fmla="*/ 1026160 w 3926714"/>
              <a:gd name="connsiteY8" fmla="*/ 60960 h 1899920"/>
              <a:gd name="connsiteX9" fmla="*/ 965200 w 3926714"/>
              <a:gd name="connsiteY9" fmla="*/ 71120 h 1899920"/>
              <a:gd name="connsiteX10" fmla="*/ 883920 w 3926714"/>
              <a:gd name="connsiteY10" fmla="*/ 81280 h 1899920"/>
              <a:gd name="connsiteX11" fmla="*/ 843280 w 3926714"/>
              <a:gd name="connsiteY11" fmla="*/ 91440 h 1899920"/>
              <a:gd name="connsiteX12" fmla="*/ 772160 w 3926714"/>
              <a:gd name="connsiteY12" fmla="*/ 101600 h 1899920"/>
              <a:gd name="connsiteX13" fmla="*/ 711200 w 3926714"/>
              <a:gd name="connsiteY13" fmla="*/ 132080 h 1899920"/>
              <a:gd name="connsiteX14" fmla="*/ 670560 w 3926714"/>
              <a:gd name="connsiteY14" fmla="*/ 152400 h 1899920"/>
              <a:gd name="connsiteX15" fmla="*/ 538480 w 3926714"/>
              <a:gd name="connsiteY15" fmla="*/ 193040 h 1899920"/>
              <a:gd name="connsiteX16" fmla="*/ 477520 w 3926714"/>
              <a:gd name="connsiteY16" fmla="*/ 233680 h 1899920"/>
              <a:gd name="connsiteX17" fmla="*/ 447040 w 3926714"/>
              <a:gd name="connsiteY17" fmla="*/ 254000 h 1899920"/>
              <a:gd name="connsiteX18" fmla="*/ 396240 w 3926714"/>
              <a:gd name="connsiteY18" fmla="*/ 325120 h 1899920"/>
              <a:gd name="connsiteX19" fmla="*/ 375920 w 3926714"/>
              <a:gd name="connsiteY19" fmla="*/ 355600 h 1899920"/>
              <a:gd name="connsiteX20" fmla="*/ 365760 w 3926714"/>
              <a:gd name="connsiteY20" fmla="*/ 386080 h 1899920"/>
              <a:gd name="connsiteX21" fmla="*/ 314960 w 3926714"/>
              <a:gd name="connsiteY21" fmla="*/ 487680 h 1899920"/>
              <a:gd name="connsiteX22" fmla="*/ 284480 w 3926714"/>
              <a:gd name="connsiteY22" fmla="*/ 579120 h 1899920"/>
              <a:gd name="connsiteX23" fmla="*/ 274320 w 3926714"/>
              <a:gd name="connsiteY23" fmla="*/ 609600 h 1899920"/>
              <a:gd name="connsiteX24" fmla="*/ 254000 w 3926714"/>
              <a:gd name="connsiteY24" fmla="*/ 762000 h 1899920"/>
              <a:gd name="connsiteX25" fmla="*/ 233680 w 3926714"/>
              <a:gd name="connsiteY25" fmla="*/ 792480 h 1899920"/>
              <a:gd name="connsiteX26" fmla="*/ 223520 w 3926714"/>
              <a:gd name="connsiteY26" fmla="*/ 822960 h 1899920"/>
              <a:gd name="connsiteX27" fmla="*/ 182880 w 3926714"/>
              <a:gd name="connsiteY27" fmla="*/ 894080 h 1899920"/>
              <a:gd name="connsiteX28" fmla="*/ 172720 w 3926714"/>
              <a:gd name="connsiteY28" fmla="*/ 934720 h 1899920"/>
              <a:gd name="connsiteX29" fmla="*/ 162560 w 3926714"/>
              <a:gd name="connsiteY29" fmla="*/ 985520 h 1899920"/>
              <a:gd name="connsiteX30" fmla="*/ 142240 w 3926714"/>
              <a:gd name="connsiteY30" fmla="*/ 1016000 h 1899920"/>
              <a:gd name="connsiteX31" fmla="*/ 132080 w 3926714"/>
              <a:gd name="connsiteY31" fmla="*/ 1046480 h 1899920"/>
              <a:gd name="connsiteX32" fmla="*/ 111760 w 3926714"/>
              <a:gd name="connsiteY32" fmla="*/ 1087120 h 1899920"/>
              <a:gd name="connsiteX33" fmla="*/ 101600 w 3926714"/>
              <a:gd name="connsiteY33" fmla="*/ 1117600 h 1899920"/>
              <a:gd name="connsiteX34" fmla="*/ 81280 w 3926714"/>
              <a:gd name="connsiteY34" fmla="*/ 1158240 h 1899920"/>
              <a:gd name="connsiteX35" fmla="*/ 50800 w 3926714"/>
              <a:gd name="connsiteY35" fmla="*/ 1280160 h 1899920"/>
              <a:gd name="connsiteX36" fmla="*/ 40640 w 3926714"/>
              <a:gd name="connsiteY36" fmla="*/ 1432560 h 1899920"/>
              <a:gd name="connsiteX37" fmla="*/ 30480 w 3926714"/>
              <a:gd name="connsiteY37" fmla="*/ 1463040 h 1899920"/>
              <a:gd name="connsiteX38" fmla="*/ 20320 w 3926714"/>
              <a:gd name="connsiteY38" fmla="*/ 1524000 h 1899920"/>
              <a:gd name="connsiteX39" fmla="*/ 0 w 3926714"/>
              <a:gd name="connsiteY39" fmla="*/ 1584960 h 1899920"/>
              <a:gd name="connsiteX40" fmla="*/ 20320 w 3926714"/>
              <a:gd name="connsiteY40" fmla="*/ 1747520 h 1899920"/>
              <a:gd name="connsiteX41" fmla="*/ 71120 w 3926714"/>
              <a:gd name="connsiteY41" fmla="*/ 1808480 h 1899920"/>
              <a:gd name="connsiteX42" fmla="*/ 81280 w 3926714"/>
              <a:gd name="connsiteY42" fmla="*/ 1838960 h 1899920"/>
              <a:gd name="connsiteX43" fmla="*/ 142240 w 3926714"/>
              <a:gd name="connsiteY43" fmla="*/ 1869440 h 1899920"/>
              <a:gd name="connsiteX44" fmla="*/ 254000 w 3926714"/>
              <a:gd name="connsiteY44" fmla="*/ 1899920 h 1899920"/>
              <a:gd name="connsiteX45" fmla="*/ 406400 w 3926714"/>
              <a:gd name="connsiteY45" fmla="*/ 1879600 h 1899920"/>
              <a:gd name="connsiteX46" fmla="*/ 436880 w 3926714"/>
              <a:gd name="connsiteY46" fmla="*/ 1859280 h 1899920"/>
              <a:gd name="connsiteX47" fmla="*/ 467360 w 3926714"/>
              <a:gd name="connsiteY47" fmla="*/ 1828800 h 1899920"/>
              <a:gd name="connsiteX48" fmla="*/ 508000 w 3926714"/>
              <a:gd name="connsiteY48" fmla="*/ 1798320 h 1899920"/>
              <a:gd name="connsiteX49" fmla="*/ 568960 w 3926714"/>
              <a:gd name="connsiteY49" fmla="*/ 1778000 h 1899920"/>
              <a:gd name="connsiteX50" fmla="*/ 589280 w 3926714"/>
              <a:gd name="connsiteY50" fmla="*/ 1747520 h 1899920"/>
              <a:gd name="connsiteX51" fmla="*/ 619760 w 3926714"/>
              <a:gd name="connsiteY51" fmla="*/ 1717040 h 1899920"/>
              <a:gd name="connsiteX52" fmla="*/ 629920 w 3926714"/>
              <a:gd name="connsiteY52" fmla="*/ 1686560 h 1899920"/>
              <a:gd name="connsiteX53" fmla="*/ 680720 w 3926714"/>
              <a:gd name="connsiteY53" fmla="*/ 1635760 h 1899920"/>
              <a:gd name="connsiteX54" fmla="*/ 721360 w 3926714"/>
              <a:gd name="connsiteY54" fmla="*/ 1564640 h 1899920"/>
              <a:gd name="connsiteX55" fmla="*/ 731520 w 3926714"/>
              <a:gd name="connsiteY55" fmla="*/ 1534160 h 1899920"/>
              <a:gd name="connsiteX56" fmla="*/ 772160 w 3926714"/>
              <a:gd name="connsiteY56" fmla="*/ 1473200 h 1899920"/>
              <a:gd name="connsiteX57" fmla="*/ 792480 w 3926714"/>
              <a:gd name="connsiteY57" fmla="*/ 1412240 h 1899920"/>
              <a:gd name="connsiteX58" fmla="*/ 822960 w 3926714"/>
              <a:gd name="connsiteY58" fmla="*/ 1391920 h 1899920"/>
              <a:gd name="connsiteX59" fmla="*/ 853440 w 3926714"/>
              <a:gd name="connsiteY59" fmla="*/ 1361440 h 1899920"/>
              <a:gd name="connsiteX60" fmla="*/ 883920 w 3926714"/>
              <a:gd name="connsiteY60" fmla="*/ 1351280 h 1899920"/>
              <a:gd name="connsiteX61" fmla="*/ 904240 w 3926714"/>
              <a:gd name="connsiteY61" fmla="*/ 1320800 h 1899920"/>
              <a:gd name="connsiteX62" fmla="*/ 965200 w 3926714"/>
              <a:gd name="connsiteY62" fmla="*/ 1290320 h 1899920"/>
              <a:gd name="connsiteX63" fmla="*/ 995680 w 3926714"/>
              <a:gd name="connsiteY63" fmla="*/ 1270000 h 1899920"/>
              <a:gd name="connsiteX64" fmla="*/ 1036320 w 3926714"/>
              <a:gd name="connsiteY64" fmla="*/ 1249680 h 1899920"/>
              <a:gd name="connsiteX65" fmla="*/ 1066800 w 3926714"/>
              <a:gd name="connsiteY65" fmla="*/ 1229360 h 1899920"/>
              <a:gd name="connsiteX66" fmla="*/ 1097280 w 3926714"/>
              <a:gd name="connsiteY66" fmla="*/ 1219200 h 1899920"/>
              <a:gd name="connsiteX67" fmla="*/ 1127760 w 3926714"/>
              <a:gd name="connsiteY67" fmla="*/ 1198880 h 1899920"/>
              <a:gd name="connsiteX68" fmla="*/ 1158240 w 3926714"/>
              <a:gd name="connsiteY68" fmla="*/ 1188720 h 1899920"/>
              <a:gd name="connsiteX69" fmla="*/ 1188720 w 3926714"/>
              <a:gd name="connsiteY69" fmla="*/ 1168400 h 1899920"/>
              <a:gd name="connsiteX70" fmla="*/ 1290320 w 3926714"/>
              <a:gd name="connsiteY70" fmla="*/ 1137920 h 1899920"/>
              <a:gd name="connsiteX71" fmla="*/ 1320800 w 3926714"/>
              <a:gd name="connsiteY71" fmla="*/ 1117600 h 1899920"/>
              <a:gd name="connsiteX72" fmla="*/ 1391920 w 3926714"/>
              <a:gd name="connsiteY72" fmla="*/ 1097280 h 1899920"/>
              <a:gd name="connsiteX73" fmla="*/ 1564640 w 3926714"/>
              <a:gd name="connsiteY73" fmla="*/ 1076960 h 1899920"/>
              <a:gd name="connsiteX74" fmla="*/ 1605280 w 3926714"/>
              <a:gd name="connsiteY74" fmla="*/ 1066800 h 1899920"/>
              <a:gd name="connsiteX75" fmla="*/ 1940560 w 3926714"/>
              <a:gd name="connsiteY75" fmla="*/ 1066800 h 1899920"/>
              <a:gd name="connsiteX76" fmla="*/ 2001520 w 3926714"/>
              <a:gd name="connsiteY76" fmla="*/ 1097280 h 1899920"/>
              <a:gd name="connsiteX77" fmla="*/ 2032000 w 3926714"/>
              <a:gd name="connsiteY77" fmla="*/ 1117600 h 1899920"/>
              <a:gd name="connsiteX78" fmla="*/ 2123440 w 3926714"/>
              <a:gd name="connsiteY78" fmla="*/ 1148080 h 1899920"/>
              <a:gd name="connsiteX79" fmla="*/ 2153920 w 3926714"/>
              <a:gd name="connsiteY79" fmla="*/ 1158240 h 1899920"/>
              <a:gd name="connsiteX80" fmla="*/ 2184400 w 3926714"/>
              <a:gd name="connsiteY80" fmla="*/ 1168400 h 1899920"/>
              <a:gd name="connsiteX81" fmla="*/ 2245360 w 3926714"/>
              <a:gd name="connsiteY81" fmla="*/ 1178560 h 1899920"/>
              <a:gd name="connsiteX82" fmla="*/ 2306320 w 3926714"/>
              <a:gd name="connsiteY82" fmla="*/ 1198880 h 1899920"/>
              <a:gd name="connsiteX83" fmla="*/ 2336800 w 3926714"/>
              <a:gd name="connsiteY83" fmla="*/ 1209040 h 1899920"/>
              <a:gd name="connsiteX84" fmla="*/ 2367280 w 3926714"/>
              <a:gd name="connsiteY84" fmla="*/ 1219200 h 1899920"/>
              <a:gd name="connsiteX85" fmla="*/ 2529840 w 3926714"/>
              <a:gd name="connsiteY85" fmla="*/ 1209040 h 1899920"/>
              <a:gd name="connsiteX86" fmla="*/ 2560320 w 3926714"/>
              <a:gd name="connsiteY86" fmla="*/ 1198880 h 1899920"/>
              <a:gd name="connsiteX87" fmla="*/ 2631440 w 3926714"/>
              <a:gd name="connsiteY87" fmla="*/ 1188720 h 1899920"/>
              <a:gd name="connsiteX88" fmla="*/ 2682240 w 3926714"/>
              <a:gd name="connsiteY88" fmla="*/ 1178560 h 1899920"/>
              <a:gd name="connsiteX89" fmla="*/ 2794000 w 3926714"/>
              <a:gd name="connsiteY89" fmla="*/ 1168400 h 1899920"/>
              <a:gd name="connsiteX90" fmla="*/ 2854960 w 3926714"/>
              <a:gd name="connsiteY90" fmla="*/ 1158240 h 1899920"/>
              <a:gd name="connsiteX91" fmla="*/ 2936240 w 3926714"/>
              <a:gd name="connsiteY91" fmla="*/ 1148080 h 1899920"/>
              <a:gd name="connsiteX92" fmla="*/ 3119120 w 3926714"/>
              <a:gd name="connsiteY92" fmla="*/ 1158240 h 1899920"/>
              <a:gd name="connsiteX93" fmla="*/ 3180080 w 3926714"/>
              <a:gd name="connsiteY93" fmla="*/ 1178560 h 1899920"/>
              <a:gd name="connsiteX94" fmla="*/ 3271520 w 3926714"/>
              <a:gd name="connsiteY94" fmla="*/ 1188720 h 1899920"/>
              <a:gd name="connsiteX95" fmla="*/ 3332480 w 3926714"/>
              <a:gd name="connsiteY95" fmla="*/ 1209040 h 1899920"/>
              <a:gd name="connsiteX96" fmla="*/ 3444240 w 3926714"/>
              <a:gd name="connsiteY96" fmla="*/ 1239520 h 1899920"/>
              <a:gd name="connsiteX97" fmla="*/ 3525520 w 3926714"/>
              <a:gd name="connsiteY97" fmla="*/ 1249680 h 1899920"/>
              <a:gd name="connsiteX98" fmla="*/ 3850640 w 3926714"/>
              <a:gd name="connsiteY98" fmla="*/ 1239520 h 1899920"/>
              <a:gd name="connsiteX99" fmla="*/ 3881120 w 3926714"/>
              <a:gd name="connsiteY99" fmla="*/ 1229360 h 1899920"/>
              <a:gd name="connsiteX100" fmla="*/ 3911600 w 3926714"/>
              <a:gd name="connsiteY100" fmla="*/ 1209040 h 1899920"/>
              <a:gd name="connsiteX101" fmla="*/ 3911600 w 3926714"/>
              <a:gd name="connsiteY101" fmla="*/ 680720 h 1899920"/>
              <a:gd name="connsiteX102" fmla="*/ 3891280 w 3926714"/>
              <a:gd name="connsiteY102" fmla="*/ 650240 h 1899920"/>
              <a:gd name="connsiteX103" fmla="*/ 3840480 w 3926714"/>
              <a:gd name="connsiteY103" fmla="*/ 579120 h 1899920"/>
              <a:gd name="connsiteX104" fmla="*/ 3799840 w 3926714"/>
              <a:gd name="connsiteY104" fmla="*/ 558800 h 1899920"/>
              <a:gd name="connsiteX105" fmla="*/ 3769360 w 3926714"/>
              <a:gd name="connsiteY105" fmla="*/ 528320 h 1899920"/>
              <a:gd name="connsiteX106" fmla="*/ 3738880 w 3926714"/>
              <a:gd name="connsiteY106" fmla="*/ 518160 h 1899920"/>
              <a:gd name="connsiteX107" fmla="*/ 3698240 w 3926714"/>
              <a:gd name="connsiteY107" fmla="*/ 497840 h 1899920"/>
              <a:gd name="connsiteX108" fmla="*/ 3667760 w 3926714"/>
              <a:gd name="connsiteY108" fmla="*/ 477520 h 1899920"/>
              <a:gd name="connsiteX109" fmla="*/ 3627120 w 3926714"/>
              <a:gd name="connsiteY109" fmla="*/ 447040 h 1899920"/>
              <a:gd name="connsiteX110" fmla="*/ 3556000 w 3926714"/>
              <a:gd name="connsiteY110" fmla="*/ 426720 h 1899920"/>
              <a:gd name="connsiteX111" fmla="*/ 3495040 w 3926714"/>
              <a:gd name="connsiteY111" fmla="*/ 396240 h 1899920"/>
              <a:gd name="connsiteX112" fmla="*/ 3464560 w 3926714"/>
              <a:gd name="connsiteY112" fmla="*/ 375920 h 1899920"/>
              <a:gd name="connsiteX113" fmla="*/ 3413760 w 3926714"/>
              <a:gd name="connsiteY113" fmla="*/ 365760 h 1899920"/>
              <a:gd name="connsiteX114" fmla="*/ 3342640 w 3926714"/>
              <a:gd name="connsiteY114" fmla="*/ 345440 h 1899920"/>
              <a:gd name="connsiteX115" fmla="*/ 3291840 w 3926714"/>
              <a:gd name="connsiteY115" fmla="*/ 335280 h 1899920"/>
              <a:gd name="connsiteX116" fmla="*/ 3261360 w 3926714"/>
              <a:gd name="connsiteY116" fmla="*/ 325120 h 1899920"/>
              <a:gd name="connsiteX117" fmla="*/ 3159760 w 3926714"/>
              <a:gd name="connsiteY117" fmla="*/ 294640 h 1899920"/>
              <a:gd name="connsiteX118" fmla="*/ 3129280 w 3926714"/>
              <a:gd name="connsiteY118" fmla="*/ 284480 h 1899920"/>
              <a:gd name="connsiteX119" fmla="*/ 3098800 w 3926714"/>
              <a:gd name="connsiteY119" fmla="*/ 274320 h 1899920"/>
              <a:gd name="connsiteX120" fmla="*/ 3068320 w 3926714"/>
              <a:gd name="connsiteY120" fmla="*/ 254000 h 1899920"/>
              <a:gd name="connsiteX121" fmla="*/ 3037840 w 3926714"/>
              <a:gd name="connsiteY121" fmla="*/ 243840 h 1899920"/>
              <a:gd name="connsiteX122" fmla="*/ 2976880 w 3926714"/>
              <a:gd name="connsiteY122" fmla="*/ 203200 h 1899920"/>
              <a:gd name="connsiteX123" fmla="*/ 2946400 w 3926714"/>
              <a:gd name="connsiteY123" fmla="*/ 172720 h 189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3926714" h="1899920">
                <a:moveTo>
                  <a:pt x="2946400" y="172720"/>
                </a:moveTo>
                <a:cubicBezTo>
                  <a:pt x="2937933" y="159173"/>
                  <a:pt x="2937277" y="136316"/>
                  <a:pt x="2926080" y="121920"/>
                </a:cubicBezTo>
                <a:cubicBezTo>
                  <a:pt x="2893447" y="79963"/>
                  <a:pt x="2841194" y="66531"/>
                  <a:pt x="2794000" y="50800"/>
                </a:cubicBezTo>
                <a:cubicBezTo>
                  <a:pt x="2770610" y="43003"/>
                  <a:pt x="2746495" y="37565"/>
                  <a:pt x="2722880" y="30480"/>
                </a:cubicBezTo>
                <a:cubicBezTo>
                  <a:pt x="2694929" y="22095"/>
                  <a:pt x="2682221" y="14846"/>
                  <a:pt x="2651760" y="10160"/>
                </a:cubicBezTo>
                <a:cubicBezTo>
                  <a:pt x="2621449" y="5497"/>
                  <a:pt x="2590800" y="3387"/>
                  <a:pt x="2560320" y="0"/>
                </a:cubicBezTo>
                <a:lnTo>
                  <a:pt x="1493520" y="20320"/>
                </a:lnTo>
                <a:cubicBezTo>
                  <a:pt x="1194423" y="33324"/>
                  <a:pt x="1549346" y="24359"/>
                  <a:pt x="1249680" y="50800"/>
                </a:cubicBezTo>
                <a:cubicBezTo>
                  <a:pt x="1175385" y="57355"/>
                  <a:pt x="1100667" y="57573"/>
                  <a:pt x="1026160" y="60960"/>
                </a:cubicBezTo>
                <a:cubicBezTo>
                  <a:pt x="1005840" y="64347"/>
                  <a:pt x="985593" y="68207"/>
                  <a:pt x="965200" y="71120"/>
                </a:cubicBezTo>
                <a:cubicBezTo>
                  <a:pt x="938170" y="74981"/>
                  <a:pt x="910853" y="76791"/>
                  <a:pt x="883920" y="81280"/>
                </a:cubicBezTo>
                <a:cubicBezTo>
                  <a:pt x="870146" y="83576"/>
                  <a:pt x="857018" y="88942"/>
                  <a:pt x="843280" y="91440"/>
                </a:cubicBezTo>
                <a:cubicBezTo>
                  <a:pt x="819719" y="95724"/>
                  <a:pt x="795867" y="98213"/>
                  <a:pt x="772160" y="101600"/>
                </a:cubicBezTo>
                <a:cubicBezTo>
                  <a:pt x="713585" y="140650"/>
                  <a:pt x="770090" y="106841"/>
                  <a:pt x="711200" y="132080"/>
                </a:cubicBezTo>
                <a:cubicBezTo>
                  <a:pt x="697279" y="138046"/>
                  <a:pt x="684696" y="146963"/>
                  <a:pt x="670560" y="152400"/>
                </a:cubicBezTo>
                <a:cubicBezTo>
                  <a:pt x="605754" y="177325"/>
                  <a:pt x="592957" y="179421"/>
                  <a:pt x="538480" y="193040"/>
                </a:cubicBezTo>
                <a:lnTo>
                  <a:pt x="477520" y="233680"/>
                </a:lnTo>
                <a:lnTo>
                  <a:pt x="447040" y="254000"/>
                </a:lnTo>
                <a:cubicBezTo>
                  <a:pt x="399152" y="325832"/>
                  <a:pt x="459251" y="236905"/>
                  <a:pt x="396240" y="325120"/>
                </a:cubicBezTo>
                <a:cubicBezTo>
                  <a:pt x="389143" y="335056"/>
                  <a:pt x="381381" y="344678"/>
                  <a:pt x="375920" y="355600"/>
                </a:cubicBezTo>
                <a:cubicBezTo>
                  <a:pt x="371131" y="365179"/>
                  <a:pt x="370248" y="376356"/>
                  <a:pt x="365760" y="386080"/>
                </a:cubicBezTo>
                <a:cubicBezTo>
                  <a:pt x="349893" y="420459"/>
                  <a:pt x="326934" y="451759"/>
                  <a:pt x="314960" y="487680"/>
                </a:cubicBezTo>
                <a:lnTo>
                  <a:pt x="284480" y="579120"/>
                </a:lnTo>
                <a:lnTo>
                  <a:pt x="274320" y="609600"/>
                </a:lnTo>
                <a:cubicBezTo>
                  <a:pt x="272999" y="622808"/>
                  <a:pt x="265478" y="731391"/>
                  <a:pt x="254000" y="762000"/>
                </a:cubicBezTo>
                <a:cubicBezTo>
                  <a:pt x="249713" y="773433"/>
                  <a:pt x="239141" y="781558"/>
                  <a:pt x="233680" y="792480"/>
                </a:cubicBezTo>
                <a:cubicBezTo>
                  <a:pt x="228891" y="802059"/>
                  <a:pt x="227739" y="813116"/>
                  <a:pt x="223520" y="822960"/>
                </a:cubicBezTo>
                <a:cubicBezTo>
                  <a:pt x="208051" y="859053"/>
                  <a:pt x="203287" y="863469"/>
                  <a:pt x="182880" y="894080"/>
                </a:cubicBezTo>
                <a:cubicBezTo>
                  <a:pt x="179493" y="907627"/>
                  <a:pt x="175749" y="921089"/>
                  <a:pt x="172720" y="934720"/>
                </a:cubicBezTo>
                <a:cubicBezTo>
                  <a:pt x="168974" y="951577"/>
                  <a:pt x="168623" y="969351"/>
                  <a:pt x="162560" y="985520"/>
                </a:cubicBezTo>
                <a:cubicBezTo>
                  <a:pt x="158273" y="996953"/>
                  <a:pt x="147701" y="1005078"/>
                  <a:pt x="142240" y="1016000"/>
                </a:cubicBezTo>
                <a:cubicBezTo>
                  <a:pt x="137451" y="1025579"/>
                  <a:pt x="136299" y="1036636"/>
                  <a:pt x="132080" y="1046480"/>
                </a:cubicBezTo>
                <a:cubicBezTo>
                  <a:pt x="126114" y="1060401"/>
                  <a:pt x="117726" y="1073199"/>
                  <a:pt x="111760" y="1087120"/>
                </a:cubicBezTo>
                <a:cubicBezTo>
                  <a:pt x="107541" y="1096964"/>
                  <a:pt x="105819" y="1107756"/>
                  <a:pt x="101600" y="1117600"/>
                </a:cubicBezTo>
                <a:cubicBezTo>
                  <a:pt x="95634" y="1131521"/>
                  <a:pt x="86905" y="1144178"/>
                  <a:pt x="81280" y="1158240"/>
                </a:cubicBezTo>
                <a:cubicBezTo>
                  <a:pt x="58279" y="1215742"/>
                  <a:pt x="60794" y="1220194"/>
                  <a:pt x="50800" y="1280160"/>
                </a:cubicBezTo>
                <a:cubicBezTo>
                  <a:pt x="47413" y="1330960"/>
                  <a:pt x="46262" y="1381959"/>
                  <a:pt x="40640" y="1432560"/>
                </a:cubicBezTo>
                <a:cubicBezTo>
                  <a:pt x="39457" y="1443204"/>
                  <a:pt x="32803" y="1452585"/>
                  <a:pt x="30480" y="1463040"/>
                </a:cubicBezTo>
                <a:cubicBezTo>
                  <a:pt x="26011" y="1483150"/>
                  <a:pt x="25316" y="1504015"/>
                  <a:pt x="20320" y="1524000"/>
                </a:cubicBezTo>
                <a:cubicBezTo>
                  <a:pt x="15125" y="1544780"/>
                  <a:pt x="0" y="1584960"/>
                  <a:pt x="0" y="1584960"/>
                </a:cubicBezTo>
                <a:cubicBezTo>
                  <a:pt x="1112" y="1597187"/>
                  <a:pt x="7723" y="1713927"/>
                  <a:pt x="20320" y="1747520"/>
                </a:cubicBezTo>
                <a:cubicBezTo>
                  <a:pt x="28807" y="1770152"/>
                  <a:pt x="55308" y="1792668"/>
                  <a:pt x="71120" y="1808480"/>
                </a:cubicBezTo>
                <a:cubicBezTo>
                  <a:pt x="74507" y="1818640"/>
                  <a:pt x="74590" y="1830597"/>
                  <a:pt x="81280" y="1838960"/>
                </a:cubicBezTo>
                <a:cubicBezTo>
                  <a:pt x="100691" y="1863224"/>
                  <a:pt x="117699" y="1857169"/>
                  <a:pt x="142240" y="1869440"/>
                </a:cubicBezTo>
                <a:cubicBezTo>
                  <a:pt x="219082" y="1907861"/>
                  <a:pt x="107734" y="1881637"/>
                  <a:pt x="254000" y="1899920"/>
                </a:cubicBezTo>
                <a:cubicBezTo>
                  <a:pt x="281239" y="1897650"/>
                  <a:pt x="364899" y="1900350"/>
                  <a:pt x="406400" y="1879600"/>
                </a:cubicBezTo>
                <a:cubicBezTo>
                  <a:pt x="417322" y="1874139"/>
                  <a:pt x="427499" y="1867097"/>
                  <a:pt x="436880" y="1859280"/>
                </a:cubicBezTo>
                <a:cubicBezTo>
                  <a:pt x="447918" y="1850082"/>
                  <a:pt x="456451" y="1838151"/>
                  <a:pt x="467360" y="1828800"/>
                </a:cubicBezTo>
                <a:cubicBezTo>
                  <a:pt x="480217" y="1817780"/>
                  <a:pt x="492854" y="1805893"/>
                  <a:pt x="508000" y="1798320"/>
                </a:cubicBezTo>
                <a:cubicBezTo>
                  <a:pt x="527158" y="1788741"/>
                  <a:pt x="568960" y="1778000"/>
                  <a:pt x="568960" y="1778000"/>
                </a:cubicBezTo>
                <a:cubicBezTo>
                  <a:pt x="575733" y="1767840"/>
                  <a:pt x="581463" y="1756901"/>
                  <a:pt x="589280" y="1747520"/>
                </a:cubicBezTo>
                <a:cubicBezTo>
                  <a:pt x="598478" y="1736482"/>
                  <a:pt x="611790" y="1728995"/>
                  <a:pt x="619760" y="1717040"/>
                </a:cubicBezTo>
                <a:cubicBezTo>
                  <a:pt x="625701" y="1708129"/>
                  <a:pt x="625131" y="1696139"/>
                  <a:pt x="629920" y="1686560"/>
                </a:cubicBezTo>
                <a:cubicBezTo>
                  <a:pt x="646853" y="1652693"/>
                  <a:pt x="650240" y="1656080"/>
                  <a:pt x="680720" y="1635760"/>
                </a:cubicBezTo>
                <a:cubicBezTo>
                  <a:pt x="701127" y="1605149"/>
                  <a:pt x="705891" y="1600733"/>
                  <a:pt x="721360" y="1564640"/>
                </a:cubicBezTo>
                <a:cubicBezTo>
                  <a:pt x="725579" y="1554796"/>
                  <a:pt x="726319" y="1543522"/>
                  <a:pt x="731520" y="1534160"/>
                </a:cubicBezTo>
                <a:cubicBezTo>
                  <a:pt x="743380" y="1512812"/>
                  <a:pt x="764437" y="1496368"/>
                  <a:pt x="772160" y="1473200"/>
                </a:cubicBezTo>
                <a:cubicBezTo>
                  <a:pt x="778933" y="1452880"/>
                  <a:pt x="774658" y="1424121"/>
                  <a:pt x="792480" y="1412240"/>
                </a:cubicBezTo>
                <a:cubicBezTo>
                  <a:pt x="802640" y="1405467"/>
                  <a:pt x="813579" y="1399737"/>
                  <a:pt x="822960" y="1391920"/>
                </a:cubicBezTo>
                <a:cubicBezTo>
                  <a:pt x="833998" y="1382722"/>
                  <a:pt x="841485" y="1369410"/>
                  <a:pt x="853440" y="1361440"/>
                </a:cubicBezTo>
                <a:cubicBezTo>
                  <a:pt x="862351" y="1355499"/>
                  <a:pt x="873760" y="1354667"/>
                  <a:pt x="883920" y="1351280"/>
                </a:cubicBezTo>
                <a:cubicBezTo>
                  <a:pt x="890693" y="1341120"/>
                  <a:pt x="895606" y="1329434"/>
                  <a:pt x="904240" y="1320800"/>
                </a:cubicBezTo>
                <a:cubicBezTo>
                  <a:pt x="933357" y="1291683"/>
                  <a:pt x="932146" y="1306847"/>
                  <a:pt x="965200" y="1290320"/>
                </a:cubicBezTo>
                <a:cubicBezTo>
                  <a:pt x="976122" y="1284859"/>
                  <a:pt x="985078" y="1276058"/>
                  <a:pt x="995680" y="1270000"/>
                </a:cubicBezTo>
                <a:cubicBezTo>
                  <a:pt x="1008830" y="1262486"/>
                  <a:pt x="1023170" y="1257194"/>
                  <a:pt x="1036320" y="1249680"/>
                </a:cubicBezTo>
                <a:cubicBezTo>
                  <a:pt x="1046922" y="1243622"/>
                  <a:pt x="1055878" y="1234821"/>
                  <a:pt x="1066800" y="1229360"/>
                </a:cubicBezTo>
                <a:cubicBezTo>
                  <a:pt x="1076379" y="1224571"/>
                  <a:pt x="1087701" y="1223989"/>
                  <a:pt x="1097280" y="1219200"/>
                </a:cubicBezTo>
                <a:cubicBezTo>
                  <a:pt x="1108202" y="1213739"/>
                  <a:pt x="1116838" y="1204341"/>
                  <a:pt x="1127760" y="1198880"/>
                </a:cubicBezTo>
                <a:cubicBezTo>
                  <a:pt x="1137339" y="1194091"/>
                  <a:pt x="1148661" y="1193509"/>
                  <a:pt x="1158240" y="1188720"/>
                </a:cubicBezTo>
                <a:cubicBezTo>
                  <a:pt x="1169162" y="1183259"/>
                  <a:pt x="1177562" y="1173359"/>
                  <a:pt x="1188720" y="1168400"/>
                </a:cubicBezTo>
                <a:cubicBezTo>
                  <a:pt x="1220523" y="1154265"/>
                  <a:pt x="1256544" y="1146364"/>
                  <a:pt x="1290320" y="1137920"/>
                </a:cubicBezTo>
                <a:cubicBezTo>
                  <a:pt x="1300480" y="1131147"/>
                  <a:pt x="1309878" y="1123061"/>
                  <a:pt x="1320800" y="1117600"/>
                </a:cubicBezTo>
                <a:cubicBezTo>
                  <a:pt x="1333711" y="1111144"/>
                  <a:pt x="1381069" y="1099450"/>
                  <a:pt x="1391920" y="1097280"/>
                </a:cubicBezTo>
                <a:cubicBezTo>
                  <a:pt x="1459877" y="1083689"/>
                  <a:pt x="1486660" y="1084049"/>
                  <a:pt x="1564640" y="1076960"/>
                </a:cubicBezTo>
                <a:cubicBezTo>
                  <a:pt x="1578187" y="1073573"/>
                  <a:pt x="1591365" y="1067960"/>
                  <a:pt x="1605280" y="1066800"/>
                </a:cubicBezTo>
                <a:cubicBezTo>
                  <a:pt x="1801143" y="1050478"/>
                  <a:pt x="1774354" y="1054015"/>
                  <a:pt x="1940560" y="1066800"/>
                </a:cubicBezTo>
                <a:cubicBezTo>
                  <a:pt x="2027911" y="1125034"/>
                  <a:pt x="1917392" y="1055216"/>
                  <a:pt x="2001520" y="1097280"/>
                </a:cubicBezTo>
                <a:cubicBezTo>
                  <a:pt x="2012442" y="1102741"/>
                  <a:pt x="2020842" y="1112641"/>
                  <a:pt x="2032000" y="1117600"/>
                </a:cubicBezTo>
                <a:lnTo>
                  <a:pt x="2123440" y="1148080"/>
                </a:lnTo>
                <a:lnTo>
                  <a:pt x="2153920" y="1158240"/>
                </a:lnTo>
                <a:cubicBezTo>
                  <a:pt x="2164080" y="1161627"/>
                  <a:pt x="2173836" y="1166639"/>
                  <a:pt x="2184400" y="1168400"/>
                </a:cubicBezTo>
                <a:cubicBezTo>
                  <a:pt x="2204720" y="1171787"/>
                  <a:pt x="2225375" y="1173564"/>
                  <a:pt x="2245360" y="1178560"/>
                </a:cubicBezTo>
                <a:cubicBezTo>
                  <a:pt x="2266140" y="1183755"/>
                  <a:pt x="2286000" y="1192107"/>
                  <a:pt x="2306320" y="1198880"/>
                </a:cubicBezTo>
                <a:lnTo>
                  <a:pt x="2336800" y="1209040"/>
                </a:lnTo>
                <a:lnTo>
                  <a:pt x="2367280" y="1219200"/>
                </a:lnTo>
                <a:cubicBezTo>
                  <a:pt x="2421467" y="1215813"/>
                  <a:pt x="2475846" y="1214724"/>
                  <a:pt x="2529840" y="1209040"/>
                </a:cubicBezTo>
                <a:cubicBezTo>
                  <a:pt x="2540491" y="1207919"/>
                  <a:pt x="2549818" y="1200980"/>
                  <a:pt x="2560320" y="1198880"/>
                </a:cubicBezTo>
                <a:cubicBezTo>
                  <a:pt x="2583802" y="1194184"/>
                  <a:pt x="2607818" y="1192657"/>
                  <a:pt x="2631440" y="1188720"/>
                </a:cubicBezTo>
                <a:cubicBezTo>
                  <a:pt x="2648474" y="1185881"/>
                  <a:pt x="2665105" y="1180702"/>
                  <a:pt x="2682240" y="1178560"/>
                </a:cubicBezTo>
                <a:cubicBezTo>
                  <a:pt x="2719358" y="1173920"/>
                  <a:pt x="2756849" y="1172771"/>
                  <a:pt x="2794000" y="1168400"/>
                </a:cubicBezTo>
                <a:cubicBezTo>
                  <a:pt x="2814459" y="1165993"/>
                  <a:pt x="2834567" y="1161153"/>
                  <a:pt x="2854960" y="1158240"/>
                </a:cubicBezTo>
                <a:cubicBezTo>
                  <a:pt x="2881990" y="1154379"/>
                  <a:pt x="2909147" y="1151467"/>
                  <a:pt x="2936240" y="1148080"/>
                </a:cubicBezTo>
                <a:cubicBezTo>
                  <a:pt x="2997200" y="1151467"/>
                  <a:pt x="3058537" y="1150667"/>
                  <a:pt x="3119120" y="1158240"/>
                </a:cubicBezTo>
                <a:cubicBezTo>
                  <a:pt x="3140374" y="1160897"/>
                  <a:pt x="3158792" y="1176195"/>
                  <a:pt x="3180080" y="1178560"/>
                </a:cubicBezTo>
                <a:lnTo>
                  <a:pt x="3271520" y="1188720"/>
                </a:lnTo>
                <a:lnTo>
                  <a:pt x="3332480" y="1209040"/>
                </a:lnTo>
                <a:cubicBezTo>
                  <a:pt x="3368362" y="1221001"/>
                  <a:pt x="3407572" y="1234937"/>
                  <a:pt x="3444240" y="1239520"/>
                </a:cubicBezTo>
                <a:lnTo>
                  <a:pt x="3525520" y="1249680"/>
                </a:lnTo>
                <a:cubicBezTo>
                  <a:pt x="3633893" y="1246293"/>
                  <a:pt x="3742390" y="1245706"/>
                  <a:pt x="3850640" y="1239520"/>
                </a:cubicBezTo>
                <a:cubicBezTo>
                  <a:pt x="3861332" y="1238909"/>
                  <a:pt x="3871541" y="1234149"/>
                  <a:pt x="3881120" y="1229360"/>
                </a:cubicBezTo>
                <a:cubicBezTo>
                  <a:pt x="3892042" y="1223899"/>
                  <a:pt x="3901440" y="1215813"/>
                  <a:pt x="3911600" y="1209040"/>
                </a:cubicBezTo>
                <a:cubicBezTo>
                  <a:pt x="3929734" y="991429"/>
                  <a:pt x="3933675" y="997134"/>
                  <a:pt x="3911600" y="680720"/>
                </a:cubicBezTo>
                <a:cubicBezTo>
                  <a:pt x="3910750" y="668539"/>
                  <a:pt x="3897338" y="660842"/>
                  <a:pt x="3891280" y="650240"/>
                </a:cubicBezTo>
                <a:cubicBezTo>
                  <a:pt x="3870056" y="613097"/>
                  <a:pt x="3876432" y="604800"/>
                  <a:pt x="3840480" y="579120"/>
                </a:cubicBezTo>
                <a:cubicBezTo>
                  <a:pt x="3828155" y="570317"/>
                  <a:pt x="3812165" y="567603"/>
                  <a:pt x="3799840" y="558800"/>
                </a:cubicBezTo>
                <a:cubicBezTo>
                  <a:pt x="3788148" y="550449"/>
                  <a:pt x="3781315" y="536290"/>
                  <a:pt x="3769360" y="528320"/>
                </a:cubicBezTo>
                <a:cubicBezTo>
                  <a:pt x="3760449" y="522379"/>
                  <a:pt x="3748724" y="522379"/>
                  <a:pt x="3738880" y="518160"/>
                </a:cubicBezTo>
                <a:cubicBezTo>
                  <a:pt x="3724959" y="512194"/>
                  <a:pt x="3711390" y="505354"/>
                  <a:pt x="3698240" y="497840"/>
                </a:cubicBezTo>
                <a:cubicBezTo>
                  <a:pt x="3687638" y="491782"/>
                  <a:pt x="3677696" y="484617"/>
                  <a:pt x="3667760" y="477520"/>
                </a:cubicBezTo>
                <a:cubicBezTo>
                  <a:pt x="3653981" y="467678"/>
                  <a:pt x="3641822" y="455441"/>
                  <a:pt x="3627120" y="447040"/>
                </a:cubicBezTo>
                <a:cubicBezTo>
                  <a:pt x="3609879" y="437188"/>
                  <a:pt x="3572496" y="433318"/>
                  <a:pt x="3556000" y="426720"/>
                </a:cubicBezTo>
                <a:cubicBezTo>
                  <a:pt x="3534906" y="418283"/>
                  <a:pt x="3514899" y="407273"/>
                  <a:pt x="3495040" y="396240"/>
                </a:cubicBezTo>
                <a:cubicBezTo>
                  <a:pt x="3484366" y="390310"/>
                  <a:pt x="3475993" y="380207"/>
                  <a:pt x="3464560" y="375920"/>
                </a:cubicBezTo>
                <a:cubicBezTo>
                  <a:pt x="3448391" y="369857"/>
                  <a:pt x="3430617" y="369506"/>
                  <a:pt x="3413760" y="365760"/>
                </a:cubicBezTo>
                <a:cubicBezTo>
                  <a:pt x="3242721" y="327751"/>
                  <a:pt x="3478410" y="379382"/>
                  <a:pt x="3342640" y="345440"/>
                </a:cubicBezTo>
                <a:cubicBezTo>
                  <a:pt x="3325887" y="341252"/>
                  <a:pt x="3308593" y="339468"/>
                  <a:pt x="3291840" y="335280"/>
                </a:cubicBezTo>
                <a:cubicBezTo>
                  <a:pt x="3281450" y="332683"/>
                  <a:pt x="3271658" y="328062"/>
                  <a:pt x="3261360" y="325120"/>
                </a:cubicBezTo>
                <a:cubicBezTo>
                  <a:pt x="3153876" y="294410"/>
                  <a:pt x="3304627" y="342929"/>
                  <a:pt x="3159760" y="294640"/>
                </a:cubicBezTo>
                <a:lnTo>
                  <a:pt x="3129280" y="284480"/>
                </a:lnTo>
                <a:cubicBezTo>
                  <a:pt x="3119120" y="281093"/>
                  <a:pt x="3107711" y="280261"/>
                  <a:pt x="3098800" y="274320"/>
                </a:cubicBezTo>
                <a:cubicBezTo>
                  <a:pt x="3088640" y="267547"/>
                  <a:pt x="3079242" y="259461"/>
                  <a:pt x="3068320" y="254000"/>
                </a:cubicBezTo>
                <a:cubicBezTo>
                  <a:pt x="3058741" y="249211"/>
                  <a:pt x="3047202" y="249041"/>
                  <a:pt x="3037840" y="243840"/>
                </a:cubicBezTo>
                <a:cubicBezTo>
                  <a:pt x="3016492" y="231980"/>
                  <a:pt x="2998723" y="214122"/>
                  <a:pt x="2976880" y="203200"/>
                </a:cubicBezTo>
                <a:cubicBezTo>
                  <a:pt x="2931956" y="180738"/>
                  <a:pt x="2954867" y="186267"/>
                  <a:pt x="2946400" y="172720"/>
                </a:cubicBezTo>
                <a:close/>
              </a:path>
            </a:pathLst>
          </a:cu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xmlns="" id="{913EC04B-2072-4B52-B8B3-E9B48B32CB4D}"/>
              </a:ext>
            </a:extLst>
          </p:cNvPr>
          <p:cNvSpPr/>
          <p:nvPr/>
        </p:nvSpPr>
        <p:spPr>
          <a:xfrm>
            <a:off x="978195" y="3005785"/>
            <a:ext cx="4340242" cy="1342931"/>
          </a:xfrm>
          <a:custGeom>
            <a:avLst/>
            <a:gdLst>
              <a:gd name="connsiteX0" fmla="*/ 1329070 w 4340242"/>
              <a:gd name="connsiteY0" fmla="*/ 35127 h 1342931"/>
              <a:gd name="connsiteX1" fmla="*/ 1031358 w 4340242"/>
              <a:gd name="connsiteY1" fmla="*/ 45759 h 1342931"/>
              <a:gd name="connsiteX2" fmla="*/ 967563 w 4340242"/>
              <a:gd name="connsiteY2" fmla="*/ 56392 h 1342931"/>
              <a:gd name="connsiteX3" fmla="*/ 925033 w 4340242"/>
              <a:gd name="connsiteY3" fmla="*/ 77657 h 1342931"/>
              <a:gd name="connsiteX4" fmla="*/ 861238 w 4340242"/>
              <a:gd name="connsiteY4" fmla="*/ 98922 h 1342931"/>
              <a:gd name="connsiteX5" fmla="*/ 829340 w 4340242"/>
              <a:gd name="connsiteY5" fmla="*/ 109555 h 1342931"/>
              <a:gd name="connsiteX6" fmla="*/ 797442 w 4340242"/>
              <a:gd name="connsiteY6" fmla="*/ 120187 h 1342931"/>
              <a:gd name="connsiteX7" fmla="*/ 744279 w 4340242"/>
              <a:gd name="connsiteY7" fmla="*/ 162717 h 1342931"/>
              <a:gd name="connsiteX8" fmla="*/ 691117 w 4340242"/>
              <a:gd name="connsiteY8" fmla="*/ 205248 h 1342931"/>
              <a:gd name="connsiteX9" fmla="*/ 648586 w 4340242"/>
              <a:gd name="connsiteY9" fmla="*/ 258410 h 1342931"/>
              <a:gd name="connsiteX10" fmla="*/ 616689 w 4340242"/>
              <a:gd name="connsiteY10" fmla="*/ 354103 h 1342931"/>
              <a:gd name="connsiteX11" fmla="*/ 606056 w 4340242"/>
              <a:gd name="connsiteY11" fmla="*/ 386001 h 1342931"/>
              <a:gd name="connsiteX12" fmla="*/ 542261 w 4340242"/>
              <a:gd name="connsiteY12" fmla="*/ 428531 h 1342931"/>
              <a:gd name="connsiteX13" fmla="*/ 510363 w 4340242"/>
              <a:gd name="connsiteY13" fmla="*/ 449796 h 1342931"/>
              <a:gd name="connsiteX14" fmla="*/ 446568 w 4340242"/>
              <a:gd name="connsiteY14" fmla="*/ 481694 h 1342931"/>
              <a:gd name="connsiteX15" fmla="*/ 414670 w 4340242"/>
              <a:gd name="connsiteY15" fmla="*/ 492327 h 1342931"/>
              <a:gd name="connsiteX16" fmla="*/ 318977 w 4340242"/>
              <a:gd name="connsiteY16" fmla="*/ 545489 h 1342931"/>
              <a:gd name="connsiteX17" fmla="*/ 265814 w 4340242"/>
              <a:gd name="connsiteY17" fmla="*/ 577387 h 1342931"/>
              <a:gd name="connsiteX18" fmla="*/ 233917 w 4340242"/>
              <a:gd name="connsiteY18" fmla="*/ 598652 h 1342931"/>
              <a:gd name="connsiteX19" fmla="*/ 202019 w 4340242"/>
              <a:gd name="connsiteY19" fmla="*/ 609285 h 1342931"/>
              <a:gd name="connsiteX20" fmla="*/ 116958 w 4340242"/>
              <a:gd name="connsiteY20" fmla="*/ 683713 h 1342931"/>
              <a:gd name="connsiteX21" fmla="*/ 85061 w 4340242"/>
              <a:gd name="connsiteY21" fmla="*/ 704978 h 1342931"/>
              <a:gd name="connsiteX22" fmla="*/ 63796 w 4340242"/>
              <a:gd name="connsiteY22" fmla="*/ 747508 h 1342931"/>
              <a:gd name="connsiteX23" fmla="*/ 53163 w 4340242"/>
              <a:gd name="connsiteY23" fmla="*/ 779406 h 1342931"/>
              <a:gd name="connsiteX24" fmla="*/ 31898 w 4340242"/>
              <a:gd name="connsiteY24" fmla="*/ 811303 h 1342931"/>
              <a:gd name="connsiteX25" fmla="*/ 0 w 4340242"/>
              <a:gd name="connsiteY25" fmla="*/ 917629 h 1342931"/>
              <a:gd name="connsiteX26" fmla="*/ 10633 w 4340242"/>
              <a:gd name="connsiteY26" fmla="*/ 1066485 h 1342931"/>
              <a:gd name="connsiteX27" fmla="*/ 21265 w 4340242"/>
              <a:gd name="connsiteY27" fmla="*/ 1109015 h 1342931"/>
              <a:gd name="connsiteX28" fmla="*/ 106326 w 4340242"/>
              <a:gd name="connsiteY28" fmla="*/ 1183443 h 1342931"/>
              <a:gd name="connsiteX29" fmla="*/ 180754 w 4340242"/>
              <a:gd name="connsiteY29" fmla="*/ 1236606 h 1342931"/>
              <a:gd name="connsiteX30" fmla="*/ 233917 w 4340242"/>
              <a:gd name="connsiteY30" fmla="*/ 1279136 h 1342931"/>
              <a:gd name="connsiteX31" fmla="*/ 318977 w 4340242"/>
              <a:gd name="connsiteY31" fmla="*/ 1300401 h 1342931"/>
              <a:gd name="connsiteX32" fmla="*/ 361507 w 4340242"/>
              <a:gd name="connsiteY32" fmla="*/ 1321666 h 1342931"/>
              <a:gd name="connsiteX33" fmla="*/ 414670 w 4340242"/>
              <a:gd name="connsiteY33" fmla="*/ 1332299 h 1342931"/>
              <a:gd name="connsiteX34" fmla="*/ 446568 w 4340242"/>
              <a:gd name="connsiteY34" fmla="*/ 1342931 h 1342931"/>
              <a:gd name="connsiteX35" fmla="*/ 733647 w 4340242"/>
              <a:gd name="connsiteY35" fmla="*/ 1332299 h 1342931"/>
              <a:gd name="connsiteX36" fmla="*/ 754912 w 4340242"/>
              <a:gd name="connsiteY36" fmla="*/ 1300401 h 1342931"/>
              <a:gd name="connsiteX37" fmla="*/ 786810 w 4340242"/>
              <a:gd name="connsiteY37" fmla="*/ 1279136 h 1342931"/>
              <a:gd name="connsiteX38" fmla="*/ 829340 w 4340242"/>
              <a:gd name="connsiteY38" fmla="*/ 1204708 h 1342931"/>
              <a:gd name="connsiteX39" fmla="*/ 839972 w 4340242"/>
              <a:gd name="connsiteY39" fmla="*/ 1172810 h 1342931"/>
              <a:gd name="connsiteX40" fmla="*/ 861238 w 4340242"/>
              <a:gd name="connsiteY40" fmla="*/ 1130280 h 1342931"/>
              <a:gd name="connsiteX41" fmla="*/ 903768 w 4340242"/>
              <a:gd name="connsiteY41" fmla="*/ 981424 h 1342931"/>
              <a:gd name="connsiteX42" fmla="*/ 925033 w 4340242"/>
              <a:gd name="connsiteY42" fmla="*/ 938894 h 1342931"/>
              <a:gd name="connsiteX43" fmla="*/ 956931 w 4340242"/>
              <a:gd name="connsiteY43" fmla="*/ 875099 h 1342931"/>
              <a:gd name="connsiteX44" fmla="*/ 1010093 w 4340242"/>
              <a:gd name="connsiteY44" fmla="*/ 779406 h 1342931"/>
              <a:gd name="connsiteX45" fmla="*/ 1052624 w 4340242"/>
              <a:gd name="connsiteY45" fmla="*/ 726243 h 1342931"/>
              <a:gd name="connsiteX46" fmla="*/ 1084521 w 4340242"/>
              <a:gd name="connsiteY46" fmla="*/ 704978 h 1342931"/>
              <a:gd name="connsiteX47" fmla="*/ 1105786 w 4340242"/>
              <a:gd name="connsiteY47" fmla="*/ 673080 h 1342931"/>
              <a:gd name="connsiteX48" fmla="*/ 1169582 w 4340242"/>
              <a:gd name="connsiteY48" fmla="*/ 651815 h 1342931"/>
              <a:gd name="connsiteX49" fmla="*/ 1265275 w 4340242"/>
              <a:gd name="connsiteY49" fmla="*/ 630550 h 1342931"/>
              <a:gd name="connsiteX50" fmla="*/ 1584252 w 4340242"/>
              <a:gd name="connsiteY50" fmla="*/ 609285 h 1342931"/>
              <a:gd name="connsiteX51" fmla="*/ 1669312 w 4340242"/>
              <a:gd name="connsiteY51" fmla="*/ 598652 h 1342931"/>
              <a:gd name="connsiteX52" fmla="*/ 1786270 w 4340242"/>
              <a:gd name="connsiteY52" fmla="*/ 588020 h 1342931"/>
              <a:gd name="connsiteX53" fmla="*/ 1839433 w 4340242"/>
              <a:gd name="connsiteY53" fmla="*/ 577387 h 1342931"/>
              <a:gd name="connsiteX54" fmla="*/ 1871331 w 4340242"/>
              <a:gd name="connsiteY54" fmla="*/ 566755 h 1342931"/>
              <a:gd name="connsiteX55" fmla="*/ 2041452 w 4340242"/>
              <a:gd name="connsiteY55" fmla="*/ 545489 h 1342931"/>
              <a:gd name="connsiteX56" fmla="*/ 2073349 w 4340242"/>
              <a:gd name="connsiteY56" fmla="*/ 534857 h 1342931"/>
              <a:gd name="connsiteX57" fmla="*/ 2264735 w 4340242"/>
              <a:gd name="connsiteY57" fmla="*/ 513592 h 1342931"/>
              <a:gd name="connsiteX58" fmla="*/ 2402958 w 4340242"/>
              <a:gd name="connsiteY58" fmla="*/ 492327 h 1342931"/>
              <a:gd name="connsiteX59" fmla="*/ 4178596 w 4340242"/>
              <a:gd name="connsiteY59" fmla="*/ 481694 h 1342931"/>
              <a:gd name="connsiteX60" fmla="*/ 4210493 w 4340242"/>
              <a:gd name="connsiteY60" fmla="*/ 460429 h 1342931"/>
              <a:gd name="connsiteX61" fmla="*/ 4274289 w 4340242"/>
              <a:gd name="connsiteY61" fmla="*/ 439164 h 1342931"/>
              <a:gd name="connsiteX62" fmla="*/ 4306186 w 4340242"/>
              <a:gd name="connsiteY62" fmla="*/ 407266 h 1342931"/>
              <a:gd name="connsiteX63" fmla="*/ 4338084 w 4340242"/>
              <a:gd name="connsiteY63" fmla="*/ 386001 h 1342931"/>
              <a:gd name="connsiteX64" fmla="*/ 4327452 w 4340242"/>
              <a:gd name="connsiteY64" fmla="*/ 237145 h 1342931"/>
              <a:gd name="connsiteX65" fmla="*/ 4306186 w 4340242"/>
              <a:gd name="connsiteY65" fmla="*/ 205248 h 1342931"/>
              <a:gd name="connsiteX66" fmla="*/ 4253024 w 4340242"/>
              <a:gd name="connsiteY66" fmla="*/ 162717 h 1342931"/>
              <a:gd name="connsiteX67" fmla="*/ 4221126 w 4340242"/>
              <a:gd name="connsiteY67" fmla="*/ 152085 h 1342931"/>
              <a:gd name="connsiteX68" fmla="*/ 4167963 w 4340242"/>
              <a:gd name="connsiteY68" fmla="*/ 141452 h 1342931"/>
              <a:gd name="connsiteX69" fmla="*/ 3136605 w 4340242"/>
              <a:gd name="connsiteY69" fmla="*/ 120187 h 1342931"/>
              <a:gd name="connsiteX70" fmla="*/ 2945219 w 4340242"/>
              <a:gd name="connsiteY70" fmla="*/ 98922 h 1342931"/>
              <a:gd name="connsiteX71" fmla="*/ 2817628 w 4340242"/>
              <a:gd name="connsiteY71" fmla="*/ 67024 h 1342931"/>
              <a:gd name="connsiteX72" fmla="*/ 2243470 w 4340242"/>
              <a:gd name="connsiteY72" fmla="*/ 56392 h 1342931"/>
              <a:gd name="connsiteX73" fmla="*/ 2137145 w 4340242"/>
              <a:gd name="connsiteY73" fmla="*/ 45759 h 1342931"/>
              <a:gd name="connsiteX74" fmla="*/ 2105247 w 4340242"/>
              <a:gd name="connsiteY74" fmla="*/ 35127 h 1342931"/>
              <a:gd name="connsiteX75" fmla="*/ 1998921 w 4340242"/>
              <a:gd name="connsiteY75" fmla="*/ 24494 h 1342931"/>
              <a:gd name="connsiteX76" fmla="*/ 1616149 w 4340242"/>
              <a:gd name="connsiteY76" fmla="*/ 3229 h 1342931"/>
              <a:gd name="connsiteX77" fmla="*/ 1392865 w 4340242"/>
              <a:gd name="connsiteY77" fmla="*/ 13862 h 1342931"/>
              <a:gd name="connsiteX78" fmla="*/ 1329070 w 4340242"/>
              <a:gd name="connsiteY78" fmla="*/ 35127 h 134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340242" h="1342931">
                <a:moveTo>
                  <a:pt x="1329070" y="35127"/>
                </a:moveTo>
                <a:cubicBezTo>
                  <a:pt x="1268819" y="40443"/>
                  <a:pt x="1130487" y="39928"/>
                  <a:pt x="1031358" y="45759"/>
                </a:cubicBezTo>
                <a:cubicBezTo>
                  <a:pt x="1009837" y="47025"/>
                  <a:pt x="988212" y="50197"/>
                  <a:pt x="967563" y="56392"/>
                </a:cubicBezTo>
                <a:cubicBezTo>
                  <a:pt x="952381" y="60947"/>
                  <a:pt x="939749" y="71770"/>
                  <a:pt x="925033" y="77657"/>
                </a:cubicBezTo>
                <a:cubicBezTo>
                  <a:pt x="904221" y="85982"/>
                  <a:pt x="882503" y="91834"/>
                  <a:pt x="861238" y="98922"/>
                </a:cubicBezTo>
                <a:lnTo>
                  <a:pt x="829340" y="109555"/>
                </a:lnTo>
                <a:lnTo>
                  <a:pt x="797442" y="120187"/>
                </a:lnTo>
                <a:cubicBezTo>
                  <a:pt x="699268" y="185637"/>
                  <a:pt x="820031" y="102116"/>
                  <a:pt x="744279" y="162717"/>
                </a:cubicBezTo>
                <a:cubicBezTo>
                  <a:pt x="713575" y="187280"/>
                  <a:pt x="713938" y="176721"/>
                  <a:pt x="691117" y="205248"/>
                </a:cubicBezTo>
                <a:cubicBezTo>
                  <a:pt x="637476" y="272300"/>
                  <a:pt x="699925" y="207074"/>
                  <a:pt x="648586" y="258410"/>
                </a:cubicBezTo>
                <a:lnTo>
                  <a:pt x="616689" y="354103"/>
                </a:lnTo>
                <a:cubicBezTo>
                  <a:pt x="613145" y="364736"/>
                  <a:pt x="615381" y="379784"/>
                  <a:pt x="606056" y="386001"/>
                </a:cubicBezTo>
                <a:lnTo>
                  <a:pt x="542261" y="428531"/>
                </a:lnTo>
                <a:cubicBezTo>
                  <a:pt x="531628" y="435619"/>
                  <a:pt x="522486" y="445755"/>
                  <a:pt x="510363" y="449796"/>
                </a:cubicBezTo>
                <a:cubicBezTo>
                  <a:pt x="430186" y="476523"/>
                  <a:pt x="529014" y="440470"/>
                  <a:pt x="446568" y="481694"/>
                </a:cubicBezTo>
                <a:cubicBezTo>
                  <a:pt x="436543" y="486706"/>
                  <a:pt x="424467" y="486884"/>
                  <a:pt x="414670" y="492327"/>
                </a:cubicBezTo>
                <a:cubicBezTo>
                  <a:pt x="304994" y="553258"/>
                  <a:pt x="391152" y="521432"/>
                  <a:pt x="318977" y="545489"/>
                </a:cubicBezTo>
                <a:cubicBezTo>
                  <a:pt x="277442" y="587026"/>
                  <a:pt x="321025" y="549782"/>
                  <a:pt x="265814" y="577387"/>
                </a:cubicBezTo>
                <a:cubicBezTo>
                  <a:pt x="254384" y="583102"/>
                  <a:pt x="245346" y="592937"/>
                  <a:pt x="233917" y="598652"/>
                </a:cubicBezTo>
                <a:cubicBezTo>
                  <a:pt x="223892" y="603664"/>
                  <a:pt x="212044" y="604273"/>
                  <a:pt x="202019" y="609285"/>
                </a:cubicBezTo>
                <a:cubicBezTo>
                  <a:pt x="138587" y="641001"/>
                  <a:pt x="200104" y="628281"/>
                  <a:pt x="116958" y="683713"/>
                </a:cubicBezTo>
                <a:lnTo>
                  <a:pt x="85061" y="704978"/>
                </a:lnTo>
                <a:cubicBezTo>
                  <a:pt x="77973" y="719155"/>
                  <a:pt x="70040" y="732940"/>
                  <a:pt x="63796" y="747508"/>
                </a:cubicBezTo>
                <a:cubicBezTo>
                  <a:pt x="59381" y="757810"/>
                  <a:pt x="58175" y="769381"/>
                  <a:pt x="53163" y="779406"/>
                </a:cubicBezTo>
                <a:cubicBezTo>
                  <a:pt x="47448" y="790835"/>
                  <a:pt x="37088" y="799626"/>
                  <a:pt x="31898" y="811303"/>
                </a:cubicBezTo>
                <a:cubicBezTo>
                  <a:pt x="17108" y="844581"/>
                  <a:pt x="8836" y="882285"/>
                  <a:pt x="0" y="917629"/>
                </a:cubicBezTo>
                <a:cubicBezTo>
                  <a:pt x="3544" y="967248"/>
                  <a:pt x="5140" y="1017044"/>
                  <a:pt x="10633" y="1066485"/>
                </a:cubicBezTo>
                <a:cubicBezTo>
                  <a:pt x="12247" y="1081009"/>
                  <a:pt x="13159" y="1096856"/>
                  <a:pt x="21265" y="1109015"/>
                </a:cubicBezTo>
                <a:cubicBezTo>
                  <a:pt x="62678" y="1171135"/>
                  <a:pt x="64174" y="1148317"/>
                  <a:pt x="106326" y="1183443"/>
                </a:cubicBezTo>
                <a:cubicBezTo>
                  <a:pt x="245646" y="1299542"/>
                  <a:pt x="23357" y="1131675"/>
                  <a:pt x="180754" y="1236606"/>
                </a:cubicBezTo>
                <a:cubicBezTo>
                  <a:pt x="199636" y="1249194"/>
                  <a:pt x="213312" y="1269626"/>
                  <a:pt x="233917" y="1279136"/>
                </a:cubicBezTo>
                <a:cubicBezTo>
                  <a:pt x="260453" y="1291383"/>
                  <a:pt x="292837" y="1287331"/>
                  <a:pt x="318977" y="1300401"/>
                </a:cubicBezTo>
                <a:cubicBezTo>
                  <a:pt x="333154" y="1307489"/>
                  <a:pt x="346470" y="1316654"/>
                  <a:pt x="361507" y="1321666"/>
                </a:cubicBezTo>
                <a:cubicBezTo>
                  <a:pt x="378652" y="1327381"/>
                  <a:pt x="397138" y="1327916"/>
                  <a:pt x="414670" y="1332299"/>
                </a:cubicBezTo>
                <a:cubicBezTo>
                  <a:pt x="425543" y="1335017"/>
                  <a:pt x="435935" y="1339387"/>
                  <a:pt x="446568" y="1342931"/>
                </a:cubicBezTo>
                <a:cubicBezTo>
                  <a:pt x="542261" y="1339387"/>
                  <a:pt x="638786" y="1345383"/>
                  <a:pt x="733647" y="1332299"/>
                </a:cubicBezTo>
                <a:cubicBezTo>
                  <a:pt x="746306" y="1330553"/>
                  <a:pt x="745876" y="1309437"/>
                  <a:pt x="754912" y="1300401"/>
                </a:cubicBezTo>
                <a:cubicBezTo>
                  <a:pt x="763948" y="1291365"/>
                  <a:pt x="776177" y="1286224"/>
                  <a:pt x="786810" y="1279136"/>
                </a:cubicBezTo>
                <a:cubicBezTo>
                  <a:pt x="811187" y="1205999"/>
                  <a:pt x="777844" y="1294827"/>
                  <a:pt x="829340" y="1204708"/>
                </a:cubicBezTo>
                <a:cubicBezTo>
                  <a:pt x="834901" y="1194977"/>
                  <a:pt x="835557" y="1183112"/>
                  <a:pt x="839972" y="1172810"/>
                </a:cubicBezTo>
                <a:cubicBezTo>
                  <a:pt x="846216" y="1158241"/>
                  <a:pt x="854149" y="1144457"/>
                  <a:pt x="861238" y="1130280"/>
                </a:cubicBezTo>
                <a:cubicBezTo>
                  <a:pt x="868051" y="1103029"/>
                  <a:pt x="888515" y="1011929"/>
                  <a:pt x="903768" y="981424"/>
                </a:cubicBezTo>
                <a:cubicBezTo>
                  <a:pt x="910856" y="967247"/>
                  <a:pt x="918789" y="953462"/>
                  <a:pt x="925033" y="938894"/>
                </a:cubicBezTo>
                <a:cubicBezTo>
                  <a:pt x="951444" y="877266"/>
                  <a:pt x="916064" y="936396"/>
                  <a:pt x="956931" y="875099"/>
                </a:cubicBezTo>
                <a:cubicBezTo>
                  <a:pt x="975645" y="818955"/>
                  <a:pt x="961346" y="852527"/>
                  <a:pt x="1010093" y="779406"/>
                </a:cubicBezTo>
                <a:cubicBezTo>
                  <a:pt x="1025885" y="755718"/>
                  <a:pt x="1030977" y="743560"/>
                  <a:pt x="1052624" y="726243"/>
                </a:cubicBezTo>
                <a:cubicBezTo>
                  <a:pt x="1062602" y="718260"/>
                  <a:pt x="1073889" y="712066"/>
                  <a:pt x="1084521" y="704978"/>
                </a:cubicBezTo>
                <a:cubicBezTo>
                  <a:pt x="1091609" y="694345"/>
                  <a:pt x="1094950" y="679853"/>
                  <a:pt x="1105786" y="673080"/>
                </a:cubicBezTo>
                <a:cubicBezTo>
                  <a:pt x="1124794" y="661200"/>
                  <a:pt x="1148317" y="658904"/>
                  <a:pt x="1169582" y="651815"/>
                </a:cubicBezTo>
                <a:cubicBezTo>
                  <a:pt x="1221937" y="634363"/>
                  <a:pt x="1190413" y="643026"/>
                  <a:pt x="1265275" y="630550"/>
                </a:cubicBezTo>
                <a:cubicBezTo>
                  <a:pt x="1390558" y="588786"/>
                  <a:pt x="1264258" y="627570"/>
                  <a:pt x="1584252" y="609285"/>
                </a:cubicBezTo>
                <a:cubicBezTo>
                  <a:pt x="1612779" y="607655"/>
                  <a:pt x="1640895" y="601643"/>
                  <a:pt x="1669312" y="598652"/>
                </a:cubicBezTo>
                <a:cubicBezTo>
                  <a:pt x="1708244" y="594554"/>
                  <a:pt x="1747284" y="591564"/>
                  <a:pt x="1786270" y="588020"/>
                </a:cubicBezTo>
                <a:cubicBezTo>
                  <a:pt x="1803991" y="584476"/>
                  <a:pt x="1821901" y="581770"/>
                  <a:pt x="1839433" y="577387"/>
                </a:cubicBezTo>
                <a:cubicBezTo>
                  <a:pt x="1850306" y="574669"/>
                  <a:pt x="1860260" y="568503"/>
                  <a:pt x="1871331" y="566755"/>
                </a:cubicBezTo>
                <a:cubicBezTo>
                  <a:pt x="1927780" y="557842"/>
                  <a:pt x="2041452" y="545489"/>
                  <a:pt x="2041452" y="545489"/>
                </a:cubicBezTo>
                <a:cubicBezTo>
                  <a:pt x="2052084" y="541945"/>
                  <a:pt x="2062322" y="536862"/>
                  <a:pt x="2073349" y="534857"/>
                </a:cubicBezTo>
                <a:cubicBezTo>
                  <a:pt x="2110151" y="528166"/>
                  <a:pt x="2234189" y="516646"/>
                  <a:pt x="2264735" y="513592"/>
                </a:cubicBezTo>
                <a:cubicBezTo>
                  <a:pt x="2306689" y="505201"/>
                  <a:pt x="2361989" y="492795"/>
                  <a:pt x="2402958" y="492327"/>
                </a:cubicBezTo>
                <a:lnTo>
                  <a:pt x="4178596" y="481694"/>
                </a:lnTo>
                <a:cubicBezTo>
                  <a:pt x="4189228" y="474606"/>
                  <a:pt x="4198816" y="465619"/>
                  <a:pt x="4210493" y="460429"/>
                </a:cubicBezTo>
                <a:cubicBezTo>
                  <a:pt x="4230977" y="451325"/>
                  <a:pt x="4274289" y="439164"/>
                  <a:pt x="4274289" y="439164"/>
                </a:cubicBezTo>
                <a:cubicBezTo>
                  <a:pt x="4284921" y="428531"/>
                  <a:pt x="4294635" y="416892"/>
                  <a:pt x="4306186" y="407266"/>
                </a:cubicBezTo>
                <a:cubicBezTo>
                  <a:pt x="4316003" y="399085"/>
                  <a:pt x="4336499" y="398681"/>
                  <a:pt x="4338084" y="386001"/>
                </a:cubicBezTo>
                <a:cubicBezTo>
                  <a:pt x="4344254" y="336640"/>
                  <a:pt x="4336097" y="286133"/>
                  <a:pt x="4327452" y="237145"/>
                </a:cubicBezTo>
                <a:cubicBezTo>
                  <a:pt x="4325231" y="224561"/>
                  <a:pt x="4314169" y="215226"/>
                  <a:pt x="4306186" y="205248"/>
                </a:cubicBezTo>
                <a:cubicBezTo>
                  <a:pt x="4292999" y="188764"/>
                  <a:pt x="4271447" y="171929"/>
                  <a:pt x="4253024" y="162717"/>
                </a:cubicBezTo>
                <a:cubicBezTo>
                  <a:pt x="4242999" y="157705"/>
                  <a:pt x="4231999" y="154803"/>
                  <a:pt x="4221126" y="152085"/>
                </a:cubicBezTo>
                <a:cubicBezTo>
                  <a:pt x="4203594" y="147702"/>
                  <a:pt x="4186027" y="141983"/>
                  <a:pt x="4167963" y="141452"/>
                </a:cubicBezTo>
                <a:lnTo>
                  <a:pt x="3136605" y="120187"/>
                </a:lnTo>
                <a:cubicBezTo>
                  <a:pt x="3119091" y="118436"/>
                  <a:pt x="2971567" y="104568"/>
                  <a:pt x="2945219" y="98922"/>
                </a:cubicBezTo>
                <a:cubicBezTo>
                  <a:pt x="2871364" y="83096"/>
                  <a:pt x="2893539" y="69554"/>
                  <a:pt x="2817628" y="67024"/>
                </a:cubicBezTo>
                <a:cubicBezTo>
                  <a:pt x="2626315" y="60647"/>
                  <a:pt x="2434856" y="59936"/>
                  <a:pt x="2243470" y="56392"/>
                </a:cubicBezTo>
                <a:cubicBezTo>
                  <a:pt x="2208028" y="52848"/>
                  <a:pt x="2172349" y="51175"/>
                  <a:pt x="2137145" y="45759"/>
                </a:cubicBezTo>
                <a:cubicBezTo>
                  <a:pt x="2126068" y="44055"/>
                  <a:pt x="2116324" y="36831"/>
                  <a:pt x="2105247" y="35127"/>
                </a:cubicBezTo>
                <a:cubicBezTo>
                  <a:pt x="2070042" y="29711"/>
                  <a:pt x="2034363" y="28038"/>
                  <a:pt x="1998921" y="24494"/>
                </a:cubicBezTo>
                <a:cubicBezTo>
                  <a:pt x="1852022" y="-12229"/>
                  <a:pt x="1926637" y="3229"/>
                  <a:pt x="1616149" y="3229"/>
                </a:cubicBezTo>
                <a:cubicBezTo>
                  <a:pt x="1541637" y="3229"/>
                  <a:pt x="1467293" y="10318"/>
                  <a:pt x="1392865" y="13862"/>
                </a:cubicBezTo>
                <a:cubicBezTo>
                  <a:pt x="1334788" y="25477"/>
                  <a:pt x="1389321" y="29811"/>
                  <a:pt x="1329070" y="35127"/>
                </a:cubicBezTo>
                <a:close/>
              </a:path>
            </a:pathLst>
          </a:cu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44C61E7-DE1C-430A-93B2-06909DA0B61A}"/>
              </a:ext>
            </a:extLst>
          </p:cNvPr>
          <p:cNvSpPr txBox="1"/>
          <p:nvPr/>
        </p:nvSpPr>
        <p:spPr>
          <a:xfrm>
            <a:off x="205465" y="4041977"/>
            <a:ext cx="10648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OPEN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xmlns="" id="{D0471531-1183-4737-9621-A3E7BFB1D9F1}"/>
              </a:ext>
            </a:extLst>
          </p:cNvPr>
          <p:cNvSpPr/>
          <p:nvPr/>
        </p:nvSpPr>
        <p:spPr>
          <a:xfrm>
            <a:off x="2116371" y="3474054"/>
            <a:ext cx="3467874" cy="2130589"/>
          </a:xfrm>
          <a:custGeom>
            <a:avLst/>
            <a:gdLst>
              <a:gd name="connsiteX0" fmla="*/ 3168502 w 3467874"/>
              <a:gd name="connsiteY0" fmla="*/ 57240 h 2130589"/>
              <a:gd name="connsiteX1" fmla="*/ 1648046 w 3467874"/>
              <a:gd name="connsiteY1" fmla="*/ 25342 h 2130589"/>
              <a:gd name="connsiteX2" fmla="*/ 1594883 w 3467874"/>
              <a:gd name="connsiteY2" fmla="*/ 14710 h 2130589"/>
              <a:gd name="connsiteX3" fmla="*/ 1105786 w 3467874"/>
              <a:gd name="connsiteY3" fmla="*/ 35975 h 2130589"/>
              <a:gd name="connsiteX4" fmla="*/ 1010093 w 3467874"/>
              <a:gd name="connsiteY4" fmla="*/ 67873 h 2130589"/>
              <a:gd name="connsiteX5" fmla="*/ 978195 w 3467874"/>
              <a:gd name="connsiteY5" fmla="*/ 78505 h 2130589"/>
              <a:gd name="connsiteX6" fmla="*/ 914400 w 3467874"/>
              <a:gd name="connsiteY6" fmla="*/ 89138 h 2130589"/>
              <a:gd name="connsiteX7" fmla="*/ 765544 w 3467874"/>
              <a:gd name="connsiteY7" fmla="*/ 110403 h 2130589"/>
              <a:gd name="connsiteX8" fmla="*/ 680483 w 3467874"/>
              <a:gd name="connsiteY8" fmla="*/ 121035 h 2130589"/>
              <a:gd name="connsiteX9" fmla="*/ 606055 w 3467874"/>
              <a:gd name="connsiteY9" fmla="*/ 131668 h 2130589"/>
              <a:gd name="connsiteX10" fmla="*/ 382772 w 3467874"/>
              <a:gd name="connsiteY10" fmla="*/ 152933 h 2130589"/>
              <a:gd name="connsiteX11" fmla="*/ 350874 w 3467874"/>
              <a:gd name="connsiteY11" fmla="*/ 163566 h 2130589"/>
              <a:gd name="connsiteX12" fmla="*/ 233916 w 3467874"/>
              <a:gd name="connsiteY12" fmla="*/ 184831 h 2130589"/>
              <a:gd name="connsiteX13" fmla="*/ 159488 w 3467874"/>
              <a:gd name="connsiteY13" fmla="*/ 206096 h 2130589"/>
              <a:gd name="connsiteX14" fmla="*/ 95693 w 3467874"/>
              <a:gd name="connsiteY14" fmla="*/ 259259 h 2130589"/>
              <a:gd name="connsiteX15" fmla="*/ 74427 w 3467874"/>
              <a:gd name="connsiteY15" fmla="*/ 291156 h 2130589"/>
              <a:gd name="connsiteX16" fmla="*/ 63795 w 3467874"/>
              <a:gd name="connsiteY16" fmla="*/ 354952 h 2130589"/>
              <a:gd name="connsiteX17" fmla="*/ 42530 w 3467874"/>
              <a:gd name="connsiteY17" fmla="*/ 397482 h 2130589"/>
              <a:gd name="connsiteX18" fmla="*/ 21265 w 3467874"/>
              <a:gd name="connsiteY18" fmla="*/ 450645 h 2130589"/>
              <a:gd name="connsiteX19" fmla="*/ 0 w 3467874"/>
              <a:gd name="connsiteY19" fmla="*/ 620766 h 2130589"/>
              <a:gd name="connsiteX20" fmla="*/ 10632 w 3467874"/>
              <a:gd name="connsiteY20" fmla="*/ 844049 h 2130589"/>
              <a:gd name="connsiteX21" fmla="*/ 31897 w 3467874"/>
              <a:gd name="connsiteY21" fmla="*/ 1024803 h 2130589"/>
              <a:gd name="connsiteX22" fmla="*/ 42530 w 3467874"/>
              <a:gd name="connsiteY22" fmla="*/ 1173659 h 2130589"/>
              <a:gd name="connsiteX23" fmla="*/ 53162 w 3467874"/>
              <a:gd name="connsiteY23" fmla="*/ 1205556 h 2130589"/>
              <a:gd name="connsiteX24" fmla="*/ 63795 w 3467874"/>
              <a:gd name="connsiteY24" fmla="*/ 1279984 h 2130589"/>
              <a:gd name="connsiteX25" fmla="*/ 85060 w 3467874"/>
              <a:gd name="connsiteY25" fmla="*/ 1311882 h 2130589"/>
              <a:gd name="connsiteX26" fmla="*/ 106325 w 3467874"/>
              <a:gd name="connsiteY26" fmla="*/ 1354412 h 2130589"/>
              <a:gd name="connsiteX27" fmla="*/ 116958 w 3467874"/>
              <a:gd name="connsiteY27" fmla="*/ 1386310 h 2130589"/>
              <a:gd name="connsiteX28" fmla="*/ 159488 w 3467874"/>
              <a:gd name="connsiteY28" fmla="*/ 1450105 h 2130589"/>
              <a:gd name="connsiteX29" fmla="*/ 233916 w 3467874"/>
              <a:gd name="connsiteY29" fmla="*/ 1545798 h 2130589"/>
              <a:gd name="connsiteX30" fmla="*/ 297711 w 3467874"/>
              <a:gd name="connsiteY30" fmla="*/ 1620226 h 2130589"/>
              <a:gd name="connsiteX31" fmla="*/ 329609 w 3467874"/>
              <a:gd name="connsiteY31" fmla="*/ 1662756 h 2130589"/>
              <a:gd name="connsiteX32" fmla="*/ 510362 w 3467874"/>
              <a:gd name="connsiteY32" fmla="*/ 1822245 h 2130589"/>
              <a:gd name="connsiteX33" fmla="*/ 595423 w 3467874"/>
              <a:gd name="connsiteY33" fmla="*/ 1875408 h 2130589"/>
              <a:gd name="connsiteX34" fmla="*/ 669851 w 3467874"/>
              <a:gd name="connsiteY34" fmla="*/ 1917938 h 2130589"/>
              <a:gd name="connsiteX35" fmla="*/ 776176 w 3467874"/>
              <a:gd name="connsiteY35" fmla="*/ 1960468 h 2130589"/>
              <a:gd name="connsiteX36" fmla="*/ 808074 w 3467874"/>
              <a:gd name="connsiteY36" fmla="*/ 1981733 h 2130589"/>
              <a:gd name="connsiteX37" fmla="*/ 839972 w 3467874"/>
              <a:gd name="connsiteY37" fmla="*/ 1992366 h 2130589"/>
              <a:gd name="connsiteX38" fmla="*/ 882502 w 3467874"/>
              <a:gd name="connsiteY38" fmla="*/ 2013631 h 2130589"/>
              <a:gd name="connsiteX39" fmla="*/ 978195 w 3467874"/>
              <a:gd name="connsiteY39" fmla="*/ 2034896 h 2130589"/>
              <a:gd name="connsiteX40" fmla="*/ 1020725 w 3467874"/>
              <a:gd name="connsiteY40" fmla="*/ 2045528 h 2130589"/>
              <a:gd name="connsiteX41" fmla="*/ 1073888 w 3467874"/>
              <a:gd name="connsiteY41" fmla="*/ 2056161 h 2130589"/>
              <a:gd name="connsiteX42" fmla="*/ 1137683 w 3467874"/>
              <a:gd name="connsiteY42" fmla="*/ 2077426 h 2130589"/>
              <a:gd name="connsiteX43" fmla="*/ 1307804 w 3467874"/>
              <a:gd name="connsiteY43" fmla="*/ 2109324 h 2130589"/>
              <a:gd name="connsiteX44" fmla="*/ 1350334 w 3467874"/>
              <a:gd name="connsiteY44" fmla="*/ 2119956 h 2130589"/>
              <a:gd name="connsiteX45" fmla="*/ 1403497 w 3467874"/>
              <a:gd name="connsiteY45" fmla="*/ 2130589 h 2130589"/>
              <a:gd name="connsiteX46" fmla="*/ 2402958 w 3467874"/>
              <a:gd name="connsiteY46" fmla="*/ 2119956 h 2130589"/>
              <a:gd name="connsiteX47" fmla="*/ 2477386 w 3467874"/>
              <a:gd name="connsiteY47" fmla="*/ 2098691 h 2130589"/>
              <a:gd name="connsiteX48" fmla="*/ 2573079 w 3467874"/>
              <a:gd name="connsiteY48" fmla="*/ 2077426 h 2130589"/>
              <a:gd name="connsiteX49" fmla="*/ 2615609 w 3467874"/>
              <a:gd name="connsiteY49" fmla="*/ 2056161 h 2130589"/>
              <a:gd name="connsiteX50" fmla="*/ 2679404 w 3467874"/>
              <a:gd name="connsiteY50" fmla="*/ 2034896 h 2130589"/>
              <a:gd name="connsiteX51" fmla="*/ 2806995 w 3467874"/>
              <a:gd name="connsiteY51" fmla="*/ 1917938 h 2130589"/>
              <a:gd name="connsiteX52" fmla="*/ 2828260 w 3467874"/>
              <a:gd name="connsiteY52" fmla="*/ 1875408 h 2130589"/>
              <a:gd name="connsiteX53" fmla="*/ 2881423 w 3467874"/>
              <a:gd name="connsiteY53" fmla="*/ 1811612 h 2130589"/>
              <a:gd name="connsiteX54" fmla="*/ 2902688 w 3467874"/>
              <a:gd name="connsiteY54" fmla="*/ 1758449 h 2130589"/>
              <a:gd name="connsiteX55" fmla="*/ 2945218 w 3467874"/>
              <a:gd name="connsiteY55" fmla="*/ 1694654 h 2130589"/>
              <a:gd name="connsiteX56" fmla="*/ 2966483 w 3467874"/>
              <a:gd name="connsiteY56" fmla="*/ 1652124 h 2130589"/>
              <a:gd name="connsiteX57" fmla="*/ 2987748 w 3467874"/>
              <a:gd name="connsiteY57" fmla="*/ 1620226 h 2130589"/>
              <a:gd name="connsiteX58" fmla="*/ 3030279 w 3467874"/>
              <a:gd name="connsiteY58" fmla="*/ 1535166 h 2130589"/>
              <a:gd name="connsiteX59" fmla="*/ 3094074 w 3467874"/>
              <a:gd name="connsiteY59" fmla="*/ 1471370 h 2130589"/>
              <a:gd name="connsiteX60" fmla="*/ 3232297 w 3467874"/>
              <a:gd name="connsiteY60" fmla="*/ 1279984 h 2130589"/>
              <a:gd name="connsiteX61" fmla="*/ 3296093 w 3467874"/>
              <a:gd name="connsiteY61" fmla="*/ 1205556 h 2130589"/>
              <a:gd name="connsiteX62" fmla="*/ 3338623 w 3467874"/>
              <a:gd name="connsiteY62" fmla="*/ 1120496 h 2130589"/>
              <a:gd name="connsiteX63" fmla="*/ 3370521 w 3467874"/>
              <a:gd name="connsiteY63" fmla="*/ 1077966 h 2130589"/>
              <a:gd name="connsiteX64" fmla="*/ 3391786 w 3467874"/>
              <a:gd name="connsiteY64" fmla="*/ 1035435 h 2130589"/>
              <a:gd name="connsiteX65" fmla="*/ 3402418 w 3467874"/>
              <a:gd name="connsiteY65" fmla="*/ 1003538 h 2130589"/>
              <a:gd name="connsiteX66" fmla="*/ 3444948 w 3467874"/>
              <a:gd name="connsiteY66" fmla="*/ 950375 h 2130589"/>
              <a:gd name="connsiteX67" fmla="*/ 3455581 w 3467874"/>
              <a:gd name="connsiteY67" fmla="*/ 812152 h 2130589"/>
              <a:gd name="connsiteX68" fmla="*/ 3423683 w 3467874"/>
              <a:gd name="connsiteY68" fmla="*/ 482542 h 2130589"/>
              <a:gd name="connsiteX69" fmla="*/ 3413051 w 3467874"/>
              <a:gd name="connsiteY69" fmla="*/ 418747 h 2130589"/>
              <a:gd name="connsiteX70" fmla="*/ 3391786 w 3467874"/>
              <a:gd name="connsiteY70" fmla="*/ 386849 h 2130589"/>
              <a:gd name="connsiteX71" fmla="*/ 3381153 w 3467874"/>
              <a:gd name="connsiteY71" fmla="*/ 323054 h 2130589"/>
              <a:gd name="connsiteX72" fmla="*/ 3317358 w 3467874"/>
              <a:gd name="connsiteY72" fmla="*/ 259259 h 2130589"/>
              <a:gd name="connsiteX73" fmla="*/ 3285460 w 3467874"/>
              <a:gd name="connsiteY73" fmla="*/ 195463 h 2130589"/>
              <a:gd name="connsiteX74" fmla="*/ 3253562 w 3467874"/>
              <a:gd name="connsiteY74" fmla="*/ 174198 h 2130589"/>
              <a:gd name="connsiteX75" fmla="*/ 3211032 w 3467874"/>
              <a:gd name="connsiteY75" fmla="*/ 121035 h 2130589"/>
              <a:gd name="connsiteX76" fmla="*/ 3189767 w 3467874"/>
              <a:gd name="connsiteY76" fmla="*/ 89138 h 2130589"/>
              <a:gd name="connsiteX77" fmla="*/ 3157869 w 3467874"/>
              <a:gd name="connsiteY77" fmla="*/ 67873 h 2130589"/>
              <a:gd name="connsiteX78" fmla="*/ 3168502 w 3467874"/>
              <a:gd name="connsiteY78" fmla="*/ 57240 h 213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467874" h="2130589">
                <a:moveTo>
                  <a:pt x="3168502" y="57240"/>
                </a:moveTo>
                <a:cubicBezTo>
                  <a:pt x="2599940" y="-56471"/>
                  <a:pt x="3098319" y="36247"/>
                  <a:pt x="1648046" y="25342"/>
                </a:cubicBezTo>
                <a:cubicBezTo>
                  <a:pt x="1630325" y="21798"/>
                  <a:pt x="1612955" y="14710"/>
                  <a:pt x="1594883" y="14710"/>
                </a:cubicBezTo>
                <a:cubicBezTo>
                  <a:pt x="1234078" y="14710"/>
                  <a:pt x="1302789" y="7831"/>
                  <a:pt x="1105786" y="35975"/>
                </a:cubicBezTo>
                <a:cubicBezTo>
                  <a:pt x="1035041" y="71346"/>
                  <a:pt x="1092536" y="47262"/>
                  <a:pt x="1010093" y="67873"/>
                </a:cubicBezTo>
                <a:cubicBezTo>
                  <a:pt x="999220" y="70591"/>
                  <a:pt x="989136" y="76074"/>
                  <a:pt x="978195" y="78505"/>
                </a:cubicBezTo>
                <a:cubicBezTo>
                  <a:pt x="957150" y="83182"/>
                  <a:pt x="935720" y="85940"/>
                  <a:pt x="914400" y="89138"/>
                </a:cubicBezTo>
                <a:lnTo>
                  <a:pt x="765544" y="110403"/>
                </a:lnTo>
                <a:lnTo>
                  <a:pt x="680483" y="121035"/>
                </a:lnTo>
                <a:cubicBezTo>
                  <a:pt x="655642" y="124347"/>
                  <a:pt x="630992" y="129174"/>
                  <a:pt x="606055" y="131668"/>
                </a:cubicBezTo>
                <a:cubicBezTo>
                  <a:pt x="285385" y="163736"/>
                  <a:pt x="608884" y="124670"/>
                  <a:pt x="382772" y="152933"/>
                </a:cubicBezTo>
                <a:cubicBezTo>
                  <a:pt x="372139" y="156477"/>
                  <a:pt x="361747" y="160848"/>
                  <a:pt x="350874" y="163566"/>
                </a:cubicBezTo>
                <a:cubicBezTo>
                  <a:pt x="305285" y="174963"/>
                  <a:pt x="281284" y="175357"/>
                  <a:pt x="233916" y="184831"/>
                </a:cubicBezTo>
                <a:cubicBezTo>
                  <a:pt x="222556" y="187103"/>
                  <a:pt x="173003" y="199339"/>
                  <a:pt x="159488" y="206096"/>
                </a:cubicBezTo>
                <a:cubicBezTo>
                  <a:pt x="135589" y="218046"/>
                  <a:pt x="112492" y="239101"/>
                  <a:pt x="95693" y="259259"/>
                </a:cubicBezTo>
                <a:cubicBezTo>
                  <a:pt x="87512" y="269076"/>
                  <a:pt x="81516" y="280524"/>
                  <a:pt x="74427" y="291156"/>
                </a:cubicBezTo>
                <a:cubicBezTo>
                  <a:pt x="70883" y="312421"/>
                  <a:pt x="69990" y="334303"/>
                  <a:pt x="63795" y="354952"/>
                </a:cubicBezTo>
                <a:cubicBezTo>
                  <a:pt x="59241" y="370134"/>
                  <a:pt x="48967" y="382998"/>
                  <a:pt x="42530" y="397482"/>
                </a:cubicBezTo>
                <a:cubicBezTo>
                  <a:pt x="34778" y="414923"/>
                  <a:pt x="28353" y="432924"/>
                  <a:pt x="21265" y="450645"/>
                </a:cubicBezTo>
                <a:cubicBezTo>
                  <a:pt x="12509" y="503176"/>
                  <a:pt x="0" y="569647"/>
                  <a:pt x="0" y="620766"/>
                </a:cubicBezTo>
                <a:cubicBezTo>
                  <a:pt x="0" y="695278"/>
                  <a:pt x="6124" y="769673"/>
                  <a:pt x="10632" y="844049"/>
                </a:cubicBezTo>
                <a:cubicBezTo>
                  <a:pt x="18017" y="965905"/>
                  <a:pt x="14906" y="939846"/>
                  <a:pt x="31897" y="1024803"/>
                </a:cubicBezTo>
                <a:cubicBezTo>
                  <a:pt x="35441" y="1074422"/>
                  <a:pt x="36718" y="1124255"/>
                  <a:pt x="42530" y="1173659"/>
                </a:cubicBezTo>
                <a:cubicBezTo>
                  <a:pt x="43839" y="1184790"/>
                  <a:pt x="50964" y="1194566"/>
                  <a:pt x="53162" y="1205556"/>
                </a:cubicBezTo>
                <a:cubicBezTo>
                  <a:pt x="58077" y="1230131"/>
                  <a:pt x="56594" y="1255980"/>
                  <a:pt x="63795" y="1279984"/>
                </a:cubicBezTo>
                <a:cubicBezTo>
                  <a:pt x="67467" y="1292224"/>
                  <a:pt x="78720" y="1300787"/>
                  <a:pt x="85060" y="1311882"/>
                </a:cubicBezTo>
                <a:cubicBezTo>
                  <a:pt x="92924" y="1325644"/>
                  <a:pt x="100081" y="1339844"/>
                  <a:pt x="106325" y="1354412"/>
                </a:cubicBezTo>
                <a:cubicBezTo>
                  <a:pt x="110740" y="1364714"/>
                  <a:pt x="111515" y="1376513"/>
                  <a:pt x="116958" y="1386310"/>
                </a:cubicBezTo>
                <a:cubicBezTo>
                  <a:pt x="129370" y="1408651"/>
                  <a:pt x="145311" y="1428840"/>
                  <a:pt x="159488" y="1450105"/>
                </a:cubicBezTo>
                <a:cubicBezTo>
                  <a:pt x="210360" y="1526413"/>
                  <a:pt x="183945" y="1495829"/>
                  <a:pt x="233916" y="1545798"/>
                </a:cubicBezTo>
                <a:cubicBezTo>
                  <a:pt x="275451" y="1628867"/>
                  <a:pt x="228699" y="1551214"/>
                  <a:pt x="297711" y="1620226"/>
                </a:cubicBezTo>
                <a:cubicBezTo>
                  <a:pt x="310242" y="1632757"/>
                  <a:pt x="317635" y="1649693"/>
                  <a:pt x="329609" y="1662756"/>
                </a:cubicBezTo>
                <a:cubicBezTo>
                  <a:pt x="407772" y="1748025"/>
                  <a:pt x="418765" y="1751786"/>
                  <a:pt x="510362" y="1822245"/>
                </a:cubicBezTo>
                <a:cubicBezTo>
                  <a:pt x="583767" y="1878710"/>
                  <a:pt x="520770" y="1832749"/>
                  <a:pt x="595423" y="1875408"/>
                </a:cubicBezTo>
                <a:cubicBezTo>
                  <a:pt x="648807" y="1905914"/>
                  <a:pt x="605599" y="1890401"/>
                  <a:pt x="669851" y="1917938"/>
                </a:cubicBezTo>
                <a:cubicBezTo>
                  <a:pt x="704936" y="1932975"/>
                  <a:pt x="741517" y="1944472"/>
                  <a:pt x="776176" y="1960468"/>
                </a:cubicBezTo>
                <a:cubicBezTo>
                  <a:pt x="787779" y="1965823"/>
                  <a:pt x="796644" y="1976018"/>
                  <a:pt x="808074" y="1981733"/>
                </a:cubicBezTo>
                <a:cubicBezTo>
                  <a:pt x="818099" y="1986745"/>
                  <a:pt x="829670" y="1987951"/>
                  <a:pt x="839972" y="1992366"/>
                </a:cubicBezTo>
                <a:cubicBezTo>
                  <a:pt x="854540" y="1998610"/>
                  <a:pt x="867661" y="2008066"/>
                  <a:pt x="882502" y="2013631"/>
                </a:cubicBezTo>
                <a:cubicBezTo>
                  <a:pt x="901354" y="2020700"/>
                  <a:pt x="961669" y="2031223"/>
                  <a:pt x="978195" y="2034896"/>
                </a:cubicBezTo>
                <a:cubicBezTo>
                  <a:pt x="992460" y="2038066"/>
                  <a:pt x="1006460" y="2042358"/>
                  <a:pt x="1020725" y="2045528"/>
                </a:cubicBezTo>
                <a:cubicBezTo>
                  <a:pt x="1038367" y="2049448"/>
                  <a:pt x="1056453" y="2051406"/>
                  <a:pt x="1073888" y="2056161"/>
                </a:cubicBezTo>
                <a:cubicBezTo>
                  <a:pt x="1095513" y="2062059"/>
                  <a:pt x="1115937" y="2071990"/>
                  <a:pt x="1137683" y="2077426"/>
                </a:cubicBezTo>
                <a:cubicBezTo>
                  <a:pt x="1248808" y="2105207"/>
                  <a:pt x="1218104" y="2091384"/>
                  <a:pt x="1307804" y="2109324"/>
                </a:cubicBezTo>
                <a:cubicBezTo>
                  <a:pt x="1322133" y="2112190"/>
                  <a:pt x="1336069" y="2116786"/>
                  <a:pt x="1350334" y="2119956"/>
                </a:cubicBezTo>
                <a:cubicBezTo>
                  <a:pt x="1367976" y="2123876"/>
                  <a:pt x="1385776" y="2127045"/>
                  <a:pt x="1403497" y="2130589"/>
                </a:cubicBezTo>
                <a:lnTo>
                  <a:pt x="2402958" y="2119956"/>
                </a:lnTo>
                <a:cubicBezTo>
                  <a:pt x="2428749" y="2119190"/>
                  <a:pt x="2452354" y="2104949"/>
                  <a:pt x="2477386" y="2098691"/>
                </a:cubicBezTo>
                <a:cubicBezTo>
                  <a:pt x="2497604" y="2093637"/>
                  <a:pt x="2551243" y="2085614"/>
                  <a:pt x="2573079" y="2077426"/>
                </a:cubicBezTo>
                <a:cubicBezTo>
                  <a:pt x="2587920" y="2071861"/>
                  <a:pt x="2600893" y="2062048"/>
                  <a:pt x="2615609" y="2056161"/>
                </a:cubicBezTo>
                <a:cubicBezTo>
                  <a:pt x="2636421" y="2047836"/>
                  <a:pt x="2679404" y="2034896"/>
                  <a:pt x="2679404" y="2034896"/>
                </a:cubicBezTo>
                <a:cubicBezTo>
                  <a:pt x="2726585" y="2003442"/>
                  <a:pt x="2780812" y="1970304"/>
                  <a:pt x="2806995" y="1917938"/>
                </a:cubicBezTo>
                <a:cubicBezTo>
                  <a:pt x="2814083" y="1903761"/>
                  <a:pt x="2819468" y="1888596"/>
                  <a:pt x="2828260" y="1875408"/>
                </a:cubicBezTo>
                <a:cubicBezTo>
                  <a:pt x="2885017" y="1790271"/>
                  <a:pt x="2802919" y="1952918"/>
                  <a:pt x="2881423" y="1811612"/>
                </a:cubicBezTo>
                <a:cubicBezTo>
                  <a:pt x="2890692" y="1794928"/>
                  <a:pt x="2893549" y="1775205"/>
                  <a:pt x="2902688" y="1758449"/>
                </a:cubicBezTo>
                <a:cubicBezTo>
                  <a:pt x="2914926" y="1736012"/>
                  <a:pt x="2933788" y="1717513"/>
                  <a:pt x="2945218" y="1694654"/>
                </a:cubicBezTo>
                <a:cubicBezTo>
                  <a:pt x="2952306" y="1680477"/>
                  <a:pt x="2958619" y="1665886"/>
                  <a:pt x="2966483" y="1652124"/>
                </a:cubicBezTo>
                <a:cubicBezTo>
                  <a:pt x="2972823" y="1641029"/>
                  <a:pt x="2981629" y="1631444"/>
                  <a:pt x="2987748" y="1620226"/>
                </a:cubicBezTo>
                <a:cubicBezTo>
                  <a:pt x="3002928" y="1592397"/>
                  <a:pt x="3011854" y="1560961"/>
                  <a:pt x="3030279" y="1535166"/>
                </a:cubicBezTo>
                <a:cubicBezTo>
                  <a:pt x="3047759" y="1510694"/>
                  <a:pt x="3076956" y="1496096"/>
                  <a:pt x="3094074" y="1471370"/>
                </a:cubicBezTo>
                <a:cubicBezTo>
                  <a:pt x="3134654" y="1412755"/>
                  <a:pt x="3182311" y="1337111"/>
                  <a:pt x="3232297" y="1279984"/>
                </a:cubicBezTo>
                <a:cubicBezTo>
                  <a:pt x="3264688" y="1242965"/>
                  <a:pt x="3269360" y="1251385"/>
                  <a:pt x="3296093" y="1205556"/>
                </a:cubicBezTo>
                <a:cubicBezTo>
                  <a:pt x="3312066" y="1178174"/>
                  <a:pt x="3319603" y="1145856"/>
                  <a:pt x="3338623" y="1120496"/>
                </a:cubicBezTo>
                <a:cubicBezTo>
                  <a:pt x="3349256" y="1106319"/>
                  <a:pt x="3361129" y="1092993"/>
                  <a:pt x="3370521" y="1077966"/>
                </a:cubicBezTo>
                <a:cubicBezTo>
                  <a:pt x="3378922" y="1064525"/>
                  <a:pt x="3385542" y="1050004"/>
                  <a:pt x="3391786" y="1035435"/>
                </a:cubicBezTo>
                <a:cubicBezTo>
                  <a:pt x="3396201" y="1025134"/>
                  <a:pt x="3396478" y="1013042"/>
                  <a:pt x="3402418" y="1003538"/>
                </a:cubicBezTo>
                <a:cubicBezTo>
                  <a:pt x="3414446" y="984294"/>
                  <a:pt x="3430771" y="968096"/>
                  <a:pt x="3444948" y="950375"/>
                </a:cubicBezTo>
                <a:cubicBezTo>
                  <a:pt x="3448492" y="904301"/>
                  <a:pt x="3455581" y="858362"/>
                  <a:pt x="3455581" y="812152"/>
                </a:cubicBezTo>
                <a:cubicBezTo>
                  <a:pt x="3455581" y="518303"/>
                  <a:pt x="3498602" y="594923"/>
                  <a:pt x="3423683" y="482542"/>
                </a:cubicBezTo>
                <a:cubicBezTo>
                  <a:pt x="3420139" y="461277"/>
                  <a:pt x="3419868" y="439199"/>
                  <a:pt x="3413051" y="418747"/>
                </a:cubicBezTo>
                <a:cubicBezTo>
                  <a:pt x="3409010" y="406624"/>
                  <a:pt x="3395827" y="398972"/>
                  <a:pt x="3391786" y="386849"/>
                </a:cubicBezTo>
                <a:cubicBezTo>
                  <a:pt x="3384969" y="366397"/>
                  <a:pt x="3387970" y="343506"/>
                  <a:pt x="3381153" y="323054"/>
                </a:cubicBezTo>
                <a:cubicBezTo>
                  <a:pt x="3370788" y="291958"/>
                  <a:pt x="3341365" y="277264"/>
                  <a:pt x="3317358" y="259259"/>
                </a:cubicBezTo>
                <a:cubicBezTo>
                  <a:pt x="3308710" y="233317"/>
                  <a:pt x="3306071" y="216074"/>
                  <a:pt x="3285460" y="195463"/>
                </a:cubicBezTo>
                <a:cubicBezTo>
                  <a:pt x="3276424" y="186427"/>
                  <a:pt x="3264195" y="181286"/>
                  <a:pt x="3253562" y="174198"/>
                </a:cubicBezTo>
                <a:cubicBezTo>
                  <a:pt x="3188112" y="76024"/>
                  <a:pt x="3271633" y="196787"/>
                  <a:pt x="3211032" y="121035"/>
                </a:cubicBezTo>
                <a:cubicBezTo>
                  <a:pt x="3203049" y="111057"/>
                  <a:pt x="3198803" y="98174"/>
                  <a:pt x="3189767" y="89138"/>
                </a:cubicBezTo>
                <a:cubicBezTo>
                  <a:pt x="3180731" y="80102"/>
                  <a:pt x="3168502" y="74961"/>
                  <a:pt x="3157869" y="67873"/>
                </a:cubicBezTo>
                <a:lnTo>
                  <a:pt x="3168502" y="57240"/>
                </a:lnTo>
                <a:close/>
              </a:path>
            </a:pathLst>
          </a:custGeom>
          <a:solidFill>
            <a:schemeClr val="bg2">
              <a:lumMod val="9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3B5F15A-7014-4F07-93EF-674812634FF3}"/>
              </a:ext>
            </a:extLst>
          </p:cNvPr>
          <p:cNvSpPr txBox="1"/>
          <p:nvPr/>
        </p:nvSpPr>
        <p:spPr>
          <a:xfrm>
            <a:off x="841176" y="5716860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yet generated nodes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66B65743-C1C2-4C8B-91BD-F562EA2328E0}"/>
              </a:ext>
            </a:extLst>
          </p:cNvPr>
          <p:cNvSpPr/>
          <p:nvPr/>
        </p:nvSpPr>
        <p:spPr>
          <a:xfrm rot="13833683">
            <a:off x="3541951" y="5579652"/>
            <a:ext cx="750584" cy="18996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5FA4DFB-9630-4853-BCB1-A81654FF585E}"/>
              </a:ext>
            </a:extLst>
          </p:cNvPr>
          <p:cNvSpPr txBox="1"/>
          <p:nvPr/>
        </p:nvSpPr>
        <p:spPr>
          <a:xfrm>
            <a:off x="4049406" y="598831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goal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79C7BCD-FE9B-4E6C-B0C6-33A9CAACCBB7}"/>
              </a:ext>
            </a:extLst>
          </p:cNvPr>
          <p:cNvSpPr txBox="1"/>
          <p:nvPr/>
        </p:nvSpPr>
        <p:spPr>
          <a:xfrm>
            <a:off x="6944264" y="1620790"/>
            <a:ext cx="45322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h(s) = h*(s) 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{true cost of the shortest path from 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to 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goal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867D8B-8A8C-47C2-8C18-D28D6BDBE549}"/>
              </a:ext>
            </a:extLst>
          </p:cNvPr>
          <p:cNvSpPr txBox="1"/>
          <p:nvPr/>
        </p:nvSpPr>
        <p:spPr>
          <a:xfrm>
            <a:off x="4745773" y="34659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BC9F30C-6319-4E26-B6A5-E9FB2CF5B667}"/>
              </a:ext>
            </a:extLst>
          </p:cNvPr>
          <p:cNvSpPr txBox="1"/>
          <p:nvPr/>
        </p:nvSpPr>
        <p:spPr>
          <a:xfrm>
            <a:off x="4845932" y="41151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B896CC14-54F0-4B42-8507-6D20AB6FBF0D}"/>
              </a:ext>
            </a:extLst>
          </p:cNvPr>
          <p:cNvSpPr/>
          <p:nvPr/>
        </p:nvSpPr>
        <p:spPr>
          <a:xfrm>
            <a:off x="3627120" y="4775200"/>
            <a:ext cx="1158240" cy="528431"/>
          </a:xfrm>
          <a:custGeom>
            <a:avLst/>
            <a:gdLst>
              <a:gd name="connsiteX0" fmla="*/ 0 w 1158240"/>
              <a:gd name="connsiteY0" fmla="*/ 467360 h 528431"/>
              <a:gd name="connsiteX1" fmla="*/ 853440 w 1158240"/>
              <a:gd name="connsiteY1" fmla="*/ 487680 h 528431"/>
              <a:gd name="connsiteX2" fmla="*/ 1158240 w 1158240"/>
              <a:gd name="connsiteY2" fmla="*/ 0 h 528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240" h="528431">
                <a:moveTo>
                  <a:pt x="0" y="467360"/>
                </a:moveTo>
                <a:cubicBezTo>
                  <a:pt x="330200" y="516466"/>
                  <a:pt x="660400" y="565573"/>
                  <a:pt x="853440" y="487680"/>
                </a:cubicBezTo>
                <a:cubicBezTo>
                  <a:pt x="1046480" y="409787"/>
                  <a:pt x="1102360" y="204893"/>
                  <a:pt x="115824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Same node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7F6AA49-917C-4D6C-AEF9-3BD7DD0E7273}"/>
              </a:ext>
            </a:extLst>
          </p:cNvPr>
          <p:cNvSpPr txBox="1"/>
          <p:nvPr/>
        </p:nvSpPr>
        <p:spPr>
          <a:xfrm>
            <a:off x="5385154" y="3030919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h(J)=15</a:t>
            </a:r>
          </a:p>
          <a:p>
            <a:r>
              <a:rPr lang="en-US" dirty="0">
                <a:solidFill>
                  <a:schemeClr val="accent2"/>
                </a:solidFill>
              </a:rPr>
              <a:t>F(J)=7+15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0364083-9341-4ABA-8E56-E86D68A33D1B}"/>
              </a:ext>
            </a:extLst>
          </p:cNvPr>
          <p:cNvSpPr txBox="1"/>
          <p:nvPr/>
        </p:nvSpPr>
        <p:spPr>
          <a:xfrm>
            <a:off x="765853" y="4626478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h(H)=11</a:t>
            </a:r>
          </a:p>
          <a:p>
            <a:r>
              <a:rPr lang="en-US" dirty="0">
                <a:solidFill>
                  <a:schemeClr val="accent2"/>
                </a:solidFill>
              </a:rPr>
              <a:t>F(H)=10+11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2257823-3503-44DC-BA6F-C16E54CCBFBF}"/>
              </a:ext>
            </a:extLst>
          </p:cNvPr>
          <p:cNvSpPr txBox="1"/>
          <p:nvPr/>
        </p:nvSpPr>
        <p:spPr>
          <a:xfrm>
            <a:off x="3362446" y="34547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F38B4C8-BF36-43DE-ACB6-A2C4862CBB4B}"/>
              </a:ext>
            </a:extLst>
          </p:cNvPr>
          <p:cNvSpPr txBox="1"/>
          <p:nvPr/>
        </p:nvSpPr>
        <p:spPr>
          <a:xfrm>
            <a:off x="3438568" y="41529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2186C38-214F-4D90-8657-195B609208D7}"/>
              </a:ext>
            </a:extLst>
          </p:cNvPr>
          <p:cNvSpPr txBox="1"/>
          <p:nvPr/>
        </p:nvSpPr>
        <p:spPr>
          <a:xfrm>
            <a:off x="3418756" y="47862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AFD2FF14-4D64-4BFC-817B-F52CF11F3B0B}"/>
              </a:ext>
            </a:extLst>
          </p:cNvPr>
          <p:cNvCxnSpPr>
            <a:stCxn id="31" idx="0"/>
            <a:endCxn id="17" idx="3"/>
          </p:cNvCxnSpPr>
          <p:nvPr/>
        </p:nvCxnSpPr>
        <p:spPr>
          <a:xfrm flipV="1">
            <a:off x="1448091" y="3252705"/>
            <a:ext cx="1869010" cy="13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02DEC2A-30D6-4C7D-985D-87E495DD2D83}"/>
              </a:ext>
            </a:extLst>
          </p:cNvPr>
          <p:cNvSpPr txBox="1"/>
          <p:nvPr/>
        </p:nvSpPr>
        <p:spPr>
          <a:xfrm>
            <a:off x="7012917" y="3693981"/>
            <a:ext cx="49142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dirty="0"/>
              <a:t>The search  </a:t>
            </a:r>
          </a:p>
          <a:p>
            <a:pPr marL="447675">
              <a:buNone/>
            </a:pPr>
            <a:r>
              <a:rPr lang="en-US" sz="2200" dirty="0"/>
              <a:t>	</a:t>
            </a:r>
            <a:r>
              <a:rPr lang="en-US" sz="2200" dirty="0" err="1"/>
              <a:t>i</a:t>
            </a:r>
            <a:r>
              <a:rPr lang="en-US" sz="2200" dirty="0"/>
              <a:t>) </a:t>
            </a:r>
            <a:r>
              <a:rPr lang="en-US" sz="2200" dirty="0">
                <a:sym typeface="Symbol" panose="05050102010706020507" pitchFamily="18" charset="2"/>
              </a:rPr>
              <a:t>guarantees finding the shortest path</a:t>
            </a:r>
            <a:br>
              <a:rPr lang="en-US" sz="2200" dirty="0">
                <a:sym typeface="Symbol" panose="05050102010706020507" pitchFamily="18" charset="2"/>
              </a:rPr>
            </a:br>
            <a:r>
              <a:rPr lang="en-US" sz="2200" dirty="0">
                <a:sym typeface="Symbol" panose="05050102010706020507" pitchFamily="18" charset="2"/>
              </a:rPr>
              <a:t>	ii) </a:t>
            </a:r>
            <a:r>
              <a:rPr lang="en-US" sz="2200" dirty="0"/>
              <a:t>expands only the nodes that lie on the shortest path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BC0664F-8631-463F-8942-147D792BC92E}"/>
              </a:ext>
            </a:extLst>
          </p:cNvPr>
          <p:cNvSpPr txBox="1"/>
          <p:nvPr/>
        </p:nvSpPr>
        <p:spPr>
          <a:xfrm>
            <a:off x="765853" y="4626478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h(H)=11</a:t>
            </a:r>
          </a:p>
          <a:p>
            <a:r>
              <a:rPr lang="en-US" dirty="0">
                <a:solidFill>
                  <a:schemeClr val="accent2"/>
                </a:solidFill>
              </a:rPr>
              <a:t>F(H)=10+11</a:t>
            </a:r>
            <a:r>
              <a:rPr lang="ru-RU" dirty="0">
                <a:solidFill>
                  <a:schemeClr val="accent2"/>
                </a:solidFill>
              </a:rPr>
              <a:t>=</a:t>
            </a:r>
            <a:br>
              <a:rPr lang="ru-RU" dirty="0">
                <a:solidFill>
                  <a:schemeClr val="accent2"/>
                </a:solidFill>
              </a:rPr>
            </a:br>
            <a:r>
              <a:rPr lang="ru-RU" dirty="0">
                <a:solidFill>
                  <a:schemeClr val="accent2"/>
                </a:solidFill>
              </a:rPr>
              <a:t>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F3C828-BB5D-4B18-A3C5-16FE44581B9B}"/>
              </a:ext>
            </a:extLst>
          </p:cNvPr>
          <p:cNvSpPr txBox="1"/>
          <p:nvPr/>
        </p:nvSpPr>
        <p:spPr>
          <a:xfrm>
            <a:off x="5385154" y="3030919"/>
            <a:ext cx="1186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h(J)=15</a:t>
            </a:r>
          </a:p>
          <a:p>
            <a:r>
              <a:rPr lang="en-US" dirty="0">
                <a:solidFill>
                  <a:schemeClr val="accent2"/>
                </a:solidFill>
              </a:rPr>
              <a:t>F(J)=7+15</a:t>
            </a:r>
            <a:r>
              <a:rPr lang="ru-RU" dirty="0">
                <a:solidFill>
                  <a:schemeClr val="accent2"/>
                </a:solidFill>
              </a:rPr>
              <a:t/>
            </a:r>
            <a:br>
              <a:rPr lang="ru-RU" dirty="0">
                <a:solidFill>
                  <a:schemeClr val="accent2"/>
                </a:solidFill>
              </a:rPr>
            </a:br>
            <a:r>
              <a:rPr lang="ru-RU" dirty="0">
                <a:solidFill>
                  <a:schemeClr val="accent2"/>
                </a:solidFill>
              </a:rPr>
              <a:t>=22</a:t>
            </a:r>
          </a:p>
        </p:txBody>
      </p:sp>
    </p:spTree>
    <p:extLst>
      <p:ext uri="{BB962C8B-B14F-4D97-AF65-F5344CB8AC3E}">
        <p14:creationId xmlns:p14="http://schemas.microsoft.com/office/powerpoint/2010/main" val="287347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Magic oracle heuristic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26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79C7BCD-FE9B-4E6C-B0C6-33A9CAACCBB7}"/>
              </a:ext>
            </a:extLst>
          </p:cNvPr>
          <p:cNvSpPr txBox="1"/>
          <p:nvPr/>
        </p:nvSpPr>
        <p:spPr>
          <a:xfrm>
            <a:off x="6944264" y="1620790"/>
            <a:ext cx="45322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h(s) = h*(s) 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{true cost of the shortest path from 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to 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goal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02DEC2A-30D6-4C7D-985D-87E495DD2D83}"/>
              </a:ext>
            </a:extLst>
          </p:cNvPr>
          <p:cNvSpPr txBox="1"/>
          <p:nvPr/>
        </p:nvSpPr>
        <p:spPr>
          <a:xfrm>
            <a:off x="7012917" y="3693981"/>
            <a:ext cx="49142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dirty="0"/>
              <a:t>The search  </a:t>
            </a:r>
          </a:p>
          <a:p>
            <a:pPr marL="447675">
              <a:buNone/>
            </a:pPr>
            <a:r>
              <a:rPr lang="en-US" sz="2200" dirty="0"/>
              <a:t>	</a:t>
            </a:r>
            <a:r>
              <a:rPr lang="en-US" sz="2200" dirty="0" err="1"/>
              <a:t>i</a:t>
            </a:r>
            <a:r>
              <a:rPr lang="en-US" sz="2200" dirty="0"/>
              <a:t>) </a:t>
            </a:r>
            <a:r>
              <a:rPr lang="en-US" sz="2200" dirty="0">
                <a:sym typeface="Symbol" panose="05050102010706020507" pitchFamily="18" charset="2"/>
              </a:rPr>
              <a:t>guarantees finding the shortest path</a:t>
            </a:r>
            <a:br>
              <a:rPr lang="en-US" sz="2200" dirty="0">
                <a:sym typeface="Symbol" panose="05050102010706020507" pitchFamily="18" charset="2"/>
              </a:rPr>
            </a:br>
            <a:r>
              <a:rPr lang="en-US" sz="2200" dirty="0">
                <a:sym typeface="Symbol" panose="05050102010706020507" pitchFamily="18" charset="2"/>
              </a:rPr>
              <a:t>	ii) </a:t>
            </a:r>
            <a:r>
              <a:rPr lang="en-US" sz="2200" dirty="0"/>
              <a:t>expands only the nodes that lie on the shortest path</a:t>
            </a:r>
          </a:p>
        </p:txBody>
      </p:sp>
      <p:pic>
        <p:nvPicPr>
          <p:cNvPr id="37" name="Picture 2" descr="3">
            <a:extLst>
              <a:ext uri="{FF2B5EF4-FFF2-40B4-BE49-F238E27FC236}">
                <a16:creationId xmlns:a16="http://schemas.microsoft.com/office/drawing/2014/main" xmlns="" id="{81A14C6A-2B91-45C7-8A66-7D69739BF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8" y="2161874"/>
            <a:ext cx="3064213" cy="306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 descr="1">
            <a:extLst>
              <a:ext uri="{FF2B5EF4-FFF2-40B4-BE49-F238E27FC236}">
                <a16:creationId xmlns:a16="http://schemas.microsoft.com/office/drawing/2014/main" xmlns="" id="{80EB7414-42E2-4058-9C76-5CF2CD832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630" y="2161874"/>
            <a:ext cx="3064213" cy="306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Arrow: Left 39">
            <a:extLst>
              <a:ext uri="{FF2B5EF4-FFF2-40B4-BE49-F238E27FC236}">
                <a16:creationId xmlns:a16="http://schemas.microsoft.com/office/drawing/2014/main" xmlns="" id="{9BA511B3-F620-40D5-AD4B-25746C2758BC}"/>
              </a:ext>
            </a:extLst>
          </p:cNvPr>
          <p:cNvSpPr/>
          <p:nvPr/>
        </p:nvSpPr>
        <p:spPr>
          <a:xfrm>
            <a:off x="6779843" y="4417256"/>
            <a:ext cx="494717" cy="286824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D8C5C6A-2DB2-4B5A-BD10-F29F816443B3}"/>
              </a:ext>
            </a:extLst>
          </p:cNvPr>
          <p:cNvSpPr txBox="1"/>
          <p:nvPr/>
        </p:nvSpPr>
        <p:spPr>
          <a:xfrm>
            <a:off x="1666240" y="534237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Dijkstra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890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B97F-CAD0-4A0E-AA45-4D53A3D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78"/>
            <a:ext cx="9905998" cy="1478570"/>
          </a:xfrm>
        </p:spPr>
        <p:txBody>
          <a:bodyPr/>
          <a:lstStyle/>
          <a:p>
            <a:r>
              <a:rPr lang="en-US" dirty="0"/>
              <a:t>Admissible heuristic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D1DABF-1591-4ABC-A4AB-D43F6721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9430"/>
            <a:ext cx="9905999" cy="4682514"/>
          </a:xfrm>
        </p:spPr>
        <p:txBody>
          <a:bodyPr>
            <a:noAutofit/>
          </a:bodyPr>
          <a:lstStyle/>
          <a:p>
            <a:r>
              <a:rPr lang="en-US" dirty="0"/>
              <a:t>h(s) = h*(s)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{true cost of the shortest path from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to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goal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	The search 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guarantees finding the shortest path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		      ii) </a:t>
            </a:r>
            <a:r>
              <a:rPr lang="en-US" dirty="0"/>
              <a:t>expands only the nodes that lie on the shortest path</a:t>
            </a:r>
          </a:p>
          <a:p>
            <a:r>
              <a:rPr lang="en-US" dirty="0"/>
              <a:t>h(s) </a:t>
            </a:r>
            <a:r>
              <a:rPr lang="en-US" dirty="0">
                <a:solidFill>
                  <a:schemeClr val="accent1"/>
                </a:solidFill>
                <a:sym typeface="Symbol" panose="05050102010706020507" pitchFamily="18" charset="2"/>
              </a:rPr>
              <a:t>?</a:t>
            </a:r>
            <a:r>
              <a:rPr lang="en-US" dirty="0">
                <a:sym typeface="Symbol" panose="05050102010706020507" pitchFamily="18" charset="2"/>
              </a:rPr>
              <a:t> h*(s) </a:t>
            </a:r>
            <a:r>
              <a:rPr lang="en-US" b="1" dirty="0">
                <a:sym typeface="Symbol" panose="05050102010706020507" pitchFamily="18" charset="2"/>
              </a:rPr>
              <a:t>admissible heuristic</a:t>
            </a: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	</a:t>
            </a:r>
            <a:r>
              <a:rPr lang="en-US" dirty="0">
                <a:sym typeface="Symbol" panose="05050102010706020507" pitchFamily="18" charset="2"/>
              </a:rPr>
              <a:t>The search guarantees finding the shortest path</a:t>
            </a:r>
            <a:endParaRPr lang="en-US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DBFFB-9048-4D72-A5A3-B668DFD9418F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27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6BEDD19-15ED-4B20-B5C1-E99B61B50B96}"/>
              </a:ext>
            </a:extLst>
          </p:cNvPr>
          <p:cNvSpPr txBox="1"/>
          <p:nvPr/>
        </p:nvSpPr>
        <p:spPr>
          <a:xfrm>
            <a:off x="1303020" y="4965404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sym typeface="Symbol" panose="05050102010706020507" pitchFamily="18" charset="2"/>
              </a:rPr>
              <a:t>            </a:t>
            </a:r>
            <a:endParaRPr lang="ru-RU" sz="3600" b="1" dirty="0">
              <a:solidFill>
                <a:schemeClr val="accent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A59C147-7E82-4F8D-A3FF-F6D5CF534D45}"/>
              </a:ext>
            </a:extLst>
          </p:cNvPr>
          <p:cNvSpPr/>
          <p:nvPr/>
        </p:nvSpPr>
        <p:spPr>
          <a:xfrm>
            <a:off x="850498" y="3637280"/>
            <a:ext cx="1244614" cy="1686560"/>
          </a:xfrm>
          <a:custGeom>
            <a:avLst/>
            <a:gdLst>
              <a:gd name="connsiteX0" fmla="*/ 378862 w 1244614"/>
              <a:gd name="connsiteY0" fmla="*/ 1686560 h 1686560"/>
              <a:gd name="connsiteX1" fmla="*/ 33422 w 1244614"/>
              <a:gd name="connsiteY1" fmla="*/ 924560 h 1686560"/>
              <a:gd name="connsiteX2" fmla="*/ 1110382 w 1244614"/>
              <a:gd name="connsiteY2" fmla="*/ 314960 h 1686560"/>
              <a:gd name="connsiteX3" fmla="*/ 1191662 w 1244614"/>
              <a:gd name="connsiteY3" fmla="*/ 0 h 168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14" h="1686560">
                <a:moveTo>
                  <a:pt x="378862" y="1686560"/>
                </a:moveTo>
                <a:cubicBezTo>
                  <a:pt x="145182" y="1419860"/>
                  <a:pt x="-88498" y="1153160"/>
                  <a:pt x="33422" y="924560"/>
                </a:cubicBezTo>
                <a:cubicBezTo>
                  <a:pt x="155342" y="695960"/>
                  <a:pt x="917342" y="469053"/>
                  <a:pt x="1110382" y="314960"/>
                </a:cubicBezTo>
                <a:cubicBezTo>
                  <a:pt x="1303422" y="160867"/>
                  <a:pt x="1247542" y="80433"/>
                  <a:pt x="1191662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695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B97F-CAD0-4A0E-AA45-4D53A3D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78"/>
            <a:ext cx="9905998" cy="1478570"/>
          </a:xfrm>
        </p:spPr>
        <p:txBody>
          <a:bodyPr/>
          <a:lstStyle/>
          <a:p>
            <a:r>
              <a:rPr lang="en-US" dirty="0"/>
              <a:t>Admissible heuristic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D1DABF-1591-4ABC-A4AB-D43F6721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9430"/>
            <a:ext cx="9905999" cy="4682514"/>
          </a:xfrm>
        </p:spPr>
        <p:txBody>
          <a:bodyPr>
            <a:noAutofit/>
          </a:bodyPr>
          <a:lstStyle/>
          <a:p>
            <a:r>
              <a:rPr lang="en-US" dirty="0"/>
              <a:t>h(s) = h*(s)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{true cost of the shortest path from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to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goal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	The search 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guarantees finding the shortest path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		      ii) </a:t>
            </a:r>
            <a:r>
              <a:rPr lang="en-US" dirty="0"/>
              <a:t>expands only the nodes that lie on the shortest path</a:t>
            </a:r>
          </a:p>
          <a:p>
            <a:r>
              <a:rPr lang="en-US" dirty="0"/>
              <a:t>h(s) </a:t>
            </a:r>
            <a:r>
              <a:rPr lang="en-US" dirty="0">
                <a:sym typeface="Symbol" panose="05050102010706020507" pitchFamily="18" charset="2"/>
              </a:rPr>
              <a:t> h*(s) </a:t>
            </a:r>
            <a:r>
              <a:rPr lang="en-US" b="1" dirty="0">
                <a:sym typeface="Symbol" panose="05050102010706020507" pitchFamily="18" charset="2"/>
              </a:rPr>
              <a:t>admissible heuristic</a:t>
            </a: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	</a:t>
            </a:r>
            <a:r>
              <a:rPr lang="en-US" dirty="0">
                <a:sym typeface="Symbol" panose="05050102010706020507" pitchFamily="18" charset="2"/>
              </a:rPr>
              <a:t>The search guarantees finding the shortest path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Admissible heuristic = never overestimates the cost-to-go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DBFFB-9048-4D72-A5A3-B668DFD9418F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28</a:t>
            </a:fld>
            <a:endParaRPr lang="ru-RU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822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B97F-CAD0-4A0E-AA45-4D53A3D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78"/>
            <a:ext cx="9905998" cy="1478570"/>
          </a:xfrm>
        </p:spPr>
        <p:txBody>
          <a:bodyPr/>
          <a:lstStyle/>
          <a:p>
            <a:r>
              <a:rPr lang="en-US" dirty="0"/>
              <a:t>Admissible heuristic</a:t>
            </a:r>
            <a:r>
              <a:rPr lang="ru-RU" dirty="0"/>
              <a:t> </a:t>
            </a:r>
            <a:r>
              <a:rPr lang="en-US" dirty="0"/>
              <a:t>vs state re-expansions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D1DABF-1591-4ABC-A4AB-D43F6721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9430"/>
            <a:ext cx="10185400" cy="4682514"/>
          </a:xfrm>
        </p:spPr>
        <p:txBody>
          <a:bodyPr>
            <a:noAutofit/>
          </a:bodyPr>
          <a:lstStyle/>
          <a:p>
            <a:r>
              <a:rPr lang="en-US" dirty="0"/>
              <a:t>h(s) = 0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{Dijkstra}</a:t>
            </a:r>
          </a:p>
          <a:p>
            <a:pPr marL="0" indent="0">
              <a:buNone/>
            </a:pPr>
            <a:r>
              <a:rPr lang="en-US" dirty="0"/>
              <a:t>	The search  </a:t>
            </a:r>
            <a:r>
              <a:rPr lang="en-US" sz="2200" dirty="0" err="1"/>
              <a:t>i</a:t>
            </a:r>
            <a:r>
              <a:rPr lang="en-US" sz="2200" dirty="0"/>
              <a:t>) </a:t>
            </a:r>
            <a:r>
              <a:rPr lang="en-US" sz="2200" dirty="0">
                <a:sym typeface="Symbol" panose="05050102010706020507" pitchFamily="18" charset="2"/>
              </a:rPr>
              <a:t>guarantees finding the shortest path</a:t>
            </a:r>
            <a:r>
              <a:rPr lang="en-US" dirty="0">
                <a:sym typeface="Symbol" panose="05050102010706020507" pitchFamily="18" charset="2"/>
              </a:rPr>
              <a:t/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		      </a:t>
            </a:r>
            <a:r>
              <a:rPr lang="en-US" sz="2200" dirty="0">
                <a:sym typeface="Symbol" panose="05050102010706020507" pitchFamily="18" charset="2"/>
              </a:rPr>
              <a:t>ii) </a:t>
            </a:r>
            <a:r>
              <a:rPr lang="en-US" sz="2200" dirty="0"/>
              <a:t>never re-expands a state (=states in CLOSED have g(s)=g*(s)</a:t>
            </a:r>
          </a:p>
          <a:p>
            <a:r>
              <a:rPr lang="en-US" dirty="0"/>
              <a:t>h(s) </a:t>
            </a:r>
            <a:r>
              <a:rPr lang="en-US" dirty="0">
                <a:sym typeface="Symbol" panose="05050102010706020507" pitchFamily="18" charset="2"/>
              </a:rPr>
              <a:t> h*(s) </a:t>
            </a:r>
            <a:r>
              <a:rPr lang="en-US" b="1" dirty="0">
                <a:sym typeface="Symbol" panose="05050102010706020507" pitchFamily="18" charset="2"/>
              </a:rPr>
              <a:t>admissible heuristic</a:t>
            </a: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	</a:t>
            </a:r>
            <a:r>
              <a:rPr lang="en-US" dirty="0"/>
              <a:t> The search  </a:t>
            </a:r>
            <a:r>
              <a:rPr lang="en-US" sz="2200" dirty="0" err="1"/>
              <a:t>i</a:t>
            </a:r>
            <a:r>
              <a:rPr lang="en-US" sz="2200" dirty="0"/>
              <a:t>) </a:t>
            </a:r>
            <a:r>
              <a:rPr lang="en-US" sz="2200" dirty="0">
                <a:sym typeface="Symbol" panose="05050102010706020507" pitchFamily="18" charset="2"/>
              </a:rPr>
              <a:t>guarantees finding the shortest path</a:t>
            </a:r>
            <a:br>
              <a:rPr lang="en-US" sz="2200" dirty="0">
                <a:sym typeface="Symbol" panose="05050102010706020507" pitchFamily="18" charset="2"/>
              </a:rPr>
            </a:br>
            <a:r>
              <a:rPr lang="en-US" sz="2200" dirty="0">
                <a:sym typeface="Symbol" panose="05050102010706020507" pitchFamily="18" charset="2"/>
              </a:rPr>
              <a:t>		        </a:t>
            </a:r>
            <a:r>
              <a:rPr lang="en-US" sz="2200" dirty="0">
                <a:solidFill>
                  <a:schemeClr val="accent1"/>
                </a:solidFill>
                <a:sym typeface="Symbol" panose="05050102010706020507" pitchFamily="18" charset="2"/>
              </a:rPr>
              <a:t>ii) </a:t>
            </a:r>
            <a:r>
              <a:rPr lang="en-US" sz="2200" dirty="0">
                <a:solidFill>
                  <a:schemeClr val="accent1"/>
                </a:solidFill>
              </a:rPr>
              <a:t>never re-expands a state (=states in CLOSED have g(s)=g*(s)</a:t>
            </a:r>
            <a:endParaRPr lang="ru-RU" sz="2200" b="1" dirty="0">
              <a:solidFill>
                <a:schemeClr val="accent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DBFFB-9048-4D72-A5A3-B668DFD9418F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29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2BE37F-E33E-4CFD-932B-FD8112C3ABCC}"/>
              </a:ext>
            </a:extLst>
          </p:cNvPr>
          <p:cNvSpPr txBox="1"/>
          <p:nvPr/>
        </p:nvSpPr>
        <p:spPr>
          <a:xfrm>
            <a:off x="3200400" y="4124960"/>
            <a:ext cx="486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  <a:endParaRPr lang="ru-RU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C7368C-4614-4942-88A7-6AD2B5512B4B}"/>
              </a:ext>
            </a:extLst>
          </p:cNvPr>
          <p:cNvSpPr txBox="1"/>
          <p:nvPr/>
        </p:nvSpPr>
        <p:spPr>
          <a:xfrm>
            <a:off x="10804396" y="4124959"/>
            <a:ext cx="486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9098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Планирование траектории как задача поиска пути на графе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EBC0AF2F-7D11-4999-A2D3-40930F9D0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5186"/>
            <a:ext cx="9231947" cy="2954536"/>
          </a:xfrm>
        </p:spPr>
        <p:txBody>
          <a:bodyPr>
            <a:normAutofit fontScale="92500"/>
          </a:bodyPr>
          <a:lstStyle/>
          <a:p>
            <a:r>
              <a:rPr lang="ru-RU" dirty="0"/>
              <a:t>Вершины</a:t>
            </a:r>
            <a:r>
              <a:rPr lang="en-US" b="0" dirty="0"/>
              <a:t> ~</a:t>
            </a:r>
            <a:r>
              <a:rPr lang="ru-RU" b="0" dirty="0"/>
              <a:t> </a:t>
            </a:r>
            <a:r>
              <a:rPr lang="ru-RU" dirty="0"/>
              <a:t>состояние робота</a:t>
            </a:r>
            <a:r>
              <a:rPr lang="en-US" dirty="0"/>
              <a:t> (</a:t>
            </a:r>
            <a:r>
              <a:rPr lang="ru-RU" dirty="0"/>
              <a:t>координаты положения на плоскости</a:t>
            </a:r>
            <a:r>
              <a:rPr lang="en-US" dirty="0"/>
              <a:t>)</a:t>
            </a:r>
            <a:endParaRPr lang="en-US" b="0" dirty="0"/>
          </a:p>
          <a:p>
            <a:r>
              <a:rPr lang="ru-RU" dirty="0"/>
              <a:t>Ребра</a:t>
            </a:r>
            <a:r>
              <a:rPr lang="en-US" b="0" dirty="0"/>
              <a:t> ~</a:t>
            </a:r>
            <a:r>
              <a:rPr lang="ru-RU" b="0" dirty="0"/>
              <a:t> </a:t>
            </a:r>
            <a:r>
              <a:rPr lang="ru-RU" dirty="0"/>
              <a:t>действия</a:t>
            </a:r>
            <a:r>
              <a:rPr lang="ru-RU" b="0" dirty="0"/>
              <a:t> (например – перемещения вдоль прямолинейных сегментов)</a:t>
            </a:r>
          </a:p>
          <a:p>
            <a:r>
              <a:rPr lang="ru-RU" b="0" dirty="0"/>
              <a:t>Веса ребер </a:t>
            </a:r>
            <a:r>
              <a:rPr lang="en-US" b="0" dirty="0"/>
              <a:t>~ </a:t>
            </a:r>
            <a:r>
              <a:rPr lang="ru-RU" b="0" dirty="0"/>
              <a:t>количественно-выраженные свойства действий (например – длина перемещения, «опасность» перемещения и пр.)</a:t>
            </a:r>
          </a:p>
          <a:p>
            <a:r>
              <a:rPr lang="ru-RU" b="0" dirty="0"/>
              <a:t>План </a:t>
            </a:r>
            <a:r>
              <a:rPr lang="en-US" b="0" dirty="0"/>
              <a:t>~ </a:t>
            </a:r>
            <a:r>
              <a:rPr lang="ru-RU" dirty="0"/>
              <a:t>путь</a:t>
            </a:r>
            <a:r>
              <a:rPr lang="en-US" b="0" dirty="0"/>
              <a:t> (</a:t>
            </a:r>
            <a:r>
              <a:rPr lang="ru-RU" b="0" dirty="0"/>
              <a:t>на графе</a:t>
            </a:r>
            <a:r>
              <a:rPr lang="en-US" b="0" dirty="0"/>
              <a:t>)</a:t>
            </a:r>
            <a:endParaRPr lang="ru-RU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1DA355-6099-4CCD-9E53-ACB8657E352F}"/>
              </a:ext>
            </a:extLst>
          </p:cNvPr>
          <p:cNvSpPr txBox="1"/>
          <p:nvPr/>
        </p:nvSpPr>
        <p:spPr>
          <a:xfrm>
            <a:off x="5934580" y="4399722"/>
            <a:ext cx="3579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Задача</a:t>
            </a:r>
          </a:p>
          <a:p>
            <a:pPr marL="342900" indent="-342900">
              <a:buAutoNum type="arabicPeriod"/>
            </a:pPr>
            <a:r>
              <a:rPr lang="ru-RU" sz="2400" dirty="0"/>
              <a:t>Построить граф</a:t>
            </a:r>
          </a:p>
          <a:p>
            <a:pPr marL="342900" indent="-342900">
              <a:buAutoNum type="arabicPeriod"/>
            </a:pPr>
            <a:r>
              <a:rPr lang="ru-RU" sz="2400" dirty="0"/>
              <a:t>Найти путь на графе</a:t>
            </a:r>
          </a:p>
        </p:txBody>
      </p:sp>
      <p:pic>
        <p:nvPicPr>
          <p:cNvPr id="7" name="Picture 2" descr="fig-visibility-graph">
            <a:extLst>
              <a:ext uri="{FF2B5EF4-FFF2-40B4-BE49-F238E27FC236}">
                <a16:creationId xmlns:a16="http://schemas.microsoft.com/office/drawing/2014/main" xmlns="" id="{CC9B0846-B8C3-41C3-BF62-FC1E1E52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74" y="4399722"/>
            <a:ext cx="3214601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25">
            <a:extLst>
              <a:ext uri="{FF2B5EF4-FFF2-40B4-BE49-F238E27FC236}">
                <a16:creationId xmlns:a16="http://schemas.microsoft.com/office/drawing/2014/main" xmlns="" id="{5B05A579-EBA3-49B9-A0E5-C4EE474043BC}"/>
              </a:ext>
            </a:extLst>
          </p:cNvPr>
          <p:cNvCxnSpPr/>
          <p:nvPr/>
        </p:nvCxnSpPr>
        <p:spPr>
          <a:xfrm flipH="1" flipV="1">
            <a:off x="2551590" y="4831770"/>
            <a:ext cx="360040" cy="306034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26">
            <a:extLst>
              <a:ext uri="{FF2B5EF4-FFF2-40B4-BE49-F238E27FC236}">
                <a16:creationId xmlns:a16="http://schemas.microsoft.com/office/drawing/2014/main" xmlns="" id="{34B3FB5E-1EFB-4654-A232-AAA09644A2BC}"/>
              </a:ext>
            </a:extLst>
          </p:cNvPr>
          <p:cNvCxnSpPr/>
          <p:nvPr/>
        </p:nvCxnSpPr>
        <p:spPr>
          <a:xfrm flipH="1" flipV="1">
            <a:off x="2911630" y="5137805"/>
            <a:ext cx="1008112" cy="27002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27">
            <a:extLst>
              <a:ext uri="{FF2B5EF4-FFF2-40B4-BE49-F238E27FC236}">
                <a16:creationId xmlns:a16="http://schemas.microsoft.com/office/drawing/2014/main" xmlns="" id="{B41C0ADF-EA1A-4A79-A866-6A7EAB8DC13C}"/>
              </a:ext>
            </a:extLst>
          </p:cNvPr>
          <p:cNvCxnSpPr/>
          <p:nvPr/>
        </p:nvCxnSpPr>
        <p:spPr>
          <a:xfrm>
            <a:off x="3919742" y="5164807"/>
            <a:ext cx="1224136" cy="62699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28">
            <a:extLst>
              <a:ext uri="{FF2B5EF4-FFF2-40B4-BE49-F238E27FC236}">
                <a16:creationId xmlns:a16="http://schemas.microsoft.com/office/drawing/2014/main" xmlns="" id="{8012F39E-F93C-4477-9448-526BFD889503}"/>
              </a:ext>
            </a:extLst>
          </p:cNvPr>
          <p:cNvCxnSpPr/>
          <p:nvPr/>
        </p:nvCxnSpPr>
        <p:spPr>
          <a:xfrm flipV="1">
            <a:off x="5143878" y="4759762"/>
            <a:ext cx="360040" cy="467744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962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B97F-CAD0-4A0E-AA45-4D53A3D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78"/>
            <a:ext cx="9905998" cy="1478570"/>
          </a:xfrm>
        </p:spPr>
        <p:txBody>
          <a:bodyPr/>
          <a:lstStyle/>
          <a:p>
            <a:r>
              <a:rPr lang="en-US" dirty="0"/>
              <a:t>Admissible heuristic</a:t>
            </a:r>
            <a:r>
              <a:rPr lang="ru-RU" dirty="0"/>
              <a:t> </a:t>
            </a:r>
            <a:r>
              <a:rPr lang="en-US" dirty="0"/>
              <a:t>vs state re-expansions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DBFFB-9048-4D72-A5A3-B668DFD9418F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30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2B46513-2B72-4B88-8900-07765DCF0E46}"/>
              </a:ext>
            </a:extLst>
          </p:cNvPr>
          <p:cNvSpPr/>
          <p:nvPr/>
        </p:nvSpPr>
        <p:spPr>
          <a:xfrm>
            <a:off x="1899920" y="1960880"/>
            <a:ext cx="568960" cy="528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BB3DC59B-10A4-4412-95C4-F05424E110B2}"/>
              </a:ext>
            </a:extLst>
          </p:cNvPr>
          <p:cNvSpPr/>
          <p:nvPr/>
        </p:nvSpPr>
        <p:spPr>
          <a:xfrm>
            <a:off x="3393440" y="2418080"/>
            <a:ext cx="568960" cy="528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>
              <a:solidFill>
                <a:srgbClr val="00B0F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9B991D5F-C806-42ED-BD4C-7F85444A6DED}"/>
              </a:ext>
            </a:extLst>
          </p:cNvPr>
          <p:cNvSpPr/>
          <p:nvPr/>
        </p:nvSpPr>
        <p:spPr>
          <a:xfrm>
            <a:off x="1899920" y="4795520"/>
            <a:ext cx="568960" cy="528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35B5C8B-6E44-4A91-95CC-8CE523C05DF4}"/>
              </a:ext>
            </a:extLst>
          </p:cNvPr>
          <p:cNvSpPr/>
          <p:nvPr/>
        </p:nvSpPr>
        <p:spPr>
          <a:xfrm>
            <a:off x="1899920" y="3413760"/>
            <a:ext cx="568960" cy="528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EE8815F-E05E-4FE1-B3C9-829893AEE534}"/>
              </a:ext>
            </a:extLst>
          </p:cNvPr>
          <p:cNvSpPr txBox="1"/>
          <p:nvPr/>
        </p:nvSpPr>
        <p:spPr>
          <a:xfrm>
            <a:off x="1193827" y="348945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h=10</a:t>
            </a:r>
            <a:endParaRPr lang="ru-RU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6530076-4229-469F-BFDB-427F2FAD7F6A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2184400" y="2489200"/>
            <a:ext cx="0" cy="92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009554E-E53D-4F31-A050-3A4D0F8D68BC}"/>
              </a:ext>
            </a:extLst>
          </p:cNvPr>
          <p:cNvSpPr txBox="1"/>
          <p:nvPr/>
        </p:nvSpPr>
        <p:spPr>
          <a:xfrm>
            <a:off x="2186921" y="280237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9B77552F-B476-4852-891D-58D7611419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174240" y="3942080"/>
            <a:ext cx="10160" cy="85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26EEBE-C5EB-4C6A-8646-41E00ECD8FBC}"/>
              </a:ext>
            </a:extLst>
          </p:cNvPr>
          <p:cNvSpPr txBox="1"/>
          <p:nvPr/>
        </p:nvSpPr>
        <p:spPr>
          <a:xfrm>
            <a:off x="2166588" y="40921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xmlns="" id="{763B9D9F-2CA4-42A0-8E3C-CFF4C49ED9C8}"/>
              </a:ext>
            </a:extLst>
          </p:cNvPr>
          <p:cNvSpPr/>
          <p:nvPr/>
        </p:nvSpPr>
        <p:spPr>
          <a:xfrm>
            <a:off x="1332526" y="2138486"/>
            <a:ext cx="416560" cy="17743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73DACB1-9BD3-40F3-9342-9C22A25EAB65}"/>
              </a:ext>
            </a:extLst>
          </p:cNvPr>
          <p:cNvSpPr txBox="1"/>
          <p:nvPr/>
        </p:nvSpPr>
        <p:spPr>
          <a:xfrm>
            <a:off x="672523" y="2022219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start</a:t>
            </a:r>
            <a:endParaRPr lang="ru-RU" b="1" dirty="0">
              <a:solidFill>
                <a:srgbClr val="FFC00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6087C06C-B94E-4480-B6C2-BA8B85E5161D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2468880" y="2225040"/>
            <a:ext cx="1007882" cy="27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56EE82D7-6939-4DF6-897F-74BEF0D1676C}"/>
              </a:ext>
            </a:extLst>
          </p:cNvPr>
          <p:cNvCxnSpPr>
            <a:cxnSpLocks/>
            <a:stCxn id="11" idx="3"/>
            <a:endCxn id="19" idx="7"/>
          </p:cNvCxnSpPr>
          <p:nvPr/>
        </p:nvCxnSpPr>
        <p:spPr>
          <a:xfrm flipH="1">
            <a:off x="2385558" y="2869029"/>
            <a:ext cx="1091204" cy="62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A798743B-3B3D-4BC0-B089-CA62353A9F0A}"/>
              </a:ext>
            </a:extLst>
          </p:cNvPr>
          <p:cNvCxnSpPr>
            <a:cxnSpLocks/>
            <a:stCxn id="11" idx="4"/>
            <a:endCxn id="17" idx="7"/>
          </p:cNvCxnSpPr>
          <p:nvPr/>
        </p:nvCxnSpPr>
        <p:spPr>
          <a:xfrm flipH="1">
            <a:off x="2385558" y="2946400"/>
            <a:ext cx="1292362" cy="1926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CEE5ADD-0A05-4601-8EDA-6DEC383F7863}"/>
              </a:ext>
            </a:extLst>
          </p:cNvPr>
          <p:cNvSpPr txBox="1"/>
          <p:nvPr/>
        </p:nvSpPr>
        <p:spPr>
          <a:xfrm>
            <a:off x="2883221" y="2043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89B691A-2EF7-4D1E-8661-C7CBF81747AE}"/>
              </a:ext>
            </a:extLst>
          </p:cNvPr>
          <p:cNvSpPr txBox="1"/>
          <p:nvPr/>
        </p:nvSpPr>
        <p:spPr>
          <a:xfrm>
            <a:off x="2825905" y="2793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8F4FF08-8A77-4E3D-BFB0-C1B6179ED0E8}"/>
              </a:ext>
            </a:extLst>
          </p:cNvPr>
          <p:cNvSpPr txBox="1"/>
          <p:nvPr/>
        </p:nvSpPr>
        <p:spPr>
          <a:xfrm>
            <a:off x="3038873" y="372497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25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88D7DFE-0FB7-414C-8223-707FC97D42D7}"/>
              </a:ext>
            </a:extLst>
          </p:cNvPr>
          <p:cNvSpPr txBox="1"/>
          <p:nvPr/>
        </p:nvSpPr>
        <p:spPr>
          <a:xfrm>
            <a:off x="3962400" y="228593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h=19</a:t>
            </a:r>
            <a:endParaRPr lang="ru-RU" dirty="0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xmlns="" id="{F086DD86-41DA-434F-A14B-515A78A0D5F3}"/>
              </a:ext>
            </a:extLst>
          </p:cNvPr>
          <p:cNvSpPr/>
          <p:nvPr/>
        </p:nvSpPr>
        <p:spPr>
          <a:xfrm>
            <a:off x="1332526" y="4953917"/>
            <a:ext cx="416560" cy="17743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769287BA-7791-42BB-9EFC-CBDF21522CB3}"/>
              </a:ext>
            </a:extLst>
          </p:cNvPr>
          <p:cNvSpPr txBox="1"/>
          <p:nvPr/>
        </p:nvSpPr>
        <p:spPr>
          <a:xfrm>
            <a:off x="672523" y="482749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goal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9FC7D8-7BA5-4F99-BDA7-7DD90CA48DCC}"/>
              </a:ext>
            </a:extLst>
          </p:cNvPr>
          <p:cNvSpPr txBox="1"/>
          <p:nvPr/>
        </p:nvSpPr>
        <p:spPr>
          <a:xfrm>
            <a:off x="1886645" y="157091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h=25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7D0BEC-C5DF-4EF1-BECE-B1AC4DC2356B}"/>
              </a:ext>
            </a:extLst>
          </p:cNvPr>
          <p:cNvSpPr txBox="1"/>
          <p:nvPr/>
        </p:nvSpPr>
        <p:spPr>
          <a:xfrm>
            <a:off x="1919271" y="530662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h=0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A6BA9C-4869-4D7B-9DF7-E8E994B8ACC0}"/>
              </a:ext>
            </a:extLst>
          </p:cNvPr>
          <p:cNvSpPr txBox="1"/>
          <p:nvPr/>
        </p:nvSpPr>
        <p:spPr>
          <a:xfrm>
            <a:off x="1667777" y="224627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46832E0-D715-496A-83E7-4EC9D738574C}"/>
              </a:ext>
            </a:extLst>
          </p:cNvPr>
          <p:cNvSpPr txBox="1"/>
          <p:nvPr/>
        </p:nvSpPr>
        <p:spPr>
          <a:xfrm>
            <a:off x="3515856" y="20915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779F678-D4B4-4AA5-8064-3A88679DEE30}"/>
              </a:ext>
            </a:extLst>
          </p:cNvPr>
          <p:cNvSpPr txBox="1"/>
          <p:nvPr/>
        </p:nvSpPr>
        <p:spPr>
          <a:xfrm>
            <a:off x="1677441" y="381954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B57B224-6477-4C5B-A83B-35EEF5359E31}"/>
              </a:ext>
            </a:extLst>
          </p:cNvPr>
          <p:cNvSpPr txBox="1"/>
          <p:nvPr/>
        </p:nvSpPr>
        <p:spPr>
          <a:xfrm>
            <a:off x="1679483" y="545779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B97F-CAD0-4A0E-AA45-4D53A3D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78"/>
            <a:ext cx="9905998" cy="1478570"/>
          </a:xfrm>
        </p:spPr>
        <p:txBody>
          <a:bodyPr/>
          <a:lstStyle/>
          <a:p>
            <a:r>
              <a:rPr lang="en-US" dirty="0"/>
              <a:t>Admissible heuristic</a:t>
            </a:r>
            <a:r>
              <a:rPr lang="ru-RU" dirty="0"/>
              <a:t> </a:t>
            </a:r>
            <a:r>
              <a:rPr lang="en-US" dirty="0"/>
              <a:t>vs state re-expansions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DBFFB-9048-4D72-A5A3-B668DFD9418F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31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2B46513-2B72-4B88-8900-07765DCF0E46}"/>
              </a:ext>
            </a:extLst>
          </p:cNvPr>
          <p:cNvSpPr/>
          <p:nvPr/>
        </p:nvSpPr>
        <p:spPr>
          <a:xfrm>
            <a:off x="1899920" y="1960880"/>
            <a:ext cx="568960" cy="528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BB3DC59B-10A4-4412-95C4-F05424E110B2}"/>
              </a:ext>
            </a:extLst>
          </p:cNvPr>
          <p:cNvSpPr/>
          <p:nvPr/>
        </p:nvSpPr>
        <p:spPr>
          <a:xfrm>
            <a:off x="3393440" y="2418080"/>
            <a:ext cx="568960" cy="528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>
              <a:solidFill>
                <a:srgbClr val="00B0F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9B991D5F-C806-42ED-BD4C-7F85444A6DED}"/>
              </a:ext>
            </a:extLst>
          </p:cNvPr>
          <p:cNvSpPr/>
          <p:nvPr/>
        </p:nvSpPr>
        <p:spPr>
          <a:xfrm>
            <a:off x="1899920" y="4795520"/>
            <a:ext cx="568960" cy="528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35B5C8B-6E44-4A91-95CC-8CE523C05DF4}"/>
              </a:ext>
            </a:extLst>
          </p:cNvPr>
          <p:cNvSpPr/>
          <p:nvPr/>
        </p:nvSpPr>
        <p:spPr>
          <a:xfrm>
            <a:off x="1899920" y="3413760"/>
            <a:ext cx="568960" cy="528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EE8815F-E05E-4FE1-B3C9-829893AEE534}"/>
              </a:ext>
            </a:extLst>
          </p:cNvPr>
          <p:cNvSpPr txBox="1"/>
          <p:nvPr/>
        </p:nvSpPr>
        <p:spPr>
          <a:xfrm>
            <a:off x="1193827" y="348945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h=10</a:t>
            </a:r>
            <a:endParaRPr lang="ru-RU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6530076-4229-469F-BFDB-427F2FAD7F6A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2184400" y="2489200"/>
            <a:ext cx="0" cy="92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009554E-E53D-4F31-A050-3A4D0F8D68BC}"/>
              </a:ext>
            </a:extLst>
          </p:cNvPr>
          <p:cNvSpPr txBox="1"/>
          <p:nvPr/>
        </p:nvSpPr>
        <p:spPr>
          <a:xfrm>
            <a:off x="2186921" y="280237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9B77552F-B476-4852-891D-58D7611419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174240" y="3942080"/>
            <a:ext cx="10160" cy="85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26EEBE-C5EB-4C6A-8646-41E00ECD8FBC}"/>
              </a:ext>
            </a:extLst>
          </p:cNvPr>
          <p:cNvSpPr txBox="1"/>
          <p:nvPr/>
        </p:nvSpPr>
        <p:spPr>
          <a:xfrm>
            <a:off x="2166588" y="40921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xmlns="" id="{763B9D9F-2CA4-42A0-8E3C-CFF4C49ED9C8}"/>
              </a:ext>
            </a:extLst>
          </p:cNvPr>
          <p:cNvSpPr/>
          <p:nvPr/>
        </p:nvSpPr>
        <p:spPr>
          <a:xfrm>
            <a:off x="1332526" y="2138486"/>
            <a:ext cx="416560" cy="17743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73DACB1-9BD3-40F3-9342-9C22A25EAB65}"/>
              </a:ext>
            </a:extLst>
          </p:cNvPr>
          <p:cNvSpPr txBox="1"/>
          <p:nvPr/>
        </p:nvSpPr>
        <p:spPr>
          <a:xfrm>
            <a:off x="672523" y="2022219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start</a:t>
            </a:r>
            <a:endParaRPr lang="ru-RU" b="1" dirty="0">
              <a:solidFill>
                <a:srgbClr val="FFC00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6087C06C-B94E-4480-B6C2-BA8B85E5161D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2468880" y="2225040"/>
            <a:ext cx="1007882" cy="27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56EE82D7-6939-4DF6-897F-74BEF0D1676C}"/>
              </a:ext>
            </a:extLst>
          </p:cNvPr>
          <p:cNvCxnSpPr>
            <a:cxnSpLocks/>
            <a:stCxn id="11" idx="3"/>
            <a:endCxn id="19" idx="7"/>
          </p:cNvCxnSpPr>
          <p:nvPr/>
        </p:nvCxnSpPr>
        <p:spPr>
          <a:xfrm flipH="1">
            <a:off x="2385558" y="2869029"/>
            <a:ext cx="1091204" cy="62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A798743B-3B3D-4BC0-B089-CA62353A9F0A}"/>
              </a:ext>
            </a:extLst>
          </p:cNvPr>
          <p:cNvCxnSpPr>
            <a:cxnSpLocks/>
            <a:stCxn id="11" idx="4"/>
            <a:endCxn id="17" idx="7"/>
          </p:cNvCxnSpPr>
          <p:nvPr/>
        </p:nvCxnSpPr>
        <p:spPr>
          <a:xfrm flipH="1">
            <a:off x="2385558" y="2946400"/>
            <a:ext cx="1292362" cy="1926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CEE5ADD-0A05-4601-8EDA-6DEC383F7863}"/>
              </a:ext>
            </a:extLst>
          </p:cNvPr>
          <p:cNvSpPr txBox="1"/>
          <p:nvPr/>
        </p:nvSpPr>
        <p:spPr>
          <a:xfrm>
            <a:off x="2883221" y="2043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89B691A-2EF7-4D1E-8661-C7CBF81747AE}"/>
              </a:ext>
            </a:extLst>
          </p:cNvPr>
          <p:cNvSpPr txBox="1"/>
          <p:nvPr/>
        </p:nvSpPr>
        <p:spPr>
          <a:xfrm>
            <a:off x="2825905" y="2793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8F4FF08-8A77-4E3D-BFB0-C1B6179ED0E8}"/>
              </a:ext>
            </a:extLst>
          </p:cNvPr>
          <p:cNvSpPr txBox="1"/>
          <p:nvPr/>
        </p:nvSpPr>
        <p:spPr>
          <a:xfrm>
            <a:off x="3038873" y="372497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25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88D7DFE-0FB7-414C-8223-707FC97D42D7}"/>
              </a:ext>
            </a:extLst>
          </p:cNvPr>
          <p:cNvSpPr txBox="1"/>
          <p:nvPr/>
        </p:nvSpPr>
        <p:spPr>
          <a:xfrm>
            <a:off x="3962400" y="228593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h=19</a:t>
            </a:r>
            <a:endParaRPr lang="ru-RU" dirty="0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xmlns="" id="{F086DD86-41DA-434F-A14B-515A78A0D5F3}"/>
              </a:ext>
            </a:extLst>
          </p:cNvPr>
          <p:cNvSpPr/>
          <p:nvPr/>
        </p:nvSpPr>
        <p:spPr>
          <a:xfrm>
            <a:off x="1332526" y="4953917"/>
            <a:ext cx="416560" cy="17743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769287BA-7791-42BB-9EFC-CBDF21522CB3}"/>
              </a:ext>
            </a:extLst>
          </p:cNvPr>
          <p:cNvSpPr txBox="1"/>
          <p:nvPr/>
        </p:nvSpPr>
        <p:spPr>
          <a:xfrm>
            <a:off x="672523" y="482749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goal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9FC7D8-7BA5-4F99-BDA7-7DD90CA48DCC}"/>
              </a:ext>
            </a:extLst>
          </p:cNvPr>
          <p:cNvSpPr txBox="1"/>
          <p:nvPr/>
        </p:nvSpPr>
        <p:spPr>
          <a:xfrm>
            <a:off x="1886645" y="157091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</a:t>
            </a:r>
            <a:r>
              <a:rPr lang="ru-RU" dirty="0"/>
              <a:t>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7D0BEC-C5DF-4EF1-BECE-B1AC4DC2356B}"/>
              </a:ext>
            </a:extLst>
          </p:cNvPr>
          <p:cNvSpPr txBox="1"/>
          <p:nvPr/>
        </p:nvSpPr>
        <p:spPr>
          <a:xfrm>
            <a:off x="1919271" y="530662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h=0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B0908AC-5295-4760-9040-5A5E9075E5B9}"/>
              </a:ext>
            </a:extLst>
          </p:cNvPr>
          <p:cNvSpPr txBox="1"/>
          <p:nvPr/>
        </p:nvSpPr>
        <p:spPr>
          <a:xfrm>
            <a:off x="5413240" y="2153128"/>
            <a:ext cx="3100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h(A) = </a:t>
            </a:r>
            <a:r>
              <a:rPr lang="ru-RU" sz="2400" dirty="0"/>
              <a:t>25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 </a:t>
            </a:r>
            <a:r>
              <a:rPr lang="en-US" sz="2400" dirty="0" smtClean="0">
                <a:sym typeface="Symbol" panose="05050102010706020507" pitchFamily="18" charset="2"/>
              </a:rPr>
              <a:t>29 </a:t>
            </a:r>
            <a:r>
              <a:rPr lang="en-US" sz="2400" dirty="0">
                <a:sym typeface="Symbol" panose="05050102010706020507" pitchFamily="18" charset="2"/>
              </a:rPr>
              <a:t>= c(*)</a:t>
            </a:r>
          </a:p>
          <a:p>
            <a:pPr algn="ctr"/>
            <a:r>
              <a:rPr lang="en-US" sz="2400" dirty="0">
                <a:sym typeface="Symbol" panose="05050102010706020507" pitchFamily="18" charset="2"/>
              </a:rPr>
              <a:t>h(B) = 19  </a:t>
            </a:r>
            <a:r>
              <a:rPr lang="en-US" sz="2400" dirty="0" smtClean="0">
                <a:sym typeface="Symbol" panose="05050102010706020507" pitchFamily="18" charset="2"/>
              </a:rPr>
              <a:t>25 </a:t>
            </a:r>
            <a:r>
              <a:rPr lang="en-US" sz="2400" dirty="0">
                <a:sym typeface="Symbol" panose="05050102010706020507" pitchFamily="18" charset="2"/>
              </a:rPr>
              <a:t>= c(*)</a:t>
            </a:r>
          </a:p>
          <a:p>
            <a:pPr algn="ctr"/>
            <a:r>
              <a:rPr lang="en-US" sz="2400" dirty="0">
                <a:sym typeface="Symbol" panose="05050102010706020507" pitchFamily="18" charset="2"/>
              </a:rPr>
              <a:t>h(C) = 10  15 = c(*)</a:t>
            </a:r>
          </a:p>
          <a:p>
            <a:pPr algn="ctr"/>
            <a:r>
              <a:rPr lang="en-US" sz="2400" dirty="0">
                <a:sym typeface="Symbol" panose="05050102010706020507" pitchFamily="18" charset="2"/>
              </a:rPr>
              <a:t>h(D) = 0  0 = c(*)</a:t>
            </a:r>
          </a:p>
          <a:p>
            <a:endParaRPr lang="en-US" sz="2400" dirty="0">
              <a:sym typeface="Symbol" panose="05050102010706020507" pitchFamily="18" charset="2"/>
            </a:endParaRPr>
          </a:p>
          <a:p>
            <a:pPr algn="ctr"/>
            <a:r>
              <a:rPr lang="en-US" sz="2400" dirty="0">
                <a:sym typeface="Symbol" panose="05050102010706020507" pitchFamily="18" charset="2"/>
              </a:rPr>
              <a:t>Heuristic is admissible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B286A8-CEC0-4917-B07E-CA12C08177ED}"/>
              </a:ext>
            </a:extLst>
          </p:cNvPr>
          <p:cNvSpPr txBox="1"/>
          <p:nvPr/>
        </p:nvSpPr>
        <p:spPr>
          <a:xfrm>
            <a:off x="1667777" y="224627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16E16F-92D8-464A-AA5B-1E675BE39EF5}"/>
              </a:ext>
            </a:extLst>
          </p:cNvPr>
          <p:cNvSpPr txBox="1"/>
          <p:nvPr/>
        </p:nvSpPr>
        <p:spPr>
          <a:xfrm>
            <a:off x="3515856" y="20915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AE81796-FFBE-416C-83F8-9E37F6553BFC}"/>
              </a:ext>
            </a:extLst>
          </p:cNvPr>
          <p:cNvSpPr txBox="1"/>
          <p:nvPr/>
        </p:nvSpPr>
        <p:spPr>
          <a:xfrm>
            <a:off x="1677441" y="381954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B199CF0-37C4-4039-AEC8-FA06163872B9}"/>
              </a:ext>
            </a:extLst>
          </p:cNvPr>
          <p:cNvSpPr txBox="1"/>
          <p:nvPr/>
        </p:nvSpPr>
        <p:spPr>
          <a:xfrm>
            <a:off x="1679483" y="545779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71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B97F-CAD0-4A0E-AA45-4D53A3D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78"/>
            <a:ext cx="9905998" cy="1478570"/>
          </a:xfrm>
        </p:spPr>
        <p:txBody>
          <a:bodyPr/>
          <a:lstStyle/>
          <a:p>
            <a:r>
              <a:rPr lang="en-US" dirty="0"/>
              <a:t>Admissible heuristic</a:t>
            </a:r>
            <a:r>
              <a:rPr lang="ru-RU" dirty="0"/>
              <a:t> </a:t>
            </a:r>
            <a:r>
              <a:rPr lang="en-US" dirty="0"/>
              <a:t>vs state re-expansions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DBFFB-9048-4D72-A5A3-B668DFD9418F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32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2B46513-2B72-4B88-8900-07765DCF0E46}"/>
              </a:ext>
            </a:extLst>
          </p:cNvPr>
          <p:cNvSpPr/>
          <p:nvPr/>
        </p:nvSpPr>
        <p:spPr>
          <a:xfrm>
            <a:off x="1899920" y="1960880"/>
            <a:ext cx="568960" cy="528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0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BB3DC59B-10A4-4412-95C4-F05424E110B2}"/>
              </a:ext>
            </a:extLst>
          </p:cNvPr>
          <p:cNvSpPr/>
          <p:nvPr/>
        </p:nvSpPr>
        <p:spPr>
          <a:xfrm>
            <a:off x="3393440" y="2418080"/>
            <a:ext cx="568960" cy="52832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7</a:t>
            </a:r>
            <a:endParaRPr lang="ru-RU" sz="1400" b="1" dirty="0">
              <a:solidFill>
                <a:srgbClr val="00B0F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9B991D5F-C806-42ED-BD4C-7F85444A6DED}"/>
              </a:ext>
            </a:extLst>
          </p:cNvPr>
          <p:cNvSpPr/>
          <p:nvPr/>
        </p:nvSpPr>
        <p:spPr>
          <a:xfrm>
            <a:off x="1899920" y="4795520"/>
            <a:ext cx="568960" cy="528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35B5C8B-6E44-4A91-95CC-8CE523C05DF4}"/>
              </a:ext>
            </a:extLst>
          </p:cNvPr>
          <p:cNvSpPr/>
          <p:nvPr/>
        </p:nvSpPr>
        <p:spPr>
          <a:xfrm>
            <a:off x="1899920" y="3413760"/>
            <a:ext cx="568960" cy="52832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15</a:t>
            </a:r>
            <a:endParaRPr lang="ru-RU" sz="1400" b="1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EE8815F-E05E-4FE1-B3C9-829893AEE534}"/>
              </a:ext>
            </a:extLst>
          </p:cNvPr>
          <p:cNvSpPr txBox="1"/>
          <p:nvPr/>
        </p:nvSpPr>
        <p:spPr>
          <a:xfrm>
            <a:off x="1193827" y="348945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h=10</a:t>
            </a:r>
            <a:endParaRPr lang="ru-RU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6530076-4229-469F-BFDB-427F2FAD7F6A}"/>
              </a:ext>
            </a:extLst>
          </p:cNvPr>
          <p:cNvCxnSpPr>
            <a:stCxn id="9" idx="4"/>
            <a:endCxn id="19" idx="0"/>
          </p:cNvCxnSpPr>
          <p:nvPr/>
        </p:nvCxnSpPr>
        <p:spPr>
          <a:xfrm>
            <a:off x="2184400" y="2489200"/>
            <a:ext cx="0" cy="92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009554E-E53D-4F31-A050-3A4D0F8D68BC}"/>
              </a:ext>
            </a:extLst>
          </p:cNvPr>
          <p:cNvSpPr txBox="1"/>
          <p:nvPr/>
        </p:nvSpPr>
        <p:spPr>
          <a:xfrm>
            <a:off x="2186921" y="280237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9B77552F-B476-4852-891D-58D7611419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174240" y="3942080"/>
            <a:ext cx="10160" cy="85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26EEBE-C5EB-4C6A-8646-41E00ECD8FBC}"/>
              </a:ext>
            </a:extLst>
          </p:cNvPr>
          <p:cNvSpPr txBox="1"/>
          <p:nvPr/>
        </p:nvSpPr>
        <p:spPr>
          <a:xfrm>
            <a:off x="2166588" y="40921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xmlns="" id="{763B9D9F-2CA4-42A0-8E3C-CFF4C49ED9C8}"/>
              </a:ext>
            </a:extLst>
          </p:cNvPr>
          <p:cNvSpPr/>
          <p:nvPr/>
        </p:nvSpPr>
        <p:spPr>
          <a:xfrm>
            <a:off x="1332526" y="2138486"/>
            <a:ext cx="416560" cy="17743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73DACB1-9BD3-40F3-9342-9C22A25EAB65}"/>
              </a:ext>
            </a:extLst>
          </p:cNvPr>
          <p:cNvSpPr txBox="1"/>
          <p:nvPr/>
        </p:nvSpPr>
        <p:spPr>
          <a:xfrm>
            <a:off x="672523" y="2022219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start</a:t>
            </a:r>
            <a:endParaRPr lang="ru-RU" b="1" dirty="0">
              <a:solidFill>
                <a:srgbClr val="FFC00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6087C06C-B94E-4480-B6C2-BA8B85E5161D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2468880" y="2225040"/>
            <a:ext cx="1007882" cy="27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56EE82D7-6939-4DF6-897F-74BEF0D1676C}"/>
              </a:ext>
            </a:extLst>
          </p:cNvPr>
          <p:cNvCxnSpPr>
            <a:cxnSpLocks/>
            <a:stCxn id="11" idx="3"/>
            <a:endCxn id="19" idx="7"/>
          </p:cNvCxnSpPr>
          <p:nvPr/>
        </p:nvCxnSpPr>
        <p:spPr>
          <a:xfrm flipH="1">
            <a:off x="2385558" y="2869029"/>
            <a:ext cx="1091204" cy="62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A798743B-3B3D-4BC0-B089-CA62353A9F0A}"/>
              </a:ext>
            </a:extLst>
          </p:cNvPr>
          <p:cNvCxnSpPr>
            <a:cxnSpLocks/>
            <a:stCxn id="11" idx="4"/>
            <a:endCxn id="17" idx="7"/>
          </p:cNvCxnSpPr>
          <p:nvPr/>
        </p:nvCxnSpPr>
        <p:spPr>
          <a:xfrm flipH="1">
            <a:off x="2385558" y="2946400"/>
            <a:ext cx="1292362" cy="1926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CEE5ADD-0A05-4601-8EDA-6DEC383F7863}"/>
              </a:ext>
            </a:extLst>
          </p:cNvPr>
          <p:cNvSpPr txBox="1"/>
          <p:nvPr/>
        </p:nvSpPr>
        <p:spPr>
          <a:xfrm>
            <a:off x="2883221" y="2043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89B691A-2EF7-4D1E-8661-C7CBF81747AE}"/>
              </a:ext>
            </a:extLst>
          </p:cNvPr>
          <p:cNvSpPr txBox="1"/>
          <p:nvPr/>
        </p:nvSpPr>
        <p:spPr>
          <a:xfrm>
            <a:off x="2825905" y="2793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8F4FF08-8A77-4E3D-BFB0-C1B6179ED0E8}"/>
              </a:ext>
            </a:extLst>
          </p:cNvPr>
          <p:cNvSpPr txBox="1"/>
          <p:nvPr/>
        </p:nvSpPr>
        <p:spPr>
          <a:xfrm>
            <a:off x="3038873" y="372497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25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88D7DFE-0FB7-414C-8223-707FC97D42D7}"/>
              </a:ext>
            </a:extLst>
          </p:cNvPr>
          <p:cNvSpPr txBox="1"/>
          <p:nvPr/>
        </p:nvSpPr>
        <p:spPr>
          <a:xfrm>
            <a:off x="3962400" y="228593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h=19</a:t>
            </a:r>
            <a:endParaRPr lang="ru-RU" dirty="0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xmlns="" id="{F086DD86-41DA-434F-A14B-515A78A0D5F3}"/>
              </a:ext>
            </a:extLst>
          </p:cNvPr>
          <p:cNvSpPr/>
          <p:nvPr/>
        </p:nvSpPr>
        <p:spPr>
          <a:xfrm>
            <a:off x="1332526" y="4953917"/>
            <a:ext cx="416560" cy="17743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769287BA-7791-42BB-9EFC-CBDF21522CB3}"/>
              </a:ext>
            </a:extLst>
          </p:cNvPr>
          <p:cNvSpPr txBox="1"/>
          <p:nvPr/>
        </p:nvSpPr>
        <p:spPr>
          <a:xfrm>
            <a:off x="672523" y="482749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goal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E098E731-9B55-44C2-8112-5CA609986275}"/>
              </a:ext>
            </a:extLst>
          </p:cNvPr>
          <p:cNvSpPr txBox="1"/>
          <p:nvPr/>
        </p:nvSpPr>
        <p:spPr>
          <a:xfrm>
            <a:off x="1886645" y="157091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h=25</a:t>
            </a:r>
            <a:endParaRPr lang="ru-R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F6EAFA8D-5D3F-415A-B7BF-05A5F802645F}"/>
              </a:ext>
            </a:extLst>
          </p:cNvPr>
          <p:cNvSpPr txBox="1"/>
          <p:nvPr/>
        </p:nvSpPr>
        <p:spPr>
          <a:xfrm>
            <a:off x="1919271" y="530662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h=0</a:t>
            </a:r>
            <a:endParaRPr lang="ru-R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FB0F8C74-8EDE-46CB-9E50-9E5C8EFD770F}"/>
              </a:ext>
            </a:extLst>
          </p:cNvPr>
          <p:cNvSpPr txBox="1"/>
          <p:nvPr/>
        </p:nvSpPr>
        <p:spPr>
          <a:xfrm>
            <a:off x="5527040" y="1742490"/>
            <a:ext cx="34531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</a:t>
            </a:r>
          </a:p>
          <a:p>
            <a:endParaRPr lang="en-US" dirty="0"/>
          </a:p>
          <a:p>
            <a:r>
              <a:rPr lang="en-US" dirty="0"/>
              <a:t>CLOSED = {A}</a:t>
            </a:r>
          </a:p>
          <a:p>
            <a:r>
              <a:rPr lang="en-US" dirty="0"/>
              <a:t>OPEN = {B, C}</a:t>
            </a:r>
          </a:p>
          <a:p>
            <a:endParaRPr lang="en-US" dirty="0"/>
          </a:p>
          <a:p>
            <a:r>
              <a:rPr lang="en-US" dirty="0"/>
              <a:t>f(B) = g(B) + h(B) = 7 + 19 = 26</a:t>
            </a:r>
          </a:p>
          <a:p>
            <a:r>
              <a:rPr lang="en-US" dirty="0"/>
              <a:t>f(C) = g(C) + h(C) = 15 + 10 = 25</a:t>
            </a:r>
          </a:p>
          <a:p>
            <a:endParaRPr lang="en-US" dirty="0"/>
          </a:p>
          <a:p>
            <a:r>
              <a:rPr lang="en-US" dirty="0"/>
              <a:t>		=&gt;</a:t>
            </a:r>
          </a:p>
          <a:p>
            <a:endParaRPr lang="en-US" dirty="0"/>
          </a:p>
          <a:p>
            <a:r>
              <a:rPr lang="en-US" dirty="0"/>
              <a:t>C will be expanded next</a:t>
            </a:r>
            <a:endParaRPr lang="ru-RU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A069203A-E855-4380-85B9-1417112B4DF3}"/>
              </a:ext>
            </a:extLst>
          </p:cNvPr>
          <p:cNvSpPr txBox="1"/>
          <p:nvPr/>
        </p:nvSpPr>
        <p:spPr>
          <a:xfrm>
            <a:off x="1667777" y="224627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09F3D0E-0AB0-4728-A9C8-E19E7B439689}"/>
              </a:ext>
            </a:extLst>
          </p:cNvPr>
          <p:cNvSpPr txBox="1"/>
          <p:nvPr/>
        </p:nvSpPr>
        <p:spPr>
          <a:xfrm>
            <a:off x="3515856" y="20915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279A12C-6616-470A-8AF6-B4554B4D45D9}"/>
              </a:ext>
            </a:extLst>
          </p:cNvPr>
          <p:cNvSpPr txBox="1"/>
          <p:nvPr/>
        </p:nvSpPr>
        <p:spPr>
          <a:xfrm>
            <a:off x="1677441" y="381954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4E911CAA-7C47-47AC-88EC-D329B805C1C6}"/>
              </a:ext>
            </a:extLst>
          </p:cNvPr>
          <p:cNvSpPr txBox="1"/>
          <p:nvPr/>
        </p:nvSpPr>
        <p:spPr>
          <a:xfrm>
            <a:off x="1679483" y="545779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45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B97F-CAD0-4A0E-AA45-4D53A3D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78"/>
            <a:ext cx="9905998" cy="1478570"/>
          </a:xfrm>
        </p:spPr>
        <p:txBody>
          <a:bodyPr/>
          <a:lstStyle/>
          <a:p>
            <a:r>
              <a:rPr lang="en-US" dirty="0"/>
              <a:t>Admissible heuristic</a:t>
            </a:r>
            <a:r>
              <a:rPr lang="ru-RU" dirty="0"/>
              <a:t> </a:t>
            </a:r>
            <a:r>
              <a:rPr lang="en-US" dirty="0"/>
              <a:t>vs state re-expansions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DBFFB-9048-4D72-A5A3-B668DFD9418F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33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2B46513-2B72-4B88-8900-07765DCF0E46}"/>
              </a:ext>
            </a:extLst>
          </p:cNvPr>
          <p:cNvSpPr/>
          <p:nvPr/>
        </p:nvSpPr>
        <p:spPr>
          <a:xfrm>
            <a:off x="1899920" y="1960880"/>
            <a:ext cx="568960" cy="528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0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BB3DC59B-10A4-4412-95C4-F05424E110B2}"/>
              </a:ext>
            </a:extLst>
          </p:cNvPr>
          <p:cNvSpPr/>
          <p:nvPr/>
        </p:nvSpPr>
        <p:spPr>
          <a:xfrm>
            <a:off x="3393440" y="2418080"/>
            <a:ext cx="568960" cy="52832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7</a:t>
            </a:r>
            <a:endParaRPr lang="ru-RU" sz="1400" b="1" dirty="0">
              <a:solidFill>
                <a:srgbClr val="00B0F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9B991D5F-C806-42ED-BD4C-7F85444A6DED}"/>
              </a:ext>
            </a:extLst>
          </p:cNvPr>
          <p:cNvSpPr/>
          <p:nvPr/>
        </p:nvSpPr>
        <p:spPr>
          <a:xfrm>
            <a:off x="1899920" y="4795520"/>
            <a:ext cx="568960" cy="52832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30</a:t>
            </a:r>
            <a:endParaRPr lang="ru-RU" sz="1400" b="1" dirty="0">
              <a:solidFill>
                <a:srgbClr val="00B0F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35B5C8B-6E44-4A91-95CC-8CE523C05DF4}"/>
              </a:ext>
            </a:extLst>
          </p:cNvPr>
          <p:cNvSpPr/>
          <p:nvPr/>
        </p:nvSpPr>
        <p:spPr>
          <a:xfrm>
            <a:off x="1899920" y="3413760"/>
            <a:ext cx="568960" cy="528320"/>
          </a:xfrm>
          <a:prstGeom prst="ellipse">
            <a:avLst/>
          </a:pr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15</a:t>
            </a:r>
            <a:endParaRPr lang="ru-RU" sz="1400" b="1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EE8815F-E05E-4FE1-B3C9-829893AEE534}"/>
              </a:ext>
            </a:extLst>
          </p:cNvPr>
          <p:cNvSpPr txBox="1"/>
          <p:nvPr/>
        </p:nvSpPr>
        <p:spPr>
          <a:xfrm>
            <a:off x="1193827" y="348945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h=10</a:t>
            </a:r>
            <a:endParaRPr lang="ru-RU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6530076-4229-469F-BFDB-427F2FAD7F6A}"/>
              </a:ext>
            </a:extLst>
          </p:cNvPr>
          <p:cNvCxnSpPr>
            <a:stCxn id="9" idx="4"/>
            <a:endCxn id="19" idx="0"/>
          </p:cNvCxnSpPr>
          <p:nvPr/>
        </p:nvCxnSpPr>
        <p:spPr>
          <a:xfrm>
            <a:off x="2184400" y="2489200"/>
            <a:ext cx="0" cy="92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009554E-E53D-4F31-A050-3A4D0F8D68BC}"/>
              </a:ext>
            </a:extLst>
          </p:cNvPr>
          <p:cNvSpPr txBox="1"/>
          <p:nvPr/>
        </p:nvSpPr>
        <p:spPr>
          <a:xfrm>
            <a:off x="2186921" y="280237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9B77552F-B476-4852-891D-58D7611419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174240" y="3942080"/>
            <a:ext cx="10160" cy="85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26EEBE-C5EB-4C6A-8646-41E00ECD8FBC}"/>
              </a:ext>
            </a:extLst>
          </p:cNvPr>
          <p:cNvSpPr txBox="1"/>
          <p:nvPr/>
        </p:nvSpPr>
        <p:spPr>
          <a:xfrm>
            <a:off x="2166588" y="40921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xmlns="" id="{763B9D9F-2CA4-42A0-8E3C-CFF4C49ED9C8}"/>
              </a:ext>
            </a:extLst>
          </p:cNvPr>
          <p:cNvSpPr/>
          <p:nvPr/>
        </p:nvSpPr>
        <p:spPr>
          <a:xfrm>
            <a:off x="1332526" y="2138486"/>
            <a:ext cx="416560" cy="17743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73DACB1-9BD3-40F3-9342-9C22A25EAB65}"/>
              </a:ext>
            </a:extLst>
          </p:cNvPr>
          <p:cNvSpPr txBox="1"/>
          <p:nvPr/>
        </p:nvSpPr>
        <p:spPr>
          <a:xfrm>
            <a:off x="672523" y="2022219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start</a:t>
            </a:r>
            <a:endParaRPr lang="ru-RU" b="1" dirty="0">
              <a:solidFill>
                <a:srgbClr val="FFC00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6087C06C-B94E-4480-B6C2-BA8B85E5161D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2468880" y="2225040"/>
            <a:ext cx="1007882" cy="27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56EE82D7-6939-4DF6-897F-74BEF0D1676C}"/>
              </a:ext>
            </a:extLst>
          </p:cNvPr>
          <p:cNvCxnSpPr>
            <a:cxnSpLocks/>
            <a:stCxn id="11" idx="3"/>
            <a:endCxn id="19" idx="7"/>
          </p:cNvCxnSpPr>
          <p:nvPr/>
        </p:nvCxnSpPr>
        <p:spPr>
          <a:xfrm flipH="1">
            <a:off x="2385558" y="2869029"/>
            <a:ext cx="1091204" cy="62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A798743B-3B3D-4BC0-B089-CA62353A9F0A}"/>
              </a:ext>
            </a:extLst>
          </p:cNvPr>
          <p:cNvCxnSpPr>
            <a:cxnSpLocks/>
            <a:stCxn id="11" idx="4"/>
            <a:endCxn id="17" idx="7"/>
          </p:cNvCxnSpPr>
          <p:nvPr/>
        </p:nvCxnSpPr>
        <p:spPr>
          <a:xfrm flipH="1">
            <a:off x="2385558" y="2946400"/>
            <a:ext cx="1292362" cy="1926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CEE5ADD-0A05-4601-8EDA-6DEC383F7863}"/>
              </a:ext>
            </a:extLst>
          </p:cNvPr>
          <p:cNvSpPr txBox="1"/>
          <p:nvPr/>
        </p:nvSpPr>
        <p:spPr>
          <a:xfrm>
            <a:off x="2883221" y="2043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89B691A-2EF7-4D1E-8661-C7CBF81747AE}"/>
              </a:ext>
            </a:extLst>
          </p:cNvPr>
          <p:cNvSpPr txBox="1"/>
          <p:nvPr/>
        </p:nvSpPr>
        <p:spPr>
          <a:xfrm>
            <a:off x="2825905" y="2793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8F4FF08-8A77-4E3D-BFB0-C1B6179ED0E8}"/>
              </a:ext>
            </a:extLst>
          </p:cNvPr>
          <p:cNvSpPr txBox="1"/>
          <p:nvPr/>
        </p:nvSpPr>
        <p:spPr>
          <a:xfrm>
            <a:off x="3038873" y="372497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25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88D7DFE-0FB7-414C-8223-707FC97D42D7}"/>
              </a:ext>
            </a:extLst>
          </p:cNvPr>
          <p:cNvSpPr txBox="1"/>
          <p:nvPr/>
        </p:nvSpPr>
        <p:spPr>
          <a:xfrm>
            <a:off x="3962400" y="228593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h=19</a:t>
            </a:r>
            <a:endParaRPr lang="ru-RU" dirty="0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xmlns="" id="{F086DD86-41DA-434F-A14B-515A78A0D5F3}"/>
              </a:ext>
            </a:extLst>
          </p:cNvPr>
          <p:cNvSpPr/>
          <p:nvPr/>
        </p:nvSpPr>
        <p:spPr>
          <a:xfrm>
            <a:off x="1332526" y="4953917"/>
            <a:ext cx="416560" cy="17743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769287BA-7791-42BB-9EFC-CBDF21522CB3}"/>
              </a:ext>
            </a:extLst>
          </p:cNvPr>
          <p:cNvSpPr txBox="1"/>
          <p:nvPr/>
        </p:nvSpPr>
        <p:spPr>
          <a:xfrm>
            <a:off x="672523" y="482749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goal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E098E731-9B55-44C2-8112-5CA609986275}"/>
              </a:ext>
            </a:extLst>
          </p:cNvPr>
          <p:cNvSpPr txBox="1"/>
          <p:nvPr/>
        </p:nvSpPr>
        <p:spPr>
          <a:xfrm>
            <a:off x="1886645" y="157091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h=25</a:t>
            </a:r>
            <a:endParaRPr lang="ru-R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F6EAFA8D-5D3F-415A-B7BF-05A5F802645F}"/>
              </a:ext>
            </a:extLst>
          </p:cNvPr>
          <p:cNvSpPr txBox="1"/>
          <p:nvPr/>
        </p:nvSpPr>
        <p:spPr>
          <a:xfrm>
            <a:off x="1919271" y="530662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h=0</a:t>
            </a:r>
            <a:endParaRPr lang="ru-R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FB0F8C74-8EDE-46CB-9E50-9E5C8EFD770F}"/>
              </a:ext>
            </a:extLst>
          </p:cNvPr>
          <p:cNvSpPr txBox="1"/>
          <p:nvPr/>
        </p:nvSpPr>
        <p:spPr>
          <a:xfrm>
            <a:off x="5527040" y="1742490"/>
            <a:ext cx="33265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</a:t>
            </a:r>
          </a:p>
          <a:p>
            <a:endParaRPr lang="en-US" dirty="0"/>
          </a:p>
          <a:p>
            <a:r>
              <a:rPr lang="en-US" dirty="0"/>
              <a:t>CLOSED = {A, C}</a:t>
            </a:r>
          </a:p>
          <a:p>
            <a:r>
              <a:rPr lang="en-US" dirty="0"/>
              <a:t>OPEN = {B, D}</a:t>
            </a:r>
          </a:p>
          <a:p>
            <a:endParaRPr lang="en-US" dirty="0"/>
          </a:p>
          <a:p>
            <a:r>
              <a:rPr lang="en-US" dirty="0"/>
              <a:t>f(B) = g(B) + h(B) = 7 + 19 = 26</a:t>
            </a:r>
          </a:p>
          <a:p>
            <a:r>
              <a:rPr lang="en-US" dirty="0"/>
              <a:t>f(D) = g(D) + h(D) = 30 + 0 = 30</a:t>
            </a:r>
          </a:p>
          <a:p>
            <a:endParaRPr lang="en-US" dirty="0"/>
          </a:p>
          <a:p>
            <a:r>
              <a:rPr lang="en-US" dirty="0"/>
              <a:t>		=&gt;</a:t>
            </a:r>
          </a:p>
          <a:p>
            <a:endParaRPr lang="en-US" dirty="0"/>
          </a:p>
          <a:p>
            <a:r>
              <a:rPr lang="en-US" dirty="0"/>
              <a:t>B will be expanded next</a:t>
            </a:r>
            <a:endParaRPr lang="ru-RU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A069203A-E855-4380-85B9-1417112B4DF3}"/>
              </a:ext>
            </a:extLst>
          </p:cNvPr>
          <p:cNvSpPr txBox="1"/>
          <p:nvPr/>
        </p:nvSpPr>
        <p:spPr>
          <a:xfrm>
            <a:off x="1667777" y="224627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09F3D0E-0AB0-4728-A9C8-E19E7B439689}"/>
              </a:ext>
            </a:extLst>
          </p:cNvPr>
          <p:cNvSpPr txBox="1"/>
          <p:nvPr/>
        </p:nvSpPr>
        <p:spPr>
          <a:xfrm>
            <a:off x="3515856" y="20915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279A12C-6616-470A-8AF6-B4554B4D45D9}"/>
              </a:ext>
            </a:extLst>
          </p:cNvPr>
          <p:cNvSpPr txBox="1"/>
          <p:nvPr/>
        </p:nvSpPr>
        <p:spPr>
          <a:xfrm>
            <a:off x="1677441" y="381954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4E911CAA-7C47-47AC-88EC-D329B805C1C6}"/>
              </a:ext>
            </a:extLst>
          </p:cNvPr>
          <p:cNvSpPr txBox="1"/>
          <p:nvPr/>
        </p:nvSpPr>
        <p:spPr>
          <a:xfrm>
            <a:off x="1679483" y="545779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57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B97F-CAD0-4A0E-AA45-4D53A3D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78"/>
            <a:ext cx="9905998" cy="1478570"/>
          </a:xfrm>
        </p:spPr>
        <p:txBody>
          <a:bodyPr/>
          <a:lstStyle/>
          <a:p>
            <a:r>
              <a:rPr lang="en-US" dirty="0"/>
              <a:t>Admissible heuristic</a:t>
            </a:r>
            <a:r>
              <a:rPr lang="ru-RU" dirty="0"/>
              <a:t> </a:t>
            </a:r>
            <a:r>
              <a:rPr lang="en-US" dirty="0"/>
              <a:t>vs state re-expansions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DBFFB-9048-4D72-A5A3-B668DFD9418F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34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2B46513-2B72-4B88-8900-07765DCF0E46}"/>
              </a:ext>
            </a:extLst>
          </p:cNvPr>
          <p:cNvSpPr/>
          <p:nvPr/>
        </p:nvSpPr>
        <p:spPr>
          <a:xfrm>
            <a:off x="1899920" y="1960880"/>
            <a:ext cx="568960" cy="528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0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BB3DC59B-10A4-4412-95C4-F05424E110B2}"/>
              </a:ext>
            </a:extLst>
          </p:cNvPr>
          <p:cNvSpPr/>
          <p:nvPr/>
        </p:nvSpPr>
        <p:spPr>
          <a:xfrm>
            <a:off x="3393440" y="2418080"/>
            <a:ext cx="568960" cy="528320"/>
          </a:xfrm>
          <a:prstGeom prst="ellipse">
            <a:avLst/>
          </a:pr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7</a:t>
            </a:r>
            <a:endParaRPr lang="ru-RU" sz="1400" b="1" dirty="0">
              <a:solidFill>
                <a:srgbClr val="00B0F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9B991D5F-C806-42ED-BD4C-7F85444A6DED}"/>
              </a:ext>
            </a:extLst>
          </p:cNvPr>
          <p:cNvSpPr/>
          <p:nvPr/>
        </p:nvSpPr>
        <p:spPr>
          <a:xfrm>
            <a:off x="1899920" y="4795520"/>
            <a:ext cx="568960" cy="52832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29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35B5C8B-6E44-4A91-95CC-8CE523C05DF4}"/>
              </a:ext>
            </a:extLst>
          </p:cNvPr>
          <p:cNvSpPr/>
          <p:nvPr/>
        </p:nvSpPr>
        <p:spPr>
          <a:xfrm>
            <a:off x="1899920" y="3413760"/>
            <a:ext cx="568960" cy="528320"/>
          </a:xfrm>
          <a:prstGeom prst="ellipse">
            <a:avLst/>
          </a:pr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14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EE8815F-E05E-4FE1-B3C9-829893AEE534}"/>
              </a:ext>
            </a:extLst>
          </p:cNvPr>
          <p:cNvSpPr txBox="1"/>
          <p:nvPr/>
        </p:nvSpPr>
        <p:spPr>
          <a:xfrm>
            <a:off x="1193827" y="348945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h=10</a:t>
            </a:r>
            <a:endParaRPr lang="ru-RU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6530076-4229-469F-BFDB-427F2FAD7F6A}"/>
              </a:ext>
            </a:extLst>
          </p:cNvPr>
          <p:cNvCxnSpPr>
            <a:stCxn id="9" idx="4"/>
            <a:endCxn id="19" idx="0"/>
          </p:cNvCxnSpPr>
          <p:nvPr/>
        </p:nvCxnSpPr>
        <p:spPr>
          <a:xfrm>
            <a:off x="2184400" y="2489200"/>
            <a:ext cx="0" cy="92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009554E-E53D-4F31-A050-3A4D0F8D68BC}"/>
              </a:ext>
            </a:extLst>
          </p:cNvPr>
          <p:cNvSpPr txBox="1"/>
          <p:nvPr/>
        </p:nvSpPr>
        <p:spPr>
          <a:xfrm>
            <a:off x="2186921" y="280237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9B77552F-B476-4852-891D-58D7611419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174240" y="3942080"/>
            <a:ext cx="10160" cy="85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26EEBE-C5EB-4C6A-8646-41E00ECD8FBC}"/>
              </a:ext>
            </a:extLst>
          </p:cNvPr>
          <p:cNvSpPr txBox="1"/>
          <p:nvPr/>
        </p:nvSpPr>
        <p:spPr>
          <a:xfrm>
            <a:off x="2166588" y="40921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xmlns="" id="{763B9D9F-2CA4-42A0-8E3C-CFF4C49ED9C8}"/>
              </a:ext>
            </a:extLst>
          </p:cNvPr>
          <p:cNvSpPr/>
          <p:nvPr/>
        </p:nvSpPr>
        <p:spPr>
          <a:xfrm>
            <a:off x="1332526" y="2138486"/>
            <a:ext cx="416560" cy="17743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73DACB1-9BD3-40F3-9342-9C22A25EAB65}"/>
              </a:ext>
            </a:extLst>
          </p:cNvPr>
          <p:cNvSpPr txBox="1"/>
          <p:nvPr/>
        </p:nvSpPr>
        <p:spPr>
          <a:xfrm>
            <a:off x="672523" y="2022219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start</a:t>
            </a:r>
            <a:endParaRPr lang="ru-RU" b="1" dirty="0">
              <a:solidFill>
                <a:srgbClr val="FFC00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6087C06C-B94E-4480-B6C2-BA8B85E5161D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2468880" y="2225040"/>
            <a:ext cx="1007882" cy="27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56EE82D7-6939-4DF6-897F-74BEF0D1676C}"/>
              </a:ext>
            </a:extLst>
          </p:cNvPr>
          <p:cNvCxnSpPr>
            <a:cxnSpLocks/>
            <a:stCxn id="11" idx="3"/>
            <a:endCxn id="19" idx="7"/>
          </p:cNvCxnSpPr>
          <p:nvPr/>
        </p:nvCxnSpPr>
        <p:spPr>
          <a:xfrm flipH="1">
            <a:off x="2385558" y="2869029"/>
            <a:ext cx="1091204" cy="62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A798743B-3B3D-4BC0-B089-CA62353A9F0A}"/>
              </a:ext>
            </a:extLst>
          </p:cNvPr>
          <p:cNvCxnSpPr>
            <a:cxnSpLocks/>
            <a:stCxn id="11" idx="4"/>
            <a:endCxn id="17" idx="7"/>
          </p:cNvCxnSpPr>
          <p:nvPr/>
        </p:nvCxnSpPr>
        <p:spPr>
          <a:xfrm flipH="1">
            <a:off x="2385558" y="2946400"/>
            <a:ext cx="1292362" cy="1926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CEE5ADD-0A05-4601-8EDA-6DEC383F7863}"/>
              </a:ext>
            </a:extLst>
          </p:cNvPr>
          <p:cNvSpPr txBox="1"/>
          <p:nvPr/>
        </p:nvSpPr>
        <p:spPr>
          <a:xfrm>
            <a:off x="2883221" y="2043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89B691A-2EF7-4D1E-8661-C7CBF81747AE}"/>
              </a:ext>
            </a:extLst>
          </p:cNvPr>
          <p:cNvSpPr txBox="1"/>
          <p:nvPr/>
        </p:nvSpPr>
        <p:spPr>
          <a:xfrm>
            <a:off x="2825905" y="2793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8F4FF08-8A77-4E3D-BFB0-C1B6179ED0E8}"/>
              </a:ext>
            </a:extLst>
          </p:cNvPr>
          <p:cNvSpPr txBox="1"/>
          <p:nvPr/>
        </p:nvSpPr>
        <p:spPr>
          <a:xfrm>
            <a:off x="3038873" y="372497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25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88D7DFE-0FB7-414C-8223-707FC97D42D7}"/>
              </a:ext>
            </a:extLst>
          </p:cNvPr>
          <p:cNvSpPr txBox="1"/>
          <p:nvPr/>
        </p:nvSpPr>
        <p:spPr>
          <a:xfrm>
            <a:off x="3962400" y="228593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h=19</a:t>
            </a:r>
            <a:endParaRPr lang="ru-RU" dirty="0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xmlns="" id="{F086DD86-41DA-434F-A14B-515A78A0D5F3}"/>
              </a:ext>
            </a:extLst>
          </p:cNvPr>
          <p:cNvSpPr/>
          <p:nvPr/>
        </p:nvSpPr>
        <p:spPr>
          <a:xfrm>
            <a:off x="1332526" y="4953917"/>
            <a:ext cx="416560" cy="17743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769287BA-7791-42BB-9EFC-CBDF21522CB3}"/>
              </a:ext>
            </a:extLst>
          </p:cNvPr>
          <p:cNvSpPr txBox="1"/>
          <p:nvPr/>
        </p:nvSpPr>
        <p:spPr>
          <a:xfrm>
            <a:off x="672523" y="482749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goal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E098E731-9B55-44C2-8112-5CA609986275}"/>
              </a:ext>
            </a:extLst>
          </p:cNvPr>
          <p:cNvSpPr txBox="1"/>
          <p:nvPr/>
        </p:nvSpPr>
        <p:spPr>
          <a:xfrm>
            <a:off x="1886645" y="157091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h=25</a:t>
            </a:r>
            <a:endParaRPr lang="ru-R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F6EAFA8D-5D3F-415A-B7BF-05A5F802645F}"/>
              </a:ext>
            </a:extLst>
          </p:cNvPr>
          <p:cNvSpPr txBox="1"/>
          <p:nvPr/>
        </p:nvSpPr>
        <p:spPr>
          <a:xfrm>
            <a:off x="1919271" y="530662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h=0</a:t>
            </a:r>
            <a:endParaRPr lang="ru-R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FB0F8C74-8EDE-46CB-9E50-9E5C8EFD770F}"/>
              </a:ext>
            </a:extLst>
          </p:cNvPr>
          <p:cNvSpPr txBox="1"/>
          <p:nvPr/>
        </p:nvSpPr>
        <p:spPr>
          <a:xfrm>
            <a:off x="5821005" y="1712582"/>
            <a:ext cx="42478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</a:t>
            </a:r>
          </a:p>
          <a:p>
            <a:endParaRPr lang="en-US" dirty="0"/>
          </a:p>
          <a:p>
            <a:r>
              <a:rPr lang="en-US" dirty="0"/>
              <a:t>CLOSED = {A, C, B}</a:t>
            </a:r>
          </a:p>
          <a:p>
            <a:r>
              <a:rPr lang="en-US" dirty="0"/>
              <a:t>OPEN = {D}</a:t>
            </a:r>
          </a:p>
          <a:p>
            <a:endParaRPr lang="en-US" dirty="0"/>
          </a:p>
          <a:p>
            <a:r>
              <a:rPr lang="en-US" dirty="0"/>
              <a:t>g(D) = </a:t>
            </a:r>
            <a:r>
              <a:rPr lang="en-US" dirty="0" smtClean="0"/>
              <a:t>29 </a:t>
            </a:r>
            <a:r>
              <a:rPr lang="en-US" dirty="0"/>
              <a:t>(was 30)</a:t>
            </a:r>
          </a:p>
          <a:p>
            <a:r>
              <a:rPr lang="en-US" dirty="0"/>
              <a:t>	better path to a state in OPEN found</a:t>
            </a:r>
          </a:p>
          <a:p>
            <a:endParaRPr lang="en-US" dirty="0"/>
          </a:p>
          <a:p>
            <a:r>
              <a:rPr lang="en-US" dirty="0"/>
              <a:t>g(C) = 14 (was 15)</a:t>
            </a:r>
          </a:p>
          <a:p>
            <a:r>
              <a:rPr lang="en-US" dirty="0"/>
              <a:t> 	better path to a state in CLOSED found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A069203A-E855-4380-85B9-1417112B4DF3}"/>
              </a:ext>
            </a:extLst>
          </p:cNvPr>
          <p:cNvSpPr txBox="1"/>
          <p:nvPr/>
        </p:nvSpPr>
        <p:spPr>
          <a:xfrm>
            <a:off x="1667777" y="224627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09F3D0E-0AB0-4728-A9C8-E19E7B439689}"/>
              </a:ext>
            </a:extLst>
          </p:cNvPr>
          <p:cNvSpPr txBox="1"/>
          <p:nvPr/>
        </p:nvSpPr>
        <p:spPr>
          <a:xfrm>
            <a:off x="3515856" y="20915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279A12C-6616-470A-8AF6-B4554B4D45D9}"/>
              </a:ext>
            </a:extLst>
          </p:cNvPr>
          <p:cNvSpPr txBox="1"/>
          <p:nvPr/>
        </p:nvSpPr>
        <p:spPr>
          <a:xfrm>
            <a:off x="1677441" y="381954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4E911CAA-7C47-47AC-88EC-D329B805C1C6}"/>
              </a:ext>
            </a:extLst>
          </p:cNvPr>
          <p:cNvSpPr txBox="1"/>
          <p:nvPr/>
        </p:nvSpPr>
        <p:spPr>
          <a:xfrm>
            <a:off x="1679483" y="545779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057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B97F-CAD0-4A0E-AA45-4D53A3D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78"/>
            <a:ext cx="9905998" cy="1478570"/>
          </a:xfrm>
        </p:spPr>
        <p:txBody>
          <a:bodyPr/>
          <a:lstStyle/>
          <a:p>
            <a:r>
              <a:rPr lang="en-US" dirty="0"/>
              <a:t>Admissible heuristic</a:t>
            </a:r>
            <a:r>
              <a:rPr lang="ru-RU" dirty="0"/>
              <a:t> </a:t>
            </a:r>
            <a:r>
              <a:rPr lang="en-US" dirty="0"/>
              <a:t>vs state re-expansions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DBFFB-9048-4D72-A5A3-B668DFD9418F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35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7B9A620-C323-43EB-B334-2A604D95B98E}"/>
              </a:ext>
            </a:extLst>
          </p:cNvPr>
          <p:cNvSpPr txBox="1"/>
          <p:nvPr/>
        </p:nvSpPr>
        <p:spPr>
          <a:xfrm>
            <a:off x="1229360" y="1676400"/>
            <a:ext cx="94985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Admissible heuristic </a:t>
            </a:r>
            <a:r>
              <a:rPr lang="en-US" sz="2800" b="1" dirty="0">
                <a:solidFill>
                  <a:schemeClr val="accent1"/>
                </a:solidFill>
              </a:rPr>
              <a:t>!=</a:t>
            </a:r>
            <a:r>
              <a:rPr lang="en-US" sz="2800" dirty="0"/>
              <a:t> each state in CLOSED have g(s) = g*(s)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One needs to account for this during the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better path to a state </a:t>
            </a:r>
            <a:r>
              <a:rPr lang="en-US" b="1" dirty="0"/>
              <a:t>s</a:t>
            </a:r>
            <a:r>
              <a:rPr lang="en-US" dirty="0"/>
              <a:t> residing in CLOSED is found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g(s) is updated (lowered down)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bp(s) is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</a:t>
            </a:r>
            <a:r>
              <a:rPr lang="en-US" dirty="0"/>
              <a:t> is removed from CLOSED and is added to OPEN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at some later iteration of the search </a:t>
            </a:r>
            <a:r>
              <a:rPr lang="en-US" b="1" dirty="0"/>
              <a:t>s</a:t>
            </a:r>
            <a:r>
              <a:rPr lang="en-US" dirty="0"/>
              <a:t> might be expanded again</a:t>
            </a:r>
          </a:p>
          <a:p>
            <a:endParaRPr lang="ru-RU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67C4DDBA-EE66-41D1-B1CD-99934B4E50AE}"/>
              </a:ext>
            </a:extLst>
          </p:cNvPr>
          <p:cNvCxnSpPr>
            <a:cxnSpLocks/>
          </p:cNvCxnSpPr>
          <p:nvPr/>
        </p:nvCxnSpPr>
        <p:spPr>
          <a:xfrm flipH="1" flipV="1">
            <a:off x="8808721" y="4398268"/>
            <a:ext cx="1097279" cy="65023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9229D8-B31C-4514-85AE-81CF614CA09A}"/>
              </a:ext>
            </a:extLst>
          </p:cNvPr>
          <p:cNvSpPr txBox="1"/>
          <p:nvPr/>
        </p:nvSpPr>
        <p:spPr>
          <a:xfrm>
            <a:off x="9184028" y="5283200"/>
            <a:ext cx="222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Re-expansion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42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HS pseudocode pseudo-code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36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8B7486CE-3A0E-4FCE-A19E-3F1EBD06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071" y="1439386"/>
            <a:ext cx="5759649" cy="50426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HeuristicSearch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(01)  Generate node 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lang="en-US" sz="1600" dirty="0">
                <a:latin typeface="Times New Roman" panose="02020603050405020304" pitchFamily="18" charset="0"/>
              </a:rPr>
              <a:t> with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0 and 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1600" b="1" i="1" dirty="0" err="1">
                <a:latin typeface="Times New Roman" panose="02020603050405020304" pitchFamily="18" charset="0"/>
              </a:rPr>
              <a:t>s</a:t>
            </a:r>
            <a:r>
              <a:rPr lang="en-US" sz="1600" b="1" i="1" baseline="-25000" dirty="0" err="1"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(02) 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OPEN </a:t>
            </a: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 {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kumimoji="0" lang="en-US" sz="16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(03) 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(04)  </a:t>
            </a:r>
            <a:r>
              <a:rPr lang="en-US" sz="1600" dirty="0">
                <a:latin typeface="Courier New" panose="02070309020205020404" pitchFamily="49" charset="0"/>
              </a:rPr>
              <a:t>While 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600" i="1" dirty="0">
                <a:latin typeface="Times New Roman" panose="02020603050405020304" pitchFamily="18" charset="0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(05)    </a:t>
            </a:r>
            <a:r>
              <a:rPr lang="en-US" sz="1400" b="1" i="1" spc="-10" dirty="0">
                <a:latin typeface="Times New Roman" panose="02020603050405020304" pitchFamily="18" charset="0"/>
              </a:rPr>
              <a:t>s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ru-RU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argmin</a:t>
            </a:r>
            <a:r>
              <a:rPr lang="en-US" sz="1400" b="1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400" i="1" spc="-1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1400" i="1" spc="-1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1400" i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400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(06)   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:= </a:t>
            </a:r>
            <a:r>
              <a:rPr lang="en-US" sz="1600" i="1" dirty="0">
                <a:latin typeface="Times New Roman" panose="02020603050405020304" pitchFamily="18" charset="0"/>
              </a:rPr>
              <a:t>OPEN </a:t>
            </a:r>
            <a:r>
              <a:rPr lang="en-US" sz="1600" dirty="0">
                <a:latin typeface="Times New Roman" panose="02020603050405020304" pitchFamily="18" charset="0"/>
              </a:rPr>
              <a:t>\ 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}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(07)  </a:t>
            </a:r>
            <a:r>
              <a:rPr lang="en-US" sz="1600" i="1" dirty="0">
                <a:latin typeface="Times New Roman" panose="02020603050405020304" pitchFamily="18" charset="0"/>
              </a:rPr>
              <a:t>  CLOSED </a:t>
            </a:r>
            <a:r>
              <a:rPr lang="en-US" sz="1600" dirty="0">
                <a:latin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 </a:t>
            </a:r>
            <a:r>
              <a:rPr 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ru-RU" sz="1600" dirty="0">
                <a:latin typeface="Times New Roman" panose="02020603050405020304" pitchFamily="18" charset="0"/>
              </a:rPr>
              <a:t>{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(08)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 corresponds to goal location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(09)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i="1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GetPathFromBackPointers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latin typeface="Courier New" panose="02070309020205020404" pitchFamily="49" charset="0"/>
              </a:rPr>
              <a:t>	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needed nodes are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far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(10)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</a:rPr>
              <a:t>adj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//here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is graph vertex, not node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(11)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node corresponding </a:t>
            </a:r>
            <a:r>
              <a:rPr lang="ru-RU" sz="1600" i="1" dirty="0">
                <a:latin typeface="Times New Roman" panose="02020603050405020304" pitchFamily="18" charset="0"/>
              </a:rPr>
              <a:t>s'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to have not been generated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(12)      generate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with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and </a:t>
            </a:r>
            <a:r>
              <a:rPr lang="en-US" sz="1600" i="1" dirty="0" err="1">
                <a:latin typeface="Times New Roman" panose="02020603050405020304" pitchFamily="18" charset="0"/>
              </a:rPr>
              <a:t>bp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en-US" sz="1600" dirty="0">
                <a:latin typeface="Times New Roman" panose="02020603050405020304" pitchFamily="18" charset="0"/>
              </a:rPr>
              <a:t>) :=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(13)      insert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into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(14)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</a:rPr>
              <a:t> //</a:t>
            </a:r>
            <a:r>
              <a:rPr lang="en-US" sz="16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s'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is either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OPEN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or in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CLOSED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(15)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</a:rPr>
              <a:t>s’ </a:t>
            </a:r>
            <a:r>
              <a:rPr lang="ru-RU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CLOSED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 &gt;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s'</a:t>
            </a:r>
            <a:r>
              <a:rPr lang="en-US" sz="1600" dirty="0">
                <a:latin typeface="Times New Roman" panose="02020603050405020304" pitchFamily="18" charset="0"/>
              </a:rPr>
              <a:t>)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(16)        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</a:t>
            </a:r>
            <a:r>
              <a:rPr lang="ru-RU" sz="1600" i="1" dirty="0">
                <a:latin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</a:rPr>
              <a:t>g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) + </a:t>
            </a:r>
            <a:r>
              <a:rPr lang="en-US" sz="1600" i="1" dirty="0">
                <a:latin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dirty="0">
                <a:latin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</a:rPr>
              <a:t>s</a:t>
            </a:r>
            <a:r>
              <a:rPr lang="ru-RU" sz="1600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)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(17)        update </a:t>
            </a:r>
            <a:r>
              <a:rPr lang="en-US" sz="1600" b="1" i="1" dirty="0">
                <a:latin typeface="Times New Roman" panose="02020603050405020304" pitchFamily="18" charset="0"/>
              </a:rPr>
              <a:t>s</a:t>
            </a:r>
            <a:r>
              <a:rPr lang="ru-RU" sz="1600" b="1" i="1" dirty="0">
                <a:latin typeface="Times New Roman" panose="02020603050405020304" pitchFamily="18" charset="0"/>
              </a:rPr>
              <a:t>'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</a:rPr>
              <a:t>in </a:t>
            </a:r>
            <a:r>
              <a:rPr lang="en-US" sz="1600" i="1" dirty="0">
                <a:latin typeface="Times New Roman" panose="02020603050405020304" pitchFamily="18" charset="0"/>
              </a:rPr>
              <a:t>OPEN</a:t>
            </a:r>
            <a:r>
              <a:rPr lang="ru-RU" sz="1600" dirty="0">
                <a:latin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</a:rPr>
              <a:t>(18)  </a:t>
            </a:r>
            <a:r>
              <a:rPr lang="en-US" sz="1600" b="1" dirty="0"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path not found</a:t>
            </a:r>
            <a:endParaRPr lang="en-US" sz="1600" dirty="0">
              <a:latin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49DB54-5D8F-4ED7-8209-0F7ED3AC1B95}"/>
              </a:ext>
            </a:extLst>
          </p:cNvPr>
          <p:cNvSpPr txBox="1"/>
          <p:nvPr/>
        </p:nvSpPr>
        <p:spPr>
          <a:xfrm>
            <a:off x="8152329" y="4263628"/>
            <a:ext cx="3182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not use this anymore</a:t>
            </a:r>
          </a:p>
          <a:p>
            <a:endParaRPr lang="en-US" dirty="0"/>
          </a:p>
          <a:p>
            <a:r>
              <a:rPr lang="en-US" dirty="0"/>
              <a:t>It complicates the whole thing</a:t>
            </a:r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0988293-642E-412F-93B1-BE3BE071115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114801" y="4725293"/>
            <a:ext cx="4037528" cy="69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199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B97F-CAD0-4A0E-AA45-4D53A3D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78"/>
            <a:ext cx="9905998" cy="1478570"/>
          </a:xfrm>
        </p:spPr>
        <p:txBody>
          <a:bodyPr/>
          <a:lstStyle/>
          <a:p>
            <a:r>
              <a:rPr lang="en-US" dirty="0"/>
              <a:t>Admissible heuristic</a:t>
            </a:r>
            <a:r>
              <a:rPr lang="ru-RU" dirty="0"/>
              <a:t> </a:t>
            </a:r>
            <a:r>
              <a:rPr lang="en-US" dirty="0"/>
              <a:t>vs state re-expansions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DBFFB-9048-4D72-A5A3-B668DFD9418F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37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7B9A620-C323-43EB-B334-2A604D95B98E}"/>
              </a:ext>
            </a:extLst>
          </p:cNvPr>
          <p:cNvSpPr txBox="1"/>
          <p:nvPr/>
        </p:nvSpPr>
        <p:spPr>
          <a:xfrm>
            <a:off x="1229360" y="1676400"/>
            <a:ext cx="94985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Admissible heuristic </a:t>
            </a:r>
            <a:r>
              <a:rPr lang="en-US" sz="2800" b="1" dirty="0">
                <a:solidFill>
                  <a:schemeClr val="accent1"/>
                </a:solidFill>
              </a:rPr>
              <a:t>!=</a:t>
            </a:r>
            <a:r>
              <a:rPr lang="en-US" sz="2800" dirty="0"/>
              <a:t> each state in CLOSED have g(s) = g*(s)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One needs to account for this during the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better path to a state </a:t>
            </a:r>
            <a:r>
              <a:rPr lang="en-US" b="1" dirty="0"/>
              <a:t>s</a:t>
            </a:r>
            <a:r>
              <a:rPr lang="en-US" dirty="0"/>
              <a:t> residing in CLOSED is found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g(s) is updated (lowered down)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bp(s) is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</a:t>
            </a:r>
            <a:r>
              <a:rPr lang="en-US" dirty="0"/>
              <a:t> is removed from CLOSED and is added to OPEN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at some later iteration of the search </a:t>
            </a:r>
            <a:r>
              <a:rPr lang="en-US" b="1" dirty="0"/>
              <a:t>s</a:t>
            </a:r>
            <a:r>
              <a:rPr lang="en-US" dirty="0"/>
              <a:t> might be expanded again</a:t>
            </a:r>
          </a:p>
          <a:p>
            <a:endParaRPr lang="ru-RU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67C4DDBA-EE66-41D1-B1CD-99934B4E50AE}"/>
              </a:ext>
            </a:extLst>
          </p:cNvPr>
          <p:cNvCxnSpPr>
            <a:cxnSpLocks/>
          </p:cNvCxnSpPr>
          <p:nvPr/>
        </p:nvCxnSpPr>
        <p:spPr>
          <a:xfrm flipH="1" flipV="1">
            <a:off x="8808721" y="4398268"/>
            <a:ext cx="1097279" cy="65023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9229D8-B31C-4514-85AE-81CF614CA09A}"/>
              </a:ext>
            </a:extLst>
          </p:cNvPr>
          <p:cNvSpPr txBox="1"/>
          <p:nvPr/>
        </p:nvSpPr>
        <p:spPr>
          <a:xfrm>
            <a:off x="9184028" y="5283200"/>
            <a:ext cx="222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Re-expansion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3E38A2-F410-4F59-B8EF-2689C317AFE7}"/>
              </a:ext>
            </a:extLst>
          </p:cNvPr>
          <p:cNvSpPr txBox="1"/>
          <p:nvPr/>
        </p:nvSpPr>
        <p:spPr>
          <a:xfrm>
            <a:off x="2753360" y="5283200"/>
            <a:ext cx="5596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Can re-expansions be avoided?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157284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B97F-CAD0-4A0E-AA45-4D53A3D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78"/>
            <a:ext cx="9905998" cy="1478570"/>
          </a:xfrm>
        </p:spPr>
        <p:txBody>
          <a:bodyPr/>
          <a:lstStyle/>
          <a:p>
            <a:r>
              <a:rPr lang="en-US" dirty="0"/>
              <a:t>Monotone (consistent) heuristic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D1DABF-1591-4ABC-A4AB-D43F6721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9430"/>
            <a:ext cx="9905999" cy="4682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h(</a:t>
            </a:r>
            <a:r>
              <a:rPr lang="en-US" dirty="0" err="1">
                <a:sym typeface="Symbol" panose="05050102010706020507" pitchFamily="18" charset="2"/>
              </a:rPr>
              <a:t>succ</a:t>
            </a:r>
            <a:r>
              <a:rPr lang="en-US" dirty="0">
                <a:sym typeface="Symbol" panose="05050102010706020507" pitchFamily="18" charset="2"/>
              </a:rPr>
              <a:t>(s))  h(s) + cost(s, </a:t>
            </a:r>
            <a:r>
              <a:rPr lang="en-US" dirty="0" err="1">
                <a:sym typeface="Symbol" panose="05050102010706020507" pitchFamily="18" charset="2"/>
              </a:rPr>
              <a:t>succ</a:t>
            </a:r>
            <a:r>
              <a:rPr lang="en-US" dirty="0">
                <a:sym typeface="Symbol" panose="05050102010706020507" pitchFamily="18" charset="2"/>
              </a:rPr>
              <a:t>(s)) </a:t>
            </a:r>
            <a:r>
              <a:rPr lang="en-US" b="1" dirty="0">
                <a:sym typeface="Symbol" panose="05050102010706020507" pitchFamily="18" charset="2"/>
              </a:rPr>
              <a:t>monotone heuristics</a:t>
            </a:r>
          </a:p>
          <a:p>
            <a:pPr marL="0" indent="0">
              <a:buNone/>
            </a:pPr>
            <a:r>
              <a:rPr lang="en-US" dirty="0"/>
              <a:t>	The search 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guarantees finding the shortest path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		      ii) </a:t>
            </a:r>
            <a:r>
              <a:rPr lang="en-US" dirty="0"/>
              <a:t>never re-expands any node</a:t>
            </a:r>
            <a:endParaRPr lang="en-US" dirty="0">
              <a:sym typeface="Symbol" panose="05050102010706020507" pitchFamily="18" charset="2"/>
            </a:endParaRP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DBFFB-9048-4D72-A5A3-B668DFD9418F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38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19840FA5-C045-4ACC-A2B3-131BA2BFC2F3}"/>
              </a:ext>
            </a:extLst>
          </p:cNvPr>
          <p:cNvSpPr/>
          <p:nvPr/>
        </p:nvSpPr>
        <p:spPr>
          <a:xfrm>
            <a:off x="1229360" y="1569430"/>
            <a:ext cx="3769360" cy="59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394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B97F-CAD0-4A0E-AA45-4D53A3D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78"/>
            <a:ext cx="9905998" cy="1478570"/>
          </a:xfrm>
        </p:spPr>
        <p:txBody>
          <a:bodyPr/>
          <a:lstStyle/>
          <a:p>
            <a:r>
              <a:rPr lang="en-US" dirty="0"/>
              <a:t>Monotone (consistent) heuristic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D1DABF-1591-4ABC-A4AB-D43F6721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9430"/>
            <a:ext cx="9905999" cy="4682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h(s)  h(</a:t>
            </a:r>
            <a:r>
              <a:rPr lang="en-US" dirty="0" err="1">
                <a:sym typeface="Symbol" panose="05050102010706020507" pitchFamily="18" charset="2"/>
              </a:rPr>
              <a:t>succ</a:t>
            </a:r>
            <a:r>
              <a:rPr lang="en-US" dirty="0">
                <a:sym typeface="Symbol" panose="05050102010706020507" pitchFamily="18" charset="2"/>
              </a:rPr>
              <a:t>(s)) + cost(s, </a:t>
            </a:r>
            <a:r>
              <a:rPr lang="en-US" dirty="0" err="1">
                <a:sym typeface="Symbol" panose="05050102010706020507" pitchFamily="18" charset="2"/>
              </a:rPr>
              <a:t>succ</a:t>
            </a:r>
            <a:r>
              <a:rPr lang="en-US" dirty="0">
                <a:sym typeface="Symbol" panose="05050102010706020507" pitchFamily="18" charset="2"/>
              </a:rPr>
              <a:t>(s)) </a:t>
            </a:r>
            <a:r>
              <a:rPr lang="en-US" b="1" dirty="0">
                <a:sym typeface="Symbol" panose="05050102010706020507" pitchFamily="18" charset="2"/>
              </a:rPr>
              <a:t>monotone heuristics</a:t>
            </a:r>
          </a:p>
          <a:p>
            <a:pPr marL="0" indent="0">
              <a:buNone/>
            </a:pPr>
            <a:r>
              <a:rPr lang="en-US" dirty="0"/>
              <a:t>	The search 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guarantees finding the shortest path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		      ii) </a:t>
            </a:r>
            <a:r>
              <a:rPr lang="en-US" dirty="0"/>
              <a:t>never re-expands any node</a:t>
            </a:r>
            <a:endParaRPr lang="en-US" dirty="0">
              <a:sym typeface="Symbol" panose="05050102010706020507" pitchFamily="18" charset="2"/>
            </a:endParaRP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DBFFB-9048-4D72-A5A3-B668DFD9418F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39</a:t>
            </a:fld>
            <a:endParaRPr lang="ru-RU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80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Grid – regular tessellation of the workspace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xmlns="" id="{E03CFAB6-7206-4F32-A24B-502DE9B4CA6E}"/>
              </a:ext>
            </a:extLst>
          </p:cNvPr>
          <p:cNvSpPr txBox="1">
            <a:spLocks/>
          </p:cNvSpPr>
          <p:nvPr/>
        </p:nvSpPr>
        <p:spPr>
          <a:xfrm>
            <a:off x="1048833" y="4728540"/>
            <a:ext cx="4395560" cy="190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>
                <a:solidFill>
                  <a:schemeClr val="accent1"/>
                </a:solidFill>
              </a:rPr>
              <a:t>Vertices</a:t>
            </a:r>
            <a:r>
              <a:rPr lang="en-US" b="0" dirty="0"/>
              <a:t> – </a:t>
            </a:r>
            <a:r>
              <a:rPr lang="en-US" dirty="0"/>
              <a:t>centers</a:t>
            </a:r>
            <a:r>
              <a:rPr lang="en-US" b="0" dirty="0"/>
              <a:t> of grid cells</a:t>
            </a:r>
            <a:br>
              <a:rPr lang="en-US" b="0" dirty="0"/>
            </a:br>
            <a:r>
              <a:rPr lang="en-US" b="0" dirty="0"/>
              <a:t>     Each vertex is associated with </a:t>
            </a:r>
            <a:r>
              <a:rPr lang="en-US" dirty="0"/>
              <a:t>(x, y) </a:t>
            </a:r>
            <a:r>
              <a:rPr lang="en-US" b="0" dirty="0"/>
              <a:t>coordinate</a:t>
            </a:r>
            <a:br>
              <a:rPr lang="en-US" b="0" dirty="0"/>
            </a:br>
            <a:r>
              <a:rPr lang="en-US" b="0" dirty="0"/>
              <a:t>     Each vertex is either </a:t>
            </a:r>
            <a:r>
              <a:rPr lang="en-US" dirty="0"/>
              <a:t>blocked</a:t>
            </a:r>
            <a:r>
              <a:rPr lang="en-US" b="0" dirty="0"/>
              <a:t> (1) or </a:t>
            </a:r>
            <a:r>
              <a:rPr lang="en-US" dirty="0"/>
              <a:t>free</a:t>
            </a:r>
            <a:r>
              <a:rPr lang="en-US" b="0" dirty="0"/>
              <a:t> (0)</a:t>
            </a:r>
          </a:p>
          <a:p>
            <a:pPr marL="0" indent="0"/>
            <a:r>
              <a:rPr lang="en-US" dirty="0">
                <a:solidFill>
                  <a:schemeClr val="accent1"/>
                </a:solidFill>
              </a:rPr>
              <a:t>Edges</a:t>
            </a:r>
            <a:r>
              <a:rPr lang="en-US" b="0" dirty="0"/>
              <a:t> –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	 segments </a:t>
            </a:r>
            <a:r>
              <a:rPr lang="en-US" b="0" dirty="0"/>
              <a:t>connecting neighboring grid elements</a:t>
            </a:r>
          </a:p>
          <a:p>
            <a:pPr marL="0" indent="0"/>
            <a:r>
              <a:rPr lang="en-US" dirty="0">
                <a:solidFill>
                  <a:schemeClr val="accent1"/>
                </a:solidFill>
              </a:rPr>
              <a:t>Cost</a:t>
            </a:r>
            <a:r>
              <a:rPr lang="en-US" b="0" dirty="0"/>
              <a:t> – </a:t>
            </a:r>
            <a:r>
              <a:rPr lang="en-US" dirty="0"/>
              <a:t>Euclidean distance </a:t>
            </a:r>
            <a:r>
              <a:rPr lang="en-US" b="0" dirty="0"/>
              <a:t>between the vertices</a:t>
            </a:r>
            <a:endParaRPr lang="ru-RU" b="0" dirty="0"/>
          </a:p>
        </p:txBody>
      </p:sp>
      <p:pic>
        <p:nvPicPr>
          <p:cNvPr id="22" name="Рисунок 3">
            <a:extLst>
              <a:ext uri="{FF2B5EF4-FFF2-40B4-BE49-F238E27FC236}">
                <a16:creationId xmlns:a16="http://schemas.microsoft.com/office/drawing/2014/main" xmlns="" id="{4915FA67-0BD5-48DF-80B5-FFAEA82C9B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53"/>
          <a:stretch/>
        </p:blipFill>
        <p:spPr>
          <a:xfrm>
            <a:off x="1048833" y="1504516"/>
            <a:ext cx="8235239" cy="2959221"/>
          </a:xfrm>
          <a:prstGeom prst="rect">
            <a:avLst/>
          </a:prstGeom>
        </p:spPr>
      </p:pic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pic>
        <p:nvPicPr>
          <p:cNvPr id="33" name="Picture 2" descr="D:\Konstantin Yakovlev\ISA 2016\ICAPS 17\MAPF\Presentation\Pics\Grid_central_based.png">
            <a:extLst>
              <a:ext uri="{FF2B5EF4-FFF2-40B4-BE49-F238E27FC236}">
                <a16:creationId xmlns:a16="http://schemas.microsoft.com/office/drawing/2014/main" xmlns="" id="{8DD59F4B-8CE6-4334-B4E3-9399F57B8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991" y="5147287"/>
            <a:ext cx="10382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2A305823-47A7-4B07-B00D-E528AADF3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812" y="4791978"/>
            <a:ext cx="3509761" cy="14888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4E57BF6-10F5-49DD-A7F6-90F41A678EB8}"/>
              </a:ext>
            </a:extLst>
          </p:cNvPr>
          <p:cNvSpPr/>
          <p:nvPr/>
        </p:nvSpPr>
        <p:spPr>
          <a:xfrm>
            <a:off x="6410306" y="4791978"/>
            <a:ext cx="901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Vertices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07AC5BD-3292-4448-88BA-C4A74A7A90B4}"/>
              </a:ext>
            </a:extLst>
          </p:cNvPr>
          <p:cNvSpPr/>
          <p:nvPr/>
        </p:nvSpPr>
        <p:spPr>
          <a:xfrm>
            <a:off x="8455543" y="4976644"/>
            <a:ext cx="726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Edges</a:t>
            </a:r>
            <a:endParaRPr lang="ru-RU" dirty="0"/>
          </a:p>
        </p:txBody>
      </p:sp>
      <p:graphicFrame>
        <p:nvGraphicFramePr>
          <p:cNvPr id="23" name="Object 12">
            <a:extLst>
              <a:ext uri="{FF2B5EF4-FFF2-40B4-BE49-F238E27FC236}">
                <a16:creationId xmlns:a16="http://schemas.microsoft.com/office/drawing/2014/main" xmlns="" id="{D13A97C0-AFC8-4E48-9D94-B5FEE23343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514084"/>
              </p:ext>
            </p:extLst>
          </p:nvPr>
        </p:nvGraphicFramePr>
        <p:xfrm>
          <a:off x="10041003" y="1876971"/>
          <a:ext cx="1466028" cy="1580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6" imgW="841501" imgH="906001" progId="Visio.Drawing.11">
                  <p:embed/>
                </p:oleObj>
              </mc:Choice>
              <mc:Fallback>
                <p:oleObj name="Visio" r:id="rId6" imgW="841501" imgH="906001" progId="Visio.Drawing.11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1003" y="1876971"/>
                        <a:ext cx="1466028" cy="1580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F05A33A-1846-44E1-BAC3-B4A14FBADD42}"/>
              </a:ext>
            </a:extLst>
          </p:cNvPr>
          <p:cNvSpPr/>
          <p:nvPr/>
        </p:nvSpPr>
        <p:spPr>
          <a:xfrm>
            <a:off x="10468406" y="1487279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Cost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A364870-98EF-4E36-AD85-7B5CAF22C443}"/>
              </a:ext>
            </a:extLst>
          </p:cNvPr>
          <p:cNvSpPr/>
          <p:nvPr/>
        </p:nvSpPr>
        <p:spPr>
          <a:xfrm>
            <a:off x="9872969" y="3477348"/>
            <a:ext cx="18020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300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hv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=1	</a:t>
            </a:r>
            <a:r>
              <a:rPr lang="en-US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i="1" baseline="-30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2</a:t>
            </a:r>
            <a:endParaRPr lang="en-US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300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hv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=1	</a:t>
            </a:r>
            <a:r>
              <a:rPr lang="en-US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i="1" baseline="-30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=1.4</a:t>
            </a:r>
          </a:p>
          <a:p>
            <a:pPr algn="just"/>
            <a:r>
              <a:rPr lang="en-US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300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hv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=10	</a:t>
            </a:r>
            <a:r>
              <a:rPr lang="en-US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i="1" baseline="-30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=14</a:t>
            </a:r>
          </a:p>
          <a:p>
            <a:pPr algn="just"/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677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B97F-CAD0-4A0E-AA45-4D53A3D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78"/>
            <a:ext cx="9905998" cy="1478570"/>
          </a:xfrm>
        </p:spPr>
        <p:txBody>
          <a:bodyPr/>
          <a:lstStyle/>
          <a:p>
            <a:r>
              <a:rPr lang="en-US" dirty="0"/>
              <a:t>Monotone (consistent) heuristic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D1DABF-1591-4ABC-A4AB-D43F6721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9430"/>
            <a:ext cx="9905999" cy="4682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h(s)  h(</a:t>
            </a:r>
            <a:r>
              <a:rPr lang="en-US" dirty="0" err="1">
                <a:sym typeface="Symbol" panose="05050102010706020507" pitchFamily="18" charset="2"/>
              </a:rPr>
              <a:t>succ</a:t>
            </a:r>
            <a:r>
              <a:rPr lang="en-US" dirty="0">
                <a:sym typeface="Symbol" panose="05050102010706020507" pitchFamily="18" charset="2"/>
              </a:rPr>
              <a:t>(s)) + cost(s, </a:t>
            </a:r>
            <a:r>
              <a:rPr lang="en-US" dirty="0" err="1">
                <a:sym typeface="Symbol" panose="05050102010706020507" pitchFamily="18" charset="2"/>
              </a:rPr>
              <a:t>succ</a:t>
            </a:r>
            <a:r>
              <a:rPr lang="en-US" dirty="0">
                <a:sym typeface="Symbol" panose="05050102010706020507" pitchFamily="18" charset="2"/>
              </a:rPr>
              <a:t>(s)) </a:t>
            </a:r>
            <a:r>
              <a:rPr lang="en-US" b="1" dirty="0">
                <a:sym typeface="Symbol" panose="05050102010706020507" pitchFamily="18" charset="2"/>
              </a:rPr>
              <a:t>monotone heuristics</a:t>
            </a:r>
          </a:p>
          <a:p>
            <a:pPr marL="0" indent="0">
              <a:buNone/>
            </a:pPr>
            <a:r>
              <a:rPr lang="en-US" dirty="0"/>
              <a:t>	The search 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guarantees finding the shortest path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		      ii) </a:t>
            </a:r>
            <a:r>
              <a:rPr lang="en-US" dirty="0"/>
              <a:t>never re-expands any node</a:t>
            </a:r>
            <a:endParaRPr lang="en-US" dirty="0">
              <a:sym typeface="Symbol" panose="05050102010706020507" pitchFamily="18" charset="2"/>
            </a:endParaRP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DBFFB-9048-4D72-A5A3-B668DFD9418F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40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F398122-58B0-47A5-A4B1-320065FAEB8A}"/>
              </a:ext>
            </a:extLst>
          </p:cNvPr>
          <p:cNvSpPr txBox="1">
            <a:spLocks/>
          </p:cNvSpPr>
          <p:nvPr/>
        </p:nvSpPr>
        <p:spPr>
          <a:xfrm>
            <a:off x="4137963" y="4217352"/>
            <a:ext cx="7267892" cy="1187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Symbol" panose="05050102010706020507" pitchFamily="18" charset="2"/>
              </a:rPr>
              <a:t>Sort of triangle inequality: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Symbol" panose="05050102010706020507" pitchFamily="18" charset="2"/>
              </a:rPr>
              <a:t>h(s) - h(</a:t>
            </a:r>
            <a:r>
              <a:rPr lang="en-US" dirty="0" err="1">
                <a:sym typeface="Symbol" panose="05050102010706020507" pitchFamily="18" charset="2"/>
              </a:rPr>
              <a:t>succ</a:t>
            </a:r>
            <a:r>
              <a:rPr lang="en-US" dirty="0">
                <a:sym typeface="Symbol" panose="05050102010706020507" pitchFamily="18" charset="2"/>
              </a:rPr>
              <a:t>(s))  cost(s, </a:t>
            </a:r>
            <a:r>
              <a:rPr lang="en-US" dirty="0" err="1">
                <a:sym typeface="Symbol" panose="05050102010706020507" pitchFamily="18" charset="2"/>
              </a:rPr>
              <a:t>succ</a:t>
            </a:r>
            <a:r>
              <a:rPr lang="en-US" dirty="0">
                <a:sym typeface="Symbol" panose="05050102010706020507" pitchFamily="18" charset="2"/>
              </a:rPr>
              <a:t>(s))</a:t>
            </a:r>
            <a:endParaRPr lang="en-US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7939A86-F5CC-4FCE-9851-44C84110382A}"/>
              </a:ext>
            </a:extLst>
          </p:cNvPr>
          <p:cNvSpPr/>
          <p:nvPr/>
        </p:nvSpPr>
        <p:spPr>
          <a:xfrm>
            <a:off x="1220177" y="2174240"/>
            <a:ext cx="2732063" cy="2641600"/>
          </a:xfrm>
          <a:custGeom>
            <a:avLst/>
            <a:gdLst>
              <a:gd name="connsiteX0" fmla="*/ 2732063 w 2732063"/>
              <a:gd name="connsiteY0" fmla="*/ 2641600 h 2641600"/>
              <a:gd name="connsiteX1" fmla="*/ 242863 w 2732063"/>
              <a:gd name="connsiteY1" fmla="*/ 1849120 h 2641600"/>
              <a:gd name="connsiteX2" fmla="*/ 232703 w 2732063"/>
              <a:gd name="connsiteY2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2063" h="2641600">
                <a:moveTo>
                  <a:pt x="2732063" y="2641600"/>
                </a:moveTo>
                <a:cubicBezTo>
                  <a:pt x="1695743" y="2465493"/>
                  <a:pt x="659423" y="2289387"/>
                  <a:pt x="242863" y="1849120"/>
                </a:cubicBezTo>
                <a:cubicBezTo>
                  <a:pt x="-173697" y="1408853"/>
                  <a:pt x="29503" y="704426"/>
                  <a:pt x="232703" y="0"/>
                </a:cubicBez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167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B97F-CAD0-4A0E-AA45-4D53A3D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78"/>
            <a:ext cx="9905998" cy="1478570"/>
          </a:xfrm>
        </p:spPr>
        <p:txBody>
          <a:bodyPr/>
          <a:lstStyle/>
          <a:p>
            <a:r>
              <a:rPr lang="en-US" dirty="0"/>
              <a:t>Monotone (consistent) heuristic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D1DABF-1591-4ABC-A4AB-D43F6721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9430"/>
            <a:ext cx="9905999" cy="4682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h(s)  h(</a:t>
            </a:r>
            <a:r>
              <a:rPr lang="en-US" dirty="0" err="1">
                <a:sym typeface="Symbol" panose="05050102010706020507" pitchFamily="18" charset="2"/>
              </a:rPr>
              <a:t>succ</a:t>
            </a:r>
            <a:r>
              <a:rPr lang="en-US" dirty="0">
                <a:sym typeface="Symbol" panose="05050102010706020507" pitchFamily="18" charset="2"/>
              </a:rPr>
              <a:t>(s)) + cost(s, </a:t>
            </a:r>
            <a:r>
              <a:rPr lang="en-US" dirty="0" err="1">
                <a:sym typeface="Symbol" panose="05050102010706020507" pitchFamily="18" charset="2"/>
              </a:rPr>
              <a:t>succ</a:t>
            </a:r>
            <a:r>
              <a:rPr lang="en-US" dirty="0">
                <a:sym typeface="Symbol" panose="05050102010706020507" pitchFamily="18" charset="2"/>
              </a:rPr>
              <a:t>(s)) </a:t>
            </a:r>
            <a:r>
              <a:rPr lang="en-US" b="1" dirty="0">
                <a:sym typeface="Symbol" panose="05050102010706020507" pitchFamily="18" charset="2"/>
              </a:rPr>
              <a:t>monotone heuristics</a:t>
            </a:r>
          </a:p>
          <a:p>
            <a:pPr marL="0" indent="0">
              <a:buNone/>
            </a:pPr>
            <a:r>
              <a:rPr lang="en-US" dirty="0"/>
              <a:t>	The search 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guarantees finding the shortest path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		      ii) </a:t>
            </a:r>
            <a:r>
              <a:rPr lang="en-US" dirty="0"/>
              <a:t>never re-expands any node</a:t>
            </a:r>
            <a:endParaRPr lang="en-US" dirty="0">
              <a:sym typeface="Symbol" panose="05050102010706020507" pitchFamily="18" charset="2"/>
            </a:endParaRP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DBFFB-9048-4D72-A5A3-B668DFD9418F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41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2D29A3C-85BB-4D37-AD27-5688207D0192}"/>
              </a:ext>
            </a:extLst>
          </p:cNvPr>
          <p:cNvSpPr/>
          <p:nvPr/>
        </p:nvSpPr>
        <p:spPr>
          <a:xfrm>
            <a:off x="1534160" y="2971800"/>
            <a:ext cx="568960" cy="528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87F4E1F-9926-4A7C-81FD-46D306385BD0}"/>
              </a:ext>
            </a:extLst>
          </p:cNvPr>
          <p:cNvSpPr/>
          <p:nvPr/>
        </p:nvSpPr>
        <p:spPr>
          <a:xfrm>
            <a:off x="3027680" y="3429000"/>
            <a:ext cx="568960" cy="528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6A935CB-7CFC-4C3D-969B-09EF5496F92D}"/>
              </a:ext>
            </a:extLst>
          </p:cNvPr>
          <p:cNvSpPr/>
          <p:nvPr/>
        </p:nvSpPr>
        <p:spPr>
          <a:xfrm>
            <a:off x="1534160" y="5806440"/>
            <a:ext cx="568960" cy="528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F9235A14-52AD-43CC-B6B1-270E97ADE924}"/>
              </a:ext>
            </a:extLst>
          </p:cNvPr>
          <p:cNvSpPr/>
          <p:nvPr/>
        </p:nvSpPr>
        <p:spPr>
          <a:xfrm>
            <a:off x="1534160" y="4424680"/>
            <a:ext cx="568960" cy="528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0EBCAFF-E8DD-4128-94E2-3DBBDCE5F90F}"/>
              </a:ext>
            </a:extLst>
          </p:cNvPr>
          <p:cNvSpPr txBox="1"/>
          <p:nvPr/>
        </p:nvSpPr>
        <p:spPr>
          <a:xfrm>
            <a:off x="828067" y="45003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h=10</a:t>
            </a:r>
            <a:endParaRPr lang="ru-R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C62C3E9-965B-45E7-AA63-6EF77D1FADDF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818640" y="3500120"/>
            <a:ext cx="0" cy="92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BBC5A85-A39B-40A7-A33B-1A161571F63A}"/>
              </a:ext>
            </a:extLst>
          </p:cNvPr>
          <p:cNvSpPr txBox="1"/>
          <p:nvPr/>
        </p:nvSpPr>
        <p:spPr>
          <a:xfrm>
            <a:off x="1821161" y="381329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042CA14-FABF-4FA1-A6DB-94F108ADDDF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808480" y="4953000"/>
            <a:ext cx="10160" cy="85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936AE29-845B-46CA-B69B-C8250F5A3D7E}"/>
              </a:ext>
            </a:extLst>
          </p:cNvPr>
          <p:cNvSpPr txBox="1"/>
          <p:nvPr/>
        </p:nvSpPr>
        <p:spPr>
          <a:xfrm>
            <a:off x="1800828" y="51030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BB19E3E6-506C-4404-A6A5-D16BB9B9D830}"/>
              </a:ext>
            </a:extLst>
          </p:cNvPr>
          <p:cNvSpPr/>
          <p:nvPr/>
        </p:nvSpPr>
        <p:spPr>
          <a:xfrm>
            <a:off x="966766" y="3149406"/>
            <a:ext cx="416560" cy="17743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003CC7F-73EC-4A93-8048-52A73D3DF720}"/>
              </a:ext>
            </a:extLst>
          </p:cNvPr>
          <p:cNvSpPr txBox="1"/>
          <p:nvPr/>
        </p:nvSpPr>
        <p:spPr>
          <a:xfrm>
            <a:off x="306763" y="3033139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start</a:t>
            </a:r>
            <a:endParaRPr lang="ru-RU" b="1" dirty="0">
              <a:solidFill>
                <a:srgbClr val="FFC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51DA834-CF72-49E1-B505-01096BA37BDE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2103120" y="3235960"/>
            <a:ext cx="1007882" cy="27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5D27448-1E77-4BB2-9592-45501DA9B78B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019798" y="3879949"/>
            <a:ext cx="1091204" cy="62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C09F6C5F-7685-40F8-9720-45E627FA21A2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>
          <a:xfrm flipH="1">
            <a:off x="2019798" y="3957320"/>
            <a:ext cx="1292362" cy="1926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AEDDE2A-8B9A-4D4E-8E3F-F6155D6F2431}"/>
              </a:ext>
            </a:extLst>
          </p:cNvPr>
          <p:cNvSpPr txBox="1"/>
          <p:nvPr/>
        </p:nvSpPr>
        <p:spPr>
          <a:xfrm>
            <a:off x="2517461" y="30542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B70F9DB-3E4A-4860-9E5F-5B59E888434F}"/>
              </a:ext>
            </a:extLst>
          </p:cNvPr>
          <p:cNvSpPr txBox="1"/>
          <p:nvPr/>
        </p:nvSpPr>
        <p:spPr>
          <a:xfrm>
            <a:off x="2460145" y="38041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D28F63C-4140-4729-8176-E3EFF07AAF24}"/>
              </a:ext>
            </a:extLst>
          </p:cNvPr>
          <p:cNvSpPr txBox="1"/>
          <p:nvPr/>
        </p:nvSpPr>
        <p:spPr>
          <a:xfrm>
            <a:off x="2673113" y="473589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25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21B2927-9572-4835-9619-F3534E3CDCB2}"/>
              </a:ext>
            </a:extLst>
          </p:cNvPr>
          <p:cNvSpPr txBox="1"/>
          <p:nvPr/>
        </p:nvSpPr>
        <p:spPr>
          <a:xfrm>
            <a:off x="3596640" y="329685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h=19</a:t>
            </a:r>
            <a:endParaRPr lang="ru-RU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xmlns="" id="{2C01A122-1191-4263-913D-38433E63F6AD}"/>
              </a:ext>
            </a:extLst>
          </p:cNvPr>
          <p:cNvSpPr/>
          <p:nvPr/>
        </p:nvSpPr>
        <p:spPr>
          <a:xfrm>
            <a:off x="966766" y="5964837"/>
            <a:ext cx="416560" cy="17743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FE0AA7B-E910-4844-AF73-B54C5ACA260E}"/>
              </a:ext>
            </a:extLst>
          </p:cNvPr>
          <p:cNvSpPr txBox="1"/>
          <p:nvPr/>
        </p:nvSpPr>
        <p:spPr>
          <a:xfrm>
            <a:off x="306763" y="583841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goal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994B013-8ADC-474F-B5F1-10287EE4C70F}"/>
              </a:ext>
            </a:extLst>
          </p:cNvPr>
          <p:cNvSpPr txBox="1"/>
          <p:nvPr/>
        </p:nvSpPr>
        <p:spPr>
          <a:xfrm>
            <a:off x="1520885" y="258183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h=25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1CD18B5-E2BA-4DE3-8887-41A0A4AA364C}"/>
              </a:ext>
            </a:extLst>
          </p:cNvPr>
          <p:cNvSpPr txBox="1"/>
          <p:nvPr/>
        </p:nvSpPr>
        <p:spPr>
          <a:xfrm>
            <a:off x="1553511" y="631754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h=0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4C2AECE-8AE9-4BD3-9DFC-FE90E27BDD79}"/>
              </a:ext>
            </a:extLst>
          </p:cNvPr>
          <p:cNvSpPr txBox="1"/>
          <p:nvPr/>
        </p:nvSpPr>
        <p:spPr>
          <a:xfrm>
            <a:off x="1302017" y="3257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92E4FF6-BA0E-4ECA-B9E1-30CF0D691742}"/>
              </a:ext>
            </a:extLst>
          </p:cNvPr>
          <p:cNvSpPr txBox="1"/>
          <p:nvPr/>
        </p:nvSpPr>
        <p:spPr>
          <a:xfrm>
            <a:off x="3150096" y="31024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B1F00A2-4993-4857-BC55-2523F4B13C01}"/>
              </a:ext>
            </a:extLst>
          </p:cNvPr>
          <p:cNvSpPr txBox="1"/>
          <p:nvPr/>
        </p:nvSpPr>
        <p:spPr>
          <a:xfrm>
            <a:off x="1311681" y="48304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DB7BE5A-0326-4ED5-93A0-3F127CE1E772}"/>
              </a:ext>
            </a:extLst>
          </p:cNvPr>
          <p:cNvSpPr txBox="1"/>
          <p:nvPr/>
        </p:nvSpPr>
        <p:spPr>
          <a:xfrm>
            <a:off x="1313723" y="646871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DD5546-0B82-4B6C-B079-84DD8BB43B52}"/>
              </a:ext>
            </a:extLst>
          </p:cNvPr>
          <p:cNvSpPr txBox="1"/>
          <p:nvPr/>
        </p:nvSpPr>
        <p:spPr>
          <a:xfrm>
            <a:off x="3450178" y="4121420"/>
            <a:ext cx="3100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h(A) = </a:t>
            </a:r>
            <a:r>
              <a:rPr lang="ru-RU" sz="2400" dirty="0"/>
              <a:t>25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 </a:t>
            </a:r>
            <a:r>
              <a:rPr lang="ru-RU" sz="2400" dirty="0">
                <a:sym typeface="Symbol" panose="05050102010706020507" pitchFamily="18" charset="2"/>
              </a:rPr>
              <a:t>27</a:t>
            </a:r>
            <a:r>
              <a:rPr lang="en-US" sz="2400" dirty="0">
                <a:sym typeface="Symbol" panose="05050102010706020507" pitchFamily="18" charset="2"/>
              </a:rPr>
              <a:t> = c(*)</a:t>
            </a:r>
          </a:p>
          <a:p>
            <a:pPr algn="ctr"/>
            <a:r>
              <a:rPr lang="en-US" sz="2400" dirty="0">
                <a:sym typeface="Symbol" panose="05050102010706020507" pitchFamily="18" charset="2"/>
              </a:rPr>
              <a:t>h(B) = 19  </a:t>
            </a:r>
            <a:r>
              <a:rPr lang="en-US" sz="2400" dirty="0" smtClean="0">
                <a:sym typeface="Symbol" panose="05050102010706020507" pitchFamily="18" charset="2"/>
              </a:rPr>
              <a:t>22 </a:t>
            </a:r>
            <a:r>
              <a:rPr lang="en-US" sz="2400" dirty="0">
                <a:sym typeface="Symbol" panose="05050102010706020507" pitchFamily="18" charset="2"/>
              </a:rPr>
              <a:t>= c(*)</a:t>
            </a:r>
          </a:p>
          <a:p>
            <a:pPr algn="ctr"/>
            <a:r>
              <a:rPr lang="en-US" sz="2400" dirty="0">
                <a:sym typeface="Symbol" panose="05050102010706020507" pitchFamily="18" charset="2"/>
              </a:rPr>
              <a:t>h(C) = 10  15 = c(*)</a:t>
            </a:r>
          </a:p>
          <a:p>
            <a:pPr algn="ctr"/>
            <a:r>
              <a:rPr lang="en-US" sz="2400" dirty="0">
                <a:sym typeface="Symbol" panose="05050102010706020507" pitchFamily="18" charset="2"/>
              </a:rPr>
              <a:t>h(D) = 0  0 = c(*)</a:t>
            </a:r>
          </a:p>
          <a:p>
            <a:endParaRPr lang="en-US" sz="2400" dirty="0">
              <a:sym typeface="Symbol" panose="05050102010706020507" pitchFamily="18" charset="2"/>
            </a:endParaRPr>
          </a:p>
          <a:p>
            <a:pPr algn="ctr"/>
            <a:r>
              <a:rPr lang="en-US" sz="2400" dirty="0">
                <a:sym typeface="Symbol" panose="05050102010706020507" pitchFamily="18" charset="2"/>
              </a:rPr>
              <a:t>Heuristic is admissible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4C18DF6-EBE8-4575-A7D3-7D61FD8864E3}"/>
              </a:ext>
            </a:extLst>
          </p:cNvPr>
          <p:cNvSpPr txBox="1"/>
          <p:nvPr/>
        </p:nvSpPr>
        <p:spPr>
          <a:xfrm>
            <a:off x="6959548" y="4410224"/>
            <a:ext cx="5118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h(B) = 19 </a:t>
            </a:r>
            <a:r>
              <a:rPr lang="en-US" sz="2400" dirty="0">
                <a:sym typeface="Symbol" panose="05050102010706020507" pitchFamily="18" charset="2"/>
              </a:rPr>
              <a:t> 10 + 7 = h(C) + cost(B, C) </a:t>
            </a:r>
            <a:r>
              <a:rPr 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false</a:t>
            </a:r>
            <a:endParaRPr lang="en-US" sz="2400" b="1" dirty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pPr algn="ctr"/>
            <a:endParaRPr lang="en-US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endParaRPr lang="en-US" sz="2400" dirty="0">
              <a:sym typeface="Symbol" panose="05050102010706020507" pitchFamily="18" charset="2"/>
            </a:endParaRPr>
          </a:p>
          <a:p>
            <a:pPr algn="ctr"/>
            <a:r>
              <a:rPr lang="en-US" sz="2400" dirty="0">
                <a:sym typeface="Symbol" panose="05050102010706020507" pitchFamily="18" charset="2"/>
              </a:rPr>
              <a:t>Heuristic is </a:t>
            </a:r>
            <a:r>
              <a:rPr 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not</a:t>
            </a:r>
            <a:r>
              <a:rPr lang="en-US" sz="2400" dirty="0">
                <a:sym typeface="Symbol" panose="05050102010706020507" pitchFamily="18" charset="2"/>
              </a:rPr>
              <a:t> consistent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EDCBE9AC-AAB9-46F8-A0A1-D9E451F1F29A}"/>
              </a:ext>
            </a:extLst>
          </p:cNvPr>
          <p:cNvSpPr/>
          <p:nvPr/>
        </p:nvSpPr>
        <p:spPr>
          <a:xfrm>
            <a:off x="721360" y="3108960"/>
            <a:ext cx="3728720" cy="2113280"/>
          </a:xfrm>
          <a:custGeom>
            <a:avLst/>
            <a:gdLst>
              <a:gd name="connsiteX0" fmla="*/ 2418080 w 3728720"/>
              <a:gd name="connsiteY0" fmla="*/ 223520 h 2113280"/>
              <a:gd name="connsiteX1" fmla="*/ 2468880 w 3728720"/>
              <a:gd name="connsiteY1" fmla="*/ 172720 h 2113280"/>
              <a:gd name="connsiteX2" fmla="*/ 2529840 w 3728720"/>
              <a:gd name="connsiteY2" fmla="*/ 101600 h 2113280"/>
              <a:gd name="connsiteX3" fmla="*/ 2590800 w 3728720"/>
              <a:gd name="connsiteY3" fmla="*/ 71120 h 2113280"/>
              <a:gd name="connsiteX4" fmla="*/ 2621280 w 3728720"/>
              <a:gd name="connsiteY4" fmla="*/ 50800 h 2113280"/>
              <a:gd name="connsiteX5" fmla="*/ 2672080 w 3728720"/>
              <a:gd name="connsiteY5" fmla="*/ 40640 h 2113280"/>
              <a:gd name="connsiteX6" fmla="*/ 2733040 w 3728720"/>
              <a:gd name="connsiteY6" fmla="*/ 20320 h 2113280"/>
              <a:gd name="connsiteX7" fmla="*/ 2854960 w 3728720"/>
              <a:gd name="connsiteY7" fmla="*/ 0 h 2113280"/>
              <a:gd name="connsiteX8" fmla="*/ 3545840 w 3728720"/>
              <a:gd name="connsiteY8" fmla="*/ 10160 h 2113280"/>
              <a:gd name="connsiteX9" fmla="*/ 3606800 w 3728720"/>
              <a:gd name="connsiteY9" fmla="*/ 30480 h 2113280"/>
              <a:gd name="connsiteX10" fmla="*/ 3637280 w 3728720"/>
              <a:gd name="connsiteY10" fmla="*/ 60960 h 2113280"/>
              <a:gd name="connsiteX11" fmla="*/ 3667760 w 3728720"/>
              <a:gd name="connsiteY11" fmla="*/ 81280 h 2113280"/>
              <a:gd name="connsiteX12" fmla="*/ 3718560 w 3728720"/>
              <a:gd name="connsiteY12" fmla="*/ 172720 h 2113280"/>
              <a:gd name="connsiteX13" fmla="*/ 3728720 w 3728720"/>
              <a:gd name="connsiteY13" fmla="*/ 223520 h 2113280"/>
              <a:gd name="connsiteX14" fmla="*/ 3718560 w 3728720"/>
              <a:gd name="connsiteY14" fmla="*/ 406400 h 2113280"/>
              <a:gd name="connsiteX15" fmla="*/ 3688080 w 3728720"/>
              <a:gd name="connsiteY15" fmla="*/ 477520 h 2113280"/>
              <a:gd name="connsiteX16" fmla="*/ 3677920 w 3728720"/>
              <a:gd name="connsiteY16" fmla="*/ 508000 h 2113280"/>
              <a:gd name="connsiteX17" fmla="*/ 3627120 w 3728720"/>
              <a:gd name="connsiteY17" fmla="*/ 568960 h 2113280"/>
              <a:gd name="connsiteX18" fmla="*/ 3576320 w 3728720"/>
              <a:gd name="connsiteY18" fmla="*/ 660400 h 2113280"/>
              <a:gd name="connsiteX19" fmla="*/ 3515360 w 3728720"/>
              <a:gd name="connsiteY19" fmla="*/ 701040 h 2113280"/>
              <a:gd name="connsiteX20" fmla="*/ 3423920 w 3728720"/>
              <a:gd name="connsiteY20" fmla="*/ 772160 h 2113280"/>
              <a:gd name="connsiteX21" fmla="*/ 3383280 w 3728720"/>
              <a:gd name="connsiteY21" fmla="*/ 802640 h 2113280"/>
              <a:gd name="connsiteX22" fmla="*/ 3342640 w 3728720"/>
              <a:gd name="connsiteY22" fmla="*/ 843280 h 2113280"/>
              <a:gd name="connsiteX23" fmla="*/ 3312160 w 3728720"/>
              <a:gd name="connsiteY23" fmla="*/ 853440 h 2113280"/>
              <a:gd name="connsiteX24" fmla="*/ 3281680 w 3728720"/>
              <a:gd name="connsiteY24" fmla="*/ 873760 h 2113280"/>
              <a:gd name="connsiteX25" fmla="*/ 3251200 w 3728720"/>
              <a:gd name="connsiteY25" fmla="*/ 883920 h 2113280"/>
              <a:gd name="connsiteX26" fmla="*/ 3220720 w 3728720"/>
              <a:gd name="connsiteY26" fmla="*/ 904240 h 2113280"/>
              <a:gd name="connsiteX27" fmla="*/ 3190240 w 3728720"/>
              <a:gd name="connsiteY27" fmla="*/ 914400 h 2113280"/>
              <a:gd name="connsiteX28" fmla="*/ 3139440 w 3728720"/>
              <a:gd name="connsiteY28" fmla="*/ 934720 h 2113280"/>
              <a:gd name="connsiteX29" fmla="*/ 2987040 w 3728720"/>
              <a:gd name="connsiteY29" fmla="*/ 1005840 h 2113280"/>
              <a:gd name="connsiteX30" fmla="*/ 2865120 w 3728720"/>
              <a:gd name="connsiteY30" fmla="*/ 1046480 h 2113280"/>
              <a:gd name="connsiteX31" fmla="*/ 2834640 w 3728720"/>
              <a:gd name="connsiteY31" fmla="*/ 1056640 h 2113280"/>
              <a:gd name="connsiteX32" fmla="*/ 2804160 w 3728720"/>
              <a:gd name="connsiteY32" fmla="*/ 1066800 h 2113280"/>
              <a:gd name="connsiteX33" fmla="*/ 2174240 w 3728720"/>
              <a:gd name="connsiteY33" fmla="*/ 1066800 h 2113280"/>
              <a:gd name="connsiteX34" fmla="*/ 2113280 w 3728720"/>
              <a:gd name="connsiteY34" fmla="*/ 1087120 h 2113280"/>
              <a:gd name="connsiteX35" fmla="*/ 2052320 w 3728720"/>
              <a:gd name="connsiteY35" fmla="*/ 1117600 h 2113280"/>
              <a:gd name="connsiteX36" fmla="*/ 2021840 w 3728720"/>
              <a:gd name="connsiteY36" fmla="*/ 1127760 h 2113280"/>
              <a:gd name="connsiteX37" fmla="*/ 1971040 w 3728720"/>
              <a:gd name="connsiteY37" fmla="*/ 1178560 h 2113280"/>
              <a:gd name="connsiteX38" fmla="*/ 1910080 w 3728720"/>
              <a:gd name="connsiteY38" fmla="*/ 1219200 h 2113280"/>
              <a:gd name="connsiteX39" fmla="*/ 1879600 w 3728720"/>
              <a:gd name="connsiteY39" fmla="*/ 1249680 h 2113280"/>
              <a:gd name="connsiteX40" fmla="*/ 1849120 w 3728720"/>
              <a:gd name="connsiteY40" fmla="*/ 1270000 h 2113280"/>
              <a:gd name="connsiteX41" fmla="*/ 1828800 w 3728720"/>
              <a:gd name="connsiteY41" fmla="*/ 1300480 h 2113280"/>
              <a:gd name="connsiteX42" fmla="*/ 1767840 w 3728720"/>
              <a:gd name="connsiteY42" fmla="*/ 1341120 h 2113280"/>
              <a:gd name="connsiteX43" fmla="*/ 1706880 w 3728720"/>
              <a:gd name="connsiteY43" fmla="*/ 1402080 h 2113280"/>
              <a:gd name="connsiteX44" fmla="*/ 1676400 w 3728720"/>
              <a:gd name="connsiteY44" fmla="*/ 1422400 h 2113280"/>
              <a:gd name="connsiteX45" fmla="*/ 1625600 w 3728720"/>
              <a:gd name="connsiteY45" fmla="*/ 1483360 h 2113280"/>
              <a:gd name="connsiteX46" fmla="*/ 1564640 w 3728720"/>
              <a:gd name="connsiteY46" fmla="*/ 1544320 h 2113280"/>
              <a:gd name="connsiteX47" fmla="*/ 1524000 w 3728720"/>
              <a:gd name="connsiteY47" fmla="*/ 1595120 h 2113280"/>
              <a:gd name="connsiteX48" fmla="*/ 1503680 w 3728720"/>
              <a:gd name="connsiteY48" fmla="*/ 1656080 h 2113280"/>
              <a:gd name="connsiteX49" fmla="*/ 1483360 w 3728720"/>
              <a:gd name="connsiteY49" fmla="*/ 1686560 h 2113280"/>
              <a:gd name="connsiteX50" fmla="*/ 1463040 w 3728720"/>
              <a:gd name="connsiteY50" fmla="*/ 1747520 h 2113280"/>
              <a:gd name="connsiteX51" fmla="*/ 1422400 w 3728720"/>
              <a:gd name="connsiteY51" fmla="*/ 1808480 h 2113280"/>
              <a:gd name="connsiteX52" fmla="*/ 1361440 w 3728720"/>
              <a:gd name="connsiteY52" fmla="*/ 1849120 h 2113280"/>
              <a:gd name="connsiteX53" fmla="*/ 1330960 w 3728720"/>
              <a:gd name="connsiteY53" fmla="*/ 1869440 h 2113280"/>
              <a:gd name="connsiteX54" fmla="*/ 1290320 w 3728720"/>
              <a:gd name="connsiteY54" fmla="*/ 1889760 h 2113280"/>
              <a:gd name="connsiteX55" fmla="*/ 1259840 w 3728720"/>
              <a:gd name="connsiteY55" fmla="*/ 1910080 h 2113280"/>
              <a:gd name="connsiteX56" fmla="*/ 1178560 w 3728720"/>
              <a:gd name="connsiteY56" fmla="*/ 1930400 h 2113280"/>
              <a:gd name="connsiteX57" fmla="*/ 1137920 w 3728720"/>
              <a:gd name="connsiteY57" fmla="*/ 1950720 h 2113280"/>
              <a:gd name="connsiteX58" fmla="*/ 1056640 w 3728720"/>
              <a:gd name="connsiteY58" fmla="*/ 1971040 h 2113280"/>
              <a:gd name="connsiteX59" fmla="*/ 1016000 w 3728720"/>
              <a:gd name="connsiteY59" fmla="*/ 1981200 h 2113280"/>
              <a:gd name="connsiteX60" fmla="*/ 955040 w 3728720"/>
              <a:gd name="connsiteY60" fmla="*/ 2001520 h 2113280"/>
              <a:gd name="connsiteX61" fmla="*/ 863600 w 3728720"/>
              <a:gd name="connsiteY61" fmla="*/ 2042160 h 2113280"/>
              <a:gd name="connsiteX62" fmla="*/ 833120 w 3728720"/>
              <a:gd name="connsiteY62" fmla="*/ 2052320 h 2113280"/>
              <a:gd name="connsiteX63" fmla="*/ 782320 w 3728720"/>
              <a:gd name="connsiteY63" fmla="*/ 2062480 h 2113280"/>
              <a:gd name="connsiteX64" fmla="*/ 731520 w 3728720"/>
              <a:gd name="connsiteY64" fmla="*/ 2082800 h 2113280"/>
              <a:gd name="connsiteX65" fmla="*/ 690880 w 3728720"/>
              <a:gd name="connsiteY65" fmla="*/ 2092960 h 2113280"/>
              <a:gd name="connsiteX66" fmla="*/ 660400 w 3728720"/>
              <a:gd name="connsiteY66" fmla="*/ 2103120 h 2113280"/>
              <a:gd name="connsiteX67" fmla="*/ 589280 w 3728720"/>
              <a:gd name="connsiteY67" fmla="*/ 2113280 h 2113280"/>
              <a:gd name="connsiteX68" fmla="*/ 355600 w 3728720"/>
              <a:gd name="connsiteY68" fmla="*/ 2103120 h 2113280"/>
              <a:gd name="connsiteX69" fmla="*/ 294640 w 3728720"/>
              <a:gd name="connsiteY69" fmla="*/ 2072640 h 2113280"/>
              <a:gd name="connsiteX70" fmla="*/ 254000 w 3728720"/>
              <a:gd name="connsiteY70" fmla="*/ 2062480 h 2113280"/>
              <a:gd name="connsiteX71" fmla="*/ 193040 w 3728720"/>
              <a:gd name="connsiteY71" fmla="*/ 2021840 h 2113280"/>
              <a:gd name="connsiteX72" fmla="*/ 132080 w 3728720"/>
              <a:gd name="connsiteY72" fmla="*/ 1950720 h 2113280"/>
              <a:gd name="connsiteX73" fmla="*/ 121920 w 3728720"/>
              <a:gd name="connsiteY73" fmla="*/ 1920240 h 2113280"/>
              <a:gd name="connsiteX74" fmla="*/ 50800 w 3728720"/>
              <a:gd name="connsiteY74" fmla="*/ 1859280 h 2113280"/>
              <a:gd name="connsiteX75" fmla="*/ 0 w 3728720"/>
              <a:gd name="connsiteY75" fmla="*/ 1757680 h 2113280"/>
              <a:gd name="connsiteX76" fmla="*/ 30480 w 3728720"/>
              <a:gd name="connsiteY76" fmla="*/ 1635760 h 2113280"/>
              <a:gd name="connsiteX77" fmla="*/ 50800 w 3728720"/>
              <a:gd name="connsiteY77" fmla="*/ 1574800 h 2113280"/>
              <a:gd name="connsiteX78" fmla="*/ 91440 w 3728720"/>
              <a:gd name="connsiteY78" fmla="*/ 1534160 h 2113280"/>
              <a:gd name="connsiteX79" fmla="*/ 152400 w 3728720"/>
              <a:gd name="connsiteY79" fmla="*/ 1493520 h 2113280"/>
              <a:gd name="connsiteX80" fmla="*/ 213360 w 3728720"/>
              <a:gd name="connsiteY80" fmla="*/ 1442720 h 2113280"/>
              <a:gd name="connsiteX81" fmla="*/ 274320 w 3728720"/>
              <a:gd name="connsiteY81" fmla="*/ 1422400 h 2113280"/>
              <a:gd name="connsiteX82" fmla="*/ 304800 w 3728720"/>
              <a:gd name="connsiteY82" fmla="*/ 1412240 h 2113280"/>
              <a:gd name="connsiteX83" fmla="*/ 375920 w 3728720"/>
              <a:gd name="connsiteY83" fmla="*/ 1391920 h 2113280"/>
              <a:gd name="connsiteX84" fmla="*/ 406400 w 3728720"/>
              <a:gd name="connsiteY84" fmla="*/ 1371600 h 2113280"/>
              <a:gd name="connsiteX85" fmla="*/ 508000 w 3728720"/>
              <a:gd name="connsiteY85" fmla="*/ 1341120 h 2113280"/>
              <a:gd name="connsiteX86" fmla="*/ 609600 w 3728720"/>
              <a:gd name="connsiteY86" fmla="*/ 1330960 h 2113280"/>
              <a:gd name="connsiteX87" fmla="*/ 640080 w 3728720"/>
              <a:gd name="connsiteY87" fmla="*/ 1320800 h 2113280"/>
              <a:gd name="connsiteX88" fmla="*/ 782320 w 3728720"/>
              <a:gd name="connsiteY88" fmla="*/ 1300480 h 2113280"/>
              <a:gd name="connsiteX89" fmla="*/ 822960 w 3728720"/>
              <a:gd name="connsiteY89" fmla="*/ 1290320 h 2113280"/>
              <a:gd name="connsiteX90" fmla="*/ 883920 w 3728720"/>
              <a:gd name="connsiteY90" fmla="*/ 1270000 h 2113280"/>
              <a:gd name="connsiteX91" fmla="*/ 924560 w 3728720"/>
              <a:gd name="connsiteY91" fmla="*/ 1259840 h 2113280"/>
              <a:gd name="connsiteX92" fmla="*/ 955040 w 3728720"/>
              <a:gd name="connsiteY92" fmla="*/ 1239520 h 2113280"/>
              <a:gd name="connsiteX93" fmla="*/ 1046480 w 3728720"/>
              <a:gd name="connsiteY93" fmla="*/ 1219200 h 2113280"/>
              <a:gd name="connsiteX94" fmla="*/ 1107440 w 3728720"/>
              <a:gd name="connsiteY94" fmla="*/ 1198880 h 2113280"/>
              <a:gd name="connsiteX95" fmla="*/ 1168400 w 3728720"/>
              <a:gd name="connsiteY95" fmla="*/ 1178560 h 2113280"/>
              <a:gd name="connsiteX96" fmla="*/ 1229360 w 3728720"/>
              <a:gd name="connsiteY96" fmla="*/ 1158240 h 2113280"/>
              <a:gd name="connsiteX97" fmla="*/ 1259840 w 3728720"/>
              <a:gd name="connsiteY97" fmla="*/ 1148080 h 2113280"/>
              <a:gd name="connsiteX98" fmla="*/ 1300480 w 3728720"/>
              <a:gd name="connsiteY98" fmla="*/ 1127760 h 2113280"/>
              <a:gd name="connsiteX99" fmla="*/ 1381760 w 3728720"/>
              <a:gd name="connsiteY99" fmla="*/ 1107440 h 2113280"/>
              <a:gd name="connsiteX100" fmla="*/ 1442720 w 3728720"/>
              <a:gd name="connsiteY100" fmla="*/ 1087120 h 2113280"/>
              <a:gd name="connsiteX101" fmla="*/ 1473200 w 3728720"/>
              <a:gd name="connsiteY101" fmla="*/ 1076960 h 2113280"/>
              <a:gd name="connsiteX102" fmla="*/ 1503680 w 3728720"/>
              <a:gd name="connsiteY102" fmla="*/ 1056640 h 2113280"/>
              <a:gd name="connsiteX103" fmla="*/ 1595120 w 3728720"/>
              <a:gd name="connsiteY103" fmla="*/ 985520 h 2113280"/>
              <a:gd name="connsiteX104" fmla="*/ 1656080 w 3728720"/>
              <a:gd name="connsiteY104" fmla="*/ 955040 h 2113280"/>
              <a:gd name="connsiteX105" fmla="*/ 1747520 w 3728720"/>
              <a:gd name="connsiteY105" fmla="*/ 863600 h 2113280"/>
              <a:gd name="connsiteX106" fmla="*/ 1778000 w 3728720"/>
              <a:gd name="connsiteY106" fmla="*/ 833120 h 2113280"/>
              <a:gd name="connsiteX107" fmla="*/ 1808480 w 3728720"/>
              <a:gd name="connsiteY107" fmla="*/ 812800 h 2113280"/>
              <a:gd name="connsiteX108" fmla="*/ 1828800 w 3728720"/>
              <a:gd name="connsiteY108" fmla="*/ 782320 h 2113280"/>
              <a:gd name="connsiteX109" fmla="*/ 1859280 w 3728720"/>
              <a:gd name="connsiteY109" fmla="*/ 762000 h 2113280"/>
              <a:gd name="connsiteX110" fmla="*/ 1930400 w 3728720"/>
              <a:gd name="connsiteY110" fmla="*/ 680720 h 2113280"/>
              <a:gd name="connsiteX111" fmla="*/ 1981200 w 3728720"/>
              <a:gd name="connsiteY111" fmla="*/ 619760 h 2113280"/>
              <a:gd name="connsiteX112" fmla="*/ 2032000 w 3728720"/>
              <a:gd name="connsiteY112" fmla="*/ 568960 h 2113280"/>
              <a:gd name="connsiteX113" fmla="*/ 2052320 w 3728720"/>
              <a:gd name="connsiteY113" fmla="*/ 538480 h 2113280"/>
              <a:gd name="connsiteX114" fmla="*/ 2143760 w 3728720"/>
              <a:gd name="connsiteY114" fmla="*/ 457200 h 2113280"/>
              <a:gd name="connsiteX115" fmla="*/ 2214880 w 3728720"/>
              <a:gd name="connsiteY115" fmla="*/ 365760 h 2113280"/>
              <a:gd name="connsiteX116" fmla="*/ 2245360 w 3728720"/>
              <a:gd name="connsiteY116" fmla="*/ 355600 h 2113280"/>
              <a:gd name="connsiteX117" fmla="*/ 2306320 w 3728720"/>
              <a:gd name="connsiteY117" fmla="*/ 314960 h 2113280"/>
              <a:gd name="connsiteX118" fmla="*/ 2367280 w 3728720"/>
              <a:gd name="connsiteY118" fmla="*/ 284480 h 2113280"/>
              <a:gd name="connsiteX119" fmla="*/ 2418080 w 3728720"/>
              <a:gd name="connsiteY119" fmla="*/ 223520 h 211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728720" h="2113280">
                <a:moveTo>
                  <a:pt x="2418080" y="223520"/>
                </a:moveTo>
                <a:cubicBezTo>
                  <a:pt x="2435013" y="206587"/>
                  <a:pt x="2453111" y="190742"/>
                  <a:pt x="2468880" y="172720"/>
                </a:cubicBezTo>
                <a:cubicBezTo>
                  <a:pt x="2522807" y="111089"/>
                  <a:pt x="2444511" y="174739"/>
                  <a:pt x="2529840" y="101600"/>
                </a:cubicBezTo>
                <a:cubicBezTo>
                  <a:pt x="2570604" y="66659"/>
                  <a:pt x="2547532" y="92754"/>
                  <a:pt x="2590800" y="71120"/>
                </a:cubicBezTo>
                <a:cubicBezTo>
                  <a:pt x="2601722" y="65659"/>
                  <a:pt x="2609847" y="55087"/>
                  <a:pt x="2621280" y="50800"/>
                </a:cubicBezTo>
                <a:cubicBezTo>
                  <a:pt x="2637449" y="44737"/>
                  <a:pt x="2655420" y="45184"/>
                  <a:pt x="2672080" y="40640"/>
                </a:cubicBezTo>
                <a:cubicBezTo>
                  <a:pt x="2692744" y="35004"/>
                  <a:pt x="2711786" y="22977"/>
                  <a:pt x="2733040" y="20320"/>
                </a:cubicBezTo>
                <a:cubicBezTo>
                  <a:pt x="2828176" y="8428"/>
                  <a:pt x="2787831" y="16782"/>
                  <a:pt x="2854960" y="0"/>
                </a:cubicBezTo>
                <a:cubicBezTo>
                  <a:pt x="3085253" y="3387"/>
                  <a:pt x="3315711" y="830"/>
                  <a:pt x="3545840" y="10160"/>
                </a:cubicBezTo>
                <a:cubicBezTo>
                  <a:pt x="3567242" y="11028"/>
                  <a:pt x="3606800" y="30480"/>
                  <a:pt x="3606800" y="30480"/>
                </a:cubicBezTo>
                <a:cubicBezTo>
                  <a:pt x="3616960" y="40640"/>
                  <a:pt x="3626242" y="51762"/>
                  <a:pt x="3637280" y="60960"/>
                </a:cubicBezTo>
                <a:cubicBezTo>
                  <a:pt x="3646661" y="68777"/>
                  <a:pt x="3659719" y="72090"/>
                  <a:pt x="3667760" y="81280"/>
                </a:cubicBezTo>
                <a:cubicBezTo>
                  <a:pt x="3694245" y="111549"/>
                  <a:pt x="3709490" y="136438"/>
                  <a:pt x="3718560" y="172720"/>
                </a:cubicBezTo>
                <a:cubicBezTo>
                  <a:pt x="3722748" y="189473"/>
                  <a:pt x="3725333" y="206587"/>
                  <a:pt x="3728720" y="223520"/>
                </a:cubicBezTo>
                <a:cubicBezTo>
                  <a:pt x="3725333" y="284480"/>
                  <a:pt x="3724348" y="345621"/>
                  <a:pt x="3718560" y="406400"/>
                </a:cubicBezTo>
                <a:cubicBezTo>
                  <a:pt x="3716615" y="426823"/>
                  <a:pt x="3694798" y="461844"/>
                  <a:pt x="3688080" y="477520"/>
                </a:cubicBezTo>
                <a:cubicBezTo>
                  <a:pt x="3683861" y="487364"/>
                  <a:pt x="3682709" y="498421"/>
                  <a:pt x="3677920" y="508000"/>
                </a:cubicBezTo>
                <a:cubicBezTo>
                  <a:pt x="3663775" y="536290"/>
                  <a:pt x="3649590" y="546490"/>
                  <a:pt x="3627120" y="568960"/>
                </a:cubicBezTo>
                <a:cubicBezTo>
                  <a:pt x="3616533" y="600722"/>
                  <a:pt x="3606265" y="640437"/>
                  <a:pt x="3576320" y="660400"/>
                </a:cubicBezTo>
                <a:cubicBezTo>
                  <a:pt x="3556000" y="673947"/>
                  <a:pt x="3532629" y="683771"/>
                  <a:pt x="3515360" y="701040"/>
                </a:cubicBezTo>
                <a:cubicBezTo>
                  <a:pt x="3446827" y="769573"/>
                  <a:pt x="3481662" y="752913"/>
                  <a:pt x="3423920" y="772160"/>
                </a:cubicBezTo>
                <a:cubicBezTo>
                  <a:pt x="3410373" y="782320"/>
                  <a:pt x="3396024" y="791489"/>
                  <a:pt x="3383280" y="802640"/>
                </a:cubicBezTo>
                <a:cubicBezTo>
                  <a:pt x="3368862" y="815256"/>
                  <a:pt x="3358229" y="832145"/>
                  <a:pt x="3342640" y="843280"/>
                </a:cubicBezTo>
                <a:cubicBezTo>
                  <a:pt x="3333925" y="849505"/>
                  <a:pt x="3321739" y="848651"/>
                  <a:pt x="3312160" y="853440"/>
                </a:cubicBezTo>
                <a:cubicBezTo>
                  <a:pt x="3301238" y="858901"/>
                  <a:pt x="3292602" y="868299"/>
                  <a:pt x="3281680" y="873760"/>
                </a:cubicBezTo>
                <a:cubicBezTo>
                  <a:pt x="3272101" y="878549"/>
                  <a:pt x="3260779" y="879131"/>
                  <a:pt x="3251200" y="883920"/>
                </a:cubicBezTo>
                <a:cubicBezTo>
                  <a:pt x="3240278" y="889381"/>
                  <a:pt x="3231642" y="898779"/>
                  <a:pt x="3220720" y="904240"/>
                </a:cubicBezTo>
                <a:cubicBezTo>
                  <a:pt x="3211141" y="909029"/>
                  <a:pt x="3200268" y="910640"/>
                  <a:pt x="3190240" y="914400"/>
                </a:cubicBezTo>
                <a:cubicBezTo>
                  <a:pt x="3173163" y="920804"/>
                  <a:pt x="3155752" y="926564"/>
                  <a:pt x="3139440" y="934720"/>
                </a:cubicBezTo>
                <a:cubicBezTo>
                  <a:pt x="3034089" y="987396"/>
                  <a:pt x="3149964" y="951532"/>
                  <a:pt x="2987040" y="1005840"/>
                </a:cubicBezTo>
                <a:lnTo>
                  <a:pt x="2865120" y="1046480"/>
                </a:lnTo>
                <a:lnTo>
                  <a:pt x="2834640" y="1056640"/>
                </a:lnTo>
                <a:lnTo>
                  <a:pt x="2804160" y="1066800"/>
                </a:lnTo>
                <a:cubicBezTo>
                  <a:pt x="2550945" y="1057422"/>
                  <a:pt x="2440385" y="1047326"/>
                  <a:pt x="2174240" y="1066800"/>
                </a:cubicBezTo>
                <a:cubicBezTo>
                  <a:pt x="2152878" y="1068363"/>
                  <a:pt x="2133600" y="1080347"/>
                  <a:pt x="2113280" y="1087120"/>
                </a:cubicBezTo>
                <a:cubicBezTo>
                  <a:pt x="2036668" y="1112657"/>
                  <a:pt x="2131102" y="1078209"/>
                  <a:pt x="2052320" y="1117600"/>
                </a:cubicBezTo>
                <a:cubicBezTo>
                  <a:pt x="2042741" y="1122389"/>
                  <a:pt x="2032000" y="1124373"/>
                  <a:pt x="2021840" y="1127760"/>
                </a:cubicBezTo>
                <a:cubicBezTo>
                  <a:pt x="1984587" y="1183640"/>
                  <a:pt x="2021840" y="1136227"/>
                  <a:pt x="1971040" y="1178560"/>
                </a:cubicBezTo>
                <a:cubicBezTo>
                  <a:pt x="1920303" y="1220841"/>
                  <a:pt x="1963645" y="1201345"/>
                  <a:pt x="1910080" y="1219200"/>
                </a:cubicBezTo>
                <a:cubicBezTo>
                  <a:pt x="1899920" y="1229360"/>
                  <a:pt x="1890638" y="1240482"/>
                  <a:pt x="1879600" y="1249680"/>
                </a:cubicBezTo>
                <a:cubicBezTo>
                  <a:pt x="1870219" y="1257497"/>
                  <a:pt x="1857754" y="1261366"/>
                  <a:pt x="1849120" y="1270000"/>
                </a:cubicBezTo>
                <a:cubicBezTo>
                  <a:pt x="1840486" y="1278634"/>
                  <a:pt x="1837990" y="1292439"/>
                  <a:pt x="1828800" y="1300480"/>
                </a:cubicBezTo>
                <a:cubicBezTo>
                  <a:pt x="1810421" y="1316562"/>
                  <a:pt x="1785109" y="1323851"/>
                  <a:pt x="1767840" y="1341120"/>
                </a:cubicBezTo>
                <a:cubicBezTo>
                  <a:pt x="1747520" y="1361440"/>
                  <a:pt x="1730790" y="1386140"/>
                  <a:pt x="1706880" y="1402080"/>
                </a:cubicBezTo>
                <a:cubicBezTo>
                  <a:pt x="1696720" y="1408853"/>
                  <a:pt x="1685781" y="1414583"/>
                  <a:pt x="1676400" y="1422400"/>
                </a:cubicBezTo>
                <a:cubicBezTo>
                  <a:pt x="1616837" y="1472036"/>
                  <a:pt x="1671268" y="1431983"/>
                  <a:pt x="1625600" y="1483360"/>
                </a:cubicBezTo>
                <a:cubicBezTo>
                  <a:pt x="1606508" y="1504838"/>
                  <a:pt x="1564640" y="1544320"/>
                  <a:pt x="1564640" y="1544320"/>
                </a:cubicBezTo>
                <a:cubicBezTo>
                  <a:pt x="1527587" y="1655480"/>
                  <a:pt x="1589652" y="1490078"/>
                  <a:pt x="1524000" y="1595120"/>
                </a:cubicBezTo>
                <a:cubicBezTo>
                  <a:pt x="1512648" y="1613283"/>
                  <a:pt x="1515561" y="1638258"/>
                  <a:pt x="1503680" y="1656080"/>
                </a:cubicBezTo>
                <a:cubicBezTo>
                  <a:pt x="1496907" y="1666240"/>
                  <a:pt x="1488319" y="1675402"/>
                  <a:pt x="1483360" y="1686560"/>
                </a:cubicBezTo>
                <a:cubicBezTo>
                  <a:pt x="1474661" y="1706133"/>
                  <a:pt x="1474921" y="1729698"/>
                  <a:pt x="1463040" y="1747520"/>
                </a:cubicBezTo>
                <a:cubicBezTo>
                  <a:pt x="1449493" y="1767840"/>
                  <a:pt x="1442720" y="1794933"/>
                  <a:pt x="1422400" y="1808480"/>
                </a:cubicBezTo>
                <a:lnTo>
                  <a:pt x="1361440" y="1849120"/>
                </a:lnTo>
                <a:cubicBezTo>
                  <a:pt x="1351280" y="1855893"/>
                  <a:pt x="1341882" y="1863979"/>
                  <a:pt x="1330960" y="1869440"/>
                </a:cubicBezTo>
                <a:cubicBezTo>
                  <a:pt x="1317413" y="1876213"/>
                  <a:pt x="1303470" y="1882246"/>
                  <a:pt x="1290320" y="1889760"/>
                </a:cubicBezTo>
                <a:cubicBezTo>
                  <a:pt x="1279718" y="1895818"/>
                  <a:pt x="1270762" y="1904619"/>
                  <a:pt x="1259840" y="1910080"/>
                </a:cubicBezTo>
                <a:cubicBezTo>
                  <a:pt x="1239012" y="1920494"/>
                  <a:pt x="1197882" y="1926536"/>
                  <a:pt x="1178560" y="1930400"/>
                </a:cubicBezTo>
                <a:cubicBezTo>
                  <a:pt x="1165013" y="1937173"/>
                  <a:pt x="1152288" y="1945931"/>
                  <a:pt x="1137920" y="1950720"/>
                </a:cubicBezTo>
                <a:cubicBezTo>
                  <a:pt x="1111426" y="1959551"/>
                  <a:pt x="1083733" y="1964267"/>
                  <a:pt x="1056640" y="1971040"/>
                </a:cubicBezTo>
                <a:cubicBezTo>
                  <a:pt x="1043093" y="1974427"/>
                  <a:pt x="1029247" y="1976784"/>
                  <a:pt x="1016000" y="1981200"/>
                </a:cubicBezTo>
                <a:cubicBezTo>
                  <a:pt x="995680" y="1987973"/>
                  <a:pt x="972862" y="1989639"/>
                  <a:pt x="955040" y="2001520"/>
                </a:cubicBezTo>
                <a:cubicBezTo>
                  <a:pt x="906738" y="2033721"/>
                  <a:pt x="936144" y="2017979"/>
                  <a:pt x="863600" y="2042160"/>
                </a:cubicBezTo>
                <a:cubicBezTo>
                  <a:pt x="853440" y="2045547"/>
                  <a:pt x="843622" y="2050220"/>
                  <a:pt x="833120" y="2052320"/>
                </a:cubicBezTo>
                <a:cubicBezTo>
                  <a:pt x="816187" y="2055707"/>
                  <a:pt x="798860" y="2057518"/>
                  <a:pt x="782320" y="2062480"/>
                </a:cubicBezTo>
                <a:cubicBezTo>
                  <a:pt x="764851" y="2067721"/>
                  <a:pt x="748822" y="2077033"/>
                  <a:pt x="731520" y="2082800"/>
                </a:cubicBezTo>
                <a:cubicBezTo>
                  <a:pt x="718273" y="2087216"/>
                  <a:pt x="704306" y="2089124"/>
                  <a:pt x="690880" y="2092960"/>
                </a:cubicBezTo>
                <a:cubicBezTo>
                  <a:pt x="680582" y="2095902"/>
                  <a:pt x="670902" y="2101020"/>
                  <a:pt x="660400" y="2103120"/>
                </a:cubicBezTo>
                <a:cubicBezTo>
                  <a:pt x="636918" y="2107816"/>
                  <a:pt x="612987" y="2109893"/>
                  <a:pt x="589280" y="2113280"/>
                </a:cubicBezTo>
                <a:cubicBezTo>
                  <a:pt x="511387" y="2109893"/>
                  <a:pt x="433337" y="2109100"/>
                  <a:pt x="355600" y="2103120"/>
                </a:cubicBezTo>
                <a:cubicBezTo>
                  <a:pt x="320816" y="2100444"/>
                  <a:pt x="325731" y="2085965"/>
                  <a:pt x="294640" y="2072640"/>
                </a:cubicBezTo>
                <a:cubicBezTo>
                  <a:pt x="281805" y="2067139"/>
                  <a:pt x="267547" y="2065867"/>
                  <a:pt x="254000" y="2062480"/>
                </a:cubicBezTo>
                <a:cubicBezTo>
                  <a:pt x="233680" y="2048933"/>
                  <a:pt x="206587" y="2042160"/>
                  <a:pt x="193040" y="2021840"/>
                </a:cubicBezTo>
                <a:cubicBezTo>
                  <a:pt x="162093" y="1975420"/>
                  <a:pt x="181354" y="1999994"/>
                  <a:pt x="132080" y="1950720"/>
                </a:cubicBezTo>
                <a:cubicBezTo>
                  <a:pt x="128693" y="1940560"/>
                  <a:pt x="128145" y="1928955"/>
                  <a:pt x="121920" y="1920240"/>
                </a:cubicBezTo>
                <a:cubicBezTo>
                  <a:pt x="99523" y="1888884"/>
                  <a:pt x="80090" y="1878806"/>
                  <a:pt x="50800" y="1859280"/>
                </a:cubicBezTo>
                <a:cubicBezTo>
                  <a:pt x="2414" y="1786702"/>
                  <a:pt x="16083" y="1822012"/>
                  <a:pt x="0" y="1757680"/>
                </a:cubicBezTo>
                <a:cubicBezTo>
                  <a:pt x="21926" y="1560346"/>
                  <a:pt x="-10999" y="1729088"/>
                  <a:pt x="30480" y="1635760"/>
                </a:cubicBezTo>
                <a:cubicBezTo>
                  <a:pt x="39179" y="1616187"/>
                  <a:pt x="35654" y="1589946"/>
                  <a:pt x="50800" y="1574800"/>
                </a:cubicBezTo>
                <a:cubicBezTo>
                  <a:pt x="64347" y="1561253"/>
                  <a:pt x="76480" y="1546128"/>
                  <a:pt x="91440" y="1534160"/>
                </a:cubicBezTo>
                <a:cubicBezTo>
                  <a:pt x="110510" y="1518904"/>
                  <a:pt x="135131" y="1510789"/>
                  <a:pt x="152400" y="1493520"/>
                </a:cubicBezTo>
                <a:cubicBezTo>
                  <a:pt x="171541" y="1474379"/>
                  <a:pt x="187899" y="1454036"/>
                  <a:pt x="213360" y="1442720"/>
                </a:cubicBezTo>
                <a:cubicBezTo>
                  <a:pt x="232933" y="1434021"/>
                  <a:pt x="254000" y="1429173"/>
                  <a:pt x="274320" y="1422400"/>
                </a:cubicBezTo>
                <a:cubicBezTo>
                  <a:pt x="284480" y="1419013"/>
                  <a:pt x="294410" y="1414837"/>
                  <a:pt x="304800" y="1412240"/>
                </a:cubicBezTo>
                <a:cubicBezTo>
                  <a:pt x="317821" y="1408985"/>
                  <a:pt x="361344" y="1399208"/>
                  <a:pt x="375920" y="1391920"/>
                </a:cubicBezTo>
                <a:cubicBezTo>
                  <a:pt x="386842" y="1386459"/>
                  <a:pt x="395242" y="1376559"/>
                  <a:pt x="406400" y="1371600"/>
                </a:cubicBezTo>
                <a:cubicBezTo>
                  <a:pt x="419797" y="1365646"/>
                  <a:pt x="486224" y="1344231"/>
                  <a:pt x="508000" y="1341120"/>
                </a:cubicBezTo>
                <a:cubicBezTo>
                  <a:pt x="541694" y="1336307"/>
                  <a:pt x="575733" y="1334347"/>
                  <a:pt x="609600" y="1330960"/>
                </a:cubicBezTo>
                <a:cubicBezTo>
                  <a:pt x="619760" y="1327573"/>
                  <a:pt x="629690" y="1323397"/>
                  <a:pt x="640080" y="1320800"/>
                </a:cubicBezTo>
                <a:cubicBezTo>
                  <a:pt x="691838" y="1307860"/>
                  <a:pt x="725421" y="1306802"/>
                  <a:pt x="782320" y="1300480"/>
                </a:cubicBezTo>
                <a:cubicBezTo>
                  <a:pt x="795867" y="1297093"/>
                  <a:pt x="809585" y="1294332"/>
                  <a:pt x="822960" y="1290320"/>
                </a:cubicBezTo>
                <a:cubicBezTo>
                  <a:pt x="843476" y="1284165"/>
                  <a:pt x="863140" y="1275195"/>
                  <a:pt x="883920" y="1270000"/>
                </a:cubicBezTo>
                <a:lnTo>
                  <a:pt x="924560" y="1259840"/>
                </a:lnTo>
                <a:cubicBezTo>
                  <a:pt x="934720" y="1253067"/>
                  <a:pt x="943817" y="1244330"/>
                  <a:pt x="955040" y="1239520"/>
                </a:cubicBezTo>
                <a:cubicBezTo>
                  <a:pt x="971006" y="1232677"/>
                  <a:pt x="1033220" y="1222816"/>
                  <a:pt x="1046480" y="1219200"/>
                </a:cubicBezTo>
                <a:cubicBezTo>
                  <a:pt x="1067144" y="1213564"/>
                  <a:pt x="1087120" y="1205653"/>
                  <a:pt x="1107440" y="1198880"/>
                </a:cubicBezTo>
                <a:lnTo>
                  <a:pt x="1168400" y="1178560"/>
                </a:lnTo>
                <a:lnTo>
                  <a:pt x="1229360" y="1158240"/>
                </a:lnTo>
                <a:cubicBezTo>
                  <a:pt x="1239520" y="1154853"/>
                  <a:pt x="1250261" y="1152869"/>
                  <a:pt x="1259840" y="1148080"/>
                </a:cubicBezTo>
                <a:cubicBezTo>
                  <a:pt x="1273387" y="1141307"/>
                  <a:pt x="1286112" y="1132549"/>
                  <a:pt x="1300480" y="1127760"/>
                </a:cubicBezTo>
                <a:cubicBezTo>
                  <a:pt x="1326974" y="1118929"/>
                  <a:pt x="1355266" y="1116271"/>
                  <a:pt x="1381760" y="1107440"/>
                </a:cubicBezTo>
                <a:lnTo>
                  <a:pt x="1442720" y="1087120"/>
                </a:lnTo>
                <a:cubicBezTo>
                  <a:pt x="1452880" y="1083733"/>
                  <a:pt x="1464289" y="1082901"/>
                  <a:pt x="1473200" y="1076960"/>
                </a:cubicBezTo>
                <a:cubicBezTo>
                  <a:pt x="1483360" y="1070187"/>
                  <a:pt x="1494299" y="1064457"/>
                  <a:pt x="1503680" y="1056640"/>
                </a:cubicBezTo>
                <a:cubicBezTo>
                  <a:pt x="1538745" y="1027419"/>
                  <a:pt x="1543763" y="1002639"/>
                  <a:pt x="1595120" y="985520"/>
                </a:cubicBezTo>
                <a:cubicBezTo>
                  <a:pt x="1623365" y="976105"/>
                  <a:pt x="1632445" y="976048"/>
                  <a:pt x="1656080" y="955040"/>
                </a:cubicBezTo>
                <a:lnTo>
                  <a:pt x="1747520" y="863600"/>
                </a:lnTo>
                <a:cubicBezTo>
                  <a:pt x="1757680" y="853440"/>
                  <a:pt x="1766045" y="841090"/>
                  <a:pt x="1778000" y="833120"/>
                </a:cubicBezTo>
                <a:lnTo>
                  <a:pt x="1808480" y="812800"/>
                </a:lnTo>
                <a:cubicBezTo>
                  <a:pt x="1815253" y="802640"/>
                  <a:pt x="1820166" y="790954"/>
                  <a:pt x="1828800" y="782320"/>
                </a:cubicBezTo>
                <a:cubicBezTo>
                  <a:pt x="1837434" y="773686"/>
                  <a:pt x="1851239" y="771190"/>
                  <a:pt x="1859280" y="762000"/>
                </a:cubicBezTo>
                <a:cubicBezTo>
                  <a:pt x="1942253" y="667173"/>
                  <a:pt x="1861820" y="726440"/>
                  <a:pt x="1930400" y="680720"/>
                </a:cubicBezTo>
                <a:cubicBezTo>
                  <a:pt x="1980851" y="605044"/>
                  <a:pt x="1916009" y="697989"/>
                  <a:pt x="1981200" y="619760"/>
                </a:cubicBezTo>
                <a:cubicBezTo>
                  <a:pt x="2023533" y="568960"/>
                  <a:pt x="1976120" y="606213"/>
                  <a:pt x="2032000" y="568960"/>
                </a:cubicBezTo>
                <a:cubicBezTo>
                  <a:pt x="2038773" y="558800"/>
                  <a:pt x="2044208" y="547606"/>
                  <a:pt x="2052320" y="538480"/>
                </a:cubicBezTo>
                <a:cubicBezTo>
                  <a:pt x="2102934" y="481539"/>
                  <a:pt x="2097435" y="488084"/>
                  <a:pt x="2143760" y="457200"/>
                </a:cubicBezTo>
                <a:cubicBezTo>
                  <a:pt x="2159907" y="432979"/>
                  <a:pt x="2186231" y="384859"/>
                  <a:pt x="2214880" y="365760"/>
                </a:cubicBezTo>
                <a:cubicBezTo>
                  <a:pt x="2223791" y="359819"/>
                  <a:pt x="2235998" y="360801"/>
                  <a:pt x="2245360" y="355600"/>
                </a:cubicBezTo>
                <a:cubicBezTo>
                  <a:pt x="2266708" y="343740"/>
                  <a:pt x="2283152" y="322683"/>
                  <a:pt x="2306320" y="314960"/>
                </a:cubicBezTo>
                <a:cubicBezTo>
                  <a:pt x="2348384" y="300939"/>
                  <a:pt x="2327889" y="310741"/>
                  <a:pt x="2367280" y="284480"/>
                </a:cubicBezTo>
                <a:lnTo>
                  <a:pt x="2418080" y="22352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139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B97F-CAD0-4A0E-AA45-4D53A3D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78"/>
            <a:ext cx="9905998" cy="1478570"/>
          </a:xfrm>
        </p:spPr>
        <p:txBody>
          <a:bodyPr/>
          <a:lstStyle/>
          <a:p>
            <a:r>
              <a:rPr lang="en-US" dirty="0"/>
              <a:t>Admissible heuristics, consistent heuristics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D1DABF-1591-4ABC-A4AB-D43F6721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9430"/>
            <a:ext cx="9905999" cy="4682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False</a:t>
            </a:r>
            <a:r>
              <a:rPr lang="en-US" sz="3200" dirty="0">
                <a:sym typeface="Symbol" panose="05050102010706020507" pitchFamily="18" charset="2"/>
              </a:rPr>
              <a:t>: If h is admissible =&gt; h is consistent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sym typeface="Symbol" panose="05050102010706020507" pitchFamily="18" charset="2"/>
              </a:rPr>
              <a:t>True</a:t>
            </a:r>
            <a:r>
              <a:rPr lang="en-US" sz="3200" dirty="0">
                <a:sym typeface="Symbol" panose="05050102010706020507" pitchFamily="18" charset="2"/>
              </a:rPr>
              <a:t>: if h is consistent =&gt; h is admissible 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DBFFB-9048-4D72-A5A3-B668DFD9418F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42</a:t>
            </a:fld>
            <a:endParaRPr lang="ru-RU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84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B97F-CAD0-4A0E-AA45-4D53A3D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78"/>
            <a:ext cx="9905998" cy="1478570"/>
          </a:xfrm>
        </p:spPr>
        <p:txBody>
          <a:bodyPr/>
          <a:lstStyle/>
          <a:p>
            <a:r>
              <a:rPr lang="en-US" dirty="0"/>
              <a:t>‘good’ heuristics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D1DABF-1591-4ABC-A4AB-D43F6721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9430"/>
            <a:ext cx="9905999" cy="4682514"/>
          </a:xfrm>
        </p:spPr>
        <p:txBody>
          <a:bodyPr>
            <a:noAutofit/>
          </a:bodyPr>
          <a:lstStyle/>
          <a:p>
            <a:r>
              <a:rPr lang="en-US" dirty="0"/>
              <a:t>h(s) = h*(s)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{true cost of the shortest path from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to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goal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	The search 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guarantees finding the shortest path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		      ii) </a:t>
            </a:r>
            <a:r>
              <a:rPr lang="en-US" dirty="0"/>
              <a:t>expands only the nodes that lie on the shortest path</a:t>
            </a:r>
          </a:p>
          <a:p>
            <a:r>
              <a:rPr lang="en-US" dirty="0"/>
              <a:t>h(s) </a:t>
            </a:r>
            <a:r>
              <a:rPr lang="en-US" dirty="0">
                <a:sym typeface="Symbol" panose="05050102010706020507" pitchFamily="18" charset="2"/>
              </a:rPr>
              <a:t> h*(s) </a:t>
            </a:r>
            <a:r>
              <a:rPr lang="en-US" b="1" dirty="0">
                <a:sym typeface="Symbol" panose="05050102010706020507" pitchFamily="18" charset="2"/>
              </a:rPr>
              <a:t>admissible heuristic</a:t>
            </a: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	</a:t>
            </a:r>
            <a:r>
              <a:rPr lang="en-US" dirty="0">
                <a:sym typeface="Symbol" panose="05050102010706020507" pitchFamily="18" charset="2"/>
              </a:rPr>
              <a:t>The search guarantees finding the shortest path</a:t>
            </a:r>
            <a:endParaRPr lang="en-US" b="1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h(</a:t>
            </a:r>
            <a:r>
              <a:rPr lang="en-US" dirty="0" err="1">
                <a:sym typeface="Symbol" panose="05050102010706020507" pitchFamily="18" charset="2"/>
              </a:rPr>
              <a:t>succ</a:t>
            </a:r>
            <a:r>
              <a:rPr lang="en-US" dirty="0">
                <a:sym typeface="Symbol" panose="05050102010706020507" pitchFamily="18" charset="2"/>
              </a:rPr>
              <a:t>(s))  h(s) + cost(s, </a:t>
            </a:r>
            <a:r>
              <a:rPr lang="en-US" dirty="0" err="1">
                <a:sym typeface="Symbol" panose="05050102010706020507" pitchFamily="18" charset="2"/>
              </a:rPr>
              <a:t>succ</a:t>
            </a:r>
            <a:r>
              <a:rPr lang="en-US" dirty="0">
                <a:sym typeface="Symbol" panose="05050102010706020507" pitchFamily="18" charset="2"/>
              </a:rPr>
              <a:t>(s)) </a:t>
            </a:r>
            <a:r>
              <a:rPr lang="en-US" b="1" dirty="0">
                <a:sym typeface="Symbol" panose="05050102010706020507" pitchFamily="18" charset="2"/>
              </a:rPr>
              <a:t>monotone heuristics</a:t>
            </a:r>
          </a:p>
          <a:p>
            <a:pPr marL="0" indent="0">
              <a:buNone/>
            </a:pPr>
            <a:r>
              <a:rPr lang="en-US" dirty="0"/>
              <a:t>	The search 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guarantees finding the shortest path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		      ii) </a:t>
            </a:r>
            <a:r>
              <a:rPr lang="en-US" dirty="0"/>
              <a:t>never re-expands any node</a:t>
            </a:r>
            <a:endParaRPr lang="en-US" dirty="0">
              <a:sym typeface="Symbol" panose="05050102010706020507" pitchFamily="18" charset="2"/>
            </a:endParaRP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DBFFB-9048-4D72-A5A3-B668DFD9418F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43</a:t>
            </a:fld>
            <a:endParaRPr lang="ru-RU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45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B97F-CAD0-4A0E-AA45-4D53A3D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78"/>
            <a:ext cx="9905998" cy="1478570"/>
          </a:xfrm>
        </p:spPr>
        <p:txBody>
          <a:bodyPr/>
          <a:lstStyle/>
          <a:p>
            <a:r>
              <a:rPr lang="en-US" dirty="0"/>
              <a:t>What makes heuristic good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D1DABF-1591-4ABC-A4AB-D43F6721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9430"/>
            <a:ext cx="9905999" cy="4682514"/>
          </a:xfrm>
        </p:spPr>
        <p:txBody>
          <a:bodyPr>
            <a:noAutofit/>
          </a:bodyPr>
          <a:lstStyle/>
          <a:p>
            <a:r>
              <a:rPr lang="en-US" dirty="0"/>
              <a:t>h(s) = h*(s)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{true cost of the shortest path from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to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goal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	The search 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guarantees finding the shortest path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		      ii) </a:t>
            </a:r>
            <a:r>
              <a:rPr lang="en-US" dirty="0"/>
              <a:t>expands only the nodes that lie on the shortest path</a:t>
            </a:r>
          </a:p>
          <a:p>
            <a:r>
              <a:rPr lang="en-US" dirty="0"/>
              <a:t>h(s) </a:t>
            </a:r>
            <a:r>
              <a:rPr lang="en-US" dirty="0">
                <a:sym typeface="Symbol" panose="05050102010706020507" pitchFamily="18" charset="2"/>
              </a:rPr>
              <a:t> h*(s) </a:t>
            </a:r>
            <a:r>
              <a:rPr lang="en-US" b="1" dirty="0">
                <a:sym typeface="Symbol" panose="05050102010706020507" pitchFamily="18" charset="2"/>
              </a:rPr>
              <a:t>admissible heuristic</a:t>
            </a: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	</a:t>
            </a:r>
            <a:r>
              <a:rPr lang="en-US" dirty="0">
                <a:sym typeface="Symbol" panose="05050102010706020507" pitchFamily="18" charset="2"/>
              </a:rPr>
              <a:t>The search guarantees finding the shortest path</a:t>
            </a:r>
            <a:endParaRPr lang="en-US" b="1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h(</a:t>
            </a:r>
            <a:r>
              <a:rPr lang="en-US" dirty="0" err="1">
                <a:sym typeface="Symbol" panose="05050102010706020507" pitchFamily="18" charset="2"/>
              </a:rPr>
              <a:t>succ</a:t>
            </a:r>
            <a:r>
              <a:rPr lang="en-US" dirty="0">
                <a:sym typeface="Symbol" panose="05050102010706020507" pitchFamily="18" charset="2"/>
              </a:rPr>
              <a:t>(s))  h(s) + cost(s, </a:t>
            </a:r>
            <a:r>
              <a:rPr lang="en-US" dirty="0" err="1">
                <a:sym typeface="Symbol" panose="05050102010706020507" pitchFamily="18" charset="2"/>
              </a:rPr>
              <a:t>succ</a:t>
            </a:r>
            <a:r>
              <a:rPr lang="en-US" dirty="0">
                <a:sym typeface="Symbol" panose="05050102010706020507" pitchFamily="18" charset="2"/>
              </a:rPr>
              <a:t>(s)) </a:t>
            </a:r>
            <a:r>
              <a:rPr lang="en-US" b="1" dirty="0">
                <a:sym typeface="Symbol" panose="05050102010706020507" pitchFamily="18" charset="2"/>
              </a:rPr>
              <a:t>monotone heuristics</a:t>
            </a:r>
          </a:p>
          <a:p>
            <a:pPr marL="0" indent="0">
              <a:buNone/>
            </a:pPr>
            <a:r>
              <a:rPr lang="en-US" dirty="0"/>
              <a:t>	The search 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guarantees finding the shortest path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		      ii) </a:t>
            </a:r>
            <a:r>
              <a:rPr lang="en-US" dirty="0"/>
              <a:t>never re-expands any node</a:t>
            </a:r>
            <a:endParaRPr lang="en-US" dirty="0">
              <a:sym typeface="Symbol" panose="05050102010706020507" pitchFamily="18" charset="2"/>
            </a:endParaRP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DBFFB-9048-4D72-A5A3-B668DFD9418F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44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6291B14A-5CC4-4B54-A2FA-612E4D479E83}"/>
              </a:ext>
            </a:extLst>
          </p:cNvPr>
          <p:cNvSpPr/>
          <p:nvPr/>
        </p:nvSpPr>
        <p:spPr>
          <a:xfrm>
            <a:off x="1141413" y="3129280"/>
            <a:ext cx="7108507" cy="1055978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0ECF1A9-3B96-4954-82C2-369A204396B4}"/>
              </a:ext>
            </a:extLst>
          </p:cNvPr>
          <p:cNvSpPr txBox="1"/>
          <p:nvPr/>
        </p:nvSpPr>
        <p:spPr>
          <a:xfrm>
            <a:off x="499891" y="3364881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A*</a:t>
            </a:r>
            <a:endParaRPr lang="ru-R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05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B97F-CAD0-4A0E-AA45-4D53A3D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78"/>
            <a:ext cx="9905998" cy="1478570"/>
          </a:xfrm>
        </p:spPr>
        <p:txBody>
          <a:bodyPr/>
          <a:lstStyle/>
          <a:p>
            <a:r>
              <a:rPr lang="en-US" dirty="0"/>
              <a:t>What makes heuristic good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D1DABF-1591-4ABC-A4AB-D43F6721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9430"/>
            <a:ext cx="9905999" cy="4682514"/>
          </a:xfrm>
        </p:spPr>
        <p:txBody>
          <a:bodyPr>
            <a:noAutofit/>
          </a:bodyPr>
          <a:lstStyle/>
          <a:p>
            <a:r>
              <a:rPr lang="en-US" dirty="0"/>
              <a:t>h(s) = h*(s)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{true cost of the shortest path from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to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goal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	The search 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guarantees finding the shortest path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		      ii) </a:t>
            </a:r>
            <a:r>
              <a:rPr lang="en-US" dirty="0"/>
              <a:t>expands only the nodes that lie on the shortest path</a:t>
            </a:r>
          </a:p>
          <a:p>
            <a:r>
              <a:rPr lang="en-US" dirty="0"/>
              <a:t>h(s) </a:t>
            </a:r>
            <a:r>
              <a:rPr lang="en-US" dirty="0">
                <a:sym typeface="Symbol" panose="05050102010706020507" pitchFamily="18" charset="2"/>
              </a:rPr>
              <a:t> h*(s) </a:t>
            </a:r>
            <a:r>
              <a:rPr lang="en-US" b="1" dirty="0">
                <a:sym typeface="Symbol" panose="05050102010706020507" pitchFamily="18" charset="2"/>
              </a:rPr>
              <a:t>admissible heuristic</a:t>
            </a: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	</a:t>
            </a:r>
            <a:r>
              <a:rPr lang="en-US" dirty="0">
                <a:sym typeface="Symbol" panose="05050102010706020507" pitchFamily="18" charset="2"/>
              </a:rPr>
              <a:t>The search guarantees finding the shortest path</a:t>
            </a:r>
            <a:endParaRPr lang="en-US" b="1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h(</a:t>
            </a:r>
            <a:r>
              <a:rPr lang="en-US" dirty="0" err="1">
                <a:sym typeface="Symbol" panose="05050102010706020507" pitchFamily="18" charset="2"/>
              </a:rPr>
              <a:t>succ</a:t>
            </a:r>
            <a:r>
              <a:rPr lang="en-US" dirty="0">
                <a:sym typeface="Symbol" panose="05050102010706020507" pitchFamily="18" charset="2"/>
              </a:rPr>
              <a:t>(s))  h(s) + cost(s, </a:t>
            </a:r>
            <a:r>
              <a:rPr lang="en-US" dirty="0" err="1">
                <a:sym typeface="Symbol" panose="05050102010706020507" pitchFamily="18" charset="2"/>
              </a:rPr>
              <a:t>succ</a:t>
            </a:r>
            <a:r>
              <a:rPr lang="en-US" dirty="0">
                <a:sym typeface="Symbol" panose="05050102010706020507" pitchFamily="18" charset="2"/>
              </a:rPr>
              <a:t>(s)) </a:t>
            </a:r>
            <a:r>
              <a:rPr lang="en-US" b="1" dirty="0">
                <a:sym typeface="Symbol" panose="05050102010706020507" pitchFamily="18" charset="2"/>
              </a:rPr>
              <a:t>monotone heuristics</a:t>
            </a:r>
          </a:p>
          <a:p>
            <a:pPr marL="0" indent="0">
              <a:buNone/>
            </a:pPr>
            <a:r>
              <a:rPr lang="en-US" dirty="0"/>
              <a:t>	The search 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guarantees finding the shortest path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		      ii) </a:t>
            </a:r>
            <a:r>
              <a:rPr lang="en-US" dirty="0"/>
              <a:t>never re-expands any node</a:t>
            </a:r>
            <a:endParaRPr lang="en-US" dirty="0">
              <a:sym typeface="Symbol" panose="05050102010706020507" pitchFamily="18" charset="2"/>
            </a:endParaRP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DBFFB-9048-4D72-A5A3-B668DFD9418F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45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6291B14A-5CC4-4B54-A2FA-612E4D479E83}"/>
              </a:ext>
            </a:extLst>
          </p:cNvPr>
          <p:cNvSpPr/>
          <p:nvPr/>
        </p:nvSpPr>
        <p:spPr>
          <a:xfrm>
            <a:off x="1141413" y="3129280"/>
            <a:ext cx="7108507" cy="1055978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0ECF1A9-3B96-4954-82C2-369A204396B4}"/>
              </a:ext>
            </a:extLst>
          </p:cNvPr>
          <p:cNvSpPr txBox="1"/>
          <p:nvPr/>
        </p:nvSpPr>
        <p:spPr>
          <a:xfrm>
            <a:off x="499891" y="3364881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A*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28AFB3-C309-429F-AFF9-2BB18A9398BC}"/>
              </a:ext>
            </a:extLst>
          </p:cNvPr>
          <p:cNvSpPr txBox="1"/>
          <p:nvPr/>
        </p:nvSpPr>
        <p:spPr>
          <a:xfrm>
            <a:off x="9729804" y="5845975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A*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3C3A21-EE88-4052-AC79-243502DACE63}"/>
              </a:ext>
            </a:extLst>
          </p:cNvPr>
          <p:cNvSpPr txBox="1"/>
          <p:nvPr/>
        </p:nvSpPr>
        <p:spPr>
          <a:xfrm>
            <a:off x="8593675" y="5954394"/>
            <a:ext cx="281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also           , obviously</a:t>
            </a:r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FBC1981-676D-4918-8A09-4897AA8E1F7E}"/>
              </a:ext>
            </a:extLst>
          </p:cNvPr>
          <p:cNvSpPr/>
          <p:nvPr/>
        </p:nvSpPr>
        <p:spPr>
          <a:xfrm>
            <a:off x="7995920" y="4521086"/>
            <a:ext cx="1957079" cy="1281944"/>
          </a:xfrm>
          <a:custGeom>
            <a:avLst/>
            <a:gdLst>
              <a:gd name="connsiteX0" fmla="*/ 1930400 w 1957079"/>
              <a:gd name="connsiteY0" fmla="*/ 1280274 h 1281944"/>
              <a:gd name="connsiteX1" fmla="*/ 1899920 w 1957079"/>
              <a:gd name="connsiteY1" fmla="*/ 1107554 h 1281944"/>
              <a:gd name="connsiteX2" fmla="*/ 1422400 w 1957079"/>
              <a:gd name="connsiteY2" fmla="*/ 182994 h 1281944"/>
              <a:gd name="connsiteX3" fmla="*/ 0 w 1957079"/>
              <a:gd name="connsiteY3" fmla="*/ 114 h 128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7079" h="1281944">
                <a:moveTo>
                  <a:pt x="1930400" y="1280274"/>
                </a:moveTo>
                <a:cubicBezTo>
                  <a:pt x="1957493" y="1285354"/>
                  <a:pt x="1984587" y="1290434"/>
                  <a:pt x="1899920" y="1107554"/>
                </a:cubicBezTo>
                <a:cubicBezTo>
                  <a:pt x="1815253" y="924674"/>
                  <a:pt x="1739053" y="367567"/>
                  <a:pt x="1422400" y="182994"/>
                </a:cubicBezTo>
                <a:cubicBezTo>
                  <a:pt x="1105747" y="-1579"/>
                  <a:pt x="552873" y="-733"/>
                  <a:pt x="0" y="114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86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B97F-CAD0-4A0E-AA45-4D53A3D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78"/>
            <a:ext cx="9905998" cy="1478570"/>
          </a:xfrm>
        </p:spPr>
        <p:txBody>
          <a:bodyPr/>
          <a:lstStyle/>
          <a:p>
            <a:r>
              <a:rPr lang="en-US" dirty="0"/>
              <a:t>Heuristics for grid graphs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DBFFB-9048-4D72-A5A3-B668DFD9418F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46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xmlns="" id="{C53472DC-E8B6-44E7-B221-6C1064626772}"/>
              </a:ext>
            </a:extLst>
          </p:cNvPr>
          <p:cNvSpPr txBox="1">
            <a:spLocks/>
          </p:cNvSpPr>
          <p:nvPr/>
        </p:nvSpPr>
        <p:spPr>
          <a:xfrm>
            <a:off x="1896848" y="1217587"/>
            <a:ext cx="4109080" cy="1608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96A1B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Euclidean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96A1B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	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F96A1B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96A1B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</a:t>
            </a:r>
            <a:r>
              <a:rPr kumimoji="0" lang="en-US" sz="1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96A1B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hv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F96A1B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* sqrt(dx * dx + dy * dy)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96A1B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8A1D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Manhattan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8A1D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8A1D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8A1D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</a:t>
            </a:r>
            <a:r>
              <a:rPr kumimoji="0" lang="en-US" sz="1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8A1D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hv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8A1D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8A1D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* (dx +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8A1D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dy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8A1D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)</a:t>
            </a:r>
          </a:p>
        </p:txBody>
      </p:sp>
      <p:pic>
        <p:nvPicPr>
          <p:cNvPr id="15" name="Picture 3" descr="http://theory.stanford.edu/%7Eamitp/game-programming/a-star/diagonal.png">
            <a:extLst>
              <a:ext uri="{FF2B5EF4-FFF2-40B4-BE49-F238E27FC236}">
                <a16:creationId xmlns:a16="http://schemas.microsoft.com/office/drawing/2014/main" xmlns="" id="{194BFFA2-A82F-4D6D-A1A8-1C3B10356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12" y="3120386"/>
            <a:ext cx="5976664" cy="256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3A33795-7C7F-416C-A89E-A12E032048A7}"/>
              </a:ext>
            </a:extLst>
          </p:cNvPr>
          <p:cNvSpPr txBox="1"/>
          <p:nvPr/>
        </p:nvSpPr>
        <p:spPr>
          <a:xfrm>
            <a:off x="5963980" y="1169694"/>
            <a:ext cx="33185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dirty="0">
                <a:solidFill>
                  <a:srgbClr val="7C984A"/>
                </a:solidFill>
                <a:latin typeface="Franklin Gothic Book"/>
              </a:rPr>
              <a:t>Chebyshev distance</a:t>
            </a:r>
          </a:p>
          <a:p>
            <a:pPr defTabSz="914400"/>
            <a:r>
              <a:rPr lang="en-US" b="1" dirty="0">
                <a:solidFill>
                  <a:srgbClr val="7C984A"/>
                </a:solidFill>
                <a:latin typeface="Franklin Gothic Book"/>
              </a:rPr>
              <a:t>	max(dx, </a:t>
            </a:r>
            <a:r>
              <a:rPr lang="en-US" b="1" dirty="0" err="1">
                <a:solidFill>
                  <a:srgbClr val="7C984A"/>
                </a:solidFill>
                <a:latin typeface="Franklin Gothic Book"/>
              </a:rPr>
              <a:t>dy</a:t>
            </a:r>
            <a:r>
              <a:rPr lang="en-US" b="1" dirty="0">
                <a:solidFill>
                  <a:srgbClr val="7C984A"/>
                </a:solidFill>
                <a:latin typeface="Franklin Gothic Book"/>
              </a:rPr>
              <a:t>)</a:t>
            </a:r>
          </a:p>
          <a:p>
            <a:pPr defTabSz="914400"/>
            <a:endParaRPr lang="en-US" b="1" dirty="0">
              <a:solidFill>
                <a:srgbClr val="000000"/>
              </a:solidFill>
              <a:latin typeface="Franklin Gothic Book"/>
            </a:endParaRPr>
          </a:p>
          <a:p>
            <a:pPr defTabSz="914400"/>
            <a:r>
              <a:rPr lang="en-US" b="1" dirty="0">
                <a:solidFill>
                  <a:srgbClr val="7030A0"/>
                </a:solidFill>
                <a:latin typeface="Franklin Gothic Book"/>
              </a:rPr>
              <a:t>Octile (diagonal) distance</a:t>
            </a:r>
          </a:p>
          <a:p>
            <a:pPr defTabSz="914400"/>
            <a:r>
              <a:rPr lang="en-US" b="1" dirty="0">
                <a:solidFill>
                  <a:srgbClr val="7030A0"/>
                </a:solidFill>
                <a:latin typeface="Franklin Gothic Book"/>
              </a:rPr>
              <a:t>	</a:t>
            </a:r>
            <a:endParaRPr lang="ru-RU" dirty="0">
              <a:solidFill>
                <a:srgbClr val="7030A0"/>
              </a:solidFill>
              <a:latin typeface="Franklin Gothic Book"/>
            </a:endParaRPr>
          </a:p>
          <a:p>
            <a:pPr defTabSz="914400"/>
            <a:r>
              <a:rPr lang="en-US" b="1" dirty="0" err="1">
                <a:solidFill>
                  <a:srgbClr val="7030A0"/>
                </a:solidFill>
                <a:latin typeface="Franklin Gothic Book"/>
              </a:rPr>
              <a:t>c</a:t>
            </a:r>
            <a:r>
              <a:rPr lang="en-US" b="1" baseline="-25000" dirty="0" err="1">
                <a:solidFill>
                  <a:srgbClr val="7030A0"/>
                </a:solidFill>
                <a:latin typeface="Franklin Gothic Book"/>
              </a:rPr>
              <a:t>hv</a:t>
            </a:r>
            <a:r>
              <a:rPr lang="en-US" b="1" dirty="0">
                <a:solidFill>
                  <a:srgbClr val="7030A0"/>
                </a:solidFill>
                <a:latin typeface="Franklin Gothic Book"/>
              </a:rPr>
              <a:t> * |dx – </a:t>
            </a:r>
            <a:r>
              <a:rPr lang="en-US" b="1" dirty="0" err="1">
                <a:solidFill>
                  <a:srgbClr val="7030A0"/>
                </a:solidFill>
                <a:latin typeface="Franklin Gothic Book"/>
              </a:rPr>
              <a:t>dy</a:t>
            </a:r>
            <a:r>
              <a:rPr lang="en-US" b="1" dirty="0">
                <a:solidFill>
                  <a:srgbClr val="7030A0"/>
                </a:solidFill>
                <a:latin typeface="Franklin Gothic Book"/>
              </a:rPr>
              <a:t>| + c</a:t>
            </a:r>
            <a:r>
              <a:rPr lang="en-US" b="1" baseline="-25000" dirty="0">
                <a:solidFill>
                  <a:srgbClr val="7030A0"/>
                </a:solidFill>
                <a:latin typeface="Franklin Gothic Book"/>
              </a:rPr>
              <a:t>d</a:t>
            </a:r>
            <a:r>
              <a:rPr lang="en-US" b="1" dirty="0">
                <a:solidFill>
                  <a:srgbClr val="7030A0"/>
                </a:solidFill>
                <a:latin typeface="Franklin Gothic Book"/>
              </a:rPr>
              <a:t>* min(dx, </a:t>
            </a:r>
            <a:r>
              <a:rPr lang="en-US" b="1" dirty="0" err="1">
                <a:solidFill>
                  <a:srgbClr val="7030A0"/>
                </a:solidFill>
                <a:latin typeface="Franklin Gothic Book"/>
              </a:rPr>
              <a:t>dy</a:t>
            </a:r>
            <a:r>
              <a:rPr lang="en-US" b="1" dirty="0">
                <a:solidFill>
                  <a:srgbClr val="7030A0"/>
                </a:solidFill>
                <a:latin typeface="Franklin Gothic Book"/>
              </a:rPr>
              <a:t>)</a:t>
            </a:r>
            <a:endParaRPr lang="ru-RU" dirty="0">
              <a:solidFill>
                <a:srgbClr val="7030A0"/>
              </a:solidFill>
              <a:latin typeface="Franklin Gothic Book"/>
            </a:endParaRPr>
          </a:p>
        </p:txBody>
      </p:sp>
      <p:cxnSp>
        <p:nvCxnSpPr>
          <p:cNvPr id="18" name="Прямая соединительная линия 16">
            <a:extLst>
              <a:ext uri="{FF2B5EF4-FFF2-40B4-BE49-F238E27FC236}">
                <a16:creationId xmlns:a16="http://schemas.microsoft.com/office/drawing/2014/main" xmlns="" id="{BB29CB0E-E383-4D1E-82BF-3D51307C9191}"/>
              </a:ext>
            </a:extLst>
          </p:cNvPr>
          <p:cNvCxnSpPr/>
          <p:nvPr/>
        </p:nvCxnSpPr>
        <p:spPr>
          <a:xfrm>
            <a:off x="3228047" y="5280626"/>
            <a:ext cx="4824536" cy="0"/>
          </a:xfrm>
          <a:prstGeom prst="line">
            <a:avLst/>
          </a:prstGeom>
          <a:noFill/>
          <a:ln w="50800" cap="flat" cmpd="sng" algn="ctr">
            <a:solidFill>
              <a:srgbClr val="7C984A"/>
            </a:solidFill>
            <a:prstDash val="solid"/>
          </a:ln>
          <a:effectLst/>
        </p:spPr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xmlns="" id="{D88AA250-4DEE-4174-97E9-F56172BCC616}"/>
              </a:ext>
            </a:extLst>
          </p:cNvPr>
          <p:cNvCxnSpPr/>
          <p:nvPr/>
        </p:nvCxnSpPr>
        <p:spPr>
          <a:xfrm>
            <a:off x="3244876" y="3709517"/>
            <a:ext cx="4824536" cy="0"/>
          </a:xfrm>
          <a:prstGeom prst="line">
            <a:avLst/>
          </a:prstGeom>
          <a:noFill/>
          <a:ln w="50800" cap="flat" cmpd="sng" algn="ctr">
            <a:solidFill>
              <a:srgbClr val="08A1D9"/>
            </a:solidFill>
            <a:prstDash val="solid"/>
          </a:ln>
          <a:effectLst/>
        </p:spPr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xmlns="" id="{89919BB4-2661-4AF1-8C33-73DA1A18B633}"/>
              </a:ext>
            </a:extLst>
          </p:cNvPr>
          <p:cNvCxnSpPr/>
          <p:nvPr/>
        </p:nvCxnSpPr>
        <p:spPr>
          <a:xfrm>
            <a:off x="8052583" y="3709517"/>
            <a:ext cx="0" cy="1355085"/>
          </a:xfrm>
          <a:prstGeom prst="line">
            <a:avLst/>
          </a:prstGeom>
          <a:noFill/>
          <a:ln w="50800" cap="flat" cmpd="sng" algn="ctr">
            <a:solidFill>
              <a:srgbClr val="08A1D9"/>
            </a:solidFill>
            <a:prstDash val="solid"/>
          </a:ln>
          <a:effectLst/>
        </p:spPr>
      </p:cxnSp>
      <p:cxnSp>
        <p:nvCxnSpPr>
          <p:cNvPr id="21" name="Прямая соединительная линия 23">
            <a:extLst>
              <a:ext uri="{FF2B5EF4-FFF2-40B4-BE49-F238E27FC236}">
                <a16:creationId xmlns:a16="http://schemas.microsoft.com/office/drawing/2014/main" xmlns="" id="{DF33D5BF-DDB3-47B2-B39F-DA06FE76F5E7}"/>
              </a:ext>
            </a:extLst>
          </p:cNvPr>
          <p:cNvCxnSpPr/>
          <p:nvPr/>
        </p:nvCxnSpPr>
        <p:spPr>
          <a:xfrm>
            <a:off x="3244876" y="3709517"/>
            <a:ext cx="4807707" cy="1355085"/>
          </a:xfrm>
          <a:prstGeom prst="line">
            <a:avLst/>
          </a:prstGeom>
          <a:noFill/>
          <a:ln w="50800" cap="flat" cmpd="sng" algn="ctr">
            <a:solidFill>
              <a:srgbClr val="F96A1B"/>
            </a:solidFill>
            <a:prstDash val="soli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C6B0516-3770-4BDE-BD24-E365B6F9B153}"/>
              </a:ext>
            </a:extLst>
          </p:cNvPr>
          <p:cNvSpPr/>
          <p:nvPr/>
        </p:nvSpPr>
        <p:spPr>
          <a:xfrm>
            <a:off x="1527248" y="5982813"/>
            <a:ext cx="9520163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spcBef>
                <a:spcPts val="800"/>
              </a:spcBef>
              <a:defRPr/>
            </a:pPr>
            <a:r>
              <a:rPr lang="en-US" dirty="0">
                <a:solidFill>
                  <a:srgbClr val="08A1D9"/>
                </a:solidFill>
                <a:latin typeface="Franklin Gothic Book"/>
              </a:rPr>
              <a:t>Manhattan distance is an </a:t>
            </a:r>
            <a:r>
              <a:rPr lang="en-US" i="1" dirty="0">
                <a:solidFill>
                  <a:srgbClr val="08A1D9"/>
                </a:solidFill>
                <a:latin typeface="Franklin Gothic Book"/>
              </a:rPr>
              <a:t>inadmissible</a:t>
            </a:r>
            <a:r>
              <a:rPr lang="en-US" dirty="0">
                <a:solidFill>
                  <a:srgbClr val="08A1D9"/>
                </a:solidFill>
                <a:latin typeface="Franklin Gothic Book"/>
              </a:rPr>
              <a:t> heuristic when diagonal moves are allowed</a:t>
            </a:r>
          </a:p>
          <a:p>
            <a:pPr lvl="0" defTabSz="914400">
              <a:spcBef>
                <a:spcPts val="800"/>
              </a:spcBef>
              <a:defRPr/>
            </a:pPr>
            <a:r>
              <a:rPr lang="en-US" dirty="0">
                <a:solidFill>
                  <a:srgbClr val="08A1D9"/>
                </a:solidFill>
                <a:latin typeface="Franklin Gothic Book"/>
              </a:rPr>
              <a:t>For cardinal only moves it’s admissible</a:t>
            </a:r>
          </a:p>
        </p:txBody>
      </p:sp>
      <p:cxnSp>
        <p:nvCxnSpPr>
          <p:cNvPr id="12" name="Прямая соединительная линия 18">
            <a:extLst>
              <a:ext uri="{FF2B5EF4-FFF2-40B4-BE49-F238E27FC236}">
                <a16:creationId xmlns:a16="http://schemas.microsoft.com/office/drawing/2014/main" xmlns="" id="{632DFF3B-A4BF-4D07-A068-80FD4D763037}"/>
              </a:ext>
            </a:extLst>
          </p:cNvPr>
          <p:cNvCxnSpPr>
            <a:cxnSpLocks/>
          </p:cNvCxnSpPr>
          <p:nvPr/>
        </p:nvCxnSpPr>
        <p:spPr>
          <a:xfrm>
            <a:off x="3244876" y="3709517"/>
            <a:ext cx="1549374" cy="1520309"/>
          </a:xfrm>
          <a:prstGeom prst="line">
            <a:avLst/>
          </a:prstGeom>
          <a:noFill/>
          <a:ln w="50800" cap="flat" cmpd="sng" algn="ctr">
            <a:solidFill>
              <a:srgbClr val="7030A0"/>
            </a:solidFill>
            <a:prstDash val="solid"/>
          </a:ln>
          <a:effectLst/>
        </p:spPr>
      </p:cxnSp>
      <p:cxnSp>
        <p:nvCxnSpPr>
          <p:cNvPr id="17" name="Прямая соединительная линия 18">
            <a:extLst>
              <a:ext uri="{FF2B5EF4-FFF2-40B4-BE49-F238E27FC236}">
                <a16:creationId xmlns:a16="http://schemas.microsoft.com/office/drawing/2014/main" xmlns="" id="{6EF70380-099B-4A82-89AD-5BB6C84DDF58}"/>
              </a:ext>
            </a:extLst>
          </p:cNvPr>
          <p:cNvCxnSpPr>
            <a:cxnSpLocks/>
          </p:cNvCxnSpPr>
          <p:nvPr/>
        </p:nvCxnSpPr>
        <p:spPr>
          <a:xfrm>
            <a:off x="4775200" y="5229826"/>
            <a:ext cx="3277383" cy="0"/>
          </a:xfrm>
          <a:prstGeom prst="line">
            <a:avLst/>
          </a:prstGeom>
          <a:noFill/>
          <a:ln w="50800" cap="flat" cmpd="sng" algn="ctr">
            <a:solidFill>
              <a:srgbClr val="7030A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960720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variants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 = </a:t>
            </a:r>
            <a:r>
              <a:rPr lang="en-US" dirty="0" smtClean="0"/>
              <a:t>w1*g </a:t>
            </a:r>
            <a:r>
              <a:rPr lang="en-US" dirty="0"/>
              <a:t>+ </a:t>
            </a:r>
            <a:r>
              <a:rPr lang="en-US" dirty="0" smtClean="0"/>
              <a:t>w2*h</a:t>
            </a:r>
            <a:endParaRPr lang="en-US" dirty="0"/>
          </a:p>
          <a:p>
            <a:pPr fontAlgn="base"/>
            <a:r>
              <a:rPr lang="en-US" dirty="0"/>
              <a:t>By varying w1 and w2 we can get different behavior. This page has videos for the following variants:</a:t>
            </a:r>
          </a:p>
          <a:p>
            <a:r>
              <a:rPr lang="en-US" dirty="0"/>
              <a:t>w1 = 1; w2 = 0: </a:t>
            </a:r>
            <a:r>
              <a:rPr lang="en-US" dirty="0" err="1"/>
              <a:t>Dijkstra's</a:t>
            </a:r>
            <a:r>
              <a:rPr lang="en-US" dirty="0"/>
              <a:t> Algorithm. This is traditional graph search without a heuristic</a:t>
            </a:r>
          </a:p>
          <a:p>
            <a:r>
              <a:rPr lang="en-US" dirty="0"/>
              <a:t>w1 = 0; w2 = 1: Pure Heuristic Search. This is also known as greedy best-first search. It focuses search efforts on states with low heuristic values.</a:t>
            </a:r>
          </a:p>
          <a:p>
            <a:r>
              <a:rPr lang="en-US" dirty="0"/>
              <a:t>w1 = 1; w2 = 1: A*. This is the regular A* algorithm.</a:t>
            </a:r>
          </a:p>
          <a:p>
            <a:r>
              <a:rPr lang="en-US" dirty="0"/>
              <a:t>w1 = 1; w2 = 10: Weighted A*. Weighted A* gives up optimality to try to find a solution more quickly.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657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A54AC-7FBD-4675-96F4-E9B78DE4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coding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F5AAF6-226F-4266-B5DD-EF0DBD7057B7}"/>
              </a:ext>
            </a:extLst>
          </p:cNvPr>
          <p:cNvSpPr txBox="1"/>
          <p:nvPr/>
        </p:nvSpPr>
        <p:spPr>
          <a:xfrm>
            <a:off x="10535921" y="210457"/>
            <a:ext cx="86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48</a:t>
            </a:fld>
            <a:endParaRPr lang="ru-RU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7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Path planning task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5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graphicFrame>
        <p:nvGraphicFramePr>
          <p:cNvPr id="15" name="Object 17">
            <a:extLst>
              <a:ext uri="{FF2B5EF4-FFF2-40B4-BE49-F238E27FC236}">
                <a16:creationId xmlns:a16="http://schemas.microsoft.com/office/drawing/2014/main" xmlns="" id="{B82DD7F1-FCA2-4C86-9475-B337E881AC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373772"/>
              </p:ext>
            </p:extLst>
          </p:nvPr>
        </p:nvGraphicFramePr>
        <p:xfrm>
          <a:off x="1285803" y="2228863"/>
          <a:ext cx="505618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Формула" r:id="rId3" imgW="3390840" imgH="749160" progId="Equation.3">
                  <p:embed/>
                </p:oleObj>
              </mc:Choice>
              <mc:Fallback>
                <p:oleObj name="Формула" r:id="rId3" imgW="3390840" imgH="749160" progId="Equation.3">
                  <p:embed/>
                  <p:pic>
                    <p:nvPicPr>
                      <p:cNvPr id="1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03" y="2228863"/>
                        <a:ext cx="5056188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200375" y="1828966"/>
            <a:ext cx="4395560" cy="4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>
                <a:solidFill>
                  <a:schemeClr val="accent1"/>
                </a:solidFill>
              </a:rPr>
              <a:t>Path </a:t>
            </a:r>
            <a:r>
              <a:rPr lang="en-US" b="0" dirty="0"/>
              <a:t>– sequence of adjacent traversable cells</a:t>
            </a:r>
            <a:endParaRPr lang="ru-RU" b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58273811-F087-4AB7-AE94-927EED1B6C2C}"/>
              </a:ext>
            </a:extLst>
          </p:cNvPr>
          <p:cNvSpPr/>
          <p:nvPr/>
        </p:nvSpPr>
        <p:spPr>
          <a:xfrm>
            <a:off x="1033269" y="1749723"/>
            <a:ext cx="1110491" cy="566757"/>
          </a:xfrm>
          <a:custGeom>
            <a:avLst/>
            <a:gdLst>
              <a:gd name="connsiteX0" fmla="*/ 1110491 w 1110491"/>
              <a:gd name="connsiteY0" fmla="*/ 190837 h 566757"/>
              <a:gd name="connsiteX1" fmla="*/ 358651 w 1110491"/>
              <a:gd name="connsiteY1" fmla="*/ 7957 h 566757"/>
              <a:gd name="connsiteX2" fmla="*/ 3051 w 1110491"/>
              <a:gd name="connsiteY2" fmla="*/ 424517 h 566757"/>
              <a:gd name="connsiteX3" fmla="*/ 216411 w 1110491"/>
              <a:gd name="connsiteY3" fmla="*/ 566757 h 56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0491" h="566757">
                <a:moveTo>
                  <a:pt x="1110491" y="190837"/>
                </a:moveTo>
                <a:cubicBezTo>
                  <a:pt x="826857" y="79923"/>
                  <a:pt x="543224" y="-30990"/>
                  <a:pt x="358651" y="7957"/>
                </a:cubicBezTo>
                <a:cubicBezTo>
                  <a:pt x="174078" y="46904"/>
                  <a:pt x="26758" y="331384"/>
                  <a:pt x="3051" y="424517"/>
                </a:cubicBezTo>
                <a:cubicBezTo>
                  <a:pt x="-20656" y="517650"/>
                  <a:pt x="97877" y="542203"/>
                  <a:pt x="216411" y="566757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E92F1E7C-C311-49A1-82CC-E6F21AA96B2E}"/>
              </a:ext>
            </a:extLst>
          </p:cNvPr>
          <p:cNvSpPr/>
          <p:nvPr/>
        </p:nvSpPr>
        <p:spPr>
          <a:xfrm>
            <a:off x="3251200" y="1805924"/>
            <a:ext cx="3168629" cy="1377627"/>
          </a:xfrm>
          <a:custGeom>
            <a:avLst/>
            <a:gdLst>
              <a:gd name="connsiteX0" fmla="*/ 883920 w 3168629"/>
              <a:gd name="connsiteY0" fmla="*/ 165116 h 1377627"/>
              <a:gd name="connsiteX1" fmla="*/ 1046480 w 3168629"/>
              <a:gd name="connsiteY1" fmla="*/ 2556 h 1377627"/>
              <a:gd name="connsiteX2" fmla="*/ 2773680 w 3168629"/>
              <a:gd name="connsiteY2" fmla="*/ 144796 h 1377627"/>
              <a:gd name="connsiteX3" fmla="*/ 3159760 w 3168629"/>
              <a:gd name="connsiteY3" fmla="*/ 998236 h 1377627"/>
              <a:gd name="connsiteX4" fmla="*/ 2550160 w 3168629"/>
              <a:gd name="connsiteY4" fmla="*/ 1333516 h 1377627"/>
              <a:gd name="connsiteX5" fmla="*/ 0 w 3168629"/>
              <a:gd name="connsiteY5" fmla="*/ 1363996 h 137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8629" h="1377627">
                <a:moveTo>
                  <a:pt x="883920" y="165116"/>
                </a:moveTo>
                <a:cubicBezTo>
                  <a:pt x="807720" y="85529"/>
                  <a:pt x="731520" y="5943"/>
                  <a:pt x="1046480" y="2556"/>
                </a:cubicBezTo>
                <a:cubicBezTo>
                  <a:pt x="1361440" y="-831"/>
                  <a:pt x="2421467" y="-21151"/>
                  <a:pt x="2773680" y="144796"/>
                </a:cubicBezTo>
                <a:cubicBezTo>
                  <a:pt x="3125893" y="310743"/>
                  <a:pt x="3197013" y="800116"/>
                  <a:pt x="3159760" y="998236"/>
                </a:cubicBezTo>
                <a:cubicBezTo>
                  <a:pt x="3122507" y="1196356"/>
                  <a:pt x="3076787" y="1272556"/>
                  <a:pt x="2550160" y="1333516"/>
                </a:cubicBezTo>
                <a:cubicBezTo>
                  <a:pt x="2023533" y="1394476"/>
                  <a:pt x="1011766" y="1379236"/>
                  <a:pt x="0" y="1363996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42DE5F32-8E51-422D-B052-40741C07E10D}"/>
              </a:ext>
            </a:extLst>
          </p:cNvPr>
          <p:cNvSpPr/>
          <p:nvPr/>
        </p:nvSpPr>
        <p:spPr>
          <a:xfrm>
            <a:off x="3220720" y="2082800"/>
            <a:ext cx="2023249" cy="558800"/>
          </a:xfrm>
          <a:custGeom>
            <a:avLst/>
            <a:gdLst>
              <a:gd name="connsiteX0" fmla="*/ 0 w 2023249"/>
              <a:gd name="connsiteY0" fmla="*/ 0 h 558800"/>
              <a:gd name="connsiteX1" fmla="*/ 314960 w 2023249"/>
              <a:gd name="connsiteY1" fmla="*/ 111760 h 558800"/>
              <a:gd name="connsiteX2" fmla="*/ 1534160 w 2023249"/>
              <a:gd name="connsiteY2" fmla="*/ 121920 h 558800"/>
              <a:gd name="connsiteX3" fmla="*/ 2011680 w 2023249"/>
              <a:gd name="connsiteY3" fmla="*/ 233680 h 558800"/>
              <a:gd name="connsiteX4" fmla="*/ 1828800 w 2023249"/>
              <a:gd name="connsiteY4" fmla="*/ 5588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3249" h="558800">
                <a:moveTo>
                  <a:pt x="0" y="0"/>
                </a:moveTo>
                <a:cubicBezTo>
                  <a:pt x="29633" y="45720"/>
                  <a:pt x="59267" y="91440"/>
                  <a:pt x="314960" y="111760"/>
                </a:cubicBezTo>
                <a:cubicBezTo>
                  <a:pt x="570653" y="132080"/>
                  <a:pt x="1251373" y="101600"/>
                  <a:pt x="1534160" y="121920"/>
                </a:cubicBezTo>
                <a:cubicBezTo>
                  <a:pt x="1816947" y="142240"/>
                  <a:pt x="1962573" y="160867"/>
                  <a:pt x="2011680" y="233680"/>
                </a:cubicBezTo>
                <a:cubicBezTo>
                  <a:pt x="2060787" y="306493"/>
                  <a:pt x="1944793" y="432646"/>
                  <a:pt x="1828800" y="55880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xmlns="" id="{B07EBBE1-965F-4CA6-A604-85D999F41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02" y="2715837"/>
            <a:ext cx="43386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Least cost path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</a:p>
          <a:p>
            <a:r>
              <a:rPr lang="en-US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ru-RU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paths from </a:t>
            </a:r>
            <a:r>
              <a:rPr lang="en-US" i="1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30000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30000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endParaRPr lang="ru-RU" sz="1600" dirty="0">
              <a:solidFill>
                <a:srgbClr val="292929"/>
              </a:solidFill>
              <a:latin typeface="Times New Roman" panose="02020603050405020304" pitchFamily="18" charset="0"/>
            </a:endParaRPr>
          </a:p>
          <a:p>
            <a:r>
              <a:rPr lang="ru-RU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π*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 – 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ru-RU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π*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ru-RU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ru-RU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</a:p>
        </p:txBody>
      </p:sp>
      <p:graphicFrame>
        <p:nvGraphicFramePr>
          <p:cNvPr id="26" name="Object 13">
            <a:extLst>
              <a:ext uri="{FF2B5EF4-FFF2-40B4-BE49-F238E27FC236}">
                <a16:creationId xmlns:a16="http://schemas.microsoft.com/office/drawing/2014/main" xmlns="" id="{65E34816-051B-40F0-B113-1E1C209E0C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754413"/>
              </p:ext>
            </p:extLst>
          </p:nvPr>
        </p:nvGraphicFramePr>
        <p:xfrm>
          <a:off x="6937215" y="2125551"/>
          <a:ext cx="22320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Формула" r:id="rId5" imgW="1473200" imgH="431800" progId="Equation.3">
                  <p:embed/>
                </p:oleObj>
              </mc:Choice>
              <mc:Fallback>
                <p:oleObj name="Формула" r:id="rId5" imgW="1473200" imgH="431800" progId="Equation.3">
                  <p:embed/>
                  <p:pic>
                    <p:nvPicPr>
                      <p:cNvPr id="1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215" y="2125551"/>
                        <a:ext cx="22320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5">
            <a:extLst>
              <a:ext uri="{FF2B5EF4-FFF2-40B4-BE49-F238E27FC236}">
                <a16:creationId xmlns:a16="http://schemas.microsoft.com/office/drawing/2014/main" xmlns="" id="{10AAD5E3-CA5D-46C2-B77C-1658841B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190" y="1844355"/>
            <a:ext cx="9464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Path cost</a:t>
            </a:r>
            <a:endParaRPr lang="en-US" b="1" dirty="0">
              <a:solidFill>
                <a:srgbClr val="29292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8" name="Picture 12" descr="fig-mt-graph-path-1">
            <a:extLst>
              <a:ext uri="{FF2B5EF4-FFF2-40B4-BE49-F238E27FC236}">
                <a16:creationId xmlns:a16="http://schemas.microsoft.com/office/drawing/2014/main" xmlns="" id="{BAC4947E-C2E0-4295-A8B7-0C0DE43D3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123" y="3932025"/>
            <a:ext cx="2832100" cy="22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20">
            <a:extLst>
              <a:ext uri="{FF2B5EF4-FFF2-40B4-BE49-F238E27FC236}">
                <a16:creationId xmlns:a16="http://schemas.microsoft.com/office/drawing/2014/main" xmlns="" id="{495F15E4-ECA8-453B-9726-09E9EFCA1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298640"/>
            <a:ext cx="856932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+mj-lt"/>
              </a:rPr>
              <a:t>Path planning task</a:t>
            </a:r>
            <a:r>
              <a:rPr lang="ru-RU" sz="2000" b="1" i="1" dirty="0">
                <a:latin typeface="+mj-lt"/>
              </a:rPr>
              <a:t>	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PTask</a:t>
            </a:r>
            <a:r>
              <a:rPr lang="en-US" sz="2000" i="1" dirty="0">
                <a:latin typeface="+mj-lt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n-US" sz="2000" i="1" dirty="0">
                <a:latin typeface="+mj-lt"/>
                <a:cs typeface="Times New Roman" panose="02020603050405020304" pitchFamily="18" charset="0"/>
              </a:rPr>
              <a:t>Graph, start, goal</a:t>
            </a:r>
            <a:r>
              <a:rPr lang="en-US" sz="20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</a:t>
            </a:r>
            <a:endParaRPr lang="ru-RU" sz="2000" dirty="0">
              <a:latin typeface="+mj-lt"/>
              <a:sym typeface="Symbol" panose="05050102010706020507" pitchFamily="18" charset="2"/>
            </a:endParaRPr>
          </a:p>
          <a:p>
            <a:endParaRPr lang="ru-RU" sz="1400" b="1" dirty="0">
              <a:latin typeface="+mj-lt"/>
              <a:sym typeface="Symbol" panose="05050102010706020507" pitchFamily="18" charset="2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Solution</a:t>
            </a:r>
            <a:r>
              <a:rPr lang="en-US" sz="2000" b="1" dirty="0">
                <a:latin typeface="+mj-lt"/>
                <a:sym typeface="Symbol" panose="05050102010706020507" pitchFamily="18" charset="2"/>
              </a:rPr>
              <a:t>	</a:t>
            </a:r>
            <a:r>
              <a:rPr lang="ru-RU" sz="2000" b="1" dirty="0">
                <a:latin typeface="+mj-lt"/>
                <a:sym typeface="Symbol" panose="05050102010706020507" pitchFamily="18" charset="2"/>
              </a:rPr>
              <a:t>	</a:t>
            </a:r>
            <a:r>
              <a:rPr lang="ru-RU" sz="2000" dirty="0">
                <a:latin typeface="+mj-lt"/>
                <a:sym typeface="Symbol" panose="05050102010706020507" pitchFamily="18" charset="2"/>
              </a:rPr>
              <a:t>	</a:t>
            </a:r>
            <a:r>
              <a:rPr lang="en-US" sz="2000" dirty="0">
                <a:latin typeface="+mj-lt"/>
                <a:sym typeface="Symbol" panose="05050102010706020507" pitchFamily="18" charset="2"/>
              </a:rPr>
              <a:t>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ru-RU" sz="2000" dirty="0">
                <a:latin typeface="+mj-lt"/>
                <a:sym typeface="Symbol" panose="05050102010706020507" pitchFamily="18" charset="2"/>
              </a:rPr>
              <a:t>  (</a:t>
            </a:r>
            <a:r>
              <a:rPr lang="en-US" sz="2000" dirty="0">
                <a:latin typeface="+mj-lt"/>
                <a:sym typeface="Symbol" panose="05050102010706020507" pitchFamily="18" charset="2"/>
              </a:rPr>
              <a:t>path from</a:t>
            </a:r>
            <a:r>
              <a:rPr lang="ru-RU" sz="2000" dirty="0">
                <a:latin typeface="+mj-lt"/>
              </a:rPr>
              <a:t> </a:t>
            </a:r>
            <a:r>
              <a:rPr lang="en-US" sz="2000" i="1" dirty="0">
                <a:latin typeface="+mj-lt"/>
              </a:rPr>
              <a:t>s</a:t>
            </a:r>
            <a:r>
              <a:rPr lang="en-US" sz="2000" dirty="0">
                <a:latin typeface="+mj-lt"/>
              </a:rPr>
              <a:t> to </a:t>
            </a:r>
            <a:r>
              <a:rPr lang="en-US" sz="2000" i="1" dirty="0">
                <a:latin typeface="+mj-lt"/>
              </a:rPr>
              <a:t>g</a:t>
            </a:r>
            <a:r>
              <a:rPr lang="ru-RU" sz="2000" dirty="0">
                <a:latin typeface="+mj-lt"/>
                <a:sym typeface="Symbol" panose="05050102010706020507" pitchFamily="18" charset="2"/>
              </a:rPr>
              <a:t>)</a:t>
            </a:r>
          </a:p>
          <a:p>
            <a:endParaRPr lang="ru-RU" sz="1400" dirty="0">
              <a:latin typeface="+mj-lt"/>
              <a:sym typeface="Symbol" panose="05050102010706020507" pitchFamily="18" charset="2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+mj-lt"/>
                <a:sym typeface="Symbol" panose="05050102010706020507" pitchFamily="18" charset="2"/>
              </a:rPr>
              <a:t>Optimal solution</a:t>
            </a:r>
            <a:r>
              <a:rPr lang="en-US" sz="2000" b="1" dirty="0">
                <a:latin typeface="+mj-lt"/>
                <a:sym typeface="Symbol" panose="05050102010706020507" pitchFamily="18" charset="2"/>
              </a:rPr>
              <a:t>	</a:t>
            </a:r>
            <a:r>
              <a:rPr lang="ru-RU" sz="2000" dirty="0">
                <a:latin typeface="+mj-lt"/>
                <a:sym typeface="Symbol" panose="05050102010706020507" pitchFamily="18" charset="2"/>
              </a:rPr>
              <a:t>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ru-RU" sz="2000" b="1" i="1" dirty="0">
                <a:latin typeface="+mj-lt"/>
                <a:sym typeface="Symbol" panose="05050102010706020507" pitchFamily="18" charset="2"/>
              </a:rPr>
              <a:t>*</a:t>
            </a:r>
            <a:r>
              <a:rPr lang="ru-RU" sz="2000" dirty="0">
                <a:latin typeface="+mj-lt"/>
                <a:sym typeface="Symbol" panose="05050102010706020507" pitchFamily="18" charset="2"/>
              </a:rPr>
              <a:t>  (</a:t>
            </a:r>
            <a:r>
              <a:rPr lang="en-US" sz="2000" dirty="0">
                <a:latin typeface="+mj-lt"/>
                <a:sym typeface="Symbol" panose="05050102010706020507" pitchFamily="18" charset="2"/>
              </a:rPr>
              <a:t>least cost path</a:t>
            </a:r>
            <a:r>
              <a:rPr lang="ru-RU" sz="2000" dirty="0">
                <a:latin typeface="+mj-lt"/>
                <a:sym typeface="Symbol" panose="05050102010706020507" pitchFamily="18" charset="2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884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G*-value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6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3" y="1580906"/>
            <a:ext cx="5546542" cy="20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+mj-lt"/>
                <a:cs typeface="Times New Roman" panose="02020603050405020304" pitchFamily="18" charset="0"/>
              </a:rPr>
              <a:t>Cost of a shortest</a:t>
            </a:r>
            <a:r>
              <a:rPr lang="ru-RU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path from</a:t>
            </a:r>
            <a:r>
              <a:rPr lang="ru-RU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the</a:t>
            </a:r>
            <a:r>
              <a:rPr lang="en-US" sz="2800" i="1" dirty="0">
                <a:latin typeface="+mj-lt"/>
                <a:cs typeface="Times New Roman" panose="02020603050405020304" pitchFamily="18" charset="0"/>
              </a:rPr>
              <a:t> start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vertex to the </a:t>
            </a:r>
            <a:r>
              <a:rPr lang="en-US" sz="2800" i="1" dirty="0">
                <a:latin typeface="+mj-lt"/>
                <a:cs typeface="Times New Roman" panose="02020603050405020304" pitchFamily="18" charset="0"/>
              </a:rPr>
              <a:t>vertex a</a:t>
            </a:r>
          </a:p>
        </p:txBody>
      </p:sp>
      <p:pic>
        <p:nvPicPr>
          <p:cNvPr id="28" name="Picture 12" descr="fig-mt-graph-path-1">
            <a:extLst>
              <a:ext uri="{FF2B5EF4-FFF2-40B4-BE49-F238E27FC236}">
                <a16:creationId xmlns:a16="http://schemas.microsoft.com/office/drawing/2014/main" xmlns="" id="{BAC4947E-C2E0-4295-A8B7-0C0DE43D3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096" y="2164185"/>
            <a:ext cx="4249315" cy="33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5F724D-0BF1-47FF-93D9-3FFB9F7E624D}"/>
              </a:ext>
            </a:extLst>
          </p:cNvPr>
          <p:cNvSpPr txBox="1"/>
          <p:nvPr/>
        </p:nvSpPr>
        <p:spPr>
          <a:xfrm>
            <a:off x="7772400" y="315783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28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938D68D-F571-4F72-8923-0000E66C4212}"/>
              </a:ext>
            </a:extLst>
          </p:cNvPr>
          <p:cNvSpPr txBox="1"/>
          <p:nvPr/>
        </p:nvSpPr>
        <p:spPr>
          <a:xfrm>
            <a:off x="10044748" y="3059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86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BA5C92B-BD34-4565-8CC1-FCA491CF30EC}"/>
              </a:ext>
            </a:extLst>
          </p:cNvPr>
          <p:cNvSpPr txBox="1"/>
          <p:nvPr/>
        </p:nvSpPr>
        <p:spPr>
          <a:xfrm>
            <a:off x="6852389" y="26903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30</a:t>
            </a:r>
            <a:endParaRPr lang="ru-R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7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fig-mt-graph-path-1">
            <a:extLst>
              <a:ext uri="{FF2B5EF4-FFF2-40B4-BE49-F238E27FC236}">
                <a16:creationId xmlns:a16="http://schemas.microsoft.com/office/drawing/2014/main" xmlns="" id="{21BC0BB0-C8FE-4F66-BC4C-CD606C263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039331" y="2406287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4678221-88DD-4165-80CB-7E688DDB2173}"/>
              </a:ext>
            </a:extLst>
          </p:cNvPr>
          <p:cNvSpPr/>
          <p:nvPr/>
        </p:nvSpPr>
        <p:spPr>
          <a:xfrm>
            <a:off x="8082054" y="1671697"/>
            <a:ext cx="2484135" cy="2284996"/>
          </a:xfrm>
          <a:prstGeom prst="roundRect">
            <a:avLst/>
          </a:prstGeom>
          <a:solidFill>
            <a:srgbClr val="00B0F0">
              <a:alpha val="26000"/>
            </a:srgb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Estimating G*-values: expansion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7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6824481" cy="228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Times New Roman" panose="02020603050405020304" pitchFamily="18" charset="0"/>
              </a:rPr>
              <a:t>Expansion </a:t>
            </a:r>
            <a:r>
              <a:rPr lang="en-US" sz="3200" b="0" dirty="0">
                <a:cs typeface="Times New Roman" panose="02020603050405020304" pitchFamily="18" charset="0"/>
              </a:rPr>
              <a:t>– using g-value of the node to compute g-values of the </a:t>
            </a:r>
            <a:r>
              <a:rPr lang="en-US" sz="3200" dirty="0">
                <a:cs typeface="Times New Roman" panose="02020603050405020304" pitchFamily="18" charset="0"/>
              </a:rPr>
              <a:t>Successors 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xmlns="" id="{817F2C84-5753-4504-87AA-D612C814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473" y="396946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Box 52">
            <a:extLst>
              <a:ext uri="{FF2B5EF4-FFF2-40B4-BE49-F238E27FC236}">
                <a16:creationId xmlns:a16="http://schemas.microsoft.com/office/drawing/2014/main" xmlns="" id="{8F24E4C6-3BC4-469D-928A-6BD8050F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137" y="350780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34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xmlns="" id="{6F29F25C-0C52-47E3-A795-1AE50DDB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701" y="388162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xmlns="" id="{B73F5992-E213-4B83-849C-6C3D0E84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506" y="438652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xmlns="" id="{A7F37D30-96B0-4CCA-994E-7199457A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120" y="309391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xmlns="" id="{0E5F0930-0A8D-492C-8728-060515B3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xmlns="" id="{1EA88559-02EE-42EB-83FB-1A234D4E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3" y="351097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xmlns="" id="{F83EC864-742E-4983-9301-8A004BBD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240" y="351202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xmlns="" id="{4F9DABB3-E2AF-4FBA-8269-531410417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835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xmlns="" id="{393C97F7-A294-4D00-A07D-3637F11E0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xmlns="" id="{1B0F520A-E2D5-435D-9156-11D2AED30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xmlns="" id="{F0F1A423-790B-4DCF-AEC3-349432762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49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xmlns="" id="{8AF89669-A247-4A62-A453-6177A6C7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43928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xmlns="" id="{20617D92-045E-491C-82DB-A2DEDE66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681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xmlns="" id="{A9CDA67E-3154-451F-8AC4-99235D4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777" y="3096751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xmlns="" id="{06B135D6-F01D-4EFE-A34A-13D03F1B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633" y="3960847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xmlns="" id="{FF013038-C307-4AEE-AD78-CE90A432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585" y="3918456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6" name="Text Box 52">
            <a:extLst>
              <a:ext uri="{FF2B5EF4-FFF2-40B4-BE49-F238E27FC236}">
                <a16:creationId xmlns:a16="http://schemas.microsoft.com/office/drawing/2014/main" xmlns="" id="{8DF8DB74-5056-49A4-9684-75822B1E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723" y="349820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38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>
            <a:extLst>
              <a:ext uri="{FF2B5EF4-FFF2-40B4-BE49-F238E27FC236}">
                <a16:creationId xmlns:a16="http://schemas.microsoft.com/office/drawing/2014/main" xmlns="" id="{5EE6441E-C908-4123-A0C5-B41671F3A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15" y="265295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34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52">
            <a:extLst>
              <a:ext uri="{FF2B5EF4-FFF2-40B4-BE49-F238E27FC236}">
                <a16:creationId xmlns:a16="http://schemas.microsoft.com/office/drawing/2014/main" xmlns="" id="{5C632B41-A3C4-4196-A418-2611B8BC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5825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Text Box 52">
            <a:extLst>
              <a:ext uri="{FF2B5EF4-FFF2-40B4-BE49-F238E27FC236}">
                <a16:creationId xmlns:a16="http://schemas.microsoft.com/office/drawing/2014/main" xmlns="" id="{9BE99594-6B66-42D2-AA4C-F2B008DF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3528799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38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 Box 52">
            <a:extLst>
              <a:ext uri="{FF2B5EF4-FFF2-40B4-BE49-F238E27FC236}">
                <a16:creationId xmlns:a16="http://schemas.microsoft.com/office/drawing/2014/main" xmlns="" id="{D603FBB4-12C9-49A6-B8D0-B90587A8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729" y="2622312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66FF"/>
                </a:solidFill>
                <a:latin typeface="Courier New" panose="02070309020205020404" pitchFamily="49" charset="0"/>
              </a:rPr>
              <a:t>34</a:t>
            </a:r>
            <a:endParaRPr lang="ru-RU" sz="2400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xmlns="" id="{03C2EA0F-4335-4B12-B10E-47C2487DD38C}"/>
              </a:ext>
            </a:extLst>
          </p:cNvPr>
          <p:cNvSpPr txBox="1">
            <a:spLocks/>
          </p:cNvSpPr>
          <p:nvPr/>
        </p:nvSpPr>
        <p:spPr>
          <a:xfrm>
            <a:off x="609600" y="4587416"/>
            <a:ext cx="6939280" cy="2058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latin typeface="+mj-lt"/>
                <a:cs typeface="Times New Roman" panose="02020603050405020304" pitchFamily="18" charset="0"/>
              </a:rPr>
              <a:t>1. We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can not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use g*(a) to compute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all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other g*-values.</a:t>
            </a:r>
          </a:p>
          <a:p>
            <a:pPr marL="0" indent="0"/>
            <a:r>
              <a:rPr lang="en-US" sz="2400" dirty="0">
                <a:latin typeface="+mj-lt"/>
                <a:cs typeface="Times New Roman" panose="02020603050405020304" pitchFamily="18" charset="0"/>
              </a:rPr>
              <a:t>2. We </a:t>
            </a:r>
            <a:r>
              <a:rPr lang="en-US" sz="24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can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use </a:t>
            </a:r>
            <a:r>
              <a:rPr lang="en-US" sz="2400" dirty="0">
                <a:cs typeface="Times New Roman" panose="02020603050405020304" pitchFamily="18" charset="0"/>
              </a:rPr>
              <a:t>g*(a) compute g*-values of the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neighboring nodes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 marL="0" indent="0"/>
            <a:r>
              <a:rPr lang="en-US" sz="2400" dirty="0">
                <a:cs typeface="Times New Roman" panose="02020603050405020304" pitchFamily="18" charset="0"/>
              </a:rPr>
              <a:t>2.1 Are the computed values </a:t>
            </a:r>
            <a:r>
              <a:rPr lang="en-US" sz="2400" i="1" dirty="0">
                <a:cs typeface="Times New Roman" panose="02020603050405020304" pitchFamily="18" charset="0"/>
              </a:rPr>
              <a:t>true</a:t>
            </a:r>
            <a:r>
              <a:rPr lang="en-US" sz="2400" dirty="0">
                <a:cs typeface="Times New Roman" panose="02020603050405020304" pitchFamily="18" charset="0"/>
              </a:rPr>
              <a:t> g*-values? =&gt;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NOT </a:t>
            </a:r>
            <a:r>
              <a:rPr lang="en-US" sz="2400" dirty="0">
                <a:cs typeface="Times New Roman" panose="02020603050405020304" pitchFamily="18" charset="0"/>
              </a:rPr>
              <a:t>necessarily. These are called </a:t>
            </a:r>
            <a:r>
              <a:rPr lang="en-US" sz="2400" dirty="0">
                <a:solidFill>
                  <a:srgbClr val="00B0F0"/>
                </a:solidFill>
                <a:cs typeface="Times New Roman" panose="02020603050405020304" pitchFamily="18" charset="0"/>
              </a:rPr>
              <a:t>g-values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 marL="0" indent="0"/>
            <a:endParaRPr lang="en-US" sz="3200" dirty="0">
              <a:solidFill>
                <a:schemeClr val="bg2">
                  <a:lumMod val="5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0508B32-850D-49DF-900C-672943B73C7D}"/>
              </a:ext>
            </a:extLst>
          </p:cNvPr>
          <p:cNvSpPr txBox="1"/>
          <p:nvPr/>
        </p:nvSpPr>
        <p:spPr>
          <a:xfrm>
            <a:off x="1501446" y="2493053"/>
            <a:ext cx="5365952" cy="1785104"/>
          </a:xfrm>
          <a:custGeom>
            <a:avLst/>
            <a:gdLst>
              <a:gd name="connsiteX0" fmla="*/ 0 w 5365952"/>
              <a:gd name="connsiteY0" fmla="*/ 0 h 1785104"/>
              <a:gd name="connsiteX1" fmla="*/ 670744 w 5365952"/>
              <a:gd name="connsiteY1" fmla="*/ 0 h 1785104"/>
              <a:gd name="connsiteX2" fmla="*/ 1180509 w 5365952"/>
              <a:gd name="connsiteY2" fmla="*/ 0 h 1785104"/>
              <a:gd name="connsiteX3" fmla="*/ 1851253 w 5365952"/>
              <a:gd name="connsiteY3" fmla="*/ 0 h 1785104"/>
              <a:gd name="connsiteX4" fmla="*/ 2575657 w 5365952"/>
              <a:gd name="connsiteY4" fmla="*/ 0 h 1785104"/>
              <a:gd name="connsiteX5" fmla="*/ 3246401 w 5365952"/>
              <a:gd name="connsiteY5" fmla="*/ 0 h 1785104"/>
              <a:gd name="connsiteX6" fmla="*/ 3970804 w 5365952"/>
              <a:gd name="connsiteY6" fmla="*/ 0 h 1785104"/>
              <a:gd name="connsiteX7" fmla="*/ 4480570 w 5365952"/>
              <a:gd name="connsiteY7" fmla="*/ 0 h 1785104"/>
              <a:gd name="connsiteX8" fmla="*/ 5365952 w 5365952"/>
              <a:gd name="connsiteY8" fmla="*/ 0 h 1785104"/>
              <a:gd name="connsiteX9" fmla="*/ 5365952 w 5365952"/>
              <a:gd name="connsiteY9" fmla="*/ 541482 h 1785104"/>
              <a:gd name="connsiteX10" fmla="*/ 5365952 w 5365952"/>
              <a:gd name="connsiteY10" fmla="*/ 1136516 h 1785104"/>
              <a:gd name="connsiteX11" fmla="*/ 5365952 w 5365952"/>
              <a:gd name="connsiteY11" fmla="*/ 1785104 h 1785104"/>
              <a:gd name="connsiteX12" fmla="*/ 4748868 w 5365952"/>
              <a:gd name="connsiteY12" fmla="*/ 1785104 h 1785104"/>
              <a:gd name="connsiteX13" fmla="*/ 4078124 w 5365952"/>
              <a:gd name="connsiteY13" fmla="*/ 1785104 h 1785104"/>
              <a:gd name="connsiteX14" fmla="*/ 3300060 w 5365952"/>
              <a:gd name="connsiteY14" fmla="*/ 1785104 h 1785104"/>
              <a:gd name="connsiteX15" fmla="*/ 2790295 w 5365952"/>
              <a:gd name="connsiteY15" fmla="*/ 1785104 h 1785104"/>
              <a:gd name="connsiteX16" fmla="*/ 2065892 w 5365952"/>
              <a:gd name="connsiteY16" fmla="*/ 1785104 h 1785104"/>
              <a:gd name="connsiteX17" fmla="*/ 1395148 w 5365952"/>
              <a:gd name="connsiteY17" fmla="*/ 1785104 h 1785104"/>
              <a:gd name="connsiteX18" fmla="*/ 831723 w 5365952"/>
              <a:gd name="connsiteY18" fmla="*/ 1785104 h 1785104"/>
              <a:gd name="connsiteX19" fmla="*/ 0 w 5365952"/>
              <a:gd name="connsiteY19" fmla="*/ 1785104 h 1785104"/>
              <a:gd name="connsiteX20" fmla="*/ 0 w 5365952"/>
              <a:gd name="connsiteY20" fmla="*/ 1225771 h 1785104"/>
              <a:gd name="connsiteX21" fmla="*/ 0 w 5365952"/>
              <a:gd name="connsiteY21" fmla="*/ 666439 h 1785104"/>
              <a:gd name="connsiteX22" fmla="*/ 0 w 5365952"/>
              <a:gd name="connsiteY22" fmla="*/ 0 h 178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365952" h="1785104" extrusionOk="0">
                <a:moveTo>
                  <a:pt x="0" y="0"/>
                </a:moveTo>
                <a:cubicBezTo>
                  <a:pt x="206355" y="-32778"/>
                  <a:pt x="468894" y="-33151"/>
                  <a:pt x="670744" y="0"/>
                </a:cubicBezTo>
                <a:cubicBezTo>
                  <a:pt x="872594" y="33151"/>
                  <a:pt x="939771" y="-15372"/>
                  <a:pt x="1180509" y="0"/>
                </a:cubicBezTo>
                <a:cubicBezTo>
                  <a:pt x="1421247" y="15372"/>
                  <a:pt x="1550289" y="-12634"/>
                  <a:pt x="1851253" y="0"/>
                </a:cubicBezTo>
                <a:cubicBezTo>
                  <a:pt x="2152217" y="12634"/>
                  <a:pt x="2295867" y="-31855"/>
                  <a:pt x="2575657" y="0"/>
                </a:cubicBezTo>
                <a:cubicBezTo>
                  <a:pt x="2855447" y="31855"/>
                  <a:pt x="3001932" y="23581"/>
                  <a:pt x="3246401" y="0"/>
                </a:cubicBezTo>
                <a:cubicBezTo>
                  <a:pt x="3490870" y="-23581"/>
                  <a:pt x="3616369" y="-31873"/>
                  <a:pt x="3970804" y="0"/>
                </a:cubicBezTo>
                <a:cubicBezTo>
                  <a:pt x="4325239" y="31873"/>
                  <a:pt x="4331066" y="-18536"/>
                  <a:pt x="4480570" y="0"/>
                </a:cubicBezTo>
                <a:cubicBezTo>
                  <a:pt x="4630074" y="18536"/>
                  <a:pt x="5124999" y="38516"/>
                  <a:pt x="5365952" y="0"/>
                </a:cubicBezTo>
                <a:cubicBezTo>
                  <a:pt x="5363900" y="253044"/>
                  <a:pt x="5356748" y="287210"/>
                  <a:pt x="5365952" y="541482"/>
                </a:cubicBezTo>
                <a:cubicBezTo>
                  <a:pt x="5375156" y="795754"/>
                  <a:pt x="5378202" y="935614"/>
                  <a:pt x="5365952" y="1136516"/>
                </a:cubicBezTo>
                <a:cubicBezTo>
                  <a:pt x="5353702" y="1337418"/>
                  <a:pt x="5395305" y="1542852"/>
                  <a:pt x="5365952" y="1785104"/>
                </a:cubicBezTo>
                <a:cubicBezTo>
                  <a:pt x="5212269" y="1807105"/>
                  <a:pt x="5015689" y="1795382"/>
                  <a:pt x="4748868" y="1785104"/>
                </a:cubicBezTo>
                <a:cubicBezTo>
                  <a:pt x="4482047" y="1774826"/>
                  <a:pt x="4236208" y="1790667"/>
                  <a:pt x="4078124" y="1785104"/>
                </a:cubicBezTo>
                <a:cubicBezTo>
                  <a:pt x="3920040" y="1779541"/>
                  <a:pt x="3668171" y="1810603"/>
                  <a:pt x="3300060" y="1785104"/>
                </a:cubicBezTo>
                <a:cubicBezTo>
                  <a:pt x="2931949" y="1759605"/>
                  <a:pt x="2929305" y="1789348"/>
                  <a:pt x="2790295" y="1785104"/>
                </a:cubicBezTo>
                <a:cubicBezTo>
                  <a:pt x="2651286" y="1780860"/>
                  <a:pt x="2364282" y="1755218"/>
                  <a:pt x="2065892" y="1785104"/>
                </a:cubicBezTo>
                <a:cubicBezTo>
                  <a:pt x="1767502" y="1814990"/>
                  <a:pt x="1708213" y="1764434"/>
                  <a:pt x="1395148" y="1785104"/>
                </a:cubicBezTo>
                <a:cubicBezTo>
                  <a:pt x="1082083" y="1805774"/>
                  <a:pt x="998698" y="1801894"/>
                  <a:pt x="831723" y="1785104"/>
                </a:cubicBezTo>
                <a:cubicBezTo>
                  <a:pt x="664748" y="1768314"/>
                  <a:pt x="207750" y="1799307"/>
                  <a:pt x="0" y="1785104"/>
                </a:cubicBezTo>
                <a:cubicBezTo>
                  <a:pt x="5792" y="1540737"/>
                  <a:pt x="-6921" y="1450352"/>
                  <a:pt x="0" y="1225771"/>
                </a:cubicBezTo>
                <a:cubicBezTo>
                  <a:pt x="6921" y="1001190"/>
                  <a:pt x="26519" y="850433"/>
                  <a:pt x="0" y="666439"/>
                </a:cubicBezTo>
                <a:cubicBezTo>
                  <a:pt x="-26519" y="482445"/>
                  <a:pt x="-7119" y="251755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xmlns="" sd="24566640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en-US" sz="1000" b="1" dirty="0">
              <a:solidFill>
                <a:srgbClr val="00B0F0"/>
              </a:solidFill>
            </a:endParaRPr>
          </a:p>
          <a:p>
            <a:pPr algn="ctr"/>
            <a:endParaRPr lang="ru-RU" sz="1000" b="1" dirty="0">
              <a:solidFill>
                <a:srgbClr val="00B0F0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E2A18B54-BE09-40B2-B82D-B5AC623429C3}"/>
              </a:ext>
            </a:extLst>
          </p:cNvPr>
          <p:cNvSpPr/>
          <p:nvPr/>
        </p:nvSpPr>
        <p:spPr>
          <a:xfrm>
            <a:off x="8986398" y="2544227"/>
            <a:ext cx="676988" cy="661365"/>
          </a:xfrm>
          <a:prstGeom prst="roundRect">
            <a:avLst/>
          </a:prstGeom>
          <a:solidFill>
            <a:schemeClr val="bg2">
              <a:alpha val="54000"/>
            </a:scheme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0DB0449A-3294-4CC9-9350-5E0B84CEE821}"/>
              </a:ext>
            </a:extLst>
          </p:cNvPr>
          <p:cNvSpPr/>
          <p:nvPr/>
        </p:nvSpPr>
        <p:spPr>
          <a:xfrm>
            <a:off x="6698512" y="2892056"/>
            <a:ext cx="1350335" cy="2729659"/>
          </a:xfrm>
          <a:custGeom>
            <a:avLst/>
            <a:gdLst>
              <a:gd name="connsiteX0" fmla="*/ 0 w 1350335"/>
              <a:gd name="connsiteY0" fmla="*/ 2583711 h 2729659"/>
              <a:gd name="connsiteX1" fmla="*/ 871869 w 1350335"/>
              <a:gd name="connsiteY1" fmla="*/ 2509284 h 2729659"/>
              <a:gd name="connsiteX2" fmla="*/ 701748 w 1350335"/>
              <a:gd name="connsiteY2" fmla="*/ 489097 h 2729659"/>
              <a:gd name="connsiteX3" fmla="*/ 1350335 w 1350335"/>
              <a:gd name="connsiteY3" fmla="*/ 0 h 272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0335" h="2729659">
                <a:moveTo>
                  <a:pt x="0" y="2583711"/>
                </a:moveTo>
                <a:cubicBezTo>
                  <a:pt x="377455" y="2721048"/>
                  <a:pt x="754911" y="2858386"/>
                  <a:pt x="871869" y="2509284"/>
                </a:cubicBezTo>
                <a:cubicBezTo>
                  <a:pt x="988827" y="2160182"/>
                  <a:pt x="622004" y="907311"/>
                  <a:pt x="701748" y="489097"/>
                </a:cubicBezTo>
                <a:cubicBezTo>
                  <a:pt x="781492" y="70883"/>
                  <a:pt x="1065913" y="35441"/>
                  <a:pt x="1350335" y="0"/>
                </a:cubicBezTo>
              </a:path>
            </a:pathLst>
          </a:custGeom>
          <a:noFill/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A00312B-50FE-4B60-AA3B-99E3C4A9DC7A}"/>
              </a:ext>
            </a:extLst>
          </p:cNvPr>
          <p:cNvSpPr txBox="1"/>
          <p:nvPr/>
        </p:nvSpPr>
        <p:spPr>
          <a:xfrm>
            <a:off x="3975089" y="6165654"/>
            <a:ext cx="1308107" cy="408903"/>
          </a:xfrm>
          <a:custGeom>
            <a:avLst/>
            <a:gdLst>
              <a:gd name="connsiteX0" fmla="*/ 0 w 1308107"/>
              <a:gd name="connsiteY0" fmla="*/ 0 h 408903"/>
              <a:gd name="connsiteX1" fmla="*/ 654054 w 1308107"/>
              <a:gd name="connsiteY1" fmla="*/ 0 h 408903"/>
              <a:gd name="connsiteX2" fmla="*/ 1308107 w 1308107"/>
              <a:gd name="connsiteY2" fmla="*/ 0 h 408903"/>
              <a:gd name="connsiteX3" fmla="*/ 1308107 w 1308107"/>
              <a:gd name="connsiteY3" fmla="*/ 408903 h 408903"/>
              <a:gd name="connsiteX4" fmla="*/ 680216 w 1308107"/>
              <a:gd name="connsiteY4" fmla="*/ 408903 h 408903"/>
              <a:gd name="connsiteX5" fmla="*/ 0 w 1308107"/>
              <a:gd name="connsiteY5" fmla="*/ 408903 h 408903"/>
              <a:gd name="connsiteX6" fmla="*/ 0 w 1308107"/>
              <a:gd name="connsiteY6" fmla="*/ 0 h 40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107" h="408903" extrusionOk="0">
                <a:moveTo>
                  <a:pt x="0" y="0"/>
                </a:moveTo>
                <a:cubicBezTo>
                  <a:pt x="191687" y="21733"/>
                  <a:pt x="331762" y="14057"/>
                  <a:pt x="654054" y="0"/>
                </a:cubicBezTo>
                <a:cubicBezTo>
                  <a:pt x="976346" y="-14057"/>
                  <a:pt x="990846" y="30000"/>
                  <a:pt x="1308107" y="0"/>
                </a:cubicBezTo>
                <a:cubicBezTo>
                  <a:pt x="1308790" y="196651"/>
                  <a:pt x="1293605" y="211814"/>
                  <a:pt x="1308107" y="408903"/>
                </a:cubicBezTo>
                <a:cubicBezTo>
                  <a:pt x="1091532" y="392319"/>
                  <a:pt x="924265" y="400693"/>
                  <a:pt x="680216" y="408903"/>
                </a:cubicBezTo>
                <a:cubicBezTo>
                  <a:pt x="436167" y="417113"/>
                  <a:pt x="153584" y="390879"/>
                  <a:pt x="0" y="408903"/>
                </a:cubicBezTo>
                <a:cubicBezTo>
                  <a:pt x="8570" y="280028"/>
                  <a:pt x="-2100" y="17221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xmlns="" sd="24566640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endParaRPr lang="ru-RU" sz="1000" b="1" dirty="0">
              <a:solidFill>
                <a:srgbClr val="00B0F0"/>
              </a:solidFill>
            </a:endParaRPr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xmlns="" id="{E26977A8-2D01-477A-A0D5-C1642D32F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03" y="2700528"/>
            <a:ext cx="4804519" cy="14745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ExpandNode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а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       (1)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Forall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lang="en-US" sz="2000" i="1" dirty="0">
                <a:latin typeface="Times New Roman" panose="02020603050405020304" pitchFamily="18" charset="0"/>
              </a:rPr>
              <a:t>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GetSuccesors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do		(2)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if 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&gt;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+ 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lang="en-US" sz="2000" i="1" dirty="0">
                <a:latin typeface="Times New Roman" panose="02020603050405020304" pitchFamily="18" charset="0"/>
              </a:rPr>
              <a:t>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			(3)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+ 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2000" i="1" dirty="0">
                <a:latin typeface="Times New Roman" panose="02020603050405020304" pitchFamily="18" charset="0"/>
              </a:rPr>
              <a:t>а</a:t>
            </a:r>
            <a:r>
              <a:rPr lang="en-US" sz="2000" i="1" dirty="0">
                <a:latin typeface="Times New Roman" panose="02020603050405020304" pitchFamily="18" charset="0"/>
              </a:rPr>
              <a:t>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			(4)</a:t>
            </a:r>
            <a:endParaRPr kumimoji="0" 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2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Systematic expansions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8</a:t>
            </a:fld>
            <a:endParaRPr lang="ru-RU" sz="2800" dirty="0">
              <a:solidFill>
                <a:schemeClr val="tx2"/>
              </a:solidFill>
            </a:endParaRPr>
          </a:p>
        </p:txBody>
      </p: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4A3A6B18-A738-4ABF-9871-EFC0BA35F996}"/>
              </a:ext>
            </a:extLst>
          </p:cNvPr>
          <p:cNvSpPr txBox="1">
            <a:spLocks/>
          </p:cNvSpPr>
          <p:nvPr/>
        </p:nvSpPr>
        <p:spPr>
          <a:xfrm>
            <a:off x="1171892" y="1354172"/>
            <a:ext cx="9069388" cy="1716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Times New Roman" panose="02020603050405020304" pitchFamily="18" charset="0"/>
              </a:rPr>
              <a:t>OPEN</a:t>
            </a:r>
            <a:r>
              <a:rPr lang="en-US" sz="3200" b="0" dirty="0">
                <a:cs typeface="Times New Roman" panose="02020603050405020304" pitchFamily="18" charset="0"/>
              </a:rPr>
              <a:t> “list” = set of nodes that are candidates for an expansion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CLOSED</a:t>
            </a:r>
            <a:r>
              <a:rPr lang="en-US" sz="3200" b="0" dirty="0">
                <a:cs typeface="Times New Roman" panose="02020603050405020304" pitchFamily="18" charset="0"/>
              </a:rPr>
              <a:t> “list” = nodes that have already been expanded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xmlns="" id="{E1405E04-851F-4E71-A56C-DAF7B3637A87}"/>
              </a:ext>
            </a:extLst>
          </p:cNvPr>
          <p:cNvSpPr txBox="1">
            <a:spLocks/>
          </p:cNvSpPr>
          <p:nvPr/>
        </p:nvSpPr>
        <p:spPr>
          <a:xfrm>
            <a:off x="1171893" y="3787425"/>
            <a:ext cx="6387148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Add start-node to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Extract a node from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Expand it + update 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Move to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Repeat until</a:t>
            </a:r>
            <a:r>
              <a:rPr lang="ru-RU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800" b="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goal node is expanded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xmlns="" id="{AC25E4AE-29A2-4D0F-951E-C814DE83A525}"/>
              </a:ext>
            </a:extLst>
          </p:cNvPr>
          <p:cNvSpPr txBox="1">
            <a:spLocks/>
          </p:cNvSpPr>
          <p:nvPr/>
        </p:nvSpPr>
        <p:spPr>
          <a:xfrm>
            <a:off x="6944858" y="3787424"/>
            <a:ext cx="5178101" cy="264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Dikstra’s</a:t>
            </a:r>
            <a:endParaRPr lang="en-US" sz="3600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In the order of ascending g-values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43401E-A5FD-4E80-834A-CF79BB8BC8CA}"/>
              </a:ext>
            </a:extLst>
          </p:cNvPr>
          <p:cNvSpPr txBox="1"/>
          <p:nvPr/>
        </p:nvSpPr>
        <p:spPr>
          <a:xfrm>
            <a:off x="6825923" y="5543570"/>
            <a:ext cx="4829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solidFill>
                  <a:srgbClr val="00B0F0"/>
                </a:solidFill>
              </a:rPr>
              <a:t>Add/update nodes with the decreased g-values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3402F448-550A-481A-BD32-BD0B489BE3C3}"/>
              </a:ext>
            </a:extLst>
          </p:cNvPr>
          <p:cNvSpPr/>
          <p:nvPr/>
        </p:nvSpPr>
        <p:spPr>
          <a:xfrm flipV="1">
            <a:off x="4273531" y="4755197"/>
            <a:ext cx="2866110" cy="708308"/>
          </a:xfrm>
          <a:custGeom>
            <a:avLst/>
            <a:gdLst>
              <a:gd name="connsiteX0" fmla="*/ 3068320 w 3068320"/>
              <a:gd name="connsiteY0" fmla="*/ 0 h 670578"/>
              <a:gd name="connsiteX1" fmla="*/ 2479040 w 3068320"/>
              <a:gd name="connsiteY1" fmla="*/ 436880 h 670578"/>
              <a:gd name="connsiteX2" fmla="*/ 640080 w 3068320"/>
              <a:gd name="connsiteY2" fmla="*/ 670560 h 670578"/>
              <a:gd name="connsiteX3" fmla="*/ 0 w 3068320"/>
              <a:gd name="connsiteY3" fmla="*/ 447040 h 67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320" h="670578">
                <a:moveTo>
                  <a:pt x="3068320" y="0"/>
                </a:moveTo>
                <a:cubicBezTo>
                  <a:pt x="2976033" y="162560"/>
                  <a:pt x="2883747" y="325120"/>
                  <a:pt x="2479040" y="436880"/>
                </a:cubicBezTo>
                <a:cubicBezTo>
                  <a:pt x="2074333" y="548640"/>
                  <a:pt x="1053253" y="668867"/>
                  <a:pt x="640080" y="670560"/>
                </a:cubicBezTo>
                <a:cubicBezTo>
                  <a:pt x="226907" y="672253"/>
                  <a:pt x="113453" y="559646"/>
                  <a:pt x="0" y="44704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D7F4BCFA-5A24-4ED0-8FF0-E130DC4A7EF6}"/>
              </a:ext>
            </a:extLst>
          </p:cNvPr>
          <p:cNvSpPr/>
          <p:nvPr/>
        </p:nvSpPr>
        <p:spPr>
          <a:xfrm>
            <a:off x="2733040" y="4296189"/>
            <a:ext cx="4124960" cy="285971"/>
          </a:xfrm>
          <a:custGeom>
            <a:avLst/>
            <a:gdLst>
              <a:gd name="connsiteX0" fmla="*/ 0 w 4124960"/>
              <a:gd name="connsiteY0" fmla="*/ 194531 h 285971"/>
              <a:gd name="connsiteX1" fmla="*/ 2032000 w 4124960"/>
              <a:gd name="connsiteY1" fmla="*/ 1491 h 285971"/>
              <a:gd name="connsiteX2" fmla="*/ 4124960 w 4124960"/>
              <a:gd name="connsiteY2" fmla="*/ 285971 h 28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4960" h="285971">
                <a:moveTo>
                  <a:pt x="0" y="194531"/>
                </a:moveTo>
                <a:cubicBezTo>
                  <a:pt x="672253" y="90391"/>
                  <a:pt x="1344507" y="-13749"/>
                  <a:pt x="2032000" y="1491"/>
                </a:cubicBezTo>
                <a:cubicBezTo>
                  <a:pt x="2719493" y="16731"/>
                  <a:pt x="3422226" y="151351"/>
                  <a:pt x="4124960" y="28597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en-US" dirty="0"/>
              <a:t>Search tree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9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96A394D-6A4E-4316-9083-70EB42241089}"/>
              </a:ext>
            </a:extLst>
          </p:cNvPr>
          <p:cNvSpPr txBox="1"/>
          <p:nvPr/>
        </p:nvSpPr>
        <p:spPr>
          <a:xfrm>
            <a:off x="11333946" y="2079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endParaRPr lang="ru-RU" b="1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BB1ABF4-9A2A-428B-94B3-1E4453E66028}"/>
              </a:ext>
            </a:extLst>
          </p:cNvPr>
          <p:cNvSpPr/>
          <p:nvPr/>
        </p:nvSpPr>
        <p:spPr>
          <a:xfrm>
            <a:off x="11176000" y="1656080"/>
            <a:ext cx="447040" cy="467360"/>
          </a:xfrm>
          <a:custGeom>
            <a:avLst/>
            <a:gdLst>
              <a:gd name="connsiteX0" fmla="*/ 447040 w 447040"/>
              <a:gd name="connsiteY0" fmla="*/ 467360 h 467360"/>
              <a:gd name="connsiteX1" fmla="*/ 304800 w 447040"/>
              <a:gd name="connsiteY1" fmla="*/ 81280 h 467360"/>
              <a:gd name="connsiteX2" fmla="*/ 0 w 447040"/>
              <a:gd name="connsiteY2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467360">
                <a:moveTo>
                  <a:pt x="447040" y="467360"/>
                </a:moveTo>
                <a:cubicBezTo>
                  <a:pt x="413173" y="313266"/>
                  <a:pt x="379307" y="159173"/>
                  <a:pt x="304800" y="81280"/>
                </a:cubicBezTo>
                <a:cubicBezTo>
                  <a:pt x="230293" y="3387"/>
                  <a:pt x="115146" y="1693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B8ABFA4-1CAF-43DC-8674-9E2E7BDBEA56}"/>
              </a:ext>
            </a:extLst>
          </p:cNvPr>
          <p:cNvSpPr txBox="1"/>
          <p:nvPr/>
        </p:nvSpPr>
        <p:spPr>
          <a:xfrm>
            <a:off x="8558217" y="4025908"/>
            <a:ext cx="3633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= {</a:t>
            </a:r>
            <a:r>
              <a:rPr lang="en-US" sz="2400" b="1" dirty="0">
                <a:solidFill>
                  <a:srgbClr val="7030A0"/>
                </a:solidFill>
              </a:rPr>
              <a:t>B2, A1, A2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Closed = {</a:t>
            </a:r>
            <a:r>
              <a:rPr lang="en-US" sz="2400" b="1" dirty="0">
                <a:solidFill>
                  <a:srgbClr val="7030A0"/>
                </a:solidFill>
              </a:rPr>
              <a:t>start, B1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Under expansion:</a:t>
            </a:r>
            <a:endParaRPr lang="ru-RU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C2</a:t>
            </a:r>
            <a:endParaRPr lang="ru-RU" sz="2400" b="1" dirty="0">
              <a:solidFill>
                <a:srgbClr val="7030A0"/>
              </a:solidFill>
            </a:endParaRPr>
          </a:p>
        </p:txBody>
      </p:sp>
      <p:pic>
        <p:nvPicPr>
          <p:cNvPr id="47" name="Picture 12" descr="fig-mt-graph-path-1">
            <a:extLst>
              <a:ext uri="{FF2B5EF4-FFF2-40B4-BE49-F238E27FC236}">
                <a16:creationId xmlns:a16="http://schemas.microsoft.com/office/drawing/2014/main" xmlns="" id="{E3713BCB-0892-4D42-8E2D-0FDA7C98C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4" r="65822" b="27648"/>
          <a:stretch/>
        </p:blipFill>
        <p:spPr bwMode="auto">
          <a:xfrm>
            <a:off x="8558216" y="1190283"/>
            <a:ext cx="2602147" cy="26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 Box 52">
            <a:extLst>
              <a:ext uri="{FF2B5EF4-FFF2-40B4-BE49-F238E27FC236}">
                <a16:creationId xmlns:a16="http://schemas.microsoft.com/office/drawing/2014/main" xmlns="" id="{A798110C-E9C3-492B-9427-8DE9F76F0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22" y="229179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49" name="Text Box 52">
            <a:extLst>
              <a:ext uri="{FF2B5EF4-FFF2-40B4-BE49-F238E27FC236}">
                <a16:creationId xmlns:a16="http://schemas.microsoft.com/office/drawing/2014/main" xmlns="" id="{1E7A675E-6464-4497-B66B-EFF1A9A90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34" y="3143793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0" name="Text Box 52">
            <a:extLst>
              <a:ext uri="{FF2B5EF4-FFF2-40B4-BE49-F238E27FC236}">
                <a16:creationId xmlns:a16="http://schemas.microsoft.com/office/drawing/2014/main" xmlns="" id="{BC7BBE23-53D4-4F36-A945-0B9EE1897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2312795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10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48D123E-8E9D-4904-BAD3-86A4F5968484}"/>
              </a:ext>
            </a:extLst>
          </p:cNvPr>
          <p:cNvSpPr txBox="1"/>
          <p:nvPr/>
        </p:nvSpPr>
        <p:spPr>
          <a:xfrm>
            <a:off x="7236969" y="11721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  <a:endParaRPr lang="ru-RU" b="1" dirty="0"/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xmlns="" id="{1B428218-9FD0-499E-9F9B-0E568D494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04" y="317728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388E191-2140-4A01-95BE-DB9D49F9798C}"/>
              </a:ext>
            </a:extLst>
          </p:cNvPr>
          <p:cNvSpPr txBox="1"/>
          <p:nvPr/>
        </p:nvSpPr>
        <p:spPr>
          <a:xfrm>
            <a:off x="8196221" y="149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6492DF3-AED4-4AC7-B9C2-6E290B68E2E6}"/>
              </a:ext>
            </a:extLst>
          </p:cNvPr>
          <p:cNvSpPr txBox="1"/>
          <p:nvPr/>
        </p:nvSpPr>
        <p:spPr>
          <a:xfrm>
            <a:off x="8193464" y="2337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E5F8D09-2CD1-4B97-8959-70EBE159BC5A}"/>
              </a:ext>
            </a:extLst>
          </p:cNvPr>
          <p:cNvSpPr txBox="1"/>
          <p:nvPr/>
        </p:nvSpPr>
        <p:spPr>
          <a:xfrm>
            <a:off x="8201521" y="31899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DC3FD3C-5F2F-42E4-94D3-B43342B78B91}"/>
              </a:ext>
            </a:extLst>
          </p:cNvPr>
          <p:cNvSpPr txBox="1"/>
          <p:nvPr/>
        </p:nvSpPr>
        <p:spPr>
          <a:xfrm>
            <a:off x="8866855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EEF1586-1322-482E-B1DB-D0A36527A30C}"/>
              </a:ext>
            </a:extLst>
          </p:cNvPr>
          <p:cNvSpPr txBox="1"/>
          <p:nvPr/>
        </p:nvSpPr>
        <p:spPr>
          <a:xfrm>
            <a:off x="9706042" y="85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8848047-6126-4282-9A93-BE1C8DE12165}"/>
              </a:ext>
            </a:extLst>
          </p:cNvPr>
          <p:cNvSpPr txBox="1"/>
          <p:nvPr/>
        </p:nvSpPr>
        <p:spPr>
          <a:xfrm>
            <a:off x="10545229" y="842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59" name="Прямая со стрелкой 22">
            <a:extLst>
              <a:ext uri="{FF2B5EF4-FFF2-40B4-BE49-F238E27FC236}">
                <a16:creationId xmlns:a16="http://schemas.microsoft.com/office/drawing/2014/main" xmlns="" id="{41D3E651-6890-48E6-B52F-304113AE9E04}"/>
              </a:ext>
            </a:extLst>
          </p:cNvPr>
          <p:cNvCxnSpPr>
            <a:cxnSpLocks/>
          </p:cNvCxnSpPr>
          <p:nvPr/>
        </p:nvCxnSpPr>
        <p:spPr>
          <a:xfrm>
            <a:off x="9164321" y="3329688"/>
            <a:ext cx="5417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22">
            <a:extLst>
              <a:ext uri="{FF2B5EF4-FFF2-40B4-BE49-F238E27FC236}">
                <a16:creationId xmlns:a16="http://schemas.microsoft.com/office/drawing/2014/main" xmlns="" id="{571679CD-850B-4C19-9848-5F5DC84BC125}"/>
              </a:ext>
            </a:extLst>
          </p:cNvPr>
          <p:cNvCxnSpPr>
            <a:cxnSpLocks/>
          </p:cNvCxnSpPr>
          <p:nvPr/>
        </p:nvCxnSpPr>
        <p:spPr>
          <a:xfrm flipV="1">
            <a:off x="9175068" y="2662932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22">
            <a:extLst>
              <a:ext uri="{FF2B5EF4-FFF2-40B4-BE49-F238E27FC236}">
                <a16:creationId xmlns:a16="http://schemas.microsoft.com/office/drawing/2014/main" xmlns="" id="{8C648696-5546-46CA-A1FA-6EE359FB5812}"/>
              </a:ext>
            </a:extLst>
          </p:cNvPr>
          <p:cNvCxnSpPr>
            <a:cxnSpLocks/>
          </p:cNvCxnSpPr>
          <p:nvPr/>
        </p:nvCxnSpPr>
        <p:spPr>
          <a:xfrm flipV="1">
            <a:off x="9011921" y="2662932"/>
            <a:ext cx="0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22">
            <a:extLst>
              <a:ext uri="{FF2B5EF4-FFF2-40B4-BE49-F238E27FC236}">
                <a16:creationId xmlns:a16="http://schemas.microsoft.com/office/drawing/2014/main" xmlns="" id="{F2A9598B-FD7D-4C35-B0FE-8BF1D61E23A9}"/>
              </a:ext>
            </a:extLst>
          </p:cNvPr>
          <p:cNvCxnSpPr>
            <a:cxnSpLocks/>
          </p:cNvCxnSpPr>
          <p:nvPr/>
        </p:nvCxnSpPr>
        <p:spPr>
          <a:xfrm flipV="1">
            <a:off x="9020101" y="1765005"/>
            <a:ext cx="0" cy="52679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52">
            <a:extLst>
              <a:ext uri="{FF2B5EF4-FFF2-40B4-BE49-F238E27FC236}">
                <a16:creationId xmlns:a16="http://schemas.microsoft.com/office/drawing/2014/main" xmlns="" id="{D142AD38-012D-4278-BF16-848BF06D2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4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20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64" name="Прямая со стрелкой 22">
            <a:extLst>
              <a:ext uri="{FF2B5EF4-FFF2-40B4-BE49-F238E27FC236}">
                <a16:creationId xmlns:a16="http://schemas.microsoft.com/office/drawing/2014/main" xmlns="" id="{75490C4A-7701-49D4-A953-72C60A7B44A1}"/>
              </a:ext>
            </a:extLst>
          </p:cNvPr>
          <p:cNvCxnSpPr>
            <a:cxnSpLocks/>
          </p:cNvCxnSpPr>
          <p:nvPr/>
        </p:nvCxnSpPr>
        <p:spPr>
          <a:xfrm flipV="1">
            <a:off x="9209867" y="1856654"/>
            <a:ext cx="548052" cy="5143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52">
            <a:extLst>
              <a:ext uri="{FF2B5EF4-FFF2-40B4-BE49-F238E27FC236}">
                <a16:creationId xmlns:a16="http://schemas.microsoft.com/office/drawing/2014/main" xmlns="" id="{D1692DEB-8277-4399-B668-FC74596C1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710" y="1406308"/>
            <a:ext cx="803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24</a:t>
            </a:r>
            <a:endParaRPr lang="ru-RU" sz="2400" b="1" i="1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366FA9A4-AA7E-40DE-B0F5-F2C1E25D1239}"/>
              </a:ext>
            </a:extLst>
          </p:cNvPr>
          <p:cNvSpPr/>
          <p:nvPr/>
        </p:nvSpPr>
        <p:spPr>
          <a:xfrm>
            <a:off x="8698830" y="3056008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E164C503-5DC0-46BE-B24D-02776FB99D34}"/>
              </a:ext>
            </a:extLst>
          </p:cNvPr>
          <p:cNvSpPr/>
          <p:nvPr/>
        </p:nvSpPr>
        <p:spPr>
          <a:xfrm>
            <a:off x="8680213" y="2193531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759A08DF-86AD-4BA8-ACC5-76B2ECB4AC49}"/>
              </a:ext>
            </a:extLst>
          </p:cNvPr>
          <p:cNvSpPr/>
          <p:nvPr/>
        </p:nvSpPr>
        <p:spPr>
          <a:xfrm>
            <a:off x="9542137" y="3052063"/>
            <a:ext cx="642544" cy="6247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4FDC88-41DE-4BEC-94AF-859048B8DC0D}"/>
              </a:ext>
            </a:extLst>
          </p:cNvPr>
          <p:cNvSpPr txBox="1"/>
          <p:nvPr/>
        </p:nvSpPr>
        <p:spPr>
          <a:xfrm>
            <a:off x="4563249" y="206588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3F38E66-EEBD-46AF-A6F1-7058C60176B6}"/>
              </a:ext>
            </a:extLst>
          </p:cNvPr>
          <p:cNvSpPr txBox="1"/>
          <p:nvPr/>
        </p:nvSpPr>
        <p:spPr>
          <a:xfrm>
            <a:off x="2947693" y="230082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MoveUp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A4887C-EF01-499D-96B3-589010D57CA3}"/>
              </a:ext>
            </a:extLst>
          </p:cNvPr>
          <p:cNvSpPr txBox="1"/>
          <p:nvPr/>
        </p:nvSpPr>
        <p:spPr>
          <a:xfrm>
            <a:off x="2598716" y="277770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B4DABE-6B31-4DA9-A83D-B3DC6957CB89}"/>
              </a:ext>
            </a:extLst>
          </p:cNvPr>
          <p:cNvSpPr txBox="1"/>
          <p:nvPr/>
        </p:nvSpPr>
        <p:spPr>
          <a:xfrm>
            <a:off x="4574537" y="30853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B4B0A7B-2EC7-4971-B21F-105DEE429596}"/>
              </a:ext>
            </a:extLst>
          </p:cNvPr>
          <p:cNvSpPr txBox="1"/>
          <p:nvPr/>
        </p:nvSpPr>
        <p:spPr>
          <a:xfrm>
            <a:off x="6374601" y="296236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  <a:endParaRPr lang="ru-R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4A554085-B6AC-41EE-90CC-1EDEEE3EBE8C}"/>
              </a:ext>
            </a:extLst>
          </p:cNvPr>
          <p:cNvSpPr txBox="1"/>
          <p:nvPr/>
        </p:nvSpPr>
        <p:spPr>
          <a:xfrm>
            <a:off x="5716209" y="2405758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MoveRight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ECEAEB5-7B5A-4D37-9F60-1F01FC9A253D}"/>
              </a:ext>
            </a:extLst>
          </p:cNvPr>
          <p:cNvSpPr txBox="1"/>
          <p:nvPr/>
        </p:nvSpPr>
        <p:spPr>
          <a:xfrm>
            <a:off x="4454881" y="2537067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MoveUR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D5061EED-7B53-49A1-AB88-41539C733942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>
            <a:off x="3025436" y="2250552"/>
            <a:ext cx="1537813" cy="71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2E67B7E1-8BFD-4DD9-AB36-816308054B3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4787897" y="2435218"/>
            <a:ext cx="734" cy="6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5A2A5F97-BFCF-41B3-A0E9-22438935B29E}"/>
              </a:ext>
            </a:extLst>
          </p:cNvPr>
          <p:cNvCxnSpPr>
            <a:cxnSpLocks/>
            <a:stCxn id="2" idx="3"/>
            <a:endCxn id="73" idx="1"/>
          </p:cNvCxnSpPr>
          <p:nvPr/>
        </p:nvCxnSpPr>
        <p:spPr>
          <a:xfrm>
            <a:off x="5014013" y="2250552"/>
            <a:ext cx="1360588" cy="8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556A1AF9-45EE-416F-8DF9-E6D48880D08A}"/>
              </a:ext>
            </a:extLst>
          </p:cNvPr>
          <p:cNvSpPr txBox="1"/>
          <p:nvPr/>
        </p:nvSpPr>
        <p:spPr>
          <a:xfrm>
            <a:off x="1472630" y="3418151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MoveUp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50A181A-A1E0-43B5-8B6C-542D55D0B020}"/>
              </a:ext>
            </a:extLst>
          </p:cNvPr>
          <p:cNvSpPr txBox="1"/>
          <p:nvPr/>
        </p:nvSpPr>
        <p:spPr>
          <a:xfrm>
            <a:off x="1427192" y="422399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  <a:endParaRPr lang="ru-RU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9B3CA5F3-61AE-4B8E-ADF9-E9B6C52AE9F1}"/>
              </a:ext>
            </a:extLst>
          </p:cNvPr>
          <p:cNvSpPr txBox="1"/>
          <p:nvPr/>
        </p:nvSpPr>
        <p:spPr>
          <a:xfrm>
            <a:off x="3578880" y="42922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  <a:endParaRPr lang="ru-RU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8147BAFA-994D-46A8-8728-16B05E44D133}"/>
              </a:ext>
            </a:extLst>
          </p:cNvPr>
          <p:cNvSpPr txBox="1"/>
          <p:nvPr/>
        </p:nvSpPr>
        <p:spPr>
          <a:xfrm>
            <a:off x="3226649" y="3381678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MoveUR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4E428E0F-F68F-4EAC-924D-9E0E144D5C57}"/>
              </a:ext>
            </a:extLst>
          </p:cNvPr>
          <p:cNvCxnSpPr>
            <a:cxnSpLocks/>
            <a:stCxn id="4" idx="2"/>
            <a:endCxn id="90" idx="3"/>
          </p:cNvCxnSpPr>
          <p:nvPr/>
        </p:nvCxnSpPr>
        <p:spPr>
          <a:xfrm flipH="1">
            <a:off x="1877956" y="3147033"/>
            <a:ext cx="934120" cy="126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203D920E-2ACA-4732-ADBA-EAB319CB70E0}"/>
              </a:ext>
            </a:extLst>
          </p:cNvPr>
          <p:cNvCxnSpPr>
            <a:cxnSpLocks/>
            <a:stCxn id="4" idx="2"/>
            <a:endCxn id="91" idx="0"/>
          </p:cNvCxnSpPr>
          <p:nvPr/>
        </p:nvCxnSpPr>
        <p:spPr>
          <a:xfrm>
            <a:off x="2812076" y="3147033"/>
            <a:ext cx="992186" cy="11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xmlns="" id="{F36BE546-7176-4AB0-AA99-BABA1ABDD135}"/>
              </a:ext>
            </a:extLst>
          </p:cNvPr>
          <p:cNvSpPr/>
          <p:nvPr/>
        </p:nvSpPr>
        <p:spPr>
          <a:xfrm>
            <a:off x="4416999" y="1913602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xmlns="" id="{D681AF28-6E4A-4B8F-A224-9AEFF4773212}"/>
              </a:ext>
            </a:extLst>
          </p:cNvPr>
          <p:cNvSpPr/>
          <p:nvPr/>
        </p:nvSpPr>
        <p:spPr>
          <a:xfrm>
            <a:off x="2476544" y="2697976"/>
            <a:ext cx="642544" cy="624705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xmlns="" id="{CAFEC4EF-241B-46A8-9B56-E3053EAF054E}"/>
              </a:ext>
            </a:extLst>
          </p:cNvPr>
          <p:cNvSpPr/>
          <p:nvPr/>
        </p:nvSpPr>
        <p:spPr>
          <a:xfrm>
            <a:off x="1186699" y="2906399"/>
            <a:ext cx="5855786" cy="2123440"/>
          </a:xfrm>
          <a:custGeom>
            <a:avLst/>
            <a:gdLst>
              <a:gd name="connsiteX0" fmla="*/ 3590106 w 5855786"/>
              <a:gd name="connsiteY0" fmla="*/ 40640 h 2123440"/>
              <a:gd name="connsiteX1" fmla="*/ 4270826 w 5855786"/>
              <a:gd name="connsiteY1" fmla="*/ 50800 h 2123440"/>
              <a:gd name="connsiteX2" fmla="*/ 4565466 w 5855786"/>
              <a:gd name="connsiteY2" fmla="*/ 60960 h 2123440"/>
              <a:gd name="connsiteX3" fmla="*/ 5195386 w 5855786"/>
              <a:gd name="connsiteY3" fmla="*/ 50800 h 2123440"/>
              <a:gd name="connsiteX4" fmla="*/ 5296986 w 5855786"/>
              <a:gd name="connsiteY4" fmla="*/ 20320 h 2123440"/>
              <a:gd name="connsiteX5" fmla="*/ 5469706 w 5855786"/>
              <a:gd name="connsiteY5" fmla="*/ 0 h 2123440"/>
              <a:gd name="connsiteX6" fmla="*/ 5723706 w 5855786"/>
              <a:gd name="connsiteY6" fmla="*/ 10160 h 2123440"/>
              <a:gd name="connsiteX7" fmla="*/ 5784666 w 5855786"/>
              <a:gd name="connsiteY7" fmla="*/ 50800 h 2123440"/>
              <a:gd name="connsiteX8" fmla="*/ 5825306 w 5855786"/>
              <a:gd name="connsiteY8" fmla="*/ 111760 h 2123440"/>
              <a:gd name="connsiteX9" fmla="*/ 5835466 w 5855786"/>
              <a:gd name="connsiteY9" fmla="*/ 142240 h 2123440"/>
              <a:gd name="connsiteX10" fmla="*/ 5855786 w 5855786"/>
              <a:gd name="connsiteY10" fmla="*/ 213360 h 2123440"/>
              <a:gd name="connsiteX11" fmla="*/ 5835466 w 5855786"/>
              <a:gd name="connsiteY11" fmla="*/ 375920 h 2123440"/>
              <a:gd name="connsiteX12" fmla="*/ 5815146 w 5855786"/>
              <a:gd name="connsiteY12" fmla="*/ 406400 h 2123440"/>
              <a:gd name="connsiteX13" fmla="*/ 5784666 w 5855786"/>
              <a:gd name="connsiteY13" fmla="*/ 416560 h 2123440"/>
              <a:gd name="connsiteX14" fmla="*/ 5672906 w 5855786"/>
              <a:gd name="connsiteY14" fmla="*/ 457200 h 2123440"/>
              <a:gd name="connsiteX15" fmla="*/ 5561146 w 5855786"/>
              <a:gd name="connsiteY15" fmla="*/ 487680 h 2123440"/>
              <a:gd name="connsiteX16" fmla="*/ 5510346 w 5855786"/>
              <a:gd name="connsiteY16" fmla="*/ 497840 h 2123440"/>
              <a:gd name="connsiteX17" fmla="*/ 5418906 w 5855786"/>
              <a:gd name="connsiteY17" fmla="*/ 518160 h 2123440"/>
              <a:gd name="connsiteX18" fmla="*/ 4585786 w 5855786"/>
              <a:gd name="connsiteY18" fmla="*/ 528320 h 2123440"/>
              <a:gd name="connsiteX19" fmla="*/ 4159066 w 5855786"/>
              <a:gd name="connsiteY19" fmla="*/ 548640 h 2123440"/>
              <a:gd name="connsiteX20" fmla="*/ 4087946 w 5855786"/>
              <a:gd name="connsiteY20" fmla="*/ 558800 h 2123440"/>
              <a:gd name="connsiteX21" fmla="*/ 4006666 w 5855786"/>
              <a:gd name="connsiteY21" fmla="*/ 568960 h 2123440"/>
              <a:gd name="connsiteX22" fmla="*/ 3874586 w 5855786"/>
              <a:gd name="connsiteY22" fmla="*/ 579120 h 2123440"/>
              <a:gd name="connsiteX23" fmla="*/ 3803466 w 5855786"/>
              <a:gd name="connsiteY23" fmla="*/ 599440 h 2123440"/>
              <a:gd name="connsiteX24" fmla="*/ 3772986 w 5855786"/>
              <a:gd name="connsiteY24" fmla="*/ 619760 h 2123440"/>
              <a:gd name="connsiteX25" fmla="*/ 3701866 w 5855786"/>
              <a:gd name="connsiteY25" fmla="*/ 640080 h 2123440"/>
              <a:gd name="connsiteX26" fmla="*/ 3640906 w 5855786"/>
              <a:gd name="connsiteY26" fmla="*/ 680720 h 2123440"/>
              <a:gd name="connsiteX27" fmla="*/ 3610426 w 5855786"/>
              <a:gd name="connsiteY27" fmla="*/ 701040 h 2123440"/>
              <a:gd name="connsiteX28" fmla="*/ 3579946 w 5855786"/>
              <a:gd name="connsiteY28" fmla="*/ 731520 h 2123440"/>
              <a:gd name="connsiteX29" fmla="*/ 3559626 w 5855786"/>
              <a:gd name="connsiteY29" fmla="*/ 762000 h 2123440"/>
              <a:gd name="connsiteX30" fmla="*/ 3529146 w 5855786"/>
              <a:gd name="connsiteY30" fmla="*/ 782320 h 2123440"/>
              <a:gd name="connsiteX31" fmla="*/ 3478346 w 5855786"/>
              <a:gd name="connsiteY31" fmla="*/ 843280 h 2123440"/>
              <a:gd name="connsiteX32" fmla="*/ 3437706 w 5855786"/>
              <a:gd name="connsiteY32" fmla="*/ 904240 h 2123440"/>
              <a:gd name="connsiteX33" fmla="*/ 3427546 w 5855786"/>
              <a:gd name="connsiteY33" fmla="*/ 934720 h 2123440"/>
              <a:gd name="connsiteX34" fmla="*/ 3356426 w 5855786"/>
              <a:gd name="connsiteY34" fmla="*/ 1026160 h 2123440"/>
              <a:gd name="connsiteX35" fmla="*/ 3346266 w 5855786"/>
              <a:gd name="connsiteY35" fmla="*/ 1056640 h 2123440"/>
              <a:gd name="connsiteX36" fmla="*/ 3285306 w 5855786"/>
              <a:gd name="connsiteY36" fmla="*/ 1168400 h 2123440"/>
              <a:gd name="connsiteX37" fmla="*/ 3264986 w 5855786"/>
              <a:gd name="connsiteY37" fmla="*/ 1209040 h 2123440"/>
              <a:gd name="connsiteX38" fmla="*/ 3254826 w 5855786"/>
              <a:gd name="connsiteY38" fmla="*/ 1239520 h 2123440"/>
              <a:gd name="connsiteX39" fmla="*/ 3234506 w 5855786"/>
              <a:gd name="connsiteY39" fmla="*/ 1270000 h 2123440"/>
              <a:gd name="connsiteX40" fmla="*/ 3214186 w 5855786"/>
              <a:gd name="connsiteY40" fmla="*/ 1310640 h 2123440"/>
              <a:gd name="connsiteX41" fmla="*/ 3173546 w 5855786"/>
              <a:gd name="connsiteY41" fmla="*/ 1371600 h 2123440"/>
              <a:gd name="connsiteX42" fmla="*/ 3163386 w 5855786"/>
              <a:gd name="connsiteY42" fmla="*/ 1402080 h 2123440"/>
              <a:gd name="connsiteX43" fmla="*/ 3122746 w 5855786"/>
              <a:gd name="connsiteY43" fmla="*/ 1483360 h 2123440"/>
              <a:gd name="connsiteX44" fmla="*/ 3112586 w 5855786"/>
              <a:gd name="connsiteY44" fmla="*/ 1513840 h 2123440"/>
              <a:gd name="connsiteX45" fmla="*/ 3082106 w 5855786"/>
              <a:gd name="connsiteY45" fmla="*/ 1544320 h 2123440"/>
              <a:gd name="connsiteX46" fmla="*/ 3061786 w 5855786"/>
              <a:gd name="connsiteY46" fmla="*/ 1574800 h 2123440"/>
              <a:gd name="connsiteX47" fmla="*/ 3031306 w 5855786"/>
              <a:gd name="connsiteY47" fmla="*/ 1605280 h 2123440"/>
              <a:gd name="connsiteX48" fmla="*/ 3010986 w 5855786"/>
              <a:gd name="connsiteY48" fmla="*/ 1635760 h 2123440"/>
              <a:gd name="connsiteX49" fmla="*/ 2980506 w 5855786"/>
              <a:gd name="connsiteY49" fmla="*/ 1656080 h 2123440"/>
              <a:gd name="connsiteX50" fmla="*/ 2899226 w 5855786"/>
              <a:gd name="connsiteY50" fmla="*/ 1737360 h 2123440"/>
              <a:gd name="connsiteX51" fmla="*/ 2868746 w 5855786"/>
              <a:gd name="connsiteY51" fmla="*/ 1767840 h 2123440"/>
              <a:gd name="connsiteX52" fmla="*/ 2838266 w 5855786"/>
              <a:gd name="connsiteY52" fmla="*/ 1798320 h 2123440"/>
              <a:gd name="connsiteX53" fmla="*/ 2797626 w 5855786"/>
              <a:gd name="connsiteY53" fmla="*/ 1828800 h 2123440"/>
              <a:gd name="connsiteX54" fmla="*/ 2767146 w 5855786"/>
              <a:gd name="connsiteY54" fmla="*/ 1838960 h 2123440"/>
              <a:gd name="connsiteX55" fmla="*/ 2604586 w 5855786"/>
              <a:gd name="connsiteY55" fmla="*/ 1910080 h 2123440"/>
              <a:gd name="connsiteX56" fmla="*/ 2574106 w 5855786"/>
              <a:gd name="connsiteY56" fmla="*/ 1920240 h 2123440"/>
              <a:gd name="connsiteX57" fmla="*/ 2543626 w 5855786"/>
              <a:gd name="connsiteY57" fmla="*/ 1940560 h 2123440"/>
              <a:gd name="connsiteX58" fmla="*/ 2442026 w 5855786"/>
              <a:gd name="connsiteY58" fmla="*/ 1981200 h 2123440"/>
              <a:gd name="connsiteX59" fmla="*/ 2340426 w 5855786"/>
              <a:gd name="connsiteY59" fmla="*/ 2032000 h 2123440"/>
              <a:gd name="connsiteX60" fmla="*/ 2248986 w 5855786"/>
              <a:gd name="connsiteY60" fmla="*/ 2042160 h 2123440"/>
              <a:gd name="connsiteX61" fmla="*/ 2167706 w 5855786"/>
              <a:gd name="connsiteY61" fmla="*/ 2052320 h 2123440"/>
              <a:gd name="connsiteX62" fmla="*/ 1812106 w 5855786"/>
              <a:gd name="connsiteY62" fmla="*/ 2092960 h 2123440"/>
              <a:gd name="connsiteX63" fmla="*/ 1649546 w 5855786"/>
              <a:gd name="connsiteY63" fmla="*/ 2103120 h 2123440"/>
              <a:gd name="connsiteX64" fmla="*/ 1507306 w 5855786"/>
              <a:gd name="connsiteY64" fmla="*/ 2123440 h 2123440"/>
              <a:gd name="connsiteX65" fmla="*/ 928186 w 5855786"/>
              <a:gd name="connsiteY65" fmla="*/ 2113280 h 2123440"/>
              <a:gd name="connsiteX66" fmla="*/ 826586 w 5855786"/>
              <a:gd name="connsiteY66" fmla="*/ 2082800 h 2123440"/>
              <a:gd name="connsiteX67" fmla="*/ 755466 w 5855786"/>
              <a:gd name="connsiteY67" fmla="*/ 2062480 h 2123440"/>
              <a:gd name="connsiteX68" fmla="*/ 694506 w 5855786"/>
              <a:gd name="connsiteY68" fmla="*/ 2021840 h 2123440"/>
              <a:gd name="connsiteX69" fmla="*/ 653866 w 5855786"/>
              <a:gd name="connsiteY69" fmla="*/ 2011680 h 2123440"/>
              <a:gd name="connsiteX70" fmla="*/ 613226 w 5855786"/>
              <a:gd name="connsiteY70" fmla="*/ 1991360 h 2123440"/>
              <a:gd name="connsiteX71" fmla="*/ 470986 w 5855786"/>
              <a:gd name="connsiteY71" fmla="*/ 1960880 h 2123440"/>
              <a:gd name="connsiteX72" fmla="*/ 430346 w 5855786"/>
              <a:gd name="connsiteY72" fmla="*/ 1950720 h 2123440"/>
              <a:gd name="connsiteX73" fmla="*/ 359226 w 5855786"/>
              <a:gd name="connsiteY73" fmla="*/ 1930400 h 2123440"/>
              <a:gd name="connsiteX74" fmla="*/ 277946 w 5855786"/>
              <a:gd name="connsiteY74" fmla="*/ 1920240 h 2123440"/>
              <a:gd name="connsiteX75" fmla="*/ 237306 w 5855786"/>
              <a:gd name="connsiteY75" fmla="*/ 1910080 h 2123440"/>
              <a:gd name="connsiteX76" fmla="*/ 176346 w 5855786"/>
              <a:gd name="connsiteY76" fmla="*/ 1899920 h 2123440"/>
              <a:gd name="connsiteX77" fmla="*/ 115386 w 5855786"/>
              <a:gd name="connsiteY77" fmla="*/ 1859280 h 2123440"/>
              <a:gd name="connsiteX78" fmla="*/ 84906 w 5855786"/>
              <a:gd name="connsiteY78" fmla="*/ 1818640 h 2123440"/>
              <a:gd name="connsiteX79" fmla="*/ 54426 w 5855786"/>
              <a:gd name="connsiteY79" fmla="*/ 1767840 h 2123440"/>
              <a:gd name="connsiteX80" fmla="*/ 23946 w 5855786"/>
              <a:gd name="connsiteY80" fmla="*/ 1737360 h 2123440"/>
              <a:gd name="connsiteX81" fmla="*/ 13786 w 5855786"/>
              <a:gd name="connsiteY81" fmla="*/ 1706880 h 2123440"/>
              <a:gd name="connsiteX82" fmla="*/ 23946 w 5855786"/>
              <a:gd name="connsiteY82" fmla="*/ 1493520 h 2123440"/>
              <a:gd name="connsiteX83" fmla="*/ 145866 w 5855786"/>
              <a:gd name="connsiteY83" fmla="*/ 1402080 h 2123440"/>
              <a:gd name="connsiteX84" fmla="*/ 186506 w 5855786"/>
              <a:gd name="connsiteY84" fmla="*/ 1381760 h 2123440"/>
              <a:gd name="connsiteX85" fmla="*/ 237306 w 5855786"/>
              <a:gd name="connsiteY85" fmla="*/ 1361440 h 2123440"/>
              <a:gd name="connsiteX86" fmla="*/ 277946 w 5855786"/>
              <a:gd name="connsiteY86" fmla="*/ 1330960 h 2123440"/>
              <a:gd name="connsiteX87" fmla="*/ 308426 w 5855786"/>
              <a:gd name="connsiteY87" fmla="*/ 1320800 h 2123440"/>
              <a:gd name="connsiteX88" fmla="*/ 521786 w 5855786"/>
              <a:gd name="connsiteY88" fmla="*/ 1290320 h 2123440"/>
              <a:gd name="connsiteX89" fmla="*/ 572586 w 5855786"/>
              <a:gd name="connsiteY89" fmla="*/ 1280160 h 2123440"/>
              <a:gd name="connsiteX90" fmla="*/ 694506 w 5855786"/>
              <a:gd name="connsiteY90" fmla="*/ 1259840 h 2123440"/>
              <a:gd name="connsiteX91" fmla="*/ 1039946 w 5855786"/>
              <a:gd name="connsiteY91" fmla="*/ 1249680 h 2123440"/>
              <a:gd name="connsiteX92" fmla="*/ 1192346 w 5855786"/>
              <a:gd name="connsiteY92" fmla="*/ 1229360 h 2123440"/>
              <a:gd name="connsiteX93" fmla="*/ 1263466 w 5855786"/>
              <a:gd name="connsiteY93" fmla="*/ 1219200 h 2123440"/>
              <a:gd name="connsiteX94" fmla="*/ 1314266 w 5855786"/>
              <a:gd name="connsiteY94" fmla="*/ 1209040 h 2123440"/>
              <a:gd name="connsiteX95" fmla="*/ 1426026 w 5855786"/>
              <a:gd name="connsiteY95" fmla="*/ 1198880 h 2123440"/>
              <a:gd name="connsiteX96" fmla="*/ 1527626 w 5855786"/>
              <a:gd name="connsiteY96" fmla="*/ 1178560 h 2123440"/>
              <a:gd name="connsiteX97" fmla="*/ 1578426 w 5855786"/>
              <a:gd name="connsiteY97" fmla="*/ 1168400 h 2123440"/>
              <a:gd name="connsiteX98" fmla="*/ 1639386 w 5855786"/>
              <a:gd name="connsiteY98" fmla="*/ 1158240 h 2123440"/>
              <a:gd name="connsiteX99" fmla="*/ 1740986 w 5855786"/>
              <a:gd name="connsiteY99" fmla="*/ 1137920 h 2123440"/>
              <a:gd name="connsiteX100" fmla="*/ 1852746 w 5855786"/>
              <a:gd name="connsiteY100" fmla="*/ 1127760 h 2123440"/>
              <a:gd name="connsiteX101" fmla="*/ 1893386 w 5855786"/>
              <a:gd name="connsiteY101" fmla="*/ 1117600 h 2123440"/>
              <a:gd name="connsiteX102" fmla="*/ 1994986 w 5855786"/>
              <a:gd name="connsiteY102" fmla="*/ 1107440 h 2123440"/>
              <a:gd name="connsiteX103" fmla="*/ 2045786 w 5855786"/>
              <a:gd name="connsiteY103" fmla="*/ 1087120 h 2123440"/>
              <a:gd name="connsiteX104" fmla="*/ 2208346 w 5855786"/>
              <a:gd name="connsiteY104" fmla="*/ 1066800 h 2123440"/>
              <a:gd name="connsiteX105" fmla="*/ 2370906 w 5855786"/>
              <a:gd name="connsiteY105" fmla="*/ 1046480 h 2123440"/>
              <a:gd name="connsiteX106" fmla="*/ 2452186 w 5855786"/>
              <a:gd name="connsiteY106" fmla="*/ 1036320 h 2123440"/>
              <a:gd name="connsiteX107" fmla="*/ 2604586 w 5855786"/>
              <a:gd name="connsiteY107" fmla="*/ 1016000 h 2123440"/>
              <a:gd name="connsiteX108" fmla="*/ 2685866 w 5855786"/>
              <a:gd name="connsiteY108" fmla="*/ 985520 h 2123440"/>
              <a:gd name="connsiteX109" fmla="*/ 2716346 w 5855786"/>
              <a:gd name="connsiteY109" fmla="*/ 975360 h 2123440"/>
              <a:gd name="connsiteX110" fmla="*/ 2817946 w 5855786"/>
              <a:gd name="connsiteY110" fmla="*/ 934720 h 2123440"/>
              <a:gd name="connsiteX111" fmla="*/ 2848426 w 5855786"/>
              <a:gd name="connsiteY111" fmla="*/ 914400 h 2123440"/>
              <a:gd name="connsiteX112" fmla="*/ 2878906 w 5855786"/>
              <a:gd name="connsiteY112" fmla="*/ 883920 h 2123440"/>
              <a:gd name="connsiteX113" fmla="*/ 2929706 w 5855786"/>
              <a:gd name="connsiteY113" fmla="*/ 853440 h 2123440"/>
              <a:gd name="connsiteX114" fmla="*/ 2970346 w 5855786"/>
              <a:gd name="connsiteY114" fmla="*/ 812800 h 2123440"/>
              <a:gd name="connsiteX115" fmla="*/ 3041466 w 5855786"/>
              <a:gd name="connsiteY115" fmla="*/ 741680 h 2123440"/>
              <a:gd name="connsiteX116" fmla="*/ 3051626 w 5855786"/>
              <a:gd name="connsiteY116" fmla="*/ 711200 h 2123440"/>
              <a:gd name="connsiteX117" fmla="*/ 3102426 w 5855786"/>
              <a:gd name="connsiteY117" fmla="*/ 640080 h 2123440"/>
              <a:gd name="connsiteX118" fmla="*/ 3132906 w 5855786"/>
              <a:gd name="connsiteY118" fmla="*/ 589280 h 2123440"/>
              <a:gd name="connsiteX119" fmla="*/ 3183706 w 5855786"/>
              <a:gd name="connsiteY119" fmla="*/ 518160 h 2123440"/>
              <a:gd name="connsiteX120" fmla="*/ 3224346 w 5855786"/>
              <a:gd name="connsiteY120" fmla="*/ 416560 h 2123440"/>
              <a:gd name="connsiteX121" fmla="*/ 3264986 w 5855786"/>
              <a:gd name="connsiteY121" fmla="*/ 335280 h 2123440"/>
              <a:gd name="connsiteX122" fmla="*/ 3275146 w 5855786"/>
              <a:gd name="connsiteY122" fmla="*/ 304800 h 2123440"/>
              <a:gd name="connsiteX123" fmla="*/ 3315786 w 5855786"/>
              <a:gd name="connsiteY123" fmla="*/ 243840 h 2123440"/>
              <a:gd name="connsiteX124" fmla="*/ 3397066 w 5855786"/>
              <a:gd name="connsiteY124" fmla="*/ 142240 h 2123440"/>
              <a:gd name="connsiteX125" fmla="*/ 3458026 w 5855786"/>
              <a:gd name="connsiteY125" fmla="*/ 101600 h 2123440"/>
              <a:gd name="connsiteX126" fmla="*/ 3508826 w 5855786"/>
              <a:gd name="connsiteY126" fmla="*/ 81280 h 2123440"/>
              <a:gd name="connsiteX127" fmla="*/ 3549466 w 5855786"/>
              <a:gd name="connsiteY127" fmla="*/ 60960 h 2123440"/>
              <a:gd name="connsiteX128" fmla="*/ 3610426 w 5855786"/>
              <a:gd name="connsiteY128" fmla="*/ 40640 h 2123440"/>
              <a:gd name="connsiteX129" fmla="*/ 3640906 w 5855786"/>
              <a:gd name="connsiteY129" fmla="*/ 30480 h 2123440"/>
              <a:gd name="connsiteX130" fmla="*/ 3671386 w 5855786"/>
              <a:gd name="connsiteY130" fmla="*/ 20320 h 212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5855786" h="2123440">
                <a:moveTo>
                  <a:pt x="3590106" y="40640"/>
                </a:moveTo>
                <a:lnTo>
                  <a:pt x="4270826" y="50800"/>
                </a:lnTo>
                <a:cubicBezTo>
                  <a:pt x="4369076" y="52847"/>
                  <a:pt x="4467194" y="60960"/>
                  <a:pt x="4565466" y="60960"/>
                </a:cubicBezTo>
                <a:cubicBezTo>
                  <a:pt x="4775467" y="60960"/>
                  <a:pt x="4985413" y="54187"/>
                  <a:pt x="5195386" y="50800"/>
                </a:cubicBezTo>
                <a:cubicBezTo>
                  <a:pt x="5222486" y="41767"/>
                  <a:pt x="5266276" y="25438"/>
                  <a:pt x="5296986" y="20320"/>
                </a:cubicBezTo>
                <a:cubicBezTo>
                  <a:pt x="5324914" y="15665"/>
                  <a:pt x="5445232" y="2719"/>
                  <a:pt x="5469706" y="0"/>
                </a:cubicBezTo>
                <a:cubicBezTo>
                  <a:pt x="5554373" y="3387"/>
                  <a:pt x="5640053" y="-3332"/>
                  <a:pt x="5723706" y="10160"/>
                </a:cubicBezTo>
                <a:cubicBezTo>
                  <a:pt x="5747816" y="14049"/>
                  <a:pt x="5784666" y="50800"/>
                  <a:pt x="5784666" y="50800"/>
                </a:cubicBezTo>
                <a:cubicBezTo>
                  <a:pt x="5798213" y="71120"/>
                  <a:pt x="5817583" y="88592"/>
                  <a:pt x="5825306" y="111760"/>
                </a:cubicBezTo>
                <a:cubicBezTo>
                  <a:pt x="5828693" y="121920"/>
                  <a:pt x="5832524" y="131942"/>
                  <a:pt x="5835466" y="142240"/>
                </a:cubicBezTo>
                <a:cubicBezTo>
                  <a:pt x="5860981" y="231542"/>
                  <a:pt x="5831426" y="140279"/>
                  <a:pt x="5855786" y="213360"/>
                </a:cubicBezTo>
                <a:cubicBezTo>
                  <a:pt x="5853847" y="238570"/>
                  <a:pt x="5857397" y="332059"/>
                  <a:pt x="5835466" y="375920"/>
                </a:cubicBezTo>
                <a:cubicBezTo>
                  <a:pt x="5830005" y="386842"/>
                  <a:pt x="5824681" y="398772"/>
                  <a:pt x="5815146" y="406400"/>
                </a:cubicBezTo>
                <a:cubicBezTo>
                  <a:pt x="5806783" y="413090"/>
                  <a:pt x="5794245" y="411771"/>
                  <a:pt x="5784666" y="416560"/>
                </a:cubicBezTo>
                <a:cubicBezTo>
                  <a:pt x="5656873" y="480456"/>
                  <a:pt x="5935450" y="369685"/>
                  <a:pt x="5672906" y="457200"/>
                </a:cubicBezTo>
                <a:cubicBezTo>
                  <a:pt x="5629115" y="471797"/>
                  <a:pt x="5618440" y="476221"/>
                  <a:pt x="5561146" y="487680"/>
                </a:cubicBezTo>
                <a:cubicBezTo>
                  <a:pt x="5544213" y="491067"/>
                  <a:pt x="5527203" y="494094"/>
                  <a:pt x="5510346" y="497840"/>
                </a:cubicBezTo>
                <a:cubicBezTo>
                  <a:pt x="5491283" y="502076"/>
                  <a:pt x="5435995" y="517767"/>
                  <a:pt x="5418906" y="518160"/>
                </a:cubicBezTo>
                <a:cubicBezTo>
                  <a:pt x="5141252" y="524543"/>
                  <a:pt x="4863493" y="524933"/>
                  <a:pt x="4585786" y="528320"/>
                </a:cubicBezTo>
                <a:cubicBezTo>
                  <a:pt x="4394344" y="560227"/>
                  <a:pt x="4605656" y="527868"/>
                  <a:pt x="4159066" y="548640"/>
                </a:cubicBezTo>
                <a:cubicBezTo>
                  <a:pt x="4135145" y="549753"/>
                  <a:pt x="4111683" y="555635"/>
                  <a:pt x="4087946" y="558800"/>
                </a:cubicBezTo>
                <a:cubicBezTo>
                  <a:pt x="4060881" y="562409"/>
                  <a:pt x="4033847" y="566371"/>
                  <a:pt x="4006666" y="568960"/>
                </a:cubicBezTo>
                <a:cubicBezTo>
                  <a:pt x="3962708" y="573146"/>
                  <a:pt x="3918613" y="575733"/>
                  <a:pt x="3874586" y="579120"/>
                </a:cubicBezTo>
                <a:cubicBezTo>
                  <a:pt x="3861565" y="582375"/>
                  <a:pt x="3818042" y="592152"/>
                  <a:pt x="3803466" y="599440"/>
                </a:cubicBezTo>
                <a:cubicBezTo>
                  <a:pt x="3792544" y="604901"/>
                  <a:pt x="3784209" y="614950"/>
                  <a:pt x="3772986" y="619760"/>
                </a:cubicBezTo>
                <a:cubicBezTo>
                  <a:pt x="3749968" y="629625"/>
                  <a:pt x="3724109" y="627723"/>
                  <a:pt x="3701866" y="640080"/>
                </a:cubicBezTo>
                <a:cubicBezTo>
                  <a:pt x="3680518" y="651940"/>
                  <a:pt x="3661226" y="667173"/>
                  <a:pt x="3640906" y="680720"/>
                </a:cubicBezTo>
                <a:cubicBezTo>
                  <a:pt x="3630746" y="687493"/>
                  <a:pt x="3619060" y="692406"/>
                  <a:pt x="3610426" y="701040"/>
                </a:cubicBezTo>
                <a:cubicBezTo>
                  <a:pt x="3600266" y="711200"/>
                  <a:pt x="3589144" y="720482"/>
                  <a:pt x="3579946" y="731520"/>
                </a:cubicBezTo>
                <a:cubicBezTo>
                  <a:pt x="3572129" y="740901"/>
                  <a:pt x="3568260" y="753366"/>
                  <a:pt x="3559626" y="762000"/>
                </a:cubicBezTo>
                <a:cubicBezTo>
                  <a:pt x="3550992" y="770634"/>
                  <a:pt x="3539306" y="775547"/>
                  <a:pt x="3529146" y="782320"/>
                </a:cubicBezTo>
                <a:cubicBezTo>
                  <a:pt x="3456535" y="891237"/>
                  <a:pt x="3569613" y="725937"/>
                  <a:pt x="3478346" y="843280"/>
                </a:cubicBezTo>
                <a:cubicBezTo>
                  <a:pt x="3463353" y="862557"/>
                  <a:pt x="3445429" y="881072"/>
                  <a:pt x="3437706" y="904240"/>
                </a:cubicBezTo>
                <a:cubicBezTo>
                  <a:pt x="3434319" y="914400"/>
                  <a:pt x="3433487" y="925809"/>
                  <a:pt x="3427546" y="934720"/>
                </a:cubicBezTo>
                <a:cubicBezTo>
                  <a:pt x="3392481" y="987318"/>
                  <a:pt x="3383478" y="945003"/>
                  <a:pt x="3356426" y="1026160"/>
                </a:cubicBezTo>
                <a:cubicBezTo>
                  <a:pt x="3353039" y="1036320"/>
                  <a:pt x="3350485" y="1046796"/>
                  <a:pt x="3346266" y="1056640"/>
                </a:cubicBezTo>
                <a:cubicBezTo>
                  <a:pt x="3330971" y="1092329"/>
                  <a:pt x="3302389" y="1137081"/>
                  <a:pt x="3285306" y="1168400"/>
                </a:cubicBezTo>
                <a:cubicBezTo>
                  <a:pt x="3278053" y="1181696"/>
                  <a:pt x="3270952" y="1195119"/>
                  <a:pt x="3264986" y="1209040"/>
                </a:cubicBezTo>
                <a:cubicBezTo>
                  <a:pt x="3260767" y="1218884"/>
                  <a:pt x="3259615" y="1229941"/>
                  <a:pt x="3254826" y="1239520"/>
                </a:cubicBezTo>
                <a:cubicBezTo>
                  <a:pt x="3249365" y="1250442"/>
                  <a:pt x="3240564" y="1259398"/>
                  <a:pt x="3234506" y="1270000"/>
                </a:cubicBezTo>
                <a:cubicBezTo>
                  <a:pt x="3226992" y="1283150"/>
                  <a:pt x="3221978" y="1297653"/>
                  <a:pt x="3214186" y="1310640"/>
                </a:cubicBezTo>
                <a:cubicBezTo>
                  <a:pt x="3201621" y="1331581"/>
                  <a:pt x="3181269" y="1348432"/>
                  <a:pt x="3173546" y="1371600"/>
                </a:cubicBezTo>
                <a:cubicBezTo>
                  <a:pt x="3170159" y="1381760"/>
                  <a:pt x="3167818" y="1392330"/>
                  <a:pt x="3163386" y="1402080"/>
                </a:cubicBezTo>
                <a:cubicBezTo>
                  <a:pt x="3150851" y="1429656"/>
                  <a:pt x="3132325" y="1454623"/>
                  <a:pt x="3122746" y="1483360"/>
                </a:cubicBezTo>
                <a:cubicBezTo>
                  <a:pt x="3119359" y="1493520"/>
                  <a:pt x="3118527" y="1504929"/>
                  <a:pt x="3112586" y="1513840"/>
                </a:cubicBezTo>
                <a:cubicBezTo>
                  <a:pt x="3104616" y="1525795"/>
                  <a:pt x="3091304" y="1533282"/>
                  <a:pt x="3082106" y="1544320"/>
                </a:cubicBezTo>
                <a:cubicBezTo>
                  <a:pt x="3074289" y="1553701"/>
                  <a:pt x="3069603" y="1565419"/>
                  <a:pt x="3061786" y="1574800"/>
                </a:cubicBezTo>
                <a:cubicBezTo>
                  <a:pt x="3052588" y="1585838"/>
                  <a:pt x="3040504" y="1594242"/>
                  <a:pt x="3031306" y="1605280"/>
                </a:cubicBezTo>
                <a:cubicBezTo>
                  <a:pt x="3023489" y="1614661"/>
                  <a:pt x="3019620" y="1627126"/>
                  <a:pt x="3010986" y="1635760"/>
                </a:cubicBezTo>
                <a:cubicBezTo>
                  <a:pt x="3002352" y="1644394"/>
                  <a:pt x="2989541" y="1647866"/>
                  <a:pt x="2980506" y="1656080"/>
                </a:cubicBezTo>
                <a:cubicBezTo>
                  <a:pt x="2952155" y="1681854"/>
                  <a:pt x="2926319" y="1710267"/>
                  <a:pt x="2899226" y="1737360"/>
                </a:cubicBezTo>
                <a:lnTo>
                  <a:pt x="2868746" y="1767840"/>
                </a:lnTo>
                <a:cubicBezTo>
                  <a:pt x="2858586" y="1778000"/>
                  <a:pt x="2849761" y="1789699"/>
                  <a:pt x="2838266" y="1798320"/>
                </a:cubicBezTo>
                <a:cubicBezTo>
                  <a:pt x="2824719" y="1808480"/>
                  <a:pt x="2812328" y="1820399"/>
                  <a:pt x="2797626" y="1828800"/>
                </a:cubicBezTo>
                <a:cubicBezTo>
                  <a:pt x="2788327" y="1834113"/>
                  <a:pt x="2777016" y="1834804"/>
                  <a:pt x="2767146" y="1838960"/>
                </a:cubicBezTo>
                <a:cubicBezTo>
                  <a:pt x="2712635" y="1861912"/>
                  <a:pt x="2660696" y="1891377"/>
                  <a:pt x="2604586" y="1910080"/>
                </a:cubicBezTo>
                <a:cubicBezTo>
                  <a:pt x="2594426" y="1913467"/>
                  <a:pt x="2583685" y="1915451"/>
                  <a:pt x="2574106" y="1920240"/>
                </a:cubicBezTo>
                <a:cubicBezTo>
                  <a:pt x="2563184" y="1925701"/>
                  <a:pt x="2554713" y="1935443"/>
                  <a:pt x="2543626" y="1940560"/>
                </a:cubicBezTo>
                <a:cubicBezTo>
                  <a:pt x="2510508" y="1955845"/>
                  <a:pt x="2475079" y="1965775"/>
                  <a:pt x="2442026" y="1981200"/>
                </a:cubicBezTo>
                <a:cubicBezTo>
                  <a:pt x="2395572" y="2002879"/>
                  <a:pt x="2391104" y="2021140"/>
                  <a:pt x="2340426" y="2032000"/>
                </a:cubicBezTo>
                <a:cubicBezTo>
                  <a:pt x="2310439" y="2038426"/>
                  <a:pt x="2279444" y="2038577"/>
                  <a:pt x="2248986" y="2042160"/>
                </a:cubicBezTo>
                <a:lnTo>
                  <a:pt x="2167706" y="2052320"/>
                </a:lnTo>
                <a:cubicBezTo>
                  <a:pt x="1994637" y="2075396"/>
                  <a:pt x="2150417" y="2062204"/>
                  <a:pt x="1812106" y="2092960"/>
                </a:cubicBezTo>
                <a:cubicBezTo>
                  <a:pt x="1758037" y="2097875"/>
                  <a:pt x="1703733" y="2099733"/>
                  <a:pt x="1649546" y="2103120"/>
                </a:cubicBezTo>
                <a:cubicBezTo>
                  <a:pt x="1619213" y="2108176"/>
                  <a:pt x="1532736" y="2123440"/>
                  <a:pt x="1507306" y="2123440"/>
                </a:cubicBezTo>
                <a:cubicBezTo>
                  <a:pt x="1314236" y="2123440"/>
                  <a:pt x="1121226" y="2116667"/>
                  <a:pt x="928186" y="2113280"/>
                </a:cubicBezTo>
                <a:cubicBezTo>
                  <a:pt x="845265" y="2092550"/>
                  <a:pt x="933774" y="2115781"/>
                  <a:pt x="826586" y="2082800"/>
                </a:cubicBezTo>
                <a:cubicBezTo>
                  <a:pt x="803021" y="2075549"/>
                  <a:pt x="779173" y="2069253"/>
                  <a:pt x="755466" y="2062480"/>
                </a:cubicBezTo>
                <a:cubicBezTo>
                  <a:pt x="735146" y="2048933"/>
                  <a:pt x="716349" y="2032762"/>
                  <a:pt x="694506" y="2021840"/>
                </a:cubicBezTo>
                <a:cubicBezTo>
                  <a:pt x="682017" y="2015595"/>
                  <a:pt x="666941" y="2016583"/>
                  <a:pt x="653866" y="2011680"/>
                </a:cubicBezTo>
                <a:cubicBezTo>
                  <a:pt x="639685" y="2006362"/>
                  <a:pt x="627819" y="1995414"/>
                  <a:pt x="613226" y="1991360"/>
                </a:cubicBezTo>
                <a:cubicBezTo>
                  <a:pt x="566505" y="1978382"/>
                  <a:pt x="518028" y="1972640"/>
                  <a:pt x="470986" y="1960880"/>
                </a:cubicBezTo>
                <a:cubicBezTo>
                  <a:pt x="457439" y="1957493"/>
                  <a:pt x="443772" y="1954556"/>
                  <a:pt x="430346" y="1950720"/>
                </a:cubicBezTo>
                <a:cubicBezTo>
                  <a:pt x="396525" y="1941057"/>
                  <a:pt x="397340" y="1936752"/>
                  <a:pt x="359226" y="1930400"/>
                </a:cubicBezTo>
                <a:cubicBezTo>
                  <a:pt x="332293" y="1925911"/>
                  <a:pt x="304879" y="1924729"/>
                  <a:pt x="277946" y="1920240"/>
                </a:cubicBezTo>
                <a:cubicBezTo>
                  <a:pt x="264172" y="1917944"/>
                  <a:pt x="250998" y="1912818"/>
                  <a:pt x="237306" y="1910080"/>
                </a:cubicBezTo>
                <a:cubicBezTo>
                  <a:pt x="217106" y="1906040"/>
                  <a:pt x="196666" y="1903307"/>
                  <a:pt x="176346" y="1899920"/>
                </a:cubicBezTo>
                <a:cubicBezTo>
                  <a:pt x="156026" y="1886373"/>
                  <a:pt x="130039" y="1878817"/>
                  <a:pt x="115386" y="1859280"/>
                </a:cubicBezTo>
                <a:cubicBezTo>
                  <a:pt x="105226" y="1845733"/>
                  <a:pt x="94299" y="1832729"/>
                  <a:pt x="84906" y="1818640"/>
                </a:cubicBezTo>
                <a:cubicBezTo>
                  <a:pt x="73952" y="1802209"/>
                  <a:pt x="66274" y="1783638"/>
                  <a:pt x="54426" y="1767840"/>
                </a:cubicBezTo>
                <a:cubicBezTo>
                  <a:pt x="45805" y="1756345"/>
                  <a:pt x="34106" y="1747520"/>
                  <a:pt x="23946" y="1737360"/>
                </a:cubicBezTo>
                <a:cubicBezTo>
                  <a:pt x="20559" y="1727200"/>
                  <a:pt x="16728" y="1717178"/>
                  <a:pt x="13786" y="1706880"/>
                </a:cubicBezTo>
                <a:cubicBezTo>
                  <a:pt x="-9681" y="1624744"/>
                  <a:pt x="-1130" y="1618898"/>
                  <a:pt x="23946" y="1493520"/>
                </a:cubicBezTo>
                <a:cubicBezTo>
                  <a:pt x="32560" y="1450450"/>
                  <a:pt x="142517" y="1403754"/>
                  <a:pt x="145866" y="1402080"/>
                </a:cubicBezTo>
                <a:cubicBezTo>
                  <a:pt x="159413" y="1395307"/>
                  <a:pt x="172666" y="1387911"/>
                  <a:pt x="186506" y="1381760"/>
                </a:cubicBezTo>
                <a:cubicBezTo>
                  <a:pt x="203172" y="1374353"/>
                  <a:pt x="221363" y="1370297"/>
                  <a:pt x="237306" y="1361440"/>
                </a:cubicBezTo>
                <a:cubicBezTo>
                  <a:pt x="252108" y="1353216"/>
                  <a:pt x="263244" y="1339361"/>
                  <a:pt x="277946" y="1330960"/>
                </a:cubicBezTo>
                <a:cubicBezTo>
                  <a:pt x="287245" y="1325647"/>
                  <a:pt x="298094" y="1323618"/>
                  <a:pt x="308426" y="1320800"/>
                </a:cubicBezTo>
                <a:cubicBezTo>
                  <a:pt x="418138" y="1290879"/>
                  <a:pt x="384640" y="1300870"/>
                  <a:pt x="521786" y="1290320"/>
                </a:cubicBezTo>
                <a:cubicBezTo>
                  <a:pt x="538719" y="1286933"/>
                  <a:pt x="555729" y="1283906"/>
                  <a:pt x="572586" y="1280160"/>
                </a:cubicBezTo>
                <a:cubicBezTo>
                  <a:pt x="628832" y="1267661"/>
                  <a:pt x="620650" y="1263357"/>
                  <a:pt x="694506" y="1259840"/>
                </a:cubicBezTo>
                <a:cubicBezTo>
                  <a:pt x="809572" y="1254361"/>
                  <a:pt x="924799" y="1253067"/>
                  <a:pt x="1039946" y="1249680"/>
                </a:cubicBezTo>
                <a:cubicBezTo>
                  <a:pt x="1192596" y="1232719"/>
                  <a:pt x="1073773" y="1247602"/>
                  <a:pt x="1192346" y="1229360"/>
                </a:cubicBezTo>
                <a:cubicBezTo>
                  <a:pt x="1216015" y="1225719"/>
                  <a:pt x="1239844" y="1223137"/>
                  <a:pt x="1263466" y="1219200"/>
                </a:cubicBezTo>
                <a:cubicBezTo>
                  <a:pt x="1280500" y="1216361"/>
                  <a:pt x="1297131" y="1211182"/>
                  <a:pt x="1314266" y="1209040"/>
                </a:cubicBezTo>
                <a:cubicBezTo>
                  <a:pt x="1351384" y="1204400"/>
                  <a:pt x="1388773" y="1202267"/>
                  <a:pt x="1426026" y="1198880"/>
                </a:cubicBezTo>
                <a:lnTo>
                  <a:pt x="1527626" y="1178560"/>
                </a:lnTo>
                <a:cubicBezTo>
                  <a:pt x="1544559" y="1175173"/>
                  <a:pt x="1561392" y="1171239"/>
                  <a:pt x="1578426" y="1168400"/>
                </a:cubicBezTo>
                <a:cubicBezTo>
                  <a:pt x="1598746" y="1165013"/>
                  <a:pt x="1619139" y="1162036"/>
                  <a:pt x="1639386" y="1158240"/>
                </a:cubicBezTo>
                <a:cubicBezTo>
                  <a:pt x="1673332" y="1151875"/>
                  <a:pt x="1706796" y="1142804"/>
                  <a:pt x="1740986" y="1137920"/>
                </a:cubicBezTo>
                <a:cubicBezTo>
                  <a:pt x="1778017" y="1132630"/>
                  <a:pt x="1815493" y="1131147"/>
                  <a:pt x="1852746" y="1127760"/>
                </a:cubicBezTo>
                <a:cubicBezTo>
                  <a:pt x="1866293" y="1124373"/>
                  <a:pt x="1879563" y="1119575"/>
                  <a:pt x="1893386" y="1117600"/>
                </a:cubicBezTo>
                <a:cubicBezTo>
                  <a:pt x="1927080" y="1112787"/>
                  <a:pt x="1961611" y="1114115"/>
                  <a:pt x="1994986" y="1107440"/>
                </a:cubicBezTo>
                <a:cubicBezTo>
                  <a:pt x="2012870" y="1103863"/>
                  <a:pt x="2028093" y="1091543"/>
                  <a:pt x="2045786" y="1087120"/>
                </a:cubicBezTo>
                <a:cubicBezTo>
                  <a:pt x="2069782" y="1081121"/>
                  <a:pt x="2192333" y="1068722"/>
                  <a:pt x="2208346" y="1066800"/>
                </a:cubicBezTo>
                <a:lnTo>
                  <a:pt x="2370906" y="1046480"/>
                </a:lnTo>
                <a:lnTo>
                  <a:pt x="2452186" y="1036320"/>
                </a:lnTo>
                <a:cubicBezTo>
                  <a:pt x="2550336" y="1022299"/>
                  <a:pt x="2499544" y="1029130"/>
                  <a:pt x="2604586" y="1016000"/>
                </a:cubicBezTo>
                <a:cubicBezTo>
                  <a:pt x="2673770" y="992939"/>
                  <a:pt x="2588676" y="1021966"/>
                  <a:pt x="2685866" y="985520"/>
                </a:cubicBezTo>
                <a:cubicBezTo>
                  <a:pt x="2695894" y="981760"/>
                  <a:pt x="2706350" y="979205"/>
                  <a:pt x="2716346" y="975360"/>
                </a:cubicBezTo>
                <a:cubicBezTo>
                  <a:pt x="2750390" y="962266"/>
                  <a:pt x="2787597" y="954953"/>
                  <a:pt x="2817946" y="934720"/>
                </a:cubicBezTo>
                <a:cubicBezTo>
                  <a:pt x="2828106" y="927947"/>
                  <a:pt x="2839045" y="922217"/>
                  <a:pt x="2848426" y="914400"/>
                </a:cubicBezTo>
                <a:cubicBezTo>
                  <a:pt x="2859464" y="905202"/>
                  <a:pt x="2867411" y="892541"/>
                  <a:pt x="2878906" y="883920"/>
                </a:cubicBezTo>
                <a:cubicBezTo>
                  <a:pt x="2894704" y="872072"/>
                  <a:pt x="2914118" y="865564"/>
                  <a:pt x="2929706" y="853440"/>
                </a:cubicBezTo>
                <a:cubicBezTo>
                  <a:pt x="2944828" y="841678"/>
                  <a:pt x="2955928" y="825416"/>
                  <a:pt x="2970346" y="812800"/>
                </a:cubicBezTo>
                <a:cubicBezTo>
                  <a:pt x="3039311" y="752456"/>
                  <a:pt x="2986048" y="815571"/>
                  <a:pt x="3041466" y="741680"/>
                </a:cubicBezTo>
                <a:cubicBezTo>
                  <a:pt x="3044853" y="731520"/>
                  <a:pt x="3046837" y="720779"/>
                  <a:pt x="3051626" y="711200"/>
                </a:cubicBezTo>
                <a:cubicBezTo>
                  <a:pt x="3060714" y="693025"/>
                  <a:pt x="3093222" y="653886"/>
                  <a:pt x="3102426" y="640080"/>
                </a:cubicBezTo>
                <a:cubicBezTo>
                  <a:pt x="3113380" y="623649"/>
                  <a:pt x="3121952" y="605711"/>
                  <a:pt x="3132906" y="589280"/>
                </a:cubicBezTo>
                <a:cubicBezTo>
                  <a:pt x="3154712" y="556570"/>
                  <a:pt x="3165531" y="549966"/>
                  <a:pt x="3183706" y="518160"/>
                </a:cubicBezTo>
                <a:cubicBezTo>
                  <a:pt x="3254726" y="393874"/>
                  <a:pt x="3141082" y="583088"/>
                  <a:pt x="3224346" y="416560"/>
                </a:cubicBezTo>
                <a:cubicBezTo>
                  <a:pt x="3237893" y="389467"/>
                  <a:pt x="3255407" y="364017"/>
                  <a:pt x="3264986" y="335280"/>
                </a:cubicBezTo>
                <a:cubicBezTo>
                  <a:pt x="3268373" y="325120"/>
                  <a:pt x="3269945" y="314162"/>
                  <a:pt x="3275146" y="304800"/>
                </a:cubicBezTo>
                <a:cubicBezTo>
                  <a:pt x="3287006" y="283452"/>
                  <a:pt x="3304864" y="265683"/>
                  <a:pt x="3315786" y="243840"/>
                </a:cubicBezTo>
                <a:cubicBezTo>
                  <a:pt x="3339514" y="196384"/>
                  <a:pt x="3343314" y="178075"/>
                  <a:pt x="3397066" y="142240"/>
                </a:cubicBezTo>
                <a:cubicBezTo>
                  <a:pt x="3417386" y="128693"/>
                  <a:pt x="3435351" y="110670"/>
                  <a:pt x="3458026" y="101600"/>
                </a:cubicBezTo>
                <a:cubicBezTo>
                  <a:pt x="3474959" y="94827"/>
                  <a:pt x="3492160" y="88687"/>
                  <a:pt x="3508826" y="81280"/>
                </a:cubicBezTo>
                <a:cubicBezTo>
                  <a:pt x="3522666" y="75129"/>
                  <a:pt x="3535404" y="66585"/>
                  <a:pt x="3549466" y="60960"/>
                </a:cubicBezTo>
                <a:cubicBezTo>
                  <a:pt x="3569353" y="53005"/>
                  <a:pt x="3590106" y="47413"/>
                  <a:pt x="3610426" y="40640"/>
                </a:cubicBezTo>
                <a:lnTo>
                  <a:pt x="3640906" y="30480"/>
                </a:lnTo>
                <a:lnTo>
                  <a:pt x="3671386" y="20320"/>
                </a:ln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95B9FE64-FFB9-49ED-92CC-5721BB2A5860}"/>
              </a:ext>
            </a:extLst>
          </p:cNvPr>
          <p:cNvSpPr txBox="1"/>
          <p:nvPr/>
        </p:nvSpPr>
        <p:spPr>
          <a:xfrm>
            <a:off x="4626310" y="3729009"/>
            <a:ext cx="2095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Search frontier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OPEN</a:t>
            </a:r>
            <a:endParaRPr lang="ru-RU" sz="2400" dirty="0">
              <a:solidFill>
                <a:srgbClr val="00B0F0"/>
              </a:solidFill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xmlns="" id="{134B989E-6492-4E53-B7AA-29D46CBF7938}"/>
              </a:ext>
            </a:extLst>
          </p:cNvPr>
          <p:cNvSpPr/>
          <p:nvPr/>
        </p:nvSpPr>
        <p:spPr>
          <a:xfrm>
            <a:off x="2336800" y="1737360"/>
            <a:ext cx="3048000" cy="1645920"/>
          </a:xfrm>
          <a:custGeom>
            <a:avLst/>
            <a:gdLst>
              <a:gd name="connsiteX0" fmla="*/ 30480 w 3048000"/>
              <a:gd name="connsiteY0" fmla="*/ 1584960 h 1645920"/>
              <a:gd name="connsiteX1" fmla="*/ 162560 w 3048000"/>
              <a:gd name="connsiteY1" fmla="*/ 1605280 h 1645920"/>
              <a:gd name="connsiteX2" fmla="*/ 223520 w 3048000"/>
              <a:gd name="connsiteY2" fmla="*/ 1625600 h 1645920"/>
              <a:gd name="connsiteX3" fmla="*/ 355600 w 3048000"/>
              <a:gd name="connsiteY3" fmla="*/ 1645920 h 1645920"/>
              <a:gd name="connsiteX4" fmla="*/ 782320 w 3048000"/>
              <a:gd name="connsiteY4" fmla="*/ 1635760 h 1645920"/>
              <a:gd name="connsiteX5" fmla="*/ 843280 w 3048000"/>
              <a:gd name="connsiteY5" fmla="*/ 1615440 h 1645920"/>
              <a:gd name="connsiteX6" fmla="*/ 975360 w 3048000"/>
              <a:gd name="connsiteY6" fmla="*/ 1574800 h 1645920"/>
              <a:gd name="connsiteX7" fmla="*/ 1026160 w 3048000"/>
              <a:gd name="connsiteY7" fmla="*/ 1554480 h 1645920"/>
              <a:gd name="connsiteX8" fmla="*/ 1076960 w 3048000"/>
              <a:gd name="connsiteY8" fmla="*/ 1524000 h 1645920"/>
              <a:gd name="connsiteX9" fmla="*/ 1148080 w 3048000"/>
              <a:gd name="connsiteY9" fmla="*/ 1503680 h 1645920"/>
              <a:gd name="connsiteX10" fmla="*/ 1239520 w 3048000"/>
              <a:gd name="connsiteY10" fmla="*/ 1452880 h 1645920"/>
              <a:gd name="connsiteX11" fmla="*/ 1270000 w 3048000"/>
              <a:gd name="connsiteY11" fmla="*/ 1442720 h 1645920"/>
              <a:gd name="connsiteX12" fmla="*/ 1320800 w 3048000"/>
              <a:gd name="connsiteY12" fmla="*/ 1412240 h 1645920"/>
              <a:gd name="connsiteX13" fmla="*/ 1402080 w 3048000"/>
              <a:gd name="connsiteY13" fmla="*/ 1371600 h 1645920"/>
              <a:gd name="connsiteX14" fmla="*/ 1432560 w 3048000"/>
              <a:gd name="connsiteY14" fmla="*/ 1351280 h 1645920"/>
              <a:gd name="connsiteX15" fmla="*/ 1473200 w 3048000"/>
              <a:gd name="connsiteY15" fmla="*/ 1341120 h 1645920"/>
              <a:gd name="connsiteX16" fmla="*/ 1513840 w 3048000"/>
              <a:gd name="connsiteY16" fmla="*/ 1310640 h 1645920"/>
              <a:gd name="connsiteX17" fmla="*/ 1635760 w 3048000"/>
              <a:gd name="connsiteY17" fmla="*/ 1239520 h 1645920"/>
              <a:gd name="connsiteX18" fmla="*/ 1666240 w 3048000"/>
              <a:gd name="connsiteY18" fmla="*/ 1219200 h 1645920"/>
              <a:gd name="connsiteX19" fmla="*/ 1696720 w 3048000"/>
              <a:gd name="connsiteY19" fmla="*/ 1188720 h 1645920"/>
              <a:gd name="connsiteX20" fmla="*/ 1757680 w 3048000"/>
              <a:gd name="connsiteY20" fmla="*/ 1148080 h 1645920"/>
              <a:gd name="connsiteX21" fmla="*/ 1798320 w 3048000"/>
              <a:gd name="connsiteY21" fmla="*/ 1117600 h 1645920"/>
              <a:gd name="connsiteX22" fmla="*/ 1828800 w 3048000"/>
              <a:gd name="connsiteY22" fmla="*/ 1107440 h 1645920"/>
              <a:gd name="connsiteX23" fmla="*/ 1859280 w 3048000"/>
              <a:gd name="connsiteY23" fmla="*/ 1087120 h 1645920"/>
              <a:gd name="connsiteX24" fmla="*/ 1920240 w 3048000"/>
              <a:gd name="connsiteY24" fmla="*/ 1066800 h 1645920"/>
              <a:gd name="connsiteX25" fmla="*/ 1981200 w 3048000"/>
              <a:gd name="connsiteY25" fmla="*/ 1036320 h 1645920"/>
              <a:gd name="connsiteX26" fmla="*/ 2011680 w 3048000"/>
              <a:gd name="connsiteY26" fmla="*/ 1016000 h 1645920"/>
              <a:gd name="connsiteX27" fmla="*/ 2072640 w 3048000"/>
              <a:gd name="connsiteY27" fmla="*/ 995680 h 1645920"/>
              <a:gd name="connsiteX28" fmla="*/ 2103120 w 3048000"/>
              <a:gd name="connsiteY28" fmla="*/ 975360 h 1645920"/>
              <a:gd name="connsiteX29" fmla="*/ 2133600 w 3048000"/>
              <a:gd name="connsiteY29" fmla="*/ 965200 h 1645920"/>
              <a:gd name="connsiteX30" fmla="*/ 2194560 w 3048000"/>
              <a:gd name="connsiteY30" fmla="*/ 924560 h 1645920"/>
              <a:gd name="connsiteX31" fmla="*/ 2225040 w 3048000"/>
              <a:gd name="connsiteY31" fmla="*/ 904240 h 1645920"/>
              <a:gd name="connsiteX32" fmla="*/ 2286000 w 3048000"/>
              <a:gd name="connsiteY32" fmla="*/ 873760 h 1645920"/>
              <a:gd name="connsiteX33" fmla="*/ 2316480 w 3048000"/>
              <a:gd name="connsiteY33" fmla="*/ 863600 h 1645920"/>
              <a:gd name="connsiteX34" fmla="*/ 2346960 w 3048000"/>
              <a:gd name="connsiteY34" fmla="*/ 843280 h 1645920"/>
              <a:gd name="connsiteX35" fmla="*/ 2407920 w 3048000"/>
              <a:gd name="connsiteY35" fmla="*/ 822960 h 1645920"/>
              <a:gd name="connsiteX36" fmla="*/ 2438400 w 3048000"/>
              <a:gd name="connsiteY36" fmla="*/ 802640 h 1645920"/>
              <a:gd name="connsiteX37" fmla="*/ 2468880 w 3048000"/>
              <a:gd name="connsiteY37" fmla="*/ 792480 h 1645920"/>
              <a:gd name="connsiteX38" fmla="*/ 2570480 w 3048000"/>
              <a:gd name="connsiteY38" fmla="*/ 731520 h 1645920"/>
              <a:gd name="connsiteX39" fmla="*/ 2611120 w 3048000"/>
              <a:gd name="connsiteY39" fmla="*/ 721360 h 1645920"/>
              <a:gd name="connsiteX40" fmla="*/ 2712720 w 3048000"/>
              <a:gd name="connsiteY40" fmla="*/ 670560 h 1645920"/>
              <a:gd name="connsiteX41" fmla="*/ 2773680 w 3048000"/>
              <a:gd name="connsiteY41" fmla="*/ 629920 h 1645920"/>
              <a:gd name="connsiteX42" fmla="*/ 2834640 w 3048000"/>
              <a:gd name="connsiteY42" fmla="*/ 609600 h 1645920"/>
              <a:gd name="connsiteX43" fmla="*/ 2895600 w 3048000"/>
              <a:gd name="connsiteY43" fmla="*/ 568960 h 1645920"/>
              <a:gd name="connsiteX44" fmla="*/ 2926080 w 3048000"/>
              <a:gd name="connsiteY44" fmla="*/ 548640 h 1645920"/>
              <a:gd name="connsiteX45" fmla="*/ 2976880 w 3048000"/>
              <a:gd name="connsiteY45" fmla="*/ 497840 h 1645920"/>
              <a:gd name="connsiteX46" fmla="*/ 2997200 w 3048000"/>
              <a:gd name="connsiteY46" fmla="*/ 467360 h 1645920"/>
              <a:gd name="connsiteX47" fmla="*/ 3027680 w 3048000"/>
              <a:gd name="connsiteY47" fmla="*/ 436880 h 1645920"/>
              <a:gd name="connsiteX48" fmla="*/ 3048000 w 3048000"/>
              <a:gd name="connsiteY48" fmla="*/ 345440 h 1645920"/>
              <a:gd name="connsiteX49" fmla="*/ 3037840 w 3048000"/>
              <a:gd name="connsiteY49" fmla="*/ 132080 h 1645920"/>
              <a:gd name="connsiteX50" fmla="*/ 2987040 w 3048000"/>
              <a:gd name="connsiteY50" fmla="*/ 91440 h 1645920"/>
              <a:gd name="connsiteX51" fmla="*/ 2956560 w 3048000"/>
              <a:gd name="connsiteY51" fmla="*/ 71120 h 1645920"/>
              <a:gd name="connsiteX52" fmla="*/ 2926080 w 3048000"/>
              <a:gd name="connsiteY52" fmla="*/ 60960 h 1645920"/>
              <a:gd name="connsiteX53" fmla="*/ 2885440 w 3048000"/>
              <a:gd name="connsiteY53" fmla="*/ 40640 h 1645920"/>
              <a:gd name="connsiteX54" fmla="*/ 2804160 w 3048000"/>
              <a:gd name="connsiteY54" fmla="*/ 20320 h 1645920"/>
              <a:gd name="connsiteX55" fmla="*/ 2773680 w 3048000"/>
              <a:gd name="connsiteY55" fmla="*/ 10160 h 1645920"/>
              <a:gd name="connsiteX56" fmla="*/ 2702560 w 3048000"/>
              <a:gd name="connsiteY56" fmla="*/ 0 h 1645920"/>
              <a:gd name="connsiteX57" fmla="*/ 2296160 w 3048000"/>
              <a:gd name="connsiteY57" fmla="*/ 10160 h 1645920"/>
              <a:gd name="connsiteX58" fmla="*/ 2255520 w 3048000"/>
              <a:gd name="connsiteY58" fmla="*/ 20320 h 1645920"/>
              <a:gd name="connsiteX59" fmla="*/ 2082800 w 3048000"/>
              <a:gd name="connsiteY59" fmla="*/ 50800 h 1645920"/>
              <a:gd name="connsiteX60" fmla="*/ 2042160 w 3048000"/>
              <a:gd name="connsiteY60" fmla="*/ 60960 h 1645920"/>
              <a:gd name="connsiteX61" fmla="*/ 2001520 w 3048000"/>
              <a:gd name="connsiteY61" fmla="*/ 81280 h 1645920"/>
              <a:gd name="connsiteX62" fmla="*/ 1818640 w 3048000"/>
              <a:gd name="connsiteY62" fmla="*/ 111760 h 1645920"/>
              <a:gd name="connsiteX63" fmla="*/ 1747520 w 3048000"/>
              <a:gd name="connsiteY63" fmla="*/ 121920 h 1645920"/>
              <a:gd name="connsiteX64" fmla="*/ 1666240 w 3048000"/>
              <a:gd name="connsiteY64" fmla="*/ 132080 h 1645920"/>
              <a:gd name="connsiteX65" fmla="*/ 1584960 w 3048000"/>
              <a:gd name="connsiteY65" fmla="*/ 152400 h 1645920"/>
              <a:gd name="connsiteX66" fmla="*/ 1513840 w 3048000"/>
              <a:gd name="connsiteY66" fmla="*/ 162560 h 1645920"/>
              <a:gd name="connsiteX67" fmla="*/ 1412240 w 3048000"/>
              <a:gd name="connsiteY67" fmla="*/ 182880 h 1645920"/>
              <a:gd name="connsiteX68" fmla="*/ 1310640 w 3048000"/>
              <a:gd name="connsiteY68" fmla="*/ 193040 h 1645920"/>
              <a:gd name="connsiteX69" fmla="*/ 1239520 w 3048000"/>
              <a:gd name="connsiteY69" fmla="*/ 213360 h 1645920"/>
              <a:gd name="connsiteX70" fmla="*/ 1178560 w 3048000"/>
              <a:gd name="connsiteY70" fmla="*/ 233680 h 1645920"/>
              <a:gd name="connsiteX71" fmla="*/ 1056640 w 3048000"/>
              <a:gd name="connsiteY71" fmla="*/ 243840 h 1645920"/>
              <a:gd name="connsiteX72" fmla="*/ 995680 w 3048000"/>
              <a:gd name="connsiteY72" fmla="*/ 264160 h 1645920"/>
              <a:gd name="connsiteX73" fmla="*/ 955040 w 3048000"/>
              <a:gd name="connsiteY73" fmla="*/ 274320 h 1645920"/>
              <a:gd name="connsiteX74" fmla="*/ 894080 w 3048000"/>
              <a:gd name="connsiteY74" fmla="*/ 294640 h 1645920"/>
              <a:gd name="connsiteX75" fmla="*/ 853440 w 3048000"/>
              <a:gd name="connsiteY75" fmla="*/ 304800 h 1645920"/>
              <a:gd name="connsiteX76" fmla="*/ 792480 w 3048000"/>
              <a:gd name="connsiteY76" fmla="*/ 335280 h 1645920"/>
              <a:gd name="connsiteX77" fmla="*/ 762000 w 3048000"/>
              <a:gd name="connsiteY77" fmla="*/ 355600 h 1645920"/>
              <a:gd name="connsiteX78" fmla="*/ 670560 w 3048000"/>
              <a:gd name="connsiteY78" fmla="*/ 386080 h 1645920"/>
              <a:gd name="connsiteX79" fmla="*/ 640080 w 3048000"/>
              <a:gd name="connsiteY79" fmla="*/ 396240 h 1645920"/>
              <a:gd name="connsiteX80" fmla="*/ 579120 w 3048000"/>
              <a:gd name="connsiteY80" fmla="*/ 426720 h 1645920"/>
              <a:gd name="connsiteX81" fmla="*/ 548640 w 3048000"/>
              <a:gd name="connsiteY81" fmla="*/ 447040 h 1645920"/>
              <a:gd name="connsiteX82" fmla="*/ 528320 w 3048000"/>
              <a:gd name="connsiteY82" fmla="*/ 477520 h 1645920"/>
              <a:gd name="connsiteX83" fmla="*/ 457200 w 3048000"/>
              <a:gd name="connsiteY83" fmla="*/ 528320 h 1645920"/>
              <a:gd name="connsiteX84" fmla="*/ 426720 w 3048000"/>
              <a:gd name="connsiteY84" fmla="*/ 558800 h 1645920"/>
              <a:gd name="connsiteX85" fmla="*/ 365760 w 3048000"/>
              <a:gd name="connsiteY85" fmla="*/ 650240 h 1645920"/>
              <a:gd name="connsiteX86" fmla="*/ 335280 w 3048000"/>
              <a:gd name="connsiteY86" fmla="*/ 690880 h 1645920"/>
              <a:gd name="connsiteX87" fmla="*/ 294640 w 3048000"/>
              <a:gd name="connsiteY87" fmla="*/ 772160 h 1645920"/>
              <a:gd name="connsiteX88" fmla="*/ 274320 w 3048000"/>
              <a:gd name="connsiteY88" fmla="*/ 812800 h 1645920"/>
              <a:gd name="connsiteX89" fmla="*/ 213360 w 3048000"/>
              <a:gd name="connsiteY89" fmla="*/ 873760 h 1645920"/>
              <a:gd name="connsiteX90" fmla="*/ 193040 w 3048000"/>
              <a:gd name="connsiteY90" fmla="*/ 904240 h 1645920"/>
              <a:gd name="connsiteX91" fmla="*/ 162560 w 3048000"/>
              <a:gd name="connsiteY91" fmla="*/ 944880 h 1645920"/>
              <a:gd name="connsiteX92" fmla="*/ 142240 w 3048000"/>
              <a:gd name="connsiteY92" fmla="*/ 975360 h 1645920"/>
              <a:gd name="connsiteX93" fmla="*/ 121920 w 3048000"/>
              <a:gd name="connsiteY93" fmla="*/ 1036320 h 1645920"/>
              <a:gd name="connsiteX94" fmla="*/ 81280 w 3048000"/>
              <a:gd name="connsiteY94" fmla="*/ 1097280 h 1645920"/>
              <a:gd name="connsiteX95" fmla="*/ 30480 w 3048000"/>
              <a:gd name="connsiteY95" fmla="*/ 1188720 h 1645920"/>
              <a:gd name="connsiteX96" fmla="*/ 10160 w 3048000"/>
              <a:gd name="connsiteY96" fmla="*/ 1330960 h 1645920"/>
              <a:gd name="connsiteX97" fmla="*/ 0 w 3048000"/>
              <a:gd name="connsiteY97" fmla="*/ 1371600 h 1645920"/>
              <a:gd name="connsiteX98" fmla="*/ 10160 w 3048000"/>
              <a:gd name="connsiteY98" fmla="*/ 1473200 h 1645920"/>
              <a:gd name="connsiteX99" fmla="*/ 40640 w 3048000"/>
              <a:gd name="connsiteY99" fmla="*/ 1493520 h 1645920"/>
              <a:gd name="connsiteX100" fmla="*/ 91440 w 3048000"/>
              <a:gd name="connsiteY100" fmla="*/ 1554480 h 1645920"/>
              <a:gd name="connsiteX101" fmla="*/ 91440 w 3048000"/>
              <a:gd name="connsiteY101" fmla="*/ 156464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048000" h="1645920">
                <a:moveTo>
                  <a:pt x="30480" y="1584960"/>
                </a:moveTo>
                <a:cubicBezTo>
                  <a:pt x="68511" y="1589714"/>
                  <a:pt x="123176" y="1594539"/>
                  <a:pt x="162560" y="1605280"/>
                </a:cubicBezTo>
                <a:cubicBezTo>
                  <a:pt x="183224" y="1610916"/>
                  <a:pt x="202316" y="1622571"/>
                  <a:pt x="223520" y="1625600"/>
                </a:cubicBezTo>
                <a:cubicBezTo>
                  <a:pt x="315033" y="1638673"/>
                  <a:pt x="271018" y="1631823"/>
                  <a:pt x="355600" y="1645920"/>
                </a:cubicBezTo>
                <a:cubicBezTo>
                  <a:pt x="497840" y="1642533"/>
                  <a:pt x="640317" y="1644635"/>
                  <a:pt x="782320" y="1635760"/>
                </a:cubicBezTo>
                <a:cubicBezTo>
                  <a:pt x="803697" y="1634424"/>
                  <a:pt x="822808" y="1621739"/>
                  <a:pt x="843280" y="1615440"/>
                </a:cubicBezTo>
                <a:cubicBezTo>
                  <a:pt x="918433" y="1592316"/>
                  <a:pt x="905398" y="1600241"/>
                  <a:pt x="975360" y="1574800"/>
                </a:cubicBezTo>
                <a:cubicBezTo>
                  <a:pt x="992500" y="1568567"/>
                  <a:pt x="1009848" y="1562636"/>
                  <a:pt x="1026160" y="1554480"/>
                </a:cubicBezTo>
                <a:cubicBezTo>
                  <a:pt x="1043823" y="1545649"/>
                  <a:pt x="1058732" y="1531595"/>
                  <a:pt x="1076960" y="1524000"/>
                </a:cubicBezTo>
                <a:cubicBezTo>
                  <a:pt x="1099719" y="1514517"/>
                  <a:pt x="1125492" y="1513562"/>
                  <a:pt x="1148080" y="1503680"/>
                </a:cubicBezTo>
                <a:cubicBezTo>
                  <a:pt x="1180024" y="1489704"/>
                  <a:pt x="1208333" y="1468473"/>
                  <a:pt x="1239520" y="1452880"/>
                </a:cubicBezTo>
                <a:cubicBezTo>
                  <a:pt x="1249099" y="1448091"/>
                  <a:pt x="1260421" y="1447509"/>
                  <a:pt x="1270000" y="1442720"/>
                </a:cubicBezTo>
                <a:cubicBezTo>
                  <a:pt x="1287663" y="1433889"/>
                  <a:pt x="1303413" y="1421602"/>
                  <a:pt x="1320800" y="1412240"/>
                </a:cubicBezTo>
                <a:cubicBezTo>
                  <a:pt x="1347471" y="1397879"/>
                  <a:pt x="1376876" y="1388403"/>
                  <a:pt x="1402080" y="1371600"/>
                </a:cubicBezTo>
                <a:cubicBezTo>
                  <a:pt x="1412240" y="1364827"/>
                  <a:pt x="1421337" y="1356090"/>
                  <a:pt x="1432560" y="1351280"/>
                </a:cubicBezTo>
                <a:cubicBezTo>
                  <a:pt x="1445395" y="1345779"/>
                  <a:pt x="1459653" y="1344507"/>
                  <a:pt x="1473200" y="1341120"/>
                </a:cubicBezTo>
                <a:cubicBezTo>
                  <a:pt x="1486747" y="1330960"/>
                  <a:pt x="1499481" y="1319615"/>
                  <a:pt x="1513840" y="1310640"/>
                </a:cubicBezTo>
                <a:cubicBezTo>
                  <a:pt x="1553738" y="1285704"/>
                  <a:pt x="1596613" y="1265618"/>
                  <a:pt x="1635760" y="1239520"/>
                </a:cubicBezTo>
                <a:cubicBezTo>
                  <a:pt x="1645920" y="1232747"/>
                  <a:pt x="1656859" y="1227017"/>
                  <a:pt x="1666240" y="1219200"/>
                </a:cubicBezTo>
                <a:cubicBezTo>
                  <a:pt x="1677278" y="1210002"/>
                  <a:pt x="1685378" y="1197541"/>
                  <a:pt x="1696720" y="1188720"/>
                </a:cubicBezTo>
                <a:cubicBezTo>
                  <a:pt x="1715997" y="1173727"/>
                  <a:pt x="1738143" y="1162733"/>
                  <a:pt x="1757680" y="1148080"/>
                </a:cubicBezTo>
                <a:cubicBezTo>
                  <a:pt x="1771227" y="1137920"/>
                  <a:pt x="1783618" y="1126001"/>
                  <a:pt x="1798320" y="1117600"/>
                </a:cubicBezTo>
                <a:cubicBezTo>
                  <a:pt x="1807619" y="1112287"/>
                  <a:pt x="1819221" y="1112229"/>
                  <a:pt x="1828800" y="1107440"/>
                </a:cubicBezTo>
                <a:cubicBezTo>
                  <a:pt x="1839722" y="1101979"/>
                  <a:pt x="1848122" y="1092079"/>
                  <a:pt x="1859280" y="1087120"/>
                </a:cubicBezTo>
                <a:cubicBezTo>
                  <a:pt x="1878853" y="1078421"/>
                  <a:pt x="1902418" y="1078681"/>
                  <a:pt x="1920240" y="1066800"/>
                </a:cubicBezTo>
                <a:cubicBezTo>
                  <a:pt x="2007591" y="1008566"/>
                  <a:pt x="1897072" y="1078384"/>
                  <a:pt x="1981200" y="1036320"/>
                </a:cubicBezTo>
                <a:cubicBezTo>
                  <a:pt x="1992122" y="1030859"/>
                  <a:pt x="2000522" y="1020959"/>
                  <a:pt x="2011680" y="1016000"/>
                </a:cubicBezTo>
                <a:cubicBezTo>
                  <a:pt x="2031253" y="1007301"/>
                  <a:pt x="2054818" y="1007561"/>
                  <a:pt x="2072640" y="995680"/>
                </a:cubicBezTo>
                <a:cubicBezTo>
                  <a:pt x="2082800" y="988907"/>
                  <a:pt x="2092198" y="980821"/>
                  <a:pt x="2103120" y="975360"/>
                </a:cubicBezTo>
                <a:cubicBezTo>
                  <a:pt x="2112699" y="970571"/>
                  <a:pt x="2124238" y="970401"/>
                  <a:pt x="2133600" y="965200"/>
                </a:cubicBezTo>
                <a:cubicBezTo>
                  <a:pt x="2154948" y="953340"/>
                  <a:pt x="2174240" y="938107"/>
                  <a:pt x="2194560" y="924560"/>
                </a:cubicBezTo>
                <a:cubicBezTo>
                  <a:pt x="2204720" y="917787"/>
                  <a:pt x="2213456" y="908101"/>
                  <a:pt x="2225040" y="904240"/>
                </a:cubicBezTo>
                <a:cubicBezTo>
                  <a:pt x="2301652" y="878703"/>
                  <a:pt x="2207218" y="913151"/>
                  <a:pt x="2286000" y="873760"/>
                </a:cubicBezTo>
                <a:cubicBezTo>
                  <a:pt x="2295579" y="868971"/>
                  <a:pt x="2306901" y="868389"/>
                  <a:pt x="2316480" y="863600"/>
                </a:cubicBezTo>
                <a:cubicBezTo>
                  <a:pt x="2327402" y="858139"/>
                  <a:pt x="2335802" y="848239"/>
                  <a:pt x="2346960" y="843280"/>
                </a:cubicBezTo>
                <a:cubicBezTo>
                  <a:pt x="2366533" y="834581"/>
                  <a:pt x="2390098" y="834841"/>
                  <a:pt x="2407920" y="822960"/>
                </a:cubicBezTo>
                <a:cubicBezTo>
                  <a:pt x="2418080" y="816187"/>
                  <a:pt x="2427478" y="808101"/>
                  <a:pt x="2438400" y="802640"/>
                </a:cubicBezTo>
                <a:cubicBezTo>
                  <a:pt x="2447979" y="797851"/>
                  <a:pt x="2459518" y="797681"/>
                  <a:pt x="2468880" y="792480"/>
                </a:cubicBezTo>
                <a:cubicBezTo>
                  <a:pt x="2517960" y="765213"/>
                  <a:pt x="2523180" y="749258"/>
                  <a:pt x="2570480" y="731520"/>
                </a:cubicBezTo>
                <a:cubicBezTo>
                  <a:pt x="2583555" y="726617"/>
                  <a:pt x="2597573" y="724747"/>
                  <a:pt x="2611120" y="721360"/>
                </a:cubicBezTo>
                <a:cubicBezTo>
                  <a:pt x="2683698" y="672974"/>
                  <a:pt x="2648388" y="686643"/>
                  <a:pt x="2712720" y="670560"/>
                </a:cubicBezTo>
                <a:cubicBezTo>
                  <a:pt x="2733040" y="657013"/>
                  <a:pt x="2750512" y="637643"/>
                  <a:pt x="2773680" y="629920"/>
                </a:cubicBezTo>
                <a:cubicBezTo>
                  <a:pt x="2794000" y="623147"/>
                  <a:pt x="2816818" y="621481"/>
                  <a:pt x="2834640" y="609600"/>
                </a:cubicBezTo>
                <a:lnTo>
                  <a:pt x="2895600" y="568960"/>
                </a:lnTo>
                <a:lnTo>
                  <a:pt x="2926080" y="548640"/>
                </a:lnTo>
                <a:cubicBezTo>
                  <a:pt x="2980267" y="467360"/>
                  <a:pt x="2909147" y="565573"/>
                  <a:pt x="2976880" y="497840"/>
                </a:cubicBezTo>
                <a:cubicBezTo>
                  <a:pt x="2985514" y="489206"/>
                  <a:pt x="2989383" y="476741"/>
                  <a:pt x="2997200" y="467360"/>
                </a:cubicBezTo>
                <a:cubicBezTo>
                  <a:pt x="3006398" y="456322"/>
                  <a:pt x="3017520" y="447040"/>
                  <a:pt x="3027680" y="436880"/>
                </a:cubicBezTo>
                <a:cubicBezTo>
                  <a:pt x="3038157" y="405449"/>
                  <a:pt x="3048000" y="381202"/>
                  <a:pt x="3048000" y="345440"/>
                </a:cubicBezTo>
                <a:cubicBezTo>
                  <a:pt x="3048000" y="274239"/>
                  <a:pt x="3046671" y="202731"/>
                  <a:pt x="3037840" y="132080"/>
                </a:cubicBezTo>
                <a:cubicBezTo>
                  <a:pt x="3033273" y="95542"/>
                  <a:pt x="3010078" y="102959"/>
                  <a:pt x="2987040" y="91440"/>
                </a:cubicBezTo>
                <a:cubicBezTo>
                  <a:pt x="2976118" y="85979"/>
                  <a:pt x="2967482" y="76581"/>
                  <a:pt x="2956560" y="71120"/>
                </a:cubicBezTo>
                <a:cubicBezTo>
                  <a:pt x="2946981" y="66331"/>
                  <a:pt x="2935924" y="65179"/>
                  <a:pt x="2926080" y="60960"/>
                </a:cubicBezTo>
                <a:cubicBezTo>
                  <a:pt x="2912159" y="54994"/>
                  <a:pt x="2899808" y="45429"/>
                  <a:pt x="2885440" y="40640"/>
                </a:cubicBezTo>
                <a:cubicBezTo>
                  <a:pt x="2858946" y="31809"/>
                  <a:pt x="2830654" y="29151"/>
                  <a:pt x="2804160" y="20320"/>
                </a:cubicBezTo>
                <a:cubicBezTo>
                  <a:pt x="2794000" y="16933"/>
                  <a:pt x="2784182" y="12260"/>
                  <a:pt x="2773680" y="10160"/>
                </a:cubicBezTo>
                <a:cubicBezTo>
                  <a:pt x="2750198" y="5464"/>
                  <a:pt x="2726267" y="3387"/>
                  <a:pt x="2702560" y="0"/>
                </a:cubicBezTo>
                <a:cubicBezTo>
                  <a:pt x="2567093" y="3387"/>
                  <a:pt x="2431529" y="4007"/>
                  <a:pt x="2296160" y="10160"/>
                </a:cubicBezTo>
                <a:cubicBezTo>
                  <a:pt x="2282211" y="10794"/>
                  <a:pt x="2269258" y="17822"/>
                  <a:pt x="2255520" y="20320"/>
                </a:cubicBezTo>
                <a:cubicBezTo>
                  <a:pt x="2153634" y="38845"/>
                  <a:pt x="2202944" y="20764"/>
                  <a:pt x="2082800" y="50800"/>
                </a:cubicBezTo>
                <a:cubicBezTo>
                  <a:pt x="2069253" y="54187"/>
                  <a:pt x="2055235" y="56057"/>
                  <a:pt x="2042160" y="60960"/>
                </a:cubicBezTo>
                <a:cubicBezTo>
                  <a:pt x="2027979" y="66278"/>
                  <a:pt x="2016083" y="77119"/>
                  <a:pt x="2001520" y="81280"/>
                </a:cubicBezTo>
                <a:cubicBezTo>
                  <a:pt x="1937363" y="99611"/>
                  <a:pt x="1883423" y="103122"/>
                  <a:pt x="1818640" y="111760"/>
                </a:cubicBezTo>
                <a:lnTo>
                  <a:pt x="1747520" y="121920"/>
                </a:lnTo>
                <a:cubicBezTo>
                  <a:pt x="1720455" y="125529"/>
                  <a:pt x="1693077" y="127048"/>
                  <a:pt x="1666240" y="132080"/>
                </a:cubicBezTo>
                <a:cubicBezTo>
                  <a:pt x="1638791" y="137227"/>
                  <a:pt x="1612606" y="148451"/>
                  <a:pt x="1584960" y="152400"/>
                </a:cubicBezTo>
                <a:cubicBezTo>
                  <a:pt x="1561253" y="155787"/>
                  <a:pt x="1537423" y="158398"/>
                  <a:pt x="1513840" y="162560"/>
                </a:cubicBezTo>
                <a:cubicBezTo>
                  <a:pt x="1479828" y="168562"/>
                  <a:pt x="1446606" y="179443"/>
                  <a:pt x="1412240" y="182880"/>
                </a:cubicBezTo>
                <a:lnTo>
                  <a:pt x="1310640" y="193040"/>
                </a:lnTo>
                <a:cubicBezTo>
                  <a:pt x="1208206" y="227185"/>
                  <a:pt x="1367095" y="175088"/>
                  <a:pt x="1239520" y="213360"/>
                </a:cubicBezTo>
                <a:cubicBezTo>
                  <a:pt x="1219004" y="219515"/>
                  <a:pt x="1199905" y="231901"/>
                  <a:pt x="1178560" y="233680"/>
                </a:cubicBezTo>
                <a:lnTo>
                  <a:pt x="1056640" y="243840"/>
                </a:lnTo>
                <a:cubicBezTo>
                  <a:pt x="1036320" y="250613"/>
                  <a:pt x="1016460" y="258965"/>
                  <a:pt x="995680" y="264160"/>
                </a:cubicBezTo>
                <a:cubicBezTo>
                  <a:pt x="982133" y="267547"/>
                  <a:pt x="968415" y="270308"/>
                  <a:pt x="955040" y="274320"/>
                </a:cubicBezTo>
                <a:cubicBezTo>
                  <a:pt x="934524" y="280475"/>
                  <a:pt x="914860" y="289445"/>
                  <a:pt x="894080" y="294640"/>
                </a:cubicBezTo>
                <a:cubicBezTo>
                  <a:pt x="880533" y="298027"/>
                  <a:pt x="866405" y="299614"/>
                  <a:pt x="853440" y="304800"/>
                </a:cubicBezTo>
                <a:cubicBezTo>
                  <a:pt x="832346" y="313237"/>
                  <a:pt x="812339" y="324247"/>
                  <a:pt x="792480" y="335280"/>
                </a:cubicBezTo>
                <a:cubicBezTo>
                  <a:pt x="781806" y="341210"/>
                  <a:pt x="773158" y="350641"/>
                  <a:pt x="762000" y="355600"/>
                </a:cubicBezTo>
                <a:lnTo>
                  <a:pt x="670560" y="386080"/>
                </a:lnTo>
                <a:cubicBezTo>
                  <a:pt x="660400" y="389467"/>
                  <a:pt x="648991" y="390299"/>
                  <a:pt x="640080" y="396240"/>
                </a:cubicBezTo>
                <a:cubicBezTo>
                  <a:pt x="552729" y="454474"/>
                  <a:pt x="663248" y="384656"/>
                  <a:pt x="579120" y="426720"/>
                </a:cubicBezTo>
                <a:cubicBezTo>
                  <a:pt x="568198" y="432181"/>
                  <a:pt x="558800" y="440267"/>
                  <a:pt x="548640" y="447040"/>
                </a:cubicBezTo>
                <a:cubicBezTo>
                  <a:pt x="541867" y="457200"/>
                  <a:pt x="536954" y="468886"/>
                  <a:pt x="528320" y="477520"/>
                </a:cubicBezTo>
                <a:cubicBezTo>
                  <a:pt x="491718" y="514122"/>
                  <a:pt x="491813" y="499475"/>
                  <a:pt x="457200" y="528320"/>
                </a:cubicBezTo>
                <a:cubicBezTo>
                  <a:pt x="446162" y="537518"/>
                  <a:pt x="435541" y="547458"/>
                  <a:pt x="426720" y="558800"/>
                </a:cubicBezTo>
                <a:cubicBezTo>
                  <a:pt x="355600" y="650240"/>
                  <a:pt x="411480" y="589280"/>
                  <a:pt x="365760" y="650240"/>
                </a:cubicBezTo>
                <a:cubicBezTo>
                  <a:pt x="355600" y="663787"/>
                  <a:pt x="343812" y="676253"/>
                  <a:pt x="335280" y="690880"/>
                </a:cubicBezTo>
                <a:cubicBezTo>
                  <a:pt x="320017" y="717045"/>
                  <a:pt x="308187" y="745067"/>
                  <a:pt x="294640" y="772160"/>
                </a:cubicBezTo>
                <a:cubicBezTo>
                  <a:pt x="287867" y="785707"/>
                  <a:pt x="282721" y="800198"/>
                  <a:pt x="274320" y="812800"/>
                </a:cubicBezTo>
                <a:cubicBezTo>
                  <a:pt x="226432" y="884632"/>
                  <a:pt x="288973" y="798147"/>
                  <a:pt x="213360" y="873760"/>
                </a:cubicBezTo>
                <a:cubicBezTo>
                  <a:pt x="204726" y="882394"/>
                  <a:pt x="200137" y="894304"/>
                  <a:pt x="193040" y="904240"/>
                </a:cubicBezTo>
                <a:cubicBezTo>
                  <a:pt x="183198" y="918019"/>
                  <a:pt x="172402" y="931101"/>
                  <a:pt x="162560" y="944880"/>
                </a:cubicBezTo>
                <a:cubicBezTo>
                  <a:pt x="155463" y="954816"/>
                  <a:pt x="147199" y="964202"/>
                  <a:pt x="142240" y="975360"/>
                </a:cubicBezTo>
                <a:cubicBezTo>
                  <a:pt x="133541" y="994933"/>
                  <a:pt x="133801" y="1018498"/>
                  <a:pt x="121920" y="1036320"/>
                </a:cubicBezTo>
                <a:cubicBezTo>
                  <a:pt x="108373" y="1056640"/>
                  <a:pt x="89003" y="1074112"/>
                  <a:pt x="81280" y="1097280"/>
                </a:cubicBezTo>
                <a:cubicBezTo>
                  <a:pt x="56416" y="1171871"/>
                  <a:pt x="76106" y="1143094"/>
                  <a:pt x="30480" y="1188720"/>
                </a:cubicBezTo>
                <a:cubicBezTo>
                  <a:pt x="24237" y="1238666"/>
                  <a:pt x="19926" y="1282131"/>
                  <a:pt x="10160" y="1330960"/>
                </a:cubicBezTo>
                <a:cubicBezTo>
                  <a:pt x="7422" y="1344652"/>
                  <a:pt x="3387" y="1358053"/>
                  <a:pt x="0" y="1371600"/>
                </a:cubicBezTo>
                <a:cubicBezTo>
                  <a:pt x="3387" y="1405467"/>
                  <a:pt x="-603" y="1440911"/>
                  <a:pt x="10160" y="1473200"/>
                </a:cubicBezTo>
                <a:cubicBezTo>
                  <a:pt x="14021" y="1484784"/>
                  <a:pt x="31259" y="1485703"/>
                  <a:pt x="40640" y="1493520"/>
                </a:cubicBezTo>
                <a:cubicBezTo>
                  <a:pt x="59900" y="1509570"/>
                  <a:pt x="80023" y="1531646"/>
                  <a:pt x="91440" y="1554480"/>
                </a:cubicBezTo>
                <a:cubicBezTo>
                  <a:pt x="92955" y="1557509"/>
                  <a:pt x="91440" y="1561253"/>
                  <a:pt x="91440" y="156464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826BC54B-8ED4-4069-BFFC-4DF9C0427598}"/>
              </a:ext>
            </a:extLst>
          </p:cNvPr>
          <p:cNvSpPr txBox="1"/>
          <p:nvPr/>
        </p:nvSpPr>
        <p:spPr>
          <a:xfrm>
            <a:off x="1662308" y="1718662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Expanded nodes</a:t>
            </a:r>
          </a:p>
          <a:p>
            <a:r>
              <a:rPr lang="en-US" dirty="0">
                <a:solidFill>
                  <a:srgbClr val="00B050"/>
                </a:solidFill>
              </a:rPr>
              <a:t>CLOSED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xmlns="" id="{BA2081EA-F85D-403C-8121-8AD104562CBB}"/>
              </a:ext>
            </a:extLst>
          </p:cNvPr>
          <p:cNvSpPr/>
          <p:nvPr/>
        </p:nvSpPr>
        <p:spPr>
          <a:xfrm>
            <a:off x="955040" y="1318860"/>
            <a:ext cx="6431280" cy="4370740"/>
          </a:xfrm>
          <a:custGeom>
            <a:avLst/>
            <a:gdLst>
              <a:gd name="connsiteX0" fmla="*/ 528320 w 6431280"/>
              <a:gd name="connsiteY0" fmla="*/ 621700 h 4370740"/>
              <a:gd name="connsiteX1" fmla="*/ 640080 w 6431280"/>
              <a:gd name="connsiteY1" fmla="*/ 520100 h 4370740"/>
              <a:gd name="connsiteX2" fmla="*/ 701040 w 6431280"/>
              <a:gd name="connsiteY2" fmla="*/ 459140 h 4370740"/>
              <a:gd name="connsiteX3" fmla="*/ 731520 w 6431280"/>
              <a:gd name="connsiteY3" fmla="*/ 418500 h 4370740"/>
              <a:gd name="connsiteX4" fmla="*/ 843280 w 6431280"/>
              <a:gd name="connsiteY4" fmla="*/ 306740 h 4370740"/>
              <a:gd name="connsiteX5" fmla="*/ 883920 w 6431280"/>
              <a:gd name="connsiteY5" fmla="*/ 266100 h 4370740"/>
              <a:gd name="connsiteX6" fmla="*/ 904240 w 6431280"/>
              <a:gd name="connsiteY6" fmla="*/ 235620 h 4370740"/>
              <a:gd name="connsiteX7" fmla="*/ 995680 w 6431280"/>
              <a:gd name="connsiteY7" fmla="*/ 174660 h 4370740"/>
              <a:gd name="connsiteX8" fmla="*/ 1066800 w 6431280"/>
              <a:gd name="connsiteY8" fmla="*/ 123860 h 4370740"/>
              <a:gd name="connsiteX9" fmla="*/ 1097280 w 6431280"/>
              <a:gd name="connsiteY9" fmla="*/ 103540 h 4370740"/>
              <a:gd name="connsiteX10" fmla="*/ 1137920 w 6431280"/>
              <a:gd name="connsiteY10" fmla="*/ 93380 h 4370740"/>
              <a:gd name="connsiteX11" fmla="*/ 1178560 w 6431280"/>
              <a:gd name="connsiteY11" fmla="*/ 73060 h 4370740"/>
              <a:gd name="connsiteX12" fmla="*/ 1249680 w 6431280"/>
              <a:gd name="connsiteY12" fmla="*/ 52740 h 4370740"/>
              <a:gd name="connsiteX13" fmla="*/ 1341120 w 6431280"/>
              <a:gd name="connsiteY13" fmla="*/ 32420 h 4370740"/>
              <a:gd name="connsiteX14" fmla="*/ 1513840 w 6431280"/>
              <a:gd name="connsiteY14" fmla="*/ 22260 h 4370740"/>
              <a:gd name="connsiteX15" fmla="*/ 1554480 w 6431280"/>
              <a:gd name="connsiteY15" fmla="*/ 12100 h 4370740"/>
              <a:gd name="connsiteX16" fmla="*/ 1930400 w 6431280"/>
              <a:gd name="connsiteY16" fmla="*/ 12100 h 4370740"/>
              <a:gd name="connsiteX17" fmla="*/ 1991360 w 6431280"/>
              <a:gd name="connsiteY17" fmla="*/ 32420 h 4370740"/>
              <a:gd name="connsiteX18" fmla="*/ 2021840 w 6431280"/>
              <a:gd name="connsiteY18" fmla="*/ 42580 h 4370740"/>
              <a:gd name="connsiteX19" fmla="*/ 2133600 w 6431280"/>
              <a:gd name="connsiteY19" fmla="*/ 52740 h 4370740"/>
              <a:gd name="connsiteX20" fmla="*/ 2397760 w 6431280"/>
              <a:gd name="connsiteY20" fmla="*/ 73060 h 4370740"/>
              <a:gd name="connsiteX21" fmla="*/ 2489200 w 6431280"/>
              <a:gd name="connsiteY21" fmla="*/ 83220 h 4370740"/>
              <a:gd name="connsiteX22" fmla="*/ 2560320 w 6431280"/>
              <a:gd name="connsiteY22" fmla="*/ 103540 h 4370740"/>
              <a:gd name="connsiteX23" fmla="*/ 2804160 w 6431280"/>
              <a:gd name="connsiteY23" fmla="*/ 113700 h 4370740"/>
              <a:gd name="connsiteX24" fmla="*/ 2844800 w 6431280"/>
              <a:gd name="connsiteY24" fmla="*/ 123860 h 4370740"/>
              <a:gd name="connsiteX25" fmla="*/ 3535680 w 6431280"/>
              <a:gd name="connsiteY25" fmla="*/ 144180 h 4370740"/>
              <a:gd name="connsiteX26" fmla="*/ 3718560 w 6431280"/>
              <a:gd name="connsiteY26" fmla="*/ 164500 h 4370740"/>
              <a:gd name="connsiteX27" fmla="*/ 3891280 w 6431280"/>
              <a:gd name="connsiteY27" fmla="*/ 174660 h 4370740"/>
              <a:gd name="connsiteX28" fmla="*/ 3962400 w 6431280"/>
              <a:gd name="connsiteY28" fmla="*/ 184820 h 4370740"/>
              <a:gd name="connsiteX29" fmla="*/ 4003040 w 6431280"/>
              <a:gd name="connsiteY29" fmla="*/ 194980 h 4370740"/>
              <a:gd name="connsiteX30" fmla="*/ 4257040 w 6431280"/>
              <a:gd name="connsiteY30" fmla="*/ 215300 h 4370740"/>
              <a:gd name="connsiteX31" fmla="*/ 4419600 w 6431280"/>
              <a:gd name="connsiteY31" fmla="*/ 235620 h 4370740"/>
              <a:gd name="connsiteX32" fmla="*/ 4470400 w 6431280"/>
              <a:gd name="connsiteY32" fmla="*/ 255940 h 4370740"/>
              <a:gd name="connsiteX33" fmla="*/ 4541520 w 6431280"/>
              <a:gd name="connsiteY33" fmla="*/ 286420 h 4370740"/>
              <a:gd name="connsiteX34" fmla="*/ 4572000 w 6431280"/>
              <a:gd name="connsiteY34" fmla="*/ 296580 h 4370740"/>
              <a:gd name="connsiteX35" fmla="*/ 4612640 w 6431280"/>
              <a:gd name="connsiteY35" fmla="*/ 316900 h 4370740"/>
              <a:gd name="connsiteX36" fmla="*/ 4663440 w 6431280"/>
              <a:gd name="connsiteY36" fmla="*/ 327060 h 4370740"/>
              <a:gd name="connsiteX37" fmla="*/ 4775200 w 6431280"/>
              <a:gd name="connsiteY37" fmla="*/ 367700 h 4370740"/>
              <a:gd name="connsiteX38" fmla="*/ 4815840 w 6431280"/>
              <a:gd name="connsiteY38" fmla="*/ 377860 h 4370740"/>
              <a:gd name="connsiteX39" fmla="*/ 4876800 w 6431280"/>
              <a:gd name="connsiteY39" fmla="*/ 398180 h 4370740"/>
              <a:gd name="connsiteX40" fmla="*/ 4917440 w 6431280"/>
              <a:gd name="connsiteY40" fmla="*/ 408340 h 4370740"/>
              <a:gd name="connsiteX41" fmla="*/ 5019040 w 6431280"/>
              <a:gd name="connsiteY41" fmla="*/ 438820 h 4370740"/>
              <a:gd name="connsiteX42" fmla="*/ 5161280 w 6431280"/>
              <a:gd name="connsiteY42" fmla="*/ 459140 h 4370740"/>
              <a:gd name="connsiteX43" fmla="*/ 5222240 w 6431280"/>
              <a:gd name="connsiteY43" fmla="*/ 469300 h 4370740"/>
              <a:gd name="connsiteX44" fmla="*/ 5334000 w 6431280"/>
              <a:gd name="connsiteY44" fmla="*/ 509940 h 4370740"/>
              <a:gd name="connsiteX45" fmla="*/ 5486400 w 6431280"/>
              <a:gd name="connsiteY45" fmla="*/ 550580 h 4370740"/>
              <a:gd name="connsiteX46" fmla="*/ 5516880 w 6431280"/>
              <a:gd name="connsiteY46" fmla="*/ 560740 h 4370740"/>
              <a:gd name="connsiteX47" fmla="*/ 5547360 w 6431280"/>
              <a:gd name="connsiteY47" fmla="*/ 581060 h 4370740"/>
              <a:gd name="connsiteX48" fmla="*/ 5577840 w 6431280"/>
              <a:gd name="connsiteY48" fmla="*/ 591220 h 4370740"/>
              <a:gd name="connsiteX49" fmla="*/ 5628640 w 6431280"/>
              <a:gd name="connsiteY49" fmla="*/ 611540 h 4370740"/>
              <a:gd name="connsiteX50" fmla="*/ 5659120 w 6431280"/>
              <a:gd name="connsiteY50" fmla="*/ 631860 h 4370740"/>
              <a:gd name="connsiteX51" fmla="*/ 5740400 w 6431280"/>
              <a:gd name="connsiteY51" fmla="*/ 662340 h 4370740"/>
              <a:gd name="connsiteX52" fmla="*/ 5831840 w 6431280"/>
              <a:gd name="connsiteY52" fmla="*/ 713140 h 4370740"/>
              <a:gd name="connsiteX53" fmla="*/ 5872480 w 6431280"/>
              <a:gd name="connsiteY53" fmla="*/ 743620 h 4370740"/>
              <a:gd name="connsiteX54" fmla="*/ 5902960 w 6431280"/>
              <a:gd name="connsiteY54" fmla="*/ 763940 h 4370740"/>
              <a:gd name="connsiteX55" fmla="*/ 5963920 w 6431280"/>
              <a:gd name="connsiteY55" fmla="*/ 794420 h 4370740"/>
              <a:gd name="connsiteX56" fmla="*/ 6024880 w 6431280"/>
              <a:gd name="connsiteY56" fmla="*/ 855380 h 4370740"/>
              <a:gd name="connsiteX57" fmla="*/ 6055360 w 6431280"/>
              <a:gd name="connsiteY57" fmla="*/ 885860 h 4370740"/>
              <a:gd name="connsiteX58" fmla="*/ 6085840 w 6431280"/>
              <a:gd name="connsiteY58" fmla="*/ 916340 h 4370740"/>
              <a:gd name="connsiteX59" fmla="*/ 6116320 w 6431280"/>
              <a:gd name="connsiteY59" fmla="*/ 977300 h 4370740"/>
              <a:gd name="connsiteX60" fmla="*/ 6126480 w 6431280"/>
              <a:gd name="connsiteY60" fmla="*/ 1007780 h 4370740"/>
              <a:gd name="connsiteX61" fmla="*/ 6146800 w 6431280"/>
              <a:gd name="connsiteY61" fmla="*/ 1038260 h 4370740"/>
              <a:gd name="connsiteX62" fmla="*/ 6177280 w 6431280"/>
              <a:gd name="connsiteY62" fmla="*/ 1099220 h 4370740"/>
              <a:gd name="connsiteX63" fmla="*/ 6197600 w 6431280"/>
              <a:gd name="connsiteY63" fmla="*/ 1129700 h 4370740"/>
              <a:gd name="connsiteX64" fmla="*/ 6207760 w 6431280"/>
              <a:gd name="connsiteY64" fmla="*/ 1160180 h 4370740"/>
              <a:gd name="connsiteX65" fmla="*/ 6228080 w 6431280"/>
              <a:gd name="connsiteY65" fmla="*/ 1200820 h 4370740"/>
              <a:gd name="connsiteX66" fmla="*/ 6238240 w 6431280"/>
              <a:gd name="connsiteY66" fmla="*/ 1231300 h 4370740"/>
              <a:gd name="connsiteX67" fmla="*/ 6268720 w 6431280"/>
              <a:gd name="connsiteY67" fmla="*/ 1261780 h 4370740"/>
              <a:gd name="connsiteX68" fmla="*/ 6289040 w 6431280"/>
              <a:gd name="connsiteY68" fmla="*/ 1332900 h 4370740"/>
              <a:gd name="connsiteX69" fmla="*/ 6309360 w 6431280"/>
              <a:gd name="connsiteY69" fmla="*/ 1373540 h 4370740"/>
              <a:gd name="connsiteX70" fmla="*/ 6350000 w 6431280"/>
              <a:gd name="connsiteY70" fmla="*/ 1464980 h 4370740"/>
              <a:gd name="connsiteX71" fmla="*/ 6360160 w 6431280"/>
              <a:gd name="connsiteY71" fmla="*/ 1505620 h 4370740"/>
              <a:gd name="connsiteX72" fmla="*/ 6380480 w 6431280"/>
              <a:gd name="connsiteY72" fmla="*/ 1546260 h 4370740"/>
              <a:gd name="connsiteX73" fmla="*/ 6390640 w 6431280"/>
              <a:gd name="connsiteY73" fmla="*/ 1607220 h 4370740"/>
              <a:gd name="connsiteX74" fmla="*/ 6400800 w 6431280"/>
              <a:gd name="connsiteY74" fmla="*/ 1769780 h 4370740"/>
              <a:gd name="connsiteX75" fmla="*/ 6421120 w 6431280"/>
              <a:gd name="connsiteY75" fmla="*/ 1830740 h 4370740"/>
              <a:gd name="connsiteX76" fmla="*/ 6431280 w 6431280"/>
              <a:gd name="connsiteY76" fmla="*/ 2338740 h 4370740"/>
              <a:gd name="connsiteX77" fmla="*/ 6421120 w 6431280"/>
              <a:gd name="connsiteY77" fmla="*/ 2765460 h 4370740"/>
              <a:gd name="connsiteX78" fmla="*/ 6410960 w 6431280"/>
              <a:gd name="connsiteY78" fmla="*/ 2806100 h 4370740"/>
              <a:gd name="connsiteX79" fmla="*/ 6380480 w 6431280"/>
              <a:gd name="connsiteY79" fmla="*/ 2897540 h 4370740"/>
              <a:gd name="connsiteX80" fmla="*/ 6360160 w 6431280"/>
              <a:gd name="connsiteY80" fmla="*/ 2978820 h 4370740"/>
              <a:gd name="connsiteX81" fmla="*/ 6350000 w 6431280"/>
              <a:gd name="connsiteY81" fmla="*/ 3009300 h 4370740"/>
              <a:gd name="connsiteX82" fmla="*/ 6339840 w 6431280"/>
              <a:gd name="connsiteY82" fmla="*/ 3070260 h 4370740"/>
              <a:gd name="connsiteX83" fmla="*/ 6299200 w 6431280"/>
              <a:gd name="connsiteY83" fmla="*/ 3151540 h 4370740"/>
              <a:gd name="connsiteX84" fmla="*/ 6258560 w 6431280"/>
              <a:gd name="connsiteY84" fmla="*/ 3273460 h 4370740"/>
              <a:gd name="connsiteX85" fmla="*/ 6238240 w 6431280"/>
              <a:gd name="connsiteY85" fmla="*/ 3314100 h 4370740"/>
              <a:gd name="connsiteX86" fmla="*/ 6228080 w 6431280"/>
              <a:gd name="connsiteY86" fmla="*/ 3344580 h 4370740"/>
              <a:gd name="connsiteX87" fmla="*/ 6217920 w 6431280"/>
              <a:gd name="connsiteY87" fmla="*/ 3385220 h 4370740"/>
              <a:gd name="connsiteX88" fmla="*/ 6167120 w 6431280"/>
              <a:gd name="connsiteY88" fmla="*/ 3456340 h 4370740"/>
              <a:gd name="connsiteX89" fmla="*/ 6136640 w 6431280"/>
              <a:gd name="connsiteY89" fmla="*/ 3486820 h 4370740"/>
              <a:gd name="connsiteX90" fmla="*/ 6116320 w 6431280"/>
              <a:gd name="connsiteY90" fmla="*/ 3517300 h 4370740"/>
              <a:gd name="connsiteX91" fmla="*/ 6065520 w 6431280"/>
              <a:gd name="connsiteY91" fmla="*/ 3568100 h 4370740"/>
              <a:gd name="connsiteX92" fmla="*/ 6045200 w 6431280"/>
              <a:gd name="connsiteY92" fmla="*/ 3598580 h 4370740"/>
              <a:gd name="connsiteX93" fmla="*/ 6014720 w 6431280"/>
              <a:gd name="connsiteY93" fmla="*/ 3618900 h 4370740"/>
              <a:gd name="connsiteX94" fmla="*/ 5984240 w 6431280"/>
              <a:gd name="connsiteY94" fmla="*/ 3649380 h 4370740"/>
              <a:gd name="connsiteX95" fmla="*/ 5892800 w 6431280"/>
              <a:gd name="connsiteY95" fmla="*/ 3720500 h 4370740"/>
              <a:gd name="connsiteX96" fmla="*/ 5811520 w 6431280"/>
              <a:gd name="connsiteY96" fmla="*/ 3781460 h 4370740"/>
              <a:gd name="connsiteX97" fmla="*/ 5709920 w 6431280"/>
              <a:gd name="connsiteY97" fmla="*/ 3842420 h 4370740"/>
              <a:gd name="connsiteX98" fmla="*/ 5669280 w 6431280"/>
              <a:gd name="connsiteY98" fmla="*/ 3872900 h 4370740"/>
              <a:gd name="connsiteX99" fmla="*/ 5577840 w 6431280"/>
              <a:gd name="connsiteY99" fmla="*/ 3903380 h 4370740"/>
              <a:gd name="connsiteX100" fmla="*/ 5476240 w 6431280"/>
              <a:gd name="connsiteY100" fmla="*/ 3964340 h 4370740"/>
              <a:gd name="connsiteX101" fmla="*/ 5425440 w 6431280"/>
              <a:gd name="connsiteY101" fmla="*/ 3994820 h 4370740"/>
              <a:gd name="connsiteX102" fmla="*/ 5334000 w 6431280"/>
              <a:gd name="connsiteY102" fmla="*/ 4035460 h 4370740"/>
              <a:gd name="connsiteX103" fmla="*/ 5293360 w 6431280"/>
              <a:gd name="connsiteY103" fmla="*/ 4045620 h 4370740"/>
              <a:gd name="connsiteX104" fmla="*/ 5151120 w 6431280"/>
              <a:gd name="connsiteY104" fmla="*/ 4126900 h 4370740"/>
              <a:gd name="connsiteX105" fmla="*/ 5120640 w 6431280"/>
              <a:gd name="connsiteY105" fmla="*/ 4137060 h 4370740"/>
              <a:gd name="connsiteX106" fmla="*/ 5029200 w 6431280"/>
              <a:gd name="connsiteY106" fmla="*/ 4187860 h 4370740"/>
              <a:gd name="connsiteX107" fmla="*/ 4927600 w 6431280"/>
              <a:gd name="connsiteY107" fmla="*/ 4218340 h 4370740"/>
              <a:gd name="connsiteX108" fmla="*/ 4897120 w 6431280"/>
              <a:gd name="connsiteY108" fmla="*/ 4228500 h 4370740"/>
              <a:gd name="connsiteX109" fmla="*/ 4805680 w 6431280"/>
              <a:gd name="connsiteY109" fmla="*/ 4248820 h 4370740"/>
              <a:gd name="connsiteX110" fmla="*/ 4531360 w 6431280"/>
              <a:gd name="connsiteY110" fmla="*/ 4309780 h 4370740"/>
              <a:gd name="connsiteX111" fmla="*/ 4439920 w 6431280"/>
              <a:gd name="connsiteY111" fmla="*/ 4319940 h 4370740"/>
              <a:gd name="connsiteX112" fmla="*/ 4399280 w 6431280"/>
              <a:gd name="connsiteY112" fmla="*/ 4330100 h 4370740"/>
              <a:gd name="connsiteX113" fmla="*/ 4328160 w 6431280"/>
              <a:gd name="connsiteY113" fmla="*/ 4350420 h 4370740"/>
              <a:gd name="connsiteX114" fmla="*/ 4226560 w 6431280"/>
              <a:gd name="connsiteY114" fmla="*/ 4370740 h 4370740"/>
              <a:gd name="connsiteX115" fmla="*/ 3169920 w 6431280"/>
              <a:gd name="connsiteY115" fmla="*/ 4360580 h 4370740"/>
              <a:gd name="connsiteX116" fmla="*/ 3129280 w 6431280"/>
              <a:gd name="connsiteY116" fmla="*/ 4350420 h 4370740"/>
              <a:gd name="connsiteX117" fmla="*/ 2885440 w 6431280"/>
              <a:gd name="connsiteY117" fmla="*/ 4319940 h 4370740"/>
              <a:gd name="connsiteX118" fmla="*/ 2733040 w 6431280"/>
              <a:gd name="connsiteY118" fmla="*/ 4299620 h 4370740"/>
              <a:gd name="connsiteX119" fmla="*/ 2641600 w 6431280"/>
              <a:gd name="connsiteY119" fmla="*/ 4289460 h 4370740"/>
              <a:gd name="connsiteX120" fmla="*/ 2509520 w 6431280"/>
              <a:gd name="connsiteY120" fmla="*/ 4269140 h 4370740"/>
              <a:gd name="connsiteX121" fmla="*/ 2245360 w 6431280"/>
              <a:gd name="connsiteY121" fmla="*/ 4258980 h 4370740"/>
              <a:gd name="connsiteX122" fmla="*/ 1960880 w 6431280"/>
              <a:gd name="connsiteY122" fmla="*/ 4238660 h 4370740"/>
              <a:gd name="connsiteX123" fmla="*/ 1808480 w 6431280"/>
              <a:gd name="connsiteY123" fmla="*/ 4208180 h 4370740"/>
              <a:gd name="connsiteX124" fmla="*/ 1747520 w 6431280"/>
              <a:gd name="connsiteY124" fmla="*/ 4198020 h 4370740"/>
              <a:gd name="connsiteX125" fmla="*/ 1696720 w 6431280"/>
              <a:gd name="connsiteY125" fmla="*/ 4187860 h 4370740"/>
              <a:gd name="connsiteX126" fmla="*/ 1534160 w 6431280"/>
              <a:gd name="connsiteY126" fmla="*/ 4157380 h 4370740"/>
              <a:gd name="connsiteX127" fmla="*/ 1493520 w 6431280"/>
              <a:gd name="connsiteY127" fmla="*/ 4147220 h 4370740"/>
              <a:gd name="connsiteX128" fmla="*/ 1402080 w 6431280"/>
              <a:gd name="connsiteY128" fmla="*/ 4126900 h 4370740"/>
              <a:gd name="connsiteX129" fmla="*/ 1320800 w 6431280"/>
              <a:gd name="connsiteY129" fmla="*/ 4096420 h 4370740"/>
              <a:gd name="connsiteX130" fmla="*/ 1239520 w 6431280"/>
              <a:gd name="connsiteY130" fmla="*/ 4076100 h 4370740"/>
              <a:gd name="connsiteX131" fmla="*/ 1198880 w 6431280"/>
              <a:gd name="connsiteY131" fmla="*/ 4065940 h 4370740"/>
              <a:gd name="connsiteX132" fmla="*/ 1158240 w 6431280"/>
              <a:gd name="connsiteY132" fmla="*/ 4045620 h 4370740"/>
              <a:gd name="connsiteX133" fmla="*/ 1076960 w 6431280"/>
              <a:gd name="connsiteY133" fmla="*/ 4025300 h 4370740"/>
              <a:gd name="connsiteX134" fmla="*/ 1046480 w 6431280"/>
              <a:gd name="connsiteY134" fmla="*/ 4015140 h 4370740"/>
              <a:gd name="connsiteX135" fmla="*/ 965200 w 6431280"/>
              <a:gd name="connsiteY135" fmla="*/ 3974500 h 4370740"/>
              <a:gd name="connsiteX136" fmla="*/ 924560 w 6431280"/>
              <a:gd name="connsiteY136" fmla="*/ 3964340 h 4370740"/>
              <a:gd name="connsiteX137" fmla="*/ 883920 w 6431280"/>
              <a:gd name="connsiteY137" fmla="*/ 3933860 h 4370740"/>
              <a:gd name="connsiteX138" fmla="*/ 751840 w 6431280"/>
              <a:gd name="connsiteY138" fmla="*/ 3903380 h 4370740"/>
              <a:gd name="connsiteX139" fmla="*/ 650240 w 6431280"/>
              <a:gd name="connsiteY139" fmla="*/ 3883060 h 4370740"/>
              <a:gd name="connsiteX140" fmla="*/ 579120 w 6431280"/>
              <a:gd name="connsiteY140" fmla="*/ 3862740 h 4370740"/>
              <a:gd name="connsiteX141" fmla="*/ 447040 w 6431280"/>
              <a:gd name="connsiteY141" fmla="*/ 3832260 h 4370740"/>
              <a:gd name="connsiteX142" fmla="*/ 375920 w 6431280"/>
              <a:gd name="connsiteY142" fmla="*/ 3781460 h 4370740"/>
              <a:gd name="connsiteX143" fmla="*/ 345440 w 6431280"/>
              <a:gd name="connsiteY143" fmla="*/ 3761140 h 4370740"/>
              <a:gd name="connsiteX144" fmla="*/ 304800 w 6431280"/>
              <a:gd name="connsiteY144" fmla="*/ 3730660 h 4370740"/>
              <a:gd name="connsiteX145" fmla="*/ 274320 w 6431280"/>
              <a:gd name="connsiteY145" fmla="*/ 3700180 h 4370740"/>
              <a:gd name="connsiteX146" fmla="*/ 213360 w 6431280"/>
              <a:gd name="connsiteY146" fmla="*/ 3669700 h 4370740"/>
              <a:gd name="connsiteX147" fmla="*/ 142240 w 6431280"/>
              <a:gd name="connsiteY147" fmla="*/ 3629060 h 4370740"/>
              <a:gd name="connsiteX148" fmla="*/ 71120 w 6431280"/>
              <a:gd name="connsiteY148" fmla="*/ 3578260 h 4370740"/>
              <a:gd name="connsiteX149" fmla="*/ 50800 w 6431280"/>
              <a:gd name="connsiteY149" fmla="*/ 3364900 h 4370740"/>
              <a:gd name="connsiteX150" fmla="*/ 40640 w 6431280"/>
              <a:gd name="connsiteY150" fmla="*/ 3334420 h 4370740"/>
              <a:gd name="connsiteX151" fmla="*/ 20320 w 6431280"/>
              <a:gd name="connsiteY151" fmla="*/ 2928020 h 4370740"/>
              <a:gd name="connsiteX152" fmla="*/ 0 w 6431280"/>
              <a:gd name="connsiteY152" fmla="*/ 2684180 h 4370740"/>
              <a:gd name="connsiteX153" fmla="*/ 10160 w 6431280"/>
              <a:gd name="connsiteY153" fmla="*/ 2501300 h 4370740"/>
              <a:gd name="connsiteX154" fmla="*/ 20320 w 6431280"/>
              <a:gd name="connsiteY154" fmla="*/ 2277780 h 4370740"/>
              <a:gd name="connsiteX155" fmla="*/ 30480 w 6431280"/>
              <a:gd name="connsiteY155" fmla="*/ 2206660 h 4370740"/>
              <a:gd name="connsiteX156" fmla="*/ 50800 w 6431280"/>
              <a:gd name="connsiteY156" fmla="*/ 2033940 h 4370740"/>
              <a:gd name="connsiteX157" fmla="*/ 81280 w 6431280"/>
              <a:gd name="connsiteY157" fmla="*/ 1779940 h 4370740"/>
              <a:gd name="connsiteX158" fmla="*/ 101600 w 6431280"/>
              <a:gd name="connsiteY158" fmla="*/ 1718980 h 4370740"/>
              <a:gd name="connsiteX159" fmla="*/ 172720 w 6431280"/>
              <a:gd name="connsiteY159" fmla="*/ 1556420 h 4370740"/>
              <a:gd name="connsiteX160" fmla="*/ 213360 w 6431280"/>
              <a:gd name="connsiteY160" fmla="*/ 1495460 h 4370740"/>
              <a:gd name="connsiteX161" fmla="*/ 254000 w 6431280"/>
              <a:gd name="connsiteY161" fmla="*/ 1414180 h 4370740"/>
              <a:gd name="connsiteX162" fmla="*/ 274320 w 6431280"/>
              <a:gd name="connsiteY162" fmla="*/ 1373540 h 4370740"/>
              <a:gd name="connsiteX163" fmla="*/ 304800 w 6431280"/>
              <a:gd name="connsiteY163" fmla="*/ 1332900 h 4370740"/>
              <a:gd name="connsiteX164" fmla="*/ 325120 w 6431280"/>
              <a:gd name="connsiteY164" fmla="*/ 1282100 h 4370740"/>
              <a:gd name="connsiteX165" fmla="*/ 345440 w 6431280"/>
              <a:gd name="connsiteY165" fmla="*/ 1251620 h 4370740"/>
              <a:gd name="connsiteX166" fmla="*/ 365760 w 6431280"/>
              <a:gd name="connsiteY166" fmla="*/ 1210980 h 4370740"/>
              <a:gd name="connsiteX167" fmla="*/ 467360 w 6431280"/>
              <a:gd name="connsiteY167" fmla="*/ 1078900 h 4370740"/>
              <a:gd name="connsiteX168" fmla="*/ 487680 w 6431280"/>
              <a:gd name="connsiteY168" fmla="*/ 1048420 h 4370740"/>
              <a:gd name="connsiteX169" fmla="*/ 538480 w 6431280"/>
              <a:gd name="connsiteY169" fmla="*/ 987460 h 4370740"/>
              <a:gd name="connsiteX170" fmla="*/ 568960 w 6431280"/>
              <a:gd name="connsiteY170" fmla="*/ 916340 h 4370740"/>
              <a:gd name="connsiteX171" fmla="*/ 579120 w 6431280"/>
              <a:gd name="connsiteY171" fmla="*/ 885860 h 4370740"/>
              <a:gd name="connsiteX172" fmla="*/ 599440 w 6431280"/>
              <a:gd name="connsiteY172" fmla="*/ 855380 h 4370740"/>
              <a:gd name="connsiteX173" fmla="*/ 619760 w 6431280"/>
              <a:gd name="connsiteY173" fmla="*/ 784260 h 4370740"/>
              <a:gd name="connsiteX174" fmla="*/ 609600 w 6431280"/>
              <a:gd name="connsiteY174" fmla="*/ 692820 h 4370740"/>
              <a:gd name="connsiteX175" fmla="*/ 599440 w 6431280"/>
              <a:gd name="connsiteY175" fmla="*/ 662340 h 4370740"/>
              <a:gd name="connsiteX176" fmla="*/ 579120 w 6431280"/>
              <a:gd name="connsiteY176" fmla="*/ 621700 h 4370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6431280" h="4370740">
                <a:moveTo>
                  <a:pt x="528320" y="621700"/>
                </a:moveTo>
                <a:cubicBezTo>
                  <a:pt x="601560" y="563108"/>
                  <a:pt x="563786" y="596394"/>
                  <a:pt x="640080" y="520100"/>
                </a:cubicBezTo>
                <a:cubicBezTo>
                  <a:pt x="660400" y="499780"/>
                  <a:pt x="683798" y="482129"/>
                  <a:pt x="701040" y="459140"/>
                </a:cubicBezTo>
                <a:cubicBezTo>
                  <a:pt x="711200" y="445593"/>
                  <a:pt x="720129" y="431030"/>
                  <a:pt x="731520" y="418500"/>
                </a:cubicBezTo>
                <a:lnTo>
                  <a:pt x="843280" y="306740"/>
                </a:lnTo>
                <a:cubicBezTo>
                  <a:pt x="856827" y="293193"/>
                  <a:pt x="873293" y="282040"/>
                  <a:pt x="883920" y="266100"/>
                </a:cubicBezTo>
                <a:cubicBezTo>
                  <a:pt x="890693" y="255940"/>
                  <a:pt x="895606" y="244254"/>
                  <a:pt x="904240" y="235620"/>
                </a:cubicBezTo>
                <a:cubicBezTo>
                  <a:pt x="951967" y="187893"/>
                  <a:pt x="946050" y="203020"/>
                  <a:pt x="995680" y="174660"/>
                </a:cubicBezTo>
                <a:cubicBezTo>
                  <a:pt x="1019624" y="160978"/>
                  <a:pt x="1044994" y="139436"/>
                  <a:pt x="1066800" y="123860"/>
                </a:cubicBezTo>
                <a:cubicBezTo>
                  <a:pt x="1076736" y="116763"/>
                  <a:pt x="1086057" y="108350"/>
                  <a:pt x="1097280" y="103540"/>
                </a:cubicBezTo>
                <a:cubicBezTo>
                  <a:pt x="1110115" y="98039"/>
                  <a:pt x="1124845" y="98283"/>
                  <a:pt x="1137920" y="93380"/>
                </a:cubicBezTo>
                <a:cubicBezTo>
                  <a:pt x="1152101" y="88062"/>
                  <a:pt x="1164639" y="79026"/>
                  <a:pt x="1178560" y="73060"/>
                </a:cubicBezTo>
                <a:cubicBezTo>
                  <a:pt x="1197428" y="64974"/>
                  <a:pt x="1231062" y="57036"/>
                  <a:pt x="1249680" y="52740"/>
                </a:cubicBezTo>
                <a:cubicBezTo>
                  <a:pt x="1280104" y="45719"/>
                  <a:pt x="1310102" y="35999"/>
                  <a:pt x="1341120" y="32420"/>
                </a:cubicBezTo>
                <a:cubicBezTo>
                  <a:pt x="1398413" y="25809"/>
                  <a:pt x="1456267" y="25647"/>
                  <a:pt x="1513840" y="22260"/>
                </a:cubicBezTo>
                <a:cubicBezTo>
                  <a:pt x="1527387" y="18873"/>
                  <a:pt x="1540706" y="14396"/>
                  <a:pt x="1554480" y="12100"/>
                </a:cubicBezTo>
                <a:cubicBezTo>
                  <a:pt x="1696237" y="-11526"/>
                  <a:pt x="1741769" y="5595"/>
                  <a:pt x="1930400" y="12100"/>
                </a:cubicBezTo>
                <a:lnTo>
                  <a:pt x="1991360" y="32420"/>
                </a:lnTo>
                <a:cubicBezTo>
                  <a:pt x="2001520" y="35807"/>
                  <a:pt x="2011174" y="41610"/>
                  <a:pt x="2021840" y="42580"/>
                </a:cubicBezTo>
                <a:lnTo>
                  <a:pt x="2133600" y="52740"/>
                </a:lnTo>
                <a:cubicBezTo>
                  <a:pt x="2251166" y="82131"/>
                  <a:pt x="2135887" y="56165"/>
                  <a:pt x="2397760" y="73060"/>
                </a:cubicBezTo>
                <a:cubicBezTo>
                  <a:pt x="2428364" y="75034"/>
                  <a:pt x="2458720" y="79833"/>
                  <a:pt x="2489200" y="83220"/>
                </a:cubicBezTo>
                <a:cubicBezTo>
                  <a:pt x="2506242" y="88901"/>
                  <a:pt x="2544083" y="102380"/>
                  <a:pt x="2560320" y="103540"/>
                </a:cubicBezTo>
                <a:cubicBezTo>
                  <a:pt x="2641464" y="109336"/>
                  <a:pt x="2722880" y="110313"/>
                  <a:pt x="2804160" y="113700"/>
                </a:cubicBezTo>
                <a:cubicBezTo>
                  <a:pt x="2817707" y="117087"/>
                  <a:pt x="2831169" y="120831"/>
                  <a:pt x="2844800" y="123860"/>
                </a:cubicBezTo>
                <a:cubicBezTo>
                  <a:pt x="3076838" y="175424"/>
                  <a:pt x="3224383" y="139239"/>
                  <a:pt x="3535680" y="144180"/>
                </a:cubicBezTo>
                <a:cubicBezTo>
                  <a:pt x="3620725" y="165441"/>
                  <a:pt x="3568212" y="154800"/>
                  <a:pt x="3718560" y="164500"/>
                </a:cubicBezTo>
                <a:lnTo>
                  <a:pt x="3891280" y="174660"/>
                </a:lnTo>
                <a:cubicBezTo>
                  <a:pt x="3914987" y="178047"/>
                  <a:pt x="3938839" y="180536"/>
                  <a:pt x="3962400" y="184820"/>
                </a:cubicBezTo>
                <a:cubicBezTo>
                  <a:pt x="3976138" y="187318"/>
                  <a:pt x="3989151" y="193543"/>
                  <a:pt x="4003040" y="194980"/>
                </a:cubicBezTo>
                <a:cubicBezTo>
                  <a:pt x="4087526" y="203720"/>
                  <a:pt x="4257040" y="215300"/>
                  <a:pt x="4257040" y="215300"/>
                </a:cubicBezTo>
                <a:cubicBezTo>
                  <a:pt x="4348054" y="245638"/>
                  <a:pt x="4199972" y="199015"/>
                  <a:pt x="4419600" y="235620"/>
                </a:cubicBezTo>
                <a:cubicBezTo>
                  <a:pt x="4437590" y="238618"/>
                  <a:pt x="4453323" y="249536"/>
                  <a:pt x="4470400" y="255940"/>
                </a:cubicBezTo>
                <a:cubicBezTo>
                  <a:pt x="4597477" y="303594"/>
                  <a:pt x="4375012" y="215059"/>
                  <a:pt x="4541520" y="286420"/>
                </a:cubicBezTo>
                <a:cubicBezTo>
                  <a:pt x="4551364" y="290639"/>
                  <a:pt x="4562156" y="292361"/>
                  <a:pt x="4572000" y="296580"/>
                </a:cubicBezTo>
                <a:cubicBezTo>
                  <a:pt x="4585921" y="302546"/>
                  <a:pt x="4598272" y="312111"/>
                  <a:pt x="4612640" y="316900"/>
                </a:cubicBezTo>
                <a:cubicBezTo>
                  <a:pt x="4629023" y="322361"/>
                  <a:pt x="4646935" y="321982"/>
                  <a:pt x="4663440" y="327060"/>
                </a:cubicBezTo>
                <a:cubicBezTo>
                  <a:pt x="4695250" y="336848"/>
                  <a:pt x="4739290" y="357440"/>
                  <a:pt x="4775200" y="367700"/>
                </a:cubicBezTo>
                <a:cubicBezTo>
                  <a:pt x="4788626" y="371536"/>
                  <a:pt x="4802465" y="373848"/>
                  <a:pt x="4815840" y="377860"/>
                </a:cubicBezTo>
                <a:cubicBezTo>
                  <a:pt x="4836356" y="384015"/>
                  <a:pt x="4856020" y="392985"/>
                  <a:pt x="4876800" y="398180"/>
                </a:cubicBezTo>
                <a:cubicBezTo>
                  <a:pt x="4890347" y="401567"/>
                  <a:pt x="4904014" y="404504"/>
                  <a:pt x="4917440" y="408340"/>
                </a:cubicBezTo>
                <a:cubicBezTo>
                  <a:pt x="4951437" y="418054"/>
                  <a:pt x="4984425" y="431609"/>
                  <a:pt x="5019040" y="438820"/>
                </a:cubicBezTo>
                <a:cubicBezTo>
                  <a:pt x="5065928" y="448588"/>
                  <a:pt x="5114037" y="451266"/>
                  <a:pt x="5161280" y="459140"/>
                </a:cubicBezTo>
                <a:lnTo>
                  <a:pt x="5222240" y="469300"/>
                </a:lnTo>
                <a:cubicBezTo>
                  <a:pt x="5255906" y="482767"/>
                  <a:pt x="5299217" y="501244"/>
                  <a:pt x="5334000" y="509940"/>
                </a:cubicBezTo>
                <a:cubicBezTo>
                  <a:pt x="5407492" y="528313"/>
                  <a:pt x="5416420" y="529586"/>
                  <a:pt x="5486400" y="550580"/>
                </a:cubicBezTo>
                <a:cubicBezTo>
                  <a:pt x="5496658" y="553657"/>
                  <a:pt x="5507301" y="555951"/>
                  <a:pt x="5516880" y="560740"/>
                </a:cubicBezTo>
                <a:cubicBezTo>
                  <a:pt x="5527802" y="566201"/>
                  <a:pt x="5536438" y="575599"/>
                  <a:pt x="5547360" y="581060"/>
                </a:cubicBezTo>
                <a:cubicBezTo>
                  <a:pt x="5556939" y="585849"/>
                  <a:pt x="5567812" y="587460"/>
                  <a:pt x="5577840" y="591220"/>
                </a:cubicBezTo>
                <a:cubicBezTo>
                  <a:pt x="5594917" y="597624"/>
                  <a:pt x="5612328" y="603384"/>
                  <a:pt x="5628640" y="611540"/>
                </a:cubicBezTo>
                <a:cubicBezTo>
                  <a:pt x="5639562" y="617001"/>
                  <a:pt x="5648198" y="626399"/>
                  <a:pt x="5659120" y="631860"/>
                </a:cubicBezTo>
                <a:cubicBezTo>
                  <a:pt x="5683417" y="644009"/>
                  <a:pt x="5714020" y="653547"/>
                  <a:pt x="5740400" y="662340"/>
                </a:cubicBezTo>
                <a:cubicBezTo>
                  <a:pt x="5802705" y="724645"/>
                  <a:pt x="5732385" y="663413"/>
                  <a:pt x="5831840" y="713140"/>
                </a:cubicBezTo>
                <a:cubicBezTo>
                  <a:pt x="5846986" y="720713"/>
                  <a:pt x="5858701" y="733778"/>
                  <a:pt x="5872480" y="743620"/>
                </a:cubicBezTo>
                <a:cubicBezTo>
                  <a:pt x="5882416" y="750717"/>
                  <a:pt x="5892038" y="758479"/>
                  <a:pt x="5902960" y="763940"/>
                </a:cubicBezTo>
                <a:cubicBezTo>
                  <a:pt x="5943310" y="784115"/>
                  <a:pt x="5926484" y="761143"/>
                  <a:pt x="5963920" y="794420"/>
                </a:cubicBezTo>
                <a:cubicBezTo>
                  <a:pt x="5985398" y="813512"/>
                  <a:pt x="6004560" y="835060"/>
                  <a:pt x="6024880" y="855380"/>
                </a:cubicBezTo>
                <a:lnTo>
                  <a:pt x="6055360" y="885860"/>
                </a:lnTo>
                <a:lnTo>
                  <a:pt x="6085840" y="916340"/>
                </a:lnTo>
                <a:cubicBezTo>
                  <a:pt x="6111377" y="992952"/>
                  <a:pt x="6076929" y="898518"/>
                  <a:pt x="6116320" y="977300"/>
                </a:cubicBezTo>
                <a:cubicBezTo>
                  <a:pt x="6121109" y="986879"/>
                  <a:pt x="6121691" y="998201"/>
                  <a:pt x="6126480" y="1007780"/>
                </a:cubicBezTo>
                <a:cubicBezTo>
                  <a:pt x="6131941" y="1018702"/>
                  <a:pt x="6140870" y="1027586"/>
                  <a:pt x="6146800" y="1038260"/>
                </a:cubicBezTo>
                <a:cubicBezTo>
                  <a:pt x="6157833" y="1058119"/>
                  <a:pt x="6166247" y="1079361"/>
                  <a:pt x="6177280" y="1099220"/>
                </a:cubicBezTo>
                <a:cubicBezTo>
                  <a:pt x="6183210" y="1109894"/>
                  <a:pt x="6192139" y="1118778"/>
                  <a:pt x="6197600" y="1129700"/>
                </a:cubicBezTo>
                <a:cubicBezTo>
                  <a:pt x="6202389" y="1139279"/>
                  <a:pt x="6203541" y="1150336"/>
                  <a:pt x="6207760" y="1160180"/>
                </a:cubicBezTo>
                <a:cubicBezTo>
                  <a:pt x="6213726" y="1174101"/>
                  <a:pt x="6222114" y="1186899"/>
                  <a:pt x="6228080" y="1200820"/>
                </a:cubicBezTo>
                <a:cubicBezTo>
                  <a:pt x="6232299" y="1210664"/>
                  <a:pt x="6232299" y="1222389"/>
                  <a:pt x="6238240" y="1231300"/>
                </a:cubicBezTo>
                <a:cubicBezTo>
                  <a:pt x="6246210" y="1243255"/>
                  <a:pt x="6258560" y="1251620"/>
                  <a:pt x="6268720" y="1261780"/>
                </a:cubicBezTo>
                <a:cubicBezTo>
                  <a:pt x="6273876" y="1282403"/>
                  <a:pt x="6280295" y="1312494"/>
                  <a:pt x="6289040" y="1332900"/>
                </a:cubicBezTo>
                <a:cubicBezTo>
                  <a:pt x="6295006" y="1346821"/>
                  <a:pt x="6303735" y="1359478"/>
                  <a:pt x="6309360" y="1373540"/>
                </a:cubicBezTo>
                <a:cubicBezTo>
                  <a:pt x="6345632" y="1464220"/>
                  <a:pt x="6310906" y="1406339"/>
                  <a:pt x="6350000" y="1464980"/>
                </a:cubicBezTo>
                <a:cubicBezTo>
                  <a:pt x="6353387" y="1478527"/>
                  <a:pt x="6355257" y="1492545"/>
                  <a:pt x="6360160" y="1505620"/>
                </a:cubicBezTo>
                <a:cubicBezTo>
                  <a:pt x="6365478" y="1519801"/>
                  <a:pt x="6376128" y="1531753"/>
                  <a:pt x="6380480" y="1546260"/>
                </a:cubicBezTo>
                <a:cubicBezTo>
                  <a:pt x="6386399" y="1565991"/>
                  <a:pt x="6387253" y="1586900"/>
                  <a:pt x="6390640" y="1607220"/>
                </a:cubicBezTo>
                <a:cubicBezTo>
                  <a:pt x="6394027" y="1661407"/>
                  <a:pt x="6393464" y="1715985"/>
                  <a:pt x="6400800" y="1769780"/>
                </a:cubicBezTo>
                <a:cubicBezTo>
                  <a:pt x="6403694" y="1791003"/>
                  <a:pt x="6419974" y="1809352"/>
                  <a:pt x="6421120" y="1830740"/>
                </a:cubicBezTo>
                <a:cubicBezTo>
                  <a:pt x="6430180" y="1999865"/>
                  <a:pt x="6427893" y="2169407"/>
                  <a:pt x="6431280" y="2338740"/>
                </a:cubicBezTo>
                <a:cubicBezTo>
                  <a:pt x="6427893" y="2480980"/>
                  <a:pt x="6427300" y="2623314"/>
                  <a:pt x="6421120" y="2765460"/>
                </a:cubicBezTo>
                <a:cubicBezTo>
                  <a:pt x="6420513" y="2779410"/>
                  <a:pt x="6415066" y="2792754"/>
                  <a:pt x="6410960" y="2806100"/>
                </a:cubicBezTo>
                <a:cubicBezTo>
                  <a:pt x="6401511" y="2836808"/>
                  <a:pt x="6388272" y="2866371"/>
                  <a:pt x="6380480" y="2897540"/>
                </a:cubicBezTo>
                <a:cubicBezTo>
                  <a:pt x="6373707" y="2924633"/>
                  <a:pt x="6368991" y="2952326"/>
                  <a:pt x="6360160" y="2978820"/>
                </a:cubicBezTo>
                <a:cubicBezTo>
                  <a:pt x="6356773" y="2988980"/>
                  <a:pt x="6352323" y="2998845"/>
                  <a:pt x="6350000" y="3009300"/>
                </a:cubicBezTo>
                <a:cubicBezTo>
                  <a:pt x="6345531" y="3029410"/>
                  <a:pt x="6346769" y="3050860"/>
                  <a:pt x="6339840" y="3070260"/>
                </a:cubicBezTo>
                <a:cubicBezTo>
                  <a:pt x="6329652" y="3098787"/>
                  <a:pt x="6310450" y="3123415"/>
                  <a:pt x="6299200" y="3151540"/>
                </a:cubicBezTo>
                <a:cubicBezTo>
                  <a:pt x="6283290" y="3191314"/>
                  <a:pt x="6273602" y="3233349"/>
                  <a:pt x="6258560" y="3273460"/>
                </a:cubicBezTo>
                <a:cubicBezTo>
                  <a:pt x="6253242" y="3287641"/>
                  <a:pt x="6244206" y="3300179"/>
                  <a:pt x="6238240" y="3314100"/>
                </a:cubicBezTo>
                <a:cubicBezTo>
                  <a:pt x="6234021" y="3323944"/>
                  <a:pt x="6231022" y="3334282"/>
                  <a:pt x="6228080" y="3344580"/>
                </a:cubicBezTo>
                <a:cubicBezTo>
                  <a:pt x="6224244" y="3358006"/>
                  <a:pt x="6223421" y="3372385"/>
                  <a:pt x="6217920" y="3385220"/>
                </a:cubicBezTo>
                <a:cubicBezTo>
                  <a:pt x="6213325" y="3395941"/>
                  <a:pt x="6170094" y="3452871"/>
                  <a:pt x="6167120" y="3456340"/>
                </a:cubicBezTo>
                <a:cubicBezTo>
                  <a:pt x="6157769" y="3467249"/>
                  <a:pt x="6145838" y="3475782"/>
                  <a:pt x="6136640" y="3486820"/>
                </a:cubicBezTo>
                <a:cubicBezTo>
                  <a:pt x="6128823" y="3496201"/>
                  <a:pt x="6124361" y="3508110"/>
                  <a:pt x="6116320" y="3517300"/>
                </a:cubicBezTo>
                <a:cubicBezTo>
                  <a:pt x="6100551" y="3535322"/>
                  <a:pt x="6081289" y="3550078"/>
                  <a:pt x="6065520" y="3568100"/>
                </a:cubicBezTo>
                <a:cubicBezTo>
                  <a:pt x="6057479" y="3577290"/>
                  <a:pt x="6053834" y="3589946"/>
                  <a:pt x="6045200" y="3598580"/>
                </a:cubicBezTo>
                <a:cubicBezTo>
                  <a:pt x="6036566" y="3607214"/>
                  <a:pt x="6024101" y="3611083"/>
                  <a:pt x="6014720" y="3618900"/>
                </a:cubicBezTo>
                <a:cubicBezTo>
                  <a:pt x="6003682" y="3628098"/>
                  <a:pt x="5995278" y="3640182"/>
                  <a:pt x="5984240" y="3649380"/>
                </a:cubicBezTo>
                <a:cubicBezTo>
                  <a:pt x="5954576" y="3674100"/>
                  <a:pt x="5923406" y="3696957"/>
                  <a:pt x="5892800" y="3720500"/>
                </a:cubicBezTo>
                <a:cubicBezTo>
                  <a:pt x="5865956" y="3741149"/>
                  <a:pt x="5838613" y="3761140"/>
                  <a:pt x="5811520" y="3781460"/>
                </a:cubicBezTo>
                <a:cubicBezTo>
                  <a:pt x="5714888" y="3853934"/>
                  <a:pt x="5836763" y="3766314"/>
                  <a:pt x="5709920" y="3842420"/>
                </a:cubicBezTo>
                <a:cubicBezTo>
                  <a:pt x="5695400" y="3851132"/>
                  <a:pt x="5684655" y="3865804"/>
                  <a:pt x="5669280" y="3872900"/>
                </a:cubicBezTo>
                <a:cubicBezTo>
                  <a:pt x="5640108" y="3886364"/>
                  <a:pt x="5577840" y="3903380"/>
                  <a:pt x="5577840" y="3903380"/>
                </a:cubicBezTo>
                <a:cubicBezTo>
                  <a:pt x="5506420" y="3956945"/>
                  <a:pt x="5569258" y="3913603"/>
                  <a:pt x="5476240" y="3964340"/>
                </a:cubicBezTo>
                <a:cubicBezTo>
                  <a:pt x="5458904" y="3973796"/>
                  <a:pt x="5442702" y="3985230"/>
                  <a:pt x="5425440" y="3994820"/>
                </a:cubicBezTo>
                <a:cubicBezTo>
                  <a:pt x="5398885" y="4009573"/>
                  <a:pt x="5362259" y="4026040"/>
                  <a:pt x="5334000" y="4035460"/>
                </a:cubicBezTo>
                <a:cubicBezTo>
                  <a:pt x="5320753" y="4039876"/>
                  <a:pt x="5306907" y="4042233"/>
                  <a:pt x="5293360" y="4045620"/>
                </a:cubicBezTo>
                <a:cubicBezTo>
                  <a:pt x="5243313" y="4083155"/>
                  <a:pt x="5221167" y="4103551"/>
                  <a:pt x="5151120" y="4126900"/>
                </a:cubicBezTo>
                <a:cubicBezTo>
                  <a:pt x="5140960" y="4130287"/>
                  <a:pt x="5130219" y="4132271"/>
                  <a:pt x="5120640" y="4137060"/>
                </a:cubicBezTo>
                <a:cubicBezTo>
                  <a:pt x="5011127" y="4191817"/>
                  <a:pt x="5212956" y="4111295"/>
                  <a:pt x="5029200" y="4187860"/>
                </a:cubicBezTo>
                <a:cubicBezTo>
                  <a:pt x="4976521" y="4209810"/>
                  <a:pt x="4974985" y="4204801"/>
                  <a:pt x="4927600" y="4218340"/>
                </a:cubicBezTo>
                <a:cubicBezTo>
                  <a:pt x="4917302" y="4221282"/>
                  <a:pt x="4907510" y="4225903"/>
                  <a:pt x="4897120" y="4228500"/>
                </a:cubicBezTo>
                <a:cubicBezTo>
                  <a:pt x="4866829" y="4236073"/>
                  <a:pt x="4836104" y="4241799"/>
                  <a:pt x="4805680" y="4248820"/>
                </a:cubicBezTo>
                <a:cubicBezTo>
                  <a:pt x="4794569" y="4251384"/>
                  <a:pt x="4576956" y="4304714"/>
                  <a:pt x="4531360" y="4309780"/>
                </a:cubicBezTo>
                <a:lnTo>
                  <a:pt x="4439920" y="4319940"/>
                </a:lnTo>
                <a:cubicBezTo>
                  <a:pt x="4426373" y="4323327"/>
                  <a:pt x="4412706" y="4326264"/>
                  <a:pt x="4399280" y="4330100"/>
                </a:cubicBezTo>
                <a:cubicBezTo>
                  <a:pt x="4345971" y="4345331"/>
                  <a:pt x="4391684" y="4336808"/>
                  <a:pt x="4328160" y="4350420"/>
                </a:cubicBezTo>
                <a:cubicBezTo>
                  <a:pt x="4294389" y="4357657"/>
                  <a:pt x="4226560" y="4370740"/>
                  <a:pt x="4226560" y="4370740"/>
                </a:cubicBezTo>
                <a:lnTo>
                  <a:pt x="3169920" y="4360580"/>
                </a:lnTo>
                <a:cubicBezTo>
                  <a:pt x="3155959" y="4360321"/>
                  <a:pt x="3143121" y="4352265"/>
                  <a:pt x="3129280" y="4350420"/>
                </a:cubicBezTo>
                <a:cubicBezTo>
                  <a:pt x="2650270" y="4286552"/>
                  <a:pt x="3438991" y="4405102"/>
                  <a:pt x="2885440" y="4319940"/>
                </a:cubicBezTo>
                <a:cubicBezTo>
                  <a:pt x="2814531" y="4296304"/>
                  <a:pt x="2872262" y="4312879"/>
                  <a:pt x="2733040" y="4299620"/>
                </a:cubicBezTo>
                <a:cubicBezTo>
                  <a:pt x="2702511" y="4296712"/>
                  <a:pt x="2671999" y="4293513"/>
                  <a:pt x="2641600" y="4289460"/>
                </a:cubicBezTo>
                <a:cubicBezTo>
                  <a:pt x="2607284" y="4284884"/>
                  <a:pt x="2542601" y="4271145"/>
                  <a:pt x="2509520" y="4269140"/>
                </a:cubicBezTo>
                <a:cubicBezTo>
                  <a:pt x="2421563" y="4263809"/>
                  <a:pt x="2333413" y="4262367"/>
                  <a:pt x="2245360" y="4258980"/>
                </a:cubicBezTo>
                <a:cubicBezTo>
                  <a:pt x="2120347" y="4227727"/>
                  <a:pt x="2250428" y="4257341"/>
                  <a:pt x="1960880" y="4238660"/>
                </a:cubicBezTo>
                <a:cubicBezTo>
                  <a:pt x="1892405" y="4234242"/>
                  <a:pt x="1877666" y="4223006"/>
                  <a:pt x="1808480" y="4208180"/>
                </a:cubicBezTo>
                <a:cubicBezTo>
                  <a:pt x="1788337" y="4203864"/>
                  <a:pt x="1767788" y="4201705"/>
                  <a:pt x="1747520" y="4198020"/>
                </a:cubicBezTo>
                <a:cubicBezTo>
                  <a:pt x="1730530" y="4194931"/>
                  <a:pt x="1713710" y="4190949"/>
                  <a:pt x="1696720" y="4187860"/>
                </a:cubicBezTo>
                <a:cubicBezTo>
                  <a:pt x="1633852" y="4176429"/>
                  <a:pt x="1602044" y="4174351"/>
                  <a:pt x="1534160" y="4157380"/>
                </a:cubicBezTo>
                <a:cubicBezTo>
                  <a:pt x="1520613" y="4153993"/>
                  <a:pt x="1507151" y="4150249"/>
                  <a:pt x="1493520" y="4147220"/>
                </a:cubicBezTo>
                <a:cubicBezTo>
                  <a:pt x="1446380" y="4136744"/>
                  <a:pt x="1445442" y="4139289"/>
                  <a:pt x="1402080" y="4126900"/>
                </a:cubicBezTo>
                <a:cubicBezTo>
                  <a:pt x="1308012" y="4100023"/>
                  <a:pt x="1460366" y="4139363"/>
                  <a:pt x="1320800" y="4096420"/>
                </a:cubicBezTo>
                <a:cubicBezTo>
                  <a:pt x="1294108" y="4088207"/>
                  <a:pt x="1266613" y="4082873"/>
                  <a:pt x="1239520" y="4076100"/>
                </a:cubicBezTo>
                <a:cubicBezTo>
                  <a:pt x="1225973" y="4072713"/>
                  <a:pt x="1211369" y="4072185"/>
                  <a:pt x="1198880" y="4065940"/>
                </a:cubicBezTo>
                <a:cubicBezTo>
                  <a:pt x="1185333" y="4059167"/>
                  <a:pt x="1172608" y="4050409"/>
                  <a:pt x="1158240" y="4045620"/>
                </a:cubicBezTo>
                <a:cubicBezTo>
                  <a:pt x="1131746" y="4036789"/>
                  <a:pt x="1103454" y="4034131"/>
                  <a:pt x="1076960" y="4025300"/>
                </a:cubicBezTo>
                <a:cubicBezTo>
                  <a:pt x="1066800" y="4021913"/>
                  <a:pt x="1056230" y="4019572"/>
                  <a:pt x="1046480" y="4015140"/>
                </a:cubicBezTo>
                <a:cubicBezTo>
                  <a:pt x="1018904" y="4002605"/>
                  <a:pt x="994587" y="3981847"/>
                  <a:pt x="965200" y="3974500"/>
                </a:cubicBezTo>
                <a:lnTo>
                  <a:pt x="924560" y="3964340"/>
                </a:lnTo>
                <a:cubicBezTo>
                  <a:pt x="911013" y="3954180"/>
                  <a:pt x="899066" y="3941433"/>
                  <a:pt x="883920" y="3933860"/>
                </a:cubicBezTo>
                <a:cubicBezTo>
                  <a:pt x="834769" y="3909285"/>
                  <a:pt x="805561" y="3912860"/>
                  <a:pt x="751840" y="3903380"/>
                </a:cubicBezTo>
                <a:cubicBezTo>
                  <a:pt x="717828" y="3897378"/>
                  <a:pt x="684011" y="3890297"/>
                  <a:pt x="650240" y="3883060"/>
                </a:cubicBezTo>
                <a:cubicBezTo>
                  <a:pt x="571270" y="3866138"/>
                  <a:pt x="644276" y="3880510"/>
                  <a:pt x="579120" y="3862740"/>
                </a:cubicBezTo>
                <a:cubicBezTo>
                  <a:pt x="511722" y="3844359"/>
                  <a:pt x="506282" y="3844108"/>
                  <a:pt x="447040" y="3832260"/>
                </a:cubicBezTo>
                <a:cubicBezTo>
                  <a:pt x="371840" y="3794660"/>
                  <a:pt x="437704" y="3832947"/>
                  <a:pt x="375920" y="3781460"/>
                </a:cubicBezTo>
                <a:cubicBezTo>
                  <a:pt x="366539" y="3773643"/>
                  <a:pt x="355376" y="3768237"/>
                  <a:pt x="345440" y="3761140"/>
                </a:cubicBezTo>
                <a:cubicBezTo>
                  <a:pt x="331661" y="3751298"/>
                  <a:pt x="317657" y="3741680"/>
                  <a:pt x="304800" y="3730660"/>
                </a:cubicBezTo>
                <a:cubicBezTo>
                  <a:pt x="293891" y="3721309"/>
                  <a:pt x="286275" y="3708150"/>
                  <a:pt x="274320" y="3700180"/>
                </a:cubicBezTo>
                <a:cubicBezTo>
                  <a:pt x="255417" y="3687578"/>
                  <a:pt x="233363" y="3680471"/>
                  <a:pt x="213360" y="3669700"/>
                </a:cubicBezTo>
                <a:cubicBezTo>
                  <a:pt x="189319" y="3656755"/>
                  <a:pt x="165653" y="3643108"/>
                  <a:pt x="142240" y="3629060"/>
                </a:cubicBezTo>
                <a:cubicBezTo>
                  <a:pt x="117479" y="3614204"/>
                  <a:pt x="94059" y="3595464"/>
                  <a:pt x="71120" y="3578260"/>
                </a:cubicBezTo>
                <a:cubicBezTo>
                  <a:pt x="39767" y="3484200"/>
                  <a:pt x="72308" y="3590735"/>
                  <a:pt x="50800" y="3364900"/>
                </a:cubicBezTo>
                <a:cubicBezTo>
                  <a:pt x="49785" y="3354239"/>
                  <a:pt x="44027" y="3344580"/>
                  <a:pt x="40640" y="3334420"/>
                </a:cubicBezTo>
                <a:cubicBezTo>
                  <a:pt x="13631" y="3145359"/>
                  <a:pt x="36043" y="3321102"/>
                  <a:pt x="20320" y="2928020"/>
                </a:cubicBezTo>
                <a:cubicBezTo>
                  <a:pt x="13894" y="2767378"/>
                  <a:pt x="16182" y="2797452"/>
                  <a:pt x="0" y="2684180"/>
                </a:cubicBezTo>
                <a:cubicBezTo>
                  <a:pt x="3387" y="2623220"/>
                  <a:pt x="7111" y="2562278"/>
                  <a:pt x="10160" y="2501300"/>
                </a:cubicBezTo>
                <a:cubicBezTo>
                  <a:pt x="13885" y="2426809"/>
                  <a:pt x="15188" y="2352187"/>
                  <a:pt x="20320" y="2277780"/>
                </a:cubicBezTo>
                <a:cubicBezTo>
                  <a:pt x="21968" y="2253889"/>
                  <a:pt x="27510" y="2230422"/>
                  <a:pt x="30480" y="2206660"/>
                </a:cubicBezTo>
                <a:cubicBezTo>
                  <a:pt x="37670" y="2149137"/>
                  <a:pt x="44624" y="2091580"/>
                  <a:pt x="50800" y="2033940"/>
                </a:cubicBezTo>
                <a:cubicBezTo>
                  <a:pt x="61640" y="1932768"/>
                  <a:pt x="60351" y="1884584"/>
                  <a:pt x="81280" y="1779940"/>
                </a:cubicBezTo>
                <a:cubicBezTo>
                  <a:pt x="85481" y="1758937"/>
                  <a:pt x="93362" y="1738752"/>
                  <a:pt x="101600" y="1718980"/>
                </a:cubicBezTo>
                <a:cubicBezTo>
                  <a:pt x="105360" y="1709955"/>
                  <a:pt x="150897" y="1592792"/>
                  <a:pt x="172720" y="1556420"/>
                </a:cubicBezTo>
                <a:cubicBezTo>
                  <a:pt x="185285" y="1535479"/>
                  <a:pt x="201243" y="1516664"/>
                  <a:pt x="213360" y="1495460"/>
                </a:cubicBezTo>
                <a:cubicBezTo>
                  <a:pt x="228389" y="1469160"/>
                  <a:pt x="240453" y="1441273"/>
                  <a:pt x="254000" y="1414180"/>
                </a:cubicBezTo>
                <a:cubicBezTo>
                  <a:pt x="260773" y="1400633"/>
                  <a:pt x="265233" y="1385657"/>
                  <a:pt x="274320" y="1373540"/>
                </a:cubicBezTo>
                <a:cubicBezTo>
                  <a:pt x="284480" y="1359993"/>
                  <a:pt x="296576" y="1347702"/>
                  <a:pt x="304800" y="1332900"/>
                </a:cubicBezTo>
                <a:cubicBezTo>
                  <a:pt x="313657" y="1316957"/>
                  <a:pt x="316964" y="1298412"/>
                  <a:pt x="325120" y="1282100"/>
                </a:cubicBezTo>
                <a:cubicBezTo>
                  <a:pt x="330581" y="1271178"/>
                  <a:pt x="339382" y="1262222"/>
                  <a:pt x="345440" y="1251620"/>
                </a:cubicBezTo>
                <a:cubicBezTo>
                  <a:pt x="352954" y="1238470"/>
                  <a:pt x="357822" y="1223879"/>
                  <a:pt x="365760" y="1210980"/>
                </a:cubicBezTo>
                <a:cubicBezTo>
                  <a:pt x="464092" y="1051191"/>
                  <a:pt x="386830" y="1172852"/>
                  <a:pt x="467360" y="1078900"/>
                </a:cubicBezTo>
                <a:cubicBezTo>
                  <a:pt x="475307" y="1069629"/>
                  <a:pt x="480183" y="1058059"/>
                  <a:pt x="487680" y="1048420"/>
                </a:cubicBezTo>
                <a:cubicBezTo>
                  <a:pt x="503919" y="1027541"/>
                  <a:pt x="521547" y="1007780"/>
                  <a:pt x="538480" y="987460"/>
                </a:cubicBezTo>
                <a:cubicBezTo>
                  <a:pt x="559625" y="902880"/>
                  <a:pt x="533878" y="986504"/>
                  <a:pt x="568960" y="916340"/>
                </a:cubicBezTo>
                <a:cubicBezTo>
                  <a:pt x="573749" y="906761"/>
                  <a:pt x="574331" y="895439"/>
                  <a:pt x="579120" y="885860"/>
                </a:cubicBezTo>
                <a:cubicBezTo>
                  <a:pt x="584581" y="874938"/>
                  <a:pt x="593979" y="866302"/>
                  <a:pt x="599440" y="855380"/>
                </a:cubicBezTo>
                <a:cubicBezTo>
                  <a:pt x="606728" y="840804"/>
                  <a:pt x="616505" y="797281"/>
                  <a:pt x="619760" y="784260"/>
                </a:cubicBezTo>
                <a:cubicBezTo>
                  <a:pt x="616373" y="753780"/>
                  <a:pt x="614642" y="723070"/>
                  <a:pt x="609600" y="692820"/>
                </a:cubicBezTo>
                <a:cubicBezTo>
                  <a:pt x="607839" y="682256"/>
                  <a:pt x="604229" y="671919"/>
                  <a:pt x="599440" y="662340"/>
                </a:cubicBezTo>
                <a:cubicBezTo>
                  <a:pt x="577241" y="617943"/>
                  <a:pt x="579120" y="647149"/>
                  <a:pt x="579120" y="621700"/>
                </a:cubicBezTo>
              </a:path>
            </a:pathLst>
          </a:custGeom>
          <a:noFill/>
          <a:ln>
            <a:solidFill>
              <a:srgbClr val="7030A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E7FC7969-707E-4067-A149-8B089BBEF8AF}"/>
              </a:ext>
            </a:extLst>
          </p:cNvPr>
          <p:cNvSpPr txBox="1"/>
          <p:nvPr/>
        </p:nvSpPr>
        <p:spPr>
          <a:xfrm>
            <a:off x="1627030" y="5724471"/>
            <a:ext cx="5533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Search tree = a collection of the generated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(explored) search nodes</a:t>
            </a:r>
          </a:p>
          <a:p>
            <a:endParaRPr lang="ru-RU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4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rgbClr val="F2F2F2"/>
      </a:dk1>
      <a:lt1>
        <a:srgbClr val="262626"/>
      </a:lt1>
      <a:dk2>
        <a:srgbClr val="FFFFFF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2596</Words>
  <Application>Microsoft Office PowerPoint</Application>
  <PresentationFormat>Широкоэкранный</PresentationFormat>
  <Paragraphs>816</Paragraphs>
  <Slides>48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48</vt:i4>
      </vt:variant>
    </vt:vector>
  </HeadingPairs>
  <TitlesOfParts>
    <vt:vector size="60" baseType="lpstr">
      <vt:lpstr>Arial</vt:lpstr>
      <vt:lpstr>Calibri</vt:lpstr>
      <vt:lpstr>Courier New</vt:lpstr>
      <vt:lpstr>Franklin Gothic Book</vt:lpstr>
      <vt:lpstr>Symbol</vt:lpstr>
      <vt:lpstr>Times New Roman</vt:lpstr>
      <vt:lpstr>Trebuchet MS</vt:lpstr>
      <vt:lpstr>Tw Cen MT</vt:lpstr>
      <vt:lpstr>Wingdings</vt:lpstr>
      <vt:lpstr>Circuit</vt:lpstr>
      <vt:lpstr>Visio</vt:lpstr>
      <vt:lpstr>Формула</vt:lpstr>
      <vt:lpstr>Методы эвристического планирования (3/…)</vt:lpstr>
      <vt:lpstr>Планирование траектории</vt:lpstr>
      <vt:lpstr>Планирование траектории как задача поиска пути на графе</vt:lpstr>
      <vt:lpstr>Grid – regular tessellation of the workspace</vt:lpstr>
      <vt:lpstr>Path planning task</vt:lpstr>
      <vt:lpstr>G*-value</vt:lpstr>
      <vt:lpstr>Estimating G*-values: expansion</vt:lpstr>
      <vt:lpstr>Systematic expansions</vt:lpstr>
      <vt:lpstr>Search tree</vt:lpstr>
      <vt:lpstr>Path finding as tree search with Duplicate detection</vt:lpstr>
      <vt:lpstr>Path finding as tree search with Duplicate detection</vt:lpstr>
      <vt:lpstr>Path finding as tree search with Duplicate detection</vt:lpstr>
      <vt:lpstr>Path finding as tree search with Duplicate detection</vt:lpstr>
      <vt:lpstr>DIJKSTRA pseudo-code</vt:lpstr>
      <vt:lpstr>Dijkstra properties</vt:lpstr>
      <vt:lpstr>What’s wrong with dijkstra</vt:lpstr>
      <vt:lpstr>What’s wrong with dijkstra</vt:lpstr>
      <vt:lpstr>Focusing the search with heuristics</vt:lpstr>
      <vt:lpstr>Focusing the search with heuristics</vt:lpstr>
      <vt:lpstr>HS pseudocode pseudo-code</vt:lpstr>
      <vt:lpstr>HS pseudocode pseudo-code</vt:lpstr>
      <vt:lpstr>HS pseudocode pseudo-code</vt:lpstr>
      <vt:lpstr>HS pseudocode pseudo-code</vt:lpstr>
      <vt:lpstr>Magic oracle heuristic</vt:lpstr>
      <vt:lpstr>Magic oracle heuristic</vt:lpstr>
      <vt:lpstr>Magic oracle heuristic</vt:lpstr>
      <vt:lpstr>Admissible heuristic</vt:lpstr>
      <vt:lpstr>Admissible heuristic</vt:lpstr>
      <vt:lpstr>Admissible heuristic vs state re-expansions</vt:lpstr>
      <vt:lpstr>Admissible heuristic vs state re-expansions</vt:lpstr>
      <vt:lpstr>Admissible heuristic vs state re-expansions</vt:lpstr>
      <vt:lpstr>Admissible heuristic vs state re-expansions</vt:lpstr>
      <vt:lpstr>Admissible heuristic vs state re-expansions</vt:lpstr>
      <vt:lpstr>Admissible heuristic vs state re-expansions</vt:lpstr>
      <vt:lpstr>Admissible heuristic vs state re-expansions</vt:lpstr>
      <vt:lpstr>HS pseudocode pseudo-code</vt:lpstr>
      <vt:lpstr>Admissible heuristic vs state re-expansions</vt:lpstr>
      <vt:lpstr>Monotone (consistent) heuristic</vt:lpstr>
      <vt:lpstr>Monotone (consistent) heuristic</vt:lpstr>
      <vt:lpstr>Monotone (consistent) heuristic</vt:lpstr>
      <vt:lpstr>Monotone (consistent) heuristic</vt:lpstr>
      <vt:lpstr>Admissible heuristics, consistent heuristics</vt:lpstr>
      <vt:lpstr>‘good’ heuristics</vt:lpstr>
      <vt:lpstr>What makes heuristic good</vt:lpstr>
      <vt:lpstr>What makes heuristic good</vt:lpstr>
      <vt:lpstr>Heuristics for grid graphs</vt:lpstr>
      <vt:lpstr>A* variants</vt:lpstr>
      <vt:lpstr>Let’s go coding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эвристического планирования</dc:title>
  <dc:creator>Konstantin</dc:creator>
  <cp:lastModifiedBy>Антон Андрейчук</cp:lastModifiedBy>
  <cp:revision>22</cp:revision>
  <dcterms:created xsi:type="dcterms:W3CDTF">2020-09-29T06:32:47Z</dcterms:created>
  <dcterms:modified xsi:type="dcterms:W3CDTF">2021-07-09T07:22:15Z</dcterms:modified>
</cp:coreProperties>
</file>