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258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60"/>
  </p:normalViewPr>
  <p:slideViewPr>
    <p:cSldViewPr>
      <p:cViewPr varScale="1">
        <p:scale>
          <a:sx n="74" d="100"/>
          <a:sy n="74" d="100"/>
        </p:scale>
        <p:origin x="9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BC81-6EC7-471A-8706-F2F1D25A380B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8F47C-6691-4CC9-9A39-1D6FDBA41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</a:t>
            </a:r>
            <a:r>
              <a:rPr lang="ru-RU" baseline="0" dirty="0" smtClean="0"/>
              <a:t>-первых, нам нужен граф.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выбрать следующую вершину для раскрытия.</a:t>
            </a:r>
            <a:r>
              <a:rPr lang="ru-RU" baseline="0" dirty="0" smtClean="0"/>
              <a:t> </a:t>
            </a:r>
            <a:r>
              <a:rPr lang="ru-RU" dirty="0" smtClean="0"/>
              <a:t>Как? Берем ту, что с минимальным </a:t>
            </a:r>
            <a:r>
              <a:rPr lang="en-US" dirty="0" smtClean="0"/>
              <a:t>g-</a:t>
            </a:r>
            <a:r>
              <a:rPr lang="ru-RU" dirty="0" smtClean="0"/>
              <a:t>значением,</a:t>
            </a:r>
            <a:r>
              <a:rPr lang="ru-RU" baseline="0" dirty="0" smtClean="0"/>
              <a:t> т.е. </a:t>
            </a:r>
            <a:r>
              <a:rPr lang="en-US" baseline="0" dirty="0" smtClean="0"/>
              <a:t>H. </a:t>
            </a:r>
            <a:r>
              <a:rPr lang="ru-RU" baseline="0" dirty="0" smtClean="0"/>
              <a:t>Заметьте, не потому что вес ребра 3, а потому что стоимость пути равна трем!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43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Удаляем</a:t>
            </a:r>
            <a:r>
              <a:rPr lang="ru-RU" baseline="0" dirty="0" smtClean="0"/>
              <a:t> вершину </a:t>
            </a:r>
            <a:r>
              <a:rPr lang="en-US" baseline="0" dirty="0" smtClean="0"/>
              <a:t>H </a:t>
            </a:r>
            <a:r>
              <a:rPr lang="ru-RU" baseline="0" dirty="0" smtClean="0"/>
              <a:t>из списка </a:t>
            </a:r>
            <a:r>
              <a:rPr lang="en-US" baseline="0" dirty="0" smtClean="0"/>
              <a:t>OPEN. </a:t>
            </a:r>
            <a:r>
              <a:rPr lang="ru-RU" baseline="0" dirty="0" smtClean="0"/>
              <a:t>Просим у карты её соседей.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63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Аналогичным образом рассчитываем </a:t>
            </a:r>
            <a:r>
              <a:rPr lang="en-US" dirty="0" smtClean="0"/>
              <a:t>g-</a:t>
            </a:r>
            <a:r>
              <a:rPr lang="ru-RU" dirty="0" smtClean="0"/>
              <a:t>значения для вершин,</a:t>
            </a:r>
            <a:r>
              <a:rPr lang="ru-RU" baseline="0" dirty="0" smtClean="0"/>
              <a:t> которых мы раньше не встречали, помещаем их в список </a:t>
            </a:r>
            <a:r>
              <a:rPr lang="en-US" baseline="0" dirty="0" smtClean="0"/>
              <a:t>OPEN.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4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у нас есть вершина</a:t>
            </a:r>
            <a:r>
              <a:rPr lang="ru-RU" baseline="0" dirty="0" smtClean="0"/>
              <a:t> </a:t>
            </a:r>
            <a:r>
              <a:rPr lang="en-US" baseline="0" dirty="0" smtClean="0"/>
              <a:t>L, </a:t>
            </a:r>
            <a:r>
              <a:rPr lang="ru-RU" baseline="0" dirty="0" smtClean="0"/>
              <a:t>которая уже была посещена и находится в списке </a:t>
            </a:r>
            <a:r>
              <a:rPr lang="en-US" baseline="0" dirty="0" smtClean="0"/>
              <a:t>OPEN </a:t>
            </a:r>
            <a:r>
              <a:rPr lang="ru-RU" baseline="0" dirty="0" smtClean="0"/>
              <a:t>с </a:t>
            </a:r>
            <a:r>
              <a:rPr lang="en-US" baseline="0" dirty="0" smtClean="0"/>
              <a:t>g-</a:t>
            </a:r>
            <a:r>
              <a:rPr lang="ru-RU" baseline="0" dirty="0" smtClean="0"/>
              <a:t>значением равным 4.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92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Попробуем его уменьшить.</a:t>
            </a:r>
          </a:p>
          <a:p>
            <a:r>
              <a:rPr lang="en-US" dirty="0" smtClean="0"/>
              <a:t>g(h) </a:t>
            </a:r>
            <a:r>
              <a:rPr lang="ru-RU" dirty="0" smtClean="0"/>
              <a:t>равно 3, вес ребра 5, в сумме</a:t>
            </a:r>
            <a:r>
              <a:rPr lang="ru-RU" baseline="0" dirty="0" smtClean="0"/>
              <a:t> получили</a:t>
            </a:r>
            <a:r>
              <a:rPr lang="ru-RU" dirty="0" smtClean="0"/>
              <a:t> 8. Очевидно</a:t>
            </a:r>
            <a:r>
              <a:rPr lang="ru-RU" baseline="0" dirty="0" smtClean="0"/>
              <a:t> 8 больше 4, поэтому мы не обновляем </a:t>
            </a:r>
            <a:r>
              <a:rPr lang="en-US" baseline="0" dirty="0" smtClean="0"/>
              <a:t>g-</a:t>
            </a:r>
            <a:r>
              <a:rPr lang="ru-RU" baseline="0" dirty="0" smtClean="0"/>
              <a:t>значение для вершины </a:t>
            </a:r>
            <a:r>
              <a:rPr lang="en-US" baseline="0" dirty="0" smtClean="0"/>
              <a:t>L.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3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также есть еще один сосед – вершина </a:t>
            </a:r>
            <a:r>
              <a:rPr lang="en-US" dirty="0" smtClean="0"/>
              <a:t>K.</a:t>
            </a:r>
            <a:r>
              <a:rPr lang="ru-RU" dirty="0" smtClean="0"/>
              <a:t> Но рассматривать её не имеет смысла.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0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 причина заключается в том, даже если мы попытаемся рассчитать</a:t>
            </a:r>
            <a:r>
              <a:rPr lang="ru-RU" baseline="0" dirty="0" smtClean="0"/>
              <a:t> новое </a:t>
            </a:r>
            <a:r>
              <a:rPr lang="en-US" baseline="0" dirty="0" smtClean="0"/>
              <a:t>g-</a:t>
            </a:r>
            <a:r>
              <a:rPr lang="ru-RU" baseline="0" dirty="0" smtClean="0"/>
              <a:t>значение, </a:t>
            </a:r>
            <a:r>
              <a:rPr lang="ru-RU" dirty="0" smtClean="0"/>
              <a:t>мы не сможем его улучшить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Вторая – эта вершина уже была раскрыта.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36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соседи</a:t>
            </a:r>
            <a:r>
              <a:rPr lang="ru-RU" baseline="0" dirty="0" smtClean="0"/>
              <a:t> вершины </a:t>
            </a:r>
            <a:r>
              <a:rPr lang="en-US" baseline="0" dirty="0" smtClean="0"/>
              <a:t>H </a:t>
            </a:r>
            <a:r>
              <a:rPr lang="ru-RU" baseline="0" dirty="0" smtClean="0"/>
              <a:t>рассмотрены, помещаем её в список </a:t>
            </a:r>
            <a:r>
              <a:rPr lang="en-US" baseline="0" dirty="0" smtClean="0"/>
              <a:t>CLOSED.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решить куда двигаться дальше. </a:t>
            </a:r>
            <a:r>
              <a:rPr lang="ru-RU" dirty="0" err="1" smtClean="0"/>
              <a:t>Нуу</a:t>
            </a:r>
            <a:r>
              <a:rPr lang="ru-RU" dirty="0" smtClean="0"/>
              <a:t>… мы находились в вершине </a:t>
            </a:r>
            <a:r>
              <a:rPr lang="en-US" dirty="0" smtClean="0"/>
              <a:t>H, </a:t>
            </a:r>
            <a:r>
              <a:rPr lang="ru-RU" dirty="0" smtClean="0"/>
              <a:t>у</a:t>
            </a:r>
            <a:r>
              <a:rPr lang="ru-RU" baseline="0" dirty="0" smtClean="0"/>
              <a:t> неё есть соседи </a:t>
            </a:r>
            <a:r>
              <a:rPr lang="en-US" baseline="0" dirty="0" smtClean="0"/>
              <a:t>D</a:t>
            </a:r>
            <a:r>
              <a:rPr lang="ru-RU" baseline="0" dirty="0" smtClean="0"/>
              <a:t> и </a:t>
            </a:r>
            <a:r>
              <a:rPr lang="en-US" baseline="0" dirty="0" smtClean="0"/>
              <a:t>G </a:t>
            </a:r>
            <a:r>
              <a:rPr lang="ru-RU" baseline="0" dirty="0" smtClean="0"/>
              <a:t>с минимальным весом перехода, так что без разницы какую из них выбрать, пусть будет </a:t>
            </a:r>
            <a:r>
              <a:rPr lang="en-US" baseline="0" dirty="0" smtClean="0"/>
              <a:t>D. </a:t>
            </a:r>
            <a:r>
              <a:rPr lang="ru-RU" baseline="0" dirty="0" smtClean="0"/>
              <a:t>Да… точно! Давайте раскроем вершину </a:t>
            </a:r>
            <a:r>
              <a:rPr lang="en-US" baseline="0" dirty="0" smtClean="0"/>
              <a:t>D…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67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НЕТ! ЕЩЕ</a:t>
            </a:r>
            <a:r>
              <a:rPr lang="ru-RU" baseline="0" dirty="0" smtClean="0"/>
              <a:t> РАЗ НЕТ! МЫ НЕ РАСКРЫВАЕМ ВЕРШИНУ </a:t>
            </a:r>
            <a:r>
              <a:rPr lang="en-US" baseline="0" dirty="0" smtClean="0"/>
              <a:t>D! </a:t>
            </a:r>
            <a:r>
              <a:rPr lang="ru-RU" baseline="0" dirty="0" smtClean="0"/>
              <a:t>И МЫ </a:t>
            </a:r>
            <a:r>
              <a:rPr lang="ru-RU" b="1" baseline="0" dirty="0" smtClean="0"/>
              <a:t>НЕ НАХОДИМСЯ </a:t>
            </a:r>
            <a:r>
              <a:rPr lang="ru-RU" baseline="0" dirty="0" smtClean="0"/>
              <a:t>В ВЕРШИНЕ </a:t>
            </a:r>
            <a:r>
              <a:rPr lang="en-US" baseline="0" dirty="0" smtClean="0"/>
              <a:t>H! </a:t>
            </a:r>
            <a:r>
              <a:rPr lang="ru-RU" baseline="0" dirty="0" smtClean="0"/>
              <a:t>МЫ ЕЩЕ НИКУДА НЕ ПОШЛИ! МЫ </a:t>
            </a:r>
            <a:r>
              <a:rPr lang="ru-RU" b="1" baseline="0" dirty="0" smtClean="0"/>
              <a:t>ПЛАНИРУЕМ</a:t>
            </a:r>
            <a:r>
              <a:rPr lang="ru-RU" baseline="0" dirty="0" smtClean="0"/>
              <a:t> </a:t>
            </a:r>
            <a:r>
              <a:rPr lang="ru-RU" b="1" baseline="0" dirty="0" smtClean="0"/>
              <a:t>ПУТЬ</a:t>
            </a:r>
            <a:r>
              <a:rPr lang="ru-RU" baseline="0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5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Во-вторых,</a:t>
            </a:r>
            <a:r>
              <a:rPr lang="ru-RU" baseline="0" dirty="0" smtClean="0"/>
              <a:t> нам нужны вершины, соответствующие стартовому и целевому положению агента. Хотя алгоритм </a:t>
            </a:r>
            <a:r>
              <a:rPr lang="ru-RU" baseline="0" dirty="0" err="1" smtClean="0"/>
              <a:t>Дейкстры</a:t>
            </a:r>
            <a:r>
              <a:rPr lang="ru-RU" baseline="0" dirty="0" smtClean="0"/>
              <a:t> может найти кратчайший путь до всех вершин в графе, нас в данном случае интересует конкретное целевое положение.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73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какую же вершину нам следует выбрать? Обратимся к списку </a:t>
            </a:r>
            <a:r>
              <a:rPr lang="en-US" dirty="0" smtClean="0"/>
              <a:t>OPEN</a:t>
            </a:r>
            <a:r>
              <a:rPr lang="ru-RU" baseline="0" dirty="0" smtClean="0"/>
              <a:t> и найдем в нем вершину с МИНИМАЛЬНЫМ </a:t>
            </a:r>
            <a:r>
              <a:rPr lang="en-US" baseline="0" dirty="0" smtClean="0"/>
              <a:t>g-</a:t>
            </a:r>
            <a:r>
              <a:rPr lang="ru-RU" baseline="0" smtClean="0"/>
              <a:t>значением!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0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Отметим их</a:t>
            </a:r>
            <a:r>
              <a:rPr lang="ru-RU" baseline="0" dirty="0" smtClean="0"/>
              <a:t> на графе для наглядности.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5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видит 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на нулевом шаге алгоритма? Почти</a:t>
            </a:r>
            <a:r>
              <a:rPr lang="ru-RU" baseline="0" dirty="0" smtClean="0"/>
              <a:t> что ничего. Лишь стартовую вершину, которая является его единственным кандидатом для раскрытия. Извлекаем её из списка </a:t>
            </a:r>
            <a:r>
              <a:rPr lang="en-US" baseline="0" dirty="0" smtClean="0"/>
              <a:t>OPEN – </a:t>
            </a:r>
            <a:r>
              <a:rPr lang="ru-RU" baseline="0" dirty="0" smtClean="0"/>
              <a:t>списка кандидатов на рассмотрение.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8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процессе раскрытия он спрашивает у карты какие есть соседи у раскрываемой</a:t>
            </a:r>
            <a:r>
              <a:rPr lang="ru-RU" baseline="0" dirty="0" smtClean="0"/>
              <a:t> вершины. Карта возвращает всех соседей и стоимости перехода в них.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 последовательно рассматривает всех соседей. Пусть сперва будет вершина С. Для расчета стоимости пути (</a:t>
            </a:r>
            <a:r>
              <a:rPr lang="en-US" dirty="0" smtClean="0"/>
              <a:t>g-</a:t>
            </a:r>
            <a:r>
              <a:rPr lang="ru-RU" dirty="0" smtClean="0"/>
              <a:t>значения) мы складываем</a:t>
            </a:r>
            <a:r>
              <a:rPr lang="ru-RU" baseline="0" dirty="0" smtClean="0"/>
              <a:t> стоимость пути раскрываемой вершины и вес ребра (стоимость перехода). Если алгоритм рассматривает эту вершину впервые, то он просто присваивает ей новое значение. Альтернативная логика – считать, что у </a:t>
            </a:r>
            <a:r>
              <a:rPr lang="ru-RU" baseline="0" dirty="0" err="1" smtClean="0"/>
              <a:t>непосещенный</a:t>
            </a:r>
            <a:r>
              <a:rPr lang="ru-RU" baseline="0" dirty="0" smtClean="0"/>
              <a:t> вершин известная на данный момент стоимость пути равна бесконечности, а так любая найденная стоимость будет меньше нее, то мы гарантировано обновим значение. После того, как мы посчитали </a:t>
            </a:r>
            <a:r>
              <a:rPr lang="en-US" baseline="0" dirty="0" smtClean="0"/>
              <a:t>g-</a:t>
            </a:r>
            <a:r>
              <a:rPr lang="ru-RU" baseline="0" dirty="0" smtClean="0"/>
              <a:t>значение для соседа </a:t>
            </a:r>
            <a:r>
              <a:rPr lang="en-US" baseline="0" dirty="0" smtClean="0"/>
              <a:t>C</a:t>
            </a:r>
            <a:r>
              <a:rPr lang="ru-RU" baseline="0" dirty="0" smtClean="0"/>
              <a:t> через вершину </a:t>
            </a:r>
            <a:r>
              <a:rPr lang="en-US" baseline="0" dirty="0" smtClean="0"/>
              <a:t>K, </a:t>
            </a:r>
            <a:r>
              <a:rPr lang="ru-RU" baseline="0" dirty="0" smtClean="0"/>
              <a:t>мы добавляем его в список кандидатов для рассмотрения (список </a:t>
            </a:r>
            <a:r>
              <a:rPr lang="en-US" baseline="0" dirty="0" smtClean="0"/>
              <a:t>OPEN).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7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Проделываем аналогичные</a:t>
            </a:r>
            <a:r>
              <a:rPr lang="ru-RU" baseline="0" dirty="0" smtClean="0"/>
              <a:t> операции с другими соседями. Стоимость пути для </a:t>
            </a:r>
            <a:r>
              <a:rPr lang="en-US" baseline="0" dirty="0" smtClean="0"/>
              <a:t>H </a:t>
            </a:r>
            <a:r>
              <a:rPr lang="ru-RU" baseline="0" dirty="0" smtClean="0"/>
              <a:t>через </a:t>
            </a:r>
            <a:r>
              <a:rPr lang="en-US" baseline="0" dirty="0" smtClean="0"/>
              <a:t>K </a:t>
            </a:r>
            <a:r>
              <a:rPr lang="ru-RU" baseline="0" dirty="0" smtClean="0"/>
              <a:t>равна</a:t>
            </a:r>
            <a:r>
              <a:rPr lang="en-US" baseline="0" dirty="0" smtClean="0"/>
              <a:t> 3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2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L</a:t>
            </a:r>
            <a:r>
              <a:rPr lang="en-US" baseline="0" dirty="0" smtClean="0"/>
              <a:t> – 4.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50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соседние вершины рассмотрены,</a:t>
            </a:r>
            <a:r>
              <a:rPr lang="ru-RU" baseline="0" dirty="0" smtClean="0"/>
              <a:t> просчитаны и добавлены в список </a:t>
            </a:r>
            <a:r>
              <a:rPr lang="en-US" baseline="0" dirty="0" smtClean="0"/>
              <a:t>OPEN. </a:t>
            </a:r>
            <a:r>
              <a:rPr lang="ru-RU" baseline="0" dirty="0" smtClean="0"/>
              <a:t>Чтобы пометить, что вершина </a:t>
            </a:r>
            <a:r>
              <a:rPr lang="en-US" baseline="0" dirty="0" smtClean="0"/>
              <a:t>K </a:t>
            </a:r>
            <a:r>
              <a:rPr lang="ru-RU" baseline="0" dirty="0" smtClean="0"/>
              <a:t>уже раскрыта, добавляем её в список </a:t>
            </a:r>
            <a:r>
              <a:rPr lang="en-US" baseline="0" dirty="0" smtClean="0"/>
              <a:t>CLOSED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47C-6691-4CC9-9A39-1D6FDBA41B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4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89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1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1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D6B7-8D13-4E3F-A18C-A4926AD347F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9CB2-EC7A-4145-B5B2-A9ADC7133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.emf"/><Relationship Id="rId4" Type="http://schemas.openxmlformats.org/officeDocument/2006/relationships/oleObject" Target="&#1044;&#1086;&#1082;&#1091;&#1084;&#1077;&#1085;&#1090;2/Drawing/~&#1057;&#1090;&#1088;&#1072;&#1085;&#1080;&#1094;&#1072;-1/Sheet.58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&#1044;&#1086;&#1082;&#1091;&#1084;&#1077;&#1085;&#1090;2/Drawing/~&#1057;&#1090;&#1088;&#1072;&#1085;&#1080;&#1094;&#1072;-1/Sheet.3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 Дейкстры</a:t>
            </a: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2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896" y="1453952"/>
            <a:ext cx="170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{H, L, C}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495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896" y="1453952"/>
            <a:ext cx="170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{H, L, C}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495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563888" y="4077072"/>
            <a:ext cx="360040" cy="297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444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702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314096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1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956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67748" y="31628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7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5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851920" y="4797152"/>
            <a:ext cx="495249" cy="4606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851920" y="4797152"/>
            <a:ext cx="495249" cy="4606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497659" y="5027476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g(H) + cost(H,L) = 3+5 = 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8 &gt; 4         </a:t>
            </a:r>
            <a:r>
              <a:rPr lang="ru-RU" dirty="0" smtClean="0">
                <a:solidFill>
                  <a:srgbClr val="FF0000"/>
                </a:solidFill>
              </a:rPr>
              <a:t>НЕ ОБНОВЛЯЕМ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5148064" y="5413866"/>
            <a:ext cx="288032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4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1995122" y="4607669"/>
            <a:ext cx="495249" cy="4606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1995122" y="4607669"/>
            <a:ext cx="495249" cy="4606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39066" y="5257800"/>
            <a:ext cx="604595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/>
              <a:t>H</a:t>
            </a:r>
            <a:r>
              <a:rPr lang="en-US" dirty="0" smtClean="0"/>
              <a:t>) + cost(H,K) = 3+3 = 6</a:t>
            </a:r>
          </a:p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 &gt; 0         </a:t>
            </a:r>
            <a:r>
              <a:rPr lang="ru-RU" dirty="0" smtClean="0">
                <a:solidFill>
                  <a:srgbClr val="FF0000"/>
                </a:solidFill>
              </a:rPr>
              <a:t>НЕ ОБНОВЛЯЕМ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ru-RU" dirty="0" smtClean="0"/>
              <a:t>Вершина </a:t>
            </a:r>
            <a:r>
              <a:rPr lang="en-US" dirty="0" smtClean="0"/>
              <a:t>K </a:t>
            </a:r>
            <a:r>
              <a:rPr lang="ru-RU" dirty="0" smtClean="0"/>
              <a:t>уже была раскрыта (находится в списке </a:t>
            </a:r>
            <a:r>
              <a:rPr lang="en-US" dirty="0" smtClean="0"/>
              <a:t>CLOSED)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1689471" y="5644190"/>
            <a:ext cx="288032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5253007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1)</a:t>
            </a:r>
          </a:p>
          <a:p>
            <a:r>
              <a:rPr lang="en-US" sz="3600" dirty="0" smtClean="0"/>
              <a:t>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600200"/>
            <a:ext cx="5505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/>
          <p:cNvSpPr/>
          <p:nvPr/>
        </p:nvSpPr>
        <p:spPr>
          <a:xfrm>
            <a:off x="3827662" y="2824559"/>
            <a:ext cx="409277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/>
          <p:cNvSpPr/>
          <p:nvPr/>
        </p:nvSpPr>
        <p:spPr>
          <a:xfrm>
            <a:off x="3827662" y="2824559"/>
            <a:ext cx="409277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825" y="2440418"/>
            <a:ext cx="888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НЕТ!!!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NO!!!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NEIN!!!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NON!!!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979712" y="2054116"/>
            <a:ext cx="2016224" cy="294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2129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{L, 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70659" y="5256790"/>
            <a:ext cx="562225" cy="294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3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85277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91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09279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7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85277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91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{C, D, G, I}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00335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4048" y="4189730"/>
            <a:ext cx="24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g(L) + cost(L,I) = 4+2 = 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6 &lt; </a:t>
            </a:r>
            <a:r>
              <a:rPr lang="ru-RU" dirty="0" smtClean="0">
                <a:solidFill>
                  <a:srgbClr val="00B050"/>
                </a:solidFill>
              </a:rPr>
              <a:t>9</a:t>
            </a: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ru-RU" dirty="0" smtClean="0">
                <a:solidFill>
                  <a:srgbClr val="00B050"/>
                </a:solidFill>
              </a:rPr>
              <a:t>ОБНОВЛЯЕМ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5580112" y="4581128"/>
            <a:ext cx="288032" cy="144016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2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85277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91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{C, I, D, G}</a:t>
            </a:r>
          </a:p>
          <a:p>
            <a:r>
              <a:rPr lang="en-US" b="1" dirty="0" smtClean="0"/>
              <a:t>CLOSED = {K, H}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g=</a:t>
            </a:r>
            <a:r>
              <a:rPr lang="ru-RU" dirty="0" smtClean="0">
                <a:solidFill>
                  <a:srgbClr val="00B050"/>
                </a:solidFill>
              </a:rPr>
              <a:t>6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64330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957662" y="2054116"/>
            <a:ext cx="1831057" cy="294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85277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91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{C, I, D, G}</a:t>
            </a:r>
          </a:p>
          <a:p>
            <a:r>
              <a:rPr lang="en-US" b="1" dirty="0" smtClean="0"/>
              <a:t>CLOSED = {K, H, L}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78084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85277"/>
            <a:ext cx="2914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191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{C, I, D, G}</a:t>
            </a:r>
          </a:p>
          <a:p>
            <a:r>
              <a:rPr lang="en-US" b="1" dirty="0" smtClean="0"/>
              <a:t>CLOSED = {K, H, L}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62264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600200"/>
            <a:ext cx="5505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9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</p:txBody>
      </p:sp>
    </p:spTree>
    <p:extLst>
      <p:ext uri="{BB962C8B-B14F-4D97-AF65-F5344CB8AC3E}">
        <p14:creationId xmlns:p14="http://schemas.microsoft.com/office/powerpoint/2010/main" val="39823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14" y="1875652"/>
            <a:ext cx="29146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191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{C, I, D, G}</a:t>
            </a:r>
          </a:p>
          <a:p>
            <a:r>
              <a:rPr lang="en-US" b="1" dirty="0" smtClean="0"/>
              <a:t>CLOSED = {K, H, L}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830162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/>
          <p:cNvSpPr/>
          <p:nvPr/>
        </p:nvSpPr>
        <p:spPr>
          <a:xfrm>
            <a:off x="1822524" y="2680543"/>
            <a:ext cx="451330" cy="422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14" y="1875652"/>
            <a:ext cx="29146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136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{I, D, G, A}</a:t>
            </a:r>
          </a:p>
          <a:p>
            <a:r>
              <a:rPr lang="en-US" b="1" dirty="0" smtClean="0"/>
              <a:t>CLOSED = {K, H, L, C}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47341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10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136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{I, D, G, A}</a:t>
            </a:r>
          </a:p>
          <a:p>
            <a:r>
              <a:rPr lang="en-US" b="1" dirty="0" smtClean="0"/>
              <a:t>CLOSED = {K, H, L, C}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15403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4283094" y="3744089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10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49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{D, G, J, M, A, E}</a:t>
            </a:r>
          </a:p>
          <a:p>
            <a:r>
              <a:rPr lang="en-US" b="1" dirty="0" smtClean="0"/>
              <a:t>CLOSED = {K, H, L, C, I}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73971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648955" y="24836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4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49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{D, G, J, M, A, E}</a:t>
            </a:r>
          </a:p>
          <a:p>
            <a:r>
              <a:rPr lang="en-US" b="1" dirty="0" smtClean="0"/>
              <a:t>CLOSED = {K, H, L, C, I}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98777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648955" y="24836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792321" y="2780928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000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4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566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{G, E, J, M, A}</a:t>
            </a:r>
          </a:p>
          <a:p>
            <a:r>
              <a:rPr lang="en-US" b="1" dirty="0" smtClean="0"/>
              <a:t>CLOSED = {K, H, L, C, I, D}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98345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g=8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16414" y="1275487"/>
            <a:ext cx="2128654" cy="281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4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566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{G, E, J, M, A}</a:t>
            </a:r>
          </a:p>
          <a:p>
            <a:r>
              <a:rPr lang="en-US" b="1" dirty="0" smtClean="0"/>
              <a:t>CLOSED = {K, H, L, C, I, D}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51273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2705247" y="2276872"/>
            <a:ext cx="498601" cy="1395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4610" y="28529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sp>
        <p:nvSpPr>
          <p:cNvPr id="35" name="Овал 34"/>
          <p:cNvSpPr/>
          <p:nvPr/>
        </p:nvSpPr>
        <p:spPr>
          <a:xfrm>
            <a:off x="2442194" y="3671545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4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82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{E, J, M, A}</a:t>
            </a:r>
          </a:p>
          <a:p>
            <a:r>
              <a:rPr lang="en-US" b="1" dirty="0" smtClean="0"/>
              <a:t>CLOSED = {K, H, L, C, I, D, G}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00167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2705247" y="2276872"/>
            <a:ext cx="498601" cy="1395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4610" y="28529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4" y="1875652"/>
            <a:ext cx="4210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282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{E, J, M, A}</a:t>
            </a:r>
          </a:p>
          <a:p>
            <a:r>
              <a:rPr lang="en-US" b="1" dirty="0" smtClean="0"/>
              <a:t>CLOSED = {K, H, L, C, I, D, G}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82806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2705247" y="2276872"/>
            <a:ext cx="498601" cy="1395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4610" y="28529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22973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300192" y="1860432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g(E) – cost(E, A) == g(A) ?</a:t>
            </a:r>
          </a:p>
        </p:txBody>
      </p:sp>
    </p:spTree>
    <p:extLst>
      <p:ext uri="{BB962C8B-B14F-4D97-AF65-F5344CB8AC3E}">
        <p14:creationId xmlns:p14="http://schemas.microsoft.com/office/powerpoint/2010/main" val="40668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600200"/>
            <a:ext cx="5505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4896" y="1453952"/>
            <a:ext cx="9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572000" y="2204864"/>
            <a:ext cx="442756" cy="432048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44450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300192" y="1860432"/>
            <a:ext cx="2526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g(E) – cost(E, A) == g(A) ?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НЕТ! 8 – 4 != 10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629491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300192" y="1860432"/>
            <a:ext cx="25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g(E) – cost(E, B) == g(B) ?</a:t>
            </a:r>
          </a:p>
        </p:txBody>
      </p:sp>
    </p:spTree>
    <p:extLst>
      <p:ext uri="{BB962C8B-B14F-4D97-AF65-F5344CB8AC3E}">
        <p14:creationId xmlns:p14="http://schemas.microsoft.com/office/powerpoint/2010/main" val="17679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72951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300192" y="1860432"/>
            <a:ext cx="251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g(E) – cost(E, B) == g(B) ?</a:t>
            </a:r>
            <a:endParaRPr lang="ru-RU" dirty="0" smtClean="0"/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НЕТ! 8 – 3 != </a:t>
            </a:r>
            <a:r>
              <a:rPr lang="en-US" i="1" dirty="0" smtClean="0">
                <a:solidFill>
                  <a:srgbClr val="FF0000"/>
                </a:solidFill>
              </a:rPr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97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70532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282560" y="1860432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g(E) – cost(E, D) == g(D) ?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59476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255213" y="1860432"/>
            <a:ext cx="260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g(E) – cost(E, D) == g(D) ?</a:t>
            </a:r>
          </a:p>
          <a:p>
            <a:pPr algn="ctr"/>
            <a:r>
              <a:rPr lang="ru-RU" i="1" dirty="0" smtClean="0">
                <a:solidFill>
                  <a:srgbClr val="00B050"/>
                </a:solidFill>
              </a:rPr>
              <a:t>ДА! 8 – 1 == 7</a:t>
            </a:r>
          </a:p>
          <a:p>
            <a:pPr algn="ctr"/>
            <a:endParaRPr lang="ru-RU" i="1" dirty="0">
              <a:solidFill>
                <a:srgbClr val="00B050"/>
              </a:solidFill>
            </a:endParaRPr>
          </a:p>
          <a:p>
            <a:pPr algn="ctr"/>
            <a:endParaRPr lang="ru-RU" dirty="0" smtClean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D – </a:t>
            </a:r>
            <a:r>
              <a:rPr lang="ru-RU" dirty="0" smtClean="0">
                <a:solidFill>
                  <a:srgbClr val="00B050"/>
                </a:solidFill>
              </a:rPr>
              <a:t>родитель вершины 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3" name="Стрелка вниз 2"/>
          <p:cNvSpPr/>
          <p:nvPr/>
        </p:nvSpPr>
        <p:spPr>
          <a:xfrm>
            <a:off x="7452320" y="2574196"/>
            <a:ext cx="216024" cy="2787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4281200" y="2605554"/>
            <a:ext cx="290800" cy="28822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50058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4281200" y="2605554"/>
            <a:ext cx="290800" cy="28822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2" idx="1"/>
          </p:cNvCxnSpPr>
          <p:nvPr/>
        </p:nvCxnSpPr>
        <p:spPr>
          <a:xfrm flipV="1">
            <a:off x="3847596" y="3316342"/>
            <a:ext cx="126290" cy="32877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2483768" y="4077072"/>
            <a:ext cx="1062394" cy="6480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9" y="1579670"/>
            <a:ext cx="4210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414" y="675323"/>
            <a:ext cx="30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{J, M, A}</a:t>
            </a:r>
          </a:p>
          <a:p>
            <a:r>
              <a:rPr lang="en-US" b="1" dirty="0" smtClean="0"/>
              <a:t>CLOSED = {K, H, L, C, I, D, G, 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3734" y="4657973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73734" y="4653136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2194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3886" y="31316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g=7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563888" y="3717032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563888" y="3712195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606" y="40770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4451241"/>
            <a:ext cx="144016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834064"/>
              </p:ext>
            </p:extLst>
          </p:nvPr>
        </p:nvGraphicFramePr>
        <p:xfrm>
          <a:off x="4283968" y="4374396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Visio" r:id="rId4" imgW="247818" imgH="314227" progId="Visio.Drawing.15">
                  <p:link updateAutomatic="1"/>
                </p:oleObj>
              </mc:Choice>
              <mc:Fallback>
                <p:oleObj name="Visio" r:id="rId4" imgW="247818" imgH="314227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374396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945068" y="484883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45068" y="484399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880565" y="271375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880565" y="270892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955" y="24836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3721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86461" y="47251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g=9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37782" y="22048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355976" y="3763581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355976" y="3758744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857849" y="2823985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857849" y="2819148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7986" y="3672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b="1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523719" y="3687277"/>
            <a:ext cx="293961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523719" y="3682440"/>
            <a:ext cx="338026" cy="350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535047" y="2173506"/>
            <a:ext cx="45133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4281200" y="2605554"/>
            <a:ext cx="290800" cy="28822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2" idx="1"/>
          </p:cNvCxnSpPr>
          <p:nvPr/>
        </p:nvCxnSpPr>
        <p:spPr>
          <a:xfrm flipV="1">
            <a:off x="3847596" y="3316342"/>
            <a:ext cx="126290" cy="32877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2483768" y="4077072"/>
            <a:ext cx="1062394" cy="6480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06420" y="5557882"/>
            <a:ext cx="382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Optimal path(K, E): K -&gt; H -&gt; D -&gt; E</a:t>
            </a:r>
            <a:endParaRPr lang="en-US" sz="2000" b="1" dirty="0"/>
          </a:p>
          <a:p>
            <a:r>
              <a:rPr lang="en-US" sz="2000" b="1" dirty="0" smtClean="0"/>
              <a:t>Cost of optimal path = 8</a:t>
            </a:r>
          </a:p>
        </p:txBody>
      </p:sp>
    </p:spTree>
    <p:extLst>
      <p:ext uri="{BB962C8B-B14F-4D97-AF65-F5344CB8AC3E}">
        <p14:creationId xmlns:p14="http://schemas.microsoft.com/office/powerpoint/2010/main" val="35053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17008"/>
              </p:ext>
            </p:extLst>
          </p:nvPr>
        </p:nvGraphicFramePr>
        <p:xfrm>
          <a:off x="1984318" y="4637509"/>
          <a:ext cx="438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4" imgW="438070" imgH="447642" progId="Visio.Drawing.15">
                  <p:link updateAutomatic="1"/>
                </p:oleObj>
              </mc:Choice>
              <mc:Fallback>
                <p:oleObj name="Visio" r:id="rId4" imgW="438070" imgH="447642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4318" y="4637509"/>
                        <a:ext cx="4381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4896" y="1453952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{K}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50131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3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896" y="1453952"/>
            <a:ext cx="110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{}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495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7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896" y="1453952"/>
            <a:ext cx="3289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{C}</a:t>
            </a:r>
          </a:p>
          <a:p>
            <a:r>
              <a:rPr lang="en-US" b="1" dirty="0" smtClean="0"/>
              <a:t>g(C) = g(K) + cost(K, C) = 0 + 5 = 5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495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896" y="1453952"/>
            <a:ext cx="1489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{H, C}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495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5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896" y="1453952"/>
            <a:ext cx="170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– K</a:t>
            </a:r>
          </a:p>
          <a:p>
            <a:r>
              <a:rPr lang="en-US" b="1" dirty="0" smtClean="0"/>
              <a:t>Goal – E</a:t>
            </a:r>
          </a:p>
          <a:p>
            <a:r>
              <a:rPr lang="en-US" b="1" dirty="0" smtClean="0"/>
              <a:t>OPEN = {H, L, C}</a:t>
            </a:r>
          </a:p>
        </p:txBody>
      </p:sp>
      <p:sp>
        <p:nvSpPr>
          <p:cNvPr id="3" name="Овал 2"/>
          <p:cNvSpPr/>
          <p:nvPr/>
        </p:nvSpPr>
        <p:spPr>
          <a:xfrm>
            <a:off x="1979712" y="4653136"/>
            <a:ext cx="442756" cy="432048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5100"/>
            <a:ext cx="2495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7662" y="5003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628" y="29969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=5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005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88719" y="51885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2217</Words>
  <Application>Microsoft Office PowerPoint</Application>
  <PresentationFormat>Экран (4:3)</PresentationFormat>
  <Paragraphs>571</Paragraphs>
  <Slides>47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23</vt:i4>
      </vt:variant>
      <vt:variant>
        <vt:lpstr>Заголовки слайдов</vt:lpstr>
      </vt:variant>
      <vt:variant>
        <vt:i4>47</vt:i4>
      </vt:variant>
    </vt:vector>
  </HeadingPairs>
  <TitlesOfParts>
    <vt:vector size="73" baseType="lpstr">
      <vt:lpstr>Arial</vt:lpstr>
      <vt:lpstr>Calibri</vt:lpstr>
      <vt:lpstr>Тема Office</vt:lpstr>
      <vt:lpstr>Документ2\Drawing\~Страница-1\Sheet.33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Документ2\Drawing\~Страница-1\Sheet.58</vt:lpstr>
      <vt:lpstr>Алгоритм Дейкстры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Andreychuk</dc:creator>
  <cp:lastModifiedBy>Антон Андрейчук</cp:lastModifiedBy>
  <cp:revision>14</cp:revision>
  <dcterms:created xsi:type="dcterms:W3CDTF">2019-10-01T08:50:39Z</dcterms:created>
  <dcterms:modified xsi:type="dcterms:W3CDTF">2021-07-07T10:06:34Z</dcterms:modified>
</cp:coreProperties>
</file>