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1" r:id="rId4"/>
    <p:sldId id="262" r:id="rId5"/>
    <p:sldId id="266" r:id="rId6"/>
    <p:sldId id="259" r:id="rId7"/>
    <p:sldId id="267" r:id="rId8"/>
    <p:sldId id="263" r:id="rId9"/>
    <p:sldId id="260" r:id="rId10"/>
    <p:sldId id="264" r:id="rId11"/>
    <p:sldId id="275" r:id="rId12"/>
    <p:sldId id="276" r:id="rId13"/>
    <p:sldId id="281" r:id="rId14"/>
    <p:sldId id="284" r:id="rId15"/>
    <p:sldId id="285" r:id="rId16"/>
    <p:sldId id="286" r:id="rId17"/>
    <p:sldId id="287" r:id="rId18"/>
    <p:sldId id="282" r:id="rId19"/>
    <p:sldId id="288" r:id="rId20"/>
    <p:sldId id="289" r:id="rId21"/>
    <p:sldId id="283" r:id="rId22"/>
    <p:sldId id="290" r:id="rId23"/>
    <p:sldId id="291" r:id="rId24"/>
    <p:sldId id="277" r:id="rId25"/>
    <p:sldId id="278" r:id="rId26"/>
    <p:sldId id="279" r:id="rId27"/>
    <p:sldId id="280" r:id="rId28"/>
    <p:sldId id="265" r:id="rId29"/>
    <p:sldId id="268" r:id="rId30"/>
    <p:sldId id="269" r:id="rId31"/>
    <p:sldId id="270" r:id="rId32"/>
    <p:sldId id="271" r:id="rId33"/>
    <p:sldId id="272" r:id="rId34"/>
    <p:sldId id="273" r:id="rId35"/>
    <p:sldId id="274" r:id="rId36"/>
    <p:sldId id="292"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308B"/>
    <a:srgbClr val="DDC7DF"/>
    <a:srgbClr val="863B91"/>
    <a:srgbClr val="7E298A"/>
    <a:srgbClr val="802B8D"/>
    <a:srgbClr val="4379A5"/>
    <a:srgbClr val="5D2082"/>
    <a:srgbClr val="7528A4"/>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94552" autoAdjust="0"/>
  </p:normalViewPr>
  <p:slideViewPr>
    <p:cSldViewPr>
      <p:cViewPr varScale="1">
        <p:scale>
          <a:sx n="84" d="100"/>
          <a:sy n="84" d="100"/>
        </p:scale>
        <p:origin x="143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0EE3A-927E-4860-A0D0-E7849C0286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75E01D7-4DBD-4516-80E4-EA4BC8729842}">
      <dgm:prSet phldrT="[文本]"/>
      <dgm:spPr>
        <a:solidFill>
          <a:srgbClr val="81308B"/>
        </a:solidFill>
      </dgm:spPr>
      <dgm:t>
        <a:bodyPr/>
        <a:lstStyle/>
        <a:p>
          <a:r>
            <a:rPr lang="zh-CN" altLang="en-US" dirty="0" smtClean="0">
              <a:latin typeface="微软雅黑" panose="020B0503020204020204" pitchFamily="34" charset="-122"/>
              <a:ea typeface="微软雅黑" panose="020B0503020204020204" pitchFamily="34" charset="-122"/>
            </a:rPr>
            <a:t>科隆简介</a:t>
          </a:r>
          <a:endParaRPr lang="zh-CN" altLang="en-US" dirty="0">
            <a:latin typeface="微软雅黑" panose="020B0503020204020204" pitchFamily="34" charset="-122"/>
            <a:ea typeface="微软雅黑" panose="020B0503020204020204" pitchFamily="34" charset="-122"/>
          </a:endParaRPr>
        </a:p>
      </dgm:t>
    </dgm:pt>
    <dgm:pt modelId="{1678DCA3-1111-4A3E-B220-F2798D40886B}" type="parTrans" cxnId="{64E144A5-F160-41EB-9539-A2713A4520DB}">
      <dgm:prSet/>
      <dgm:spPr/>
      <dgm:t>
        <a:bodyPr/>
        <a:lstStyle/>
        <a:p>
          <a:endParaRPr lang="zh-CN" altLang="en-US">
            <a:latin typeface="微软雅黑" panose="020B0503020204020204" pitchFamily="34" charset="-122"/>
            <a:ea typeface="微软雅黑" panose="020B0503020204020204" pitchFamily="34" charset="-122"/>
          </a:endParaRPr>
        </a:p>
      </dgm:t>
    </dgm:pt>
    <dgm:pt modelId="{78E2DACE-3E90-46BE-9E7C-EB636B410DB8}" type="sibTrans" cxnId="{64E144A5-F160-41EB-9539-A2713A4520DB}">
      <dgm:prSet/>
      <dgm:spPr>
        <a:ln>
          <a:solidFill>
            <a:srgbClr val="81308B"/>
          </a:solidFill>
        </a:ln>
      </dgm:spPr>
      <dgm:t>
        <a:bodyPr/>
        <a:lstStyle/>
        <a:p>
          <a:endParaRPr lang="zh-CN" altLang="en-US">
            <a:latin typeface="微软雅黑" panose="020B0503020204020204" pitchFamily="34" charset="-122"/>
            <a:ea typeface="微软雅黑" panose="020B0503020204020204" pitchFamily="34" charset="-122"/>
          </a:endParaRPr>
        </a:p>
      </dgm:t>
    </dgm:pt>
    <dgm:pt modelId="{4DD7B50C-07DB-4541-B6E5-EA4AF89B0BC8}">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如何实现供应链转型</a:t>
          </a:r>
          <a:endParaRPr lang="zh-CN" altLang="en-US" dirty="0">
            <a:latin typeface="微软雅黑" panose="020B0503020204020204" pitchFamily="34" charset="-122"/>
            <a:ea typeface="微软雅黑" panose="020B0503020204020204" pitchFamily="34" charset="-122"/>
          </a:endParaRPr>
        </a:p>
      </dgm:t>
    </dgm:pt>
    <dgm:pt modelId="{C7D702C9-DDEB-458D-AEBF-0CE02968ED0E}" type="par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99C84EA1-04BB-40A5-85C9-20619D7B9173}" type="sib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AB6E0D9D-6F5F-4859-92F2-F614BEAEBF86}">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行为运作管理</a:t>
          </a:r>
          <a:endParaRPr lang="zh-CN" altLang="en-US" dirty="0">
            <a:latin typeface="微软雅黑" panose="020B0503020204020204" pitchFamily="34" charset="-122"/>
            <a:ea typeface="微软雅黑" panose="020B0503020204020204" pitchFamily="34" charset="-122"/>
          </a:endParaRPr>
        </a:p>
      </dgm:t>
    </dgm:pt>
    <dgm:pt modelId="{E62B52C8-68F3-4C16-A446-833F7482B0A0}" type="par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AF020E62-9B37-4407-A138-B62D0DB5CD51}" type="sib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57DA2BA5-6BAF-41F4-8642-1E2AAF44B26D}">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科隆大学简介</a:t>
          </a:r>
          <a:endParaRPr lang="zh-CN" altLang="en-US" dirty="0">
            <a:latin typeface="微软雅黑" panose="020B0503020204020204" pitchFamily="34" charset="-122"/>
            <a:ea typeface="微软雅黑" panose="020B0503020204020204" pitchFamily="34" charset="-122"/>
          </a:endParaRPr>
        </a:p>
      </dgm:t>
    </dgm:pt>
    <dgm:pt modelId="{E92B4E91-3B5F-4C79-8434-A6767B71E502}" type="par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C454CBF7-EB2B-4D43-A5E5-9F2DDD3CA3AA}" type="sib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365A3D00-99DC-4F8A-98FD-C594E4214E64}" type="pres">
      <dgm:prSet presAssocID="{6EC0EE3A-927E-4860-A0D0-E7849C028680}" presName="Name0" presStyleCnt="0">
        <dgm:presLayoutVars>
          <dgm:chMax val="7"/>
          <dgm:chPref val="7"/>
          <dgm:dir/>
        </dgm:presLayoutVars>
      </dgm:prSet>
      <dgm:spPr/>
      <dgm:t>
        <a:bodyPr/>
        <a:lstStyle/>
        <a:p>
          <a:endParaRPr lang="zh-CN" altLang="en-US"/>
        </a:p>
      </dgm:t>
    </dgm:pt>
    <dgm:pt modelId="{01DAB019-1AA2-4782-816E-0619D3C4663A}" type="pres">
      <dgm:prSet presAssocID="{6EC0EE3A-927E-4860-A0D0-E7849C028680}" presName="Name1" presStyleCnt="0"/>
      <dgm:spPr/>
    </dgm:pt>
    <dgm:pt modelId="{30288AF1-44A1-4182-A427-8BF7AB73F771}" type="pres">
      <dgm:prSet presAssocID="{6EC0EE3A-927E-4860-A0D0-E7849C028680}" presName="cycle" presStyleCnt="0"/>
      <dgm:spPr/>
    </dgm:pt>
    <dgm:pt modelId="{42B9C401-B538-4E62-89B1-4B1C15946804}" type="pres">
      <dgm:prSet presAssocID="{6EC0EE3A-927E-4860-A0D0-E7849C028680}" presName="srcNode" presStyleLbl="node1" presStyleIdx="0" presStyleCnt="4"/>
      <dgm:spPr/>
    </dgm:pt>
    <dgm:pt modelId="{6FAA4A0D-B257-41E5-9728-E58B34FC8CA8}" type="pres">
      <dgm:prSet presAssocID="{6EC0EE3A-927E-4860-A0D0-E7849C028680}" presName="conn" presStyleLbl="parChTrans1D2" presStyleIdx="0" presStyleCnt="1"/>
      <dgm:spPr/>
      <dgm:t>
        <a:bodyPr/>
        <a:lstStyle/>
        <a:p>
          <a:endParaRPr lang="zh-CN" altLang="en-US"/>
        </a:p>
      </dgm:t>
    </dgm:pt>
    <dgm:pt modelId="{3DF7871A-115C-4F90-8633-2BEE9D7E2568}" type="pres">
      <dgm:prSet presAssocID="{6EC0EE3A-927E-4860-A0D0-E7849C028680}" presName="extraNode" presStyleLbl="node1" presStyleIdx="0" presStyleCnt="4"/>
      <dgm:spPr/>
    </dgm:pt>
    <dgm:pt modelId="{736C451A-D864-4C8D-92F3-6B70DC5CAFAF}" type="pres">
      <dgm:prSet presAssocID="{6EC0EE3A-927E-4860-A0D0-E7849C028680}" presName="dstNode" presStyleLbl="node1" presStyleIdx="0" presStyleCnt="4"/>
      <dgm:spPr/>
    </dgm:pt>
    <dgm:pt modelId="{54782286-8AD0-44B6-A3FE-5C805CFB49EC}" type="pres">
      <dgm:prSet presAssocID="{475E01D7-4DBD-4516-80E4-EA4BC8729842}" presName="text_1" presStyleLbl="node1" presStyleIdx="0" presStyleCnt="4">
        <dgm:presLayoutVars>
          <dgm:bulletEnabled val="1"/>
        </dgm:presLayoutVars>
      </dgm:prSet>
      <dgm:spPr/>
      <dgm:t>
        <a:bodyPr/>
        <a:lstStyle/>
        <a:p>
          <a:endParaRPr lang="zh-CN" altLang="en-US"/>
        </a:p>
      </dgm:t>
    </dgm:pt>
    <dgm:pt modelId="{4E4F33F0-CA6B-4A1E-9851-03B0B5BE22F2}" type="pres">
      <dgm:prSet presAssocID="{475E01D7-4DBD-4516-80E4-EA4BC8729842}" presName="accent_1" presStyleCnt="0"/>
      <dgm:spPr/>
    </dgm:pt>
    <dgm:pt modelId="{A36E4AAA-FE78-41CC-820C-0EA6DF1372C7}" type="pres">
      <dgm:prSet presAssocID="{475E01D7-4DBD-4516-80E4-EA4BC8729842}" presName="accentRepeatNode" presStyleLbl="solidFgAcc1" presStyleIdx="0" presStyleCnt="4"/>
      <dgm:spPr>
        <a:solidFill>
          <a:schemeClr val="bg1"/>
        </a:solidFill>
        <a:ln>
          <a:solidFill>
            <a:srgbClr val="81308B"/>
          </a:solidFill>
        </a:ln>
      </dgm:spPr>
      <dgm:t>
        <a:bodyPr/>
        <a:lstStyle/>
        <a:p>
          <a:endParaRPr lang="zh-CN" altLang="en-US"/>
        </a:p>
      </dgm:t>
    </dgm:pt>
    <dgm:pt modelId="{C4E98FA3-EA86-4F28-B0E8-50EAF5B72398}" type="pres">
      <dgm:prSet presAssocID="{57DA2BA5-6BAF-41F4-8642-1E2AAF44B26D}" presName="text_2" presStyleLbl="node1" presStyleIdx="1" presStyleCnt="4">
        <dgm:presLayoutVars>
          <dgm:bulletEnabled val="1"/>
        </dgm:presLayoutVars>
      </dgm:prSet>
      <dgm:spPr/>
      <dgm:t>
        <a:bodyPr/>
        <a:lstStyle/>
        <a:p>
          <a:endParaRPr lang="zh-CN" altLang="en-US"/>
        </a:p>
      </dgm:t>
    </dgm:pt>
    <dgm:pt modelId="{4B3EAE1F-CD8C-4F8D-9945-5F6B4E803E1F}" type="pres">
      <dgm:prSet presAssocID="{57DA2BA5-6BAF-41F4-8642-1E2AAF44B26D}" presName="accent_2" presStyleCnt="0"/>
      <dgm:spPr/>
    </dgm:pt>
    <dgm:pt modelId="{4EE1F9EE-B86E-4516-B5F9-95C4884CF50D}" type="pres">
      <dgm:prSet presAssocID="{57DA2BA5-6BAF-41F4-8642-1E2AAF44B26D}" presName="accentRepeatNode" presStyleLbl="solidFgAcc1" presStyleIdx="1" presStyleCnt="4"/>
      <dgm:spPr>
        <a:ln>
          <a:solidFill>
            <a:srgbClr val="81308B"/>
          </a:solidFill>
        </a:ln>
      </dgm:spPr>
    </dgm:pt>
    <dgm:pt modelId="{DA6689CA-8185-4893-AE1B-31964454F684}" type="pres">
      <dgm:prSet presAssocID="{4DD7B50C-07DB-4541-B6E5-EA4AF89B0BC8}" presName="text_3" presStyleLbl="node1" presStyleIdx="2" presStyleCnt="4">
        <dgm:presLayoutVars>
          <dgm:bulletEnabled val="1"/>
        </dgm:presLayoutVars>
      </dgm:prSet>
      <dgm:spPr/>
      <dgm:t>
        <a:bodyPr/>
        <a:lstStyle/>
        <a:p>
          <a:endParaRPr lang="zh-CN" altLang="en-US"/>
        </a:p>
      </dgm:t>
    </dgm:pt>
    <dgm:pt modelId="{53088AAE-6EC3-4706-82EC-C8804161BDD8}" type="pres">
      <dgm:prSet presAssocID="{4DD7B50C-07DB-4541-B6E5-EA4AF89B0BC8}" presName="accent_3" presStyleCnt="0"/>
      <dgm:spPr/>
    </dgm:pt>
    <dgm:pt modelId="{CD63C9F8-CE71-4420-9F6B-53D919A18C10}" type="pres">
      <dgm:prSet presAssocID="{4DD7B50C-07DB-4541-B6E5-EA4AF89B0BC8}" presName="accentRepeatNode" presStyleLbl="solidFgAcc1" presStyleIdx="2" presStyleCnt="4"/>
      <dgm:spPr>
        <a:ln>
          <a:solidFill>
            <a:srgbClr val="81308B"/>
          </a:solidFill>
        </a:ln>
      </dgm:spPr>
    </dgm:pt>
    <dgm:pt modelId="{4218BF86-1281-46AA-82E5-85875F46BA62}" type="pres">
      <dgm:prSet presAssocID="{AB6E0D9D-6F5F-4859-92F2-F614BEAEBF86}" presName="text_4" presStyleLbl="node1" presStyleIdx="3" presStyleCnt="4">
        <dgm:presLayoutVars>
          <dgm:bulletEnabled val="1"/>
        </dgm:presLayoutVars>
      </dgm:prSet>
      <dgm:spPr/>
      <dgm:t>
        <a:bodyPr/>
        <a:lstStyle/>
        <a:p>
          <a:endParaRPr lang="zh-CN" altLang="en-US"/>
        </a:p>
      </dgm:t>
    </dgm:pt>
    <dgm:pt modelId="{0E96C740-BA9E-4F9D-9159-A1FB24748EAE}" type="pres">
      <dgm:prSet presAssocID="{AB6E0D9D-6F5F-4859-92F2-F614BEAEBF86}" presName="accent_4" presStyleCnt="0"/>
      <dgm:spPr/>
    </dgm:pt>
    <dgm:pt modelId="{5B154DF7-C61E-45DE-9BBC-19C9166603E7}" type="pres">
      <dgm:prSet presAssocID="{AB6E0D9D-6F5F-4859-92F2-F614BEAEBF86}" presName="accentRepeatNode" presStyleLbl="solidFgAcc1" presStyleIdx="3" presStyleCnt="4"/>
      <dgm:spPr>
        <a:ln>
          <a:solidFill>
            <a:srgbClr val="81308B"/>
          </a:solidFill>
        </a:ln>
      </dgm:spPr>
    </dgm:pt>
  </dgm:ptLst>
  <dgm:cxnLst>
    <dgm:cxn modelId="{64E144A5-F160-41EB-9539-A2713A4520DB}" srcId="{6EC0EE3A-927E-4860-A0D0-E7849C028680}" destId="{475E01D7-4DBD-4516-80E4-EA4BC8729842}" srcOrd="0" destOrd="0" parTransId="{1678DCA3-1111-4A3E-B220-F2798D40886B}" sibTransId="{78E2DACE-3E90-46BE-9E7C-EB636B410DB8}"/>
    <dgm:cxn modelId="{1327592F-72FF-461C-8B14-4568377C13C1}" srcId="{6EC0EE3A-927E-4860-A0D0-E7849C028680}" destId="{AB6E0D9D-6F5F-4859-92F2-F614BEAEBF86}" srcOrd="3" destOrd="0" parTransId="{E62B52C8-68F3-4C16-A446-833F7482B0A0}" sibTransId="{AF020E62-9B37-4407-A138-B62D0DB5CD51}"/>
    <dgm:cxn modelId="{04920DFB-F7F2-4135-8470-8D0514201533}" type="presOf" srcId="{6EC0EE3A-927E-4860-A0D0-E7849C028680}" destId="{365A3D00-99DC-4F8A-98FD-C594E4214E64}" srcOrd="0" destOrd="0" presId="urn:microsoft.com/office/officeart/2008/layout/VerticalCurvedList"/>
    <dgm:cxn modelId="{B767FC61-999E-4E5D-BB70-1AD177472032}" type="presOf" srcId="{475E01D7-4DBD-4516-80E4-EA4BC8729842}" destId="{54782286-8AD0-44B6-A3FE-5C805CFB49EC}" srcOrd="0" destOrd="0" presId="urn:microsoft.com/office/officeart/2008/layout/VerticalCurvedList"/>
    <dgm:cxn modelId="{F4448F26-8156-4F9B-B052-4A3F7B7001C8}" type="presOf" srcId="{AB6E0D9D-6F5F-4859-92F2-F614BEAEBF86}" destId="{4218BF86-1281-46AA-82E5-85875F46BA62}" srcOrd="0" destOrd="0" presId="urn:microsoft.com/office/officeart/2008/layout/VerticalCurvedList"/>
    <dgm:cxn modelId="{A5F18012-0387-496E-9BF6-D48B97F7E3B7}" type="presOf" srcId="{4DD7B50C-07DB-4541-B6E5-EA4AF89B0BC8}" destId="{DA6689CA-8185-4893-AE1B-31964454F684}" srcOrd="0" destOrd="0" presId="urn:microsoft.com/office/officeart/2008/layout/VerticalCurvedList"/>
    <dgm:cxn modelId="{21C10B89-6CAE-4021-BC58-2E181804D357}" srcId="{6EC0EE3A-927E-4860-A0D0-E7849C028680}" destId="{57DA2BA5-6BAF-41F4-8642-1E2AAF44B26D}" srcOrd="1" destOrd="0" parTransId="{E92B4E91-3B5F-4C79-8434-A6767B71E502}" sibTransId="{C454CBF7-EB2B-4D43-A5E5-9F2DDD3CA3AA}"/>
    <dgm:cxn modelId="{60F34B61-787D-4326-B9BE-5A0A64B02FF8}" type="presOf" srcId="{78E2DACE-3E90-46BE-9E7C-EB636B410DB8}" destId="{6FAA4A0D-B257-41E5-9728-E58B34FC8CA8}" srcOrd="0" destOrd="0" presId="urn:microsoft.com/office/officeart/2008/layout/VerticalCurvedList"/>
    <dgm:cxn modelId="{0E687FF1-DB9D-445C-96D9-E905CF82D8C1}" srcId="{6EC0EE3A-927E-4860-A0D0-E7849C028680}" destId="{4DD7B50C-07DB-4541-B6E5-EA4AF89B0BC8}" srcOrd="2" destOrd="0" parTransId="{C7D702C9-DDEB-458D-AEBF-0CE02968ED0E}" sibTransId="{99C84EA1-04BB-40A5-85C9-20619D7B9173}"/>
    <dgm:cxn modelId="{C8FC4323-EC50-4911-8533-66839CF985B3}" type="presOf" srcId="{57DA2BA5-6BAF-41F4-8642-1E2AAF44B26D}" destId="{C4E98FA3-EA86-4F28-B0E8-50EAF5B72398}" srcOrd="0" destOrd="0" presId="urn:microsoft.com/office/officeart/2008/layout/VerticalCurvedList"/>
    <dgm:cxn modelId="{50FFE72B-B7E9-4255-AB78-61D704C08CCE}" type="presParOf" srcId="{365A3D00-99DC-4F8A-98FD-C594E4214E64}" destId="{01DAB019-1AA2-4782-816E-0619D3C4663A}" srcOrd="0" destOrd="0" presId="urn:microsoft.com/office/officeart/2008/layout/VerticalCurvedList"/>
    <dgm:cxn modelId="{1DD01BEF-A2A5-457C-AC06-FB4F7EE5B465}" type="presParOf" srcId="{01DAB019-1AA2-4782-816E-0619D3C4663A}" destId="{30288AF1-44A1-4182-A427-8BF7AB73F771}" srcOrd="0" destOrd="0" presId="urn:microsoft.com/office/officeart/2008/layout/VerticalCurvedList"/>
    <dgm:cxn modelId="{4A6F9369-424E-419D-8202-90C21FDA7C76}" type="presParOf" srcId="{30288AF1-44A1-4182-A427-8BF7AB73F771}" destId="{42B9C401-B538-4E62-89B1-4B1C15946804}" srcOrd="0" destOrd="0" presId="urn:microsoft.com/office/officeart/2008/layout/VerticalCurvedList"/>
    <dgm:cxn modelId="{BF09E0D6-004A-4507-8E43-513DB179451B}" type="presParOf" srcId="{30288AF1-44A1-4182-A427-8BF7AB73F771}" destId="{6FAA4A0D-B257-41E5-9728-E58B34FC8CA8}" srcOrd="1" destOrd="0" presId="urn:microsoft.com/office/officeart/2008/layout/VerticalCurvedList"/>
    <dgm:cxn modelId="{C7580668-9681-409E-BA97-BD003812779E}" type="presParOf" srcId="{30288AF1-44A1-4182-A427-8BF7AB73F771}" destId="{3DF7871A-115C-4F90-8633-2BEE9D7E2568}" srcOrd="2" destOrd="0" presId="urn:microsoft.com/office/officeart/2008/layout/VerticalCurvedList"/>
    <dgm:cxn modelId="{010FD1AC-DC2C-48CF-94BB-C4032024694B}" type="presParOf" srcId="{30288AF1-44A1-4182-A427-8BF7AB73F771}" destId="{736C451A-D864-4C8D-92F3-6B70DC5CAFAF}" srcOrd="3" destOrd="0" presId="urn:microsoft.com/office/officeart/2008/layout/VerticalCurvedList"/>
    <dgm:cxn modelId="{E219FFEF-6FC2-49BD-826C-C385EB3EDE3E}" type="presParOf" srcId="{01DAB019-1AA2-4782-816E-0619D3C4663A}" destId="{54782286-8AD0-44B6-A3FE-5C805CFB49EC}" srcOrd="1" destOrd="0" presId="urn:microsoft.com/office/officeart/2008/layout/VerticalCurvedList"/>
    <dgm:cxn modelId="{4B241FB6-E9B9-4083-8BB0-DD86D325F847}" type="presParOf" srcId="{01DAB019-1AA2-4782-816E-0619D3C4663A}" destId="{4E4F33F0-CA6B-4A1E-9851-03B0B5BE22F2}" srcOrd="2" destOrd="0" presId="urn:microsoft.com/office/officeart/2008/layout/VerticalCurvedList"/>
    <dgm:cxn modelId="{6B0D89FE-4CBA-489C-A1FE-7A24B9A57DC8}" type="presParOf" srcId="{4E4F33F0-CA6B-4A1E-9851-03B0B5BE22F2}" destId="{A36E4AAA-FE78-41CC-820C-0EA6DF1372C7}" srcOrd="0" destOrd="0" presId="urn:microsoft.com/office/officeart/2008/layout/VerticalCurvedList"/>
    <dgm:cxn modelId="{8AFDB7A9-9CCC-477D-9DA2-42AD2C2B83D6}" type="presParOf" srcId="{01DAB019-1AA2-4782-816E-0619D3C4663A}" destId="{C4E98FA3-EA86-4F28-B0E8-50EAF5B72398}" srcOrd="3" destOrd="0" presId="urn:microsoft.com/office/officeart/2008/layout/VerticalCurvedList"/>
    <dgm:cxn modelId="{6645CDB4-F585-4E78-B4F2-3370146925CF}" type="presParOf" srcId="{01DAB019-1AA2-4782-816E-0619D3C4663A}" destId="{4B3EAE1F-CD8C-4F8D-9945-5F6B4E803E1F}" srcOrd="4" destOrd="0" presId="urn:microsoft.com/office/officeart/2008/layout/VerticalCurvedList"/>
    <dgm:cxn modelId="{4E963360-3977-4246-BA18-5D5C8A0A2817}" type="presParOf" srcId="{4B3EAE1F-CD8C-4F8D-9945-5F6B4E803E1F}" destId="{4EE1F9EE-B86E-4516-B5F9-95C4884CF50D}" srcOrd="0" destOrd="0" presId="urn:microsoft.com/office/officeart/2008/layout/VerticalCurvedList"/>
    <dgm:cxn modelId="{65A7F940-420E-4DC2-96A1-714903CEA805}" type="presParOf" srcId="{01DAB019-1AA2-4782-816E-0619D3C4663A}" destId="{DA6689CA-8185-4893-AE1B-31964454F684}" srcOrd="5" destOrd="0" presId="urn:microsoft.com/office/officeart/2008/layout/VerticalCurvedList"/>
    <dgm:cxn modelId="{9AA40FF0-CEC4-40BD-8A05-4D2AAA9649AB}" type="presParOf" srcId="{01DAB019-1AA2-4782-816E-0619D3C4663A}" destId="{53088AAE-6EC3-4706-82EC-C8804161BDD8}" srcOrd="6" destOrd="0" presId="urn:microsoft.com/office/officeart/2008/layout/VerticalCurvedList"/>
    <dgm:cxn modelId="{509657D6-60CA-4478-8A7D-625BBB583EF5}" type="presParOf" srcId="{53088AAE-6EC3-4706-82EC-C8804161BDD8}" destId="{CD63C9F8-CE71-4420-9F6B-53D919A18C10}" srcOrd="0" destOrd="0" presId="urn:microsoft.com/office/officeart/2008/layout/VerticalCurvedList"/>
    <dgm:cxn modelId="{51B1CC0F-E64A-4FE6-8C82-BEB36D05AB29}" type="presParOf" srcId="{01DAB019-1AA2-4782-816E-0619D3C4663A}" destId="{4218BF86-1281-46AA-82E5-85875F46BA62}" srcOrd="7" destOrd="0" presId="urn:microsoft.com/office/officeart/2008/layout/VerticalCurvedList"/>
    <dgm:cxn modelId="{5FFE2392-62D3-498D-87E0-6570D3BE2CB4}" type="presParOf" srcId="{01DAB019-1AA2-4782-816E-0619D3C4663A}" destId="{0E96C740-BA9E-4F9D-9159-A1FB24748EAE}" srcOrd="8" destOrd="0" presId="urn:microsoft.com/office/officeart/2008/layout/VerticalCurvedList"/>
    <dgm:cxn modelId="{22DA8906-83F1-487C-90C1-10FE1E3B088C}" type="presParOf" srcId="{0E96C740-BA9E-4F9D-9159-A1FB24748EAE}" destId="{5B154DF7-C61E-45DE-9BBC-19C9166603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C0EE3A-927E-4860-A0D0-E7849C0286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75E01D7-4DBD-4516-80E4-EA4BC8729842}">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科隆简介</a:t>
          </a:r>
          <a:endParaRPr lang="zh-CN" altLang="en-US" dirty="0">
            <a:latin typeface="微软雅黑" panose="020B0503020204020204" pitchFamily="34" charset="-122"/>
            <a:ea typeface="微软雅黑" panose="020B0503020204020204" pitchFamily="34" charset="-122"/>
          </a:endParaRPr>
        </a:p>
      </dgm:t>
    </dgm:pt>
    <dgm:pt modelId="{1678DCA3-1111-4A3E-B220-F2798D40886B}" type="parTrans" cxnId="{64E144A5-F160-41EB-9539-A2713A4520DB}">
      <dgm:prSet/>
      <dgm:spPr/>
      <dgm:t>
        <a:bodyPr/>
        <a:lstStyle/>
        <a:p>
          <a:endParaRPr lang="zh-CN" altLang="en-US">
            <a:latin typeface="微软雅黑" panose="020B0503020204020204" pitchFamily="34" charset="-122"/>
            <a:ea typeface="微软雅黑" panose="020B0503020204020204" pitchFamily="34" charset="-122"/>
          </a:endParaRPr>
        </a:p>
      </dgm:t>
    </dgm:pt>
    <dgm:pt modelId="{78E2DACE-3E90-46BE-9E7C-EB636B410DB8}" type="sibTrans" cxnId="{64E144A5-F160-41EB-9539-A2713A4520DB}">
      <dgm:prSet/>
      <dgm:spPr>
        <a:ln>
          <a:solidFill>
            <a:srgbClr val="81308B"/>
          </a:solidFill>
        </a:ln>
      </dgm:spPr>
      <dgm:t>
        <a:bodyPr/>
        <a:lstStyle/>
        <a:p>
          <a:endParaRPr lang="zh-CN" altLang="en-US">
            <a:latin typeface="微软雅黑" panose="020B0503020204020204" pitchFamily="34" charset="-122"/>
            <a:ea typeface="微软雅黑" panose="020B0503020204020204" pitchFamily="34" charset="-122"/>
          </a:endParaRPr>
        </a:p>
      </dgm:t>
    </dgm:pt>
    <dgm:pt modelId="{4DD7B50C-07DB-4541-B6E5-EA4AF89B0BC8}">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如何实现供应链转型</a:t>
          </a:r>
          <a:endParaRPr lang="zh-CN" altLang="en-US" dirty="0">
            <a:latin typeface="微软雅黑" panose="020B0503020204020204" pitchFamily="34" charset="-122"/>
            <a:ea typeface="微软雅黑" panose="020B0503020204020204" pitchFamily="34" charset="-122"/>
          </a:endParaRPr>
        </a:p>
      </dgm:t>
    </dgm:pt>
    <dgm:pt modelId="{C7D702C9-DDEB-458D-AEBF-0CE02968ED0E}" type="par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99C84EA1-04BB-40A5-85C9-20619D7B9173}" type="sib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AB6E0D9D-6F5F-4859-92F2-F614BEAEBF86}">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行为运作管理</a:t>
          </a:r>
          <a:endParaRPr lang="zh-CN" altLang="en-US" dirty="0">
            <a:latin typeface="微软雅黑" panose="020B0503020204020204" pitchFamily="34" charset="-122"/>
            <a:ea typeface="微软雅黑" panose="020B0503020204020204" pitchFamily="34" charset="-122"/>
          </a:endParaRPr>
        </a:p>
      </dgm:t>
    </dgm:pt>
    <dgm:pt modelId="{E62B52C8-68F3-4C16-A446-833F7482B0A0}" type="par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AF020E62-9B37-4407-A138-B62D0DB5CD51}" type="sib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57DA2BA5-6BAF-41F4-8642-1E2AAF44B26D}">
      <dgm:prSet phldrT="[文本]"/>
      <dgm:spPr>
        <a:solidFill>
          <a:srgbClr val="81308B"/>
        </a:solidFill>
      </dgm:spPr>
      <dgm:t>
        <a:bodyPr/>
        <a:lstStyle/>
        <a:p>
          <a:r>
            <a:rPr lang="zh-CN" altLang="en-US" dirty="0" smtClean="0">
              <a:latin typeface="微软雅黑" panose="020B0503020204020204" pitchFamily="34" charset="-122"/>
              <a:ea typeface="微软雅黑" panose="020B0503020204020204" pitchFamily="34" charset="-122"/>
            </a:rPr>
            <a:t>科隆大学简介</a:t>
          </a:r>
          <a:endParaRPr lang="zh-CN" altLang="en-US" dirty="0">
            <a:latin typeface="微软雅黑" panose="020B0503020204020204" pitchFamily="34" charset="-122"/>
            <a:ea typeface="微软雅黑" panose="020B0503020204020204" pitchFamily="34" charset="-122"/>
          </a:endParaRPr>
        </a:p>
      </dgm:t>
    </dgm:pt>
    <dgm:pt modelId="{E92B4E91-3B5F-4C79-8434-A6767B71E502}" type="par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C454CBF7-EB2B-4D43-A5E5-9F2DDD3CA3AA}" type="sib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365A3D00-99DC-4F8A-98FD-C594E4214E64}" type="pres">
      <dgm:prSet presAssocID="{6EC0EE3A-927E-4860-A0D0-E7849C028680}" presName="Name0" presStyleCnt="0">
        <dgm:presLayoutVars>
          <dgm:chMax val="7"/>
          <dgm:chPref val="7"/>
          <dgm:dir/>
        </dgm:presLayoutVars>
      </dgm:prSet>
      <dgm:spPr/>
      <dgm:t>
        <a:bodyPr/>
        <a:lstStyle/>
        <a:p>
          <a:endParaRPr lang="zh-CN" altLang="en-US"/>
        </a:p>
      </dgm:t>
    </dgm:pt>
    <dgm:pt modelId="{01DAB019-1AA2-4782-816E-0619D3C4663A}" type="pres">
      <dgm:prSet presAssocID="{6EC0EE3A-927E-4860-A0D0-E7849C028680}" presName="Name1" presStyleCnt="0"/>
      <dgm:spPr/>
    </dgm:pt>
    <dgm:pt modelId="{30288AF1-44A1-4182-A427-8BF7AB73F771}" type="pres">
      <dgm:prSet presAssocID="{6EC0EE3A-927E-4860-A0D0-E7849C028680}" presName="cycle" presStyleCnt="0"/>
      <dgm:spPr/>
    </dgm:pt>
    <dgm:pt modelId="{42B9C401-B538-4E62-89B1-4B1C15946804}" type="pres">
      <dgm:prSet presAssocID="{6EC0EE3A-927E-4860-A0D0-E7849C028680}" presName="srcNode" presStyleLbl="node1" presStyleIdx="0" presStyleCnt="4"/>
      <dgm:spPr/>
    </dgm:pt>
    <dgm:pt modelId="{6FAA4A0D-B257-41E5-9728-E58B34FC8CA8}" type="pres">
      <dgm:prSet presAssocID="{6EC0EE3A-927E-4860-A0D0-E7849C028680}" presName="conn" presStyleLbl="parChTrans1D2" presStyleIdx="0" presStyleCnt="1"/>
      <dgm:spPr/>
      <dgm:t>
        <a:bodyPr/>
        <a:lstStyle/>
        <a:p>
          <a:endParaRPr lang="zh-CN" altLang="en-US"/>
        </a:p>
      </dgm:t>
    </dgm:pt>
    <dgm:pt modelId="{3DF7871A-115C-4F90-8633-2BEE9D7E2568}" type="pres">
      <dgm:prSet presAssocID="{6EC0EE3A-927E-4860-A0D0-E7849C028680}" presName="extraNode" presStyleLbl="node1" presStyleIdx="0" presStyleCnt="4"/>
      <dgm:spPr/>
    </dgm:pt>
    <dgm:pt modelId="{736C451A-D864-4C8D-92F3-6B70DC5CAFAF}" type="pres">
      <dgm:prSet presAssocID="{6EC0EE3A-927E-4860-A0D0-E7849C028680}" presName="dstNode" presStyleLbl="node1" presStyleIdx="0" presStyleCnt="4"/>
      <dgm:spPr/>
    </dgm:pt>
    <dgm:pt modelId="{54782286-8AD0-44B6-A3FE-5C805CFB49EC}" type="pres">
      <dgm:prSet presAssocID="{475E01D7-4DBD-4516-80E4-EA4BC8729842}" presName="text_1" presStyleLbl="node1" presStyleIdx="0" presStyleCnt="4">
        <dgm:presLayoutVars>
          <dgm:bulletEnabled val="1"/>
        </dgm:presLayoutVars>
      </dgm:prSet>
      <dgm:spPr/>
      <dgm:t>
        <a:bodyPr/>
        <a:lstStyle/>
        <a:p>
          <a:endParaRPr lang="zh-CN" altLang="en-US"/>
        </a:p>
      </dgm:t>
    </dgm:pt>
    <dgm:pt modelId="{4E4F33F0-CA6B-4A1E-9851-03B0B5BE22F2}" type="pres">
      <dgm:prSet presAssocID="{475E01D7-4DBD-4516-80E4-EA4BC8729842}" presName="accent_1" presStyleCnt="0"/>
      <dgm:spPr/>
    </dgm:pt>
    <dgm:pt modelId="{A36E4AAA-FE78-41CC-820C-0EA6DF1372C7}" type="pres">
      <dgm:prSet presAssocID="{475E01D7-4DBD-4516-80E4-EA4BC8729842}" presName="accentRepeatNode" presStyleLbl="solidFgAcc1" presStyleIdx="0" presStyleCnt="4"/>
      <dgm:spPr>
        <a:ln>
          <a:solidFill>
            <a:srgbClr val="81308B"/>
          </a:solidFill>
        </a:ln>
      </dgm:spPr>
      <dgm:t>
        <a:bodyPr/>
        <a:lstStyle/>
        <a:p>
          <a:endParaRPr lang="zh-CN" altLang="en-US"/>
        </a:p>
      </dgm:t>
    </dgm:pt>
    <dgm:pt modelId="{C4E98FA3-EA86-4F28-B0E8-50EAF5B72398}" type="pres">
      <dgm:prSet presAssocID="{57DA2BA5-6BAF-41F4-8642-1E2AAF44B26D}" presName="text_2" presStyleLbl="node1" presStyleIdx="1" presStyleCnt="4">
        <dgm:presLayoutVars>
          <dgm:bulletEnabled val="1"/>
        </dgm:presLayoutVars>
      </dgm:prSet>
      <dgm:spPr/>
      <dgm:t>
        <a:bodyPr/>
        <a:lstStyle/>
        <a:p>
          <a:endParaRPr lang="zh-CN" altLang="en-US"/>
        </a:p>
      </dgm:t>
    </dgm:pt>
    <dgm:pt modelId="{4B3EAE1F-CD8C-4F8D-9945-5F6B4E803E1F}" type="pres">
      <dgm:prSet presAssocID="{57DA2BA5-6BAF-41F4-8642-1E2AAF44B26D}" presName="accent_2" presStyleCnt="0"/>
      <dgm:spPr/>
    </dgm:pt>
    <dgm:pt modelId="{4EE1F9EE-B86E-4516-B5F9-95C4884CF50D}" type="pres">
      <dgm:prSet presAssocID="{57DA2BA5-6BAF-41F4-8642-1E2AAF44B26D}" presName="accentRepeatNode" presStyleLbl="solidFgAcc1" presStyleIdx="1" presStyleCnt="4"/>
      <dgm:spPr>
        <a:ln>
          <a:solidFill>
            <a:srgbClr val="81308B"/>
          </a:solidFill>
        </a:ln>
      </dgm:spPr>
    </dgm:pt>
    <dgm:pt modelId="{DA6689CA-8185-4893-AE1B-31964454F684}" type="pres">
      <dgm:prSet presAssocID="{4DD7B50C-07DB-4541-B6E5-EA4AF89B0BC8}" presName="text_3" presStyleLbl="node1" presStyleIdx="2" presStyleCnt="4">
        <dgm:presLayoutVars>
          <dgm:bulletEnabled val="1"/>
        </dgm:presLayoutVars>
      </dgm:prSet>
      <dgm:spPr/>
      <dgm:t>
        <a:bodyPr/>
        <a:lstStyle/>
        <a:p>
          <a:endParaRPr lang="zh-CN" altLang="en-US"/>
        </a:p>
      </dgm:t>
    </dgm:pt>
    <dgm:pt modelId="{53088AAE-6EC3-4706-82EC-C8804161BDD8}" type="pres">
      <dgm:prSet presAssocID="{4DD7B50C-07DB-4541-B6E5-EA4AF89B0BC8}" presName="accent_3" presStyleCnt="0"/>
      <dgm:spPr/>
    </dgm:pt>
    <dgm:pt modelId="{CD63C9F8-CE71-4420-9F6B-53D919A18C10}" type="pres">
      <dgm:prSet presAssocID="{4DD7B50C-07DB-4541-B6E5-EA4AF89B0BC8}" presName="accentRepeatNode" presStyleLbl="solidFgAcc1" presStyleIdx="2" presStyleCnt="4"/>
      <dgm:spPr>
        <a:ln>
          <a:solidFill>
            <a:srgbClr val="81308B"/>
          </a:solidFill>
        </a:ln>
      </dgm:spPr>
    </dgm:pt>
    <dgm:pt modelId="{4218BF86-1281-46AA-82E5-85875F46BA62}" type="pres">
      <dgm:prSet presAssocID="{AB6E0D9D-6F5F-4859-92F2-F614BEAEBF86}" presName="text_4" presStyleLbl="node1" presStyleIdx="3" presStyleCnt="4">
        <dgm:presLayoutVars>
          <dgm:bulletEnabled val="1"/>
        </dgm:presLayoutVars>
      </dgm:prSet>
      <dgm:spPr/>
      <dgm:t>
        <a:bodyPr/>
        <a:lstStyle/>
        <a:p>
          <a:endParaRPr lang="zh-CN" altLang="en-US"/>
        </a:p>
      </dgm:t>
    </dgm:pt>
    <dgm:pt modelId="{0E96C740-BA9E-4F9D-9159-A1FB24748EAE}" type="pres">
      <dgm:prSet presAssocID="{AB6E0D9D-6F5F-4859-92F2-F614BEAEBF86}" presName="accent_4" presStyleCnt="0"/>
      <dgm:spPr/>
    </dgm:pt>
    <dgm:pt modelId="{5B154DF7-C61E-45DE-9BBC-19C9166603E7}" type="pres">
      <dgm:prSet presAssocID="{AB6E0D9D-6F5F-4859-92F2-F614BEAEBF86}" presName="accentRepeatNode" presStyleLbl="solidFgAcc1" presStyleIdx="3" presStyleCnt="4"/>
      <dgm:spPr>
        <a:ln>
          <a:solidFill>
            <a:srgbClr val="81308B"/>
          </a:solidFill>
        </a:ln>
      </dgm:spPr>
    </dgm:pt>
  </dgm:ptLst>
  <dgm:cxnLst>
    <dgm:cxn modelId="{64E144A5-F160-41EB-9539-A2713A4520DB}" srcId="{6EC0EE3A-927E-4860-A0D0-E7849C028680}" destId="{475E01D7-4DBD-4516-80E4-EA4BC8729842}" srcOrd="0" destOrd="0" parTransId="{1678DCA3-1111-4A3E-B220-F2798D40886B}" sibTransId="{78E2DACE-3E90-46BE-9E7C-EB636B410DB8}"/>
    <dgm:cxn modelId="{1327592F-72FF-461C-8B14-4568377C13C1}" srcId="{6EC0EE3A-927E-4860-A0D0-E7849C028680}" destId="{AB6E0D9D-6F5F-4859-92F2-F614BEAEBF86}" srcOrd="3" destOrd="0" parTransId="{E62B52C8-68F3-4C16-A446-833F7482B0A0}" sibTransId="{AF020E62-9B37-4407-A138-B62D0DB5CD51}"/>
    <dgm:cxn modelId="{860D3F4D-5102-485A-91A9-2025A06222AB}" type="presOf" srcId="{78E2DACE-3E90-46BE-9E7C-EB636B410DB8}" destId="{6FAA4A0D-B257-41E5-9728-E58B34FC8CA8}" srcOrd="0" destOrd="0" presId="urn:microsoft.com/office/officeart/2008/layout/VerticalCurvedList"/>
    <dgm:cxn modelId="{18974A04-B54A-4074-B8EA-B61BBD759A29}" type="presOf" srcId="{4DD7B50C-07DB-4541-B6E5-EA4AF89B0BC8}" destId="{DA6689CA-8185-4893-AE1B-31964454F684}" srcOrd="0" destOrd="0" presId="urn:microsoft.com/office/officeart/2008/layout/VerticalCurvedList"/>
    <dgm:cxn modelId="{D76DC30B-D72B-4ADA-B791-2D89F119A590}" type="presOf" srcId="{AB6E0D9D-6F5F-4859-92F2-F614BEAEBF86}" destId="{4218BF86-1281-46AA-82E5-85875F46BA62}" srcOrd="0" destOrd="0" presId="urn:microsoft.com/office/officeart/2008/layout/VerticalCurvedList"/>
    <dgm:cxn modelId="{F4FA7888-578C-42F8-81A0-BA6EA9D5DBE8}" type="presOf" srcId="{475E01D7-4DBD-4516-80E4-EA4BC8729842}" destId="{54782286-8AD0-44B6-A3FE-5C805CFB49EC}" srcOrd="0" destOrd="0" presId="urn:microsoft.com/office/officeart/2008/layout/VerticalCurvedList"/>
    <dgm:cxn modelId="{21C10B89-6CAE-4021-BC58-2E181804D357}" srcId="{6EC0EE3A-927E-4860-A0D0-E7849C028680}" destId="{57DA2BA5-6BAF-41F4-8642-1E2AAF44B26D}" srcOrd="1" destOrd="0" parTransId="{E92B4E91-3B5F-4C79-8434-A6767B71E502}" sibTransId="{C454CBF7-EB2B-4D43-A5E5-9F2DDD3CA3AA}"/>
    <dgm:cxn modelId="{A85DC690-B158-43C1-AF5F-78E1C3A0740A}" type="presOf" srcId="{6EC0EE3A-927E-4860-A0D0-E7849C028680}" destId="{365A3D00-99DC-4F8A-98FD-C594E4214E64}" srcOrd="0" destOrd="0" presId="urn:microsoft.com/office/officeart/2008/layout/VerticalCurvedList"/>
    <dgm:cxn modelId="{2A52D118-4A65-43BA-AD00-8A76F52DFD72}" type="presOf" srcId="{57DA2BA5-6BAF-41F4-8642-1E2AAF44B26D}" destId="{C4E98FA3-EA86-4F28-B0E8-50EAF5B72398}" srcOrd="0" destOrd="0" presId="urn:microsoft.com/office/officeart/2008/layout/VerticalCurvedList"/>
    <dgm:cxn modelId="{0E687FF1-DB9D-445C-96D9-E905CF82D8C1}" srcId="{6EC0EE3A-927E-4860-A0D0-E7849C028680}" destId="{4DD7B50C-07DB-4541-B6E5-EA4AF89B0BC8}" srcOrd="2" destOrd="0" parTransId="{C7D702C9-DDEB-458D-AEBF-0CE02968ED0E}" sibTransId="{99C84EA1-04BB-40A5-85C9-20619D7B9173}"/>
    <dgm:cxn modelId="{21AB38A0-35EF-47C2-A041-DAF4407229E4}" type="presParOf" srcId="{365A3D00-99DC-4F8A-98FD-C594E4214E64}" destId="{01DAB019-1AA2-4782-816E-0619D3C4663A}" srcOrd="0" destOrd="0" presId="urn:microsoft.com/office/officeart/2008/layout/VerticalCurvedList"/>
    <dgm:cxn modelId="{C3845837-768E-45CA-ACCA-0617CE328C24}" type="presParOf" srcId="{01DAB019-1AA2-4782-816E-0619D3C4663A}" destId="{30288AF1-44A1-4182-A427-8BF7AB73F771}" srcOrd="0" destOrd="0" presId="urn:microsoft.com/office/officeart/2008/layout/VerticalCurvedList"/>
    <dgm:cxn modelId="{1CD335F4-7B18-41CA-87C5-D745580FC46D}" type="presParOf" srcId="{30288AF1-44A1-4182-A427-8BF7AB73F771}" destId="{42B9C401-B538-4E62-89B1-4B1C15946804}" srcOrd="0" destOrd="0" presId="urn:microsoft.com/office/officeart/2008/layout/VerticalCurvedList"/>
    <dgm:cxn modelId="{0C7178C8-5106-409B-915F-08D4200B6BF6}" type="presParOf" srcId="{30288AF1-44A1-4182-A427-8BF7AB73F771}" destId="{6FAA4A0D-B257-41E5-9728-E58B34FC8CA8}" srcOrd="1" destOrd="0" presId="urn:microsoft.com/office/officeart/2008/layout/VerticalCurvedList"/>
    <dgm:cxn modelId="{884EEA38-8589-44AD-9A14-54FD64F8CD75}" type="presParOf" srcId="{30288AF1-44A1-4182-A427-8BF7AB73F771}" destId="{3DF7871A-115C-4F90-8633-2BEE9D7E2568}" srcOrd="2" destOrd="0" presId="urn:microsoft.com/office/officeart/2008/layout/VerticalCurvedList"/>
    <dgm:cxn modelId="{D5F921BB-5233-4DB0-872D-E4AB5BC8614A}" type="presParOf" srcId="{30288AF1-44A1-4182-A427-8BF7AB73F771}" destId="{736C451A-D864-4C8D-92F3-6B70DC5CAFAF}" srcOrd="3" destOrd="0" presId="urn:microsoft.com/office/officeart/2008/layout/VerticalCurvedList"/>
    <dgm:cxn modelId="{8727D06E-0326-4D62-B11B-A9C1B6783D6C}" type="presParOf" srcId="{01DAB019-1AA2-4782-816E-0619D3C4663A}" destId="{54782286-8AD0-44B6-A3FE-5C805CFB49EC}" srcOrd="1" destOrd="0" presId="urn:microsoft.com/office/officeart/2008/layout/VerticalCurvedList"/>
    <dgm:cxn modelId="{E9808555-3033-414E-BA3A-46166B30317D}" type="presParOf" srcId="{01DAB019-1AA2-4782-816E-0619D3C4663A}" destId="{4E4F33F0-CA6B-4A1E-9851-03B0B5BE22F2}" srcOrd="2" destOrd="0" presId="urn:microsoft.com/office/officeart/2008/layout/VerticalCurvedList"/>
    <dgm:cxn modelId="{818837CE-DA03-4991-8E79-734131B2429D}" type="presParOf" srcId="{4E4F33F0-CA6B-4A1E-9851-03B0B5BE22F2}" destId="{A36E4AAA-FE78-41CC-820C-0EA6DF1372C7}" srcOrd="0" destOrd="0" presId="urn:microsoft.com/office/officeart/2008/layout/VerticalCurvedList"/>
    <dgm:cxn modelId="{20A6D92B-5C75-4666-B7B0-9EA09E7FF3C1}" type="presParOf" srcId="{01DAB019-1AA2-4782-816E-0619D3C4663A}" destId="{C4E98FA3-EA86-4F28-B0E8-50EAF5B72398}" srcOrd="3" destOrd="0" presId="urn:microsoft.com/office/officeart/2008/layout/VerticalCurvedList"/>
    <dgm:cxn modelId="{54CBC736-516B-4C6E-B201-2075453EAA5E}" type="presParOf" srcId="{01DAB019-1AA2-4782-816E-0619D3C4663A}" destId="{4B3EAE1F-CD8C-4F8D-9945-5F6B4E803E1F}" srcOrd="4" destOrd="0" presId="urn:microsoft.com/office/officeart/2008/layout/VerticalCurvedList"/>
    <dgm:cxn modelId="{D1C7090E-8137-47A5-9358-03C459DF655C}" type="presParOf" srcId="{4B3EAE1F-CD8C-4F8D-9945-5F6B4E803E1F}" destId="{4EE1F9EE-B86E-4516-B5F9-95C4884CF50D}" srcOrd="0" destOrd="0" presId="urn:microsoft.com/office/officeart/2008/layout/VerticalCurvedList"/>
    <dgm:cxn modelId="{072BD4F1-D5EE-4347-87BF-90A02A03A3CC}" type="presParOf" srcId="{01DAB019-1AA2-4782-816E-0619D3C4663A}" destId="{DA6689CA-8185-4893-AE1B-31964454F684}" srcOrd="5" destOrd="0" presId="urn:microsoft.com/office/officeart/2008/layout/VerticalCurvedList"/>
    <dgm:cxn modelId="{3BB38BC2-8B8F-49E8-A022-9E3A1107601E}" type="presParOf" srcId="{01DAB019-1AA2-4782-816E-0619D3C4663A}" destId="{53088AAE-6EC3-4706-82EC-C8804161BDD8}" srcOrd="6" destOrd="0" presId="urn:microsoft.com/office/officeart/2008/layout/VerticalCurvedList"/>
    <dgm:cxn modelId="{B17CECAB-4FC5-4B65-8866-70BE9FC56968}" type="presParOf" srcId="{53088AAE-6EC3-4706-82EC-C8804161BDD8}" destId="{CD63C9F8-CE71-4420-9F6B-53D919A18C10}" srcOrd="0" destOrd="0" presId="urn:microsoft.com/office/officeart/2008/layout/VerticalCurvedList"/>
    <dgm:cxn modelId="{7A5847D8-FB96-4EED-A8AC-C54A7F22B36A}" type="presParOf" srcId="{01DAB019-1AA2-4782-816E-0619D3C4663A}" destId="{4218BF86-1281-46AA-82E5-85875F46BA62}" srcOrd="7" destOrd="0" presId="urn:microsoft.com/office/officeart/2008/layout/VerticalCurvedList"/>
    <dgm:cxn modelId="{36FB43AF-AE0E-45F2-81CD-98DFE41D6B6F}" type="presParOf" srcId="{01DAB019-1AA2-4782-816E-0619D3C4663A}" destId="{0E96C740-BA9E-4F9D-9159-A1FB24748EAE}" srcOrd="8" destOrd="0" presId="urn:microsoft.com/office/officeart/2008/layout/VerticalCurvedList"/>
    <dgm:cxn modelId="{3D1A24C9-156F-4E07-936F-8D06EF0E0E6F}" type="presParOf" srcId="{0E96C740-BA9E-4F9D-9159-A1FB24748EAE}" destId="{5B154DF7-C61E-45DE-9BBC-19C9166603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C0EE3A-927E-4860-A0D0-E7849C0286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75E01D7-4DBD-4516-80E4-EA4BC8729842}">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科隆简介</a:t>
          </a:r>
          <a:endParaRPr lang="zh-CN" altLang="en-US" dirty="0">
            <a:latin typeface="微软雅黑" panose="020B0503020204020204" pitchFamily="34" charset="-122"/>
            <a:ea typeface="微软雅黑" panose="020B0503020204020204" pitchFamily="34" charset="-122"/>
          </a:endParaRPr>
        </a:p>
      </dgm:t>
    </dgm:pt>
    <dgm:pt modelId="{1678DCA3-1111-4A3E-B220-F2798D40886B}" type="parTrans" cxnId="{64E144A5-F160-41EB-9539-A2713A4520DB}">
      <dgm:prSet/>
      <dgm:spPr/>
      <dgm:t>
        <a:bodyPr/>
        <a:lstStyle/>
        <a:p>
          <a:endParaRPr lang="zh-CN" altLang="en-US">
            <a:latin typeface="微软雅黑" panose="020B0503020204020204" pitchFamily="34" charset="-122"/>
            <a:ea typeface="微软雅黑" panose="020B0503020204020204" pitchFamily="34" charset="-122"/>
          </a:endParaRPr>
        </a:p>
      </dgm:t>
    </dgm:pt>
    <dgm:pt modelId="{78E2DACE-3E90-46BE-9E7C-EB636B410DB8}" type="sibTrans" cxnId="{64E144A5-F160-41EB-9539-A2713A4520DB}">
      <dgm:prSet/>
      <dgm:spPr>
        <a:ln>
          <a:solidFill>
            <a:srgbClr val="81308B"/>
          </a:solidFill>
        </a:ln>
      </dgm:spPr>
      <dgm:t>
        <a:bodyPr/>
        <a:lstStyle/>
        <a:p>
          <a:endParaRPr lang="zh-CN" altLang="en-US">
            <a:latin typeface="微软雅黑" panose="020B0503020204020204" pitchFamily="34" charset="-122"/>
            <a:ea typeface="微软雅黑" panose="020B0503020204020204" pitchFamily="34" charset="-122"/>
          </a:endParaRPr>
        </a:p>
      </dgm:t>
    </dgm:pt>
    <dgm:pt modelId="{4DD7B50C-07DB-4541-B6E5-EA4AF89B0BC8}">
      <dgm:prSet phldrT="[文本]"/>
      <dgm:spPr>
        <a:solidFill>
          <a:srgbClr val="81308B"/>
        </a:solidFill>
      </dgm:spPr>
      <dgm:t>
        <a:bodyPr/>
        <a:lstStyle/>
        <a:p>
          <a:r>
            <a:rPr lang="zh-CN" altLang="en-US" dirty="0" smtClean="0">
              <a:latin typeface="微软雅黑" panose="020B0503020204020204" pitchFamily="34" charset="-122"/>
              <a:ea typeface="微软雅黑" panose="020B0503020204020204" pitchFamily="34" charset="-122"/>
            </a:rPr>
            <a:t>如何实现供应链转型</a:t>
          </a:r>
          <a:endParaRPr lang="zh-CN" altLang="en-US" dirty="0">
            <a:latin typeface="微软雅黑" panose="020B0503020204020204" pitchFamily="34" charset="-122"/>
            <a:ea typeface="微软雅黑" panose="020B0503020204020204" pitchFamily="34" charset="-122"/>
          </a:endParaRPr>
        </a:p>
      </dgm:t>
    </dgm:pt>
    <dgm:pt modelId="{C7D702C9-DDEB-458D-AEBF-0CE02968ED0E}" type="par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99C84EA1-04BB-40A5-85C9-20619D7B9173}" type="sib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AB6E0D9D-6F5F-4859-92F2-F614BEAEBF86}">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行为运作管理</a:t>
          </a:r>
          <a:endParaRPr lang="zh-CN" altLang="en-US" dirty="0">
            <a:latin typeface="微软雅黑" panose="020B0503020204020204" pitchFamily="34" charset="-122"/>
            <a:ea typeface="微软雅黑" panose="020B0503020204020204" pitchFamily="34" charset="-122"/>
          </a:endParaRPr>
        </a:p>
      </dgm:t>
    </dgm:pt>
    <dgm:pt modelId="{E62B52C8-68F3-4C16-A446-833F7482B0A0}" type="par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AF020E62-9B37-4407-A138-B62D0DB5CD51}" type="sib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57DA2BA5-6BAF-41F4-8642-1E2AAF44B26D}">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科隆大学简介</a:t>
          </a:r>
          <a:endParaRPr lang="zh-CN" altLang="en-US" dirty="0">
            <a:latin typeface="微软雅黑" panose="020B0503020204020204" pitchFamily="34" charset="-122"/>
            <a:ea typeface="微软雅黑" panose="020B0503020204020204" pitchFamily="34" charset="-122"/>
          </a:endParaRPr>
        </a:p>
      </dgm:t>
    </dgm:pt>
    <dgm:pt modelId="{E92B4E91-3B5F-4C79-8434-A6767B71E502}" type="par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C454CBF7-EB2B-4D43-A5E5-9F2DDD3CA3AA}" type="sib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365A3D00-99DC-4F8A-98FD-C594E4214E64}" type="pres">
      <dgm:prSet presAssocID="{6EC0EE3A-927E-4860-A0D0-E7849C028680}" presName="Name0" presStyleCnt="0">
        <dgm:presLayoutVars>
          <dgm:chMax val="7"/>
          <dgm:chPref val="7"/>
          <dgm:dir/>
        </dgm:presLayoutVars>
      </dgm:prSet>
      <dgm:spPr/>
      <dgm:t>
        <a:bodyPr/>
        <a:lstStyle/>
        <a:p>
          <a:endParaRPr lang="zh-CN" altLang="en-US"/>
        </a:p>
      </dgm:t>
    </dgm:pt>
    <dgm:pt modelId="{01DAB019-1AA2-4782-816E-0619D3C4663A}" type="pres">
      <dgm:prSet presAssocID="{6EC0EE3A-927E-4860-A0D0-E7849C028680}" presName="Name1" presStyleCnt="0"/>
      <dgm:spPr/>
    </dgm:pt>
    <dgm:pt modelId="{30288AF1-44A1-4182-A427-8BF7AB73F771}" type="pres">
      <dgm:prSet presAssocID="{6EC0EE3A-927E-4860-A0D0-E7849C028680}" presName="cycle" presStyleCnt="0"/>
      <dgm:spPr/>
    </dgm:pt>
    <dgm:pt modelId="{42B9C401-B538-4E62-89B1-4B1C15946804}" type="pres">
      <dgm:prSet presAssocID="{6EC0EE3A-927E-4860-A0D0-E7849C028680}" presName="srcNode" presStyleLbl="node1" presStyleIdx="0" presStyleCnt="4"/>
      <dgm:spPr/>
    </dgm:pt>
    <dgm:pt modelId="{6FAA4A0D-B257-41E5-9728-E58B34FC8CA8}" type="pres">
      <dgm:prSet presAssocID="{6EC0EE3A-927E-4860-A0D0-E7849C028680}" presName="conn" presStyleLbl="parChTrans1D2" presStyleIdx="0" presStyleCnt="1"/>
      <dgm:spPr/>
      <dgm:t>
        <a:bodyPr/>
        <a:lstStyle/>
        <a:p>
          <a:endParaRPr lang="zh-CN" altLang="en-US"/>
        </a:p>
      </dgm:t>
    </dgm:pt>
    <dgm:pt modelId="{3DF7871A-115C-4F90-8633-2BEE9D7E2568}" type="pres">
      <dgm:prSet presAssocID="{6EC0EE3A-927E-4860-A0D0-E7849C028680}" presName="extraNode" presStyleLbl="node1" presStyleIdx="0" presStyleCnt="4"/>
      <dgm:spPr/>
    </dgm:pt>
    <dgm:pt modelId="{736C451A-D864-4C8D-92F3-6B70DC5CAFAF}" type="pres">
      <dgm:prSet presAssocID="{6EC0EE3A-927E-4860-A0D0-E7849C028680}" presName="dstNode" presStyleLbl="node1" presStyleIdx="0" presStyleCnt="4"/>
      <dgm:spPr/>
    </dgm:pt>
    <dgm:pt modelId="{54782286-8AD0-44B6-A3FE-5C805CFB49EC}" type="pres">
      <dgm:prSet presAssocID="{475E01D7-4DBD-4516-80E4-EA4BC8729842}" presName="text_1" presStyleLbl="node1" presStyleIdx="0" presStyleCnt="4">
        <dgm:presLayoutVars>
          <dgm:bulletEnabled val="1"/>
        </dgm:presLayoutVars>
      </dgm:prSet>
      <dgm:spPr/>
      <dgm:t>
        <a:bodyPr/>
        <a:lstStyle/>
        <a:p>
          <a:endParaRPr lang="zh-CN" altLang="en-US"/>
        </a:p>
      </dgm:t>
    </dgm:pt>
    <dgm:pt modelId="{4E4F33F0-CA6B-4A1E-9851-03B0B5BE22F2}" type="pres">
      <dgm:prSet presAssocID="{475E01D7-4DBD-4516-80E4-EA4BC8729842}" presName="accent_1" presStyleCnt="0"/>
      <dgm:spPr/>
    </dgm:pt>
    <dgm:pt modelId="{A36E4AAA-FE78-41CC-820C-0EA6DF1372C7}" type="pres">
      <dgm:prSet presAssocID="{475E01D7-4DBD-4516-80E4-EA4BC8729842}" presName="accentRepeatNode" presStyleLbl="solidFgAcc1" presStyleIdx="0" presStyleCnt="4"/>
      <dgm:spPr>
        <a:ln>
          <a:solidFill>
            <a:srgbClr val="81308B"/>
          </a:solidFill>
        </a:ln>
      </dgm:spPr>
      <dgm:t>
        <a:bodyPr/>
        <a:lstStyle/>
        <a:p>
          <a:endParaRPr lang="zh-CN" altLang="en-US"/>
        </a:p>
      </dgm:t>
    </dgm:pt>
    <dgm:pt modelId="{C4E98FA3-EA86-4F28-B0E8-50EAF5B72398}" type="pres">
      <dgm:prSet presAssocID="{57DA2BA5-6BAF-41F4-8642-1E2AAF44B26D}" presName="text_2" presStyleLbl="node1" presStyleIdx="1" presStyleCnt="4">
        <dgm:presLayoutVars>
          <dgm:bulletEnabled val="1"/>
        </dgm:presLayoutVars>
      </dgm:prSet>
      <dgm:spPr/>
      <dgm:t>
        <a:bodyPr/>
        <a:lstStyle/>
        <a:p>
          <a:endParaRPr lang="zh-CN" altLang="en-US"/>
        </a:p>
      </dgm:t>
    </dgm:pt>
    <dgm:pt modelId="{4B3EAE1F-CD8C-4F8D-9945-5F6B4E803E1F}" type="pres">
      <dgm:prSet presAssocID="{57DA2BA5-6BAF-41F4-8642-1E2AAF44B26D}" presName="accent_2" presStyleCnt="0"/>
      <dgm:spPr/>
    </dgm:pt>
    <dgm:pt modelId="{4EE1F9EE-B86E-4516-B5F9-95C4884CF50D}" type="pres">
      <dgm:prSet presAssocID="{57DA2BA5-6BAF-41F4-8642-1E2AAF44B26D}" presName="accentRepeatNode" presStyleLbl="solidFgAcc1" presStyleIdx="1" presStyleCnt="4"/>
      <dgm:spPr>
        <a:ln>
          <a:solidFill>
            <a:srgbClr val="81308B"/>
          </a:solidFill>
        </a:ln>
      </dgm:spPr>
    </dgm:pt>
    <dgm:pt modelId="{DA6689CA-8185-4893-AE1B-31964454F684}" type="pres">
      <dgm:prSet presAssocID="{4DD7B50C-07DB-4541-B6E5-EA4AF89B0BC8}" presName="text_3" presStyleLbl="node1" presStyleIdx="2" presStyleCnt="4">
        <dgm:presLayoutVars>
          <dgm:bulletEnabled val="1"/>
        </dgm:presLayoutVars>
      </dgm:prSet>
      <dgm:spPr/>
      <dgm:t>
        <a:bodyPr/>
        <a:lstStyle/>
        <a:p>
          <a:endParaRPr lang="zh-CN" altLang="en-US"/>
        </a:p>
      </dgm:t>
    </dgm:pt>
    <dgm:pt modelId="{53088AAE-6EC3-4706-82EC-C8804161BDD8}" type="pres">
      <dgm:prSet presAssocID="{4DD7B50C-07DB-4541-B6E5-EA4AF89B0BC8}" presName="accent_3" presStyleCnt="0"/>
      <dgm:spPr/>
    </dgm:pt>
    <dgm:pt modelId="{CD63C9F8-CE71-4420-9F6B-53D919A18C10}" type="pres">
      <dgm:prSet presAssocID="{4DD7B50C-07DB-4541-B6E5-EA4AF89B0BC8}" presName="accentRepeatNode" presStyleLbl="solidFgAcc1" presStyleIdx="2" presStyleCnt="4"/>
      <dgm:spPr>
        <a:ln>
          <a:solidFill>
            <a:srgbClr val="81308B"/>
          </a:solidFill>
        </a:ln>
      </dgm:spPr>
    </dgm:pt>
    <dgm:pt modelId="{4218BF86-1281-46AA-82E5-85875F46BA62}" type="pres">
      <dgm:prSet presAssocID="{AB6E0D9D-6F5F-4859-92F2-F614BEAEBF86}" presName="text_4" presStyleLbl="node1" presStyleIdx="3" presStyleCnt="4">
        <dgm:presLayoutVars>
          <dgm:bulletEnabled val="1"/>
        </dgm:presLayoutVars>
      </dgm:prSet>
      <dgm:spPr/>
      <dgm:t>
        <a:bodyPr/>
        <a:lstStyle/>
        <a:p>
          <a:endParaRPr lang="zh-CN" altLang="en-US"/>
        </a:p>
      </dgm:t>
    </dgm:pt>
    <dgm:pt modelId="{0E96C740-BA9E-4F9D-9159-A1FB24748EAE}" type="pres">
      <dgm:prSet presAssocID="{AB6E0D9D-6F5F-4859-92F2-F614BEAEBF86}" presName="accent_4" presStyleCnt="0"/>
      <dgm:spPr/>
    </dgm:pt>
    <dgm:pt modelId="{5B154DF7-C61E-45DE-9BBC-19C9166603E7}" type="pres">
      <dgm:prSet presAssocID="{AB6E0D9D-6F5F-4859-92F2-F614BEAEBF86}" presName="accentRepeatNode" presStyleLbl="solidFgAcc1" presStyleIdx="3" presStyleCnt="4"/>
      <dgm:spPr>
        <a:ln>
          <a:solidFill>
            <a:srgbClr val="81308B"/>
          </a:solidFill>
        </a:ln>
      </dgm:spPr>
    </dgm:pt>
  </dgm:ptLst>
  <dgm:cxnLst>
    <dgm:cxn modelId="{64E144A5-F160-41EB-9539-A2713A4520DB}" srcId="{6EC0EE3A-927E-4860-A0D0-E7849C028680}" destId="{475E01D7-4DBD-4516-80E4-EA4BC8729842}" srcOrd="0" destOrd="0" parTransId="{1678DCA3-1111-4A3E-B220-F2798D40886B}" sibTransId="{78E2DACE-3E90-46BE-9E7C-EB636B410DB8}"/>
    <dgm:cxn modelId="{1327592F-72FF-461C-8B14-4568377C13C1}" srcId="{6EC0EE3A-927E-4860-A0D0-E7849C028680}" destId="{AB6E0D9D-6F5F-4859-92F2-F614BEAEBF86}" srcOrd="3" destOrd="0" parTransId="{E62B52C8-68F3-4C16-A446-833F7482B0A0}" sibTransId="{AF020E62-9B37-4407-A138-B62D0DB5CD51}"/>
    <dgm:cxn modelId="{428DECED-A4A2-4530-B2A3-4DE579A8B061}" type="presOf" srcId="{475E01D7-4DBD-4516-80E4-EA4BC8729842}" destId="{54782286-8AD0-44B6-A3FE-5C805CFB49EC}" srcOrd="0" destOrd="0" presId="urn:microsoft.com/office/officeart/2008/layout/VerticalCurvedList"/>
    <dgm:cxn modelId="{21C10B89-6CAE-4021-BC58-2E181804D357}" srcId="{6EC0EE3A-927E-4860-A0D0-E7849C028680}" destId="{57DA2BA5-6BAF-41F4-8642-1E2AAF44B26D}" srcOrd="1" destOrd="0" parTransId="{E92B4E91-3B5F-4C79-8434-A6767B71E502}" sibTransId="{C454CBF7-EB2B-4D43-A5E5-9F2DDD3CA3AA}"/>
    <dgm:cxn modelId="{CBEFA21D-EF21-420D-8775-485F2283B4A2}" type="presOf" srcId="{AB6E0D9D-6F5F-4859-92F2-F614BEAEBF86}" destId="{4218BF86-1281-46AA-82E5-85875F46BA62}" srcOrd="0" destOrd="0" presId="urn:microsoft.com/office/officeart/2008/layout/VerticalCurvedList"/>
    <dgm:cxn modelId="{A5B448AA-E0A2-4054-841C-498214B1DED7}" type="presOf" srcId="{78E2DACE-3E90-46BE-9E7C-EB636B410DB8}" destId="{6FAA4A0D-B257-41E5-9728-E58B34FC8CA8}" srcOrd="0" destOrd="0" presId="urn:microsoft.com/office/officeart/2008/layout/VerticalCurvedList"/>
    <dgm:cxn modelId="{9B8022B5-ECBF-4BCE-9ECB-FECCAE3CD87F}" type="presOf" srcId="{6EC0EE3A-927E-4860-A0D0-E7849C028680}" destId="{365A3D00-99DC-4F8A-98FD-C594E4214E64}" srcOrd="0" destOrd="0" presId="urn:microsoft.com/office/officeart/2008/layout/VerticalCurvedList"/>
    <dgm:cxn modelId="{0E687FF1-DB9D-445C-96D9-E905CF82D8C1}" srcId="{6EC0EE3A-927E-4860-A0D0-E7849C028680}" destId="{4DD7B50C-07DB-4541-B6E5-EA4AF89B0BC8}" srcOrd="2" destOrd="0" parTransId="{C7D702C9-DDEB-458D-AEBF-0CE02968ED0E}" sibTransId="{99C84EA1-04BB-40A5-85C9-20619D7B9173}"/>
    <dgm:cxn modelId="{F7C9A0C4-AA90-466C-8B09-33572805A9EB}" type="presOf" srcId="{4DD7B50C-07DB-4541-B6E5-EA4AF89B0BC8}" destId="{DA6689CA-8185-4893-AE1B-31964454F684}" srcOrd="0" destOrd="0" presId="urn:microsoft.com/office/officeart/2008/layout/VerticalCurvedList"/>
    <dgm:cxn modelId="{9469936C-CC63-4689-B9BD-F78108D97499}" type="presOf" srcId="{57DA2BA5-6BAF-41F4-8642-1E2AAF44B26D}" destId="{C4E98FA3-EA86-4F28-B0E8-50EAF5B72398}" srcOrd="0" destOrd="0" presId="urn:microsoft.com/office/officeart/2008/layout/VerticalCurvedList"/>
    <dgm:cxn modelId="{B6CABA17-DA10-4509-81AA-3DF86D028EBA}" type="presParOf" srcId="{365A3D00-99DC-4F8A-98FD-C594E4214E64}" destId="{01DAB019-1AA2-4782-816E-0619D3C4663A}" srcOrd="0" destOrd="0" presId="urn:microsoft.com/office/officeart/2008/layout/VerticalCurvedList"/>
    <dgm:cxn modelId="{989163E5-1D2B-4EB2-9E82-16F899AD4FE3}" type="presParOf" srcId="{01DAB019-1AA2-4782-816E-0619D3C4663A}" destId="{30288AF1-44A1-4182-A427-8BF7AB73F771}" srcOrd="0" destOrd="0" presId="urn:microsoft.com/office/officeart/2008/layout/VerticalCurvedList"/>
    <dgm:cxn modelId="{35853484-B4BD-40AE-A19F-0CABAAA36508}" type="presParOf" srcId="{30288AF1-44A1-4182-A427-8BF7AB73F771}" destId="{42B9C401-B538-4E62-89B1-4B1C15946804}" srcOrd="0" destOrd="0" presId="urn:microsoft.com/office/officeart/2008/layout/VerticalCurvedList"/>
    <dgm:cxn modelId="{A840F9C8-12E1-4A76-BC69-9D79F918C02F}" type="presParOf" srcId="{30288AF1-44A1-4182-A427-8BF7AB73F771}" destId="{6FAA4A0D-B257-41E5-9728-E58B34FC8CA8}" srcOrd="1" destOrd="0" presId="urn:microsoft.com/office/officeart/2008/layout/VerticalCurvedList"/>
    <dgm:cxn modelId="{108972F1-51A1-4A77-B64C-990D73C1D497}" type="presParOf" srcId="{30288AF1-44A1-4182-A427-8BF7AB73F771}" destId="{3DF7871A-115C-4F90-8633-2BEE9D7E2568}" srcOrd="2" destOrd="0" presId="urn:microsoft.com/office/officeart/2008/layout/VerticalCurvedList"/>
    <dgm:cxn modelId="{074BC06E-2C33-4E67-88F3-DC63DB81A016}" type="presParOf" srcId="{30288AF1-44A1-4182-A427-8BF7AB73F771}" destId="{736C451A-D864-4C8D-92F3-6B70DC5CAFAF}" srcOrd="3" destOrd="0" presId="urn:microsoft.com/office/officeart/2008/layout/VerticalCurvedList"/>
    <dgm:cxn modelId="{06D0FC46-67F0-49C0-985C-648D5ACB8D35}" type="presParOf" srcId="{01DAB019-1AA2-4782-816E-0619D3C4663A}" destId="{54782286-8AD0-44B6-A3FE-5C805CFB49EC}" srcOrd="1" destOrd="0" presId="urn:microsoft.com/office/officeart/2008/layout/VerticalCurvedList"/>
    <dgm:cxn modelId="{837E2342-C62C-40FE-91E0-241009B485F2}" type="presParOf" srcId="{01DAB019-1AA2-4782-816E-0619D3C4663A}" destId="{4E4F33F0-CA6B-4A1E-9851-03B0B5BE22F2}" srcOrd="2" destOrd="0" presId="urn:microsoft.com/office/officeart/2008/layout/VerticalCurvedList"/>
    <dgm:cxn modelId="{43F48ABA-7444-4ED0-AD05-51E676A54E2B}" type="presParOf" srcId="{4E4F33F0-CA6B-4A1E-9851-03B0B5BE22F2}" destId="{A36E4AAA-FE78-41CC-820C-0EA6DF1372C7}" srcOrd="0" destOrd="0" presId="urn:microsoft.com/office/officeart/2008/layout/VerticalCurvedList"/>
    <dgm:cxn modelId="{4EA7B138-FE2C-4D04-AAD6-FBADA9F309DE}" type="presParOf" srcId="{01DAB019-1AA2-4782-816E-0619D3C4663A}" destId="{C4E98FA3-EA86-4F28-B0E8-50EAF5B72398}" srcOrd="3" destOrd="0" presId="urn:microsoft.com/office/officeart/2008/layout/VerticalCurvedList"/>
    <dgm:cxn modelId="{638C76FD-651A-4101-A154-8563E45129F2}" type="presParOf" srcId="{01DAB019-1AA2-4782-816E-0619D3C4663A}" destId="{4B3EAE1F-CD8C-4F8D-9945-5F6B4E803E1F}" srcOrd="4" destOrd="0" presId="urn:microsoft.com/office/officeart/2008/layout/VerticalCurvedList"/>
    <dgm:cxn modelId="{57FD437D-71DF-418D-931F-E135FDF4D279}" type="presParOf" srcId="{4B3EAE1F-CD8C-4F8D-9945-5F6B4E803E1F}" destId="{4EE1F9EE-B86E-4516-B5F9-95C4884CF50D}" srcOrd="0" destOrd="0" presId="urn:microsoft.com/office/officeart/2008/layout/VerticalCurvedList"/>
    <dgm:cxn modelId="{092D911A-94DA-4E45-B3F2-0A84CD698DB5}" type="presParOf" srcId="{01DAB019-1AA2-4782-816E-0619D3C4663A}" destId="{DA6689CA-8185-4893-AE1B-31964454F684}" srcOrd="5" destOrd="0" presId="urn:microsoft.com/office/officeart/2008/layout/VerticalCurvedList"/>
    <dgm:cxn modelId="{9F637E44-CE99-4E39-BB2A-505C5E4A7A19}" type="presParOf" srcId="{01DAB019-1AA2-4782-816E-0619D3C4663A}" destId="{53088AAE-6EC3-4706-82EC-C8804161BDD8}" srcOrd="6" destOrd="0" presId="urn:microsoft.com/office/officeart/2008/layout/VerticalCurvedList"/>
    <dgm:cxn modelId="{420F8D84-C782-4EC0-906E-09ED1D2A8A6E}" type="presParOf" srcId="{53088AAE-6EC3-4706-82EC-C8804161BDD8}" destId="{CD63C9F8-CE71-4420-9F6B-53D919A18C10}" srcOrd="0" destOrd="0" presId="urn:microsoft.com/office/officeart/2008/layout/VerticalCurvedList"/>
    <dgm:cxn modelId="{003CD38D-3471-4DAE-8038-2AEA66499B45}" type="presParOf" srcId="{01DAB019-1AA2-4782-816E-0619D3C4663A}" destId="{4218BF86-1281-46AA-82E5-85875F46BA62}" srcOrd="7" destOrd="0" presId="urn:microsoft.com/office/officeart/2008/layout/VerticalCurvedList"/>
    <dgm:cxn modelId="{8947823C-E060-46FA-9910-9B93CCCFD67D}" type="presParOf" srcId="{01DAB019-1AA2-4782-816E-0619D3C4663A}" destId="{0E96C740-BA9E-4F9D-9159-A1FB24748EAE}" srcOrd="8" destOrd="0" presId="urn:microsoft.com/office/officeart/2008/layout/VerticalCurvedList"/>
    <dgm:cxn modelId="{473AF6AA-8F2F-4443-83A7-793A17F921C3}" type="presParOf" srcId="{0E96C740-BA9E-4F9D-9159-A1FB24748EAE}" destId="{5B154DF7-C61E-45DE-9BBC-19C9166603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C0EE3A-927E-4860-A0D0-E7849C0286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75E01D7-4DBD-4516-80E4-EA4BC8729842}">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科隆简介</a:t>
          </a:r>
          <a:endParaRPr lang="zh-CN" altLang="en-US" dirty="0">
            <a:latin typeface="微软雅黑" panose="020B0503020204020204" pitchFamily="34" charset="-122"/>
            <a:ea typeface="微软雅黑" panose="020B0503020204020204" pitchFamily="34" charset="-122"/>
          </a:endParaRPr>
        </a:p>
      </dgm:t>
    </dgm:pt>
    <dgm:pt modelId="{1678DCA3-1111-4A3E-B220-F2798D40886B}" type="parTrans" cxnId="{64E144A5-F160-41EB-9539-A2713A4520DB}">
      <dgm:prSet/>
      <dgm:spPr/>
      <dgm:t>
        <a:bodyPr/>
        <a:lstStyle/>
        <a:p>
          <a:endParaRPr lang="zh-CN" altLang="en-US">
            <a:latin typeface="微软雅黑" panose="020B0503020204020204" pitchFamily="34" charset="-122"/>
            <a:ea typeface="微软雅黑" panose="020B0503020204020204" pitchFamily="34" charset="-122"/>
          </a:endParaRPr>
        </a:p>
      </dgm:t>
    </dgm:pt>
    <dgm:pt modelId="{78E2DACE-3E90-46BE-9E7C-EB636B410DB8}" type="sibTrans" cxnId="{64E144A5-F160-41EB-9539-A2713A4520DB}">
      <dgm:prSet/>
      <dgm:spPr>
        <a:ln>
          <a:solidFill>
            <a:srgbClr val="81308B"/>
          </a:solidFill>
        </a:ln>
      </dgm:spPr>
      <dgm:t>
        <a:bodyPr/>
        <a:lstStyle/>
        <a:p>
          <a:endParaRPr lang="zh-CN" altLang="en-US">
            <a:latin typeface="微软雅黑" panose="020B0503020204020204" pitchFamily="34" charset="-122"/>
            <a:ea typeface="微软雅黑" panose="020B0503020204020204" pitchFamily="34" charset="-122"/>
          </a:endParaRPr>
        </a:p>
      </dgm:t>
    </dgm:pt>
    <dgm:pt modelId="{4DD7B50C-07DB-4541-B6E5-EA4AF89B0BC8}">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如何实现供应链转型</a:t>
          </a:r>
          <a:endParaRPr lang="zh-CN" altLang="en-US" dirty="0">
            <a:latin typeface="微软雅黑" panose="020B0503020204020204" pitchFamily="34" charset="-122"/>
            <a:ea typeface="微软雅黑" panose="020B0503020204020204" pitchFamily="34" charset="-122"/>
          </a:endParaRPr>
        </a:p>
      </dgm:t>
    </dgm:pt>
    <dgm:pt modelId="{C7D702C9-DDEB-458D-AEBF-0CE02968ED0E}" type="par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99C84EA1-04BB-40A5-85C9-20619D7B9173}" type="sibTrans" cxnId="{0E687FF1-DB9D-445C-96D9-E905CF82D8C1}">
      <dgm:prSet/>
      <dgm:spPr/>
      <dgm:t>
        <a:bodyPr/>
        <a:lstStyle/>
        <a:p>
          <a:endParaRPr lang="zh-CN" altLang="en-US">
            <a:latin typeface="微软雅黑" panose="020B0503020204020204" pitchFamily="34" charset="-122"/>
            <a:ea typeface="微软雅黑" panose="020B0503020204020204" pitchFamily="34" charset="-122"/>
          </a:endParaRPr>
        </a:p>
      </dgm:t>
    </dgm:pt>
    <dgm:pt modelId="{AB6E0D9D-6F5F-4859-92F2-F614BEAEBF86}">
      <dgm:prSet phldrT="[文本]"/>
      <dgm:spPr>
        <a:solidFill>
          <a:srgbClr val="81308B"/>
        </a:solidFill>
      </dgm:spPr>
      <dgm:t>
        <a:bodyPr/>
        <a:lstStyle/>
        <a:p>
          <a:r>
            <a:rPr lang="zh-CN" altLang="en-US" dirty="0" smtClean="0">
              <a:latin typeface="微软雅黑" panose="020B0503020204020204" pitchFamily="34" charset="-122"/>
              <a:ea typeface="微软雅黑" panose="020B0503020204020204" pitchFamily="34" charset="-122"/>
            </a:rPr>
            <a:t>行为运作管理</a:t>
          </a:r>
          <a:endParaRPr lang="zh-CN" altLang="en-US" dirty="0">
            <a:latin typeface="微软雅黑" panose="020B0503020204020204" pitchFamily="34" charset="-122"/>
            <a:ea typeface="微软雅黑" panose="020B0503020204020204" pitchFamily="34" charset="-122"/>
          </a:endParaRPr>
        </a:p>
      </dgm:t>
    </dgm:pt>
    <dgm:pt modelId="{E62B52C8-68F3-4C16-A446-833F7482B0A0}" type="par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AF020E62-9B37-4407-A138-B62D0DB5CD51}" type="sibTrans" cxnId="{1327592F-72FF-461C-8B14-4568377C13C1}">
      <dgm:prSet/>
      <dgm:spPr/>
      <dgm:t>
        <a:bodyPr/>
        <a:lstStyle/>
        <a:p>
          <a:endParaRPr lang="zh-CN" altLang="en-US">
            <a:latin typeface="微软雅黑" panose="020B0503020204020204" pitchFamily="34" charset="-122"/>
            <a:ea typeface="微软雅黑" panose="020B0503020204020204" pitchFamily="34" charset="-122"/>
          </a:endParaRPr>
        </a:p>
      </dgm:t>
    </dgm:pt>
    <dgm:pt modelId="{57DA2BA5-6BAF-41F4-8642-1E2AAF44B26D}">
      <dgm:prSet phldrT="[文本]"/>
      <dgm:spPr>
        <a:solidFill>
          <a:srgbClr val="81308B">
            <a:alpha val="50000"/>
          </a:srgbClr>
        </a:solidFill>
      </dgm:spPr>
      <dgm:t>
        <a:bodyPr/>
        <a:lstStyle/>
        <a:p>
          <a:r>
            <a:rPr lang="zh-CN" altLang="en-US" dirty="0" smtClean="0">
              <a:latin typeface="微软雅黑" panose="020B0503020204020204" pitchFamily="34" charset="-122"/>
              <a:ea typeface="微软雅黑" panose="020B0503020204020204" pitchFamily="34" charset="-122"/>
            </a:rPr>
            <a:t>科隆大学简介</a:t>
          </a:r>
          <a:endParaRPr lang="zh-CN" altLang="en-US" dirty="0">
            <a:latin typeface="微软雅黑" panose="020B0503020204020204" pitchFamily="34" charset="-122"/>
            <a:ea typeface="微软雅黑" panose="020B0503020204020204" pitchFamily="34" charset="-122"/>
          </a:endParaRPr>
        </a:p>
      </dgm:t>
    </dgm:pt>
    <dgm:pt modelId="{E92B4E91-3B5F-4C79-8434-A6767B71E502}" type="par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C454CBF7-EB2B-4D43-A5E5-9F2DDD3CA3AA}" type="sibTrans" cxnId="{21C10B89-6CAE-4021-BC58-2E181804D357}">
      <dgm:prSet/>
      <dgm:spPr/>
      <dgm:t>
        <a:bodyPr/>
        <a:lstStyle/>
        <a:p>
          <a:endParaRPr lang="zh-CN" altLang="en-US">
            <a:latin typeface="微软雅黑" panose="020B0503020204020204" pitchFamily="34" charset="-122"/>
            <a:ea typeface="微软雅黑" panose="020B0503020204020204" pitchFamily="34" charset="-122"/>
          </a:endParaRPr>
        </a:p>
      </dgm:t>
    </dgm:pt>
    <dgm:pt modelId="{365A3D00-99DC-4F8A-98FD-C594E4214E64}" type="pres">
      <dgm:prSet presAssocID="{6EC0EE3A-927E-4860-A0D0-E7849C028680}" presName="Name0" presStyleCnt="0">
        <dgm:presLayoutVars>
          <dgm:chMax val="7"/>
          <dgm:chPref val="7"/>
          <dgm:dir/>
        </dgm:presLayoutVars>
      </dgm:prSet>
      <dgm:spPr/>
      <dgm:t>
        <a:bodyPr/>
        <a:lstStyle/>
        <a:p>
          <a:endParaRPr lang="zh-CN" altLang="en-US"/>
        </a:p>
      </dgm:t>
    </dgm:pt>
    <dgm:pt modelId="{01DAB019-1AA2-4782-816E-0619D3C4663A}" type="pres">
      <dgm:prSet presAssocID="{6EC0EE3A-927E-4860-A0D0-E7849C028680}" presName="Name1" presStyleCnt="0"/>
      <dgm:spPr/>
    </dgm:pt>
    <dgm:pt modelId="{30288AF1-44A1-4182-A427-8BF7AB73F771}" type="pres">
      <dgm:prSet presAssocID="{6EC0EE3A-927E-4860-A0D0-E7849C028680}" presName="cycle" presStyleCnt="0"/>
      <dgm:spPr/>
    </dgm:pt>
    <dgm:pt modelId="{42B9C401-B538-4E62-89B1-4B1C15946804}" type="pres">
      <dgm:prSet presAssocID="{6EC0EE3A-927E-4860-A0D0-E7849C028680}" presName="srcNode" presStyleLbl="node1" presStyleIdx="0" presStyleCnt="4"/>
      <dgm:spPr/>
    </dgm:pt>
    <dgm:pt modelId="{6FAA4A0D-B257-41E5-9728-E58B34FC8CA8}" type="pres">
      <dgm:prSet presAssocID="{6EC0EE3A-927E-4860-A0D0-E7849C028680}" presName="conn" presStyleLbl="parChTrans1D2" presStyleIdx="0" presStyleCnt="1"/>
      <dgm:spPr/>
      <dgm:t>
        <a:bodyPr/>
        <a:lstStyle/>
        <a:p>
          <a:endParaRPr lang="zh-CN" altLang="en-US"/>
        </a:p>
      </dgm:t>
    </dgm:pt>
    <dgm:pt modelId="{3DF7871A-115C-4F90-8633-2BEE9D7E2568}" type="pres">
      <dgm:prSet presAssocID="{6EC0EE3A-927E-4860-A0D0-E7849C028680}" presName="extraNode" presStyleLbl="node1" presStyleIdx="0" presStyleCnt="4"/>
      <dgm:spPr/>
    </dgm:pt>
    <dgm:pt modelId="{736C451A-D864-4C8D-92F3-6B70DC5CAFAF}" type="pres">
      <dgm:prSet presAssocID="{6EC0EE3A-927E-4860-A0D0-E7849C028680}" presName="dstNode" presStyleLbl="node1" presStyleIdx="0" presStyleCnt="4"/>
      <dgm:spPr/>
    </dgm:pt>
    <dgm:pt modelId="{54782286-8AD0-44B6-A3FE-5C805CFB49EC}" type="pres">
      <dgm:prSet presAssocID="{475E01D7-4DBD-4516-80E4-EA4BC8729842}" presName="text_1" presStyleLbl="node1" presStyleIdx="0" presStyleCnt="4">
        <dgm:presLayoutVars>
          <dgm:bulletEnabled val="1"/>
        </dgm:presLayoutVars>
      </dgm:prSet>
      <dgm:spPr/>
      <dgm:t>
        <a:bodyPr/>
        <a:lstStyle/>
        <a:p>
          <a:endParaRPr lang="zh-CN" altLang="en-US"/>
        </a:p>
      </dgm:t>
    </dgm:pt>
    <dgm:pt modelId="{4E4F33F0-CA6B-4A1E-9851-03B0B5BE22F2}" type="pres">
      <dgm:prSet presAssocID="{475E01D7-4DBD-4516-80E4-EA4BC8729842}" presName="accent_1" presStyleCnt="0"/>
      <dgm:spPr/>
    </dgm:pt>
    <dgm:pt modelId="{A36E4AAA-FE78-41CC-820C-0EA6DF1372C7}" type="pres">
      <dgm:prSet presAssocID="{475E01D7-4DBD-4516-80E4-EA4BC8729842}" presName="accentRepeatNode" presStyleLbl="solidFgAcc1" presStyleIdx="0" presStyleCnt="4"/>
      <dgm:spPr>
        <a:ln>
          <a:solidFill>
            <a:srgbClr val="81308B"/>
          </a:solidFill>
        </a:ln>
      </dgm:spPr>
      <dgm:t>
        <a:bodyPr/>
        <a:lstStyle/>
        <a:p>
          <a:endParaRPr lang="zh-CN" altLang="en-US"/>
        </a:p>
      </dgm:t>
    </dgm:pt>
    <dgm:pt modelId="{C4E98FA3-EA86-4F28-B0E8-50EAF5B72398}" type="pres">
      <dgm:prSet presAssocID="{57DA2BA5-6BAF-41F4-8642-1E2AAF44B26D}" presName="text_2" presStyleLbl="node1" presStyleIdx="1" presStyleCnt="4">
        <dgm:presLayoutVars>
          <dgm:bulletEnabled val="1"/>
        </dgm:presLayoutVars>
      </dgm:prSet>
      <dgm:spPr/>
      <dgm:t>
        <a:bodyPr/>
        <a:lstStyle/>
        <a:p>
          <a:endParaRPr lang="zh-CN" altLang="en-US"/>
        </a:p>
      </dgm:t>
    </dgm:pt>
    <dgm:pt modelId="{4B3EAE1F-CD8C-4F8D-9945-5F6B4E803E1F}" type="pres">
      <dgm:prSet presAssocID="{57DA2BA5-6BAF-41F4-8642-1E2AAF44B26D}" presName="accent_2" presStyleCnt="0"/>
      <dgm:spPr/>
    </dgm:pt>
    <dgm:pt modelId="{4EE1F9EE-B86E-4516-B5F9-95C4884CF50D}" type="pres">
      <dgm:prSet presAssocID="{57DA2BA5-6BAF-41F4-8642-1E2AAF44B26D}" presName="accentRepeatNode" presStyleLbl="solidFgAcc1" presStyleIdx="1" presStyleCnt="4"/>
      <dgm:spPr>
        <a:ln>
          <a:solidFill>
            <a:srgbClr val="81308B"/>
          </a:solidFill>
        </a:ln>
      </dgm:spPr>
    </dgm:pt>
    <dgm:pt modelId="{DA6689CA-8185-4893-AE1B-31964454F684}" type="pres">
      <dgm:prSet presAssocID="{4DD7B50C-07DB-4541-B6E5-EA4AF89B0BC8}" presName="text_3" presStyleLbl="node1" presStyleIdx="2" presStyleCnt="4">
        <dgm:presLayoutVars>
          <dgm:bulletEnabled val="1"/>
        </dgm:presLayoutVars>
      </dgm:prSet>
      <dgm:spPr/>
      <dgm:t>
        <a:bodyPr/>
        <a:lstStyle/>
        <a:p>
          <a:endParaRPr lang="zh-CN" altLang="en-US"/>
        </a:p>
      </dgm:t>
    </dgm:pt>
    <dgm:pt modelId="{53088AAE-6EC3-4706-82EC-C8804161BDD8}" type="pres">
      <dgm:prSet presAssocID="{4DD7B50C-07DB-4541-B6E5-EA4AF89B0BC8}" presName="accent_3" presStyleCnt="0"/>
      <dgm:spPr/>
    </dgm:pt>
    <dgm:pt modelId="{CD63C9F8-CE71-4420-9F6B-53D919A18C10}" type="pres">
      <dgm:prSet presAssocID="{4DD7B50C-07DB-4541-B6E5-EA4AF89B0BC8}" presName="accentRepeatNode" presStyleLbl="solidFgAcc1" presStyleIdx="2" presStyleCnt="4"/>
      <dgm:spPr>
        <a:ln>
          <a:solidFill>
            <a:srgbClr val="81308B"/>
          </a:solidFill>
        </a:ln>
      </dgm:spPr>
    </dgm:pt>
    <dgm:pt modelId="{4218BF86-1281-46AA-82E5-85875F46BA62}" type="pres">
      <dgm:prSet presAssocID="{AB6E0D9D-6F5F-4859-92F2-F614BEAEBF86}" presName="text_4" presStyleLbl="node1" presStyleIdx="3" presStyleCnt="4">
        <dgm:presLayoutVars>
          <dgm:bulletEnabled val="1"/>
        </dgm:presLayoutVars>
      </dgm:prSet>
      <dgm:spPr/>
      <dgm:t>
        <a:bodyPr/>
        <a:lstStyle/>
        <a:p>
          <a:endParaRPr lang="zh-CN" altLang="en-US"/>
        </a:p>
      </dgm:t>
    </dgm:pt>
    <dgm:pt modelId="{0E96C740-BA9E-4F9D-9159-A1FB24748EAE}" type="pres">
      <dgm:prSet presAssocID="{AB6E0D9D-6F5F-4859-92F2-F614BEAEBF86}" presName="accent_4" presStyleCnt="0"/>
      <dgm:spPr/>
    </dgm:pt>
    <dgm:pt modelId="{5B154DF7-C61E-45DE-9BBC-19C9166603E7}" type="pres">
      <dgm:prSet presAssocID="{AB6E0D9D-6F5F-4859-92F2-F614BEAEBF86}" presName="accentRepeatNode" presStyleLbl="solidFgAcc1" presStyleIdx="3" presStyleCnt="4"/>
      <dgm:spPr>
        <a:ln>
          <a:solidFill>
            <a:srgbClr val="81308B"/>
          </a:solidFill>
        </a:ln>
      </dgm:spPr>
    </dgm:pt>
  </dgm:ptLst>
  <dgm:cxnLst>
    <dgm:cxn modelId="{64E144A5-F160-41EB-9539-A2713A4520DB}" srcId="{6EC0EE3A-927E-4860-A0D0-E7849C028680}" destId="{475E01D7-4DBD-4516-80E4-EA4BC8729842}" srcOrd="0" destOrd="0" parTransId="{1678DCA3-1111-4A3E-B220-F2798D40886B}" sibTransId="{78E2DACE-3E90-46BE-9E7C-EB636B410DB8}"/>
    <dgm:cxn modelId="{C0042687-139E-489C-9A6C-693614EED39C}" type="presOf" srcId="{78E2DACE-3E90-46BE-9E7C-EB636B410DB8}" destId="{6FAA4A0D-B257-41E5-9728-E58B34FC8CA8}" srcOrd="0" destOrd="0" presId="urn:microsoft.com/office/officeart/2008/layout/VerticalCurvedList"/>
    <dgm:cxn modelId="{1327592F-72FF-461C-8B14-4568377C13C1}" srcId="{6EC0EE3A-927E-4860-A0D0-E7849C028680}" destId="{AB6E0D9D-6F5F-4859-92F2-F614BEAEBF86}" srcOrd="3" destOrd="0" parTransId="{E62B52C8-68F3-4C16-A446-833F7482B0A0}" sibTransId="{AF020E62-9B37-4407-A138-B62D0DB5CD51}"/>
    <dgm:cxn modelId="{CEE3003C-754B-4F78-ADC0-F4DD5B81C15B}" type="presOf" srcId="{57DA2BA5-6BAF-41F4-8642-1E2AAF44B26D}" destId="{C4E98FA3-EA86-4F28-B0E8-50EAF5B72398}" srcOrd="0" destOrd="0" presId="urn:microsoft.com/office/officeart/2008/layout/VerticalCurvedList"/>
    <dgm:cxn modelId="{7952ACE3-69EE-403B-84A7-5FDCEA09D0F4}" type="presOf" srcId="{475E01D7-4DBD-4516-80E4-EA4BC8729842}" destId="{54782286-8AD0-44B6-A3FE-5C805CFB49EC}" srcOrd="0" destOrd="0" presId="urn:microsoft.com/office/officeart/2008/layout/VerticalCurvedList"/>
    <dgm:cxn modelId="{21C10B89-6CAE-4021-BC58-2E181804D357}" srcId="{6EC0EE3A-927E-4860-A0D0-E7849C028680}" destId="{57DA2BA5-6BAF-41F4-8642-1E2AAF44B26D}" srcOrd="1" destOrd="0" parTransId="{E92B4E91-3B5F-4C79-8434-A6767B71E502}" sibTransId="{C454CBF7-EB2B-4D43-A5E5-9F2DDD3CA3AA}"/>
    <dgm:cxn modelId="{774D71CC-63E4-40EC-88F9-DBA68D501EDF}" type="presOf" srcId="{AB6E0D9D-6F5F-4859-92F2-F614BEAEBF86}" destId="{4218BF86-1281-46AA-82E5-85875F46BA62}" srcOrd="0" destOrd="0" presId="urn:microsoft.com/office/officeart/2008/layout/VerticalCurvedList"/>
    <dgm:cxn modelId="{53D5A7DC-A588-43F9-85C7-29F1643C4EEB}" type="presOf" srcId="{4DD7B50C-07DB-4541-B6E5-EA4AF89B0BC8}" destId="{DA6689CA-8185-4893-AE1B-31964454F684}" srcOrd="0" destOrd="0" presId="urn:microsoft.com/office/officeart/2008/layout/VerticalCurvedList"/>
    <dgm:cxn modelId="{0E687FF1-DB9D-445C-96D9-E905CF82D8C1}" srcId="{6EC0EE3A-927E-4860-A0D0-E7849C028680}" destId="{4DD7B50C-07DB-4541-B6E5-EA4AF89B0BC8}" srcOrd="2" destOrd="0" parTransId="{C7D702C9-DDEB-458D-AEBF-0CE02968ED0E}" sibTransId="{99C84EA1-04BB-40A5-85C9-20619D7B9173}"/>
    <dgm:cxn modelId="{6130C49A-4708-47DA-B125-A3AA4B5935EF}" type="presOf" srcId="{6EC0EE3A-927E-4860-A0D0-E7849C028680}" destId="{365A3D00-99DC-4F8A-98FD-C594E4214E64}" srcOrd="0" destOrd="0" presId="urn:microsoft.com/office/officeart/2008/layout/VerticalCurvedList"/>
    <dgm:cxn modelId="{DED6B8BB-2309-4BD4-A614-A10E6C90CE3B}" type="presParOf" srcId="{365A3D00-99DC-4F8A-98FD-C594E4214E64}" destId="{01DAB019-1AA2-4782-816E-0619D3C4663A}" srcOrd="0" destOrd="0" presId="urn:microsoft.com/office/officeart/2008/layout/VerticalCurvedList"/>
    <dgm:cxn modelId="{68702F17-8614-4723-ADCA-2EAA56F30EE7}" type="presParOf" srcId="{01DAB019-1AA2-4782-816E-0619D3C4663A}" destId="{30288AF1-44A1-4182-A427-8BF7AB73F771}" srcOrd="0" destOrd="0" presId="urn:microsoft.com/office/officeart/2008/layout/VerticalCurvedList"/>
    <dgm:cxn modelId="{380CD485-40B9-42BD-A6EF-49A99BD9CC6A}" type="presParOf" srcId="{30288AF1-44A1-4182-A427-8BF7AB73F771}" destId="{42B9C401-B538-4E62-89B1-4B1C15946804}" srcOrd="0" destOrd="0" presId="urn:microsoft.com/office/officeart/2008/layout/VerticalCurvedList"/>
    <dgm:cxn modelId="{BBBEA0EA-5CAA-4A56-B49E-B4E37A723847}" type="presParOf" srcId="{30288AF1-44A1-4182-A427-8BF7AB73F771}" destId="{6FAA4A0D-B257-41E5-9728-E58B34FC8CA8}" srcOrd="1" destOrd="0" presId="urn:microsoft.com/office/officeart/2008/layout/VerticalCurvedList"/>
    <dgm:cxn modelId="{902198D6-7173-4C10-A27C-B780FDFFDC6D}" type="presParOf" srcId="{30288AF1-44A1-4182-A427-8BF7AB73F771}" destId="{3DF7871A-115C-4F90-8633-2BEE9D7E2568}" srcOrd="2" destOrd="0" presId="urn:microsoft.com/office/officeart/2008/layout/VerticalCurvedList"/>
    <dgm:cxn modelId="{E3189BB2-FBDC-426C-814F-F58634A6FF78}" type="presParOf" srcId="{30288AF1-44A1-4182-A427-8BF7AB73F771}" destId="{736C451A-D864-4C8D-92F3-6B70DC5CAFAF}" srcOrd="3" destOrd="0" presId="urn:microsoft.com/office/officeart/2008/layout/VerticalCurvedList"/>
    <dgm:cxn modelId="{2998A508-E3B5-4C61-BAB8-F37166B03D0C}" type="presParOf" srcId="{01DAB019-1AA2-4782-816E-0619D3C4663A}" destId="{54782286-8AD0-44B6-A3FE-5C805CFB49EC}" srcOrd="1" destOrd="0" presId="urn:microsoft.com/office/officeart/2008/layout/VerticalCurvedList"/>
    <dgm:cxn modelId="{3FBAE760-25D7-4A01-A547-14CCF8271CDE}" type="presParOf" srcId="{01DAB019-1AA2-4782-816E-0619D3C4663A}" destId="{4E4F33F0-CA6B-4A1E-9851-03B0B5BE22F2}" srcOrd="2" destOrd="0" presId="urn:microsoft.com/office/officeart/2008/layout/VerticalCurvedList"/>
    <dgm:cxn modelId="{8CA68D2B-E795-442A-9FCA-AA0C53695B16}" type="presParOf" srcId="{4E4F33F0-CA6B-4A1E-9851-03B0B5BE22F2}" destId="{A36E4AAA-FE78-41CC-820C-0EA6DF1372C7}" srcOrd="0" destOrd="0" presId="urn:microsoft.com/office/officeart/2008/layout/VerticalCurvedList"/>
    <dgm:cxn modelId="{62286817-3ABA-40DC-99F0-DE60F85A7775}" type="presParOf" srcId="{01DAB019-1AA2-4782-816E-0619D3C4663A}" destId="{C4E98FA3-EA86-4F28-B0E8-50EAF5B72398}" srcOrd="3" destOrd="0" presId="urn:microsoft.com/office/officeart/2008/layout/VerticalCurvedList"/>
    <dgm:cxn modelId="{A8F15CE8-471B-46BD-9D22-031659AECD3F}" type="presParOf" srcId="{01DAB019-1AA2-4782-816E-0619D3C4663A}" destId="{4B3EAE1F-CD8C-4F8D-9945-5F6B4E803E1F}" srcOrd="4" destOrd="0" presId="urn:microsoft.com/office/officeart/2008/layout/VerticalCurvedList"/>
    <dgm:cxn modelId="{1B004CB7-1E89-4EC0-BD31-464382D40D48}" type="presParOf" srcId="{4B3EAE1F-CD8C-4F8D-9945-5F6B4E803E1F}" destId="{4EE1F9EE-B86E-4516-B5F9-95C4884CF50D}" srcOrd="0" destOrd="0" presId="urn:microsoft.com/office/officeart/2008/layout/VerticalCurvedList"/>
    <dgm:cxn modelId="{0E44E86F-E9ED-4B92-A26C-6530AE8C390D}" type="presParOf" srcId="{01DAB019-1AA2-4782-816E-0619D3C4663A}" destId="{DA6689CA-8185-4893-AE1B-31964454F684}" srcOrd="5" destOrd="0" presId="urn:microsoft.com/office/officeart/2008/layout/VerticalCurvedList"/>
    <dgm:cxn modelId="{17282050-73A3-4355-9F42-2678E624C97A}" type="presParOf" srcId="{01DAB019-1AA2-4782-816E-0619D3C4663A}" destId="{53088AAE-6EC3-4706-82EC-C8804161BDD8}" srcOrd="6" destOrd="0" presId="urn:microsoft.com/office/officeart/2008/layout/VerticalCurvedList"/>
    <dgm:cxn modelId="{251DEC0E-15CC-41FF-A782-BC1953DA528C}" type="presParOf" srcId="{53088AAE-6EC3-4706-82EC-C8804161BDD8}" destId="{CD63C9F8-CE71-4420-9F6B-53D919A18C10}" srcOrd="0" destOrd="0" presId="urn:microsoft.com/office/officeart/2008/layout/VerticalCurvedList"/>
    <dgm:cxn modelId="{12A206E2-8C92-4BCC-B041-6D0B602DC8DB}" type="presParOf" srcId="{01DAB019-1AA2-4782-816E-0619D3C4663A}" destId="{4218BF86-1281-46AA-82E5-85875F46BA62}" srcOrd="7" destOrd="0" presId="urn:microsoft.com/office/officeart/2008/layout/VerticalCurvedList"/>
    <dgm:cxn modelId="{CBDB9C58-6843-4B6E-917C-86DACFDD5AB0}" type="presParOf" srcId="{01DAB019-1AA2-4782-816E-0619D3C4663A}" destId="{0E96C740-BA9E-4F9D-9159-A1FB24748EAE}" srcOrd="8" destOrd="0" presId="urn:microsoft.com/office/officeart/2008/layout/VerticalCurvedList"/>
    <dgm:cxn modelId="{311D61E1-6431-4523-B410-4D071335B983}" type="presParOf" srcId="{0E96C740-BA9E-4F9D-9159-A1FB24748EAE}" destId="{5B154DF7-C61E-45DE-9BBC-19C9166603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4A0D-B257-41E5-9728-E58B34FC8CA8}">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rgbClr val="81308B"/>
          </a:solidFill>
          <a:prstDash val="solid"/>
        </a:ln>
        <a:effectLst/>
      </dsp:spPr>
      <dsp:style>
        <a:lnRef idx="2">
          <a:scrgbClr r="0" g="0" b="0"/>
        </a:lnRef>
        <a:fillRef idx="0">
          <a:scrgbClr r="0" g="0" b="0"/>
        </a:fillRef>
        <a:effectRef idx="0">
          <a:scrgbClr r="0" g="0" b="0"/>
        </a:effectRef>
        <a:fontRef idx="minor"/>
      </dsp:style>
    </dsp:sp>
    <dsp:sp modelId="{54782286-8AD0-44B6-A3FE-5C805CFB49EC}">
      <dsp:nvSpPr>
        <dsp:cNvPr id="0" name=""/>
        <dsp:cNvSpPr/>
      </dsp:nvSpPr>
      <dsp:spPr>
        <a:xfrm>
          <a:off x="460128" y="312440"/>
          <a:ext cx="5580684" cy="625205"/>
        </a:xfrm>
        <a:prstGeom prst="rect">
          <a:avLst/>
        </a:prstGeom>
        <a:solidFill>
          <a:srgbClr val="81308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科隆简介</a:t>
          </a:r>
          <a:endParaRPr lang="zh-CN" altLang="en-US" sz="2400" kern="1200" dirty="0">
            <a:latin typeface="微软雅黑" panose="020B0503020204020204" pitchFamily="34" charset="-122"/>
            <a:ea typeface="微软雅黑" panose="020B0503020204020204" pitchFamily="34" charset="-122"/>
          </a:endParaRPr>
        </a:p>
      </dsp:txBody>
      <dsp:txXfrm>
        <a:off x="460128" y="312440"/>
        <a:ext cx="5580684" cy="625205"/>
      </dsp:txXfrm>
    </dsp:sp>
    <dsp:sp modelId="{A36E4AAA-FE78-41CC-820C-0EA6DF1372C7}">
      <dsp:nvSpPr>
        <dsp:cNvPr id="0" name=""/>
        <dsp:cNvSpPr/>
      </dsp:nvSpPr>
      <dsp:spPr>
        <a:xfrm>
          <a:off x="69375" y="234289"/>
          <a:ext cx="781507" cy="781507"/>
        </a:xfrm>
        <a:prstGeom prst="ellipse">
          <a:avLst/>
        </a:prstGeom>
        <a:solidFill>
          <a:schemeClr val="bg1"/>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C4E98FA3-EA86-4F28-B0E8-50EAF5B72398}">
      <dsp:nvSpPr>
        <dsp:cNvPr id="0" name=""/>
        <dsp:cNvSpPr/>
      </dsp:nvSpPr>
      <dsp:spPr>
        <a:xfrm>
          <a:off x="818573" y="1250411"/>
          <a:ext cx="5222240"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科隆大学简介</a:t>
          </a:r>
          <a:endParaRPr lang="zh-CN" altLang="en-US" sz="2400" kern="1200" dirty="0">
            <a:latin typeface="微软雅黑" panose="020B0503020204020204" pitchFamily="34" charset="-122"/>
            <a:ea typeface="微软雅黑" panose="020B0503020204020204" pitchFamily="34" charset="-122"/>
          </a:endParaRPr>
        </a:p>
      </dsp:txBody>
      <dsp:txXfrm>
        <a:off x="818573" y="1250411"/>
        <a:ext cx="5222240" cy="625205"/>
      </dsp:txXfrm>
    </dsp:sp>
    <dsp:sp modelId="{4EE1F9EE-B86E-4516-B5F9-95C4884CF50D}">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DA6689CA-8185-4893-AE1B-31964454F684}">
      <dsp:nvSpPr>
        <dsp:cNvPr id="0" name=""/>
        <dsp:cNvSpPr/>
      </dsp:nvSpPr>
      <dsp:spPr>
        <a:xfrm>
          <a:off x="818573" y="2188382"/>
          <a:ext cx="5222240"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如何实现供应链转型</a:t>
          </a:r>
          <a:endParaRPr lang="zh-CN" altLang="en-US" sz="2400" kern="1200" dirty="0">
            <a:latin typeface="微软雅黑" panose="020B0503020204020204" pitchFamily="34" charset="-122"/>
            <a:ea typeface="微软雅黑" panose="020B0503020204020204" pitchFamily="34" charset="-122"/>
          </a:endParaRPr>
        </a:p>
      </dsp:txBody>
      <dsp:txXfrm>
        <a:off x="818573" y="2188382"/>
        <a:ext cx="5222240" cy="625205"/>
      </dsp:txXfrm>
    </dsp:sp>
    <dsp:sp modelId="{CD63C9F8-CE71-4420-9F6B-53D919A18C10}">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4218BF86-1281-46AA-82E5-85875F46BA62}">
      <dsp:nvSpPr>
        <dsp:cNvPr id="0" name=""/>
        <dsp:cNvSpPr/>
      </dsp:nvSpPr>
      <dsp:spPr>
        <a:xfrm>
          <a:off x="460128" y="3126353"/>
          <a:ext cx="5580684"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行为运作管理</a:t>
          </a:r>
          <a:endParaRPr lang="zh-CN" altLang="en-US" sz="2400" kern="1200" dirty="0">
            <a:latin typeface="微软雅黑" panose="020B0503020204020204" pitchFamily="34" charset="-122"/>
            <a:ea typeface="微软雅黑" panose="020B0503020204020204" pitchFamily="34" charset="-122"/>
          </a:endParaRPr>
        </a:p>
      </dsp:txBody>
      <dsp:txXfrm>
        <a:off x="460128" y="3126353"/>
        <a:ext cx="5580684" cy="625205"/>
      </dsp:txXfrm>
    </dsp:sp>
    <dsp:sp modelId="{5B154DF7-C61E-45DE-9BBC-19C9166603E7}">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4A0D-B257-41E5-9728-E58B34FC8CA8}">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rgbClr val="81308B"/>
          </a:solidFill>
          <a:prstDash val="solid"/>
        </a:ln>
        <a:effectLst/>
      </dsp:spPr>
      <dsp:style>
        <a:lnRef idx="2">
          <a:scrgbClr r="0" g="0" b="0"/>
        </a:lnRef>
        <a:fillRef idx="0">
          <a:scrgbClr r="0" g="0" b="0"/>
        </a:fillRef>
        <a:effectRef idx="0">
          <a:scrgbClr r="0" g="0" b="0"/>
        </a:effectRef>
        <a:fontRef idx="minor"/>
      </dsp:style>
    </dsp:sp>
    <dsp:sp modelId="{54782286-8AD0-44B6-A3FE-5C805CFB49EC}">
      <dsp:nvSpPr>
        <dsp:cNvPr id="0" name=""/>
        <dsp:cNvSpPr/>
      </dsp:nvSpPr>
      <dsp:spPr>
        <a:xfrm>
          <a:off x="460128" y="312440"/>
          <a:ext cx="5580684"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科隆简介</a:t>
          </a:r>
          <a:endParaRPr lang="zh-CN" altLang="en-US" sz="2400" kern="1200" dirty="0">
            <a:latin typeface="微软雅黑" panose="020B0503020204020204" pitchFamily="34" charset="-122"/>
            <a:ea typeface="微软雅黑" panose="020B0503020204020204" pitchFamily="34" charset="-122"/>
          </a:endParaRPr>
        </a:p>
      </dsp:txBody>
      <dsp:txXfrm>
        <a:off x="460128" y="312440"/>
        <a:ext cx="5580684" cy="625205"/>
      </dsp:txXfrm>
    </dsp:sp>
    <dsp:sp modelId="{A36E4AAA-FE78-41CC-820C-0EA6DF1372C7}">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C4E98FA3-EA86-4F28-B0E8-50EAF5B72398}">
      <dsp:nvSpPr>
        <dsp:cNvPr id="0" name=""/>
        <dsp:cNvSpPr/>
      </dsp:nvSpPr>
      <dsp:spPr>
        <a:xfrm>
          <a:off x="818573" y="1250411"/>
          <a:ext cx="5222240" cy="625205"/>
        </a:xfrm>
        <a:prstGeom prst="rect">
          <a:avLst/>
        </a:prstGeom>
        <a:solidFill>
          <a:srgbClr val="81308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科隆大学简介</a:t>
          </a:r>
          <a:endParaRPr lang="zh-CN" altLang="en-US" sz="2400" kern="1200" dirty="0">
            <a:latin typeface="微软雅黑" panose="020B0503020204020204" pitchFamily="34" charset="-122"/>
            <a:ea typeface="微软雅黑" panose="020B0503020204020204" pitchFamily="34" charset="-122"/>
          </a:endParaRPr>
        </a:p>
      </dsp:txBody>
      <dsp:txXfrm>
        <a:off x="818573" y="1250411"/>
        <a:ext cx="5222240" cy="625205"/>
      </dsp:txXfrm>
    </dsp:sp>
    <dsp:sp modelId="{4EE1F9EE-B86E-4516-B5F9-95C4884CF50D}">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DA6689CA-8185-4893-AE1B-31964454F684}">
      <dsp:nvSpPr>
        <dsp:cNvPr id="0" name=""/>
        <dsp:cNvSpPr/>
      </dsp:nvSpPr>
      <dsp:spPr>
        <a:xfrm>
          <a:off x="818573" y="2188382"/>
          <a:ext cx="5222240"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如何实现供应链转型</a:t>
          </a:r>
          <a:endParaRPr lang="zh-CN" altLang="en-US" sz="2400" kern="1200" dirty="0">
            <a:latin typeface="微软雅黑" panose="020B0503020204020204" pitchFamily="34" charset="-122"/>
            <a:ea typeface="微软雅黑" panose="020B0503020204020204" pitchFamily="34" charset="-122"/>
          </a:endParaRPr>
        </a:p>
      </dsp:txBody>
      <dsp:txXfrm>
        <a:off x="818573" y="2188382"/>
        <a:ext cx="5222240" cy="625205"/>
      </dsp:txXfrm>
    </dsp:sp>
    <dsp:sp modelId="{CD63C9F8-CE71-4420-9F6B-53D919A18C10}">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4218BF86-1281-46AA-82E5-85875F46BA62}">
      <dsp:nvSpPr>
        <dsp:cNvPr id="0" name=""/>
        <dsp:cNvSpPr/>
      </dsp:nvSpPr>
      <dsp:spPr>
        <a:xfrm>
          <a:off x="460128" y="3126353"/>
          <a:ext cx="5580684"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行为运作管理</a:t>
          </a:r>
          <a:endParaRPr lang="zh-CN" altLang="en-US" sz="2400" kern="1200" dirty="0">
            <a:latin typeface="微软雅黑" panose="020B0503020204020204" pitchFamily="34" charset="-122"/>
            <a:ea typeface="微软雅黑" panose="020B0503020204020204" pitchFamily="34" charset="-122"/>
          </a:endParaRPr>
        </a:p>
      </dsp:txBody>
      <dsp:txXfrm>
        <a:off x="460128" y="3126353"/>
        <a:ext cx="5580684" cy="625205"/>
      </dsp:txXfrm>
    </dsp:sp>
    <dsp:sp modelId="{5B154DF7-C61E-45DE-9BBC-19C9166603E7}">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A4A0D-B257-41E5-9728-E58B34FC8CA8}">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rgbClr val="81308B"/>
          </a:solidFill>
          <a:prstDash val="solid"/>
        </a:ln>
        <a:effectLst/>
      </dsp:spPr>
      <dsp:style>
        <a:lnRef idx="2">
          <a:scrgbClr r="0" g="0" b="0"/>
        </a:lnRef>
        <a:fillRef idx="0">
          <a:scrgbClr r="0" g="0" b="0"/>
        </a:fillRef>
        <a:effectRef idx="0">
          <a:scrgbClr r="0" g="0" b="0"/>
        </a:effectRef>
        <a:fontRef idx="minor"/>
      </dsp:style>
    </dsp:sp>
    <dsp:sp modelId="{54782286-8AD0-44B6-A3FE-5C805CFB49EC}">
      <dsp:nvSpPr>
        <dsp:cNvPr id="0" name=""/>
        <dsp:cNvSpPr/>
      </dsp:nvSpPr>
      <dsp:spPr>
        <a:xfrm>
          <a:off x="460128" y="312440"/>
          <a:ext cx="5580684"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科隆简介</a:t>
          </a:r>
          <a:endParaRPr lang="zh-CN" altLang="en-US" sz="2400" kern="1200" dirty="0">
            <a:latin typeface="微软雅黑" panose="020B0503020204020204" pitchFamily="34" charset="-122"/>
            <a:ea typeface="微软雅黑" panose="020B0503020204020204" pitchFamily="34" charset="-122"/>
          </a:endParaRPr>
        </a:p>
      </dsp:txBody>
      <dsp:txXfrm>
        <a:off x="460128" y="312440"/>
        <a:ext cx="5580684" cy="625205"/>
      </dsp:txXfrm>
    </dsp:sp>
    <dsp:sp modelId="{A36E4AAA-FE78-41CC-820C-0EA6DF1372C7}">
      <dsp:nvSpPr>
        <dsp:cNvPr id="0" name=""/>
        <dsp:cNvSpPr/>
      </dsp:nvSpPr>
      <dsp:spPr>
        <a:xfrm>
          <a:off x="69375" y="234289"/>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C4E98FA3-EA86-4F28-B0E8-50EAF5B72398}">
      <dsp:nvSpPr>
        <dsp:cNvPr id="0" name=""/>
        <dsp:cNvSpPr/>
      </dsp:nvSpPr>
      <dsp:spPr>
        <a:xfrm>
          <a:off x="818573" y="1250411"/>
          <a:ext cx="5222240"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科隆大学简介</a:t>
          </a:r>
          <a:endParaRPr lang="zh-CN" altLang="en-US" sz="2400" kern="1200" dirty="0">
            <a:latin typeface="微软雅黑" panose="020B0503020204020204" pitchFamily="34" charset="-122"/>
            <a:ea typeface="微软雅黑" panose="020B0503020204020204" pitchFamily="34" charset="-122"/>
          </a:endParaRPr>
        </a:p>
      </dsp:txBody>
      <dsp:txXfrm>
        <a:off x="818573" y="1250411"/>
        <a:ext cx="5222240" cy="625205"/>
      </dsp:txXfrm>
    </dsp:sp>
    <dsp:sp modelId="{4EE1F9EE-B86E-4516-B5F9-95C4884CF50D}">
      <dsp:nvSpPr>
        <dsp:cNvPr id="0" name=""/>
        <dsp:cNvSpPr/>
      </dsp:nvSpPr>
      <dsp:spPr>
        <a:xfrm>
          <a:off x="427819" y="1172260"/>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DA6689CA-8185-4893-AE1B-31964454F684}">
      <dsp:nvSpPr>
        <dsp:cNvPr id="0" name=""/>
        <dsp:cNvSpPr/>
      </dsp:nvSpPr>
      <dsp:spPr>
        <a:xfrm>
          <a:off x="818573" y="2188382"/>
          <a:ext cx="5222240" cy="625205"/>
        </a:xfrm>
        <a:prstGeom prst="rect">
          <a:avLst/>
        </a:prstGeom>
        <a:solidFill>
          <a:srgbClr val="81308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如何实现供应链转型</a:t>
          </a:r>
          <a:endParaRPr lang="zh-CN" altLang="en-US" sz="2400" kern="1200" dirty="0">
            <a:latin typeface="微软雅黑" panose="020B0503020204020204" pitchFamily="34" charset="-122"/>
            <a:ea typeface="微软雅黑" panose="020B0503020204020204" pitchFamily="34" charset="-122"/>
          </a:endParaRPr>
        </a:p>
      </dsp:txBody>
      <dsp:txXfrm>
        <a:off x="818573" y="2188382"/>
        <a:ext cx="5222240" cy="625205"/>
      </dsp:txXfrm>
    </dsp:sp>
    <dsp:sp modelId="{CD63C9F8-CE71-4420-9F6B-53D919A18C10}">
      <dsp:nvSpPr>
        <dsp:cNvPr id="0" name=""/>
        <dsp:cNvSpPr/>
      </dsp:nvSpPr>
      <dsp:spPr>
        <a:xfrm>
          <a:off x="427819" y="2110232"/>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 modelId="{4218BF86-1281-46AA-82E5-85875F46BA62}">
      <dsp:nvSpPr>
        <dsp:cNvPr id="0" name=""/>
        <dsp:cNvSpPr/>
      </dsp:nvSpPr>
      <dsp:spPr>
        <a:xfrm>
          <a:off x="460128" y="3126353"/>
          <a:ext cx="5580684" cy="625205"/>
        </a:xfrm>
        <a:prstGeom prst="rect">
          <a:avLst/>
        </a:prstGeom>
        <a:solidFill>
          <a:srgbClr val="81308B">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行为运作管理</a:t>
          </a:r>
          <a:endParaRPr lang="zh-CN" altLang="en-US" sz="2400" kern="1200" dirty="0">
            <a:latin typeface="微软雅黑" panose="020B0503020204020204" pitchFamily="34" charset="-122"/>
            <a:ea typeface="微软雅黑" panose="020B0503020204020204" pitchFamily="34" charset="-122"/>
          </a:endParaRPr>
        </a:p>
      </dsp:txBody>
      <dsp:txXfrm>
        <a:off x="460128" y="3126353"/>
        <a:ext cx="5580684" cy="625205"/>
      </dsp:txXfrm>
    </dsp:sp>
    <dsp:sp modelId="{5B154DF7-C61E-45DE-9BBC-19C9166603E7}">
      <dsp:nvSpPr>
        <dsp:cNvPr id="0" name=""/>
        <dsp:cNvSpPr/>
      </dsp:nvSpPr>
      <dsp:spPr>
        <a:xfrm>
          <a:off x="69375" y="3048203"/>
          <a:ext cx="781507" cy="781507"/>
        </a:xfrm>
        <a:prstGeom prst="ellipse">
          <a:avLst/>
        </a:prstGeom>
        <a:solidFill>
          <a:schemeClr val="lt1">
            <a:hueOff val="0"/>
            <a:satOff val="0"/>
            <a:lumOff val="0"/>
            <a:alphaOff val="0"/>
          </a:schemeClr>
        </a:solidFill>
        <a:ln w="25400" cap="flat" cmpd="sng" algn="ctr">
          <a:solidFill>
            <a:srgbClr val="81308B"/>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B6B22-CBCB-4265-A962-F022A4CB7E19}" type="datetimeFigureOut">
              <a:rPr lang="zh-CN" altLang="en-US" smtClean="0"/>
              <a:pPr/>
              <a:t>2017/10/13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3CFBCE-A35F-4485-93B3-53A94F814C6B}" type="slidenum">
              <a:rPr lang="zh-CN" altLang="en-US" smtClean="0"/>
              <a:pPr/>
              <a:t>‹#›</a:t>
            </a:fld>
            <a:endParaRPr lang="zh-CN" altLang="en-US"/>
          </a:p>
        </p:txBody>
      </p:sp>
    </p:spTree>
    <p:extLst>
      <p:ext uri="{BB962C8B-B14F-4D97-AF65-F5344CB8AC3E}">
        <p14:creationId xmlns:p14="http://schemas.microsoft.com/office/powerpoint/2010/main" val="309911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CFBCE-A35F-4485-93B3-53A94F814C6B}" type="slidenum">
              <a:rPr lang="zh-CN" altLang="en-US" smtClean="0"/>
              <a:pPr/>
              <a:t>1</a:t>
            </a:fld>
            <a:endParaRPr lang="zh-CN" altLang="en-US"/>
          </a:p>
        </p:txBody>
      </p:sp>
    </p:spTree>
    <p:extLst>
      <p:ext uri="{BB962C8B-B14F-4D97-AF65-F5344CB8AC3E}">
        <p14:creationId xmlns:p14="http://schemas.microsoft.com/office/powerpoint/2010/main" val="96613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CFBCE-A35F-4485-93B3-53A94F814C6B}" type="slidenum">
              <a:rPr lang="zh-CN" altLang="en-US" smtClean="0"/>
              <a:pPr/>
              <a:t>11</a:t>
            </a:fld>
            <a:endParaRPr lang="zh-CN" altLang="en-US"/>
          </a:p>
        </p:txBody>
      </p:sp>
    </p:spTree>
    <p:extLst>
      <p:ext uri="{BB962C8B-B14F-4D97-AF65-F5344CB8AC3E}">
        <p14:creationId xmlns:p14="http://schemas.microsoft.com/office/powerpoint/2010/main" val="118220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3CFBCE-A35F-4485-93B3-53A94F814C6B}" type="slidenum">
              <a:rPr lang="zh-CN" altLang="en-US" smtClean="0"/>
              <a:pPr/>
              <a:t>29</a:t>
            </a:fld>
            <a:endParaRPr lang="zh-CN" altLang="en-US"/>
          </a:p>
        </p:txBody>
      </p:sp>
    </p:spTree>
    <p:extLst>
      <p:ext uri="{BB962C8B-B14F-4D97-AF65-F5344CB8AC3E}">
        <p14:creationId xmlns:p14="http://schemas.microsoft.com/office/powerpoint/2010/main" val="389247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9A119B06-47BA-4A6D-814E-678964476D19}" type="datetime1">
              <a:rPr lang="zh-CN" altLang="en-US" smtClean="0"/>
              <a:pPr/>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B0760E97-EAF9-4645-AABE-78080D895068}" type="datetime1">
              <a:rPr lang="zh-CN" altLang="en-US" smtClean="0"/>
              <a:pPr/>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14C2DC00-035F-4539-9520-1E0B174E8660}" type="datetime1">
              <a:rPr lang="zh-CN" altLang="en-US" smtClean="0"/>
              <a:pPr/>
              <a:t>2017/10/13</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8BAA3A9-AC34-4312-A882-C29E8D5CA50F}" type="datetime1">
              <a:rPr lang="zh-CN" altLang="en-US" smtClean="0"/>
              <a:pPr/>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B3622E7-4986-4B93-9607-C0949C76D48D}" type="datetime1">
              <a:rPr lang="zh-CN" altLang="en-US" smtClean="0"/>
              <a:pPr/>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C263139-5B99-4D92-A4BB-BB33A92DFF67}" type="datetime1">
              <a:rPr lang="zh-CN" altLang="en-US" smtClean="0"/>
              <a:pPr/>
              <a:t>2017/10/13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17E9F610-D2CB-481F-9179-B649DD737869}" type="datetime1">
              <a:rPr lang="zh-CN" altLang="en-US" smtClean="0"/>
              <a:pPr/>
              <a:t>2017/10/13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26E2851-5A6B-409D-9227-99EC4E157C4D}" type="datetime1">
              <a:rPr lang="zh-CN" altLang="en-US" smtClean="0"/>
              <a:pPr/>
              <a:t>2017/10/13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CE758088-2B29-48B9-989D-933164752A75}" type="datetime1">
              <a:rPr lang="zh-CN" altLang="en-US" smtClean="0"/>
              <a:pPr/>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FF830217-F3CA-4CB2-83E4-9A4C22E6C3C6}" type="datetime1">
              <a:rPr lang="zh-CN" altLang="en-US" smtClean="0"/>
              <a:pPr/>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251520" y="6453336"/>
            <a:ext cx="93610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1" r="3213" b="-4722"/>
          <a:stretch/>
        </p:blipFill>
        <p:spPr>
          <a:xfrm>
            <a:off x="181" y="1556792"/>
            <a:ext cx="9144000" cy="3921224"/>
          </a:xfrm>
          <a:prstGeom prst="rect">
            <a:avLst/>
          </a:prstGeom>
          <a:effectLst>
            <a:outerShdw blurRad="50800" dist="50800" dir="5400000" algn="ctr" rotWithShape="0">
              <a:srgbClr val="000000">
                <a:alpha val="0"/>
              </a:srgbClr>
            </a:outerShdw>
          </a:effectLst>
        </p:spPr>
      </p:pic>
      <p:sp>
        <p:nvSpPr>
          <p:cNvPr id="2" name="标题 1"/>
          <p:cNvSpPr>
            <a:spLocks noGrp="1"/>
          </p:cNvSpPr>
          <p:nvPr>
            <p:ph type="ctrTitle"/>
          </p:nvPr>
        </p:nvSpPr>
        <p:spPr>
          <a:xfrm>
            <a:off x="696676" y="2204864"/>
            <a:ext cx="7772400" cy="1470025"/>
          </a:xfrm>
        </p:spPr>
        <p:txBody>
          <a:bodyPr/>
          <a:lstStyle/>
          <a:p>
            <a:r>
              <a:rPr lang="zh-CN" altLang="en-US" sz="5400" b="1" dirty="0" smtClean="0">
                <a:solidFill>
                  <a:schemeClr val="bg1"/>
                </a:solidFill>
                <a:latin typeface="微软雅黑" panose="020B0503020204020204" pitchFamily="34" charset="-122"/>
                <a:ea typeface="微软雅黑" panose="020B0503020204020204" pitchFamily="34" charset="-122"/>
              </a:rPr>
              <a:t>科隆大学学习报告</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6" name="页脚占位符 5"/>
          <p:cNvSpPr>
            <a:spLocks noGrp="1"/>
          </p:cNvSpPr>
          <p:nvPr>
            <p:ph type="ftr" sz="quarter" idx="11"/>
          </p:nvPr>
        </p:nvSpPr>
        <p:spPr>
          <a:xfrm>
            <a:off x="8001024" y="6492875"/>
            <a:ext cx="936104" cy="365125"/>
          </a:xfrm>
        </p:spPr>
        <p:txBody>
          <a:bodyPr/>
          <a:lstStyle/>
          <a:p>
            <a:endParaRPr lang="zh-CN" altLang="en-US" dirty="0"/>
          </a:p>
        </p:txBody>
      </p:sp>
      <p:sp>
        <p:nvSpPr>
          <p:cNvPr id="3" name="文本框 2"/>
          <p:cNvSpPr txBox="1"/>
          <p:nvPr/>
        </p:nvSpPr>
        <p:spPr>
          <a:xfrm>
            <a:off x="3347864" y="4027710"/>
            <a:ext cx="2304256"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第 五 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023095" y="4427820"/>
            <a:ext cx="1368152" cy="369332"/>
          </a:xfrm>
          <a:prstGeom prst="rect">
            <a:avLst/>
          </a:prstGeom>
          <a:noFill/>
        </p:spPr>
        <p:txBody>
          <a:bodyPr wrap="square" rtlCol="0">
            <a:spAutoFit/>
          </a:bodyPr>
          <a:lstStyle/>
          <a:p>
            <a:r>
              <a:rPr lang="en-US" altLang="zh-CN" b="1" dirty="0" smtClean="0">
                <a:solidFill>
                  <a:schemeClr val="bg1"/>
                </a:solidFill>
              </a:rPr>
              <a:t>2017-10</a:t>
            </a:r>
            <a:endParaRPr lang="zh-CN" altLang="en-US" b="1" dirty="0">
              <a:solidFill>
                <a:schemeClr val="bg1"/>
              </a:solidFill>
            </a:endParaRPr>
          </a:p>
        </p:txBody>
      </p:sp>
    </p:spTree>
    <p:extLst>
      <p:ext uri="{BB962C8B-B14F-4D97-AF65-F5344CB8AC3E}">
        <p14:creationId xmlns:p14="http://schemas.microsoft.com/office/powerpoint/2010/main" val="123651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49603785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944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39952" y="116632"/>
            <a:ext cx="2302024" cy="578495"/>
          </a:xfrm>
        </p:spPr>
        <p:txBody>
          <a:bodyPr/>
          <a:lstStyle/>
          <a:p>
            <a:r>
              <a:rPr lang="zh-CN" altLang="en-US" sz="3200" dirty="0" smtClean="0">
                <a:latin typeface="微软雅黑" panose="020B0503020204020204" pitchFamily="34" charset="-122"/>
                <a:ea typeface="微软雅黑" panose="020B0503020204020204" pitchFamily="34" charset="-122"/>
              </a:rPr>
              <a:t>早期调查</a:t>
            </a:r>
            <a:endParaRPr lang="zh-CN" altLang="en-US" sz="3200" dirty="0">
              <a:latin typeface="微软雅黑" panose="020B0503020204020204" pitchFamily="34" charset="-122"/>
              <a:ea typeface="微软雅黑" panose="020B0503020204020204" pitchFamily="34" charset="-122"/>
            </a:endParaRPr>
          </a:p>
        </p:txBody>
      </p:sp>
      <p:sp>
        <p:nvSpPr>
          <p:cNvPr id="6" name="页脚占位符 5"/>
          <p:cNvSpPr>
            <a:spLocks noGrp="1"/>
          </p:cNvSpPr>
          <p:nvPr>
            <p:ph type="ftr" sz="quarter" idx="11"/>
          </p:nvPr>
        </p:nvSpPr>
        <p:spPr>
          <a:xfrm>
            <a:off x="8001024" y="6492875"/>
            <a:ext cx="936104" cy="365125"/>
          </a:xfrm>
        </p:spPr>
        <p:txBody>
          <a:bodyPr/>
          <a:lstStyle/>
          <a:p>
            <a:endParaRPr lang="zh-CN" altLang="en-US" dirty="0"/>
          </a:p>
        </p:txBody>
      </p:sp>
      <p:sp>
        <p:nvSpPr>
          <p:cNvPr id="4" name="标题 1"/>
          <p:cNvSpPr txBox="1">
            <a:spLocks/>
          </p:cNvSpPr>
          <p:nvPr/>
        </p:nvSpPr>
        <p:spPr>
          <a:xfrm>
            <a:off x="1403648" y="908720"/>
            <a:ext cx="6451961" cy="151216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zh-CN" altLang="zh-CN" sz="2000" dirty="0" smtClean="0">
                <a:latin typeface="微软雅黑" panose="020B0503020204020204" pitchFamily="34" charset="-122"/>
                <a:ea typeface="微软雅黑" panose="020B0503020204020204" pitchFamily="34" charset="-122"/>
              </a:rPr>
              <a:t>根据</a:t>
            </a:r>
            <a:r>
              <a:rPr lang="zh-CN" altLang="zh-CN" sz="2000" dirty="0">
                <a:latin typeface="微软雅黑" panose="020B0503020204020204" pitchFamily="34" charset="-122"/>
                <a:ea typeface="微软雅黑" panose="020B0503020204020204" pitchFamily="34" charset="-122"/>
              </a:rPr>
              <a:t>跨包装商品和零售业的基准</a:t>
            </a:r>
            <a:r>
              <a:rPr lang="zh-CN" altLang="zh-CN" sz="2000" dirty="0" smtClean="0">
                <a:latin typeface="微软雅黑" panose="020B0503020204020204" pitchFamily="34" charset="-122"/>
                <a:ea typeface="微软雅黑" panose="020B0503020204020204" pitchFamily="34" charset="-122"/>
              </a:rPr>
              <a:t>性能</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l">
              <a:lnSpc>
                <a:spcPct val="130000"/>
              </a:lnSpc>
            </a:pPr>
            <a:r>
              <a:rPr lang="zh-CN" altLang="zh-CN" sz="2000" dirty="0" smtClean="0">
                <a:solidFill>
                  <a:srgbClr val="0070C0"/>
                </a:solidFill>
                <a:latin typeface="微软雅黑" panose="020B0503020204020204" pitchFamily="34" charset="-122"/>
                <a:ea typeface="微软雅黑" panose="020B0503020204020204" pitchFamily="34" charset="-122"/>
              </a:rPr>
              <a:t>服务水平</a:t>
            </a:r>
            <a:r>
              <a:rPr lang="zh-CN" altLang="zh-CN" sz="2000" dirty="0">
                <a:solidFill>
                  <a:srgbClr val="0070C0"/>
                </a:solidFill>
                <a:latin typeface="微软雅黑" panose="020B0503020204020204" pitchFamily="34" charset="-122"/>
                <a:ea typeface="微软雅黑" panose="020B0503020204020204" pitchFamily="34" charset="-122"/>
              </a:rPr>
              <a:t>、交货时间、物流成本、产成品</a:t>
            </a:r>
            <a:r>
              <a:rPr lang="zh-CN" altLang="zh-CN" sz="2000" dirty="0" smtClean="0">
                <a:solidFill>
                  <a:srgbClr val="0070C0"/>
                </a:solidFill>
                <a:latin typeface="微软雅黑" panose="020B0503020204020204" pitchFamily="34" charset="-122"/>
                <a:ea typeface="微软雅黑" panose="020B0503020204020204" pitchFamily="34" charset="-122"/>
              </a:rPr>
              <a:t>库存</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l">
              <a:lnSpc>
                <a:spcPct val="130000"/>
              </a:lnSpc>
            </a:pPr>
            <a:r>
              <a:rPr lang="zh-CN" altLang="zh-CN" sz="2000" dirty="0" smtClean="0">
                <a:latin typeface="微软雅黑" panose="020B0503020204020204" pitchFamily="34" charset="-122"/>
                <a:ea typeface="微软雅黑" panose="020B0503020204020204" pitchFamily="34" charset="-122"/>
              </a:rPr>
              <a:t>确定谁</a:t>
            </a:r>
            <a:r>
              <a:rPr lang="zh-CN" altLang="zh-CN" sz="2000" dirty="0">
                <a:latin typeface="微软雅黑" panose="020B0503020204020204" pitchFamily="34" charset="-122"/>
                <a:ea typeface="微软雅黑" panose="020B0503020204020204" pitchFamily="34" charset="-122"/>
              </a:rPr>
              <a:t>将成为冠军和谁将成为供应链中的追随者</a:t>
            </a:r>
            <a:r>
              <a:rPr lang="zh-CN"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1662786" y="5146606"/>
            <a:ext cx="6645972" cy="57849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zh-CN" altLang="zh-CN" sz="2000" dirty="0" smtClean="0">
                <a:latin typeface="微软雅黑" panose="020B0503020204020204" pitchFamily="34" charset="-122"/>
                <a:ea typeface="微软雅黑" panose="020B0503020204020204" pitchFamily="34" charset="-122"/>
              </a:rPr>
              <a:t>然而</a:t>
            </a:r>
            <a:r>
              <a:rPr lang="zh-CN" altLang="zh-CN" sz="2000" dirty="0">
                <a:latin typeface="微软雅黑" panose="020B0503020204020204" pitchFamily="34" charset="-122"/>
                <a:ea typeface="微软雅黑" panose="020B0503020204020204" pitchFamily="34" charset="-122"/>
              </a:rPr>
              <a:t>，我们看到许多公司缺乏的是执行技巧</a:t>
            </a:r>
            <a:r>
              <a:rPr lang="zh-CN" altLang="zh-CN" sz="2000" dirty="0" smtClean="0">
                <a:latin typeface="微软雅黑" panose="020B0503020204020204" pitchFamily="34" charset="-122"/>
                <a:ea typeface="微软雅黑" panose="020B0503020204020204" pitchFamily="34" charset="-122"/>
              </a:rPr>
              <a:t>，而不是</a:t>
            </a:r>
            <a:endParaRPr lang="en-US" altLang="zh-CN" sz="2000" dirty="0" smtClean="0">
              <a:latin typeface="微软雅黑" panose="020B0503020204020204" pitchFamily="34" charset="-122"/>
              <a:ea typeface="微软雅黑" panose="020B0503020204020204" pitchFamily="34" charset="-122"/>
            </a:endParaRPr>
          </a:p>
          <a:p>
            <a:pPr algn="l">
              <a:lnSpc>
                <a:spcPct val="130000"/>
              </a:lnSpc>
            </a:pPr>
            <a:r>
              <a:rPr lang="zh-CN" altLang="zh-CN" sz="2000" dirty="0" smtClean="0">
                <a:latin typeface="微软雅黑" panose="020B0503020204020204" pitchFamily="34" charset="-122"/>
                <a:ea typeface="微软雅黑" panose="020B0503020204020204" pitchFamily="34" charset="-122"/>
              </a:rPr>
              <a:t>概念知识</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Oval 3"/>
          <p:cNvSpPr/>
          <p:nvPr/>
        </p:nvSpPr>
        <p:spPr>
          <a:xfrm>
            <a:off x="1195596" y="2511728"/>
            <a:ext cx="1620180" cy="1620180"/>
          </a:xfrm>
          <a:prstGeom prst="ellipse">
            <a:avLst/>
          </a:prstGeom>
          <a:noFill/>
          <a:ln w="69850">
            <a:solidFill>
              <a:schemeClr val="bg1">
                <a:lumMod val="75000"/>
                <a:alpha val="30000"/>
              </a:schemeClr>
            </a:solidFill>
          </a:ln>
          <a:effectLst>
            <a:outerShdw dist="25400" dir="5400000" algn="ctr" rotWithShape="0">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cs typeface="+mn-ea"/>
              <a:sym typeface="+mn-lt"/>
            </a:endParaRPr>
          </a:p>
        </p:txBody>
      </p:sp>
      <p:sp>
        <p:nvSpPr>
          <p:cNvPr id="8" name="Arc 4"/>
          <p:cNvSpPr/>
          <p:nvPr/>
        </p:nvSpPr>
        <p:spPr>
          <a:xfrm>
            <a:off x="1196442" y="2512572"/>
            <a:ext cx="1618488" cy="1618488"/>
          </a:xfrm>
          <a:prstGeom prst="arc">
            <a:avLst>
              <a:gd name="adj1" fmla="val 10766207"/>
              <a:gd name="adj2" fmla="val 0"/>
            </a:avLst>
          </a:prstGeom>
          <a:ln w="69850" cap="rnd">
            <a:solidFill>
              <a:schemeClr val="accent1"/>
            </a:solidFill>
          </a:ln>
          <a:effectLst>
            <a:outerShdw dist="25400" dir="5400000" sx="97000" sy="97000" algn="ctr" rotWithShape="0">
              <a:srgbClr val="000000">
                <a:alpha val="8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cs typeface="+mn-ea"/>
              <a:sym typeface="+mn-lt"/>
            </a:endParaRPr>
          </a:p>
        </p:txBody>
      </p:sp>
      <p:sp>
        <p:nvSpPr>
          <p:cNvPr id="9" name="Oval 5"/>
          <p:cNvSpPr/>
          <p:nvPr/>
        </p:nvSpPr>
        <p:spPr>
          <a:xfrm>
            <a:off x="2815778" y="2511728"/>
            <a:ext cx="1620180" cy="1620180"/>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cs typeface="+mn-ea"/>
              <a:sym typeface="+mn-lt"/>
            </a:endParaRPr>
          </a:p>
        </p:txBody>
      </p:sp>
      <p:sp>
        <p:nvSpPr>
          <p:cNvPr id="10" name="Arc 6"/>
          <p:cNvSpPr/>
          <p:nvPr/>
        </p:nvSpPr>
        <p:spPr>
          <a:xfrm rot="10800000">
            <a:off x="2816623" y="2512572"/>
            <a:ext cx="1618488" cy="1618488"/>
          </a:xfrm>
          <a:prstGeom prst="arc">
            <a:avLst>
              <a:gd name="adj1" fmla="val 10766207"/>
              <a:gd name="adj2" fmla="val 0"/>
            </a:avLst>
          </a:prstGeom>
          <a:ln w="69850" cap="rnd">
            <a:solidFill>
              <a:schemeClr val="accent2"/>
            </a:solidFill>
          </a:ln>
          <a:effectLst>
            <a:outerShdw dist="25400" dir="5400000" algn="ctr" rotWithShape="0">
              <a:srgbClr val="000000">
                <a:alpha val="15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cs typeface="+mn-ea"/>
              <a:sym typeface="+mn-lt"/>
            </a:endParaRPr>
          </a:p>
        </p:txBody>
      </p:sp>
      <p:sp>
        <p:nvSpPr>
          <p:cNvPr id="11" name="Oval 7"/>
          <p:cNvSpPr/>
          <p:nvPr/>
        </p:nvSpPr>
        <p:spPr>
          <a:xfrm>
            <a:off x="4435260" y="2511728"/>
            <a:ext cx="1620180" cy="1620180"/>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cs typeface="+mn-ea"/>
              <a:sym typeface="+mn-lt"/>
            </a:endParaRPr>
          </a:p>
        </p:txBody>
      </p:sp>
      <p:sp>
        <p:nvSpPr>
          <p:cNvPr id="12" name="Arc 8"/>
          <p:cNvSpPr/>
          <p:nvPr/>
        </p:nvSpPr>
        <p:spPr>
          <a:xfrm>
            <a:off x="4436104" y="2512572"/>
            <a:ext cx="1618488" cy="1618488"/>
          </a:xfrm>
          <a:prstGeom prst="arc">
            <a:avLst>
              <a:gd name="adj1" fmla="val 10766207"/>
              <a:gd name="adj2" fmla="val 0"/>
            </a:avLst>
          </a:prstGeom>
          <a:ln w="69850" cap="rnd">
            <a:solidFill>
              <a:schemeClr val="accent3"/>
            </a:solidFill>
          </a:ln>
          <a:effectLst>
            <a:outerShdw dist="25400" dir="5400000" algn="ctr" rotWithShape="0">
              <a:srgbClr val="000000">
                <a:alpha val="15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cs typeface="+mn-ea"/>
              <a:sym typeface="+mn-lt"/>
            </a:endParaRPr>
          </a:p>
        </p:txBody>
      </p:sp>
      <p:sp>
        <p:nvSpPr>
          <p:cNvPr id="13" name="Oval 9"/>
          <p:cNvSpPr/>
          <p:nvPr/>
        </p:nvSpPr>
        <p:spPr>
          <a:xfrm>
            <a:off x="6055439" y="2511728"/>
            <a:ext cx="1620180" cy="1620180"/>
          </a:xfrm>
          <a:prstGeom prst="ellipse">
            <a:avLst/>
          </a:prstGeom>
          <a:noFill/>
          <a:ln w="69850">
            <a:solidFill>
              <a:schemeClr val="bg1">
                <a:lumMod val="75000"/>
                <a:alpha val="3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cs typeface="+mn-ea"/>
              <a:sym typeface="+mn-lt"/>
            </a:endParaRPr>
          </a:p>
        </p:txBody>
      </p:sp>
      <p:sp>
        <p:nvSpPr>
          <p:cNvPr id="14" name="Arc 10"/>
          <p:cNvSpPr/>
          <p:nvPr/>
        </p:nvSpPr>
        <p:spPr>
          <a:xfrm rot="10800000">
            <a:off x="6056284" y="2512572"/>
            <a:ext cx="1618488" cy="1618488"/>
          </a:xfrm>
          <a:prstGeom prst="arc">
            <a:avLst>
              <a:gd name="adj1" fmla="val 10766207"/>
              <a:gd name="adj2" fmla="val 0"/>
            </a:avLst>
          </a:prstGeom>
          <a:ln w="69850" cap="rnd">
            <a:solidFill>
              <a:srgbClr val="81308B"/>
            </a:solidFill>
          </a:ln>
          <a:effectLst>
            <a:outerShdw dist="25400" dir="5400000" algn="ctr" rotWithShape="0">
              <a:srgbClr val="000000">
                <a:alpha val="15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cs typeface="+mn-ea"/>
              <a:sym typeface="+mn-lt"/>
            </a:endParaRPr>
          </a:p>
        </p:txBody>
      </p:sp>
      <p:sp>
        <p:nvSpPr>
          <p:cNvPr id="15" name="Oval 13"/>
          <p:cNvSpPr/>
          <p:nvPr/>
        </p:nvSpPr>
        <p:spPr>
          <a:xfrm>
            <a:off x="1662786" y="2978916"/>
            <a:ext cx="685800" cy="685800"/>
          </a:xfrm>
          <a:prstGeom prst="ellipse">
            <a:avLst/>
          </a:prstGeom>
          <a:solidFill>
            <a:schemeClr val="accent1"/>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a:cs typeface="+mn-ea"/>
              <a:sym typeface="+mn-lt"/>
            </a:endParaRPr>
          </a:p>
        </p:txBody>
      </p:sp>
      <p:sp>
        <p:nvSpPr>
          <p:cNvPr id="17" name="Oval 15"/>
          <p:cNvSpPr/>
          <p:nvPr/>
        </p:nvSpPr>
        <p:spPr>
          <a:xfrm>
            <a:off x="3290160" y="2957867"/>
            <a:ext cx="685800" cy="685800"/>
          </a:xfrm>
          <a:prstGeom prst="ellipse">
            <a:avLst/>
          </a:prstGeom>
          <a:solidFill>
            <a:schemeClr val="accent2"/>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a:cs typeface="+mn-ea"/>
              <a:sym typeface="+mn-lt"/>
            </a:endParaRPr>
          </a:p>
        </p:txBody>
      </p:sp>
      <p:sp>
        <p:nvSpPr>
          <p:cNvPr id="18" name="Oval 16"/>
          <p:cNvSpPr/>
          <p:nvPr/>
        </p:nvSpPr>
        <p:spPr>
          <a:xfrm>
            <a:off x="4902448" y="2978916"/>
            <a:ext cx="685800" cy="685800"/>
          </a:xfrm>
          <a:prstGeom prst="ellipse">
            <a:avLst/>
          </a:prstGeom>
          <a:solidFill>
            <a:schemeClr val="accent3"/>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a:cs typeface="+mn-ea"/>
              <a:sym typeface="+mn-lt"/>
            </a:endParaRPr>
          </a:p>
        </p:txBody>
      </p:sp>
      <p:sp>
        <p:nvSpPr>
          <p:cNvPr id="19" name="Oval 17"/>
          <p:cNvSpPr/>
          <p:nvPr/>
        </p:nvSpPr>
        <p:spPr>
          <a:xfrm>
            <a:off x="6520936" y="2978916"/>
            <a:ext cx="685800" cy="685800"/>
          </a:xfrm>
          <a:prstGeom prst="ellipse">
            <a:avLst/>
          </a:prstGeom>
          <a:solidFill>
            <a:srgbClr val="81308B"/>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a:cs typeface="+mn-ea"/>
              <a:sym typeface="+mn-lt"/>
            </a:endParaRPr>
          </a:p>
        </p:txBody>
      </p:sp>
      <p:sp>
        <p:nvSpPr>
          <p:cNvPr id="27" name="Oval 26"/>
          <p:cNvSpPr/>
          <p:nvPr/>
        </p:nvSpPr>
        <p:spPr>
          <a:xfrm>
            <a:off x="1848867" y="2373156"/>
            <a:ext cx="313638" cy="313638"/>
          </a:xfrm>
          <a:prstGeom prst="ellipse">
            <a:avLst/>
          </a:prstGeom>
          <a:solidFill>
            <a:schemeClr val="accent1"/>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solidFill>
                  <a:schemeClr val="bg1"/>
                </a:solidFill>
                <a:cs typeface="+mn-ea"/>
                <a:sym typeface="+mn-lt"/>
              </a:rPr>
              <a:t>1</a:t>
            </a:r>
          </a:p>
        </p:txBody>
      </p:sp>
      <p:sp>
        <p:nvSpPr>
          <p:cNvPr id="28" name="Oval 27"/>
          <p:cNvSpPr/>
          <p:nvPr/>
        </p:nvSpPr>
        <p:spPr>
          <a:xfrm>
            <a:off x="3467370" y="3966540"/>
            <a:ext cx="313638" cy="313638"/>
          </a:xfrm>
          <a:prstGeom prst="ellipse">
            <a:avLst/>
          </a:prstGeom>
          <a:solidFill>
            <a:schemeClr val="accent2"/>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solidFill>
                  <a:schemeClr val="bg1"/>
                </a:solidFill>
                <a:cs typeface="+mn-ea"/>
                <a:sym typeface="+mn-lt"/>
              </a:rPr>
              <a:t>2</a:t>
            </a:r>
          </a:p>
        </p:txBody>
      </p:sp>
      <p:sp>
        <p:nvSpPr>
          <p:cNvPr id="29" name="Oval 28"/>
          <p:cNvSpPr/>
          <p:nvPr/>
        </p:nvSpPr>
        <p:spPr>
          <a:xfrm>
            <a:off x="5071257" y="2372546"/>
            <a:ext cx="313638" cy="313638"/>
          </a:xfrm>
          <a:prstGeom prst="ellipse">
            <a:avLst/>
          </a:prstGeom>
          <a:solidFill>
            <a:schemeClr val="accent3"/>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solidFill>
                  <a:schemeClr val="bg1"/>
                </a:solidFill>
                <a:cs typeface="+mn-ea"/>
                <a:sym typeface="+mn-lt"/>
              </a:rPr>
              <a:t>3</a:t>
            </a:r>
          </a:p>
        </p:txBody>
      </p:sp>
      <p:sp>
        <p:nvSpPr>
          <p:cNvPr id="30" name="Oval 29"/>
          <p:cNvSpPr/>
          <p:nvPr/>
        </p:nvSpPr>
        <p:spPr>
          <a:xfrm>
            <a:off x="6707019" y="3974667"/>
            <a:ext cx="313638" cy="313638"/>
          </a:xfrm>
          <a:prstGeom prst="ellipse">
            <a:avLst/>
          </a:prstGeom>
          <a:solidFill>
            <a:srgbClr val="81308B"/>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solidFill>
                  <a:schemeClr val="bg1"/>
                </a:solidFill>
                <a:cs typeface="+mn-ea"/>
                <a:sym typeface="+mn-lt"/>
              </a:rPr>
              <a:t>4</a:t>
            </a:r>
          </a:p>
        </p:txBody>
      </p:sp>
      <p:sp>
        <p:nvSpPr>
          <p:cNvPr id="31" name="Rectangle 30"/>
          <p:cNvSpPr/>
          <p:nvPr/>
        </p:nvSpPr>
        <p:spPr>
          <a:xfrm>
            <a:off x="1256694" y="4316762"/>
            <a:ext cx="1571543" cy="335156"/>
          </a:xfrm>
          <a:prstGeom prst="rect">
            <a:avLst/>
          </a:prstGeom>
        </p:spPr>
        <p:txBody>
          <a:bodyPr wrap="square">
            <a:spAutoFit/>
          </a:bodyPr>
          <a:lstStyle/>
          <a:p>
            <a:pPr lvl="0" algn="ctr">
              <a:lnSpc>
                <a:spcPct val="150000"/>
              </a:lnSpc>
            </a:pPr>
            <a:r>
              <a:rPr lang="zh-CN" altLang="en-US" sz="1200" dirty="0" smtClean="0">
                <a:solidFill>
                  <a:srgbClr val="000000">
                    <a:lumMod val="75000"/>
                    <a:lumOff val="25000"/>
                  </a:srgbClr>
                </a:solidFill>
                <a:latin typeface="Arial"/>
                <a:ea typeface="微软雅黑"/>
                <a:cs typeface="+mn-ea"/>
                <a:sym typeface="+mn-lt"/>
              </a:rPr>
              <a:t>服务水平</a:t>
            </a:r>
            <a:endParaRPr lang="zh-CN" altLang="en-US" sz="1200" dirty="0">
              <a:solidFill>
                <a:srgbClr val="000000">
                  <a:lumMod val="75000"/>
                  <a:lumOff val="25000"/>
                </a:srgbClr>
              </a:solidFill>
              <a:latin typeface="Arial"/>
              <a:ea typeface="微软雅黑"/>
              <a:cs typeface="+mn-ea"/>
              <a:sym typeface="+mn-lt"/>
            </a:endParaRPr>
          </a:p>
        </p:txBody>
      </p:sp>
      <p:sp>
        <p:nvSpPr>
          <p:cNvPr id="32" name="Rectangle 31"/>
          <p:cNvSpPr/>
          <p:nvPr/>
        </p:nvSpPr>
        <p:spPr>
          <a:xfrm>
            <a:off x="2838404" y="4316762"/>
            <a:ext cx="1571543" cy="335156"/>
          </a:xfrm>
          <a:prstGeom prst="rect">
            <a:avLst/>
          </a:prstGeom>
        </p:spPr>
        <p:txBody>
          <a:bodyPr wrap="square">
            <a:spAutoFit/>
          </a:bodyPr>
          <a:lstStyle/>
          <a:p>
            <a:pPr lvl="0" algn="ctr">
              <a:lnSpc>
                <a:spcPct val="150000"/>
              </a:lnSpc>
            </a:pPr>
            <a:r>
              <a:rPr lang="zh-CN" altLang="en-US" sz="1200" dirty="0" smtClean="0">
                <a:solidFill>
                  <a:srgbClr val="000000">
                    <a:lumMod val="75000"/>
                    <a:lumOff val="25000"/>
                  </a:srgbClr>
                </a:solidFill>
                <a:latin typeface="Arial"/>
                <a:ea typeface="微软雅黑"/>
                <a:cs typeface="+mn-ea"/>
                <a:sym typeface="+mn-lt"/>
              </a:rPr>
              <a:t>交货时间</a:t>
            </a:r>
            <a:endParaRPr lang="zh-CN" altLang="en-US" sz="1200" dirty="0">
              <a:solidFill>
                <a:srgbClr val="000000">
                  <a:lumMod val="75000"/>
                  <a:lumOff val="25000"/>
                </a:srgbClr>
              </a:solidFill>
              <a:latin typeface="Arial"/>
              <a:ea typeface="微软雅黑"/>
              <a:cs typeface="+mn-ea"/>
              <a:sym typeface="+mn-lt"/>
            </a:endParaRPr>
          </a:p>
        </p:txBody>
      </p:sp>
      <p:sp>
        <p:nvSpPr>
          <p:cNvPr id="33" name="Rectangle 32"/>
          <p:cNvSpPr/>
          <p:nvPr/>
        </p:nvSpPr>
        <p:spPr>
          <a:xfrm>
            <a:off x="4459577" y="4316762"/>
            <a:ext cx="1571543" cy="336374"/>
          </a:xfrm>
          <a:prstGeom prst="rect">
            <a:avLst/>
          </a:prstGeom>
        </p:spPr>
        <p:txBody>
          <a:bodyPr wrap="square">
            <a:spAutoFit/>
          </a:bodyPr>
          <a:lstStyle/>
          <a:p>
            <a:pPr lvl="0" algn="ctr">
              <a:lnSpc>
                <a:spcPct val="150000"/>
              </a:lnSpc>
            </a:pPr>
            <a:r>
              <a:rPr lang="zh-CN" altLang="en-US" sz="1200" dirty="0" smtClean="0">
                <a:solidFill>
                  <a:srgbClr val="000000">
                    <a:lumMod val="75000"/>
                    <a:lumOff val="25000"/>
                  </a:srgbClr>
                </a:solidFill>
                <a:latin typeface="Arial"/>
                <a:ea typeface="微软雅黑"/>
                <a:cs typeface="+mn-ea"/>
                <a:sym typeface="+mn-lt"/>
              </a:rPr>
              <a:t>物流成本</a:t>
            </a:r>
            <a:endParaRPr lang="zh-CN" altLang="en-US" sz="1200" dirty="0">
              <a:solidFill>
                <a:srgbClr val="000000">
                  <a:lumMod val="75000"/>
                  <a:lumOff val="25000"/>
                </a:srgbClr>
              </a:solidFill>
              <a:latin typeface="Arial"/>
              <a:ea typeface="微软雅黑"/>
              <a:cs typeface="+mn-ea"/>
              <a:sym typeface="+mn-lt"/>
            </a:endParaRPr>
          </a:p>
        </p:txBody>
      </p:sp>
      <p:sp>
        <p:nvSpPr>
          <p:cNvPr id="34" name="Rectangle 33"/>
          <p:cNvSpPr/>
          <p:nvPr/>
        </p:nvSpPr>
        <p:spPr>
          <a:xfrm>
            <a:off x="6118269" y="4316762"/>
            <a:ext cx="1571543" cy="335156"/>
          </a:xfrm>
          <a:prstGeom prst="rect">
            <a:avLst/>
          </a:prstGeom>
        </p:spPr>
        <p:txBody>
          <a:bodyPr wrap="square">
            <a:spAutoFit/>
          </a:bodyPr>
          <a:lstStyle/>
          <a:p>
            <a:pPr lvl="0" algn="ctr">
              <a:lnSpc>
                <a:spcPct val="150000"/>
              </a:lnSpc>
            </a:pPr>
            <a:r>
              <a:rPr lang="zh-CN" altLang="en-US" sz="1200" dirty="0" smtClean="0">
                <a:solidFill>
                  <a:srgbClr val="000000">
                    <a:lumMod val="75000"/>
                    <a:lumOff val="25000"/>
                  </a:srgbClr>
                </a:solidFill>
                <a:latin typeface="Arial"/>
                <a:ea typeface="微软雅黑"/>
                <a:cs typeface="+mn-ea"/>
                <a:sym typeface="+mn-lt"/>
              </a:rPr>
              <a:t>产成品库存</a:t>
            </a:r>
            <a:endParaRPr lang="zh-CN" altLang="en-US" sz="1200" dirty="0">
              <a:solidFill>
                <a:srgbClr val="000000">
                  <a:lumMod val="75000"/>
                  <a:lumOff val="25000"/>
                </a:srgbClr>
              </a:solidFill>
              <a:latin typeface="Arial"/>
              <a:ea typeface="微软雅黑"/>
              <a:cs typeface="+mn-ea"/>
              <a:sym typeface="+mn-lt"/>
            </a:endParaRPr>
          </a:p>
        </p:txBody>
      </p:sp>
      <p:sp>
        <p:nvSpPr>
          <p:cNvPr id="35" name="AutoShape 137"/>
          <p:cNvSpPr>
            <a:spLocks/>
          </p:cNvSpPr>
          <p:nvPr/>
        </p:nvSpPr>
        <p:spPr bwMode="auto">
          <a:xfrm>
            <a:off x="3510865" y="3152345"/>
            <a:ext cx="310064" cy="307953"/>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rgbClr val="FFFFFF"/>
          </a:solidFill>
          <a:ln>
            <a:noFill/>
          </a:ln>
        </p:spPr>
        <p:txBody>
          <a:bodyPr lIns="0" tIns="0" rIns="0" bIns="0"/>
          <a:lstStyle/>
          <a:p>
            <a:endParaRPr lang="en-US" sz="1350">
              <a:latin typeface="+mn-lt"/>
              <a:ea typeface="+mn-ea"/>
              <a:cs typeface="+mn-ea"/>
              <a:sym typeface="+mn-lt"/>
            </a:endParaRPr>
          </a:p>
        </p:txBody>
      </p:sp>
      <p:sp>
        <p:nvSpPr>
          <p:cNvPr id="36" name="Freeform 23"/>
          <p:cNvSpPr>
            <a:spLocks noEditPoints="1"/>
          </p:cNvSpPr>
          <p:nvPr/>
        </p:nvSpPr>
        <p:spPr bwMode="auto">
          <a:xfrm>
            <a:off x="5106474" y="3140429"/>
            <a:ext cx="320675" cy="320675"/>
          </a:xfrm>
          <a:custGeom>
            <a:avLst/>
            <a:gdLst>
              <a:gd name="T0" fmla="*/ 49 w 107"/>
              <a:gd name="T1" fmla="*/ 37 h 107"/>
              <a:gd name="T2" fmla="*/ 31 w 107"/>
              <a:gd name="T3" fmla="*/ 35 h 107"/>
              <a:gd name="T4" fmla="*/ 28 w 107"/>
              <a:gd name="T5" fmla="*/ 32 h 107"/>
              <a:gd name="T6" fmla="*/ 29 w 107"/>
              <a:gd name="T7" fmla="*/ 22 h 107"/>
              <a:gd name="T8" fmla="*/ 43 w 107"/>
              <a:gd name="T9" fmla="*/ 21 h 107"/>
              <a:gd name="T10" fmla="*/ 46 w 107"/>
              <a:gd name="T11" fmla="*/ 24 h 107"/>
              <a:gd name="T12" fmla="*/ 51 w 107"/>
              <a:gd name="T13" fmla="*/ 24 h 107"/>
              <a:gd name="T14" fmla="*/ 43 w 107"/>
              <a:gd name="T15" fmla="*/ 16 h 107"/>
              <a:gd name="T16" fmla="*/ 40 w 107"/>
              <a:gd name="T17" fmla="*/ 14 h 107"/>
              <a:gd name="T18" fmla="*/ 35 w 107"/>
              <a:gd name="T19" fmla="*/ 14 h 107"/>
              <a:gd name="T20" fmla="*/ 31 w 107"/>
              <a:gd name="T21" fmla="*/ 16 h 107"/>
              <a:gd name="T22" fmla="*/ 23 w 107"/>
              <a:gd name="T23" fmla="*/ 24 h 107"/>
              <a:gd name="T24" fmla="*/ 25 w 107"/>
              <a:gd name="T25" fmla="*/ 37 h 107"/>
              <a:gd name="T26" fmla="*/ 43 w 107"/>
              <a:gd name="T27" fmla="*/ 40 h 107"/>
              <a:gd name="T28" fmla="*/ 46 w 107"/>
              <a:gd name="T29" fmla="*/ 42 h 107"/>
              <a:gd name="T30" fmla="*/ 45 w 107"/>
              <a:gd name="T31" fmla="*/ 52 h 107"/>
              <a:gd name="T32" fmla="*/ 31 w 107"/>
              <a:gd name="T33" fmla="*/ 53 h 107"/>
              <a:gd name="T34" fmla="*/ 28 w 107"/>
              <a:gd name="T35" fmla="*/ 50 h 107"/>
              <a:gd name="T36" fmla="*/ 23 w 107"/>
              <a:gd name="T37" fmla="*/ 50 h 107"/>
              <a:gd name="T38" fmla="*/ 31 w 107"/>
              <a:gd name="T39" fmla="*/ 58 h 107"/>
              <a:gd name="T40" fmla="*/ 35 w 107"/>
              <a:gd name="T41" fmla="*/ 60 h 107"/>
              <a:gd name="T42" fmla="*/ 40 w 107"/>
              <a:gd name="T43" fmla="*/ 60 h 107"/>
              <a:gd name="T44" fmla="*/ 43 w 107"/>
              <a:gd name="T45" fmla="*/ 58 h 107"/>
              <a:gd name="T46" fmla="*/ 51 w 107"/>
              <a:gd name="T47" fmla="*/ 50 h 107"/>
              <a:gd name="T48" fmla="*/ 51 w 107"/>
              <a:gd name="T49" fmla="*/ 45 h 107"/>
              <a:gd name="T50" fmla="*/ 84 w 107"/>
              <a:gd name="T51" fmla="*/ 35 h 107"/>
              <a:gd name="T52" fmla="*/ 74 w 107"/>
              <a:gd name="T53" fmla="*/ 32 h 107"/>
              <a:gd name="T54" fmla="*/ 0 w 107"/>
              <a:gd name="T55" fmla="*/ 37 h 107"/>
              <a:gd name="T56" fmla="*/ 55 w 107"/>
              <a:gd name="T57" fmla="*/ 104 h 107"/>
              <a:gd name="T58" fmla="*/ 96 w 107"/>
              <a:gd name="T59" fmla="*/ 96 h 107"/>
              <a:gd name="T60" fmla="*/ 84 w 107"/>
              <a:gd name="T61" fmla="*/ 35 h 107"/>
              <a:gd name="T62" fmla="*/ 8 w 107"/>
              <a:gd name="T63" fmla="*/ 37 h 107"/>
              <a:gd name="T64" fmla="*/ 66 w 107"/>
              <a:gd name="T65" fmla="*/ 37 h 107"/>
              <a:gd name="T66" fmla="*/ 8 w 107"/>
              <a:gd name="T67" fmla="*/ 37 h 107"/>
              <a:gd name="T68" fmla="*/ 90 w 107"/>
              <a:gd name="T69" fmla="*/ 90 h 107"/>
              <a:gd name="T70" fmla="*/ 59 w 107"/>
              <a:gd name="T71" fmla="*/ 97 h 107"/>
              <a:gd name="T72" fmla="*/ 57 w 107"/>
              <a:gd name="T73" fmla="*/ 69 h 107"/>
              <a:gd name="T74" fmla="*/ 63 w 107"/>
              <a:gd name="T75" fmla="*/ 72 h 107"/>
              <a:gd name="T76" fmla="*/ 78 w 107"/>
              <a:gd name="T77" fmla="*/ 73 h 107"/>
              <a:gd name="T78" fmla="*/ 79 w 107"/>
              <a:gd name="T79" fmla="*/ 83 h 107"/>
              <a:gd name="T80" fmla="*/ 76 w 107"/>
              <a:gd name="T81" fmla="*/ 86 h 107"/>
              <a:gd name="T82" fmla="*/ 62 w 107"/>
              <a:gd name="T83" fmla="*/ 85 h 107"/>
              <a:gd name="T84" fmla="*/ 58 w 107"/>
              <a:gd name="T85" fmla="*/ 80 h 107"/>
              <a:gd name="T86" fmla="*/ 58 w 107"/>
              <a:gd name="T87" fmla="*/ 88 h 107"/>
              <a:gd name="T88" fmla="*/ 67 w 107"/>
              <a:gd name="T89" fmla="*/ 91 h 107"/>
              <a:gd name="T90" fmla="*/ 70 w 107"/>
              <a:gd name="T91" fmla="*/ 95 h 107"/>
              <a:gd name="T92" fmla="*/ 72 w 107"/>
              <a:gd name="T93" fmla="*/ 91 h 107"/>
              <a:gd name="T94" fmla="*/ 81 w 107"/>
              <a:gd name="T95" fmla="*/ 88 h 107"/>
              <a:gd name="T96" fmla="*/ 84 w 107"/>
              <a:gd name="T97" fmla="*/ 75 h 107"/>
              <a:gd name="T98" fmla="*/ 76 w 107"/>
              <a:gd name="T99" fmla="*/ 67 h 107"/>
              <a:gd name="T100" fmla="*/ 62 w 107"/>
              <a:gd name="T101" fmla="*/ 66 h 107"/>
              <a:gd name="T102" fmla="*/ 71 w 107"/>
              <a:gd name="T103" fmla="*/ 54 h 107"/>
              <a:gd name="T104" fmla="*/ 78 w 107"/>
              <a:gd name="T105" fmla="*/ 54 h 107"/>
              <a:gd name="T106" fmla="*/ 81 w 107"/>
              <a:gd name="T107" fmla="*/ 59 h 107"/>
              <a:gd name="T108" fmla="*/ 81 w 107"/>
              <a:gd name="T109" fmla="*/ 51 h 107"/>
              <a:gd name="T110" fmla="*/ 73 w 107"/>
              <a:gd name="T111" fmla="*/ 49 h 107"/>
              <a:gd name="T112" fmla="*/ 81 w 107"/>
              <a:gd name="T113" fmla="*/ 43 h 107"/>
              <a:gd name="T114" fmla="*/ 90 w 107"/>
              <a:gd name="T115" fmla="*/ 9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 h="107">
                <a:moveTo>
                  <a:pt x="51" y="42"/>
                </a:moveTo>
                <a:cubicBezTo>
                  <a:pt x="51" y="40"/>
                  <a:pt x="50" y="38"/>
                  <a:pt x="49" y="37"/>
                </a:cubicBezTo>
                <a:cubicBezTo>
                  <a:pt x="47" y="35"/>
                  <a:pt x="46" y="35"/>
                  <a:pt x="44" y="35"/>
                </a:cubicBezTo>
                <a:cubicBezTo>
                  <a:pt x="31" y="35"/>
                  <a:pt x="31" y="35"/>
                  <a:pt x="31" y="35"/>
                </a:cubicBezTo>
                <a:cubicBezTo>
                  <a:pt x="30" y="35"/>
                  <a:pt x="29" y="34"/>
                  <a:pt x="29" y="34"/>
                </a:cubicBezTo>
                <a:cubicBezTo>
                  <a:pt x="28" y="33"/>
                  <a:pt x="28" y="33"/>
                  <a:pt x="28" y="32"/>
                </a:cubicBezTo>
                <a:cubicBezTo>
                  <a:pt x="28" y="24"/>
                  <a:pt x="28" y="24"/>
                  <a:pt x="28" y="24"/>
                </a:cubicBezTo>
                <a:cubicBezTo>
                  <a:pt x="28" y="23"/>
                  <a:pt x="28" y="22"/>
                  <a:pt x="29" y="22"/>
                </a:cubicBezTo>
                <a:cubicBezTo>
                  <a:pt x="29" y="21"/>
                  <a:pt x="30" y="21"/>
                  <a:pt x="31" y="21"/>
                </a:cubicBezTo>
                <a:cubicBezTo>
                  <a:pt x="43" y="21"/>
                  <a:pt x="43" y="21"/>
                  <a:pt x="43" y="21"/>
                </a:cubicBezTo>
                <a:cubicBezTo>
                  <a:pt x="44" y="21"/>
                  <a:pt x="45" y="21"/>
                  <a:pt x="45" y="22"/>
                </a:cubicBezTo>
                <a:cubicBezTo>
                  <a:pt x="46" y="22"/>
                  <a:pt x="46" y="23"/>
                  <a:pt x="46" y="24"/>
                </a:cubicBezTo>
                <a:cubicBezTo>
                  <a:pt x="46" y="25"/>
                  <a:pt x="47" y="26"/>
                  <a:pt x="48" y="26"/>
                </a:cubicBezTo>
                <a:cubicBezTo>
                  <a:pt x="50" y="26"/>
                  <a:pt x="51" y="25"/>
                  <a:pt x="51" y="24"/>
                </a:cubicBezTo>
                <a:cubicBezTo>
                  <a:pt x="51" y="22"/>
                  <a:pt x="50" y="20"/>
                  <a:pt x="49" y="18"/>
                </a:cubicBezTo>
                <a:cubicBezTo>
                  <a:pt x="47" y="17"/>
                  <a:pt x="45" y="16"/>
                  <a:pt x="43" y="16"/>
                </a:cubicBezTo>
                <a:cubicBezTo>
                  <a:pt x="40" y="16"/>
                  <a:pt x="40" y="16"/>
                  <a:pt x="40" y="16"/>
                </a:cubicBezTo>
                <a:cubicBezTo>
                  <a:pt x="40" y="14"/>
                  <a:pt x="40" y="14"/>
                  <a:pt x="40" y="14"/>
                </a:cubicBezTo>
                <a:cubicBezTo>
                  <a:pt x="40" y="12"/>
                  <a:pt x="38" y="11"/>
                  <a:pt x="37" y="11"/>
                </a:cubicBezTo>
                <a:cubicBezTo>
                  <a:pt x="36" y="11"/>
                  <a:pt x="35" y="12"/>
                  <a:pt x="35" y="14"/>
                </a:cubicBezTo>
                <a:cubicBezTo>
                  <a:pt x="35" y="16"/>
                  <a:pt x="35" y="16"/>
                  <a:pt x="35" y="16"/>
                </a:cubicBezTo>
                <a:cubicBezTo>
                  <a:pt x="31" y="16"/>
                  <a:pt x="31" y="16"/>
                  <a:pt x="31" y="16"/>
                </a:cubicBezTo>
                <a:cubicBezTo>
                  <a:pt x="29" y="16"/>
                  <a:pt x="27" y="17"/>
                  <a:pt x="25" y="18"/>
                </a:cubicBezTo>
                <a:cubicBezTo>
                  <a:pt x="24" y="20"/>
                  <a:pt x="23" y="22"/>
                  <a:pt x="23" y="24"/>
                </a:cubicBezTo>
                <a:cubicBezTo>
                  <a:pt x="23" y="32"/>
                  <a:pt x="23" y="32"/>
                  <a:pt x="23" y="32"/>
                </a:cubicBezTo>
                <a:cubicBezTo>
                  <a:pt x="23" y="34"/>
                  <a:pt x="24" y="36"/>
                  <a:pt x="25" y="37"/>
                </a:cubicBezTo>
                <a:cubicBezTo>
                  <a:pt x="27" y="39"/>
                  <a:pt x="29" y="39"/>
                  <a:pt x="31" y="40"/>
                </a:cubicBezTo>
                <a:cubicBezTo>
                  <a:pt x="43" y="40"/>
                  <a:pt x="43" y="40"/>
                  <a:pt x="43" y="40"/>
                </a:cubicBezTo>
                <a:cubicBezTo>
                  <a:pt x="44" y="40"/>
                  <a:pt x="45" y="40"/>
                  <a:pt x="45" y="40"/>
                </a:cubicBezTo>
                <a:cubicBezTo>
                  <a:pt x="46" y="41"/>
                  <a:pt x="46" y="41"/>
                  <a:pt x="46" y="42"/>
                </a:cubicBezTo>
                <a:cubicBezTo>
                  <a:pt x="46" y="45"/>
                  <a:pt x="46" y="48"/>
                  <a:pt x="46" y="50"/>
                </a:cubicBezTo>
                <a:cubicBezTo>
                  <a:pt x="46" y="51"/>
                  <a:pt x="46" y="52"/>
                  <a:pt x="45" y="52"/>
                </a:cubicBezTo>
                <a:cubicBezTo>
                  <a:pt x="45" y="53"/>
                  <a:pt x="44" y="53"/>
                  <a:pt x="43" y="53"/>
                </a:cubicBezTo>
                <a:cubicBezTo>
                  <a:pt x="31" y="53"/>
                  <a:pt x="31" y="53"/>
                  <a:pt x="31" y="53"/>
                </a:cubicBezTo>
                <a:cubicBezTo>
                  <a:pt x="30" y="53"/>
                  <a:pt x="29" y="53"/>
                  <a:pt x="29" y="52"/>
                </a:cubicBezTo>
                <a:cubicBezTo>
                  <a:pt x="28" y="52"/>
                  <a:pt x="28" y="51"/>
                  <a:pt x="28" y="50"/>
                </a:cubicBezTo>
                <a:cubicBezTo>
                  <a:pt x="28" y="49"/>
                  <a:pt x="27" y="48"/>
                  <a:pt x="26" y="48"/>
                </a:cubicBezTo>
                <a:cubicBezTo>
                  <a:pt x="24" y="48"/>
                  <a:pt x="23" y="49"/>
                  <a:pt x="23" y="50"/>
                </a:cubicBezTo>
                <a:cubicBezTo>
                  <a:pt x="23" y="52"/>
                  <a:pt x="24" y="54"/>
                  <a:pt x="25" y="56"/>
                </a:cubicBezTo>
                <a:cubicBezTo>
                  <a:pt x="27" y="57"/>
                  <a:pt x="29" y="58"/>
                  <a:pt x="31" y="58"/>
                </a:cubicBezTo>
                <a:cubicBezTo>
                  <a:pt x="35" y="58"/>
                  <a:pt x="35" y="58"/>
                  <a:pt x="35" y="58"/>
                </a:cubicBezTo>
                <a:cubicBezTo>
                  <a:pt x="35" y="60"/>
                  <a:pt x="35" y="60"/>
                  <a:pt x="35" y="60"/>
                </a:cubicBezTo>
                <a:cubicBezTo>
                  <a:pt x="35" y="62"/>
                  <a:pt x="36" y="63"/>
                  <a:pt x="37" y="63"/>
                </a:cubicBezTo>
                <a:cubicBezTo>
                  <a:pt x="38" y="63"/>
                  <a:pt x="40" y="62"/>
                  <a:pt x="40" y="60"/>
                </a:cubicBezTo>
                <a:cubicBezTo>
                  <a:pt x="40" y="58"/>
                  <a:pt x="40" y="58"/>
                  <a:pt x="40" y="58"/>
                </a:cubicBezTo>
                <a:cubicBezTo>
                  <a:pt x="43" y="58"/>
                  <a:pt x="43" y="58"/>
                  <a:pt x="43" y="58"/>
                </a:cubicBezTo>
                <a:cubicBezTo>
                  <a:pt x="45" y="58"/>
                  <a:pt x="47" y="57"/>
                  <a:pt x="49" y="56"/>
                </a:cubicBezTo>
                <a:cubicBezTo>
                  <a:pt x="50" y="54"/>
                  <a:pt x="51" y="52"/>
                  <a:pt x="51" y="50"/>
                </a:cubicBezTo>
                <a:cubicBezTo>
                  <a:pt x="51" y="45"/>
                  <a:pt x="51" y="45"/>
                  <a:pt x="51" y="45"/>
                </a:cubicBezTo>
                <a:cubicBezTo>
                  <a:pt x="51" y="45"/>
                  <a:pt x="51" y="45"/>
                  <a:pt x="51" y="45"/>
                </a:cubicBezTo>
                <a:cubicBezTo>
                  <a:pt x="51" y="42"/>
                  <a:pt x="51" y="42"/>
                  <a:pt x="51" y="42"/>
                </a:cubicBezTo>
                <a:close/>
                <a:moveTo>
                  <a:pt x="84" y="35"/>
                </a:moveTo>
                <a:cubicBezTo>
                  <a:pt x="84" y="35"/>
                  <a:pt x="84" y="35"/>
                  <a:pt x="84" y="35"/>
                </a:cubicBezTo>
                <a:cubicBezTo>
                  <a:pt x="81" y="34"/>
                  <a:pt x="78" y="33"/>
                  <a:pt x="74" y="32"/>
                </a:cubicBezTo>
                <a:cubicBezTo>
                  <a:pt x="72" y="14"/>
                  <a:pt x="56" y="0"/>
                  <a:pt x="37" y="0"/>
                </a:cubicBezTo>
                <a:cubicBezTo>
                  <a:pt x="16" y="0"/>
                  <a:pt x="0" y="16"/>
                  <a:pt x="0" y="37"/>
                </a:cubicBezTo>
                <a:cubicBezTo>
                  <a:pt x="0" y="56"/>
                  <a:pt x="14" y="72"/>
                  <a:pt x="33" y="74"/>
                </a:cubicBezTo>
                <a:cubicBezTo>
                  <a:pt x="34" y="88"/>
                  <a:pt x="43" y="99"/>
                  <a:pt x="55" y="104"/>
                </a:cubicBezTo>
                <a:cubicBezTo>
                  <a:pt x="60" y="106"/>
                  <a:pt x="65" y="107"/>
                  <a:pt x="70" y="107"/>
                </a:cubicBezTo>
                <a:cubicBezTo>
                  <a:pt x="80" y="107"/>
                  <a:pt x="89" y="103"/>
                  <a:pt x="96" y="96"/>
                </a:cubicBezTo>
                <a:cubicBezTo>
                  <a:pt x="103" y="89"/>
                  <a:pt x="107" y="80"/>
                  <a:pt x="107" y="70"/>
                </a:cubicBezTo>
                <a:cubicBezTo>
                  <a:pt x="107" y="55"/>
                  <a:pt x="98" y="41"/>
                  <a:pt x="84" y="35"/>
                </a:cubicBezTo>
                <a:close/>
                <a:moveTo>
                  <a:pt x="8" y="37"/>
                </a:moveTo>
                <a:cubicBezTo>
                  <a:pt x="8" y="37"/>
                  <a:pt x="8" y="37"/>
                  <a:pt x="8" y="37"/>
                </a:cubicBezTo>
                <a:cubicBezTo>
                  <a:pt x="8" y="21"/>
                  <a:pt x="21" y="8"/>
                  <a:pt x="37" y="8"/>
                </a:cubicBezTo>
                <a:cubicBezTo>
                  <a:pt x="53" y="8"/>
                  <a:pt x="66" y="21"/>
                  <a:pt x="66" y="37"/>
                </a:cubicBezTo>
                <a:cubicBezTo>
                  <a:pt x="66" y="53"/>
                  <a:pt x="53" y="66"/>
                  <a:pt x="37" y="66"/>
                </a:cubicBezTo>
                <a:cubicBezTo>
                  <a:pt x="21" y="66"/>
                  <a:pt x="8" y="53"/>
                  <a:pt x="8" y="37"/>
                </a:cubicBezTo>
                <a:close/>
                <a:moveTo>
                  <a:pt x="90" y="90"/>
                </a:moveTo>
                <a:cubicBezTo>
                  <a:pt x="90" y="90"/>
                  <a:pt x="90" y="90"/>
                  <a:pt x="90" y="90"/>
                </a:cubicBezTo>
                <a:cubicBezTo>
                  <a:pt x="85" y="96"/>
                  <a:pt x="77" y="99"/>
                  <a:pt x="70" y="99"/>
                </a:cubicBezTo>
                <a:cubicBezTo>
                  <a:pt x="66" y="99"/>
                  <a:pt x="62" y="98"/>
                  <a:pt x="59" y="97"/>
                </a:cubicBezTo>
                <a:cubicBezTo>
                  <a:pt x="49" y="93"/>
                  <a:pt x="43" y="84"/>
                  <a:pt x="41" y="74"/>
                </a:cubicBezTo>
                <a:cubicBezTo>
                  <a:pt x="47" y="74"/>
                  <a:pt x="52" y="72"/>
                  <a:pt x="57" y="69"/>
                </a:cubicBezTo>
                <a:cubicBezTo>
                  <a:pt x="57" y="69"/>
                  <a:pt x="58" y="70"/>
                  <a:pt x="58" y="70"/>
                </a:cubicBezTo>
                <a:cubicBezTo>
                  <a:pt x="59" y="71"/>
                  <a:pt x="61" y="72"/>
                  <a:pt x="63" y="72"/>
                </a:cubicBezTo>
                <a:cubicBezTo>
                  <a:pt x="76" y="72"/>
                  <a:pt x="76" y="72"/>
                  <a:pt x="76" y="72"/>
                </a:cubicBezTo>
                <a:cubicBezTo>
                  <a:pt x="77" y="72"/>
                  <a:pt x="77" y="72"/>
                  <a:pt x="78" y="73"/>
                </a:cubicBezTo>
                <a:cubicBezTo>
                  <a:pt x="78" y="73"/>
                  <a:pt x="79" y="74"/>
                  <a:pt x="79" y="75"/>
                </a:cubicBezTo>
                <a:cubicBezTo>
                  <a:pt x="79" y="78"/>
                  <a:pt x="79" y="80"/>
                  <a:pt x="79" y="83"/>
                </a:cubicBezTo>
                <a:cubicBezTo>
                  <a:pt x="79" y="84"/>
                  <a:pt x="78" y="84"/>
                  <a:pt x="78" y="85"/>
                </a:cubicBezTo>
                <a:cubicBezTo>
                  <a:pt x="77" y="85"/>
                  <a:pt x="77" y="86"/>
                  <a:pt x="76" y="86"/>
                </a:cubicBezTo>
                <a:cubicBezTo>
                  <a:pt x="63" y="86"/>
                  <a:pt x="63" y="86"/>
                  <a:pt x="63" y="86"/>
                </a:cubicBezTo>
                <a:cubicBezTo>
                  <a:pt x="63" y="86"/>
                  <a:pt x="62" y="85"/>
                  <a:pt x="62" y="85"/>
                </a:cubicBezTo>
                <a:cubicBezTo>
                  <a:pt x="61" y="84"/>
                  <a:pt x="61" y="84"/>
                  <a:pt x="61" y="83"/>
                </a:cubicBezTo>
                <a:cubicBezTo>
                  <a:pt x="61" y="82"/>
                  <a:pt x="60" y="80"/>
                  <a:pt x="58" y="80"/>
                </a:cubicBezTo>
                <a:cubicBezTo>
                  <a:pt x="57" y="80"/>
                  <a:pt x="56" y="82"/>
                  <a:pt x="56" y="83"/>
                </a:cubicBezTo>
                <a:cubicBezTo>
                  <a:pt x="56" y="85"/>
                  <a:pt x="57" y="87"/>
                  <a:pt x="58" y="88"/>
                </a:cubicBezTo>
                <a:cubicBezTo>
                  <a:pt x="59" y="90"/>
                  <a:pt x="61" y="91"/>
                  <a:pt x="63" y="91"/>
                </a:cubicBezTo>
                <a:cubicBezTo>
                  <a:pt x="67" y="91"/>
                  <a:pt x="67" y="91"/>
                  <a:pt x="67" y="91"/>
                </a:cubicBezTo>
                <a:cubicBezTo>
                  <a:pt x="67" y="93"/>
                  <a:pt x="67" y="93"/>
                  <a:pt x="67" y="93"/>
                </a:cubicBezTo>
                <a:cubicBezTo>
                  <a:pt x="67" y="94"/>
                  <a:pt x="68" y="95"/>
                  <a:pt x="70" y="95"/>
                </a:cubicBezTo>
                <a:cubicBezTo>
                  <a:pt x="71" y="95"/>
                  <a:pt x="72" y="94"/>
                  <a:pt x="72" y="93"/>
                </a:cubicBezTo>
                <a:cubicBezTo>
                  <a:pt x="72" y="91"/>
                  <a:pt x="72" y="91"/>
                  <a:pt x="72" y="91"/>
                </a:cubicBezTo>
                <a:cubicBezTo>
                  <a:pt x="76" y="91"/>
                  <a:pt x="76" y="91"/>
                  <a:pt x="76" y="91"/>
                </a:cubicBezTo>
                <a:cubicBezTo>
                  <a:pt x="78" y="91"/>
                  <a:pt x="80" y="90"/>
                  <a:pt x="81" y="88"/>
                </a:cubicBezTo>
                <a:cubicBezTo>
                  <a:pt x="83" y="87"/>
                  <a:pt x="84" y="85"/>
                  <a:pt x="84" y="83"/>
                </a:cubicBezTo>
                <a:cubicBezTo>
                  <a:pt x="84" y="75"/>
                  <a:pt x="84" y="75"/>
                  <a:pt x="84" y="75"/>
                </a:cubicBezTo>
                <a:cubicBezTo>
                  <a:pt x="84" y="73"/>
                  <a:pt x="83" y="71"/>
                  <a:pt x="81" y="69"/>
                </a:cubicBezTo>
                <a:cubicBezTo>
                  <a:pt x="80" y="68"/>
                  <a:pt x="78" y="67"/>
                  <a:pt x="76" y="67"/>
                </a:cubicBezTo>
                <a:cubicBezTo>
                  <a:pt x="63" y="67"/>
                  <a:pt x="63" y="67"/>
                  <a:pt x="63" y="67"/>
                </a:cubicBezTo>
                <a:cubicBezTo>
                  <a:pt x="63" y="67"/>
                  <a:pt x="62" y="67"/>
                  <a:pt x="62" y="66"/>
                </a:cubicBezTo>
                <a:cubicBezTo>
                  <a:pt x="61" y="66"/>
                  <a:pt x="61" y="66"/>
                  <a:pt x="61" y="66"/>
                </a:cubicBezTo>
                <a:cubicBezTo>
                  <a:pt x="65" y="62"/>
                  <a:pt x="68" y="58"/>
                  <a:pt x="71" y="54"/>
                </a:cubicBezTo>
                <a:cubicBezTo>
                  <a:pt x="76" y="54"/>
                  <a:pt x="76" y="54"/>
                  <a:pt x="76" y="54"/>
                </a:cubicBezTo>
                <a:cubicBezTo>
                  <a:pt x="77" y="54"/>
                  <a:pt x="77" y="54"/>
                  <a:pt x="78" y="54"/>
                </a:cubicBezTo>
                <a:cubicBezTo>
                  <a:pt x="78" y="55"/>
                  <a:pt x="79" y="56"/>
                  <a:pt x="79" y="56"/>
                </a:cubicBezTo>
                <a:cubicBezTo>
                  <a:pt x="79" y="58"/>
                  <a:pt x="80" y="59"/>
                  <a:pt x="81" y="59"/>
                </a:cubicBezTo>
                <a:cubicBezTo>
                  <a:pt x="83" y="59"/>
                  <a:pt x="84" y="58"/>
                  <a:pt x="84" y="56"/>
                </a:cubicBezTo>
                <a:cubicBezTo>
                  <a:pt x="84" y="54"/>
                  <a:pt x="83" y="52"/>
                  <a:pt x="81" y="51"/>
                </a:cubicBezTo>
                <a:cubicBezTo>
                  <a:pt x="80" y="49"/>
                  <a:pt x="78" y="49"/>
                  <a:pt x="76" y="49"/>
                </a:cubicBezTo>
                <a:cubicBezTo>
                  <a:pt x="73" y="49"/>
                  <a:pt x="73" y="49"/>
                  <a:pt x="73" y="49"/>
                </a:cubicBezTo>
                <a:cubicBezTo>
                  <a:pt x="74" y="46"/>
                  <a:pt x="74" y="44"/>
                  <a:pt x="74" y="41"/>
                </a:cubicBezTo>
                <a:cubicBezTo>
                  <a:pt x="77" y="41"/>
                  <a:pt x="79" y="42"/>
                  <a:pt x="81" y="43"/>
                </a:cubicBezTo>
                <a:cubicBezTo>
                  <a:pt x="92" y="47"/>
                  <a:pt x="99" y="58"/>
                  <a:pt x="99" y="70"/>
                </a:cubicBezTo>
                <a:cubicBezTo>
                  <a:pt x="99" y="77"/>
                  <a:pt x="96" y="85"/>
                  <a:pt x="90" y="9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0"/>
          <p:cNvSpPr>
            <a:spLocks noEditPoints="1"/>
          </p:cNvSpPr>
          <p:nvPr/>
        </p:nvSpPr>
        <p:spPr bwMode="auto">
          <a:xfrm>
            <a:off x="1814460" y="3150306"/>
            <a:ext cx="328613" cy="323850"/>
          </a:xfrm>
          <a:custGeom>
            <a:avLst/>
            <a:gdLst>
              <a:gd name="T0" fmla="*/ 0 w 115"/>
              <a:gd name="T1" fmla="*/ 108 h 113"/>
              <a:gd name="T2" fmla="*/ 110 w 115"/>
              <a:gd name="T3" fmla="*/ 104 h 113"/>
              <a:gd name="T4" fmla="*/ 110 w 115"/>
              <a:gd name="T5" fmla="*/ 113 h 113"/>
              <a:gd name="T6" fmla="*/ 5 w 115"/>
              <a:gd name="T7" fmla="*/ 57 h 113"/>
              <a:gd name="T8" fmla="*/ 5 w 115"/>
              <a:gd name="T9" fmla="*/ 57 h 113"/>
              <a:gd name="T10" fmla="*/ 33 w 115"/>
              <a:gd name="T11" fmla="*/ 60 h 113"/>
              <a:gd name="T12" fmla="*/ 33 w 115"/>
              <a:gd name="T13" fmla="*/ 97 h 113"/>
              <a:gd name="T14" fmla="*/ 30 w 115"/>
              <a:gd name="T15" fmla="*/ 99 h 113"/>
              <a:gd name="T16" fmla="*/ 2 w 115"/>
              <a:gd name="T17" fmla="*/ 97 h 113"/>
              <a:gd name="T18" fmla="*/ 2 w 115"/>
              <a:gd name="T19" fmla="*/ 60 h 113"/>
              <a:gd name="T20" fmla="*/ 27 w 115"/>
              <a:gd name="T21" fmla="*/ 62 h 113"/>
              <a:gd name="T22" fmla="*/ 7 w 115"/>
              <a:gd name="T23" fmla="*/ 62 h 113"/>
              <a:gd name="T24" fmla="*/ 27 w 115"/>
              <a:gd name="T25" fmla="*/ 94 h 113"/>
              <a:gd name="T26" fmla="*/ 85 w 115"/>
              <a:gd name="T27" fmla="*/ 23 h 113"/>
              <a:gd name="T28" fmla="*/ 85 w 115"/>
              <a:gd name="T29" fmla="*/ 23 h 113"/>
              <a:gd name="T30" fmla="*/ 113 w 115"/>
              <a:gd name="T31" fmla="*/ 26 h 113"/>
              <a:gd name="T32" fmla="*/ 113 w 115"/>
              <a:gd name="T33" fmla="*/ 97 h 113"/>
              <a:gd name="T34" fmla="*/ 110 w 115"/>
              <a:gd name="T35" fmla="*/ 99 h 113"/>
              <a:gd name="T36" fmla="*/ 82 w 115"/>
              <a:gd name="T37" fmla="*/ 97 h 113"/>
              <a:gd name="T38" fmla="*/ 82 w 115"/>
              <a:gd name="T39" fmla="*/ 26 h 113"/>
              <a:gd name="T40" fmla="*/ 108 w 115"/>
              <a:gd name="T41" fmla="*/ 28 h 113"/>
              <a:gd name="T42" fmla="*/ 88 w 115"/>
              <a:gd name="T43" fmla="*/ 28 h 113"/>
              <a:gd name="T44" fmla="*/ 108 w 115"/>
              <a:gd name="T45" fmla="*/ 94 h 113"/>
              <a:gd name="T46" fmla="*/ 45 w 115"/>
              <a:gd name="T47" fmla="*/ 0 h 113"/>
              <a:gd name="T48" fmla="*/ 45 w 115"/>
              <a:gd name="T49" fmla="*/ 0 h 113"/>
              <a:gd name="T50" fmla="*/ 73 w 115"/>
              <a:gd name="T51" fmla="*/ 3 h 113"/>
              <a:gd name="T52" fmla="*/ 73 w 115"/>
              <a:gd name="T53" fmla="*/ 97 h 113"/>
              <a:gd name="T54" fmla="*/ 70 w 115"/>
              <a:gd name="T55" fmla="*/ 99 h 113"/>
              <a:gd name="T56" fmla="*/ 42 w 115"/>
              <a:gd name="T57" fmla="*/ 97 h 113"/>
              <a:gd name="T58" fmla="*/ 42 w 115"/>
              <a:gd name="T59" fmla="*/ 3 h 113"/>
              <a:gd name="T60" fmla="*/ 68 w 115"/>
              <a:gd name="T61" fmla="*/ 5 h 113"/>
              <a:gd name="T62" fmla="*/ 47 w 115"/>
              <a:gd name="T63" fmla="*/ 5 h 113"/>
              <a:gd name="T64" fmla="*/ 68 w 115"/>
              <a:gd name="T65" fmla="*/ 9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13">
                <a:moveTo>
                  <a:pt x="5" y="113"/>
                </a:moveTo>
                <a:cubicBezTo>
                  <a:pt x="2" y="113"/>
                  <a:pt x="0" y="111"/>
                  <a:pt x="0" y="108"/>
                </a:cubicBezTo>
                <a:cubicBezTo>
                  <a:pt x="0" y="106"/>
                  <a:pt x="2" y="104"/>
                  <a:pt x="5" y="104"/>
                </a:cubicBezTo>
                <a:cubicBezTo>
                  <a:pt x="110" y="104"/>
                  <a:pt x="110" y="104"/>
                  <a:pt x="110" y="104"/>
                </a:cubicBezTo>
                <a:cubicBezTo>
                  <a:pt x="113" y="104"/>
                  <a:pt x="115" y="106"/>
                  <a:pt x="115" y="108"/>
                </a:cubicBezTo>
                <a:cubicBezTo>
                  <a:pt x="115" y="111"/>
                  <a:pt x="113" y="113"/>
                  <a:pt x="110" y="113"/>
                </a:cubicBezTo>
                <a:cubicBezTo>
                  <a:pt x="5" y="113"/>
                  <a:pt x="5" y="113"/>
                  <a:pt x="5" y="113"/>
                </a:cubicBezTo>
                <a:close/>
                <a:moveTo>
                  <a:pt x="5" y="57"/>
                </a:moveTo>
                <a:cubicBezTo>
                  <a:pt x="5" y="57"/>
                  <a:pt x="5" y="57"/>
                  <a:pt x="5" y="57"/>
                </a:cubicBezTo>
                <a:cubicBezTo>
                  <a:pt x="5" y="57"/>
                  <a:pt x="5" y="57"/>
                  <a:pt x="5" y="57"/>
                </a:cubicBezTo>
                <a:cubicBezTo>
                  <a:pt x="30" y="57"/>
                  <a:pt x="30" y="57"/>
                  <a:pt x="30" y="57"/>
                </a:cubicBezTo>
                <a:cubicBezTo>
                  <a:pt x="32" y="57"/>
                  <a:pt x="33" y="58"/>
                  <a:pt x="33" y="60"/>
                </a:cubicBezTo>
                <a:cubicBezTo>
                  <a:pt x="33" y="60"/>
                  <a:pt x="33" y="60"/>
                  <a:pt x="33" y="60"/>
                </a:cubicBezTo>
                <a:cubicBezTo>
                  <a:pt x="33" y="97"/>
                  <a:pt x="33" y="97"/>
                  <a:pt x="33" y="97"/>
                </a:cubicBezTo>
                <a:cubicBezTo>
                  <a:pt x="33" y="98"/>
                  <a:pt x="32" y="99"/>
                  <a:pt x="30" y="99"/>
                </a:cubicBezTo>
                <a:cubicBezTo>
                  <a:pt x="30" y="99"/>
                  <a:pt x="30" y="99"/>
                  <a:pt x="30" y="99"/>
                </a:cubicBezTo>
                <a:cubicBezTo>
                  <a:pt x="5" y="99"/>
                  <a:pt x="5" y="99"/>
                  <a:pt x="5" y="99"/>
                </a:cubicBezTo>
                <a:cubicBezTo>
                  <a:pt x="3" y="99"/>
                  <a:pt x="2" y="98"/>
                  <a:pt x="2" y="97"/>
                </a:cubicBezTo>
                <a:cubicBezTo>
                  <a:pt x="2" y="97"/>
                  <a:pt x="2" y="97"/>
                  <a:pt x="2" y="97"/>
                </a:cubicBezTo>
                <a:cubicBezTo>
                  <a:pt x="2" y="60"/>
                  <a:pt x="2" y="60"/>
                  <a:pt x="2" y="60"/>
                </a:cubicBezTo>
                <a:cubicBezTo>
                  <a:pt x="2" y="58"/>
                  <a:pt x="3" y="57"/>
                  <a:pt x="5" y="57"/>
                </a:cubicBezTo>
                <a:close/>
                <a:moveTo>
                  <a:pt x="27" y="62"/>
                </a:moveTo>
                <a:cubicBezTo>
                  <a:pt x="27" y="62"/>
                  <a:pt x="27" y="62"/>
                  <a:pt x="27" y="62"/>
                </a:cubicBezTo>
                <a:cubicBezTo>
                  <a:pt x="7" y="62"/>
                  <a:pt x="7" y="62"/>
                  <a:pt x="7" y="62"/>
                </a:cubicBezTo>
                <a:cubicBezTo>
                  <a:pt x="7" y="94"/>
                  <a:pt x="7" y="94"/>
                  <a:pt x="7" y="94"/>
                </a:cubicBezTo>
                <a:cubicBezTo>
                  <a:pt x="27" y="94"/>
                  <a:pt x="27" y="94"/>
                  <a:pt x="27" y="94"/>
                </a:cubicBezTo>
                <a:cubicBezTo>
                  <a:pt x="27" y="62"/>
                  <a:pt x="27" y="62"/>
                  <a:pt x="27" y="62"/>
                </a:cubicBezTo>
                <a:close/>
                <a:moveTo>
                  <a:pt x="85" y="23"/>
                </a:moveTo>
                <a:cubicBezTo>
                  <a:pt x="85" y="23"/>
                  <a:pt x="85" y="23"/>
                  <a:pt x="85" y="23"/>
                </a:cubicBezTo>
                <a:cubicBezTo>
                  <a:pt x="85" y="23"/>
                  <a:pt x="85" y="23"/>
                  <a:pt x="85" y="23"/>
                </a:cubicBezTo>
                <a:cubicBezTo>
                  <a:pt x="110" y="23"/>
                  <a:pt x="110" y="23"/>
                  <a:pt x="110" y="23"/>
                </a:cubicBezTo>
                <a:cubicBezTo>
                  <a:pt x="112" y="23"/>
                  <a:pt x="113" y="24"/>
                  <a:pt x="113" y="26"/>
                </a:cubicBezTo>
                <a:cubicBezTo>
                  <a:pt x="113" y="26"/>
                  <a:pt x="113" y="26"/>
                  <a:pt x="113" y="26"/>
                </a:cubicBezTo>
                <a:cubicBezTo>
                  <a:pt x="113" y="97"/>
                  <a:pt x="113" y="97"/>
                  <a:pt x="113" y="97"/>
                </a:cubicBezTo>
                <a:cubicBezTo>
                  <a:pt x="113" y="98"/>
                  <a:pt x="112" y="99"/>
                  <a:pt x="110" y="99"/>
                </a:cubicBezTo>
                <a:cubicBezTo>
                  <a:pt x="110" y="99"/>
                  <a:pt x="110" y="99"/>
                  <a:pt x="110" y="99"/>
                </a:cubicBezTo>
                <a:cubicBezTo>
                  <a:pt x="85" y="99"/>
                  <a:pt x="85" y="99"/>
                  <a:pt x="85" y="99"/>
                </a:cubicBezTo>
                <a:cubicBezTo>
                  <a:pt x="84" y="99"/>
                  <a:pt x="82" y="98"/>
                  <a:pt x="82" y="97"/>
                </a:cubicBezTo>
                <a:cubicBezTo>
                  <a:pt x="82" y="97"/>
                  <a:pt x="82" y="97"/>
                  <a:pt x="82" y="97"/>
                </a:cubicBezTo>
                <a:cubicBezTo>
                  <a:pt x="82" y="26"/>
                  <a:pt x="82" y="26"/>
                  <a:pt x="82" y="26"/>
                </a:cubicBezTo>
                <a:cubicBezTo>
                  <a:pt x="82" y="24"/>
                  <a:pt x="84" y="23"/>
                  <a:pt x="85" y="23"/>
                </a:cubicBezTo>
                <a:close/>
                <a:moveTo>
                  <a:pt x="108" y="28"/>
                </a:moveTo>
                <a:cubicBezTo>
                  <a:pt x="108" y="28"/>
                  <a:pt x="108" y="28"/>
                  <a:pt x="108" y="28"/>
                </a:cubicBezTo>
                <a:cubicBezTo>
                  <a:pt x="88" y="28"/>
                  <a:pt x="88" y="28"/>
                  <a:pt x="88" y="28"/>
                </a:cubicBezTo>
                <a:cubicBezTo>
                  <a:pt x="88" y="94"/>
                  <a:pt x="88" y="94"/>
                  <a:pt x="88" y="94"/>
                </a:cubicBezTo>
                <a:cubicBezTo>
                  <a:pt x="108" y="94"/>
                  <a:pt x="108" y="94"/>
                  <a:pt x="108" y="94"/>
                </a:cubicBezTo>
                <a:cubicBezTo>
                  <a:pt x="108" y="28"/>
                  <a:pt x="108" y="28"/>
                  <a:pt x="108" y="28"/>
                </a:cubicBezTo>
                <a:close/>
                <a:moveTo>
                  <a:pt x="45" y="0"/>
                </a:moveTo>
                <a:cubicBezTo>
                  <a:pt x="45" y="0"/>
                  <a:pt x="45" y="0"/>
                  <a:pt x="45" y="0"/>
                </a:cubicBezTo>
                <a:cubicBezTo>
                  <a:pt x="45" y="0"/>
                  <a:pt x="45" y="0"/>
                  <a:pt x="45" y="0"/>
                </a:cubicBezTo>
                <a:cubicBezTo>
                  <a:pt x="70" y="0"/>
                  <a:pt x="70" y="0"/>
                  <a:pt x="70" y="0"/>
                </a:cubicBezTo>
                <a:cubicBezTo>
                  <a:pt x="72" y="0"/>
                  <a:pt x="73" y="1"/>
                  <a:pt x="73" y="3"/>
                </a:cubicBezTo>
                <a:cubicBezTo>
                  <a:pt x="73" y="3"/>
                  <a:pt x="73" y="3"/>
                  <a:pt x="73" y="3"/>
                </a:cubicBezTo>
                <a:cubicBezTo>
                  <a:pt x="73" y="97"/>
                  <a:pt x="73" y="97"/>
                  <a:pt x="73" y="97"/>
                </a:cubicBezTo>
                <a:cubicBezTo>
                  <a:pt x="73" y="98"/>
                  <a:pt x="72" y="99"/>
                  <a:pt x="70" y="99"/>
                </a:cubicBezTo>
                <a:cubicBezTo>
                  <a:pt x="70" y="99"/>
                  <a:pt x="70" y="99"/>
                  <a:pt x="70" y="99"/>
                </a:cubicBezTo>
                <a:cubicBezTo>
                  <a:pt x="45" y="99"/>
                  <a:pt x="45" y="99"/>
                  <a:pt x="45" y="99"/>
                </a:cubicBezTo>
                <a:cubicBezTo>
                  <a:pt x="43" y="99"/>
                  <a:pt x="42" y="98"/>
                  <a:pt x="42" y="97"/>
                </a:cubicBezTo>
                <a:cubicBezTo>
                  <a:pt x="42" y="97"/>
                  <a:pt x="42" y="97"/>
                  <a:pt x="42" y="97"/>
                </a:cubicBezTo>
                <a:cubicBezTo>
                  <a:pt x="42" y="3"/>
                  <a:pt x="42" y="3"/>
                  <a:pt x="42" y="3"/>
                </a:cubicBezTo>
                <a:cubicBezTo>
                  <a:pt x="42" y="1"/>
                  <a:pt x="43" y="0"/>
                  <a:pt x="45" y="0"/>
                </a:cubicBezTo>
                <a:close/>
                <a:moveTo>
                  <a:pt x="68" y="5"/>
                </a:moveTo>
                <a:cubicBezTo>
                  <a:pt x="68" y="5"/>
                  <a:pt x="68" y="5"/>
                  <a:pt x="68" y="5"/>
                </a:cubicBezTo>
                <a:cubicBezTo>
                  <a:pt x="47" y="5"/>
                  <a:pt x="47" y="5"/>
                  <a:pt x="47" y="5"/>
                </a:cubicBezTo>
                <a:cubicBezTo>
                  <a:pt x="47" y="94"/>
                  <a:pt x="47" y="94"/>
                  <a:pt x="47" y="94"/>
                </a:cubicBezTo>
                <a:cubicBezTo>
                  <a:pt x="68" y="94"/>
                  <a:pt x="68" y="94"/>
                  <a:pt x="68" y="94"/>
                </a:cubicBezTo>
                <a:cubicBezTo>
                  <a:pt x="68" y="5"/>
                  <a:pt x="68" y="5"/>
                  <a:pt x="68" y="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4"/>
          <p:cNvSpPr>
            <a:spLocks noEditPoints="1"/>
          </p:cNvSpPr>
          <p:nvPr/>
        </p:nvSpPr>
        <p:spPr bwMode="auto">
          <a:xfrm>
            <a:off x="6720962" y="3140429"/>
            <a:ext cx="323850" cy="327025"/>
          </a:xfrm>
          <a:custGeom>
            <a:avLst/>
            <a:gdLst>
              <a:gd name="T0" fmla="*/ 97 w 113"/>
              <a:gd name="T1" fmla="*/ 48 h 114"/>
              <a:gd name="T2" fmla="*/ 97 w 113"/>
              <a:gd name="T3" fmla="*/ 42 h 114"/>
              <a:gd name="T4" fmla="*/ 80 w 113"/>
              <a:gd name="T5" fmla="*/ 45 h 114"/>
              <a:gd name="T6" fmla="*/ 16 w 113"/>
              <a:gd name="T7" fmla="*/ 69 h 114"/>
              <a:gd name="T8" fmla="*/ 30 w 113"/>
              <a:gd name="T9" fmla="*/ 69 h 114"/>
              <a:gd name="T10" fmla="*/ 30 w 113"/>
              <a:gd name="T11" fmla="*/ 63 h 114"/>
              <a:gd name="T12" fmla="*/ 13 w 113"/>
              <a:gd name="T13" fmla="*/ 66 h 114"/>
              <a:gd name="T14" fmla="*/ 83 w 113"/>
              <a:gd name="T15" fmla="*/ 69 h 114"/>
              <a:gd name="T16" fmla="*/ 97 w 113"/>
              <a:gd name="T17" fmla="*/ 69 h 114"/>
              <a:gd name="T18" fmla="*/ 97 w 113"/>
              <a:gd name="T19" fmla="*/ 63 h 114"/>
              <a:gd name="T20" fmla="*/ 80 w 113"/>
              <a:gd name="T21" fmla="*/ 66 h 114"/>
              <a:gd name="T22" fmla="*/ 83 w 113"/>
              <a:gd name="T23" fmla="*/ 27 h 114"/>
              <a:gd name="T24" fmla="*/ 97 w 113"/>
              <a:gd name="T25" fmla="*/ 27 h 114"/>
              <a:gd name="T26" fmla="*/ 97 w 113"/>
              <a:gd name="T27" fmla="*/ 21 h 114"/>
              <a:gd name="T28" fmla="*/ 80 w 113"/>
              <a:gd name="T29" fmla="*/ 24 h 114"/>
              <a:gd name="T30" fmla="*/ 55 w 113"/>
              <a:gd name="T31" fmla="*/ 27 h 114"/>
              <a:gd name="T32" fmla="*/ 70 w 113"/>
              <a:gd name="T33" fmla="*/ 27 h 114"/>
              <a:gd name="T34" fmla="*/ 70 w 113"/>
              <a:gd name="T35" fmla="*/ 21 h 114"/>
              <a:gd name="T36" fmla="*/ 53 w 113"/>
              <a:gd name="T37" fmla="*/ 24 h 114"/>
              <a:gd name="T38" fmla="*/ 108 w 113"/>
              <a:gd name="T39" fmla="*/ 0 h 114"/>
              <a:gd name="T40" fmla="*/ 44 w 113"/>
              <a:gd name="T41" fmla="*/ 0 h 114"/>
              <a:gd name="T42" fmla="*/ 40 w 113"/>
              <a:gd name="T43" fmla="*/ 43 h 114"/>
              <a:gd name="T44" fmla="*/ 0 w 113"/>
              <a:gd name="T45" fmla="*/ 47 h 114"/>
              <a:gd name="T46" fmla="*/ 4 w 113"/>
              <a:gd name="T47" fmla="*/ 114 h 114"/>
              <a:gd name="T48" fmla="*/ 113 w 113"/>
              <a:gd name="T49" fmla="*/ 110 h 114"/>
              <a:gd name="T50" fmla="*/ 108 w 113"/>
              <a:gd name="T51" fmla="*/ 0 h 114"/>
              <a:gd name="T52" fmla="*/ 40 w 113"/>
              <a:gd name="T53" fmla="*/ 106 h 114"/>
              <a:gd name="T54" fmla="*/ 9 w 113"/>
              <a:gd name="T55" fmla="*/ 52 h 114"/>
              <a:gd name="T56" fmla="*/ 40 w 113"/>
              <a:gd name="T57" fmla="*/ 106 h 114"/>
              <a:gd name="T58" fmla="*/ 104 w 113"/>
              <a:gd name="T59" fmla="*/ 106 h 114"/>
              <a:gd name="T60" fmla="*/ 48 w 113"/>
              <a:gd name="T61" fmla="*/ 9 h 114"/>
              <a:gd name="T62" fmla="*/ 104 w 113"/>
              <a:gd name="T63" fmla="*/ 106 h 114"/>
              <a:gd name="T64" fmla="*/ 55 w 113"/>
              <a:gd name="T65" fmla="*/ 90 h 114"/>
              <a:gd name="T66" fmla="*/ 72 w 113"/>
              <a:gd name="T67" fmla="*/ 87 h 114"/>
              <a:gd name="T68" fmla="*/ 55 w 113"/>
              <a:gd name="T69" fmla="*/ 84 h 114"/>
              <a:gd name="T70" fmla="*/ 55 w 113"/>
              <a:gd name="T71" fmla="*/ 90 h 114"/>
              <a:gd name="T72" fmla="*/ 83 w 113"/>
              <a:gd name="T73" fmla="*/ 90 h 114"/>
              <a:gd name="T74" fmla="*/ 100 w 113"/>
              <a:gd name="T75" fmla="*/ 87 h 114"/>
              <a:gd name="T76" fmla="*/ 83 w 113"/>
              <a:gd name="T77" fmla="*/ 84 h 114"/>
              <a:gd name="T78" fmla="*/ 83 w 113"/>
              <a:gd name="T79" fmla="*/ 90 h 114"/>
              <a:gd name="T80" fmla="*/ 55 w 113"/>
              <a:gd name="T81" fmla="*/ 69 h 114"/>
              <a:gd name="T82" fmla="*/ 72 w 113"/>
              <a:gd name="T83" fmla="*/ 66 h 114"/>
              <a:gd name="T84" fmla="*/ 55 w 113"/>
              <a:gd name="T85" fmla="*/ 63 h 114"/>
              <a:gd name="T86" fmla="*/ 55 w 113"/>
              <a:gd name="T87" fmla="*/ 69 h 114"/>
              <a:gd name="T88" fmla="*/ 55 w 113"/>
              <a:gd name="T89" fmla="*/ 48 h 114"/>
              <a:gd name="T90" fmla="*/ 72 w 113"/>
              <a:gd name="T91" fmla="*/ 45 h 114"/>
              <a:gd name="T92" fmla="*/ 55 w 113"/>
              <a:gd name="T93" fmla="*/ 42 h 114"/>
              <a:gd name="T94" fmla="*/ 55 w 113"/>
              <a:gd name="T95" fmla="*/ 48 h 114"/>
              <a:gd name="T96" fmla="*/ 16 w 113"/>
              <a:gd name="T97" fmla="*/ 90 h 114"/>
              <a:gd name="T98" fmla="*/ 33 w 113"/>
              <a:gd name="T99" fmla="*/ 87 h 114"/>
              <a:gd name="T100" fmla="*/ 16 w 113"/>
              <a:gd name="T101" fmla="*/ 84 h 114"/>
              <a:gd name="T102" fmla="*/ 16 w 113"/>
              <a:gd name="T103" fmla="*/ 9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 h="114">
                <a:moveTo>
                  <a:pt x="83" y="48"/>
                </a:moveTo>
                <a:cubicBezTo>
                  <a:pt x="97" y="48"/>
                  <a:pt x="97" y="48"/>
                  <a:pt x="97" y="48"/>
                </a:cubicBezTo>
                <a:cubicBezTo>
                  <a:pt x="99" y="48"/>
                  <a:pt x="100" y="47"/>
                  <a:pt x="100" y="45"/>
                </a:cubicBezTo>
                <a:cubicBezTo>
                  <a:pt x="100" y="44"/>
                  <a:pt x="99" y="42"/>
                  <a:pt x="97" y="42"/>
                </a:cubicBezTo>
                <a:cubicBezTo>
                  <a:pt x="83" y="42"/>
                  <a:pt x="83" y="42"/>
                  <a:pt x="83" y="42"/>
                </a:cubicBezTo>
                <a:cubicBezTo>
                  <a:pt x="81" y="42"/>
                  <a:pt x="80" y="44"/>
                  <a:pt x="80" y="45"/>
                </a:cubicBezTo>
                <a:cubicBezTo>
                  <a:pt x="80" y="47"/>
                  <a:pt x="81" y="48"/>
                  <a:pt x="83" y="48"/>
                </a:cubicBezTo>
                <a:close/>
                <a:moveTo>
                  <a:pt x="16" y="69"/>
                </a:moveTo>
                <a:cubicBezTo>
                  <a:pt x="16" y="69"/>
                  <a:pt x="16" y="69"/>
                  <a:pt x="16" y="69"/>
                </a:cubicBezTo>
                <a:cubicBezTo>
                  <a:pt x="30" y="69"/>
                  <a:pt x="30" y="69"/>
                  <a:pt x="30" y="69"/>
                </a:cubicBezTo>
                <a:cubicBezTo>
                  <a:pt x="32" y="69"/>
                  <a:pt x="33" y="68"/>
                  <a:pt x="33" y="66"/>
                </a:cubicBezTo>
                <a:cubicBezTo>
                  <a:pt x="33" y="65"/>
                  <a:pt x="32" y="63"/>
                  <a:pt x="30" y="63"/>
                </a:cubicBezTo>
                <a:cubicBezTo>
                  <a:pt x="16" y="63"/>
                  <a:pt x="16" y="63"/>
                  <a:pt x="16" y="63"/>
                </a:cubicBezTo>
                <a:cubicBezTo>
                  <a:pt x="14" y="63"/>
                  <a:pt x="13" y="65"/>
                  <a:pt x="13" y="66"/>
                </a:cubicBezTo>
                <a:cubicBezTo>
                  <a:pt x="13" y="68"/>
                  <a:pt x="14" y="69"/>
                  <a:pt x="16" y="69"/>
                </a:cubicBezTo>
                <a:close/>
                <a:moveTo>
                  <a:pt x="83" y="69"/>
                </a:moveTo>
                <a:cubicBezTo>
                  <a:pt x="83" y="69"/>
                  <a:pt x="83" y="69"/>
                  <a:pt x="83" y="69"/>
                </a:cubicBezTo>
                <a:cubicBezTo>
                  <a:pt x="97" y="69"/>
                  <a:pt x="97" y="69"/>
                  <a:pt x="97" y="69"/>
                </a:cubicBezTo>
                <a:cubicBezTo>
                  <a:pt x="99" y="69"/>
                  <a:pt x="100" y="68"/>
                  <a:pt x="100" y="66"/>
                </a:cubicBezTo>
                <a:cubicBezTo>
                  <a:pt x="100" y="65"/>
                  <a:pt x="99" y="63"/>
                  <a:pt x="97" y="63"/>
                </a:cubicBezTo>
                <a:cubicBezTo>
                  <a:pt x="83" y="63"/>
                  <a:pt x="83" y="63"/>
                  <a:pt x="83" y="63"/>
                </a:cubicBezTo>
                <a:cubicBezTo>
                  <a:pt x="81" y="63"/>
                  <a:pt x="80" y="65"/>
                  <a:pt x="80" y="66"/>
                </a:cubicBezTo>
                <a:cubicBezTo>
                  <a:pt x="80" y="68"/>
                  <a:pt x="81" y="69"/>
                  <a:pt x="83" y="69"/>
                </a:cubicBezTo>
                <a:close/>
                <a:moveTo>
                  <a:pt x="83" y="27"/>
                </a:moveTo>
                <a:cubicBezTo>
                  <a:pt x="83" y="27"/>
                  <a:pt x="83" y="27"/>
                  <a:pt x="83" y="27"/>
                </a:cubicBezTo>
                <a:cubicBezTo>
                  <a:pt x="97" y="27"/>
                  <a:pt x="97" y="27"/>
                  <a:pt x="97" y="27"/>
                </a:cubicBezTo>
                <a:cubicBezTo>
                  <a:pt x="99" y="27"/>
                  <a:pt x="100" y="25"/>
                  <a:pt x="100" y="24"/>
                </a:cubicBezTo>
                <a:cubicBezTo>
                  <a:pt x="100" y="23"/>
                  <a:pt x="99" y="21"/>
                  <a:pt x="97" y="21"/>
                </a:cubicBezTo>
                <a:cubicBezTo>
                  <a:pt x="83" y="21"/>
                  <a:pt x="83" y="21"/>
                  <a:pt x="83" y="21"/>
                </a:cubicBezTo>
                <a:cubicBezTo>
                  <a:pt x="81" y="21"/>
                  <a:pt x="80" y="23"/>
                  <a:pt x="80" y="24"/>
                </a:cubicBezTo>
                <a:cubicBezTo>
                  <a:pt x="80" y="25"/>
                  <a:pt x="81" y="27"/>
                  <a:pt x="83" y="27"/>
                </a:cubicBezTo>
                <a:close/>
                <a:moveTo>
                  <a:pt x="55" y="27"/>
                </a:moveTo>
                <a:cubicBezTo>
                  <a:pt x="55" y="27"/>
                  <a:pt x="55" y="27"/>
                  <a:pt x="55" y="27"/>
                </a:cubicBezTo>
                <a:cubicBezTo>
                  <a:pt x="70" y="27"/>
                  <a:pt x="70" y="27"/>
                  <a:pt x="70" y="27"/>
                </a:cubicBezTo>
                <a:cubicBezTo>
                  <a:pt x="71" y="27"/>
                  <a:pt x="72" y="25"/>
                  <a:pt x="72" y="24"/>
                </a:cubicBezTo>
                <a:cubicBezTo>
                  <a:pt x="72" y="23"/>
                  <a:pt x="71" y="21"/>
                  <a:pt x="70" y="21"/>
                </a:cubicBezTo>
                <a:cubicBezTo>
                  <a:pt x="55" y="21"/>
                  <a:pt x="55" y="21"/>
                  <a:pt x="55" y="21"/>
                </a:cubicBezTo>
                <a:cubicBezTo>
                  <a:pt x="54" y="21"/>
                  <a:pt x="53" y="23"/>
                  <a:pt x="53" y="24"/>
                </a:cubicBezTo>
                <a:cubicBezTo>
                  <a:pt x="53" y="25"/>
                  <a:pt x="54" y="27"/>
                  <a:pt x="55" y="27"/>
                </a:cubicBezTo>
                <a:close/>
                <a:moveTo>
                  <a:pt x="108" y="0"/>
                </a:moveTo>
                <a:cubicBezTo>
                  <a:pt x="108" y="0"/>
                  <a:pt x="108" y="0"/>
                  <a:pt x="108" y="0"/>
                </a:cubicBezTo>
                <a:cubicBezTo>
                  <a:pt x="44" y="0"/>
                  <a:pt x="44" y="0"/>
                  <a:pt x="44" y="0"/>
                </a:cubicBezTo>
                <a:cubicBezTo>
                  <a:pt x="42" y="0"/>
                  <a:pt x="40" y="2"/>
                  <a:pt x="40" y="4"/>
                </a:cubicBezTo>
                <a:cubicBezTo>
                  <a:pt x="40" y="43"/>
                  <a:pt x="40" y="43"/>
                  <a:pt x="40" y="43"/>
                </a:cubicBezTo>
                <a:cubicBezTo>
                  <a:pt x="4" y="43"/>
                  <a:pt x="4" y="43"/>
                  <a:pt x="4" y="43"/>
                </a:cubicBezTo>
                <a:cubicBezTo>
                  <a:pt x="2" y="43"/>
                  <a:pt x="0" y="45"/>
                  <a:pt x="0" y="47"/>
                </a:cubicBezTo>
                <a:cubicBezTo>
                  <a:pt x="0" y="110"/>
                  <a:pt x="0" y="110"/>
                  <a:pt x="0" y="110"/>
                </a:cubicBezTo>
                <a:cubicBezTo>
                  <a:pt x="0" y="112"/>
                  <a:pt x="2" y="114"/>
                  <a:pt x="4" y="114"/>
                </a:cubicBezTo>
                <a:cubicBezTo>
                  <a:pt x="108" y="114"/>
                  <a:pt x="108" y="114"/>
                  <a:pt x="108" y="114"/>
                </a:cubicBezTo>
                <a:cubicBezTo>
                  <a:pt x="111" y="114"/>
                  <a:pt x="113" y="112"/>
                  <a:pt x="113" y="110"/>
                </a:cubicBezTo>
                <a:cubicBezTo>
                  <a:pt x="113" y="4"/>
                  <a:pt x="113" y="4"/>
                  <a:pt x="113" y="4"/>
                </a:cubicBezTo>
                <a:cubicBezTo>
                  <a:pt x="113" y="2"/>
                  <a:pt x="111" y="0"/>
                  <a:pt x="108" y="0"/>
                </a:cubicBezTo>
                <a:close/>
                <a:moveTo>
                  <a:pt x="40" y="106"/>
                </a:moveTo>
                <a:cubicBezTo>
                  <a:pt x="40" y="106"/>
                  <a:pt x="40" y="106"/>
                  <a:pt x="40" y="106"/>
                </a:cubicBezTo>
                <a:cubicBezTo>
                  <a:pt x="9" y="106"/>
                  <a:pt x="9" y="106"/>
                  <a:pt x="9" y="106"/>
                </a:cubicBezTo>
                <a:cubicBezTo>
                  <a:pt x="9" y="52"/>
                  <a:pt x="9" y="52"/>
                  <a:pt x="9" y="52"/>
                </a:cubicBezTo>
                <a:cubicBezTo>
                  <a:pt x="40" y="52"/>
                  <a:pt x="40" y="52"/>
                  <a:pt x="40" y="52"/>
                </a:cubicBezTo>
                <a:cubicBezTo>
                  <a:pt x="40" y="106"/>
                  <a:pt x="40" y="106"/>
                  <a:pt x="40" y="106"/>
                </a:cubicBezTo>
                <a:close/>
                <a:moveTo>
                  <a:pt x="104" y="106"/>
                </a:moveTo>
                <a:cubicBezTo>
                  <a:pt x="104" y="106"/>
                  <a:pt x="104" y="106"/>
                  <a:pt x="104" y="106"/>
                </a:cubicBezTo>
                <a:cubicBezTo>
                  <a:pt x="48" y="106"/>
                  <a:pt x="48" y="106"/>
                  <a:pt x="48" y="106"/>
                </a:cubicBezTo>
                <a:cubicBezTo>
                  <a:pt x="48" y="9"/>
                  <a:pt x="48" y="9"/>
                  <a:pt x="48" y="9"/>
                </a:cubicBezTo>
                <a:cubicBezTo>
                  <a:pt x="104" y="9"/>
                  <a:pt x="104" y="9"/>
                  <a:pt x="104" y="9"/>
                </a:cubicBezTo>
                <a:cubicBezTo>
                  <a:pt x="104" y="106"/>
                  <a:pt x="104" y="106"/>
                  <a:pt x="104" y="106"/>
                </a:cubicBezTo>
                <a:close/>
                <a:moveTo>
                  <a:pt x="55" y="90"/>
                </a:moveTo>
                <a:cubicBezTo>
                  <a:pt x="55" y="90"/>
                  <a:pt x="55" y="90"/>
                  <a:pt x="55" y="90"/>
                </a:cubicBezTo>
                <a:cubicBezTo>
                  <a:pt x="70" y="90"/>
                  <a:pt x="70" y="90"/>
                  <a:pt x="70" y="90"/>
                </a:cubicBezTo>
                <a:cubicBezTo>
                  <a:pt x="71" y="90"/>
                  <a:pt x="72" y="89"/>
                  <a:pt x="72" y="87"/>
                </a:cubicBezTo>
                <a:cubicBezTo>
                  <a:pt x="72" y="86"/>
                  <a:pt x="71" y="84"/>
                  <a:pt x="70" y="84"/>
                </a:cubicBezTo>
                <a:cubicBezTo>
                  <a:pt x="55" y="84"/>
                  <a:pt x="55" y="84"/>
                  <a:pt x="55" y="84"/>
                </a:cubicBezTo>
                <a:cubicBezTo>
                  <a:pt x="54" y="84"/>
                  <a:pt x="53" y="86"/>
                  <a:pt x="53" y="87"/>
                </a:cubicBezTo>
                <a:cubicBezTo>
                  <a:pt x="53" y="89"/>
                  <a:pt x="54" y="90"/>
                  <a:pt x="55" y="90"/>
                </a:cubicBezTo>
                <a:close/>
                <a:moveTo>
                  <a:pt x="83" y="90"/>
                </a:moveTo>
                <a:cubicBezTo>
                  <a:pt x="83" y="90"/>
                  <a:pt x="83" y="90"/>
                  <a:pt x="83" y="90"/>
                </a:cubicBezTo>
                <a:cubicBezTo>
                  <a:pt x="97" y="90"/>
                  <a:pt x="97" y="90"/>
                  <a:pt x="97" y="90"/>
                </a:cubicBezTo>
                <a:cubicBezTo>
                  <a:pt x="99" y="90"/>
                  <a:pt x="100" y="89"/>
                  <a:pt x="100" y="87"/>
                </a:cubicBezTo>
                <a:cubicBezTo>
                  <a:pt x="100" y="86"/>
                  <a:pt x="99" y="84"/>
                  <a:pt x="97" y="84"/>
                </a:cubicBezTo>
                <a:cubicBezTo>
                  <a:pt x="83" y="84"/>
                  <a:pt x="83" y="84"/>
                  <a:pt x="83" y="84"/>
                </a:cubicBezTo>
                <a:cubicBezTo>
                  <a:pt x="81" y="84"/>
                  <a:pt x="80" y="86"/>
                  <a:pt x="80" y="87"/>
                </a:cubicBezTo>
                <a:cubicBezTo>
                  <a:pt x="80" y="89"/>
                  <a:pt x="81" y="90"/>
                  <a:pt x="83" y="90"/>
                </a:cubicBezTo>
                <a:close/>
                <a:moveTo>
                  <a:pt x="55" y="69"/>
                </a:moveTo>
                <a:cubicBezTo>
                  <a:pt x="55" y="69"/>
                  <a:pt x="55" y="69"/>
                  <a:pt x="55" y="69"/>
                </a:cubicBezTo>
                <a:cubicBezTo>
                  <a:pt x="70" y="69"/>
                  <a:pt x="70" y="69"/>
                  <a:pt x="70" y="69"/>
                </a:cubicBezTo>
                <a:cubicBezTo>
                  <a:pt x="71" y="69"/>
                  <a:pt x="72" y="68"/>
                  <a:pt x="72" y="66"/>
                </a:cubicBezTo>
                <a:cubicBezTo>
                  <a:pt x="72" y="65"/>
                  <a:pt x="71" y="63"/>
                  <a:pt x="70" y="63"/>
                </a:cubicBezTo>
                <a:cubicBezTo>
                  <a:pt x="55" y="63"/>
                  <a:pt x="55" y="63"/>
                  <a:pt x="55" y="63"/>
                </a:cubicBezTo>
                <a:cubicBezTo>
                  <a:pt x="54" y="63"/>
                  <a:pt x="53" y="65"/>
                  <a:pt x="53" y="66"/>
                </a:cubicBezTo>
                <a:cubicBezTo>
                  <a:pt x="53" y="68"/>
                  <a:pt x="54" y="69"/>
                  <a:pt x="55" y="69"/>
                </a:cubicBezTo>
                <a:close/>
                <a:moveTo>
                  <a:pt x="55" y="48"/>
                </a:moveTo>
                <a:cubicBezTo>
                  <a:pt x="55" y="48"/>
                  <a:pt x="55" y="48"/>
                  <a:pt x="55" y="48"/>
                </a:cubicBezTo>
                <a:cubicBezTo>
                  <a:pt x="70" y="48"/>
                  <a:pt x="70" y="48"/>
                  <a:pt x="70" y="48"/>
                </a:cubicBezTo>
                <a:cubicBezTo>
                  <a:pt x="71" y="48"/>
                  <a:pt x="72" y="47"/>
                  <a:pt x="72" y="45"/>
                </a:cubicBezTo>
                <a:cubicBezTo>
                  <a:pt x="72" y="44"/>
                  <a:pt x="71" y="42"/>
                  <a:pt x="70" y="42"/>
                </a:cubicBezTo>
                <a:cubicBezTo>
                  <a:pt x="55" y="42"/>
                  <a:pt x="55" y="42"/>
                  <a:pt x="55" y="42"/>
                </a:cubicBezTo>
                <a:cubicBezTo>
                  <a:pt x="54" y="42"/>
                  <a:pt x="53" y="44"/>
                  <a:pt x="53" y="45"/>
                </a:cubicBezTo>
                <a:cubicBezTo>
                  <a:pt x="53" y="47"/>
                  <a:pt x="54" y="48"/>
                  <a:pt x="55" y="48"/>
                </a:cubicBezTo>
                <a:close/>
                <a:moveTo>
                  <a:pt x="16" y="90"/>
                </a:moveTo>
                <a:cubicBezTo>
                  <a:pt x="16" y="90"/>
                  <a:pt x="16" y="90"/>
                  <a:pt x="16" y="90"/>
                </a:cubicBezTo>
                <a:cubicBezTo>
                  <a:pt x="30" y="90"/>
                  <a:pt x="30" y="90"/>
                  <a:pt x="30" y="90"/>
                </a:cubicBezTo>
                <a:cubicBezTo>
                  <a:pt x="32" y="90"/>
                  <a:pt x="33" y="89"/>
                  <a:pt x="33" y="87"/>
                </a:cubicBezTo>
                <a:cubicBezTo>
                  <a:pt x="33" y="86"/>
                  <a:pt x="32" y="84"/>
                  <a:pt x="30" y="84"/>
                </a:cubicBezTo>
                <a:cubicBezTo>
                  <a:pt x="16" y="84"/>
                  <a:pt x="16" y="84"/>
                  <a:pt x="16" y="84"/>
                </a:cubicBezTo>
                <a:cubicBezTo>
                  <a:pt x="14" y="84"/>
                  <a:pt x="13" y="86"/>
                  <a:pt x="13" y="87"/>
                </a:cubicBezTo>
                <a:cubicBezTo>
                  <a:pt x="13" y="89"/>
                  <a:pt x="14" y="90"/>
                  <a:pt x="16" y="9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53066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116632"/>
            <a:ext cx="2520280" cy="720080"/>
          </a:xfrm>
        </p:spPr>
        <p:txBody>
          <a:bodyPr/>
          <a:lstStyle/>
          <a:p>
            <a:r>
              <a:rPr kumimoji="1" lang="zh-CN" altLang="en-US" sz="3200" dirty="0" smtClean="0">
                <a:latin typeface="微软雅黑" panose="020B0503020204020204" pitchFamily="34" charset="-122"/>
                <a:ea typeface="微软雅黑" panose="020B0503020204020204" pitchFamily="34" charset="-122"/>
              </a:rPr>
              <a:t>转型调查</a:t>
            </a:r>
            <a:endParaRPr kumimoji="1"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914400" y="1001204"/>
            <a:ext cx="7702699" cy="432048"/>
          </a:xfrm>
        </p:spPr>
        <p:txBody>
          <a:bodyPr>
            <a:normAutofit/>
          </a:bodyPr>
          <a:lstStyle/>
          <a:p>
            <a:pPr marL="0" indent="0">
              <a:buNone/>
            </a:pPr>
            <a:r>
              <a:rPr lang="zh-CN" altLang="zh-CN" sz="2000" dirty="0">
                <a:latin typeface="微软雅黑" panose="020B0503020204020204" pitchFamily="34" charset="-122"/>
                <a:ea typeface="微软雅黑" panose="020B0503020204020204" pitchFamily="34" charset="-122"/>
              </a:rPr>
              <a:t>通过调查，公司能够降低供应链成本的平均百分比为</a:t>
            </a:r>
            <a:r>
              <a:rPr lang="en-US" altLang="zh-CN" sz="2000" dirty="0">
                <a:latin typeface="微软雅黑" panose="020B0503020204020204" pitchFamily="34" charset="-122"/>
                <a:ea typeface="微软雅黑" panose="020B0503020204020204" pitchFamily="34" charset="-122"/>
              </a:rPr>
              <a:t>18</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kumimoji="1" lang="zh-CN" altLang="en-US" sz="3600" dirty="0">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914400" y="1597744"/>
            <a:ext cx="8229600" cy="10367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zh-CN" sz="2000" dirty="0" smtClean="0">
                <a:latin typeface="微软雅黑" panose="020B0503020204020204" pitchFamily="34" charset="-122"/>
                <a:ea typeface="微软雅黑" panose="020B0503020204020204" pitchFamily="34" charset="-122"/>
              </a:rPr>
              <a:t>然而，只有少部分公司达到了行业平均水平的两倍并且转型成为冠军</a:t>
            </a:r>
            <a:r>
              <a:rPr lang="zh-CN" altLang="en-US" sz="2000" dirty="0" smtClean="0">
                <a:latin typeface="微软雅黑" panose="020B0503020204020204" pitchFamily="34" charset="-122"/>
                <a:ea typeface="微软雅黑" panose="020B0503020204020204" pitchFamily="34" charset="-122"/>
              </a:rPr>
              <a:t>。</a:t>
            </a:r>
            <a:endParaRPr lang="zh-CN" altLang="zh-CN" sz="2000" dirty="0" smtClean="0">
              <a:latin typeface="微软雅黑" panose="020B0503020204020204" pitchFamily="34" charset="-122"/>
              <a:ea typeface="微软雅黑" panose="020B0503020204020204" pitchFamily="34" charset="-122"/>
            </a:endParaRPr>
          </a:p>
          <a:p>
            <a:pPr marL="0" indent="0">
              <a:buFont typeface="Arial" pitchFamily="34" charset="0"/>
              <a:buNone/>
            </a:pPr>
            <a:endParaRPr kumimoji="1" lang="zh-CN" altLang="en-US" sz="36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093630"/>
            <a:ext cx="7277053" cy="4084126"/>
          </a:xfrm>
          <a:prstGeom prst="rect">
            <a:avLst/>
          </a:prstGeom>
          <a:ln w="12700">
            <a:solidFill>
              <a:schemeClr val="tx1"/>
            </a:solidFill>
          </a:ln>
        </p:spPr>
      </p:pic>
    </p:spTree>
    <p:extLst>
      <p:ext uri="{BB962C8B-B14F-4D97-AF65-F5344CB8AC3E}">
        <p14:creationId xmlns:p14="http://schemas.microsoft.com/office/powerpoint/2010/main" val="158235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7112" y="242958"/>
            <a:ext cx="5040560" cy="418058"/>
          </a:xfrm>
        </p:spPr>
        <p:txBody>
          <a:body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5084" y="1890452"/>
            <a:ext cx="8229600" cy="2978708"/>
          </a:xfrm>
        </p:spPr>
        <p:txBody>
          <a:bodyPr>
            <a:normAutofit fontScale="47500" lnSpcReduction="20000"/>
          </a:bodyPr>
          <a:lstStyle/>
          <a:p>
            <a:pPr marL="0" indent="0">
              <a:lnSpc>
                <a:spcPct val="150000"/>
              </a:lnSpc>
              <a:spcBef>
                <a:spcPts val="1200"/>
              </a:spcBef>
              <a:buNone/>
            </a:pPr>
            <a:r>
              <a:rPr lang="zh-CN" altLang="en-US" sz="5100" dirty="0" smtClean="0">
                <a:latin typeface="微软雅黑" panose="020B0503020204020204" pitchFamily="34" charset="-122"/>
                <a:ea typeface="微软雅黑" panose="020B0503020204020204" pitchFamily="34" charset="-122"/>
              </a:rPr>
              <a:t>建立起行动的需求</a:t>
            </a:r>
            <a:endParaRPr lang="zh-CN" altLang="zh-CN" sz="5100" dirty="0">
              <a:latin typeface="微软雅黑" panose="020B0503020204020204" pitchFamily="34" charset="-122"/>
              <a:ea typeface="微软雅黑" panose="020B0503020204020204" pitchFamily="34" charset="-122"/>
            </a:endParaRPr>
          </a:p>
          <a:p>
            <a:pPr marL="0" indent="0">
              <a:lnSpc>
                <a:spcPct val="150000"/>
              </a:lnSpc>
              <a:spcBef>
                <a:spcPts val="1200"/>
              </a:spcBef>
              <a:buNone/>
            </a:pPr>
            <a:r>
              <a:rPr lang="en-US" altLang="zh-CN" sz="5100" dirty="0">
                <a:latin typeface="微软雅黑" panose="020B0503020204020204" pitchFamily="34" charset="-122"/>
                <a:ea typeface="微软雅黑" panose="020B0503020204020204" pitchFamily="34" charset="-122"/>
              </a:rPr>
              <a:t>1</a:t>
            </a:r>
            <a:r>
              <a:rPr lang="zh-CN" altLang="zh-CN" sz="5100" dirty="0" smtClean="0">
                <a:latin typeface="微软雅黑" panose="020B0503020204020204" pitchFamily="34" charset="-122"/>
                <a:ea typeface="微软雅黑" panose="020B0503020204020204" pitchFamily="34" charset="-122"/>
              </a:rPr>
              <a:t>、</a:t>
            </a:r>
            <a:r>
              <a:rPr lang="zh-CN" altLang="en-US" sz="5100" dirty="0" smtClean="0">
                <a:latin typeface="微软雅黑" panose="020B0503020204020204" pitchFamily="34" charset="-122"/>
                <a:ea typeface="微软雅黑" panose="020B0503020204020204" pitchFamily="34" charset="-122"/>
              </a:rPr>
              <a:t>（营造）一</a:t>
            </a:r>
            <a:r>
              <a:rPr lang="zh-CN" altLang="en-US" sz="5100" dirty="0">
                <a:latin typeface="微软雅黑" panose="020B0503020204020204" pitchFamily="34" charset="-122"/>
                <a:ea typeface="微软雅黑" panose="020B0503020204020204" pitchFamily="34" charset="-122"/>
              </a:rPr>
              <a:t>种需要改变</a:t>
            </a:r>
            <a:r>
              <a:rPr lang="zh-CN" altLang="en-US" sz="5100" dirty="0" smtClean="0">
                <a:latin typeface="微软雅黑" panose="020B0503020204020204" pitchFamily="34" charset="-122"/>
                <a:ea typeface="微软雅黑" panose="020B0503020204020204" pitchFamily="34" charset="-122"/>
              </a:rPr>
              <a:t>的</a:t>
            </a:r>
            <a:r>
              <a:rPr lang="zh-CN" altLang="en-US" sz="5100" dirty="0">
                <a:latin typeface="微软雅黑" panose="020B0503020204020204" pitchFamily="34" charset="-122"/>
                <a:ea typeface="微软雅黑" panose="020B0503020204020204" pitchFamily="34" charset="-122"/>
              </a:rPr>
              <a:t>感觉</a:t>
            </a:r>
            <a:r>
              <a:rPr lang="zh-CN" altLang="en-US" sz="5100" dirty="0" smtClean="0">
                <a:latin typeface="微软雅黑" panose="020B0503020204020204" pitchFamily="34" charset="-122"/>
                <a:ea typeface="微软雅黑" panose="020B0503020204020204" pitchFamily="34" charset="-122"/>
              </a:rPr>
              <a:t>，而不管他们的实际绩效水平如何</a:t>
            </a:r>
            <a:r>
              <a:rPr lang="zh-CN" altLang="zh-CN" sz="5100" dirty="0" smtClean="0">
                <a:latin typeface="微软雅黑" panose="020B0503020204020204" pitchFamily="34" charset="-122"/>
                <a:ea typeface="微软雅黑" panose="020B0503020204020204" pitchFamily="34" charset="-122"/>
              </a:rPr>
              <a:t>；</a:t>
            </a:r>
            <a:endParaRPr lang="zh-CN" altLang="zh-CN" sz="5100" dirty="0">
              <a:latin typeface="微软雅黑" panose="020B0503020204020204" pitchFamily="34" charset="-122"/>
              <a:ea typeface="微软雅黑" panose="020B0503020204020204" pitchFamily="34" charset="-122"/>
            </a:endParaRPr>
          </a:p>
          <a:p>
            <a:pPr marL="0" indent="0">
              <a:lnSpc>
                <a:spcPct val="150000"/>
              </a:lnSpc>
              <a:spcBef>
                <a:spcPts val="1200"/>
              </a:spcBef>
              <a:buNone/>
            </a:pPr>
            <a:r>
              <a:rPr lang="en-US" altLang="zh-CN" sz="5100" dirty="0">
                <a:latin typeface="微软雅黑" panose="020B0503020204020204" pitchFamily="34" charset="-122"/>
                <a:ea typeface="微软雅黑" panose="020B0503020204020204" pitchFamily="34" charset="-122"/>
              </a:rPr>
              <a:t>2</a:t>
            </a:r>
            <a:r>
              <a:rPr lang="zh-CN" altLang="zh-CN" sz="5100" dirty="0" smtClean="0">
                <a:latin typeface="微软雅黑" panose="020B0503020204020204" pitchFamily="34" charset="-122"/>
                <a:ea typeface="微软雅黑" panose="020B0503020204020204" pitchFamily="34" charset="-122"/>
              </a:rPr>
              <a:t>、</a:t>
            </a:r>
            <a:r>
              <a:rPr lang="zh-CN" altLang="en-US" sz="5100" dirty="0" smtClean="0">
                <a:latin typeface="微软雅黑" panose="020B0503020204020204" pitchFamily="34" charset="-122"/>
                <a:ea typeface="微软雅黑" panose="020B0503020204020204" pitchFamily="34" charset="-122"/>
              </a:rPr>
              <a:t>通过传递一个引人入胜的转型案例，来营造紧迫感</a:t>
            </a:r>
            <a:r>
              <a:rPr lang="zh-CN" altLang="zh-CN" sz="5100" dirty="0" smtClean="0">
                <a:latin typeface="微软雅黑" panose="020B0503020204020204" pitchFamily="34" charset="-122"/>
                <a:ea typeface="微软雅黑" panose="020B0503020204020204" pitchFamily="34" charset="-122"/>
              </a:rPr>
              <a:t>。</a:t>
            </a:r>
            <a:r>
              <a:rPr lang="zh-CN" altLang="en-US" sz="5100" dirty="0">
                <a:latin typeface="微软雅黑" panose="020B0503020204020204" pitchFamily="34" charset="-122"/>
                <a:ea typeface="微软雅黑" panose="020B0503020204020204" pitchFamily="34" charset="-122"/>
              </a:rPr>
              <a:t>（例如，用讲故事的技巧）</a:t>
            </a:r>
            <a:endParaRPr lang="zh-CN" altLang="zh-CN" sz="5100" dirty="0">
              <a:latin typeface="微软雅黑" panose="020B0503020204020204" pitchFamily="34" charset="-122"/>
              <a:ea typeface="微软雅黑" panose="020B0503020204020204" pitchFamily="34" charset="-122"/>
            </a:endParaRPr>
          </a:p>
          <a:p>
            <a:endParaRPr lang="zh-CN" altLang="en-US" dirty="0"/>
          </a:p>
        </p:txBody>
      </p:sp>
      <p:sp>
        <p:nvSpPr>
          <p:cNvPr id="4" name="TextBox 3"/>
          <p:cNvSpPr txBox="1"/>
          <p:nvPr/>
        </p:nvSpPr>
        <p:spPr>
          <a:xfrm>
            <a:off x="625084" y="1014124"/>
            <a:ext cx="416294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转型</a:t>
            </a:r>
            <a:r>
              <a:rPr lang="zh-CN" altLang="en-US" sz="2800" dirty="0" smtClean="0">
                <a:latin typeface="微软雅黑" panose="020B0503020204020204" pitchFamily="34" charset="-122"/>
                <a:ea typeface="微软雅黑" panose="020B0503020204020204" pitchFamily="34" charset="-122"/>
              </a:rPr>
              <a:t>冠军做了哪些</a:t>
            </a:r>
            <a:r>
              <a:rPr lang="zh-CN" altLang="en-US" sz="2800" dirty="0">
                <a:latin typeface="微软雅黑" panose="020B0503020204020204" pitchFamily="34" charset="-122"/>
                <a:ea typeface="微软雅黑" panose="020B0503020204020204" pitchFamily="34" charset="-122"/>
              </a:rPr>
              <a:t>工作</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0077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75" y="1358323"/>
            <a:ext cx="724852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991918" y="250572"/>
            <a:ext cx="5184576" cy="418058"/>
          </a:xfrm>
        </p:spPr>
        <p:txBody>
          <a:body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697588" y="863871"/>
            <a:ext cx="833940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尽管目前的表现没有任何</a:t>
            </a:r>
            <a:r>
              <a:rPr lang="zh-CN" altLang="en-US" sz="2000" dirty="0" smtClean="0">
                <a:latin typeface="微软雅黑" panose="020B0503020204020204" pitchFamily="34" charset="-122"/>
                <a:ea typeface="微软雅黑" panose="020B0503020204020204" pitchFamily="34" charset="-122"/>
              </a:rPr>
              <a:t>理由，转型冠军（仍然）看到</a:t>
            </a:r>
            <a:r>
              <a:rPr lang="zh-CN" altLang="en-US" sz="2000" dirty="0">
                <a:latin typeface="微软雅黑" panose="020B0503020204020204" pitchFamily="34" charset="-122"/>
                <a:ea typeface="微软雅黑" panose="020B0503020204020204" pitchFamily="34" charset="-122"/>
              </a:rPr>
              <a:t>了改变的</a:t>
            </a:r>
            <a:r>
              <a:rPr lang="zh-CN" altLang="en-US" sz="2000" dirty="0" smtClean="0">
                <a:latin typeface="微软雅黑" panose="020B0503020204020204" pitchFamily="34" charset="-122"/>
                <a:ea typeface="微软雅黑" panose="020B0503020204020204" pitchFamily="34" charset="-122"/>
              </a:rPr>
              <a:t>需要。</a:t>
            </a:r>
            <a:endParaRPr lang="zh-CN" altLang="en-US" sz="2000" dirty="0">
              <a:latin typeface="微软雅黑" panose="020B0503020204020204" pitchFamily="34" charset="-122"/>
              <a:ea typeface="微软雅黑" panose="020B0503020204020204" pitchFamily="34" charset="-122"/>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64288" y="1459651"/>
            <a:ext cx="1531620" cy="74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03656" y="2179731"/>
            <a:ext cx="1210588"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目前的情况</a:t>
            </a:r>
            <a:endParaRPr lang="zh-CN" altLang="en-US" sz="1600" dirty="0">
              <a:latin typeface="微软雅黑" panose="020B0503020204020204" pitchFamily="34" charset="-122"/>
              <a:ea typeface="微软雅黑" panose="020B0503020204020204" pitchFamily="34" charset="-122"/>
            </a:endParaRPr>
          </a:p>
        </p:txBody>
      </p:sp>
      <p:sp>
        <p:nvSpPr>
          <p:cNvPr id="9" name="TextBox 8"/>
          <p:cNvSpPr txBox="1"/>
          <p:nvPr/>
        </p:nvSpPr>
        <p:spPr>
          <a:xfrm>
            <a:off x="3860234" y="1531659"/>
            <a:ext cx="1393330"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   供应链成本</a:t>
            </a:r>
            <a:endParaRPr lang="zh-CN" altLang="en-US" sz="16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3852054" y="1899018"/>
            <a:ext cx="1415772"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净收益百分比</a:t>
            </a:r>
            <a:endParaRPr lang="zh-CN" altLang="en-US" sz="16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859640" y="3081872"/>
            <a:ext cx="1826141"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初始的供应链成本</a:t>
            </a:r>
            <a:endParaRPr lang="zh-CN" altLang="en-US" sz="16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283575" y="4916035"/>
            <a:ext cx="3057247"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对初始（成本）情况的自我评估</a:t>
            </a:r>
            <a:endParaRPr lang="zh-CN" altLang="en-US" sz="16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211568" y="5913416"/>
            <a:ext cx="3672409" cy="338554"/>
          </a:xfrm>
          <a:prstGeom prst="rect">
            <a:avLst/>
          </a:prstGeom>
          <a:solidFill>
            <a:schemeClr val="bg1">
              <a:lumMod val="85000"/>
            </a:schemeClr>
          </a:solid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我们感到了一种有意义的改进需求</a:t>
            </a:r>
            <a:endParaRPr lang="zh-CN" altLang="en-US" sz="16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7610420" y="1439326"/>
            <a:ext cx="889987"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转型冠军</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7605841" y="1900991"/>
            <a:ext cx="793374" cy="276999"/>
          </a:xfrm>
          <a:prstGeom prst="rect">
            <a:avLst/>
          </a:prstGeom>
          <a:solidFill>
            <a:schemeClr val="bg1">
              <a:lumMod val="85000"/>
            </a:schemeClr>
          </a:solid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  追随者</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8309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383456"/>
            <a:ext cx="724852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4088142" y="252011"/>
            <a:ext cx="5075516" cy="418058"/>
          </a:xfrm>
        </p:spPr>
        <p:txBody>
          <a:body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836006" y="962072"/>
            <a:ext cx="833940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尽管目前的表现没有任何</a:t>
            </a:r>
            <a:r>
              <a:rPr lang="zh-CN" altLang="en-US" dirty="0" smtClean="0">
                <a:latin typeface="微软雅黑" panose="020B0503020204020204" pitchFamily="34" charset="-122"/>
                <a:ea typeface="微软雅黑" panose="020B0503020204020204" pitchFamily="34" charset="-122"/>
              </a:rPr>
              <a:t>理由，转型冠军（仍然）看到</a:t>
            </a:r>
            <a:r>
              <a:rPr lang="zh-CN" altLang="en-US" dirty="0">
                <a:latin typeface="微软雅黑" panose="020B0503020204020204" pitchFamily="34" charset="-122"/>
                <a:ea typeface="微软雅黑" panose="020B0503020204020204" pitchFamily="34" charset="-122"/>
              </a:rPr>
              <a:t>了改变的</a:t>
            </a:r>
            <a:r>
              <a:rPr lang="zh-CN" altLang="en-US" dirty="0" smtClean="0">
                <a:latin typeface="微软雅黑" panose="020B0503020204020204" pitchFamily="34" charset="-122"/>
                <a:ea typeface="微软雅黑" panose="020B0503020204020204" pitchFamily="34" charset="-122"/>
              </a:rPr>
              <a:t>需要。</a:t>
            </a:r>
            <a:endParaRPr lang="zh-CN" altLang="en-US" dirty="0">
              <a:latin typeface="微软雅黑" panose="020B0503020204020204" pitchFamily="34" charset="-122"/>
              <a:ea typeface="微软雅黑" panose="020B0503020204020204" pitchFamily="34" charset="-122"/>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00812" y="1484784"/>
            <a:ext cx="1531620" cy="74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875781" y="1552732"/>
            <a:ext cx="1393330"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   供应链成本</a:t>
            </a:r>
            <a:endParaRPr lang="zh-CN" altLang="en-US" sz="16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3875781" y="1929133"/>
            <a:ext cx="1415772"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净收益百分比</a:t>
            </a:r>
            <a:endParaRPr lang="zh-CN" altLang="en-US" sz="16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7819269" y="1534917"/>
            <a:ext cx="889987"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转型冠军</a:t>
            </a:r>
            <a:endParaRPr lang="zh-CN" altLang="en-US" sz="12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7859255" y="1907398"/>
            <a:ext cx="736099"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追随者</a:t>
            </a:r>
            <a:endParaRPr lang="zh-CN" altLang="en-US" sz="12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39552" y="1722009"/>
            <a:ext cx="2880320" cy="4247317"/>
          </a:xfrm>
          <a:prstGeom prst="rect">
            <a:avLst/>
          </a:prstGeom>
          <a:solidFill>
            <a:schemeClr val="bg1">
              <a:lumMod val="85000"/>
            </a:schemeClr>
          </a:solid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通过图表我们发现转型冠军在初始的供应链成本表现上落后于其追随者。但是通过对初始情况的自我评估，转型冠军公司找到了一种有意义的改进需求。正是因为这种强烈的改进需求，转型冠军公司才有可能开展下一步的改进行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51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68" y="813345"/>
            <a:ext cx="9045004" cy="602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870859" y="252011"/>
            <a:ext cx="5508104" cy="418058"/>
          </a:xfrm>
        </p:spPr>
        <p:txBody>
          <a:body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539552" y="1186496"/>
            <a:ext cx="5112568"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为了实现期望的改变，有</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个元素必须被申明</a:t>
            </a:r>
            <a:endParaRPr lang="zh-CN" altLang="en-US" dirty="0">
              <a:latin typeface="微软雅黑" panose="020B0503020204020204" pitchFamily="34" charset="-122"/>
              <a:ea typeface="微软雅黑" panose="020B0503020204020204" pitchFamily="34" charset="-122"/>
            </a:endParaRPr>
          </a:p>
        </p:txBody>
      </p:sp>
      <p:sp>
        <p:nvSpPr>
          <p:cNvPr id="6" name="TextBox 5"/>
          <p:cNvSpPr txBox="1"/>
          <p:nvPr/>
        </p:nvSpPr>
        <p:spPr>
          <a:xfrm>
            <a:off x="1747904" y="1700808"/>
            <a:ext cx="1338828" cy="369332"/>
          </a:xfrm>
          <a:prstGeom prst="rect">
            <a:avLst/>
          </a:prstGeom>
          <a:noFill/>
        </p:spPr>
        <p:txBody>
          <a:bodyPr wrap="none" rtlCol="0">
            <a:spAutoFit/>
          </a:bodyPr>
          <a:lstStyle/>
          <a:p>
            <a:r>
              <a:rPr lang="zh-CN" altLang="en-US" dirty="0" smtClean="0"/>
              <a:t>理解和信念</a:t>
            </a:r>
            <a:endParaRPr lang="zh-CN" altLang="en-US" dirty="0"/>
          </a:p>
        </p:txBody>
      </p:sp>
      <p:sp>
        <p:nvSpPr>
          <p:cNvPr id="8" name="TextBox 7"/>
          <p:cNvSpPr txBox="1"/>
          <p:nvPr/>
        </p:nvSpPr>
        <p:spPr>
          <a:xfrm>
            <a:off x="6761564" y="1691516"/>
            <a:ext cx="1338828" cy="369332"/>
          </a:xfrm>
          <a:prstGeom prst="rect">
            <a:avLst/>
          </a:prstGeom>
          <a:noFill/>
        </p:spPr>
        <p:txBody>
          <a:bodyPr wrap="none" rtlCol="0">
            <a:spAutoFit/>
          </a:bodyPr>
          <a:lstStyle/>
          <a:p>
            <a:r>
              <a:rPr lang="zh-CN" altLang="en-US" dirty="0" smtClean="0"/>
              <a:t>天赋和技能</a:t>
            </a:r>
            <a:endParaRPr lang="zh-CN" altLang="en-US" dirty="0"/>
          </a:p>
        </p:txBody>
      </p:sp>
      <p:sp>
        <p:nvSpPr>
          <p:cNvPr id="9" name="TextBox 8"/>
          <p:cNvSpPr txBox="1"/>
          <p:nvPr/>
        </p:nvSpPr>
        <p:spPr>
          <a:xfrm>
            <a:off x="899592" y="4869160"/>
            <a:ext cx="1107996" cy="369332"/>
          </a:xfrm>
          <a:prstGeom prst="rect">
            <a:avLst/>
          </a:prstGeom>
          <a:noFill/>
        </p:spPr>
        <p:txBody>
          <a:bodyPr wrap="none" rtlCol="0">
            <a:spAutoFit/>
          </a:bodyPr>
          <a:lstStyle/>
          <a:p>
            <a:r>
              <a:rPr lang="zh-CN" altLang="en-US" dirty="0" smtClean="0"/>
              <a:t>角色塑造</a:t>
            </a:r>
            <a:endParaRPr lang="zh-CN" altLang="en-US" dirty="0"/>
          </a:p>
        </p:txBody>
      </p:sp>
      <p:sp>
        <p:nvSpPr>
          <p:cNvPr id="10" name="TextBox 9"/>
          <p:cNvSpPr txBox="1"/>
          <p:nvPr/>
        </p:nvSpPr>
        <p:spPr>
          <a:xfrm>
            <a:off x="6588224" y="4836894"/>
            <a:ext cx="1569660" cy="369332"/>
          </a:xfrm>
          <a:prstGeom prst="rect">
            <a:avLst/>
          </a:prstGeom>
          <a:noFill/>
        </p:spPr>
        <p:txBody>
          <a:bodyPr wrap="none" rtlCol="0">
            <a:spAutoFit/>
          </a:bodyPr>
          <a:lstStyle/>
          <a:p>
            <a:r>
              <a:rPr lang="zh-CN" altLang="en-US" dirty="0" smtClean="0"/>
              <a:t>形式化的机制</a:t>
            </a:r>
            <a:endParaRPr lang="zh-CN" altLang="en-US" dirty="0"/>
          </a:p>
        </p:txBody>
      </p:sp>
      <p:sp>
        <p:nvSpPr>
          <p:cNvPr id="12" name="TextBox 11"/>
          <p:cNvSpPr txBox="1"/>
          <p:nvPr/>
        </p:nvSpPr>
        <p:spPr>
          <a:xfrm>
            <a:off x="5105546" y="5406283"/>
            <a:ext cx="3934248" cy="1200329"/>
          </a:xfrm>
          <a:prstGeom prst="rect">
            <a:avLst/>
          </a:prstGeom>
          <a:solidFill>
            <a:schemeClr val="accent1">
              <a:lumMod val="40000"/>
              <a:lumOff val="60000"/>
            </a:schemeClr>
          </a:solidFill>
        </p:spPr>
        <p:txBody>
          <a:bodyPr wrap="square" rtlCol="0">
            <a:spAutoFit/>
          </a:bodyPr>
          <a:lstStyle/>
          <a:p>
            <a:r>
              <a:rPr lang="zh-CN" altLang="en-US" sz="2400" dirty="0" smtClean="0"/>
              <a:t>        我被结构、流程和系统要求加强在行为和态度方面发生转变</a:t>
            </a:r>
            <a:endParaRPr lang="zh-CN" altLang="en-US" sz="2400" dirty="0"/>
          </a:p>
        </p:txBody>
      </p:sp>
      <p:sp>
        <p:nvSpPr>
          <p:cNvPr id="13" name="TextBox 12"/>
          <p:cNvSpPr txBox="1"/>
          <p:nvPr/>
        </p:nvSpPr>
        <p:spPr>
          <a:xfrm>
            <a:off x="531280" y="5418205"/>
            <a:ext cx="3817157" cy="1200329"/>
          </a:xfrm>
          <a:prstGeom prst="rect">
            <a:avLst/>
          </a:prstGeom>
          <a:solidFill>
            <a:schemeClr val="accent1">
              <a:lumMod val="40000"/>
              <a:lumOff val="60000"/>
            </a:schemeClr>
          </a:solidFill>
        </p:spPr>
        <p:txBody>
          <a:bodyPr wrap="square" rtlCol="0">
            <a:spAutoFit/>
          </a:bodyPr>
          <a:lstStyle/>
          <a:p>
            <a:r>
              <a:rPr lang="zh-CN" altLang="en-US" sz="2400" dirty="0" smtClean="0"/>
              <a:t>        我在一些新的方面看到了领导、同行和报告的工作</a:t>
            </a:r>
            <a:endParaRPr lang="zh-CN" altLang="en-US" sz="2400" dirty="0"/>
          </a:p>
        </p:txBody>
      </p:sp>
      <p:sp>
        <p:nvSpPr>
          <p:cNvPr id="14" name="TextBox 13"/>
          <p:cNvSpPr txBox="1"/>
          <p:nvPr/>
        </p:nvSpPr>
        <p:spPr>
          <a:xfrm>
            <a:off x="531281" y="2243025"/>
            <a:ext cx="3862240" cy="1200329"/>
          </a:xfrm>
          <a:prstGeom prst="rect">
            <a:avLst/>
          </a:prstGeom>
          <a:solidFill>
            <a:schemeClr val="accent1">
              <a:lumMod val="40000"/>
              <a:lumOff val="60000"/>
            </a:schemeClr>
          </a:solidFill>
        </p:spPr>
        <p:txBody>
          <a:bodyPr wrap="square" rtlCol="0">
            <a:spAutoFit/>
          </a:bodyPr>
          <a:lstStyle/>
          <a:p>
            <a:r>
              <a:rPr lang="zh-CN" altLang="en-US" sz="2400" dirty="0" smtClean="0"/>
              <a:t>        我知道我预期的是什么，我认可它，并且他是有意义的。</a:t>
            </a:r>
            <a:endParaRPr lang="zh-CN" altLang="en-US" sz="2400" dirty="0"/>
          </a:p>
        </p:txBody>
      </p:sp>
      <p:sp>
        <p:nvSpPr>
          <p:cNvPr id="15" name="TextBox 14"/>
          <p:cNvSpPr txBox="1"/>
          <p:nvPr/>
        </p:nvSpPr>
        <p:spPr>
          <a:xfrm>
            <a:off x="5240509" y="2345975"/>
            <a:ext cx="3799285" cy="830997"/>
          </a:xfrm>
          <a:prstGeom prst="rect">
            <a:avLst/>
          </a:prstGeom>
          <a:solidFill>
            <a:schemeClr val="accent1">
              <a:lumMod val="40000"/>
              <a:lumOff val="60000"/>
            </a:schemeClr>
          </a:solidFill>
        </p:spPr>
        <p:txBody>
          <a:bodyPr wrap="square" rtlCol="0">
            <a:spAutoFit/>
          </a:bodyPr>
          <a:lstStyle/>
          <a:p>
            <a:r>
              <a:rPr lang="zh-CN" altLang="en-US" sz="2400" dirty="0" smtClean="0"/>
              <a:t>        在新的道路上我有技能、潜力和机会去表现</a:t>
            </a:r>
            <a:endParaRPr lang="en-US" altLang="zh-CN" sz="2400" dirty="0" smtClean="0"/>
          </a:p>
        </p:txBody>
      </p:sp>
      <p:sp>
        <p:nvSpPr>
          <p:cNvPr id="11" name="TextBox 10"/>
          <p:cNvSpPr txBox="1"/>
          <p:nvPr/>
        </p:nvSpPr>
        <p:spPr>
          <a:xfrm>
            <a:off x="1331640" y="3913564"/>
            <a:ext cx="2273200" cy="923330"/>
          </a:xfrm>
          <a:prstGeom prst="rect">
            <a:avLst/>
          </a:prstGeom>
          <a:solidFill>
            <a:schemeClr val="bg1">
              <a:lumMod val="95000"/>
            </a:schemeClr>
          </a:solidFill>
        </p:spPr>
        <p:txBody>
          <a:bodyPr wrap="square" rtlCol="0">
            <a:spAutoFit/>
          </a:bodyPr>
          <a:lstStyle/>
          <a:p>
            <a:r>
              <a:rPr lang="zh-CN" altLang="en-US" dirty="0" smtClean="0"/>
              <a:t>我会改变我的思维模式和态度，如果（具备了这</a:t>
            </a:r>
            <a:r>
              <a:rPr lang="en-US" altLang="zh-CN" dirty="0" smtClean="0"/>
              <a:t>4</a:t>
            </a:r>
            <a:r>
              <a:rPr lang="zh-CN" altLang="en-US" dirty="0" smtClean="0"/>
              <a:t>点）</a:t>
            </a:r>
            <a:r>
              <a:rPr lang="en-US" altLang="zh-CN" dirty="0" smtClean="0"/>
              <a:t>……</a:t>
            </a:r>
            <a:endParaRPr lang="zh-CN" altLang="en-US" dirty="0"/>
          </a:p>
        </p:txBody>
      </p:sp>
    </p:spTree>
    <p:extLst>
      <p:ext uri="{BB962C8B-B14F-4D97-AF65-F5344CB8AC3E}">
        <p14:creationId xmlns:p14="http://schemas.microsoft.com/office/powerpoint/2010/main" val="13321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0864" y="261064"/>
            <a:ext cx="5508104" cy="418058"/>
          </a:xfrm>
        </p:spPr>
        <p:txBody>
          <a:body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6" name="TextBox 5"/>
          <p:cNvSpPr txBox="1"/>
          <p:nvPr/>
        </p:nvSpPr>
        <p:spPr>
          <a:xfrm>
            <a:off x="549445" y="1024095"/>
            <a:ext cx="757130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一个引人入胜的转型故事是创造紧迫感和传递转型需要的强有力的工具：</a:t>
            </a:r>
            <a:endParaRPr lang="zh-CN" altLang="en-US" dirty="0">
              <a:latin typeface="微软雅黑" panose="020B0503020204020204" pitchFamily="34" charset="-122"/>
              <a:ea typeface="微软雅黑" panose="020B0503020204020204" pitchFamily="34" charset="-122"/>
            </a:endParaRPr>
          </a:p>
        </p:txBody>
      </p:sp>
      <p:sp>
        <p:nvSpPr>
          <p:cNvPr id="7" name="TextBox 6"/>
          <p:cNvSpPr txBox="1"/>
          <p:nvPr/>
        </p:nvSpPr>
        <p:spPr>
          <a:xfrm>
            <a:off x="1448412" y="1695469"/>
            <a:ext cx="250741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一个引人入胜的故事</a:t>
            </a:r>
            <a:endParaRPr lang="zh-CN" altLang="en-US" sz="20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6300192" y="1700808"/>
            <a:ext cx="1704313"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对</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有帮助</a:t>
            </a:r>
            <a:endParaRPr lang="zh-CN" altLang="en-US" sz="2000" b="1"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013" y="3356992"/>
            <a:ext cx="1944216" cy="192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254947" y="2113111"/>
            <a:ext cx="3057247" cy="307777"/>
          </a:xfrm>
          <a:prstGeom prst="rect">
            <a:avLst/>
          </a:prstGeom>
          <a:solidFill>
            <a:schemeClr val="bg1">
              <a:lumMod val="85000"/>
            </a:schemeClr>
          </a:solidFill>
        </p:spPr>
        <p:txBody>
          <a:bodyPr wrap="none" rtlCol="0">
            <a:spAutoFit/>
          </a:bodyPr>
          <a:lstStyle/>
          <a:p>
            <a:r>
              <a:rPr lang="zh-CN" altLang="en-US" sz="1400" b="1" dirty="0" smtClean="0"/>
              <a:t>促使以推理为参照的意义发生了改变</a:t>
            </a:r>
            <a:endParaRPr lang="zh-CN" altLang="en-US" sz="1400" b="1" dirty="0"/>
          </a:p>
        </p:txBody>
      </p:sp>
      <p:sp>
        <p:nvSpPr>
          <p:cNvPr id="10" name="TextBox 9"/>
          <p:cNvSpPr txBox="1"/>
          <p:nvPr/>
        </p:nvSpPr>
        <p:spPr>
          <a:xfrm>
            <a:off x="767346" y="2493367"/>
            <a:ext cx="4032448" cy="523220"/>
          </a:xfrm>
          <a:prstGeom prst="rect">
            <a:avLst/>
          </a:prstGeom>
          <a:noFill/>
        </p:spPr>
        <p:txBody>
          <a:bodyPr wrap="square" rtlCol="0">
            <a:spAutoFit/>
          </a:bodyPr>
          <a:lstStyle/>
          <a:p>
            <a:r>
              <a:rPr lang="zh-CN" altLang="en-US" sz="1400" dirty="0"/>
              <a:t>这个故事激发了观众</a:t>
            </a:r>
            <a:r>
              <a:rPr lang="zh-CN" altLang="en-US" sz="1400" dirty="0" smtClean="0"/>
              <a:t>对</a:t>
            </a:r>
            <a:r>
              <a:rPr lang="zh-CN" altLang="en-US" sz="1400" dirty="0"/>
              <a:t>行动</a:t>
            </a:r>
            <a:r>
              <a:rPr lang="en-US" altLang="zh-CN" sz="1400" dirty="0"/>
              <a:t>/</a:t>
            </a:r>
            <a:r>
              <a:rPr lang="zh-CN" altLang="en-US" sz="1400" dirty="0"/>
              <a:t>项目需要满足的性能目标</a:t>
            </a:r>
            <a:r>
              <a:rPr lang="zh-CN" altLang="en-US" sz="1400" dirty="0" smtClean="0"/>
              <a:t>的</a:t>
            </a:r>
            <a:r>
              <a:rPr lang="zh-CN" altLang="en-US" sz="1400" dirty="0"/>
              <a:t>洞察力</a:t>
            </a:r>
            <a:r>
              <a:rPr lang="zh-CN" altLang="en-US" sz="1400" dirty="0" smtClean="0"/>
              <a:t>。</a:t>
            </a:r>
            <a:endParaRPr lang="zh-CN" altLang="en-US" sz="1400" dirty="0"/>
          </a:p>
        </p:txBody>
      </p:sp>
      <p:sp>
        <p:nvSpPr>
          <p:cNvPr id="11" name="TextBox 10"/>
          <p:cNvSpPr txBox="1"/>
          <p:nvPr/>
        </p:nvSpPr>
        <p:spPr>
          <a:xfrm>
            <a:off x="767346" y="2925180"/>
            <a:ext cx="4314001" cy="523220"/>
          </a:xfrm>
          <a:prstGeom prst="rect">
            <a:avLst/>
          </a:prstGeom>
          <a:noFill/>
        </p:spPr>
        <p:txBody>
          <a:bodyPr wrap="none" rtlCol="0">
            <a:spAutoFit/>
          </a:bodyPr>
          <a:lstStyle/>
          <a:p>
            <a:r>
              <a:rPr lang="zh-CN" altLang="en-US" sz="1400" dirty="0"/>
              <a:t>这个故事提供了一个框架来</a:t>
            </a:r>
            <a:r>
              <a:rPr lang="zh-CN" altLang="en-US" sz="1400" dirty="0" smtClean="0"/>
              <a:t>促进</a:t>
            </a:r>
            <a:r>
              <a:rPr lang="zh-CN" altLang="en-US" sz="1400" dirty="0"/>
              <a:t>每个人的行动</a:t>
            </a:r>
            <a:r>
              <a:rPr lang="zh-CN" altLang="en-US" sz="1400" dirty="0" smtClean="0"/>
              <a:t>和理解</a:t>
            </a:r>
            <a:endParaRPr lang="zh-CN" altLang="en-US" sz="1400" dirty="0"/>
          </a:p>
          <a:p>
            <a:r>
              <a:rPr lang="zh-CN" altLang="en-US" sz="1400" dirty="0" smtClean="0"/>
              <a:t>之间</a:t>
            </a:r>
            <a:r>
              <a:rPr lang="zh-CN" altLang="en-US" sz="1400" dirty="0"/>
              <a:t>的一致性</a:t>
            </a:r>
            <a:r>
              <a:rPr lang="zh-CN" altLang="en-US" sz="1400" dirty="0" smtClean="0"/>
              <a:t>。</a:t>
            </a:r>
            <a:endParaRPr lang="zh-CN" altLang="en-US" sz="1400" dirty="0"/>
          </a:p>
        </p:txBody>
      </p:sp>
      <p:sp>
        <p:nvSpPr>
          <p:cNvPr id="13" name="TextBox 12"/>
          <p:cNvSpPr txBox="1"/>
          <p:nvPr/>
        </p:nvSpPr>
        <p:spPr>
          <a:xfrm>
            <a:off x="250260" y="3474120"/>
            <a:ext cx="1441420" cy="307777"/>
          </a:xfrm>
          <a:prstGeom prst="rect">
            <a:avLst/>
          </a:prstGeom>
          <a:solidFill>
            <a:schemeClr val="bg1">
              <a:lumMod val="85000"/>
            </a:schemeClr>
          </a:solidFill>
        </p:spPr>
        <p:txBody>
          <a:bodyPr wrap="none" rtlCol="0">
            <a:spAutoFit/>
          </a:bodyPr>
          <a:lstStyle/>
          <a:p>
            <a:r>
              <a:rPr lang="zh-CN" altLang="en-US" sz="1400" b="1" dirty="0" smtClean="0"/>
              <a:t>促进趋同的行动</a:t>
            </a:r>
            <a:endParaRPr lang="zh-CN" altLang="en-US" sz="1400" b="1" dirty="0"/>
          </a:p>
        </p:txBody>
      </p:sp>
      <p:sp>
        <p:nvSpPr>
          <p:cNvPr id="14" name="TextBox 13"/>
          <p:cNvSpPr txBox="1"/>
          <p:nvPr/>
        </p:nvSpPr>
        <p:spPr>
          <a:xfrm>
            <a:off x="137631" y="3769189"/>
            <a:ext cx="1730013" cy="954107"/>
          </a:xfrm>
          <a:prstGeom prst="rect">
            <a:avLst/>
          </a:prstGeom>
          <a:noFill/>
        </p:spPr>
        <p:txBody>
          <a:bodyPr wrap="square" rtlCol="0">
            <a:spAutoFit/>
          </a:bodyPr>
          <a:lstStyle/>
          <a:p>
            <a:r>
              <a:rPr lang="zh-CN" altLang="en-US" sz="1400" dirty="0"/>
              <a:t>这个故事激发了观众</a:t>
            </a:r>
            <a:r>
              <a:rPr lang="zh-CN" altLang="en-US" sz="1400" dirty="0" smtClean="0"/>
              <a:t>对</a:t>
            </a:r>
            <a:r>
              <a:rPr lang="zh-CN" altLang="en-US" sz="1400" dirty="0"/>
              <a:t>行动</a:t>
            </a:r>
            <a:r>
              <a:rPr lang="en-US" altLang="zh-CN" sz="1400" dirty="0"/>
              <a:t>/</a:t>
            </a:r>
            <a:r>
              <a:rPr lang="zh-CN" altLang="en-US" sz="1400" dirty="0"/>
              <a:t>项目需要满足的性能目标</a:t>
            </a:r>
            <a:r>
              <a:rPr lang="zh-CN" altLang="en-US" sz="1400" dirty="0" smtClean="0"/>
              <a:t>的</a:t>
            </a:r>
            <a:r>
              <a:rPr lang="zh-CN" altLang="en-US" sz="1400" dirty="0"/>
              <a:t>洞察力</a:t>
            </a:r>
            <a:r>
              <a:rPr lang="zh-CN" altLang="en-US" sz="1400" dirty="0" smtClean="0"/>
              <a:t>。</a:t>
            </a:r>
            <a:endParaRPr lang="zh-CN" altLang="en-US" sz="1400" dirty="0"/>
          </a:p>
        </p:txBody>
      </p:sp>
      <p:sp>
        <p:nvSpPr>
          <p:cNvPr id="15" name="TextBox 14"/>
          <p:cNvSpPr txBox="1"/>
          <p:nvPr/>
        </p:nvSpPr>
        <p:spPr>
          <a:xfrm>
            <a:off x="137632" y="4636293"/>
            <a:ext cx="1730013" cy="1384995"/>
          </a:xfrm>
          <a:prstGeom prst="rect">
            <a:avLst/>
          </a:prstGeom>
          <a:noFill/>
        </p:spPr>
        <p:txBody>
          <a:bodyPr wrap="square" rtlCol="0">
            <a:spAutoFit/>
          </a:bodyPr>
          <a:lstStyle/>
          <a:p>
            <a:r>
              <a:rPr lang="zh-CN" altLang="en-US" sz="1400" dirty="0"/>
              <a:t>以自然的方式展开，一个引人注目的故事清楚地表明具体事件和行动如何融入公司的总体发展道路。</a:t>
            </a:r>
          </a:p>
        </p:txBody>
      </p:sp>
      <p:sp>
        <p:nvSpPr>
          <p:cNvPr id="16" name="TextBox 15"/>
          <p:cNvSpPr txBox="1"/>
          <p:nvPr/>
        </p:nvSpPr>
        <p:spPr>
          <a:xfrm>
            <a:off x="3678260" y="3418782"/>
            <a:ext cx="1441420" cy="307777"/>
          </a:xfrm>
          <a:prstGeom prst="rect">
            <a:avLst/>
          </a:prstGeom>
          <a:solidFill>
            <a:schemeClr val="bg1">
              <a:lumMod val="85000"/>
            </a:schemeClr>
          </a:solidFill>
        </p:spPr>
        <p:txBody>
          <a:bodyPr wrap="none" rtlCol="0">
            <a:spAutoFit/>
          </a:bodyPr>
          <a:lstStyle/>
          <a:p>
            <a:r>
              <a:rPr lang="zh-CN" altLang="en-US" sz="1400" b="1" dirty="0" smtClean="0"/>
              <a:t>有效的情感通道</a:t>
            </a:r>
            <a:endParaRPr lang="zh-CN" altLang="en-US" sz="1400" b="1" dirty="0"/>
          </a:p>
        </p:txBody>
      </p:sp>
      <p:sp>
        <p:nvSpPr>
          <p:cNvPr id="17" name="TextBox 16"/>
          <p:cNvSpPr txBox="1"/>
          <p:nvPr/>
        </p:nvSpPr>
        <p:spPr>
          <a:xfrm>
            <a:off x="3635896" y="3685436"/>
            <a:ext cx="1730013" cy="1384995"/>
          </a:xfrm>
          <a:prstGeom prst="rect">
            <a:avLst/>
          </a:prstGeom>
          <a:noFill/>
        </p:spPr>
        <p:txBody>
          <a:bodyPr wrap="square" rtlCol="0">
            <a:spAutoFit/>
          </a:bodyPr>
          <a:lstStyle/>
          <a:p>
            <a:r>
              <a:rPr lang="zh-CN" altLang="en-US" sz="1400" dirty="0"/>
              <a:t>一</a:t>
            </a:r>
            <a:r>
              <a:rPr lang="zh-CN" altLang="en-US" sz="1400" dirty="0" smtClean="0"/>
              <a:t>个引人入胜的</a:t>
            </a:r>
            <a:r>
              <a:rPr lang="zh-CN" altLang="en-US" sz="1400" dirty="0"/>
              <a:t>故事可以通过减少不确定性和培养合乎</a:t>
            </a:r>
            <a:r>
              <a:rPr lang="zh-CN" altLang="en-US" sz="1400" dirty="0" smtClean="0"/>
              <a:t>逻辑的感觉和</a:t>
            </a:r>
            <a:r>
              <a:rPr lang="zh-CN" altLang="en-US" sz="1400" dirty="0"/>
              <a:t>最终有意义的结果</a:t>
            </a:r>
            <a:r>
              <a:rPr lang="zh-CN" altLang="en-US" sz="1400" dirty="0" smtClean="0"/>
              <a:t>来表达转变的可实现性。</a:t>
            </a:r>
            <a:endParaRPr lang="zh-CN" altLang="en-US" sz="1400" dirty="0"/>
          </a:p>
        </p:txBody>
      </p:sp>
      <p:sp>
        <p:nvSpPr>
          <p:cNvPr id="18" name="TextBox 17"/>
          <p:cNvSpPr txBox="1"/>
          <p:nvPr/>
        </p:nvSpPr>
        <p:spPr>
          <a:xfrm>
            <a:off x="1691680" y="5157192"/>
            <a:ext cx="3236784" cy="307777"/>
          </a:xfrm>
          <a:prstGeom prst="rect">
            <a:avLst/>
          </a:prstGeom>
          <a:solidFill>
            <a:schemeClr val="bg1">
              <a:lumMod val="85000"/>
            </a:schemeClr>
          </a:solidFill>
        </p:spPr>
        <p:txBody>
          <a:bodyPr wrap="none" rtlCol="0">
            <a:spAutoFit/>
          </a:bodyPr>
          <a:lstStyle/>
          <a:p>
            <a:r>
              <a:rPr lang="zh-CN" altLang="en-US" sz="1400" b="1" dirty="0"/>
              <a:t>很</a:t>
            </a:r>
            <a:r>
              <a:rPr lang="zh-CN" altLang="en-US" sz="1400" b="1" dirty="0" smtClean="0"/>
              <a:t>容易改编为多重的，连贯一致的</a:t>
            </a:r>
            <a:r>
              <a:rPr lang="zh-CN" altLang="en-US" sz="1400" b="1" dirty="0"/>
              <a:t>版本</a:t>
            </a:r>
          </a:p>
        </p:txBody>
      </p:sp>
      <p:sp>
        <p:nvSpPr>
          <p:cNvPr id="19" name="TextBox 18"/>
          <p:cNvSpPr txBox="1"/>
          <p:nvPr/>
        </p:nvSpPr>
        <p:spPr>
          <a:xfrm>
            <a:off x="1696960" y="5464969"/>
            <a:ext cx="3668949" cy="954107"/>
          </a:xfrm>
          <a:prstGeom prst="rect">
            <a:avLst/>
          </a:prstGeom>
          <a:noFill/>
        </p:spPr>
        <p:txBody>
          <a:bodyPr wrap="square" rtlCol="0">
            <a:spAutoFit/>
          </a:bodyPr>
          <a:lstStyle/>
          <a:p>
            <a:r>
              <a:rPr lang="zh-CN" altLang="en-US" sz="1400" dirty="0"/>
              <a:t>每个利益相关者</a:t>
            </a:r>
            <a:r>
              <a:rPr lang="zh-CN" altLang="en-US" sz="1400" dirty="0" smtClean="0"/>
              <a:t>都</a:t>
            </a:r>
            <a:r>
              <a:rPr lang="zh-CN" altLang="en-US" sz="1400" dirty="0"/>
              <a:t>不同的</a:t>
            </a:r>
            <a:r>
              <a:rPr lang="zh-CN" altLang="en-US" sz="1400" dirty="0" smtClean="0"/>
              <a:t>经历</a:t>
            </a:r>
            <a:r>
              <a:rPr lang="zh-CN" altLang="en-US" sz="1400" dirty="0"/>
              <a:t>了相同的</a:t>
            </a:r>
            <a:r>
              <a:rPr lang="zh-CN" altLang="en-US" sz="1400" dirty="0" smtClean="0"/>
              <a:t>事件。</a:t>
            </a:r>
            <a:endParaRPr lang="en-US" altLang="zh-CN" sz="1400" dirty="0" smtClean="0"/>
          </a:p>
          <a:p>
            <a:r>
              <a:rPr lang="zh-CN" altLang="en-US" sz="1400" dirty="0"/>
              <a:t>一个令人信服的故事将这些体验打包为特定但兼容的“单元故事”，促进跨单位、组织级别和利益相关者群体的趋同行动。</a:t>
            </a:r>
          </a:p>
        </p:txBody>
      </p:sp>
      <p:sp>
        <p:nvSpPr>
          <p:cNvPr id="20" name="TextBox 19"/>
          <p:cNvSpPr txBox="1"/>
          <p:nvPr/>
        </p:nvSpPr>
        <p:spPr>
          <a:xfrm>
            <a:off x="5940152" y="2204864"/>
            <a:ext cx="2556792" cy="307777"/>
          </a:xfrm>
          <a:prstGeom prst="rect">
            <a:avLst/>
          </a:prstGeom>
          <a:noFill/>
        </p:spPr>
        <p:txBody>
          <a:bodyPr wrap="square" rtlCol="0">
            <a:spAutoFit/>
          </a:bodyPr>
          <a:lstStyle/>
          <a:p>
            <a:r>
              <a:rPr lang="zh-CN" altLang="en-US" sz="1400" dirty="0" smtClean="0"/>
              <a:t>制造激情</a:t>
            </a:r>
            <a:r>
              <a:rPr lang="zh-CN" altLang="en-US" sz="1400" dirty="0"/>
              <a:t>和承诺支持转型目标</a:t>
            </a:r>
          </a:p>
        </p:txBody>
      </p:sp>
      <p:sp>
        <p:nvSpPr>
          <p:cNvPr id="21" name="TextBox 20"/>
          <p:cNvSpPr txBox="1"/>
          <p:nvPr/>
        </p:nvSpPr>
        <p:spPr>
          <a:xfrm>
            <a:off x="5929840" y="2761183"/>
            <a:ext cx="2556792" cy="307777"/>
          </a:xfrm>
          <a:prstGeom prst="rect">
            <a:avLst/>
          </a:prstGeom>
          <a:noFill/>
        </p:spPr>
        <p:txBody>
          <a:bodyPr wrap="square" rtlCol="0">
            <a:spAutoFit/>
          </a:bodyPr>
          <a:lstStyle/>
          <a:p>
            <a:r>
              <a:rPr lang="zh-CN" altLang="en-US" sz="1400" dirty="0"/>
              <a:t>在不确定</a:t>
            </a:r>
            <a:r>
              <a:rPr lang="zh-CN" altLang="en-US" sz="1400" dirty="0" smtClean="0"/>
              <a:t>的时期提供方向</a:t>
            </a:r>
            <a:endParaRPr lang="zh-CN" altLang="en-US" sz="1400" dirty="0"/>
          </a:p>
        </p:txBody>
      </p:sp>
      <p:sp>
        <p:nvSpPr>
          <p:cNvPr id="22" name="TextBox 21"/>
          <p:cNvSpPr txBox="1"/>
          <p:nvPr/>
        </p:nvSpPr>
        <p:spPr>
          <a:xfrm>
            <a:off x="5940152" y="3265820"/>
            <a:ext cx="2556792" cy="523220"/>
          </a:xfrm>
          <a:prstGeom prst="rect">
            <a:avLst/>
          </a:prstGeom>
          <a:noFill/>
        </p:spPr>
        <p:txBody>
          <a:bodyPr wrap="square" rtlCol="0">
            <a:spAutoFit/>
          </a:bodyPr>
          <a:lstStyle/>
          <a:p>
            <a:r>
              <a:rPr lang="zh-CN" altLang="en-US" sz="1400" dirty="0"/>
              <a:t>使中高层管理</a:t>
            </a:r>
            <a:r>
              <a:rPr lang="zh-CN" altLang="en-US" sz="1400" dirty="0" smtClean="0"/>
              <a:t>人员有精力创造一个有利于变革的环境</a:t>
            </a:r>
            <a:endParaRPr lang="zh-CN" altLang="en-US" sz="1400" dirty="0"/>
          </a:p>
        </p:txBody>
      </p:sp>
      <p:sp>
        <p:nvSpPr>
          <p:cNvPr id="23" name="TextBox 22"/>
          <p:cNvSpPr txBox="1"/>
          <p:nvPr/>
        </p:nvSpPr>
        <p:spPr>
          <a:xfrm>
            <a:off x="5983512" y="3985319"/>
            <a:ext cx="2556792" cy="307777"/>
          </a:xfrm>
          <a:prstGeom prst="rect">
            <a:avLst/>
          </a:prstGeom>
          <a:noFill/>
        </p:spPr>
        <p:txBody>
          <a:bodyPr wrap="square" rtlCol="0">
            <a:spAutoFit/>
          </a:bodyPr>
          <a:lstStyle/>
          <a:p>
            <a:r>
              <a:rPr lang="zh-CN" altLang="en-US" sz="1400" dirty="0"/>
              <a:t>调动和培养员工</a:t>
            </a:r>
            <a:r>
              <a:rPr lang="zh-CN" altLang="en-US" sz="1400" dirty="0" smtClean="0"/>
              <a:t>的契约精神</a:t>
            </a:r>
            <a:endParaRPr lang="zh-CN" altLang="en-US" sz="1400" dirty="0"/>
          </a:p>
        </p:txBody>
      </p:sp>
      <p:sp>
        <p:nvSpPr>
          <p:cNvPr id="24" name="TextBox 23"/>
          <p:cNvSpPr txBox="1"/>
          <p:nvPr/>
        </p:nvSpPr>
        <p:spPr>
          <a:xfrm>
            <a:off x="5983512" y="4581128"/>
            <a:ext cx="2556792" cy="738664"/>
          </a:xfrm>
          <a:prstGeom prst="rect">
            <a:avLst/>
          </a:prstGeom>
          <a:noFill/>
        </p:spPr>
        <p:txBody>
          <a:bodyPr wrap="square" rtlCol="0">
            <a:spAutoFit/>
          </a:bodyPr>
          <a:lstStyle/>
          <a:p>
            <a:r>
              <a:rPr lang="zh-CN" altLang="en-US" sz="1400" dirty="0"/>
              <a:t>使人们认识到</a:t>
            </a:r>
            <a:r>
              <a:rPr lang="zh-CN" altLang="en-US" sz="1400" dirty="0" smtClean="0"/>
              <a:t>短期重组</a:t>
            </a:r>
            <a:r>
              <a:rPr lang="zh-CN" altLang="en-US" sz="1400" dirty="0"/>
              <a:t>需要是长期价值主张的一部分，而不是其本身的目的。</a:t>
            </a:r>
          </a:p>
        </p:txBody>
      </p:sp>
    </p:spTree>
    <p:extLst>
      <p:ext uri="{BB962C8B-B14F-4D97-AF65-F5344CB8AC3E}">
        <p14:creationId xmlns:p14="http://schemas.microsoft.com/office/powerpoint/2010/main" val="1858928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424936" cy="3773015"/>
          </a:xfrm>
        </p:spPr>
        <p:txBody>
          <a:bodyPr>
            <a:normAutofit/>
          </a:bodyPr>
          <a:lstStyle/>
          <a:p>
            <a:pPr marL="0" indent="0">
              <a:lnSpc>
                <a:spcPct val="130000"/>
              </a:lnSpc>
              <a:spcBef>
                <a:spcPts val="1200"/>
              </a:spcBef>
              <a:buNone/>
            </a:pPr>
            <a:r>
              <a:rPr lang="zh-CN" altLang="en-US" sz="2800" b="1" dirty="0" smtClean="0">
                <a:latin typeface="微软雅黑" panose="020B0503020204020204" pitchFamily="34" charset="-122"/>
                <a:ea typeface="微软雅黑" panose="020B0503020204020204" pitchFamily="34" charset="-122"/>
              </a:rPr>
              <a:t>快速启动</a:t>
            </a:r>
            <a:endParaRPr lang="zh-CN" altLang="zh-CN" sz="2800" b="1" dirty="0">
              <a:latin typeface="微软雅黑" panose="020B0503020204020204" pitchFamily="34" charset="-122"/>
              <a:ea typeface="微软雅黑" panose="020B0503020204020204" pitchFamily="34" charset="-122"/>
            </a:endParaRPr>
          </a:p>
          <a:p>
            <a:pPr marL="0" indent="0">
              <a:lnSpc>
                <a:spcPct val="130000"/>
              </a:lnSpc>
              <a:spcBef>
                <a:spcPts val="1200"/>
              </a:spcBef>
              <a:buNone/>
            </a:pPr>
            <a:r>
              <a:rPr lang="en-US" altLang="zh-CN" sz="2400" dirty="0">
                <a:latin typeface="微软雅黑" panose="020B0503020204020204" pitchFamily="34" charset="-122"/>
                <a:ea typeface="微软雅黑" panose="020B0503020204020204" pitchFamily="34" charset="-122"/>
              </a:rPr>
              <a:t>1</a:t>
            </a:r>
            <a:r>
              <a:rPr lang="zh-CN"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经过简短且严格的诊断后快速启动实施方案</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ct val="130000"/>
              </a:lnSpc>
              <a:spcBef>
                <a:spcPts val="1200"/>
              </a:spcBef>
              <a:buNone/>
            </a:pPr>
            <a:r>
              <a:rPr lang="en-US" altLang="zh-CN" sz="2400" dirty="0">
                <a:latin typeface="微软雅黑" panose="020B0503020204020204" pitchFamily="34" charset="-122"/>
                <a:ea typeface="微软雅黑" panose="020B0503020204020204" pitchFamily="34" charset="-122"/>
              </a:rPr>
              <a:t>2</a:t>
            </a:r>
            <a:r>
              <a:rPr lang="zh-CN"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聚焦一个较低复杂度且具有巨大改进潜力的（项目）作为第一个（改进）项目来证明成功并获取支持</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endParaRPr lang="zh-CN" altLang="en-US" dirty="0"/>
          </a:p>
        </p:txBody>
      </p:sp>
      <p:sp>
        <p:nvSpPr>
          <p:cNvPr id="4" name="标题 1"/>
          <p:cNvSpPr txBox="1">
            <a:spLocks/>
          </p:cNvSpPr>
          <p:nvPr/>
        </p:nvSpPr>
        <p:spPr>
          <a:xfrm>
            <a:off x="3864147" y="270117"/>
            <a:ext cx="5508104"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312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063325" y="270117"/>
            <a:ext cx="5092120"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04" y="743218"/>
            <a:ext cx="9132979"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3104" y="1430422"/>
            <a:ext cx="75712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当冠军们正在</a:t>
            </a:r>
            <a:r>
              <a:rPr lang="zh-CN" altLang="en-US" dirty="0">
                <a:latin typeface="微软雅黑" panose="020B0503020204020204" pitchFamily="34" charset="-122"/>
                <a:ea typeface="微软雅黑" panose="020B0503020204020204" pitchFamily="34" charset="-122"/>
              </a:rPr>
              <a:t>实施值得瞩目的改进</a:t>
            </a:r>
            <a:r>
              <a:rPr lang="zh-CN" altLang="en-US" dirty="0" smtClean="0">
                <a:latin typeface="微软雅黑" panose="020B0503020204020204" pitchFamily="34" charset="-122"/>
                <a:ea typeface="微软雅黑" panose="020B0503020204020204" pitchFamily="34" charset="-122"/>
              </a:rPr>
              <a:t>时，他们一定会彻底的分析现在的情况</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7983377" y="1108036"/>
            <a:ext cx="800219"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转型冠军</a:t>
            </a:r>
            <a:endParaRPr lang="zh-CN" altLang="en-US" sz="1200" dirty="0">
              <a:latin typeface="微软雅黑" panose="020B0503020204020204" pitchFamily="34" charset="-122"/>
              <a:ea typeface="微软雅黑" panose="020B0503020204020204" pitchFamily="34" charset="-122"/>
            </a:endParaRPr>
          </a:p>
        </p:txBody>
      </p:sp>
      <p:sp>
        <p:nvSpPr>
          <p:cNvPr id="9" name="TextBox 8"/>
          <p:cNvSpPr txBox="1"/>
          <p:nvPr/>
        </p:nvSpPr>
        <p:spPr>
          <a:xfrm>
            <a:off x="8001461" y="1506422"/>
            <a:ext cx="782135" cy="276999"/>
          </a:xfrm>
          <a:prstGeom prst="rect">
            <a:avLst/>
          </a:prstGeom>
          <a:solidFill>
            <a:schemeClr val="bg1">
              <a:lumMod val="85000"/>
            </a:schemeClr>
          </a:solid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 追随者</a:t>
            </a:r>
            <a:endParaRPr lang="zh-CN" altLang="en-US" sz="1200" dirty="0">
              <a:latin typeface="微软雅黑" panose="020B0503020204020204" pitchFamily="34" charset="-122"/>
              <a:ea typeface="微软雅黑" panose="020B0503020204020204" pitchFamily="34" charset="-122"/>
            </a:endParaRPr>
          </a:p>
        </p:txBody>
      </p:sp>
      <p:sp>
        <p:nvSpPr>
          <p:cNvPr id="6" name="TextBox 5"/>
          <p:cNvSpPr txBox="1"/>
          <p:nvPr/>
        </p:nvSpPr>
        <p:spPr>
          <a:xfrm>
            <a:off x="98090" y="3889322"/>
            <a:ext cx="1620957"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诊断和计划阶段</a:t>
            </a:r>
            <a:endParaRPr lang="zh-CN" altLang="en-US" sz="16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251520" y="6021288"/>
            <a:ext cx="1210588"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诊断的强度</a:t>
            </a:r>
            <a:endParaRPr lang="zh-CN" altLang="en-US" sz="16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1979711" y="3235552"/>
            <a:ext cx="3467616"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在转型期间，诊断和计划所占的份额</a:t>
            </a:r>
            <a:endParaRPr lang="zh-CN" altLang="en-US" sz="16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1986584" y="4365104"/>
            <a:ext cx="2236510"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诊断和计划的平均时间</a:t>
            </a:r>
            <a:endParaRPr lang="zh-CN" altLang="en-US" sz="16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1939089" y="5776043"/>
            <a:ext cx="3785039" cy="338554"/>
          </a:xfrm>
          <a:prstGeom prst="rect">
            <a:avLst/>
          </a:prstGeom>
          <a:solidFill>
            <a:schemeClr val="bg1">
              <a:lumMod val="85000"/>
            </a:schemeClr>
          </a:solid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自我评估：“我们认真彻底的分析现状”</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852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1944216" cy="576064"/>
          </a:xfrm>
        </p:spPr>
        <p:txBody>
          <a:bodyPr/>
          <a:lstStyle/>
          <a:p>
            <a:r>
              <a:rPr kumimoji="1" lang="zh-CN" altLang="en-US" sz="2800" b="1" dirty="0">
                <a:latin typeface="微软雅黑" panose="020B0503020204020204" pitchFamily="34" charset="-122"/>
                <a:ea typeface="微软雅黑" panose="020B0503020204020204" pitchFamily="34" charset="-122"/>
              </a:rPr>
              <a:t>小组成员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824876507"/>
              </p:ext>
            </p:extLst>
          </p:nvPr>
        </p:nvGraphicFramePr>
        <p:xfrm>
          <a:off x="601216" y="1600200"/>
          <a:ext cx="3322712" cy="2225040"/>
        </p:xfrm>
        <a:graphic>
          <a:graphicData uri="http://schemas.openxmlformats.org/drawingml/2006/table">
            <a:tbl>
              <a:tblPr firstRow="1" bandRow="1">
                <a:tableStyleId>{5C22544A-7EE6-4342-B048-85BDC9FD1C3A}</a:tableStyleId>
              </a:tblPr>
              <a:tblGrid>
                <a:gridCol w="926370">
                  <a:extLst>
                    <a:ext uri="{9D8B030D-6E8A-4147-A177-3AD203B41FA5}">
                      <a16:colId xmlns:a16="http://schemas.microsoft.com/office/drawing/2014/main" xmlns="" val="20000"/>
                    </a:ext>
                  </a:extLst>
                </a:gridCol>
                <a:gridCol w="956181">
                  <a:extLst>
                    <a:ext uri="{9D8B030D-6E8A-4147-A177-3AD203B41FA5}">
                      <a16:colId xmlns:a16="http://schemas.microsoft.com/office/drawing/2014/main" xmlns="" val="20001"/>
                    </a:ext>
                  </a:extLst>
                </a:gridCol>
                <a:gridCol w="1440161">
                  <a:extLst>
                    <a:ext uri="{9D8B030D-6E8A-4147-A177-3AD203B41FA5}">
                      <a16:colId xmlns:a16="http://schemas.microsoft.com/office/drawing/2014/main" xmlns="" val="20002"/>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姓名</a:t>
                      </a:r>
                    </a:p>
                  </a:txBody>
                  <a:tcPr/>
                </a:tc>
                <a:tc>
                  <a:txBody>
                    <a:bodyPr/>
                    <a:lstStyle/>
                    <a:p>
                      <a:pPr algn="ctr"/>
                      <a:r>
                        <a:rPr lang="zh-CN" altLang="en-US" dirty="0">
                          <a:latin typeface="微软雅黑" panose="020B0503020204020204" pitchFamily="34" charset="-122"/>
                          <a:ea typeface="微软雅黑" panose="020B0503020204020204" pitchFamily="34" charset="-122"/>
                        </a:rPr>
                        <a:t>班级</a:t>
                      </a:r>
                    </a:p>
                  </a:txBody>
                  <a:tcPr/>
                </a:tc>
                <a:tc>
                  <a:txBody>
                    <a:bodyPr/>
                    <a:lstStyle/>
                    <a:p>
                      <a:pPr algn="ctr"/>
                      <a:r>
                        <a:rPr lang="zh-CN" altLang="en-US" dirty="0">
                          <a:latin typeface="微软雅黑" panose="020B0503020204020204" pitchFamily="34" charset="-122"/>
                          <a:ea typeface="微软雅黑" panose="020B0503020204020204" pitchFamily="34" charset="-122"/>
                        </a:rPr>
                        <a:t>学号</a:t>
                      </a:r>
                    </a:p>
                  </a:txBody>
                  <a:tcPr/>
                </a:tc>
                <a:extLst>
                  <a:ext uri="{0D108BD9-81ED-4DB2-BD59-A6C34878D82A}">
                    <a16:rowId xmlns:a16="http://schemas.microsoft.com/office/drawing/2014/main" xmlns="" val="10000"/>
                  </a:ext>
                </a:extLst>
              </a:tr>
              <a:tr h="370840">
                <a:tc>
                  <a:txBody>
                    <a:bodyPr/>
                    <a:lstStyle/>
                    <a:p>
                      <a:r>
                        <a:rPr lang="zh-CN" altLang="en-US" dirty="0">
                          <a:latin typeface="微软雅黑" panose="020B0503020204020204" pitchFamily="34" charset="-122"/>
                          <a:ea typeface="微软雅黑" panose="020B0503020204020204" pitchFamily="34" charset="-122"/>
                        </a:rPr>
                        <a:t>刘志华</a:t>
                      </a:r>
                    </a:p>
                  </a:txBody>
                  <a:tcPr/>
                </a:tc>
                <a:tc>
                  <a:txBody>
                    <a:bodyPr/>
                    <a:lstStyle/>
                    <a:p>
                      <a:r>
                        <a:rPr lang="en-US" altLang="zh-CN" dirty="0"/>
                        <a:t>2016-D</a:t>
                      </a:r>
                      <a:endParaRPr lang="zh-CN" altLang="en-US" dirty="0"/>
                    </a:p>
                  </a:txBody>
                  <a:tcPr/>
                </a:tc>
                <a:tc>
                  <a:txBody>
                    <a:bodyPr/>
                    <a:lstStyle/>
                    <a:p>
                      <a:r>
                        <a:rPr lang="is-IS" altLang="zh-CN" dirty="0"/>
                        <a:t>2016210608</a:t>
                      </a:r>
                      <a:endParaRPr lang="zh-CN" altLang="en-US"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王唯伟</a:t>
                      </a:r>
                    </a:p>
                  </a:txBody>
                  <a:tcPr/>
                </a:tc>
                <a:tc>
                  <a:txBody>
                    <a:bodyPr/>
                    <a:lstStyle/>
                    <a:p>
                      <a:r>
                        <a:rPr lang="en-US" altLang="zh-CN" dirty="0"/>
                        <a:t>2016-C</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s-IS" altLang="zh-CN" dirty="0"/>
                        <a:t>2016210613</a:t>
                      </a:r>
                      <a:endParaRPr lang="zh-CN" altLang="en-US" dirty="0"/>
                    </a:p>
                  </a:txBody>
                  <a:tcPr/>
                </a:tc>
                <a:extLst>
                  <a:ext uri="{0D108BD9-81ED-4DB2-BD59-A6C34878D82A}">
                    <a16:rowId xmlns:a16="http://schemas.microsoft.com/office/drawing/2014/main" xmlns="" val="10002"/>
                  </a:ext>
                </a:extLst>
              </a:tr>
              <a:tr h="370840">
                <a:tc>
                  <a:txBody>
                    <a:bodyPr/>
                    <a:lstStyle/>
                    <a:p>
                      <a:r>
                        <a:rPr lang="zh-CN" altLang="en-US" dirty="0">
                          <a:latin typeface="微软雅黑" panose="020B0503020204020204" pitchFamily="34" charset="-122"/>
                          <a:ea typeface="微软雅黑" panose="020B0503020204020204" pitchFamily="34" charset="-122"/>
                        </a:rPr>
                        <a:t>卢波臣</a:t>
                      </a:r>
                    </a:p>
                  </a:txBody>
                  <a:tcPr/>
                </a:tc>
                <a:tc>
                  <a:txBody>
                    <a:bodyPr/>
                    <a:lstStyle/>
                    <a:p>
                      <a:r>
                        <a:rPr lang="en-US" altLang="zh-CN" dirty="0"/>
                        <a:t>2016-C</a:t>
                      </a:r>
                      <a:endParaRPr lang="zh-CN" altLang="en-US" dirty="0"/>
                    </a:p>
                  </a:txBody>
                  <a:tcPr/>
                </a:tc>
                <a:tc>
                  <a:txBody>
                    <a:bodyPr/>
                    <a:lstStyle/>
                    <a:p>
                      <a:r>
                        <a:rPr lang="is-IS" altLang="zh-CN" dirty="0"/>
                        <a:t>2016210645</a:t>
                      </a:r>
                      <a:endParaRPr lang="zh-CN" altLang="en-US" dirty="0"/>
                    </a:p>
                  </a:txBody>
                  <a:tcPr/>
                </a:tc>
                <a:extLst>
                  <a:ext uri="{0D108BD9-81ED-4DB2-BD59-A6C34878D82A}">
                    <a16:rowId xmlns:a16="http://schemas.microsoft.com/office/drawing/2014/main" xmlns="" val="10003"/>
                  </a:ext>
                </a:extLst>
              </a:tr>
              <a:tr h="370840">
                <a:tc>
                  <a:txBody>
                    <a:bodyPr/>
                    <a:lstStyle/>
                    <a:p>
                      <a:r>
                        <a:rPr lang="zh-CN" altLang="en-US" dirty="0">
                          <a:latin typeface="微软雅黑" panose="020B0503020204020204" pitchFamily="34" charset="-122"/>
                          <a:ea typeface="微软雅黑" panose="020B0503020204020204" pitchFamily="34" charset="-122"/>
                        </a:rPr>
                        <a:t>王翔宇</a:t>
                      </a:r>
                    </a:p>
                  </a:txBody>
                  <a:tcPr/>
                </a:tc>
                <a:tc>
                  <a:txBody>
                    <a:bodyPr/>
                    <a:lstStyle/>
                    <a:p>
                      <a:r>
                        <a:rPr lang="en-US" altLang="zh-CN" dirty="0"/>
                        <a:t>2016-B</a:t>
                      </a:r>
                      <a:endParaRPr lang="zh-CN" altLang="en-US" dirty="0"/>
                    </a:p>
                  </a:txBody>
                  <a:tcPr/>
                </a:tc>
                <a:tc>
                  <a:txBody>
                    <a:bodyPr/>
                    <a:lstStyle/>
                    <a:p>
                      <a:r>
                        <a:rPr lang="is-IS" altLang="zh-CN" dirty="0"/>
                        <a:t>2016210683</a:t>
                      </a:r>
                      <a:endParaRPr lang="zh-CN" altLang="en-US" dirty="0"/>
                    </a:p>
                  </a:txBody>
                  <a:tcPr/>
                </a:tc>
                <a:extLst>
                  <a:ext uri="{0D108BD9-81ED-4DB2-BD59-A6C34878D82A}">
                    <a16:rowId xmlns:a16="http://schemas.microsoft.com/office/drawing/2014/main" xmlns="" val="10004"/>
                  </a:ext>
                </a:extLst>
              </a:tr>
              <a:tr h="370840">
                <a:tc>
                  <a:txBody>
                    <a:bodyPr/>
                    <a:lstStyle/>
                    <a:p>
                      <a:r>
                        <a:rPr lang="zh-CN" altLang="en-US" dirty="0">
                          <a:latin typeface="微软雅黑" panose="020B0503020204020204" pitchFamily="34" charset="-122"/>
                          <a:ea typeface="微软雅黑" panose="020B0503020204020204" pitchFamily="34" charset="-122"/>
                        </a:rPr>
                        <a:t>薛玲富</a:t>
                      </a:r>
                    </a:p>
                  </a:txBody>
                  <a:tcPr/>
                </a:tc>
                <a:tc>
                  <a:txBody>
                    <a:bodyPr/>
                    <a:lstStyle/>
                    <a:p>
                      <a:r>
                        <a:rPr lang="en-US" altLang="zh-CN" dirty="0"/>
                        <a:t>2016-D</a:t>
                      </a:r>
                      <a:endParaRPr lang="zh-CN" altLang="en-US" dirty="0"/>
                    </a:p>
                  </a:txBody>
                  <a:tcPr/>
                </a:tc>
                <a:tc>
                  <a:txBody>
                    <a:bodyPr/>
                    <a:lstStyle/>
                    <a:p>
                      <a:r>
                        <a:rPr lang="en-US" altLang="zh-CN" dirty="0"/>
                        <a:t>2016210690</a:t>
                      </a:r>
                      <a:endParaRPr lang="zh-CN" altLang="en-US" dirty="0"/>
                    </a:p>
                  </a:txBody>
                  <a:tcPr/>
                </a:tc>
                <a:extLst>
                  <a:ext uri="{0D108BD9-81ED-4DB2-BD59-A6C34878D82A}">
                    <a16:rowId xmlns:a16="http://schemas.microsoft.com/office/drawing/2014/main" xmlns="" val="10005"/>
                  </a:ext>
                </a:extLst>
              </a:tr>
            </a:tbl>
          </a:graphicData>
        </a:graphic>
      </p:graphicFrame>
      <p:pic>
        <p:nvPicPr>
          <p:cNvPr id="6" name="图片 5"/>
          <p:cNvPicPr>
            <a:picLocks noChangeAspect="1"/>
          </p:cNvPicPr>
          <p:nvPr/>
        </p:nvPicPr>
        <p:blipFill>
          <a:blip r:embed="rId2"/>
          <a:stretch>
            <a:fillRect/>
          </a:stretch>
        </p:blipFill>
        <p:spPr>
          <a:xfrm>
            <a:off x="4355976" y="1484784"/>
            <a:ext cx="4510656" cy="33829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30573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008997" y="261064"/>
            <a:ext cx="5236136"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2" y="785280"/>
            <a:ext cx="9132979"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102" y="1434784"/>
            <a:ext cx="75712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当冠军们正在</a:t>
            </a:r>
            <a:r>
              <a:rPr lang="zh-CN" altLang="en-US" dirty="0">
                <a:latin typeface="微软雅黑" panose="020B0503020204020204" pitchFamily="34" charset="-122"/>
                <a:ea typeface="微软雅黑" panose="020B0503020204020204" pitchFamily="34" charset="-122"/>
              </a:rPr>
              <a:t>实施值得瞩目的改进</a:t>
            </a:r>
            <a:r>
              <a:rPr lang="zh-CN" altLang="en-US" dirty="0" smtClean="0">
                <a:latin typeface="微软雅黑" panose="020B0503020204020204" pitchFamily="34" charset="-122"/>
                <a:ea typeface="微软雅黑" panose="020B0503020204020204" pitchFamily="34" charset="-122"/>
              </a:rPr>
              <a:t>时，他们一定会彻底的分析现在的情况</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7993327" y="1159899"/>
            <a:ext cx="889987"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转型冠军 </a:t>
            </a:r>
            <a:endParaRPr lang="zh-CN" altLang="en-US" sz="1200" dirty="0">
              <a:latin typeface="微软雅黑" panose="020B0503020204020204" pitchFamily="34" charset="-122"/>
              <a:ea typeface="微软雅黑" panose="020B0503020204020204" pitchFamily="34" charset="-122"/>
            </a:endParaRPr>
          </a:p>
        </p:txBody>
      </p:sp>
      <p:sp>
        <p:nvSpPr>
          <p:cNvPr id="9" name="TextBox 8"/>
          <p:cNvSpPr txBox="1"/>
          <p:nvPr/>
        </p:nvSpPr>
        <p:spPr>
          <a:xfrm>
            <a:off x="8025387" y="1531822"/>
            <a:ext cx="736099"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追随者</a:t>
            </a:r>
            <a:endParaRPr lang="zh-CN" altLang="en-US" sz="1200" dirty="0">
              <a:latin typeface="微软雅黑" panose="020B0503020204020204" pitchFamily="34" charset="-122"/>
              <a:ea typeface="微软雅黑" panose="020B0503020204020204" pitchFamily="34" charset="-122"/>
            </a:endParaRPr>
          </a:p>
        </p:txBody>
      </p:sp>
      <p:sp>
        <p:nvSpPr>
          <p:cNvPr id="6" name="TextBox 5"/>
          <p:cNvSpPr txBox="1"/>
          <p:nvPr/>
        </p:nvSpPr>
        <p:spPr>
          <a:xfrm>
            <a:off x="68824" y="3910686"/>
            <a:ext cx="1620957"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诊断和计划阶段</a:t>
            </a:r>
            <a:endParaRPr lang="zh-CN" altLang="en-US" sz="16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405287" y="6060311"/>
            <a:ext cx="1210588"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诊断的强度</a:t>
            </a:r>
            <a:endParaRPr lang="zh-CN" altLang="en-US" sz="16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1979712" y="3275692"/>
            <a:ext cx="3877985" cy="369332"/>
          </a:xfrm>
          <a:prstGeom prst="rect">
            <a:avLst/>
          </a:prstGeom>
          <a:noFill/>
        </p:spPr>
        <p:txBody>
          <a:bodyPr wrap="none" rtlCol="0">
            <a:spAutoFit/>
          </a:bodyPr>
          <a:lstStyle/>
          <a:p>
            <a:r>
              <a:rPr lang="zh-CN" altLang="en-US" dirty="0" smtClean="0"/>
              <a:t>在转型期间，诊断和计划所占的份额</a:t>
            </a:r>
            <a:endParaRPr lang="zh-CN" altLang="en-US" dirty="0"/>
          </a:p>
        </p:txBody>
      </p:sp>
      <p:sp>
        <p:nvSpPr>
          <p:cNvPr id="13" name="TextBox 12"/>
          <p:cNvSpPr txBox="1"/>
          <p:nvPr/>
        </p:nvSpPr>
        <p:spPr>
          <a:xfrm>
            <a:off x="1986584" y="4365104"/>
            <a:ext cx="2492990" cy="369332"/>
          </a:xfrm>
          <a:prstGeom prst="rect">
            <a:avLst/>
          </a:prstGeom>
          <a:noFill/>
        </p:spPr>
        <p:txBody>
          <a:bodyPr wrap="none" rtlCol="0">
            <a:spAutoFit/>
          </a:bodyPr>
          <a:lstStyle/>
          <a:p>
            <a:r>
              <a:rPr lang="zh-CN" altLang="en-US" dirty="0" smtClean="0"/>
              <a:t>诊断和计划的平均时间</a:t>
            </a:r>
            <a:endParaRPr lang="zh-CN" altLang="en-US" dirty="0"/>
          </a:p>
        </p:txBody>
      </p:sp>
      <p:sp>
        <p:nvSpPr>
          <p:cNvPr id="14" name="TextBox 13"/>
          <p:cNvSpPr txBox="1"/>
          <p:nvPr/>
        </p:nvSpPr>
        <p:spPr>
          <a:xfrm>
            <a:off x="1794468" y="6084004"/>
            <a:ext cx="4248472" cy="338554"/>
          </a:xfrm>
          <a:prstGeom prst="rect">
            <a:avLst/>
          </a:prstGeom>
          <a:noFill/>
        </p:spPr>
        <p:txBody>
          <a:bodyPr wrap="square" rtlCol="0">
            <a:spAutoFit/>
          </a:bodyPr>
          <a:lstStyle/>
          <a:p>
            <a:r>
              <a:rPr lang="zh-CN" altLang="en-US" sz="1600" dirty="0" smtClean="0"/>
              <a:t>自我评估：“我们认真彻底的分析现状”</a:t>
            </a:r>
            <a:endParaRPr lang="zh-CN" altLang="en-US" sz="1600" dirty="0"/>
          </a:p>
        </p:txBody>
      </p:sp>
      <p:sp>
        <p:nvSpPr>
          <p:cNvPr id="12" name="TextBox 11"/>
          <p:cNvSpPr txBox="1"/>
          <p:nvPr/>
        </p:nvSpPr>
        <p:spPr>
          <a:xfrm>
            <a:off x="1815093" y="1862623"/>
            <a:ext cx="3672408" cy="4536242"/>
          </a:xfrm>
          <a:prstGeom prst="rect">
            <a:avLst/>
          </a:prstGeom>
          <a:solidFill>
            <a:schemeClr val="tx2">
              <a:lumMod val="20000"/>
              <a:lumOff val="80000"/>
            </a:schemeClr>
          </a:solidFill>
        </p:spPr>
        <p:txBody>
          <a:bodyPr wrap="square" rtlCol="0">
            <a:spAutoFit/>
          </a:bodyPr>
          <a:lstStyle/>
          <a:p>
            <a:pPr>
              <a:lnSpc>
                <a:spcPct val="140000"/>
              </a:lnSpc>
            </a:pPr>
            <a:r>
              <a:rPr lang="zh-CN" altLang="en-US" sz="1600" dirty="0" smtClean="0"/>
              <a:t>        </a:t>
            </a:r>
            <a:r>
              <a:rPr lang="zh-CN" altLang="en-US" sz="1600" dirty="0" smtClean="0">
                <a:latin typeface="微软雅黑" panose="020B0503020204020204" pitchFamily="34" charset="-122"/>
                <a:ea typeface="微软雅黑" panose="020B0503020204020204" pitchFamily="34" charset="-122"/>
              </a:rPr>
              <a:t>通过图表我们发现转型冠军在转型期间，诊断和计划所占的时间份额为追随者的</a:t>
            </a:r>
            <a:r>
              <a:rPr lang="en-US" altLang="zh-CN" sz="1600" dirty="0" smtClean="0">
                <a:latin typeface="微软雅黑" panose="020B0503020204020204" pitchFamily="34" charset="-122"/>
                <a:ea typeface="微软雅黑" panose="020B0503020204020204" pitchFamily="34" charset="-122"/>
              </a:rPr>
              <a:t>1/4</a:t>
            </a:r>
            <a:r>
              <a:rPr lang="zh-CN" altLang="en-US" sz="1600" dirty="0" smtClean="0">
                <a:latin typeface="微软雅黑" panose="020B0503020204020204" pitchFamily="34" charset="-122"/>
                <a:ea typeface="微软雅黑" panose="020B0503020204020204" pitchFamily="34" charset="-122"/>
              </a:rPr>
              <a:t>至</a:t>
            </a:r>
            <a:r>
              <a:rPr lang="en-US" altLang="zh-CN" sz="1600" dirty="0" smtClean="0">
                <a:latin typeface="微软雅黑" panose="020B0503020204020204" pitchFamily="34" charset="-122"/>
                <a:ea typeface="微软雅黑" panose="020B0503020204020204" pitchFamily="34" charset="-122"/>
              </a:rPr>
              <a:t>1/3</a:t>
            </a:r>
            <a:r>
              <a:rPr lang="zh-CN" altLang="en-US" sz="1600" smtClean="0">
                <a:latin typeface="微软雅黑" panose="020B0503020204020204" pitchFamily="34" charset="-122"/>
                <a:ea typeface="微软雅黑" panose="020B0503020204020204" pitchFamily="34" charset="-122"/>
              </a:rPr>
              <a:t>，且</a:t>
            </a:r>
            <a:r>
              <a:rPr lang="zh-CN" altLang="en-US" sz="1600" dirty="0" smtClean="0">
                <a:latin typeface="微软雅黑" panose="020B0503020204020204" pitchFamily="34" charset="-122"/>
                <a:ea typeface="微软雅黑" panose="020B0503020204020204" pitchFamily="34" charset="-122"/>
              </a:rPr>
              <a:t>转型冠军企业诊断和计划的平均时间只有追随者的</a:t>
            </a:r>
            <a:r>
              <a:rPr lang="en-US" altLang="zh-CN" sz="1600" dirty="0" smtClean="0">
                <a:latin typeface="微软雅黑" panose="020B0503020204020204" pitchFamily="34" charset="-122"/>
                <a:ea typeface="微软雅黑" panose="020B0503020204020204" pitchFamily="34" charset="-122"/>
              </a:rPr>
              <a:t>1/4</a:t>
            </a:r>
            <a:r>
              <a:rPr lang="zh-CN" altLang="en-US" sz="1600" dirty="0" smtClean="0">
                <a:latin typeface="微软雅黑" panose="020B0503020204020204" pitchFamily="34" charset="-122"/>
                <a:ea typeface="微软雅黑" panose="020B0503020204020204" pitchFamily="34" charset="-122"/>
              </a:rPr>
              <a:t>，时间为</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个月。这说明冠军企业在快速实施诊断和计划前，</a:t>
            </a:r>
            <a:r>
              <a:rPr lang="zh-CN" altLang="en-US" sz="1600" dirty="0">
                <a:latin typeface="微软雅黑" panose="020B0503020204020204" pitchFamily="34" charset="-122"/>
                <a:ea typeface="微软雅黑" panose="020B0503020204020204" pitchFamily="34" charset="-122"/>
              </a:rPr>
              <a:t>认真、彻底</a:t>
            </a:r>
            <a:r>
              <a:rPr lang="zh-CN" altLang="en-US" sz="1600" dirty="0" smtClean="0">
                <a:latin typeface="微软雅黑" panose="020B0503020204020204" pitchFamily="34" charset="-122"/>
                <a:ea typeface="微软雅黑" panose="020B0503020204020204" pitchFamily="34" charset="-122"/>
              </a:rPr>
              <a:t>的分析了现状，而且更加的严格、高效（另一方面冠军企业可能会循序渐进，先聚焦</a:t>
            </a:r>
            <a:r>
              <a:rPr lang="zh-CN" altLang="en-US" sz="1600" dirty="0">
                <a:latin typeface="微软雅黑" panose="020B0503020204020204" pitchFamily="34" charset="-122"/>
                <a:ea typeface="微软雅黑" panose="020B0503020204020204" pitchFamily="34" charset="-122"/>
              </a:rPr>
              <a:t>一个较低复杂度且具有巨大改进潜力</a:t>
            </a:r>
            <a:r>
              <a:rPr lang="zh-CN" altLang="en-US" sz="1600" dirty="0" smtClean="0">
                <a:latin typeface="微软雅黑" panose="020B0503020204020204" pitchFamily="34" charset="-122"/>
                <a:ea typeface="微软雅黑" panose="020B0503020204020204" pitchFamily="34" charset="-122"/>
              </a:rPr>
              <a:t>的项目作为</a:t>
            </a:r>
            <a:r>
              <a:rPr lang="zh-CN" altLang="en-US" sz="1600" dirty="0">
                <a:latin typeface="微软雅黑" panose="020B0503020204020204" pitchFamily="34" charset="-122"/>
                <a:ea typeface="微软雅黑" panose="020B0503020204020204" pitchFamily="34" charset="-122"/>
              </a:rPr>
              <a:t>第一</a:t>
            </a:r>
            <a:r>
              <a:rPr lang="zh-CN" altLang="en-US" sz="1600" dirty="0" smtClean="0">
                <a:latin typeface="微软雅黑" panose="020B0503020204020204" pitchFamily="34" charset="-122"/>
                <a:ea typeface="微软雅黑" panose="020B0503020204020204" pitchFamily="34" charset="-122"/>
              </a:rPr>
              <a:t>个改进项目</a:t>
            </a:r>
            <a:r>
              <a:rPr lang="zh-CN" altLang="en-US" sz="1600" dirty="0">
                <a:latin typeface="微软雅黑" panose="020B0503020204020204" pitchFamily="34" charset="-122"/>
                <a:ea typeface="微软雅黑" panose="020B0503020204020204" pitchFamily="34" charset="-122"/>
              </a:rPr>
              <a:t>来证明成功并获取支持</a:t>
            </a:r>
            <a:r>
              <a:rPr lang="zh-CN" altLang="en-US" sz="1600" dirty="0" smtClean="0">
                <a:latin typeface="微软雅黑" panose="020B0503020204020204" pitchFamily="34" charset="-122"/>
                <a:ea typeface="微软雅黑" panose="020B0503020204020204" pitchFamily="34" charset="-122"/>
              </a:rPr>
              <a:t>）。而对于诊断强度，冠军企业要略强于其追随者，这体现了冠军企业对诊断的重视程度更高。</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2940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340768"/>
            <a:ext cx="7848872" cy="2260848"/>
          </a:xfrm>
        </p:spPr>
        <p:txBody>
          <a:bodyPr>
            <a:normAutofit fontScale="92500"/>
          </a:bodyPr>
          <a:lstStyle/>
          <a:p>
            <a:pPr marL="0" indent="0">
              <a:lnSpc>
                <a:spcPct val="130000"/>
              </a:lnSpc>
              <a:spcBef>
                <a:spcPts val="1200"/>
              </a:spcBef>
              <a:buNone/>
            </a:pPr>
            <a:r>
              <a:rPr lang="zh-CN" altLang="en-US" sz="3000" b="1" dirty="0" smtClean="0">
                <a:latin typeface="微软雅黑" panose="020B0503020204020204" pitchFamily="34" charset="-122"/>
                <a:ea typeface="微软雅黑" panose="020B0503020204020204" pitchFamily="34" charset="-122"/>
              </a:rPr>
              <a:t>整体计划</a:t>
            </a:r>
            <a:endParaRPr lang="en-US" altLang="zh-CN" sz="3000" b="1" dirty="0" smtClean="0">
              <a:latin typeface="微软雅黑" panose="020B0503020204020204" pitchFamily="34" charset="-122"/>
              <a:ea typeface="微软雅黑" panose="020B0503020204020204" pitchFamily="34" charset="-122"/>
            </a:endParaRPr>
          </a:p>
          <a:p>
            <a:pPr marL="0" indent="0">
              <a:lnSpc>
                <a:spcPct val="130000"/>
              </a:lnSpc>
              <a:spcBef>
                <a:spcPts val="1200"/>
              </a:spcBef>
              <a:buNone/>
            </a:pPr>
            <a:r>
              <a:rPr lang="en-US" altLang="zh-CN" sz="2400" dirty="0" smtClean="0">
                <a:latin typeface="微软雅黑" panose="020B0503020204020204" pitchFamily="34" charset="-122"/>
                <a:ea typeface="微软雅黑" panose="020B0503020204020204" pitchFamily="34" charset="-122"/>
              </a:rPr>
              <a:t>1</a:t>
            </a:r>
            <a:r>
              <a:rPr lang="zh-CN"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选择一个整体的项目使其接近（使其转型为）之后的一个伟大的主题</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不是一种主动的收集</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ct val="130000"/>
              </a:lnSpc>
              <a:spcBef>
                <a:spcPts val="1200"/>
              </a:spcBef>
              <a:buNone/>
            </a:pPr>
            <a:r>
              <a:rPr lang="en-US" altLang="zh-CN" sz="2400" dirty="0">
                <a:latin typeface="微软雅黑" panose="020B0503020204020204" pitchFamily="34" charset="-122"/>
                <a:ea typeface="微软雅黑" panose="020B0503020204020204" pitchFamily="34" charset="-122"/>
              </a:rPr>
              <a:t>2</a:t>
            </a:r>
            <a:r>
              <a:rPr lang="zh-CN"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通过一个项目办公室来集中（各项）活动的协调</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882258" y="252011"/>
            <a:ext cx="5508104"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-3</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5518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82258" y="261064"/>
            <a:ext cx="5508104"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-3</a:t>
            </a:r>
            <a:endParaRPr lang="zh-CN" altLang="en-US" sz="2800" dirty="0">
              <a:latin typeface="微软雅黑" panose="020B0503020204020204" pitchFamily="34" charset="-122"/>
              <a:ea typeface="微软雅黑" panose="020B0503020204020204" pitchFamily="34" charset="-122"/>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21" y="836712"/>
            <a:ext cx="7894389" cy="550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545" y="1082056"/>
            <a:ext cx="1531620" cy="74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749002" y="1094774"/>
            <a:ext cx="889987"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转型冠军</a:t>
            </a:r>
            <a:endParaRPr lang="zh-CN" altLang="en-US" sz="1200" dirty="0">
              <a:latin typeface="微软雅黑" panose="020B0503020204020204" pitchFamily="34" charset="-122"/>
              <a:ea typeface="微软雅黑" panose="020B0503020204020204" pitchFamily="34" charset="-122"/>
            </a:endParaRPr>
          </a:p>
        </p:txBody>
      </p:sp>
      <p:sp>
        <p:nvSpPr>
          <p:cNvPr id="8" name="TextBox 7"/>
          <p:cNvSpPr txBox="1"/>
          <p:nvPr/>
        </p:nvSpPr>
        <p:spPr>
          <a:xfrm>
            <a:off x="7807839" y="1506761"/>
            <a:ext cx="736099"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追随者</a:t>
            </a:r>
            <a:endParaRPr lang="zh-CN" altLang="en-US" sz="1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33144" y="1494445"/>
            <a:ext cx="734047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在大规模、整体转型程序上，冠军企业组织了他们努力优化的优化成果</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1619672" y="3162540"/>
            <a:ext cx="1826141"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着眼于项目的方法</a:t>
            </a:r>
            <a:endParaRPr lang="zh-CN" altLang="en-US" sz="16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611835" y="3891818"/>
            <a:ext cx="2741529" cy="584775"/>
          </a:xfrm>
          <a:prstGeom prst="rect">
            <a:avLst/>
          </a:prstGeom>
          <a:solidFill>
            <a:schemeClr val="bg1">
              <a:lumMod val="85000"/>
            </a:schemeClr>
          </a:solid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在大规模、整体转型计划中，着手解决优化的工作</a:t>
            </a:r>
            <a:endParaRPr lang="zh-CN" altLang="en-US" sz="16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1331640" y="5589240"/>
            <a:ext cx="3467616" cy="338554"/>
          </a:xfrm>
          <a:prstGeom prst="rect">
            <a:avLst/>
          </a:prstGeom>
          <a:solidFill>
            <a:schemeClr val="bg1">
              <a:lumMod val="85000"/>
            </a:schemeClr>
          </a:solid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转型计划项目被集中控制（的程度）</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7740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873204" y="261064"/>
            <a:ext cx="5508104"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-3</a:t>
            </a:r>
            <a:endParaRPr lang="zh-CN" altLang="en-US" sz="2800" dirty="0">
              <a:latin typeface="微软雅黑" panose="020B0503020204020204" pitchFamily="34" charset="-122"/>
              <a:ea typeface="微软雅黑" panose="020B0503020204020204" pitchFamily="34" charset="-122"/>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44" y="836712"/>
            <a:ext cx="7851224" cy="550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545" y="1082056"/>
            <a:ext cx="1531620" cy="74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764316" y="1082056"/>
            <a:ext cx="800219"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转型冠军</a:t>
            </a:r>
            <a:endParaRPr lang="zh-CN" altLang="en-US" sz="1200" dirty="0">
              <a:latin typeface="微软雅黑" panose="020B0503020204020204" pitchFamily="34" charset="-122"/>
              <a:ea typeface="微软雅黑" panose="020B0503020204020204" pitchFamily="34" charset="-122"/>
            </a:endParaRPr>
          </a:p>
        </p:txBody>
      </p:sp>
      <p:sp>
        <p:nvSpPr>
          <p:cNvPr id="8" name="TextBox 7"/>
          <p:cNvSpPr txBox="1"/>
          <p:nvPr/>
        </p:nvSpPr>
        <p:spPr>
          <a:xfrm>
            <a:off x="7806993" y="1513175"/>
            <a:ext cx="736099" cy="276999"/>
          </a:xfrm>
          <a:prstGeom prst="rect">
            <a:avLst/>
          </a:prstGeom>
          <a:solidFill>
            <a:schemeClr val="bg1">
              <a:lumMod val="85000"/>
            </a:schemeClr>
          </a:solid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  追随者</a:t>
            </a:r>
            <a:endParaRPr lang="zh-CN" altLang="en-US" sz="1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33144" y="1403484"/>
            <a:ext cx="7340471"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在大规模、整体转型程序上，冠军企业组织了他们努力优化的优化成果</a:t>
            </a:r>
            <a:endParaRPr lang="zh-CN" altLang="en-US" dirty="0">
              <a:latin typeface="微软雅黑" panose="020B0503020204020204" pitchFamily="34" charset="-122"/>
              <a:ea typeface="微软雅黑" panose="020B0503020204020204" pitchFamily="34" charset="-122"/>
            </a:endParaRPr>
          </a:p>
        </p:txBody>
      </p:sp>
      <p:sp>
        <p:nvSpPr>
          <p:cNvPr id="9" name="TextBox 8"/>
          <p:cNvSpPr txBox="1"/>
          <p:nvPr/>
        </p:nvSpPr>
        <p:spPr>
          <a:xfrm>
            <a:off x="1619672" y="3162540"/>
            <a:ext cx="2031325" cy="369332"/>
          </a:xfrm>
          <a:prstGeom prst="rect">
            <a:avLst/>
          </a:prstGeom>
          <a:noFill/>
        </p:spPr>
        <p:txBody>
          <a:bodyPr wrap="none" rtlCol="0">
            <a:spAutoFit/>
          </a:bodyPr>
          <a:lstStyle/>
          <a:p>
            <a:r>
              <a:rPr lang="zh-CN" altLang="en-US" dirty="0" smtClean="0"/>
              <a:t>着眼于项目的方法</a:t>
            </a:r>
            <a:endParaRPr lang="zh-CN" altLang="en-US" dirty="0"/>
          </a:p>
        </p:txBody>
      </p:sp>
      <p:sp>
        <p:nvSpPr>
          <p:cNvPr id="11" name="TextBox 10"/>
          <p:cNvSpPr txBox="1"/>
          <p:nvPr/>
        </p:nvSpPr>
        <p:spPr>
          <a:xfrm>
            <a:off x="1619671" y="4077072"/>
            <a:ext cx="2880321" cy="646331"/>
          </a:xfrm>
          <a:prstGeom prst="rect">
            <a:avLst/>
          </a:prstGeom>
          <a:noFill/>
        </p:spPr>
        <p:txBody>
          <a:bodyPr wrap="square" rtlCol="0">
            <a:spAutoFit/>
          </a:bodyPr>
          <a:lstStyle/>
          <a:p>
            <a:r>
              <a:rPr lang="zh-CN" altLang="en-US" dirty="0" smtClean="0"/>
              <a:t>在大规模、整体转型计划中，着手解决优化的工作</a:t>
            </a:r>
            <a:endParaRPr lang="zh-CN" altLang="en-US" dirty="0"/>
          </a:p>
        </p:txBody>
      </p:sp>
      <p:sp>
        <p:nvSpPr>
          <p:cNvPr id="12" name="TextBox 11"/>
          <p:cNvSpPr txBox="1"/>
          <p:nvPr/>
        </p:nvSpPr>
        <p:spPr>
          <a:xfrm>
            <a:off x="1043608" y="5661248"/>
            <a:ext cx="3877985" cy="369332"/>
          </a:xfrm>
          <a:prstGeom prst="rect">
            <a:avLst/>
          </a:prstGeom>
          <a:noFill/>
        </p:spPr>
        <p:txBody>
          <a:bodyPr wrap="none" rtlCol="0">
            <a:spAutoFit/>
          </a:bodyPr>
          <a:lstStyle/>
          <a:p>
            <a:r>
              <a:rPr lang="zh-CN" altLang="en-US" dirty="0" smtClean="0"/>
              <a:t>转型计划项目被集中控制（的程度）</a:t>
            </a:r>
            <a:endParaRPr lang="zh-CN" altLang="en-US" dirty="0"/>
          </a:p>
        </p:txBody>
      </p:sp>
      <p:sp>
        <p:nvSpPr>
          <p:cNvPr id="13" name="TextBox 12"/>
          <p:cNvSpPr txBox="1"/>
          <p:nvPr/>
        </p:nvSpPr>
        <p:spPr>
          <a:xfrm>
            <a:off x="755576" y="1771444"/>
            <a:ext cx="3965032" cy="4524315"/>
          </a:xfrm>
          <a:prstGeom prst="rect">
            <a:avLst/>
          </a:prstGeom>
          <a:solidFill>
            <a:schemeClr val="bg1">
              <a:lumMod val="85000"/>
            </a:schemeClr>
          </a:solidFill>
        </p:spPr>
        <p:txBody>
          <a:bodyPr wrap="square" rtlCol="0">
            <a:spAutoFit/>
          </a:bodyPr>
          <a:lstStyle/>
          <a:p>
            <a:pPr>
              <a:lnSpc>
                <a:spcPct val="150000"/>
              </a:lnSpc>
            </a:pPr>
            <a:r>
              <a:rPr lang="zh-CN" altLang="en-US" sz="1600" dirty="0" smtClean="0"/>
              <a:t>        </a:t>
            </a:r>
            <a:r>
              <a:rPr lang="zh-CN" altLang="en-US" sz="1600" dirty="0" smtClean="0">
                <a:latin typeface="微软雅黑" panose="020B0503020204020204" pitchFamily="34" charset="-122"/>
                <a:ea typeface="微软雅黑" panose="020B0503020204020204" pitchFamily="34" charset="-122"/>
              </a:rPr>
              <a:t>通过图表我们发现转型冠军企业在大规模、整体转型程序中，着手解决优化的工作的认可程度（百分比）更高，达到了其追随者的两倍以上。这说明冠军企业更加重视转型计划和成果的</a:t>
            </a:r>
            <a:r>
              <a:rPr lang="zh-CN" altLang="en-US" sz="1600" dirty="0" smtClean="0">
                <a:latin typeface="微软雅黑" panose="020B0503020204020204" pitchFamily="34" charset="-122"/>
                <a:ea typeface="微软雅黑" panose="020B0503020204020204" pitchFamily="34" charset="-122"/>
              </a:rPr>
              <a:t>优化（</a:t>
            </a:r>
            <a:r>
              <a:rPr lang="zh-CN" altLang="en-US" sz="1600" dirty="0" smtClean="0">
                <a:latin typeface="微软雅黑" panose="020B0503020204020204" pitchFamily="34" charset="-122"/>
                <a:ea typeface="微软雅黑" panose="020B0503020204020204" pitchFamily="34" charset="-122"/>
              </a:rPr>
              <a:t>也许这种优化成果是循序渐进逐步达到的</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另外冠军企业对转型计划项目集中控制的程度也远远高于其追随者对于转型计划项目的集中控制程度。这说明冠军企业在管理架构上采用了集中组织、协调转型工作的项目办公室，而这样做的结果是效率的提高和计划以及成果的优化。</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6833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628800"/>
            <a:ext cx="8229600" cy="2620887"/>
          </a:xfrm>
        </p:spPr>
        <p:txBody>
          <a:bodyPr>
            <a:normAutofit/>
          </a:bodyPr>
          <a:lstStyle/>
          <a:p>
            <a:pPr marL="0" indent="0">
              <a:buNone/>
            </a:pPr>
            <a:r>
              <a:rPr lang="zh-CN" altLang="zh-CN" sz="2800" b="1" dirty="0">
                <a:latin typeface="微软雅黑" panose="020B0503020204020204" pitchFamily="34" charset="-122"/>
                <a:ea typeface="微软雅黑" panose="020B0503020204020204" pitchFamily="34" charset="-122"/>
              </a:rPr>
              <a:t>雄心勃勃的目标和彻底的</a:t>
            </a:r>
            <a:r>
              <a:rPr lang="zh-CN" altLang="zh-CN" sz="2800" b="1" dirty="0" smtClean="0">
                <a:latin typeface="微软雅黑" panose="020B0503020204020204" pitchFamily="34" charset="-122"/>
                <a:ea typeface="微软雅黑" panose="020B0503020204020204" pitchFamily="34" charset="-122"/>
              </a:rPr>
              <a:t>跟踪</a:t>
            </a:r>
            <a:endParaRPr lang="zh-CN" altLang="zh-CN" sz="2800" dirty="0">
              <a:latin typeface="微软雅黑" panose="020B0503020204020204" pitchFamily="34" charset="-122"/>
              <a:ea typeface="微软雅黑" panose="020B0503020204020204" pitchFamily="34" charset="-122"/>
            </a:endParaRPr>
          </a:p>
          <a:p>
            <a:pPr marL="0" indent="0">
              <a:lnSpc>
                <a:spcPct val="140000"/>
              </a:lnSpc>
              <a:spcBef>
                <a:spcPts val="1200"/>
              </a:spcBef>
              <a:buNone/>
            </a:pP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、设定期望目标</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ct val="140000"/>
              </a:lnSpc>
              <a:spcBef>
                <a:spcPts val="1200"/>
              </a:spcBef>
              <a:buNone/>
            </a:pP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、跟踪执行情况，并使用适当的</a:t>
            </a:r>
            <a:r>
              <a:rPr lang="en-US" altLang="zh-CN" sz="2400" dirty="0">
                <a:latin typeface="微软雅黑" panose="020B0503020204020204" pitchFamily="34" charset="-122"/>
                <a:ea typeface="微软雅黑" panose="020B0503020204020204" pitchFamily="34" charset="-122"/>
              </a:rPr>
              <a:t>KPI</a:t>
            </a:r>
            <a:r>
              <a:rPr lang="zh-CN" altLang="zh-CN" sz="2400" dirty="0">
                <a:latin typeface="微软雅黑" panose="020B0503020204020204" pitchFamily="34" charset="-122"/>
                <a:ea typeface="微软雅黑" panose="020B0503020204020204" pitchFamily="34" charset="-122"/>
              </a:rPr>
              <a:t>体系来保证透明度。</a:t>
            </a:r>
          </a:p>
          <a:p>
            <a:pPr>
              <a:lnSpc>
                <a:spcPct val="140000"/>
              </a:lnSpc>
              <a:spcBef>
                <a:spcPts val="1200"/>
              </a:spcBef>
            </a:pPr>
            <a:endParaRPr lang="zh-CN" altLang="en-US" sz="44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3873204" y="261064"/>
            <a:ext cx="5508104"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-4</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0355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556792"/>
            <a:ext cx="8229600" cy="2260848"/>
          </a:xfrm>
        </p:spPr>
        <p:txBody>
          <a:bodyPr>
            <a:noAutofit/>
          </a:bodyPr>
          <a:lstStyle/>
          <a:p>
            <a:pPr marL="0" indent="0">
              <a:lnSpc>
                <a:spcPct val="130000"/>
              </a:lnSpc>
              <a:spcBef>
                <a:spcPts val="1200"/>
              </a:spcBef>
              <a:buNone/>
            </a:pPr>
            <a:r>
              <a:rPr lang="zh-CN" altLang="zh-CN" sz="2800" b="1" dirty="0">
                <a:latin typeface="微软雅黑" panose="020B0503020204020204" pitchFamily="34" charset="-122"/>
                <a:ea typeface="微软雅黑" panose="020B0503020204020204" pitchFamily="34" charset="-122"/>
              </a:rPr>
              <a:t>明确的管理</a:t>
            </a:r>
            <a:r>
              <a:rPr lang="zh-CN" altLang="zh-CN" sz="2800" b="1" dirty="0" smtClean="0">
                <a:latin typeface="微软雅黑" panose="020B0503020204020204" pitchFamily="34" charset="-122"/>
                <a:ea typeface="微软雅黑" panose="020B0503020204020204" pitchFamily="34" charset="-122"/>
              </a:rPr>
              <a:t>规则</a:t>
            </a:r>
            <a:endParaRPr lang="zh-CN" altLang="zh-CN" sz="2800" dirty="0"/>
          </a:p>
          <a:p>
            <a:pPr marL="0" indent="0">
              <a:lnSpc>
                <a:spcPct val="130000"/>
              </a:lnSpc>
              <a:spcBef>
                <a:spcPts val="1200"/>
              </a:spcBef>
              <a:buNone/>
            </a:pP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、确保全面的</a:t>
            </a:r>
            <a:r>
              <a:rPr lang="en-US" altLang="zh-CN" sz="2400" dirty="0">
                <a:latin typeface="微软雅黑" panose="020B0503020204020204" pitchFamily="34" charset="-122"/>
                <a:ea typeface="微软雅黑" panose="020B0503020204020204" pitchFamily="34" charset="-122"/>
              </a:rPr>
              <a:t>CEO</a:t>
            </a:r>
            <a:r>
              <a:rPr lang="zh-CN" altLang="zh-CN" sz="2400" dirty="0">
                <a:latin typeface="微软雅黑" panose="020B0503020204020204" pitchFamily="34" charset="-122"/>
                <a:ea typeface="微软雅黑" panose="020B0503020204020204" pitchFamily="34" charset="-122"/>
              </a:rPr>
              <a:t>和跨职能的高层管理团队的一致性</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ct val="130000"/>
              </a:lnSpc>
              <a:spcBef>
                <a:spcPts val="1200"/>
              </a:spcBef>
              <a:buNone/>
            </a:pP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、通过必要理由，确定员工目标和利益的一致性。</a:t>
            </a:r>
          </a:p>
          <a:p>
            <a:endParaRPr lang="zh-CN" altLang="en-US" dirty="0"/>
          </a:p>
        </p:txBody>
      </p:sp>
      <p:sp>
        <p:nvSpPr>
          <p:cNvPr id="5" name="标题 1"/>
          <p:cNvSpPr txBox="1">
            <a:spLocks/>
          </p:cNvSpPr>
          <p:nvPr/>
        </p:nvSpPr>
        <p:spPr>
          <a:xfrm>
            <a:off x="3873204" y="261064"/>
            <a:ext cx="5508104"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-5</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706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556792"/>
            <a:ext cx="7859216" cy="2260848"/>
          </a:xfrm>
        </p:spPr>
        <p:txBody>
          <a:bodyPr>
            <a:noAutofit/>
          </a:bodyPr>
          <a:lstStyle/>
          <a:p>
            <a:pPr marL="0" indent="0">
              <a:lnSpc>
                <a:spcPct val="130000"/>
              </a:lnSpc>
              <a:spcBef>
                <a:spcPts val="1200"/>
              </a:spcBef>
              <a:buNone/>
            </a:pPr>
            <a:r>
              <a:rPr lang="zh-CN" altLang="zh-CN" sz="2800" b="1" dirty="0">
                <a:latin typeface="微软雅黑" panose="020B0503020204020204" pitchFamily="34" charset="-122"/>
                <a:ea typeface="微软雅黑" panose="020B0503020204020204" pitchFamily="34" charset="-122"/>
              </a:rPr>
              <a:t>制度化的</a:t>
            </a:r>
            <a:r>
              <a:rPr lang="zh-CN" altLang="zh-CN" sz="2800" b="1" dirty="0" smtClean="0">
                <a:latin typeface="微软雅黑" panose="020B0503020204020204" pitchFamily="34" charset="-122"/>
                <a:ea typeface="微软雅黑" panose="020B0503020204020204" pitchFamily="34" charset="-122"/>
              </a:rPr>
              <a:t>培训</a:t>
            </a:r>
            <a:endParaRPr lang="zh-CN" altLang="zh-CN" sz="2800" dirty="0"/>
          </a:p>
          <a:p>
            <a:pPr marL="0" indent="0">
              <a:lnSpc>
                <a:spcPct val="130000"/>
              </a:lnSpc>
              <a:spcBef>
                <a:spcPts val="1200"/>
              </a:spcBef>
              <a:buNone/>
            </a:pP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、真正的理解相关的概念和应用工具</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indent="0">
              <a:lnSpc>
                <a:spcPct val="130000"/>
              </a:lnSpc>
              <a:spcBef>
                <a:spcPts val="1200"/>
              </a:spcBef>
              <a:buNone/>
            </a:pP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、通过正规的培训、创新的知识转移来支持和发展能力建设。</a:t>
            </a:r>
          </a:p>
          <a:p>
            <a:endParaRPr lang="zh-CN" altLang="en-US" dirty="0"/>
          </a:p>
        </p:txBody>
      </p:sp>
      <p:sp>
        <p:nvSpPr>
          <p:cNvPr id="5" name="标题 1"/>
          <p:cNvSpPr txBox="1">
            <a:spLocks/>
          </p:cNvSpPr>
          <p:nvPr/>
        </p:nvSpPr>
        <p:spPr>
          <a:xfrm>
            <a:off x="3873204" y="261064"/>
            <a:ext cx="5508104" cy="41805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dirty="0" smtClean="0">
                <a:latin typeface="微软雅黑" panose="020B0503020204020204" pitchFamily="34" charset="-122"/>
                <a:ea typeface="微软雅黑" panose="020B0503020204020204" pitchFamily="34" charset="-122"/>
              </a:rPr>
              <a:t>实现卓越</a:t>
            </a:r>
            <a:r>
              <a:rPr lang="zh-CN" altLang="zh-CN" sz="2800" dirty="0" smtClean="0">
                <a:latin typeface="微软雅黑" panose="020B0503020204020204" pitchFamily="34" charset="-122"/>
                <a:ea typeface="微软雅黑" panose="020B0503020204020204" pitchFamily="34" charset="-122"/>
              </a:rPr>
              <a:t>性能改进</a:t>
            </a:r>
            <a:r>
              <a:rPr lang="zh-CN" altLang="en-US" sz="2800" dirty="0" smtClean="0">
                <a:latin typeface="微软雅黑" panose="020B0503020204020204" pitchFamily="34" charset="-122"/>
                <a:ea typeface="微软雅黑" panose="020B0503020204020204" pitchFamily="34" charset="-122"/>
              </a:rPr>
              <a:t>的六因素</a:t>
            </a:r>
            <a:r>
              <a:rPr lang="en-US" altLang="zh-CN" sz="2800" dirty="0" smtClean="0">
                <a:latin typeface="微软雅黑" panose="020B0503020204020204" pitchFamily="34" charset="-122"/>
                <a:ea typeface="微软雅黑" panose="020B0503020204020204" pitchFamily="34" charset="-122"/>
              </a:rPr>
              <a:t>-6</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2257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47864" y="188640"/>
            <a:ext cx="5076056" cy="418058"/>
          </a:xfrm>
        </p:spPr>
        <p:txBody>
          <a:bodyPr/>
          <a:lstStyle/>
          <a:p>
            <a:r>
              <a:rPr lang="zh-CN" altLang="en-US" sz="3200" dirty="0" smtClean="0">
                <a:latin typeface="微软雅黑" panose="020B0503020204020204" pitchFamily="34" charset="-122"/>
                <a:ea typeface="微软雅黑" panose="020B0503020204020204" pitchFamily="34" charset="-122"/>
              </a:rPr>
              <a:t>小组补充因素</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5576" y="980728"/>
            <a:ext cx="7848872" cy="5112568"/>
          </a:xfrm>
        </p:spPr>
        <p:txBody>
          <a:bodyPr>
            <a:normAutofit fontScale="25000" lnSpcReduction="20000"/>
          </a:bodyPr>
          <a:lstStyle/>
          <a:p>
            <a:pPr lvl="0">
              <a:lnSpc>
                <a:spcPct val="140000"/>
              </a:lnSpc>
              <a:spcBef>
                <a:spcPts val="800"/>
              </a:spcBef>
              <a:buClr>
                <a:srgbClr val="81308B"/>
              </a:buClr>
              <a:buSzPct val="60000"/>
              <a:buFont typeface="Wingdings" panose="05000000000000000000" pitchFamily="2" charset="2"/>
              <a:buChar char="l"/>
            </a:pPr>
            <a:r>
              <a:rPr lang="zh-CN" altLang="zh-CN" sz="8000" dirty="0">
                <a:latin typeface="微软雅黑" panose="020B0503020204020204" pitchFamily="34" charset="-122"/>
                <a:ea typeface="微软雅黑" panose="020B0503020204020204" pitchFamily="34" charset="-122"/>
              </a:rPr>
              <a:t>与其它企业建立合作关系，将其非核心业务外包给其它更具竞争优势的企业来完成，取长补短，提高企业的竞争优势，获得双赢</a:t>
            </a:r>
            <a:r>
              <a:rPr lang="zh-CN" altLang="zh-CN" sz="8000" dirty="0" smtClean="0">
                <a:latin typeface="微软雅黑" panose="020B0503020204020204" pitchFamily="34" charset="-122"/>
                <a:ea typeface="微软雅黑" panose="020B0503020204020204" pitchFamily="34" charset="-122"/>
              </a:rPr>
              <a:t>；</a:t>
            </a:r>
            <a:endParaRPr lang="zh-CN" altLang="zh-CN" sz="8000" dirty="0">
              <a:latin typeface="微软雅黑" panose="020B0503020204020204" pitchFamily="34" charset="-122"/>
              <a:ea typeface="微软雅黑" panose="020B0503020204020204" pitchFamily="34" charset="-122"/>
            </a:endParaRPr>
          </a:p>
          <a:p>
            <a:pPr lvl="0">
              <a:lnSpc>
                <a:spcPct val="140000"/>
              </a:lnSpc>
              <a:spcBef>
                <a:spcPts val="800"/>
              </a:spcBef>
              <a:buClr>
                <a:srgbClr val="81308B"/>
              </a:buClr>
              <a:buSzPct val="60000"/>
              <a:buFont typeface="Wingdings" panose="05000000000000000000" pitchFamily="2" charset="2"/>
              <a:buChar char="l"/>
            </a:pPr>
            <a:r>
              <a:rPr lang="zh-CN" altLang="zh-CN" sz="8000" dirty="0">
                <a:latin typeface="微软雅黑" panose="020B0503020204020204" pitchFamily="34" charset="-122"/>
                <a:ea typeface="微软雅黑" panose="020B0503020204020204" pitchFamily="34" charset="-122"/>
              </a:rPr>
              <a:t>适当减少库存，节约成本，提高自身灵活性，比如可以通过市场配送中心进行库存的管理，有效降低企业库存费用</a:t>
            </a:r>
            <a:r>
              <a:rPr lang="zh-CN" altLang="zh-CN" sz="8000" dirty="0" smtClean="0">
                <a:latin typeface="微软雅黑" panose="020B0503020204020204" pitchFamily="34" charset="-122"/>
                <a:ea typeface="微软雅黑" panose="020B0503020204020204" pitchFamily="34" charset="-122"/>
              </a:rPr>
              <a:t>；</a:t>
            </a:r>
            <a:endParaRPr lang="zh-CN" altLang="zh-CN" sz="8000" dirty="0">
              <a:latin typeface="微软雅黑" panose="020B0503020204020204" pitchFamily="34" charset="-122"/>
              <a:ea typeface="微软雅黑" panose="020B0503020204020204" pitchFamily="34" charset="-122"/>
            </a:endParaRPr>
          </a:p>
          <a:p>
            <a:pPr lvl="0">
              <a:lnSpc>
                <a:spcPct val="140000"/>
              </a:lnSpc>
              <a:spcBef>
                <a:spcPts val="800"/>
              </a:spcBef>
              <a:buClr>
                <a:srgbClr val="81308B"/>
              </a:buClr>
              <a:buSzPct val="60000"/>
              <a:buFont typeface="Wingdings" panose="05000000000000000000" pitchFamily="2" charset="2"/>
              <a:buChar char="l"/>
            </a:pPr>
            <a:r>
              <a:rPr lang="zh-CN" altLang="zh-CN" sz="8000" dirty="0">
                <a:latin typeface="微软雅黑" panose="020B0503020204020204" pitchFamily="34" charset="-122"/>
                <a:ea typeface="微软雅黑" panose="020B0503020204020204" pitchFamily="34" charset="-122"/>
              </a:rPr>
              <a:t>引入信息化系统，借助信息技术，避免订单时间无法保证，经验估算与实际的出入。比如可以通过时间序列预测，通过数据挖掘进行情景模拟，提前预知；借助供应链管理系统，使各部门有序配合</a:t>
            </a:r>
            <a:r>
              <a:rPr lang="zh-CN" altLang="zh-CN" sz="8000" dirty="0" smtClean="0">
                <a:latin typeface="微软雅黑" panose="020B0503020204020204" pitchFamily="34" charset="-122"/>
                <a:ea typeface="微软雅黑" panose="020B0503020204020204" pitchFamily="34" charset="-122"/>
              </a:rPr>
              <a:t>；</a:t>
            </a:r>
            <a:endParaRPr lang="zh-CN" altLang="zh-CN" sz="8000" dirty="0">
              <a:latin typeface="微软雅黑" panose="020B0503020204020204" pitchFamily="34" charset="-122"/>
              <a:ea typeface="微软雅黑" panose="020B0503020204020204" pitchFamily="34" charset="-122"/>
            </a:endParaRPr>
          </a:p>
          <a:p>
            <a:pPr lvl="0">
              <a:lnSpc>
                <a:spcPct val="140000"/>
              </a:lnSpc>
              <a:spcBef>
                <a:spcPts val="800"/>
              </a:spcBef>
              <a:buClr>
                <a:srgbClr val="81308B"/>
              </a:buClr>
              <a:buSzPct val="60000"/>
              <a:buFont typeface="Wingdings" panose="05000000000000000000" pitchFamily="2" charset="2"/>
              <a:buChar char="l"/>
            </a:pPr>
            <a:r>
              <a:rPr lang="zh-CN" altLang="zh-CN" sz="8000" dirty="0">
                <a:latin typeface="微软雅黑" panose="020B0503020204020204" pitchFamily="34" charset="-122"/>
                <a:ea typeface="微软雅黑" panose="020B0503020204020204" pitchFamily="34" charset="-122"/>
              </a:rPr>
              <a:t>注重产品质量，注重品牌建设</a:t>
            </a:r>
            <a:r>
              <a:rPr lang="zh-CN" altLang="zh-CN" sz="8000" dirty="0" smtClean="0">
                <a:latin typeface="微软雅黑" panose="020B0503020204020204" pitchFamily="34" charset="-122"/>
                <a:ea typeface="微软雅黑" panose="020B0503020204020204" pitchFamily="34" charset="-122"/>
              </a:rPr>
              <a:t>；</a:t>
            </a:r>
            <a:endParaRPr lang="zh-CN" altLang="zh-CN" sz="8000" dirty="0">
              <a:latin typeface="微软雅黑" panose="020B0503020204020204" pitchFamily="34" charset="-122"/>
              <a:ea typeface="微软雅黑" panose="020B0503020204020204" pitchFamily="34" charset="-122"/>
            </a:endParaRPr>
          </a:p>
          <a:p>
            <a:pPr lvl="0">
              <a:lnSpc>
                <a:spcPct val="140000"/>
              </a:lnSpc>
              <a:spcBef>
                <a:spcPts val="800"/>
              </a:spcBef>
              <a:buClr>
                <a:srgbClr val="81308B"/>
              </a:buClr>
              <a:buSzPct val="60000"/>
              <a:buFont typeface="Wingdings" panose="05000000000000000000" pitchFamily="2" charset="2"/>
              <a:buChar char="l"/>
            </a:pPr>
            <a:r>
              <a:rPr lang="zh-CN" altLang="zh-CN" sz="8000" dirty="0">
                <a:latin typeface="微软雅黑" panose="020B0503020204020204" pitchFamily="34" charset="-122"/>
                <a:ea typeface="微软雅黑" panose="020B0503020204020204" pitchFamily="34" charset="-122"/>
              </a:rPr>
              <a:t>快速响应市场需求</a:t>
            </a:r>
            <a:r>
              <a:rPr lang="zh-CN" altLang="zh-CN" sz="8000" dirty="0" smtClean="0">
                <a:latin typeface="微软雅黑" panose="020B0503020204020204" pitchFamily="34" charset="-122"/>
                <a:ea typeface="微软雅黑" panose="020B0503020204020204" pitchFamily="34" charset="-122"/>
              </a:rPr>
              <a:t>；</a:t>
            </a:r>
            <a:endParaRPr lang="zh-CN" altLang="zh-CN" sz="8000" dirty="0">
              <a:latin typeface="微软雅黑" panose="020B0503020204020204" pitchFamily="34" charset="-122"/>
              <a:ea typeface="微软雅黑" panose="020B0503020204020204" pitchFamily="34" charset="-122"/>
            </a:endParaRPr>
          </a:p>
          <a:p>
            <a:pPr lvl="0">
              <a:lnSpc>
                <a:spcPct val="140000"/>
              </a:lnSpc>
              <a:spcBef>
                <a:spcPts val="800"/>
              </a:spcBef>
              <a:buClr>
                <a:srgbClr val="81308B"/>
              </a:buClr>
              <a:buSzPct val="60000"/>
              <a:buFont typeface="Wingdings" panose="05000000000000000000" pitchFamily="2" charset="2"/>
              <a:buChar char="l"/>
            </a:pPr>
            <a:r>
              <a:rPr lang="zh-CN" altLang="zh-CN" sz="8000" dirty="0">
                <a:latin typeface="微软雅黑" panose="020B0503020204020204" pitchFamily="34" charset="-122"/>
                <a:ea typeface="微软雅黑" panose="020B0503020204020204" pitchFamily="34" charset="-122"/>
              </a:rPr>
              <a:t>砍掉冗繁多余的步骤，优化呆滞的工序</a:t>
            </a:r>
            <a:r>
              <a:rPr lang="zh-CN" altLang="zh-CN" sz="8000" dirty="0" smtClean="0">
                <a:latin typeface="微软雅黑" panose="020B0503020204020204" pitchFamily="34" charset="-122"/>
                <a:ea typeface="微软雅黑" panose="020B0503020204020204" pitchFamily="34" charset="-122"/>
              </a:rPr>
              <a:t>；</a:t>
            </a:r>
            <a:endParaRPr lang="zh-CN" altLang="zh-CN" sz="8000" dirty="0">
              <a:latin typeface="微软雅黑" panose="020B0503020204020204" pitchFamily="34" charset="-122"/>
              <a:ea typeface="微软雅黑" panose="020B0503020204020204" pitchFamily="34" charset="-122"/>
            </a:endParaRPr>
          </a:p>
          <a:p>
            <a:pPr lvl="0">
              <a:lnSpc>
                <a:spcPct val="140000"/>
              </a:lnSpc>
              <a:spcBef>
                <a:spcPts val="800"/>
              </a:spcBef>
              <a:buClr>
                <a:srgbClr val="81308B"/>
              </a:buClr>
              <a:buSzPct val="60000"/>
              <a:buFont typeface="Wingdings" panose="05000000000000000000" pitchFamily="2" charset="2"/>
              <a:buChar char="l"/>
            </a:pPr>
            <a:r>
              <a:rPr lang="zh-CN" altLang="zh-CN" sz="8000" dirty="0">
                <a:latin typeface="微软雅黑" panose="020B0503020204020204" pitchFamily="34" charset="-122"/>
                <a:ea typeface="微软雅黑" panose="020B0503020204020204" pitchFamily="34" charset="-122"/>
              </a:rPr>
              <a:t>加强沟通协调，各团队定期分析总结。</a:t>
            </a:r>
          </a:p>
          <a:p>
            <a:endParaRPr lang="zh-CN" altLang="en-US" dirty="0"/>
          </a:p>
        </p:txBody>
      </p:sp>
    </p:spTree>
    <p:extLst>
      <p:ext uri="{BB962C8B-B14F-4D97-AF65-F5344CB8AC3E}">
        <p14:creationId xmlns:p14="http://schemas.microsoft.com/office/powerpoint/2010/main" val="928006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57100555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944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79912" y="87492"/>
            <a:ext cx="2302024" cy="578495"/>
          </a:xfrm>
        </p:spPr>
        <p:txBody>
          <a:bodyPr/>
          <a:lstStyle/>
          <a:p>
            <a:r>
              <a:rPr lang="zh-CN" altLang="en-US" sz="3200" dirty="0">
                <a:latin typeface="微软雅黑" panose="020B0503020204020204" pitchFamily="34" charset="-122"/>
                <a:ea typeface="微软雅黑" panose="020B0503020204020204" pitchFamily="34" charset="-122"/>
              </a:rPr>
              <a:t>框架</a:t>
            </a:r>
          </a:p>
        </p:txBody>
      </p:sp>
      <p:sp>
        <p:nvSpPr>
          <p:cNvPr id="6" name="页脚占位符 5"/>
          <p:cNvSpPr>
            <a:spLocks noGrp="1"/>
          </p:cNvSpPr>
          <p:nvPr>
            <p:ph type="ftr" sz="quarter" idx="11"/>
          </p:nvPr>
        </p:nvSpPr>
        <p:spPr>
          <a:xfrm>
            <a:off x="8001024" y="6492875"/>
            <a:ext cx="936104" cy="365125"/>
          </a:xfrm>
        </p:spPr>
        <p:txBody>
          <a:bodyPr/>
          <a:lstStyle/>
          <a:p>
            <a:endParaRPr lang="zh-CN" altLang="en-US" dirty="0"/>
          </a:p>
        </p:txBody>
      </p:sp>
      <p:pic>
        <p:nvPicPr>
          <p:cNvPr id="1026" name="Picture 2" descr="E:\Downloads\行为运营管理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62512"/>
            <a:ext cx="9143999" cy="429873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94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510" t="-578" r="19211" b="7551"/>
          <a:stretch/>
        </p:blipFill>
        <p:spPr>
          <a:xfrm>
            <a:off x="0" y="836712"/>
            <a:ext cx="9153331" cy="5632645"/>
          </a:xfrm>
          <a:prstGeom prst="rect">
            <a:avLst/>
          </a:prstGeom>
        </p:spPr>
      </p:pic>
      <p:sp>
        <p:nvSpPr>
          <p:cNvPr id="8" name="剪去单角的矩形 7"/>
          <p:cNvSpPr/>
          <p:nvPr/>
        </p:nvSpPr>
        <p:spPr bwMode="auto">
          <a:xfrm>
            <a:off x="395288" y="1613648"/>
            <a:ext cx="4786313" cy="694092"/>
          </a:xfrm>
          <a:prstGeom prst="snip1Rect">
            <a:avLst>
              <a:gd name="adj" fmla="val 50000"/>
            </a:avLst>
          </a:prstGeom>
          <a:solidFill>
            <a:srgbClr val="863B91"/>
          </a:solidFill>
          <a:ln>
            <a:noFill/>
          </a:ln>
          <a:effectLst/>
          <a:extLst/>
        </p:spPr>
        <p:txBody>
          <a:bodyPr vert="horz" wrap="none" lIns="91440" tIns="45720" rIns="91440" bIns="45720" numCol="1" rtlCol="0" anchor="ctr" anchorCtr="0" compatLnSpc="1">
            <a:prstTxWarp prst="textNoShape">
              <a:avLst/>
            </a:prstTxWarp>
          </a:body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rPr>
              <a:t>[ </a:t>
            </a:r>
            <a:r>
              <a:rPr lang="zh-CN" altLang="en-US" sz="2800" b="1" dirty="0" smtClean="0">
                <a:solidFill>
                  <a:schemeClr val="bg1"/>
                </a:solidFill>
                <a:latin typeface="微软雅黑" panose="020B0503020204020204" pitchFamily="34" charset="-122"/>
                <a:ea typeface="微软雅黑" panose="020B0503020204020204" pitchFamily="34" charset="-122"/>
              </a:rPr>
              <a:t>目录 </a:t>
            </a:r>
            <a:r>
              <a:rPr kumimoji="0" lang="en-US" altLang="zh-CN" sz="2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 </a:t>
            </a:r>
            <a:endParaRPr kumimoji="0" lang="zh-CN" altLang="en-US" sz="2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9" name="矩形 8"/>
          <p:cNvSpPr/>
          <p:nvPr/>
        </p:nvSpPr>
        <p:spPr bwMode="auto">
          <a:xfrm>
            <a:off x="395288" y="2326909"/>
            <a:ext cx="4786313" cy="2972548"/>
          </a:xfrm>
          <a:prstGeom prst="rect">
            <a:avLst/>
          </a:prstGeom>
          <a:solidFill>
            <a:schemeClr val="tx1">
              <a:alpha val="64000"/>
            </a:schemeClr>
          </a:solidFill>
          <a:ln>
            <a:noFill/>
          </a:ln>
          <a:effectLst/>
          <a:extLst/>
        </p:spPr>
        <p:txBody>
          <a:bodyPr vert="horz" wrap="square" lIns="91440" tIns="45720" rIns="91440" bIns="45720" numCol="1" rtlCol="0" anchor="ctr" anchorCtr="0" compatLnSpc="1">
            <a:prstTxWarp prst="textNoShape">
              <a:avLst/>
            </a:prstTxWarp>
            <a:normAutofit/>
          </a:bodyPr>
          <a:lstStyle/>
          <a:p>
            <a:pPr marL="400050" indent="-400050" eaLnBrk="1" hangingPunct="1">
              <a:lnSpc>
                <a:spcPct val="150000"/>
              </a:lnSpc>
              <a:buFont typeface="+mj-ea"/>
              <a:buAutoNum type="ea1JpnChsDbPeriod"/>
            </a:pPr>
            <a:r>
              <a:rPr lang="zh-CN" altLang="en-US" sz="2400" b="1" dirty="0" smtClean="0">
                <a:solidFill>
                  <a:schemeClr val="bg1"/>
                </a:solidFill>
                <a:latin typeface="微软雅黑" panose="020B0503020204020204" pitchFamily="34" charset="-122"/>
                <a:ea typeface="微软雅黑" panose="020B0503020204020204" pitchFamily="34" charset="-122"/>
              </a:rPr>
              <a:t>科隆简介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00050" indent="-400050" eaLnBrk="1" hangingPunct="1">
              <a:lnSpc>
                <a:spcPct val="150000"/>
              </a:lnSpc>
              <a:buFont typeface="+mj-ea"/>
              <a:buAutoNum type="ea1JpnChsDbPeriod"/>
            </a:pPr>
            <a:r>
              <a:rPr lang="zh-CN" altLang="en-US" sz="2400" b="1" dirty="0" smtClean="0">
                <a:solidFill>
                  <a:schemeClr val="bg1"/>
                </a:solidFill>
                <a:latin typeface="微软雅黑" panose="020B0503020204020204" pitchFamily="34" charset="-122"/>
                <a:ea typeface="微软雅黑" panose="020B0503020204020204" pitchFamily="34" charset="-122"/>
              </a:rPr>
              <a:t>科隆大学简介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00050" indent="-400050" eaLnBrk="1" hangingPunct="1">
              <a:lnSpc>
                <a:spcPct val="150000"/>
              </a:lnSpc>
              <a:buFont typeface="+mj-ea"/>
              <a:buAutoNum type="ea1JpnChsDbPeriod"/>
            </a:pPr>
            <a:r>
              <a:rPr lang="zh-CN" altLang="en-US" sz="2400" b="1" dirty="0" smtClean="0">
                <a:solidFill>
                  <a:schemeClr val="bg1"/>
                </a:solidFill>
                <a:latin typeface="微软雅黑" panose="020B0503020204020204" pitchFamily="34" charset="-122"/>
                <a:ea typeface="微软雅黑" panose="020B0503020204020204" pitchFamily="34" charset="-122"/>
              </a:rPr>
              <a:t>如何实现供应链转型</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marL="400050" indent="-400050" eaLnBrk="1" hangingPunct="1">
              <a:lnSpc>
                <a:spcPct val="150000"/>
              </a:lnSpc>
              <a:buFont typeface="+mj-ea"/>
              <a:buAutoNum type="ea1JpnChsDbPeriod"/>
            </a:pPr>
            <a:r>
              <a:rPr lang="zh-CN" altLang="en-US" sz="2400" b="1" dirty="0" smtClean="0">
                <a:solidFill>
                  <a:schemeClr val="bg1"/>
                </a:solidFill>
                <a:latin typeface="微软雅黑" panose="020B0503020204020204" pitchFamily="34" charset="-122"/>
                <a:ea typeface="微软雅黑" panose="020B0503020204020204" pitchFamily="34" charset="-122"/>
              </a:rPr>
              <a:t>行为运作管理</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0666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116632"/>
            <a:ext cx="3456384" cy="720080"/>
          </a:xfrm>
        </p:spPr>
        <p:txBody>
          <a:bodyPr/>
          <a:lstStyle/>
          <a:p>
            <a:r>
              <a:rPr kumimoji="1" lang="zh-CN" altLang="en-US" sz="3200" dirty="0" smtClean="0">
                <a:latin typeface="微软雅黑" panose="020B0503020204020204" pitchFamily="34" charset="-122"/>
                <a:ea typeface="微软雅黑" panose="020B0503020204020204" pitchFamily="34" charset="-122"/>
              </a:rPr>
              <a:t>人类决策要素</a:t>
            </a:r>
            <a:endParaRPr kumimoji="1"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5576" y="1196752"/>
            <a:ext cx="5338936" cy="4752528"/>
          </a:xfrm>
        </p:spPr>
        <p:txBody>
          <a:bodyPr>
            <a:normAutofit/>
          </a:bodyPr>
          <a:lstStyle/>
          <a:p>
            <a:pPr>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理性</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计算思维 </a:t>
            </a:r>
            <a:endParaRPr kumimoji="1" lang="en-US" altLang="zh-CN" dirty="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博弈论</a:t>
            </a:r>
            <a:endParaRPr kumimoji="1" lang="en-US" altLang="zh-CN" dirty="0" smtClean="0">
              <a:latin typeface="微软雅黑" panose="020B0503020204020204" pitchFamily="34" charset="-122"/>
              <a:ea typeface="微软雅黑" panose="020B0503020204020204" pitchFamily="34" charset="-122"/>
            </a:endParaRPr>
          </a:p>
          <a:p>
            <a:pPr>
              <a:buFont typeface="Wingdings" pitchFamily="2" charset="2"/>
              <a:buChar char="l"/>
            </a:pPr>
            <a:endParaRPr kumimoji="1" lang="en-US" altLang="zh-CN" dirty="0"/>
          </a:p>
          <a:p>
            <a:pPr>
              <a:buFont typeface="Wingdings" pitchFamily="2" charset="2"/>
              <a:buChar char="l"/>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045590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116632"/>
            <a:ext cx="3456384" cy="720080"/>
          </a:xfrm>
        </p:spPr>
        <p:txBody>
          <a:bodyPr/>
          <a:lstStyle/>
          <a:p>
            <a:r>
              <a:rPr kumimoji="1" lang="zh-CN" altLang="en-US" sz="3200" dirty="0" smtClean="0">
                <a:latin typeface="微软雅黑" panose="020B0503020204020204" pitchFamily="34" charset="-122"/>
                <a:ea typeface="微软雅黑" panose="020B0503020204020204" pitchFamily="34" charset="-122"/>
              </a:rPr>
              <a:t>人类决策要素</a:t>
            </a:r>
            <a:endParaRPr kumimoji="1"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99592" y="1124744"/>
            <a:ext cx="5698976" cy="4752528"/>
          </a:xfrm>
        </p:spPr>
        <p:txBody>
          <a:bodyPr>
            <a:normAutofit/>
          </a:bodyPr>
          <a:lstStyle/>
          <a:p>
            <a:pPr>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个人偏好</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a:latin typeface="微软雅黑" panose="020B0503020204020204" pitchFamily="34" charset="-122"/>
                <a:ea typeface="微软雅黑" panose="020B0503020204020204" pitchFamily="34" charset="-122"/>
              </a:rPr>
              <a:t>锚</a:t>
            </a:r>
            <a:r>
              <a:rPr kumimoji="1" lang="zh-CN" altLang="en-US" dirty="0" smtClean="0">
                <a:latin typeface="微软雅黑" panose="020B0503020204020204" pitchFamily="34" charset="-122"/>
                <a:ea typeface="微软雅黑" panose="020B0503020204020204" pitchFamily="34" charset="-122"/>
              </a:rPr>
              <a:t>定思维 </a:t>
            </a:r>
            <a:endParaRPr kumimoji="1" lang="en-US" altLang="zh-CN" dirty="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风险喜好</a:t>
            </a:r>
            <a:r>
              <a:rPr kumimoji="1" lang="en-US" altLang="zh-CN" dirty="0" smtClean="0">
                <a:latin typeface="微软雅黑" panose="020B0503020204020204" pitchFamily="34" charset="-122"/>
                <a:ea typeface="微软雅黑" panose="020B0503020204020204" pitchFamily="34" charset="-122"/>
              </a:rPr>
              <a:t>(</a:t>
            </a:r>
            <a:r>
              <a:rPr kumimoji="1" lang="zh-CN" altLang="en-US" dirty="0" smtClean="0">
                <a:latin typeface="微软雅黑" panose="020B0503020204020204" pitchFamily="34" charset="-122"/>
                <a:ea typeface="微软雅黑" panose="020B0503020204020204" pitchFamily="34" charset="-122"/>
              </a:rPr>
              <a:t>厌恶</a:t>
            </a:r>
            <a:r>
              <a:rPr kumimoji="1" lang="en-US" altLang="zh-CN" dirty="0" smtClean="0">
                <a:latin typeface="微软雅黑" panose="020B0503020204020204" pitchFamily="34" charset="-122"/>
                <a:ea typeface="微软雅黑" panose="020B0503020204020204" pitchFamily="34" charset="-122"/>
              </a:rPr>
              <a:t>)</a:t>
            </a: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损失厌恶</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前瞻性不足</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心理账户</a:t>
            </a:r>
            <a:endParaRPr kumimoji="1" lang="en-US" altLang="zh-CN" dirty="0" smtClean="0">
              <a:latin typeface="微软雅黑" panose="020B0503020204020204" pitchFamily="34" charset="-122"/>
              <a:ea typeface="微软雅黑" panose="020B0503020204020204" pitchFamily="34" charset="-122"/>
            </a:endParaRPr>
          </a:p>
          <a:p>
            <a:pPr>
              <a:buFont typeface="Wingdings" pitchFamily="2" charset="2"/>
              <a:buChar char="l"/>
            </a:pPr>
            <a:endParaRPr kumimoji="1" lang="en-US" altLang="zh-CN" dirty="0"/>
          </a:p>
          <a:p>
            <a:pPr>
              <a:buFont typeface="Wingdings" pitchFamily="2" charset="2"/>
              <a:buChar char="l"/>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777462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116632"/>
            <a:ext cx="3456384" cy="720080"/>
          </a:xfrm>
        </p:spPr>
        <p:txBody>
          <a:bodyPr/>
          <a:lstStyle/>
          <a:p>
            <a:r>
              <a:rPr kumimoji="1" lang="zh-CN" altLang="en-US" sz="3200" dirty="0" smtClean="0">
                <a:latin typeface="微软雅黑" panose="020B0503020204020204" pitchFamily="34" charset="-122"/>
                <a:ea typeface="微软雅黑" panose="020B0503020204020204" pitchFamily="34" charset="-122"/>
              </a:rPr>
              <a:t>人类决策要素</a:t>
            </a:r>
            <a:endParaRPr kumimoji="1"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115616" y="1196752"/>
            <a:ext cx="4546848" cy="4752528"/>
          </a:xfrm>
        </p:spPr>
        <p:txBody>
          <a:bodyPr>
            <a:normAutofit/>
          </a:bodyPr>
          <a:lstStyle/>
          <a:p>
            <a:pPr>
              <a:lnSpc>
                <a:spcPct val="130000"/>
              </a:lnSpc>
              <a:spcBef>
                <a:spcPts val="1200"/>
              </a:spcBef>
              <a:buClr>
                <a:srgbClr val="81308B"/>
              </a:buClr>
              <a:buSzPct val="50000"/>
              <a:buFont typeface="Wingdings" pitchFamily="2" charset="2"/>
              <a:buChar char="l"/>
            </a:pPr>
            <a:r>
              <a:rPr kumimoji="1" lang="zh-CN" altLang="en-US" dirty="0">
                <a:latin typeface="微软雅黑" panose="020B0503020204020204" pitchFamily="34" charset="-122"/>
                <a:ea typeface="微软雅黑" panose="020B0503020204020204" pitchFamily="34" charset="-122"/>
              </a:rPr>
              <a:t>社会</a:t>
            </a:r>
            <a:r>
              <a:rPr kumimoji="1" lang="zh-CN" altLang="en-US" dirty="0" smtClean="0">
                <a:latin typeface="微软雅黑" panose="020B0503020204020204" pitchFamily="34" charset="-122"/>
                <a:ea typeface="微软雅黑" panose="020B0503020204020204" pitchFamily="34" charset="-122"/>
              </a:rPr>
              <a:t>偏好</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a:latin typeface="微软雅黑" panose="020B0503020204020204" pitchFamily="34" charset="-122"/>
                <a:ea typeface="微软雅黑" panose="020B0503020204020204" pitchFamily="34" charset="-122"/>
              </a:rPr>
              <a:t>利他主义</a:t>
            </a:r>
            <a:r>
              <a:rPr kumimoji="1" lang="zh-CN" altLang="en-US" dirty="0" smtClean="0">
                <a:latin typeface="微软雅黑" panose="020B0503020204020204" pitchFamily="34" charset="-122"/>
                <a:ea typeface="微软雅黑" panose="020B0503020204020204" pitchFamily="34" charset="-122"/>
              </a:rPr>
              <a:t> </a:t>
            </a:r>
            <a:endParaRPr kumimoji="1" lang="en-US" altLang="zh-CN" dirty="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a:latin typeface="微软雅黑" panose="020B0503020204020204" pitchFamily="34" charset="-122"/>
                <a:ea typeface="微软雅黑" panose="020B0503020204020204" pitchFamily="34" charset="-122"/>
              </a:rPr>
              <a:t>公正</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a:latin typeface="微软雅黑" panose="020B0503020204020204" pitchFamily="34" charset="-122"/>
                <a:ea typeface="微软雅黑" panose="020B0503020204020204" pitchFamily="34" charset="-122"/>
              </a:rPr>
              <a:t>互惠</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欺骗厌恶</a:t>
            </a:r>
            <a:endParaRPr kumimoji="1" lang="en-US" altLang="zh-CN" dirty="0" smtClean="0">
              <a:latin typeface="微软雅黑" panose="020B0503020204020204" pitchFamily="34" charset="-122"/>
              <a:ea typeface="微软雅黑" panose="020B0503020204020204" pitchFamily="34" charset="-122"/>
            </a:endParaRPr>
          </a:p>
          <a:p>
            <a:pPr lvl="1">
              <a:lnSpc>
                <a:spcPct val="130000"/>
              </a:lnSpc>
              <a:spcBef>
                <a:spcPts val="1200"/>
              </a:spcBef>
              <a:buClr>
                <a:srgbClr val="81308B"/>
              </a:buClr>
              <a:buSzPct val="50000"/>
              <a:buFont typeface="Wingdings" pitchFamily="2" charset="2"/>
              <a:buChar char="l"/>
            </a:pPr>
            <a:r>
              <a:rPr kumimoji="1" lang="zh-CN" altLang="en-US" dirty="0" smtClean="0">
                <a:latin typeface="微软雅黑" panose="020B0503020204020204" pitchFamily="34" charset="-122"/>
                <a:ea typeface="微软雅黑" panose="020B0503020204020204" pitchFamily="34" charset="-122"/>
              </a:rPr>
              <a:t>信任</a:t>
            </a:r>
            <a:endParaRPr kumimoji="1" lang="en-US" altLang="zh-CN" dirty="0" smtClean="0">
              <a:latin typeface="微软雅黑" panose="020B0503020204020204" pitchFamily="34" charset="-122"/>
              <a:ea typeface="微软雅黑" panose="020B0503020204020204" pitchFamily="34" charset="-122"/>
            </a:endParaRPr>
          </a:p>
          <a:p>
            <a:pPr>
              <a:buFont typeface="Wingdings" pitchFamily="2" charset="2"/>
              <a:buChar char="l"/>
            </a:pPr>
            <a:endParaRPr kumimoji="1" lang="en-US" altLang="zh-CN" dirty="0"/>
          </a:p>
          <a:p>
            <a:pPr>
              <a:buFont typeface="Wingdings" pitchFamily="2" charset="2"/>
              <a:buChar char="l"/>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927572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116632"/>
            <a:ext cx="3456384" cy="720080"/>
          </a:xfrm>
        </p:spPr>
        <p:txBody>
          <a:bodyPr/>
          <a:lstStyle/>
          <a:p>
            <a:r>
              <a:rPr kumimoji="1" lang="zh-CN" altLang="en-US" sz="3200" dirty="0" smtClean="0">
                <a:latin typeface="微软雅黑" panose="020B0503020204020204" pitchFamily="34" charset="-122"/>
                <a:ea typeface="微软雅黑" panose="020B0503020204020204" pitchFamily="34" charset="-122"/>
              </a:rPr>
              <a:t>目标问题</a:t>
            </a:r>
            <a:endParaRPr kumimoji="1"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95536" y="1052736"/>
            <a:ext cx="8229600" cy="4752528"/>
          </a:xfrm>
        </p:spPr>
        <p:txBody>
          <a:bodyPr>
            <a:normAutofit/>
          </a:bodyPr>
          <a:lstStyle/>
          <a:p>
            <a:pPr marL="0" indent="0">
              <a:buNone/>
            </a:pP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什么</a:t>
            </a:r>
            <a:r>
              <a:rPr lang="zh-CN" altLang="zh-CN" sz="2800" dirty="0">
                <a:latin typeface="微软雅黑" panose="020B0503020204020204" pitchFamily="34" charset="-122"/>
                <a:ea typeface="微软雅黑" panose="020B0503020204020204" pitchFamily="34" charset="-122"/>
              </a:rPr>
              <a:t>是行为运营</a:t>
            </a:r>
            <a:r>
              <a:rPr lang="zh-CN" altLang="zh-CN" sz="2800" dirty="0" smtClean="0">
                <a:latin typeface="微软雅黑" panose="020B0503020204020204" pitchFamily="34" charset="-122"/>
                <a:ea typeface="微软雅黑" panose="020B0503020204020204" pitchFamily="34" charset="-122"/>
              </a:rPr>
              <a:t>管理</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0">
              <a:buNone/>
            </a:pPr>
            <a:endParaRPr kumimoji="1" lang="en-US" altLang="zh-CN" sz="1800" dirty="0" smtClean="0">
              <a:latin typeface="微软雅黑" panose="020B0503020204020204" pitchFamily="34" charset="-122"/>
              <a:ea typeface="微软雅黑" panose="020B0503020204020204" pitchFamily="34" charset="-122"/>
            </a:endParaRPr>
          </a:p>
          <a:p>
            <a:pPr>
              <a:lnSpc>
                <a:spcPct val="120000"/>
              </a:lnSpc>
              <a:buClr>
                <a:srgbClr val="81308B"/>
              </a:buClr>
              <a:buFont typeface="Wingdings" pitchFamily="2" charset="2"/>
              <a:buChar char="Ø"/>
            </a:pPr>
            <a:r>
              <a:rPr lang="zh-CN" altLang="zh-CN" sz="2000" dirty="0">
                <a:latin typeface="微软雅黑" panose="020B0503020204020204" pitchFamily="34" charset="-122"/>
                <a:ea typeface="微软雅黑" panose="020B0503020204020204" pitchFamily="34" charset="-122"/>
              </a:rPr>
              <a:t>行为运营管理在就是在运营管理</a:t>
            </a:r>
            <a:r>
              <a:rPr lang="en-US" altLang="zh-CN" sz="2000" dirty="0">
                <a:latin typeface="微软雅黑" panose="020B0503020204020204" pitchFamily="34" charset="-122"/>
                <a:ea typeface="微软雅黑" panose="020B0503020204020204" pitchFamily="34" charset="-122"/>
              </a:rPr>
              <a:t>(Operations Management)</a:t>
            </a:r>
            <a:r>
              <a:rPr lang="zh-CN" altLang="zh-CN" sz="2000" dirty="0">
                <a:latin typeface="微软雅黑" panose="020B0503020204020204" pitchFamily="34" charset="-122"/>
                <a:ea typeface="微软雅黑" panose="020B0503020204020204" pitchFamily="34" charset="-122"/>
              </a:rPr>
              <a:t>考虑到人的偏好对整个过程的影响。</a:t>
            </a:r>
          </a:p>
          <a:p>
            <a:pPr marL="0" indent="0">
              <a:buNone/>
            </a:pPr>
            <a:endParaRPr kumimoji="1" lang="en-US" altLang="zh-CN" dirty="0" smtClean="0">
              <a:latin typeface="微软雅黑" panose="020B0503020204020204" pitchFamily="34" charset="-122"/>
              <a:ea typeface="微软雅黑" panose="020B0503020204020204" pitchFamily="34" charset="-122"/>
            </a:endParaRPr>
          </a:p>
          <a:p>
            <a:pPr marL="0" indent="0">
              <a:buNone/>
            </a:pP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为什么人类的决策往往与理论上的最优选项违背</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indent="0">
              <a:lnSpc>
                <a:spcPct val="120000"/>
              </a:lnSpc>
              <a:buNone/>
            </a:pPr>
            <a:endParaRPr kumimoji="1" lang="en-US" altLang="zh-CN" sz="1800" dirty="0">
              <a:latin typeface="微软雅黑" panose="020B0503020204020204" pitchFamily="34" charset="-122"/>
              <a:ea typeface="微软雅黑" panose="020B0503020204020204" pitchFamily="34" charset="-122"/>
            </a:endParaRPr>
          </a:p>
          <a:p>
            <a:pPr>
              <a:lnSpc>
                <a:spcPct val="120000"/>
              </a:lnSpc>
              <a:buClr>
                <a:srgbClr val="81308B"/>
              </a:buClr>
              <a:buFont typeface="Wingdings" pitchFamily="2" charset="2"/>
              <a:buChar char="Ø"/>
            </a:pPr>
            <a:r>
              <a:rPr lang="zh-CN" altLang="zh-CN" sz="2000" dirty="0" smtClean="0">
                <a:latin typeface="微软雅黑" panose="020B0503020204020204" pitchFamily="34" charset="-122"/>
                <a:ea typeface="微软雅黑" panose="020B0503020204020204" pitchFamily="34" charset="-122"/>
              </a:rPr>
              <a:t>除了</a:t>
            </a:r>
            <a:r>
              <a:rPr lang="zh-CN" altLang="zh-CN" sz="2000" dirty="0">
                <a:latin typeface="微软雅黑" panose="020B0503020204020204" pitchFamily="34" charset="-122"/>
                <a:ea typeface="微软雅黑" panose="020B0503020204020204" pitchFamily="34" charset="-122"/>
              </a:rPr>
              <a:t>理性之外，人类在做出决策时还会受到个人偏好和社会偏好的影响。</a:t>
            </a:r>
          </a:p>
          <a:p>
            <a:pPr>
              <a:buFont typeface="Wingdings" pitchFamily="2" charset="2"/>
              <a:buChar char="Ø"/>
            </a:pPr>
            <a:endParaRPr lang="zh-CN" altLang="zh-CN" sz="2000" dirty="0" smtClean="0">
              <a:latin typeface="微软雅黑" panose="020B0503020204020204" pitchFamily="34" charset="-122"/>
              <a:ea typeface="微软雅黑" panose="020B0503020204020204" pitchFamily="34" charset="-122"/>
            </a:endParaRPr>
          </a:p>
          <a:p>
            <a:pPr>
              <a:buFont typeface="Wingdings" pitchFamily="2" charset="2"/>
              <a:buChar char="l"/>
            </a:pPr>
            <a:endParaRPr kumimoji="1" lang="en-US" altLang="zh-CN" dirty="0" smtClean="0">
              <a:latin typeface="微软雅黑" panose="020B0503020204020204" pitchFamily="34" charset="-122"/>
              <a:ea typeface="微软雅黑" panose="020B0503020204020204" pitchFamily="34" charset="-122"/>
            </a:endParaRPr>
          </a:p>
          <a:p>
            <a:pPr marL="0" indent="0">
              <a:buNone/>
            </a:pP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8663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116632"/>
            <a:ext cx="3456384" cy="720080"/>
          </a:xfrm>
        </p:spPr>
        <p:txBody>
          <a:bodyPr/>
          <a:lstStyle/>
          <a:p>
            <a:r>
              <a:rPr kumimoji="1" lang="zh-CN" altLang="en-US" sz="3200" dirty="0" smtClean="0">
                <a:latin typeface="微软雅黑" panose="020B0503020204020204" pitchFamily="34" charset="-122"/>
                <a:ea typeface="微软雅黑" panose="020B0503020204020204" pitchFamily="34" charset="-122"/>
              </a:rPr>
              <a:t>目标问题</a:t>
            </a:r>
            <a:endParaRPr kumimoji="1"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68761"/>
            <a:ext cx="8229600" cy="4752528"/>
          </a:xfrm>
        </p:spPr>
        <p:txBody>
          <a:bodyPr>
            <a:normAutofit/>
          </a:bodyPr>
          <a:lstStyle/>
          <a:p>
            <a:pPr marL="0" indent="0">
              <a:buNone/>
            </a:pP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这种</a:t>
            </a:r>
            <a:r>
              <a:rPr lang="zh-CN" altLang="zh-CN" sz="2800" dirty="0">
                <a:latin typeface="微软雅黑" panose="020B0503020204020204" pitchFamily="34" charset="-122"/>
                <a:ea typeface="微软雅黑" panose="020B0503020204020204" pitchFamily="34" charset="-122"/>
              </a:rPr>
              <a:t>决策上的偏差对运营效率的影响是什么？</a:t>
            </a:r>
            <a:endParaRPr lang="en-US" altLang="zh-CN" sz="2800" dirty="0" smtClean="0">
              <a:latin typeface="微软雅黑" panose="020B0503020204020204" pitchFamily="34" charset="-122"/>
              <a:ea typeface="微软雅黑" panose="020B0503020204020204" pitchFamily="34" charset="-122"/>
            </a:endParaRPr>
          </a:p>
          <a:p>
            <a:pPr marL="0" indent="0">
              <a:buNone/>
            </a:pPr>
            <a:endParaRPr kumimoji="1" lang="en-US" altLang="zh-CN" sz="1800" dirty="0" smtClean="0">
              <a:latin typeface="微软雅黑" panose="020B0503020204020204" pitchFamily="34" charset="-122"/>
              <a:ea typeface="微软雅黑" panose="020B0503020204020204" pitchFamily="34" charset="-122"/>
            </a:endParaRPr>
          </a:p>
          <a:p>
            <a:pPr>
              <a:lnSpc>
                <a:spcPct val="120000"/>
              </a:lnSpc>
              <a:buClr>
                <a:srgbClr val="81308B"/>
              </a:buClr>
              <a:buFont typeface="Wingdings" pitchFamily="2" charset="2"/>
              <a:buChar char="Ø"/>
            </a:pPr>
            <a:r>
              <a:rPr lang="zh-CN" altLang="zh-CN" sz="2100" dirty="0">
                <a:latin typeface="微软雅黑" panose="020B0503020204020204" pitchFamily="34" charset="-122"/>
                <a:ea typeface="微软雅黑" panose="020B0503020204020204" pitchFamily="34" charset="-122"/>
              </a:rPr>
              <a:t>这种影响既可能是积极的（比如信任造就了商业的繁华），也可能是消极的（过分的追求不存在的绝对公平会激起无意义的冲突）。</a:t>
            </a:r>
          </a:p>
          <a:p>
            <a:pPr marL="0" indent="0">
              <a:buNone/>
            </a:pPr>
            <a:endParaRPr kumimoji="1" lang="en-US" altLang="zh-CN" dirty="0" smtClean="0">
              <a:latin typeface="微软雅黑" panose="020B0503020204020204" pitchFamily="34" charset="-122"/>
              <a:ea typeface="微软雅黑" panose="020B0503020204020204" pitchFamily="34" charset="-122"/>
            </a:endParaRPr>
          </a:p>
          <a:p>
            <a:pPr marL="0" indent="0">
              <a:buNone/>
            </a:pPr>
            <a:r>
              <a:rPr lang="en-US" altLang="zh-CN" sz="2800" dirty="0" smtClean="0">
                <a:latin typeface="微软雅黑" panose="020B0503020204020204" pitchFamily="34" charset="-122"/>
                <a:ea typeface="微软雅黑" panose="020B0503020204020204" pitchFamily="34" charset="-122"/>
              </a:rPr>
              <a:t>4</a:t>
            </a:r>
            <a:r>
              <a:rPr lang="zh-CN" altLang="zh-CN" sz="2800" dirty="0">
                <a:latin typeface="微软雅黑" panose="020B0503020204020204" pitchFamily="34" charset="-122"/>
                <a:ea typeface="微软雅黑" panose="020B0503020204020204" pitchFamily="34" charset="-122"/>
              </a:rPr>
              <a:t>、如何应对这种影响？</a:t>
            </a:r>
          </a:p>
          <a:p>
            <a:pPr marL="0" indent="0">
              <a:buNone/>
            </a:pPr>
            <a:endParaRPr kumimoji="1" lang="en-US" altLang="zh-CN" sz="1800" dirty="0">
              <a:latin typeface="微软雅黑" panose="020B0503020204020204" pitchFamily="34" charset="-122"/>
              <a:ea typeface="微软雅黑" panose="020B0503020204020204" pitchFamily="34" charset="-122"/>
            </a:endParaRPr>
          </a:p>
          <a:p>
            <a:pPr>
              <a:buClr>
                <a:srgbClr val="81308B"/>
              </a:buClr>
              <a:buFont typeface="Wingdings" pitchFamily="2" charset="2"/>
              <a:buChar char="Ø"/>
            </a:pPr>
            <a:r>
              <a:rPr lang="zh-CN" altLang="zh-CN" sz="2000" dirty="0" smtClean="0">
                <a:latin typeface="微软雅黑" panose="020B0503020204020204" pitchFamily="34" charset="-122"/>
                <a:ea typeface="微软雅黑" panose="020B0503020204020204" pitchFamily="34" charset="-122"/>
              </a:rPr>
              <a:t>提早</a:t>
            </a:r>
            <a:r>
              <a:rPr lang="zh-CN" altLang="zh-CN" sz="2000" dirty="0">
                <a:latin typeface="微软雅黑" panose="020B0503020204020204" pitchFamily="34" charset="-122"/>
                <a:ea typeface="微软雅黑" panose="020B0503020204020204" pitchFamily="34" charset="-122"/>
              </a:rPr>
              <a:t>发现、识别这种影响，利用积极的影响，规避消极的影响。</a:t>
            </a:r>
          </a:p>
          <a:p>
            <a:pPr>
              <a:buFont typeface="Wingdings" pitchFamily="2" charset="2"/>
              <a:buChar char="Ø"/>
            </a:pPr>
            <a:endParaRPr lang="zh-CN" altLang="zh-CN" sz="2000" dirty="0" smtClean="0">
              <a:latin typeface="微软雅黑" panose="020B0503020204020204" pitchFamily="34" charset="-122"/>
              <a:ea typeface="微软雅黑" panose="020B0503020204020204" pitchFamily="34" charset="-122"/>
            </a:endParaRPr>
          </a:p>
          <a:p>
            <a:pPr>
              <a:buFont typeface="Wingdings" pitchFamily="2" charset="2"/>
              <a:buChar char="Ø"/>
            </a:pPr>
            <a:endParaRPr lang="zh-CN" altLang="zh-CN" sz="2000" dirty="0" smtClean="0">
              <a:latin typeface="微软雅黑" panose="020B0503020204020204" pitchFamily="34" charset="-122"/>
              <a:ea typeface="微软雅黑" panose="020B0503020204020204" pitchFamily="34" charset="-122"/>
            </a:endParaRPr>
          </a:p>
          <a:p>
            <a:pPr>
              <a:buFont typeface="Wingdings" pitchFamily="2" charset="2"/>
              <a:buChar char="l"/>
            </a:pPr>
            <a:endParaRPr kumimoji="1" lang="en-US" altLang="zh-CN" dirty="0" smtClean="0">
              <a:latin typeface="微软雅黑" panose="020B0503020204020204" pitchFamily="34" charset="-122"/>
              <a:ea typeface="微软雅黑" panose="020B0503020204020204" pitchFamily="34" charset="-122"/>
            </a:endParaRPr>
          </a:p>
          <a:p>
            <a:pPr marL="0" indent="0">
              <a:buNone/>
            </a:pP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7484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5936" y="116632"/>
            <a:ext cx="3456384" cy="720080"/>
          </a:xfrm>
        </p:spPr>
        <p:txBody>
          <a:bodyPr/>
          <a:lstStyle/>
          <a:p>
            <a:r>
              <a:rPr kumimoji="1" lang="zh-CN" altLang="en-US" sz="3200" dirty="0" smtClean="0">
                <a:latin typeface="微软雅黑" panose="020B0503020204020204" pitchFamily="34" charset="-122"/>
                <a:ea typeface="微软雅黑" panose="020B0503020204020204" pitchFamily="34" charset="-122"/>
              </a:rPr>
              <a:t>结论</a:t>
            </a:r>
            <a:endParaRPr kumimoji="1"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68761"/>
            <a:ext cx="8229600" cy="4752528"/>
          </a:xfrm>
        </p:spPr>
        <p:txBody>
          <a:bodyPr>
            <a:normAutofit/>
          </a:bodyPr>
          <a:lstStyle/>
          <a:p>
            <a:pPr>
              <a:buClr>
                <a:srgbClr val="81308B"/>
              </a:buClr>
              <a:buSzPct val="50000"/>
              <a:buFont typeface="Wingdings" panose="05000000000000000000" pitchFamily="2" charset="2"/>
              <a:buChar char="l"/>
            </a:pPr>
            <a:r>
              <a:rPr lang="zh-CN" altLang="zh-CN" sz="2800" dirty="0">
                <a:latin typeface="微软雅黑" panose="020B0503020204020204" pitchFamily="34" charset="-122"/>
                <a:ea typeface="微软雅黑" panose="020B0503020204020204" pitchFamily="34" charset="-122"/>
              </a:rPr>
              <a:t>人不是机器，做决策不只</a:t>
            </a:r>
            <a:r>
              <a:rPr lang="zh-CN" altLang="zh-CN" sz="2800" dirty="0" smtClean="0">
                <a:latin typeface="微软雅黑" panose="020B0503020204020204" pitchFamily="34" charset="-122"/>
                <a:ea typeface="微软雅黑" panose="020B0503020204020204" pitchFamily="34" charset="-122"/>
              </a:rPr>
              <a:t>被</a:t>
            </a:r>
            <a:r>
              <a:rPr lang="zh-CN" altLang="en-US" sz="2800" dirty="0">
                <a:latin typeface="微软雅黑" panose="020B0503020204020204" pitchFamily="34" charset="-122"/>
                <a:ea typeface="微软雅黑" panose="020B0503020204020204" pitchFamily="34" charset="-122"/>
              </a:rPr>
              <a:t>经济</a:t>
            </a:r>
            <a:r>
              <a:rPr lang="zh-CN" altLang="zh-CN" sz="2800" dirty="0" smtClean="0">
                <a:latin typeface="微软雅黑" panose="020B0503020204020204" pitchFamily="34" charset="-122"/>
                <a:ea typeface="微软雅黑" panose="020B0503020204020204" pitchFamily="34" charset="-122"/>
              </a:rPr>
              <a:t>利益</a:t>
            </a:r>
            <a:r>
              <a:rPr lang="zh-CN" altLang="zh-CN" sz="2800" dirty="0">
                <a:latin typeface="微软雅黑" panose="020B0503020204020204" pitchFamily="34" charset="-122"/>
                <a:ea typeface="微软雅黑" panose="020B0503020204020204" pitchFamily="34" charset="-122"/>
              </a:rPr>
              <a:t>驱动</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buClr>
                <a:srgbClr val="81308B"/>
              </a:buClr>
              <a:buSzPct val="50000"/>
              <a:buFont typeface="Wingdings" panose="05000000000000000000" pitchFamily="2" charset="2"/>
              <a:buChar char="l"/>
            </a:pPr>
            <a:endParaRPr lang="zh-CN" altLang="zh-CN" sz="2800" dirty="0">
              <a:latin typeface="微软雅黑" panose="020B0503020204020204" pitchFamily="34" charset="-122"/>
              <a:ea typeface="微软雅黑" panose="020B0503020204020204" pitchFamily="34" charset="-122"/>
            </a:endParaRPr>
          </a:p>
          <a:p>
            <a:pPr>
              <a:buClr>
                <a:srgbClr val="81308B"/>
              </a:buClr>
              <a:buSzPct val="50000"/>
              <a:buFont typeface="Wingdings" panose="05000000000000000000" pitchFamily="2" charset="2"/>
              <a:buChar char="l"/>
            </a:pPr>
            <a:r>
              <a:rPr lang="zh-CN" altLang="zh-CN" sz="2800" dirty="0">
                <a:latin typeface="微软雅黑" panose="020B0503020204020204" pitchFamily="34" charset="-122"/>
                <a:ea typeface="微软雅黑" panose="020B0503020204020204" pitchFamily="34" charset="-122"/>
              </a:rPr>
              <a:t>即使科技已经很发达，人在做决策的过程中任然扮演重要角色</a:t>
            </a:r>
            <a:r>
              <a:rPr lang="zh-CN"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buClr>
                <a:srgbClr val="81308B"/>
              </a:buClr>
              <a:buSzPct val="50000"/>
              <a:buFont typeface="Wingdings" panose="05000000000000000000" pitchFamily="2" charset="2"/>
              <a:buChar char="l"/>
            </a:pPr>
            <a:endParaRPr lang="zh-CN" altLang="zh-CN" sz="2800" dirty="0">
              <a:latin typeface="微软雅黑" panose="020B0503020204020204" pitchFamily="34" charset="-122"/>
              <a:ea typeface="微软雅黑" panose="020B0503020204020204" pitchFamily="34" charset="-122"/>
            </a:endParaRPr>
          </a:p>
          <a:p>
            <a:pPr>
              <a:buClr>
                <a:srgbClr val="81308B"/>
              </a:buClr>
              <a:buSzPct val="50000"/>
              <a:buFont typeface="Wingdings" panose="05000000000000000000" pitchFamily="2" charset="2"/>
              <a:buChar char="l"/>
            </a:pPr>
            <a:r>
              <a:rPr lang="zh-CN" altLang="zh-CN" sz="2800" dirty="0">
                <a:latin typeface="微软雅黑" panose="020B0503020204020204" pitchFamily="34" charset="-122"/>
                <a:ea typeface="微软雅黑" panose="020B0503020204020204" pitchFamily="34" charset="-122"/>
              </a:rPr>
              <a:t>理解人做决策的规律，可以帮助改进运营过程。</a:t>
            </a:r>
          </a:p>
          <a:p>
            <a:pPr>
              <a:buFont typeface="Wingdings" pitchFamily="2" charset="2"/>
              <a:buChar char="Ø"/>
            </a:pPr>
            <a:endParaRPr lang="zh-CN" altLang="zh-CN" sz="2000" dirty="0" smtClean="0"/>
          </a:p>
          <a:p>
            <a:pPr>
              <a:buFont typeface="Wingdings" pitchFamily="2" charset="2"/>
              <a:buChar char="Ø"/>
            </a:pPr>
            <a:endParaRPr lang="zh-CN" altLang="zh-CN" sz="2000" dirty="0" smtClean="0"/>
          </a:p>
          <a:p>
            <a:pPr>
              <a:buFont typeface="Wingdings" pitchFamily="2" charset="2"/>
              <a:buChar char="l"/>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3348119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0" y="2636912"/>
            <a:ext cx="6069360" cy="1296143"/>
          </a:xfrm>
        </p:spPr>
        <p:txBody>
          <a:bodyPr>
            <a:normAutofit fontScale="92500" lnSpcReduction="20000"/>
          </a:bodyPr>
          <a:lstStyle/>
          <a:p>
            <a:pPr marL="0" indent="0" algn="ctr">
              <a:buNone/>
            </a:pPr>
            <a:r>
              <a:rPr lang="zh-CN" altLang="en-US" sz="10000" dirty="0" smtClean="0">
                <a:solidFill>
                  <a:schemeClr val="tx1">
                    <a:lumMod val="95000"/>
                    <a:lumOff val="5000"/>
                  </a:schemeClr>
                </a:solidFill>
                <a:latin typeface="华文新魏" panose="02010800040101010101" pitchFamily="2" charset="-122"/>
                <a:ea typeface="华文新魏" panose="02010800040101010101" pitchFamily="2" charset="-122"/>
              </a:rPr>
              <a:t>谢谢！</a:t>
            </a:r>
            <a:endParaRPr lang="zh-CN" altLang="zh-CN" sz="10000" dirty="0" smtClean="0">
              <a:solidFill>
                <a:schemeClr val="tx1">
                  <a:lumMod val="95000"/>
                  <a:lumOff val="5000"/>
                </a:schemeClr>
              </a:solidFill>
              <a:latin typeface="华文新魏" panose="02010800040101010101" pitchFamily="2" charset="-122"/>
              <a:ea typeface="华文新魏" panose="02010800040101010101" pitchFamily="2" charset="-122"/>
            </a:endParaRPr>
          </a:p>
          <a:p>
            <a:pPr>
              <a:buFont typeface="Wingdings" pitchFamily="2" charset="2"/>
              <a:buChar char="Ø"/>
            </a:pPr>
            <a:endParaRPr lang="zh-CN" altLang="zh-CN" sz="2000" dirty="0" smtClean="0"/>
          </a:p>
          <a:p>
            <a:pPr marL="0" indent="0">
              <a:buNone/>
            </a:pPr>
            <a:endParaRPr kumimoji="1" lang="en-US" altLang="zh-CN" dirty="0" smtClean="0"/>
          </a:p>
        </p:txBody>
      </p:sp>
    </p:spTree>
    <p:extLst>
      <p:ext uri="{BB962C8B-B14F-4D97-AF65-F5344CB8AC3E}">
        <p14:creationId xmlns:p14="http://schemas.microsoft.com/office/powerpoint/2010/main" val="404223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2208345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169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xmlns="" id="{B3BCDEB0-6435-47E8-B9FB-3F26ACA3AA9E}"/>
              </a:ext>
            </a:extLst>
          </p:cNvPr>
          <p:cNvSpPr>
            <a:spLocks noGrp="1"/>
          </p:cNvSpPr>
          <p:nvPr>
            <p:ph sz="half" idx="2"/>
          </p:nvPr>
        </p:nvSpPr>
        <p:spPr>
          <a:xfrm>
            <a:off x="539552" y="1556792"/>
            <a:ext cx="8064896" cy="2232248"/>
          </a:xfrm>
        </p:spPr>
        <p:txBody>
          <a:bodyPr>
            <a:normAutofit/>
          </a:bodyPr>
          <a:lstStyle/>
          <a:p>
            <a:pPr marL="0" indent="0">
              <a:lnSpc>
                <a:spcPts val="3700"/>
              </a:lnSpc>
              <a:spcBef>
                <a:spcPts val="300"/>
              </a:spcBef>
              <a:buNone/>
            </a:pPr>
            <a:r>
              <a:rPr lang="zh-CN" altLang="en-US" b="1" dirty="0" smtClean="0">
                <a:latin typeface="微软雅黑" panose="020B0503020204020204" pitchFamily="34" charset="-122"/>
                <a:ea typeface="微软雅黑" panose="020B0503020204020204" pitchFamily="34" charset="-122"/>
              </a:rPr>
              <a:t>科隆</a:t>
            </a:r>
            <a:r>
              <a:rPr lang="zh-CN" altLang="en-US" sz="2400" dirty="0">
                <a:latin typeface="微软雅黑" panose="020B0503020204020204" pitchFamily="34" charset="-122"/>
                <a:ea typeface="微软雅黑" panose="020B0503020204020204" pitchFamily="34" charset="-122"/>
              </a:rPr>
              <a:t>横跨莱茵河两岸</a:t>
            </a:r>
            <a:r>
              <a:rPr lang="zh-CN" altLang="en-US" sz="2400" dirty="0" smtClean="0">
                <a:latin typeface="微软雅黑" panose="020B0503020204020204" pitchFamily="34" charset="-122"/>
                <a:ea typeface="微软雅黑" panose="020B0503020204020204" pitchFamily="34" charset="-122"/>
              </a:rPr>
              <a:t>，面积</a:t>
            </a:r>
            <a:r>
              <a:rPr lang="en-US" altLang="zh-CN" sz="2400" dirty="0">
                <a:latin typeface="微软雅黑" panose="020B0503020204020204" pitchFamily="34" charset="-122"/>
                <a:ea typeface="微软雅黑" panose="020B0503020204020204" pitchFamily="34" charset="-122"/>
              </a:rPr>
              <a:t>405</a:t>
            </a:r>
            <a:r>
              <a:rPr lang="zh-CN" altLang="en-US" sz="2400" dirty="0">
                <a:latin typeface="微软雅黑" panose="020B0503020204020204" pitchFamily="34" charset="-122"/>
                <a:ea typeface="微软雅黑" panose="020B0503020204020204" pitchFamily="34" charset="-122"/>
              </a:rPr>
              <a:t>平方公里，是德国第四</a:t>
            </a:r>
            <a:r>
              <a:rPr lang="zh-CN" altLang="en-US" sz="2400" dirty="0" smtClean="0">
                <a:latin typeface="微软雅黑" panose="020B0503020204020204" pitchFamily="34" charset="-122"/>
                <a:ea typeface="微软雅黑" panose="020B0503020204020204" pitchFamily="34" charset="-122"/>
              </a:rPr>
              <a:t>大城市。城市</a:t>
            </a:r>
            <a:r>
              <a:rPr lang="zh-CN" altLang="en-US" sz="2400" dirty="0">
                <a:latin typeface="微软雅黑" panose="020B0503020204020204" pitchFamily="34" charset="-122"/>
                <a:ea typeface="微软雅黑" panose="020B0503020204020204" pitchFamily="34" charset="-122"/>
              </a:rPr>
              <a:t>古老，胜迹众多，风景优美。历代诗人为它写下不少赞美的诗篇，人们还流传着“没到科隆即没到过德国”的说法</a:t>
            </a:r>
            <a:r>
              <a:rPr lang="zh-CN" altLang="en-US" sz="2400" dirty="0" smtClean="0">
                <a:latin typeface="微软雅黑" panose="020B0503020204020204" pitchFamily="34" charset="-122"/>
                <a:ea typeface="微软雅黑" panose="020B0503020204020204" pitchFamily="34" charset="-122"/>
              </a:rPr>
              <a:t>。</a:t>
            </a:r>
            <a:endParaRPr lang="zh-CN" altLang="en-US" sz="5200" dirty="0">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7" name="标题 3">
            <a:extLst>
              <a:ext uri="{FF2B5EF4-FFF2-40B4-BE49-F238E27FC236}">
                <a16:creationId xmlns:a16="http://schemas.microsoft.com/office/drawing/2014/main" xmlns="" id="{345E3C48-B665-4338-B7ED-C43F66EF9065}"/>
              </a:ext>
            </a:extLst>
          </p:cNvPr>
          <p:cNvSpPr>
            <a:spLocks noGrp="1"/>
          </p:cNvSpPr>
          <p:nvPr>
            <p:ph type="title"/>
          </p:nvPr>
        </p:nvSpPr>
        <p:spPr>
          <a:xfrm>
            <a:off x="395536" y="836712"/>
            <a:ext cx="4824536" cy="654423"/>
          </a:xfrm>
          <a:noFill/>
        </p:spPr>
        <p:txBody>
          <a:bodyPr/>
          <a:lstStyle/>
          <a:p>
            <a:pPr algn="l"/>
            <a:r>
              <a:rPr lang="zh-CN" altLang="en-US" sz="3200" b="1" dirty="0" smtClean="0">
                <a:latin typeface="微软雅黑" panose="020B0503020204020204" pitchFamily="34" charset="-122"/>
                <a:ea typeface="微软雅黑" panose="020B0503020204020204" pitchFamily="34" charset="-122"/>
              </a:rPr>
              <a:t>一  科隆简介</a:t>
            </a:r>
            <a:endParaRPr lang="zh-CN" altLang="en-US" sz="3200" b="1"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2882"/>
          <a:stretch/>
        </p:blipFill>
        <p:spPr>
          <a:xfrm>
            <a:off x="0" y="3494657"/>
            <a:ext cx="9144000" cy="2382615"/>
          </a:xfrm>
          <a:prstGeom prst="rect">
            <a:avLst/>
          </a:prstGeom>
        </p:spPr>
      </p:pic>
    </p:spTree>
    <p:extLst>
      <p:ext uri="{BB962C8B-B14F-4D97-AF65-F5344CB8AC3E}">
        <p14:creationId xmlns:p14="http://schemas.microsoft.com/office/powerpoint/2010/main" val="354877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3037"/>
          <a:stretch/>
        </p:blipFill>
        <p:spPr>
          <a:xfrm>
            <a:off x="7960" y="883459"/>
            <a:ext cx="9149224" cy="5544616"/>
          </a:xfrm>
          <a:prstGeom prst="rect">
            <a:avLst/>
          </a:prstGeom>
        </p:spPr>
      </p:pic>
      <p:sp>
        <p:nvSpPr>
          <p:cNvPr id="10" name="矩形 9"/>
          <p:cNvSpPr/>
          <p:nvPr/>
        </p:nvSpPr>
        <p:spPr>
          <a:xfrm>
            <a:off x="0" y="908719"/>
            <a:ext cx="9144000" cy="5519355"/>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0068" y="1484784"/>
            <a:ext cx="8490404" cy="4616648"/>
          </a:xfrm>
          <a:prstGeom prst="rect">
            <a:avLst/>
          </a:prstGeom>
          <a:noFill/>
        </p:spPr>
        <p:txBody>
          <a:bodyPr wrap="square" rtlCol="0">
            <a:spAutoFit/>
          </a:bodyPr>
          <a:lstStyle/>
          <a:p>
            <a:pPr>
              <a:lnSpc>
                <a:spcPts val="2500"/>
              </a:lnSpc>
              <a:spcBef>
                <a:spcPts val="1200"/>
              </a:spcBef>
            </a:pPr>
            <a:r>
              <a:rPr lang="zh-CN" altLang="en-US" sz="2400" b="1" dirty="0" smtClean="0">
                <a:solidFill>
                  <a:schemeClr val="bg1"/>
                </a:solidFill>
                <a:latin typeface="微软雅黑" panose="020B0503020204020204" pitchFamily="34" charset="-122"/>
                <a:ea typeface="微软雅黑" panose="020B0503020204020204" pitchFamily="34" charset="-122"/>
              </a:rPr>
              <a:t>    科隆</a:t>
            </a:r>
            <a:r>
              <a:rPr lang="zh-CN" altLang="en-US" sz="2000" dirty="0">
                <a:solidFill>
                  <a:schemeClr val="bg1"/>
                </a:solidFill>
                <a:latin typeface="微软雅黑" panose="020B0503020204020204" pitchFamily="34" charset="-122"/>
                <a:ea typeface="微软雅黑" panose="020B0503020204020204" pitchFamily="34" charset="-122"/>
              </a:rPr>
              <a:t>的历史可以追溯到公元前</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世纪。那时罗马帝国正称雄欧洲，皇帝奥古斯都派驸马阿格里帕挥师北进，抵达莱茵河边，与河东为数众多的日耳曼部落隔河对峙。</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ts val="2500"/>
              </a:lnSpc>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  中世纪</a:t>
            </a:r>
            <a:r>
              <a:rPr lang="zh-CN" altLang="en-US" sz="2000" dirty="0">
                <a:solidFill>
                  <a:schemeClr val="bg1"/>
                </a:solidFill>
                <a:latin typeface="微软雅黑" panose="020B0503020204020204" pitchFamily="34" charset="-122"/>
                <a:ea typeface="微软雅黑" panose="020B0503020204020204" pitchFamily="34" charset="-122"/>
              </a:rPr>
              <a:t>是科隆的又一个盛世。公元</a:t>
            </a:r>
            <a:r>
              <a:rPr lang="en-US" altLang="zh-CN" sz="2000" dirty="0">
                <a:solidFill>
                  <a:schemeClr val="bg1"/>
                </a:solidFill>
                <a:latin typeface="微软雅黑" panose="020B0503020204020204" pitchFamily="34" charset="-122"/>
                <a:ea typeface="微软雅黑" panose="020B0503020204020204" pitchFamily="34" charset="-122"/>
              </a:rPr>
              <a:t>795</a:t>
            </a:r>
            <a:r>
              <a:rPr lang="zh-CN" altLang="en-US" sz="2000" dirty="0">
                <a:solidFill>
                  <a:schemeClr val="bg1"/>
                </a:solidFill>
                <a:latin typeface="微软雅黑" panose="020B0503020204020204" pitchFamily="34" charset="-122"/>
                <a:ea typeface="微软雅黑" panose="020B0503020204020204" pitchFamily="34" charset="-122"/>
              </a:rPr>
              <a:t>年，查理大帝定科隆为大主教驻地。此后，城池经几度扩建，到</a:t>
            </a:r>
            <a:r>
              <a:rPr lang="en-US" altLang="zh-CN" sz="2000" dirty="0">
                <a:solidFill>
                  <a:schemeClr val="bg1"/>
                </a:solidFill>
                <a:latin typeface="微软雅黑" panose="020B0503020204020204" pitchFamily="34" charset="-122"/>
                <a:ea typeface="微软雅黑" panose="020B0503020204020204" pitchFamily="34" charset="-122"/>
              </a:rPr>
              <a:t>12</a:t>
            </a:r>
            <a:r>
              <a:rPr lang="zh-CN" altLang="en-US" sz="2000" dirty="0">
                <a:solidFill>
                  <a:schemeClr val="bg1"/>
                </a:solidFill>
                <a:latin typeface="微软雅黑" panose="020B0503020204020204" pitchFamily="34" charset="-122"/>
                <a:ea typeface="微软雅黑" panose="020B0503020204020204" pitchFamily="34" charset="-122"/>
              </a:rPr>
              <a:t>世纪时，今日科隆内城的规模就已经奠定。</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ts val="2500"/>
              </a:lnSpc>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  铁</a:t>
            </a:r>
            <a:r>
              <a:rPr lang="zh-CN" altLang="en-US" sz="2000" dirty="0">
                <a:solidFill>
                  <a:schemeClr val="bg1"/>
                </a:solidFill>
                <a:latin typeface="微软雅黑" panose="020B0503020204020204" pitchFamily="34" charset="-122"/>
                <a:ea typeface="微软雅黑" panose="020B0503020204020204" pitchFamily="34" charset="-122"/>
              </a:rPr>
              <a:t>与蒸汽机的时代为科隆带来了第三个兴盛时期。</a:t>
            </a:r>
            <a:r>
              <a:rPr lang="en-US" altLang="zh-CN" sz="2000" dirty="0">
                <a:solidFill>
                  <a:schemeClr val="bg1"/>
                </a:solidFill>
                <a:latin typeface="微软雅黑" panose="020B0503020204020204" pitchFamily="34" charset="-122"/>
                <a:ea typeface="微软雅黑" panose="020B0503020204020204" pitchFamily="34" charset="-122"/>
              </a:rPr>
              <a:t>1815</a:t>
            </a:r>
            <a:r>
              <a:rPr lang="zh-CN" altLang="en-US" sz="2000" dirty="0">
                <a:solidFill>
                  <a:schemeClr val="bg1"/>
                </a:solidFill>
                <a:latin typeface="微软雅黑" panose="020B0503020204020204" pitchFamily="34" charset="-122"/>
                <a:ea typeface="微软雅黑" panose="020B0503020204020204" pitchFamily="34" charset="-122"/>
              </a:rPr>
              <a:t>年，科隆被并入普鲁士。</a:t>
            </a:r>
            <a:r>
              <a:rPr lang="en-US" altLang="zh-CN" sz="2000" dirty="0">
                <a:solidFill>
                  <a:schemeClr val="bg1"/>
                </a:solidFill>
                <a:latin typeface="微软雅黑" panose="020B0503020204020204" pitchFamily="34" charset="-122"/>
                <a:ea typeface="微软雅黑" panose="020B0503020204020204" pitchFamily="34" charset="-122"/>
              </a:rPr>
              <a:t>1839</a:t>
            </a:r>
            <a:r>
              <a:rPr lang="zh-CN" altLang="en-US" sz="2000" dirty="0">
                <a:solidFill>
                  <a:schemeClr val="bg1"/>
                </a:solidFill>
                <a:latin typeface="微软雅黑" panose="020B0503020204020204" pitchFamily="34" charset="-122"/>
                <a:ea typeface="微软雅黑" panose="020B0503020204020204" pitchFamily="34" charset="-122"/>
              </a:rPr>
              <a:t>年，铁路修到科隆，与河运联成一气。随着鲁尔煤田的开发和铁路的延伸，科隆一跃而成近代的工商业都市。</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ts val="2500"/>
              </a:lnSpc>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第二次世界大战中，科隆遭到猛烈轰炸，全城几乎被夷为平地。战后，科隆在废墟上重建，这座历尽沧桑的莱茵古城，如同灰烬中飞出的金凤凰，又成为一个兴旺发达的现代化大城市。</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1400" dirty="0">
              <a:solidFill>
                <a:schemeClr val="bg1"/>
              </a:solidFill>
            </a:endParaRPr>
          </a:p>
        </p:txBody>
      </p:sp>
    </p:spTree>
    <p:extLst>
      <p:ext uri="{BB962C8B-B14F-4D97-AF65-F5344CB8AC3E}">
        <p14:creationId xmlns:p14="http://schemas.microsoft.com/office/powerpoint/2010/main" val="215023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11960" y="1495982"/>
            <a:ext cx="4650480" cy="4165243"/>
          </a:xfrm>
          <a:prstGeom prst="rect">
            <a:avLst/>
          </a:prstGeom>
          <a:noFill/>
        </p:spPr>
        <p:txBody>
          <a:bodyPr wrap="square" rtlCol="0">
            <a:spAutoFit/>
          </a:bodyPr>
          <a:lstStyle/>
          <a:p>
            <a:pPr>
              <a:lnSpc>
                <a:spcPts val="3700"/>
              </a:lnSpc>
            </a:pPr>
            <a:r>
              <a:rPr lang="zh-CN" altLang="en-US" sz="2800" b="1" dirty="0">
                <a:latin typeface="微软雅黑" panose="020B0503020204020204" pitchFamily="34" charset="-122"/>
                <a:ea typeface="微软雅黑" panose="020B0503020204020204" pitchFamily="34" charset="-122"/>
              </a:rPr>
              <a:t>科隆</a:t>
            </a:r>
            <a:r>
              <a:rPr lang="zh-CN" altLang="en-US" sz="2400" dirty="0">
                <a:latin typeface="微软雅黑" panose="020B0503020204020204" pitchFamily="34" charset="-122"/>
                <a:ea typeface="微软雅黑" panose="020B0503020204020204" pitchFamily="34" charset="-122"/>
              </a:rPr>
              <a:t>还是一个以罗马式教堂和哥特式大教堂闻名于世的城市。屹立在莱茵河边的科隆大教堂高</a:t>
            </a:r>
            <a:r>
              <a:rPr lang="en-US" altLang="zh-CN" sz="2400" dirty="0">
                <a:latin typeface="微软雅黑" panose="020B0503020204020204" pitchFamily="34" charset="-122"/>
                <a:ea typeface="微软雅黑" panose="020B0503020204020204" pitchFamily="34" charset="-122"/>
              </a:rPr>
              <a:t>157.31</a:t>
            </a:r>
            <a:r>
              <a:rPr lang="zh-CN" altLang="en-US" sz="2400" dirty="0">
                <a:latin typeface="微软雅黑" panose="020B0503020204020204" pitchFamily="34" charset="-122"/>
                <a:ea typeface="微软雅黑" panose="020B0503020204020204" pitchFamily="34" charset="-122"/>
              </a:rPr>
              <a:t>米，它有两座哥特式尖塔，北塔高</a:t>
            </a:r>
            <a:r>
              <a:rPr lang="en-US" altLang="zh-CN" sz="2400" dirty="0">
                <a:latin typeface="微软雅黑" panose="020B0503020204020204" pitchFamily="34" charset="-122"/>
                <a:ea typeface="微软雅黑" panose="020B0503020204020204" pitchFamily="34" charset="-122"/>
              </a:rPr>
              <a:t>157.38</a:t>
            </a:r>
            <a:r>
              <a:rPr lang="zh-CN" altLang="en-US" sz="2400" dirty="0">
                <a:latin typeface="微软雅黑" panose="020B0503020204020204" pitchFamily="34" charset="-122"/>
                <a:ea typeface="微软雅黑" panose="020B0503020204020204" pitchFamily="34" charset="-122"/>
              </a:rPr>
              <a:t>米，南塔高</a:t>
            </a:r>
            <a:r>
              <a:rPr lang="en-US" altLang="zh-CN" sz="2400" dirty="0">
                <a:latin typeface="微软雅黑" panose="020B0503020204020204" pitchFamily="34" charset="-122"/>
                <a:ea typeface="微软雅黑" panose="020B0503020204020204" pitchFamily="34" charset="-122"/>
              </a:rPr>
              <a:t>157.31</a:t>
            </a:r>
            <a:r>
              <a:rPr lang="zh-CN" altLang="en-US" sz="2400" dirty="0">
                <a:latin typeface="微软雅黑" panose="020B0503020204020204" pitchFamily="34" charset="-122"/>
                <a:ea typeface="微软雅黑" panose="020B0503020204020204" pitchFamily="34" charset="-122"/>
              </a:rPr>
              <a:t>米。科隆大教堂是世界上目前最高的双塔教堂，它已成为科隆市的象征和游客们向往的名胜之地。</a:t>
            </a:r>
            <a:endParaRPr lang="en-US" altLang="zh-CN" sz="2400" dirty="0">
              <a:latin typeface="微软雅黑" panose="020B0503020204020204" pitchFamily="34" charset="-122"/>
              <a:ea typeface="微软雅黑" panose="020B0503020204020204" pitchFamily="34" charset="-122"/>
            </a:endParaRPr>
          </a:p>
          <a:p>
            <a:endParaRPr lang="zh-CN" altLang="en-US" dirty="0"/>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b="4023"/>
          <a:stretch/>
        </p:blipFill>
        <p:spPr>
          <a:xfrm>
            <a:off x="229334" y="908720"/>
            <a:ext cx="3694594" cy="5339768"/>
          </a:xfrm>
          <a:prstGeom prst="rect">
            <a:avLst/>
          </a:prstGeom>
          <a:ln w="19050">
            <a:solidFill>
              <a:schemeClr val="tx1"/>
            </a:solidFill>
          </a:ln>
        </p:spPr>
      </p:pic>
    </p:spTree>
    <p:extLst>
      <p:ext uri="{BB962C8B-B14F-4D97-AF65-F5344CB8AC3E}">
        <p14:creationId xmlns:p14="http://schemas.microsoft.com/office/powerpoint/2010/main" val="803214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12214528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862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xmlns="" id="{3DE57451-352C-42BC-B1AD-58FBA47746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162" y="868666"/>
            <a:ext cx="1417638" cy="1417638"/>
          </a:xfrm>
          <a:prstGeom prst="rect">
            <a:avLst/>
          </a:prstGeom>
        </p:spPr>
      </p:pic>
      <p:sp>
        <p:nvSpPr>
          <p:cNvPr id="23" name="任意多边形: 形状 22">
            <a:extLst>
              <a:ext uri="{FF2B5EF4-FFF2-40B4-BE49-F238E27FC236}">
                <a16:creationId xmlns:a16="http://schemas.microsoft.com/office/drawing/2014/main" xmlns="" id="{4DB42FFA-C09E-4874-9C97-8E2750680774}"/>
              </a:ext>
            </a:extLst>
          </p:cNvPr>
          <p:cNvSpPr/>
          <p:nvPr/>
        </p:nvSpPr>
        <p:spPr>
          <a:xfrm>
            <a:off x="427052" y="1412776"/>
            <a:ext cx="1908000" cy="4680000"/>
          </a:xfrm>
          <a:custGeom>
            <a:avLst/>
            <a:gdLst>
              <a:gd name="connsiteX0" fmla="*/ 0 w 7655707"/>
              <a:gd name="connsiteY0" fmla="*/ 0 h 696274"/>
              <a:gd name="connsiteX1" fmla="*/ 7655707 w 7655707"/>
              <a:gd name="connsiteY1" fmla="*/ 0 h 696274"/>
              <a:gd name="connsiteX2" fmla="*/ 7655707 w 7655707"/>
              <a:gd name="connsiteY2" fmla="*/ 696274 h 696274"/>
              <a:gd name="connsiteX3" fmla="*/ 0 w 7655707"/>
              <a:gd name="connsiteY3" fmla="*/ 696274 h 696274"/>
              <a:gd name="connsiteX4" fmla="*/ 0 w 7655707"/>
              <a:gd name="connsiteY4" fmla="*/ 0 h 696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5707" h="696274">
                <a:moveTo>
                  <a:pt x="0" y="0"/>
                </a:moveTo>
                <a:lnTo>
                  <a:pt x="7655707" y="0"/>
                </a:lnTo>
                <a:lnTo>
                  <a:pt x="7655707" y="696274"/>
                </a:lnTo>
                <a:lnTo>
                  <a:pt x="0" y="696274"/>
                </a:lnTo>
                <a:lnTo>
                  <a:pt x="0" y="0"/>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72000" tIns="0" rIns="72000" bIns="0" numCol="1" spcCol="1270" anchor="ctr" anchorCtr="0">
            <a:noAutofit/>
          </a:bodyPr>
          <a:lstStyle/>
          <a:p>
            <a:pPr marL="0" lvl="0" indent="0" defTabSz="444500">
              <a:spcBef>
                <a:spcPct val="0"/>
              </a:spcBef>
              <a:spcAft>
                <a:spcPct val="35000"/>
              </a:spcAft>
              <a:buNone/>
            </a:pPr>
            <a:r>
              <a:rPr lang="zh-CN" altLang="en-US" sz="1600" kern="1200" dirty="0" smtClean="0">
                <a:latin typeface="微软雅黑" panose="020B0503020204020204" pitchFamily="34" charset="-122"/>
                <a:ea typeface="微软雅黑" panose="020B0503020204020204" pitchFamily="34" charset="-122"/>
              </a:rPr>
              <a:t>。</a:t>
            </a:r>
            <a:endParaRPr lang="zh-CN" altLang="en-US" sz="1600" kern="1200" dirty="0">
              <a:latin typeface="微软雅黑" panose="020B0503020204020204" pitchFamily="34" charset="-122"/>
              <a:ea typeface="微软雅黑" panose="020B0503020204020204" pitchFamily="34" charset="-122"/>
            </a:endParaRPr>
          </a:p>
        </p:txBody>
      </p:sp>
      <p:sp>
        <p:nvSpPr>
          <p:cNvPr id="25" name="任意多边形: 形状 24">
            <a:extLst>
              <a:ext uri="{FF2B5EF4-FFF2-40B4-BE49-F238E27FC236}">
                <a16:creationId xmlns:a16="http://schemas.microsoft.com/office/drawing/2014/main" xmlns="" id="{206268CA-8A18-4A63-9A1F-D46B427DF264}"/>
              </a:ext>
            </a:extLst>
          </p:cNvPr>
          <p:cNvSpPr/>
          <p:nvPr/>
        </p:nvSpPr>
        <p:spPr>
          <a:xfrm>
            <a:off x="2576787" y="2312776"/>
            <a:ext cx="1908000" cy="3780000"/>
          </a:xfrm>
          <a:custGeom>
            <a:avLst/>
            <a:gdLst>
              <a:gd name="connsiteX0" fmla="*/ 0 w 7256517"/>
              <a:gd name="connsiteY0" fmla="*/ 0 h 696274"/>
              <a:gd name="connsiteX1" fmla="*/ 7256517 w 7256517"/>
              <a:gd name="connsiteY1" fmla="*/ 0 h 696274"/>
              <a:gd name="connsiteX2" fmla="*/ 7256517 w 7256517"/>
              <a:gd name="connsiteY2" fmla="*/ 696274 h 696274"/>
              <a:gd name="connsiteX3" fmla="*/ 0 w 7256517"/>
              <a:gd name="connsiteY3" fmla="*/ 696274 h 696274"/>
              <a:gd name="connsiteX4" fmla="*/ 0 w 7256517"/>
              <a:gd name="connsiteY4" fmla="*/ 0 h 696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6517" h="696274">
                <a:moveTo>
                  <a:pt x="0" y="0"/>
                </a:moveTo>
                <a:lnTo>
                  <a:pt x="7256517" y="0"/>
                </a:lnTo>
                <a:lnTo>
                  <a:pt x="7256517" y="696274"/>
                </a:lnTo>
                <a:lnTo>
                  <a:pt x="0" y="696274"/>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72000" tIns="0" rIns="72000" bIns="0" numCol="1" spcCol="1270" anchor="ctr" anchorCtr="0">
            <a:noAutofit/>
          </a:bodyPr>
          <a:lstStyle/>
          <a:p>
            <a:pPr defTabSz="444500">
              <a:spcBef>
                <a:spcPct val="0"/>
              </a:spcBef>
              <a:spcAft>
                <a:spcPct val="35000"/>
              </a:spcAft>
            </a:pPr>
            <a:endParaRPr lang="zh-CN" altLang="en-US" sz="1600" dirty="0">
              <a:latin typeface="微软雅黑" panose="020B0503020204020204" pitchFamily="34" charset="-122"/>
              <a:ea typeface="微软雅黑" panose="020B0503020204020204" pitchFamily="34" charset="-122"/>
            </a:endParaRPr>
          </a:p>
        </p:txBody>
      </p:sp>
      <p:sp>
        <p:nvSpPr>
          <p:cNvPr id="27" name="任意多边形: 形状 26">
            <a:extLst>
              <a:ext uri="{FF2B5EF4-FFF2-40B4-BE49-F238E27FC236}">
                <a16:creationId xmlns:a16="http://schemas.microsoft.com/office/drawing/2014/main" xmlns="" id="{0204D44C-13F9-4DE3-A51C-DD73E36EC3E8}"/>
              </a:ext>
            </a:extLst>
          </p:cNvPr>
          <p:cNvSpPr/>
          <p:nvPr/>
        </p:nvSpPr>
        <p:spPr>
          <a:xfrm>
            <a:off x="6876256" y="1364570"/>
            <a:ext cx="1944216" cy="4728206"/>
          </a:xfrm>
          <a:custGeom>
            <a:avLst/>
            <a:gdLst>
              <a:gd name="connsiteX0" fmla="*/ 0 w 7256517"/>
              <a:gd name="connsiteY0" fmla="*/ 0 h 696274"/>
              <a:gd name="connsiteX1" fmla="*/ 7256517 w 7256517"/>
              <a:gd name="connsiteY1" fmla="*/ 0 h 696274"/>
              <a:gd name="connsiteX2" fmla="*/ 7256517 w 7256517"/>
              <a:gd name="connsiteY2" fmla="*/ 696274 h 696274"/>
              <a:gd name="connsiteX3" fmla="*/ 0 w 7256517"/>
              <a:gd name="connsiteY3" fmla="*/ 696274 h 696274"/>
              <a:gd name="connsiteX4" fmla="*/ 0 w 7256517"/>
              <a:gd name="connsiteY4" fmla="*/ 0 h 696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6517" h="696274">
                <a:moveTo>
                  <a:pt x="0" y="0"/>
                </a:moveTo>
                <a:lnTo>
                  <a:pt x="7256517" y="0"/>
                </a:lnTo>
                <a:lnTo>
                  <a:pt x="7256517" y="696274"/>
                </a:lnTo>
                <a:lnTo>
                  <a:pt x="0" y="696274"/>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72000" tIns="0" rIns="72000" bIns="0" numCol="1" spcCol="1270" anchor="ctr" anchorCtr="0">
            <a:noAutofit/>
          </a:bodyPr>
          <a:lstStyle/>
          <a:p>
            <a:pPr algn="ctr" defTabSz="444500">
              <a:lnSpc>
                <a:spcPct val="90000"/>
              </a:lnSpc>
              <a:spcBef>
                <a:spcPct val="0"/>
              </a:spcBef>
              <a:spcAft>
                <a:spcPct val="35000"/>
              </a:spcAft>
            </a:pPr>
            <a:endParaRPr lang="zh-CN" altLang="en-US" sz="1600" dirty="0">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xmlns="" id="{CE874C68-31D8-4CE0-9899-55FD7CDC7EE1}"/>
              </a:ext>
            </a:extLst>
          </p:cNvPr>
          <p:cNvSpPr/>
          <p:nvPr/>
        </p:nvSpPr>
        <p:spPr>
          <a:xfrm>
            <a:off x="4726522" y="2312776"/>
            <a:ext cx="1908000" cy="3780000"/>
          </a:xfrm>
          <a:custGeom>
            <a:avLst/>
            <a:gdLst>
              <a:gd name="connsiteX0" fmla="*/ 0 w 7655707"/>
              <a:gd name="connsiteY0" fmla="*/ 0 h 696274"/>
              <a:gd name="connsiteX1" fmla="*/ 7655707 w 7655707"/>
              <a:gd name="connsiteY1" fmla="*/ 0 h 696274"/>
              <a:gd name="connsiteX2" fmla="*/ 7655707 w 7655707"/>
              <a:gd name="connsiteY2" fmla="*/ 696274 h 696274"/>
              <a:gd name="connsiteX3" fmla="*/ 0 w 7655707"/>
              <a:gd name="connsiteY3" fmla="*/ 696274 h 696274"/>
              <a:gd name="connsiteX4" fmla="*/ 0 w 7655707"/>
              <a:gd name="connsiteY4" fmla="*/ 0 h 696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5707" h="696274">
                <a:moveTo>
                  <a:pt x="0" y="0"/>
                </a:moveTo>
                <a:lnTo>
                  <a:pt x="7655707" y="0"/>
                </a:lnTo>
                <a:lnTo>
                  <a:pt x="7655707" y="696274"/>
                </a:lnTo>
                <a:lnTo>
                  <a:pt x="0" y="696274"/>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72000" tIns="0" rIns="72000" bIns="0" numCol="1" spcCol="1270" anchor="ctr" anchorCtr="0">
            <a:noAutofit/>
          </a:bodyPr>
          <a:lstStyle/>
          <a:p>
            <a:pPr defTabSz="444500">
              <a:lnSpc>
                <a:spcPct val="90000"/>
              </a:lnSpc>
              <a:spcBef>
                <a:spcPct val="0"/>
              </a:spcBef>
              <a:spcAft>
                <a:spcPct val="35000"/>
              </a:spcAft>
            </a:pPr>
            <a:endParaRPr lang="zh-CN" altLang="en-US" sz="1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585372" y="2553346"/>
            <a:ext cx="1959421" cy="3539430"/>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科隆大学历史悠久，文理并蓄，不设工科，其经济学和法学在德国享有极高的声望，其在理论物理学、生物学及医学等自然科学领域也拥有很强的实力。科隆大学拥有德国规模最大的经济系，其经济学和管理学在德国均长期处于前三位。</a:t>
            </a:r>
          </a:p>
          <a:p>
            <a:endParaRPr lang="zh-CN" altLang="en-US" sz="1600" dirty="0">
              <a:solidFill>
                <a:schemeClr val="bg1"/>
              </a:solidFill>
            </a:endParaRPr>
          </a:p>
        </p:txBody>
      </p:sp>
      <p:sp>
        <p:nvSpPr>
          <p:cNvPr id="3" name="文本框 2"/>
          <p:cNvSpPr txBox="1"/>
          <p:nvPr/>
        </p:nvSpPr>
        <p:spPr>
          <a:xfrm>
            <a:off x="4681256" y="2394402"/>
            <a:ext cx="2061490" cy="3914918"/>
          </a:xfrm>
          <a:prstGeom prst="rect">
            <a:avLst/>
          </a:prstGeom>
          <a:noFill/>
        </p:spPr>
        <p:txBody>
          <a:bodyPr wrap="square" rtlCol="0">
            <a:spAutoFit/>
          </a:bodyPr>
          <a:lstStyle/>
          <a:p>
            <a:pPr>
              <a:lnSpc>
                <a:spcPct val="90000"/>
              </a:lnSpc>
            </a:pPr>
            <a:r>
              <a:rPr lang="en-US" altLang="en-US"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年，凭借卓越的实力，</a:t>
            </a:r>
            <a:r>
              <a:rPr lang="zh-CN" altLang="en-US" sz="1600" dirty="0" smtClean="0">
                <a:solidFill>
                  <a:schemeClr val="bg1"/>
                </a:solidFill>
                <a:latin typeface="微软雅黑" panose="020B0503020204020204" pitchFamily="34" charset="-122"/>
                <a:ea typeface="微软雅黑" panose="020B0503020204020204" pitchFamily="34" charset="-122"/>
              </a:rPr>
              <a:t>科隆大学以“</a:t>
            </a:r>
            <a:r>
              <a:rPr lang="zh-CN" altLang="en-US" sz="1600" dirty="0">
                <a:solidFill>
                  <a:schemeClr val="bg1"/>
                </a:solidFill>
                <a:latin typeface="微软雅黑" panose="020B0503020204020204" pitchFamily="34" charset="-122"/>
                <a:ea typeface="微软雅黑" panose="020B0503020204020204" pitchFamily="34" charset="-122"/>
              </a:rPr>
              <a:t>迎接变化和复杂性挑战”的未来战略入选十一所“德国精英大学”之一。同时，科隆大学也是德国顶尖大学联盟“</a:t>
            </a:r>
            <a:r>
              <a:rPr lang="en-US" altLang="en-US" sz="1600" dirty="0">
                <a:solidFill>
                  <a:schemeClr val="bg1"/>
                </a:solidFill>
                <a:latin typeface="微软雅黑" panose="020B0503020204020204" pitchFamily="34" charset="-122"/>
                <a:ea typeface="微软雅黑" panose="020B0503020204020204" pitchFamily="34" charset="-122"/>
              </a:rPr>
              <a:t>U15</a:t>
            </a:r>
            <a:r>
              <a:rPr lang="zh-CN" altLang="en-US" sz="1600" dirty="0">
                <a:solidFill>
                  <a:schemeClr val="bg1"/>
                </a:solidFill>
                <a:latin typeface="微软雅黑" panose="020B0503020204020204" pitchFamily="34" charset="-122"/>
                <a:ea typeface="微软雅黑" panose="020B0503020204020204" pitchFamily="34" charset="-122"/>
              </a:rPr>
              <a:t>大学联盟”成员之一。</a:t>
            </a:r>
            <a:r>
              <a:rPr lang="en-US" altLang="en-US" sz="1600" dirty="0">
                <a:solidFill>
                  <a:schemeClr val="bg1"/>
                </a:solidFill>
                <a:latin typeface="微软雅黑" panose="020B0503020204020204" pitchFamily="34" charset="-122"/>
                <a:ea typeface="微软雅黑" panose="020B0503020204020204" pitchFamily="34" charset="-122"/>
              </a:rPr>
              <a:t>2017</a:t>
            </a:r>
            <a:r>
              <a:rPr lang="zh-CN" altLang="en-US" sz="1600" dirty="0">
                <a:solidFill>
                  <a:schemeClr val="bg1"/>
                </a:solidFill>
                <a:latin typeface="微软雅黑" panose="020B0503020204020204" pitchFamily="34" charset="-122"/>
                <a:ea typeface="微软雅黑" panose="020B0503020204020204" pitchFamily="34" charset="-122"/>
              </a:rPr>
              <a:t>年，科隆大学成为欧洲最古老及最富有声望大学联盟“科英布拉集团”（</a:t>
            </a:r>
            <a:r>
              <a:rPr lang="en-US" altLang="en-US" sz="1600" dirty="0">
                <a:solidFill>
                  <a:schemeClr val="bg1"/>
                </a:solidFill>
                <a:latin typeface="微软雅黑" panose="020B0503020204020204" pitchFamily="34" charset="-122"/>
                <a:ea typeface="微软雅黑" panose="020B0503020204020204" pitchFamily="34" charset="-122"/>
              </a:rPr>
              <a:t>Coimbra Group</a:t>
            </a:r>
            <a:r>
              <a:rPr lang="zh-CN" altLang="en-US" sz="1600" dirty="0">
                <a:solidFill>
                  <a:schemeClr val="bg1"/>
                </a:solidFill>
                <a:latin typeface="微软雅黑" panose="020B0503020204020204" pitchFamily="34" charset="-122"/>
                <a:ea typeface="微软雅黑" panose="020B0503020204020204" pitchFamily="34" charset="-122"/>
              </a:rPr>
              <a:t>，简称</a:t>
            </a:r>
            <a:r>
              <a:rPr lang="en-US" altLang="en-US" sz="1600" dirty="0">
                <a:solidFill>
                  <a:schemeClr val="bg1"/>
                </a:solidFill>
                <a:latin typeface="微软雅黑" panose="020B0503020204020204" pitchFamily="34" charset="-122"/>
                <a:ea typeface="微软雅黑" panose="020B0503020204020204" pitchFamily="34" charset="-122"/>
              </a:rPr>
              <a:t>CG</a:t>
            </a:r>
            <a:r>
              <a:rPr lang="zh-CN" altLang="en-US" sz="1600" dirty="0">
                <a:solidFill>
                  <a:schemeClr val="bg1"/>
                </a:solidFill>
                <a:latin typeface="微软雅黑" panose="020B0503020204020204" pitchFamily="34" charset="-122"/>
                <a:ea typeface="微软雅黑" panose="020B0503020204020204" pitchFamily="34" charset="-122"/>
              </a:rPr>
              <a:t>）的第</a:t>
            </a:r>
            <a:r>
              <a:rPr lang="en-US" altLang="en-US" sz="1600" dirty="0">
                <a:solidFill>
                  <a:schemeClr val="bg1"/>
                </a:solidFill>
                <a:latin typeface="微软雅黑" panose="020B0503020204020204" pitchFamily="34" charset="-122"/>
                <a:ea typeface="微软雅黑" panose="020B0503020204020204" pitchFamily="34" charset="-122"/>
              </a:rPr>
              <a:t>39</a:t>
            </a:r>
            <a:r>
              <a:rPr lang="zh-CN" altLang="en-US" sz="1600" dirty="0">
                <a:solidFill>
                  <a:schemeClr val="bg1"/>
                </a:solidFill>
                <a:latin typeface="微软雅黑" panose="020B0503020204020204" pitchFamily="34" charset="-122"/>
                <a:ea typeface="微软雅黑" panose="020B0503020204020204" pitchFamily="34" charset="-122"/>
              </a:rPr>
              <a:t>位成员高校。</a:t>
            </a:r>
          </a:p>
          <a:p>
            <a:endParaRPr lang="zh-CN" altLang="en-US" dirty="0"/>
          </a:p>
        </p:txBody>
      </p:sp>
      <p:sp>
        <p:nvSpPr>
          <p:cNvPr id="4" name="文本框 3"/>
          <p:cNvSpPr txBox="1"/>
          <p:nvPr/>
        </p:nvSpPr>
        <p:spPr>
          <a:xfrm>
            <a:off x="6830991" y="1376564"/>
            <a:ext cx="2077726" cy="5016758"/>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在</a:t>
            </a:r>
            <a:r>
              <a:rPr lang="en-US" altLang="en-US" sz="1600" dirty="0">
                <a:solidFill>
                  <a:schemeClr val="bg1"/>
                </a:solidFill>
                <a:latin typeface="微软雅黑" panose="020B0503020204020204" pitchFamily="34" charset="-122"/>
                <a:ea typeface="微软雅黑" panose="020B0503020204020204" pitchFamily="34" charset="-122"/>
              </a:rPr>
              <a:t>1798</a:t>
            </a:r>
            <a:r>
              <a:rPr lang="zh-CN" altLang="en-US" sz="1600" dirty="0">
                <a:solidFill>
                  <a:schemeClr val="bg1"/>
                </a:solidFill>
                <a:latin typeface="微软雅黑" panose="020B0503020204020204" pitchFamily="34" charset="-122"/>
                <a:ea typeface="微软雅黑" panose="020B0503020204020204" pitchFamily="34" charset="-122"/>
              </a:rPr>
              <a:t>年</a:t>
            </a:r>
            <a:r>
              <a:rPr lang="zh-CN" altLang="en-US" sz="1600" dirty="0" smtClean="0">
                <a:solidFill>
                  <a:schemeClr val="bg1"/>
                </a:solidFill>
                <a:latin typeface="微软雅黑" panose="020B0503020204020204" pitchFamily="34" charset="-122"/>
                <a:ea typeface="微软雅黑" panose="020B0503020204020204" pitchFamily="34" charset="-122"/>
              </a:rPr>
              <a:t>，科隆大学</a:t>
            </a:r>
            <a:r>
              <a:rPr lang="zh-CN" altLang="en-US" sz="1600" dirty="0">
                <a:solidFill>
                  <a:schemeClr val="bg1"/>
                </a:solidFill>
                <a:latin typeface="微软雅黑" panose="020B0503020204020204" pitchFamily="34" charset="-122"/>
                <a:ea typeface="微软雅黑" panose="020B0503020204020204" pitchFamily="34" charset="-122"/>
              </a:rPr>
              <a:t>被当初占领这个地区的法国人关闭，大学被改为一所中学。</a:t>
            </a:r>
            <a:r>
              <a:rPr lang="en-US" altLang="en-US" sz="1600" dirty="0">
                <a:solidFill>
                  <a:schemeClr val="bg1"/>
                </a:solidFill>
                <a:latin typeface="微软雅黑" panose="020B0503020204020204" pitchFamily="34" charset="-122"/>
                <a:ea typeface="微软雅黑" panose="020B0503020204020204" pitchFamily="34" charset="-122"/>
              </a:rPr>
              <a:t>1919</a:t>
            </a:r>
            <a:r>
              <a:rPr lang="zh-CN" altLang="en-US" sz="1600" dirty="0">
                <a:solidFill>
                  <a:schemeClr val="bg1"/>
                </a:solidFill>
                <a:latin typeface="微软雅黑" panose="020B0503020204020204" pitchFamily="34" charset="-122"/>
                <a:ea typeface="微软雅黑" panose="020B0503020204020204" pitchFamily="34" charset="-122"/>
              </a:rPr>
              <a:t>年，科隆市政府在</a:t>
            </a:r>
            <a:r>
              <a:rPr lang="en-US" altLang="en-US" sz="1600" dirty="0">
                <a:solidFill>
                  <a:schemeClr val="bg1"/>
                </a:solidFill>
                <a:latin typeface="微软雅黑" panose="020B0503020204020204" pitchFamily="34" charset="-122"/>
                <a:ea typeface="微软雅黑" panose="020B0503020204020204" pitchFamily="34" charset="-122"/>
              </a:rPr>
              <a:t>1901</a:t>
            </a:r>
            <a:r>
              <a:rPr lang="zh-CN" altLang="en-US" sz="1600" dirty="0">
                <a:solidFill>
                  <a:schemeClr val="bg1"/>
                </a:solidFill>
                <a:latin typeface="微软雅黑" panose="020B0503020204020204" pitchFamily="34" charset="-122"/>
                <a:ea typeface="微软雅黑" panose="020B0503020204020204" pitchFamily="34" charset="-122"/>
              </a:rPr>
              <a:t>年建立的商业学院基础上重建了科隆大学，同年建起医学系，第二年又建立了法学与哲学系。从</a:t>
            </a:r>
            <a:r>
              <a:rPr lang="en-US" altLang="en-US" sz="1600" dirty="0">
                <a:solidFill>
                  <a:schemeClr val="bg1"/>
                </a:solidFill>
                <a:latin typeface="微软雅黑" panose="020B0503020204020204" pitchFamily="34" charset="-122"/>
                <a:ea typeface="微软雅黑" panose="020B0503020204020204" pitchFamily="34" charset="-122"/>
              </a:rPr>
              <a:t>1960</a:t>
            </a:r>
            <a:r>
              <a:rPr lang="zh-CN" altLang="en-US" sz="1600" dirty="0">
                <a:solidFill>
                  <a:schemeClr val="bg1"/>
                </a:solidFill>
                <a:latin typeface="微软雅黑" panose="020B0503020204020204" pitchFamily="34" charset="-122"/>
                <a:ea typeface="微软雅黑" panose="020B0503020204020204" pitchFamily="34" charset="-122"/>
              </a:rPr>
              <a:t>年开始，该大学全部为北威州州政府接管。科隆大学重建后仅六年便成了德国第二大的大学，当时仅次于柏林的洪堡大学。时至今日，科隆大学仍然是德国最大的大学之一。</a:t>
            </a:r>
          </a:p>
          <a:p>
            <a:endParaRPr lang="zh-CN" altLang="en-US" sz="1600" dirty="0">
              <a:solidFill>
                <a:schemeClr val="bg1"/>
              </a:solidFill>
            </a:endParaRPr>
          </a:p>
        </p:txBody>
      </p:sp>
      <p:sp>
        <p:nvSpPr>
          <p:cNvPr id="5" name="文本框 4"/>
          <p:cNvSpPr txBox="1"/>
          <p:nvPr/>
        </p:nvSpPr>
        <p:spPr>
          <a:xfrm>
            <a:off x="381486" y="2131312"/>
            <a:ext cx="2036080" cy="3194721"/>
          </a:xfrm>
          <a:prstGeom prst="rect">
            <a:avLst/>
          </a:prstGeom>
          <a:noFill/>
        </p:spPr>
        <p:txBody>
          <a:bodyPr wrap="square" rtlCol="0">
            <a:spAutoFit/>
          </a:bodyPr>
          <a:lstStyle/>
          <a:p>
            <a:pPr lvl="0" algn="ctr" defTabSz="444500">
              <a:spcBef>
                <a:spcPct val="0"/>
              </a:spcBef>
              <a:spcAft>
                <a:spcPct val="35000"/>
              </a:spcAft>
            </a:pPr>
            <a:r>
              <a:rPr lang="zh-CN" altLang="en-US" sz="3200" dirty="0">
                <a:solidFill>
                  <a:schemeClr val="bg1"/>
                </a:solidFill>
                <a:latin typeface="微软雅黑" panose="020B0503020204020204" pitchFamily="34" charset="-122"/>
                <a:ea typeface="微软雅黑" panose="020B0503020204020204" pitchFamily="34" charset="-122"/>
              </a:rPr>
              <a:t>科隆大学</a:t>
            </a:r>
            <a:r>
              <a:rPr lang="en-US" altLang="en-US" sz="1600" dirty="0" err="1">
                <a:solidFill>
                  <a:schemeClr val="bg1"/>
                </a:solidFill>
                <a:latin typeface="微软雅黑" panose="020B0503020204020204" pitchFamily="34" charset="-122"/>
                <a:ea typeface="微软雅黑" panose="020B0503020204020204" pitchFamily="34" charset="-122"/>
              </a:rPr>
              <a:t>Universität</a:t>
            </a:r>
            <a:r>
              <a:rPr lang="en-US" altLang="en-US" sz="1600" dirty="0">
                <a:solidFill>
                  <a:schemeClr val="bg1"/>
                </a:solidFill>
                <a:latin typeface="微软雅黑" panose="020B0503020204020204" pitchFamily="34" charset="-122"/>
                <a:ea typeface="微软雅黑" panose="020B0503020204020204" pitchFamily="34" charset="-122"/>
              </a:rPr>
              <a:t> </a:t>
            </a:r>
            <a:r>
              <a:rPr lang="en-US" altLang="en-US" sz="1600" dirty="0" err="1">
                <a:solidFill>
                  <a:schemeClr val="bg1"/>
                </a:solidFill>
                <a:latin typeface="微软雅黑" panose="020B0503020204020204" pitchFamily="34" charset="-122"/>
                <a:ea typeface="微软雅黑" panose="020B0503020204020204" pitchFamily="34" charset="-122"/>
              </a:rPr>
              <a:t>zu</a:t>
            </a:r>
            <a:r>
              <a:rPr lang="en-US" altLang="en-US" sz="1600" dirty="0">
                <a:solidFill>
                  <a:schemeClr val="bg1"/>
                </a:solidFill>
                <a:latin typeface="微软雅黑" panose="020B0503020204020204" pitchFamily="34" charset="-122"/>
                <a:ea typeface="微软雅黑" panose="020B0503020204020204" pitchFamily="34" charset="-122"/>
              </a:rPr>
              <a:t> Köln</a:t>
            </a:r>
            <a:endParaRPr lang="en-US" altLang="zh-CN" sz="1600" dirty="0">
              <a:solidFill>
                <a:schemeClr val="bg1"/>
              </a:solidFill>
              <a:latin typeface="微软雅黑" panose="020B0503020204020204" pitchFamily="34" charset="-122"/>
              <a:ea typeface="微软雅黑" panose="020B0503020204020204" pitchFamily="34" charset="-122"/>
            </a:endParaRPr>
          </a:p>
          <a:p>
            <a:pPr lvl="0" defTabSz="444500">
              <a:spcBef>
                <a:spcPct val="0"/>
              </a:spcBef>
              <a:spcAft>
                <a:spcPct val="35000"/>
              </a:spcAft>
            </a:pPr>
            <a:r>
              <a:rPr lang="zh-CN" altLang="en-US" sz="1600" dirty="0">
                <a:solidFill>
                  <a:schemeClr val="bg1"/>
                </a:solidFill>
                <a:latin typeface="微软雅黑" panose="020B0503020204020204" pitchFamily="34" charset="-122"/>
                <a:ea typeface="微软雅黑" panose="020B0503020204020204" pitchFamily="34" charset="-122"/>
              </a:rPr>
              <a:t>建于公元</a:t>
            </a:r>
            <a:r>
              <a:rPr lang="en-US" altLang="en-US" sz="1600" dirty="0">
                <a:solidFill>
                  <a:schemeClr val="bg1"/>
                </a:solidFill>
                <a:latin typeface="微软雅黑" panose="020B0503020204020204" pitchFamily="34" charset="-122"/>
                <a:ea typeface="微软雅黑" panose="020B0503020204020204" pitchFamily="34" charset="-122"/>
              </a:rPr>
              <a:t>1388</a:t>
            </a:r>
            <a:r>
              <a:rPr lang="zh-CN" altLang="en-US" sz="1600" dirty="0">
                <a:solidFill>
                  <a:schemeClr val="bg1"/>
                </a:solidFill>
                <a:latin typeface="微软雅黑" panose="020B0503020204020204" pitchFamily="34" charset="-122"/>
                <a:ea typeface="微软雅黑" panose="020B0503020204020204" pitchFamily="34" charset="-122"/>
              </a:rPr>
              <a:t>年，至今已有</a:t>
            </a:r>
            <a:r>
              <a:rPr lang="en-US" altLang="en-US" sz="1600" dirty="0">
                <a:solidFill>
                  <a:schemeClr val="bg1"/>
                </a:solidFill>
                <a:latin typeface="微软雅黑" panose="020B0503020204020204" pitchFamily="34" charset="-122"/>
                <a:ea typeface="微软雅黑" panose="020B0503020204020204" pitchFamily="34" charset="-122"/>
              </a:rPr>
              <a:t>600</a:t>
            </a:r>
            <a:r>
              <a:rPr lang="zh-CN" altLang="en-US" sz="1600" dirty="0">
                <a:solidFill>
                  <a:schemeClr val="bg1"/>
                </a:solidFill>
                <a:latin typeface="微软雅黑" panose="020B0503020204020204" pitchFamily="34" charset="-122"/>
                <a:ea typeface="微软雅黑" panose="020B0503020204020204" pitchFamily="34" charset="-122"/>
              </a:rPr>
              <a:t>多年的历史，在德国只比海德堡大学年轻两岁（建于</a:t>
            </a:r>
            <a:r>
              <a:rPr lang="en-US" altLang="en-US" sz="1600" dirty="0">
                <a:solidFill>
                  <a:schemeClr val="bg1"/>
                </a:solidFill>
                <a:latin typeface="微软雅黑" panose="020B0503020204020204" pitchFamily="34" charset="-122"/>
                <a:ea typeface="微软雅黑" panose="020B0503020204020204" pitchFamily="34" charset="-122"/>
              </a:rPr>
              <a:t>1386</a:t>
            </a:r>
            <a:r>
              <a:rPr lang="zh-CN" altLang="en-US" sz="1600" dirty="0">
                <a:solidFill>
                  <a:schemeClr val="bg1"/>
                </a:solidFill>
                <a:latin typeface="微软雅黑" panose="020B0503020204020204" pitchFamily="34" charset="-122"/>
                <a:ea typeface="微软雅黑" panose="020B0503020204020204" pitchFamily="34" charset="-122"/>
              </a:rPr>
              <a:t>年），是欧洲及世界范围内最为古老的大学之一，科隆大学位于德国第四大城市</a:t>
            </a:r>
            <a:r>
              <a:rPr lang="zh-CN" altLang="en-US" sz="1600" dirty="0" smtClean="0">
                <a:solidFill>
                  <a:schemeClr val="bg1"/>
                </a:solidFill>
                <a:latin typeface="微软雅黑" panose="020B0503020204020204" pitchFamily="34" charset="-122"/>
                <a:ea typeface="微软雅黑" panose="020B0503020204020204" pitchFamily="34" charset="-122"/>
              </a:rPr>
              <a:t>科隆市。</a:t>
            </a:r>
            <a:endParaRPr lang="zh-CN" altLang="en-US" sz="1600" dirty="0">
              <a:solidFill>
                <a:schemeClr val="bg1"/>
              </a:solidFill>
            </a:endParaRPr>
          </a:p>
        </p:txBody>
      </p:sp>
    </p:spTree>
    <p:extLst>
      <p:ext uri="{BB962C8B-B14F-4D97-AF65-F5344CB8AC3E}">
        <p14:creationId xmlns:p14="http://schemas.microsoft.com/office/powerpoint/2010/main" val="1282770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2552</Words>
  <Application>Microsoft Office PowerPoint</Application>
  <PresentationFormat>全屏显示(4:3)</PresentationFormat>
  <Paragraphs>243</Paragraphs>
  <Slides>36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华文新魏</vt:lpstr>
      <vt:lpstr>宋体</vt:lpstr>
      <vt:lpstr>微软雅黑</vt:lpstr>
      <vt:lpstr>Arial</vt:lpstr>
      <vt:lpstr>Calibri</vt:lpstr>
      <vt:lpstr>Wingdings</vt:lpstr>
      <vt:lpstr>Office 主题</vt:lpstr>
      <vt:lpstr>科隆大学学习报告</vt:lpstr>
      <vt:lpstr>小组成员</vt:lpstr>
      <vt:lpstr>PowerPoint 演示文稿</vt:lpstr>
      <vt:lpstr>PowerPoint 演示文稿</vt:lpstr>
      <vt:lpstr>一  科隆简介</vt:lpstr>
      <vt:lpstr>PowerPoint 演示文稿</vt:lpstr>
      <vt:lpstr>PowerPoint 演示文稿</vt:lpstr>
      <vt:lpstr>PowerPoint 演示文稿</vt:lpstr>
      <vt:lpstr>PowerPoint 演示文稿</vt:lpstr>
      <vt:lpstr>PowerPoint 演示文稿</vt:lpstr>
      <vt:lpstr>早期调查</vt:lpstr>
      <vt:lpstr>转型调查</vt:lpstr>
      <vt:lpstr>实现卓越性能改进的六因素-1</vt:lpstr>
      <vt:lpstr>实现卓越性能改进的六因素-1</vt:lpstr>
      <vt:lpstr>实现卓越性能改进的六因素-1</vt:lpstr>
      <vt:lpstr>实现卓越性能改进的六因素-1</vt:lpstr>
      <vt:lpstr>实现卓越性能改进的六因素-1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小组补充因素</vt:lpstr>
      <vt:lpstr>PowerPoint 演示文稿</vt:lpstr>
      <vt:lpstr>框架</vt:lpstr>
      <vt:lpstr>人类决策要素</vt:lpstr>
      <vt:lpstr>人类决策要素</vt:lpstr>
      <vt:lpstr>人类决策要素</vt:lpstr>
      <vt:lpstr>目标问题</vt:lpstr>
      <vt:lpstr>目标问题</vt:lpstr>
      <vt:lpstr>结论</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wangyafeng</dc:creator>
  <cp:lastModifiedBy>ll</cp:lastModifiedBy>
  <cp:revision>159</cp:revision>
  <dcterms:created xsi:type="dcterms:W3CDTF">2016-02-19T07:41:05Z</dcterms:created>
  <dcterms:modified xsi:type="dcterms:W3CDTF">2017-10-13T04:48:07Z</dcterms:modified>
</cp:coreProperties>
</file>