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71" r:id="rId4"/>
    <p:sldId id="273" r:id="rId5"/>
    <p:sldId id="274" r:id="rId6"/>
    <p:sldId id="275" r:id="rId7"/>
    <p:sldId id="259" r:id="rId8"/>
    <p:sldId id="272" r:id="rId9"/>
    <p:sldId id="270" r:id="rId10"/>
    <p:sldId id="267" r:id="rId11"/>
    <p:sldId id="269" r:id="rId12"/>
    <p:sldId id="268" r:id="rId13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7" autoAdjust="0"/>
    <p:restoredTop sz="74386" autoAdjust="0"/>
  </p:normalViewPr>
  <p:slideViewPr>
    <p:cSldViewPr snapToGrid="0">
      <p:cViewPr varScale="1">
        <p:scale>
          <a:sx n="78" d="100"/>
          <a:sy n="78" d="100"/>
        </p:scale>
        <p:origin x="102" y="660"/>
      </p:cViewPr>
      <p:guideLst>
        <p:guide pos="294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33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9AA42A2-BFB3-4A0A-A2C8-81E58374B656}" type="datetime1">
              <a:rPr lang="de-DE" sz="800" smtClean="0"/>
              <a:t>29.03.2025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AADC248D-2B36-4937-B9C4-BCD333F06CD3}" type="datetime1">
              <a:rPr lang="de-DE" smtClean="0"/>
              <a:t>29.03.2025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44AB0-7C60-B850-FC2D-8FD5EAB29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A743384-EB27-4973-AD9C-8AACEB2FC9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D8C1CA-C498-69B8-DBF7-86DA64EF7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0815" indent="-170815"/>
            <a:r>
              <a:rPr lang="de-DE" dirty="0" err="1">
                <a:cs typeface="Arial"/>
              </a:rPr>
              <a:t>Cost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definition</a:t>
            </a:r>
            <a:r>
              <a:rPr lang="de-DE" dirty="0">
                <a:cs typeface="Arial"/>
              </a:rPr>
              <a:t>:</a:t>
            </a:r>
          </a:p>
          <a:p>
            <a:pPr marL="348615" lvl="1" indent="-170815"/>
            <a:r>
              <a:rPr lang="de-DE" dirty="0">
                <a:cs typeface="Arial"/>
              </a:rPr>
              <a:t>Can </a:t>
            </a:r>
            <a:r>
              <a:rPr lang="de-DE" dirty="0" err="1">
                <a:cs typeface="Arial"/>
              </a:rPr>
              <a:t>be</a:t>
            </a:r>
            <a:r>
              <a:rPr lang="de-DE" dirty="0">
                <a:cs typeface="Arial"/>
              </a:rPr>
              <a:t> multiple </a:t>
            </a:r>
            <a:r>
              <a:rPr lang="de-DE" dirty="0" err="1">
                <a:cs typeface="Arial"/>
              </a:rPr>
              <a:t>things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for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sattelite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observation</a:t>
            </a:r>
            <a:endParaRPr lang="de-DE" dirty="0">
              <a:cs typeface="Arial"/>
            </a:endParaRPr>
          </a:p>
          <a:p>
            <a:pPr marL="348615" lvl="1" indent="-170815"/>
            <a:r>
              <a:rPr lang="de-DE" dirty="0">
                <a:cs typeface="Arial"/>
              </a:rPr>
              <a:t>Generally </a:t>
            </a:r>
            <a:r>
              <a:rPr lang="de-DE" dirty="0" err="1">
                <a:cs typeface="Arial"/>
              </a:rPr>
              <a:t>no</a:t>
            </a:r>
            <a:r>
              <a:rPr lang="de-DE">
                <a:cs typeface="Arial"/>
              </a:rPr>
              <a:t> </a:t>
            </a:r>
            <a:endParaRPr lang="de-DE" dirty="0">
              <a:cs typeface="Arial"/>
            </a:endParaRPr>
          </a:p>
          <a:p>
            <a:pPr marL="348615" lvl="1" indent="-170815"/>
            <a:endParaRPr lang="de-DE" dirty="0">
              <a:cs typeface="Arial"/>
            </a:endParaRPr>
          </a:p>
          <a:p>
            <a:pPr marL="359727" lvl="1" indent="-170815"/>
            <a:endParaRPr lang="de-DE" dirty="0">
              <a:cs typeface="Arial"/>
            </a:endParaRPr>
          </a:p>
          <a:p>
            <a:pPr marL="360045" lvl="1" indent="-183515">
              <a:buClr>
                <a:srgbClr val="3E444C"/>
              </a:buClr>
              <a:buFont typeface="Courier New" panose="020B0604020202020204" pitchFamily="34" charset="0"/>
              <a:buChar char="o"/>
            </a:pPr>
            <a:endParaRPr lang="de-DE" dirty="0">
              <a:cs typeface="Arial"/>
            </a:endParaRPr>
          </a:p>
          <a:p>
            <a:pPr marL="176530" lvl="1" indent="0">
              <a:buClr>
                <a:srgbClr val="3E444C"/>
              </a:buClr>
              <a:buNone/>
            </a:pPr>
            <a:endParaRPr lang="de-DE" dirty="0">
              <a:cs typeface="Arial"/>
            </a:endParaRPr>
          </a:p>
          <a:p>
            <a:pPr marL="170815" indent="-170815"/>
            <a:r>
              <a:rPr lang="de-DE" dirty="0" err="1">
                <a:cs typeface="Arial"/>
              </a:rPr>
              <a:t>Mathematical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description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of</a:t>
            </a:r>
            <a:r>
              <a:rPr lang="de-DE" dirty="0">
                <a:cs typeface="Arial"/>
              </a:rPr>
              <a:t> TSP</a:t>
            </a:r>
          </a:p>
          <a:p>
            <a:pPr marL="708022" lvl="2" indent="-342900">
              <a:buFont typeface="+mj-lt"/>
              <a:buAutoNum type="arabicPeriod"/>
            </a:pPr>
            <a:r>
              <a:rPr lang="de-DE" dirty="0">
                <a:cs typeface="Arial"/>
              </a:rPr>
              <a:t>Cycle </a:t>
            </a:r>
            <a:r>
              <a:rPr lang="de-DE" dirty="0" err="1">
                <a:cs typeface="Arial"/>
              </a:rPr>
              <a:t>starts</a:t>
            </a:r>
            <a:r>
              <a:rPr lang="de-DE" dirty="0">
                <a:cs typeface="Arial"/>
              </a:rPr>
              <a:t> and </a:t>
            </a:r>
            <a:r>
              <a:rPr lang="de-DE" dirty="0" err="1">
                <a:cs typeface="Arial"/>
              </a:rPr>
              <a:t>ends</a:t>
            </a:r>
            <a:r>
              <a:rPr lang="de-DE" dirty="0">
                <a:cs typeface="Arial"/>
              </a:rPr>
              <a:t> at </a:t>
            </a:r>
            <a:r>
              <a:rPr lang="de-DE" dirty="0" err="1">
                <a:cs typeface="Arial"/>
              </a:rPr>
              <a:t>the</a:t>
            </a:r>
            <a:r>
              <a:rPr lang="de-DE" dirty="0">
                <a:cs typeface="Arial"/>
              </a:rPr>
              <a:t> same </a:t>
            </a:r>
            <a:r>
              <a:rPr lang="de-DE" dirty="0" err="1">
                <a:cs typeface="Arial"/>
              </a:rPr>
              <a:t>city</a:t>
            </a:r>
            <a:endParaRPr lang="de-DE" dirty="0">
              <a:cs typeface="Arial"/>
            </a:endParaRPr>
          </a:p>
          <a:p>
            <a:pPr marL="708022" lvl="2" indent="-342900">
              <a:buFont typeface="+mj-lt"/>
              <a:buAutoNum type="arabicPeriod"/>
            </a:pPr>
            <a:r>
              <a:rPr lang="de-DE" dirty="0">
                <a:cs typeface="Arial"/>
              </a:rPr>
              <a:t>All </a:t>
            </a:r>
            <a:r>
              <a:rPr lang="de-DE" dirty="0" err="1">
                <a:cs typeface="Arial"/>
              </a:rPr>
              <a:t>cities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must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be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visited</a:t>
            </a:r>
            <a:endParaRPr lang="de-DE" dirty="0">
              <a:cs typeface="Arial"/>
            </a:endParaRPr>
          </a:p>
          <a:p>
            <a:pPr marL="708022" lvl="2" indent="-342900">
              <a:buFont typeface="+mj-lt"/>
              <a:buAutoNum type="arabicPeriod"/>
            </a:pPr>
            <a:r>
              <a:rPr lang="de-DE" dirty="0">
                <a:cs typeface="Arial"/>
              </a:rPr>
              <a:t>The </a:t>
            </a:r>
            <a:r>
              <a:rPr lang="de-DE" dirty="0" err="1">
                <a:cs typeface="Arial"/>
              </a:rPr>
              <a:t>path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length</a:t>
            </a:r>
            <a:r>
              <a:rPr lang="de-DE" dirty="0">
                <a:cs typeface="Arial"/>
              </a:rPr>
              <a:t> (</a:t>
            </a:r>
            <a:r>
              <a:rPr lang="de-DE" dirty="0" err="1">
                <a:cs typeface="Arial"/>
              </a:rPr>
              <a:t>number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of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edges</a:t>
            </a:r>
            <a:r>
              <a:rPr lang="de-DE" dirty="0">
                <a:cs typeface="Arial"/>
              </a:rPr>
              <a:t>) </a:t>
            </a:r>
            <a:r>
              <a:rPr lang="de-DE" dirty="0" err="1">
                <a:cs typeface="Arial"/>
              </a:rPr>
              <a:t>is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equal</a:t>
            </a:r>
            <a:r>
              <a:rPr lang="de-DE" dirty="0">
                <a:cs typeface="Arial"/>
              </a:rPr>
              <a:t> to </a:t>
            </a:r>
            <a:r>
              <a:rPr lang="de-DE" dirty="0" err="1">
                <a:cs typeface="Arial"/>
              </a:rPr>
              <a:t>the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number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of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cities</a:t>
            </a:r>
            <a:endParaRPr lang="de-DE" dirty="0">
              <a:cs typeface="Arial"/>
            </a:endParaRPr>
          </a:p>
          <a:p>
            <a:pPr marL="0" indent="0">
              <a:buNone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070F8B34-41D4-CF6D-5119-D2FAA0C39B2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57F479-DA7B-575B-2107-A25C4E7709D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29.03.2025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2A53EB-ACCF-4CB3-7825-40D4EB6B87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478C9FA-9B3B-F7A7-2526-00981839A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713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TSP </a:t>
            </a:r>
            <a:r>
              <a:rPr lang="de-DE" dirty="0" err="1"/>
              <a:t>is</a:t>
            </a:r>
            <a:r>
              <a:rPr lang="de-DE" dirty="0"/>
              <a:t> a NP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a polynomial </a:t>
            </a:r>
            <a:r>
              <a:rPr lang="de-DE" dirty="0" err="1">
                <a:sym typeface="Wingdings" panose="05000000000000000000" pitchFamily="2" charset="2"/>
              </a:rPr>
              <a:t>speedup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possible </a:t>
            </a:r>
            <a:r>
              <a:rPr lang="de-DE" dirty="0" err="1">
                <a:sym typeface="Wingdings" panose="05000000000000000000" pitchFamily="2" charset="2"/>
              </a:rPr>
              <a:t>using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quantum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algorithms</a:t>
            </a:r>
            <a:endParaRPr lang="de-DE" dirty="0"/>
          </a:p>
          <a:p>
            <a:pPr marL="180975" marR="0" lvl="0" indent="-180975" algn="l" defTabSz="713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TSP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a </a:t>
            </a:r>
            <a:r>
              <a:rPr lang="de-DE" dirty="0" err="1"/>
              <a:t>combinatorial</a:t>
            </a:r>
            <a:r>
              <a:rPr lang="de-DE" dirty="0"/>
              <a:t> and an </a:t>
            </a:r>
            <a:r>
              <a:rPr lang="de-DE" dirty="0" err="1"/>
              <a:t>unstructured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multitude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programms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might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achieve</a:t>
            </a:r>
            <a:r>
              <a:rPr lang="de-DE" dirty="0">
                <a:sym typeface="Wingdings" panose="05000000000000000000" pitchFamily="2" charset="2"/>
              </a:rPr>
              <a:t> a </a:t>
            </a:r>
            <a:r>
              <a:rPr lang="de-DE" dirty="0" err="1">
                <a:sym typeface="Wingdings" panose="05000000000000000000" pitchFamily="2" charset="2"/>
              </a:rPr>
              <a:t>speedup</a:t>
            </a:r>
            <a:endParaRPr lang="de-DE" dirty="0">
              <a:sym typeface="Wingdings" panose="05000000000000000000" pitchFamily="2" charset="2"/>
            </a:endParaRPr>
          </a:p>
          <a:p>
            <a:pPr marL="180975" marR="0" lvl="0" indent="-180975" algn="l" defTabSz="713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>
                <a:sym typeface="Wingdings" panose="05000000000000000000" pitchFamily="2" charset="2"/>
              </a:rPr>
              <a:t>Quantum </a:t>
            </a:r>
            <a:r>
              <a:rPr lang="de-DE" dirty="0" err="1">
                <a:sym typeface="Wingdings" panose="05000000000000000000" pitchFamily="2" charset="2"/>
              </a:rPr>
              <a:t>Annealing</a:t>
            </a:r>
            <a:r>
              <a:rPr lang="de-DE" dirty="0">
                <a:sym typeface="Wingdings" panose="05000000000000000000" pitchFamily="2" charset="2"/>
              </a:rPr>
              <a:t>:</a:t>
            </a:r>
          </a:p>
          <a:p>
            <a:pPr marL="358775" marR="0" lvl="1" indent="-180975" algn="l" defTabSz="713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uses quantum tunneling to find the global minimum of a cost function, which represents the shortest path in TSP.</a:t>
            </a:r>
          </a:p>
          <a:p>
            <a:pPr marL="180975" marR="0" lvl="0" indent="-180975" algn="l" defTabSz="713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Grover Search:</a:t>
            </a:r>
          </a:p>
          <a:p>
            <a:pPr marL="358775" marR="0" lvl="1" indent="-180975" algn="l" defTabSz="713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Grover’s algorithm offers a quadratic speedup for unstructured search problems and can be adapted to search for the optimal TSP route</a:t>
            </a:r>
          </a:p>
          <a:p>
            <a:pPr marL="358775" marR="0" lvl="1" indent="-180975" algn="l" defTabSz="713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However, an Oracle is needed that marks the valid solution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  <a:sym typeface="Wingdings" panose="05000000000000000000" pitchFamily="2" charset="2"/>
              </a:rPr>
              <a:t> The Oracle needs to somehow solve TSP.</a:t>
            </a:r>
          </a:p>
          <a:p>
            <a:pPr marL="358775" marR="0" lvl="1" indent="-180975" algn="l" defTabSz="713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  <a:sym typeface="Wingdings" panose="05000000000000000000" pitchFamily="2" charset="2"/>
              </a:rPr>
              <a:t>Since the main computational effort lies in adding up the costs it’s questionable if a gate-based oracle can achieve a significant speedup</a:t>
            </a:r>
            <a:endParaRPr lang="de-DE" dirty="0"/>
          </a:p>
          <a:p>
            <a:pPr marL="180975" marR="0" lvl="0" indent="-180975" algn="l" defTabSz="713232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de-DE" dirty="0"/>
          </a:p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29.03.2025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2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Ising – Problem:</a:t>
                </a:r>
              </a:p>
              <a:p>
                <a:pPr lvl="1"/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Hamiltonians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initialized</a:t>
                </a:r>
                <a:r>
                  <a:rPr lang="de-DE" dirty="0"/>
                  <a:t>.</a:t>
                </a:r>
              </a:p>
              <a:p>
                <a:pPr lvl="1"/>
                <a:r>
                  <a:rPr lang="de-DE" dirty="0"/>
                  <a:t>The initial </a:t>
                </a:r>
                <a:r>
                  <a:rPr lang="de-DE" dirty="0" err="1"/>
                  <a:t>Hamiltonan</a:t>
                </a:r>
                <a:r>
                  <a:rPr lang="de-DE" dirty="0"/>
                  <a:t> </a:t>
                </a:r>
                <a:r>
                  <a:rPr lang="de-DE" dirty="0" err="1"/>
                  <a:t>puts</a:t>
                </a:r>
                <a:r>
                  <a:rPr lang="de-DE" dirty="0"/>
                  <a:t> all </a:t>
                </a:r>
                <a:r>
                  <a:rPr lang="de-DE" dirty="0" err="1"/>
                  <a:t>qubits</a:t>
                </a:r>
                <a:r>
                  <a:rPr lang="de-DE" dirty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:r>
                  <a:rPr lang="de-DE" dirty="0" err="1"/>
                  <a:t>pauli</a:t>
                </a:r>
                <a:r>
                  <a:rPr lang="de-DE" dirty="0"/>
                  <a:t> </a:t>
                </a:r>
                <a:r>
                  <a:rPr lang="de-DE" dirty="0" err="1"/>
                  <a:t>gates</a:t>
                </a:r>
                <a:r>
                  <a:rPr lang="de-DE" dirty="0"/>
                  <a:t> in </a:t>
                </a:r>
                <a:r>
                  <a:rPr lang="de-DE" dirty="0" err="1"/>
                  <a:t>superposition</a:t>
                </a:r>
                <a:r>
                  <a:rPr lang="de-DE" dirty="0"/>
                  <a:t> (</a:t>
                </a:r>
                <a:r>
                  <a:rPr lang="de-DE" dirty="0" err="1"/>
                  <a:t>aequator</a:t>
                </a:r>
                <a:r>
                  <a:rPr lang="de-DE" dirty="0"/>
                  <a:t> on </a:t>
                </a:r>
                <a:r>
                  <a:rPr lang="de-DE" dirty="0" err="1"/>
                  <a:t>blochsphere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 The Final </a:t>
                </a:r>
                <a:r>
                  <a:rPr lang="de-DE" dirty="0" err="1"/>
                  <a:t>hamiltonian</a:t>
                </a:r>
                <a:r>
                  <a:rPr lang="de-DE" dirty="0"/>
                  <a:t> </a:t>
                </a:r>
                <a:r>
                  <a:rPr lang="de-DE" dirty="0" err="1"/>
                  <a:t>represents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needs</a:t>
                </a:r>
                <a:r>
                  <a:rPr lang="de-DE" dirty="0"/>
                  <a:t> to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solved</a:t>
                </a:r>
                <a:endParaRPr lang="de-DE" dirty="0"/>
              </a:p>
              <a:p>
                <a:r>
                  <a:rPr lang="de-DE" dirty="0"/>
                  <a:t>Qubit </a:t>
                </a:r>
                <a:r>
                  <a:rPr lang="de-DE" dirty="0" err="1"/>
                  <a:t>biases</a:t>
                </a:r>
                <a:r>
                  <a:rPr lang="de-DE" dirty="0"/>
                  <a:t> and </a:t>
                </a:r>
                <a:r>
                  <a:rPr lang="de-DE" dirty="0" err="1"/>
                  <a:t>couplers</a:t>
                </a:r>
                <a:endParaRPr lang="de-DE" dirty="0"/>
              </a:p>
              <a:p>
                <a:pPr lvl="1"/>
                <a:r>
                  <a:rPr lang="de-DE" dirty="0" err="1"/>
                  <a:t>Adds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weights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b="0" dirty="0"/>
                  <a:t> to </a:t>
                </a:r>
                <a:r>
                  <a:rPr lang="de-DE" b="0" dirty="0" err="1"/>
                  <a:t>each</a:t>
                </a:r>
                <a:r>
                  <a:rPr lang="de-DE" b="0" dirty="0"/>
                  <a:t> </a:t>
                </a:r>
                <a:r>
                  <a:rPr lang="de-DE" b="0" dirty="0" err="1"/>
                  <a:t>qubit</a:t>
                </a:r>
                <a:r>
                  <a:rPr lang="de-DE" b="0" dirty="0"/>
                  <a:t> </a:t>
                </a:r>
                <a:r>
                  <a:rPr lang="de-DE" b="0" dirty="0" err="1"/>
                  <a:t>through</a:t>
                </a:r>
                <a:r>
                  <a:rPr lang="de-DE" b="0" dirty="0"/>
                  <a:t> </a:t>
                </a:r>
                <a:r>
                  <a:rPr lang="de-DE" b="0" dirty="0" err="1"/>
                  <a:t>externally</a:t>
                </a:r>
                <a:r>
                  <a:rPr lang="de-DE" b="0" dirty="0"/>
                  <a:t> </a:t>
                </a:r>
                <a:r>
                  <a:rPr lang="de-DE" b="0" dirty="0" err="1"/>
                  <a:t>applied</a:t>
                </a:r>
                <a:r>
                  <a:rPr lang="de-DE" b="0" dirty="0"/>
                  <a:t> </a:t>
                </a:r>
                <a:r>
                  <a:rPr lang="de-DE" b="0" dirty="0" err="1"/>
                  <a:t>Magneticfields</a:t>
                </a:r>
                <a:endParaRPr lang="de-DE" b="0" dirty="0"/>
              </a:p>
              <a:p>
                <a:pPr lvl="1"/>
                <a:r>
                  <a:rPr lang="de-DE" b="0" dirty="0"/>
                  <a:t>This </a:t>
                </a:r>
                <a:r>
                  <a:rPr lang="de-DE" b="0" dirty="0" err="1"/>
                  <a:t>forces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qubits</a:t>
                </a:r>
                <a:r>
                  <a:rPr lang="de-DE" b="0" dirty="0"/>
                  <a:t> </a:t>
                </a:r>
                <a:r>
                  <a:rPr lang="de-DE" b="0" dirty="0" err="1"/>
                  <a:t>into</a:t>
                </a:r>
                <a:r>
                  <a:rPr lang="de-DE" b="0" dirty="0"/>
                  <a:t> </a:t>
                </a:r>
                <a:r>
                  <a:rPr lang="de-DE" b="0" dirty="0" err="1"/>
                  <a:t>discrete</a:t>
                </a:r>
                <a:r>
                  <a:rPr lang="de-DE" b="0" dirty="0"/>
                  <a:t> (0 </a:t>
                </a:r>
                <a:r>
                  <a:rPr lang="de-DE" b="0" dirty="0" err="1"/>
                  <a:t>or</a:t>
                </a:r>
                <a:r>
                  <a:rPr lang="de-DE" b="0" dirty="0"/>
                  <a:t> 1) </a:t>
                </a:r>
                <a:r>
                  <a:rPr lang="de-DE" b="0" dirty="0" err="1"/>
                  <a:t>states</a:t>
                </a:r>
                <a:endParaRPr lang="de-DE" dirty="0"/>
              </a:p>
              <a:p>
                <a:r>
                  <a:rPr lang="de-DE" dirty="0" err="1"/>
                  <a:t>Annealing</a:t>
                </a:r>
                <a:endParaRPr lang="de-DE" dirty="0"/>
              </a:p>
              <a:p>
                <a:pPr lvl="1"/>
                <a:r>
                  <a:rPr lang="de-DE" dirty="0"/>
                  <a:t>A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decreased</a:t>
                </a:r>
                <a:r>
                  <a:rPr lang="de-DE" dirty="0"/>
                  <a:t> B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increased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time 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 Total Energy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first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increased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Final </a:t>
                </a:r>
                <a:r>
                  <a:rPr lang="de-DE" dirty="0" err="1"/>
                  <a:t>Hamiltonian</a:t>
                </a:r>
                <a:endParaRPr lang="de-DE" dirty="0"/>
              </a:p>
              <a:p>
                <a:pPr lvl="1"/>
                <a:r>
                  <a:rPr lang="de-DE" dirty="0"/>
                  <a:t>By </a:t>
                </a:r>
                <a:r>
                  <a:rPr lang="de-DE" dirty="0" err="1"/>
                  <a:t>transitioning</a:t>
                </a:r>
                <a:r>
                  <a:rPr lang="de-DE" dirty="0"/>
                  <a:t> to </a:t>
                </a:r>
                <a:r>
                  <a:rPr lang="de-DE" dirty="0" err="1"/>
                  <a:t>lower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final </a:t>
                </a:r>
                <a:r>
                  <a:rPr lang="de-DE" dirty="0" err="1"/>
                  <a:t>Hamiltonian</a:t>
                </a:r>
                <a:r>
                  <a:rPr lang="de-DE" dirty="0"/>
                  <a:t> </a:t>
                </a:r>
                <a:r>
                  <a:rPr lang="de-DE" dirty="0" err="1"/>
                  <a:t>Enrgy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decreased</a:t>
                </a:r>
                <a:endParaRPr lang="de-DE" dirty="0"/>
              </a:p>
              <a:p>
                <a:r>
                  <a:rPr lang="de-DE" dirty="0"/>
                  <a:t>Solution</a:t>
                </a:r>
              </a:p>
              <a:p>
                <a:pPr lvl="1"/>
                <a:r>
                  <a:rPr lang="de-DE" dirty="0"/>
                  <a:t>Ground </a:t>
                </a:r>
                <a:r>
                  <a:rPr lang="de-DE" dirty="0" err="1"/>
                  <a:t>state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Final </a:t>
                </a:r>
                <a:r>
                  <a:rPr lang="de-DE" dirty="0" err="1"/>
                  <a:t>Hamiltonian</a:t>
                </a:r>
                <a:r>
                  <a:rPr lang="de-DE" dirty="0"/>
                  <a:t> </a:t>
                </a:r>
                <a:r>
                  <a:rPr lang="de-DE" dirty="0" err="1"/>
                  <a:t>marks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solution</a:t>
                </a:r>
                <a:r>
                  <a:rPr lang="de-DE" dirty="0"/>
                  <a:t>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directly</a:t>
                </a:r>
                <a:r>
                  <a:rPr lang="de-DE" dirty="0"/>
                  <a:t> </a:t>
                </a:r>
                <a:r>
                  <a:rPr lang="de-DE" dirty="0" err="1"/>
                  <a:t>meassured</a:t>
                </a:r>
                <a:endParaRPr lang="de-DE" dirty="0"/>
              </a:p>
              <a:p>
                <a:r>
                  <a:rPr lang="de-DE" dirty="0"/>
                  <a:t>Quelle: D-Wave Systems</a:t>
                </a:r>
              </a:p>
            </p:txBody>
          </p:sp>
        </mc:Choice>
        <mc:Fallback>
          <p:sp>
            <p:nvSpPr>
              <p:cNvPr id="3" name="Notizenplatzhalt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de-DE" dirty="0"/>
                  <a:t>Ising – Problem:</a:t>
                </a:r>
              </a:p>
              <a:p>
                <a:pPr lvl="1"/>
                <a:r>
                  <a:rPr lang="de-DE" dirty="0" err="1"/>
                  <a:t>Two</a:t>
                </a:r>
                <a:r>
                  <a:rPr lang="de-DE" dirty="0"/>
                  <a:t> </a:t>
                </a:r>
                <a:r>
                  <a:rPr lang="de-DE" dirty="0" err="1"/>
                  <a:t>Hamiltonians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initialized</a:t>
                </a:r>
                <a:r>
                  <a:rPr lang="de-DE" dirty="0"/>
                  <a:t>.</a:t>
                </a:r>
              </a:p>
              <a:p>
                <a:pPr lvl="1"/>
                <a:r>
                  <a:rPr lang="de-DE" dirty="0"/>
                  <a:t>The initial </a:t>
                </a:r>
                <a:r>
                  <a:rPr lang="de-DE" dirty="0" err="1"/>
                  <a:t>Hamiltonan</a:t>
                </a:r>
                <a:r>
                  <a:rPr lang="de-DE" dirty="0"/>
                  <a:t> </a:t>
                </a:r>
                <a:r>
                  <a:rPr lang="de-DE" dirty="0" err="1"/>
                  <a:t>puts</a:t>
                </a:r>
                <a:r>
                  <a:rPr lang="de-DE" dirty="0"/>
                  <a:t> all </a:t>
                </a:r>
                <a:r>
                  <a:rPr lang="de-DE" dirty="0" err="1"/>
                  <a:t>qubits</a:t>
                </a:r>
                <a:r>
                  <a:rPr lang="de-DE" dirty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</a:t>
                </a:r>
                <a:r>
                  <a:rPr lang="de-DE" dirty="0" err="1"/>
                  <a:t>pauli</a:t>
                </a:r>
                <a:r>
                  <a:rPr lang="de-DE" dirty="0"/>
                  <a:t> </a:t>
                </a:r>
                <a:r>
                  <a:rPr lang="de-DE" dirty="0" err="1"/>
                  <a:t>gates</a:t>
                </a:r>
                <a:r>
                  <a:rPr lang="de-DE" dirty="0"/>
                  <a:t> in </a:t>
                </a:r>
                <a:r>
                  <a:rPr lang="de-DE" dirty="0" err="1"/>
                  <a:t>superposition</a:t>
                </a:r>
                <a:r>
                  <a:rPr lang="de-DE" dirty="0"/>
                  <a:t> (</a:t>
                </a:r>
                <a:r>
                  <a:rPr lang="de-DE" dirty="0" err="1"/>
                  <a:t>aequator</a:t>
                </a:r>
                <a:r>
                  <a:rPr lang="de-DE" dirty="0"/>
                  <a:t> on </a:t>
                </a:r>
                <a:r>
                  <a:rPr lang="de-DE" dirty="0" err="1"/>
                  <a:t>blochsphere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 The Final </a:t>
                </a:r>
                <a:r>
                  <a:rPr lang="de-DE" dirty="0" err="1"/>
                  <a:t>hamiltonian</a:t>
                </a:r>
                <a:r>
                  <a:rPr lang="de-DE" dirty="0"/>
                  <a:t> </a:t>
                </a:r>
                <a:r>
                  <a:rPr lang="de-DE" dirty="0" err="1"/>
                  <a:t>represents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problem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needs</a:t>
                </a:r>
                <a:r>
                  <a:rPr lang="de-DE" dirty="0"/>
                  <a:t> to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solved</a:t>
                </a:r>
                <a:endParaRPr lang="de-DE" dirty="0"/>
              </a:p>
              <a:p>
                <a:r>
                  <a:rPr lang="de-DE" dirty="0"/>
                  <a:t>Qubit </a:t>
                </a:r>
                <a:r>
                  <a:rPr lang="de-DE" dirty="0" err="1"/>
                  <a:t>biases</a:t>
                </a:r>
                <a:r>
                  <a:rPr lang="de-DE" dirty="0"/>
                  <a:t> and </a:t>
                </a:r>
                <a:r>
                  <a:rPr lang="de-DE" dirty="0" err="1"/>
                  <a:t>couplers</a:t>
                </a:r>
                <a:endParaRPr lang="de-DE" dirty="0"/>
              </a:p>
              <a:p>
                <a:pPr lvl="1"/>
                <a:r>
                  <a:rPr lang="de-DE" dirty="0" err="1"/>
                  <a:t>Adds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weights</a:t>
                </a:r>
                <a:r>
                  <a:rPr lang="de-DE" dirty="0"/>
                  <a:t> </a:t>
                </a:r>
                <a:r>
                  <a:rPr lang="de-DE" b="0" i="0">
                    <a:latin typeface="Cambria Math" panose="02040503050406030204" pitchFamily="18" charset="0"/>
                  </a:rPr>
                  <a:t>ℎ_𝑖</a:t>
                </a:r>
                <a:r>
                  <a:rPr lang="de-DE" b="0" dirty="0"/>
                  <a:t> and </a:t>
                </a:r>
                <a:r>
                  <a:rPr lang="de-DE" b="0" i="0">
                    <a:latin typeface="Cambria Math" panose="02040503050406030204" pitchFamily="18" charset="0"/>
                  </a:rPr>
                  <a:t>𝐽_(𝑖,𝑗)</a:t>
                </a:r>
                <a:r>
                  <a:rPr lang="de-DE" b="0" dirty="0"/>
                  <a:t> to </a:t>
                </a:r>
                <a:r>
                  <a:rPr lang="de-DE" b="0" dirty="0" err="1"/>
                  <a:t>each</a:t>
                </a:r>
                <a:r>
                  <a:rPr lang="de-DE" b="0" dirty="0"/>
                  <a:t> </a:t>
                </a:r>
                <a:r>
                  <a:rPr lang="de-DE" b="0" dirty="0" err="1"/>
                  <a:t>qubit</a:t>
                </a:r>
                <a:r>
                  <a:rPr lang="de-DE" b="0" dirty="0"/>
                  <a:t> </a:t>
                </a:r>
                <a:r>
                  <a:rPr lang="de-DE" b="0" dirty="0" err="1"/>
                  <a:t>through</a:t>
                </a:r>
                <a:r>
                  <a:rPr lang="de-DE" b="0" dirty="0"/>
                  <a:t> </a:t>
                </a:r>
                <a:r>
                  <a:rPr lang="de-DE" b="0" dirty="0" err="1"/>
                  <a:t>externally</a:t>
                </a:r>
                <a:r>
                  <a:rPr lang="de-DE" b="0" dirty="0"/>
                  <a:t> </a:t>
                </a:r>
                <a:r>
                  <a:rPr lang="de-DE" b="0" dirty="0" err="1"/>
                  <a:t>applied</a:t>
                </a:r>
                <a:r>
                  <a:rPr lang="de-DE" b="0" dirty="0"/>
                  <a:t> </a:t>
                </a:r>
                <a:r>
                  <a:rPr lang="de-DE" b="0" dirty="0" err="1"/>
                  <a:t>Magneticfields</a:t>
                </a:r>
                <a:endParaRPr lang="de-DE" b="0" dirty="0"/>
              </a:p>
              <a:p>
                <a:pPr lvl="1"/>
                <a:r>
                  <a:rPr lang="de-DE" b="0" dirty="0"/>
                  <a:t>This </a:t>
                </a:r>
                <a:r>
                  <a:rPr lang="de-DE" b="0" dirty="0" err="1"/>
                  <a:t>forces</a:t>
                </a:r>
                <a:r>
                  <a:rPr lang="de-DE" b="0" dirty="0"/>
                  <a:t> </a:t>
                </a:r>
                <a:r>
                  <a:rPr lang="de-DE" b="0" dirty="0" err="1"/>
                  <a:t>the</a:t>
                </a:r>
                <a:r>
                  <a:rPr lang="de-DE" b="0" dirty="0"/>
                  <a:t> </a:t>
                </a:r>
                <a:r>
                  <a:rPr lang="de-DE" b="0" dirty="0" err="1"/>
                  <a:t>qubits</a:t>
                </a:r>
                <a:r>
                  <a:rPr lang="de-DE" b="0" dirty="0"/>
                  <a:t> </a:t>
                </a:r>
                <a:r>
                  <a:rPr lang="de-DE" b="0" dirty="0" err="1"/>
                  <a:t>into</a:t>
                </a:r>
                <a:r>
                  <a:rPr lang="de-DE" b="0" dirty="0"/>
                  <a:t> </a:t>
                </a:r>
                <a:r>
                  <a:rPr lang="de-DE" b="0" dirty="0" err="1"/>
                  <a:t>discrete</a:t>
                </a:r>
                <a:r>
                  <a:rPr lang="de-DE" b="0" dirty="0"/>
                  <a:t> (0 </a:t>
                </a:r>
                <a:r>
                  <a:rPr lang="de-DE" b="0" dirty="0" err="1"/>
                  <a:t>or</a:t>
                </a:r>
                <a:r>
                  <a:rPr lang="de-DE" b="0" dirty="0"/>
                  <a:t> 1) </a:t>
                </a:r>
                <a:r>
                  <a:rPr lang="de-DE" b="0" dirty="0" err="1"/>
                  <a:t>states</a:t>
                </a:r>
                <a:endParaRPr lang="de-DE" dirty="0"/>
              </a:p>
              <a:p>
                <a:r>
                  <a:rPr lang="de-DE" dirty="0" err="1"/>
                  <a:t>Annealing</a:t>
                </a:r>
                <a:endParaRPr lang="de-DE" dirty="0"/>
              </a:p>
              <a:p>
                <a:pPr lvl="1"/>
                <a:r>
                  <a:rPr lang="de-DE" dirty="0"/>
                  <a:t>A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decreased</a:t>
                </a:r>
                <a:r>
                  <a:rPr lang="de-DE" dirty="0"/>
                  <a:t> B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increased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time </a:t>
                </a:r>
              </a:p>
              <a:p>
                <a:pPr lvl="1"/>
                <a:r>
                  <a:rPr lang="de-DE" dirty="0">
                    <a:sym typeface="Wingdings" panose="05000000000000000000" pitchFamily="2" charset="2"/>
                  </a:rPr>
                  <a:t> Total Energy </a:t>
                </a:r>
                <a:r>
                  <a:rPr lang="de-DE" dirty="0" err="1">
                    <a:sym typeface="Wingdings" panose="05000000000000000000" pitchFamily="2" charset="2"/>
                  </a:rPr>
                  <a:t>level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first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increased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Final </a:t>
                </a:r>
                <a:r>
                  <a:rPr lang="de-DE" dirty="0" err="1"/>
                  <a:t>Hamiltonian</a:t>
                </a:r>
                <a:endParaRPr lang="de-DE" dirty="0"/>
              </a:p>
              <a:p>
                <a:pPr lvl="1"/>
                <a:r>
                  <a:rPr lang="de-DE" dirty="0"/>
                  <a:t>By </a:t>
                </a:r>
                <a:r>
                  <a:rPr lang="de-DE" dirty="0" err="1"/>
                  <a:t>transitioning</a:t>
                </a:r>
                <a:r>
                  <a:rPr lang="de-DE" dirty="0"/>
                  <a:t> to </a:t>
                </a:r>
                <a:r>
                  <a:rPr lang="de-DE" dirty="0" err="1"/>
                  <a:t>lower</a:t>
                </a:r>
                <a:r>
                  <a:rPr lang="de-DE" dirty="0"/>
                  <a:t> </a:t>
                </a:r>
                <a:r>
                  <a:rPr lang="de-DE" dirty="0" err="1"/>
                  <a:t>states</a:t>
                </a:r>
                <a:r>
                  <a:rPr lang="de-DE" dirty="0"/>
                  <a:t> in </a:t>
                </a:r>
                <a:r>
                  <a:rPr lang="de-DE" dirty="0" err="1"/>
                  <a:t>the</a:t>
                </a:r>
                <a:r>
                  <a:rPr lang="de-DE" dirty="0"/>
                  <a:t> final </a:t>
                </a:r>
                <a:r>
                  <a:rPr lang="de-DE" dirty="0" err="1"/>
                  <a:t>Hamiltonian</a:t>
                </a:r>
                <a:r>
                  <a:rPr lang="de-DE" dirty="0"/>
                  <a:t> </a:t>
                </a:r>
                <a:r>
                  <a:rPr lang="de-DE" dirty="0" err="1"/>
                  <a:t>Enrgy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decreased</a:t>
                </a:r>
                <a:endParaRPr lang="de-DE" dirty="0"/>
              </a:p>
              <a:p>
                <a:r>
                  <a:rPr lang="de-DE" dirty="0"/>
                  <a:t>Solution</a:t>
                </a:r>
              </a:p>
              <a:p>
                <a:pPr lvl="1"/>
                <a:r>
                  <a:rPr lang="de-DE" dirty="0"/>
                  <a:t>Ground </a:t>
                </a:r>
                <a:r>
                  <a:rPr lang="de-DE" dirty="0" err="1"/>
                  <a:t>state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Final </a:t>
                </a:r>
                <a:r>
                  <a:rPr lang="de-DE" dirty="0" err="1"/>
                  <a:t>Hamiltonian</a:t>
                </a:r>
                <a:r>
                  <a:rPr lang="de-DE" dirty="0"/>
                  <a:t> </a:t>
                </a:r>
                <a:r>
                  <a:rPr lang="de-DE" dirty="0" err="1"/>
                  <a:t>marks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solution</a:t>
                </a:r>
                <a:r>
                  <a:rPr lang="de-DE" dirty="0"/>
                  <a:t> </a:t>
                </a:r>
                <a:r>
                  <a:rPr lang="de-DE" dirty="0" err="1"/>
                  <a:t>this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directly</a:t>
                </a:r>
                <a:r>
                  <a:rPr lang="de-DE" dirty="0"/>
                  <a:t> </a:t>
                </a:r>
                <a:r>
                  <a:rPr lang="de-DE" dirty="0" err="1"/>
                  <a:t>meassured</a:t>
                </a:r>
                <a:endParaRPr lang="de-DE" dirty="0"/>
              </a:p>
              <a:p>
                <a:r>
                  <a:rPr lang="de-DE" dirty="0"/>
                  <a:t>Quelle: D-Wave Systems</a:t>
                </a:r>
              </a:p>
            </p:txBody>
          </p:sp>
        </mc:Fallback>
      </mc:AlternateContent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29.03.2025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4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QUBO: is a function of an arbitrary amount of variables</a:t>
            </a:r>
          </a:p>
          <a:p>
            <a:pPr marL="463550" lvl="1" indent="-285750">
              <a:buFont typeface="Courier New" panose="020B0604020202020204" pitchFamily="34" charset="0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Each term must contain a product of two variables, or a square of a single variable and some real factor</a:t>
            </a:r>
          </a:p>
          <a:p>
            <a:pPr marL="463550" lvl="1" indent="-285750">
              <a:buFont typeface="Courier New" panose="020B0604020202020204" pitchFamily="34" charset="0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Quantum Annealing will minimize this function</a:t>
            </a:r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29.03.2025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70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63474-AF95-F417-0036-3144C1596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8EF4116-2CDA-73DD-0EBF-7A0548C24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0DB255-B799-6F3D-901F-DA58E57D6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QUBO: is a function of an arbitrary amount of variables</a:t>
            </a:r>
          </a:p>
          <a:p>
            <a:pPr marL="463550" lvl="1" indent="-285750">
              <a:buFont typeface="Courier New" panose="020B0604020202020204" pitchFamily="34" charset="0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Each term must contain a product of two variables, or a square of a single variable and some real factor</a:t>
            </a:r>
          </a:p>
          <a:p>
            <a:pPr marL="463550" lvl="1" indent="-285750">
              <a:buFont typeface="Courier New" panose="020B0604020202020204" pitchFamily="34" charset="0"/>
              <a:buChar char="o"/>
            </a:pPr>
            <a:r>
              <a:rPr lang="en-US">
                <a:latin typeface="Calibri"/>
                <a:ea typeface="Calibri"/>
                <a:cs typeface="Calibri"/>
              </a:rPr>
              <a:t>Quantum Annealing will minimize this function</a:t>
            </a:r>
          </a:p>
        </p:txBody>
      </p:sp>
      <p:sp>
        <p:nvSpPr>
          <p:cNvPr id="4" name="Kopfzeilenplatzhalter 3">
            <a:extLst>
              <a:ext uri="{FF2B5EF4-FFF2-40B4-BE49-F238E27FC236}">
                <a16:creationId xmlns:a16="http://schemas.microsoft.com/office/drawing/2014/main" id="{DE033D26-0228-07BA-934E-156092BECED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F04F25-4EEB-343B-6BCB-617B2E5BFC4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ADC248D-2B36-4937-B9C4-BCD333F06CD3}" type="datetime1">
              <a:rPr lang="de-DE" smtClean="0"/>
              <a:t>29.03.2025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2B17CD-53C6-FF5B-6CBB-3CE96E2212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C2A3E4-06A0-A0E5-D568-603745A95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7DF6E383-5DAD-41B4-ADA0-540C2DA7A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tx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4682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086A93-C998-4DD4-907D-8C07509AB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22A565F-39ED-4357-84FF-EA09854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5BB86C6-1C9A-466D-9CE1-51ACECEC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6C1CE2-380C-47E9-8B35-F134CD44F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9A20B-DB44-4B88-8F73-16D397003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32D1C785-1D2F-41C8-A2D0-E08EFC817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AF344-C881-4077-8537-07C2F8DC9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369630-FBC8-4C3D-BCE7-36D2FE5C7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CFDF553-C627-44C0-80CA-525DD4D48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25B685E-EB8C-4F4E-80A6-C9FD90B4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0794A1E-3BA0-4D9C-A222-8EBDB4DA2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83C74-DCE9-454D-9C95-024DD98F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B32AC5-E9DE-4649-B1AC-9A62A340C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85FC210-A7D0-48A0-965B-FED973105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CA4BF4-EDC6-4CFF-AE4B-CB671709F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323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799E2-3C23-4EE3-8932-7D8BEC42B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AAF8D85-2BDA-4B6B-9739-948CC7B45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B14986-AEF7-4911-8AC9-241E2F853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442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24AC54E-2FE8-44FD-8448-789AC527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D788027-74D9-4A2C-99EF-860F4806E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67A0A4-F964-4E95-B836-83B9DA514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955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104084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7891870-DFB4-45E6-9383-4A10E76B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B04DB42-8004-4EC2-BA6C-C35BBD8F5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375FE-0D6A-422E-9BA2-D4859CDA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3625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737E52-6A3C-46DC-946E-C8C9351FA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045F5D0-F689-442E-B9D8-1F4BAD70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0B96AE-C8F3-44FA-AE7D-D6C0869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0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CDEAF0E-514E-42C0-8DD9-8D59F699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302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 dirty="0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9D2061A-F7B9-4066-8B32-A1C3482EF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03FA1FEC-5452-4CA7-AC29-AAC289A6B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FF134CF-6C49-4AA3-AF75-2A80F4C0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72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C91D90-14FB-4048-90C7-46ECAAC1A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EB3F55-4D9D-4868-AB1E-72DEFF732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23070B-2BFB-4265-B171-72C9AFED1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5125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B4CBF2-CB08-4260-9880-58E2CB81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6F32DB-70F8-46A0-9893-754D621F6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8AB4C-9B2E-45E8-ADE4-94712E4C9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49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tx1"/>
                </a:solidFill>
              </a:rPr>
              <a:t>Thank</a:t>
            </a:r>
            <a:r>
              <a:rPr lang="de-DE" sz="2000" b="1" dirty="0">
                <a:solidFill>
                  <a:schemeClr val="tx1"/>
                </a:solidFill>
              </a:rPr>
              <a:t> </a:t>
            </a:r>
            <a:r>
              <a:rPr lang="de-DE" sz="2000" b="1" dirty="0" err="1">
                <a:solidFill>
                  <a:schemeClr val="tx1"/>
                </a:solidFill>
              </a:rPr>
              <a:t>you</a:t>
            </a:r>
            <a:r>
              <a:rPr lang="de-DE" sz="2000" b="1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6" name="E-Mail">
            <a:extLst>
              <a:ext uri="{FF2B5EF4-FFF2-40B4-BE49-F238E27FC236}">
                <a16:creationId xmlns:a16="http://schemas.microsoft.com/office/drawing/2014/main" id="{3F6E91DA-4315-4842-8A73-EF9BF09F686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2E9486C1-A07E-4972-B438-0354636F62C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3CBB6CEB-664B-42B5-8E61-99712350A32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74400" y="2803118"/>
            <a:ext cx="1745931" cy="245786"/>
          </a:xfrm>
        </p:spPr>
        <p:txBody>
          <a:bodyPr wrap="none"/>
          <a:lstStyle>
            <a:lvl1pPr marL="0" indent="0">
              <a:buNone/>
              <a:tabLst>
                <a:tab pos="538163" algn="l"/>
              </a:tabLst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	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D874AC3-A5E6-4160-B089-7D15670623B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2D50EB94-1B6A-4808-869F-07F41859F9C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6E6785CE-8C96-4924-8283-EC51081BD2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0C08BB04-B052-4FF7-B62B-8ABD826FA7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547D4004-B9BD-4097-81E1-6F5F7DA08A0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84ABC1-A1AA-40CB-8BB1-AB6F21778D0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8F606555-9769-4858-9A9B-B516580B7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you</a:t>
            </a:r>
            <a:r>
              <a:rPr lang="de-DE" sz="20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0EF3AEB7-6218-41A3-AF52-E25C7AF428C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400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 dirty="0" err="1"/>
              <a:t>e-mail</a:t>
            </a:r>
            <a:endParaRPr lang="de-DE" dirty="0"/>
          </a:p>
        </p:txBody>
      </p:sp>
      <p:sp>
        <p:nvSpPr>
          <p:cNvPr id="30" name="Email Adresse">
            <a:extLst>
              <a:ext uri="{FF2B5EF4-FFF2-40B4-BE49-F238E27FC236}">
                <a16:creationId xmlns:a16="http://schemas.microsoft.com/office/drawing/2014/main" id="{118DEBC9-D26E-41CE-8AAB-C22253B8FBD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6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8" name="Durchwahl">
            <a:extLst>
              <a:ext uri="{FF2B5EF4-FFF2-40B4-BE49-F238E27FC236}">
                <a16:creationId xmlns:a16="http://schemas.microsoft.com/office/drawing/2014/main" id="{E133C5D0-8225-4F00-87C0-B1A77BDD5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74400" y="2803119"/>
            <a:ext cx="1745931" cy="245786"/>
          </a:xfrm>
        </p:spPr>
        <p:txBody>
          <a:bodyPr/>
          <a:lstStyle>
            <a:lvl1pPr marL="0" indent="0" defTabSz="53975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phone</a:t>
            </a:r>
            <a:r>
              <a:rPr lang="de-DE" dirty="0"/>
              <a:t>	+49 (0) 711 685-</a:t>
            </a:r>
          </a:p>
        </p:txBody>
      </p:sp>
      <p:sp>
        <p:nvSpPr>
          <p:cNvPr id="32" name="Durchwahl">
            <a:extLst>
              <a:ext uri="{FF2B5EF4-FFF2-40B4-BE49-F238E27FC236}">
                <a16:creationId xmlns:a16="http://schemas.microsoft.com/office/drawing/2014/main" id="{76EA4574-E195-402F-BE7A-C5DAB28ED0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61486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33" name="www">
            <a:extLst>
              <a:ext uri="{FF2B5EF4-FFF2-40B4-BE49-F238E27FC236}">
                <a16:creationId xmlns:a16="http://schemas.microsoft.com/office/drawing/2014/main" id="{A2A5A03D-8A1F-46C2-8C7A-3BB7531CDF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1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www.</a:t>
            </a:r>
          </a:p>
        </p:txBody>
      </p:sp>
      <p:sp>
        <p:nvSpPr>
          <p:cNvPr id="34" name="Webadresse">
            <a:extLst>
              <a:ext uri="{FF2B5EF4-FFF2-40B4-BE49-F238E27FC236}">
                <a16:creationId xmlns:a16="http://schemas.microsoft.com/office/drawing/2014/main" id="{728AF890-7B6D-440A-957D-471333F7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8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enter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</p:txBody>
      </p:sp>
      <p:sp>
        <p:nvSpPr>
          <p:cNvPr id="35" name="Universität Stuttgart">
            <a:extLst>
              <a:ext uri="{FF2B5EF4-FFF2-40B4-BE49-F238E27FC236}">
                <a16:creationId xmlns:a16="http://schemas.microsoft.com/office/drawing/2014/main" id="{9B3B404A-B28D-4400-A9AD-FAFEB6FD8D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400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 dirty="0"/>
              <a:t>University </a:t>
            </a:r>
            <a:r>
              <a:rPr lang="de-DE" dirty="0" err="1"/>
              <a:t>of</a:t>
            </a:r>
            <a:r>
              <a:rPr lang="de-DE" dirty="0"/>
              <a:t> Stuttgart</a:t>
            </a:r>
          </a:p>
        </p:txBody>
      </p:sp>
      <p:sp>
        <p:nvSpPr>
          <p:cNvPr id="36" name="Abteilung Institut">
            <a:extLst>
              <a:ext uri="{FF2B5EF4-FFF2-40B4-BE49-F238E27FC236}">
                <a16:creationId xmlns:a16="http://schemas.microsoft.com/office/drawing/2014/main" id="{635F31DC-6AAF-4C41-8D74-05D4427F48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400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Department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institute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  <p:sp>
        <p:nvSpPr>
          <p:cNvPr id="37" name="Adressfeld">
            <a:extLst>
              <a:ext uri="{FF2B5EF4-FFF2-40B4-BE49-F238E27FC236}">
                <a16:creationId xmlns:a16="http://schemas.microsoft.com/office/drawing/2014/main" id="{4C5BC753-6D21-46B4-A737-8F9A5E20BA2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400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err="1"/>
              <a:t>Address</a:t>
            </a:r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DC021A6-49D3-499D-A23D-7ACB87CFA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rrierefrei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6BA6808-8CD4-4528-935A-3978EF1718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bg1"/>
                </a:solidFill>
                <a:highlight>
                  <a:srgbClr val="000000"/>
                </a:highlight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3A6FC492-F4FE-474B-9BFE-DAAE645B98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23010" y="3595860"/>
            <a:ext cx="1274400" cy="1274400"/>
          </a:xfrm>
          <a:prstGeom prst="ellipse">
            <a:avLst/>
          </a:prstGeom>
          <a:solidFill>
            <a:schemeClr val="bg1"/>
          </a:solidFill>
        </p:spPr>
        <p:txBody>
          <a:bodyPr wrap="none" lIns="0" tIns="0" rIns="0" bIns="0" anchor="ctr">
            <a:noAutofit/>
          </a:bodyPr>
          <a:lstStyle>
            <a:lvl1pPr marL="0" indent="0">
              <a:lnSpc>
                <a:spcPts val="1500"/>
              </a:lnSpc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Vorname </a:t>
            </a:r>
            <a:br>
              <a:rPr lang="de-DE" dirty="0"/>
            </a:br>
            <a:r>
              <a:rPr lang="de-DE" dirty="0"/>
              <a:t>Name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040CE2D-1A69-4F15-A717-AFF7F3AC3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0"/>
            <a:ext cx="9144000" cy="3876659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098769ED-90D0-4473-B1B2-1CE12B519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0522" y="449461"/>
            <a:ext cx="4140000" cy="41400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8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55772" y="2963635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B9FD99DC-C17A-49FB-8F13-40F41E801ABC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049410" y="3459060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864F77F-7362-4671-8C69-A64AE9EC3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7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Institu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FCF15244-A895-48BB-9A90-27BC5159A1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6509" y="488684"/>
            <a:ext cx="3913200" cy="39132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1116000" rtlCol="0" anchor="b" anchorCtr="0">
            <a:noAutofit/>
          </a:bodyPr>
          <a:lstStyle>
            <a:lvl1pPr>
              <a:defRPr lang="en-GB" sz="2500" baseline="0" dirty="0">
                <a:solidFill>
                  <a:schemeClr val="tx1"/>
                </a:solidFill>
              </a:defRPr>
            </a:lvl1pPr>
          </a:lstStyle>
          <a:p>
            <a:pPr marL="0" lvl="0" indent="0"/>
            <a:r>
              <a:rPr lang="de-DE" dirty="0"/>
              <a:t>Student Project – 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  <a:endParaRPr lang="en-GB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9C1028-5CF0-4B0B-90F2-2CDD6683E1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08866" y="2881993"/>
            <a:ext cx="3012621" cy="55517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2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Untertitel Text durch Klicken hinzufügen</a:t>
            </a:r>
            <a:endParaRPr lang="de-DE" dirty="0"/>
          </a:p>
        </p:txBody>
      </p:sp>
      <p:sp>
        <p:nvSpPr>
          <p:cNvPr id="7" name="Bildplatzhalte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dirty="0" err="1"/>
              <a:t>Sublogo</a:t>
            </a:r>
            <a:r>
              <a:rPr lang="de-DE" dirty="0"/>
              <a:t> einfügen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6D11AC8-B091-44F3-B63B-CD5323429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988" y="268958"/>
            <a:ext cx="2136071" cy="48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5E028-F200-4ED8-8CC6-0D42239F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8B4599F-1F24-4FF7-8F3E-EDB79B1AB9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4A6A03-5D2E-417E-9A62-737D1DBC9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427F68-7D65-4111-9D28-F407D044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C2B8577-8AB8-42B5-8BA8-1751A4122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el 14">
            <a:extLst>
              <a:ext uri="{FF2B5EF4-FFF2-40B4-BE49-F238E27FC236}">
                <a16:creationId xmlns:a16="http://schemas.microsoft.com/office/drawing/2014/main" id="{D0727A05-0C1A-4583-AE41-BB5812D3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0DBE4A7F-2625-4844-8794-CF87BAE82F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6" y="1008000"/>
            <a:ext cx="8243887" cy="3706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E35B32-06B2-48EF-A04A-BC3F5F417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A40F854-10E0-4E29-BF41-53A0539FC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75A3FC3-7E0C-4829-99EC-583BF5DA6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826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24000"/>
            <a:ext cx="8245475" cy="25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1008000"/>
            <a:ext cx="8243887" cy="37063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Name</a:t>
            </a:r>
            <a:endParaRPr lang="en-US" dirty="0"/>
          </a:p>
        </p:txBody>
      </p:sp>
      <p:sp>
        <p:nvSpPr>
          <p:cNvPr id="4" name="Date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Slide Number Placeholder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02" r:id="rId3"/>
    <p:sldLayoutId id="2147483698" r:id="rId4"/>
    <p:sldLayoutId id="2147483688" r:id="rId5"/>
    <p:sldLayoutId id="2147483662" r:id="rId6"/>
    <p:sldLayoutId id="2147483692" r:id="rId7"/>
    <p:sldLayoutId id="2147483663" r:id="rId8"/>
    <p:sldLayoutId id="2147483676" r:id="rId9"/>
    <p:sldLayoutId id="2147483680" r:id="rId10"/>
    <p:sldLayoutId id="2147483664" r:id="rId11"/>
    <p:sldLayoutId id="2147483665" r:id="rId12"/>
    <p:sldLayoutId id="2147483677" r:id="rId13"/>
    <p:sldLayoutId id="2147483678" r:id="rId14"/>
    <p:sldLayoutId id="2147483679" r:id="rId15"/>
    <p:sldLayoutId id="2147483684" r:id="rId16"/>
    <p:sldLayoutId id="2147483685" r:id="rId17"/>
    <p:sldLayoutId id="2147483682" r:id="rId18"/>
    <p:sldLayoutId id="2147483681" r:id="rId19"/>
    <p:sldLayoutId id="2147483683" r:id="rId20"/>
    <p:sldLayoutId id="2147483666" r:id="rId21"/>
    <p:sldLayoutId id="2147483667" r:id="rId22"/>
    <p:sldLayoutId id="2147483689" r:id="rId23"/>
    <p:sldLayoutId id="2147483690" r:id="rId24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platzhalter 1" descr="Ein Bild, das Transport, Satellit, Raum, Weltraum enthält.&#10;&#10;KI-generierte Inhalte können fehlerhaft sein.">
            <a:extLst>
              <a:ext uri="{FF2B5EF4-FFF2-40B4-BE49-F238E27FC236}">
                <a16:creationId xmlns:a16="http://schemas.microsoft.com/office/drawing/2014/main" id="{BC2549DC-CF38-120B-396A-2DFEE9244A9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315" b="12315"/>
          <a:stretch/>
        </p:blipFill>
        <p:spPr>
          <a:xfrm>
            <a:off x="0" y="1266840"/>
            <a:ext cx="9144000" cy="3876659"/>
          </a:xfrm>
        </p:spPr>
      </p:pic>
      <p:sp>
        <p:nvSpPr>
          <p:cNvPr id="6" name="Titel 5">
            <a:extLst>
              <a:ext uri="{FF2B5EF4-FFF2-40B4-BE49-F238E27FC236}">
                <a16:creationId xmlns:a16="http://schemas.microsoft.com/office/drawing/2014/main" id="{47DD6C83-6011-422F-BCC6-1CC67D0F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Looking at </a:t>
            </a:r>
            <a:r>
              <a:rPr lang="de-DE" sz="2000" dirty="0" err="1"/>
              <a:t>the</a:t>
            </a:r>
            <a:r>
              <a:rPr lang="de-DE" sz="2000" dirty="0"/>
              <a:t> Stars – Quantum Computing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Satellite</a:t>
            </a:r>
            <a:r>
              <a:rPr lang="de-DE" sz="2000" dirty="0"/>
              <a:t> Observation </a:t>
            </a:r>
            <a:r>
              <a:rPr lang="de-DE" sz="2000" dirty="0" err="1"/>
              <a:t>Planning</a:t>
            </a:r>
            <a:r>
              <a:rPr lang="de-DE" sz="2000" dirty="0"/>
              <a:t>	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C9D8599-E86A-4E97-A189-624BBF413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Project Work in Quantum Computing </a:t>
            </a:r>
            <a:r>
              <a:rPr lang="de-DE" dirty="0" err="1"/>
              <a:t>for</a:t>
            </a:r>
            <a:r>
              <a:rPr lang="de-DE" dirty="0"/>
              <a:t> Engineers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DD8CD2E-0CA7-4B49-83E2-5A088D9AAB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de-DE" dirty="0"/>
              <a:t>Kajetan</a:t>
            </a:r>
            <a:r>
              <a:rPr lang="de-DE"/>
              <a:t>,</a:t>
            </a:r>
          </a:p>
          <a:p>
            <a:pPr algn="ctr"/>
            <a:r>
              <a:rPr lang="de-DE" dirty="0"/>
              <a:t>Linus</a:t>
            </a:r>
            <a:r>
              <a:rPr lang="de-DE"/>
              <a:t> &amp;</a:t>
            </a:r>
          </a:p>
          <a:p>
            <a:pPr algn="ctr"/>
            <a:r>
              <a:rPr lang="de-DE">
                <a:cs typeface="Arial"/>
              </a:rPr>
              <a:t>Philipp</a:t>
            </a:r>
          </a:p>
        </p:txBody>
      </p:sp>
    </p:spTree>
    <p:extLst>
      <p:ext uri="{BB962C8B-B14F-4D97-AF65-F5344CB8AC3E}">
        <p14:creationId xmlns:p14="http://schemas.microsoft.com/office/powerpoint/2010/main" val="93233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EEAD2E-2634-322C-4771-A6FF45B8B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7B3EAA-08CC-5692-F655-03F24661B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37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D774C-4976-EACD-84B6-1CCB8D74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B0FA9-2769-90DC-941A-26267016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09D92-C353-6417-D8C1-845B8156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B3EEA-D143-EDA1-1AB3-C940D2B5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044" y="1268712"/>
            <a:ext cx="4255912" cy="26060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A988CB14-8E69-4114-782A-752E649F4612}"/>
              </a:ext>
            </a:extLst>
          </p:cNvPr>
          <p:cNvSpPr/>
          <p:nvPr/>
        </p:nvSpPr>
        <p:spPr>
          <a:xfrm rot="905317">
            <a:off x="2350654" y="350404"/>
            <a:ext cx="4442691" cy="4442691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32483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">
            <a:extLst>
              <a:ext uri="{FF2B5EF4-FFF2-40B4-BE49-F238E27FC236}">
                <a16:creationId xmlns:a16="http://schemas.microsoft.com/office/drawing/2014/main" id="{A85BCCC9-3B66-C12C-6685-69E4E382488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r="43750"/>
          <a:stretch/>
        </p:blipFill>
        <p:spPr>
          <a:xfrm>
            <a:off x="3978692" y="1243406"/>
            <a:ext cx="5439545" cy="5439545"/>
          </a:xfrm>
          <a:noFill/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BD87967-1635-F7BA-C5B0-78E55C61F7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0350" y="1752546"/>
            <a:ext cx="3290054" cy="194400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85643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57A2-C674-D97C-3C1E-6907F0C7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3CE27-78BC-0067-3E17-7E3B2CB4C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F96E9-8086-F65E-D09B-7EE511EC5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The Problem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802E0A9-E74D-1EFE-33BA-0BB9713356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BCBF4F-7878-0265-E1E5-0C907C950D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Classical</a:t>
            </a:r>
            <a:r>
              <a:rPr lang="de-DE" dirty="0"/>
              <a:t> and Quantum </a:t>
            </a:r>
            <a:r>
              <a:rPr lang="de-DE" dirty="0" err="1"/>
              <a:t>Approaches</a:t>
            </a:r>
            <a:endParaRPr lang="de-D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BC26164-A1E5-FEE9-DBA9-EBAA5F47A22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CC59E3-78AA-54CB-3BA3-32142AD5F3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0265104-2209-AC2E-6039-0CC2E9B8747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BC303E-C427-8E9A-AA49-914D10F3CA4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94438ED-A432-B10C-3A0A-EEE77B10B23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6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EB545-3846-A9F9-0F58-B0902BAD6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CBC63074-08F2-25C2-36BE-AC4854E9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The  Problem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A778D97F-7EAF-15D9-9283-9AEDEF1870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dirty="0" err="1">
                <a:cs typeface="Arial"/>
              </a:rPr>
              <a:t>Maximise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observation</a:t>
            </a:r>
            <a:r>
              <a:rPr lang="de-DE" dirty="0">
                <a:cs typeface="Arial"/>
              </a:rPr>
              <a:t> time </a:t>
            </a:r>
            <a:r>
              <a:rPr lang="de-DE" dirty="0" err="1">
                <a:cs typeface="Arial"/>
              </a:rPr>
              <a:t>by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reducing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path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lengths</a:t>
            </a:r>
            <a:endParaRPr lang="de-DE" dirty="0">
              <a:cs typeface="Arial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638906-931C-ADD1-7FD8-57A20712D4B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/>
              <a:t>01/25/2022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022426-8234-9AA8-C0A9-ED109125C7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BC29C-0E15-E52C-DD51-B4263E235BE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F82CF2-B8ED-AD72-48F5-32E2B667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170815" indent="-170815"/>
            <a:r>
              <a:rPr lang="de-DE" dirty="0" err="1">
                <a:cs typeface="Arial"/>
              </a:rPr>
              <a:t>Cost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definition</a:t>
            </a:r>
            <a:r>
              <a:rPr lang="de-DE" dirty="0">
                <a:cs typeface="Arial"/>
              </a:rPr>
              <a:t>:</a:t>
            </a:r>
          </a:p>
          <a:p>
            <a:pPr marL="359727" lvl="1" indent="-170815"/>
            <a:endParaRPr lang="de-DE" dirty="0">
              <a:cs typeface="Arial"/>
            </a:endParaRPr>
          </a:p>
          <a:p>
            <a:pPr marL="360045" lvl="1" indent="-183515">
              <a:buClr>
                <a:srgbClr val="3E444C"/>
              </a:buClr>
              <a:buFont typeface="Courier New" panose="020B0604020202020204" pitchFamily="34" charset="0"/>
              <a:buChar char="o"/>
            </a:pPr>
            <a:endParaRPr lang="de-DE" dirty="0">
              <a:cs typeface="Arial"/>
            </a:endParaRPr>
          </a:p>
          <a:p>
            <a:pPr marL="176530" lvl="1" indent="0">
              <a:buClr>
                <a:srgbClr val="3E444C"/>
              </a:buClr>
              <a:buNone/>
            </a:pPr>
            <a:endParaRPr lang="de-DE" dirty="0">
              <a:cs typeface="Arial"/>
            </a:endParaRPr>
          </a:p>
          <a:p>
            <a:pPr marL="170815" indent="-170815"/>
            <a:r>
              <a:rPr lang="de-DE" dirty="0" err="1">
                <a:cs typeface="Arial"/>
              </a:rPr>
              <a:t>Mathematical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description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of</a:t>
            </a:r>
            <a:r>
              <a:rPr lang="de-DE" dirty="0">
                <a:cs typeface="Arial"/>
              </a:rPr>
              <a:t> TSP</a:t>
            </a:r>
          </a:p>
          <a:p>
            <a:pPr marL="708022" lvl="2" indent="-342900">
              <a:buFont typeface="+mj-lt"/>
              <a:buAutoNum type="arabicPeriod"/>
            </a:pPr>
            <a:r>
              <a:rPr lang="de-DE" dirty="0">
                <a:cs typeface="Arial"/>
              </a:rPr>
              <a:t>Cycle </a:t>
            </a:r>
            <a:r>
              <a:rPr lang="de-DE" dirty="0" err="1">
                <a:cs typeface="Arial"/>
              </a:rPr>
              <a:t>starts</a:t>
            </a:r>
            <a:r>
              <a:rPr lang="de-DE" dirty="0">
                <a:cs typeface="Arial"/>
              </a:rPr>
              <a:t> and </a:t>
            </a:r>
            <a:r>
              <a:rPr lang="de-DE" dirty="0" err="1">
                <a:cs typeface="Arial"/>
              </a:rPr>
              <a:t>ends</a:t>
            </a:r>
            <a:r>
              <a:rPr lang="de-DE" dirty="0">
                <a:cs typeface="Arial"/>
              </a:rPr>
              <a:t> at </a:t>
            </a:r>
            <a:r>
              <a:rPr lang="de-DE" dirty="0" err="1">
                <a:cs typeface="Arial"/>
              </a:rPr>
              <a:t>the</a:t>
            </a:r>
            <a:r>
              <a:rPr lang="de-DE" dirty="0">
                <a:cs typeface="Arial"/>
              </a:rPr>
              <a:t> same </a:t>
            </a:r>
            <a:r>
              <a:rPr lang="de-DE" dirty="0" err="1">
                <a:cs typeface="Arial"/>
              </a:rPr>
              <a:t>city</a:t>
            </a:r>
            <a:endParaRPr lang="de-DE" dirty="0">
              <a:cs typeface="Arial"/>
            </a:endParaRPr>
          </a:p>
          <a:p>
            <a:pPr marL="708022" lvl="2" indent="-342900">
              <a:buFont typeface="+mj-lt"/>
              <a:buAutoNum type="arabicPeriod"/>
            </a:pPr>
            <a:r>
              <a:rPr lang="de-DE" dirty="0">
                <a:cs typeface="Arial"/>
              </a:rPr>
              <a:t>All </a:t>
            </a:r>
            <a:r>
              <a:rPr lang="de-DE" dirty="0" err="1">
                <a:cs typeface="Arial"/>
              </a:rPr>
              <a:t>cities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must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be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visited</a:t>
            </a:r>
            <a:endParaRPr lang="de-DE" dirty="0">
              <a:cs typeface="Arial"/>
            </a:endParaRPr>
          </a:p>
          <a:p>
            <a:pPr marL="708022" lvl="2" indent="-342900">
              <a:buFont typeface="+mj-lt"/>
              <a:buAutoNum type="arabicPeriod"/>
            </a:pPr>
            <a:r>
              <a:rPr lang="de-DE" dirty="0">
                <a:cs typeface="Arial"/>
              </a:rPr>
              <a:t>The </a:t>
            </a:r>
            <a:r>
              <a:rPr lang="de-DE" dirty="0" err="1">
                <a:cs typeface="Arial"/>
              </a:rPr>
              <a:t>path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length</a:t>
            </a:r>
            <a:r>
              <a:rPr lang="de-DE" dirty="0">
                <a:cs typeface="Arial"/>
              </a:rPr>
              <a:t> (</a:t>
            </a:r>
            <a:r>
              <a:rPr lang="de-DE" dirty="0" err="1">
                <a:cs typeface="Arial"/>
              </a:rPr>
              <a:t>number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of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edges</a:t>
            </a:r>
            <a:r>
              <a:rPr lang="de-DE" dirty="0">
                <a:cs typeface="Arial"/>
              </a:rPr>
              <a:t>) </a:t>
            </a:r>
            <a:r>
              <a:rPr lang="de-DE" dirty="0" err="1">
                <a:cs typeface="Arial"/>
              </a:rPr>
              <a:t>is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equal</a:t>
            </a:r>
            <a:r>
              <a:rPr lang="de-DE" dirty="0">
                <a:cs typeface="Arial"/>
              </a:rPr>
              <a:t> to </a:t>
            </a:r>
            <a:r>
              <a:rPr lang="de-DE" dirty="0" err="1">
                <a:cs typeface="Arial"/>
              </a:rPr>
              <a:t>the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number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of</a:t>
            </a:r>
            <a:r>
              <a:rPr lang="de-DE" dirty="0">
                <a:cs typeface="Arial"/>
              </a:rPr>
              <a:t> </a:t>
            </a:r>
            <a:r>
              <a:rPr lang="de-DE" dirty="0" err="1">
                <a:cs typeface="Arial"/>
              </a:rPr>
              <a:t>cities</a:t>
            </a:r>
            <a:endParaRPr lang="de-DE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79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111FA-438B-7EDC-18E2-3735F75F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Classical</a:t>
            </a:r>
            <a:r>
              <a:rPr lang="de-DE" dirty="0"/>
              <a:t> Solution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3BA242-2079-B24D-8789-E80801AC0E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Brute Force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1A5967-9C9C-A01B-B214-4A1F118E2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DF134E-58C2-CB75-DFCD-1E26566408C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294569-E5BA-B830-E61D-2115435301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740236-3AB7-1695-5EB4-92F5CE80749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22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31B76-68AD-D113-8E23-7DEC7C6BF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58FAB7-1B65-9D99-333C-1C0E02D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Quantum Approach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5534CC-9C52-979A-A55D-67F47C2A0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Quantum </a:t>
            </a:r>
            <a:r>
              <a:rPr lang="de-DE" dirty="0" err="1"/>
              <a:t>Annealing</a:t>
            </a:r>
            <a:r>
              <a:rPr lang="de-DE" dirty="0"/>
              <a:t>, Grover Search 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526F4D-FCBE-9DC9-C0BB-02535F39A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TSP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a </a:t>
            </a:r>
            <a:r>
              <a:rPr lang="de-DE" dirty="0" err="1"/>
              <a:t>Combinatorial</a:t>
            </a:r>
            <a:r>
              <a:rPr lang="de-DE" dirty="0"/>
              <a:t> and a </a:t>
            </a:r>
            <a:r>
              <a:rPr lang="de-DE" dirty="0" err="1"/>
              <a:t>Unstructure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C9B8DE-47A3-8C6E-0E8A-3521C851057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834268-C3F4-E108-413D-12D52EAB6D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9EFFDA-35CE-0056-8F45-B3A38BB72A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8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8264C-E14B-4222-92F9-04269ACA8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C63F0-F45D-865D-C471-3E65FF9C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" y="324000"/>
            <a:ext cx="8245475" cy="252000"/>
          </a:xfrm>
        </p:spPr>
        <p:txBody>
          <a:bodyPr/>
          <a:lstStyle/>
          <a:p>
            <a:r>
              <a:rPr lang="de-DE" dirty="0"/>
              <a:t>Quantum </a:t>
            </a:r>
            <a:r>
              <a:rPr lang="de-DE" dirty="0" err="1"/>
              <a:t>Annealing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4F4557-822C-78C4-4F71-0D0B1F8B8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In D-Wave QPUs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1165C13-9D0B-1FBC-4E62-C6035E03D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Ising - Problem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ℋ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𝑖𝑠𝑖𝑛𝑔</m:t>
                        </m:r>
                      </m:sub>
                    </m:sSub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de-DE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limUpp>
                                      <m:limUppPr>
                                        <m:ctrlPr>
                                          <a:rPr lang="de-DE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^</m:t>
                                        </m:r>
                                      </m:lim>
                                    </m:limUpp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lim/>
                        </m:limLow>
                      </m:e>
                      <m:lim>
                        <m:r>
                          <m:rPr>
                            <m:nor/>
                          </m:rPr>
                          <a:rPr lang="en-US">
                            <a:effectLst/>
                            <a:latin typeface="Aptos" panose="020B00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Initial</m:t>
                        </m:r>
                        <m:r>
                          <m:rPr>
                            <m:nor/>
                          </m:rPr>
                          <a:rPr lang="en-US">
                            <a:effectLst/>
                            <a:latin typeface="Aptos" panose="020B00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effectLst/>
                            <a:latin typeface="Aptos" panose="020B00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Hamiltonian</m:t>
                        </m:r>
                      </m:lim>
                    </m:limLow>
                    <m:r>
                      <a:rPr lang="en-US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limLow>
                      <m:limLowPr>
                        <m:ctrlPr>
                          <a:rPr lang="de-DE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lang="de-DE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limLowPr>
                          <m:e>
                            <m:f>
                              <m:fPr>
                                <m:ctrlP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de-DE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de-DE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limUpp>
                                      <m:limUppPr>
                                        <m:ctrlPr>
                                          <a:rPr lang="de-DE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^</m:t>
                                        </m:r>
                                      </m:lim>
                                    </m:limUpp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de-DE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de-DE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de-DE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limUpp>
                                      <m:limUppPr>
                                        <m:ctrlPr>
                                          <a:rPr lang="de-DE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^</m:t>
                                        </m:r>
                                      </m:lim>
                                    </m:limUpp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de-DE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limUpp>
                                      <m:limUppPr>
                                        <m:ctrlPr>
                                          <a:rPr lang="de-DE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𝜎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^</m:t>
                                        </m:r>
                                      </m:lim>
                                    </m:limUpp>
                                  </m:e>
                                  <m:sub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lim/>
                        </m:limLow>
                      </m:e>
                      <m:lim>
                        <m:r>
                          <m:rPr>
                            <m:nor/>
                          </m:rPr>
                          <a:rPr lang="en-US">
                            <a:latin typeface="Aptos" panose="020B00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Final</m:t>
                        </m:r>
                        <m:r>
                          <m:rPr>
                            <m:nor/>
                          </m:rPr>
                          <a:rPr lang="en-US">
                            <a:latin typeface="Aptos" panose="020B00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Aptos" panose="020B0004020202020204" pitchFamily="34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Hamiltonian</m:t>
                        </m:r>
                      </m:lim>
                    </m:limLow>
                  </m:oMath>
                </a14:m>
                <a:endParaRPr lang="de-DE" dirty="0"/>
              </a:p>
              <a:p>
                <a:r>
                  <a:rPr lang="de-DE" dirty="0" err="1"/>
                  <a:t>Qubit</a:t>
                </a:r>
                <a:r>
                  <a:rPr lang="de-DE" dirty="0"/>
                  <a:t> </a:t>
                </a:r>
                <a:r>
                  <a:rPr lang="de-DE" dirty="0" err="1"/>
                  <a:t>biases</a:t>
                </a:r>
                <a:r>
                  <a:rPr lang="de-DE" dirty="0"/>
                  <a:t> and </a:t>
                </a:r>
                <a:r>
                  <a:rPr lang="de-DE" dirty="0" err="1"/>
                  <a:t>couplers</a:t>
                </a:r>
                <a:endParaRPr lang="de-DE" dirty="0"/>
              </a:p>
              <a:p>
                <a:pPr lvl="1"/>
                <a:r>
                  <a:rPr lang="de-DE" dirty="0" err="1"/>
                  <a:t>Adds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weights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de-DE" b="0" dirty="0"/>
                  <a:t> to </a:t>
                </a:r>
                <a:r>
                  <a:rPr lang="de-DE" b="0" dirty="0" err="1"/>
                  <a:t>each</a:t>
                </a:r>
                <a:r>
                  <a:rPr lang="de-DE" b="0" dirty="0"/>
                  <a:t> </a:t>
                </a:r>
                <a:r>
                  <a:rPr lang="de-DE" b="0" dirty="0" err="1"/>
                  <a:t>qubit</a:t>
                </a:r>
                <a:endParaRPr lang="de-DE" dirty="0"/>
              </a:p>
              <a:p>
                <a:r>
                  <a:rPr lang="de-DE" dirty="0" err="1"/>
                  <a:t>Annealing</a:t>
                </a:r>
                <a:endParaRPr lang="de-DE" dirty="0"/>
              </a:p>
              <a:p>
                <a:pPr lvl="1"/>
                <a:r>
                  <a:rPr lang="de-DE" dirty="0"/>
                  <a:t>A and B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varied</a:t>
                </a:r>
                <a:r>
                  <a:rPr lang="de-DE" dirty="0"/>
                  <a:t> </a:t>
                </a:r>
                <a:r>
                  <a:rPr lang="de-DE" dirty="0" err="1"/>
                  <a:t>over</a:t>
                </a:r>
                <a:r>
                  <a:rPr lang="de-DE" dirty="0"/>
                  <a:t> time</a:t>
                </a:r>
              </a:p>
              <a:p>
                <a:pPr lvl="1"/>
                <a:r>
                  <a:rPr lang="de-DE" dirty="0"/>
                  <a:t>Energy </a:t>
                </a:r>
                <a:r>
                  <a:rPr lang="de-DE" dirty="0" err="1"/>
                  <a:t>increased</a:t>
                </a:r>
                <a:r>
                  <a:rPr lang="de-DE" dirty="0"/>
                  <a:t> </a:t>
                </a:r>
              </a:p>
              <a:p>
                <a:r>
                  <a:rPr lang="de-DE" dirty="0"/>
                  <a:t>Solution</a:t>
                </a:r>
              </a:p>
              <a:p>
                <a:pPr lvl="1"/>
                <a:r>
                  <a:rPr lang="de-DE" dirty="0"/>
                  <a:t>Ground </a:t>
                </a:r>
                <a:r>
                  <a:rPr lang="de-DE" dirty="0" err="1"/>
                  <a:t>state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Final </a:t>
                </a:r>
                <a:r>
                  <a:rPr lang="de-DE" dirty="0" err="1"/>
                  <a:t>Hamiltonian</a:t>
                </a:r>
                <a:r>
                  <a:rPr lang="de-DE" dirty="0"/>
                  <a:t> </a:t>
                </a:r>
                <a:r>
                  <a:rPr lang="de-DE" dirty="0" err="1"/>
                  <a:t>marks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solution</a:t>
                </a:r>
                <a:endParaRPr lang="de-DE" dirty="0"/>
              </a:p>
            </p:txBody>
          </p:sp>
        </mc:Choice>
        <mc:Fallback>
          <p:sp>
            <p:nvSpPr>
              <p:cNvPr id="4" name="Inhaltsplatzhalter 3">
                <a:extLst>
                  <a:ext uri="{FF2B5EF4-FFF2-40B4-BE49-F238E27FC236}">
                    <a16:creationId xmlns:a16="http://schemas.microsoft.com/office/drawing/2014/main" id="{81165C13-9D0B-1FBC-4E62-C6035E03D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05" t="-11513" b="-60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916366-1DDE-459B-C1A3-B3CB2605BAE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01/25/2022</a:t>
            </a:r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F23B7E-A303-7F2C-4DAC-28AABFD24F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Name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537A7D-A969-DF5E-A3E8-2988D604AA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EFBC4EE-3C6D-18D3-7B1B-796130B7B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997" y="85378"/>
            <a:ext cx="1810003" cy="4972744"/>
          </a:xfrm>
          <a:prstGeom prst="rect">
            <a:avLst/>
          </a:prstGeom>
        </p:spPr>
      </p:pic>
      <p:pic>
        <p:nvPicPr>
          <p:cNvPr id="1028" name="Picture 4" descr="Graph showing how A(s) and B(s) energies change over time during a typical anneal schedule while physical temperature remains constant.">
            <a:extLst>
              <a:ext uri="{FF2B5EF4-FFF2-40B4-BE49-F238E27FC236}">
                <a16:creationId xmlns:a16="http://schemas.microsoft.com/office/drawing/2014/main" id="{B2DC1107-765E-3AAC-702A-3DF994781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24" y="2571750"/>
            <a:ext cx="1810003" cy="186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32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87B8E502-AF66-489F-B5EE-D52A3D4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The </a:t>
            </a:r>
            <a:r>
              <a:rPr lang="de-DE" err="1">
                <a:cs typeface="Arial"/>
              </a:rPr>
              <a:t>first</a:t>
            </a:r>
            <a:r>
              <a:rPr lang="de-DE">
                <a:cs typeface="Arial"/>
              </a:rPr>
              <a:t> Quantum </a:t>
            </a:r>
            <a:r>
              <a:rPr lang="de-DE" err="1">
                <a:cs typeface="Arial"/>
              </a:rPr>
              <a:t>Annealing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approach</a:t>
            </a:r>
            <a:endParaRPr lang="de-DE">
              <a:cs typeface="Arial"/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2E7BEC98-5EB1-4F1A-9AE9-CEBA060298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err="1">
                <a:cs typeface="Arial"/>
              </a:rPr>
              <a:t>How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to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formulate</a:t>
            </a:r>
            <a:r>
              <a:rPr lang="de-DE">
                <a:cs typeface="Arial"/>
              </a:rPr>
              <a:t> a QUBO </a:t>
            </a:r>
            <a:r>
              <a:rPr lang="de-DE" err="1">
                <a:cs typeface="Arial"/>
              </a:rPr>
              <a:t>function</a:t>
            </a:r>
            <a:r>
              <a:rPr lang="de-DE">
                <a:cs typeface="Arial"/>
              </a:rPr>
              <a:t>?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D0C7062-2A37-4CED-A18D-79920A0D6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0" tIns="0" rIns="0" bIns="0" rtlCol="0" anchor="t">
                <a:noAutofit/>
              </a:bodyPr>
              <a:lstStyle/>
              <a:p>
                <a:pPr marL="170815" indent="-170815"/>
                <a:r>
                  <a:rPr lang="de-DE" dirty="0">
                    <a:cs typeface="Arial"/>
                  </a:rPr>
                  <a:t>QUBO = </a:t>
                </a:r>
                <a:r>
                  <a:rPr lang="de-DE" dirty="0" err="1">
                    <a:ea typeface="+mn-lt"/>
                    <a:cs typeface="+mn-lt"/>
                  </a:rPr>
                  <a:t>Quadratic</a:t>
                </a:r>
                <a:r>
                  <a:rPr lang="de-DE" dirty="0">
                    <a:ea typeface="+mn-lt"/>
                    <a:cs typeface="+mn-lt"/>
                  </a:rPr>
                  <a:t> </a:t>
                </a:r>
                <a:r>
                  <a:rPr lang="de-DE" dirty="0" err="1">
                    <a:ea typeface="+mn-lt"/>
                    <a:cs typeface="+mn-lt"/>
                  </a:rPr>
                  <a:t>unconstrained</a:t>
                </a:r>
                <a:r>
                  <a:rPr lang="de-DE" dirty="0">
                    <a:ea typeface="+mn-lt"/>
                    <a:cs typeface="+mn-lt"/>
                  </a:rPr>
                  <a:t> </a:t>
                </a:r>
                <a:r>
                  <a:rPr lang="de-DE" dirty="0" err="1">
                    <a:ea typeface="+mn-lt"/>
                    <a:cs typeface="+mn-lt"/>
                  </a:rPr>
                  <a:t>binary</a:t>
                </a:r>
                <a:r>
                  <a:rPr lang="de-DE" dirty="0">
                    <a:ea typeface="+mn-lt"/>
                    <a:cs typeface="+mn-lt"/>
                  </a:rPr>
                  <a:t> </a:t>
                </a:r>
                <a:r>
                  <a:rPr lang="de-DE" dirty="0" err="1">
                    <a:ea typeface="+mn-lt"/>
                    <a:cs typeface="+mn-lt"/>
                  </a:rPr>
                  <a:t>optimization</a:t>
                </a:r>
                <a:endParaRPr lang="de-DE" dirty="0">
                  <a:ea typeface="+mn-lt"/>
                  <a:cs typeface="+mn-lt"/>
                </a:endParaRPr>
              </a:p>
              <a:p>
                <a:pPr marL="360045" lvl="1" indent="-183515">
                  <a:buClr>
                    <a:srgbClr val="3E444C"/>
                  </a:buClr>
                  <a:buFont typeface="Courier New" panose="020B0604020202020204" pitchFamily="34" charset="0"/>
                  <a:buChar char="o"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𝑄𝑈𝐵𝑂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𝑣</m:t>
                        </m:r>
                      </m:e>
                    </m:d>
                    <m:box>
                      <m:boxPr>
                        <m:ctrlPr>
                          <a:rPr lang="de-DE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box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≔</m:t>
                        </m:r>
                        <m:nary>
                          <m:naryPr>
                            <m:chr m:val="∑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de-DE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𝑖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=0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+mn-lt"/>
                                    <a:cs typeface="+mn-lt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  <a:ea typeface="+mn-lt"/>
                                    <a:cs typeface="+mn-lt"/>
                                  </a:rPr>
                                  <m:t>𝑗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lt"/>
                                    <a:cs typeface="+mn-lt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+mn-lt"/>
                                    <a:cs typeface="+mn-lt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+mn-lt"/>
                                        <a:cs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+mn-lt"/>
                                        <a:cs typeface="+mn-lt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+mn-lt"/>
                                        <a:cs typeface="+mn-lt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+mn-lt"/>
                                        <a:cs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+mn-lt"/>
                                        <a:cs typeface="+mn-lt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+mn-lt"/>
                                        <a:cs typeface="+mn-lt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+mn-lt"/>
                                        <a:cs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+mn-lt"/>
                                        <a:cs typeface="+mn-lt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+mn-lt"/>
                                        <a:cs typeface="+mn-lt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box>
                  </m:oMath>
                </a14:m>
                <a:br>
                  <a:rPr lang="de-DE" b="0" i="1" dirty="0">
                    <a:latin typeface="Cambria Math" panose="02040503050406030204" pitchFamily="18" charset="0"/>
                    <a:ea typeface="+mn-lt"/>
                    <a:cs typeface="+mn-lt"/>
                  </a:rPr>
                </a:br>
                <a:r>
                  <a:rPr lang="de-DE" dirty="0" err="1">
                    <a:ea typeface="+mn-lt"/>
                    <a:cs typeface="+mn-lt"/>
                  </a:rPr>
                  <a:t>with</a:t>
                </a:r>
                <a:r>
                  <a:rPr lang="de-DE" dirty="0">
                    <a:ea typeface="+mn-lt"/>
                    <a:cs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𝑣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lt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+mn-lt"/>
                                            <a:cs typeface="+mn-lt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+mn-lt"/>
                                            <a:cs typeface="+mn-lt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+mn-lt"/>
                                            <a:cs typeface="+mn-lt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lt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+mn-lt"/>
                                      <a:cs typeface="+mn-lt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ℝ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de-DE" dirty="0">
                    <a:ea typeface="+mn-lt"/>
                    <a:cs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𝑖𝑗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∈</m:t>
                    </m:r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lt"/>
                      </a:rPr>
                      <m:t>ℝ</m:t>
                    </m:r>
                  </m:oMath>
                </a14:m>
                <a:endParaRPr lang="de-DE" dirty="0">
                  <a:ea typeface="+mn-lt"/>
                  <a:cs typeface="+mn-lt"/>
                </a:endParaRPr>
              </a:p>
              <a:p>
                <a:pPr marL="273368" indent="-285750"/>
                <a:r>
                  <a:rPr lang="de-DE" dirty="0" err="1">
                    <a:ea typeface="+mn-lt"/>
                    <a:cs typeface="+mn-lt"/>
                  </a:rPr>
                  <a:t>Example</a:t>
                </a:r>
                <a:r>
                  <a:rPr lang="de-DE" dirty="0">
                    <a:ea typeface="+mn-lt"/>
                    <a:cs typeface="+mn-lt"/>
                  </a:rPr>
                  <a:t> QUBO: 4 </a:t>
                </a:r>
                <a:r>
                  <a:rPr lang="de-DE" dirty="0" err="1">
                    <a:ea typeface="+mn-lt"/>
                    <a:cs typeface="+mn-lt"/>
                  </a:rPr>
                  <a:t>observation</a:t>
                </a:r>
                <a:r>
                  <a:rPr lang="de-DE" dirty="0">
                    <a:ea typeface="+mn-lt"/>
                    <a:cs typeface="+mn-lt"/>
                  </a:rPr>
                  <a:t> </a:t>
                </a:r>
                <a:r>
                  <a:rPr lang="de-DE" dirty="0" err="1">
                    <a:ea typeface="+mn-lt"/>
                    <a:cs typeface="+mn-lt"/>
                  </a:rPr>
                  <a:t>points</a:t>
                </a:r>
                <a:endParaRPr lang="de-DE" dirty="0">
                  <a:ea typeface="+mn-lt"/>
                  <a:cs typeface="+mn-lt"/>
                </a:endParaRPr>
              </a:p>
              <a:p>
                <a:pPr marL="0" indent="0">
                  <a:buClr>
                    <a:srgbClr val="3E444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kern="100" smtClean="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kern="1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kern="100" dirty="0">
                  <a:effectLst/>
                  <a:latin typeface="Aptos" panose="020B000402020202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3E444C"/>
                  </a:buClr>
                  <a:buNone/>
                </a:pPr>
                <a:endParaRPr lang="en-GB" sz="1800" kern="100" dirty="0">
                  <a:effectLst/>
                  <a:latin typeface="Aptos" panose="020B000402020202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r>
                  <a:rPr lang="en-GB" sz="1800" kern="100" dirty="0">
                    <a:latin typeface="Aptos" panose="020B000402020202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DE" sz="1800" b="0" i="1" kern="10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𝑝𝑖</m:t>
                    </m:r>
                    <m:r>
                      <a:rPr lang="de-DE" sz="1800" b="0" i="1" kern="10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_</m:t>
                    </m:r>
                    <m:r>
                      <a:rPr lang="de-DE" sz="1800" b="0" i="1" kern="100" smtClean="0"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GB" sz="1800" kern="100" dirty="0">
                    <a:effectLst/>
                    <a:latin typeface="Aptos" panose="020B000402020202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de-DE" sz="1800" b="0" i="1" kern="10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800" kern="100" dirty="0">
                    <a:effectLst/>
                    <a:latin typeface="Aptos" panose="020B000402020202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, the path from point </a:t>
                </a:r>
                <a14:m>
                  <m:oMath xmlns:m="http://schemas.openxmlformats.org/officeDocument/2006/math">
                    <m:r>
                      <a:rPr lang="de-DE" sz="1800" b="0" i="1" kern="10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GB" sz="1800" kern="100" dirty="0">
                    <a:effectLst/>
                    <a:latin typeface="Aptos" panose="020B000402020202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to point </a:t>
                </a:r>
                <a14:m>
                  <m:oMath xmlns:m="http://schemas.openxmlformats.org/officeDocument/2006/math">
                    <m:r>
                      <a:rPr lang="de-DE" sz="1800" b="0" i="1" kern="100" smtClean="0">
                        <a:effectLst/>
                        <a:latin typeface="Cambria Math" panose="02040503050406030204" pitchFamily="18" charset="0"/>
                        <a:ea typeface="Yu Mincho" panose="02020400000000000000" pitchFamily="18" charset="-128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GB" sz="1800" kern="100" dirty="0">
                    <a:effectLst/>
                    <a:latin typeface="Aptos" panose="020B000402020202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 is selected for the route</a:t>
                </a:r>
              </a:p>
              <a:p>
                <a:r>
                  <a:rPr lang="en-GB" sz="1800" kern="100" dirty="0">
                    <a:effectLst/>
                    <a:latin typeface="Aptos" panose="020B000402020202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Resulting Constraints for viable route: </a:t>
                </a:r>
              </a:p>
              <a:p>
                <a:pPr marL="0" indent="0">
                  <a:buClr>
                    <a:srgbClr val="3E444C"/>
                  </a:buClr>
                  <a:buNone/>
                </a:pPr>
                <a:endParaRPr lang="de-DE" dirty="0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3D0C7062-2A37-4CED-A18D-79920A0D6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7" t="-987" b="-62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CF9658-DA7D-455E-B6EC-A07D773F79B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/>
              <a:t>01/25/2022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87A50-FFDC-4F08-A1E0-271FBBA86C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074940A-1407-4EB3-8D77-C5636D3C75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1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AE9F9-0855-56DA-947D-92B62F2F1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0DD602EC-B43F-2CB7-E739-06F45A9E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cs typeface="Arial"/>
              </a:rPr>
              <a:t>The </a:t>
            </a:r>
            <a:r>
              <a:rPr lang="de-DE" err="1">
                <a:cs typeface="Arial"/>
              </a:rPr>
              <a:t>first</a:t>
            </a:r>
            <a:r>
              <a:rPr lang="de-DE">
                <a:cs typeface="Arial"/>
              </a:rPr>
              <a:t> Quantum </a:t>
            </a:r>
            <a:r>
              <a:rPr lang="de-DE" err="1">
                <a:cs typeface="Arial"/>
              </a:rPr>
              <a:t>Annealing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approach</a:t>
            </a:r>
            <a:endParaRPr lang="de-DE">
              <a:cs typeface="Arial"/>
            </a:endParaRP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A3E9CF3C-AA33-9DA7-4C44-78695DD940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de-DE" err="1">
                <a:cs typeface="Arial"/>
              </a:rPr>
              <a:t>How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to</a:t>
            </a:r>
            <a:r>
              <a:rPr lang="de-DE">
                <a:cs typeface="Arial"/>
              </a:rPr>
              <a:t> </a:t>
            </a:r>
            <a:r>
              <a:rPr lang="de-DE" err="1">
                <a:cs typeface="Arial"/>
              </a:rPr>
              <a:t>formulate</a:t>
            </a:r>
            <a:r>
              <a:rPr lang="de-DE">
                <a:cs typeface="Arial"/>
              </a:rPr>
              <a:t> a QUBO </a:t>
            </a:r>
            <a:r>
              <a:rPr lang="de-DE" err="1">
                <a:cs typeface="Arial"/>
              </a:rPr>
              <a:t>function</a:t>
            </a:r>
            <a:r>
              <a:rPr lang="de-DE">
                <a:cs typeface="Arial"/>
              </a:rPr>
              <a:t>?</a:t>
            </a:r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0BBE54F4-2BC1-D211-DB06-174FBE2685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0" tIns="0" rIns="0" bIns="0" rtlCol="0" anchor="t">
                <a:noAutofit/>
              </a:bodyPr>
              <a:lstStyle/>
              <a:p>
                <a:pPr marL="0" indent="0">
                  <a:buClr>
                    <a:srgbClr val="3E444C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kern="100" smtClean="0">
                              <a:effectLst/>
                              <a:latin typeface="Cambria Math" panose="02040503050406030204" pitchFamily="18" charset="0"/>
                              <a:ea typeface="Yu Mincho" panose="02020400000000000000" pitchFamily="18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 kern="100">
                                  <a:effectLst/>
                                  <a:latin typeface="Cambria Math" panose="02040503050406030204" pitchFamily="18" charset="0"/>
                                  <a:ea typeface="Yu Mincho" panose="02020400000000000000" pitchFamily="18" charset="-128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  <m:r>
                                  <m:rPr>
                                    <m:lit/>
                                  </m:rP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_</m:t>
                                </m:r>
                                <m:r>
                                  <a:rPr lang="en-GB" i="1" kern="100">
                                    <a:effectLst/>
                                    <a:latin typeface="Cambria Math" panose="02040503050406030204" pitchFamily="18" charset="0"/>
                                    <a:ea typeface="Yu Mincho" panose="02020400000000000000" pitchFamily="18" charset="-128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800" kern="100">
                  <a:effectLst/>
                  <a:latin typeface="Aptos" panose="020B000402020202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pPr marL="0" indent="0">
                  <a:buClr>
                    <a:srgbClr val="3E444C"/>
                  </a:buClr>
                  <a:buNone/>
                </a:pPr>
                <a:endParaRPr lang="en-GB" sz="1800" kern="100">
                  <a:effectLst/>
                  <a:latin typeface="Aptos" panose="020B0004020202020204" pitchFamily="34" charset="0"/>
                  <a:ea typeface="Yu Mincho" panose="02020400000000000000" pitchFamily="18" charset="-128"/>
                  <a:cs typeface="Times New Roman" panose="02020603050405020304" pitchFamily="18" charset="0"/>
                </a:endParaRPr>
              </a:p>
              <a:p>
                <a:r>
                  <a:rPr lang="en-GB" sz="1800" kern="100">
                    <a:effectLst/>
                    <a:latin typeface="Aptos" panose="020B000402020202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Resulting Constraints for viable route: </a:t>
                </a:r>
              </a:p>
              <a:p>
                <a:pPr marL="0" indent="0">
                  <a:buClr>
                    <a:srgbClr val="3E444C"/>
                  </a:buClr>
                  <a:buNone/>
                </a:pPr>
                <a:endParaRPr lang="de-DE">
                  <a:ea typeface="+mn-lt"/>
                  <a:cs typeface="+mn-lt"/>
                </a:endParaRPr>
              </a:p>
            </p:txBody>
          </p:sp>
        </mc:Choice>
        <mc:Fallback xmlns="">
          <p:sp>
            <p:nvSpPr>
              <p:cNvPr id="12" name="Inhaltsplatzhalter 11">
                <a:extLst>
                  <a:ext uri="{FF2B5EF4-FFF2-40B4-BE49-F238E27FC236}">
                    <a16:creationId xmlns:a16="http://schemas.microsoft.com/office/drawing/2014/main" id="{0BBE54F4-2BC1-D211-DB06-174FBE268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920614-DF33-D40B-38BF-7252C32B56E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754400" y="4876200"/>
            <a:ext cx="532800" cy="123111"/>
          </a:xfrm>
        </p:spPr>
        <p:txBody>
          <a:bodyPr/>
          <a:lstStyle/>
          <a:p>
            <a:r>
              <a:rPr lang="de-DE"/>
              <a:t>01/25/2022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977F06-7408-F16A-CEE3-E584247A33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en-US"/>
              <a:t>Name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6B10A8-C33C-E2F9-273F-1C33D91958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489000" y="4876200"/>
            <a:ext cx="223200" cy="123111"/>
          </a:xfrm>
        </p:spPr>
        <p:txBody>
          <a:bodyPr/>
          <a:lstStyle/>
          <a:p>
            <a:fld id="{9E82CC3C-1DC0-4FDA-9590-6CC506AB67F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6E4081B-7C61-4CCF-E5B5-0036255D12E9}"/>
              </a:ext>
            </a:extLst>
          </p:cNvPr>
          <p:cNvSpPr/>
          <p:nvPr/>
        </p:nvSpPr>
        <p:spPr>
          <a:xfrm>
            <a:off x="3378630" y="1176903"/>
            <a:ext cx="565689" cy="9773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1783374-C333-3DBB-B619-123CF03D63B1}"/>
                  </a:ext>
                </a:extLst>
              </p:cNvPr>
              <p:cNvSpPr txBox="1"/>
              <p:nvPr/>
            </p:nvSpPr>
            <p:spPr>
              <a:xfrm>
                <a:off x="3378630" y="2240519"/>
                <a:ext cx="565689" cy="2682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750"/>
                  </a:spcBef>
                  <a:buClr>
                    <a:schemeClr val="accent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en-GB" sz="1600"/>
                  <a:t> 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C1783374-C333-3DBB-B619-123CF03D6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630" y="2240519"/>
                <a:ext cx="565689" cy="268279"/>
              </a:xfrm>
              <a:prstGeom prst="rect">
                <a:avLst/>
              </a:prstGeom>
              <a:blipFill>
                <a:blip r:embed="rId4"/>
                <a:stretch>
                  <a:fillRect l="-64516" t="-145455" r="-55914" b="-234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4484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E65446B-8E10-2F8D-E7A3-3390963501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51F508F-825B-8093-BCA8-303A2EBE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600CAA7-2A5A-6507-F2BA-B45B2706D7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C2D045-672A-3CAF-A61C-F4C18DB3B1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udentische_Vorlage_International_16zu9.pptx" id="{4216EE7C-08BA-400D-A13F-C7F9220C01C1}" vid="{CCC92FBD-4CB8-4DA7-8AC0-87B0C0ADAC08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Studentische_Vorlage_International_16zu9</Template>
  <TotalTime>0</TotalTime>
  <Words>648</Words>
  <Application>Microsoft Office PowerPoint</Application>
  <PresentationFormat>Bildschirmpräsentation (16:9)</PresentationFormat>
  <Paragraphs>135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Cambria Math</vt:lpstr>
      <vt:lpstr>Courier New</vt:lpstr>
      <vt:lpstr>source-serif-pro</vt:lpstr>
      <vt:lpstr>Wingdings</vt:lpstr>
      <vt:lpstr>Uni_Stuttgart</vt:lpstr>
      <vt:lpstr>Looking at the Stars – Quantum Computing for Satellite Observation Planning </vt:lpstr>
      <vt:lpstr>Overview</vt:lpstr>
      <vt:lpstr>The  Problem</vt:lpstr>
      <vt:lpstr>Classical Solution</vt:lpstr>
      <vt:lpstr>Quantum Approach</vt:lpstr>
      <vt:lpstr>Quantum Annealing</vt:lpstr>
      <vt:lpstr>The first Quantum Annealing approach</vt:lpstr>
      <vt:lpstr>The first Quantum Annealing approach</vt:lpstr>
      <vt:lpstr>PowerPoint-Präsentation</vt:lpstr>
      <vt:lpstr>Our Results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Linus Köster</dc:creator>
  <cp:lastModifiedBy>Kaje Wein</cp:lastModifiedBy>
  <cp:revision>4</cp:revision>
  <dcterms:created xsi:type="dcterms:W3CDTF">2025-03-29T15:13:10Z</dcterms:created>
  <dcterms:modified xsi:type="dcterms:W3CDTF">2025-03-29T23:09:13Z</dcterms:modified>
</cp:coreProperties>
</file>