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8"/>
  </p:notesMasterIdLst>
  <p:sldIdLst>
    <p:sldId id="256" r:id="rId2"/>
    <p:sldId id="258" r:id="rId3"/>
    <p:sldId id="260" r:id="rId4"/>
    <p:sldId id="263" r:id="rId5"/>
    <p:sldId id="316" r:id="rId6"/>
    <p:sldId id="265" r:id="rId7"/>
    <p:sldId id="313" r:id="rId8"/>
    <p:sldId id="314" r:id="rId9"/>
    <p:sldId id="315" r:id="rId10"/>
    <p:sldId id="318" r:id="rId11"/>
    <p:sldId id="319" r:id="rId12"/>
    <p:sldId id="320" r:id="rId13"/>
    <p:sldId id="321" r:id="rId14"/>
    <p:sldId id="322" r:id="rId15"/>
    <p:sldId id="323" r:id="rId16"/>
    <p:sldId id="324" r:id="rId17"/>
  </p:sldIdLst>
  <p:sldSz cx="9144000" cy="5143500" type="screen16x9"/>
  <p:notesSz cx="6858000" cy="9144000"/>
  <p:embeddedFontLst>
    <p:embeddedFont>
      <p:font typeface="Barlow SemiBold" panose="00000700000000000000" pitchFamily="2" charset="0"/>
      <p:regular r:id="rId19"/>
      <p:bold r:id="rId20"/>
      <p:italic r:id="rId21"/>
      <p:boldItalic r:id="rId22"/>
    </p:embeddedFont>
    <p:embeddedFont>
      <p:font typeface="Commissioner" panose="020B0604020202020204" charset="0"/>
      <p:regular r:id="rId23"/>
      <p:bold r:id="rId24"/>
    </p:embeddedFont>
    <p:embeddedFont>
      <p:font typeface="Commissioner ExtraBold" panose="020B0604020202020204" charset="0"/>
      <p:bold r:id="rId25"/>
    </p:embeddedFont>
    <p:embeddedFont>
      <p:font typeface="Syne" panose="020B0604020202020204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547EB8C-BAC4-41C9-AAE7-335A855FA6B9}">
  <a:tblStyle styleId="{2547EB8C-BAC4-41C9-AAE7-335A855FA6B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8" d="100"/>
          <a:sy n="88" d="100"/>
        </p:scale>
        <p:origin x="1306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e710ee6ade_0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e710ee6ade_0_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51015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e710ee6ade_0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e710ee6ade_0_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2192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e710ee6ade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e710ee6ade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e710ee6ade_0_7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e710ee6ade_0_7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e710ee6ade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e710ee6ade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e710ee6ade_0_7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e710ee6ade_0_7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9785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e710ee6ade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e710ee6ade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e710ee6ade_0_7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e710ee6ade_0_7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4135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e710ee6ade_0_7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e710ee6ade_0_7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46530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e710ee6ade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e710ee6ade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6164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730625" y="4473225"/>
            <a:ext cx="4115987" cy="769394"/>
          </a:xfrm>
          <a:custGeom>
            <a:avLst/>
            <a:gdLst/>
            <a:ahLst/>
            <a:cxnLst/>
            <a:rect l="l" t="t" r="r" b="b"/>
            <a:pathLst>
              <a:path w="85129" h="15913" extrusionOk="0">
                <a:moveTo>
                  <a:pt x="81192" y="11976"/>
                </a:moveTo>
                <a:cubicBezTo>
                  <a:pt x="76022" y="6973"/>
                  <a:pt x="68016" y="4037"/>
                  <a:pt x="61511" y="7073"/>
                </a:cubicBezTo>
                <a:cubicBezTo>
                  <a:pt x="58643" y="8407"/>
                  <a:pt x="56207" y="10575"/>
                  <a:pt x="53005" y="11075"/>
                </a:cubicBezTo>
                <a:cubicBezTo>
                  <a:pt x="51437" y="11342"/>
                  <a:pt x="49803" y="11242"/>
                  <a:pt x="48202" y="10975"/>
                </a:cubicBezTo>
                <a:cubicBezTo>
                  <a:pt x="46434" y="10608"/>
                  <a:pt x="44666" y="10008"/>
                  <a:pt x="43031" y="9241"/>
                </a:cubicBezTo>
                <a:cubicBezTo>
                  <a:pt x="38795" y="7239"/>
                  <a:pt x="34992" y="4304"/>
                  <a:pt x="30689" y="2403"/>
                </a:cubicBezTo>
                <a:cubicBezTo>
                  <a:pt x="26353" y="568"/>
                  <a:pt x="21016" y="1"/>
                  <a:pt x="17180" y="2803"/>
                </a:cubicBezTo>
                <a:cubicBezTo>
                  <a:pt x="15745" y="3870"/>
                  <a:pt x="14611" y="5338"/>
                  <a:pt x="13143" y="6405"/>
                </a:cubicBezTo>
                <a:cubicBezTo>
                  <a:pt x="10942" y="8040"/>
                  <a:pt x="8140" y="8640"/>
                  <a:pt x="5671" y="9741"/>
                </a:cubicBezTo>
                <a:cubicBezTo>
                  <a:pt x="3336" y="10842"/>
                  <a:pt x="1335" y="13210"/>
                  <a:pt x="1" y="15912"/>
                </a:cubicBezTo>
                <a:lnTo>
                  <a:pt x="44032" y="15912"/>
                </a:lnTo>
                <a:lnTo>
                  <a:pt x="85128" y="15912"/>
                </a:lnTo>
                <a:cubicBezTo>
                  <a:pt x="83727" y="14678"/>
                  <a:pt x="82526" y="13244"/>
                  <a:pt x="81192" y="11976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965275" y="-156625"/>
            <a:ext cx="2453450" cy="1580500"/>
          </a:xfrm>
          <a:custGeom>
            <a:avLst/>
            <a:gdLst/>
            <a:ahLst/>
            <a:cxnLst/>
            <a:rect l="l" t="t" r="r" b="b"/>
            <a:pathLst>
              <a:path w="98138" h="63220" extrusionOk="0">
                <a:moveTo>
                  <a:pt x="2536" y="0"/>
                </a:moveTo>
                <a:cubicBezTo>
                  <a:pt x="768" y="2535"/>
                  <a:pt x="1" y="5704"/>
                  <a:pt x="535" y="8740"/>
                </a:cubicBezTo>
                <a:cubicBezTo>
                  <a:pt x="2036" y="17146"/>
                  <a:pt x="12410" y="20982"/>
                  <a:pt x="15879" y="28721"/>
                </a:cubicBezTo>
                <a:cubicBezTo>
                  <a:pt x="17914" y="33257"/>
                  <a:pt x="17280" y="38561"/>
                  <a:pt x="16513" y="43465"/>
                </a:cubicBezTo>
                <a:cubicBezTo>
                  <a:pt x="16079" y="46100"/>
                  <a:pt x="15612" y="48869"/>
                  <a:pt x="16446" y="51437"/>
                </a:cubicBezTo>
                <a:cubicBezTo>
                  <a:pt x="17046" y="53238"/>
                  <a:pt x="18181" y="54739"/>
                  <a:pt x="19448" y="56107"/>
                </a:cubicBezTo>
                <a:cubicBezTo>
                  <a:pt x="23932" y="60782"/>
                  <a:pt x="30436" y="63219"/>
                  <a:pt x="36910" y="63219"/>
                </a:cubicBezTo>
                <a:cubicBezTo>
                  <a:pt x="41754" y="63219"/>
                  <a:pt x="46583" y="61855"/>
                  <a:pt x="50537" y="59042"/>
                </a:cubicBezTo>
                <a:cubicBezTo>
                  <a:pt x="56375" y="54873"/>
                  <a:pt x="60044" y="48301"/>
                  <a:pt x="65548" y="43732"/>
                </a:cubicBezTo>
                <a:cubicBezTo>
                  <a:pt x="70526" y="39593"/>
                  <a:pt x="76988" y="37341"/>
                  <a:pt x="83454" y="37341"/>
                </a:cubicBezTo>
                <a:cubicBezTo>
                  <a:pt x="84180" y="37341"/>
                  <a:pt x="84905" y="37370"/>
                  <a:pt x="85629" y="37427"/>
                </a:cubicBezTo>
                <a:cubicBezTo>
                  <a:pt x="89591" y="37744"/>
                  <a:pt x="93614" y="38905"/>
                  <a:pt x="97525" y="38905"/>
                </a:cubicBezTo>
                <a:cubicBezTo>
                  <a:pt x="97730" y="38905"/>
                  <a:pt x="97934" y="38901"/>
                  <a:pt x="98138" y="38895"/>
                </a:cubicBezTo>
                <a:lnTo>
                  <a:pt x="981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836925" y="-539850"/>
            <a:ext cx="3075550" cy="1928900"/>
          </a:xfrm>
          <a:custGeom>
            <a:avLst/>
            <a:gdLst/>
            <a:ahLst/>
            <a:cxnLst/>
            <a:rect l="l" t="t" r="r" b="b"/>
            <a:pathLst>
              <a:path w="123022" h="77156" extrusionOk="0">
                <a:moveTo>
                  <a:pt x="5338" y="334"/>
                </a:moveTo>
                <a:cubicBezTo>
                  <a:pt x="0" y="9707"/>
                  <a:pt x="4504" y="20548"/>
                  <a:pt x="12242" y="26986"/>
                </a:cubicBezTo>
                <a:cubicBezTo>
                  <a:pt x="16345" y="30355"/>
                  <a:pt x="21582" y="31990"/>
                  <a:pt x="25519" y="35626"/>
                </a:cubicBezTo>
                <a:cubicBezTo>
                  <a:pt x="30622" y="40363"/>
                  <a:pt x="29121" y="47801"/>
                  <a:pt x="27754" y="53806"/>
                </a:cubicBezTo>
                <a:cubicBezTo>
                  <a:pt x="26586" y="58876"/>
                  <a:pt x="25585" y="64380"/>
                  <a:pt x="28521" y="69083"/>
                </a:cubicBezTo>
                <a:cubicBezTo>
                  <a:pt x="31089" y="73253"/>
                  <a:pt x="36526" y="75421"/>
                  <a:pt x="41130" y="76088"/>
                </a:cubicBezTo>
                <a:cubicBezTo>
                  <a:pt x="46600" y="76889"/>
                  <a:pt x="51537" y="74254"/>
                  <a:pt x="55907" y="71351"/>
                </a:cubicBezTo>
                <a:cubicBezTo>
                  <a:pt x="60977" y="67982"/>
                  <a:pt x="65614" y="63913"/>
                  <a:pt x="71451" y="61845"/>
                </a:cubicBezTo>
                <a:cubicBezTo>
                  <a:pt x="76121" y="60177"/>
                  <a:pt x="81225" y="60143"/>
                  <a:pt x="86095" y="60577"/>
                </a:cubicBezTo>
                <a:cubicBezTo>
                  <a:pt x="91466" y="61077"/>
                  <a:pt x="97103" y="62145"/>
                  <a:pt x="102007" y="64413"/>
                </a:cubicBezTo>
                <a:cubicBezTo>
                  <a:pt x="109412" y="67849"/>
                  <a:pt x="114315" y="75221"/>
                  <a:pt x="122488" y="77056"/>
                </a:cubicBezTo>
                <a:cubicBezTo>
                  <a:pt x="122855" y="77156"/>
                  <a:pt x="123022" y="76555"/>
                  <a:pt x="122655" y="76488"/>
                </a:cubicBezTo>
                <a:cubicBezTo>
                  <a:pt x="117184" y="75254"/>
                  <a:pt x="113014" y="71418"/>
                  <a:pt x="108745" y="68082"/>
                </a:cubicBezTo>
                <a:cubicBezTo>
                  <a:pt x="104342" y="64680"/>
                  <a:pt x="99772" y="62545"/>
                  <a:pt x="94334" y="61344"/>
                </a:cubicBezTo>
                <a:cubicBezTo>
                  <a:pt x="88497" y="60043"/>
                  <a:pt x="82393" y="59343"/>
                  <a:pt x="76422" y="60077"/>
                </a:cubicBezTo>
                <a:cubicBezTo>
                  <a:pt x="70751" y="60811"/>
                  <a:pt x="65947" y="63546"/>
                  <a:pt x="61378" y="66748"/>
                </a:cubicBezTo>
                <a:cubicBezTo>
                  <a:pt x="56441" y="70217"/>
                  <a:pt x="51571" y="74354"/>
                  <a:pt x="45466" y="75488"/>
                </a:cubicBezTo>
                <a:cubicBezTo>
                  <a:pt x="39295" y="76655"/>
                  <a:pt x="31423" y="73320"/>
                  <a:pt x="28421" y="67716"/>
                </a:cubicBezTo>
                <a:cubicBezTo>
                  <a:pt x="25252" y="61811"/>
                  <a:pt x="28621" y="54239"/>
                  <a:pt x="29521" y="48168"/>
                </a:cubicBezTo>
                <a:cubicBezTo>
                  <a:pt x="30189" y="43398"/>
                  <a:pt x="29388" y="38695"/>
                  <a:pt x="25919" y="35192"/>
                </a:cubicBezTo>
                <a:cubicBezTo>
                  <a:pt x="23717" y="32991"/>
                  <a:pt x="20749" y="31556"/>
                  <a:pt x="18047" y="30122"/>
                </a:cubicBezTo>
                <a:cubicBezTo>
                  <a:pt x="14778" y="28321"/>
                  <a:pt x="11842" y="26152"/>
                  <a:pt x="9340" y="23384"/>
                </a:cubicBezTo>
                <a:cubicBezTo>
                  <a:pt x="3736" y="17313"/>
                  <a:pt x="1602" y="8106"/>
                  <a:pt x="5871" y="701"/>
                </a:cubicBezTo>
                <a:cubicBezTo>
                  <a:pt x="6071" y="301"/>
                  <a:pt x="5538" y="0"/>
                  <a:pt x="5338" y="3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3995726">
            <a:off x="-130622" y="3655115"/>
            <a:ext cx="2199510" cy="1987525"/>
          </a:xfrm>
          <a:custGeom>
            <a:avLst/>
            <a:gdLst/>
            <a:ahLst/>
            <a:cxnLst/>
            <a:rect l="l" t="t" r="r" b="b"/>
            <a:pathLst>
              <a:path w="69217" h="62546" extrusionOk="0">
                <a:moveTo>
                  <a:pt x="68549" y="368"/>
                </a:moveTo>
                <a:cubicBezTo>
                  <a:pt x="68015" y="5004"/>
                  <a:pt x="65680" y="9007"/>
                  <a:pt x="62211" y="12043"/>
                </a:cubicBezTo>
                <a:cubicBezTo>
                  <a:pt x="58542" y="15312"/>
                  <a:pt x="54005" y="16446"/>
                  <a:pt x="49202" y="16313"/>
                </a:cubicBezTo>
                <a:cubicBezTo>
                  <a:pt x="44932" y="16179"/>
                  <a:pt x="41163" y="16413"/>
                  <a:pt x="38327" y="19948"/>
                </a:cubicBezTo>
                <a:cubicBezTo>
                  <a:pt x="35592" y="23284"/>
                  <a:pt x="35559" y="27821"/>
                  <a:pt x="35259" y="31857"/>
                </a:cubicBezTo>
                <a:cubicBezTo>
                  <a:pt x="34825" y="37328"/>
                  <a:pt x="32824" y="41564"/>
                  <a:pt x="27553" y="43766"/>
                </a:cubicBezTo>
                <a:cubicBezTo>
                  <a:pt x="23550" y="45433"/>
                  <a:pt x="19080" y="45433"/>
                  <a:pt x="14844" y="45667"/>
                </a:cubicBezTo>
                <a:cubicBezTo>
                  <a:pt x="11141" y="45867"/>
                  <a:pt x="7305" y="46501"/>
                  <a:pt x="4470" y="49136"/>
                </a:cubicBezTo>
                <a:cubicBezTo>
                  <a:pt x="1201" y="52172"/>
                  <a:pt x="467" y="57942"/>
                  <a:pt x="33" y="62145"/>
                </a:cubicBezTo>
                <a:cubicBezTo>
                  <a:pt x="0" y="62546"/>
                  <a:pt x="634" y="62546"/>
                  <a:pt x="667" y="62145"/>
                </a:cubicBezTo>
                <a:cubicBezTo>
                  <a:pt x="1234" y="56541"/>
                  <a:pt x="2469" y="49803"/>
                  <a:pt x="8239" y="47468"/>
                </a:cubicBezTo>
                <a:cubicBezTo>
                  <a:pt x="12342" y="45800"/>
                  <a:pt x="17079" y="46367"/>
                  <a:pt x="21382" y="45867"/>
                </a:cubicBezTo>
                <a:cubicBezTo>
                  <a:pt x="24751" y="45500"/>
                  <a:pt x="28520" y="44633"/>
                  <a:pt x="31222" y="42398"/>
                </a:cubicBezTo>
                <a:cubicBezTo>
                  <a:pt x="34525" y="39696"/>
                  <a:pt x="35492" y="35993"/>
                  <a:pt x="35859" y="31857"/>
                </a:cubicBezTo>
                <a:cubicBezTo>
                  <a:pt x="36326" y="26720"/>
                  <a:pt x="36493" y="21016"/>
                  <a:pt x="41396" y="17980"/>
                </a:cubicBezTo>
                <a:cubicBezTo>
                  <a:pt x="43698" y="16613"/>
                  <a:pt x="46667" y="16813"/>
                  <a:pt x="49202" y="16880"/>
                </a:cubicBezTo>
                <a:cubicBezTo>
                  <a:pt x="51337" y="16946"/>
                  <a:pt x="53372" y="16846"/>
                  <a:pt x="55440" y="16313"/>
                </a:cubicBezTo>
                <a:cubicBezTo>
                  <a:pt x="62745" y="14478"/>
                  <a:pt x="68349" y="7706"/>
                  <a:pt x="69183" y="334"/>
                </a:cubicBezTo>
                <a:cubicBezTo>
                  <a:pt x="69216" y="1"/>
                  <a:pt x="68582" y="1"/>
                  <a:pt x="68549" y="36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644234">
            <a:off x="6088289" y="3622766"/>
            <a:ext cx="3520410" cy="1799358"/>
          </a:xfrm>
          <a:custGeom>
            <a:avLst/>
            <a:gdLst/>
            <a:ahLst/>
            <a:cxnLst/>
            <a:rect l="l" t="t" r="r" b="b"/>
            <a:pathLst>
              <a:path w="48102" h="24585" extrusionOk="0">
                <a:moveTo>
                  <a:pt x="46834" y="4870"/>
                </a:moveTo>
                <a:cubicBezTo>
                  <a:pt x="45533" y="1835"/>
                  <a:pt x="41997" y="0"/>
                  <a:pt x="38762" y="601"/>
                </a:cubicBezTo>
                <a:cubicBezTo>
                  <a:pt x="35626" y="1168"/>
                  <a:pt x="33358" y="3536"/>
                  <a:pt x="31023" y="5838"/>
                </a:cubicBezTo>
                <a:cubicBezTo>
                  <a:pt x="29121" y="7706"/>
                  <a:pt x="27153" y="9540"/>
                  <a:pt x="24652" y="10308"/>
                </a:cubicBezTo>
                <a:cubicBezTo>
                  <a:pt x="19314" y="11875"/>
                  <a:pt x="13544" y="7939"/>
                  <a:pt x="8173" y="9273"/>
                </a:cubicBezTo>
                <a:cubicBezTo>
                  <a:pt x="4671" y="10141"/>
                  <a:pt x="2202" y="13043"/>
                  <a:pt x="968" y="16512"/>
                </a:cubicBezTo>
                <a:cubicBezTo>
                  <a:pt x="368" y="18146"/>
                  <a:pt x="34" y="19881"/>
                  <a:pt x="1" y="21582"/>
                </a:cubicBezTo>
                <a:cubicBezTo>
                  <a:pt x="1" y="22583"/>
                  <a:pt x="34" y="23584"/>
                  <a:pt x="268" y="24584"/>
                </a:cubicBezTo>
                <a:lnTo>
                  <a:pt x="7439" y="24584"/>
                </a:lnTo>
                <a:lnTo>
                  <a:pt x="37194" y="24584"/>
                </a:lnTo>
                <a:cubicBezTo>
                  <a:pt x="37928" y="23384"/>
                  <a:pt x="38795" y="22216"/>
                  <a:pt x="39696" y="21149"/>
                </a:cubicBezTo>
                <a:cubicBezTo>
                  <a:pt x="41764" y="18747"/>
                  <a:pt x="44032" y="16545"/>
                  <a:pt x="45667" y="13843"/>
                </a:cubicBezTo>
                <a:cubicBezTo>
                  <a:pt x="47268" y="11175"/>
                  <a:pt x="48102" y="7772"/>
                  <a:pt x="46834" y="487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798250" y="-738525"/>
            <a:ext cx="3075543" cy="2222829"/>
          </a:xfrm>
          <a:custGeom>
            <a:avLst/>
            <a:gdLst/>
            <a:ahLst/>
            <a:cxnLst/>
            <a:rect l="l" t="t" r="r" b="b"/>
            <a:pathLst>
              <a:path w="37294" h="26954" extrusionOk="0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430479">
            <a:off x="48915" y="-222860"/>
            <a:ext cx="2155859" cy="1948081"/>
          </a:xfrm>
          <a:custGeom>
            <a:avLst/>
            <a:gdLst/>
            <a:ahLst/>
            <a:cxnLst/>
            <a:rect l="l" t="t" r="r" b="b"/>
            <a:pathLst>
              <a:path w="69217" h="62546" extrusionOk="0">
                <a:moveTo>
                  <a:pt x="68549" y="368"/>
                </a:moveTo>
                <a:cubicBezTo>
                  <a:pt x="68015" y="5004"/>
                  <a:pt x="65680" y="9007"/>
                  <a:pt x="62211" y="12043"/>
                </a:cubicBezTo>
                <a:cubicBezTo>
                  <a:pt x="58542" y="15312"/>
                  <a:pt x="54005" y="16446"/>
                  <a:pt x="49202" y="16313"/>
                </a:cubicBezTo>
                <a:cubicBezTo>
                  <a:pt x="44932" y="16179"/>
                  <a:pt x="41163" y="16413"/>
                  <a:pt x="38327" y="19948"/>
                </a:cubicBezTo>
                <a:cubicBezTo>
                  <a:pt x="35592" y="23284"/>
                  <a:pt x="35559" y="27821"/>
                  <a:pt x="35259" y="31857"/>
                </a:cubicBezTo>
                <a:cubicBezTo>
                  <a:pt x="34825" y="37328"/>
                  <a:pt x="32824" y="41564"/>
                  <a:pt x="27553" y="43766"/>
                </a:cubicBezTo>
                <a:cubicBezTo>
                  <a:pt x="23550" y="45433"/>
                  <a:pt x="19080" y="45433"/>
                  <a:pt x="14844" y="45667"/>
                </a:cubicBezTo>
                <a:cubicBezTo>
                  <a:pt x="11141" y="45867"/>
                  <a:pt x="7305" y="46501"/>
                  <a:pt x="4470" y="49136"/>
                </a:cubicBezTo>
                <a:cubicBezTo>
                  <a:pt x="1201" y="52172"/>
                  <a:pt x="467" y="57942"/>
                  <a:pt x="33" y="62145"/>
                </a:cubicBezTo>
                <a:cubicBezTo>
                  <a:pt x="0" y="62546"/>
                  <a:pt x="634" y="62546"/>
                  <a:pt x="667" y="62145"/>
                </a:cubicBezTo>
                <a:cubicBezTo>
                  <a:pt x="1234" y="56541"/>
                  <a:pt x="2469" y="49803"/>
                  <a:pt x="8239" y="47468"/>
                </a:cubicBezTo>
                <a:cubicBezTo>
                  <a:pt x="12342" y="45800"/>
                  <a:pt x="17079" y="46367"/>
                  <a:pt x="21382" y="45867"/>
                </a:cubicBezTo>
                <a:cubicBezTo>
                  <a:pt x="24751" y="45500"/>
                  <a:pt x="28520" y="44633"/>
                  <a:pt x="31222" y="42398"/>
                </a:cubicBezTo>
                <a:cubicBezTo>
                  <a:pt x="34525" y="39696"/>
                  <a:pt x="35492" y="35993"/>
                  <a:pt x="35859" y="31857"/>
                </a:cubicBezTo>
                <a:cubicBezTo>
                  <a:pt x="36326" y="26720"/>
                  <a:pt x="36493" y="21016"/>
                  <a:pt x="41396" y="17980"/>
                </a:cubicBezTo>
                <a:cubicBezTo>
                  <a:pt x="43698" y="16613"/>
                  <a:pt x="46667" y="16813"/>
                  <a:pt x="49202" y="16880"/>
                </a:cubicBezTo>
                <a:cubicBezTo>
                  <a:pt x="51337" y="16946"/>
                  <a:pt x="53372" y="16846"/>
                  <a:pt x="55440" y="16313"/>
                </a:cubicBezTo>
                <a:cubicBezTo>
                  <a:pt x="62745" y="14478"/>
                  <a:pt x="68349" y="7706"/>
                  <a:pt x="69183" y="334"/>
                </a:cubicBezTo>
                <a:cubicBezTo>
                  <a:pt x="69216" y="1"/>
                  <a:pt x="68582" y="1"/>
                  <a:pt x="68549" y="3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7098900" y="3115900"/>
            <a:ext cx="2290125" cy="2206451"/>
          </a:xfrm>
          <a:custGeom>
            <a:avLst/>
            <a:gdLst/>
            <a:ahLst/>
            <a:cxnLst/>
            <a:rect l="l" t="t" r="r" b="b"/>
            <a:pathLst>
              <a:path w="76689" h="73887" extrusionOk="0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597000" y="1369050"/>
            <a:ext cx="5115900" cy="191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missioner"/>
              <a:buNone/>
              <a:defRPr sz="50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762900" y="3607600"/>
            <a:ext cx="3563100" cy="2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7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3"/>
          <p:cNvSpPr/>
          <p:nvPr/>
        </p:nvSpPr>
        <p:spPr>
          <a:xfrm>
            <a:off x="6430655" y="1855978"/>
            <a:ext cx="6884659" cy="4975843"/>
          </a:xfrm>
          <a:custGeom>
            <a:avLst/>
            <a:gdLst/>
            <a:ahLst/>
            <a:cxnLst/>
            <a:rect l="l" t="t" r="r" b="b"/>
            <a:pathLst>
              <a:path w="37294" h="26954" extrusionOk="0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3"/>
          <p:cNvSpPr/>
          <p:nvPr/>
        </p:nvSpPr>
        <p:spPr>
          <a:xfrm>
            <a:off x="-362825" y="-320375"/>
            <a:ext cx="5841347" cy="2519468"/>
          </a:xfrm>
          <a:custGeom>
            <a:avLst/>
            <a:gdLst/>
            <a:ahLst/>
            <a:cxnLst/>
            <a:rect l="l" t="t" r="r" b="b"/>
            <a:pathLst>
              <a:path w="66515" h="28689" extrusionOk="0">
                <a:moveTo>
                  <a:pt x="58376" y="1202"/>
                </a:moveTo>
                <a:lnTo>
                  <a:pt x="1" y="1202"/>
                </a:lnTo>
                <a:lnTo>
                  <a:pt x="1" y="28688"/>
                </a:lnTo>
                <a:cubicBezTo>
                  <a:pt x="835" y="23684"/>
                  <a:pt x="167" y="18214"/>
                  <a:pt x="1669" y="13244"/>
                </a:cubicBezTo>
                <a:cubicBezTo>
                  <a:pt x="2636" y="10141"/>
                  <a:pt x="4471" y="7306"/>
                  <a:pt x="6972" y="5171"/>
                </a:cubicBezTo>
                <a:cubicBezTo>
                  <a:pt x="8207" y="4070"/>
                  <a:pt x="9674" y="3170"/>
                  <a:pt x="11242" y="2536"/>
                </a:cubicBezTo>
                <a:cubicBezTo>
                  <a:pt x="17513" y="1"/>
                  <a:pt x="24752" y="2503"/>
                  <a:pt x="30522" y="6072"/>
                </a:cubicBezTo>
                <a:cubicBezTo>
                  <a:pt x="33091" y="7640"/>
                  <a:pt x="35760" y="9474"/>
                  <a:pt x="38695" y="9241"/>
                </a:cubicBezTo>
                <a:cubicBezTo>
                  <a:pt x="42464" y="8974"/>
                  <a:pt x="45867" y="5371"/>
                  <a:pt x="49369" y="6706"/>
                </a:cubicBezTo>
                <a:cubicBezTo>
                  <a:pt x="51371" y="7473"/>
                  <a:pt x="52505" y="9541"/>
                  <a:pt x="53539" y="11409"/>
                </a:cubicBezTo>
                <a:cubicBezTo>
                  <a:pt x="53539" y="11409"/>
                  <a:pt x="53539" y="11476"/>
                  <a:pt x="53606" y="11476"/>
                </a:cubicBezTo>
                <a:cubicBezTo>
                  <a:pt x="54640" y="13344"/>
                  <a:pt x="56141" y="15345"/>
                  <a:pt x="58242" y="15545"/>
                </a:cubicBezTo>
                <a:cubicBezTo>
                  <a:pt x="60844" y="15812"/>
                  <a:pt x="62846" y="13244"/>
                  <a:pt x="63746" y="10842"/>
                </a:cubicBezTo>
                <a:cubicBezTo>
                  <a:pt x="64947" y="7806"/>
                  <a:pt x="65347" y="4237"/>
                  <a:pt x="66515" y="1235"/>
                </a:cubicBezTo>
                <a:lnTo>
                  <a:pt x="58376" y="123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3"/>
          <p:cNvSpPr/>
          <p:nvPr/>
        </p:nvSpPr>
        <p:spPr>
          <a:xfrm>
            <a:off x="6705700" y="2199100"/>
            <a:ext cx="3543224" cy="3413764"/>
          </a:xfrm>
          <a:custGeom>
            <a:avLst/>
            <a:gdLst/>
            <a:ahLst/>
            <a:cxnLst/>
            <a:rect l="l" t="t" r="r" b="b"/>
            <a:pathLst>
              <a:path w="76689" h="73887" extrusionOk="0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7_1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/>
          <p:nvPr/>
        </p:nvSpPr>
        <p:spPr>
          <a:xfrm>
            <a:off x="-2872720" y="3172028"/>
            <a:ext cx="6884659" cy="4975843"/>
          </a:xfrm>
          <a:custGeom>
            <a:avLst/>
            <a:gdLst/>
            <a:ahLst/>
            <a:cxnLst/>
            <a:rect l="l" t="t" r="r" b="b"/>
            <a:pathLst>
              <a:path w="37294" h="26954" extrusionOk="0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4"/>
          <p:cNvSpPr/>
          <p:nvPr/>
        </p:nvSpPr>
        <p:spPr>
          <a:xfrm flipH="1">
            <a:off x="4764725" y="-224775"/>
            <a:ext cx="5841347" cy="2519468"/>
          </a:xfrm>
          <a:custGeom>
            <a:avLst/>
            <a:gdLst/>
            <a:ahLst/>
            <a:cxnLst/>
            <a:rect l="l" t="t" r="r" b="b"/>
            <a:pathLst>
              <a:path w="66515" h="28689" extrusionOk="0">
                <a:moveTo>
                  <a:pt x="58376" y="1202"/>
                </a:moveTo>
                <a:lnTo>
                  <a:pt x="1" y="1202"/>
                </a:lnTo>
                <a:lnTo>
                  <a:pt x="1" y="28688"/>
                </a:lnTo>
                <a:cubicBezTo>
                  <a:pt x="835" y="23684"/>
                  <a:pt x="167" y="18214"/>
                  <a:pt x="1669" y="13244"/>
                </a:cubicBezTo>
                <a:cubicBezTo>
                  <a:pt x="2636" y="10141"/>
                  <a:pt x="4471" y="7306"/>
                  <a:pt x="6972" y="5171"/>
                </a:cubicBezTo>
                <a:cubicBezTo>
                  <a:pt x="8207" y="4070"/>
                  <a:pt x="9674" y="3170"/>
                  <a:pt x="11242" y="2536"/>
                </a:cubicBezTo>
                <a:cubicBezTo>
                  <a:pt x="17513" y="1"/>
                  <a:pt x="24752" y="2503"/>
                  <a:pt x="30522" y="6072"/>
                </a:cubicBezTo>
                <a:cubicBezTo>
                  <a:pt x="33091" y="7640"/>
                  <a:pt x="35760" y="9474"/>
                  <a:pt x="38695" y="9241"/>
                </a:cubicBezTo>
                <a:cubicBezTo>
                  <a:pt x="42464" y="8974"/>
                  <a:pt x="45867" y="5371"/>
                  <a:pt x="49369" y="6706"/>
                </a:cubicBezTo>
                <a:cubicBezTo>
                  <a:pt x="51371" y="7473"/>
                  <a:pt x="52505" y="9541"/>
                  <a:pt x="53539" y="11409"/>
                </a:cubicBezTo>
                <a:cubicBezTo>
                  <a:pt x="53539" y="11409"/>
                  <a:pt x="53539" y="11476"/>
                  <a:pt x="53606" y="11476"/>
                </a:cubicBezTo>
                <a:cubicBezTo>
                  <a:pt x="54640" y="13344"/>
                  <a:pt x="56141" y="15345"/>
                  <a:pt x="58242" y="15545"/>
                </a:cubicBezTo>
                <a:cubicBezTo>
                  <a:pt x="60844" y="15812"/>
                  <a:pt x="62846" y="13244"/>
                  <a:pt x="63746" y="10842"/>
                </a:cubicBezTo>
                <a:cubicBezTo>
                  <a:pt x="64947" y="7806"/>
                  <a:pt x="65347" y="4237"/>
                  <a:pt x="66515" y="1235"/>
                </a:cubicBezTo>
                <a:lnTo>
                  <a:pt x="58376" y="123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4"/>
          <p:cNvSpPr/>
          <p:nvPr/>
        </p:nvSpPr>
        <p:spPr>
          <a:xfrm rot="4500029">
            <a:off x="93659" y="2718207"/>
            <a:ext cx="3543161" cy="3413704"/>
          </a:xfrm>
          <a:custGeom>
            <a:avLst/>
            <a:gdLst/>
            <a:ahLst/>
            <a:cxnLst/>
            <a:rect l="l" t="t" r="r" b="b"/>
            <a:pathLst>
              <a:path w="76689" h="73887" extrusionOk="0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 flipH="1">
            <a:off x="-2339200" y="-202835"/>
            <a:ext cx="3678948" cy="2369960"/>
          </a:xfrm>
          <a:custGeom>
            <a:avLst/>
            <a:gdLst/>
            <a:ahLst/>
            <a:cxnLst/>
            <a:rect l="l" t="t" r="r" b="b"/>
            <a:pathLst>
              <a:path w="98138" h="63220" extrusionOk="0">
                <a:moveTo>
                  <a:pt x="2536" y="0"/>
                </a:moveTo>
                <a:cubicBezTo>
                  <a:pt x="768" y="2535"/>
                  <a:pt x="1" y="5704"/>
                  <a:pt x="535" y="8740"/>
                </a:cubicBezTo>
                <a:cubicBezTo>
                  <a:pt x="2036" y="17146"/>
                  <a:pt x="12410" y="20982"/>
                  <a:pt x="15879" y="28721"/>
                </a:cubicBezTo>
                <a:cubicBezTo>
                  <a:pt x="17914" y="33257"/>
                  <a:pt x="17280" y="38561"/>
                  <a:pt x="16513" y="43465"/>
                </a:cubicBezTo>
                <a:cubicBezTo>
                  <a:pt x="16079" y="46100"/>
                  <a:pt x="15612" y="48869"/>
                  <a:pt x="16446" y="51437"/>
                </a:cubicBezTo>
                <a:cubicBezTo>
                  <a:pt x="17046" y="53238"/>
                  <a:pt x="18181" y="54739"/>
                  <a:pt x="19448" y="56107"/>
                </a:cubicBezTo>
                <a:cubicBezTo>
                  <a:pt x="23932" y="60782"/>
                  <a:pt x="30436" y="63219"/>
                  <a:pt x="36910" y="63219"/>
                </a:cubicBezTo>
                <a:cubicBezTo>
                  <a:pt x="41754" y="63219"/>
                  <a:pt x="46583" y="61855"/>
                  <a:pt x="50537" y="59042"/>
                </a:cubicBezTo>
                <a:cubicBezTo>
                  <a:pt x="56375" y="54873"/>
                  <a:pt x="60044" y="48301"/>
                  <a:pt x="65548" y="43732"/>
                </a:cubicBezTo>
                <a:cubicBezTo>
                  <a:pt x="70526" y="39593"/>
                  <a:pt x="76988" y="37341"/>
                  <a:pt x="83454" y="37341"/>
                </a:cubicBezTo>
                <a:cubicBezTo>
                  <a:pt x="84180" y="37341"/>
                  <a:pt x="84905" y="37370"/>
                  <a:pt x="85629" y="37427"/>
                </a:cubicBezTo>
                <a:cubicBezTo>
                  <a:pt x="89591" y="37744"/>
                  <a:pt x="93614" y="38905"/>
                  <a:pt x="97525" y="38905"/>
                </a:cubicBezTo>
                <a:cubicBezTo>
                  <a:pt x="97730" y="38905"/>
                  <a:pt x="97934" y="38901"/>
                  <a:pt x="98138" y="38895"/>
                </a:cubicBezTo>
                <a:lnTo>
                  <a:pt x="9813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7277150" y="2601950"/>
            <a:ext cx="2933467" cy="2884739"/>
          </a:xfrm>
          <a:custGeom>
            <a:avLst/>
            <a:gdLst/>
            <a:ahLst/>
            <a:cxnLst/>
            <a:rect l="l" t="t" r="r" b="b"/>
            <a:pathLst>
              <a:path w="28054" h="27588" extrusionOk="0">
                <a:moveTo>
                  <a:pt x="20915" y="1969"/>
                </a:moveTo>
                <a:cubicBezTo>
                  <a:pt x="20548" y="1635"/>
                  <a:pt x="20114" y="1302"/>
                  <a:pt x="19647" y="1035"/>
                </a:cubicBezTo>
                <a:cubicBezTo>
                  <a:pt x="17779" y="1"/>
                  <a:pt x="15244" y="168"/>
                  <a:pt x="13576" y="1535"/>
                </a:cubicBezTo>
                <a:cubicBezTo>
                  <a:pt x="11608" y="3070"/>
                  <a:pt x="10608" y="5805"/>
                  <a:pt x="9707" y="8040"/>
                </a:cubicBezTo>
                <a:cubicBezTo>
                  <a:pt x="9640" y="8173"/>
                  <a:pt x="9607" y="8240"/>
                  <a:pt x="9574" y="8374"/>
                </a:cubicBezTo>
                <a:cubicBezTo>
                  <a:pt x="8573" y="10809"/>
                  <a:pt x="7305" y="12043"/>
                  <a:pt x="4970" y="13411"/>
                </a:cubicBezTo>
                <a:cubicBezTo>
                  <a:pt x="4136" y="13911"/>
                  <a:pt x="3236" y="14411"/>
                  <a:pt x="2569" y="15145"/>
                </a:cubicBezTo>
                <a:cubicBezTo>
                  <a:pt x="0" y="17714"/>
                  <a:pt x="934" y="22417"/>
                  <a:pt x="3769" y="24685"/>
                </a:cubicBezTo>
                <a:cubicBezTo>
                  <a:pt x="7439" y="27587"/>
                  <a:pt x="12876" y="26853"/>
                  <a:pt x="17179" y="25019"/>
                </a:cubicBezTo>
                <a:cubicBezTo>
                  <a:pt x="17980" y="24685"/>
                  <a:pt x="18747" y="24318"/>
                  <a:pt x="19481" y="23885"/>
                </a:cubicBezTo>
                <a:cubicBezTo>
                  <a:pt x="21182" y="22917"/>
                  <a:pt x="22783" y="21750"/>
                  <a:pt x="23984" y="20215"/>
                </a:cubicBezTo>
                <a:cubicBezTo>
                  <a:pt x="28053" y="14978"/>
                  <a:pt x="25652" y="6072"/>
                  <a:pt x="20915" y="19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7158125" y="-793875"/>
            <a:ext cx="3075550" cy="1928900"/>
          </a:xfrm>
          <a:custGeom>
            <a:avLst/>
            <a:gdLst/>
            <a:ahLst/>
            <a:cxnLst/>
            <a:rect l="l" t="t" r="r" b="b"/>
            <a:pathLst>
              <a:path w="123022" h="77156" extrusionOk="0">
                <a:moveTo>
                  <a:pt x="5338" y="334"/>
                </a:moveTo>
                <a:cubicBezTo>
                  <a:pt x="0" y="9707"/>
                  <a:pt x="4504" y="20548"/>
                  <a:pt x="12242" y="26986"/>
                </a:cubicBezTo>
                <a:cubicBezTo>
                  <a:pt x="16345" y="30355"/>
                  <a:pt x="21582" y="31990"/>
                  <a:pt x="25519" y="35626"/>
                </a:cubicBezTo>
                <a:cubicBezTo>
                  <a:pt x="30622" y="40363"/>
                  <a:pt x="29121" y="47801"/>
                  <a:pt x="27754" y="53806"/>
                </a:cubicBezTo>
                <a:cubicBezTo>
                  <a:pt x="26586" y="58876"/>
                  <a:pt x="25585" y="64380"/>
                  <a:pt x="28521" y="69083"/>
                </a:cubicBezTo>
                <a:cubicBezTo>
                  <a:pt x="31089" y="73253"/>
                  <a:pt x="36526" y="75421"/>
                  <a:pt x="41130" y="76088"/>
                </a:cubicBezTo>
                <a:cubicBezTo>
                  <a:pt x="46600" y="76889"/>
                  <a:pt x="51537" y="74254"/>
                  <a:pt x="55907" y="71351"/>
                </a:cubicBezTo>
                <a:cubicBezTo>
                  <a:pt x="60977" y="67982"/>
                  <a:pt x="65614" y="63913"/>
                  <a:pt x="71451" y="61845"/>
                </a:cubicBezTo>
                <a:cubicBezTo>
                  <a:pt x="76121" y="60177"/>
                  <a:pt x="81225" y="60143"/>
                  <a:pt x="86095" y="60577"/>
                </a:cubicBezTo>
                <a:cubicBezTo>
                  <a:pt x="91466" y="61077"/>
                  <a:pt x="97103" y="62145"/>
                  <a:pt x="102007" y="64413"/>
                </a:cubicBezTo>
                <a:cubicBezTo>
                  <a:pt x="109412" y="67849"/>
                  <a:pt x="114315" y="75221"/>
                  <a:pt x="122488" y="77056"/>
                </a:cubicBezTo>
                <a:cubicBezTo>
                  <a:pt x="122855" y="77156"/>
                  <a:pt x="123022" y="76555"/>
                  <a:pt x="122655" y="76488"/>
                </a:cubicBezTo>
                <a:cubicBezTo>
                  <a:pt x="117184" y="75254"/>
                  <a:pt x="113014" y="71418"/>
                  <a:pt x="108745" y="68082"/>
                </a:cubicBezTo>
                <a:cubicBezTo>
                  <a:pt x="104342" y="64680"/>
                  <a:pt x="99772" y="62545"/>
                  <a:pt x="94334" y="61344"/>
                </a:cubicBezTo>
                <a:cubicBezTo>
                  <a:pt x="88497" y="60043"/>
                  <a:pt x="82393" y="59343"/>
                  <a:pt x="76422" y="60077"/>
                </a:cubicBezTo>
                <a:cubicBezTo>
                  <a:pt x="70751" y="60811"/>
                  <a:pt x="65947" y="63546"/>
                  <a:pt x="61378" y="66748"/>
                </a:cubicBezTo>
                <a:cubicBezTo>
                  <a:pt x="56441" y="70217"/>
                  <a:pt x="51571" y="74354"/>
                  <a:pt x="45466" y="75488"/>
                </a:cubicBezTo>
                <a:cubicBezTo>
                  <a:pt x="39295" y="76655"/>
                  <a:pt x="31423" y="73320"/>
                  <a:pt x="28421" y="67716"/>
                </a:cubicBezTo>
                <a:cubicBezTo>
                  <a:pt x="25252" y="61811"/>
                  <a:pt x="28621" y="54239"/>
                  <a:pt x="29521" y="48168"/>
                </a:cubicBezTo>
                <a:cubicBezTo>
                  <a:pt x="30189" y="43398"/>
                  <a:pt x="29388" y="38695"/>
                  <a:pt x="25919" y="35192"/>
                </a:cubicBezTo>
                <a:cubicBezTo>
                  <a:pt x="23717" y="32991"/>
                  <a:pt x="20749" y="31556"/>
                  <a:pt x="18047" y="30122"/>
                </a:cubicBezTo>
                <a:cubicBezTo>
                  <a:pt x="14778" y="28321"/>
                  <a:pt x="11842" y="26152"/>
                  <a:pt x="9340" y="23384"/>
                </a:cubicBezTo>
                <a:cubicBezTo>
                  <a:pt x="3736" y="17313"/>
                  <a:pt x="1602" y="8106"/>
                  <a:pt x="5871" y="701"/>
                </a:cubicBezTo>
                <a:cubicBezTo>
                  <a:pt x="6071" y="301"/>
                  <a:pt x="5538" y="0"/>
                  <a:pt x="5338" y="3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1020206" y="1932275"/>
            <a:ext cx="5107800" cy="131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6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1018406" y="3408100"/>
            <a:ext cx="5111400" cy="2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2" hasCustomPrompt="1"/>
          </p:nvPr>
        </p:nvSpPr>
        <p:spPr>
          <a:xfrm>
            <a:off x="6004594" y="1530150"/>
            <a:ext cx="2121000" cy="1963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-1276825" y="-338425"/>
            <a:ext cx="3566904" cy="891281"/>
          </a:xfrm>
          <a:custGeom>
            <a:avLst/>
            <a:gdLst/>
            <a:ahLst/>
            <a:cxnLst/>
            <a:rect l="l" t="t" r="r" b="b"/>
            <a:pathLst>
              <a:path w="62079" h="15512" extrusionOk="0">
                <a:moveTo>
                  <a:pt x="34" y="1"/>
                </a:moveTo>
                <a:cubicBezTo>
                  <a:pt x="1" y="2502"/>
                  <a:pt x="201" y="4971"/>
                  <a:pt x="1202" y="7206"/>
                </a:cubicBezTo>
                <a:cubicBezTo>
                  <a:pt x="2669" y="10541"/>
                  <a:pt x="5772" y="13043"/>
                  <a:pt x="9241" y="14211"/>
                </a:cubicBezTo>
                <a:cubicBezTo>
                  <a:pt x="9608" y="14344"/>
                  <a:pt x="10008" y="14478"/>
                  <a:pt x="10408" y="14544"/>
                </a:cubicBezTo>
                <a:cubicBezTo>
                  <a:pt x="14378" y="15512"/>
                  <a:pt x="18581" y="14945"/>
                  <a:pt x="22384" y="13477"/>
                </a:cubicBezTo>
                <a:cubicBezTo>
                  <a:pt x="23084" y="13177"/>
                  <a:pt x="23851" y="12876"/>
                  <a:pt x="24552" y="12543"/>
                </a:cubicBezTo>
                <a:cubicBezTo>
                  <a:pt x="27187" y="11342"/>
                  <a:pt x="29722" y="9974"/>
                  <a:pt x="32524" y="9341"/>
                </a:cubicBezTo>
                <a:cubicBezTo>
                  <a:pt x="35927" y="8540"/>
                  <a:pt x="39462" y="8974"/>
                  <a:pt x="42965" y="9207"/>
                </a:cubicBezTo>
                <a:cubicBezTo>
                  <a:pt x="46034" y="9474"/>
                  <a:pt x="49069" y="9574"/>
                  <a:pt x="51971" y="8840"/>
                </a:cubicBezTo>
                <a:cubicBezTo>
                  <a:pt x="56475" y="7673"/>
                  <a:pt x="60277" y="4270"/>
                  <a:pt x="62079" y="1"/>
                </a:cubicBezTo>
                <a:lnTo>
                  <a:pt x="3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 rot="10800000">
            <a:off x="6583825" y="4295000"/>
            <a:ext cx="3566904" cy="891281"/>
          </a:xfrm>
          <a:custGeom>
            <a:avLst/>
            <a:gdLst/>
            <a:ahLst/>
            <a:cxnLst/>
            <a:rect l="l" t="t" r="r" b="b"/>
            <a:pathLst>
              <a:path w="62079" h="15512" extrusionOk="0">
                <a:moveTo>
                  <a:pt x="34" y="1"/>
                </a:moveTo>
                <a:cubicBezTo>
                  <a:pt x="1" y="2502"/>
                  <a:pt x="201" y="4971"/>
                  <a:pt x="1202" y="7206"/>
                </a:cubicBezTo>
                <a:cubicBezTo>
                  <a:pt x="2669" y="10541"/>
                  <a:pt x="5772" y="13043"/>
                  <a:pt x="9241" y="14211"/>
                </a:cubicBezTo>
                <a:cubicBezTo>
                  <a:pt x="9608" y="14344"/>
                  <a:pt x="10008" y="14478"/>
                  <a:pt x="10408" y="14544"/>
                </a:cubicBezTo>
                <a:cubicBezTo>
                  <a:pt x="14378" y="15512"/>
                  <a:pt x="18581" y="14945"/>
                  <a:pt x="22384" y="13477"/>
                </a:cubicBezTo>
                <a:cubicBezTo>
                  <a:pt x="23084" y="13177"/>
                  <a:pt x="23851" y="12876"/>
                  <a:pt x="24552" y="12543"/>
                </a:cubicBezTo>
                <a:cubicBezTo>
                  <a:pt x="27187" y="11342"/>
                  <a:pt x="29722" y="9974"/>
                  <a:pt x="32524" y="9341"/>
                </a:cubicBezTo>
                <a:cubicBezTo>
                  <a:pt x="35927" y="8540"/>
                  <a:pt x="39462" y="8974"/>
                  <a:pt x="42965" y="9207"/>
                </a:cubicBezTo>
                <a:cubicBezTo>
                  <a:pt x="46034" y="9474"/>
                  <a:pt x="49069" y="9574"/>
                  <a:pt x="51971" y="8840"/>
                </a:cubicBezTo>
                <a:cubicBezTo>
                  <a:pt x="56475" y="7673"/>
                  <a:pt x="60277" y="4270"/>
                  <a:pt x="62079" y="1"/>
                </a:cubicBezTo>
                <a:lnTo>
                  <a:pt x="3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-706900" y="-259775"/>
            <a:ext cx="2531000" cy="1293450"/>
          </a:xfrm>
          <a:custGeom>
            <a:avLst/>
            <a:gdLst/>
            <a:ahLst/>
            <a:cxnLst/>
            <a:rect l="l" t="t" r="r" b="b"/>
            <a:pathLst>
              <a:path w="101240" h="51738" extrusionOk="0">
                <a:moveTo>
                  <a:pt x="100572" y="234"/>
                </a:moveTo>
                <a:cubicBezTo>
                  <a:pt x="96369" y="2669"/>
                  <a:pt x="93000" y="6139"/>
                  <a:pt x="90531" y="10342"/>
                </a:cubicBezTo>
                <a:cubicBezTo>
                  <a:pt x="89364" y="12343"/>
                  <a:pt x="88530" y="14511"/>
                  <a:pt x="87930" y="16746"/>
                </a:cubicBezTo>
                <a:cubicBezTo>
                  <a:pt x="87162" y="19581"/>
                  <a:pt x="87029" y="22584"/>
                  <a:pt x="86162" y="25352"/>
                </a:cubicBezTo>
                <a:cubicBezTo>
                  <a:pt x="83827" y="32624"/>
                  <a:pt x="75354" y="33091"/>
                  <a:pt x="69150" y="31490"/>
                </a:cubicBezTo>
                <a:cubicBezTo>
                  <a:pt x="64513" y="30322"/>
                  <a:pt x="59476" y="27687"/>
                  <a:pt x="55206" y="31223"/>
                </a:cubicBezTo>
                <a:cubicBezTo>
                  <a:pt x="53572" y="32624"/>
                  <a:pt x="52671" y="34726"/>
                  <a:pt x="51737" y="36594"/>
                </a:cubicBezTo>
                <a:cubicBezTo>
                  <a:pt x="50369" y="39362"/>
                  <a:pt x="48702" y="41797"/>
                  <a:pt x="46133" y="43632"/>
                </a:cubicBezTo>
                <a:cubicBezTo>
                  <a:pt x="40162" y="47802"/>
                  <a:pt x="34692" y="43899"/>
                  <a:pt x="29488" y="40763"/>
                </a:cubicBezTo>
                <a:cubicBezTo>
                  <a:pt x="20582" y="35326"/>
                  <a:pt x="9307" y="37494"/>
                  <a:pt x="3002" y="45700"/>
                </a:cubicBezTo>
                <a:cubicBezTo>
                  <a:pt x="1701" y="47368"/>
                  <a:pt x="801" y="49236"/>
                  <a:pt x="134" y="51204"/>
                </a:cubicBezTo>
                <a:cubicBezTo>
                  <a:pt x="0" y="51571"/>
                  <a:pt x="567" y="51738"/>
                  <a:pt x="701" y="51371"/>
                </a:cubicBezTo>
                <a:cubicBezTo>
                  <a:pt x="2702" y="45667"/>
                  <a:pt x="7139" y="41297"/>
                  <a:pt x="12843" y="39296"/>
                </a:cubicBezTo>
                <a:cubicBezTo>
                  <a:pt x="19181" y="37061"/>
                  <a:pt x="25485" y="38862"/>
                  <a:pt x="30889" y="42364"/>
                </a:cubicBezTo>
                <a:cubicBezTo>
                  <a:pt x="35092" y="45033"/>
                  <a:pt x="39195" y="47301"/>
                  <a:pt x="44198" y="45400"/>
                </a:cubicBezTo>
                <a:cubicBezTo>
                  <a:pt x="48802" y="43665"/>
                  <a:pt x="51037" y="39462"/>
                  <a:pt x="53138" y="35359"/>
                </a:cubicBezTo>
                <a:cubicBezTo>
                  <a:pt x="54639" y="32457"/>
                  <a:pt x="56574" y="30222"/>
                  <a:pt x="60076" y="30056"/>
                </a:cubicBezTo>
                <a:cubicBezTo>
                  <a:pt x="63345" y="29889"/>
                  <a:pt x="66648" y="31523"/>
                  <a:pt x="69717" y="32324"/>
                </a:cubicBezTo>
                <a:cubicBezTo>
                  <a:pt x="74220" y="33458"/>
                  <a:pt x="79724" y="33491"/>
                  <a:pt x="83493" y="30322"/>
                </a:cubicBezTo>
                <a:cubicBezTo>
                  <a:pt x="87729" y="26787"/>
                  <a:pt x="87396" y="21216"/>
                  <a:pt x="88730" y="16312"/>
                </a:cubicBezTo>
                <a:cubicBezTo>
                  <a:pt x="90231" y="10809"/>
                  <a:pt x="93800" y="5938"/>
                  <a:pt x="98304" y="2469"/>
                </a:cubicBezTo>
                <a:cubicBezTo>
                  <a:pt x="99138" y="1835"/>
                  <a:pt x="100038" y="1302"/>
                  <a:pt x="100906" y="768"/>
                </a:cubicBezTo>
                <a:cubicBezTo>
                  <a:pt x="101239" y="568"/>
                  <a:pt x="100906" y="1"/>
                  <a:pt x="100572" y="2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ubTitle" idx="1"/>
          </p:nvPr>
        </p:nvSpPr>
        <p:spPr>
          <a:xfrm>
            <a:off x="713200" y="1525025"/>
            <a:ext cx="7717500" cy="3169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/>
          <p:nvPr/>
        </p:nvSpPr>
        <p:spPr>
          <a:xfrm>
            <a:off x="7916175" y="4193400"/>
            <a:ext cx="1538510" cy="1000431"/>
          </a:xfrm>
          <a:custGeom>
            <a:avLst/>
            <a:gdLst/>
            <a:ahLst/>
            <a:cxnLst/>
            <a:rect l="l" t="t" r="r" b="b"/>
            <a:pathLst>
              <a:path w="27509" h="17888" extrusionOk="0">
                <a:moveTo>
                  <a:pt x="18162" y="0"/>
                </a:moveTo>
                <a:cubicBezTo>
                  <a:pt x="18036" y="0"/>
                  <a:pt x="17908" y="3"/>
                  <a:pt x="17780" y="8"/>
                </a:cubicBezTo>
                <a:cubicBezTo>
                  <a:pt x="15078" y="74"/>
                  <a:pt x="12443" y="1209"/>
                  <a:pt x="10174" y="2710"/>
                </a:cubicBezTo>
                <a:cubicBezTo>
                  <a:pt x="4971" y="6112"/>
                  <a:pt x="1301" y="11749"/>
                  <a:pt x="1" y="17887"/>
                </a:cubicBezTo>
                <a:lnTo>
                  <a:pt x="23818" y="17887"/>
                </a:lnTo>
                <a:cubicBezTo>
                  <a:pt x="25586" y="15619"/>
                  <a:pt x="26786" y="13150"/>
                  <a:pt x="26987" y="10782"/>
                </a:cubicBezTo>
                <a:cubicBezTo>
                  <a:pt x="27509" y="5200"/>
                  <a:pt x="23973" y="0"/>
                  <a:pt x="1816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3"/>
          <p:cNvSpPr/>
          <p:nvPr/>
        </p:nvSpPr>
        <p:spPr>
          <a:xfrm rot="5400000">
            <a:off x="213009" y="3380700"/>
            <a:ext cx="1000431" cy="2971193"/>
          </a:xfrm>
          <a:custGeom>
            <a:avLst/>
            <a:gdLst/>
            <a:ahLst/>
            <a:cxnLst/>
            <a:rect l="l" t="t" r="r" b="b"/>
            <a:pathLst>
              <a:path w="8941" h="26554" extrusionOk="0">
                <a:moveTo>
                  <a:pt x="4437" y="535"/>
                </a:moveTo>
                <a:cubicBezTo>
                  <a:pt x="2269" y="1335"/>
                  <a:pt x="701" y="3570"/>
                  <a:pt x="334" y="5938"/>
                </a:cubicBezTo>
                <a:cubicBezTo>
                  <a:pt x="0" y="8340"/>
                  <a:pt x="834" y="10775"/>
                  <a:pt x="2402" y="12510"/>
                </a:cubicBezTo>
                <a:cubicBezTo>
                  <a:pt x="3469" y="13711"/>
                  <a:pt x="4870" y="14611"/>
                  <a:pt x="5571" y="16079"/>
                </a:cubicBezTo>
                <a:cubicBezTo>
                  <a:pt x="6538" y="18181"/>
                  <a:pt x="5804" y="20682"/>
                  <a:pt x="5237" y="22917"/>
                </a:cubicBezTo>
                <a:cubicBezTo>
                  <a:pt x="4937" y="24085"/>
                  <a:pt x="4670" y="25352"/>
                  <a:pt x="4670" y="26553"/>
                </a:cubicBezTo>
                <a:lnTo>
                  <a:pt x="8940" y="26553"/>
                </a:lnTo>
                <a:lnTo>
                  <a:pt x="8940" y="434"/>
                </a:lnTo>
                <a:cubicBezTo>
                  <a:pt x="7406" y="68"/>
                  <a:pt x="5871" y="1"/>
                  <a:pt x="4437" y="5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-681475" y="-849132"/>
            <a:ext cx="2789405" cy="2016024"/>
          </a:xfrm>
          <a:custGeom>
            <a:avLst/>
            <a:gdLst/>
            <a:ahLst/>
            <a:cxnLst/>
            <a:rect l="l" t="t" r="r" b="b"/>
            <a:pathLst>
              <a:path w="37294" h="26954" extrusionOk="0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7377925" y="3965475"/>
            <a:ext cx="1917225" cy="1847175"/>
          </a:xfrm>
          <a:custGeom>
            <a:avLst/>
            <a:gdLst/>
            <a:ahLst/>
            <a:cxnLst/>
            <a:rect l="l" t="t" r="r" b="b"/>
            <a:pathLst>
              <a:path w="76689" h="73887" extrusionOk="0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2"/>
          </p:nvPr>
        </p:nvSpPr>
        <p:spPr>
          <a:xfrm>
            <a:off x="1698000" y="1607750"/>
            <a:ext cx="2741700" cy="53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1"/>
          </p:nvPr>
        </p:nvSpPr>
        <p:spPr>
          <a:xfrm>
            <a:off x="1698900" y="2304824"/>
            <a:ext cx="2739900" cy="50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3" hasCustomPrompt="1"/>
          </p:nvPr>
        </p:nvSpPr>
        <p:spPr>
          <a:xfrm>
            <a:off x="815358" y="1647350"/>
            <a:ext cx="678900" cy="69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4"/>
          </p:nvPr>
        </p:nvSpPr>
        <p:spPr>
          <a:xfrm>
            <a:off x="1671845" y="3152150"/>
            <a:ext cx="2741700" cy="53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5"/>
          </p:nvPr>
        </p:nvSpPr>
        <p:spPr>
          <a:xfrm>
            <a:off x="1672746" y="3848766"/>
            <a:ext cx="2739900" cy="50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6" hasCustomPrompt="1"/>
          </p:nvPr>
        </p:nvSpPr>
        <p:spPr>
          <a:xfrm>
            <a:off x="813816" y="3172850"/>
            <a:ext cx="678900" cy="69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7"/>
          </p:nvPr>
        </p:nvSpPr>
        <p:spPr>
          <a:xfrm>
            <a:off x="5685076" y="1626650"/>
            <a:ext cx="2745600" cy="53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R="457200"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8"/>
          </p:nvPr>
        </p:nvSpPr>
        <p:spPr>
          <a:xfrm>
            <a:off x="5685928" y="2304288"/>
            <a:ext cx="2744100" cy="50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9" hasCustomPrompt="1"/>
          </p:nvPr>
        </p:nvSpPr>
        <p:spPr>
          <a:xfrm>
            <a:off x="4829393" y="1647361"/>
            <a:ext cx="677100" cy="69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3"/>
          </p:nvPr>
        </p:nvSpPr>
        <p:spPr>
          <a:xfrm>
            <a:off x="5685076" y="3152150"/>
            <a:ext cx="2745600" cy="53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R="457200"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4"/>
          </p:nvPr>
        </p:nvSpPr>
        <p:spPr>
          <a:xfrm>
            <a:off x="5685928" y="3849660"/>
            <a:ext cx="2744100" cy="50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15" hasCustomPrompt="1"/>
          </p:nvPr>
        </p:nvSpPr>
        <p:spPr>
          <a:xfrm>
            <a:off x="4829393" y="3172856"/>
            <a:ext cx="677100" cy="69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/>
          <p:nvPr/>
        </p:nvSpPr>
        <p:spPr>
          <a:xfrm flipH="1">
            <a:off x="5818606" y="-1008971"/>
            <a:ext cx="3641723" cy="3911762"/>
          </a:xfrm>
          <a:custGeom>
            <a:avLst/>
            <a:gdLst/>
            <a:ahLst/>
            <a:cxnLst/>
            <a:rect l="l" t="t" r="r" b="b"/>
            <a:pathLst>
              <a:path w="53539" h="57509" extrusionOk="0">
                <a:moveTo>
                  <a:pt x="8006" y="49169"/>
                </a:moveTo>
                <a:cubicBezTo>
                  <a:pt x="8307" y="47268"/>
                  <a:pt x="7973" y="45333"/>
                  <a:pt x="8273" y="43399"/>
                </a:cubicBezTo>
                <a:cubicBezTo>
                  <a:pt x="8707" y="40330"/>
                  <a:pt x="10942" y="37528"/>
                  <a:pt x="13844" y="36327"/>
                </a:cubicBezTo>
                <a:cubicBezTo>
                  <a:pt x="16646" y="35193"/>
                  <a:pt x="19815" y="35526"/>
                  <a:pt x="22817" y="35393"/>
                </a:cubicBezTo>
                <a:cubicBezTo>
                  <a:pt x="25819" y="35259"/>
                  <a:pt x="29188" y="34425"/>
                  <a:pt x="30789" y="31890"/>
                </a:cubicBezTo>
                <a:cubicBezTo>
                  <a:pt x="31523" y="30689"/>
                  <a:pt x="31790" y="29255"/>
                  <a:pt x="32057" y="27887"/>
                </a:cubicBezTo>
                <a:cubicBezTo>
                  <a:pt x="32524" y="25753"/>
                  <a:pt x="33058" y="23651"/>
                  <a:pt x="34158" y="21750"/>
                </a:cubicBezTo>
                <a:cubicBezTo>
                  <a:pt x="35226" y="19882"/>
                  <a:pt x="36994" y="18314"/>
                  <a:pt x="39129" y="17847"/>
                </a:cubicBezTo>
                <a:cubicBezTo>
                  <a:pt x="40530" y="17547"/>
                  <a:pt x="42031" y="17747"/>
                  <a:pt x="43498" y="17680"/>
                </a:cubicBezTo>
                <a:cubicBezTo>
                  <a:pt x="47368" y="17413"/>
                  <a:pt x="50837" y="14978"/>
                  <a:pt x="53205" y="11876"/>
                </a:cubicBezTo>
                <a:cubicBezTo>
                  <a:pt x="53339" y="11709"/>
                  <a:pt x="53405" y="11576"/>
                  <a:pt x="53539" y="11409"/>
                </a:cubicBezTo>
                <a:cubicBezTo>
                  <a:pt x="52505" y="9541"/>
                  <a:pt x="51404" y="7473"/>
                  <a:pt x="49369" y="6706"/>
                </a:cubicBezTo>
                <a:cubicBezTo>
                  <a:pt x="45867" y="5405"/>
                  <a:pt x="42398" y="8974"/>
                  <a:pt x="38695" y="9241"/>
                </a:cubicBezTo>
                <a:cubicBezTo>
                  <a:pt x="35726" y="9508"/>
                  <a:pt x="33058" y="7673"/>
                  <a:pt x="30522" y="6072"/>
                </a:cubicBezTo>
                <a:cubicBezTo>
                  <a:pt x="24718" y="2536"/>
                  <a:pt x="17513" y="1"/>
                  <a:pt x="11209" y="2536"/>
                </a:cubicBezTo>
                <a:cubicBezTo>
                  <a:pt x="9674" y="3170"/>
                  <a:pt x="8206" y="4070"/>
                  <a:pt x="6972" y="5171"/>
                </a:cubicBezTo>
                <a:cubicBezTo>
                  <a:pt x="4504" y="7306"/>
                  <a:pt x="2636" y="10141"/>
                  <a:pt x="1668" y="13244"/>
                </a:cubicBezTo>
                <a:cubicBezTo>
                  <a:pt x="167" y="18181"/>
                  <a:pt x="835" y="23651"/>
                  <a:pt x="1" y="28688"/>
                </a:cubicBezTo>
                <a:lnTo>
                  <a:pt x="1" y="57509"/>
                </a:lnTo>
                <a:cubicBezTo>
                  <a:pt x="134" y="57442"/>
                  <a:pt x="267" y="57409"/>
                  <a:pt x="368" y="57409"/>
                </a:cubicBezTo>
                <a:cubicBezTo>
                  <a:pt x="4204" y="56274"/>
                  <a:pt x="7439" y="53072"/>
                  <a:pt x="8006" y="491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7"/>
          <p:cNvSpPr/>
          <p:nvPr/>
        </p:nvSpPr>
        <p:spPr>
          <a:xfrm flipH="1">
            <a:off x="6437789" y="909179"/>
            <a:ext cx="1080149" cy="1062207"/>
          </a:xfrm>
          <a:custGeom>
            <a:avLst/>
            <a:gdLst/>
            <a:ahLst/>
            <a:cxnLst/>
            <a:rect l="l" t="t" r="r" b="b"/>
            <a:pathLst>
              <a:path w="28054" h="27588" extrusionOk="0">
                <a:moveTo>
                  <a:pt x="20915" y="1969"/>
                </a:moveTo>
                <a:cubicBezTo>
                  <a:pt x="20548" y="1635"/>
                  <a:pt x="20114" y="1302"/>
                  <a:pt x="19647" y="1035"/>
                </a:cubicBezTo>
                <a:cubicBezTo>
                  <a:pt x="17779" y="1"/>
                  <a:pt x="15244" y="168"/>
                  <a:pt x="13576" y="1535"/>
                </a:cubicBezTo>
                <a:cubicBezTo>
                  <a:pt x="11608" y="3070"/>
                  <a:pt x="10608" y="5805"/>
                  <a:pt x="9707" y="8040"/>
                </a:cubicBezTo>
                <a:cubicBezTo>
                  <a:pt x="9640" y="8173"/>
                  <a:pt x="9607" y="8240"/>
                  <a:pt x="9574" y="8374"/>
                </a:cubicBezTo>
                <a:cubicBezTo>
                  <a:pt x="8573" y="10809"/>
                  <a:pt x="7305" y="12043"/>
                  <a:pt x="4970" y="13411"/>
                </a:cubicBezTo>
                <a:cubicBezTo>
                  <a:pt x="4136" y="13911"/>
                  <a:pt x="3236" y="14411"/>
                  <a:pt x="2569" y="15145"/>
                </a:cubicBezTo>
                <a:cubicBezTo>
                  <a:pt x="0" y="17714"/>
                  <a:pt x="934" y="22417"/>
                  <a:pt x="3769" y="24685"/>
                </a:cubicBezTo>
                <a:cubicBezTo>
                  <a:pt x="7439" y="27587"/>
                  <a:pt x="12876" y="26853"/>
                  <a:pt x="17179" y="25019"/>
                </a:cubicBezTo>
                <a:cubicBezTo>
                  <a:pt x="17980" y="24685"/>
                  <a:pt x="18747" y="24318"/>
                  <a:pt x="19481" y="23885"/>
                </a:cubicBezTo>
                <a:cubicBezTo>
                  <a:pt x="21182" y="22917"/>
                  <a:pt x="22783" y="21750"/>
                  <a:pt x="23984" y="20215"/>
                </a:cubicBezTo>
                <a:cubicBezTo>
                  <a:pt x="28053" y="14978"/>
                  <a:pt x="25652" y="6072"/>
                  <a:pt x="20915" y="19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7"/>
          <p:cNvSpPr/>
          <p:nvPr/>
        </p:nvSpPr>
        <p:spPr>
          <a:xfrm rot="10800000">
            <a:off x="5526361" y="3306202"/>
            <a:ext cx="3897993" cy="1992042"/>
          </a:xfrm>
          <a:custGeom>
            <a:avLst/>
            <a:gdLst/>
            <a:ahLst/>
            <a:cxnLst/>
            <a:rect l="l" t="t" r="r" b="b"/>
            <a:pathLst>
              <a:path w="101240" h="51738" extrusionOk="0">
                <a:moveTo>
                  <a:pt x="100572" y="234"/>
                </a:moveTo>
                <a:cubicBezTo>
                  <a:pt x="96369" y="2669"/>
                  <a:pt x="93000" y="6139"/>
                  <a:pt x="90531" y="10342"/>
                </a:cubicBezTo>
                <a:cubicBezTo>
                  <a:pt x="89364" y="12343"/>
                  <a:pt x="88530" y="14511"/>
                  <a:pt x="87930" y="16746"/>
                </a:cubicBezTo>
                <a:cubicBezTo>
                  <a:pt x="87162" y="19581"/>
                  <a:pt x="87029" y="22584"/>
                  <a:pt x="86162" y="25352"/>
                </a:cubicBezTo>
                <a:cubicBezTo>
                  <a:pt x="83827" y="32624"/>
                  <a:pt x="75354" y="33091"/>
                  <a:pt x="69150" y="31490"/>
                </a:cubicBezTo>
                <a:cubicBezTo>
                  <a:pt x="64513" y="30322"/>
                  <a:pt x="59476" y="27687"/>
                  <a:pt x="55206" y="31223"/>
                </a:cubicBezTo>
                <a:cubicBezTo>
                  <a:pt x="53572" y="32624"/>
                  <a:pt x="52671" y="34726"/>
                  <a:pt x="51737" y="36594"/>
                </a:cubicBezTo>
                <a:cubicBezTo>
                  <a:pt x="50369" y="39362"/>
                  <a:pt x="48702" y="41797"/>
                  <a:pt x="46133" y="43632"/>
                </a:cubicBezTo>
                <a:cubicBezTo>
                  <a:pt x="40162" y="47802"/>
                  <a:pt x="34692" y="43899"/>
                  <a:pt x="29488" y="40763"/>
                </a:cubicBezTo>
                <a:cubicBezTo>
                  <a:pt x="20582" y="35326"/>
                  <a:pt x="9307" y="37494"/>
                  <a:pt x="3002" y="45700"/>
                </a:cubicBezTo>
                <a:cubicBezTo>
                  <a:pt x="1701" y="47368"/>
                  <a:pt x="801" y="49236"/>
                  <a:pt x="134" y="51204"/>
                </a:cubicBezTo>
                <a:cubicBezTo>
                  <a:pt x="0" y="51571"/>
                  <a:pt x="567" y="51738"/>
                  <a:pt x="701" y="51371"/>
                </a:cubicBezTo>
                <a:cubicBezTo>
                  <a:pt x="2702" y="45667"/>
                  <a:pt x="7139" y="41297"/>
                  <a:pt x="12843" y="39296"/>
                </a:cubicBezTo>
                <a:cubicBezTo>
                  <a:pt x="19181" y="37061"/>
                  <a:pt x="25485" y="38862"/>
                  <a:pt x="30889" y="42364"/>
                </a:cubicBezTo>
                <a:cubicBezTo>
                  <a:pt x="35092" y="45033"/>
                  <a:pt x="39195" y="47301"/>
                  <a:pt x="44198" y="45400"/>
                </a:cubicBezTo>
                <a:cubicBezTo>
                  <a:pt x="48802" y="43665"/>
                  <a:pt x="51037" y="39462"/>
                  <a:pt x="53138" y="35359"/>
                </a:cubicBezTo>
                <a:cubicBezTo>
                  <a:pt x="54639" y="32457"/>
                  <a:pt x="56574" y="30222"/>
                  <a:pt x="60076" y="30056"/>
                </a:cubicBezTo>
                <a:cubicBezTo>
                  <a:pt x="63345" y="29889"/>
                  <a:pt x="66648" y="31523"/>
                  <a:pt x="69717" y="32324"/>
                </a:cubicBezTo>
                <a:cubicBezTo>
                  <a:pt x="74220" y="33458"/>
                  <a:pt x="79724" y="33491"/>
                  <a:pt x="83493" y="30322"/>
                </a:cubicBezTo>
                <a:cubicBezTo>
                  <a:pt x="87729" y="26787"/>
                  <a:pt x="87396" y="21216"/>
                  <a:pt x="88730" y="16312"/>
                </a:cubicBezTo>
                <a:cubicBezTo>
                  <a:pt x="90231" y="10809"/>
                  <a:pt x="93800" y="5938"/>
                  <a:pt x="98304" y="2469"/>
                </a:cubicBezTo>
                <a:cubicBezTo>
                  <a:pt x="99138" y="1835"/>
                  <a:pt x="100038" y="1302"/>
                  <a:pt x="100906" y="768"/>
                </a:cubicBezTo>
                <a:cubicBezTo>
                  <a:pt x="101239" y="568"/>
                  <a:pt x="100906" y="1"/>
                  <a:pt x="100572" y="2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7"/>
          <p:cNvSpPr/>
          <p:nvPr/>
        </p:nvSpPr>
        <p:spPr>
          <a:xfrm>
            <a:off x="-19325" y="-87300"/>
            <a:ext cx="3138011" cy="1353475"/>
          </a:xfrm>
          <a:custGeom>
            <a:avLst/>
            <a:gdLst/>
            <a:ahLst/>
            <a:cxnLst/>
            <a:rect l="l" t="t" r="r" b="b"/>
            <a:pathLst>
              <a:path w="66515" h="28689" extrusionOk="0">
                <a:moveTo>
                  <a:pt x="58376" y="1202"/>
                </a:moveTo>
                <a:lnTo>
                  <a:pt x="1" y="1202"/>
                </a:lnTo>
                <a:lnTo>
                  <a:pt x="1" y="28688"/>
                </a:lnTo>
                <a:cubicBezTo>
                  <a:pt x="835" y="23684"/>
                  <a:pt x="167" y="18214"/>
                  <a:pt x="1669" y="13244"/>
                </a:cubicBezTo>
                <a:cubicBezTo>
                  <a:pt x="2636" y="10141"/>
                  <a:pt x="4471" y="7306"/>
                  <a:pt x="6972" y="5171"/>
                </a:cubicBezTo>
                <a:cubicBezTo>
                  <a:pt x="8207" y="4070"/>
                  <a:pt x="9674" y="3170"/>
                  <a:pt x="11242" y="2536"/>
                </a:cubicBezTo>
                <a:cubicBezTo>
                  <a:pt x="17513" y="1"/>
                  <a:pt x="24752" y="2503"/>
                  <a:pt x="30522" y="6072"/>
                </a:cubicBezTo>
                <a:cubicBezTo>
                  <a:pt x="33091" y="7640"/>
                  <a:pt x="35760" y="9474"/>
                  <a:pt x="38695" y="9241"/>
                </a:cubicBezTo>
                <a:cubicBezTo>
                  <a:pt x="42464" y="8974"/>
                  <a:pt x="45867" y="5371"/>
                  <a:pt x="49369" y="6706"/>
                </a:cubicBezTo>
                <a:cubicBezTo>
                  <a:pt x="51371" y="7473"/>
                  <a:pt x="52505" y="9541"/>
                  <a:pt x="53539" y="11409"/>
                </a:cubicBezTo>
                <a:cubicBezTo>
                  <a:pt x="53539" y="11409"/>
                  <a:pt x="53539" y="11476"/>
                  <a:pt x="53606" y="11476"/>
                </a:cubicBezTo>
                <a:cubicBezTo>
                  <a:pt x="54640" y="13344"/>
                  <a:pt x="56141" y="15345"/>
                  <a:pt x="58242" y="15545"/>
                </a:cubicBezTo>
                <a:cubicBezTo>
                  <a:pt x="60844" y="15812"/>
                  <a:pt x="62846" y="13244"/>
                  <a:pt x="63746" y="10842"/>
                </a:cubicBezTo>
                <a:cubicBezTo>
                  <a:pt x="64947" y="7806"/>
                  <a:pt x="65347" y="4237"/>
                  <a:pt x="66515" y="1235"/>
                </a:cubicBezTo>
                <a:lnTo>
                  <a:pt x="58376" y="123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title"/>
          </p:nvPr>
        </p:nvSpPr>
        <p:spPr>
          <a:xfrm>
            <a:off x="1709188" y="1440719"/>
            <a:ext cx="3264300" cy="4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missioner"/>
              <a:buNone/>
              <a:defRPr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9pPr>
          </a:lstStyle>
          <a:p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subTitle" idx="1"/>
          </p:nvPr>
        </p:nvSpPr>
        <p:spPr>
          <a:xfrm>
            <a:off x="1708738" y="1936372"/>
            <a:ext cx="3265200" cy="176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/>
          <p:nvPr/>
        </p:nvSpPr>
        <p:spPr>
          <a:xfrm>
            <a:off x="576600" y="3109350"/>
            <a:ext cx="4460258" cy="2279644"/>
          </a:xfrm>
          <a:custGeom>
            <a:avLst/>
            <a:gdLst/>
            <a:ahLst/>
            <a:cxnLst/>
            <a:rect l="l" t="t" r="r" b="b"/>
            <a:pathLst>
              <a:path w="48102" h="24585" extrusionOk="0">
                <a:moveTo>
                  <a:pt x="46834" y="4870"/>
                </a:moveTo>
                <a:cubicBezTo>
                  <a:pt x="45533" y="1835"/>
                  <a:pt x="41997" y="0"/>
                  <a:pt x="38762" y="601"/>
                </a:cubicBezTo>
                <a:cubicBezTo>
                  <a:pt x="35626" y="1168"/>
                  <a:pt x="33358" y="3536"/>
                  <a:pt x="31023" y="5838"/>
                </a:cubicBezTo>
                <a:cubicBezTo>
                  <a:pt x="29121" y="7706"/>
                  <a:pt x="27153" y="9540"/>
                  <a:pt x="24652" y="10308"/>
                </a:cubicBezTo>
                <a:cubicBezTo>
                  <a:pt x="19314" y="11875"/>
                  <a:pt x="13544" y="7939"/>
                  <a:pt x="8173" y="9273"/>
                </a:cubicBezTo>
                <a:cubicBezTo>
                  <a:pt x="4671" y="10141"/>
                  <a:pt x="2202" y="13043"/>
                  <a:pt x="968" y="16512"/>
                </a:cubicBezTo>
                <a:cubicBezTo>
                  <a:pt x="368" y="18146"/>
                  <a:pt x="34" y="19881"/>
                  <a:pt x="1" y="21582"/>
                </a:cubicBezTo>
                <a:cubicBezTo>
                  <a:pt x="1" y="22583"/>
                  <a:pt x="34" y="23584"/>
                  <a:pt x="268" y="24584"/>
                </a:cubicBezTo>
                <a:lnTo>
                  <a:pt x="7439" y="24584"/>
                </a:lnTo>
                <a:lnTo>
                  <a:pt x="37194" y="24584"/>
                </a:lnTo>
                <a:cubicBezTo>
                  <a:pt x="37928" y="23384"/>
                  <a:pt x="38795" y="22216"/>
                  <a:pt x="39696" y="21149"/>
                </a:cubicBezTo>
                <a:cubicBezTo>
                  <a:pt x="41764" y="18747"/>
                  <a:pt x="44032" y="16545"/>
                  <a:pt x="45667" y="13843"/>
                </a:cubicBezTo>
                <a:cubicBezTo>
                  <a:pt x="47268" y="11175"/>
                  <a:pt x="48102" y="7772"/>
                  <a:pt x="46834" y="487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8"/>
          <p:cNvSpPr/>
          <p:nvPr/>
        </p:nvSpPr>
        <p:spPr>
          <a:xfrm>
            <a:off x="3918840" y="4487355"/>
            <a:ext cx="946605" cy="720462"/>
          </a:xfrm>
          <a:custGeom>
            <a:avLst/>
            <a:gdLst/>
            <a:ahLst/>
            <a:cxnLst/>
            <a:rect l="l" t="t" r="r" b="b"/>
            <a:pathLst>
              <a:path w="18715" h="14244" extrusionOk="0">
                <a:moveTo>
                  <a:pt x="15445" y="1735"/>
                </a:moveTo>
                <a:cubicBezTo>
                  <a:pt x="14378" y="1034"/>
                  <a:pt x="13044" y="534"/>
                  <a:pt x="11442" y="334"/>
                </a:cubicBezTo>
                <a:cubicBezTo>
                  <a:pt x="9674" y="67"/>
                  <a:pt x="7840" y="0"/>
                  <a:pt x="6205" y="634"/>
                </a:cubicBezTo>
                <a:cubicBezTo>
                  <a:pt x="3970" y="1468"/>
                  <a:pt x="2369" y="3536"/>
                  <a:pt x="1535" y="5804"/>
                </a:cubicBezTo>
                <a:cubicBezTo>
                  <a:pt x="635" y="8206"/>
                  <a:pt x="1" y="11542"/>
                  <a:pt x="501" y="14244"/>
                </a:cubicBezTo>
                <a:lnTo>
                  <a:pt x="16880" y="14244"/>
                </a:lnTo>
                <a:cubicBezTo>
                  <a:pt x="17013" y="14077"/>
                  <a:pt x="17113" y="13910"/>
                  <a:pt x="17180" y="13810"/>
                </a:cubicBezTo>
                <a:cubicBezTo>
                  <a:pt x="17880" y="12543"/>
                  <a:pt x="18181" y="11142"/>
                  <a:pt x="18347" y="9707"/>
                </a:cubicBezTo>
                <a:cubicBezTo>
                  <a:pt x="18714" y="6038"/>
                  <a:pt x="17814" y="3336"/>
                  <a:pt x="15445" y="173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8"/>
          <p:cNvSpPr/>
          <p:nvPr/>
        </p:nvSpPr>
        <p:spPr>
          <a:xfrm rot="-10445712">
            <a:off x="82197" y="-539280"/>
            <a:ext cx="3641534" cy="3508483"/>
          </a:xfrm>
          <a:custGeom>
            <a:avLst/>
            <a:gdLst/>
            <a:ahLst/>
            <a:cxnLst/>
            <a:rect l="l" t="t" r="r" b="b"/>
            <a:pathLst>
              <a:path w="76689" h="73887" extrusionOk="0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1966325" y="1334050"/>
            <a:ext cx="622125" cy="600725"/>
          </a:xfrm>
          <a:custGeom>
            <a:avLst/>
            <a:gdLst/>
            <a:ahLst/>
            <a:cxnLst/>
            <a:rect l="l" t="t" r="r" b="b"/>
            <a:pathLst>
              <a:path w="24885" h="24029" extrusionOk="0">
                <a:moveTo>
                  <a:pt x="15284" y="0"/>
                </a:moveTo>
                <a:cubicBezTo>
                  <a:pt x="14056" y="0"/>
                  <a:pt x="12888" y="355"/>
                  <a:pt x="12109" y="1291"/>
                </a:cubicBezTo>
                <a:cubicBezTo>
                  <a:pt x="10541" y="3192"/>
                  <a:pt x="11542" y="5627"/>
                  <a:pt x="11241" y="7829"/>
                </a:cubicBezTo>
                <a:cubicBezTo>
                  <a:pt x="10941" y="10164"/>
                  <a:pt x="9574" y="11498"/>
                  <a:pt x="7539" y="12699"/>
                </a:cubicBezTo>
                <a:cubicBezTo>
                  <a:pt x="5838" y="13700"/>
                  <a:pt x="4003" y="14467"/>
                  <a:pt x="2502" y="15768"/>
                </a:cubicBezTo>
                <a:cubicBezTo>
                  <a:pt x="1034" y="17035"/>
                  <a:pt x="0" y="19137"/>
                  <a:pt x="600" y="20972"/>
                </a:cubicBezTo>
                <a:cubicBezTo>
                  <a:pt x="667" y="21138"/>
                  <a:pt x="734" y="21339"/>
                  <a:pt x="834" y="21505"/>
                </a:cubicBezTo>
                <a:cubicBezTo>
                  <a:pt x="1501" y="22806"/>
                  <a:pt x="2935" y="23640"/>
                  <a:pt x="4437" y="23874"/>
                </a:cubicBezTo>
                <a:cubicBezTo>
                  <a:pt x="5020" y="23981"/>
                  <a:pt x="5656" y="24029"/>
                  <a:pt x="6315" y="24029"/>
                </a:cubicBezTo>
                <a:cubicBezTo>
                  <a:pt x="8108" y="24029"/>
                  <a:pt x="10072" y="23679"/>
                  <a:pt x="11608" y="23240"/>
                </a:cubicBezTo>
                <a:cubicBezTo>
                  <a:pt x="16045" y="21906"/>
                  <a:pt x="20014" y="18970"/>
                  <a:pt x="22449" y="15001"/>
                </a:cubicBezTo>
                <a:cubicBezTo>
                  <a:pt x="23917" y="12632"/>
                  <a:pt x="24884" y="9797"/>
                  <a:pt x="24284" y="7095"/>
                </a:cubicBezTo>
                <a:cubicBezTo>
                  <a:pt x="23584" y="3926"/>
                  <a:pt x="20882" y="1491"/>
                  <a:pt x="17879" y="457"/>
                </a:cubicBezTo>
                <a:cubicBezTo>
                  <a:pt x="17062" y="180"/>
                  <a:pt x="16157" y="0"/>
                  <a:pt x="1528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title"/>
          </p:nvPr>
        </p:nvSpPr>
        <p:spPr>
          <a:xfrm>
            <a:off x="4942838" y="1440719"/>
            <a:ext cx="3264300" cy="4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missioner"/>
              <a:buNone/>
              <a:defRPr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subTitle" idx="1"/>
          </p:nvPr>
        </p:nvSpPr>
        <p:spPr>
          <a:xfrm>
            <a:off x="4942388" y="1936372"/>
            <a:ext cx="3265200" cy="176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/>
          <p:nvPr/>
        </p:nvSpPr>
        <p:spPr>
          <a:xfrm>
            <a:off x="-804300" y="4317374"/>
            <a:ext cx="2023768" cy="1315931"/>
          </a:xfrm>
          <a:custGeom>
            <a:avLst/>
            <a:gdLst/>
            <a:ahLst/>
            <a:cxnLst/>
            <a:rect l="l" t="t" r="r" b="b"/>
            <a:pathLst>
              <a:path w="27509" h="17888" extrusionOk="0">
                <a:moveTo>
                  <a:pt x="18162" y="0"/>
                </a:moveTo>
                <a:cubicBezTo>
                  <a:pt x="18036" y="0"/>
                  <a:pt x="17908" y="3"/>
                  <a:pt x="17780" y="8"/>
                </a:cubicBezTo>
                <a:cubicBezTo>
                  <a:pt x="15078" y="74"/>
                  <a:pt x="12443" y="1209"/>
                  <a:pt x="10174" y="2710"/>
                </a:cubicBezTo>
                <a:cubicBezTo>
                  <a:pt x="4971" y="6112"/>
                  <a:pt x="1301" y="11749"/>
                  <a:pt x="1" y="17887"/>
                </a:cubicBezTo>
                <a:lnTo>
                  <a:pt x="23818" y="17887"/>
                </a:lnTo>
                <a:cubicBezTo>
                  <a:pt x="25586" y="15619"/>
                  <a:pt x="26786" y="13150"/>
                  <a:pt x="26987" y="10782"/>
                </a:cubicBezTo>
                <a:cubicBezTo>
                  <a:pt x="27509" y="5200"/>
                  <a:pt x="23973" y="0"/>
                  <a:pt x="1816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0"/>
          <p:cNvSpPr/>
          <p:nvPr/>
        </p:nvSpPr>
        <p:spPr>
          <a:xfrm flipH="1">
            <a:off x="5818606" y="-1008971"/>
            <a:ext cx="3641723" cy="3911762"/>
          </a:xfrm>
          <a:custGeom>
            <a:avLst/>
            <a:gdLst/>
            <a:ahLst/>
            <a:cxnLst/>
            <a:rect l="l" t="t" r="r" b="b"/>
            <a:pathLst>
              <a:path w="53539" h="57509" extrusionOk="0">
                <a:moveTo>
                  <a:pt x="8006" y="49169"/>
                </a:moveTo>
                <a:cubicBezTo>
                  <a:pt x="8307" y="47268"/>
                  <a:pt x="7973" y="45333"/>
                  <a:pt x="8273" y="43399"/>
                </a:cubicBezTo>
                <a:cubicBezTo>
                  <a:pt x="8707" y="40330"/>
                  <a:pt x="10942" y="37528"/>
                  <a:pt x="13844" y="36327"/>
                </a:cubicBezTo>
                <a:cubicBezTo>
                  <a:pt x="16646" y="35193"/>
                  <a:pt x="19815" y="35526"/>
                  <a:pt x="22817" y="35393"/>
                </a:cubicBezTo>
                <a:cubicBezTo>
                  <a:pt x="25819" y="35259"/>
                  <a:pt x="29188" y="34425"/>
                  <a:pt x="30789" y="31890"/>
                </a:cubicBezTo>
                <a:cubicBezTo>
                  <a:pt x="31523" y="30689"/>
                  <a:pt x="31790" y="29255"/>
                  <a:pt x="32057" y="27887"/>
                </a:cubicBezTo>
                <a:cubicBezTo>
                  <a:pt x="32524" y="25753"/>
                  <a:pt x="33058" y="23651"/>
                  <a:pt x="34158" y="21750"/>
                </a:cubicBezTo>
                <a:cubicBezTo>
                  <a:pt x="35226" y="19882"/>
                  <a:pt x="36994" y="18314"/>
                  <a:pt x="39129" y="17847"/>
                </a:cubicBezTo>
                <a:cubicBezTo>
                  <a:pt x="40530" y="17547"/>
                  <a:pt x="42031" y="17747"/>
                  <a:pt x="43498" y="17680"/>
                </a:cubicBezTo>
                <a:cubicBezTo>
                  <a:pt x="47368" y="17413"/>
                  <a:pt x="50837" y="14978"/>
                  <a:pt x="53205" y="11876"/>
                </a:cubicBezTo>
                <a:cubicBezTo>
                  <a:pt x="53339" y="11709"/>
                  <a:pt x="53405" y="11576"/>
                  <a:pt x="53539" y="11409"/>
                </a:cubicBezTo>
                <a:cubicBezTo>
                  <a:pt x="52505" y="9541"/>
                  <a:pt x="51404" y="7473"/>
                  <a:pt x="49369" y="6706"/>
                </a:cubicBezTo>
                <a:cubicBezTo>
                  <a:pt x="45867" y="5405"/>
                  <a:pt x="42398" y="8974"/>
                  <a:pt x="38695" y="9241"/>
                </a:cubicBezTo>
                <a:cubicBezTo>
                  <a:pt x="35726" y="9508"/>
                  <a:pt x="33058" y="7673"/>
                  <a:pt x="30522" y="6072"/>
                </a:cubicBezTo>
                <a:cubicBezTo>
                  <a:pt x="24718" y="2536"/>
                  <a:pt x="17513" y="1"/>
                  <a:pt x="11209" y="2536"/>
                </a:cubicBezTo>
                <a:cubicBezTo>
                  <a:pt x="9674" y="3170"/>
                  <a:pt x="8206" y="4070"/>
                  <a:pt x="6972" y="5171"/>
                </a:cubicBezTo>
                <a:cubicBezTo>
                  <a:pt x="4504" y="7306"/>
                  <a:pt x="2636" y="10141"/>
                  <a:pt x="1668" y="13244"/>
                </a:cubicBezTo>
                <a:cubicBezTo>
                  <a:pt x="167" y="18181"/>
                  <a:pt x="835" y="23651"/>
                  <a:pt x="1" y="28688"/>
                </a:cubicBezTo>
                <a:lnTo>
                  <a:pt x="1" y="57509"/>
                </a:lnTo>
                <a:cubicBezTo>
                  <a:pt x="134" y="57442"/>
                  <a:pt x="267" y="57409"/>
                  <a:pt x="368" y="57409"/>
                </a:cubicBezTo>
                <a:cubicBezTo>
                  <a:pt x="4204" y="56274"/>
                  <a:pt x="7439" y="53072"/>
                  <a:pt x="8006" y="491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0"/>
          <p:cNvSpPr/>
          <p:nvPr/>
        </p:nvSpPr>
        <p:spPr>
          <a:xfrm rot="3180931">
            <a:off x="6093995" y="-214534"/>
            <a:ext cx="3897900" cy="1991995"/>
          </a:xfrm>
          <a:custGeom>
            <a:avLst/>
            <a:gdLst/>
            <a:ahLst/>
            <a:cxnLst/>
            <a:rect l="l" t="t" r="r" b="b"/>
            <a:pathLst>
              <a:path w="101240" h="51738" extrusionOk="0">
                <a:moveTo>
                  <a:pt x="100572" y="234"/>
                </a:moveTo>
                <a:cubicBezTo>
                  <a:pt x="96369" y="2669"/>
                  <a:pt x="93000" y="6139"/>
                  <a:pt x="90531" y="10342"/>
                </a:cubicBezTo>
                <a:cubicBezTo>
                  <a:pt x="89364" y="12343"/>
                  <a:pt x="88530" y="14511"/>
                  <a:pt x="87930" y="16746"/>
                </a:cubicBezTo>
                <a:cubicBezTo>
                  <a:pt x="87162" y="19581"/>
                  <a:pt x="87029" y="22584"/>
                  <a:pt x="86162" y="25352"/>
                </a:cubicBezTo>
                <a:cubicBezTo>
                  <a:pt x="83827" y="32624"/>
                  <a:pt x="75354" y="33091"/>
                  <a:pt x="69150" y="31490"/>
                </a:cubicBezTo>
                <a:cubicBezTo>
                  <a:pt x="64513" y="30322"/>
                  <a:pt x="59476" y="27687"/>
                  <a:pt x="55206" y="31223"/>
                </a:cubicBezTo>
                <a:cubicBezTo>
                  <a:pt x="53572" y="32624"/>
                  <a:pt x="52671" y="34726"/>
                  <a:pt x="51737" y="36594"/>
                </a:cubicBezTo>
                <a:cubicBezTo>
                  <a:pt x="50369" y="39362"/>
                  <a:pt x="48702" y="41797"/>
                  <a:pt x="46133" y="43632"/>
                </a:cubicBezTo>
                <a:cubicBezTo>
                  <a:pt x="40162" y="47802"/>
                  <a:pt x="34692" y="43899"/>
                  <a:pt x="29488" y="40763"/>
                </a:cubicBezTo>
                <a:cubicBezTo>
                  <a:pt x="20582" y="35326"/>
                  <a:pt x="9307" y="37494"/>
                  <a:pt x="3002" y="45700"/>
                </a:cubicBezTo>
                <a:cubicBezTo>
                  <a:pt x="1701" y="47368"/>
                  <a:pt x="801" y="49236"/>
                  <a:pt x="134" y="51204"/>
                </a:cubicBezTo>
                <a:cubicBezTo>
                  <a:pt x="0" y="51571"/>
                  <a:pt x="567" y="51738"/>
                  <a:pt x="701" y="51371"/>
                </a:cubicBezTo>
                <a:cubicBezTo>
                  <a:pt x="2702" y="45667"/>
                  <a:pt x="7139" y="41297"/>
                  <a:pt x="12843" y="39296"/>
                </a:cubicBezTo>
                <a:cubicBezTo>
                  <a:pt x="19181" y="37061"/>
                  <a:pt x="25485" y="38862"/>
                  <a:pt x="30889" y="42364"/>
                </a:cubicBezTo>
                <a:cubicBezTo>
                  <a:pt x="35092" y="45033"/>
                  <a:pt x="39195" y="47301"/>
                  <a:pt x="44198" y="45400"/>
                </a:cubicBezTo>
                <a:cubicBezTo>
                  <a:pt x="48802" y="43665"/>
                  <a:pt x="51037" y="39462"/>
                  <a:pt x="53138" y="35359"/>
                </a:cubicBezTo>
                <a:cubicBezTo>
                  <a:pt x="54639" y="32457"/>
                  <a:pt x="56574" y="30222"/>
                  <a:pt x="60076" y="30056"/>
                </a:cubicBezTo>
                <a:cubicBezTo>
                  <a:pt x="63345" y="29889"/>
                  <a:pt x="66648" y="31523"/>
                  <a:pt x="69717" y="32324"/>
                </a:cubicBezTo>
                <a:cubicBezTo>
                  <a:pt x="74220" y="33458"/>
                  <a:pt x="79724" y="33491"/>
                  <a:pt x="83493" y="30322"/>
                </a:cubicBezTo>
                <a:cubicBezTo>
                  <a:pt x="87729" y="26787"/>
                  <a:pt x="87396" y="21216"/>
                  <a:pt x="88730" y="16312"/>
                </a:cubicBezTo>
                <a:cubicBezTo>
                  <a:pt x="90231" y="10809"/>
                  <a:pt x="93800" y="5938"/>
                  <a:pt x="98304" y="2469"/>
                </a:cubicBezTo>
                <a:cubicBezTo>
                  <a:pt x="99138" y="1835"/>
                  <a:pt x="100038" y="1302"/>
                  <a:pt x="100906" y="768"/>
                </a:cubicBezTo>
                <a:cubicBezTo>
                  <a:pt x="101239" y="568"/>
                  <a:pt x="100906" y="1"/>
                  <a:pt x="100572" y="2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0"/>
          <p:cNvSpPr txBox="1">
            <a:spLocks noGrp="1"/>
          </p:cNvSpPr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0"/>
          <p:cNvSpPr txBox="1">
            <a:spLocks noGrp="1"/>
          </p:cNvSpPr>
          <p:nvPr>
            <p:ph type="title" idx="2"/>
          </p:nvPr>
        </p:nvSpPr>
        <p:spPr>
          <a:xfrm>
            <a:off x="1307600" y="2661175"/>
            <a:ext cx="18837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subTitle" idx="1"/>
          </p:nvPr>
        </p:nvSpPr>
        <p:spPr>
          <a:xfrm>
            <a:off x="1305650" y="3151350"/>
            <a:ext cx="1887600" cy="79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title" idx="3" hasCustomPrompt="1"/>
          </p:nvPr>
        </p:nvSpPr>
        <p:spPr>
          <a:xfrm>
            <a:off x="1831550" y="1558700"/>
            <a:ext cx="835800" cy="83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50" name="Google Shape;150;p20"/>
          <p:cNvSpPr txBox="1">
            <a:spLocks noGrp="1"/>
          </p:cNvSpPr>
          <p:nvPr>
            <p:ph type="title" idx="4"/>
          </p:nvPr>
        </p:nvSpPr>
        <p:spPr>
          <a:xfrm>
            <a:off x="3630150" y="2661175"/>
            <a:ext cx="18837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0"/>
          <p:cNvSpPr txBox="1">
            <a:spLocks noGrp="1"/>
          </p:cNvSpPr>
          <p:nvPr>
            <p:ph type="subTitle" idx="5"/>
          </p:nvPr>
        </p:nvSpPr>
        <p:spPr>
          <a:xfrm>
            <a:off x="3628200" y="3151350"/>
            <a:ext cx="1887600" cy="79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title" idx="6" hasCustomPrompt="1"/>
          </p:nvPr>
        </p:nvSpPr>
        <p:spPr>
          <a:xfrm>
            <a:off x="4154100" y="1571491"/>
            <a:ext cx="835800" cy="83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53" name="Google Shape;153;p20"/>
          <p:cNvSpPr txBox="1">
            <a:spLocks noGrp="1"/>
          </p:cNvSpPr>
          <p:nvPr>
            <p:ph type="title" idx="7"/>
          </p:nvPr>
        </p:nvSpPr>
        <p:spPr>
          <a:xfrm>
            <a:off x="5952700" y="2661175"/>
            <a:ext cx="18837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0"/>
          <p:cNvSpPr txBox="1">
            <a:spLocks noGrp="1"/>
          </p:cNvSpPr>
          <p:nvPr>
            <p:ph type="subTitle" idx="8"/>
          </p:nvPr>
        </p:nvSpPr>
        <p:spPr>
          <a:xfrm>
            <a:off x="5950750" y="3151350"/>
            <a:ext cx="1887600" cy="79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5" name="Google Shape;155;p20"/>
          <p:cNvSpPr txBox="1">
            <a:spLocks noGrp="1"/>
          </p:cNvSpPr>
          <p:nvPr>
            <p:ph type="title" idx="9" hasCustomPrompt="1"/>
          </p:nvPr>
        </p:nvSpPr>
        <p:spPr>
          <a:xfrm>
            <a:off x="6476650" y="1558700"/>
            <a:ext cx="835800" cy="83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0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/>
          <p:nvPr/>
        </p:nvSpPr>
        <p:spPr>
          <a:xfrm>
            <a:off x="-36275" y="-110175"/>
            <a:ext cx="3335727" cy="1438753"/>
          </a:xfrm>
          <a:custGeom>
            <a:avLst/>
            <a:gdLst/>
            <a:ahLst/>
            <a:cxnLst/>
            <a:rect l="l" t="t" r="r" b="b"/>
            <a:pathLst>
              <a:path w="66515" h="28689" extrusionOk="0">
                <a:moveTo>
                  <a:pt x="58376" y="1202"/>
                </a:moveTo>
                <a:lnTo>
                  <a:pt x="1" y="1202"/>
                </a:lnTo>
                <a:lnTo>
                  <a:pt x="1" y="28688"/>
                </a:lnTo>
                <a:cubicBezTo>
                  <a:pt x="835" y="23684"/>
                  <a:pt x="167" y="18214"/>
                  <a:pt x="1669" y="13244"/>
                </a:cubicBezTo>
                <a:cubicBezTo>
                  <a:pt x="2636" y="10141"/>
                  <a:pt x="4471" y="7306"/>
                  <a:pt x="6972" y="5171"/>
                </a:cubicBezTo>
                <a:cubicBezTo>
                  <a:pt x="8207" y="4070"/>
                  <a:pt x="9674" y="3170"/>
                  <a:pt x="11242" y="2536"/>
                </a:cubicBezTo>
                <a:cubicBezTo>
                  <a:pt x="17513" y="1"/>
                  <a:pt x="24752" y="2503"/>
                  <a:pt x="30522" y="6072"/>
                </a:cubicBezTo>
                <a:cubicBezTo>
                  <a:pt x="33091" y="7640"/>
                  <a:pt x="35760" y="9474"/>
                  <a:pt x="38695" y="9241"/>
                </a:cubicBezTo>
                <a:cubicBezTo>
                  <a:pt x="42464" y="8974"/>
                  <a:pt x="45867" y="5371"/>
                  <a:pt x="49369" y="6706"/>
                </a:cubicBezTo>
                <a:cubicBezTo>
                  <a:pt x="51371" y="7473"/>
                  <a:pt x="52505" y="9541"/>
                  <a:pt x="53539" y="11409"/>
                </a:cubicBezTo>
                <a:cubicBezTo>
                  <a:pt x="53539" y="11409"/>
                  <a:pt x="53539" y="11476"/>
                  <a:pt x="53606" y="11476"/>
                </a:cubicBezTo>
                <a:cubicBezTo>
                  <a:pt x="54640" y="13344"/>
                  <a:pt x="56141" y="15345"/>
                  <a:pt x="58242" y="15545"/>
                </a:cubicBezTo>
                <a:cubicBezTo>
                  <a:pt x="60844" y="15812"/>
                  <a:pt x="62846" y="13244"/>
                  <a:pt x="63746" y="10842"/>
                </a:cubicBezTo>
                <a:cubicBezTo>
                  <a:pt x="64947" y="7806"/>
                  <a:pt x="65347" y="4237"/>
                  <a:pt x="66515" y="1235"/>
                </a:cubicBezTo>
                <a:lnTo>
                  <a:pt x="58376" y="123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5"/>
          <p:cNvSpPr/>
          <p:nvPr/>
        </p:nvSpPr>
        <p:spPr>
          <a:xfrm rot="10800000">
            <a:off x="5840450" y="3807400"/>
            <a:ext cx="3335727" cy="1438753"/>
          </a:xfrm>
          <a:custGeom>
            <a:avLst/>
            <a:gdLst/>
            <a:ahLst/>
            <a:cxnLst/>
            <a:rect l="l" t="t" r="r" b="b"/>
            <a:pathLst>
              <a:path w="66515" h="28689" extrusionOk="0">
                <a:moveTo>
                  <a:pt x="58376" y="1202"/>
                </a:moveTo>
                <a:lnTo>
                  <a:pt x="1" y="1202"/>
                </a:lnTo>
                <a:lnTo>
                  <a:pt x="1" y="28688"/>
                </a:lnTo>
                <a:cubicBezTo>
                  <a:pt x="835" y="23684"/>
                  <a:pt x="167" y="18214"/>
                  <a:pt x="1669" y="13244"/>
                </a:cubicBezTo>
                <a:cubicBezTo>
                  <a:pt x="2636" y="10141"/>
                  <a:pt x="4471" y="7306"/>
                  <a:pt x="6972" y="5171"/>
                </a:cubicBezTo>
                <a:cubicBezTo>
                  <a:pt x="8207" y="4070"/>
                  <a:pt x="9674" y="3170"/>
                  <a:pt x="11242" y="2536"/>
                </a:cubicBezTo>
                <a:cubicBezTo>
                  <a:pt x="17513" y="1"/>
                  <a:pt x="24752" y="2503"/>
                  <a:pt x="30522" y="6072"/>
                </a:cubicBezTo>
                <a:cubicBezTo>
                  <a:pt x="33091" y="7640"/>
                  <a:pt x="35760" y="9474"/>
                  <a:pt x="38695" y="9241"/>
                </a:cubicBezTo>
                <a:cubicBezTo>
                  <a:pt x="42464" y="8974"/>
                  <a:pt x="45867" y="5371"/>
                  <a:pt x="49369" y="6706"/>
                </a:cubicBezTo>
                <a:cubicBezTo>
                  <a:pt x="51371" y="7473"/>
                  <a:pt x="52505" y="9541"/>
                  <a:pt x="53539" y="11409"/>
                </a:cubicBezTo>
                <a:cubicBezTo>
                  <a:pt x="53539" y="11409"/>
                  <a:pt x="53539" y="11476"/>
                  <a:pt x="53606" y="11476"/>
                </a:cubicBezTo>
                <a:cubicBezTo>
                  <a:pt x="54640" y="13344"/>
                  <a:pt x="56141" y="15345"/>
                  <a:pt x="58242" y="15545"/>
                </a:cubicBezTo>
                <a:cubicBezTo>
                  <a:pt x="60844" y="15812"/>
                  <a:pt x="62846" y="13244"/>
                  <a:pt x="63746" y="10842"/>
                </a:cubicBezTo>
                <a:cubicBezTo>
                  <a:pt x="64947" y="7806"/>
                  <a:pt x="65347" y="4237"/>
                  <a:pt x="66515" y="1235"/>
                </a:cubicBezTo>
                <a:lnTo>
                  <a:pt x="58376" y="123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5"/>
          <p:cNvSpPr/>
          <p:nvPr/>
        </p:nvSpPr>
        <p:spPr>
          <a:xfrm>
            <a:off x="6993300" y="4737250"/>
            <a:ext cx="2249125" cy="487025"/>
          </a:xfrm>
          <a:custGeom>
            <a:avLst/>
            <a:gdLst/>
            <a:ahLst/>
            <a:cxnLst/>
            <a:rect l="l" t="t" r="r" b="b"/>
            <a:pathLst>
              <a:path w="89965" h="19481" extrusionOk="0">
                <a:moveTo>
                  <a:pt x="734" y="17279"/>
                </a:moveTo>
                <a:cubicBezTo>
                  <a:pt x="4237" y="9807"/>
                  <a:pt x="10208" y="2335"/>
                  <a:pt x="19314" y="2902"/>
                </a:cubicBezTo>
                <a:cubicBezTo>
                  <a:pt x="24285" y="3169"/>
                  <a:pt x="28854" y="5938"/>
                  <a:pt x="33291" y="7973"/>
                </a:cubicBezTo>
                <a:cubicBezTo>
                  <a:pt x="37160" y="9774"/>
                  <a:pt x="41263" y="11075"/>
                  <a:pt x="45500" y="11375"/>
                </a:cubicBezTo>
                <a:cubicBezTo>
                  <a:pt x="49336" y="11742"/>
                  <a:pt x="52972" y="10808"/>
                  <a:pt x="56341" y="8973"/>
                </a:cubicBezTo>
                <a:cubicBezTo>
                  <a:pt x="60010" y="7005"/>
                  <a:pt x="63179" y="4203"/>
                  <a:pt x="67215" y="3036"/>
                </a:cubicBezTo>
                <a:cubicBezTo>
                  <a:pt x="77823" y="0"/>
                  <a:pt x="84961" y="11475"/>
                  <a:pt x="89198" y="19147"/>
                </a:cubicBezTo>
                <a:cubicBezTo>
                  <a:pt x="89398" y="19481"/>
                  <a:pt x="89965" y="19181"/>
                  <a:pt x="89731" y="18814"/>
                </a:cubicBezTo>
                <a:cubicBezTo>
                  <a:pt x="85628" y="11308"/>
                  <a:pt x="80491" y="2936"/>
                  <a:pt x="71051" y="2035"/>
                </a:cubicBezTo>
                <a:cubicBezTo>
                  <a:pt x="66882" y="1668"/>
                  <a:pt x="63146" y="3936"/>
                  <a:pt x="59810" y="6038"/>
                </a:cubicBezTo>
                <a:cubicBezTo>
                  <a:pt x="55273" y="8973"/>
                  <a:pt x="51037" y="10975"/>
                  <a:pt x="45533" y="10708"/>
                </a:cubicBezTo>
                <a:cubicBezTo>
                  <a:pt x="40163" y="10441"/>
                  <a:pt x="35159" y="8139"/>
                  <a:pt x="30356" y="5838"/>
                </a:cubicBezTo>
                <a:cubicBezTo>
                  <a:pt x="26186" y="3870"/>
                  <a:pt x="21950" y="2002"/>
                  <a:pt x="17246" y="2168"/>
                </a:cubicBezTo>
                <a:cubicBezTo>
                  <a:pt x="9007" y="2469"/>
                  <a:pt x="3403" y="10174"/>
                  <a:pt x="234" y="16879"/>
                </a:cubicBezTo>
                <a:cubicBezTo>
                  <a:pt x="1" y="17346"/>
                  <a:pt x="568" y="17646"/>
                  <a:pt x="734" y="1727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5"/>
          <p:cNvSpPr/>
          <p:nvPr/>
        </p:nvSpPr>
        <p:spPr>
          <a:xfrm rot="10800000">
            <a:off x="-194050" y="-110175"/>
            <a:ext cx="2249125" cy="487025"/>
          </a:xfrm>
          <a:custGeom>
            <a:avLst/>
            <a:gdLst/>
            <a:ahLst/>
            <a:cxnLst/>
            <a:rect l="l" t="t" r="r" b="b"/>
            <a:pathLst>
              <a:path w="89965" h="19481" extrusionOk="0">
                <a:moveTo>
                  <a:pt x="734" y="17279"/>
                </a:moveTo>
                <a:cubicBezTo>
                  <a:pt x="4237" y="9807"/>
                  <a:pt x="10208" y="2335"/>
                  <a:pt x="19314" y="2902"/>
                </a:cubicBezTo>
                <a:cubicBezTo>
                  <a:pt x="24285" y="3169"/>
                  <a:pt x="28854" y="5938"/>
                  <a:pt x="33291" y="7973"/>
                </a:cubicBezTo>
                <a:cubicBezTo>
                  <a:pt x="37160" y="9774"/>
                  <a:pt x="41263" y="11075"/>
                  <a:pt x="45500" y="11375"/>
                </a:cubicBezTo>
                <a:cubicBezTo>
                  <a:pt x="49336" y="11742"/>
                  <a:pt x="52972" y="10808"/>
                  <a:pt x="56341" y="8973"/>
                </a:cubicBezTo>
                <a:cubicBezTo>
                  <a:pt x="60010" y="7005"/>
                  <a:pt x="63179" y="4203"/>
                  <a:pt x="67215" y="3036"/>
                </a:cubicBezTo>
                <a:cubicBezTo>
                  <a:pt x="77823" y="0"/>
                  <a:pt x="84961" y="11475"/>
                  <a:pt x="89198" y="19147"/>
                </a:cubicBezTo>
                <a:cubicBezTo>
                  <a:pt x="89398" y="19481"/>
                  <a:pt x="89965" y="19181"/>
                  <a:pt x="89731" y="18814"/>
                </a:cubicBezTo>
                <a:cubicBezTo>
                  <a:pt x="85628" y="11308"/>
                  <a:pt x="80491" y="2936"/>
                  <a:pt x="71051" y="2035"/>
                </a:cubicBezTo>
                <a:cubicBezTo>
                  <a:pt x="66882" y="1668"/>
                  <a:pt x="63146" y="3936"/>
                  <a:pt x="59810" y="6038"/>
                </a:cubicBezTo>
                <a:cubicBezTo>
                  <a:pt x="55273" y="8973"/>
                  <a:pt x="51037" y="10975"/>
                  <a:pt x="45533" y="10708"/>
                </a:cubicBezTo>
                <a:cubicBezTo>
                  <a:pt x="40163" y="10441"/>
                  <a:pt x="35159" y="8139"/>
                  <a:pt x="30356" y="5838"/>
                </a:cubicBezTo>
                <a:cubicBezTo>
                  <a:pt x="26186" y="3870"/>
                  <a:pt x="21950" y="2002"/>
                  <a:pt x="17246" y="2168"/>
                </a:cubicBezTo>
                <a:cubicBezTo>
                  <a:pt x="9007" y="2469"/>
                  <a:pt x="3403" y="10174"/>
                  <a:pt x="234" y="16879"/>
                </a:cubicBezTo>
                <a:cubicBezTo>
                  <a:pt x="1" y="17346"/>
                  <a:pt x="568" y="17646"/>
                  <a:pt x="734" y="1727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5"/>
          <p:cNvSpPr txBox="1">
            <a:spLocks noGrp="1"/>
          </p:cNvSpPr>
          <p:nvPr>
            <p:ph type="title"/>
          </p:nvPr>
        </p:nvSpPr>
        <p:spPr>
          <a:xfrm>
            <a:off x="1244419" y="3203938"/>
            <a:ext cx="29901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5"/>
          <p:cNvSpPr txBox="1">
            <a:spLocks noGrp="1"/>
          </p:cNvSpPr>
          <p:nvPr>
            <p:ph type="subTitle" idx="1"/>
          </p:nvPr>
        </p:nvSpPr>
        <p:spPr>
          <a:xfrm>
            <a:off x="1242319" y="1948625"/>
            <a:ext cx="2994300" cy="105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4" name="Google Shape;194;p25"/>
          <p:cNvSpPr txBox="1">
            <a:spLocks noGrp="1"/>
          </p:cNvSpPr>
          <p:nvPr>
            <p:ph type="title" idx="2"/>
          </p:nvPr>
        </p:nvSpPr>
        <p:spPr>
          <a:xfrm>
            <a:off x="4911581" y="3203938"/>
            <a:ext cx="29901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5"/>
          <p:cNvSpPr txBox="1">
            <a:spLocks noGrp="1"/>
          </p:cNvSpPr>
          <p:nvPr>
            <p:ph type="subTitle" idx="3"/>
          </p:nvPr>
        </p:nvSpPr>
        <p:spPr>
          <a:xfrm>
            <a:off x="4911581" y="1947672"/>
            <a:ext cx="2990100" cy="105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6" name="Google Shape;196;p25"/>
          <p:cNvSpPr txBox="1">
            <a:spLocks noGrp="1"/>
          </p:cNvSpPr>
          <p:nvPr>
            <p:ph type="title" idx="4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3100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yne"/>
              <a:buChar char="●"/>
              <a:defRPr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○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■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●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○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■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●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○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■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  <p:sldLayoutId id="2147483659" r:id="rId5"/>
    <p:sldLayoutId id="2147483663" r:id="rId6"/>
    <p:sldLayoutId id="2147483664" r:id="rId7"/>
    <p:sldLayoutId id="2147483666" r:id="rId8"/>
    <p:sldLayoutId id="2147483671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7"/>
          <p:cNvSpPr txBox="1">
            <a:spLocks noGrp="1"/>
          </p:cNvSpPr>
          <p:nvPr>
            <p:ph type="ctrTitle"/>
          </p:nvPr>
        </p:nvSpPr>
        <p:spPr>
          <a:xfrm>
            <a:off x="1597000" y="1574608"/>
            <a:ext cx="5115900" cy="191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Lead Generation for X Education</a:t>
            </a:r>
            <a:endParaRPr dirty="0"/>
          </a:p>
        </p:txBody>
      </p:sp>
      <p:sp>
        <p:nvSpPr>
          <p:cNvPr id="297" name="Google Shape;297;p37"/>
          <p:cNvSpPr/>
          <p:nvPr/>
        </p:nvSpPr>
        <p:spPr>
          <a:xfrm>
            <a:off x="1597000" y="3035283"/>
            <a:ext cx="1443912" cy="411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7"/>
          <p:cNvSpPr txBox="1">
            <a:spLocks noGrp="1"/>
          </p:cNvSpPr>
          <p:nvPr>
            <p:ph type="subTitle" idx="1"/>
          </p:nvPr>
        </p:nvSpPr>
        <p:spPr>
          <a:xfrm>
            <a:off x="1679950" y="3093633"/>
            <a:ext cx="1278012" cy="2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 Linus Jen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1"/>
          <p:cNvSpPr/>
          <p:nvPr/>
        </p:nvSpPr>
        <p:spPr>
          <a:xfrm>
            <a:off x="1020206" y="1932275"/>
            <a:ext cx="5107800" cy="13128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41"/>
          <p:cNvSpPr txBox="1">
            <a:spLocks noGrp="1"/>
          </p:cNvSpPr>
          <p:nvPr>
            <p:ph type="title"/>
          </p:nvPr>
        </p:nvSpPr>
        <p:spPr>
          <a:xfrm>
            <a:off x="1020206" y="1932275"/>
            <a:ext cx="5107800" cy="131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Technical Detail</a:t>
            </a:r>
            <a:endParaRPr dirty="0"/>
          </a:p>
        </p:txBody>
      </p:sp>
      <p:sp>
        <p:nvSpPr>
          <p:cNvPr id="354" name="Google Shape;354;p41"/>
          <p:cNvSpPr txBox="1">
            <a:spLocks noGrp="1"/>
          </p:cNvSpPr>
          <p:nvPr>
            <p:ph type="subTitle" idx="1"/>
          </p:nvPr>
        </p:nvSpPr>
        <p:spPr>
          <a:xfrm>
            <a:off x="1018406" y="3408100"/>
            <a:ext cx="5111400" cy="2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Procedural review for non-stakeholders</a:t>
            </a:r>
          </a:p>
        </p:txBody>
      </p:sp>
      <p:sp>
        <p:nvSpPr>
          <p:cNvPr id="355" name="Google Shape;355;p41"/>
          <p:cNvSpPr txBox="1">
            <a:spLocks noGrp="1"/>
          </p:cNvSpPr>
          <p:nvPr>
            <p:ph type="title" idx="2"/>
          </p:nvPr>
        </p:nvSpPr>
        <p:spPr>
          <a:xfrm>
            <a:off x="6004594" y="1530150"/>
            <a:ext cx="2121000" cy="1963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5726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EB39A-6C22-FF82-69F1-0019DBA7A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50" y="660326"/>
            <a:ext cx="7717500" cy="453900"/>
          </a:xfrm>
        </p:spPr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7C99B4-A2A8-5A0E-4FA3-D0DC853594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00" y="1240398"/>
            <a:ext cx="7717500" cy="3644953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sz="1600" dirty="0"/>
              <a:t>Removed 13 features with low variance</a:t>
            </a:r>
          </a:p>
          <a:p>
            <a:pPr marL="4000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EX: `Do Not Call` was filled with mostly False (2 </a:t>
            </a:r>
            <a:r>
              <a:rPr lang="en-US" sz="1600" dirty="0" err="1"/>
              <a:t>True’s</a:t>
            </a:r>
            <a:r>
              <a:rPr lang="en-US" sz="1600" dirty="0"/>
              <a:t>)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1600" dirty="0"/>
              <a:t>Combined categories with low # of observations</a:t>
            </a:r>
          </a:p>
          <a:p>
            <a:pPr marL="4000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EX: `Countries` with under 50 total observations were aggregated into one group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1600" dirty="0"/>
              <a:t>Imputed `Missing` for categorical variables and 0 for numerical variables</a:t>
            </a:r>
          </a:p>
          <a:p>
            <a:pPr marL="4000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Missing data had unique proportions for conversions, as compared to other groups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1600" dirty="0"/>
              <a:t>SMOTE (oversampling minority classes) and </a:t>
            </a:r>
            <a:r>
              <a:rPr lang="en-US" sz="1600" dirty="0" err="1"/>
              <a:t>undersampling</a:t>
            </a:r>
            <a:endParaRPr lang="en-US" sz="1600" dirty="0"/>
          </a:p>
          <a:p>
            <a:pPr marL="4000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Used to address class imbalances</a:t>
            </a:r>
          </a:p>
        </p:txBody>
      </p:sp>
    </p:spTree>
    <p:extLst>
      <p:ext uri="{BB962C8B-B14F-4D97-AF65-F5344CB8AC3E}">
        <p14:creationId xmlns:p14="http://schemas.microsoft.com/office/powerpoint/2010/main" val="81451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EB39A-6C22-FF82-69F1-0019DBA7A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50" y="755737"/>
            <a:ext cx="7717500" cy="453900"/>
          </a:xfrm>
        </p:spPr>
        <p:txBody>
          <a:bodyPr/>
          <a:lstStyle/>
          <a:p>
            <a:r>
              <a:rPr lang="en-US" dirty="0"/>
              <a:t>Model Building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7C99B4-A2A8-5A0E-4FA3-D0DC853594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3251" y="1509980"/>
            <a:ext cx="6497497" cy="2713677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sz="1600" dirty="0"/>
              <a:t>Final preprocessed data (after one-hot encoding): 108 columns</a:t>
            </a:r>
          </a:p>
          <a:p>
            <a:pPr marL="4000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Split data into train / validation / test sets of 70/15/15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1600" dirty="0" err="1"/>
              <a:t>XGBoost</a:t>
            </a:r>
            <a:r>
              <a:rPr lang="en-US" sz="1600" dirty="0"/>
              <a:t> was the only model tested due to time constraints</a:t>
            </a:r>
          </a:p>
          <a:p>
            <a:pPr marL="4000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Accuracy, weighted precision all 0.95, weighted recall 0.93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1600" b="1" dirty="0"/>
              <a:t>Final model</a:t>
            </a:r>
            <a:r>
              <a:rPr lang="en-US" sz="1600" dirty="0"/>
              <a:t>: </a:t>
            </a:r>
            <a:r>
              <a:rPr lang="en-US" sz="1600" dirty="0" err="1"/>
              <a:t>XGBoost</a:t>
            </a:r>
            <a:r>
              <a:rPr lang="en-US" sz="1600" dirty="0"/>
              <a:t> with feature selection (81 columns)</a:t>
            </a:r>
          </a:p>
          <a:p>
            <a:pPr marL="4000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Accuracy = 0.95, weighted precision 0.94, weighted recall 0.93</a:t>
            </a:r>
          </a:p>
          <a:p>
            <a:pPr marL="114300" indent="0">
              <a:lnSpc>
                <a:spcPct val="150000"/>
              </a:lnSpc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90872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1"/>
          <p:cNvSpPr/>
          <p:nvPr/>
        </p:nvSpPr>
        <p:spPr>
          <a:xfrm>
            <a:off x="1020206" y="1932275"/>
            <a:ext cx="5107800" cy="13128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41"/>
          <p:cNvSpPr txBox="1">
            <a:spLocks noGrp="1"/>
          </p:cNvSpPr>
          <p:nvPr>
            <p:ph type="title"/>
          </p:nvPr>
        </p:nvSpPr>
        <p:spPr>
          <a:xfrm>
            <a:off x="1020206" y="1932275"/>
            <a:ext cx="5107800" cy="131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Application &amp; Limitations</a:t>
            </a:r>
            <a:endParaRPr dirty="0"/>
          </a:p>
        </p:txBody>
      </p:sp>
      <p:sp>
        <p:nvSpPr>
          <p:cNvPr id="354" name="Google Shape;354;p41"/>
          <p:cNvSpPr txBox="1">
            <a:spLocks noGrp="1"/>
          </p:cNvSpPr>
          <p:nvPr>
            <p:ph type="subTitle" idx="1"/>
          </p:nvPr>
        </p:nvSpPr>
        <p:spPr>
          <a:xfrm>
            <a:off x="1018406" y="3408100"/>
            <a:ext cx="5111400" cy="2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Pilot plan &amp; assumptions</a:t>
            </a:r>
          </a:p>
        </p:txBody>
      </p:sp>
      <p:sp>
        <p:nvSpPr>
          <p:cNvPr id="355" name="Google Shape;355;p41"/>
          <p:cNvSpPr txBox="1">
            <a:spLocks noGrp="1"/>
          </p:cNvSpPr>
          <p:nvPr>
            <p:ph type="title" idx="2"/>
          </p:nvPr>
        </p:nvSpPr>
        <p:spPr>
          <a:xfrm>
            <a:off x="6004594" y="1530150"/>
            <a:ext cx="2121000" cy="1963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0706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9"/>
          <p:cNvSpPr/>
          <p:nvPr/>
        </p:nvSpPr>
        <p:spPr>
          <a:xfrm>
            <a:off x="1259600" y="2214547"/>
            <a:ext cx="1979700" cy="411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49"/>
          <p:cNvSpPr/>
          <p:nvPr/>
        </p:nvSpPr>
        <p:spPr>
          <a:xfrm>
            <a:off x="3582150" y="2214547"/>
            <a:ext cx="1979700" cy="411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49"/>
          <p:cNvSpPr/>
          <p:nvPr/>
        </p:nvSpPr>
        <p:spPr>
          <a:xfrm>
            <a:off x="5904700" y="2214547"/>
            <a:ext cx="1979700" cy="411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49"/>
          <p:cNvSpPr/>
          <p:nvPr/>
        </p:nvSpPr>
        <p:spPr>
          <a:xfrm>
            <a:off x="6476650" y="1192911"/>
            <a:ext cx="835800" cy="835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49"/>
          <p:cNvSpPr/>
          <p:nvPr/>
        </p:nvSpPr>
        <p:spPr>
          <a:xfrm>
            <a:off x="4154100" y="1188702"/>
            <a:ext cx="835800" cy="835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49"/>
          <p:cNvSpPr/>
          <p:nvPr/>
        </p:nvSpPr>
        <p:spPr>
          <a:xfrm>
            <a:off x="1831550" y="1192911"/>
            <a:ext cx="835800" cy="835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49"/>
          <p:cNvSpPr txBox="1">
            <a:spLocks noGrp="1"/>
          </p:cNvSpPr>
          <p:nvPr>
            <p:ph type="title" idx="2"/>
          </p:nvPr>
        </p:nvSpPr>
        <p:spPr>
          <a:xfrm>
            <a:off x="1307600" y="2295397"/>
            <a:ext cx="18837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Treatments</a:t>
            </a:r>
            <a:endParaRPr dirty="0"/>
          </a:p>
        </p:txBody>
      </p:sp>
      <p:sp>
        <p:nvSpPr>
          <p:cNvPr id="481" name="Google Shape;481;p49"/>
          <p:cNvSpPr txBox="1">
            <a:spLocks noGrp="1"/>
          </p:cNvSpPr>
          <p:nvPr>
            <p:ph type="subTitle" idx="1"/>
          </p:nvPr>
        </p:nvSpPr>
        <p:spPr>
          <a:xfrm>
            <a:off x="1305650" y="2785571"/>
            <a:ext cx="1887600" cy="135098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Split all prospects into two groups – one following existing method, and another recommended by model</a:t>
            </a:r>
            <a:endParaRPr dirty="0"/>
          </a:p>
        </p:txBody>
      </p:sp>
      <p:sp>
        <p:nvSpPr>
          <p:cNvPr id="482" name="Google Shape;482;p49"/>
          <p:cNvSpPr txBox="1">
            <a:spLocks noGrp="1"/>
          </p:cNvSpPr>
          <p:nvPr>
            <p:ph type="title" idx="4"/>
          </p:nvPr>
        </p:nvSpPr>
        <p:spPr>
          <a:xfrm>
            <a:off x="3630150" y="2295397"/>
            <a:ext cx="18837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Compare</a:t>
            </a:r>
            <a:endParaRPr dirty="0"/>
          </a:p>
        </p:txBody>
      </p:sp>
      <p:sp>
        <p:nvSpPr>
          <p:cNvPr id="483" name="Google Shape;483;p49"/>
          <p:cNvSpPr txBox="1">
            <a:spLocks noGrp="1"/>
          </p:cNvSpPr>
          <p:nvPr>
            <p:ph type="subTitle" idx="5"/>
          </p:nvPr>
        </p:nvSpPr>
        <p:spPr>
          <a:xfrm>
            <a:off x="3628200" y="2785572"/>
            <a:ext cx="1887600" cy="154258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After trial period, run a two sample t-test to test of improvement of conversion rate</a:t>
            </a:r>
            <a:endParaRPr dirty="0"/>
          </a:p>
        </p:txBody>
      </p:sp>
      <p:sp>
        <p:nvSpPr>
          <p:cNvPr id="484" name="Google Shape;484;p49"/>
          <p:cNvSpPr txBox="1">
            <a:spLocks noGrp="1"/>
          </p:cNvSpPr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Pilot Plan</a:t>
            </a:r>
            <a:endParaRPr dirty="0"/>
          </a:p>
        </p:txBody>
      </p:sp>
      <p:sp>
        <p:nvSpPr>
          <p:cNvPr id="485" name="Google Shape;485;p49"/>
          <p:cNvSpPr txBox="1">
            <a:spLocks noGrp="1"/>
          </p:cNvSpPr>
          <p:nvPr>
            <p:ph type="title" idx="3"/>
          </p:nvPr>
        </p:nvSpPr>
        <p:spPr>
          <a:xfrm>
            <a:off x="1831550" y="1192922"/>
            <a:ext cx="835800" cy="83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86" name="Google Shape;486;p49"/>
          <p:cNvSpPr txBox="1">
            <a:spLocks noGrp="1"/>
          </p:cNvSpPr>
          <p:nvPr>
            <p:ph type="title" idx="6"/>
          </p:nvPr>
        </p:nvSpPr>
        <p:spPr>
          <a:xfrm>
            <a:off x="4154100" y="1205713"/>
            <a:ext cx="835800" cy="83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87" name="Google Shape;487;p49"/>
          <p:cNvSpPr txBox="1">
            <a:spLocks noGrp="1"/>
          </p:cNvSpPr>
          <p:nvPr>
            <p:ph type="title" idx="7"/>
          </p:nvPr>
        </p:nvSpPr>
        <p:spPr>
          <a:xfrm>
            <a:off x="5952700" y="2295397"/>
            <a:ext cx="18837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Decide</a:t>
            </a:r>
            <a:endParaRPr dirty="0"/>
          </a:p>
        </p:txBody>
      </p:sp>
      <p:sp>
        <p:nvSpPr>
          <p:cNvPr id="488" name="Google Shape;488;p49"/>
          <p:cNvSpPr txBox="1">
            <a:spLocks noGrp="1"/>
          </p:cNvSpPr>
          <p:nvPr>
            <p:ph type="subTitle" idx="8"/>
          </p:nvPr>
        </p:nvSpPr>
        <p:spPr>
          <a:xfrm>
            <a:off x="5950750" y="2785572"/>
            <a:ext cx="1887600" cy="79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Determine whether or not to implement model</a:t>
            </a:r>
            <a:endParaRPr dirty="0"/>
          </a:p>
        </p:txBody>
      </p:sp>
      <p:sp>
        <p:nvSpPr>
          <p:cNvPr id="489" name="Google Shape;489;p49"/>
          <p:cNvSpPr txBox="1">
            <a:spLocks noGrp="1"/>
          </p:cNvSpPr>
          <p:nvPr>
            <p:ph type="title" idx="9"/>
          </p:nvPr>
        </p:nvSpPr>
        <p:spPr>
          <a:xfrm>
            <a:off x="6476650" y="1192922"/>
            <a:ext cx="835800" cy="83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39251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53"/>
          <p:cNvSpPr txBox="1">
            <a:spLocks noGrp="1"/>
          </p:cNvSpPr>
          <p:nvPr>
            <p:ph type="subTitle" idx="1"/>
          </p:nvPr>
        </p:nvSpPr>
        <p:spPr>
          <a:xfrm>
            <a:off x="1242319" y="1922497"/>
            <a:ext cx="2994300" cy="105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Dataset is limited to questionnaire responses </a:t>
            </a:r>
            <a:r>
              <a:rPr lang="en-US" i="1" dirty="0"/>
              <a:t>after</a:t>
            </a:r>
            <a:r>
              <a:rPr lang="en-US" dirty="0"/>
              <a:t> signing up to website. Assumes truthful responses</a:t>
            </a:r>
            <a:endParaRPr dirty="0"/>
          </a:p>
        </p:txBody>
      </p:sp>
      <p:sp>
        <p:nvSpPr>
          <p:cNvPr id="553" name="Google Shape;553;p53"/>
          <p:cNvSpPr txBox="1">
            <a:spLocks noGrp="1"/>
          </p:cNvSpPr>
          <p:nvPr>
            <p:ph type="title" idx="4"/>
          </p:nvPr>
        </p:nvSpPr>
        <p:spPr>
          <a:xfrm>
            <a:off x="713250" y="922346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Limitations - Data</a:t>
            </a:r>
            <a:endParaRPr dirty="0"/>
          </a:p>
        </p:txBody>
      </p:sp>
      <p:sp>
        <p:nvSpPr>
          <p:cNvPr id="556" name="Google Shape;556;p53"/>
          <p:cNvSpPr txBox="1">
            <a:spLocks noGrp="1"/>
          </p:cNvSpPr>
          <p:nvPr>
            <p:ph type="subTitle" idx="3"/>
          </p:nvPr>
        </p:nvSpPr>
        <p:spPr>
          <a:xfrm>
            <a:off x="4911581" y="1921544"/>
            <a:ext cx="2990100" cy="105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 data is present for characteristics of a prospect’s online presence (interests, age, etc.)</a:t>
            </a:r>
            <a:endParaRPr dirty="0"/>
          </a:p>
        </p:txBody>
      </p:sp>
      <p:sp>
        <p:nvSpPr>
          <p:cNvPr id="6" name="Google Shape;552;p53">
            <a:extLst>
              <a:ext uri="{FF2B5EF4-FFF2-40B4-BE49-F238E27FC236}">
                <a16:creationId xmlns:a16="http://schemas.microsoft.com/office/drawing/2014/main" id="{A96CADF2-E5CA-AC11-5DAF-9475A5AB4F28}"/>
              </a:ext>
            </a:extLst>
          </p:cNvPr>
          <p:cNvSpPr txBox="1">
            <a:spLocks/>
          </p:cNvSpPr>
          <p:nvPr/>
        </p:nvSpPr>
        <p:spPr>
          <a:xfrm>
            <a:off x="3074850" y="3367086"/>
            <a:ext cx="2994300" cy="10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yne"/>
              <a:buNone/>
              <a:defRPr sz="16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yne"/>
              <a:buNone/>
              <a:defRPr sz="16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yne"/>
              <a:buNone/>
              <a:defRPr sz="16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yne"/>
              <a:buNone/>
              <a:defRPr sz="16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yne"/>
              <a:buNone/>
              <a:defRPr sz="16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yne"/>
              <a:buNone/>
              <a:defRPr sz="16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yne"/>
              <a:buNone/>
              <a:defRPr sz="16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yne"/>
              <a:buNone/>
              <a:defRPr sz="16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yne"/>
              <a:buNone/>
              <a:defRPr sz="16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pPr marL="0" indent="0"/>
            <a:r>
              <a:rPr lang="en-US" dirty="0"/>
              <a:t>Model only targets those who have already signed up to X Education – existing lead generation strategy not shared</a:t>
            </a:r>
          </a:p>
        </p:txBody>
      </p:sp>
    </p:spTree>
    <p:extLst>
      <p:ext uri="{BB962C8B-B14F-4D97-AF65-F5344CB8AC3E}">
        <p14:creationId xmlns:p14="http://schemas.microsoft.com/office/powerpoint/2010/main" val="654937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53"/>
          <p:cNvSpPr txBox="1">
            <a:spLocks noGrp="1"/>
          </p:cNvSpPr>
          <p:nvPr>
            <p:ph type="subTitle" idx="1"/>
          </p:nvPr>
        </p:nvSpPr>
        <p:spPr>
          <a:xfrm>
            <a:off x="1242319" y="1922497"/>
            <a:ext cx="2994300" cy="105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Only </a:t>
            </a:r>
            <a:r>
              <a:rPr lang="en-US" dirty="0" err="1"/>
              <a:t>XGBoost</a:t>
            </a:r>
            <a:r>
              <a:rPr lang="en-US" dirty="0"/>
              <a:t> was tested in the modeling process (without hyperparameter tuning)</a:t>
            </a:r>
            <a:endParaRPr dirty="0"/>
          </a:p>
        </p:txBody>
      </p:sp>
      <p:sp>
        <p:nvSpPr>
          <p:cNvPr id="553" name="Google Shape;553;p53"/>
          <p:cNvSpPr txBox="1">
            <a:spLocks noGrp="1"/>
          </p:cNvSpPr>
          <p:nvPr>
            <p:ph type="title" idx="4"/>
          </p:nvPr>
        </p:nvSpPr>
        <p:spPr>
          <a:xfrm>
            <a:off x="713250" y="922346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Limitations - Procedure</a:t>
            </a:r>
            <a:endParaRPr dirty="0"/>
          </a:p>
        </p:txBody>
      </p:sp>
      <p:sp>
        <p:nvSpPr>
          <p:cNvPr id="556" name="Google Shape;556;p53"/>
          <p:cNvSpPr txBox="1">
            <a:spLocks noGrp="1"/>
          </p:cNvSpPr>
          <p:nvPr>
            <p:ph type="subTitle" idx="3"/>
          </p:nvPr>
        </p:nvSpPr>
        <p:spPr>
          <a:xfrm>
            <a:off x="4911581" y="1921544"/>
            <a:ext cx="2990100" cy="105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Given model success, did not change the threshold at which a prospect would be predicted as likely to convert</a:t>
            </a:r>
            <a:endParaRPr dirty="0"/>
          </a:p>
        </p:txBody>
      </p:sp>
      <p:sp>
        <p:nvSpPr>
          <p:cNvPr id="6" name="Google Shape;552;p53">
            <a:extLst>
              <a:ext uri="{FF2B5EF4-FFF2-40B4-BE49-F238E27FC236}">
                <a16:creationId xmlns:a16="http://schemas.microsoft.com/office/drawing/2014/main" id="{A96CADF2-E5CA-AC11-5DAF-9475A5AB4F28}"/>
              </a:ext>
            </a:extLst>
          </p:cNvPr>
          <p:cNvSpPr txBox="1">
            <a:spLocks/>
          </p:cNvSpPr>
          <p:nvPr/>
        </p:nvSpPr>
        <p:spPr>
          <a:xfrm>
            <a:off x="3074850" y="3367086"/>
            <a:ext cx="2994300" cy="10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yne"/>
              <a:buNone/>
              <a:defRPr sz="16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yne"/>
              <a:buNone/>
              <a:defRPr sz="16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yne"/>
              <a:buNone/>
              <a:defRPr sz="16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yne"/>
              <a:buNone/>
              <a:defRPr sz="16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yne"/>
              <a:buNone/>
              <a:defRPr sz="16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yne"/>
              <a:buNone/>
              <a:defRPr sz="16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yne"/>
              <a:buNone/>
              <a:defRPr sz="16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yne"/>
              <a:buNone/>
              <a:defRPr sz="16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yne"/>
              <a:buNone/>
              <a:defRPr sz="16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pPr marL="0" indent="0"/>
            <a:r>
              <a:rPr lang="en-US" dirty="0"/>
              <a:t>Difficult to test model generalizability when data is limited to people who have already signed up to the website</a:t>
            </a:r>
          </a:p>
        </p:txBody>
      </p:sp>
    </p:spTree>
    <p:extLst>
      <p:ext uri="{BB962C8B-B14F-4D97-AF65-F5344CB8AC3E}">
        <p14:creationId xmlns:p14="http://schemas.microsoft.com/office/powerpoint/2010/main" val="245329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9"/>
          <p:cNvSpPr/>
          <p:nvPr/>
        </p:nvSpPr>
        <p:spPr>
          <a:xfrm>
            <a:off x="5640625" y="3133238"/>
            <a:ext cx="2789400" cy="539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9"/>
          <p:cNvSpPr/>
          <p:nvPr/>
        </p:nvSpPr>
        <p:spPr>
          <a:xfrm>
            <a:off x="5640625" y="1626650"/>
            <a:ext cx="2789400" cy="539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9"/>
          <p:cNvSpPr/>
          <p:nvPr/>
        </p:nvSpPr>
        <p:spPr>
          <a:xfrm>
            <a:off x="1674150" y="3152150"/>
            <a:ext cx="2789400" cy="539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9"/>
          <p:cNvSpPr/>
          <p:nvPr/>
        </p:nvSpPr>
        <p:spPr>
          <a:xfrm>
            <a:off x="1674150" y="1607750"/>
            <a:ext cx="2789400" cy="539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9"/>
          <p:cNvSpPr/>
          <p:nvPr/>
        </p:nvSpPr>
        <p:spPr>
          <a:xfrm>
            <a:off x="4751150" y="3074770"/>
            <a:ext cx="833400" cy="835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9"/>
          <p:cNvSpPr/>
          <p:nvPr/>
        </p:nvSpPr>
        <p:spPr>
          <a:xfrm>
            <a:off x="4751150" y="1550775"/>
            <a:ext cx="833400" cy="835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9"/>
          <p:cNvSpPr/>
          <p:nvPr/>
        </p:nvSpPr>
        <p:spPr>
          <a:xfrm>
            <a:off x="748577" y="3074764"/>
            <a:ext cx="835800" cy="835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9"/>
          <p:cNvSpPr/>
          <p:nvPr/>
        </p:nvSpPr>
        <p:spPr>
          <a:xfrm>
            <a:off x="748577" y="1550764"/>
            <a:ext cx="835800" cy="835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9"/>
          <p:cNvSpPr txBox="1">
            <a:spLocks noGrp="1"/>
          </p:cNvSpPr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318" name="Google Shape;318;p39"/>
          <p:cNvSpPr txBox="1">
            <a:spLocks noGrp="1"/>
          </p:cNvSpPr>
          <p:nvPr>
            <p:ph type="title" idx="2"/>
          </p:nvPr>
        </p:nvSpPr>
        <p:spPr>
          <a:xfrm>
            <a:off x="1698000" y="1607750"/>
            <a:ext cx="2741700" cy="53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sp>
        <p:nvSpPr>
          <p:cNvPr id="320" name="Google Shape;320;p39"/>
          <p:cNvSpPr txBox="1">
            <a:spLocks noGrp="1"/>
          </p:cNvSpPr>
          <p:nvPr>
            <p:ph type="title" idx="3"/>
          </p:nvPr>
        </p:nvSpPr>
        <p:spPr>
          <a:xfrm>
            <a:off x="815358" y="1647350"/>
            <a:ext cx="678900" cy="69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21" name="Google Shape;321;p39"/>
          <p:cNvSpPr txBox="1">
            <a:spLocks noGrp="1"/>
          </p:cNvSpPr>
          <p:nvPr>
            <p:ph type="title" idx="4"/>
          </p:nvPr>
        </p:nvSpPr>
        <p:spPr>
          <a:xfrm>
            <a:off x="1671845" y="3152150"/>
            <a:ext cx="2741700" cy="53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</a:t>
            </a:r>
            <a:endParaRPr dirty="0"/>
          </a:p>
        </p:txBody>
      </p:sp>
      <p:sp>
        <p:nvSpPr>
          <p:cNvPr id="322" name="Google Shape;322;p39"/>
          <p:cNvSpPr txBox="1">
            <a:spLocks noGrp="1"/>
          </p:cNvSpPr>
          <p:nvPr>
            <p:ph type="subTitle" idx="5"/>
          </p:nvPr>
        </p:nvSpPr>
        <p:spPr>
          <a:xfrm>
            <a:off x="1672746" y="3848766"/>
            <a:ext cx="2739900" cy="50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3" name="Google Shape;323;p39"/>
          <p:cNvSpPr txBox="1">
            <a:spLocks noGrp="1"/>
          </p:cNvSpPr>
          <p:nvPr>
            <p:ph type="title" idx="6"/>
          </p:nvPr>
        </p:nvSpPr>
        <p:spPr>
          <a:xfrm>
            <a:off x="813816" y="3172850"/>
            <a:ext cx="678900" cy="69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24" name="Google Shape;324;p39"/>
          <p:cNvSpPr txBox="1">
            <a:spLocks noGrp="1"/>
          </p:cNvSpPr>
          <p:nvPr>
            <p:ph type="title" idx="7"/>
          </p:nvPr>
        </p:nvSpPr>
        <p:spPr>
          <a:xfrm>
            <a:off x="5685076" y="1626650"/>
            <a:ext cx="2745600" cy="53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Technical Details</a:t>
            </a:r>
            <a:endParaRPr dirty="0"/>
          </a:p>
        </p:txBody>
      </p:sp>
      <p:sp>
        <p:nvSpPr>
          <p:cNvPr id="325" name="Google Shape;325;p39"/>
          <p:cNvSpPr txBox="1">
            <a:spLocks noGrp="1"/>
          </p:cNvSpPr>
          <p:nvPr>
            <p:ph type="subTitle" idx="8"/>
          </p:nvPr>
        </p:nvSpPr>
        <p:spPr>
          <a:xfrm>
            <a:off x="5685928" y="2304288"/>
            <a:ext cx="2744100" cy="246221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6" name="Google Shape;326;p39"/>
          <p:cNvSpPr txBox="1">
            <a:spLocks noGrp="1"/>
          </p:cNvSpPr>
          <p:nvPr>
            <p:ph type="title" idx="9"/>
          </p:nvPr>
        </p:nvSpPr>
        <p:spPr>
          <a:xfrm>
            <a:off x="4829393" y="1647361"/>
            <a:ext cx="677100" cy="69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27" name="Google Shape;327;p39"/>
          <p:cNvSpPr txBox="1">
            <a:spLocks noGrp="1"/>
          </p:cNvSpPr>
          <p:nvPr>
            <p:ph type="title" idx="13"/>
          </p:nvPr>
        </p:nvSpPr>
        <p:spPr>
          <a:xfrm>
            <a:off x="5685076" y="3152150"/>
            <a:ext cx="2745600" cy="53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Application &amp; Limitations</a:t>
            </a:r>
            <a:endParaRPr dirty="0"/>
          </a:p>
        </p:txBody>
      </p:sp>
      <p:sp>
        <p:nvSpPr>
          <p:cNvPr id="328" name="Google Shape;328;p39"/>
          <p:cNvSpPr txBox="1">
            <a:spLocks noGrp="1"/>
          </p:cNvSpPr>
          <p:nvPr>
            <p:ph type="subTitle" idx="14"/>
          </p:nvPr>
        </p:nvSpPr>
        <p:spPr>
          <a:xfrm>
            <a:off x="5685928" y="3849660"/>
            <a:ext cx="2744100" cy="50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9" name="Google Shape;329;p39"/>
          <p:cNvSpPr txBox="1">
            <a:spLocks noGrp="1"/>
          </p:cNvSpPr>
          <p:nvPr>
            <p:ph type="title" idx="15"/>
          </p:nvPr>
        </p:nvSpPr>
        <p:spPr>
          <a:xfrm>
            <a:off x="4829393" y="3172856"/>
            <a:ext cx="677100" cy="69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14E5A9-1CFE-5B48-259C-29A98DBFB2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1"/>
          <p:cNvSpPr/>
          <p:nvPr/>
        </p:nvSpPr>
        <p:spPr>
          <a:xfrm>
            <a:off x="1020206" y="1932275"/>
            <a:ext cx="5107800" cy="13128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41"/>
          <p:cNvSpPr txBox="1">
            <a:spLocks noGrp="1"/>
          </p:cNvSpPr>
          <p:nvPr>
            <p:ph type="title"/>
          </p:nvPr>
        </p:nvSpPr>
        <p:spPr>
          <a:xfrm>
            <a:off x="1020206" y="1932275"/>
            <a:ext cx="5107800" cy="131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sp>
        <p:nvSpPr>
          <p:cNvPr id="354" name="Google Shape;354;p41"/>
          <p:cNvSpPr txBox="1">
            <a:spLocks noGrp="1"/>
          </p:cNvSpPr>
          <p:nvPr>
            <p:ph type="subTitle" idx="1"/>
          </p:nvPr>
        </p:nvSpPr>
        <p:spPr>
          <a:xfrm>
            <a:off x="1018406" y="3408100"/>
            <a:ext cx="5111400" cy="2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Improving conversion rates to increase sales</a:t>
            </a:r>
          </a:p>
        </p:txBody>
      </p:sp>
      <p:sp>
        <p:nvSpPr>
          <p:cNvPr id="355" name="Google Shape;355;p41"/>
          <p:cNvSpPr txBox="1">
            <a:spLocks noGrp="1"/>
          </p:cNvSpPr>
          <p:nvPr>
            <p:ph type="title" idx="2"/>
          </p:nvPr>
        </p:nvSpPr>
        <p:spPr>
          <a:xfrm>
            <a:off x="6004594" y="1530150"/>
            <a:ext cx="2121000" cy="1963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4"/>
          <p:cNvSpPr txBox="1">
            <a:spLocks noGrp="1"/>
          </p:cNvSpPr>
          <p:nvPr>
            <p:ph type="title"/>
          </p:nvPr>
        </p:nvSpPr>
        <p:spPr>
          <a:xfrm>
            <a:off x="1709188" y="1440719"/>
            <a:ext cx="3264300" cy="4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</a:t>
            </a:r>
            <a:endParaRPr dirty="0"/>
          </a:p>
        </p:txBody>
      </p:sp>
      <p:sp>
        <p:nvSpPr>
          <p:cNvPr id="384" name="Google Shape;384;p44"/>
          <p:cNvSpPr txBox="1">
            <a:spLocks noGrp="1"/>
          </p:cNvSpPr>
          <p:nvPr>
            <p:ph type="subTitle" idx="1"/>
          </p:nvPr>
        </p:nvSpPr>
        <p:spPr>
          <a:xfrm>
            <a:off x="1708738" y="1936371"/>
            <a:ext cx="4599913" cy="18984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The CEO of X Education, a company selling online courses to industry professionals, wants to improve sales by improving lead quality. He has tasked the team to improve their conversion rate from 35% to 80%.</a:t>
            </a:r>
            <a:endParaRPr dirty="0"/>
          </a:p>
        </p:txBody>
      </p:sp>
      <p:grpSp>
        <p:nvGrpSpPr>
          <p:cNvPr id="2" name="Google Shape;9016;p92">
            <a:extLst>
              <a:ext uri="{FF2B5EF4-FFF2-40B4-BE49-F238E27FC236}">
                <a16:creationId xmlns:a16="http://schemas.microsoft.com/office/drawing/2014/main" id="{A97EFAA5-783F-5877-0A38-615D1167E32F}"/>
              </a:ext>
            </a:extLst>
          </p:cNvPr>
          <p:cNvGrpSpPr/>
          <p:nvPr/>
        </p:nvGrpSpPr>
        <p:grpSpPr>
          <a:xfrm>
            <a:off x="7076158" y="2042305"/>
            <a:ext cx="1032940" cy="1058890"/>
            <a:chOff x="-3768700" y="3253275"/>
            <a:chExt cx="301850" cy="291150"/>
          </a:xfrm>
          <a:solidFill>
            <a:schemeClr val="accent1"/>
          </a:solidFill>
        </p:grpSpPr>
        <p:sp>
          <p:nvSpPr>
            <p:cNvPr id="3" name="Google Shape;9017;p92">
              <a:extLst>
                <a:ext uri="{FF2B5EF4-FFF2-40B4-BE49-F238E27FC236}">
                  <a16:creationId xmlns:a16="http://schemas.microsoft.com/office/drawing/2014/main" id="{43A409A6-E9B2-3191-D340-3673581DC206}"/>
                </a:ext>
              </a:extLst>
            </p:cNvPr>
            <p:cNvSpPr/>
            <p:nvPr/>
          </p:nvSpPr>
          <p:spPr>
            <a:xfrm>
              <a:off x="-3603925" y="3355650"/>
              <a:ext cx="69350" cy="33900"/>
            </a:xfrm>
            <a:custGeom>
              <a:avLst/>
              <a:gdLst/>
              <a:ahLst/>
              <a:cxnLst/>
              <a:rect l="l" t="t" r="r" b="b"/>
              <a:pathLst>
                <a:path w="2774" h="1356" extrusionOk="0">
                  <a:moveTo>
                    <a:pt x="1040" y="1"/>
                  </a:moveTo>
                  <a:cubicBezTo>
                    <a:pt x="505" y="1"/>
                    <a:pt x="1" y="473"/>
                    <a:pt x="1" y="1009"/>
                  </a:cubicBezTo>
                  <a:lnTo>
                    <a:pt x="1" y="1356"/>
                  </a:lnTo>
                  <a:lnTo>
                    <a:pt x="2773" y="1356"/>
                  </a:lnTo>
                  <a:lnTo>
                    <a:pt x="2773" y="1009"/>
                  </a:lnTo>
                  <a:cubicBezTo>
                    <a:pt x="2742" y="473"/>
                    <a:pt x="2269" y="1"/>
                    <a:pt x="17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9018;p92">
              <a:extLst>
                <a:ext uri="{FF2B5EF4-FFF2-40B4-BE49-F238E27FC236}">
                  <a16:creationId xmlns:a16="http://schemas.microsoft.com/office/drawing/2014/main" id="{C9034A3F-5535-94B2-A2F1-FDB0DFA27207}"/>
                </a:ext>
              </a:extLst>
            </p:cNvPr>
            <p:cNvSpPr/>
            <p:nvPr/>
          </p:nvSpPr>
          <p:spPr>
            <a:xfrm>
              <a:off x="-3586600" y="3305250"/>
              <a:ext cx="33125" cy="33100"/>
            </a:xfrm>
            <a:custGeom>
              <a:avLst/>
              <a:gdLst/>
              <a:ahLst/>
              <a:cxnLst/>
              <a:rect l="l" t="t" r="r" b="b"/>
              <a:pathLst>
                <a:path w="1325" h="1324" extrusionOk="0">
                  <a:moveTo>
                    <a:pt x="663" y="0"/>
                  </a:moveTo>
                  <a:cubicBezTo>
                    <a:pt x="253" y="0"/>
                    <a:pt x="1" y="316"/>
                    <a:pt x="1" y="662"/>
                  </a:cubicBezTo>
                  <a:cubicBezTo>
                    <a:pt x="1" y="1009"/>
                    <a:pt x="316" y="1324"/>
                    <a:pt x="663" y="1324"/>
                  </a:cubicBezTo>
                  <a:cubicBezTo>
                    <a:pt x="1041" y="1324"/>
                    <a:pt x="1324" y="1009"/>
                    <a:pt x="1324" y="662"/>
                  </a:cubicBezTo>
                  <a:cubicBezTo>
                    <a:pt x="1324" y="284"/>
                    <a:pt x="1009" y="0"/>
                    <a:pt x="6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9019;p92">
              <a:extLst>
                <a:ext uri="{FF2B5EF4-FFF2-40B4-BE49-F238E27FC236}">
                  <a16:creationId xmlns:a16="http://schemas.microsoft.com/office/drawing/2014/main" id="{84871F79-DED7-7726-E72B-7322BB5BE0EA}"/>
                </a:ext>
              </a:extLst>
            </p:cNvPr>
            <p:cNvSpPr/>
            <p:nvPr/>
          </p:nvSpPr>
          <p:spPr>
            <a:xfrm>
              <a:off x="-3768700" y="3253275"/>
              <a:ext cx="301850" cy="291150"/>
            </a:xfrm>
            <a:custGeom>
              <a:avLst/>
              <a:gdLst/>
              <a:ahLst/>
              <a:cxnLst/>
              <a:rect l="l" t="t" r="r" b="b"/>
              <a:pathLst>
                <a:path w="12074" h="11646" extrusionOk="0">
                  <a:moveTo>
                    <a:pt x="7947" y="1323"/>
                  </a:moveTo>
                  <a:cubicBezTo>
                    <a:pt x="8703" y="1323"/>
                    <a:pt x="9333" y="1953"/>
                    <a:pt x="9333" y="2710"/>
                  </a:cubicBezTo>
                  <a:cubicBezTo>
                    <a:pt x="9333" y="3025"/>
                    <a:pt x="9207" y="3340"/>
                    <a:pt x="9018" y="3560"/>
                  </a:cubicBezTo>
                  <a:cubicBezTo>
                    <a:pt x="9585" y="3844"/>
                    <a:pt x="9994" y="4442"/>
                    <a:pt x="9994" y="5104"/>
                  </a:cubicBezTo>
                  <a:lnTo>
                    <a:pt x="9994" y="5766"/>
                  </a:lnTo>
                  <a:lnTo>
                    <a:pt x="10026" y="5766"/>
                  </a:lnTo>
                  <a:cubicBezTo>
                    <a:pt x="10026" y="5955"/>
                    <a:pt x="9868" y="6112"/>
                    <a:pt x="9679" y="6112"/>
                  </a:cubicBezTo>
                  <a:lnTo>
                    <a:pt x="6245" y="6112"/>
                  </a:lnTo>
                  <a:cubicBezTo>
                    <a:pt x="6056" y="6112"/>
                    <a:pt x="5899" y="5955"/>
                    <a:pt x="5899" y="5766"/>
                  </a:cubicBezTo>
                  <a:lnTo>
                    <a:pt x="5899" y="5104"/>
                  </a:lnTo>
                  <a:cubicBezTo>
                    <a:pt x="5899" y="4442"/>
                    <a:pt x="6308" y="3844"/>
                    <a:pt x="6875" y="3560"/>
                  </a:cubicBezTo>
                  <a:cubicBezTo>
                    <a:pt x="6686" y="3340"/>
                    <a:pt x="6560" y="3056"/>
                    <a:pt x="6560" y="2710"/>
                  </a:cubicBezTo>
                  <a:cubicBezTo>
                    <a:pt x="6560" y="1953"/>
                    <a:pt x="7190" y="1323"/>
                    <a:pt x="7947" y="1323"/>
                  </a:cubicBezTo>
                  <a:close/>
                  <a:moveTo>
                    <a:pt x="7947" y="0"/>
                  </a:moveTo>
                  <a:cubicBezTo>
                    <a:pt x="5647" y="0"/>
                    <a:pt x="3851" y="1827"/>
                    <a:pt x="3851" y="4096"/>
                  </a:cubicBezTo>
                  <a:cubicBezTo>
                    <a:pt x="3851" y="5104"/>
                    <a:pt x="4197" y="6018"/>
                    <a:pt x="4828" y="6711"/>
                  </a:cubicBezTo>
                  <a:lnTo>
                    <a:pt x="4134" y="7435"/>
                  </a:lnTo>
                  <a:cubicBezTo>
                    <a:pt x="3981" y="7364"/>
                    <a:pt x="3823" y="7329"/>
                    <a:pt x="3669" y="7329"/>
                  </a:cubicBezTo>
                  <a:cubicBezTo>
                    <a:pt x="3412" y="7329"/>
                    <a:pt x="3166" y="7427"/>
                    <a:pt x="2969" y="7624"/>
                  </a:cubicBezTo>
                  <a:lnTo>
                    <a:pt x="732" y="9861"/>
                  </a:lnTo>
                  <a:cubicBezTo>
                    <a:pt x="0" y="10593"/>
                    <a:pt x="722" y="11645"/>
                    <a:pt x="1509" y="11645"/>
                  </a:cubicBezTo>
                  <a:cubicBezTo>
                    <a:pt x="1739" y="11645"/>
                    <a:pt x="1975" y="11555"/>
                    <a:pt x="2181" y="11342"/>
                  </a:cubicBezTo>
                  <a:lnTo>
                    <a:pt x="4449" y="9074"/>
                  </a:lnTo>
                  <a:cubicBezTo>
                    <a:pt x="4765" y="8759"/>
                    <a:pt x="4796" y="8286"/>
                    <a:pt x="4638" y="7939"/>
                  </a:cubicBezTo>
                  <a:lnTo>
                    <a:pt x="5332" y="7246"/>
                  </a:lnTo>
                  <a:cubicBezTo>
                    <a:pt x="6056" y="7813"/>
                    <a:pt x="7001" y="8223"/>
                    <a:pt x="7978" y="8223"/>
                  </a:cubicBezTo>
                  <a:cubicBezTo>
                    <a:pt x="10278" y="8223"/>
                    <a:pt x="12074" y="6364"/>
                    <a:pt x="12074" y="4127"/>
                  </a:cubicBezTo>
                  <a:cubicBezTo>
                    <a:pt x="12074" y="1796"/>
                    <a:pt x="10215" y="0"/>
                    <a:pt x="79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1"/>
          <p:cNvSpPr/>
          <p:nvPr/>
        </p:nvSpPr>
        <p:spPr>
          <a:xfrm>
            <a:off x="1020206" y="1932275"/>
            <a:ext cx="5107800" cy="13128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41"/>
          <p:cNvSpPr txBox="1">
            <a:spLocks noGrp="1"/>
          </p:cNvSpPr>
          <p:nvPr>
            <p:ph type="title"/>
          </p:nvPr>
        </p:nvSpPr>
        <p:spPr>
          <a:xfrm>
            <a:off x="1020206" y="1932275"/>
            <a:ext cx="5107800" cy="131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</a:t>
            </a:r>
            <a:endParaRPr dirty="0"/>
          </a:p>
        </p:txBody>
      </p:sp>
      <p:sp>
        <p:nvSpPr>
          <p:cNvPr id="354" name="Google Shape;354;p41"/>
          <p:cNvSpPr txBox="1">
            <a:spLocks noGrp="1"/>
          </p:cNvSpPr>
          <p:nvPr>
            <p:ph type="subTitle" idx="1"/>
          </p:nvPr>
        </p:nvSpPr>
        <p:spPr>
          <a:xfrm>
            <a:off x="1018406" y="3408100"/>
            <a:ext cx="5111400" cy="2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Apply ML model to target prospects</a:t>
            </a:r>
          </a:p>
        </p:txBody>
      </p:sp>
      <p:sp>
        <p:nvSpPr>
          <p:cNvPr id="355" name="Google Shape;355;p41"/>
          <p:cNvSpPr txBox="1">
            <a:spLocks noGrp="1"/>
          </p:cNvSpPr>
          <p:nvPr>
            <p:ph type="title" idx="2"/>
          </p:nvPr>
        </p:nvSpPr>
        <p:spPr>
          <a:xfrm>
            <a:off x="6004594" y="1530150"/>
            <a:ext cx="2121000" cy="1963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2797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6"/>
          <p:cNvSpPr txBox="1">
            <a:spLocks noGrp="1"/>
          </p:cNvSpPr>
          <p:nvPr>
            <p:ph type="title"/>
          </p:nvPr>
        </p:nvSpPr>
        <p:spPr>
          <a:xfrm>
            <a:off x="4942838" y="845299"/>
            <a:ext cx="3264300" cy="4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</a:t>
            </a:r>
            <a:endParaRPr dirty="0"/>
          </a:p>
        </p:txBody>
      </p:sp>
      <p:sp>
        <p:nvSpPr>
          <p:cNvPr id="404" name="Google Shape;404;p46"/>
          <p:cNvSpPr txBox="1">
            <a:spLocks noGrp="1"/>
          </p:cNvSpPr>
          <p:nvPr>
            <p:ph type="subTitle" idx="1"/>
          </p:nvPr>
        </p:nvSpPr>
        <p:spPr>
          <a:xfrm>
            <a:off x="4281377" y="1340952"/>
            <a:ext cx="3926211" cy="176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G</a:t>
            </a:r>
            <a:r>
              <a:rPr lang="en-US" dirty="0" err="1"/>
              <a:t>i</a:t>
            </a:r>
            <a:r>
              <a:rPr lang="en" dirty="0"/>
              <a:t>ven the survey results for those who have created an account with X Education and their decision to convert, I built a classification model with high metrics</a:t>
            </a:r>
            <a:br>
              <a:rPr lang="en" dirty="0"/>
            </a:br>
            <a:r>
              <a:rPr lang="en" dirty="0"/>
              <a:t>(95% accuracy, recall, and F1).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C4B4-3389-FF9B-6612-1775219B7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50" y="309846"/>
            <a:ext cx="7717500" cy="453900"/>
          </a:xfrm>
        </p:spPr>
        <p:txBody>
          <a:bodyPr/>
          <a:lstStyle/>
          <a:p>
            <a:r>
              <a:rPr lang="en-US" dirty="0"/>
              <a:t>Feature Importance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AE5253-9735-7D3F-A2D7-E4C92DB0C8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0" y="907591"/>
            <a:ext cx="3858750" cy="4007519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sz="1600" dirty="0" err="1"/>
              <a:t>Shap</a:t>
            </a:r>
            <a:r>
              <a:rPr lang="en-US" sz="1600" dirty="0"/>
              <a:t> values give insight to black box models by showing prediction tendencies</a:t>
            </a:r>
          </a:p>
          <a:p>
            <a:pPr marL="4000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Tags describe attributes about a potential customer</a:t>
            </a:r>
          </a:p>
          <a:p>
            <a:pPr marL="4000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Last (Notable) Activity shows the last interaction a customer had with the website or company</a:t>
            </a:r>
          </a:p>
          <a:p>
            <a:pPr marL="4000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Customer actions (time spent on website, activity scores, page views per visit, etc.) seem to dictate desire of product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CA3303-1AC1-2191-58DB-AE1DE1AF6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30" y="907591"/>
            <a:ext cx="3367314" cy="400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17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C4B4-3389-FF9B-6612-1775219B7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50" y="309846"/>
            <a:ext cx="7717500" cy="453900"/>
          </a:xfrm>
        </p:spPr>
        <p:txBody>
          <a:bodyPr/>
          <a:lstStyle/>
          <a:p>
            <a:r>
              <a:rPr lang="en-US" dirty="0"/>
              <a:t>Prospect Profile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AE5253-9735-7D3F-A2D7-E4C92DB0C8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36686" y="907591"/>
            <a:ext cx="5194064" cy="4007519"/>
          </a:xfrm>
        </p:spPr>
        <p:txBody>
          <a:bodyPr/>
          <a:lstStyle/>
          <a:p>
            <a:pPr marL="4000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High interactions with website (spend lots of time on website, have high magnitude for </a:t>
            </a:r>
            <a:r>
              <a:rPr lang="en-US" sz="1600" dirty="0" err="1"/>
              <a:t>asymmetrique</a:t>
            </a:r>
            <a:r>
              <a:rPr lang="en-US" sz="1600" dirty="0"/>
              <a:t> activity scores, and visit our site often)</a:t>
            </a:r>
          </a:p>
          <a:p>
            <a:pPr marL="4000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Look for particular tags (those who would revert after reading the email, missing tags, closed by </a:t>
            </a:r>
            <a:r>
              <a:rPr lang="en-US" sz="1600" dirty="0" err="1"/>
              <a:t>Horizzon</a:t>
            </a:r>
            <a:r>
              <a:rPr lang="en-US" sz="1600" dirty="0"/>
              <a:t>(?), lost to EINS(?)</a:t>
            </a:r>
          </a:p>
          <a:p>
            <a:pPr marL="4000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Last (Notable) Activity of SMS sent by the user also tends to improve the likelihood of converting</a:t>
            </a:r>
          </a:p>
          <a:p>
            <a:pPr marL="4000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Avoid: those who have many page views per visit, missing / worst rated leads, or their Last Notable Activity was modified</a:t>
            </a:r>
          </a:p>
          <a:p>
            <a:pPr marL="4000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grpSp>
        <p:nvGrpSpPr>
          <p:cNvPr id="4" name="Google Shape;6167;p86">
            <a:extLst>
              <a:ext uri="{FF2B5EF4-FFF2-40B4-BE49-F238E27FC236}">
                <a16:creationId xmlns:a16="http://schemas.microsoft.com/office/drawing/2014/main" id="{FF2897B4-458A-69D5-83C7-83BA853A9130}"/>
              </a:ext>
            </a:extLst>
          </p:cNvPr>
          <p:cNvGrpSpPr/>
          <p:nvPr/>
        </p:nvGrpSpPr>
        <p:grpSpPr>
          <a:xfrm>
            <a:off x="877153" y="1917636"/>
            <a:ext cx="1329018" cy="1308228"/>
            <a:chOff x="5049725" y="1435050"/>
            <a:chExt cx="486550" cy="481850"/>
          </a:xfrm>
          <a:solidFill>
            <a:schemeClr val="accent3"/>
          </a:solidFill>
        </p:grpSpPr>
        <p:sp>
          <p:nvSpPr>
            <p:cNvPr id="6" name="Google Shape;6168;p86">
              <a:extLst>
                <a:ext uri="{FF2B5EF4-FFF2-40B4-BE49-F238E27FC236}">
                  <a16:creationId xmlns:a16="http://schemas.microsoft.com/office/drawing/2014/main" id="{D8E3CD61-C934-A014-9E4E-AAF47BB4D55A}"/>
                </a:ext>
              </a:extLst>
            </p:cNvPr>
            <p:cNvSpPr/>
            <p:nvPr/>
          </p:nvSpPr>
          <p:spPr>
            <a:xfrm>
              <a:off x="5136300" y="1519775"/>
              <a:ext cx="310550" cy="310550"/>
            </a:xfrm>
            <a:custGeom>
              <a:avLst/>
              <a:gdLst/>
              <a:ahLst/>
              <a:cxnLst/>
              <a:rect l="l" t="t" r="r" b="b"/>
              <a:pathLst>
                <a:path w="12422" h="12422" extrusionOk="0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" name="Google Shape;6169;p86">
              <a:extLst>
                <a:ext uri="{FF2B5EF4-FFF2-40B4-BE49-F238E27FC236}">
                  <a16:creationId xmlns:a16="http://schemas.microsoft.com/office/drawing/2014/main" id="{0F9BF7A2-115D-909B-112E-DB4747171CCB}"/>
                </a:ext>
              </a:extLst>
            </p:cNvPr>
            <p:cNvSpPr/>
            <p:nvPr/>
          </p:nvSpPr>
          <p:spPr>
            <a:xfrm>
              <a:off x="5184925" y="157625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" name="Google Shape;6170;p86">
              <a:extLst>
                <a:ext uri="{FF2B5EF4-FFF2-40B4-BE49-F238E27FC236}">
                  <a16:creationId xmlns:a16="http://schemas.microsoft.com/office/drawing/2014/main" id="{467B5A70-E4C5-69CA-1F96-EE47EEB0E1D2}"/>
                </a:ext>
              </a:extLst>
            </p:cNvPr>
            <p:cNvSpPr/>
            <p:nvPr/>
          </p:nvSpPr>
          <p:spPr>
            <a:xfrm>
              <a:off x="5049725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" name="Google Shape;6171;p86">
              <a:extLst>
                <a:ext uri="{FF2B5EF4-FFF2-40B4-BE49-F238E27FC236}">
                  <a16:creationId xmlns:a16="http://schemas.microsoft.com/office/drawing/2014/main" id="{EB8EF0C8-646D-EC4F-79E7-2C2F0D9E3407}"/>
                </a:ext>
              </a:extLst>
            </p:cNvPr>
            <p:cNvSpPr/>
            <p:nvPr/>
          </p:nvSpPr>
          <p:spPr>
            <a:xfrm>
              <a:off x="5245825" y="1435050"/>
              <a:ext cx="290450" cy="282350"/>
            </a:xfrm>
            <a:custGeom>
              <a:avLst/>
              <a:gdLst/>
              <a:ahLst/>
              <a:cxnLst/>
              <a:rect l="l" t="t" r="r" b="b"/>
              <a:pathLst>
                <a:path w="11618" h="11294" extrusionOk="0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7691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C4B4-3389-FF9B-6612-1775219B7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50" y="817845"/>
            <a:ext cx="7717500" cy="453900"/>
          </a:xfrm>
        </p:spPr>
        <p:txBody>
          <a:bodyPr/>
          <a:lstStyle/>
          <a:p>
            <a:r>
              <a:rPr lang="en-US" dirty="0"/>
              <a:t>Potential Growth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AE5253-9735-7D3F-A2D7-E4C92DB0C8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5713" y="1401077"/>
            <a:ext cx="5733143" cy="2539552"/>
          </a:xfrm>
        </p:spPr>
        <p:txBody>
          <a:bodyPr/>
          <a:lstStyle/>
          <a:p>
            <a:pPr marL="4000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Expand to other countries</a:t>
            </a:r>
          </a:p>
          <a:p>
            <a:pPr marL="8572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People from India made up over 90% of observations</a:t>
            </a:r>
          </a:p>
          <a:p>
            <a:pPr marL="4000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Certain types of students (Dual Specialization and Lateral) have seen high number of conversions in small samples</a:t>
            </a:r>
          </a:p>
          <a:p>
            <a:pPr marL="8572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Potentially do outreach to specialized schools? Sponsor hackathons, provide courses, etc.?</a:t>
            </a:r>
          </a:p>
          <a:p>
            <a:pPr marL="4000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grpSp>
        <p:nvGrpSpPr>
          <p:cNvPr id="5" name="Google Shape;9016;p92">
            <a:extLst>
              <a:ext uri="{FF2B5EF4-FFF2-40B4-BE49-F238E27FC236}">
                <a16:creationId xmlns:a16="http://schemas.microsoft.com/office/drawing/2014/main" id="{60237915-7A8F-1681-6A6C-23E43BB59D76}"/>
              </a:ext>
            </a:extLst>
          </p:cNvPr>
          <p:cNvGrpSpPr/>
          <p:nvPr/>
        </p:nvGrpSpPr>
        <p:grpSpPr>
          <a:xfrm>
            <a:off x="7076158" y="2042305"/>
            <a:ext cx="1032940" cy="1058890"/>
            <a:chOff x="-3768700" y="3253275"/>
            <a:chExt cx="301850" cy="291150"/>
          </a:xfrm>
          <a:solidFill>
            <a:schemeClr val="bg2"/>
          </a:solidFill>
        </p:grpSpPr>
        <p:sp>
          <p:nvSpPr>
            <p:cNvPr id="10" name="Google Shape;9017;p92">
              <a:extLst>
                <a:ext uri="{FF2B5EF4-FFF2-40B4-BE49-F238E27FC236}">
                  <a16:creationId xmlns:a16="http://schemas.microsoft.com/office/drawing/2014/main" id="{7B953EF5-EFD5-DA91-05CC-F55E3C729EB9}"/>
                </a:ext>
              </a:extLst>
            </p:cNvPr>
            <p:cNvSpPr/>
            <p:nvPr/>
          </p:nvSpPr>
          <p:spPr>
            <a:xfrm>
              <a:off x="-3603925" y="3355650"/>
              <a:ext cx="69350" cy="33900"/>
            </a:xfrm>
            <a:custGeom>
              <a:avLst/>
              <a:gdLst/>
              <a:ahLst/>
              <a:cxnLst/>
              <a:rect l="l" t="t" r="r" b="b"/>
              <a:pathLst>
                <a:path w="2774" h="1356" extrusionOk="0">
                  <a:moveTo>
                    <a:pt x="1040" y="1"/>
                  </a:moveTo>
                  <a:cubicBezTo>
                    <a:pt x="505" y="1"/>
                    <a:pt x="1" y="473"/>
                    <a:pt x="1" y="1009"/>
                  </a:cubicBezTo>
                  <a:lnTo>
                    <a:pt x="1" y="1356"/>
                  </a:lnTo>
                  <a:lnTo>
                    <a:pt x="2773" y="1356"/>
                  </a:lnTo>
                  <a:lnTo>
                    <a:pt x="2773" y="1009"/>
                  </a:lnTo>
                  <a:cubicBezTo>
                    <a:pt x="2742" y="473"/>
                    <a:pt x="2269" y="1"/>
                    <a:pt x="17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018;p92">
              <a:extLst>
                <a:ext uri="{FF2B5EF4-FFF2-40B4-BE49-F238E27FC236}">
                  <a16:creationId xmlns:a16="http://schemas.microsoft.com/office/drawing/2014/main" id="{1455997A-533E-3D60-B2F2-342DA2F09755}"/>
                </a:ext>
              </a:extLst>
            </p:cNvPr>
            <p:cNvSpPr/>
            <p:nvPr/>
          </p:nvSpPr>
          <p:spPr>
            <a:xfrm>
              <a:off x="-3586600" y="3305250"/>
              <a:ext cx="33125" cy="33100"/>
            </a:xfrm>
            <a:custGeom>
              <a:avLst/>
              <a:gdLst/>
              <a:ahLst/>
              <a:cxnLst/>
              <a:rect l="l" t="t" r="r" b="b"/>
              <a:pathLst>
                <a:path w="1325" h="1324" extrusionOk="0">
                  <a:moveTo>
                    <a:pt x="663" y="0"/>
                  </a:moveTo>
                  <a:cubicBezTo>
                    <a:pt x="253" y="0"/>
                    <a:pt x="1" y="316"/>
                    <a:pt x="1" y="662"/>
                  </a:cubicBezTo>
                  <a:cubicBezTo>
                    <a:pt x="1" y="1009"/>
                    <a:pt x="316" y="1324"/>
                    <a:pt x="663" y="1324"/>
                  </a:cubicBezTo>
                  <a:cubicBezTo>
                    <a:pt x="1041" y="1324"/>
                    <a:pt x="1324" y="1009"/>
                    <a:pt x="1324" y="662"/>
                  </a:cubicBezTo>
                  <a:cubicBezTo>
                    <a:pt x="1324" y="284"/>
                    <a:pt x="1009" y="0"/>
                    <a:pt x="6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019;p92">
              <a:extLst>
                <a:ext uri="{FF2B5EF4-FFF2-40B4-BE49-F238E27FC236}">
                  <a16:creationId xmlns:a16="http://schemas.microsoft.com/office/drawing/2014/main" id="{2A5B3584-C3EF-C0C8-AFCB-9CC1E333E9E5}"/>
                </a:ext>
              </a:extLst>
            </p:cNvPr>
            <p:cNvSpPr/>
            <p:nvPr/>
          </p:nvSpPr>
          <p:spPr>
            <a:xfrm>
              <a:off x="-3768700" y="3253275"/>
              <a:ext cx="301850" cy="291150"/>
            </a:xfrm>
            <a:custGeom>
              <a:avLst/>
              <a:gdLst/>
              <a:ahLst/>
              <a:cxnLst/>
              <a:rect l="l" t="t" r="r" b="b"/>
              <a:pathLst>
                <a:path w="12074" h="11646" extrusionOk="0">
                  <a:moveTo>
                    <a:pt x="7947" y="1323"/>
                  </a:moveTo>
                  <a:cubicBezTo>
                    <a:pt x="8703" y="1323"/>
                    <a:pt x="9333" y="1953"/>
                    <a:pt x="9333" y="2710"/>
                  </a:cubicBezTo>
                  <a:cubicBezTo>
                    <a:pt x="9333" y="3025"/>
                    <a:pt x="9207" y="3340"/>
                    <a:pt x="9018" y="3560"/>
                  </a:cubicBezTo>
                  <a:cubicBezTo>
                    <a:pt x="9585" y="3844"/>
                    <a:pt x="9994" y="4442"/>
                    <a:pt x="9994" y="5104"/>
                  </a:cubicBezTo>
                  <a:lnTo>
                    <a:pt x="9994" y="5766"/>
                  </a:lnTo>
                  <a:lnTo>
                    <a:pt x="10026" y="5766"/>
                  </a:lnTo>
                  <a:cubicBezTo>
                    <a:pt x="10026" y="5955"/>
                    <a:pt x="9868" y="6112"/>
                    <a:pt x="9679" y="6112"/>
                  </a:cubicBezTo>
                  <a:lnTo>
                    <a:pt x="6245" y="6112"/>
                  </a:lnTo>
                  <a:cubicBezTo>
                    <a:pt x="6056" y="6112"/>
                    <a:pt x="5899" y="5955"/>
                    <a:pt x="5899" y="5766"/>
                  </a:cubicBezTo>
                  <a:lnTo>
                    <a:pt x="5899" y="5104"/>
                  </a:lnTo>
                  <a:cubicBezTo>
                    <a:pt x="5899" y="4442"/>
                    <a:pt x="6308" y="3844"/>
                    <a:pt x="6875" y="3560"/>
                  </a:cubicBezTo>
                  <a:cubicBezTo>
                    <a:pt x="6686" y="3340"/>
                    <a:pt x="6560" y="3056"/>
                    <a:pt x="6560" y="2710"/>
                  </a:cubicBezTo>
                  <a:cubicBezTo>
                    <a:pt x="6560" y="1953"/>
                    <a:pt x="7190" y="1323"/>
                    <a:pt x="7947" y="1323"/>
                  </a:cubicBezTo>
                  <a:close/>
                  <a:moveTo>
                    <a:pt x="7947" y="0"/>
                  </a:moveTo>
                  <a:cubicBezTo>
                    <a:pt x="5647" y="0"/>
                    <a:pt x="3851" y="1827"/>
                    <a:pt x="3851" y="4096"/>
                  </a:cubicBezTo>
                  <a:cubicBezTo>
                    <a:pt x="3851" y="5104"/>
                    <a:pt x="4197" y="6018"/>
                    <a:pt x="4828" y="6711"/>
                  </a:cubicBezTo>
                  <a:lnTo>
                    <a:pt x="4134" y="7435"/>
                  </a:lnTo>
                  <a:cubicBezTo>
                    <a:pt x="3981" y="7364"/>
                    <a:pt x="3823" y="7329"/>
                    <a:pt x="3669" y="7329"/>
                  </a:cubicBezTo>
                  <a:cubicBezTo>
                    <a:pt x="3412" y="7329"/>
                    <a:pt x="3166" y="7427"/>
                    <a:pt x="2969" y="7624"/>
                  </a:cubicBezTo>
                  <a:lnTo>
                    <a:pt x="732" y="9861"/>
                  </a:lnTo>
                  <a:cubicBezTo>
                    <a:pt x="0" y="10593"/>
                    <a:pt x="722" y="11645"/>
                    <a:pt x="1509" y="11645"/>
                  </a:cubicBezTo>
                  <a:cubicBezTo>
                    <a:pt x="1739" y="11645"/>
                    <a:pt x="1975" y="11555"/>
                    <a:pt x="2181" y="11342"/>
                  </a:cubicBezTo>
                  <a:lnTo>
                    <a:pt x="4449" y="9074"/>
                  </a:lnTo>
                  <a:cubicBezTo>
                    <a:pt x="4765" y="8759"/>
                    <a:pt x="4796" y="8286"/>
                    <a:pt x="4638" y="7939"/>
                  </a:cubicBezTo>
                  <a:lnTo>
                    <a:pt x="5332" y="7246"/>
                  </a:lnTo>
                  <a:cubicBezTo>
                    <a:pt x="6056" y="7813"/>
                    <a:pt x="7001" y="8223"/>
                    <a:pt x="7978" y="8223"/>
                  </a:cubicBezTo>
                  <a:cubicBezTo>
                    <a:pt x="10278" y="8223"/>
                    <a:pt x="12074" y="6364"/>
                    <a:pt x="12074" y="4127"/>
                  </a:cubicBezTo>
                  <a:cubicBezTo>
                    <a:pt x="12074" y="1796"/>
                    <a:pt x="10215" y="0"/>
                    <a:pt x="79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55034419"/>
      </p:ext>
    </p:extLst>
  </p:cSld>
  <p:clrMapOvr>
    <a:masterClrMapping/>
  </p:clrMapOvr>
</p:sld>
</file>

<file path=ppt/theme/theme1.xml><?xml version="1.0" encoding="utf-8"?>
<a:theme xmlns:a="http://schemas.openxmlformats.org/drawingml/2006/main" name="Wind Energy Supplier Pitch Deck by Slidesgo">
  <a:themeElements>
    <a:clrScheme name="Simple Light">
      <a:dk1>
        <a:srgbClr val="2E3338"/>
      </a:dk1>
      <a:lt1>
        <a:srgbClr val="F6EFDC"/>
      </a:lt1>
      <a:dk2>
        <a:srgbClr val="164A4A"/>
      </a:dk2>
      <a:lt2>
        <a:srgbClr val="3F4853"/>
      </a:lt2>
      <a:accent1>
        <a:srgbClr val="81B5A8"/>
      </a:accent1>
      <a:accent2>
        <a:srgbClr val="ADDBD0"/>
      </a:accent2>
      <a:accent3>
        <a:srgbClr val="454318"/>
      </a:accent3>
      <a:accent4>
        <a:srgbClr val="FFFFFF"/>
      </a:accent4>
      <a:accent5>
        <a:srgbClr val="FFFFFF"/>
      </a:accent5>
      <a:accent6>
        <a:srgbClr val="FFFFFF"/>
      </a:accent6>
      <a:hlink>
        <a:srgbClr val="2E33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653</Words>
  <Application>Microsoft Office PowerPoint</Application>
  <PresentationFormat>On-screen Show (16:9)</PresentationFormat>
  <Paragraphs>76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Barlow SemiBold</vt:lpstr>
      <vt:lpstr>Commissioner</vt:lpstr>
      <vt:lpstr>Syne</vt:lpstr>
      <vt:lpstr>Commissioner ExtraBold</vt:lpstr>
      <vt:lpstr>Arial</vt:lpstr>
      <vt:lpstr>Wind Energy Supplier Pitch Deck by Slidesgo</vt:lpstr>
      <vt:lpstr>Lead Generation for X Education</vt:lpstr>
      <vt:lpstr>Table of Contents</vt:lpstr>
      <vt:lpstr>Problem Statement</vt:lpstr>
      <vt:lpstr>Problem</vt:lpstr>
      <vt:lpstr>Solution</vt:lpstr>
      <vt:lpstr>Solution</vt:lpstr>
      <vt:lpstr>Feature Importance</vt:lpstr>
      <vt:lpstr>Prospect Profile</vt:lpstr>
      <vt:lpstr>Potential Growth</vt:lpstr>
      <vt:lpstr>Technical Detail</vt:lpstr>
      <vt:lpstr>Data Preprocessing</vt:lpstr>
      <vt:lpstr>Model Building</vt:lpstr>
      <vt:lpstr>Application &amp; Limitations</vt:lpstr>
      <vt:lpstr>Treatments</vt:lpstr>
      <vt:lpstr>Limitations - Data</vt:lpstr>
      <vt:lpstr>Limitations - Procedure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 Generation for X Education</dc:title>
  <dc:creator>Linus Jen</dc:creator>
  <cp:lastModifiedBy>Linus Jen</cp:lastModifiedBy>
  <cp:revision>5</cp:revision>
  <dcterms:modified xsi:type="dcterms:W3CDTF">2023-07-20T14:22:51Z</dcterms:modified>
</cp:coreProperties>
</file>