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9" r:id="rId3"/>
    <p:sldId id="275" r:id="rId4"/>
    <p:sldId id="258" r:id="rId5"/>
    <p:sldId id="262" r:id="rId6"/>
    <p:sldId id="271" r:id="rId7"/>
    <p:sldId id="272" r:id="rId8"/>
    <p:sldId id="280" r:id="rId9"/>
    <p:sldId id="279" r:id="rId10"/>
    <p:sldId id="276" r:id="rId11"/>
    <p:sldId id="277" r:id="rId12"/>
    <p:sldId id="278" r:id="rId13"/>
    <p:sldId id="265" r:id="rId14"/>
    <p:sldId id="263" r:id="rId15"/>
    <p:sldId id="266" r:id="rId16"/>
    <p:sldId id="268" r:id="rId17"/>
    <p:sldId id="269"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71242" autoAdjust="0"/>
  </p:normalViewPr>
  <p:slideViewPr>
    <p:cSldViewPr>
      <p:cViewPr varScale="1">
        <p:scale>
          <a:sx n="73" d="100"/>
          <a:sy n="73"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A4B72-41E4-E342-8E66-6DEF659EC0B5}" type="datetimeFigureOut">
              <a:rPr lang="en-US" smtClean="0"/>
              <a:pPr/>
              <a:t>9/25/2015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1C2FF-A187-B841-B265-95F5BEFB36D5}" type="slidenum">
              <a:rPr lang="en-US" smtClean="0"/>
              <a:pPr/>
              <a:t>‹#›</a:t>
            </a:fld>
            <a:endParaRPr lang="en-US"/>
          </a:p>
        </p:txBody>
      </p:sp>
    </p:spTree>
    <p:extLst>
      <p:ext uri="{BB962C8B-B14F-4D97-AF65-F5344CB8AC3E}">
        <p14:creationId xmlns:p14="http://schemas.microsoft.com/office/powerpoint/2010/main" val="7157945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 am Sarah </a:t>
            </a:r>
            <a:r>
              <a:rPr lang="en-US" baseline="0" dirty="0" err="1" smtClean="0"/>
              <a:t>Murto</a:t>
            </a:r>
            <a:r>
              <a:rPr lang="en-US" baseline="0" dirty="0" smtClean="0"/>
              <a:t>, and I am going to be talking about responsive layouts today.</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a:t>
            </a:fld>
            <a:endParaRPr lang="en-US"/>
          </a:p>
        </p:txBody>
      </p:sp>
    </p:spTree>
    <p:extLst>
      <p:ext uri="{BB962C8B-B14F-4D97-AF65-F5344CB8AC3E}">
        <p14:creationId xmlns:p14="http://schemas.microsoft.com/office/powerpoint/2010/main" val="15579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(Brownlee</a:t>
            </a:r>
            <a:r>
              <a:rPr lang="en-US" dirty="0" smtClean="0"/>
              <a:t>)  Flexible sizing means elements on the page will resize</a:t>
            </a:r>
            <a:r>
              <a:rPr lang="en-US" baseline="0" dirty="0" smtClean="0"/>
              <a:t> to fit the screen. This is usually done by setting the size of elements to be a percentage of the screen rather than a hard-set number. If the element should never be larger or smaller than a certain size, that size can also be written into the CSS, using properties like Max Width or Min Height. This will prevent an element from getting too tiny or too large.</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10</a:t>
            </a:fld>
            <a:endParaRPr lang="en-US"/>
          </a:p>
        </p:txBody>
      </p:sp>
    </p:spTree>
    <p:extLst>
      <p:ext uri="{BB962C8B-B14F-4D97-AF65-F5344CB8AC3E}">
        <p14:creationId xmlns:p14="http://schemas.microsoft.com/office/powerpoint/2010/main" val="51479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(Brownlee</a:t>
            </a:r>
            <a:r>
              <a:rPr lang="en-US" dirty="0" smtClean="0"/>
              <a:t>) Images can also be flexibly sized, but not all images look good at all sizes. To get around this, you can use a vector image, also known as an</a:t>
            </a:r>
            <a:r>
              <a:rPr lang="en-US" baseline="0" dirty="0" smtClean="0"/>
              <a:t> SVG file.  The computer is automatically better at adjusting the size of vector images so that they don’t appear pixelated when resized. Nothing is stopping a normal image from being resized, it just might not look the best. SVGs have their own HTML tag so that they can be loaded and resized. This resizing also required the </a:t>
            </a:r>
            <a:r>
              <a:rPr lang="en-US" baseline="0" dirty="0" err="1" smtClean="0"/>
              <a:t>viewBox</a:t>
            </a:r>
            <a:r>
              <a:rPr lang="en-US" baseline="0" dirty="0" smtClean="0"/>
              <a:t> attribute, which let’s the page know the image can change size. It can then use the normal CSS height and width settings.</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11</a:t>
            </a:fld>
            <a:endParaRPr lang="en-US"/>
          </a:p>
        </p:txBody>
      </p:sp>
    </p:spTree>
    <p:extLst>
      <p:ext uri="{BB962C8B-B14F-4D97-AF65-F5344CB8AC3E}">
        <p14:creationId xmlns:p14="http://schemas.microsoft.com/office/powerpoint/2010/main" val="291276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(Glassman &amp; Shen, 84</a:t>
            </a:r>
            <a:r>
              <a:rPr lang="en-US" dirty="0" smtClean="0"/>
              <a:t>) Flexible grids let</a:t>
            </a:r>
            <a:r>
              <a:rPr lang="en-US" baseline="0" dirty="0" smtClean="0"/>
              <a:t> items on the page move around when it is resized, by performing calculations to see where to move the element. This is useful if you need your layout to slide around to look right on a smaller screen. You may have played with this in the assignment from this weekend. It is usually a good idea to use a library like bootstrap, Foundation or pure.css to do this as they have been tested on many devices by many people.</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12</a:t>
            </a:fld>
            <a:endParaRPr lang="en-US"/>
          </a:p>
        </p:txBody>
      </p:sp>
    </p:spTree>
    <p:extLst>
      <p:ext uri="{BB962C8B-B14F-4D97-AF65-F5344CB8AC3E}">
        <p14:creationId xmlns:p14="http://schemas.microsoft.com/office/powerpoint/2010/main" val="378521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(Glassman &amp; Shen, 84</a:t>
            </a:r>
            <a:r>
              <a:rPr lang="en-US" dirty="0" smtClean="0"/>
              <a:t>) Lastly, media queries can be used to load</a:t>
            </a:r>
            <a:r>
              <a:rPr lang="en-US" baseline="0" dirty="0" smtClean="0"/>
              <a:t> things based on your specific device.  The media queries can look at screen size, or device type and tell the browser what to do from there. </a:t>
            </a:r>
            <a:r>
              <a:rPr lang="en-US" dirty="0" smtClean="0"/>
              <a:t>For instance, you can load a completely</a:t>
            </a:r>
            <a:r>
              <a:rPr lang="en-US" baseline="0" dirty="0" smtClean="0"/>
              <a:t> different CSS file for mobile phones than you do for desktop screens. You can also have your specific code in the same CSS file as everything else, and the browser will display that CSS for mobile and the alternative CSS for other sizes. That should only be done if you don’t have too many differences between </a:t>
            </a:r>
            <a:r>
              <a:rPr lang="en-US" baseline="0" smtClean="0"/>
              <a:t>layouts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13</a:t>
            </a:fld>
            <a:endParaRPr lang="en-US"/>
          </a:p>
        </p:txBody>
      </p:sp>
    </p:spTree>
    <p:extLst>
      <p:ext uri="{BB962C8B-B14F-4D97-AF65-F5344CB8AC3E}">
        <p14:creationId xmlns:p14="http://schemas.microsoft.com/office/powerpoint/2010/main" val="10428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a:t>
            </a:r>
            <a:r>
              <a:rPr lang="en-US" baseline="0" dirty="0" smtClean="0"/>
              <a:t> practice what we’ve just learned, we’re going to take a static webpage and make it responsive. You’re going to adjust this beautifully colored webpage CSS so it takes up 100% of the screen, and it should resize when the browser is adjusted.</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14</a:t>
            </a:fld>
            <a:endParaRPr lang="en-US"/>
          </a:p>
        </p:txBody>
      </p:sp>
    </p:spTree>
    <p:extLst>
      <p:ext uri="{BB962C8B-B14F-4D97-AF65-F5344CB8AC3E}">
        <p14:creationId xmlns:p14="http://schemas.microsoft.com/office/powerpoint/2010/main" val="211826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not</a:t>
            </a:r>
            <a:r>
              <a:rPr lang="en-US" baseline="0" dirty="0" smtClean="0"/>
              <a:t> sure where to start, you’re basically going to change all the hardcoded pixel sizes into percentages. You can also throw in some min and max height or width limitations to make sure the website works at many different sizes if boxes are getting too big or too small.</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15</a:t>
            </a:fld>
            <a:endParaRPr lang="en-US"/>
          </a:p>
        </p:txBody>
      </p:sp>
    </p:spTree>
    <p:extLst>
      <p:ext uri="{BB962C8B-B14F-4D97-AF65-F5344CB8AC3E}">
        <p14:creationId xmlns:p14="http://schemas.microsoft.com/office/powerpoint/2010/main" val="1066520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you’ve practiced</a:t>
            </a:r>
            <a:r>
              <a:rPr lang="en-US" baseline="0" dirty="0" smtClean="0"/>
              <a:t> this this </a:t>
            </a:r>
            <a:r>
              <a:rPr lang="en-US" baseline="0" dirty="0" err="1" smtClean="0"/>
              <a:t>weekened</a:t>
            </a:r>
            <a:r>
              <a:rPr lang="en-US" baseline="0" dirty="0" smtClean="0"/>
              <a:t>, but </a:t>
            </a:r>
            <a:r>
              <a:rPr lang="en-US" dirty="0" smtClean="0"/>
              <a:t>I’m going to</a:t>
            </a:r>
            <a:r>
              <a:rPr lang="en-US" baseline="0" dirty="0" smtClean="0"/>
              <a:t> give you a link to the code. You’re going to save it to your computer, and open it in your development environment. You can then drag that file to your browser and it will show up like any webpage. You can then play with the CSS to try and get this to work by changing the code and refreshing the page. I do have these files on a flash drive if you’re having problems with your internet connection.</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16</a:t>
            </a:fld>
            <a:endParaRPr lang="en-US"/>
          </a:p>
        </p:txBody>
      </p:sp>
    </p:spTree>
    <p:extLst>
      <p:ext uri="{BB962C8B-B14F-4D97-AF65-F5344CB8AC3E}">
        <p14:creationId xmlns:p14="http://schemas.microsoft.com/office/powerpoint/2010/main" val="257303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 is the URL so my repo, there are solutions in there as well if you’re stuck. Please feel free to ask me any questions!</a:t>
            </a:r>
            <a:r>
              <a:rPr lang="en-US" baseline="0" dirty="0" smtClean="0"/>
              <a:t> Good luck.</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17</a:t>
            </a:fld>
            <a:endParaRPr lang="en-US"/>
          </a:p>
        </p:txBody>
      </p:sp>
    </p:spTree>
    <p:extLst>
      <p:ext uri="{BB962C8B-B14F-4D97-AF65-F5344CB8AC3E}">
        <p14:creationId xmlns:p14="http://schemas.microsoft.com/office/powerpoint/2010/main" val="1489167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18</a:t>
            </a:fld>
            <a:endParaRPr lang="en-US"/>
          </a:p>
        </p:txBody>
      </p:sp>
    </p:spTree>
    <p:extLst>
      <p:ext uri="{BB962C8B-B14F-4D97-AF65-F5344CB8AC3E}">
        <p14:creationId xmlns:p14="http://schemas.microsoft.com/office/powerpoint/2010/main" val="424600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responsive layout is</a:t>
            </a:r>
            <a:r>
              <a:rPr lang="en-US" baseline="0" dirty="0" smtClean="0"/>
              <a:t> a layout that adjusts to fit the size of the screen it is being viewed on. If a screen is narrow, the layout will be narrow; if the screen is wide, they layout will be wide. Our class website works like this, as you can see in these screen shots. The website fits whether the screen is narrow or wide.</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2</a:t>
            </a:fld>
            <a:endParaRPr lang="en-US"/>
          </a:p>
        </p:txBody>
      </p:sp>
    </p:spTree>
    <p:extLst>
      <p:ext uri="{BB962C8B-B14F-4D97-AF65-F5344CB8AC3E}">
        <p14:creationId xmlns:p14="http://schemas.microsoft.com/office/powerpoint/2010/main" val="279805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adaptive layout is a bit different. An adaptive layout will look at the device the website is being viewed on, and load a different layout based on that information. For instance, the website for the Star Tribune looks completely different on a desktop computer than on a mobile device. It loads a completely different layout when it detects your on a mobile phone. Not all adaptive layouts need to be this drastic, this is just a clear example.</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3</a:t>
            </a:fld>
            <a:endParaRPr lang="en-US"/>
          </a:p>
        </p:txBody>
      </p:sp>
    </p:spTree>
    <p:extLst>
      <p:ext uri="{BB962C8B-B14F-4D97-AF65-F5344CB8AC3E}">
        <p14:creationId xmlns:p14="http://schemas.microsoft.com/office/powerpoint/2010/main" val="313321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types of layouts were invented more recently. When the internet was started, it could only be viewed on computer monitors and most of those monitors were similar in size;  800x600. Phones had the ability to browse the web in the early 2000s, but it wasn’t popular at all. Even in 2008, the total percentage of people browsing the web on their phone was 0.6%. However, smartphones, which started appearing in 2007, made browsing the web easier, and it started to take off. Companies initially made apps to make up for their websites not working on smartphones, and some still have them – like Facebook. But apps are harder to support because they’re device specific. When tablets started appearing in 2010, companies started moving away from having apps, since it became too much to support from a development standpoint.</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4</a:t>
            </a:fld>
            <a:endParaRPr lang="en-US"/>
          </a:p>
        </p:txBody>
      </p:sp>
    </p:spTree>
    <p:extLst>
      <p:ext uri="{BB962C8B-B14F-4D97-AF65-F5344CB8AC3E}">
        <p14:creationId xmlns:p14="http://schemas.microsoft.com/office/powerpoint/2010/main" val="368166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a lot of screen sizes to support now, </a:t>
            </a:r>
            <a:r>
              <a:rPr lang="en-US" baseline="0" dirty="0" smtClean="0"/>
              <a:t>and a lot more devices. The web is meant to be usable no matter how it is accessed, and shouldn’t care what device you’re running on. Right now, that means whether your on a computer, phone or tablet, but in the future that will commonly also include your TV, </a:t>
            </a:r>
            <a:r>
              <a:rPr lang="en-US" baseline="0" dirty="0" err="1" smtClean="0"/>
              <a:t>SmartWatches</a:t>
            </a:r>
            <a:r>
              <a:rPr lang="en-US" baseline="0" dirty="0" smtClean="0"/>
              <a:t>, Video game consoles, refrigerators.  It’s going to become impossible to be device-specific.</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5</a:t>
            </a:fld>
            <a:endParaRPr lang="en-US"/>
          </a:p>
        </p:txBody>
      </p:sp>
    </p:spTree>
    <p:extLst>
      <p:ext uri="{BB962C8B-B14F-4D97-AF65-F5344CB8AC3E}">
        <p14:creationId xmlns:p14="http://schemas.microsoft.com/office/powerpoint/2010/main" val="61045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these adjustments for various devices look now? This is an older layout for the website “Pal-</a:t>
            </a:r>
            <a:r>
              <a:rPr lang="en-US" baseline="0" dirty="0" err="1" smtClean="0"/>
              <a:t>lan</a:t>
            </a:r>
            <a:r>
              <a:rPr lang="en-US" baseline="0" dirty="0" smtClean="0"/>
              <a:t>-</a:t>
            </a:r>
            <a:r>
              <a:rPr lang="en-US" baseline="0" dirty="0" err="1" smtClean="0"/>
              <a:t>teer</a:t>
            </a:r>
            <a:r>
              <a:rPr lang="en-US" baseline="0" dirty="0" smtClean="0"/>
              <a:t>.” As you can see, the smartphone layout is very vertical, and when it’s viewed on a tablet, the top navigation and the bottom section fill the horizontal width better.</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6</a:t>
            </a:fld>
            <a:endParaRPr lang="en-US"/>
          </a:p>
        </p:txBody>
      </p:sp>
    </p:spTree>
    <p:extLst>
      <p:ext uri="{BB962C8B-B14F-4D97-AF65-F5344CB8AC3E}">
        <p14:creationId xmlns:p14="http://schemas.microsoft.com/office/powerpoint/2010/main" val="124788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it’s viewed on a netbook, the text at the top adjusts itself under the header, and when it’s a full desktop site, the bottom section becomes three columns instead of stacked vertically. This kind of flexibility lets the website look good and function at the many screen sizes. </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7</a:t>
            </a:fld>
            <a:endParaRPr lang="en-US"/>
          </a:p>
        </p:txBody>
      </p:sp>
    </p:spTree>
    <p:extLst>
      <p:ext uri="{BB962C8B-B14F-4D97-AF65-F5344CB8AC3E}">
        <p14:creationId xmlns:p14="http://schemas.microsoft.com/office/powerpoint/2010/main" val="237537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These adjustments</a:t>
            </a:r>
            <a:r>
              <a:rPr lang="en-US" baseline="0" dirty="0" smtClean="0"/>
              <a:t> are usually done in a blend of adaptive and responsive techniques. Adaptive techniques let the layout change drastically, but also need to be set per screen size. When a new device comes out, the website might not work anymore, because it doesn’t have a proper layout for that device’s size. Responsive will load faster than adaptive because every device will use the same code, but that doesn’t mean the code will work. Older browsers may not be able to handle responsive techniques.</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8</a:t>
            </a:fld>
            <a:endParaRPr lang="en-US"/>
          </a:p>
        </p:txBody>
      </p:sp>
    </p:spTree>
    <p:extLst>
      <p:ext uri="{BB962C8B-B14F-4D97-AF65-F5344CB8AC3E}">
        <p14:creationId xmlns:p14="http://schemas.microsoft.com/office/powerpoint/2010/main" val="37107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are three main methods of getting this done: flexible</a:t>
            </a:r>
            <a:r>
              <a:rPr lang="en-US" baseline="0" dirty="0" smtClean="0"/>
              <a:t> sizing, flexible grids and media queries. I’ll go through each of these individually.</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9</a:t>
            </a:fld>
            <a:endParaRPr lang="en-US"/>
          </a:p>
        </p:txBody>
      </p:sp>
    </p:spTree>
    <p:extLst>
      <p:ext uri="{BB962C8B-B14F-4D97-AF65-F5344CB8AC3E}">
        <p14:creationId xmlns:p14="http://schemas.microsoft.com/office/powerpoint/2010/main" val="66846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5D43E8-555F-48C5-9B8A-160226D727B8}" type="datetimeFigureOut">
              <a:rPr lang="en-US" smtClean="0"/>
              <a:pPr/>
              <a:t>9/25/2015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96ED07-7D03-430F-A11E-E2343B1B0E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5D43E8-555F-48C5-9B8A-160226D727B8}" type="datetimeFigureOut">
              <a:rPr lang="en-US" smtClean="0"/>
              <a:pPr/>
              <a:t>9/25/2015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5D43E8-555F-48C5-9B8A-160226D727B8}" type="datetimeFigureOut">
              <a:rPr lang="en-US" smtClean="0"/>
              <a:pPr/>
              <a:t>9/25/2015</a:t>
            </a:fld>
            <a:endParaRPr lang="en-US"/>
          </a:p>
        </p:txBody>
      </p:sp>
      <p:sp>
        <p:nvSpPr>
          <p:cNvPr id="27" name="Slide Number Placeholder 26"/>
          <p:cNvSpPr>
            <a:spLocks noGrp="1"/>
          </p:cNvSpPr>
          <p:nvPr>
            <p:ph type="sldNum" sz="quarter" idx="11"/>
          </p:nvPr>
        </p:nvSpPr>
        <p:spPr/>
        <p:txBody>
          <a:bodyPr rtlCol="0"/>
          <a:lstStyle/>
          <a:p>
            <a:fld id="{EC96ED07-7D03-430F-A11E-E2343B1B0E4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5D43E8-555F-48C5-9B8A-160226D727B8}" type="datetimeFigureOut">
              <a:rPr lang="en-US" smtClean="0"/>
              <a:pPr/>
              <a:t>9/25/2015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C96ED07-7D03-430F-A11E-E2343B1B0E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D43E8-555F-48C5-9B8A-160226D727B8}" type="datetimeFigureOut">
              <a:rPr lang="en-US" smtClean="0"/>
              <a:pPr/>
              <a:t>9/25/2015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5D43E8-555F-48C5-9B8A-160226D727B8}" type="datetimeFigureOut">
              <a:rPr lang="en-US" smtClean="0"/>
              <a:pPr/>
              <a:t>9/25/2015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5D43E8-555F-48C5-9B8A-160226D727B8}" type="datetimeFigureOut">
              <a:rPr lang="en-US" smtClean="0"/>
              <a:pPr/>
              <a:t>9/25/2015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96ED07-7D03-430F-A11E-E2343B1B0E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etbootstrap.com/componen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hyperlink" Target="http://foundation.zurb.com/docs/components/kitchen_sink.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urtosl/WriteDigTech/tree/master/Workshop/Tutoria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Responsive Layouts</a:t>
            </a:r>
            <a:endParaRPr lang="en-US" dirty="0"/>
          </a:p>
        </p:txBody>
      </p:sp>
      <p:sp>
        <p:nvSpPr>
          <p:cNvPr id="3" name="Subtitle 2"/>
          <p:cNvSpPr>
            <a:spLocks noGrp="1"/>
          </p:cNvSpPr>
          <p:nvPr>
            <p:ph type="subTitle" idx="1"/>
          </p:nvPr>
        </p:nvSpPr>
        <p:spPr/>
        <p:txBody>
          <a:bodyPr/>
          <a:lstStyle/>
          <a:p>
            <a:r>
              <a:rPr lang="en-US" dirty="0" smtClean="0"/>
              <a:t>Sarah </a:t>
            </a:r>
            <a:r>
              <a:rPr lang="en-US" dirty="0" err="1" smtClean="0"/>
              <a:t>Murto</a:t>
            </a:r>
            <a:endParaRPr lang="en-US" dirty="0" smtClean="0"/>
          </a:p>
          <a:p>
            <a:r>
              <a:rPr lang="en-US" dirty="0" smtClean="0"/>
              <a:t>09/29/2015</a:t>
            </a:r>
          </a:p>
          <a:p>
            <a:r>
              <a:rPr lang="en-US" dirty="0" smtClean="0"/>
              <a:t>4662W - Graduate Workshop</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Flexible Sizing</a:t>
            </a:r>
          </a:p>
        </p:txBody>
      </p:sp>
      <p:sp>
        <p:nvSpPr>
          <p:cNvPr id="3" name="Content Placeholder 2"/>
          <p:cNvSpPr>
            <a:spLocks noGrp="1"/>
          </p:cNvSpPr>
          <p:nvPr>
            <p:ph idx="1"/>
          </p:nvPr>
        </p:nvSpPr>
        <p:spPr>
          <a:xfrm>
            <a:off x="457200" y="1143000"/>
            <a:ext cx="8229600" cy="5431536"/>
          </a:xfrm>
        </p:spPr>
        <p:txBody>
          <a:bodyPr/>
          <a:lstStyle/>
          <a:p>
            <a:r>
              <a:rPr lang="en-US" dirty="0" smtClean="0"/>
              <a:t>Elements on the page resize to fit </a:t>
            </a:r>
            <a:endParaRPr lang="en-US" dirty="0"/>
          </a:p>
          <a:p>
            <a:r>
              <a:rPr lang="en-US" dirty="0" smtClean="0"/>
              <a:t>Shrinking or Narrowing to fit screen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245" y="2209800"/>
            <a:ext cx="6096000" cy="2219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45" y="4429125"/>
            <a:ext cx="6096000" cy="2219325"/>
          </a:xfrm>
          <a:prstGeom prst="rect">
            <a:avLst/>
          </a:prstGeom>
        </p:spPr>
      </p:pic>
      <p:sp>
        <p:nvSpPr>
          <p:cNvPr id="8" name="TextBox 7"/>
          <p:cNvSpPr txBox="1"/>
          <p:nvPr/>
        </p:nvSpPr>
        <p:spPr>
          <a:xfrm>
            <a:off x="5828071" y="2996296"/>
            <a:ext cx="2895600" cy="646331"/>
          </a:xfrm>
          <a:prstGeom prst="rect">
            <a:avLst/>
          </a:prstGeom>
          <a:noFill/>
        </p:spPr>
        <p:txBody>
          <a:bodyPr wrap="square" rtlCol="0">
            <a:spAutoFit/>
          </a:bodyPr>
          <a:lstStyle/>
          <a:p>
            <a:r>
              <a:rPr lang="en-US" b="1" dirty="0" smtClean="0">
                <a:solidFill>
                  <a:schemeClr val="accent1">
                    <a:lumMod val="50000"/>
                  </a:schemeClr>
                </a:solidFill>
              </a:rPr>
              <a:t>Relative</a:t>
            </a:r>
            <a:r>
              <a:rPr lang="en-US" dirty="0" smtClean="0"/>
              <a:t>: </a:t>
            </a:r>
            <a:r>
              <a:rPr lang="en-US" dirty="0" smtClean="0">
                <a:solidFill>
                  <a:schemeClr val="accent2">
                    <a:lumMod val="60000"/>
                    <a:lumOff val="40000"/>
                  </a:schemeClr>
                </a:solidFill>
                <a:latin typeface="+mj-lt"/>
              </a:rPr>
              <a:t>width</a:t>
            </a:r>
            <a:r>
              <a:rPr lang="en-US" dirty="0" smtClean="0">
                <a:latin typeface="+mj-lt"/>
              </a:rPr>
              <a:t>: 100%;</a:t>
            </a:r>
          </a:p>
          <a:p>
            <a:r>
              <a:rPr lang="en-US" b="1" dirty="0" smtClean="0">
                <a:solidFill>
                  <a:schemeClr val="accent1">
                    <a:lumMod val="50000"/>
                  </a:schemeClr>
                </a:solidFill>
              </a:rPr>
              <a:t>Static</a:t>
            </a:r>
            <a:r>
              <a:rPr lang="en-US" dirty="0" smtClean="0"/>
              <a:t>:      </a:t>
            </a:r>
            <a:r>
              <a:rPr lang="en-US" dirty="0" smtClean="0">
                <a:solidFill>
                  <a:schemeClr val="accent2">
                    <a:lumMod val="60000"/>
                    <a:lumOff val="40000"/>
                  </a:schemeClr>
                </a:solidFill>
                <a:latin typeface="+mj-lt"/>
              </a:rPr>
              <a:t>width</a:t>
            </a:r>
            <a:r>
              <a:rPr lang="en-US" dirty="0" smtClean="0">
                <a:latin typeface="+mj-lt"/>
              </a:rPr>
              <a:t>: 800px;</a:t>
            </a:r>
          </a:p>
        </p:txBody>
      </p:sp>
      <p:sp>
        <p:nvSpPr>
          <p:cNvPr id="9" name="TextBox 8"/>
          <p:cNvSpPr txBox="1"/>
          <p:nvPr/>
        </p:nvSpPr>
        <p:spPr>
          <a:xfrm>
            <a:off x="5835445" y="5215622"/>
            <a:ext cx="2895600" cy="646331"/>
          </a:xfrm>
          <a:prstGeom prst="rect">
            <a:avLst/>
          </a:prstGeom>
          <a:noFill/>
        </p:spPr>
        <p:txBody>
          <a:bodyPr wrap="square" rtlCol="0">
            <a:spAutoFit/>
          </a:bodyPr>
          <a:lstStyle/>
          <a:p>
            <a:r>
              <a:rPr lang="en-US" b="1" dirty="0" smtClean="0">
                <a:solidFill>
                  <a:schemeClr val="accent1">
                    <a:lumMod val="50000"/>
                  </a:schemeClr>
                </a:solidFill>
              </a:rPr>
              <a:t>Max Width</a:t>
            </a:r>
            <a:r>
              <a:rPr lang="en-US" dirty="0" smtClean="0"/>
              <a:t>:</a:t>
            </a:r>
          </a:p>
          <a:p>
            <a:r>
              <a:rPr lang="en-US" dirty="0" smtClean="0">
                <a:solidFill>
                  <a:schemeClr val="accent2">
                    <a:lumMod val="60000"/>
                    <a:lumOff val="40000"/>
                  </a:schemeClr>
                </a:solidFill>
                <a:latin typeface="+mj-lt"/>
              </a:rPr>
              <a:t>max-</a:t>
            </a:r>
            <a:r>
              <a:rPr lang="en-US" dirty="0" smtClean="0">
                <a:solidFill>
                  <a:schemeClr val="accent2">
                    <a:lumMod val="60000"/>
                    <a:lumOff val="40000"/>
                  </a:schemeClr>
                </a:solidFill>
              </a:rPr>
              <a:t>width</a:t>
            </a:r>
            <a:r>
              <a:rPr lang="en-US" dirty="0" smtClean="0">
                <a:latin typeface="+mj-lt"/>
              </a:rPr>
              <a:t>: 500px;</a:t>
            </a:r>
          </a:p>
        </p:txBody>
      </p:sp>
      <p:sp>
        <p:nvSpPr>
          <p:cNvPr id="10" name="TextBox 9"/>
          <p:cNvSpPr txBox="1"/>
          <p:nvPr/>
        </p:nvSpPr>
        <p:spPr>
          <a:xfrm>
            <a:off x="5828071" y="2281253"/>
            <a:ext cx="2438400" cy="369332"/>
          </a:xfrm>
          <a:prstGeom prst="rect">
            <a:avLst/>
          </a:prstGeom>
          <a:noFill/>
        </p:spPr>
        <p:txBody>
          <a:bodyPr wrap="square" rtlCol="0">
            <a:spAutoFit/>
          </a:bodyPr>
          <a:lstStyle/>
          <a:p>
            <a:pPr algn="ctr"/>
            <a:r>
              <a:rPr lang="en-US" b="1" dirty="0" smtClean="0">
                <a:solidFill>
                  <a:schemeClr val="accent1">
                    <a:lumMod val="50000"/>
                  </a:schemeClr>
                </a:solidFill>
              </a:rPr>
              <a:t>CSS</a:t>
            </a:r>
            <a:endParaRPr lang="en-US" dirty="0" smtClean="0">
              <a:latin typeface="+mj-lt"/>
            </a:endParaRPr>
          </a:p>
        </p:txBody>
      </p:sp>
    </p:spTree>
    <p:extLst>
      <p:ext uri="{BB962C8B-B14F-4D97-AF65-F5344CB8AC3E}">
        <p14:creationId xmlns:p14="http://schemas.microsoft.com/office/powerpoint/2010/main" val="1146913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233860"/>
            <a:ext cx="6096000" cy="2219325"/>
          </a:xfrm>
          <a:prstGeom prst="rect">
            <a:avLst/>
          </a:prstGeom>
        </p:spPr>
      </p:pic>
      <p:sp>
        <p:nvSpPr>
          <p:cNvPr id="2" name="Title 1"/>
          <p:cNvSpPr>
            <a:spLocks noGrp="1"/>
          </p:cNvSpPr>
          <p:nvPr>
            <p:ph type="title"/>
          </p:nvPr>
        </p:nvSpPr>
        <p:spPr>
          <a:xfrm>
            <a:off x="430161" y="228600"/>
            <a:ext cx="8229600" cy="1066800"/>
          </a:xfrm>
        </p:spPr>
        <p:txBody>
          <a:bodyPr/>
          <a:lstStyle/>
          <a:p>
            <a:r>
              <a:rPr lang="en-US" dirty="0"/>
              <a:t>Flexible Sizing</a:t>
            </a:r>
          </a:p>
        </p:txBody>
      </p:sp>
      <p:sp>
        <p:nvSpPr>
          <p:cNvPr id="3" name="Content Placeholder 2"/>
          <p:cNvSpPr>
            <a:spLocks noGrp="1"/>
          </p:cNvSpPr>
          <p:nvPr>
            <p:ph idx="1"/>
          </p:nvPr>
        </p:nvSpPr>
        <p:spPr>
          <a:xfrm>
            <a:off x="457200" y="1143000"/>
            <a:ext cx="8229600" cy="5431536"/>
          </a:xfrm>
        </p:spPr>
        <p:txBody>
          <a:bodyPr/>
          <a:lstStyle/>
          <a:p>
            <a:r>
              <a:rPr lang="en-US" dirty="0" smtClean="0"/>
              <a:t>Images can also resize</a:t>
            </a:r>
            <a:endParaRPr lang="en-US" dirty="0"/>
          </a:p>
          <a:p>
            <a:r>
              <a:rPr lang="en-US" dirty="0" smtClean="0"/>
              <a:t>A normal image can be resized </a:t>
            </a:r>
          </a:p>
          <a:p>
            <a:pPr lvl="1"/>
            <a:r>
              <a:rPr lang="en-US" dirty="0" smtClean="0"/>
              <a:t>Set the width and height as a percent</a:t>
            </a:r>
          </a:p>
          <a:p>
            <a:r>
              <a:rPr lang="en-US" dirty="0" smtClean="0"/>
              <a:t>A vector image can be used</a:t>
            </a:r>
          </a:p>
          <a:p>
            <a:pPr lvl="1"/>
            <a:r>
              <a:rPr lang="en-US" dirty="0" smtClean="0"/>
              <a:t>Vector images (SVG) resize un-pixelated.</a:t>
            </a:r>
            <a:endParaRPr lang="en-US" dirty="0"/>
          </a:p>
        </p:txBody>
      </p:sp>
      <p:sp>
        <p:nvSpPr>
          <p:cNvPr id="9" name="TextBox 8"/>
          <p:cNvSpPr txBox="1"/>
          <p:nvPr/>
        </p:nvSpPr>
        <p:spPr>
          <a:xfrm>
            <a:off x="5454445" y="4436628"/>
            <a:ext cx="3259394" cy="2862322"/>
          </a:xfrm>
          <a:prstGeom prst="rect">
            <a:avLst/>
          </a:prstGeom>
          <a:noFill/>
        </p:spPr>
        <p:txBody>
          <a:bodyPr wrap="square" rtlCol="0">
            <a:spAutoFit/>
          </a:bodyPr>
          <a:lstStyle/>
          <a:p>
            <a:r>
              <a:rPr lang="en-US" b="1" dirty="0" smtClean="0">
                <a:solidFill>
                  <a:schemeClr val="accent1">
                    <a:lumMod val="50000"/>
                  </a:schemeClr>
                </a:solidFill>
              </a:rPr>
              <a:t>Vectors</a:t>
            </a:r>
            <a:r>
              <a:rPr lang="en-US" dirty="0" smtClean="0"/>
              <a:t>:</a:t>
            </a:r>
          </a:p>
          <a:p>
            <a:r>
              <a:rPr lang="en-US" dirty="0">
                <a:latin typeface="+mj-lt"/>
              </a:rPr>
              <a:t>&lt;</a:t>
            </a:r>
            <a:r>
              <a:rPr lang="en-US" dirty="0" err="1">
                <a:latin typeface="+mj-lt"/>
              </a:rPr>
              <a:t>svg</a:t>
            </a:r>
            <a:r>
              <a:rPr lang="en-US" dirty="0">
                <a:latin typeface="+mj-lt"/>
              </a:rPr>
              <a:t> </a:t>
            </a:r>
            <a:r>
              <a:rPr lang="en-US" dirty="0" err="1">
                <a:solidFill>
                  <a:schemeClr val="accent2">
                    <a:lumMod val="60000"/>
                    <a:lumOff val="40000"/>
                  </a:schemeClr>
                </a:solidFill>
                <a:latin typeface="+mj-lt"/>
              </a:rPr>
              <a:t>viewBox</a:t>
            </a:r>
            <a:r>
              <a:rPr lang="en-US" dirty="0">
                <a:latin typeface="+mj-lt"/>
              </a:rPr>
              <a:t>="0 0 50 50" </a:t>
            </a:r>
            <a:r>
              <a:rPr lang="en-US" dirty="0">
                <a:solidFill>
                  <a:schemeClr val="accent2">
                    <a:lumMod val="60000"/>
                    <a:lumOff val="40000"/>
                  </a:schemeClr>
                </a:solidFill>
                <a:latin typeface="+mj-lt"/>
              </a:rPr>
              <a:t>style</a:t>
            </a:r>
            <a:r>
              <a:rPr lang="en-US" dirty="0">
                <a:latin typeface="+mj-lt"/>
              </a:rPr>
              <a:t>="height:80%; width:70</a:t>
            </a:r>
            <a:r>
              <a:rPr lang="en-US" dirty="0" smtClean="0">
                <a:latin typeface="+mj-lt"/>
              </a:rPr>
              <a:t>%;"&gt;</a:t>
            </a:r>
            <a:r>
              <a:rPr lang="en-US" dirty="0" smtClean="0">
                <a:solidFill>
                  <a:schemeClr val="accent2">
                    <a:lumMod val="60000"/>
                    <a:lumOff val="40000"/>
                  </a:schemeClr>
                </a:solidFill>
                <a:latin typeface="+mj-lt"/>
              </a:rPr>
              <a:t>….</a:t>
            </a:r>
            <a:r>
              <a:rPr lang="en-US" dirty="0" smtClean="0">
                <a:latin typeface="+mj-lt"/>
              </a:rPr>
              <a:t>&lt;/</a:t>
            </a:r>
            <a:r>
              <a:rPr lang="en-US" dirty="0" err="1">
                <a:latin typeface="+mj-lt"/>
              </a:rPr>
              <a:t>svg</a:t>
            </a:r>
            <a:r>
              <a:rPr lang="en-US" dirty="0" smtClean="0">
                <a:latin typeface="+mj-lt"/>
              </a:rPr>
              <a:t>&gt;</a:t>
            </a:r>
          </a:p>
          <a:p>
            <a:endParaRPr lang="en-US" dirty="0" smtClean="0">
              <a:latin typeface="+mj-lt"/>
            </a:endParaRPr>
          </a:p>
          <a:p>
            <a:r>
              <a:rPr lang="en-US" b="1" dirty="0" smtClean="0">
                <a:solidFill>
                  <a:schemeClr val="accent1">
                    <a:lumMod val="50000"/>
                  </a:schemeClr>
                </a:solidFill>
              </a:rPr>
              <a:t>Images</a:t>
            </a:r>
            <a:r>
              <a:rPr lang="en-US" dirty="0" smtClean="0"/>
              <a:t>:</a:t>
            </a:r>
            <a:endParaRPr lang="en-US" dirty="0"/>
          </a:p>
          <a:p>
            <a:r>
              <a:rPr lang="en-US" dirty="0" smtClean="0"/>
              <a:t>&lt;</a:t>
            </a:r>
            <a:r>
              <a:rPr lang="en-US" dirty="0" err="1" smtClean="0"/>
              <a:t>img</a:t>
            </a:r>
            <a:r>
              <a:rPr lang="en-US" dirty="0" smtClean="0"/>
              <a:t> </a:t>
            </a:r>
            <a:r>
              <a:rPr lang="en-US" dirty="0" smtClean="0">
                <a:solidFill>
                  <a:schemeClr val="accent2">
                    <a:lumMod val="60000"/>
                    <a:lumOff val="40000"/>
                  </a:schemeClr>
                </a:solidFill>
              </a:rPr>
              <a:t>style</a:t>
            </a:r>
            <a:r>
              <a:rPr lang="en-US" dirty="0"/>
              <a:t>="height:80%; width:70</a:t>
            </a:r>
            <a:r>
              <a:rPr lang="en-US" dirty="0" smtClean="0"/>
              <a:t>%;”</a:t>
            </a:r>
            <a:r>
              <a:rPr lang="en-US" dirty="0" smtClean="0">
                <a:solidFill>
                  <a:schemeClr val="accent2">
                    <a:lumMod val="60000"/>
                    <a:lumOff val="40000"/>
                  </a:schemeClr>
                </a:solidFill>
              </a:rPr>
              <a:t>…</a:t>
            </a:r>
            <a:r>
              <a:rPr lang="en-US" dirty="0" smtClean="0"/>
              <a:t> /&gt;</a:t>
            </a:r>
            <a:endParaRPr lang="en-US" dirty="0"/>
          </a:p>
          <a:p>
            <a:endParaRPr lang="en-US" dirty="0">
              <a:latin typeface="+mj-lt"/>
            </a:endParaRPr>
          </a:p>
          <a:p>
            <a:endParaRPr lang="en-US" dirty="0" smtClean="0">
              <a:latin typeface="+mj-lt"/>
            </a:endParaRPr>
          </a:p>
        </p:txBody>
      </p:sp>
      <p:sp>
        <p:nvSpPr>
          <p:cNvPr id="10" name="TextBox 9"/>
          <p:cNvSpPr txBox="1"/>
          <p:nvPr/>
        </p:nvSpPr>
        <p:spPr>
          <a:xfrm>
            <a:off x="5562600" y="3712214"/>
            <a:ext cx="2438400" cy="369332"/>
          </a:xfrm>
          <a:prstGeom prst="rect">
            <a:avLst/>
          </a:prstGeom>
          <a:noFill/>
        </p:spPr>
        <p:txBody>
          <a:bodyPr wrap="square" rtlCol="0">
            <a:spAutoFit/>
          </a:bodyPr>
          <a:lstStyle/>
          <a:p>
            <a:pPr algn="ctr"/>
            <a:r>
              <a:rPr lang="en-US" b="1" dirty="0" smtClean="0">
                <a:solidFill>
                  <a:schemeClr val="accent1">
                    <a:lumMod val="50000"/>
                  </a:schemeClr>
                </a:solidFill>
              </a:rPr>
              <a:t>CSS</a:t>
            </a:r>
            <a:endParaRPr lang="en-US" dirty="0" smtClean="0">
              <a:latin typeface="+mj-lt"/>
            </a:endParaRPr>
          </a:p>
        </p:txBody>
      </p:sp>
    </p:spTree>
    <p:extLst>
      <p:ext uri="{BB962C8B-B14F-4D97-AF65-F5344CB8AC3E}">
        <p14:creationId xmlns:p14="http://schemas.microsoft.com/office/powerpoint/2010/main" val="197329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Flexible Grids</a:t>
            </a:r>
          </a:p>
        </p:txBody>
      </p:sp>
      <p:sp>
        <p:nvSpPr>
          <p:cNvPr id="3" name="Content Placeholder 2"/>
          <p:cNvSpPr>
            <a:spLocks noGrp="1"/>
          </p:cNvSpPr>
          <p:nvPr>
            <p:ph idx="1"/>
          </p:nvPr>
        </p:nvSpPr>
        <p:spPr>
          <a:xfrm>
            <a:off x="457200" y="1143000"/>
            <a:ext cx="8229600" cy="5431536"/>
          </a:xfrm>
        </p:spPr>
        <p:txBody>
          <a:bodyPr/>
          <a:lstStyle/>
          <a:p>
            <a:r>
              <a:rPr lang="en-US" dirty="0" smtClean="0"/>
              <a:t>Elements </a:t>
            </a:r>
            <a:r>
              <a:rPr lang="en-US" dirty="0"/>
              <a:t>on the page shift </a:t>
            </a:r>
            <a:r>
              <a:rPr lang="en-US" dirty="0" smtClean="0"/>
              <a:t>positions </a:t>
            </a:r>
            <a:r>
              <a:rPr lang="en-US" dirty="0"/>
              <a:t>to </a:t>
            </a:r>
            <a:r>
              <a:rPr lang="en-US" dirty="0" smtClean="0"/>
              <a:t>fit</a:t>
            </a:r>
            <a:endParaRPr lang="en-US" dirty="0"/>
          </a:p>
          <a:p>
            <a:r>
              <a:rPr lang="en-US" dirty="0" smtClean="0"/>
              <a:t>Calculations are preformed and the page adjusts as needed</a:t>
            </a:r>
            <a:endParaRPr lang="en-US" dirty="0"/>
          </a:p>
          <a:p>
            <a:r>
              <a:rPr lang="en-US" dirty="0" smtClean="0"/>
              <a:t>Pre-made frameworks or libraries are easiest</a:t>
            </a:r>
          </a:p>
          <a:p>
            <a:pPr lvl="1"/>
            <a:r>
              <a:rPr lang="en-US" dirty="0" smtClean="0">
                <a:hlinkClick r:id="rId3"/>
              </a:rPr>
              <a:t>Bootstrap</a:t>
            </a:r>
            <a:r>
              <a:rPr lang="en-US" dirty="0" smtClean="0"/>
              <a:t>, </a:t>
            </a:r>
            <a:r>
              <a:rPr lang="en-US" dirty="0" smtClean="0">
                <a:hlinkClick r:id="rId4"/>
              </a:rPr>
              <a:t>Foundation</a:t>
            </a:r>
            <a:r>
              <a:rPr lang="en-US" dirty="0" smtClean="0"/>
              <a:t>, or others</a:t>
            </a: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3839103"/>
            <a:ext cx="6096000" cy="2219325"/>
          </a:xfrm>
          <a:prstGeom prst="rect">
            <a:avLst/>
          </a:prstGeom>
        </p:spPr>
      </p:pic>
    </p:spTree>
    <p:extLst>
      <p:ext uri="{BB962C8B-B14F-4D97-AF65-F5344CB8AC3E}">
        <p14:creationId xmlns:p14="http://schemas.microsoft.com/office/powerpoint/2010/main" val="4258296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Media Queries</a:t>
            </a:r>
          </a:p>
        </p:txBody>
      </p:sp>
      <p:sp>
        <p:nvSpPr>
          <p:cNvPr id="3" name="Content Placeholder 2"/>
          <p:cNvSpPr>
            <a:spLocks noGrp="1"/>
          </p:cNvSpPr>
          <p:nvPr>
            <p:ph idx="1"/>
          </p:nvPr>
        </p:nvSpPr>
        <p:spPr>
          <a:xfrm>
            <a:off x="457200" y="1524000"/>
            <a:ext cx="8229600" cy="5050536"/>
          </a:xfrm>
        </p:spPr>
        <p:txBody>
          <a:bodyPr/>
          <a:lstStyle/>
          <a:p>
            <a:r>
              <a:rPr lang="en-US" dirty="0" smtClean="0"/>
              <a:t>Elements on the page load different based on device</a:t>
            </a:r>
          </a:p>
          <a:p>
            <a:endParaRPr lang="en-US" dirty="0"/>
          </a:p>
          <a:p>
            <a:r>
              <a:rPr lang="en-US" dirty="0" smtClean="0">
                <a:latin typeface="+mj-lt"/>
              </a:rPr>
              <a:t>&lt;link </a:t>
            </a:r>
            <a:r>
              <a:rPr lang="en-US" dirty="0" err="1" smtClean="0">
                <a:solidFill>
                  <a:schemeClr val="accent2">
                    <a:lumMod val="60000"/>
                    <a:lumOff val="40000"/>
                  </a:schemeClr>
                </a:solidFill>
                <a:latin typeface="+mj-lt"/>
              </a:rPr>
              <a:t>rel</a:t>
            </a:r>
            <a:r>
              <a:rPr lang="en-US" dirty="0" smtClean="0">
                <a:latin typeface="+mj-lt"/>
              </a:rPr>
              <a:t>="stylesheet</a:t>
            </a:r>
            <a:r>
              <a:rPr lang="en-US" dirty="0">
                <a:latin typeface="+mj-lt"/>
              </a:rPr>
              <a:t>" </a:t>
            </a:r>
            <a:r>
              <a:rPr lang="en-US" dirty="0">
                <a:solidFill>
                  <a:schemeClr val="accent2">
                    <a:lumMod val="60000"/>
                    <a:lumOff val="40000"/>
                  </a:schemeClr>
                </a:solidFill>
                <a:latin typeface="+mj-lt"/>
              </a:rPr>
              <a:t>type</a:t>
            </a:r>
            <a:r>
              <a:rPr lang="en-US" dirty="0">
                <a:latin typeface="+mj-lt"/>
              </a:rPr>
              <a:t>="text/</a:t>
            </a:r>
            <a:r>
              <a:rPr lang="en-US" dirty="0" err="1">
                <a:latin typeface="+mj-lt"/>
              </a:rPr>
              <a:t>css</a:t>
            </a:r>
            <a:r>
              <a:rPr lang="en-US" dirty="0">
                <a:latin typeface="+mj-lt"/>
              </a:rPr>
              <a:t>"</a:t>
            </a:r>
          </a:p>
          <a:p>
            <a:pPr marL="109728" indent="0">
              <a:buNone/>
            </a:pPr>
            <a:r>
              <a:rPr lang="en-US" dirty="0" smtClean="0">
                <a:solidFill>
                  <a:schemeClr val="accent2">
                    <a:lumMod val="60000"/>
                    <a:lumOff val="40000"/>
                  </a:schemeClr>
                </a:solidFill>
                <a:latin typeface="+mj-lt"/>
              </a:rPr>
              <a:t>media</a:t>
            </a:r>
            <a:r>
              <a:rPr lang="en-US" dirty="0">
                <a:latin typeface="+mj-lt"/>
              </a:rPr>
              <a:t>="screen and </a:t>
            </a:r>
            <a:r>
              <a:rPr lang="en-US" dirty="0" smtClean="0">
                <a:latin typeface="+mj-lt"/>
              </a:rPr>
              <a:t>(</a:t>
            </a:r>
            <a:r>
              <a:rPr lang="en-US" dirty="0" smtClean="0">
                <a:solidFill>
                  <a:schemeClr val="accent1">
                    <a:lumMod val="60000"/>
                    <a:lumOff val="40000"/>
                  </a:schemeClr>
                </a:solidFill>
                <a:latin typeface="+mj-lt"/>
              </a:rPr>
              <a:t>max-device-width</a:t>
            </a:r>
            <a:r>
              <a:rPr lang="en-US" dirty="0" smtClean="0">
                <a:latin typeface="+mj-lt"/>
              </a:rPr>
              <a:t>: </a:t>
            </a:r>
            <a:r>
              <a:rPr lang="en-US" dirty="0" err="1" smtClean="0">
                <a:latin typeface="+mj-lt"/>
              </a:rPr>
              <a:t>lOOOpx</a:t>
            </a:r>
            <a:r>
              <a:rPr lang="en-US" dirty="0">
                <a:latin typeface="+mj-lt"/>
              </a:rPr>
              <a:t>)" </a:t>
            </a:r>
            <a:r>
              <a:rPr lang="en-US" dirty="0" err="1">
                <a:solidFill>
                  <a:schemeClr val="accent2">
                    <a:lumMod val="60000"/>
                    <a:lumOff val="40000"/>
                  </a:schemeClr>
                </a:solidFill>
                <a:latin typeface="+mj-lt"/>
              </a:rPr>
              <a:t>href</a:t>
            </a:r>
            <a:r>
              <a:rPr lang="en-US" dirty="0">
                <a:latin typeface="+mj-lt"/>
              </a:rPr>
              <a:t>="/</a:t>
            </a:r>
            <a:r>
              <a:rPr lang="en-US" dirty="0" err="1" smtClean="0">
                <a:latin typeface="+mj-lt"/>
              </a:rPr>
              <a:t>css</a:t>
            </a:r>
            <a:r>
              <a:rPr lang="en-US" dirty="0" smtClean="0">
                <a:latin typeface="+mj-lt"/>
              </a:rPr>
              <a:t>/small.css</a:t>
            </a:r>
            <a:r>
              <a:rPr lang="en-US" dirty="0">
                <a:latin typeface="+mj-lt"/>
              </a:rPr>
              <a:t>" </a:t>
            </a:r>
            <a:r>
              <a:rPr lang="en-US" dirty="0" smtClean="0">
                <a:latin typeface="+mj-lt"/>
              </a:rPr>
              <a:t>/&gt;</a:t>
            </a:r>
          </a:p>
          <a:p>
            <a:pPr lvl="1"/>
            <a:r>
              <a:rPr lang="en-US" dirty="0" smtClean="0">
                <a:latin typeface="+mj-lt"/>
              </a:rPr>
              <a:t>Loads a specific CSS file with a certain size</a:t>
            </a:r>
            <a:endParaRPr lang="en-US" dirty="0">
              <a:latin typeface="+mj-lt"/>
            </a:endParaRPr>
          </a:p>
          <a:p>
            <a:pPr marL="109728" indent="0">
              <a:buNone/>
            </a:pPr>
            <a:endParaRPr lang="en-US" dirty="0" smtClean="0">
              <a:latin typeface="+mj-lt"/>
            </a:endParaRPr>
          </a:p>
          <a:p>
            <a:r>
              <a:rPr lang="en-US" dirty="0" smtClean="0">
                <a:solidFill>
                  <a:schemeClr val="accent1">
                    <a:lumMod val="75000"/>
                  </a:schemeClr>
                </a:solidFill>
                <a:latin typeface="+mj-lt"/>
              </a:rPr>
              <a:t>@media </a:t>
            </a:r>
            <a:r>
              <a:rPr lang="en-US" dirty="0">
                <a:latin typeface="+mj-lt"/>
              </a:rPr>
              <a:t>screen and (</a:t>
            </a:r>
            <a:r>
              <a:rPr lang="en-US" dirty="0">
                <a:solidFill>
                  <a:schemeClr val="accent2">
                    <a:lumMod val="60000"/>
                    <a:lumOff val="40000"/>
                  </a:schemeClr>
                </a:solidFill>
                <a:latin typeface="+mj-lt"/>
              </a:rPr>
              <a:t>max-width</a:t>
            </a:r>
            <a:r>
              <a:rPr lang="en-US" dirty="0">
                <a:latin typeface="+mj-lt"/>
              </a:rPr>
              <a:t>: </a:t>
            </a:r>
            <a:r>
              <a:rPr lang="en-US" dirty="0" err="1">
                <a:latin typeface="+mj-lt"/>
              </a:rPr>
              <a:t>lOOOpx</a:t>
            </a:r>
            <a:r>
              <a:rPr lang="en-US" dirty="0">
                <a:latin typeface="+mj-lt"/>
              </a:rPr>
              <a:t>) {</a:t>
            </a:r>
            <a:r>
              <a:rPr lang="en-US" dirty="0" smtClean="0">
                <a:latin typeface="+mj-lt"/>
              </a:rPr>
              <a:t> </a:t>
            </a:r>
            <a:r>
              <a:rPr lang="en-US" dirty="0" err="1" smtClean="0">
                <a:solidFill>
                  <a:schemeClr val="accent2">
                    <a:lumMod val="60000"/>
                    <a:lumOff val="40000"/>
                  </a:schemeClr>
                </a:solidFill>
                <a:latin typeface="+mj-lt"/>
              </a:rPr>
              <a:t>display</a:t>
            </a:r>
            <a:r>
              <a:rPr lang="en-US" dirty="0" err="1" smtClean="0">
                <a:latin typeface="+mj-lt"/>
              </a:rPr>
              <a:t>:none</a:t>
            </a:r>
            <a:r>
              <a:rPr lang="en-US" dirty="0" smtClean="0">
                <a:latin typeface="+mj-lt"/>
              </a:rPr>
              <a:t>; }</a:t>
            </a:r>
          </a:p>
          <a:p>
            <a:pPr lvl="1"/>
            <a:r>
              <a:rPr lang="en-US" dirty="0"/>
              <a:t>L</a:t>
            </a:r>
            <a:r>
              <a:rPr lang="en-US" dirty="0" smtClean="0"/>
              <a:t>oads specified CSS only at certain size.</a:t>
            </a:r>
            <a:endParaRPr lang="en-US"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304800" y="1676400"/>
            <a:ext cx="3200400" cy="4898136"/>
          </a:xfrm>
        </p:spPr>
        <p:txBody>
          <a:bodyPr>
            <a:normAutofit lnSpcReduction="10000"/>
          </a:bodyPr>
          <a:lstStyle/>
          <a:p>
            <a:r>
              <a:rPr lang="en-US" dirty="0" smtClean="0"/>
              <a:t>Make this </a:t>
            </a:r>
            <a:br>
              <a:rPr lang="en-US" dirty="0" smtClean="0"/>
            </a:br>
            <a:r>
              <a:rPr lang="en-US" dirty="0" smtClean="0"/>
              <a:t>page responsive:</a:t>
            </a:r>
          </a:p>
          <a:p>
            <a:endParaRPr lang="en-US" dirty="0" smtClean="0"/>
          </a:p>
          <a:p>
            <a:r>
              <a:rPr lang="en-US" dirty="0" smtClean="0"/>
              <a:t>Should take up 100% of the screen</a:t>
            </a:r>
          </a:p>
          <a:p>
            <a:endParaRPr lang="en-US" dirty="0" smtClean="0"/>
          </a:p>
          <a:p>
            <a:r>
              <a:rPr lang="en-US" dirty="0" smtClean="0"/>
              <a:t>Should resize when the browser size is adjusted.</a:t>
            </a:r>
          </a:p>
          <a:p>
            <a:endParaRPr lang="en-US" dirty="0" smtClean="0"/>
          </a:p>
          <a:p>
            <a:pPr>
              <a:buNone/>
            </a:pPr>
            <a:endParaRPr lang="en-US" dirty="0" smtClean="0"/>
          </a:p>
        </p:txBody>
      </p:sp>
      <p:pic>
        <p:nvPicPr>
          <p:cNvPr id="1026" name="Picture 2" descr="C:\Users\Dai-Dai\Documents\GitHub\WriteDigTech\Workshop\not_responsive.jpg"/>
          <p:cNvPicPr>
            <a:picLocks noChangeAspect="1" noChangeArrowheads="1"/>
          </p:cNvPicPr>
          <p:nvPr/>
        </p:nvPicPr>
        <p:blipFill>
          <a:blip r:embed="rId3" cstate="print"/>
          <a:srcRect/>
          <a:stretch>
            <a:fillRect/>
          </a:stretch>
        </p:blipFill>
        <p:spPr bwMode="auto">
          <a:xfrm>
            <a:off x="3581400" y="990600"/>
            <a:ext cx="5430086" cy="557559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57200" y="1676400"/>
            <a:ext cx="8229600" cy="2362200"/>
          </a:xfrm>
        </p:spPr>
        <p:txBody>
          <a:bodyPr/>
          <a:lstStyle/>
          <a:p>
            <a:r>
              <a:rPr lang="en-US" dirty="0" smtClean="0"/>
              <a:t>Adjust the CSS to make the page responsive.</a:t>
            </a:r>
          </a:p>
          <a:p>
            <a:pPr lvl="1"/>
            <a:r>
              <a:rPr lang="en-US" dirty="0" smtClean="0"/>
              <a:t>Change pixels to percentages</a:t>
            </a:r>
          </a:p>
          <a:p>
            <a:pPr lvl="1"/>
            <a:r>
              <a:rPr lang="en-US" dirty="0" smtClean="0"/>
              <a:t>Add min-heights and min-widths</a:t>
            </a:r>
          </a:p>
          <a:p>
            <a:pPr lvl="1"/>
            <a:r>
              <a:rPr lang="en-US" dirty="0" smtClean="0"/>
              <a:t>Resize your browser to see the results </a:t>
            </a:r>
          </a:p>
          <a:p>
            <a:endParaRPr lang="en-US" dirty="0" smtClean="0"/>
          </a:p>
          <a:p>
            <a:endParaRPr lang="en-US" dirty="0" smtClean="0"/>
          </a:p>
          <a:p>
            <a:endParaRPr lang="en-US" dirty="0"/>
          </a:p>
        </p:txBody>
      </p:sp>
      <p:sp>
        <p:nvSpPr>
          <p:cNvPr id="5" name="TextBox 4"/>
          <p:cNvSpPr txBox="1"/>
          <p:nvPr/>
        </p:nvSpPr>
        <p:spPr>
          <a:xfrm>
            <a:off x="533400" y="4191000"/>
            <a:ext cx="3276600" cy="1815882"/>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500px;</a:t>
            </a:r>
          </a:p>
          <a:p>
            <a:r>
              <a:rPr lang="en-US" sz="1400" dirty="0" smtClean="0"/>
              <a:t>	height: 100px;</a:t>
            </a:r>
          </a:p>
          <a:p>
            <a:r>
              <a:rPr lang="en-US" sz="1400" dirty="0" smtClean="0"/>
              <a:t>} </a:t>
            </a:r>
          </a:p>
          <a:p>
            <a:r>
              <a:rPr lang="en-US" sz="1400" dirty="0" smtClean="0"/>
              <a:t>&lt;/style&gt;</a:t>
            </a:r>
            <a:endParaRPr lang="en-US" sz="1400" dirty="0"/>
          </a:p>
        </p:txBody>
      </p:sp>
      <p:sp>
        <p:nvSpPr>
          <p:cNvPr id="6" name="TextBox 5"/>
          <p:cNvSpPr txBox="1"/>
          <p:nvPr/>
        </p:nvSpPr>
        <p:spPr>
          <a:xfrm>
            <a:off x="5486400" y="4191000"/>
            <a:ext cx="3352800" cy="2031325"/>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100%;</a:t>
            </a:r>
          </a:p>
          <a:p>
            <a:r>
              <a:rPr lang="en-US" sz="1400" dirty="0" smtClean="0"/>
              <a:t>	height: 20%;</a:t>
            </a:r>
          </a:p>
          <a:p>
            <a:r>
              <a:rPr lang="en-US" sz="1400" dirty="0" smtClean="0"/>
              <a:t>	min-height: 50px;</a:t>
            </a:r>
          </a:p>
          <a:p>
            <a:r>
              <a:rPr lang="en-US" sz="1400" dirty="0" smtClean="0"/>
              <a:t>} </a:t>
            </a:r>
          </a:p>
          <a:p>
            <a:r>
              <a:rPr lang="en-US" sz="1400" dirty="0" smtClean="0"/>
              <a:t>&lt;/style&gt;</a:t>
            </a:r>
            <a:endParaRPr lang="en-US" sz="1400" dirty="0"/>
          </a:p>
        </p:txBody>
      </p:sp>
      <p:sp>
        <p:nvSpPr>
          <p:cNvPr id="9" name="Right Arrow 8"/>
          <p:cNvSpPr/>
          <p:nvPr/>
        </p:nvSpPr>
        <p:spPr>
          <a:xfrm>
            <a:off x="3657600" y="4953000"/>
            <a:ext cx="1828800" cy="990600"/>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57200" y="1676400"/>
            <a:ext cx="8229600" cy="4898136"/>
          </a:xfrm>
        </p:spPr>
        <p:txBody>
          <a:bodyPr/>
          <a:lstStyle/>
          <a:p>
            <a:r>
              <a:rPr lang="en-US" dirty="0" smtClean="0"/>
              <a:t>How do I do this?</a:t>
            </a:r>
          </a:p>
          <a:p>
            <a:pPr lvl="1"/>
            <a:r>
              <a:rPr lang="en-US" dirty="0" smtClean="0"/>
              <a:t>Once you have tutorial.html on your computer, and saved, click and drag this file to your browser. </a:t>
            </a:r>
          </a:p>
          <a:p>
            <a:pPr lvl="1"/>
            <a:endParaRPr lang="en-US" dirty="0" smtClean="0"/>
          </a:p>
          <a:p>
            <a:pPr lvl="1"/>
            <a:r>
              <a:rPr lang="en-US" dirty="0" smtClean="0"/>
              <a:t>The file will appear just like any other website.</a:t>
            </a:r>
          </a:p>
          <a:p>
            <a:pPr lvl="1"/>
            <a:endParaRPr lang="en-US" dirty="0" smtClean="0"/>
          </a:p>
          <a:p>
            <a:pPr lvl="1"/>
            <a:r>
              <a:rPr lang="en-US" dirty="0" smtClean="0"/>
              <a:t>Adjust the CSS in the file and save.</a:t>
            </a:r>
          </a:p>
          <a:p>
            <a:pPr lvl="2"/>
            <a:r>
              <a:rPr lang="en-US" dirty="0" smtClean="0"/>
              <a:t>Change the sizes from pixels to percentages</a:t>
            </a:r>
          </a:p>
          <a:p>
            <a:pPr lvl="1"/>
            <a:endParaRPr lang="en-US" dirty="0" smtClean="0"/>
          </a:p>
          <a:p>
            <a:pPr lvl="1"/>
            <a:r>
              <a:rPr lang="en-US" dirty="0" smtClean="0"/>
              <a:t>Refresh the page in your browser to see your changes.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71948" y="1143000"/>
            <a:ext cx="8229600" cy="4898136"/>
          </a:xfrm>
        </p:spPr>
        <p:txBody>
          <a:bodyPr>
            <a:normAutofit/>
          </a:bodyPr>
          <a:lstStyle/>
          <a:p>
            <a:r>
              <a:rPr lang="en-US" dirty="0" smtClean="0">
                <a:hlinkClick r:id="rId3"/>
              </a:rPr>
              <a:t>https://github.com/murtosl/WriteDigTech/tree/master/Workshop/Tutorial</a:t>
            </a:r>
            <a:r>
              <a:rPr lang="en-US" dirty="0" smtClean="0"/>
              <a:t> </a:t>
            </a:r>
          </a:p>
          <a:p>
            <a:pPr lvl="1"/>
            <a:r>
              <a:rPr lang="en-US" dirty="0" smtClean="0"/>
              <a:t>Download Tutorial.html</a:t>
            </a:r>
          </a:p>
          <a:p>
            <a:pPr lvl="1"/>
            <a:r>
              <a:rPr lang="en-US" dirty="0" smtClean="0"/>
              <a:t>If you’re stuck, there are also solutions!</a:t>
            </a:r>
          </a:p>
          <a:p>
            <a:r>
              <a:rPr lang="en-US" dirty="0" smtClean="0"/>
              <a:t>Make the page take up 100% of the screen</a:t>
            </a:r>
          </a:p>
          <a:p>
            <a:r>
              <a:rPr lang="en-US" dirty="0" smtClean="0"/>
              <a:t>Make the page resize when the browser size is adjusted.</a:t>
            </a:r>
          </a:p>
          <a:p>
            <a:endParaRPr lang="en-US" dirty="0" smtClean="0"/>
          </a:p>
        </p:txBody>
      </p:sp>
      <p:sp>
        <p:nvSpPr>
          <p:cNvPr id="4" name="TextBox 3"/>
          <p:cNvSpPr txBox="1"/>
          <p:nvPr/>
        </p:nvSpPr>
        <p:spPr>
          <a:xfrm>
            <a:off x="503903" y="4440698"/>
            <a:ext cx="3276600" cy="1600438"/>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r>
              <a:rPr lang="en-US" sz="1400" dirty="0" smtClean="0"/>
              <a:t>#header{</a:t>
            </a:r>
          </a:p>
          <a:p>
            <a:r>
              <a:rPr lang="en-US" sz="1400" dirty="0" smtClean="0"/>
              <a:t>	background-color: orange;</a:t>
            </a:r>
          </a:p>
          <a:p>
            <a:r>
              <a:rPr lang="en-US" sz="1400" dirty="0" smtClean="0"/>
              <a:t>	width: 500px;</a:t>
            </a:r>
          </a:p>
          <a:p>
            <a:r>
              <a:rPr lang="en-US" sz="1400" dirty="0" smtClean="0"/>
              <a:t>	height: 100px;</a:t>
            </a:r>
          </a:p>
          <a:p>
            <a:r>
              <a:rPr lang="en-US" sz="1400" dirty="0" smtClean="0"/>
              <a:t>} </a:t>
            </a:r>
          </a:p>
          <a:p>
            <a:r>
              <a:rPr lang="en-US" sz="1400" dirty="0" smtClean="0"/>
              <a:t>&lt;/style&gt;</a:t>
            </a:r>
            <a:endParaRPr lang="en-US" sz="1400" dirty="0"/>
          </a:p>
        </p:txBody>
      </p:sp>
      <p:sp>
        <p:nvSpPr>
          <p:cNvPr id="5" name="TextBox 4"/>
          <p:cNvSpPr txBox="1"/>
          <p:nvPr/>
        </p:nvSpPr>
        <p:spPr>
          <a:xfrm>
            <a:off x="5456903" y="4440698"/>
            <a:ext cx="3352800" cy="2031325"/>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100%;</a:t>
            </a:r>
          </a:p>
          <a:p>
            <a:r>
              <a:rPr lang="en-US" sz="1400" dirty="0" smtClean="0"/>
              <a:t>	height: 20%;</a:t>
            </a:r>
          </a:p>
          <a:p>
            <a:r>
              <a:rPr lang="en-US" sz="1400" dirty="0" smtClean="0"/>
              <a:t>	min-height: 50px;</a:t>
            </a:r>
          </a:p>
          <a:p>
            <a:r>
              <a:rPr lang="en-US" sz="1400" dirty="0" smtClean="0"/>
              <a:t>} </a:t>
            </a:r>
          </a:p>
          <a:p>
            <a:r>
              <a:rPr lang="en-US" sz="1400" dirty="0" smtClean="0"/>
              <a:t>&lt;/style&gt;</a:t>
            </a:r>
            <a:endParaRPr lang="en-US" sz="1400" dirty="0"/>
          </a:p>
        </p:txBody>
      </p:sp>
      <p:sp>
        <p:nvSpPr>
          <p:cNvPr id="6" name="Right Arrow 5"/>
          <p:cNvSpPr/>
          <p:nvPr/>
        </p:nvSpPr>
        <p:spPr>
          <a:xfrm>
            <a:off x="3628103" y="5202698"/>
            <a:ext cx="1828800" cy="990600"/>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Works Cited</a:t>
            </a:r>
            <a:endParaRPr lang="en-US" dirty="0"/>
          </a:p>
        </p:txBody>
      </p:sp>
      <p:sp>
        <p:nvSpPr>
          <p:cNvPr id="3" name="Content Placeholder 2"/>
          <p:cNvSpPr>
            <a:spLocks noGrp="1"/>
          </p:cNvSpPr>
          <p:nvPr>
            <p:ph idx="1"/>
          </p:nvPr>
        </p:nvSpPr>
        <p:spPr>
          <a:xfrm>
            <a:off x="457200" y="1143000"/>
            <a:ext cx="8229600" cy="5431536"/>
          </a:xfrm>
        </p:spPr>
        <p:txBody>
          <a:bodyPr>
            <a:normAutofit/>
          </a:bodyPr>
          <a:lstStyle/>
          <a:p>
            <a:r>
              <a:rPr lang="en-US" sz="1400" dirty="0"/>
              <a:t>Brownlee, John. "9 GIFs That Explain Responsive Design Brilliantly." </a:t>
            </a:r>
            <a:r>
              <a:rPr lang="en-US" sz="1400" dirty="0" err="1"/>
              <a:t>Co.Design</a:t>
            </a:r>
            <a:r>
              <a:rPr lang="en-US" sz="1400" dirty="0"/>
              <a:t>. Fast Company &amp; </a:t>
            </a:r>
            <a:r>
              <a:rPr lang="en-US" sz="1400" dirty="0" err="1"/>
              <a:t>Inc</a:t>
            </a:r>
            <a:r>
              <a:rPr lang="en-US" sz="1400" dirty="0"/>
              <a:t>, 12 Nov. 2014. Web. 20 Sept. 2015. &lt;http://www.fastcodesign.com/3038367/9-gifs-that-explain-responsive-design-brilliantly</a:t>
            </a:r>
            <a:r>
              <a:rPr lang="en-US" sz="1400" dirty="0" smtClean="0"/>
              <a:t>&gt;.</a:t>
            </a:r>
          </a:p>
          <a:p>
            <a:endParaRPr lang="en-US" sz="1400" dirty="0"/>
          </a:p>
          <a:p>
            <a:r>
              <a:rPr lang="en-US" sz="1400" dirty="0" smtClean="0"/>
              <a:t>Glassman</a:t>
            </a:r>
            <a:r>
              <a:rPr lang="en-US" sz="1400" dirty="0"/>
              <a:t>, Nancy R., and Phil Shen. "One Site Fits All: Responsive Web Design." Journal of Electronic Resources in Medical Libraries 11.2 (2014): 78-90. Web. 8 Sept. 2015. </a:t>
            </a:r>
            <a:r>
              <a:rPr lang="en-US" sz="1400" dirty="0" smtClean="0"/>
              <a:t>&lt;http</a:t>
            </a:r>
            <a:r>
              <a:rPr lang="en-US" sz="1400" dirty="0"/>
              <a:t>://</a:t>
            </a:r>
            <a:r>
              <a:rPr lang="en-US" sz="1400" dirty="0" err="1"/>
              <a:t>dx.doi.org</a:t>
            </a:r>
            <a:r>
              <a:rPr lang="en-US" sz="1400" dirty="0"/>
              <a:t>/10.1080/</a:t>
            </a:r>
            <a:r>
              <a:rPr lang="en-US" sz="1400" dirty="0" smtClean="0"/>
              <a:t>15424065.2014.908347&gt;.</a:t>
            </a:r>
          </a:p>
          <a:p>
            <a:endParaRPr lang="en-US" sz="1400" dirty="0"/>
          </a:p>
          <a:p>
            <a:r>
              <a:rPr lang="en-US" sz="1400" dirty="0" smtClean="0"/>
              <a:t>Harris</a:t>
            </a:r>
            <a:r>
              <a:rPr lang="en-US" sz="1400" dirty="0"/>
              <a:t>, Matthew. "Responsive or Adaptive Design – Which Is Best for Mobile Viewing of Your Website?" Medium Well Web Design Online Marketing and Ecommerce. Medium Well, 7 Mar. 2014. Web. 15 Sept. 2015. &lt;http://</a:t>
            </a:r>
            <a:r>
              <a:rPr lang="en-US" sz="1400" dirty="0" err="1"/>
              <a:t>www.mediumwell.com</a:t>
            </a:r>
            <a:r>
              <a:rPr lang="en-US" sz="1400" dirty="0"/>
              <a:t>/responsive-adaptive-mobile/&gt;</a:t>
            </a:r>
            <a:r>
              <a:rPr lang="en-US" sz="1400" dirty="0" smtClean="0"/>
              <a:t>.</a:t>
            </a:r>
          </a:p>
          <a:p>
            <a:endParaRPr lang="en-US" sz="1400" dirty="0" smtClean="0"/>
          </a:p>
          <a:p>
            <a:r>
              <a:rPr lang="en-US" sz="1400" dirty="0"/>
              <a:t>Lindgren, Chris. (WRIT 4662W) Writing with Digital Technologies. University of Minnesota-Twin Cities, </a:t>
            </a:r>
            <a:r>
              <a:rPr lang="en-US" sz="1400" dirty="0" smtClean="0"/>
              <a:t>2015</a:t>
            </a:r>
            <a:r>
              <a:rPr lang="en-US" sz="1400" dirty="0"/>
              <a:t>. Web. 17 Sept. 2015. </a:t>
            </a:r>
            <a:r>
              <a:rPr lang="en-US" sz="1400" dirty="0" smtClean="0"/>
              <a:t>&lt;http</a:t>
            </a:r>
            <a:r>
              <a:rPr lang="en-US" sz="1400" dirty="0"/>
              <a:t>://4662wf15.clindgrencv.com</a:t>
            </a:r>
            <a:r>
              <a:rPr lang="en-US" sz="1400" dirty="0" smtClean="0"/>
              <a:t>/&gt;.</a:t>
            </a:r>
            <a:endParaRPr lang="en-US" sz="1400" dirty="0"/>
          </a:p>
          <a:p>
            <a:endParaRPr lang="en-US" sz="1400" dirty="0"/>
          </a:p>
          <a:p>
            <a:r>
              <a:rPr lang="en-US" sz="1400" dirty="0"/>
              <a:t>Snell, </a:t>
            </a:r>
            <a:r>
              <a:rPr lang="en-US" sz="1400" dirty="0" err="1"/>
              <a:t>Jeremny</a:t>
            </a:r>
            <a:r>
              <a:rPr lang="en-US" sz="1400" dirty="0"/>
              <a:t>. "FLEXIBLE EVERYTHING Getting Responsive With Web Design." Computers In Libraries 33.3 (2013): 12-16. CINAHL Plus with Full Text. Web. 8 Sept. 2015</a:t>
            </a:r>
            <a:r>
              <a:rPr lang="en-US" sz="1400" dirty="0" smtClean="0"/>
              <a:t>.</a:t>
            </a:r>
          </a:p>
          <a:p>
            <a:pPr marL="109728" indent="0">
              <a:buNone/>
            </a:pPr>
            <a:endParaRPr lang="en-US" sz="1400" dirty="0" smtClean="0"/>
          </a:p>
          <a:p>
            <a:r>
              <a:rPr lang="en-US" sz="1400" dirty="0" err="1"/>
              <a:t>StarTribune.com</a:t>
            </a:r>
            <a:r>
              <a:rPr lang="en-US" sz="1400" dirty="0"/>
              <a:t>. Star Tribune Media Company LLC. Web. 17 Sept. 2015. </a:t>
            </a:r>
            <a:r>
              <a:rPr lang="en-US" sz="1400" dirty="0" smtClean="0"/>
              <a:t>&lt;http://www.startribune.com/&gt;.</a:t>
            </a:r>
          </a:p>
          <a:p>
            <a:pPr marL="109728" indent="0">
              <a:buNone/>
            </a:pPr>
            <a:endParaRPr lang="en-US" sz="1400" dirty="0" smtClean="0"/>
          </a:p>
          <a:p>
            <a:r>
              <a:rPr lang="en-US" sz="1400" dirty="0" err="1"/>
              <a:t>Uggedal</a:t>
            </a:r>
            <a:r>
              <a:rPr lang="en-US" sz="1400" dirty="0"/>
              <a:t>, </a:t>
            </a:r>
            <a:r>
              <a:rPr lang="en-US" sz="1400" dirty="0" err="1"/>
              <a:t>Eivind</a:t>
            </a:r>
            <a:r>
              <a:rPr lang="en-US" sz="1400" dirty="0"/>
              <a:t>. Media Queries. Web. 15 Sept. 2015. &lt;http://</a:t>
            </a:r>
            <a:r>
              <a:rPr lang="en-US" sz="1400" dirty="0" err="1"/>
              <a:t>mediaqueri.es</a:t>
            </a:r>
            <a:r>
              <a:rPr lang="en-US" sz="1400" dirty="0"/>
              <a:t>/&gt;.</a:t>
            </a:r>
          </a:p>
          <a:p>
            <a:endParaRPr lang="en-US" sz="1400" dirty="0"/>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762000"/>
          </a:xfrm>
        </p:spPr>
        <p:txBody>
          <a:bodyPr/>
          <a:lstStyle/>
          <a:p>
            <a:r>
              <a:rPr lang="en-US" dirty="0" smtClean="0"/>
              <a:t>Responsive Layout</a:t>
            </a:r>
            <a:endParaRPr lang="en-US" dirty="0"/>
          </a:p>
        </p:txBody>
      </p:sp>
      <p:sp>
        <p:nvSpPr>
          <p:cNvPr id="3" name="Content Placeholder 2"/>
          <p:cNvSpPr>
            <a:spLocks noGrp="1"/>
          </p:cNvSpPr>
          <p:nvPr>
            <p:ph idx="1"/>
          </p:nvPr>
        </p:nvSpPr>
        <p:spPr>
          <a:xfrm>
            <a:off x="457200" y="1143000"/>
            <a:ext cx="8229600" cy="4898136"/>
          </a:xfrm>
        </p:spPr>
        <p:txBody>
          <a:bodyPr/>
          <a:lstStyle/>
          <a:p>
            <a:r>
              <a:rPr lang="en-US" dirty="0" smtClean="0"/>
              <a:t>One Layout</a:t>
            </a:r>
          </a:p>
          <a:p>
            <a:r>
              <a:rPr lang="en-US" dirty="0" smtClean="0"/>
              <a:t>Works at Many Sizes</a:t>
            </a:r>
          </a:p>
          <a:p>
            <a:r>
              <a:rPr lang="en-US" dirty="0" smtClean="0"/>
              <a:t>Our Class Website: Desktop VS Mobile</a:t>
            </a:r>
          </a:p>
          <a:p>
            <a:endParaRPr lang="en-US" dirty="0"/>
          </a:p>
        </p:txBody>
      </p:sp>
      <p:pic>
        <p:nvPicPr>
          <p:cNvPr id="4" name="Picture 3" descr="Screen Shot 2015-09-17 at 2.43.14 P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5800" y="2590800"/>
            <a:ext cx="4343400" cy="3858154"/>
          </a:xfrm>
          <a:prstGeom prst="rect">
            <a:avLst/>
          </a:prstGeom>
        </p:spPr>
      </p:pic>
      <p:pic>
        <p:nvPicPr>
          <p:cNvPr id="5" name="Picture 4" descr="Screen Shot 2015-09-17 at 2.43.02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24600" y="2590800"/>
            <a:ext cx="1985572" cy="3886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153400" cy="838200"/>
          </a:xfrm>
        </p:spPr>
        <p:txBody>
          <a:bodyPr>
            <a:normAutofit/>
          </a:bodyPr>
          <a:lstStyle/>
          <a:p>
            <a:r>
              <a:rPr lang="en-US" dirty="0" smtClean="0"/>
              <a:t>Adaptive Layout</a:t>
            </a:r>
            <a:endParaRPr lang="en-US" dirty="0"/>
          </a:p>
        </p:txBody>
      </p:sp>
      <p:sp>
        <p:nvSpPr>
          <p:cNvPr id="3" name="Content Placeholder 2"/>
          <p:cNvSpPr>
            <a:spLocks noGrp="1"/>
          </p:cNvSpPr>
          <p:nvPr>
            <p:ph idx="1"/>
          </p:nvPr>
        </p:nvSpPr>
        <p:spPr>
          <a:xfrm>
            <a:off x="381000" y="1066800"/>
            <a:ext cx="8229600" cy="4898136"/>
          </a:xfrm>
        </p:spPr>
        <p:txBody>
          <a:bodyPr/>
          <a:lstStyle/>
          <a:p>
            <a:r>
              <a:rPr lang="en-US" dirty="0" smtClean="0"/>
              <a:t>Multiple layouts</a:t>
            </a:r>
          </a:p>
          <a:p>
            <a:r>
              <a:rPr lang="en-US" dirty="0" smtClean="0"/>
              <a:t>Detects which version to show </a:t>
            </a:r>
          </a:p>
          <a:p>
            <a:r>
              <a:rPr lang="en-US" dirty="0" err="1" smtClean="0"/>
              <a:t>StarTribune.com</a:t>
            </a:r>
            <a:r>
              <a:rPr lang="en-US" dirty="0" smtClean="0"/>
              <a:t> : Desktop VS Mobile</a:t>
            </a:r>
            <a:endParaRPr lang="en-US" dirty="0"/>
          </a:p>
          <a:p>
            <a:endParaRPr lang="en-US" dirty="0"/>
          </a:p>
        </p:txBody>
      </p:sp>
      <p:pic>
        <p:nvPicPr>
          <p:cNvPr id="4" name="Picture 3" descr="Screen Shot 2015-09-17 at 2.37.21 P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8400" y="2590800"/>
            <a:ext cx="2057400" cy="4052454"/>
          </a:xfrm>
          <a:prstGeom prst="rect">
            <a:avLst/>
          </a:prstGeom>
        </p:spPr>
      </p:pic>
      <p:pic>
        <p:nvPicPr>
          <p:cNvPr id="5" name="Picture 4" descr="Screen Shot 2015-09-17 at 2.37.58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7200" y="2514600"/>
            <a:ext cx="4267200" cy="4263321"/>
          </a:xfrm>
          <a:prstGeom prst="rect">
            <a:avLst/>
          </a:prstGeom>
        </p:spPr>
      </p:pic>
    </p:spTree>
    <p:extLst>
      <p:ext uri="{BB962C8B-B14F-4D97-AF65-F5344CB8AC3E}">
        <p14:creationId xmlns:p14="http://schemas.microsoft.com/office/powerpoint/2010/main" val="3317350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6800"/>
          </a:xfrm>
        </p:spPr>
        <p:txBody>
          <a:bodyPr/>
          <a:lstStyle/>
          <a:p>
            <a:r>
              <a:rPr lang="en-US" dirty="0" smtClean="0"/>
              <a:t>How we got here…</a:t>
            </a:r>
            <a:endParaRPr lang="en-US" dirty="0"/>
          </a:p>
        </p:txBody>
      </p:sp>
      <p:sp>
        <p:nvSpPr>
          <p:cNvPr id="3" name="Content Placeholder 2"/>
          <p:cNvSpPr>
            <a:spLocks noGrp="1"/>
          </p:cNvSpPr>
          <p:nvPr>
            <p:ph idx="1"/>
          </p:nvPr>
        </p:nvSpPr>
        <p:spPr>
          <a:xfrm>
            <a:off x="457200" y="1676400"/>
            <a:ext cx="8229600" cy="4898136"/>
          </a:xfrm>
        </p:spPr>
        <p:txBody>
          <a:bodyPr>
            <a:normAutofit fontScale="92500" lnSpcReduction="10000"/>
          </a:bodyPr>
          <a:lstStyle/>
          <a:p>
            <a:r>
              <a:rPr lang="en-US" dirty="0" smtClean="0"/>
              <a:t>There used to just be computer monitors</a:t>
            </a:r>
          </a:p>
          <a:p>
            <a:pPr lvl="1"/>
            <a:r>
              <a:rPr lang="en-US" dirty="0" smtClean="0"/>
              <a:t>Which were usually 800 x 600px</a:t>
            </a:r>
          </a:p>
          <a:p>
            <a:pPr lvl="1"/>
            <a:endParaRPr lang="en-US" dirty="0"/>
          </a:p>
          <a:p>
            <a:r>
              <a:rPr lang="en-US" dirty="0" smtClean="0"/>
              <a:t>Phones started browsing the web in 2000</a:t>
            </a:r>
          </a:p>
          <a:p>
            <a:pPr lvl="1"/>
            <a:r>
              <a:rPr lang="en-US" dirty="0" smtClean="0"/>
              <a:t>Very small percentage of users: 0.6% in 2008</a:t>
            </a:r>
          </a:p>
          <a:p>
            <a:pPr lvl="1"/>
            <a:endParaRPr lang="en-US" dirty="0" smtClean="0"/>
          </a:p>
          <a:p>
            <a:r>
              <a:rPr lang="en-US" dirty="0" smtClean="0"/>
              <a:t>Smartphones started appearing in 2007</a:t>
            </a:r>
          </a:p>
          <a:p>
            <a:pPr lvl="1"/>
            <a:r>
              <a:rPr lang="en-US" dirty="0" smtClean="0"/>
              <a:t>They had a legitimate browser</a:t>
            </a:r>
          </a:p>
          <a:p>
            <a:pPr lvl="1"/>
            <a:r>
              <a:rPr lang="en-US" dirty="0" smtClean="0"/>
              <a:t>Some companies made apps instead of websites</a:t>
            </a:r>
          </a:p>
          <a:p>
            <a:pPr lvl="1"/>
            <a:endParaRPr lang="en-US" dirty="0" smtClean="0"/>
          </a:p>
          <a:p>
            <a:r>
              <a:rPr lang="en-US" dirty="0" smtClean="0"/>
              <a:t>Tablets appeared in 2010</a:t>
            </a:r>
          </a:p>
          <a:p>
            <a:pPr lvl="1"/>
            <a:r>
              <a:rPr lang="en-US" dirty="0" smtClean="0"/>
              <a:t>Adding more screen sizes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Where and when is this useful?</a:t>
            </a:r>
            <a:endParaRPr lang="en-US" dirty="0"/>
          </a:p>
        </p:txBody>
      </p:sp>
      <p:sp>
        <p:nvSpPr>
          <p:cNvPr id="3" name="Content Placeholder 2"/>
          <p:cNvSpPr>
            <a:spLocks noGrp="1"/>
          </p:cNvSpPr>
          <p:nvPr>
            <p:ph idx="1"/>
          </p:nvPr>
        </p:nvSpPr>
        <p:spPr>
          <a:xfrm>
            <a:off x="457200" y="1676400"/>
            <a:ext cx="8229600" cy="4898136"/>
          </a:xfrm>
        </p:spPr>
        <p:txBody>
          <a:bodyPr/>
          <a:lstStyle/>
          <a:p>
            <a:r>
              <a:rPr lang="en-US" dirty="0" smtClean="0"/>
              <a:t>There are many screen sizes to support now.</a:t>
            </a:r>
          </a:p>
          <a:p>
            <a:endParaRPr lang="en-US" dirty="0" smtClean="0"/>
          </a:p>
          <a:p>
            <a:r>
              <a:rPr lang="en-US" dirty="0" smtClean="0"/>
              <a:t>“Websites </a:t>
            </a:r>
            <a:r>
              <a:rPr lang="en-US" dirty="0"/>
              <a:t>are often described as </a:t>
            </a:r>
            <a:r>
              <a:rPr lang="en-US" dirty="0" smtClean="0"/>
              <a:t>‘platform </a:t>
            </a:r>
            <a:r>
              <a:rPr lang="en-US" dirty="0"/>
              <a:t>agnostic</a:t>
            </a:r>
            <a:r>
              <a:rPr lang="en-US" dirty="0" smtClean="0"/>
              <a:t>’; that </a:t>
            </a:r>
            <a:r>
              <a:rPr lang="en-US" dirty="0"/>
              <a:t>is, they will work on any operating system.” (Glassman &amp; </a:t>
            </a:r>
            <a:r>
              <a:rPr lang="en-US" dirty="0" smtClean="0"/>
              <a:t>Shen, 79)</a:t>
            </a:r>
          </a:p>
          <a:p>
            <a:pPr lvl="1"/>
            <a:r>
              <a:rPr lang="en-US" dirty="0" smtClean="0"/>
              <a:t>Desktop Computers, Tablets, Smartphones</a:t>
            </a:r>
          </a:p>
          <a:p>
            <a:pPr lvl="2"/>
            <a:r>
              <a:rPr lang="en-US" dirty="0" smtClean="0"/>
              <a:t>TVs, Watches, Video Game Consoles…</a:t>
            </a:r>
          </a:p>
          <a:p>
            <a:endParaRPr lang="en-US" dirty="0"/>
          </a:p>
          <a:p>
            <a:r>
              <a:rPr lang="en-US" dirty="0" smtClean="0"/>
              <a:t>A website should work however it is accessed.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43600" y="1981200"/>
            <a:ext cx="2971800" cy="2057400"/>
          </a:xfrm>
        </p:spPr>
        <p:txBody>
          <a:bodyPr>
            <a:normAutofit/>
          </a:bodyPr>
          <a:lstStyle/>
          <a:p>
            <a:pPr algn="r"/>
            <a:r>
              <a:rPr lang="en-US" dirty="0" err="1" smtClean="0"/>
              <a:t>Palantir</a:t>
            </a:r>
            <a:endParaRPr lang="en-US" dirty="0"/>
          </a:p>
        </p:txBody>
      </p:sp>
      <p:pic>
        <p:nvPicPr>
          <p:cNvPr id="2" name="Picture 1" descr="Screen Shot 2015-09-16 at 5.12.24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685800"/>
            <a:ext cx="6245646" cy="6171293"/>
          </a:xfrm>
          <a:prstGeom prst="rect">
            <a:avLst/>
          </a:prstGeom>
        </p:spPr>
      </p:pic>
      <p:sp>
        <p:nvSpPr>
          <p:cNvPr id="5" name="TextBox 4"/>
          <p:cNvSpPr txBox="1"/>
          <p:nvPr/>
        </p:nvSpPr>
        <p:spPr>
          <a:xfrm>
            <a:off x="76200" y="457200"/>
            <a:ext cx="2108307"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smtClean="0">
                <a:solidFill>
                  <a:schemeClr val="accent2">
                    <a:lumMod val="60000"/>
                    <a:lumOff val="40000"/>
                  </a:schemeClr>
                </a:solidFill>
                <a:latin typeface="Calibri"/>
                <a:cs typeface="Calibri"/>
              </a:rPr>
              <a:t>Smartphone (320px)</a:t>
            </a:r>
            <a:endParaRPr lang="en-US" dirty="0">
              <a:solidFill>
                <a:schemeClr val="accent2">
                  <a:lumMod val="60000"/>
                  <a:lumOff val="40000"/>
                </a:schemeClr>
              </a:solidFill>
              <a:latin typeface="Calibri"/>
              <a:cs typeface="Calibri"/>
            </a:endParaRPr>
          </a:p>
        </p:txBody>
      </p:sp>
      <p:sp>
        <p:nvSpPr>
          <p:cNvPr id="6" name="TextBox 5"/>
          <p:cNvSpPr txBox="1"/>
          <p:nvPr/>
        </p:nvSpPr>
        <p:spPr>
          <a:xfrm>
            <a:off x="3429000" y="457200"/>
            <a:ext cx="1538552"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Tablet (768px)</a:t>
            </a:r>
          </a:p>
        </p:txBody>
      </p:sp>
    </p:spTree>
    <p:extLst>
      <p:ext uri="{BB962C8B-B14F-4D97-AF65-F5344CB8AC3E}">
        <p14:creationId xmlns:p14="http://schemas.microsoft.com/office/powerpoint/2010/main" val="326339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381000"/>
            <a:ext cx="1981200" cy="838200"/>
          </a:xfrm>
        </p:spPr>
        <p:txBody>
          <a:bodyPr>
            <a:normAutofit/>
          </a:bodyPr>
          <a:lstStyle/>
          <a:p>
            <a:pPr algn="r"/>
            <a:r>
              <a:rPr lang="en-US" dirty="0" err="1" smtClean="0"/>
              <a:t>Palantir</a:t>
            </a:r>
            <a:endParaRPr lang="en-US" dirty="0"/>
          </a:p>
        </p:txBody>
      </p:sp>
      <p:pic>
        <p:nvPicPr>
          <p:cNvPr id="3" name="Picture 2" descr="Screen Shot 2015-09-16 at 5.12.24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676400"/>
            <a:ext cx="9160805" cy="4038600"/>
          </a:xfrm>
          <a:prstGeom prst="rect">
            <a:avLst/>
          </a:prstGeom>
        </p:spPr>
      </p:pic>
      <p:sp>
        <p:nvSpPr>
          <p:cNvPr id="5" name="TextBox 4"/>
          <p:cNvSpPr txBox="1"/>
          <p:nvPr/>
        </p:nvSpPr>
        <p:spPr>
          <a:xfrm>
            <a:off x="762000" y="5943600"/>
            <a:ext cx="1929096"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Netbook (1024 </a:t>
            </a:r>
            <a:r>
              <a:rPr lang="en-US" dirty="0" err="1">
                <a:solidFill>
                  <a:schemeClr val="accent2">
                    <a:lumMod val="60000"/>
                    <a:lumOff val="40000"/>
                  </a:schemeClr>
                </a:solidFill>
                <a:latin typeface="Calibri"/>
                <a:cs typeface="Calibri"/>
              </a:rPr>
              <a:t>px</a:t>
            </a:r>
            <a:r>
              <a:rPr lang="en-US" dirty="0">
                <a:solidFill>
                  <a:schemeClr val="accent2">
                    <a:lumMod val="60000"/>
                    <a:lumOff val="40000"/>
                  </a:schemeClr>
                </a:solidFill>
                <a:latin typeface="Calibri"/>
                <a:cs typeface="Calibri"/>
              </a:rPr>
              <a:t>)</a:t>
            </a:r>
          </a:p>
        </p:txBody>
      </p:sp>
      <p:sp>
        <p:nvSpPr>
          <p:cNvPr id="6" name="TextBox 5"/>
          <p:cNvSpPr txBox="1"/>
          <p:nvPr/>
        </p:nvSpPr>
        <p:spPr>
          <a:xfrm>
            <a:off x="5715000" y="5943600"/>
            <a:ext cx="1890662"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Desktop (1600 </a:t>
            </a:r>
            <a:r>
              <a:rPr lang="en-US" dirty="0" err="1">
                <a:solidFill>
                  <a:schemeClr val="accent2">
                    <a:lumMod val="60000"/>
                    <a:lumOff val="40000"/>
                  </a:schemeClr>
                </a:solidFill>
                <a:latin typeface="Calibri"/>
                <a:cs typeface="Calibri"/>
              </a:rPr>
              <a:t>px</a:t>
            </a:r>
            <a:r>
              <a:rPr lang="en-US" dirty="0">
                <a:solidFill>
                  <a:schemeClr val="accent2">
                    <a:lumMod val="60000"/>
                    <a:lumOff val="40000"/>
                  </a:schemeClr>
                </a:solidFill>
                <a:latin typeface="Calibri"/>
                <a:cs typeface="Calibri"/>
              </a:rPr>
              <a:t>)</a:t>
            </a:r>
          </a:p>
        </p:txBody>
      </p:sp>
    </p:spTree>
    <p:extLst>
      <p:ext uri="{BB962C8B-B14F-4D97-AF65-F5344CB8AC3E}">
        <p14:creationId xmlns:p14="http://schemas.microsoft.com/office/powerpoint/2010/main" val="2305696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066800"/>
          </a:xfrm>
        </p:spPr>
        <p:txBody>
          <a:bodyPr/>
          <a:lstStyle/>
          <a:p>
            <a:r>
              <a:rPr lang="en-US" dirty="0" smtClean="0"/>
              <a:t>Which method is best?</a:t>
            </a:r>
            <a:endParaRPr lang="en-US" dirty="0"/>
          </a:p>
        </p:txBody>
      </p:sp>
      <p:sp>
        <p:nvSpPr>
          <p:cNvPr id="3" name="Content Placeholder 2"/>
          <p:cNvSpPr>
            <a:spLocks noGrp="1"/>
          </p:cNvSpPr>
          <p:nvPr>
            <p:ph idx="1"/>
          </p:nvPr>
        </p:nvSpPr>
        <p:spPr>
          <a:xfrm>
            <a:off x="457200" y="1371600"/>
            <a:ext cx="8229600" cy="5202936"/>
          </a:xfrm>
        </p:spPr>
        <p:txBody>
          <a:bodyPr/>
          <a:lstStyle/>
          <a:p>
            <a:r>
              <a:rPr lang="en-US" dirty="0" smtClean="0"/>
              <a:t>Inherently neither.</a:t>
            </a:r>
          </a:p>
          <a:p>
            <a:pPr lvl="1"/>
            <a:r>
              <a:rPr lang="en-US" dirty="0" smtClean="0"/>
              <a:t>Could use responsive, adaptive, or a blend</a:t>
            </a:r>
          </a:p>
          <a:p>
            <a:pPr lvl="1"/>
            <a:endParaRPr lang="en-US" dirty="0"/>
          </a:p>
          <a:p>
            <a:r>
              <a:rPr lang="en-US" dirty="0" smtClean="0"/>
              <a:t>Adaptive is specific</a:t>
            </a:r>
          </a:p>
          <a:p>
            <a:pPr lvl="1"/>
            <a:r>
              <a:rPr lang="en-US" dirty="0" smtClean="0"/>
              <a:t>Newer screen sizes may not work</a:t>
            </a:r>
          </a:p>
          <a:p>
            <a:pPr lvl="1"/>
            <a:r>
              <a:rPr lang="en-US" dirty="0" smtClean="0"/>
              <a:t>Able to drastically change layout</a:t>
            </a:r>
          </a:p>
          <a:p>
            <a:pPr lvl="1"/>
            <a:endParaRPr lang="en-US" dirty="0"/>
          </a:p>
          <a:p>
            <a:r>
              <a:rPr lang="en-US" dirty="0" smtClean="0"/>
              <a:t>Responsive is faster and flexible</a:t>
            </a:r>
          </a:p>
          <a:p>
            <a:pPr lvl="1"/>
            <a:r>
              <a:rPr lang="en-US" dirty="0" smtClean="0"/>
              <a:t>Loads faster – no </a:t>
            </a:r>
            <a:r>
              <a:rPr lang="en-US" dirty="0"/>
              <a:t>d</a:t>
            </a:r>
            <a:r>
              <a:rPr lang="en-US" dirty="0" smtClean="0"/>
              <a:t>etection </a:t>
            </a:r>
            <a:r>
              <a:rPr lang="en-US" dirty="0"/>
              <a:t>n</a:t>
            </a:r>
            <a:r>
              <a:rPr lang="en-US" dirty="0" smtClean="0"/>
              <a:t>eeded</a:t>
            </a:r>
          </a:p>
          <a:p>
            <a:pPr lvl="1"/>
            <a:r>
              <a:rPr lang="en-US" dirty="0" smtClean="0"/>
              <a:t>May not work on older browsers</a:t>
            </a:r>
          </a:p>
          <a:p>
            <a:endParaRPr lang="en-US" dirty="0"/>
          </a:p>
          <a:p>
            <a:endParaRPr lang="en-US" dirty="0" smtClean="0"/>
          </a:p>
        </p:txBody>
      </p:sp>
    </p:spTree>
    <p:extLst>
      <p:ext uri="{BB962C8B-B14F-4D97-AF65-F5344CB8AC3E}">
        <p14:creationId xmlns:p14="http://schemas.microsoft.com/office/powerpoint/2010/main" val="187103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smtClean="0"/>
              <a:t>How do we do this?</a:t>
            </a:r>
            <a:endParaRPr lang="en-US" dirty="0"/>
          </a:p>
        </p:txBody>
      </p:sp>
      <p:sp>
        <p:nvSpPr>
          <p:cNvPr id="3" name="Content Placeholder 2"/>
          <p:cNvSpPr>
            <a:spLocks noGrp="1"/>
          </p:cNvSpPr>
          <p:nvPr>
            <p:ph idx="1"/>
          </p:nvPr>
        </p:nvSpPr>
        <p:spPr>
          <a:xfrm>
            <a:off x="457200" y="1524000"/>
            <a:ext cx="8229600" cy="5050536"/>
          </a:xfrm>
        </p:spPr>
        <p:txBody>
          <a:bodyPr/>
          <a:lstStyle/>
          <a:p>
            <a:r>
              <a:rPr lang="en-US" dirty="0" smtClean="0"/>
              <a:t>Flexible Sizing</a:t>
            </a:r>
          </a:p>
          <a:p>
            <a:pPr lvl="1"/>
            <a:r>
              <a:rPr lang="en-US" dirty="0" smtClean="0"/>
              <a:t>Elements on the page resize to fit </a:t>
            </a:r>
          </a:p>
          <a:p>
            <a:pPr lvl="1"/>
            <a:endParaRPr lang="en-US" dirty="0" smtClean="0"/>
          </a:p>
          <a:p>
            <a:r>
              <a:rPr lang="en-US" dirty="0" smtClean="0"/>
              <a:t>Flexible Grids</a:t>
            </a:r>
          </a:p>
          <a:p>
            <a:pPr lvl="1"/>
            <a:r>
              <a:rPr lang="en-US" dirty="0" smtClean="0"/>
              <a:t>Elements on the page shift positions to fit</a:t>
            </a:r>
          </a:p>
          <a:p>
            <a:pPr lvl="1"/>
            <a:endParaRPr lang="en-US" dirty="0" smtClean="0"/>
          </a:p>
          <a:p>
            <a:r>
              <a:rPr lang="en-US" dirty="0" smtClean="0"/>
              <a:t>Media Queries</a:t>
            </a:r>
          </a:p>
          <a:p>
            <a:pPr lvl="1"/>
            <a:r>
              <a:rPr lang="en-US" dirty="0" smtClean="0"/>
              <a:t>Elements on the page load different based on device</a:t>
            </a:r>
          </a:p>
        </p:txBody>
      </p:sp>
    </p:spTree>
    <p:extLst>
      <p:ext uri="{BB962C8B-B14F-4D97-AF65-F5344CB8AC3E}">
        <p14:creationId xmlns:p14="http://schemas.microsoft.com/office/powerpoint/2010/main" val="2268555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414</TotalTime>
  <Words>2199</Words>
  <Application>Microsoft Office PowerPoint</Application>
  <PresentationFormat>On-screen Show (4:3)</PresentationFormat>
  <Paragraphs>203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Georgia</vt:lpstr>
      <vt:lpstr>Trebuchet MS</vt:lpstr>
      <vt:lpstr>Wingdings 2</vt:lpstr>
      <vt:lpstr>Urban</vt:lpstr>
      <vt:lpstr>Web Design: Responsive Layouts</vt:lpstr>
      <vt:lpstr>Responsive Layout</vt:lpstr>
      <vt:lpstr>Adaptive Layout</vt:lpstr>
      <vt:lpstr>How we got here…</vt:lpstr>
      <vt:lpstr>Where and when is this useful?</vt:lpstr>
      <vt:lpstr>Palantir</vt:lpstr>
      <vt:lpstr>Palantir</vt:lpstr>
      <vt:lpstr>Which method is best?</vt:lpstr>
      <vt:lpstr>How do we do this?</vt:lpstr>
      <vt:lpstr>Flexible Sizing</vt:lpstr>
      <vt:lpstr>Flexible Sizing</vt:lpstr>
      <vt:lpstr>Flexible Grids</vt:lpstr>
      <vt:lpstr>Media Queries</vt:lpstr>
      <vt:lpstr>Try it yourself!</vt:lpstr>
      <vt:lpstr>Try it yourself!</vt:lpstr>
      <vt:lpstr>Try it yourself!</vt:lpstr>
      <vt:lpstr>Try it yourself!</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Dai-Dai</dc:creator>
  <cp:lastModifiedBy>Sarah</cp:lastModifiedBy>
  <cp:revision>127</cp:revision>
  <dcterms:created xsi:type="dcterms:W3CDTF">2015-09-14T17:18:22Z</dcterms:created>
  <dcterms:modified xsi:type="dcterms:W3CDTF">2015-09-25T16:17:58Z</dcterms:modified>
</cp:coreProperties>
</file>