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9" r:id="rId3"/>
    <p:sldId id="275" r:id="rId4"/>
    <p:sldId id="258" r:id="rId5"/>
    <p:sldId id="262" r:id="rId6"/>
    <p:sldId id="271" r:id="rId7"/>
    <p:sldId id="272" r:id="rId8"/>
    <p:sldId id="280" r:id="rId9"/>
    <p:sldId id="279" r:id="rId10"/>
    <p:sldId id="276" r:id="rId11"/>
    <p:sldId id="277" r:id="rId12"/>
    <p:sldId id="278" r:id="rId13"/>
    <p:sldId id="265" r:id="rId14"/>
    <p:sldId id="263" r:id="rId15"/>
    <p:sldId id="266" r:id="rId16"/>
    <p:sldId id="268" r:id="rId17"/>
    <p:sldId id="269" r:id="rId18"/>
    <p:sldId id="2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autoAdjust="0"/>
    <p:restoredTop sz="94660"/>
  </p:normalViewPr>
  <p:slideViewPr>
    <p:cSldViewPr>
      <p:cViewPr varScale="1">
        <p:scale>
          <a:sx n="97" d="100"/>
          <a:sy n="97" d="100"/>
        </p:scale>
        <p:origin x="78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A4B72-41E4-E342-8E66-6DEF659EC0B5}" type="datetimeFigureOut">
              <a:rPr lang="en-US" smtClean="0"/>
              <a:pPr/>
              <a:t>9/23/2015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E1C2FF-A187-B841-B265-95F5BEFB36D5}" type="slidenum">
              <a:rPr lang="en-US" smtClean="0"/>
              <a:pPr/>
              <a:t>‹#›</a:t>
            </a:fld>
            <a:endParaRPr lang="en-US"/>
          </a:p>
        </p:txBody>
      </p:sp>
    </p:spTree>
    <p:extLst>
      <p:ext uri="{BB962C8B-B14F-4D97-AF65-F5344CB8AC3E}">
        <p14:creationId xmlns:p14="http://schemas.microsoft.com/office/powerpoint/2010/main" val="7157945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(Harris)</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2</a:t>
            </a:fld>
            <a:endParaRPr lang="en-US"/>
          </a:p>
        </p:txBody>
      </p:sp>
    </p:spTree>
    <p:extLst>
      <p:ext uri="{BB962C8B-B14F-4D97-AF65-F5344CB8AC3E}">
        <p14:creationId xmlns:p14="http://schemas.microsoft.com/office/powerpoint/2010/main" val="2798059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(Brownlee)</a:t>
            </a:r>
            <a:endParaRPr lang="en-US" dirty="0" smtClean="0"/>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11</a:t>
            </a:fld>
            <a:endParaRPr lang="en-US"/>
          </a:p>
        </p:txBody>
      </p:sp>
    </p:spTree>
    <p:extLst>
      <p:ext uri="{BB962C8B-B14F-4D97-AF65-F5344CB8AC3E}">
        <p14:creationId xmlns:p14="http://schemas.microsoft.com/office/powerpoint/2010/main" val="291276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(Glassman &amp; Shen, 84)</a:t>
            </a:r>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12</a:t>
            </a:fld>
            <a:endParaRPr lang="en-US"/>
          </a:p>
        </p:txBody>
      </p:sp>
    </p:spTree>
    <p:extLst>
      <p:ext uri="{BB962C8B-B14F-4D97-AF65-F5344CB8AC3E}">
        <p14:creationId xmlns:p14="http://schemas.microsoft.com/office/powerpoint/2010/main" val="3785211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(Glassman &amp; Shen, 84)</a:t>
            </a:r>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13</a:t>
            </a:fld>
            <a:endParaRPr lang="en-US"/>
          </a:p>
        </p:txBody>
      </p:sp>
    </p:spTree>
    <p:extLst>
      <p:ext uri="{BB962C8B-B14F-4D97-AF65-F5344CB8AC3E}">
        <p14:creationId xmlns:p14="http://schemas.microsoft.com/office/powerpoint/2010/main" val="10428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18</a:t>
            </a:fld>
            <a:endParaRPr lang="en-US"/>
          </a:p>
        </p:txBody>
      </p:sp>
    </p:spTree>
    <p:extLst>
      <p:ext uri="{BB962C8B-B14F-4D97-AF65-F5344CB8AC3E}">
        <p14:creationId xmlns:p14="http://schemas.microsoft.com/office/powerpoint/2010/main" val="424600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(Harris) Technically, a mobile redirect.</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3</a:t>
            </a:fld>
            <a:endParaRPr lang="en-US"/>
          </a:p>
        </p:txBody>
      </p:sp>
    </p:spTree>
    <p:extLst>
      <p:ext uri="{BB962C8B-B14F-4D97-AF65-F5344CB8AC3E}">
        <p14:creationId xmlns:p14="http://schemas.microsoft.com/office/powerpoint/2010/main" val="3133218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0.6% of phones were used to access the web in December 2008 – Snell</a:t>
            </a:r>
          </a:p>
          <a:p>
            <a:r>
              <a:rPr lang="en-US" dirty="0" smtClean="0"/>
              <a:t>Phones</a:t>
            </a:r>
            <a:r>
              <a:rPr lang="en-US" baseline="0" dirty="0" smtClean="0"/>
              <a:t> are portrait, 320 x 480</a:t>
            </a:r>
          </a:p>
          <a:p>
            <a:r>
              <a:rPr lang="en-US" baseline="0" dirty="0" smtClean="0"/>
              <a:t>Tablets are now 786 x 1024, but desktops are bigger. – Glassman</a:t>
            </a:r>
          </a:p>
          <a:p>
            <a:endParaRPr lang="en-US" baseline="0" dirty="0" smtClean="0"/>
          </a:p>
          <a:p>
            <a:r>
              <a:rPr lang="en-US" baseline="0" dirty="0" smtClean="0"/>
              <a:t>“While apps are powerful (and cool) tools, they can be a challenge to maintain and keep up to date. There are a number of things that must be taken into consideration before delving into app development. Which device(s) will the library support? Does the library have the resources and staff to develop and maintain apps for multiple devices?</a:t>
            </a:r>
          </a:p>
          <a:p>
            <a:endParaRPr lang="en-US" baseline="0" dirty="0" smtClean="0"/>
          </a:p>
          <a:p>
            <a:r>
              <a:rPr lang="en-US" baseline="0" dirty="0" smtClean="0"/>
              <a:t>As an alternative to apps, many libraries have developed separate web- sites for mobile users. Websites are often described as ‘‘platform agnostic’’; that is, they will work on any operating system.9 Several years ago, when smartphones were not as smart as they are now, a ‘‘watered down’’ version of the library’s website was sufficient to inform patrons about hours, location, and contact information.10 Now, library patrons expect to be able to use their mobile devices to perform the same functions as their desktop computers, and mobile-optimized websites have evolved accordingly.1,7” (Glassman 79)</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4</a:t>
            </a:fld>
            <a:endParaRPr lang="en-US"/>
          </a:p>
        </p:txBody>
      </p:sp>
    </p:spTree>
    <p:extLst>
      <p:ext uri="{BB962C8B-B14F-4D97-AF65-F5344CB8AC3E}">
        <p14:creationId xmlns:p14="http://schemas.microsoft.com/office/powerpoint/2010/main" val="3681663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a lot of screen sizes to support now, there will be even more in the future. </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5</a:t>
            </a:fld>
            <a:endParaRPr lang="en-US"/>
          </a:p>
        </p:txBody>
      </p:sp>
    </p:spTree>
    <p:extLst>
      <p:ext uri="{BB962C8B-B14F-4D97-AF65-F5344CB8AC3E}">
        <p14:creationId xmlns:p14="http://schemas.microsoft.com/office/powerpoint/2010/main" val="610456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a:t>
            </a:r>
            <a:r>
              <a:rPr lang="en-US" baseline="0" dirty="0" smtClean="0"/>
              <a:t> columns in </a:t>
            </a:r>
            <a:r>
              <a:rPr lang="en-US" baseline="0" dirty="0" err="1" smtClean="0"/>
              <a:t>downpage</a:t>
            </a:r>
            <a:r>
              <a:rPr lang="en-US" baseline="0" dirty="0" smtClean="0"/>
              <a:t> section, navigation moves to the side</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6</a:t>
            </a:fld>
            <a:endParaRPr lang="en-US"/>
          </a:p>
        </p:txBody>
      </p:sp>
    </p:spTree>
    <p:extLst>
      <p:ext uri="{BB962C8B-B14F-4D97-AF65-F5344CB8AC3E}">
        <p14:creationId xmlns:p14="http://schemas.microsoft.com/office/powerpoint/2010/main" val="1247881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slides to</a:t>
            </a:r>
            <a:r>
              <a:rPr lang="en-US" baseline="0" dirty="0" smtClean="0"/>
              <a:t> side of text, Page Screen Shots move to be in a column, instead of horizontal.</a:t>
            </a:r>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7</a:t>
            </a:fld>
            <a:endParaRPr lang="en-US"/>
          </a:p>
        </p:txBody>
      </p:sp>
    </p:spTree>
    <p:extLst>
      <p:ext uri="{BB962C8B-B14F-4D97-AF65-F5344CB8AC3E}">
        <p14:creationId xmlns:p14="http://schemas.microsoft.com/office/powerpoint/2010/main" val="237537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sz="1200" dirty="0" smtClean="0"/>
              <a:t>Harris</a:t>
            </a:r>
            <a:r>
              <a:rPr lang="en-US" dirty="0" smtClean="0"/>
              <a:t>)</a:t>
            </a:r>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8</a:t>
            </a:fld>
            <a:endParaRPr lang="en-US"/>
          </a:p>
        </p:txBody>
      </p:sp>
    </p:spTree>
    <p:extLst>
      <p:ext uri="{BB962C8B-B14F-4D97-AF65-F5344CB8AC3E}">
        <p14:creationId xmlns:p14="http://schemas.microsoft.com/office/powerpoint/2010/main" val="37107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(Glassman &amp; Shen, 84)</a:t>
            </a:r>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9</a:t>
            </a:fld>
            <a:endParaRPr lang="en-US"/>
          </a:p>
        </p:txBody>
      </p:sp>
    </p:spTree>
    <p:extLst>
      <p:ext uri="{BB962C8B-B14F-4D97-AF65-F5344CB8AC3E}">
        <p14:creationId xmlns:p14="http://schemas.microsoft.com/office/powerpoint/2010/main" val="668461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(Brownlee)</a:t>
            </a:r>
          </a:p>
          <a:p>
            <a:endParaRPr lang="en-US" dirty="0"/>
          </a:p>
        </p:txBody>
      </p:sp>
      <p:sp>
        <p:nvSpPr>
          <p:cNvPr id="4" name="Slide Number Placeholder 3"/>
          <p:cNvSpPr>
            <a:spLocks noGrp="1"/>
          </p:cNvSpPr>
          <p:nvPr>
            <p:ph type="sldNum" sz="quarter" idx="10"/>
          </p:nvPr>
        </p:nvSpPr>
        <p:spPr/>
        <p:txBody>
          <a:bodyPr/>
          <a:lstStyle/>
          <a:p>
            <a:fld id="{C4E1C2FF-A187-B841-B265-95F5BEFB36D5}" type="slidenum">
              <a:rPr lang="en-US" smtClean="0"/>
              <a:pPr/>
              <a:t>10</a:t>
            </a:fld>
            <a:endParaRPr lang="en-US"/>
          </a:p>
        </p:txBody>
      </p:sp>
    </p:spTree>
    <p:extLst>
      <p:ext uri="{BB962C8B-B14F-4D97-AF65-F5344CB8AC3E}">
        <p14:creationId xmlns:p14="http://schemas.microsoft.com/office/powerpoint/2010/main" val="51479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E5D43E8-555F-48C5-9B8A-160226D727B8}" type="datetimeFigureOut">
              <a:rPr lang="en-US" smtClean="0"/>
              <a:pPr/>
              <a:t>9/23/2015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96ED07-7D03-430F-A11E-E2343B1B0E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5D43E8-555F-48C5-9B8A-160226D727B8}"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5D43E8-555F-48C5-9B8A-160226D727B8}"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5D43E8-555F-48C5-9B8A-160226D727B8}"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5D43E8-555F-48C5-9B8A-160226D727B8}" type="datetimeFigureOut">
              <a:rPr lang="en-US" smtClean="0"/>
              <a:pPr/>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5D43E8-555F-48C5-9B8A-160226D727B8}"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E5D43E8-555F-48C5-9B8A-160226D727B8}" type="datetimeFigureOut">
              <a:rPr lang="en-US" smtClean="0"/>
              <a:pPr/>
              <a:t>9/23/2015</a:t>
            </a:fld>
            <a:endParaRPr lang="en-US"/>
          </a:p>
        </p:txBody>
      </p:sp>
      <p:sp>
        <p:nvSpPr>
          <p:cNvPr id="27" name="Slide Number Placeholder 26"/>
          <p:cNvSpPr>
            <a:spLocks noGrp="1"/>
          </p:cNvSpPr>
          <p:nvPr>
            <p:ph type="sldNum" sz="quarter" idx="11"/>
          </p:nvPr>
        </p:nvSpPr>
        <p:spPr/>
        <p:txBody>
          <a:bodyPr rtlCol="0"/>
          <a:lstStyle/>
          <a:p>
            <a:fld id="{EC96ED07-7D03-430F-A11E-E2343B1B0E4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E5D43E8-555F-48C5-9B8A-160226D727B8}" type="datetimeFigureOut">
              <a:rPr lang="en-US" smtClean="0"/>
              <a:pPr/>
              <a:t>9/23/2015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C96ED07-7D03-430F-A11E-E2343B1B0E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D43E8-555F-48C5-9B8A-160226D727B8}" type="datetimeFigureOut">
              <a:rPr lang="en-US" smtClean="0"/>
              <a:pPr/>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5D43E8-555F-48C5-9B8A-160226D727B8}"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5D43E8-555F-48C5-9B8A-160226D727B8}" type="datetimeFigureOut">
              <a:rPr lang="en-US" smtClean="0"/>
              <a:pPr/>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6ED07-7D03-430F-A11E-E2343B1B0E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E5D43E8-555F-48C5-9B8A-160226D727B8}" type="datetimeFigureOut">
              <a:rPr lang="en-US" smtClean="0"/>
              <a:pPr/>
              <a:t>9/23/2015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96ED07-7D03-430F-A11E-E2343B1B0E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etbootstrap.com/componen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hyperlink" Target="http://foundation.zurb.com/docs/components/kitchen_sink.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urtosl/WriteDigTech/tree/master/Workshop/Tutori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Design: Responsive Layouts</a:t>
            </a:r>
            <a:endParaRPr lang="en-US" dirty="0"/>
          </a:p>
        </p:txBody>
      </p:sp>
      <p:sp>
        <p:nvSpPr>
          <p:cNvPr id="3" name="Subtitle 2"/>
          <p:cNvSpPr>
            <a:spLocks noGrp="1"/>
          </p:cNvSpPr>
          <p:nvPr>
            <p:ph type="subTitle" idx="1"/>
          </p:nvPr>
        </p:nvSpPr>
        <p:spPr/>
        <p:txBody>
          <a:bodyPr/>
          <a:lstStyle/>
          <a:p>
            <a:r>
              <a:rPr lang="en-US" dirty="0" smtClean="0"/>
              <a:t>Sarah </a:t>
            </a:r>
            <a:r>
              <a:rPr lang="en-US" dirty="0" err="1" smtClean="0"/>
              <a:t>Murto</a:t>
            </a:r>
            <a:endParaRPr lang="en-US" dirty="0" smtClean="0"/>
          </a:p>
          <a:p>
            <a:r>
              <a:rPr lang="en-US" dirty="0" smtClean="0"/>
              <a:t>09/29/2015</a:t>
            </a:r>
          </a:p>
          <a:p>
            <a:r>
              <a:rPr lang="en-US" dirty="0" smtClean="0"/>
              <a:t>4662W - Graduate Workshop</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1" y="228600"/>
            <a:ext cx="8229600" cy="1066800"/>
          </a:xfrm>
        </p:spPr>
        <p:txBody>
          <a:bodyPr/>
          <a:lstStyle/>
          <a:p>
            <a:r>
              <a:rPr lang="en-US" dirty="0"/>
              <a:t>Flexible Sizing</a:t>
            </a:r>
          </a:p>
        </p:txBody>
      </p:sp>
      <p:sp>
        <p:nvSpPr>
          <p:cNvPr id="3" name="Content Placeholder 2"/>
          <p:cNvSpPr>
            <a:spLocks noGrp="1"/>
          </p:cNvSpPr>
          <p:nvPr>
            <p:ph idx="1"/>
          </p:nvPr>
        </p:nvSpPr>
        <p:spPr>
          <a:xfrm>
            <a:off x="457200" y="1143000"/>
            <a:ext cx="8229600" cy="5431536"/>
          </a:xfrm>
        </p:spPr>
        <p:txBody>
          <a:bodyPr/>
          <a:lstStyle/>
          <a:p>
            <a:r>
              <a:rPr lang="en-US" dirty="0" smtClean="0"/>
              <a:t>Elements on the page resize to fit </a:t>
            </a:r>
            <a:endParaRPr lang="en-US" dirty="0"/>
          </a:p>
          <a:p>
            <a:r>
              <a:rPr lang="en-US" dirty="0" smtClean="0"/>
              <a:t>Shrinking or Narrowing to fit screen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245" y="2209800"/>
            <a:ext cx="6096000" cy="22193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245" y="4429125"/>
            <a:ext cx="6096000" cy="2219325"/>
          </a:xfrm>
          <a:prstGeom prst="rect">
            <a:avLst/>
          </a:prstGeom>
        </p:spPr>
      </p:pic>
      <p:sp>
        <p:nvSpPr>
          <p:cNvPr id="8" name="TextBox 7"/>
          <p:cNvSpPr txBox="1"/>
          <p:nvPr/>
        </p:nvSpPr>
        <p:spPr>
          <a:xfrm>
            <a:off x="5828071" y="2996296"/>
            <a:ext cx="2895600" cy="646331"/>
          </a:xfrm>
          <a:prstGeom prst="rect">
            <a:avLst/>
          </a:prstGeom>
          <a:noFill/>
        </p:spPr>
        <p:txBody>
          <a:bodyPr wrap="square" rtlCol="0">
            <a:spAutoFit/>
          </a:bodyPr>
          <a:lstStyle/>
          <a:p>
            <a:r>
              <a:rPr lang="en-US" b="1" dirty="0" smtClean="0">
                <a:solidFill>
                  <a:schemeClr val="accent1">
                    <a:lumMod val="50000"/>
                  </a:schemeClr>
                </a:solidFill>
              </a:rPr>
              <a:t>Relative</a:t>
            </a:r>
            <a:r>
              <a:rPr lang="en-US" dirty="0" smtClean="0"/>
              <a:t>: </a:t>
            </a:r>
            <a:r>
              <a:rPr lang="en-US" dirty="0" smtClean="0">
                <a:solidFill>
                  <a:schemeClr val="accent2">
                    <a:lumMod val="60000"/>
                    <a:lumOff val="40000"/>
                  </a:schemeClr>
                </a:solidFill>
                <a:latin typeface="+mj-lt"/>
              </a:rPr>
              <a:t>width</a:t>
            </a:r>
            <a:r>
              <a:rPr lang="en-US" dirty="0" smtClean="0">
                <a:latin typeface="+mj-lt"/>
              </a:rPr>
              <a:t>: 100%;</a:t>
            </a:r>
          </a:p>
          <a:p>
            <a:r>
              <a:rPr lang="en-US" b="1" dirty="0" smtClean="0">
                <a:solidFill>
                  <a:schemeClr val="accent1">
                    <a:lumMod val="50000"/>
                  </a:schemeClr>
                </a:solidFill>
              </a:rPr>
              <a:t>Static</a:t>
            </a:r>
            <a:r>
              <a:rPr lang="en-US" dirty="0" smtClean="0"/>
              <a:t>:      </a:t>
            </a:r>
            <a:r>
              <a:rPr lang="en-US" dirty="0" smtClean="0">
                <a:solidFill>
                  <a:schemeClr val="accent2">
                    <a:lumMod val="60000"/>
                    <a:lumOff val="40000"/>
                  </a:schemeClr>
                </a:solidFill>
                <a:latin typeface="+mj-lt"/>
              </a:rPr>
              <a:t>width</a:t>
            </a:r>
            <a:r>
              <a:rPr lang="en-US" dirty="0" smtClean="0">
                <a:latin typeface="+mj-lt"/>
              </a:rPr>
              <a:t>: 800px;</a:t>
            </a:r>
          </a:p>
        </p:txBody>
      </p:sp>
      <p:sp>
        <p:nvSpPr>
          <p:cNvPr id="9" name="TextBox 8"/>
          <p:cNvSpPr txBox="1"/>
          <p:nvPr/>
        </p:nvSpPr>
        <p:spPr>
          <a:xfrm>
            <a:off x="5835445" y="5215622"/>
            <a:ext cx="2895600" cy="646331"/>
          </a:xfrm>
          <a:prstGeom prst="rect">
            <a:avLst/>
          </a:prstGeom>
          <a:noFill/>
        </p:spPr>
        <p:txBody>
          <a:bodyPr wrap="square" rtlCol="0">
            <a:spAutoFit/>
          </a:bodyPr>
          <a:lstStyle/>
          <a:p>
            <a:r>
              <a:rPr lang="en-US" b="1" dirty="0" smtClean="0">
                <a:solidFill>
                  <a:schemeClr val="accent1">
                    <a:lumMod val="50000"/>
                  </a:schemeClr>
                </a:solidFill>
              </a:rPr>
              <a:t>Max Width</a:t>
            </a:r>
            <a:r>
              <a:rPr lang="en-US" dirty="0" smtClean="0"/>
              <a:t>:</a:t>
            </a:r>
          </a:p>
          <a:p>
            <a:r>
              <a:rPr lang="en-US" dirty="0" smtClean="0">
                <a:solidFill>
                  <a:schemeClr val="accent2">
                    <a:lumMod val="60000"/>
                    <a:lumOff val="40000"/>
                  </a:schemeClr>
                </a:solidFill>
                <a:latin typeface="+mj-lt"/>
              </a:rPr>
              <a:t>max-</a:t>
            </a:r>
            <a:r>
              <a:rPr lang="en-US" dirty="0" smtClean="0">
                <a:solidFill>
                  <a:schemeClr val="accent2">
                    <a:lumMod val="60000"/>
                    <a:lumOff val="40000"/>
                  </a:schemeClr>
                </a:solidFill>
              </a:rPr>
              <a:t>width</a:t>
            </a:r>
            <a:r>
              <a:rPr lang="en-US" dirty="0" smtClean="0">
                <a:latin typeface="+mj-lt"/>
              </a:rPr>
              <a:t>: 500px;</a:t>
            </a:r>
          </a:p>
        </p:txBody>
      </p:sp>
      <p:sp>
        <p:nvSpPr>
          <p:cNvPr id="10" name="TextBox 9"/>
          <p:cNvSpPr txBox="1"/>
          <p:nvPr/>
        </p:nvSpPr>
        <p:spPr>
          <a:xfrm>
            <a:off x="5828071" y="2281253"/>
            <a:ext cx="2438400" cy="369332"/>
          </a:xfrm>
          <a:prstGeom prst="rect">
            <a:avLst/>
          </a:prstGeom>
          <a:noFill/>
        </p:spPr>
        <p:txBody>
          <a:bodyPr wrap="square" rtlCol="0">
            <a:spAutoFit/>
          </a:bodyPr>
          <a:lstStyle/>
          <a:p>
            <a:pPr algn="ctr"/>
            <a:r>
              <a:rPr lang="en-US" b="1" dirty="0" smtClean="0">
                <a:solidFill>
                  <a:schemeClr val="accent1">
                    <a:lumMod val="50000"/>
                  </a:schemeClr>
                </a:solidFill>
              </a:rPr>
              <a:t>CSS</a:t>
            </a:r>
            <a:endParaRPr lang="en-US" dirty="0" smtClean="0">
              <a:latin typeface="+mj-lt"/>
            </a:endParaRPr>
          </a:p>
        </p:txBody>
      </p:sp>
    </p:spTree>
    <p:extLst>
      <p:ext uri="{BB962C8B-B14F-4D97-AF65-F5344CB8AC3E}">
        <p14:creationId xmlns:p14="http://schemas.microsoft.com/office/powerpoint/2010/main" val="1146913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4233860"/>
            <a:ext cx="6096000" cy="2219325"/>
          </a:xfrm>
          <a:prstGeom prst="rect">
            <a:avLst/>
          </a:prstGeom>
        </p:spPr>
      </p:pic>
      <p:sp>
        <p:nvSpPr>
          <p:cNvPr id="2" name="Title 1"/>
          <p:cNvSpPr>
            <a:spLocks noGrp="1"/>
          </p:cNvSpPr>
          <p:nvPr>
            <p:ph type="title"/>
          </p:nvPr>
        </p:nvSpPr>
        <p:spPr>
          <a:xfrm>
            <a:off x="430161" y="228600"/>
            <a:ext cx="8229600" cy="1066800"/>
          </a:xfrm>
        </p:spPr>
        <p:txBody>
          <a:bodyPr/>
          <a:lstStyle/>
          <a:p>
            <a:r>
              <a:rPr lang="en-US" dirty="0"/>
              <a:t>Flexible Sizing</a:t>
            </a:r>
          </a:p>
        </p:txBody>
      </p:sp>
      <p:sp>
        <p:nvSpPr>
          <p:cNvPr id="3" name="Content Placeholder 2"/>
          <p:cNvSpPr>
            <a:spLocks noGrp="1"/>
          </p:cNvSpPr>
          <p:nvPr>
            <p:ph idx="1"/>
          </p:nvPr>
        </p:nvSpPr>
        <p:spPr>
          <a:xfrm>
            <a:off x="457200" y="1143000"/>
            <a:ext cx="8229600" cy="5431536"/>
          </a:xfrm>
        </p:spPr>
        <p:txBody>
          <a:bodyPr/>
          <a:lstStyle/>
          <a:p>
            <a:r>
              <a:rPr lang="en-US" dirty="0" smtClean="0"/>
              <a:t>Images can also resize</a:t>
            </a:r>
            <a:endParaRPr lang="en-US" dirty="0"/>
          </a:p>
          <a:p>
            <a:r>
              <a:rPr lang="en-US" dirty="0" smtClean="0"/>
              <a:t>A normal image can be resized </a:t>
            </a:r>
          </a:p>
          <a:p>
            <a:pPr lvl="1"/>
            <a:r>
              <a:rPr lang="en-US" dirty="0" smtClean="0"/>
              <a:t>Set the width and height as a percent</a:t>
            </a:r>
          </a:p>
          <a:p>
            <a:r>
              <a:rPr lang="en-US" dirty="0" smtClean="0"/>
              <a:t>A vector image can be used</a:t>
            </a:r>
          </a:p>
          <a:p>
            <a:pPr lvl="1"/>
            <a:r>
              <a:rPr lang="en-US" dirty="0" smtClean="0"/>
              <a:t>Vector images (SVG) resize un-pixelated.</a:t>
            </a:r>
            <a:endParaRPr lang="en-US" dirty="0"/>
          </a:p>
        </p:txBody>
      </p:sp>
      <p:sp>
        <p:nvSpPr>
          <p:cNvPr id="9" name="TextBox 8"/>
          <p:cNvSpPr txBox="1"/>
          <p:nvPr/>
        </p:nvSpPr>
        <p:spPr>
          <a:xfrm>
            <a:off x="5454445" y="4436628"/>
            <a:ext cx="3259394" cy="2862322"/>
          </a:xfrm>
          <a:prstGeom prst="rect">
            <a:avLst/>
          </a:prstGeom>
          <a:noFill/>
        </p:spPr>
        <p:txBody>
          <a:bodyPr wrap="square" rtlCol="0">
            <a:spAutoFit/>
          </a:bodyPr>
          <a:lstStyle/>
          <a:p>
            <a:r>
              <a:rPr lang="en-US" b="1" dirty="0" smtClean="0">
                <a:solidFill>
                  <a:schemeClr val="accent1">
                    <a:lumMod val="50000"/>
                  </a:schemeClr>
                </a:solidFill>
              </a:rPr>
              <a:t>Vectors</a:t>
            </a:r>
            <a:r>
              <a:rPr lang="en-US" dirty="0" smtClean="0"/>
              <a:t>:</a:t>
            </a:r>
          </a:p>
          <a:p>
            <a:r>
              <a:rPr lang="en-US" dirty="0">
                <a:latin typeface="+mj-lt"/>
              </a:rPr>
              <a:t>&lt;</a:t>
            </a:r>
            <a:r>
              <a:rPr lang="en-US" dirty="0" err="1">
                <a:latin typeface="+mj-lt"/>
              </a:rPr>
              <a:t>svg</a:t>
            </a:r>
            <a:r>
              <a:rPr lang="en-US" dirty="0">
                <a:latin typeface="+mj-lt"/>
              </a:rPr>
              <a:t> </a:t>
            </a:r>
            <a:r>
              <a:rPr lang="en-US" dirty="0" err="1">
                <a:solidFill>
                  <a:schemeClr val="accent2">
                    <a:lumMod val="60000"/>
                    <a:lumOff val="40000"/>
                  </a:schemeClr>
                </a:solidFill>
                <a:latin typeface="+mj-lt"/>
              </a:rPr>
              <a:t>viewBox</a:t>
            </a:r>
            <a:r>
              <a:rPr lang="en-US" dirty="0">
                <a:latin typeface="+mj-lt"/>
              </a:rPr>
              <a:t>="0 0 50 50" </a:t>
            </a:r>
            <a:r>
              <a:rPr lang="en-US" dirty="0">
                <a:solidFill>
                  <a:schemeClr val="accent2">
                    <a:lumMod val="60000"/>
                    <a:lumOff val="40000"/>
                  </a:schemeClr>
                </a:solidFill>
                <a:latin typeface="+mj-lt"/>
              </a:rPr>
              <a:t>style</a:t>
            </a:r>
            <a:r>
              <a:rPr lang="en-US" dirty="0">
                <a:latin typeface="+mj-lt"/>
              </a:rPr>
              <a:t>="height:80%; width:70</a:t>
            </a:r>
            <a:r>
              <a:rPr lang="en-US" dirty="0" smtClean="0">
                <a:latin typeface="+mj-lt"/>
              </a:rPr>
              <a:t>%;"&gt;</a:t>
            </a:r>
            <a:r>
              <a:rPr lang="en-US" dirty="0" smtClean="0">
                <a:solidFill>
                  <a:schemeClr val="accent2">
                    <a:lumMod val="60000"/>
                    <a:lumOff val="40000"/>
                  </a:schemeClr>
                </a:solidFill>
                <a:latin typeface="+mj-lt"/>
              </a:rPr>
              <a:t>….</a:t>
            </a:r>
            <a:r>
              <a:rPr lang="en-US" dirty="0" smtClean="0">
                <a:latin typeface="+mj-lt"/>
              </a:rPr>
              <a:t>&lt;/</a:t>
            </a:r>
            <a:r>
              <a:rPr lang="en-US" dirty="0" err="1">
                <a:latin typeface="+mj-lt"/>
              </a:rPr>
              <a:t>svg</a:t>
            </a:r>
            <a:r>
              <a:rPr lang="en-US" dirty="0" smtClean="0">
                <a:latin typeface="+mj-lt"/>
              </a:rPr>
              <a:t>&gt;</a:t>
            </a:r>
          </a:p>
          <a:p>
            <a:endParaRPr lang="en-US" dirty="0" smtClean="0">
              <a:latin typeface="+mj-lt"/>
            </a:endParaRPr>
          </a:p>
          <a:p>
            <a:r>
              <a:rPr lang="en-US" b="1" dirty="0" smtClean="0">
                <a:solidFill>
                  <a:schemeClr val="accent1">
                    <a:lumMod val="50000"/>
                  </a:schemeClr>
                </a:solidFill>
              </a:rPr>
              <a:t>Images</a:t>
            </a:r>
            <a:r>
              <a:rPr lang="en-US" dirty="0" smtClean="0"/>
              <a:t>:</a:t>
            </a:r>
            <a:endParaRPr lang="en-US" dirty="0"/>
          </a:p>
          <a:p>
            <a:r>
              <a:rPr lang="en-US" dirty="0" smtClean="0"/>
              <a:t>&lt;</a:t>
            </a:r>
            <a:r>
              <a:rPr lang="en-US" dirty="0" err="1" smtClean="0"/>
              <a:t>img</a:t>
            </a:r>
            <a:r>
              <a:rPr lang="en-US" dirty="0" smtClean="0"/>
              <a:t> </a:t>
            </a:r>
            <a:r>
              <a:rPr lang="en-US" dirty="0" smtClean="0">
                <a:solidFill>
                  <a:schemeClr val="accent2">
                    <a:lumMod val="60000"/>
                    <a:lumOff val="40000"/>
                  </a:schemeClr>
                </a:solidFill>
              </a:rPr>
              <a:t>style</a:t>
            </a:r>
            <a:r>
              <a:rPr lang="en-US" dirty="0"/>
              <a:t>="height:80%; width:70</a:t>
            </a:r>
            <a:r>
              <a:rPr lang="en-US" dirty="0" smtClean="0"/>
              <a:t>%;”</a:t>
            </a:r>
            <a:r>
              <a:rPr lang="en-US" dirty="0" smtClean="0">
                <a:solidFill>
                  <a:schemeClr val="accent2">
                    <a:lumMod val="60000"/>
                    <a:lumOff val="40000"/>
                  </a:schemeClr>
                </a:solidFill>
              </a:rPr>
              <a:t>…</a:t>
            </a:r>
            <a:r>
              <a:rPr lang="en-US" dirty="0" smtClean="0"/>
              <a:t> /&gt;</a:t>
            </a:r>
            <a:endParaRPr lang="en-US" dirty="0"/>
          </a:p>
          <a:p>
            <a:endParaRPr lang="en-US" dirty="0">
              <a:latin typeface="+mj-lt"/>
            </a:endParaRPr>
          </a:p>
          <a:p>
            <a:endParaRPr lang="en-US" dirty="0" smtClean="0">
              <a:latin typeface="+mj-lt"/>
            </a:endParaRPr>
          </a:p>
        </p:txBody>
      </p:sp>
      <p:sp>
        <p:nvSpPr>
          <p:cNvPr id="10" name="TextBox 9"/>
          <p:cNvSpPr txBox="1"/>
          <p:nvPr/>
        </p:nvSpPr>
        <p:spPr>
          <a:xfrm>
            <a:off x="5562600" y="3712214"/>
            <a:ext cx="2438400" cy="369332"/>
          </a:xfrm>
          <a:prstGeom prst="rect">
            <a:avLst/>
          </a:prstGeom>
          <a:noFill/>
        </p:spPr>
        <p:txBody>
          <a:bodyPr wrap="square" rtlCol="0">
            <a:spAutoFit/>
          </a:bodyPr>
          <a:lstStyle/>
          <a:p>
            <a:pPr algn="ctr"/>
            <a:r>
              <a:rPr lang="en-US" b="1" dirty="0" smtClean="0">
                <a:solidFill>
                  <a:schemeClr val="accent1">
                    <a:lumMod val="50000"/>
                  </a:schemeClr>
                </a:solidFill>
              </a:rPr>
              <a:t>CSS</a:t>
            </a:r>
            <a:endParaRPr lang="en-US" dirty="0" smtClean="0">
              <a:latin typeface="+mj-lt"/>
            </a:endParaRPr>
          </a:p>
        </p:txBody>
      </p:sp>
    </p:spTree>
    <p:extLst>
      <p:ext uri="{BB962C8B-B14F-4D97-AF65-F5344CB8AC3E}">
        <p14:creationId xmlns:p14="http://schemas.microsoft.com/office/powerpoint/2010/main" val="1973293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1" y="228600"/>
            <a:ext cx="8229600" cy="1066800"/>
          </a:xfrm>
        </p:spPr>
        <p:txBody>
          <a:bodyPr/>
          <a:lstStyle/>
          <a:p>
            <a:r>
              <a:rPr lang="en-US" dirty="0"/>
              <a:t>Flexible Grids</a:t>
            </a:r>
          </a:p>
        </p:txBody>
      </p:sp>
      <p:sp>
        <p:nvSpPr>
          <p:cNvPr id="3" name="Content Placeholder 2"/>
          <p:cNvSpPr>
            <a:spLocks noGrp="1"/>
          </p:cNvSpPr>
          <p:nvPr>
            <p:ph idx="1"/>
          </p:nvPr>
        </p:nvSpPr>
        <p:spPr>
          <a:xfrm>
            <a:off x="457200" y="1143000"/>
            <a:ext cx="8229600" cy="5431536"/>
          </a:xfrm>
        </p:spPr>
        <p:txBody>
          <a:bodyPr/>
          <a:lstStyle/>
          <a:p>
            <a:r>
              <a:rPr lang="en-US" dirty="0" smtClean="0"/>
              <a:t>Elements </a:t>
            </a:r>
            <a:r>
              <a:rPr lang="en-US" dirty="0"/>
              <a:t>on the page shift </a:t>
            </a:r>
            <a:r>
              <a:rPr lang="en-US" dirty="0" smtClean="0"/>
              <a:t>positions </a:t>
            </a:r>
            <a:r>
              <a:rPr lang="en-US" dirty="0"/>
              <a:t>to </a:t>
            </a:r>
            <a:r>
              <a:rPr lang="en-US" dirty="0" smtClean="0"/>
              <a:t>fit</a:t>
            </a:r>
            <a:endParaRPr lang="en-US" dirty="0"/>
          </a:p>
          <a:p>
            <a:r>
              <a:rPr lang="en-US" dirty="0" smtClean="0"/>
              <a:t>Calculations are preformed and the page adjusts as needed</a:t>
            </a:r>
            <a:endParaRPr lang="en-US" dirty="0"/>
          </a:p>
          <a:p>
            <a:r>
              <a:rPr lang="en-US" dirty="0" smtClean="0"/>
              <a:t>Pre-made frameworks or libraries are easiest</a:t>
            </a:r>
          </a:p>
          <a:p>
            <a:pPr lvl="1"/>
            <a:r>
              <a:rPr lang="en-US" dirty="0" smtClean="0">
                <a:hlinkClick r:id="rId3"/>
              </a:rPr>
              <a:t>Bootstrap</a:t>
            </a:r>
            <a:r>
              <a:rPr lang="en-US" dirty="0" smtClean="0"/>
              <a:t>, </a:t>
            </a:r>
            <a:r>
              <a:rPr lang="en-US" dirty="0" smtClean="0">
                <a:hlinkClick r:id="rId4"/>
              </a:rPr>
              <a:t>Foundation</a:t>
            </a:r>
            <a:r>
              <a:rPr lang="en-US" dirty="0" smtClean="0"/>
              <a:t>, or others</a:t>
            </a:r>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3839103"/>
            <a:ext cx="6096000" cy="2219325"/>
          </a:xfrm>
          <a:prstGeom prst="rect">
            <a:avLst/>
          </a:prstGeom>
        </p:spPr>
      </p:pic>
    </p:spTree>
    <p:extLst>
      <p:ext uri="{BB962C8B-B14F-4D97-AF65-F5344CB8AC3E}">
        <p14:creationId xmlns:p14="http://schemas.microsoft.com/office/powerpoint/2010/main" val="4258296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1" y="228600"/>
            <a:ext cx="8229600" cy="1066800"/>
          </a:xfrm>
        </p:spPr>
        <p:txBody>
          <a:bodyPr/>
          <a:lstStyle/>
          <a:p>
            <a:r>
              <a:rPr lang="en-US" dirty="0"/>
              <a:t>Media Queries</a:t>
            </a:r>
          </a:p>
        </p:txBody>
      </p:sp>
      <p:sp>
        <p:nvSpPr>
          <p:cNvPr id="3" name="Content Placeholder 2"/>
          <p:cNvSpPr>
            <a:spLocks noGrp="1"/>
          </p:cNvSpPr>
          <p:nvPr>
            <p:ph idx="1"/>
          </p:nvPr>
        </p:nvSpPr>
        <p:spPr>
          <a:xfrm>
            <a:off x="457200" y="1524000"/>
            <a:ext cx="8229600" cy="5050536"/>
          </a:xfrm>
        </p:spPr>
        <p:txBody>
          <a:bodyPr/>
          <a:lstStyle/>
          <a:p>
            <a:r>
              <a:rPr lang="en-US" dirty="0" smtClean="0"/>
              <a:t>Elements on the page load different based on device</a:t>
            </a:r>
          </a:p>
          <a:p>
            <a:endParaRPr lang="en-US" dirty="0"/>
          </a:p>
          <a:p>
            <a:r>
              <a:rPr lang="en-US" dirty="0" smtClean="0">
                <a:latin typeface="+mj-lt"/>
              </a:rPr>
              <a:t>&lt;link </a:t>
            </a:r>
            <a:r>
              <a:rPr lang="en-US" dirty="0" err="1" smtClean="0">
                <a:solidFill>
                  <a:schemeClr val="accent2">
                    <a:lumMod val="60000"/>
                    <a:lumOff val="40000"/>
                  </a:schemeClr>
                </a:solidFill>
                <a:latin typeface="+mj-lt"/>
              </a:rPr>
              <a:t>rel</a:t>
            </a:r>
            <a:r>
              <a:rPr lang="en-US" dirty="0" smtClean="0">
                <a:latin typeface="+mj-lt"/>
              </a:rPr>
              <a:t>="stylesheet</a:t>
            </a:r>
            <a:r>
              <a:rPr lang="en-US" dirty="0">
                <a:latin typeface="+mj-lt"/>
              </a:rPr>
              <a:t>" </a:t>
            </a:r>
            <a:r>
              <a:rPr lang="en-US" dirty="0">
                <a:solidFill>
                  <a:schemeClr val="accent2">
                    <a:lumMod val="60000"/>
                    <a:lumOff val="40000"/>
                  </a:schemeClr>
                </a:solidFill>
                <a:latin typeface="+mj-lt"/>
              </a:rPr>
              <a:t>type</a:t>
            </a:r>
            <a:r>
              <a:rPr lang="en-US" dirty="0">
                <a:latin typeface="+mj-lt"/>
              </a:rPr>
              <a:t>="text/</a:t>
            </a:r>
            <a:r>
              <a:rPr lang="en-US" dirty="0" err="1">
                <a:latin typeface="+mj-lt"/>
              </a:rPr>
              <a:t>css</a:t>
            </a:r>
            <a:r>
              <a:rPr lang="en-US" dirty="0">
                <a:latin typeface="+mj-lt"/>
              </a:rPr>
              <a:t>"</a:t>
            </a:r>
          </a:p>
          <a:p>
            <a:pPr marL="109728" indent="0">
              <a:buNone/>
            </a:pPr>
            <a:r>
              <a:rPr lang="en-US" dirty="0" smtClean="0">
                <a:solidFill>
                  <a:schemeClr val="accent2">
                    <a:lumMod val="60000"/>
                    <a:lumOff val="40000"/>
                  </a:schemeClr>
                </a:solidFill>
                <a:latin typeface="+mj-lt"/>
              </a:rPr>
              <a:t>media</a:t>
            </a:r>
            <a:r>
              <a:rPr lang="en-US" dirty="0">
                <a:latin typeface="+mj-lt"/>
              </a:rPr>
              <a:t>="screen and </a:t>
            </a:r>
            <a:r>
              <a:rPr lang="en-US" dirty="0" smtClean="0">
                <a:latin typeface="+mj-lt"/>
              </a:rPr>
              <a:t>(</a:t>
            </a:r>
            <a:r>
              <a:rPr lang="en-US" dirty="0" smtClean="0">
                <a:solidFill>
                  <a:schemeClr val="accent1">
                    <a:lumMod val="60000"/>
                    <a:lumOff val="40000"/>
                  </a:schemeClr>
                </a:solidFill>
                <a:latin typeface="+mj-lt"/>
              </a:rPr>
              <a:t>max-device-width</a:t>
            </a:r>
            <a:r>
              <a:rPr lang="en-US" dirty="0" smtClean="0">
                <a:latin typeface="+mj-lt"/>
              </a:rPr>
              <a:t>: </a:t>
            </a:r>
            <a:r>
              <a:rPr lang="en-US" dirty="0" err="1" smtClean="0">
                <a:latin typeface="+mj-lt"/>
              </a:rPr>
              <a:t>lOOOpx</a:t>
            </a:r>
            <a:r>
              <a:rPr lang="en-US" dirty="0">
                <a:latin typeface="+mj-lt"/>
              </a:rPr>
              <a:t>)" </a:t>
            </a:r>
            <a:r>
              <a:rPr lang="en-US" dirty="0" err="1">
                <a:solidFill>
                  <a:schemeClr val="accent2">
                    <a:lumMod val="60000"/>
                    <a:lumOff val="40000"/>
                  </a:schemeClr>
                </a:solidFill>
                <a:latin typeface="+mj-lt"/>
              </a:rPr>
              <a:t>href</a:t>
            </a:r>
            <a:r>
              <a:rPr lang="en-US" dirty="0">
                <a:latin typeface="+mj-lt"/>
              </a:rPr>
              <a:t>="/</a:t>
            </a:r>
            <a:r>
              <a:rPr lang="en-US" dirty="0" err="1" smtClean="0">
                <a:latin typeface="+mj-lt"/>
              </a:rPr>
              <a:t>css</a:t>
            </a:r>
            <a:r>
              <a:rPr lang="en-US" dirty="0" smtClean="0">
                <a:latin typeface="+mj-lt"/>
              </a:rPr>
              <a:t>/small.css</a:t>
            </a:r>
            <a:r>
              <a:rPr lang="en-US" dirty="0">
                <a:latin typeface="+mj-lt"/>
              </a:rPr>
              <a:t>" </a:t>
            </a:r>
            <a:r>
              <a:rPr lang="en-US" dirty="0" smtClean="0">
                <a:latin typeface="+mj-lt"/>
              </a:rPr>
              <a:t>/&gt;</a:t>
            </a:r>
          </a:p>
          <a:p>
            <a:pPr lvl="1"/>
            <a:r>
              <a:rPr lang="en-US" dirty="0" smtClean="0">
                <a:latin typeface="+mj-lt"/>
              </a:rPr>
              <a:t>Loads a specific CSS file </a:t>
            </a:r>
            <a:r>
              <a:rPr lang="en-US" dirty="0" smtClean="0">
                <a:latin typeface="+mj-lt"/>
              </a:rPr>
              <a:t>with a </a:t>
            </a:r>
            <a:r>
              <a:rPr lang="en-US" dirty="0" smtClean="0">
                <a:latin typeface="+mj-lt"/>
              </a:rPr>
              <a:t>certain size</a:t>
            </a:r>
            <a:endParaRPr lang="en-US" dirty="0">
              <a:latin typeface="+mj-lt"/>
            </a:endParaRPr>
          </a:p>
          <a:p>
            <a:pPr marL="109728" indent="0">
              <a:buNone/>
            </a:pPr>
            <a:endParaRPr lang="en-US" dirty="0" smtClean="0">
              <a:latin typeface="+mj-lt"/>
            </a:endParaRPr>
          </a:p>
          <a:p>
            <a:r>
              <a:rPr lang="en-US" dirty="0" smtClean="0">
                <a:solidFill>
                  <a:schemeClr val="accent1">
                    <a:lumMod val="75000"/>
                  </a:schemeClr>
                </a:solidFill>
                <a:latin typeface="+mj-lt"/>
              </a:rPr>
              <a:t>@media </a:t>
            </a:r>
            <a:r>
              <a:rPr lang="en-US" dirty="0">
                <a:latin typeface="+mj-lt"/>
              </a:rPr>
              <a:t>screen and (</a:t>
            </a:r>
            <a:r>
              <a:rPr lang="en-US" dirty="0">
                <a:solidFill>
                  <a:schemeClr val="accent2">
                    <a:lumMod val="60000"/>
                    <a:lumOff val="40000"/>
                  </a:schemeClr>
                </a:solidFill>
                <a:latin typeface="+mj-lt"/>
              </a:rPr>
              <a:t>max-width</a:t>
            </a:r>
            <a:r>
              <a:rPr lang="en-US" dirty="0">
                <a:latin typeface="+mj-lt"/>
              </a:rPr>
              <a:t>: </a:t>
            </a:r>
            <a:r>
              <a:rPr lang="en-US" dirty="0" err="1">
                <a:latin typeface="+mj-lt"/>
              </a:rPr>
              <a:t>lOOOpx</a:t>
            </a:r>
            <a:r>
              <a:rPr lang="en-US" dirty="0">
                <a:latin typeface="+mj-lt"/>
              </a:rPr>
              <a:t>) {</a:t>
            </a:r>
            <a:r>
              <a:rPr lang="en-US" dirty="0" smtClean="0">
                <a:latin typeface="+mj-lt"/>
              </a:rPr>
              <a:t> </a:t>
            </a:r>
            <a:r>
              <a:rPr lang="en-US" dirty="0" err="1" smtClean="0">
                <a:solidFill>
                  <a:schemeClr val="accent2">
                    <a:lumMod val="60000"/>
                    <a:lumOff val="40000"/>
                  </a:schemeClr>
                </a:solidFill>
                <a:latin typeface="+mj-lt"/>
              </a:rPr>
              <a:t>display</a:t>
            </a:r>
            <a:r>
              <a:rPr lang="en-US" dirty="0" err="1" smtClean="0">
                <a:latin typeface="+mj-lt"/>
              </a:rPr>
              <a:t>:none</a:t>
            </a:r>
            <a:r>
              <a:rPr lang="en-US" dirty="0" smtClean="0">
                <a:latin typeface="+mj-lt"/>
              </a:rPr>
              <a:t>; }</a:t>
            </a:r>
          </a:p>
          <a:p>
            <a:pPr lvl="1"/>
            <a:r>
              <a:rPr lang="en-US" dirty="0"/>
              <a:t>L</a:t>
            </a:r>
            <a:r>
              <a:rPr lang="en-US" dirty="0" smtClean="0"/>
              <a:t>oads specified CSS only at certain size.</a:t>
            </a:r>
            <a:endParaRPr lang="en-US" dirty="0" smtClean="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066800"/>
          </a:xfrm>
        </p:spPr>
        <p:txBody>
          <a:bodyPr/>
          <a:lstStyle/>
          <a:p>
            <a:r>
              <a:rPr lang="en-US" dirty="0" smtClean="0"/>
              <a:t>Try it yourself!</a:t>
            </a:r>
            <a:endParaRPr lang="en-US" dirty="0"/>
          </a:p>
        </p:txBody>
      </p:sp>
      <p:sp>
        <p:nvSpPr>
          <p:cNvPr id="3" name="Content Placeholder 2"/>
          <p:cNvSpPr>
            <a:spLocks noGrp="1"/>
          </p:cNvSpPr>
          <p:nvPr>
            <p:ph idx="1"/>
          </p:nvPr>
        </p:nvSpPr>
        <p:spPr>
          <a:xfrm>
            <a:off x="304800" y="1676400"/>
            <a:ext cx="3200400" cy="4898136"/>
          </a:xfrm>
        </p:spPr>
        <p:txBody>
          <a:bodyPr>
            <a:normAutofit lnSpcReduction="10000"/>
          </a:bodyPr>
          <a:lstStyle/>
          <a:p>
            <a:r>
              <a:rPr lang="en-US" dirty="0" smtClean="0"/>
              <a:t>Make this </a:t>
            </a:r>
            <a:br>
              <a:rPr lang="en-US" dirty="0" smtClean="0"/>
            </a:br>
            <a:r>
              <a:rPr lang="en-US" dirty="0" smtClean="0"/>
              <a:t>page responsive:</a:t>
            </a:r>
          </a:p>
          <a:p>
            <a:endParaRPr lang="en-US" dirty="0" smtClean="0"/>
          </a:p>
          <a:p>
            <a:r>
              <a:rPr lang="en-US" dirty="0" smtClean="0"/>
              <a:t>Should take up 100% of the screen</a:t>
            </a:r>
          </a:p>
          <a:p>
            <a:endParaRPr lang="en-US" dirty="0" smtClean="0"/>
          </a:p>
          <a:p>
            <a:r>
              <a:rPr lang="en-US" dirty="0" smtClean="0"/>
              <a:t>Should resize when the browser size is adjusted.</a:t>
            </a:r>
          </a:p>
          <a:p>
            <a:endParaRPr lang="en-US" dirty="0" smtClean="0"/>
          </a:p>
          <a:p>
            <a:pPr>
              <a:buNone/>
            </a:pPr>
            <a:endParaRPr lang="en-US" dirty="0" smtClean="0"/>
          </a:p>
        </p:txBody>
      </p:sp>
      <p:pic>
        <p:nvPicPr>
          <p:cNvPr id="1026" name="Picture 2" descr="C:\Users\Dai-Dai\Documents\GitHub\WriteDigTech\Workshop\not_responsive.jpg"/>
          <p:cNvPicPr>
            <a:picLocks noChangeAspect="1" noChangeArrowheads="1"/>
          </p:cNvPicPr>
          <p:nvPr/>
        </p:nvPicPr>
        <p:blipFill>
          <a:blip r:embed="rId2" cstate="print"/>
          <a:srcRect/>
          <a:stretch>
            <a:fillRect/>
          </a:stretch>
        </p:blipFill>
        <p:spPr bwMode="auto">
          <a:xfrm>
            <a:off x="3581400" y="990600"/>
            <a:ext cx="5430086" cy="557559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Try it yourself!</a:t>
            </a:r>
            <a:endParaRPr lang="en-US" dirty="0"/>
          </a:p>
        </p:txBody>
      </p:sp>
      <p:sp>
        <p:nvSpPr>
          <p:cNvPr id="3" name="Content Placeholder 2"/>
          <p:cNvSpPr>
            <a:spLocks noGrp="1"/>
          </p:cNvSpPr>
          <p:nvPr>
            <p:ph idx="1"/>
          </p:nvPr>
        </p:nvSpPr>
        <p:spPr>
          <a:xfrm>
            <a:off x="457200" y="1676400"/>
            <a:ext cx="8229600" cy="2362200"/>
          </a:xfrm>
        </p:spPr>
        <p:txBody>
          <a:bodyPr/>
          <a:lstStyle/>
          <a:p>
            <a:r>
              <a:rPr lang="en-US" dirty="0" smtClean="0"/>
              <a:t>Adjust the CSS to make the page responsive.</a:t>
            </a:r>
          </a:p>
          <a:p>
            <a:pPr lvl="1"/>
            <a:r>
              <a:rPr lang="en-US" dirty="0" smtClean="0"/>
              <a:t>Change pixels to percentages</a:t>
            </a:r>
          </a:p>
          <a:p>
            <a:pPr lvl="1"/>
            <a:r>
              <a:rPr lang="en-US" dirty="0" smtClean="0"/>
              <a:t>Add min-heights and min-widths</a:t>
            </a:r>
          </a:p>
          <a:p>
            <a:pPr lvl="1"/>
            <a:r>
              <a:rPr lang="en-US" dirty="0" smtClean="0"/>
              <a:t>Resize your browser to see the results </a:t>
            </a:r>
          </a:p>
          <a:p>
            <a:endParaRPr lang="en-US" dirty="0" smtClean="0"/>
          </a:p>
          <a:p>
            <a:endParaRPr lang="en-US" dirty="0" smtClean="0"/>
          </a:p>
          <a:p>
            <a:endParaRPr lang="en-US" dirty="0"/>
          </a:p>
        </p:txBody>
      </p:sp>
      <p:sp>
        <p:nvSpPr>
          <p:cNvPr id="5" name="TextBox 4"/>
          <p:cNvSpPr txBox="1"/>
          <p:nvPr/>
        </p:nvSpPr>
        <p:spPr>
          <a:xfrm>
            <a:off x="533400" y="4191000"/>
            <a:ext cx="3276600" cy="1815882"/>
          </a:xfrm>
          <a:prstGeom prst="rect">
            <a:avLst/>
          </a:prstGeom>
          <a:noFill/>
        </p:spPr>
        <p:txBody>
          <a:bodyPr wrap="square" rtlCol="0">
            <a:spAutoFit/>
          </a:bodyPr>
          <a:lstStyle/>
          <a:p>
            <a:r>
              <a:rPr lang="en-US" sz="1400" dirty="0" smtClean="0"/>
              <a:t>&lt;style type="text/</a:t>
            </a:r>
            <a:r>
              <a:rPr lang="en-US" sz="1400" dirty="0" err="1" smtClean="0"/>
              <a:t>css</a:t>
            </a:r>
            <a:r>
              <a:rPr lang="en-US" sz="1400" dirty="0" smtClean="0"/>
              <a:t>"&gt;</a:t>
            </a:r>
          </a:p>
          <a:p>
            <a:endParaRPr lang="en-US" sz="1400" dirty="0" smtClean="0"/>
          </a:p>
          <a:p>
            <a:r>
              <a:rPr lang="en-US" sz="1400" dirty="0" smtClean="0"/>
              <a:t>#header{</a:t>
            </a:r>
          </a:p>
          <a:p>
            <a:r>
              <a:rPr lang="en-US" sz="1400" dirty="0" smtClean="0"/>
              <a:t>	background-color: orange;</a:t>
            </a:r>
          </a:p>
          <a:p>
            <a:r>
              <a:rPr lang="en-US" sz="1400" dirty="0" smtClean="0"/>
              <a:t>	width: 500px;</a:t>
            </a:r>
          </a:p>
          <a:p>
            <a:r>
              <a:rPr lang="en-US" sz="1400" dirty="0" smtClean="0"/>
              <a:t>	height: 100px;</a:t>
            </a:r>
          </a:p>
          <a:p>
            <a:r>
              <a:rPr lang="en-US" sz="1400" dirty="0" smtClean="0"/>
              <a:t>} </a:t>
            </a:r>
          </a:p>
          <a:p>
            <a:r>
              <a:rPr lang="en-US" sz="1400" dirty="0" smtClean="0"/>
              <a:t>&lt;/style&gt;</a:t>
            </a:r>
            <a:endParaRPr lang="en-US" sz="1400" dirty="0"/>
          </a:p>
        </p:txBody>
      </p:sp>
      <p:sp>
        <p:nvSpPr>
          <p:cNvPr id="6" name="TextBox 5"/>
          <p:cNvSpPr txBox="1"/>
          <p:nvPr/>
        </p:nvSpPr>
        <p:spPr>
          <a:xfrm>
            <a:off x="5486400" y="4191000"/>
            <a:ext cx="3352800" cy="2031325"/>
          </a:xfrm>
          <a:prstGeom prst="rect">
            <a:avLst/>
          </a:prstGeom>
          <a:noFill/>
        </p:spPr>
        <p:txBody>
          <a:bodyPr wrap="square" rtlCol="0">
            <a:spAutoFit/>
          </a:bodyPr>
          <a:lstStyle/>
          <a:p>
            <a:r>
              <a:rPr lang="en-US" sz="1400" dirty="0" smtClean="0"/>
              <a:t>&lt;style type="text/</a:t>
            </a:r>
            <a:r>
              <a:rPr lang="en-US" sz="1400" dirty="0" err="1" smtClean="0"/>
              <a:t>css</a:t>
            </a:r>
            <a:r>
              <a:rPr lang="en-US" sz="1400" dirty="0" smtClean="0"/>
              <a:t>"&gt;</a:t>
            </a:r>
          </a:p>
          <a:p>
            <a:endParaRPr lang="en-US" sz="1400" dirty="0" smtClean="0"/>
          </a:p>
          <a:p>
            <a:r>
              <a:rPr lang="en-US" sz="1400" dirty="0" smtClean="0"/>
              <a:t>#header{</a:t>
            </a:r>
          </a:p>
          <a:p>
            <a:r>
              <a:rPr lang="en-US" sz="1400" dirty="0" smtClean="0"/>
              <a:t>	background-color: orange;</a:t>
            </a:r>
          </a:p>
          <a:p>
            <a:r>
              <a:rPr lang="en-US" sz="1400" dirty="0" smtClean="0"/>
              <a:t>	width: 100%;</a:t>
            </a:r>
          </a:p>
          <a:p>
            <a:r>
              <a:rPr lang="en-US" sz="1400" dirty="0" smtClean="0"/>
              <a:t>	height: 20%;</a:t>
            </a:r>
          </a:p>
          <a:p>
            <a:r>
              <a:rPr lang="en-US" sz="1400" dirty="0" smtClean="0"/>
              <a:t>	min-height: 50px;</a:t>
            </a:r>
          </a:p>
          <a:p>
            <a:r>
              <a:rPr lang="en-US" sz="1400" dirty="0" smtClean="0"/>
              <a:t>} </a:t>
            </a:r>
          </a:p>
          <a:p>
            <a:r>
              <a:rPr lang="en-US" sz="1400" dirty="0" smtClean="0"/>
              <a:t>&lt;/style&gt;</a:t>
            </a:r>
            <a:endParaRPr lang="en-US" sz="1400" dirty="0"/>
          </a:p>
        </p:txBody>
      </p:sp>
      <p:sp>
        <p:nvSpPr>
          <p:cNvPr id="9" name="Right Arrow 8"/>
          <p:cNvSpPr/>
          <p:nvPr/>
        </p:nvSpPr>
        <p:spPr>
          <a:xfrm>
            <a:off x="3657600" y="4953000"/>
            <a:ext cx="1828800" cy="990600"/>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Try it yourself!</a:t>
            </a:r>
            <a:endParaRPr lang="en-US" dirty="0"/>
          </a:p>
        </p:txBody>
      </p:sp>
      <p:sp>
        <p:nvSpPr>
          <p:cNvPr id="3" name="Content Placeholder 2"/>
          <p:cNvSpPr>
            <a:spLocks noGrp="1"/>
          </p:cNvSpPr>
          <p:nvPr>
            <p:ph idx="1"/>
          </p:nvPr>
        </p:nvSpPr>
        <p:spPr>
          <a:xfrm>
            <a:off x="457200" y="1676400"/>
            <a:ext cx="8229600" cy="4898136"/>
          </a:xfrm>
        </p:spPr>
        <p:txBody>
          <a:bodyPr/>
          <a:lstStyle/>
          <a:p>
            <a:r>
              <a:rPr lang="en-US" dirty="0" smtClean="0"/>
              <a:t>How do I do this?</a:t>
            </a:r>
          </a:p>
          <a:p>
            <a:pPr lvl="1"/>
            <a:r>
              <a:rPr lang="en-US" dirty="0" smtClean="0"/>
              <a:t>Once you have tutorial.html on your computer, and saved, click and drag this file to your browser. </a:t>
            </a:r>
          </a:p>
          <a:p>
            <a:pPr lvl="1"/>
            <a:endParaRPr lang="en-US" dirty="0" smtClean="0"/>
          </a:p>
          <a:p>
            <a:pPr lvl="1"/>
            <a:r>
              <a:rPr lang="en-US" dirty="0" smtClean="0"/>
              <a:t>The file will appear just like any other website.</a:t>
            </a:r>
          </a:p>
          <a:p>
            <a:pPr lvl="1"/>
            <a:endParaRPr lang="en-US" dirty="0" smtClean="0"/>
          </a:p>
          <a:p>
            <a:pPr lvl="1"/>
            <a:r>
              <a:rPr lang="en-US" dirty="0" smtClean="0"/>
              <a:t>Adjust the CSS in the file and save.</a:t>
            </a:r>
          </a:p>
          <a:p>
            <a:pPr lvl="2"/>
            <a:r>
              <a:rPr lang="en-US" dirty="0" smtClean="0"/>
              <a:t>Change the sizes from pixels to </a:t>
            </a:r>
            <a:r>
              <a:rPr lang="en-US" dirty="0" smtClean="0"/>
              <a:t>percentages</a:t>
            </a:r>
            <a:endParaRPr lang="en-US" dirty="0" smtClean="0"/>
          </a:p>
          <a:p>
            <a:pPr lvl="1"/>
            <a:endParaRPr lang="en-US" dirty="0" smtClean="0"/>
          </a:p>
          <a:p>
            <a:pPr lvl="1"/>
            <a:r>
              <a:rPr lang="en-US" dirty="0" smtClean="0"/>
              <a:t>Refresh the page in your browser to see your changes.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Try it yourself!</a:t>
            </a:r>
            <a:endParaRPr lang="en-US" dirty="0"/>
          </a:p>
        </p:txBody>
      </p:sp>
      <p:sp>
        <p:nvSpPr>
          <p:cNvPr id="3" name="Content Placeholder 2"/>
          <p:cNvSpPr>
            <a:spLocks noGrp="1"/>
          </p:cNvSpPr>
          <p:nvPr>
            <p:ph idx="1"/>
          </p:nvPr>
        </p:nvSpPr>
        <p:spPr>
          <a:xfrm>
            <a:off x="471948" y="1143000"/>
            <a:ext cx="8229600" cy="4898136"/>
          </a:xfrm>
        </p:spPr>
        <p:txBody>
          <a:bodyPr>
            <a:normAutofit/>
          </a:bodyPr>
          <a:lstStyle/>
          <a:p>
            <a:r>
              <a:rPr lang="en-US" dirty="0" smtClean="0">
                <a:hlinkClick r:id="rId2"/>
              </a:rPr>
              <a:t>https://github.com/murtosl/WriteDigTech/tree/master/Workshop/Tutorial</a:t>
            </a:r>
            <a:r>
              <a:rPr lang="en-US" dirty="0" smtClean="0"/>
              <a:t> </a:t>
            </a:r>
          </a:p>
          <a:p>
            <a:pPr lvl="1"/>
            <a:r>
              <a:rPr lang="en-US" dirty="0" smtClean="0"/>
              <a:t>Download Tutorial.html</a:t>
            </a:r>
          </a:p>
          <a:p>
            <a:pPr lvl="1"/>
            <a:r>
              <a:rPr lang="en-US" dirty="0" smtClean="0"/>
              <a:t>If you’re stuck, there are also solutions!</a:t>
            </a:r>
          </a:p>
          <a:p>
            <a:r>
              <a:rPr lang="en-US" dirty="0" smtClean="0"/>
              <a:t>Make the page take up 100% of the screen</a:t>
            </a:r>
          </a:p>
          <a:p>
            <a:r>
              <a:rPr lang="en-US" dirty="0" smtClean="0"/>
              <a:t>Make the page resize when the browser size is adjusted.</a:t>
            </a:r>
          </a:p>
          <a:p>
            <a:endParaRPr lang="en-US" dirty="0" smtClean="0"/>
          </a:p>
        </p:txBody>
      </p:sp>
      <p:sp>
        <p:nvSpPr>
          <p:cNvPr id="4" name="TextBox 3"/>
          <p:cNvSpPr txBox="1"/>
          <p:nvPr/>
        </p:nvSpPr>
        <p:spPr>
          <a:xfrm>
            <a:off x="503903" y="4440698"/>
            <a:ext cx="3276600" cy="1600438"/>
          </a:xfrm>
          <a:prstGeom prst="rect">
            <a:avLst/>
          </a:prstGeom>
          <a:noFill/>
        </p:spPr>
        <p:txBody>
          <a:bodyPr wrap="square" rtlCol="0">
            <a:spAutoFit/>
          </a:bodyPr>
          <a:lstStyle/>
          <a:p>
            <a:r>
              <a:rPr lang="en-US" sz="1400" dirty="0" smtClean="0"/>
              <a:t>&lt;style type="text/</a:t>
            </a:r>
            <a:r>
              <a:rPr lang="en-US" sz="1400" dirty="0" err="1" smtClean="0"/>
              <a:t>css</a:t>
            </a:r>
            <a:r>
              <a:rPr lang="en-US" sz="1400" dirty="0" smtClean="0"/>
              <a:t>"&gt;</a:t>
            </a:r>
          </a:p>
          <a:p>
            <a:r>
              <a:rPr lang="en-US" sz="1400" dirty="0" smtClean="0"/>
              <a:t>#header{</a:t>
            </a:r>
          </a:p>
          <a:p>
            <a:r>
              <a:rPr lang="en-US" sz="1400" dirty="0" smtClean="0"/>
              <a:t>	background-color: orange;</a:t>
            </a:r>
          </a:p>
          <a:p>
            <a:r>
              <a:rPr lang="en-US" sz="1400" dirty="0" smtClean="0"/>
              <a:t>	width: 500px;</a:t>
            </a:r>
          </a:p>
          <a:p>
            <a:r>
              <a:rPr lang="en-US" sz="1400" dirty="0" smtClean="0"/>
              <a:t>	height: 100px;</a:t>
            </a:r>
          </a:p>
          <a:p>
            <a:r>
              <a:rPr lang="en-US" sz="1400" dirty="0" smtClean="0"/>
              <a:t>} </a:t>
            </a:r>
          </a:p>
          <a:p>
            <a:r>
              <a:rPr lang="en-US" sz="1400" dirty="0" smtClean="0"/>
              <a:t>&lt;/style&gt;</a:t>
            </a:r>
            <a:endParaRPr lang="en-US" sz="1400" dirty="0"/>
          </a:p>
        </p:txBody>
      </p:sp>
      <p:sp>
        <p:nvSpPr>
          <p:cNvPr id="5" name="TextBox 4"/>
          <p:cNvSpPr txBox="1"/>
          <p:nvPr/>
        </p:nvSpPr>
        <p:spPr>
          <a:xfrm>
            <a:off x="5456903" y="4440698"/>
            <a:ext cx="3352800" cy="2031325"/>
          </a:xfrm>
          <a:prstGeom prst="rect">
            <a:avLst/>
          </a:prstGeom>
          <a:noFill/>
        </p:spPr>
        <p:txBody>
          <a:bodyPr wrap="square" rtlCol="0">
            <a:spAutoFit/>
          </a:bodyPr>
          <a:lstStyle/>
          <a:p>
            <a:r>
              <a:rPr lang="en-US" sz="1400" dirty="0" smtClean="0"/>
              <a:t>&lt;style type="text/</a:t>
            </a:r>
            <a:r>
              <a:rPr lang="en-US" sz="1400" dirty="0" err="1" smtClean="0"/>
              <a:t>css</a:t>
            </a:r>
            <a:r>
              <a:rPr lang="en-US" sz="1400" dirty="0" smtClean="0"/>
              <a:t>"&gt;</a:t>
            </a:r>
          </a:p>
          <a:p>
            <a:endParaRPr lang="en-US" sz="1400" dirty="0" smtClean="0"/>
          </a:p>
          <a:p>
            <a:r>
              <a:rPr lang="en-US" sz="1400" dirty="0" smtClean="0"/>
              <a:t>#header{</a:t>
            </a:r>
          </a:p>
          <a:p>
            <a:r>
              <a:rPr lang="en-US" sz="1400" dirty="0" smtClean="0"/>
              <a:t>	background-color: orange;</a:t>
            </a:r>
          </a:p>
          <a:p>
            <a:r>
              <a:rPr lang="en-US" sz="1400" dirty="0" smtClean="0"/>
              <a:t>	width: 100%;</a:t>
            </a:r>
          </a:p>
          <a:p>
            <a:r>
              <a:rPr lang="en-US" sz="1400" dirty="0" smtClean="0"/>
              <a:t>	height: 20%;</a:t>
            </a:r>
          </a:p>
          <a:p>
            <a:r>
              <a:rPr lang="en-US" sz="1400" dirty="0" smtClean="0"/>
              <a:t>	min-height: 50px;</a:t>
            </a:r>
          </a:p>
          <a:p>
            <a:r>
              <a:rPr lang="en-US" sz="1400" dirty="0" smtClean="0"/>
              <a:t>} </a:t>
            </a:r>
          </a:p>
          <a:p>
            <a:r>
              <a:rPr lang="en-US" sz="1400" dirty="0" smtClean="0"/>
              <a:t>&lt;/style&gt;</a:t>
            </a:r>
            <a:endParaRPr lang="en-US" sz="1400" dirty="0"/>
          </a:p>
        </p:txBody>
      </p:sp>
      <p:sp>
        <p:nvSpPr>
          <p:cNvPr id="6" name="Right Arrow 5"/>
          <p:cNvSpPr/>
          <p:nvPr/>
        </p:nvSpPr>
        <p:spPr>
          <a:xfrm>
            <a:off x="3628103" y="5202698"/>
            <a:ext cx="1828800" cy="990600"/>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Works Cited</a:t>
            </a:r>
            <a:endParaRPr lang="en-US" dirty="0"/>
          </a:p>
        </p:txBody>
      </p:sp>
      <p:sp>
        <p:nvSpPr>
          <p:cNvPr id="3" name="Content Placeholder 2"/>
          <p:cNvSpPr>
            <a:spLocks noGrp="1"/>
          </p:cNvSpPr>
          <p:nvPr>
            <p:ph idx="1"/>
          </p:nvPr>
        </p:nvSpPr>
        <p:spPr>
          <a:xfrm>
            <a:off x="457200" y="1143000"/>
            <a:ext cx="8229600" cy="5431536"/>
          </a:xfrm>
        </p:spPr>
        <p:txBody>
          <a:bodyPr>
            <a:normAutofit/>
          </a:bodyPr>
          <a:lstStyle/>
          <a:p>
            <a:r>
              <a:rPr lang="en-US" sz="1400" dirty="0"/>
              <a:t>Brownlee, John. "9 GIFs That Explain Responsive Design Brilliantly." </a:t>
            </a:r>
            <a:r>
              <a:rPr lang="en-US" sz="1400" dirty="0" err="1"/>
              <a:t>Co.Design</a:t>
            </a:r>
            <a:r>
              <a:rPr lang="en-US" sz="1400" dirty="0"/>
              <a:t>. Fast Company &amp; </a:t>
            </a:r>
            <a:r>
              <a:rPr lang="en-US" sz="1400" dirty="0" err="1"/>
              <a:t>Inc</a:t>
            </a:r>
            <a:r>
              <a:rPr lang="en-US" sz="1400" dirty="0"/>
              <a:t>, 12 Nov. 2014. Web. 20 Sept. 2015. &lt;http://www.fastcodesign.com/3038367/9-gifs-that-explain-responsive-design-brilliantly</a:t>
            </a:r>
            <a:r>
              <a:rPr lang="en-US" sz="1400" dirty="0" smtClean="0"/>
              <a:t>&gt;.</a:t>
            </a:r>
          </a:p>
          <a:p>
            <a:endParaRPr lang="en-US" sz="1400" dirty="0"/>
          </a:p>
          <a:p>
            <a:r>
              <a:rPr lang="en-US" sz="1400" dirty="0" smtClean="0"/>
              <a:t>Glassman</a:t>
            </a:r>
            <a:r>
              <a:rPr lang="en-US" sz="1400" dirty="0"/>
              <a:t>, Nancy R., and Phil Shen. "One Site Fits All: Responsive Web Design." Journal of Electronic Resources in Medical Libraries 11.2 (2014): 78-90. Web. 8 Sept. 2015. </a:t>
            </a:r>
            <a:r>
              <a:rPr lang="en-US" sz="1400" dirty="0" smtClean="0"/>
              <a:t>&lt;http</a:t>
            </a:r>
            <a:r>
              <a:rPr lang="en-US" sz="1400" dirty="0"/>
              <a:t>://</a:t>
            </a:r>
            <a:r>
              <a:rPr lang="en-US" sz="1400" dirty="0" err="1"/>
              <a:t>dx.doi.org</a:t>
            </a:r>
            <a:r>
              <a:rPr lang="en-US" sz="1400" dirty="0"/>
              <a:t>/10.1080/</a:t>
            </a:r>
            <a:r>
              <a:rPr lang="en-US" sz="1400" dirty="0" smtClean="0"/>
              <a:t>15424065.2014.908347&gt;.</a:t>
            </a:r>
          </a:p>
          <a:p>
            <a:endParaRPr lang="en-US" sz="1400" dirty="0"/>
          </a:p>
          <a:p>
            <a:r>
              <a:rPr lang="en-US" sz="1400" dirty="0" smtClean="0"/>
              <a:t>Harris</a:t>
            </a:r>
            <a:r>
              <a:rPr lang="en-US" sz="1400" dirty="0"/>
              <a:t>, Matthew. "Responsive or Adaptive Design – Which Is Best for Mobile Viewing of Your Website?" Medium Well Web Design Online Marketing and Ecommerce. Medium Well, 7 Mar. 2014. Web. 15 Sept. 2015. &lt;http://</a:t>
            </a:r>
            <a:r>
              <a:rPr lang="en-US" sz="1400" dirty="0" err="1"/>
              <a:t>www.mediumwell.com</a:t>
            </a:r>
            <a:r>
              <a:rPr lang="en-US" sz="1400" dirty="0"/>
              <a:t>/responsive-adaptive-mobile/&gt;</a:t>
            </a:r>
            <a:r>
              <a:rPr lang="en-US" sz="1400" dirty="0" smtClean="0"/>
              <a:t>.</a:t>
            </a:r>
          </a:p>
          <a:p>
            <a:endParaRPr lang="en-US" sz="1400" dirty="0" smtClean="0"/>
          </a:p>
          <a:p>
            <a:r>
              <a:rPr lang="en-US" sz="1400" dirty="0"/>
              <a:t>Lindgren, Chris. (WRIT 4662W) Writing with Digital Technologies. University of Minnesota-Twin Cities, </a:t>
            </a:r>
            <a:r>
              <a:rPr lang="en-US" sz="1400" dirty="0" smtClean="0"/>
              <a:t>2015</a:t>
            </a:r>
            <a:r>
              <a:rPr lang="en-US" sz="1400" dirty="0"/>
              <a:t>. Web. 17 Sept. 2015. </a:t>
            </a:r>
            <a:r>
              <a:rPr lang="en-US" sz="1400" dirty="0" smtClean="0"/>
              <a:t>&lt;http</a:t>
            </a:r>
            <a:r>
              <a:rPr lang="en-US" sz="1400" dirty="0"/>
              <a:t>://4662wf15.clindgrencv.com</a:t>
            </a:r>
            <a:r>
              <a:rPr lang="en-US" sz="1400" dirty="0" smtClean="0"/>
              <a:t>/&gt;.</a:t>
            </a:r>
            <a:endParaRPr lang="en-US" sz="1400" dirty="0"/>
          </a:p>
          <a:p>
            <a:endParaRPr lang="en-US" sz="1400" dirty="0"/>
          </a:p>
          <a:p>
            <a:r>
              <a:rPr lang="en-US" sz="1400" dirty="0"/>
              <a:t>Snell, </a:t>
            </a:r>
            <a:r>
              <a:rPr lang="en-US" sz="1400" dirty="0" err="1"/>
              <a:t>Jeremny</a:t>
            </a:r>
            <a:r>
              <a:rPr lang="en-US" sz="1400" dirty="0"/>
              <a:t>. "FLEXIBLE EVERYTHING Getting Responsive With Web Design." Computers In Libraries 33.3 (2013): 12-16. CINAHL Plus with Full Text. Web. 8 Sept. 2015</a:t>
            </a:r>
            <a:r>
              <a:rPr lang="en-US" sz="1400" dirty="0" smtClean="0"/>
              <a:t>.</a:t>
            </a:r>
          </a:p>
          <a:p>
            <a:pPr marL="109728" indent="0">
              <a:buNone/>
            </a:pPr>
            <a:endParaRPr lang="en-US" sz="1400" dirty="0" smtClean="0"/>
          </a:p>
          <a:p>
            <a:r>
              <a:rPr lang="en-US" sz="1400" dirty="0" err="1"/>
              <a:t>StarTribune.com</a:t>
            </a:r>
            <a:r>
              <a:rPr lang="en-US" sz="1400" dirty="0"/>
              <a:t>. Star Tribune Media Company LLC. Web. 17 Sept. 2015. </a:t>
            </a:r>
            <a:r>
              <a:rPr lang="en-US" sz="1400" dirty="0" smtClean="0"/>
              <a:t>&lt;http://www.startribune.com/&gt;.</a:t>
            </a:r>
          </a:p>
          <a:p>
            <a:pPr marL="109728" indent="0">
              <a:buNone/>
            </a:pPr>
            <a:endParaRPr lang="en-US" sz="1400" dirty="0" smtClean="0"/>
          </a:p>
          <a:p>
            <a:r>
              <a:rPr lang="en-US" sz="1400" dirty="0" err="1"/>
              <a:t>Uggedal</a:t>
            </a:r>
            <a:r>
              <a:rPr lang="en-US" sz="1400" dirty="0"/>
              <a:t>, </a:t>
            </a:r>
            <a:r>
              <a:rPr lang="en-US" sz="1400" dirty="0" err="1"/>
              <a:t>Eivind</a:t>
            </a:r>
            <a:r>
              <a:rPr lang="en-US" sz="1400" dirty="0"/>
              <a:t>. Media Queries. Web. 15 Sept. 2015. &lt;http://</a:t>
            </a:r>
            <a:r>
              <a:rPr lang="en-US" sz="1400" dirty="0" err="1"/>
              <a:t>mediaqueri.es</a:t>
            </a:r>
            <a:r>
              <a:rPr lang="en-US" sz="1400" dirty="0"/>
              <a:t>/&gt;.</a:t>
            </a:r>
          </a:p>
          <a:p>
            <a:endParaRPr lang="en-US" sz="1400" dirty="0"/>
          </a:p>
          <a:p>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762000"/>
          </a:xfrm>
        </p:spPr>
        <p:txBody>
          <a:bodyPr/>
          <a:lstStyle/>
          <a:p>
            <a:r>
              <a:rPr lang="en-US" dirty="0" smtClean="0"/>
              <a:t>Responsive Layout</a:t>
            </a:r>
            <a:endParaRPr lang="en-US" dirty="0"/>
          </a:p>
        </p:txBody>
      </p:sp>
      <p:sp>
        <p:nvSpPr>
          <p:cNvPr id="3" name="Content Placeholder 2"/>
          <p:cNvSpPr>
            <a:spLocks noGrp="1"/>
          </p:cNvSpPr>
          <p:nvPr>
            <p:ph idx="1"/>
          </p:nvPr>
        </p:nvSpPr>
        <p:spPr>
          <a:xfrm>
            <a:off x="457200" y="1143000"/>
            <a:ext cx="8229600" cy="4898136"/>
          </a:xfrm>
        </p:spPr>
        <p:txBody>
          <a:bodyPr/>
          <a:lstStyle/>
          <a:p>
            <a:r>
              <a:rPr lang="en-US" dirty="0" smtClean="0"/>
              <a:t>One Layout</a:t>
            </a:r>
          </a:p>
          <a:p>
            <a:r>
              <a:rPr lang="en-US" dirty="0" smtClean="0"/>
              <a:t>Works at Many Sizes</a:t>
            </a:r>
          </a:p>
          <a:p>
            <a:r>
              <a:rPr lang="en-US" dirty="0" smtClean="0"/>
              <a:t>Our Class Website: Desktop VS Mobile</a:t>
            </a:r>
          </a:p>
          <a:p>
            <a:endParaRPr lang="en-US" dirty="0"/>
          </a:p>
        </p:txBody>
      </p:sp>
      <p:pic>
        <p:nvPicPr>
          <p:cNvPr id="4" name="Picture 3" descr="Screen Shot 2015-09-17 at 2.43.14 PM.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85800" y="2590800"/>
            <a:ext cx="4343400" cy="3858154"/>
          </a:xfrm>
          <a:prstGeom prst="rect">
            <a:avLst/>
          </a:prstGeom>
        </p:spPr>
      </p:pic>
      <p:pic>
        <p:nvPicPr>
          <p:cNvPr id="5" name="Picture 4" descr="Screen Shot 2015-09-17 at 2.43.02 PM.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324600" y="2590800"/>
            <a:ext cx="1985572" cy="3886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153400" cy="838200"/>
          </a:xfrm>
        </p:spPr>
        <p:txBody>
          <a:bodyPr>
            <a:normAutofit/>
          </a:bodyPr>
          <a:lstStyle/>
          <a:p>
            <a:r>
              <a:rPr lang="en-US" dirty="0" smtClean="0"/>
              <a:t>Adaptive Layout</a:t>
            </a:r>
            <a:endParaRPr lang="en-US" dirty="0"/>
          </a:p>
        </p:txBody>
      </p:sp>
      <p:sp>
        <p:nvSpPr>
          <p:cNvPr id="3" name="Content Placeholder 2"/>
          <p:cNvSpPr>
            <a:spLocks noGrp="1"/>
          </p:cNvSpPr>
          <p:nvPr>
            <p:ph idx="1"/>
          </p:nvPr>
        </p:nvSpPr>
        <p:spPr>
          <a:xfrm>
            <a:off x="381000" y="1066800"/>
            <a:ext cx="8229600" cy="4898136"/>
          </a:xfrm>
        </p:spPr>
        <p:txBody>
          <a:bodyPr/>
          <a:lstStyle/>
          <a:p>
            <a:r>
              <a:rPr lang="en-US" dirty="0" smtClean="0"/>
              <a:t>Multiple layouts</a:t>
            </a:r>
          </a:p>
          <a:p>
            <a:r>
              <a:rPr lang="en-US" dirty="0" smtClean="0"/>
              <a:t>Detects which version to show </a:t>
            </a:r>
          </a:p>
          <a:p>
            <a:r>
              <a:rPr lang="en-US" dirty="0" err="1" smtClean="0"/>
              <a:t>StarTribune.com</a:t>
            </a:r>
            <a:r>
              <a:rPr lang="en-US" dirty="0" smtClean="0"/>
              <a:t> : Desktop VS Mobile</a:t>
            </a:r>
            <a:endParaRPr lang="en-US" dirty="0"/>
          </a:p>
          <a:p>
            <a:endParaRPr lang="en-US" dirty="0"/>
          </a:p>
        </p:txBody>
      </p:sp>
      <p:pic>
        <p:nvPicPr>
          <p:cNvPr id="4" name="Picture 3" descr="Screen Shot 2015-09-17 at 2.37.21 PM.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48400" y="2590800"/>
            <a:ext cx="2057400" cy="4052454"/>
          </a:xfrm>
          <a:prstGeom prst="rect">
            <a:avLst/>
          </a:prstGeom>
        </p:spPr>
      </p:pic>
      <p:pic>
        <p:nvPicPr>
          <p:cNvPr id="5" name="Picture 4" descr="Screen Shot 2015-09-17 at 2.37.58 PM.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57200" y="2514600"/>
            <a:ext cx="4267200" cy="4263321"/>
          </a:xfrm>
          <a:prstGeom prst="rect">
            <a:avLst/>
          </a:prstGeom>
        </p:spPr>
      </p:pic>
    </p:spTree>
    <p:extLst>
      <p:ext uri="{BB962C8B-B14F-4D97-AF65-F5344CB8AC3E}">
        <p14:creationId xmlns:p14="http://schemas.microsoft.com/office/powerpoint/2010/main" val="331735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066800"/>
          </a:xfrm>
        </p:spPr>
        <p:txBody>
          <a:bodyPr/>
          <a:lstStyle/>
          <a:p>
            <a:r>
              <a:rPr lang="en-US" dirty="0" smtClean="0"/>
              <a:t>How we got here…</a:t>
            </a:r>
            <a:endParaRPr lang="en-US" dirty="0"/>
          </a:p>
        </p:txBody>
      </p:sp>
      <p:sp>
        <p:nvSpPr>
          <p:cNvPr id="3" name="Content Placeholder 2"/>
          <p:cNvSpPr>
            <a:spLocks noGrp="1"/>
          </p:cNvSpPr>
          <p:nvPr>
            <p:ph idx="1"/>
          </p:nvPr>
        </p:nvSpPr>
        <p:spPr>
          <a:xfrm>
            <a:off x="457200" y="1676400"/>
            <a:ext cx="8229600" cy="4898136"/>
          </a:xfrm>
        </p:spPr>
        <p:txBody>
          <a:bodyPr>
            <a:normAutofit fontScale="92500" lnSpcReduction="10000"/>
          </a:bodyPr>
          <a:lstStyle/>
          <a:p>
            <a:r>
              <a:rPr lang="en-US" dirty="0" smtClean="0"/>
              <a:t>There used to just be computer monitors</a:t>
            </a:r>
          </a:p>
          <a:p>
            <a:pPr lvl="1"/>
            <a:r>
              <a:rPr lang="en-US" dirty="0" smtClean="0"/>
              <a:t>Which were usually 800 x 600px</a:t>
            </a:r>
          </a:p>
          <a:p>
            <a:pPr lvl="1"/>
            <a:endParaRPr lang="en-US" dirty="0"/>
          </a:p>
          <a:p>
            <a:r>
              <a:rPr lang="en-US" dirty="0" smtClean="0"/>
              <a:t>Phones started browsing the web in 2000</a:t>
            </a:r>
          </a:p>
          <a:p>
            <a:pPr lvl="1"/>
            <a:r>
              <a:rPr lang="en-US" dirty="0" smtClean="0"/>
              <a:t>Very small percentage of users: 0.6% in 2008</a:t>
            </a:r>
          </a:p>
          <a:p>
            <a:pPr lvl="1"/>
            <a:endParaRPr lang="en-US" dirty="0" smtClean="0"/>
          </a:p>
          <a:p>
            <a:r>
              <a:rPr lang="en-US" dirty="0" smtClean="0"/>
              <a:t>Smartphones started appearing in 2007</a:t>
            </a:r>
          </a:p>
          <a:p>
            <a:pPr lvl="1"/>
            <a:r>
              <a:rPr lang="en-US" dirty="0" smtClean="0"/>
              <a:t>They had a legitimate browser</a:t>
            </a:r>
          </a:p>
          <a:p>
            <a:pPr lvl="1"/>
            <a:r>
              <a:rPr lang="en-US" dirty="0" smtClean="0"/>
              <a:t>Some companies made apps instead of websites</a:t>
            </a:r>
          </a:p>
          <a:p>
            <a:pPr lvl="1"/>
            <a:endParaRPr lang="en-US" dirty="0" smtClean="0"/>
          </a:p>
          <a:p>
            <a:r>
              <a:rPr lang="en-US" dirty="0" smtClean="0"/>
              <a:t>Tablets appeared in 2010</a:t>
            </a:r>
          </a:p>
          <a:p>
            <a:pPr lvl="1"/>
            <a:r>
              <a:rPr lang="en-US" dirty="0" smtClean="0"/>
              <a:t>Adding more screen sizes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Where and when is this useful?</a:t>
            </a:r>
            <a:endParaRPr lang="en-US" dirty="0"/>
          </a:p>
        </p:txBody>
      </p:sp>
      <p:sp>
        <p:nvSpPr>
          <p:cNvPr id="3" name="Content Placeholder 2"/>
          <p:cNvSpPr>
            <a:spLocks noGrp="1"/>
          </p:cNvSpPr>
          <p:nvPr>
            <p:ph idx="1"/>
          </p:nvPr>
        </p:nvSpPr>
        <p:spPr>
          <a:xfrm>
            <a:off x="457200" y="1676400"/>
            <a:ext cx="8229600" cy="4898136"/>
          </a:xfrm>
        </p:spPr>
        <p:txBody>
          <a:bodyPr/>
          <a:lstStyle/>
          <a:p>
            <a:r>
              <a:rPr lang="en-US" dirty="0" smtClean="0"/>
              <a:t>There are many screen sizes to support now.</a:t>
            </a:r>
          </a:p>
          <a:p>
            <a:endParaRPr lang="en-US" dirty="0" smtClean="0"/>
          </a:p>
          <a:p>
            <a:r>
              <a:rPr lang="en-US" dirty="0" smtClean="0"/>
              <a:t>“Websites </a:t>
            </a:r>
            <a:r>
              <a:rPr lang="en-US" dirty="0"/>
              <a:t>are often described as </a:t>
            </a:r>
            <a:r>
              <a:rPr lang="en-US" dirty="0" smtClean="0"/>
              <a:t>‘platform </a:t>
            </a:r>
            <a:r>
              <a:rPr lang="en-US" dirty="0"/>
              <a:t>agnostic</a:t>
            </a:r>
            <a:r>
              <a:rPr lang="en-US" dirty="0" smtClean="0"/>
              <a:t>’; that </a:t>
            </a:r>
            <a:r>
              <a:rPr lang="en-US" dirty="0"/>
              <a:t>is, they will work on any operating system.” (Glassman &amp; </a:t>
            </a:r>
            <a:r>
              <a:rPr lang="en-US" dirty="0" smtClean="0"/>
              <a:t>Shen, 79)</a:t>
            </a:r>
          </a:p>
          <a:p>
            <a:pPr lvl="1"/>
            <a:r>
              <a:rPr lang="en-US" dirty="0" smtClean="0"/>
              <a:t>Desktop Computers, Tablets, Smartphones</a:t>
            </a:r>
          </a:p>
          <a:p>
            <a:pPr lvl="2"/>
            <a:r>
              <a:rPr lang="en-US" dirty="0" smtClean="0"/>
              <a:t>TVs, Watches, Video Game Consoles…</a:t>
            </a:r>
          </a:p>
          <a:p>
            <a:endParaRPr lang="en-US" dirty="0"/>
          </a:p>
          <a:p>
            <a:r>
              <a:rPr lang="en-US" dirty="0" smtClean="0"/>
              <a:t>A website should work however it is accessed.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943600" y="1981200"/>
            <a:ext cx="2971800" cy="2057400"/>
          </a:xfrm>
        </p:spPr>
        <p:txBody>
          <a:bodyPr>
            <a:normAutofit/>
          </a:bodyPr>
          <a:lstStyle/>
          <a:p>
            <a:pPr algn="r"/>
            <a:r>
              <a:rPr lang="en-US" dirty="0" err="1" smtClean="0"/>
              <a:t>Palantir</a:t>
            </a:r>
            <a:endParaRPr lang="en-US" dirty="0"/>
          </a:p>
        </p:txBody>
      </p:sp>
      <p:pic>
        <p:nvPicPr>
          <p:cNvPr id="2" name="Picture 1" descr="Screen Shot 2015-09-16 at 5.12.24 P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685800"/>
            <a:ext cx="6245646" cy="6171293"/>
          </a:xfrm>
          <a:prstGeom prst="rect">
            <a:avLst/>
          </a:prstGeom>
        </p:spPr>
      </p:pic>
      <p:sp>
        <p:nvSpPr>
          <p:cNvPr id="5" name="TextBox 4"/>
          <p:cNvSpPr txBox="1"/>
          <p:nvPr/>
        </p:nvSpPr>
        <p:spPr>
          <a:xfrm>
            <a:off x="76200" y="457200"/>
            <a:ext cx="2108307" cy="369332"/>
          </a:xfrm>
          <a:prstGeom prst="rect">
            <a:avLst/>
          </a:prstGeom>
          <a:solidFill>
            <a:schemeClr val="accent2">
              <a:lumMod val="20000"/>
              <a:lumOff val="80000"/>
            </a:schemeClr>
          </a:solidFill>
          <a:effectLst>
            <a:glow rad="38100">
              <a:schemeClr val="accent2">
                <a:lumMod val="75000"/>
                <a:alpha val="52000"/>
              </a:schemeClr>
            </a:glow>
          </a:effectLst>
        </p:spPr>
        <p:txBody>
          <a:bodyPr wrap="none" rtlCol="0">
            <a:spAutoFit/>
          </a:bodyPr>
          <a:lstStyle/>
          <a:p>
            <a:r>
              <a:rPr lang="en-US" dirty="0" smtClean="0">
                <a:solidFill>
                  <a:schemeClr val="accent2">
                    <a:lumMod val="60000"/>
                    <a:lumOff val="40000"/>
                  </a:schemeClr>
                </a:solidFill>
                <a:latin typeface="Calibri"/>
                <a:cs typeface="Calibri"/>
              </a:rPr>
              <a:t>Smartphone (320px)</a:t>
            </a:r>
            <a:endParaRPr lang="en-US" dirty="0">
              <a:solidFill>
                <a:schemeClr val="accent2">
                  <a:lumMod val="60000"/>
                  <a:lumOff val="40000"/>
                </a:schemeClr>
              </a:solidFill>
              <a:latin typeface="Calibri"/>
              <a:cs typeface="Calibri"/>
            </a:endParaRPr>
          </a:p>
        </p:txBody>
      </p:sp>
      <p:sp>
        <p:nvSpPr>
          <p:cNvPr id="6" name="TextBox 5"/>
          <p:cNvSpPr txBox="1"/>
          <p:nvPr/>
        </p:nvSpPr>
        <p:spPr>
          <a:xfrm>
            <a:off x="3429000" y="457200"/>
            <a:ext cx="1538552" cy="369332"/>
          </a:xfrm>
          <a:prstGeom prst="rect">
            <a:avLst/>
          </a:prstGeom>
          <a:solidFill>
            <a:schemeClr val="accent2">
              <a:lumMod val="20000"/>
              <a:lumOff val="80000"/>
            </a:schemeClr>
          </a:solidFill>
          <a:effectLst>
            <a:glow rad="38100">
              <a:schemeClr val="accent2">
                <a:lumMod val="75000"/>
                <a:alpha val="52000"/>
              </a:schemeClr>
            </a:glow>
          </a:effectLst>
        </p:spPr>
        <p:txBody>
          <a:bodyPr wrap="none" rtlCol="0">
            <a:spAutoFit/>
          </a:bodyPr>
          <a:lstStyle/>
          <a:p>
            <a:r>
              <a:rPr lang="en-US" dirty="0">
                <a:solidFill>
                  <a:schemeClr val="accent2">
                    <a:lumMod val="60000"/>
                    <a:lumOff val="40000"/>
                  </a:schemeClr>
                </a:solidFill>
                <a:latin typeface="Calibri"/>
                <a:cs typeface="Calibri"/>
              </a:rPr>
              <a:t>Tablet (768px)</a:t>
            </a:r>
          </a:p>
        </p:txBody>
      </p:sp>
    </p:spTree>
    <p:extLst>
      <p:ext uri="{BB962C8B-B14F-4D97-AF65-F5344CB8AC3E}">
        <p14:creationId xmlns:p14="http://schemas.microsoft.com/office/powerpoint/2010/main" val="326339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381000"/>
            <a:ext cx="1981200" cy="838200"/>
          </a:xfrm>
        </p:spPr>
        <p:txBody>
          <a:bodyPr>
            <a:normAutofit/>
          </a:bodyPr>
          <a:lstStyle/>
          <a:p>
            <a:pPr algn="r"/>
            <a:r>
              <a:rPr lang="en-US" dirty="0" err="1" smtClean="0"/>
              <a:t>Palantir</a:t>
            </a:r>
            <a:endParaRPr lang="en-US" dirty="0"/>
          </a:p>
        </p:txBody>
      </p:sp>
      <p:pic>
        <p:nvPicPr>
          <p:cNvPr id="3" name="Picture 2" descr="Screen Shot 2015-09-16 at 5.12.24 P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1676400"/>
            <a:ext cx="9160805" cy="4038600"/>
          </a:xfrm>
          <a:prstGeom prst="rect">
            <a:avLst/>
          </a:prstGeom>
        </p:spPr>
      </p:pic>
      <p:sp>
        <p:nvSpPr>
          <p:cNvPr id="5" name="TextBox 4"/>
          <p:cNvSpPr txBox="1"/>
          <p:nvPr/>
        </p:nvSpPr>
        <p:spPr>
          <a:xfrm>
            <a:off x="762000" y="5943600"/>
            <a:ext cx="1929096" cy="369332"/>
          </a:xfrm>
          <a:prstGeom prst="rect">
            <a:avLst/>
          </a:prstGeom>
          <a:solidFill>
            <a:schemeClr val="accent2">
              <a:lumMod val="20000"/>
              <a:lumOff val="80000"/>
            </a:schemeClr>
          </a:solidFill>
          <a:effectLst>
            <a:glow rad="38100">
              <a:schemeClr val="accent2">
                <a:lumMod val="75000"/>
                <a:alpha val="52000"/>
              </a:schemeClr>
            </a:glow>
          </a:effectLst>
        </p:spPr>
        <p:txBody>
          <a:bodyPr wrap="none" rtlCol="0">
            <a:spAutoFit/>
          </a:bodyPr>
          <a:lstStyle/>
          <a:p>
            <a:r>
              <a:rPr lang="en-US" dirty="0">
                <a:solidFill>
                  <a:schemeClr val="accent2">
                    <a:lumMod val="60000"/>
                    <a:lumOff val="40000"/>
                  </a:schemeClr>
                </a:solidFill>
                <a:latin typeface="Calibri"/>
                <a:cs typeface="Calibri"/>
              </a:rPr>
              <a:t>Netbook (1024 </a:t>
            </a:r>
            <a:r>
              <a:rPr lang="en-US" dirty="0" err="1">
                <a:solidFill>
                  <a:schemeClr val="accent2">
                    <a:lumMod val="60000"/>
                    <a:lumOff val="40000"/>
                  </a:schemeClr>
                </a:solidFill>
                <a:latin typeface="Calibri"/>
                <a:cs typeface="Calibri"/>
              </a:rPr>
              <a:t>px</a:t>
            </a:r>
            <a:r>
              <a:rPr lang="en-US" dirty="0">
                <a:solidFill>
                  <a:schemeClr val="accent2">
                    <a:lumMod val="60000"/>
                    <a:lumOff val="40000"/>
                  </a:schemeClr>
                </a:solidFill>
                <a:latin typeface="Calibri"/>
                <a:cs typeface="Calibri"/>
              </a:rPr>
              <a:t>)</a:t>
            </a:r>
          </a:p>
        </p:txBody>
      </p:sp>
      <p:sp>
        <p:nvSpPr>
          <p:cNvPr id="6" name="TextBox 5"/>
          <p:cNvSpPr txBox="1"/>
          <p:nvPr/>
        </p:nvSpPr>
        <p:spPr>
          <a:xfrm>
            <a:off x="5715000" y="5943600"/>
            <a:ext cx="1890662" cy="369332"/>
          </a:xfrm>
          <a:prstGeom prst="rect">
            <a:avLst/>
          </a:prstGeom>
          <a:solidFill>
            <a:schemeClr val="accent2">
              <a:lumMod val="20000"/>
              <a:lumOff val="80000"/>
            </a:schemeClr>
          </a:solidFill>
          <a:effectLst>
            <a:glow rad="38100">
              <a:schemeClr val="accent2">
                <a:lumMod val="75000"/>
                <a:alpha val="52000"/>
              </a:schemeClr>
            </a:glow>
          </a:effectLst>
        </p:spPr>
        <p:txBody>
          <a:bodyPr wrap="none" rtlCol="0">
            <a:spAutoFit/>
          </a:bodyPr>
          <a:lstStyle/>
          <a:p>
            <a:r>
              <a:rPr lang="en-US" dirty="0">
                <a:solidFill>
                  <a:schemeClr val="accent2">
                    <a:lumMod val="60000"/>
                    <a:lumOff val="40000"/>
                  </a:schemeClr>
                </a:solidFill>
                <a:latin typeface="Calibri"/>
                <a:cs typeface="Calibri"/>
              </a:rPr>
              <a:t>Desktop (1600 </a:t>
            </a:r>
            <a:r>
              <a:rPr lang="en-US" dirty="0" err="1">
                <a:solidFill>
                  <a:schemeClr val="accent2">
                    <a:lumMod val="60000"/>
                    <a:lumOff val="40000"/>
                  </a:schemeClr>
                </a:solidFill>
                <a:latin typeface="Calibri"/>
                <a:cs typeface="Calibri"/>
              </a:rPr>
              <a:t>px</a:t>
            </a:r>
            <a:r>
              <a:rPr lang="en-US" dirty="0">
                <a:solidFill>
                  <a:schemeClr val="accent2">
                    <a:lumMod val="60000"/>
                    <a:lumOff val="40000"/>
                  </a:schemeClr>
                </a:solidFill>
                <a:latin typeface="Calibri"/>
                <a:cs typeface="Calibri"/>
              </a:rPr>
              <a:t>)</a:t>
            </a:r>
          </a:p>
        </p:txBody>
      </p:sp>
    </p:spTree>
    <p:extLst>
      <p:ext uri="{BB962C8B-B14F-4D97-AF65-F5344CB8AC3E}">
        <p14:creationId xmlns:p14="http://schemas.microsoft.com/office/powerpoint/2010/main" val="230569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1066800"/>
          </a:xfrm>
        </p:spPr>
        <p:txBody>
          <a:bodyPr/>
          <a:lstStyle/>
          <a:p>
            <a:r>
              <a:rPr lang="en-US" dirty="0" smtClean="0"/>
              <a:t>Which method is best?</a:t>
            </a:r>
            <a:endParaRPr lang="en-US" dirty="0"/>
          </a:p>
        </p:txBody>
      </p:sp>
      <p:sp>
        <p:nvSpPr>
          <p:cNvPr id="3" name="Content Placeholder 2"/>
          <p:cNvSpPr>
            <a:spLocks noGrp="1"/>
          </p:cNvSpPr>
          <p:nvPr>
            <p:ph idx="1"/>
          </p:nvPr>
        </p:nvSpPr>
        <p:spPr>
          <a:xfrm>
            <a:off x="457200" y="1371600"/>
            <a:ext cx="8229600" cy="5202936"/>
          </a:xfrm>
        </p:spPr>
        <p:txBody>
          <a:bodyPr/>
          <a:lstStyle/>
          <a:p>
            <a:r>
              <a:rPr lang="en-US" dirty="0" smtClean="0"/>
              <a:t>Inherently neither.</a:t>
            </a:r>
          </a:p>
          <a:p>
            <a:pPr lvl="1"/>
            <a:r>
              <a:rPr lang="en-US" dirty="0" smtClean="0"/>
              <a:t>Could use responsive, adaptive, or a blend</a:t>
            </a:r>
          </a:p>
          <a:p>
            <a:pPr lvl="1"/>
            <a:endParaRPr lang="en-US" dirty="0"/>
          </a:p>
          <a:p>
            <a:r>
              <a:rPr lang="en-US" dirty="0" smtClean="0"/>
              <a:t>Adaptive is specific</a:t>
            </a:r>
          </a:p>
          <a:p>
            <a:pPr lvl="1"/>
            <a:r>
              <a:rPr lang="en-US" dirty="0" smtClean="0"/>
              <a:t>Newer screen sizes may not work</a:t>
            </a:r>
          </a:p>
          <a:p>
            <a:pPr lvl="1"/>
            <a:r>
              <a:rPr lang="en-US" dirty="0" smtClean="0"/>
              <a:t>Able to drastically change layout</a:t>
            </a:r>
          </a:p>
          <a:p>
            <a:pPr lvl="1"/>
            <a:endParaRPr lang="en-US" dirty="0"/>
          </a:p>
          <a:p>
            <a:r>
              <a:rPr lang="en-US" dirty="0" smtClean="0"/>
              <a:t>Responsive is faster and flexible</a:t>
            </a:r>
          </a:p>
          <a:p>
            <a:pPr lvl="1"/>
            <a:r>
              <a:rPr lang="en-US" dirty="0" smtClean="0"/>
              <a:t>Loads faster – no </a:t>
            </a:r>
            <a:r>
              <a:rPr lang="en-US" dirty="0"/>
              <a:t>d</a:t>
            </a:r>
            <a:r>
              <a:rPr lang="en-US" dirty="0" smtClean="0"/>
              <a:t>etection </a:t>
            </a:r>
            <a:r>
              <a:rPr lang="en-US" dirty="0"/>
              <a:t>n</a:t>
            </a:r>
            <a:r>
              <a:rPr lang="en-US" dirty="0" smtClean="0"/>
              <a:t>eeded</a:t>
            </a:r>
          </a:p>
          <a:p>
            <a:pPr lvl="1"/>
            <a:r>
              <a:rPr lang="en-US" dirty="0" smtClean="0"/>
              <a:t>May not work on older browsers</a:t>
            </a:r>
          </a:p>
          <a:p>
            <a:endParaRPr lang="en-US" dirty="0"/>
          </a:p>
          <a:p>
            <a:endParaRPr lang="en-US" dirty="0" smtClean="0"/>
          </a:p>
        </p:txBody>
      </p:sp>
    </p:spTree>
    <p:extLst>
      <p:ext uri="{BB962C8B-B14F-4D97-AF65-F5344CB8AC3E}">
        <p14:creationId xmlns:p14="http://schemas.microsoft.com/office/powerpoint/2010/main" val="1871035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61" y="228600"/>
            <a:ext cx="8229600" cy="1066800"/>
          </a:xfrm>
        </p:spPr>
        <p:txBody>
          <a:bodyPr/>
          <a:lstStyle/>
          <a:p>
            <a:r>
              <a:rPr lang="en-US" dirty="0" smtClean="0"/>
              <a:t>How do we do this?</a:t>
            </a:r>
            <a:endParaRPr lang="en-US" dirty="0"/>
          </a:p>
        </p:txBody>
      </p:sp>
      <p:sp>
        <p:nvSpPr>
          <p:cNvPr id="3" name="Content Placeholder 2"/>
          <p:cNvSpPr>
            <a:spLocks noGrp="1"/>
          </p:cNvSpPr>
          <p:nvPr>
            <p:ph idx="1"/>
          </p:nvPr>
        </p:nvSpPr>
        <p:spPr>
          <a:xfrm>
            <a:off x="457200" y="1524000"/>
            <a:ext cx="8229600" cy="5050536"/>
          </a:xfrm>
        </p:spPr>
        <p:txBody>
          <a:bodyPr/>
          <a:lstStyle/>
          <a:p>
            <a:r>
              <a:rPr lang="en-US" dirty="0" smtClean="0"/>
              <a:t>Flexible Sizing</a:t>
            </a:r>
          </a:p>
          <a:p>
            <a:pPr lvl="1"/>
            <a:r>
              <a:rPr lang="en-US" dirty="0" smtClean="0"/>
              <a:t>Elements on </a:t>
            </a:r>
            <a:r>
              <a:rPr lang="en-US" dirty="0" smtClean="0"/>
              <a:t>the page resize to fit </a:t>
            </a:r>
          </a:p>
          <a:p>
            <a:pPr lvl="1"/>
            <a:endParaRPr lang="en-US" dirty="0" smtClean="0"/>
          </a:p>
          <a:p>
            <a:r>
              <a:rPr lang="en-US" dirty="0" smtClean="0"/>
              <a:t>Flexible Grids</a:t>
            </a:r>
          </a:p>
          <a:p>
            <a:pPr lvl="1"/>
            <a:r>
              <a:rPr lang="en-US" dirty="0" smtClean="0"/>
              <a:t>Elements </a:t>
            </a:r>
            <a:r>
              <a:rPr lang="en-US" dirty="0" smtClean="0"/>
              <a:t>on the page shift positions to fit</a:t>
            </a:r>
          </a:p>
          <a:p>
            <a:pPr lvl="1"/>
            <a:endParaRPr lang="en-US" dirty="0" smtClean="0"/>
          </a:p>
          <a:p>
            <a:r>
              <a:rPr lang="en-US" dirty="0" smtClean="0"/>
              <a:t>Media Queries</a:t>
            </a:r>
          </a:p>
          <a:p>
            <a:pPr lvl="1"/>
            <a:r>
              <a:rPr lang="en-US" dirty="0" smtClean="0"/>
              <a:t>Elements </a:t>
            </a:r>
            <a:r>
              <a:rPr lang="en-US" dirty="0" smtClean="0"/>
              <a:t>on the page load different based on device</a:t>
            </a:r>
          </a:p>
        </p:txBody>
      </p:sp>
    </p:spTree>
    <p:extLst>
      <p:ext uri="{BB962C8B-B14F-4D97-AF65-F5344CB8AC3E}">
        <p14:creationId xmlns:p14="http://schemas.microsoft.com/office/powerpoint/2010/main" val="22685557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txDef>
      <a:spPr>
        <a:noFill/>
      </a:spPr>
      <a:bodyPr wrap="non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306</TotalTime>
  <Words>1200</Words>
  <Application>Microsoft Office PowerPoint</Application>
  <PresentationFormat>On-screen Show (4:3)</PresentationFormat>
  <Paragraphs>199</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Georgia</vt:lpstr>
      <vt:lpstr>Trebuchet MS</vt:lpstr>
      <vt:lpstr>Wingdings 2</vt:lpstr>
      <vt:lpstr>Urban</vt:lpstr>
      <vt:lpstr>Web Design: Responsive Layouts</vt:lpstr>
      <vt:lpstr>Responsive Layout</vt:lpstr>
      <vt:lpstr>Adaptive Layout</vt:lpstr>
      <vt:lpstr>How we got here…</vt:lpstr>
      <vt:lpstr>Where and when is this useful?</vt:lpstr>
      <vt:lpstr>Palantir</vt:lpstr>
      <vt:lpstr>Palantir</vt:lpstr>
      <vt:lpstr>Which method is best?</vt:lpstr>
      <vt:lpstr>How do we do this?</vt:lpstr>
      <vt:lpstr>Flexible Sizing</vt:lpstr>
      <vt:lpstr>Flexible Sizing</vt:lpstr>
      <vt:lpstr>Flexible Grids</vt:lpstr>
      <vt:lpstr>Media Queries</vt:lpstr>
      <vt:lpstr>Try it yourself!</vt:lpstr>
      <vt:lpstr>Try it yourself!</vt:lpstr>
      <vt:lpstr>Try it yourself!</vt:lpstr>
      <vt:lpstr>Try it yourself!</vt:lpstr>
      <vt:lpstr>Works Cited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Dai-Dai</dc:creator>
  <cp:lastModifiedBy>Sarah</cp:lastModifiedBy>
  <cp:revision>107</cp:revision>
  <dcterms:created xsi:type="dcterms:W3CDTF">2015-09-14T17:18:22Z</dcterms:created>
  <dcterms:modified xsi:type="dcterms:W3CDTF">2015-09-23T13:06:46Z</dcterms:modified>
</cp:coreProperties>
</file>