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nva Sans" panose="020B0604020202020204" charset="0"/>
      <p:regular r:id="rId12"/>
    </p:embeddedFont>
    <p:embeddedFont>
      <p:font typeface="Trebuchet MS" panose="020B0603020202020204" pitchFamily="34" charset="0"/>
      <p:regular r:id="rId13"/>
      <p:bold r:id="rId14"/>
      <p:italic r:id="rId15"/>
      <p:boldItalic r:id="rId16"/>
    </p:embeddedFont>
    <p:embeddedFont>
      <p:font typeface="Trebuchet MS Bold" panose="020B0703020202020204" pitchFamily="34" charset="0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3" d="100"/>
          <a:sy n="63" d="100"/>
        </p:scale>
        <p:origin x="6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rive.google.com/drive/folders/1QcCPNw4_1CZmW4p2xta0Y-BRPfxq1hP5" TargetMode="Externa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sv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7144" y="1752501"/>
            <a:ext cx="2614612" cy="2000250"/>
          </a:xfrm>
          <a:custGeom>
            <a:avLst/>
            <a:gdLst/>
            <a:ahLst/>
            <a:cxnLst/>
            <a:rect l="l" t="t" r="r" b="b"/>
            <a:pathLst>
              <a:path w="2614612" h="2000250">
                <a:moveTo>
                  <a:pt x="0" y="0"/>
                </a:moveTo>
                <a:lnTo>
                  <a:pt x="2614612" y="0"/>
                </a:lnTo>
                <a:lnTo>
                  <a:pt x="2614612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1607755" y="2752626"/>
            <a:ext cx="2500312" cy="2157412"/>
            <a:chOff x="0" y="0"/>
            <a:chExt cx="3333750" cy="287655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333750" cy="2876550"/>
            </a:xfrm>
            <a:custGeom>
              <a:avLst/>
              <a:gdLst/>
              <a:ahLst/>
              <a:cxnLst/>
              <a:rect l="l" t="t" r="r" b="b"/>
              <a:pathLst>
                <a:path w="3333750" h="28765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5700712" y="7843838"/>
            <a:ext cx="1085850" cy="928688"/>
            <a:chOff x="0" y="0"/>
            <a:chExt cx="1447800" cy="123825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447800" cy="1238250"/>
            </a:xfrm>
            <a:custGeom>
              <a:avLst/>
              <a:gdLst/>
              <a:ahLst/>
              <a:cxnLst/>
              <a:rect l="l" t="t" r="r" b="b"/>
              <a:pathLst>
                <a:path w="1447800" h="123825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2909888" y="790021"/>
            <a:ext cx="12458700" cy="853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5600" spc="26">
                <a:solidFill>
                  <a:srgbClr val="000000"/>
                </a:solidFill>
                <a:latin typeface="Trebuchet MS Bold"/>
              </a:rPr>
              <a:t>CAPSTONE PROJECT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555742" y="1929768"/>
            <a:ext cx="9848575" cy="2366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2"/>
              </a:lnSpc>
            </a:pPr>
            <a:r>
              <a:rPr lang="en-US" sz="5243" spc="-10">
                <a:solidFill>
                  <a:srgbClr val="2D936B"/>
                </a:solidFill>
                <a:latin typeface="Trebuchet MS Bold"/>
              </a:rPr>
              <a:t>Final Project - online food orders feedback  prediction using rnn</a:t>
            </a:r>
          </a:p>
        </p:txBody>
      </p:sp>
      <p:sp>
        <p:nvSpPr>
          <p:cNvPr id="29" name="Freeform 29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r="-66666"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139238" y="4820034"/>
            <a:ext cx="9525" cy="580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33" name="TextBox 33"/>
          <p:cNvSpPr txBox="1"/>
          <p:nvPr/>
        </p:nvSpPr>
        <p:spPr>
          <a:xfrm>
            <a:off x="4673346" y="5991227"/>
            <a:ext cx="9787622" cy="36826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"/>
              </a:rPr>
              <a:t>Ramesh Patel D</a:t>
            </a:r>
          </a:p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"/>
              </a:rPr>
              <a:t>711721244040</a:t>
            </a:r>
          </a:p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"/>
              </a:rPr>
              <a:t>III </a:t>
            </a:r>
            <a:r>
              <a:rPr lang="en-US" sz="5199" dirty="0" err="1">
                <a:solidFill>
                  <a:srgbClr val="000000"/>
                </a:solidFill>
                <a:latin typeface="Canva Sans"/>
              </a:rPr>
              <a:t>Btech</a:t>
            </a:r>
            <a:r>
              <a:rPr lang="en-US" sz="5199" dirty="0">
                <a:solidFill>
                  <a:srgbClr val="000000"/>
                </a:solidFill>
                <a:latin typeface="Canva Sans"/>
              </a:rPr>
              <a:t> CSBS</a:t>
            </a:r>
          </a:p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"/>
              </a:rPr>
              <a:t>KGISL </a:t>
            </a:r>
            <a:r>
              <a:rPr lang="en-US" sz="5199" dirty="0" err="1">
                <a:solidFill>
                  <a:srgbClr val="000000"/>
                </a:solidFill>
                <a:latin typeface="Canva Sans"/>
              </a:rPr>
              <a:t>Istitute</a:t>
            </a:r>
            <a:r>
              <a:rPr lang="en-US" sz="5199" dirty="0">
                <a:solidFill>
                  <a:srgbClr val="000000"/>
                </a:solidFill>
                <a:latin typeface="Canva Sans"/>
              </a:rPr>
              <a:t> Of Technology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445384" y="5186462"/>
            <a:ext cx="4069292" cy="828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56"/>
              </a:lnSpc>
              <a:spcBef>
                <a:spcPct val="0"/>
              </a:spcBef>
            </a:pPr>
            <a:r>
              <a:rPr lang="en-US" sz="5380" spc="48">
                <a:solidFill>
                  <a:srgbClr val="2D936B"/>
                </a:solidFill>
                <a:latin typeface="Trebuchet MS"/>
              </a:rPr>
              <a:t>Presented By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3401675" y="896301"/>
            <a:ext cx="471488" cy="485775"/>
            <a:chOff x="0" y="0"/>
            <a:chExt cx="628650" cy="6477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9" name="Freeform 29"/>
          <p:cNvSpPr/>
          <p:nvPr/>
        </p:nvSpPr>
        <p:spPr>
          <a:xfrm>
            <a:off x="2500312" y="9701212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r="-66666"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8777150" y="2027896"/>
            <a:ext cx="7123981" cy="5370147"/>
          </a:xfrm>
          <a:custGeom>
            <a:avLst/>
            <a:gdLst/>
            <a:ahLst/>
            <a:cxnLst/>
            <a:rect l="l" t="t" r="r" b="b"/>
            <a:pathLst>
              <a:path w="7123981" h="5370147">
                <a:moveTo>
                  <a:pt x="0" y="0"/>
                </a:moveTo>
                <a:lnTo>
                  <a:pt x="7123980" y="0"/>
                </a:lnTo>
                <a:lnTo>
                  <a:pt x="7123980" y="5370147"/>
                </a:lnTo>
                <a:lnTo>
                  <a:pt x="0" y="53701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024888" y="2059353"/>
            <a:ext cx="7217104" cy="5370147"/>
          </a:xfrm>
          <a:custGeom>
            <a:avLst/>
            <a:gdLst/>
            <a:ahLst/>
            <a:cxnLst/>
            <a:rect l="l" t="t" r="r" b="b"/>
            <a:pathLst>
              <a:path w="7217104" h="5370147">
                <a:moveTo>
                  <a:pt x="0" y="0"/>
                </a:moveTo>
                <a:lnTo>
                  <a:pt x="7217105" y="0"/>
                </a:lnTo>
                <a:lnTo>
                  <a:pt x="7217105" y="5370147"/>
                </a:lnTo>
                <a:lnTo>
                  <a:pt x="0" y="53701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1132998" y="572451"/>
            <a:ext cx="5330351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RESULTS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24888" y="9174797"/>
            <a:ext cx="1845945" cy="466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u="sng" spc="37" dirty="0">
                <a:solidFill>
                  <a:srgbClr val="006FC0"/>
                </a:solidFill>
                <a:latin typeface="Trebuchet MS"/>
                <a:hlinkClick r:id="rId5" tooltip="https://drive.google.com/drive/folders/1QcCPNw4_1CZmW4p2xta0Y-BRPfxq1hP5"/>
              </a:rPr>
              <a:t>Demo Link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558838" y="785812"/>
            <a:ext cx="471488" cy="485775"/>
            <a:chOff x="0" y="0"/>
            <a:chExt cx="628650" cy="6477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700088" y="518795"/>
            <a:ext cx="5864542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</a:rPr>
              <a:t>PROJECT TITLE</a:t>
            </a:r>
          </a:p>
        </p:txBody>
      </p:sp>
      <p:sp>
        <p:nvSpPr>
          <p:cNvPr id="14" name="Freeform 14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r="-66666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700088" y="9615488"/>
            <a:ext cx="5557838" cy="442912"/>
          </a:xfrm>
          <a:custGeom>
            <a:avLst/>
            <a:gdLst/>
            <a:ahLst/>
            <a:cxn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24" b="-124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85981" y="2705992"/>
            <a:ext cx="13344525" cy="4865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59"/>
              </a:lnSpc>
            </a:pPr>
            <a:r>
              <a:rPr lang="en-US" sz="7966" spc="9">
                <a:solidFill>
                  <a:srgbClr val="000000"/>
                </a:solidFill>
                <a:latin typeface="Trebuchet MS Bold"/>
              </a:rPr>
              <a:t>Feedback Forecasting: </a:t>
            </a:r>
            <a:r>
              <a:rPr lang="en-US" sz="7966" spc="9">
                <a:solidFill>
                  <a:srgbClr val="000000"/>
                </a:solidFill>
                <a:latin typeface="Trebuchet MS"/>
              </a:rPr>
              <a:t>Enhancing Online Food Ordering Experiences with Recurrent Neural Networks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044238" y="671512"/>
            <a:ext cx="542925" cy="542925"/>
            <a:chOff x="0" y="0"/>
            <a:chExt cx="723900" cy="7239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16516350" y="8415338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030575" y="9201150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00088" y="9615488"/>
            <a:ext cx="5557838" cy="442912"/>
          </a:xfrm>
          <a:custGeom>
            <a:avLst/>
            <a:gdLst/>
            <a:ahLst/>
            <a:cxn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24" b="-124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1438" y="5729285"/>
            <a:ext cx="2600325" cy="4514847"/>
          </a:xfrm>
          <a:custGeom>
            <a:avLst/>
            <a:gdLst/>
            <a:ahLst/>
            <a:cxnLst/>
            <a:rect l="l" t="t" r="r" b="b"/>
            <a:pathLst>
              <a:path w="2600325" h="4514847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r="-3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109662" y="662367"/>
            <a:ext cx="3535680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AGENDA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296562" y="661987"/>
            <a:ext cx="8594739" cy="9248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15"/>
              </a:lnSpc>
            </a:pPr>
            <a:endParaRPr/>
          </a:p>
          <a:p>
            <a:pPr>
              <a:lnSpc>
                <a:spcPts val="7315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1. Problem Statement</a:t>
            </a:r>
          </a:p>
          <a:p>
            <a:pPr>
              <a:lnSpc>
                <a:spcPts val="7315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2. Project Overview</a:t>
            </a:r>
          </a:p>
          <a:p>
            <a:pPr>
              <a:lnSpc>
                <a:spcPts val="7315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3. End Users</a:t>
            </a:r>
          </a:p>
          <a:p>
            <a:pPr>
              <a:lnSpc>
                <a:spcPts val="7315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4. Solution and Value  Proposition</a:t>
            </a:r>
          </a:p>
          <a:p>
            <a:pPr>
              <a:lnSpc>
                <a:spcPts val="7315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5. The Wow Factor in Your Solution</a:t>
            </a:r>
          </a:p>
          <a:p>
            <a:pPr>
              <a:lnSpc>
                <a:spcPts val="7315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6. Modelling</a:t>
            </a:r>
          </a:p>
          <a:p>
            <a:pPr>
              <a:lnSpc>
                <a:spcPts val="7315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7. 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6" name="Freeform 26"/>
          <p:cNvSpPr/>
          <p:nvPr/>
        </p:nvSpPr>
        <p:spPr>
          <a:xfrm>
            <a:off x="11987212" y="4400550"/>
            <a:ext cx="4143375" cy="4886325"/>
          </a:xfrm>
          <a:custGeom>
            <a:avLst/>
            <a:gdLst/>
            <a:ahLst/>
            <a:cxnLst/>
            <a:rect l="l" t="t" r="r" b="b"/>
            <a:pathLst>
              <a:path w="4143375" h="488632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r="-21"/>
            </a:stretch>
          </a:blipFill>
        </p:spPr>
      </p:sp>
      <p:grpSp>
        <p:nvGrpSpPr>
          <p:cNvPr id="27" name="Group 27"/>
          <p:cNvGrpSpPr/>
          <p:nvPr/>
        </p:nvGrpSpPr>
        <p:grpSpPr>
          <a:xfrm>
            <a:off x="13535408" y="785812"/>
            <a:ext cx="471488" cy="485775"/>
            <a:chOff x="0" y="0"/>
            <a:chExt cx="628650" cy="6477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1251108" y="869567"/>
            <a:ext cx="8455343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>
                <a:solidFill>
                  <a:srgbClr val="000000"/>
                </a:solidFill>
                <a:latin typeface="Trebuchet MS Bold"/>
              </a:rPr>
              <a:t>PROBLEM	STATEMENT</a:t>
            </a:r>
          </a:p>
        </p:txBody>
      </p:sp>
      <p:sp>
        <p:nvSpPr>
          <p:cNvPr id="30" name="Freeform 30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340024" y="2687092"/>
            <a:ext cx="11213926" cy="6008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4362" lvl="1" indent="-427181">
              <a:lnSpc>
                <a:spcPts val="4748"/>
              </a:lnSpc>
              <a:buFont typeface="Arial"/>
              <a:buChar char="•"/>
            </a:pPr>
            <a:r>
              <a:rPr lang="en-US" sz="3957" spc="11">
                <a:solidFill>
                  <a:srgbClr val="000000"/>
                </a:solidFill>
                <a:latin typeface="Trebuchet MS"/>
              </a:rPr>
              <a:t>Existing methods for predicting online food feedback lack precision and reliability, presenting significant challenges for businesses in the food industry that rely on accurate feedback analysis.</a:t>
            </a:r>
          </a:p>
          <a:p>
            <a:pPr>
              <a:lnSpc>
                <a:spcPts val="4748"/>
              </a:lnSpc>
            </a:pPr>
            <a:endParaRPr lang="en-US" sz="3957" spc="11">
              <a:solidFill>
                <a:srgbClr val="000000"/>
              </a:solidFill>
              <a:latin typeface="Trebuchet MS"/>
            </a:endParaRPr>
          </a:p>
          <a:p>
            <a:pPr marL="854362" lvl="1" indent="-427181" algn="l">
              <a:lnSpc>
                <a:spcPts val="4748"/>
              </a:lnSpc>
              <a:buFont typeface="Arial"/>
              <a:buChar char="•"/>
            </a:pPr>
            <a:r>
              <a:rPr lang="en-US" sz="3957" spc="13">
                <a:solidFill>
                  <a:srgbClr val="000000"/>
                </a:solidFill>
                <a:latin typeface="Trebuchet MS"/>
              </a:rPr>
              <a:t> Inaccurate predictions can lead to decreased customer satisfaction, hampered business growth, and inefficient resource allocation.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6" name="Freeform 26"/>
          <p:cNvSpPr/>
          <p:nvPr/>
        </p:nvSpPr>
        <p:spPr>
          <a:xfrm>
            <a:off x="12987338" y="3971925"/>
            <a:ext cx="5300662" cy="5715000"/>
          </a:xfrm>
          <a:custGeom>
            <a:avLst/>
            <a:gdLst/>
            <a:ahLst/>
            <a:cxnLst/>
            <a:rect l="l" t="t" r="r" b="b"/>
            <a:pathLst>
              <a:path w="5300662" h="5715000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27" name="Group 27"/>
          <p:cNvGrpSpPr/>
          <p:nvPr/>
        </p:nvGrpSpPr>
        <p:grpSpPr>
          <a:xfrm>
            <a:off x="13535408" y="1018063"/>
            <a:ext cx="471488" cy="485775"/>
            <a:chOff x="0" y="0"/>
            <a:chExt cx="628650" cy="6477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335756" y="522779"/>
            <a:ext cx="7895272" cy="981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</a:rPr>
              <a:t>PROJECT	OVERVIEW</a:t>
            </a:r>
          </a:p>
        </p:txBody>
      </p:sp>
      <p:sp>
        <p:nvSpPr>
          <p:cNvPr id="30" name="Freeform 30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14412" y="1776273"/>
            <a:ext cx="13389905" cy="7282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6628" lvl="1" indent="-373314">
              <a:lnSpc>
                <a:spcPts val="4149"/>
              </a:lnSpc>
              <a:buFont typeface="Arial"/>
              <a:buChar char="•"/>
            </a:pPr>
            <a:r>
              <a:rPr lang="en-US" sz="3458" spc="3">
                <a:solidFill>
                  <a:srgbClr val="000000"/>
                </a:solidFill>
                <a:latin typeface="Trebuchet MS"/>
              </a:rPr>
              <a:t>Our project aims to construct an innovative time series prediction model specialized in forecasting feedback trends from online food orders.</a:t>
            </a:r>
          </a:p>
          <a:p>
            <a:pPr>
              <a:lnSpc>
                <a:spcPts val="4149"/>
              </a:lnSpc>
            </a:pPr>
            <a:endParaRPr lang="en-US" sz="3458" spc="3">
              <a:solidFill>
                <a:srgbClr val="000000"/>
              </a:solidFill>
              <a:latin typeface="Trebuchet MS"/>
            </a:endParaRPr>
          </a:p>
          <a:p>
            <a:pPr marL="746628" lvl="1" indent="-373314">
              <a:lnSpc>
                <a:spcPts val="4149"/>
              </a:lnSpc>
              <a:buFont typeface="Arial"/>
              <a:buChar char="•"/>
            </a:pPr>
            <a:r>
              <a:rPr lang="en-US" sz="3458" spc="3">
                <a:solidFill>
                  <a:srgbClr val="000000"/>
                </a:solidFill>
                <a:latin typeface="Trebuchet MS"/>
              </a:rPr>
              <a:t>Utilizing cutting-edge machine learning methodologies, our primary goal is to furnish precise and dependable feedback forecasts to empower decision-making across the online food industry.</a:t>
            </a:r>
          </a:p>
          <a:p>
            <a:pPr>
              <a:lnSpc>
                <a:spcPts val="4149"/>
              </a:lnSpc>
            </a:pPr>
            <a:endParaRPr lang="en-US" sz="3458" spc="3">
              <a:solidFill>
                <a:srgbClr val="000000"/>
              </a:solidFill>
              <a:latin typeface="Trebuchet MS"/>
            </a:endParaRPr>
          </a:p>
          <a:p>
            <a:pPr marL="746628" lvl="1" indent="-373314" algn="l">
              <a:lnSpc>
                <a:spcPts val="4149"/>
              </a:lnSpc>
              <a:buFont typeface="Arial"/>
              <a:buChar char="•"/>
            </a:pPr>
            <a:r>
              <a:rPr lang="en-US" sz="3458" spc="4">
                <a:solidFill>
                  <a:srgbClr val="000000"/>
                </a:solidFill>
                <a:latin typeface="Trebuchet MS"/>
              </a:rPr>
              <a:t>By conducting thorough data analysis, model refinement, and validation, our objective is to furnish stakeholders with a robust solution for enhancing customer satisfaction, operational efficiency, and strategic decision-making in response to evolving feedback dynamics.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3587508" y="1111312"/>
            <a:ext cx="471488" cy="485775"/>
            <a:chOff x="0" y="0"/>
            <a:chExt cx="628650" cy="6477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596741" y="583946"/>
            <a:ext cx="7521893" cy="770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15">
                <a:solidFill>
                  <a:srgbClr val="000000"/>
                </a:solidFill>
                <a:latin typeface="Trebuchet MS Bold"/>
              </a:rPr>
              <a:t>WHO ARE THE END USERS?</a:t>
            </a:r>
          </a:p>
        </p:txBody>
      </p:sp>
      <p:sp>
        <p:nvSpPr>
          <p:cNvPr id="29" name="Freeform 29"/>
          <p:cNvSpPr/>
          <p:nvPr/>
        </p:nvSpPr>
        <p:spPr>
          <a:xfrm>
            <a:off x="1085850" y="9258300"/>
            <a:ext cx="3271838" cy="728662"/>
          </a:xfrm>
          <a:custGeom>
            <a:avLst/>
            <a:gdLst/>
            <a:ahLst/>
            <a:cxnLst/>
            <a:rect l="l" t="t" r="r" b="b"/>
            <a:pathLst>
              <a:path w="3271838" h="728662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858962" y="1050887"/>
            <a:ext cx="13545355" cy="8173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46"/>
              </a:lnSpc>
            </a:pPr>
            <a:endParaRPr/>
          </a:p>
          <a:p>
            <a:pPr>
              <a:lnSpc>
                <a:spcPts val="5846"/>
              </a:lnSpc>
            </a:pPr>
            <a:r>
              <a:rPr lang="en-US" sz="4872" spc="-14">
                <a:solidFill>
                  <a:srgbClr val="000000"/>
                </a:solidFill>
                <a:latin typeface="Trebuchet MS"/>
              </a:rPr>
              <a:t>1.Online Food Platforms and Restaurants: These entities rely on accurate feedback predictions to enhance their services, optimize menus, and improve overall customer satisfaction.</a:t>
            </a:r>
          </a:p>
          <a:p>
            <a:pPr>
              <a:lnSpc>
                <a:spcPts val="5846"/>
              </a:lnSpc>
            </a:pPr>
            <a:endParaRPr lang="en-US" sz="4872" spc="-14">
              <a:solidFill>
                <a:srgbClr val="000000"/>
              </a:solidFill>
              <a:latin typeface="Trebuchet MS"/>
            </a:endParaRPr>
          </a:p>
          <a:p>
            <a:pPr algn="l">
              <a:lnSpc>
                <a:spcPts val="5846"/>
              </a:lnSpc>
            </a:pPr>
            <a:r>
              <a:rPr lang="en-US" sz="4872" spc="-15">
                <a:solidFill>
                  <a:srgbClr val="000000"/>
                </a:solidFill>
                <a:latin typeface="Trebuchet MS"/>
              </a:rPr>
              <a:t>2.Delivery Personnel and Customer Support Teams: Delivery personnel and customer support teams utilize feedback predictions to anticipate and address potential issues, ensuring seamless order deliveries and customer interactions.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-598092" y="2332327"/>
            <a:ext cx="4043361" cy="4872038"/>
          </a:xfrm>
          <a:custGeom>
            <a:avLst/>
            <a:gdLst/>
            <a:ahLst/>
            <a:cxnLst/>
            <a:rect l="l" t="t" r="r" b="b"/>
            <a:pathLst>
              <a:path w="4043361" h="4872038">
                <a:moveTo>
                  <a:pt x="0" y="0"/>
                </a:moveTo>
                <a:lnTo>
                  <a:pt x="4043361" y="0"/>
                </a:lnTo>
                <a:lnTo>
                  <a:pt x="4043361" y="4872038"/>
                </a:lnTo>
                <a:lnTo>
                  <a:pt x="0" y="487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r="-13"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3535408" y="584835"/>
            <a:ext cx="471488" cy="485775"/>
            <a:chOff x="0" y="0"/>
            <a:chExt cx="628650" cy="6477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335375" y="393383"/>
            <a:ext cx="14644688" cy="1647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37">
                <a:solidFill>
                  <a:srgbClr val="000000"/>
                </a:solidFill>
                <a:latin typeface="Trebuchet MS Bold"/>
              </a:rPr>
              <a:t>YOUR SOLUTION AND ITS VALUE PROPOSITION</a:t>
            </a:r>
          </a:p>
        </p:txBody>
      </p:sp>
      <p:sp>
        <p:nvSpPr>
          <p:cNvPr id="30" name="Freeform 30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565312" y="2209178"/>
            <a:ext cx="10207838" cy="696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0024" lvl="1" indent="-385012">
              <a:lnSpc>
                <a:spcPts val="4279"/>
              </a:lnSpc>
              <a:buFont typeface="Arial"/>
              <a:buChar char="•"/>
            </a:pPr>
            <a:r>
              <a:rPr lang="en-US" sz="3566" spc="21">
                <a:solidFill>
                  <a:srgbClr val="000000"/>
                </a:solidFill>
                <a:latin typeface="Trebuchet MS"/>
              </a:rPr>
              <a:t>Our solution employs advanced recurrent neural networks (RNNs) to predict online food order feedback accurately.</a:t>
            </a:r>
          </a:p>
          <a:p>
            <a:pPr>
              <a:lnSpc>
                <a:spcPts val="4279"/>
              </a:lnSpc>
            </a:pPr>
            <a:endParaRPr lang="en-US" sz="3566" spc="21">
              <a:solidFill>
                <a:srgbClr val="000000"/>
              </a:solidFill>
              <a:latin typeface="Trebuchet MS"/>
            </a:endParaRPr>
          </a:p>
          <a:p>
            <a:pPr marL="770024" lvl="1" indent="-385012">
              <a:lnSpc>
                <a:spcPts val="4279"/>
              </a:lnSpc>
              <a:buFont typeface="Arial"/>
              <a:buChar char="•"/>
            </a:pPr>
            <a:r>
              <a:rPr lang="en-US" sz="3566" spc="21">
                <a:solidFill>
                  <a:srgbClr val="000000"/>
                </a:solidFill>
                <a:latin typeface="Trebuchet MS"/>
              </a:rPr>
              <a:t>By analyzing various factors like order details and customer profiles, our model generates actionable insights to enhance service quality and tailor offerings.</a:t>
            </a:r>
          </a:p>
          <a:p>
            <a:pPr>
              <a:lnSpc>
                <a:spcPts val="4279"/>
              </a:lnSpc>
            </a:pPr>
            <a:endParaRPr lang="en-US" sz="3566" spc="21">
              <a:solidFill>
                <a:srgbClr val="000000"/>
              </a:solidFill>
              <a:latin typeface="Trebuchet MS"/>
            </a:endParaRPr>
          </a:p>
          <a:p>
            <a:pPr marL="770024" lvl="1" indent="-385012" algn="l">
              <a:lnSpc>
                <a:spcPts val="4279"/>
              </a:lnSpc>
              <a:buFont typeface="Arial"/>
              <a:buChar char="•"/>
            </a:pPr>
            <a:r>
              <a:rPr lang="en-US" sz="3566" spc="24">
                <a:solidFill>
                  <a:srgbClr val="000000"/>
                </a:solidFill>
                <a:latin typeface="Trebuchet MS"/>
              </a:rPr>
              <a:t>This approach empowers businesses to optimize customer experiences, refine strategies, and stay ahead in the competitive food industry.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3395622" y="869500"/>
            <a:ext cx="611273" cy="629797"/>
            <a:chOff x="0" y="0"/>
            <a:chExt cx="628650" cy="6477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9" name="Freeform 29"/>
          <p:cNvSpPr/>
          <p:nvPr/>
        </p:nvSpPr>
        <p:spPr>
          <a:xfrm>
            <a:off x="0" y="5143500"/>
            <a:ext cx="3700462" cy="5129212"/>
          </a:xfrm>
          <a:custGeom>
            <a:avLst/>
            <a:gdLst/>
            <a:ahLst/>
            <a:cxnLst/>
            <a:rect l="l" t="t" r="r" b="b"/>
            <a:pathLst>
              <a:path w="3700462" h="5129212">
                <a:moveTo>
                  <a:pt x="0" y="0"/>
                </a:moveTo>
                <a:lnTo>
                  <a:pt x="3700462" y="0"/>
                </a:lnTo>
                <a:lnTo>
                  <a:pt x="3700462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28" b="-1428"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335756" y="359595"/>
            <a:ext cx="11314748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30">
                <a:solidFill>
                  <a:srgbClr val="000000"/>
                </a:solidFill>
                <a:latin typeface="Trebuchet MS Bold"/>
              </a:rPr>
              <a:t>THE WOW IN YOUR SOLUTION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076829" y="1892250"/>
            <a:ext cx="12768008" cy="782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5831" lvl="1" indent="-397915">
              <a:lnSpc>
                <a:spcPts val="4423"/>
              </a:lnSpc>
              <a:buFont typeface="Arial"/>
              <a:buChar char="•"/>
            </a:pPr>
            <a:r>
              <a:rPr lang="en-US" sz="3686" spc="14">
                <a:solidFill>
                  <a:srgbClr val="000000"/>
                </a:solidFill>
                <a:latin typeface="Trebuchet MS"/>
              </a:rPr>
              <a:t>Our solution's stacked LSTM architecture ensures unprecedented precision in feedback prediction.</a:t>
            </a:r>
          </a:p>
          <a:p>
            <a:pPr>
              <a:lnSpc>
                <a:spcPts val="4423"/>
              </a:lnSpc>
            </a:pPr>
            <a:endParaRPr lang="en-US" sz="3686" spc="14">
              <a:solidFill>
                <a:srgbClr val="000000"/>
              </a:solidFill>
              <a:latin typeface="Trebuchet MS"/>
            </a:endParaRPr>
          </a:p>
          <a:p>
            <a:pPr marL="795831" lvl="1" indent="-397915">
              <a:lnSpc>
                <a:spcPts val="4423"/>
              </a:lnSpc>
              <a:buFont typeface="Arial"/>
              <a:buChar char="•"/>
            </a:pPr>
            <a:r>
              <a:rPr lang="en-US" sz="3686" spc="14">
                <a:solidFill>
                  <a:srgbClr val="000000"/>
                </a:solidFill>
                <a:latin typeface="Trebuchet MS"/>
              </a:rPr>
              <a:t>Real-time integration of environmental data enhances adaptability and accuracy, setting a new standard in predictive analytics.</a:t>
            </a:r>
          </a:p>
          <a:p>
            <a:pPr>
              <a:lnSpc>
                <a:spcPts val="4423"/>
              </a:lnSpc>
            </a:pPr>
            <a:endParaRPr lang="en-US" sz="3686" spc="14">
              <a:solidFill>
                <a:srgbClr val="000000"/>
              </a:solidFill>
              <a:latin typeface="Trebuchet MS"/>
            </a:endParaRPr>
          </a:p>
          <a:p>
            <a:pPr marL="795831" lvl="1" indent="-397915">
              <a:lnSpc>
                <a:spcPts val="4423"/>
              </a:lnSpc>
              <a:buFont typeface="Arial"/>
              <a:buChar char="•"/>
            </a:pPr>
            <a:r>
              <a:rPr lang="en-US" sz="3686" spc="14">
                <a:solidFill>
                  <a:srgbClr val="000000"/>
                </a:solidFill>
                <a:latin typeface="Trebuchet MS"/>
              </a:rPr>
              <a:t>Empowering businesses with actionable insights, our solution revolutionizes customer feedback strategies, driving growth and satisfaction.</a:t>
            </a:r>
          </a:p>
          <a:p>
            <a:pPr>
              <a:lnSpc>
                <a:spcPts val="4423"/>
              </a:lnSpc>
            </a:pPr>
            <a:endParaRPr lang="en-US" sz="3686" spc="14">
              <a:solidFill>
                <a:srgbClr val="000000"/>
              </a:solidFill>
              <a:latin typeface="Trebuchet MS"/>
            </a:endParaRPr>
          </a:p>
          <a:p>
            <a:pPr marL="795831" lvl="1" indent="-397915" algn="l">
              <a:lnSpc>
                <a:spcPts val="4423"/>
              </a:lnSpc>
              <a:buFont typeface="Arial"/>
              <a:buChar char="•"/>
            </a:pPr>
            <a:r>
              <a:rPr lang="en-US" sz="3686" spc="17">
                <a:solidFill>
                  <a:srgbClr val="000000"/>
                </a:solidFill>
                <a:latin typeface="Trebuchet MS"/>
              </a:rPr>
              <a:t>A pioneering leap in predictive analytics, our solution transforms industries by redefining how businesses understand and respond to feedback.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028700" y="9863358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3535408" y="769143"/>
            <a:ext cx="471488" cy="485775"/>
            <a:chOff x="0" y="0"/>
            <a:chExt cx="628650" cy="6477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9" name="Freeform 29"/>
          <p:cNvSpPr/>
          <p:nvPr/>
        </p:nvSpPr>
        <p:spPr>
          <a:xfrm>
            <a:off x="2500312" y="9701212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r="-66666"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279181" y="1235787"/>
            <a:ext cx="12517468" cy="8589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5898" lvl="1" indent="-362949">
              <a:lnSpc>
                <a:spcPts val="4034"/>
              </a:lnSpc>
              <a:buFont typeface="Arial"/>
              <a:buChar char="•"/>
            </a:pPr>
            <a:r>
              <a:rPr lang="en-US" sz="3362" spc="-6">
                <a:solidFill>
                  <a:srgbClr val="000000"/>
                </a:solidFill>
                <a:latin typeface="Trebuchet MS"/>
              </a:rPr>
              <a:t>Our modeling approach centers around a stacked LSTM (Long Short-Term Memory) architecture, renowned for its proficiency in capturing temporal dependencies within sequential data.</a:t>
            </a:r>
          </a:p>
          <a:p>
            <a:pPr>
              <a:lnSpc>
                <a:spcPts val="4034"/>
              </a:lnSpc>
            </a:pPr>
            <a:endParaRPr lang="en-US" sz="3362" spc="-6">
              <a:solidFill>
                <a:srgbClr val="000000"/>
              </a:solidFill>
              <a:latin typeface="Trebuchet MS"/>
            </a:endParaRPr>
          </a:p>
          <a:p>
            <a:pPr marL="725898" lvl="1" indent="-362949">
              <a:lnSpc>
                <a:spcPts val="4034"/>
              </a:lnSpc>
              <a:buFont typeface="Arial"/>
              <a:buChar char="•"/>
            </a:pPr>
            <a:r>
              <a:rPr lang="en-US" sz="3362" spc="-6">
                <a:solidFill>
                  <a:srgbClr val="000000"/>
                </a:solidFill>
                <a:latin typeface="Trebuchet MS"/>
              </a:rPr>
              <a:t>We implement dropout regularization techniques to prevent overfitting, thereby enhancing the model's generalization capabilities.</a:t>
            </a:r>
          </a:p>
          <a:p>
            <a:pPr>
              <a:lnSpc>
                <a:spcPts val="4034"/>
              </a:lnSpc>
            </a:pPr>
            <a:endParaRPr lang="en-US" sz="3362" spc="-6">
              <a:solidFill>
                <a:srgbClr val="000000"/>
              </a:solidFill>
              <a:latin typeface="Trebuchet MS"/>
            </a:endParaRPr>
          </a:p>
          <a:p>
            <a:pPr marL="725898" lvl="1" indent="-362949">
              <a:lnSpc>
                <a:spcPts val="4034"/>
              </a:lnSpc>
              <a:buFont typeface="Arial"/>
              <a:buChar char="•"/>
            </a:pPr>
            <a:r>
              <a:rPr lang="en-US" sz="3362" spc="-6">
                <a:solidFill>
                  <a:srgbClr val="000000"/>
                </a:solidFill>
                <a:latin typeface="Trebuchet MS"/>
              </a:rPr>
              <a:t>Collaboratively, our team integrates wireframes to visualize and iterate on the model design, fostering transparency and effective communication throughout the development process.</a:t>
            </a:r>
          </a:p>
          <a:p>
            <a:pPr>
              <a:lnSpc>
                <a:spcPts val="4034"/>
              </a:lnSpc>
            </a:pPr>
            <a:endParaRPr lang="en-US" sz="3362" spc="-6">
              <a:solidFill>
                <a:srgbClr val="000000"/>
              </a:solidFill>
              <a:latin typeface="Trebuchet MS"/>
            </a:endParaRPr>
          </a:p>
          <a:p>
            <a:pPr marL="725898" lvl="1" indent="-362949" algn="l">
              <a:lnSpc>
                <a:spcPts val="4034"/>
              </a:lnSpc>
              <a:buFont typeface="Arial"/>
              <a:buChar char="•"/>
            </a:pPr>
            <a:r>
              <a:rPr lang="en-US" sz="3362" spc="-9">
                <a:solidFill>
                  <a:srgbClr val="000000"/>
                </a:solidFill>
                <a:latin typeface="Trebuchet MS"/>
              </a:rPr>
              <a:t>Through iterative refinement, we continuously optimize the forecasting model, ensuring robust performance and reliability in predicting online food order feedback.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35756" y="188118"/>
            <a:ext cx="4955856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>
                <a:solidFill>
                  <a:srgbClr val="000000"/>
                </a:solidFill>
                <a:latin typeface="Trebuchet MS Bold"/>
              </a:rPr>
              <a:t>MODELLING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558</Words>
  <Application>Microsoft Office PowerPoint</Application>
  <PresentationFormat>Custom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Trebuchet MS</vt:lpstr>
      <vt:lpstr>Arial</vt:lpstr>
      <vt:lpstr>Calibri</vt:lpstr>
      <vt:lpstr>Trebuchet MS Bold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cp:lastModifiedBy>Ramesh Patel</cp:lastModifiedBy>
  <cp:revision>2</cp:revision>
  <dcterms:created xsi:type="dcterms:W3CDTF">2006-08-16T00:00:00Z</dcterms:created>
  <dcterms:modified xsi:type="dcterms:W3CDTF">2024-04-17T08:34:43Z</dcterms:modified>
  <dc:identifier>DAGBoQHpXZU</dc:identifier>
</cp:coreProperties>
</file>