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6" r:id="rId3"/>
    <p:sldId id="457" r:id="rId4"/>
    <p:sldId id="483" r:id="rId5"/>
    <p:sldId id="484" r:id="rId6"/>
    <p:sldId id="485" r:id="rId7"/>
    <p:sldId id="488" r:id="rId8"/>
    <p:sldId id="489" r:id="rId9"/>
    <p:sldId id="491" r:id="rId10"/>
    <p:sldId id="34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C"/>
    <a:srgbClr val="96C837"/>
    <a:srgbClr val="7FA7C5"/>
    <a:srgbClr val="CAE39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5631" autoAdjust="0"/>
  </p:normalViewPr>
  <p:slideViewPr>
    <p:cSldViewPr snapToGrid="0" snapToObjects="1">
      <p:cViewPr varScale="1">
        <p:scale>
          <a:sx n="110" d="100"/>
          <a:sy n="110" d="100"/>
        </p:scale>
        <p:origin x="534" y="108"/>
      </p:cViewPr>
      <p:guideLst>
        <p:guide pos="1079"/>
        <p:guide orient="horz" pos="12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BAD1D-B8F2-1640-9B11-3F692432621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EAE43-6504-D849-9EE3-8B6461C2DB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B51DD-0738-4EDE-B9DF-11A75CB6E6F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0E2CD-ECC9-4DC2-82C0-C3EA6E1C6B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hyperlink" Target="https://youtu.be/Xp1yN18-eP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01.jpg">
            <a:hlinkClick r:id="rId2"/>
          </p:cNvPr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753786" y="1849368"/>
            <a:ext cx="3910221" cy="894966"/>
          </a:xfrm>
          <a:prstGeom prst="rect">
            <a:avLst/>
          </a:prstGeom>
        </p:spPr>
      </p:pic>
      <p:sp>
        <p:nvSpPr>
          <p:cNvPr id="22" name="Parallelogram 21"/>
          <p:cNvSpPr/>
          <p:nvPr userDrawn="1"/>
        </p:nvSpPr>
        <p:spPr>
          <a:xfrm>
            <a:off x="1275286" y="6459295"/>
            <a:ext cx="2194681" cy="396919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 userDrawn="1"/>
        </p:nvSpPr>
        <p:spPr>
          <a:xfrm>
            <a:off x="7702564" y="5989644"/>
            <a:ext cx="4845210" cy="625501"/>
          </a:xfrm>
          <a:prstGeom prst="parallelogram">
            <a:avLst>
              <a:gd name="adj" fmla="val 325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32"/>
          <p:cNvSpPr>
            <a:spLocks noGrp="1"/>
          </p:cNvSpPr>
          <p:nvPr>
            <p:ph sz="quarter" idx="10" hasCustomPrompt="1"/>
          </p:nvPr>
        </p:nvSpPr>
        <p:spPr>
          <a:xfrm>
            <a:off x="1617904" y="4298801"/>
            <a:ext cx="3411656" cy="162706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0508C"/>
                </a:solidFill>
                <a:latin typeface="+mj-lt"/>
              </a:defRPr>
            </a:lvl1pPr>
            <a:lvl2pPr marL="457200" indent="0">
              <a:buNone/>
              <a:defRPr sz="2000" b="1">
                <a:solidFill>
                  <a:srgbClr val="00508C"/>
                </a:solidFill>
                <a:latin typeface="+mj-lt"/>
              </a:defRPr>
            </a:lvl2pPr>
            <a:lvl3pPr marL="914400" indent="0">
              <a:buNone/>
              <a:defRPr sz="2000" b="1">
                <a:solidFill>
                  <a:srgbClr val="00508C"/>
                </a:solidFill>
                <a:latin typeface="+mj-lt"/>
              </a:defRPr>
            </a:lvl3pPr>
            <a:lvl4pPr marL="1371600" indent="0">
              <a:buNone/>
              <a:defRPr sz="2000" b="1">
                <a:solidFill>
                  <a:srgbClr val="00508C"/>
                </a:solidFill>
                <a:latin typeface="+mj-lt"/>
              </a:defRPr>
            </a:lvl4pPr>
            <a:lvl5pPr marL="1828800" indent="0">
              <a:buNone/>
              <a:defRPr sz="2000" b="1">
                <a:solidFill>
                  <a:srgbClr val="00508C"/>
                </a:solidFill>
                <a:latin typeface="+mj-lt"/>
              </a:defRPr>
            </a:lvl5pPr>
          </a:lstStyle>
          <a:p>
            <a:pPr lvl="0"/>
            <a:r>
              <a:rPr lang="en-US"/>
              <a:t>Reliable and Easy-to-use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8100909" y="6120741"/>
            <a:ext cx="3908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96C837"/>
                </a:solidFill>
                <a:latin typeface="Arial" panose="020B0604020202020204"/>
                <a:cs typeface="Arial" panose="020B0604020202020204"/>
              </a:rPr>
              <a:t>EMBEDDED COMPUTING MADE EASY</a:t>
            </a:r>
            <a:endParaRPr lang="en-US" sz="1600" dirty="0">
              <a:solidFill>
                <a:srgbClr val="96C837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Rectangle 7">
            <a:hlinkClick r:id="rId2"/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602710" y="2425700"/>
            <a:ext cx="4239523" cy="309403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2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with Content &amp; 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602710" y="2425700"/>
            <a:ext cx="4239523" cy="309403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2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Parallelogram 6"/>
          <p:cNvSpPr/>
          <p:nvPr userDrawn="1"/>
        </p:nvSpPr>
        <p:spPr>
          <a:xfrm>
            <a:off x="3444986" y="6337100"/>
            <a:ext cx="8978028" cy="520900"/>
          </a:xfrm>
          <a:prstGeom prst="parallelogram">
            <a:avLst>
              <a:gd name="adj" fmla="val 32576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0000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583191" y="1979707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3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602710" y="2815590"/>
            <a:ext cx="4239523" cy="309403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2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with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5" name="Parallelogram 4"/>
          <p:cNvSpPr/>
          <p:nvPr userDrawn="1"/>
        </p:nvSpPr>
        <p:spPr>
          <a:xfrm>
            <a:off x="5533160" y="-17242"/>
            <a:ext cx="7154559" cy="6873456"/>
          </a:xfrm>
          <a:prstGeom prst="parallelogram">
            <a:avLst>
              <a:gd name="adj" fmla="val 289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 userDrawn="1"/>
        </p:nvSpPr>
        <p:spPr>
          <a:xfrm>
            <a:off x="9405236" y="3516"/>
            <a:ext cx="2102285" cy="180071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with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5533160" y="-17242"/>
            <a:ext cx="7154559" cy="6873456"/>
          </a:xfrm>
          <a:prstGeom prst="parallelogram">
            <a:avLst>
              <a:gd name="adj" fmla="val 289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 userDrawn="1"/>
        </p:nvSpPr>
        <p:spPr>
          <a:xfrm>
            <a:off x="9405236" y="3516"/>
            <a:ext cx="2102285" cy="180071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0000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583191" y="1979707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with content &amp;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5" name="Parallelogram 4"/>
          <p:cNvSpPr/>
          <p:nvPr userDrawn="1"/>
        </p:nvSpPr>
        <p:spPr>
          <a:xfrm>
            <a:off x="5533160" y="-17242"/>
            <a:ext cx="7154559" cy="6873456"/>
          </a:xfrm>
          <a:prstGeom prst="parallelogram">
            <a:avLst>
              <a:gd name="adj" fmla="val 289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602710" y="2425700"/>
            <a:ext cx="4239523" cy="309403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2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9405236" y="3516"/>
            <a:ext cx="2102285" cy="180071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with content &amp; Gre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5" name="Parallelogram 4"/>
          <p:cNvSpPr/>
          <p:nvPr userDrawn="1"/>
        </p:nvSpPr>
        <p:spPr>
          <a:xfrm>
            <a:off x="5533160" y="-17242"/>
            <a:ext cx="7154559" cy="6873456"/>
          </a:xfrm>
          <a:prstGeom prst="parallelogram">
            <a:avLst>
              <a:gd name="adj" fmla="val 289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602710" y="2973434"/>
            <a:ext cx="4239523" cy="254630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2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9405236" y="3516"/>
            <a:ext cx="2102285" cy="180071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583191" y="1979707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with content &amp; Grey Ba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5" name="Parallelogram 4"/>
          <p:cNvSpPr/>
          <p:nvPr userDrawn="1"/>
        </p:nvSpPr>
        <p:spPr>
          <a:xfrm>
            <a:off x="5533160" y="-17242"/>
            <a:ext cx="7154559" cy="6873456"/>
          </a:xfrm>
          <a:prstGeom prst="parallelogram">
            <a:avLst>
              <a:gd name="adj" fmla="val 2890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602710" y="2425700"/>
            <a:ext cx="4239523" cy="309403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200"/>
              </a:spcBef>
              <a:spcAft>
                <a:spcPts val="600"/>
              </a:spcAft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9405236" y="3516"/>
            <a:ext cx="2102285" cy="180071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 userDrawn="1"/>
        </p:nvSpPr>
        <p:spPr>
          <a:xfrm>
            <a:off x="3444986" y="6337100"/>
            <a:ext cx="8978028" cy="520900"/>
          </a:xfrm>
          <a:prstGeom prst="parallelogram">
            <a:avLst>
              <a:gd name="adj" fmla="val 32576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ottom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3444986" y="6337100"/>
            <a:ext cx="8978028" cy="520900"/>
          </a:xfrm>
          <a:prstGeom prst="parallelogram">
            <a:avLst>
              <a:gd name="adj" fmla="val 32576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60960"/>
            <a:ext cx="12188825" cy="6917174"/>
          </a:xfrm>
          <a:prstGeom prst="rect">
            <a:avLst/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9405236" y="3516"/>
            <a:ext cx="2102285" cy="180071"/>
          </a:xfrm>
          <a:prstGeom prst="parallelogram">
            <a:avLst>
              <a:gd name="adj" fmla="val 32576"/>
            </a:avLst>
          </a:prstGeom>
          <a:solidFill>
            <a:srgbClr val="96C8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 userDrawn="1"/>
        </p:nvSpPr>
        <p:spPr>
          <a:xfrm>
            <a:off x="1275287" y="6623538"/>
            <a:ext cx="2095234" cy="232676"/>
          </a:xfrm>
          <a:prstGeom prst="parallelogram">
            <a:avLst>
              <a:gd name="adj" fmla="val 32576"/>
            </a:avLst>
          </a:prstGeom>
          <a:solidFill>
            <a:srgbClr val="96C8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-WHITE-01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3929169" y="2243612"/>
            <a:ext cx="3997556" cy="1009434"/>
          </a:xfrm>
          <a:prstGeom prst="rect">
            <a:avLst/>
          </a:prstGeom>
        </p:spPr>
      </p:pic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64" y="3749901"/>
            <a:ext cx="6299096" cy="49577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 FOR YOUR INTEREST.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551109" y="5416872"/>
            <a:ext cx="7086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www.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toradex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.com</a:t>
            </a:r>
            <a:r>
              <a:rPr lang="en-US" sz="12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lang="en-US" sz="1200" dirty="0">
                <a:solidFill>
                  <a:srgbClr val="96C837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developer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.toradex.com</a:t>
            </a:r>
            <a:r>
              <a:rPr lang="en-US" sz="12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sz="1200" dirty="0">
                <a:solidFill>
                  <a:srgbClr val="96C837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community</a:t>
            </a:r>
            <a:r>
              <a:rPr lang="en-US" sz="1200" dirty="0" err="1">
                <a:solidFill>
                  <a:schemeClr val="bg1"/>
                </a:solidFill>
                <a:latin typeface="+mn-lt"/>
                <a:cs typeface="Arial" panose="020B0604020202020204"/>
              </a:rPr>
              <a:t>.toradex.com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Arial" panose="020B0604020202020204"/>
              </a:rPr>
              <a:t> </a:t>
            </a:r>
            <a:r>
              <a:rPr lang="en-US" sz="1200" dirty="0">
                <a:solidFill>
                  <a:srgbClr val="96C837"/>
                </a:solidFill>
                <a:latin typeface="+mn-lt"/>
                <a:cs typeface="Arial" panose="020B0604020202020204"/>
              </a:rPr>
              <a:t>|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Arial" panose="020B0604020202020204"/>
              </a:rPr>
              <a:t>  </a:t>
            </a:r>
            <a:r>
              <a:rPr lang="en-US" sz="1200" b="1" dirty="0" err="1">
                <a:solidFill>
                  <a:schemeClr val="bg1"/>
                </a:solidFill>
                <a:latin typeface="+mn-lt"/>
                <a:cs typeface="Arial" panose="020B0604020202020204"/>
              </a:rPr>
              <a:t>labs</a:t>
            </a:r>
            <a:r>
              <a:rPr lang="en-US" sz="1200" dirty="0" err="1">
                <a:solidFill>
                  <a:schemeClr val="bg1"/>
                </a:solidFill>
                <a:latin typeface="+mn-lt"/>
                <a:cs typeface="Arial" panose="020B0604020202020204"/>
              </a:rPr>
              <a:t>.toradex.com</a:t>
            </a:r>
            <a:endParaRPr lang="en-US" sz="12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>
          <a:xfrm>
            <a:off x="3444986" y="6337100"/>
            <a:ext cx="8978028" cy="520900"/>
          </a:xfrm>
          <a:prstGeom prst="parallelogram">
            <a:avLst>
              <a:gd name="adj" fmla="val 32576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73209" y="890862"/>
            <a:ext cx="1495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latin typeface="Arial" panose="020B0604020202020204"/>
                <a:cs typeface="Arial" panose="020B0604020202020204"/>
              </a:rPr>
              <a:t>WITH </a:t>
            </a:r>
            <a:endParaRPr lang="en-US" sz="40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573209" y="1446584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latin typeface="Arial" panose="020B0604020202020204"/>
                <a:cs typeface="Arial" panose="020B0604020202020204"/>
              </a:rPr>
              <a:t>YOU</a:t>
            </a:r>
            <a:endParaRPr lang="en-US" sz="40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73209" y="1977502"/>
            <a:ext cx="2435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solidFill>
                  <a:srgbClr val="00508C"/>
                </a:solidFill>
                <a:latin typeface="Arial" panose="020B0604020202020204"/>
                <a:cs typeface="Arial" panose="020B0604020202020204"/>
              </a:rPr>
              <a:t>TODAY…</a:t>
            </a:r>
            <a:endParaRPr lang="en-US" sz="4000" b="1" dirty="0">
              <a:solidFill>
                <a:srgbClr val="00508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4873103" y="4143417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1">
                <a:solidFill>
                  <a:srgbClr val="00508C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873103" y="4511745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rgbClr val="96C837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E-mail</a:t>
            </a:r>
            <a:endParaRPr lang="en-US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103" y="4342137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755842" y="4143417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1">
                <a:solidFill>
                  <a:srgbClr val="00508C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7755842" y="4511745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rgbClr val="96C837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E-mail</a:t>
            </a:r>
            <a:endParaRPr lang="en-US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7755842" y="4342137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573209" y="890862"/>
            <a:ext cx="1495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latin typeface="Arial" panose="020B0604020202020204"/>
                <a:cs typeface="Arial" panose="020B0604020202020204"/>
              </a:rPr>
              <a:t>WITH </a:t>
            </a:r>
            <a:endParaRPr lang="en-US" sz="40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573209" y="1446584"/>
            <a:ext cx="129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latin typeface="Arial" panose="020B0604020202020204"/>
                <a:cs typeface="Arial" panose="020B0604020202020204"/>
              </a:rPr>
              <a:t>YOU</a:t>
            </a:r>
            <a:endParaRPr lang="en-US" sz="40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73209" y="1977502"/>
            <a:ext cx="2435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solidFill>
                  <a:srgbClr val="00508C"/>
                </a:solidFill>
                <a:latin typeface="Arial" panose="020B0604020202020204"/>
                <a:cs typeface="Arial" panose="020B0604020202020204"/>
              </a:rPr>
              <a:t>TODAY…</a:t>
            </a:r>
            <a:endParaRPr lang="en-US" sz="4000" b="1" dirty="0">
              <a:solidFill>
                <a:srgbClr val="00508C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5438897" y="3623056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1">
                <a:solidFill>
                  <a:srgbClr val="00508C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438897" y="3991384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rgbClr val="96C837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E-mail</a:t>
            </a:r>
            <a:endParaRPr lang="en-US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5438897" y="3821776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  <a:endParaRPr lang="en-US" dirty="0"/>
          </a:p>
        </p:txBody>
      </p:sp>
      <p:sp>
        <p:nvSpPr>
          <p:cNvPr id="41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5438897" y="4171870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Region</a:t>
            </a:r>
            <a:endParaRPr lang="en-US" dirty="0"/>
          </a:p>
        </p:txBody>
      </p:sp>
      <p:sp>
        <p:nvSpPr>
          <p:cNvPr id="32" name="Parallelogram 31"/>
          <p:cNvSpPr/>
          <p:nvPr userDrawn="1"/>
        </p:nvSpPr>
        <p:spPr>
          <a:xfrm>
            <a:off x="3444986" y="6337100"/>
            <a:ext cx="8978028" cy="520900"/>
          </a:xfrm>
          <a:prstGeom prst="parallelogram">
            <a:avLst>
              <a:gd name="adj" fmla="val 32576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8176987" y="4938352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1">
                <a:solidFill>
                  <a:srgbClr val="00508C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8176987" y="5306680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rgbClr val="96C837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E-mail</a:t>
            </a:r>
            <a:endParaRPr lang="en-US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176987" y="5137072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  <a:endParaRPr lang="en-US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8176987" y="5496247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Region</a:t>
            </a:r>
            <a:endParaRPr lang="en-US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5347079" y="5491455"/>
            <a:ext cx="2361248" cy="288916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marL="0" indent="0" algn="r">
              <a:buNone/>
              <a:defRPr sz="1100" b="1">
                <a:solidFill>
                  <a:srgbClr val="00508C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Your Field Application Engineer</a:t>
            </a:r>
            <a:endParaRPr 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 flipH="1">
            <a:off x="7838485" y="4901942"/>
            <a:ext cx="264360" cy="88322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8182644" y="3623056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1">
                <a:solidFill>
                  <a:srgbClr val="00508C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45" name="Text Placeholder 20"/>
          <p:cNvSpPr>
            <a:spLocks noGrp="1"/>
          </p:cNvSpPr>
          <p:nvPr>
            <p:ph type="body" sz="quarter" idx="29" hasCustomPrompt="1"/>
          </p:nvPr>
        </p:nvSpPr>
        <p:spPr>
          <a:xfrm>
            <a:off x="8182644" y="3991384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rgbClr val="96C837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E-mail</a:t>
            </a:r>
            <a:endParaRPr lang="en-US" dirty="0"/>
          </a:p>
        </p:txBody>
      </p:sp>
      <p:sp>
        <p:nvSpPr>
          <p:cNvPr id="4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8182644" y="3821776"/>
            <a:ext cx="2092838" cy="2889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457200" indent="0">
              <a:buNone/>
              <a:defRPr sz="1100" b="1">
                <a:solidFill>
                  <a:srgbClr val="00508C"/>
                </a:solidFill>
              </a:defRPr>
            </a:lvl2pPr>
            <a:lvl3pPr marL="914400" indent="0">
              <a:buNone/>
              <a:defRPr sz="1100" b="1">
                <a:solidFill>
                  <a:srgbClr val="00508C"/>
                </a:solidFill>
              </a:defRPr>
            </a:lvl3pPr>
            <a:lvl4pPr marL="1371600" indent="0">
              <a:buNone/>
              <a:defRPr sz="1100" b="1">
                <a:solidFill>
                  <a:srgbClr val="00508C"/>
                </a:solidFill>
              </a:defRPr>
            </a:lvl4pPr>
            <a:lvl5pPr marL="1828800" indent="0">
              <a:buNone/>
              <a:defRPr sz="1100" b="1">
                <a:solidFill>
                  <a:srgbClr val="00508C"/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oradex-agenda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Parallelogram 14"/>
          <p:cNvSpPr/>
          <p:nvPr userDrawn="1"/>
        </p:nvSpPr>
        <p:spPr>
          <a:xfrm>
            <a:off x="9405236" y="3516"/>
            <a:ext cx="2102285" cy="180071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2" hasCustomPrompt="1"/>
          </p:nvPr>
        </p:nvSpPr>
        <p:spPr>
          <a:xfrm>
            <a:off x="1650040" y="2424942"/>
            <a:ext cx="6225908" cy="314345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900"/>
              </a:spcAft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>
              <a:spcBef>
                <a:spcPts val="200"/>
              </a:spcBef>
              <a:spcAft>
                <a:spcPts val="1800"/>
              </a:spcAft>
            </a:pPr>
            <a:r>
              <a:rPr lang="en-US" sz="1600" dirty="0">
                <a:latin typeface="+mn-lt"/>
                <a:cs typeface="Arial" panose="020B0604020202020204"/>
              </a:rPr>
              <a:t>Content</a:t>
            </a:r>
            <a:endParaRPr lang="en-US" sz="1600" dirty="0">
              <a:latin typeface="+mn-lt"/>
              <a:cs typeface="Arial" panose="020B0604020202020204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1275286" y="6147114"/>
            <a:ext cx="2394671" cy="709100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5" descr="logo-WHITE-0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255746" y="6147114"/>
            <a:ext cx="2423805" cy="6120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0000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583191" y="1979707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3174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0000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583191" y="1979707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3</a:t>
            </a:r>
            <a:endParaRPr lang="en-US" dirty="0"/>
          </a:p>
        </p:txBody>
      </p:sp>
      <p:sp>
        <p:nvSpPr>
          <p:cNvPr id="7" name="Parallelogram 6"/>
          <p:cNvSpPr/>
          <p:nvPr userDrawn="1"/>
        </p:nvSpPr>
        <p:spPr>
          <a:xfrm>
            <a:off x="3444986" y="6337100"/>
            <a:ext cx="8978028" cy="520900"/>
          </a:xfrm>
          <a:prstGeom prst="parallelogram">
            <a:avLst>
              <a:gd name="adj" fmla="val 32576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with 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83191" y="890553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/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1</a:t>
            </a:r>
            <a:endParaRPr lang="en-US" dirty="0"/>
          </a:p>
        </p:txBody>
      </p:sp>
      <p:sp>
        <p:nvSpPr>
          <p:cNvPr id="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583191" y="1456899"/>
            <a:ext cx="4766629" cy="70819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>
                <a:solidFill>
                  <a:srgbClr val="00508C"/>
                </a:solidFill>
              </a:defRPr>
            </a:lvl1pPr>
            <a:lvl2pPr marL="457200" indent="0">
              <a:buNone/>
              <a:defRPr sz="4000" b="1"/>
            </a:lvl2pPr>
            <a:lvl3pPr marL="914400" indent="0">
              <a:buNone/>
              <a:defRPr sz="4000" b="1"/>
            </a:lvl3pPr>
            <a:lvl4pPr marL="1371600" indent="0">
              <a:buNone/>
              <a:defRPr sz="4000" b="1"/>
            </a:lvl4pPr>
            <a:lvl5pPr marL="1828800" indent="0">
              <a:buNone/>
              <a:defRPr sz="4000" b="1"/>
            </a:lvl5pPr>
          </a:lstStyle>
          <a:p>
            <a:pPr lvl="0"/>
            <a:r>
              <a:rPr lang="en-US" dirty="0"/>
              <a:t>LINE 2</a:t>
            </a:r>
            <a:endParaRPr lang="en-US" dirty="0"/>
          </a:p>
        </p:txBody>
      </p:sp>
      <p:sp>
        <p:nvSpPr>
          <p:cNvPr id="6" name="Parallelogram 5"/>
          <p:cNvSpPr/>
          <p:nvPr userDrawn="1"/>
        </p:nvSpPr>
        <p:spPr>
          <a:xfrm>
            <a:off x="3444986" y="6337100"/>
            <a:ext cx="8978028" cy="520900"/>
          </a:xfrm>
          <a:prstGeom prst="parallelogram">
            <a:avLst>
              <a:gd name="adj" fmla="val 32576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/>
          <p:cNvSpPr/>
          <p:nvPr userDrawn="1"/>
        </p:nvSpPr>
        <p:spPr>
          <a:xfrm>
            <a:off x="9405236" y="3516"/>
            <a:ext cx="2102285" cy="180071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1275286" y="6147114"/>
            <a:ext cx="2394671" cy="709100"/>
          </a:xfrm>
          <a:prstGeom prst="parallelogram">
            <a:avLst>
              <a:gd name="adj" fmla="val 32576"/>
            </a:avLst>
          </a:prstGeom>
          <a:solidFill>
            <a:srgbClr val="0050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 descr="logo-WHITE-01.png"/>
          <p:cNvPicPr>
            <a:picLocks noChangeAspect="1"/>
          </p:cNvPicPr>
          <p:nvPr userDrawn="1"/>
        </p:nvPicPr>
        <p:blipFill>
          <a:blip r:embed="rId20" cstate="screen"/>
          <a:stretch>
            <a:fillRect/>
          </a:stretch>
        </p:blipFill>
        <p:spPr>
          <a:xfrm>
            <a:off x="1255746" y="6147114"/>
            <a:ext cx="2423805" cy="6120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254125" y="1774190"/>
            <a:ext cx="9679940" cy="1327785"/>
          </a:xfrm>
        </p:spPr>
        <p:txBody>
          <a:bodyPr/>
          <a:lstStyle/>
          <a:p>
            <a:r>
              <a:rPr lang="en-US" altLang="en-US" dirty="0">
                <a:cs typeface="Arial" panose="020B0604020202020204"/>
              </a:rPr>
              <a:t>Desenvolvimento e teste fácil de kernel drivers com containers</a:t>
            </a:r>
            <a:endParaRPr lang="en-US" altLang="en-US" dirty="0">
              <a:cs typeface="Arial" panose="020B0604020202020204"/>
            </a:endParaRPr>
          </a:p>
          <a:p>
            <a:endParaRPr lang="en-US" alt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1565459" y="3710940"/>
            <a:ext cx="90576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1600" dirty="0"/>
              <a:t>Leonardo Graboski Veiga</a:t>
            </a:r>
            <a:endParaRPr lang="en-US" altLang="en-US" sz="1600" dirty="0"/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1600" dirty="0"/>
              <a:t>leonardo.veiga@toradex.com</a:t>
            </a:r>
            <a:endParaRPr lang="en-US" altLang="en-US" sz="1600" dirty="0"/>
          </a:p>
          <a:p>
            <a:pPr indent="0" algn="ctr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indent="0" algn="ctr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1600" dirty="0"/>
              <a:t>Linux Developer Conference Brazil</a:t>
            </a:r>
            <a:endParaRPr lang="en-US" altLang="en-US" sz="1600" dirty="0"/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1600" dirty="0"/>
              <a:t>São Paulo, 2019</a:t>
            </a: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/>
              </a:rPr>
              <a:t>OBJETIVO</a:t>
            </a:r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626419" y="1837055"/>
            <a:ext cx="90576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Setup fácil de ambiente para compilação e instalação do kernel e drivers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Nativo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Cross</a:t>
            </a: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Uso de ferramentas existentes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Toolchain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Imagens do Docker</a:t>
            </a: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Ambiente de compilação isolado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Evita bagunça com o host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Fácil de reproduzir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Estado inicial é sempre o mesmo e conhecido</a:t>
            </a: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/>
              </a:rPr>
              <a:t>CONTAINER</a:t>
            </a:r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626419" y="1837055"/>
            <a:ext cx="90576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Não contém código-fonte do kernel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Bind-mount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Toolchain pré-configurada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Shell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Fácil de customizar e extender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Docker oferece por padrão</a:t>
            </a: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/>
              </a:rPr>
              <a:t>PESQUISA</a:t>
            </a:r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626419" y="1837055"/>
            <a:ext cx="905764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dockcross - https://github.com/dockcross/dockcross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DIferente do crossbuild - https://github.com/multiarch/crossbuild</a:t>
            </a:r>
            <a:endParaRPr lang="en-US" alt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Uma imagem para todos os targets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Diferente do dockbuild - https://github.com/dockbuild/dockbuild</a:t>
            </a:r>
            <a:endParaRPr lang="en-US" alt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Não fornece toolchain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Toolchain nativa e cross para diversas plataformas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Nativo x86_64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Cross arm, arm64, ppc, mips, s390x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Script para compilação cruzada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Fácil de usar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Fácil de entrar no shell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Configuração customizada por projeto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/>
              </a:rPr>
              <a:t>PESQUISA</a:t>
            </a:r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626419" y="1837055"/>
            <a:ext cx="905764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Toolchain pré-configurada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crosstool-ng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Make variables, inclusive para compilar o kernel</a:t>
            </a: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Mecanismo de atualização da imagem do Docker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Feito com um comando</a:t>
            </a: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Manutenção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1422 estrelas / 226 forks (em 18/março/2019)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Commits periódicos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Aceita bastante pull request</a:t>
            </a: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/>
              </a:rPr>
              <a:t>SETUP</a:t>
            </a:r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626419" y="1837055"/>
            <a:ext cx="905764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Gera imagem com config extra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</a:rPr>
              <a:t>docker build -t &lt;tag&gt; -f Dockerfile-armv7a .</a:t>
            </a:r>
            <a:endParaRPr lang="en-US" altLang="en-US" sz="1400" dirty="0">
              <a:latin typeface="DejaVu Sans Mono" panose="020B0609030804020204" charset="0"/>
              <a:cs typeface="DejaVu Sans Mono" panose="020B0609030804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</a:rPr>
              <a:t>docker run --rm &lt;tag&gt; &gt; ~/bin/dockcross-armv7a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Prepara a estrutura de diretórios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</a:rPr>
              <a:t>mkdir kernel-source &amp;&amp; cd kernel-source</a:t>
            </a:r>
            <a:endParaRPr lang="en-US" altLang="en-US" sz="1400" dirty="0">
              <a:latin typeface="DejaVu Sans Mono" panose="020B0609030804020204" charset="0"/>
              <a:cs typeface="DejaVu Sans Mono" panose="020B0609030804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</a:rPr>
              <a:t>git clone &lt;kernel&gt;</a:t>
            </a:r>
            <a:endParaRPr lang="en-US" altLang="en-US" sz="1400" dirty="0">
              <a:latin typeface="DejaVu Sans Mono" panose="020B0609030804020204" charset="0"/>
              <a:cs typeface="DejaVu Sans Mono" panose="020B0609030804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</a:rPr>
              <a:t>mkdir kernel &amp;&amp; mkdir modules &amp;&amp; mkdir dtbs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Inicia um shell do dockcross - processo interativo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</a:rPr>
              <a:t>dockcross-armv7a bash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>
                <a:cs typeface="Arial" panose="020B0604020202020204"/>
              </a:rPr>
              <a:t>BUILD</a:t>
            </a:r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626419" y="1837055"/>
            <a:ext cx="905764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Config (somente linha de comando)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</a:rPr>
              <a:t>cd &lt;kernel-source&gt;</a:t>
            </a:r>
            <a:endParaRPr lang="en-US" altLang="en-US" sz="1400" dirty="0">
              <a:latin typeface="DejaVu Sans Mono" panose="020B0609030804020204" charset="0"/>
              <a:cs typeface="DejaVu Sans Mono" panose="020B0609030804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  <a:sym typeface="+mn-ea"/>
              </a:rPr>
              <a:t>make [menuconfig|nconfig]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Build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</a:rPr>
              <a:t>make -j$(nproc)</a:t>
            </a:r>
            <a:endParaRPr lang="en-US" altLang="en-US" sz="1600" dirty="0"/>
          </a:p>
          <a:p>
            <a:pPr indent="0">
              <a:buFont typeface="Arial" panose="020B0604020202020204" pitchFamily="34" charset="0"/>
              <a:buNone/>
            </a:pP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Instal</a:t>
            </a:r>
            <a:r>
              <a:rPr lang="en-US" sz="1600" dirty="0"/>
              <a:t>l</a:t>
            </a:r>
            <a:endParaRPr lang="en-US" sz="16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  <a:sym typeface="+mn-ea"/>
              </a:rPr>
              <a:t>make install</a:t>
            </a:r>
            <a:endParaRPr lang="en-US" altLang="en-US" sz="1400" dirty="0">
              <a:latin typeface="DejaVu Sans Mono" panose="020B0609030804020204" charset="0"/>
              <a:cs typeface="DejaVu Sans Mono" panose="020B060903080402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  <a:sym typeface="+mn-ea"/>
              </a:rPr>
              <a:t>make modules_install</a:t>
            </a:r>
            <a:endParaRPr lang="en-US" altLang="en-US" sz="1400" dirty="0">
              <a:latin typeface="DejaVu Sans Mono" panose="020B0609030804020204" charset="0"/>
              <a:cs typeface="DejaVu Sans Mono" panose="020B06090308040202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1400" dirty="0">
                <a:latin typeface="DejaVu Sans Mono" panose="020B0609030804020204" charset="0"/>
                <a:cs typeface="DejaVu Sans Mono" panose="020B0609030804020204" charset="0"/>
                <a:sym typeface="+mn-ea"/>
              </a:rPr>
              <a:t>make dtbs_install</a:t>
            </a:r>
            <a:endParaRPr lang="en-US" altLang="en-US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1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Load module</a:t>
            </a:r>
            <a:endParaRPr lang="en-US" altLang="en-US" sz="1600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Compilação nativa - fora do container</a:t>
            </a:r>
            <a:endParaRPr lang="en-US" altLang="en-US" sz="1600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Compilação cruzada - tar + scp (ou rsync)</a:t>
            </a:r>
            <a:endParaRPr lang="en-US" altLang="en-US" sz="16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83055" y="890270"/>
            <a:ext cx="8681085" cy="708025"/>
          </a:xfrm>
        </p:spPr>
        <p:txBody>
          <a:bodyPr/>
          <a:lstStyle/>
          <a:p>
            <a:r>
              <a:rPr lang="" altLang="en-US" dirty="0">
                <a:cs typeface="Arial" panose="020B0604020202020204"/>
              </a:rPr>
              <a:t>CONTRIBUIÇÃO E APRENDIZADO</a:t>
            </a:r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>
              <a:cs typeface="Arial" panose="020B0604020202020204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2383155"/>
            <a:ext cx="10298430" cy="304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OBRIGADO PELO SEU INTERESSE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00508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6C837"/>
      </a:hlink>
      <a:folHlink>
        <a:srgbClr val="508C3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</Words>
  <Application>WPS Presentation</Application>
  <PresentationFormat>Custom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DejaVu Sans Mono</vt:lpstr>
      <vt:lpstr>微软雅黑</vt:lpstr>
      <vt:lpstr>Droid Sans Fallback</vt:lpstr>
      <vt:lpstr/>
      <vt:lpstr>Arial Unicode MS</vt:lpstr>
      <vt:lpstr>Calibri</vt:lpstr>
      <vt:lpstr>Webdings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Toradex Systems India Pvt.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Naidu</dc:creator>
  <cp:lastModifiedBy>leonardo</cp:lastModifiedBy>
  <cp:revision>1080</cp:revision>
  <dcterms:created xsi:type="dcterms:W3CDTF">2019-08-04T00:58:26Z</dcterms:created>
  <dcterms:modified xsi:type="dcterms:W3CDTF">2019-08-04T00:58:26Z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