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2" r:id="rId10"/>
    <p:sldId id="273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1" autoAdjust="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2E6B8-D522-45CD-BAAC-7EEC7D1A675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BA98880-BEE0-47A8-B228-2963E923669D}">
      <dgm:prSet phldrT="[文本]" custT="1"/>
      <dgm:spPr/>
      <dgm:t>
        <a:bodyPr/>
        <a:lstStyle/>
        <a:p>
          <a:r>
            <a:rPr lang="zh-CN" altLang="en-US" sz="1800" dirty="0" smtClean="0"/>
            <a:t>客户现场出现问题或者需要咨询</a:t>
          </a:r>
          <a:endParaRPr lang="zh-CN" altLang="en-US" sz="1800" dirty="0"/>
        </a:p>
      </dgm:t>
    </dgm:pt>
    <dgm:pt modelId="{AAEE8395-E1BF-43C3-A193-BB16F602C64A}" type="parTrans" cxnId="{F5BC6B16-58B2-4261-96ED-B09C17232D74}">
      <dgm:prSet/>
      <dgm:spPr/>
      <dgm:t>
        <a:bodyPr/>
        <a:lstStyle/>
        <a:p>
          <a:endParaRPr lang="zh-CN" altLang="en-US" sz="1800"/>
        </a:p>
      </dgm:t>
    </dgm:pt>
    <dgm:pt modelId="{15100D07-D00A-41C7-ABB6-0ECCDE409373}" type="sibTrans" cxnId="{F5BC6B16-58B2-4261-96ED-B09C17232D74}">
      <dgm:prSet/>
      <dgm:spPr/>
      <dgm:t>
        <a:bodyPr/>
        <a:lstStyle/>
        <a:p>
          <a:endParaRPr lang="zh-CN" altLang="en-US" sz="1800"/>
        </a:p>
      </dgm:t>
    </dgm:pt>
    <dgm:pt modelId="{2ED66FA0-00D0-45EA-9AE9-3561AD69C183}">
      <dgm:prSet phldrT="[文本]" custT="1"/>
      <dgm:spPr/>
      <dgm:t>
        <a:bodyPr/>
        <a:lstStyle/>
        <a:p>
          <a:r>
            <a:rPr lang="zh-CN" altLang="en-US" sz="1800" dirty="0" smtClean="0"/>
            <a:t>客户联系</a:t>
          </a:r>
          <a:r>
            <a:rPr lang="en-US" altLang="zh-CN" sz="1800" dirty="0" smtClean="0"/>
            <a:t>400</a:t>
          </a:r>
          <a:r>
            <a:rPr lang="zh-CN" altLang="en-US" sz="1800" dirty="0" smtClean="0"/>
            <a:t>服务工程师</a:t>
          </a:r>
          <a:endParaRPr lang="zh-CN" altLang="en-US" sz="1800" dirty="0"/>
        </a:p>
      </dgm:t>
    </dgm:pt>
    <dgm:pt modelId="{AA56B532-30FE-4FB2-AD2C-7935853BFF4C}" type="parTrans" cxnId="{4B06CE51-FA50-4926-B5AE-3EB920CCFFED}">
      <dgm:prSet/>
      <dgm:spPr/>
      <dgm:t>
        <a:bodyPr/>
        <a:lstStyle/>
        <a:p>
          <a:endParaRPr lang="zh-CN" altLang="en-US" sz="1800"/>
        </a:p>
      </dgm:t>
    </dgm:pt>
    <dgm:pt modelId="{63685E96-523B-48D5-9B56-744D70CF4590}" type="sibTrans" cxnId="{4B06CE51-FA50-4926-B5AE-3EB920CCFFED}">
      <dgm:prSet/>
      <dgm:spPr/>
      <dgm:t>
        <a:bodyPr/>
        <a:lstStyle/>
        <a:p>
          <a:endParaRPr lang="zh-CN" altLang="en-US" sz="1800"/>
        </a:p>
      </dgm:t>
    </dgm:pt>
    <dgm:pt modelId="{F41C2E87-F9FE-4B5C-AB91-F190ADC6BA9C}">
      <dgm:prSet phldrT="[文本]" custT="1"/>
      <dgm:spPr/>
      <dgm:t>
        <a:bodyPr/>
        <a:lstStyle/>
        <a:p>
          <a:r>
            <a:rPr lang="zh-CN" altLang="en-US" sz="1800" dirty="0" smtClean="0"/>
            <a:t>转存储</a:t>
          </a:r>
          <a:r>
            <a:rPr lang="en-US" altLang="zh-CN" sz="1800" dirty="0" smtClean="0"/>
            <a:t>LMT</a:t>
          </a:r>
          <a:r>
            <a:rPr lang="zh-CN" altLang="en-US" sz="1800" dirty="0" smtClean="0"/>
            <a:t>维护人员处理</a:t>
          </a:r>
          <a:endParaRPr lang="zh-CN" altLang="en-US" sz="1800" dirty="0"/>
        </a:p>
      </dgm:t>
    </dgm:pt>
    <dgm:pt modelId="{8F4AC3C5-CF87-4F85-8B1B-9A6B404F105F}" type="parTrans" cxnId="{9B2C4247-B61F-4590-B620-DCEEFA26CD07}">
      <dgm:prSet/>
      <dgm:spPr/>
      <dgm:t>
        <a:bodyPr/>
        <a:lstStyle/>
        <a:p>
          <a:endParaRPr lang="zh-CN" altLang="en-US" sz="1800"/>
        </a:p>
      </dgm:t>
    </dgm:pt>
    <dgm:pt modelId="{927385DB-78E1-456B-B8DE-BA5CE5E2E9C7}" type="sibTrans" cxnId="{9B2C4247-B61F-4590-B620-DCEEFA26CD07}">
      <dgm:prSet/>
      <dgm:spPr/>
      <dgm:t>
        <a:bodyPr/>
        <a:lstStyle/>
        <a:p>
          <a:endParaRPr lang="zh-CN" altLang="en-US" sz="1800"/>
        </a:p>
      </dgm:t>
    </dgm:pt>
    <dgm:pt modelId="{959CFFE2-A0BC-4C0C-8A52-E4EC3446E6E6}">
      <dgm:prSet phldrT="[文本]" custT="1"/>
      <dgm:spPr/>
      <dgm:t>
        <a:bodyPr/>
        <a:lstStyle/>
        <a:p>
          <a:r>
            <a:rPr lang="zh-CN" altLang="en-US" sz="1800" dirty="0" smtClean="0"/>
            <a:t>转各平台维护人员处理</a:t>
          </a:r>
          <a:endParaRPr lang="zh-CN" altLang="en-US" sz="1800" dirty="0"/>
        </a:p>
      </dgm:t>
    </dgm:pt>
    <dgm:pt modelId="{199C9520-D9DF-40DF-A530-FB60B58783DB}" type="parTrans" cxnId="{9426973B-BAC2-48FB-B751-BF3AC88E3F4A}">
      <dgm:prSet/>
      <dgm:spPr/>
      <dgm:t>
        <a:bodyPr/>
        <a:lstStyle/>
        <a:p>
          <a:endParaRPr lang="zh-CN" altLang="en-US" sz="1800"/>
        </a:p>
      </dgm:t>
    </dgm:pt>
    <dgm:pt modelId="{FFDE27EF-C74C-4171-8672-B532E6781F7B}" type="sibTrans" cxnId="{9426973B-BAC2-48FB-B751-BF3AC88E3F4A}">
      <dgm:prSet/>
      <dgm:spPr/>
      <dgm:t>
        <a:bodyPr/>
        <a:lstStyle/>
        <a:p>
          <a:endParaRPr lang="zh-CN" altLang="en-US" sz="1800"/>
        </a:p>
      </dgm:t>
    </dgm:pt>
    <dgm:pt modelId="{F0B15B30-BFAD-4072-B5AA-E9100D98D4D2}">
      <dgm:prSet phldrT="[文本]" custT="1"/>
      <dgm:spPr/>
      <dgm:t>
        <a:bodyPr/>
        <a:lstStyle/>
        <a:p>
          <a:r>
            <a:rPr lang="zh-CN" altLang="en-US" sz="1800" dirty="0" smtClean="0"/>
            <a:t>平台维护独立或协调资源解决问题</a:t>
          </a:r>
          <a:endParaRPr lang="zh-CN" altLang="en-US" sz="1800" dirty="0"/>
        </a:p>
      </dgm:t>
    </dgm:pt>
    <dgm:pt modelId="{D977A2A0-572D-49CE-B78E-89B1FE80849F}" type="parTrans" cxnId="{72C7ABE6-DA92-478D-B2C4-BD56DED9E1CB}">
      <dgm:prSet/>
      <dgm:spPr/>
      <dgm:t>
        <a:bodyPr/>
        <a:lstStyle/>
        <a:p>
          <a:endParaRPr lang="zh-CN" altLang="en-US" sz="1800"/>
        </a:p>
      </dgm:t>
    </dgm:pt>
    <dgm:pt modelId="{8AB8E76B-F331-4D9F-8E20-973CC58240FD}" type="sibTrans" cxnId="{72C7ABE6-DA92-478D-B2C4-BD56DED9E1CB}">
      <dgm:prSet/>
      <dgm:spPr/>
      <dgm:t>
        <a:bodyPr/>
        <a:lstStyle/>
        <a:p>
          <a:endParaRPr lang="zh-CN" altLang="en-US" sz="1800"/>
        </a:p>
      </dgm:t>
    </dgm:pt>
    <dgm:pt modelId="{0C899126-C2F6-47F8-A9DE-A7F6592E4010}" type="pres">
      <dgm:prSet presAssocID="{2702E6B8-D522-45CD-BAAC-7EEC7D1A675D}" presName="Name0" presStyleCnt="0">
        <dgm:presLayoutVars>
          <dgm:dir/>
          <dgm:resizeHandles val="exact"/>
        </dgm:presLayoutVars>
      </dgm:prSet>
      <dgm:spPr/>
    </dgm:pt>
    <dgm:pt modelId="{360975E3-A72E-4853-A0F9-5EC592BD50BD}" type="pres">
      <dgm:prSet presAssocID="{ABA98880-BEE0-47A8-B228-2963E923669D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324C07-14E4-40A8-8349-23C10477AFDF}" type="pres">
      <dgm:prSet presAssocID="{15100D07-D00A-41C7-ABB6-0ECCDE409373}" presName="parSpace" presStyleCnt="0"/>
      <dgm:spPr/>
    </dgm:pt>
    <dgm:pt modelId="{5A064593-82EE-4ADC-A562-286D1AB84A3D}" type="pres">
      <dgm:prSet presAssocID="{2ED66FA0-00D0-45EA-9AE9-3561AD69C183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048FCF-11C3-40C2-A9AD-5052C3A0E3FC}" type="pres">
      <dgm:prSet presAssocID="{63685E96-523B-48D5-9B56-744D70CF4590}" presName="parSpace" presStyleCnt="0"/>
      <dgm:spPr/>
    </dgm:pt>
    <dgm:pt modelId="{B3BFB90A-6564-4D61-A094-31A77A80A8C9}" type="pres">
      <dgm:prSet presAssocID="{F41C2E87-F9FE-4B5C-AB91-F190ADC6BA9C}" presName="parTxOnly" presStyleLbl="node1" presStyleIdx="2" presStyleCnt="5" custLinFactNeighborY="1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98A6A-CFB0-4403-9EA0-2E1CEFF8A31B}" type="pres">
      <dgm:prSet presAssocID="{927385DB-78E1-456B-B8DE-BA5CE5E2E9C7}" presName="parSpace" presStyleCnt="0"/>
      <dgm:spPr/>
    </dgm:pt>
    <dgm:pt modelId="{B9BD7AB7-FEC7-42D5-AE34-164AB61573BE}" type="pres">
      <dgm:prSet presAssocID="{959CFFE2-A0BC-4C0C-8A52-E4EC3446E6E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06EBE0-991C-414E-81D9-62AA6A9D8F9F}" type="pres">
      <dgm:prSet presAssocID="{FFDE27EF-C74C-4171-8672-B532E6781F7B}" presName="parSpace" presStyleCnt="0"/>
      <dgm:spPr/>
    </dgm:pt>
    <dgm:pt modelId="{7A34EFB5-A839-41CE-821D-19A0CF18EAF5}" type="pres">
      <dgm:prSet presAssocID="{F0B15B30-BFAD-4072-B5AA-E9100D98D4D2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B295A6-A382-49CA-BF06-B1CA4F73C1C2}" type="presOf" srcId="{ABA98880-BEE0-47A8-B228-2963E923669D}" destId="{360975E3-A72E-4853-A0F9-5EC592BD50BD}" srcOrd="0" destOrd="0" presId="urn:microsoft.com/office/officeart/2005/8/layout/hChevron3"/>
    <dgm:cxn modelId="{A01485E7-BB16-41F8-A356-5FA0979C7BA9}" type="presOf" srcId="{2ED66FA0-00D0-45EA-9AE9-3561AD69C183}" destId="{5A064593-82EE-4ADC-A562-286D1AB84A3D}" srcOrd="0" destOrd="0" presId="urn:microsoft.com/office/officeart/2005/8/layout/hChevron3"/>
    <dgm:cxn modelId="{9426973B-BAC2-48FB-B751-BF3AC88E3F4A}" srcId="{2702E6B8-D522-45CD-BAAC-7EEC7D1A675D}" destId="{959CFFE2-A0BC-4C0C-8A52-E4EC3446E6E6}" srcOrd="3" destOrd="0" parTransId="{199C9520-D9DF-40DF-A530-FB60B58783DB}" sibTransId="{FFDE27EF-C74C-4171-8672-B532E6781F7B}"/>
    <dgm:cxn modelId="{3150B18F-E1A3-4E82-8F9A-ACA327EE6DB6}" type="presOf" srcId="{2702E6B8-D522-45CD-BAAC-7EEC7D1A675D}" destId="{0C899126-C2F6-47F8-A9DE-A7F6592E4010}" srcOrd="0" destOrd="0" presId="urn:microsoft.com/office/officeart/2005/8/layout/hChevron3"/>
    <dgm:cxn modelId="{F5BC6B16-58B2-4261-96ED-B09C17232D74}" srcId="{2702E6B8-D522-45CD-BAAC-7EEC7D1A675D}" destId="{ABA98880-BEE0-47A8-B228-2963E923669D}" srcOrd="0" destOrd="0" parTransId="{AAEE8395-E1BF-43C3-A193-BB16F602C64A}" sibTransId="{15100D07-D00A-41C7-ABB6-0ECCDE409373}"/>
    <dgm:cxn modelId="{72C7ABE6-DA92-478D-B2C4-BD56DED9E1CB}" srcId="{2702E6B8-D522-45CD-BAAC-7EEC7D1A675D}" destId="{F0B15B30-BFAD-4072-B5AA-E9100D98D4D2}" srcOrd="4" destOrd="0" parTransId="{D977A2A0-572D-49CE-B78E-89B1FE80849F}" sibTransId="{8AB8E76B-F331-4D9F-8E20-973CC58240FD}"/>
    <dgm:cxn modelId="{3C8D9926-D500-4C73-BB0E-43685E0C3A21}" type="presOf" srcId="{F41C2E87-F9FE-4B5C-AB91-F190ADC6BA9C}" destId="{B3BFB90A-6564-4D61-A094-31A77A80A8C9}" srcOrd="0" destOrd="0" presId="urn:microsoft.com/office/officeart/2005/8/layout/hChevron3"/>
    <dgm:cxn modelId="{33458C8F-6D98-4C9A-997B-5E9EFB3F3DA1}" type="presOf" srcId="{F0B15B30-BFAD-4072-B5AA-E9100D98D4D2}" destId="{7A34EFB5-A839-41CE-821D-19A0CF18EAF5}" srcOrd="0" destOrd="0" presId="urn:microsoft.com/office/officeart/2005/8/layout/hChevron3"/>
    <dgm:cxn modelId="{9B2C4247-B61F-4590-B620-DCEEFA26CD07}" srcId="{2702E6B8-D522-45CD-BAAC-7EEC7D1A675D}" destId="{F41C2E87-F9FE-4B5C-AB91-F190ADC6BA9C}" srcOrd="2" destOrd="0" parTransId="{8F4AC3C5-CF87-4F85-8B1B-9A6B404F105F}" sibTransId="{927385DB-78E1-456B-B8DE-BA5CE5E2E9C7}"/>
    <dgm:cxn modelId="{4B06CE51-FA50-4926-B5AE-3EB920CCFFED}" srcId="{2702E6B8-D522-45CD-BAAC-7EEC7D1A675D}" destId="{2ED66FA0-00D0-45EA-9AE9-3561AD69C183}" srcOrd="1" destOrd="0" parTransId="{AA56B532-30FE-4FB2-AD2C-7935853BFF4C}" sibTransId="{63685E96-523B-48D5-9B56-744D70CF4590}"/>
    <dgm:cxn modelId="{23500866-D46E-457E-9CA7-D2FE58CAAC7F}" type="presOf" srcId="{959CFFE2-A0BC-4C0C-8A52-E4EC3446E6E6}" destId="{B9BD7AB7-FEC7-42D5-AE34-164AB61573BE}" srcOrd="0" destOrd="0" presId="urn:microsoft.com/office/officeart/2005/8/layout/hChevron3"/>
    <dgm:cxn modelId="{B7FFBD81-A505-4306-AD88-CAF9350D0862}" type="presParOf" srcId="{0C899126-C2F6-47F8-A9DE-A7F6592E4010}" destId="{360975E3-A72E-4853-A0F9-5EC592BD50BD}" srcOrd="0" destOrd="0" presId="urn:microsoft.com/office/officeart/2005/8/layout/hChevron3"/>
    <dgm:cxn modelId="{6DD9BBCF-DF92-4CC9-BF73-6CA0E1994132}" type="presParOf" srcId="{0C899126-C2F6-47F8-A9DE-A7F6592E4010}" destId="{38324C07-14E4-40A8-8349-23C10477AFDF}" srcOrd="1" destOrd="0" presId="urn:microsoft.com/office/officeart/2005/8/layout/hChevron3"/>
    <dgm:cxn modelId="{1B7C451F-502E-4BA1-A621-B4BEF2318366}" type="presParOf" srcId="{0C899126-C2F6-47F8-A9DE-A7F6592E4010}" destId="{5A064593-82EE-4ADC-A562-286D1AB84A3D}" srcOrd="2" destOrd="0" presId="urn:microsoft.com/office/officeart/2005/8/layout/hChevron3"/>
    <dgm:cxn modelId="{4C0CE312-1ACB-43EE-B2F2-11106FA34542}" type="presParOf" srcId="{0C899126-C2F6-47F8-A9DE-A7F6592E4010}" destId="{33048FCF-11C3-40C2-A9AD-5052C3A0E3FC}" srcOrd="3" destOrd="0" presId="urn:microsoft.com/office/officeart/2005/8/layout/hChevron3"/>
    <dgm:cxn modelId="{DA38D974-7175-41E1-AFF3-3A0EC351D98A}" type="presParOf" srcId="{0C899126-C2F6-47F8-A9DE-A7F6592E4010}" destId="{B3BFB90A-6564-4D61-A094-31A77A80A8C9}" srcOrd="4" destOrd="0" presId="urn:microsoft.com/office/officeart/2005/8/layout/hChevron3"/>
    <dgm:cxn modelId="{1ABCAF9E-A2FB-4DDA-B442-C67C3C3675D3}" type="presParOf" srcId="{0C899126-C2F6-47F8-A9DE-A7F6592E4010}" destId="{65898A6A-CFB0-4403-9EA0-2E1CEFF8A31B}" srcOrd="5" destOrd="0" presId="urn:microsoft.com/office/officeart/2005/8/layout/hChevron3"/>
    <dgm:cxn modelId="{015C4061-0FB5-44CD-B898-1C450E4ECD5E}" type="presParOf" srcId="{0C899126-C2F6-47F8-A9DE-A7F6592E4010}" destId="{B9BD7AB7-FEC7-42D5-AE34-164AB61573BE}" srcOrd="6" destOrd="0" presId="urn:microsoft.com/office/officeart/2005/8/layout/hChevron3"/>
    <dgm:cxn modelId="{F0E49A76-558B-46B0-AC7F-DCD9EBF9B73A}" type="presParOf" srcId="{0C899126-C2F6-47F8-A9DE-A7F6592E4010}" destId="{7406EBE0-991C-414E-81D9-62AA6A9D8F9F}" srcOrd="7" destOrd="0" presId="urn:microsoft.com/office/officeart/2005/8/layout/hChevron3"/>
    <dgm:cxn modelId="{8E1655C5-8494-4818-AF20-1C95DA82110F}" type="presParOf" srcId="{0C899126-C2F6-47F8-A9DE-A7F6592E4010}" destId="{7A34EFB5-A839-41CE-821D-19A0CF18EAF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41CBF-6DF7-463B-B9A2-5E5EAF2349F9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C245-D405-4CF3-9819-A22818FEF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3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LMT</a:t>
            </a:r>
            <a:r>
              <a:rPr lang="zh-CN" altLang="en-US" dirty="0" smtClean="0"/>
              <a:t>的维护人员根据产品型号分成了几个小组，存储硬件</a:t>
            </a:r>
            <a:r>
              <a:rPr lang="en-US" altLang="zh-CN" dirty="0" smtClean="0"/>
              <a:t>PDU</a:t>
            </a:r>
            <a:r>
              <a:rPr lang="zh-CN" altLang="en-US" dirty="0" smtClean="0"/>
              <a:t>的维护人员分成了网上维护组、硬件维优组、生产保障组三个小组。网上维护组主要负责网上问题接口处理，硬件维优主要负责坏件分析，硬件质量改进等；生产保障主要负责产线生产的保障。</a:t>
            </a:r>
            <a:endParaRPr lang="en-US" altLang="zh-CN" dirty="0" smtClean="0"/>
          </a:p>
          <a:p>
            <a:r>
              <a:rPr lang="zh-CN" altLang="en-US" dirty="0" smtClean="0"/>
              <a:t>当有硬件或者驱动相关问题时，</a:t>
            </a:r>
            <a:r>
              <a:rPr lang="en-US" altLang="zh-CN" dirty="0" smtClean="0"/>
              <a:t>LMT</a:t>
            </a:r>
            <a:r>
              <a:rPr lang="zh-CN" altLang="en-US" dirty="0" smtClean="0"/>
              <a:t>的维护人员会分发到</a:t>
            </a:r>
            <a:r>
              <a:rPr lang="en-US" altLang="zh-CN" dirty="0" smtClean="0"/>
              <a:t>PDU</a:t>
            </a:r>
            <a:r>
              <a:rPr lang="zh-CN" altLang="en-US" dirty="0" smtClean="0"/>
              <a:t>的网上维护接口人进行处理。在能力范围内的问题独立解决并进行答复，超出能力范围的问题协调整个</a:t>
            </a:r>
            <a:r>
              <a:rPr lang="en-US" altLang="zh-CN" dirty="0" smtClean="0"/>
              <a:t>PDU</a:t>
            </a:r>
            <a:r>
              <a:rPr lang="zh-CN" altLang="en-US" dirty="0" smtClean="0"/>
              <a:t>的资源进行处理，处理完成后答复给</a:t>
            </a:r>
            <a:r>
              <a:rPr lang="en-US" altLang="zh-CN" dirty="0" smtClean="0"/>
              <a:t>LMT</a:t>
            </a:r>
            <a:r>
              <a:rPr lang="zh-CN" altLang="en-US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8C245-D405-4CF3-9819-A22818FEF3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3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8C245-D405-4CF3-9819-A22818FEF3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47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 b="1" dirty="0" smtClean="0"/>
              <a:t>具体到一个问题的处理，流程如右图所示</a:t>
            </a:r>
            <a:endParaRPr lang="en-US" altLang="zh-CN" sz="14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接收到问题后及时录入问题单库，记录时间、局点、设备型号、问题现象、问题影响、客户诉求、故障版本、问题级别等信息；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分析问题并给出问题根因；对于不能快速分析原因或者需要返回坏件分析的，根据问题严重程度按不同周期定期通报；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跟进问题处理进度，更新进展，补充问题根因、问题责任模块；刷新清零问题单、重点局信息、</a:t>
            </a:r>
            <a:r>
              <a:rPr lang="en-US" altLang="zh-CN" sz="1200" dirty="0" err="1" smtClean="0"/>
              <a:t>buglist</a:t>
            </a:r>
            <a:r>
              <a:rPr lang="zh-CN" altLang="en-US" sz="1200" dirty="0" smtClean="0"/>
              <a:t>信息、提取维护诉求和</a:t>
            </a:r>
            <a:r>
              <a:rPr lang="en-US" altLang="zh-CN" sz="1200" dirty="0" smtClean="0"/>
              <a:t>DFX</a:t>
            </a:r>
            <a:r>
              <a:rPr lang="zh-CN" altLang="en-US" sz="1200" dirty="0" smtClean="0"/>
              <a:t>需求，客户层面闭环且信息补充完整后走给维护代表审核</a:t>
            </a:r>
            <a:r>
              <a:rPr lang="en-US" altLang="zh-CN" sz="1200" dirty="0" smtClean="0"/>
              <a:t>(PL)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维护代表审核同时进一步提取改进建议，随后转给维护经理（</a:t>
            </a:r>
            <a:r>
              <a:rPr lang="en-US" altLang="zh-CN" sz="1200" dirty="0" smtClean="0"/>
              <a:t>LM</a:t>
            </a:r>
            <a:r>
              <a:rPr lang="zh-CN" altLang="en-US" sz="1200" dirty="0" smtClean="0"/>
              <a:t>）审核；</a:t>
            </a:r>
            <a:endParaRPr lang="en-US" altLang="zh-CN" sz="12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维护经理审核通过后问题闭环。</a:t>
            </a:r>
            <a:endParaRPr lang="en-US" altLang="zh-CN" sz="1200" dirty="0" smtClean="0"/>
          </a:p>
          <a:p>
            <a:r>
              <a:rPr lang="zh-CN" altLang="en-US" dirty="0" smtClean="0"/>
              <a:t>上述问题处理流程通过</a:t>
            </a:r>
            <a:r>
              <a:rPr lang="en-US" altLang="zh-CN" dirty="0" smtClean="0"/>
              <a:t>JIRA</a:t>
            </a:r>
            <a:r>
              <a:rPr lang="zh-CN" altLang="en-US" dirty="0" smtClean="0"/>
              <a:t>来实现，首先创建一个问题单走到维护组定位阶段，表示该问题正在由维护人员处理。</a:t>
            </a:r>
            <a:endParaRPr lang="en-US" altLang="zh-CN" dirty="0" smtClean="0"/>
          </a:p>
          <a:p>
            <a:r>
              <a:rPr lang="zh-CN" altLang="en-US" dirty="0" smtClean="0"/>
              <a:t>维护人员处理完成后，会填写问题单的相关信息，填写完整后走给维护代表审核。这些信息中部分是必填的，不填写则流程无法向下进行，如问题责任领域、故障分类等；有些则是选填的，如维护诉求、</a:t>
            </a:r>
            <a:r>
              <a:rPr lang="en-US" altLang="zh-CN" dirty="0" err="1" smtClean="0"/>
              <a:t>buglist</a:t>
            </a:r>
            <a:r>
              <a:rPr lang="zh-CN" altLang="en-US" dirty="0" smtClean="0"/>
              <a:t>链接等。以</a:t>
            </a:r>
            <a:r>
              <a:rPr lang="en-US" altLang="zh-CN" dirty="0" err="1" smtClean="0"/>
              <a:t>Buglist</a:t>
            </a:r>
            <a:r>
              <a:rPr lang="zh-CN" altLang="en-US" dirty="0" smtClean="0"/>
              <a:t>为例，按要求新增非重复网上软件问题需要录入</a:t>
            </a:r>
            <a:r>
              <a:rPr lang="en-US" altLang="zh-CN" dirty="0" err="1" smtClean="0"/>
              <a:t>Buglist</a:t>
            </a:r>
            <a:r>
              <a:rPr lang="zh-CN" altLang="en-US" dirty="0" smtClean="0"/>
              <a:t>库，按照要求在</a:t>
            </a:r>
            <a:r>
              <a:rPr lang="en-US" altLang="zh-CN" dirty="0" smtClean="0"/>
              <a:t>JIRA</a:t>
            </a:r>
            <a:r>
              <a:rPr lang="zh-CN" altLang="en-US" dirty="0" smtClean="0"/>
              <a:t>系统中新增一个</a:t>
            </a:r>
            <a:r>
              <a:rPr lang="en-US" altLang="zh-CN" dirty="0" err="1" smtClean="0"/>
              <a:t>buglist</a:t>
            </a:r>
            <a:r>
              <a:rPr lang="zh-CN" altLang="en-US" dirty="0" smtClean="0"/>
              <a:t>问题单，并将</a:t>
            </a:r>
            <a:r>
              <a:rPr lang="en-US" altLang="zh-CN" dirty="0" err="1" smtClean="0"/>
              <a:t>buglist</a:t>
            </a:r>
            <a:r>
              <a:rPr lang="zh-CN" altLang="en-US" dirty="0" smtClean="0"/>
              <a:t>问题单的链接填写到网上问题处理的</a:t>
            </a:r>
            <a:r>
              <a:rPr lang="en-US" altLang="zh-CN" dirty="0" err="1" smtClean="0"/>
              <a:t>jira</a:t>
            </a:r>
            <a:r>
              <a:rPr lang="zh-CN" altLang="en-US" dirty="0" smtClean="0"/>
              <a:t>单中，维护组定位阶段处理完后转到维护代表审核阶段。</a:t>
            </a:r>
            <a:endParaRPr lang="en-US" altLang="zh-CN" dirty="0" smtClean="0"/>
          </a:p>
          <a:p>
            <a:r>
              <a:rPr lang="zh-CN" altLang="en-US" dirty="0" smtClean="0"/>
              <a:t>维护代表审核阶段的作用就是确保这些信息准确、完整。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8C245-D405-4CF3-9819-A22818FEF3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99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8C245-D405-4CF3-9819-A22818FEF3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2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2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4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22A9-0ECC-4948-8C5E-A6F23D4C213E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2907-F2FC-4E08-BCCB-56340FDC3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78965"/>
            <a:ext cx="9144000" cy="1230997"/>
          </a:xfrm>
        </p:spPr>
        <p:txBody>
          <a:bodyPr/>
          <a:lstStyle/>
          <a:p>
            <a:r>
              <a:rPr lang="zh-CN" altLang="en-US" i="1" dirty="0" smtClean="0"/>
              <a:t>工作经验总结交流</a:t>
            </a:r>
            <a:endParaRPr lang="zh-CN" altLang="en-US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lvl="8" algn="l"/>
            <a:r>
              <a:rPr lang="zh-CN" altLang="en-US" sz="2400" dirty="0" smtClean="0"/>
              <a:t>                                                                                             姓名：范会杨</a:t>
            </a:r>
            <a:endParaRPr lang="en-US" altLang="zh-CN" sz="2400" dirty="0" smtClean="0"/>
          </a:p>
          <a:p>
            <a:pPr marL="0" lvl="8" algn="l"/>
            <a:r>
              <a:rPr lang="zh-CN" altLang="en-US" sz="2400" dirty="0" smtClean="0"/>
              <a:t>                                                                                             工号：</a:t>
            </a:r>
            <a:r>
              <a:rPr lang="en-US" altLang="zh-CN" sz="2400" dirty="0" smtClean="0"/>
              <a:t>6741</a:t>
            </a:r>
          </a:p>
          <a:p>
            <a:pPr marL="0" lvl="8" algn="l"/>
            <a:r>
              <a:rPr lang="en-US" altLang="zh-CN" sz="2400" dirty="0" smtClean="0"/>
              <a:t>                                                                                              2016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2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一定被问题攻关搞得焦头烂额，彻夜不眠，最后发现是一个低级问题</a:t>
            </a:r>
            <a:endParaRPr lang="en-US" altLang="zh-CN" dirty="0" smtClean="0"/>
          </a:p>
          <a:p>
            <a:r>
              <a:rPr lang="zh-CN" altLang="en-US" dirty="0" smtClean="0"/>
              <a:t>一定有过一次被客户骂的抬不起头来，因为产品质量羞愧难当。</a:t>
            </a:r>
            <a:endParaRPr lang="en-US" altLang="zh-CN" dirty="0" smtClean="0"/>
          </a:p>
          <a:p>
            <a:r>
              <a:rPr lang="zh-CN" altLang="en-US" dirty="0" smtClean="0"/>
              <a:t>解决这些问题的过程中有很多闪亮的点子，</a:t>
            </a:r>
            <a:r>
              <a:rPr lang="zh-CN" altLang="en-US" dirty="0" smtClean="0"/>
              <a:t>一些可供后续</a:t>
            </a:r>
            <a:r>
              <a:rPr lang="zh-CN" altLang="en-US" dirty="0" smtClean="0"/>
              <a:t>设计</a:t>
            </a:r>
            <a:r>
              <a:rPr lang="zh-CN" altLang="en-US" dirty="0"/>
              <a:t>时</a:t>
            </a:r>
            <a:r>
              <a:rPr lang="zh-CN" altLang="en-US" dirty="0" smtClean="0"/>
              <a:t>参考进而避免</a:t>
            </a:r>
            <a:r>
              <a:rPr lang="zh-CN" altLang="en-US" dirty="0" smtClean="0"/>
              <a:t>重蹈覆辙</a:t>
            </a:r>
            <a:r>
              <a:rPr lang="zh-CN" altLang="en-US" dirty="0" smtClean="0"/>
              <a:t>的规范</a:t>
            </a:r>
            <a:r>
              <a:rPr lang="zh-CN" altLang="en-US" dirty="0" smtClean="0"/>
              <a:t>，可惜没有积累下来，新一代产品开发时又在问题的泥潭中苦苦挣扎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怎样避免这种问题？遇到的典型问题如何积累下来？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8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61" y="320632"/>
            <a:ext cx="9248704" cy="53827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en-US" altLang="zh-CN" dirty="0" smtClean="0"/>
              <a:t>ITR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" y="1563083"/>
            <a:ext cx="3254644" cy="189756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ITR:</a:t>
            </a:r>
            <a:r>
              <a:rPr lang="zh-CN" altLang="en-US" dirty="0" smtClean="0"/>
              <a:t>从问题到解决，是发货后设备维护过程中的一个流程。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维护工作的体系概要如右图所</a:t>
            </a:r>
            <a:r>
              <a:rPr lang="zh-CN" altLang="en-US" sz="1800" dirty="0" smtClean="0"/>
              <a:t>示。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9434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en-US" altLang="zh-CN" dirty="0" smtClean="0"/>
              <a:t>ITR</a:t>
            </a:r>
            <a:r>
              <a:rPr lang="zh-CN" altLang="en-US" dirty="0" smtClean="0"/>
              <a:t>简介－－问题处理流程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8883" y="1684954"/>
            <a:ext cx="5239043" cy="498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68" y="1052945"/>
            <a:ext cx="7012277" cy="57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en-US" altLang="zh-CN" dirty="0" smtClean="0"/>
              <a:t>ITR</a:t>
            </a:r>
            <a:r>
              <a:rPr lang="zh-CN" altLang="en-US" dirty="0" smtClean="0"/>
              <a:t>简介－－问题端到端跟踪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8883" y="1994444"/>
            <a:ext cx="5239043" cy="498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2" y="3006232"/>
            <a:ext cx="6591300" cy="3788459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47358" y="3296554"/>
            <a:ext cx="5112432" cy="35409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/>
              <a:t>问题</a:t>
            </a:r>
            <a:r>
              <a:rPr lang="zh-CN" altLang="en-US" sz="1800" b="1" dirty="0"/>
              <a:t>端到端处理的概览如右图所</a:t>
            </a:r>
            <a:r>
              <a:rPr lang="zh-CN" altLang="en-US" sz="1800" b="1" dirty="0" smtClean="0"/>
              <a:t>示</a:t>
            </a:r>
            <a:endParaRPr lang="en-US" altLang="zh-CN" sz="1800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 smtClean="0"/>
              <a:t>每个</a:t>
            </a:r>
            <a:r>
              <a:rPr lang="zh-CN" altLang="en-US" sz="1700" dirty="0"/>
              <a:t>框图对应与</a:t>
            </a:r>
            <a:r>
              <a:rPr lang="zh-CN" altLang="en-US" sz="1700" dirty="0" smtClean="0"/>
              <a:t>流程管理系统</a:t>
            </a:r>
            <a:r>
              <a:rPr lang="zh-CN" altLang="en-US" sz="1700" dirty="0"/>
              <a:t>中的一个项目；除重点局档案为静态记录只需要定期刷新外，其他几个项目都有类似于上页的流程控制；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/>
              <a:t>网上问题处理项目中记录的问题作为其他几个项目的输入；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/>
              <a:t>其他几个项目主要有以下几个作用</a:t>
            </a:r>
            <a:r>
              <a:rPr lang="zh-CN" altLang="en-US" sz="1700" dirty="0" smtClean="0"/>
              <a:t>：</a:t>
            </a:r>
            <a:endParaRPr lang="zh-CN" altLang="en-US" sz="17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700" dirty="0"/>
              <a:t>保障影响严重的问题现网清零（重大问题清零）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700" dirty="0"/>
              <a:t>改善产品质量（维护诉求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DFX</a:t>
            </a:r>
            <a:r>
              <a:rPr lang="zh-CN" altLang="en-US" sz="1700" dirty="0"/>
              <a:t>提炼）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700" dirty="0"/>
              <a:t>提升问题处理效率，提升客满（重点局档案、</a:t>
            </a:r>
            <a:r>
              <a:rPr lang="en-US" altLang="zh-CN" sz="1700" dirty="0" err="1"/>
              <a:t>Buglist</a:t>
            </a:r>
            <a:r>
              <a:rPr lang="zh-CN" altLang="en-US" sz="1700" dirty="0"/>
              <a:t>建设</a:t>
            </a:r>
            <a:r>
              <a:rPr lang="zh-CN" altLang="en-US" sz="1700" dirty="0" smtClean="0"/>
              <a:t>）</a:t>
            </a:r>
            <a:endParaRPr lang="en-US" altLang="zh-CN" sz="1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99758" y="1156131"/>
            <a:ext cx="4322367" cy="17100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/>
              <a:t>问题分级管理：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 sz="1700" dirty="0" smtClean="0"/>
              <a:t>一般网上问题；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en-US" altLang="zh-CN" sz="1700" dirty="0" smtClean="0"/>
              <a:t>A\B\C</a:t>
            </a:r>
            <a:r>
              <a:rPr lang="zh-CN" altLang="en-US" sz="1700" dirty="0" smtClean="0"/>
              <a:t>级重大问题；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zh-CN" altLang="en-US" sz="1700" dirty="0" smtClean="0"/>
              <a:t>一</a:t>
            </a:r>
            <a:r>
              <a:rPr lang="en-US" altLang="zh-CN" sz="1700" dirty="0" smtClean="0"/>
              <a:t>\</a:t>
            </a:r>
            <a:r>
              <a:rPr lang="zh-CN" altLang="en-US" sz="1700" dirty="0" smtClean="0"/>
              <a:t>二</a:t>
            </a:r>
            <a:r>
              <a:rPr lang="en-US" altLang="zh-CN" sz="1700" dirty="0" smtClean="0"/>
              <a:t>\</a:t>
            </a:r>
            <a:r>
              <a:rPr lang="zh-CN" altLang="en-US" sz="1700" dirty="0" smtClean="0"/>
              <a:t>三级</a:t>
            </a:r>
            <a:r>
              <a:rPr lang="en-US" altLang="zh-CN" sz="1700" dirty="0" smtClean="0"/>
              <a:t>ITR</a:t>
            </a:r>
            <a:r>
              <a:rPr lang="zh-CN" altLang="en-US" sz="1700" dirty="0" smtClean="0"/>
              <a:t>管理升级问题；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zh-CN" altLang="en-US" sz="1700" dirty="0"/>
              <a:t>一</a:t>
            </a:r>
            <a:r>
              <a:rPr lang="en-US" altLang="zh-CN" sz="1700" dirty="0"/>
              <a:t>\</a:t>
            </a:r>
            <a:r>
              <a:rPr lang="zh-CN" altLang="en-US" sz="1700" dirty="0"/>
              <a:t>二</a:t>
            </a:r>
            <a:r>
              <a:rPr lang="en-US" altLang="zh-CN" sz="1700" dirty="0"/>
              <a:t>\</a:t>
            </a:r>
            <a:r>
              <a:rPr lang="zh-CN" altLang="en-US" sz="1700" dirty="0"/>
              <a:t>三</a:t>
            </a:r>
            <a:r>
              <a:rPr lang="zh-CN" altLang="en-US" sz="1700" dirty="0" smtClean="0"/>
              <a:t>级事故；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465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en-US" altLang="zh-CN" dirty="0" smtClean="0"/>
              <a:t>ITR</a:t>
            </a:r>
            <a:r>
              <a:rPr lang="zh-CN" altLang="en-US" dirty="0" smtClean="0"/>
              <a:t>简介－－问题端到端跟踪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2" y="3006232"/>
            <a:ext cx="6591300" cy="3788459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275494" y="2027308"/>
            <a:ext cx="5112432" cy="3929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 smtClean="0"/>
              <a:t>流程</a:t>
            </a:r>
            <a:r>
              <a:rPr lang="zh-CN" altLang="en-US" sz="1700" b="1" dirty="0"/>
              <a:t>管理系统的使用保证：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/>
              <a:t>准确性：问题处理只能按照规划的流程进行，多人把关可以极大降低定位结论不准确的风险；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dirty="0"/>
              <a:t>时效性：</a:t>
            </a:r>
            <a:r>
              <a:rPr lang="zh-CN" altLang="en-US" sz="1700" dirty="0" smtClean="0"/>
              <a:t>通过</a:t>
            </a:r>
            <a:r>
              <a:rPr lang="zh-CN" altLang="en-US" sz="1700" dirty="0"/>
              <a:t>重点</a:t>
            </a:r>
            <a:r>
              <a:rPr lang="zh-CN" altLang="en-US" sz="1700" dirty="0" smtClean="0"/>
              <a:t>局档案建设、</a:t>
            </a:r>
            <a:r>
              <a:rPr lang="en-US" altLang="zh-CN" sz="1700" dirty="0" err="1" smtClean="0"/>
              <a:t>Buglist</a:t>
            </a:r>
            <a:r>
              <a:rPr lang="zh-CN" altLang="en-US" sz="1700" dirty="0" smtClean="0"/>
              <a:t>建设等可以提供处理问题所需的大量信息，提升问题处理效率；</a:t>
            </a:r>
            <a:endParaRPr lang="zh-CN" altLang="zh-CN" sz="18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310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zh-CN" altLang="en-US" dirty="0" smtClean="0"/>
              <a:t>其他经验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75494" y="1426807"/>
            <a:ext cx="7885868" cy="11526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700" b="1" dirty="0" smtClean="0"/>
              <a:t>DFX(Design For X)</a:t>
            </a:r>
            <a:r>
              <a:rPr lang="zh-CN" altLang="en-US" sz="1700" b="1" dirty="0" smtClean="0"/>
              <a:t>：</a:t>
            </a:r>
            <a:endParaRPr lang="zh-CN" altLang="en-US" sz="17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700" dirty="0" smtClean="0"/>
              <a:t>DFX</a:t>
            </a:r>
            <a:r>
              <a:rPr lang="zh-CN" altLang="en-US" sz="1700" dirty="0" smtClean="0"/>
              <a:t>是功能实现以外，系统可靠性、易用性等方面提升的重要组成部分；如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dirty="0" smtClean="0"/>
              <a:t>DFR(</a:t>
            </a:r>
            <a:r>
              <a:rPr lang="en-US" altLang="zh-CN" sz="1700" b="1" dirty="0"/>
              <a:t>Design For  </a:t>
            </a:r>
            <a:r>
              <a:rPr lang="en-US" altLang="zh-CN" sz="1700" b="1" dirty="0" smtClean="0"/>
              <a:t>Reliability</a:t>
            </a:r>
            <a:r>
              <a:rPr lang="en-US" altLang="zh-CN" sz="1700" dirty="0" smtClean="0"/>
              <a:t>):</a:t>
            </a:r>
            <a:r>
              <a:rPr lang="zh-CN" altLang="en-US" sz="1700" dirty="0" smtClean="0"/>
              <a:t>可靠性设计；</a:t>
            </a:r>
            <a:endParaRPr lang="en-US" altLang="zh-CN" sz="17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5494" y="2740141"/>
            <a:ext cx="7885868" cy="33749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 smtClean="0"/>
              <a:t>日常工作中常见的</a:t>
            </a:r>
            <a:r>
              <a:rPr lang="en-US" altLang="zh-CN" sz="1700" b="1" dirty="0" smtClean="0"/>
              <a:t>DFX</a:t>
            </a:r>
            <a:r>
              <a:rPr lang="zh-CN" altLang="en-US" sz="1700" b="1" dirty="0"/>
              <a:t>设计</a:t>
            </a:r>
            <a:r>
              <a:rPr lang="zh-CN" altLang="en-US" sz="1700" b="1" dirty="0" smtClean="0"/>
              <a:t>：</a:t>
            </a:r>
            <a:endParaRPr lang="zh-CN" altLang="en-US" sz="1700" b="1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/>
              <a:t>可靠性设计</a:t>
            </a:r>
            <a:endParaRPr lang="en-US" altLang="zh-CN" sz="1800" b="1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zh-CN" sz="1800" b="1" dirty="0"/>
              <a:t>主动隔离避免业务中断：</a:t>
            </a:r>
            <a:endParaRPr lang="zh-CN" altLang="zh-C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1800" dirty="0"/>
              <a:t>故障不彻底导致业务中断</a:t>
            </a:r>
            <a:r>
              <a:rPr lang="en-US" altLang="zh-CN" sz="1800" dirty="0"/>
              <a:t>:</a:t>
            </a:r>
            <a:r>
              <a:rPr lang="zh-CN" altLang="zh-CN" sz="1800" dirty="0"/>
              <a:t>如有些多路径软件只有在一条路径断开时才会进行路径切换，而当链路质量较差</a:t>
            </a:r>
            <a:r>
              <a:rPr lang="en-US" altLang="zh-CN" sz="1800" dirty="0"/>
              <a:t>IO</a:t>
            </a:r>
            <a:r>
              <a:rPr lang="zh-CN" altLang="zh-CN" sz="1800" dirty="0"/>
              <a:t>频繁出现超时不切路径，这种情况下可能会造成业务中断。需要确认有冗余路径的前提下主动关端口进行隔离</a:t>
            </a:r>
            <a:r>
              <a:rPr lang="zh-CN" altLang="zh-CN" sz="1800" dirty="0" smtClean="0"/>
              <a:t>。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zh-CN" sz="1800" b="1" dirty="0"/>
              <a:t>主动检测硬件工作状态：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1800" dirty="0"/>
              <a:t>另外一个例子是</a:t>
            </a:r>
            <a:r>
              <a:rPr lang="en-US" altLang="zh-CN" sz="1800" dirty="0"/>
              <a:t>a</a:t>
            </a:r>
            <a:r>
              <a:rPr lang="zh-CN" altLang="zh-CN" sz="1800" dirty="0"/>
              <a:t>控</a:t>
            </a:r>
            <a:r>
              <a:rPr lang="en-US" altLang="zh-CN" sz="1800" dirty="0" err="1"/>
              <a:t>ses</a:t>
            </a:r>
            <a:r>
              <a:rPr lang="zh-CN" altLang="zh-CN" sz="1800" dirty="0"/>
              <a:t>故障后软硬件均未能上报</a:t>
            </a:r>
            <a:r>
              <a:rPr lang="en-US" altLang="zh-CN" sz="1800" dirty="0" err="1"/>
              <a:t>linkdown</a:t>
            </a:r>
            <a:r>
              <a:rPr lang="zh-CN" altLang="zh-CN" sz="1800" dirty="0"/>
              <a:t>，导致上层软件未感知后端硬盘</a:t>
            </a:r>
            <a:r>
              <a:rPr lang="en-US" altLang="zh-CN" sz="1800" dirty="0"/>
              <a:t>link down</a:t>
            </a:r>
            <a:r>
              <a:rPr lang="zh-CN" altLang="zh-CN" sz="1800" dirty="0"/>
              <a:t>事件，一个月后</a:t>
            </a:r>
            <a:r>
              <a:rPr lang="en-US" altLang="zh-CN" sz="1800" dirty="0"/>
              <a:t>b</a:t>
            </a:r>
            <a:r>
              <a:rPr lang="zh-CN" altLang="zh-CN" sz="1800" dirty="0"/>
              <a:t>控报</a:t>
            </a:r>
            <a:r>
              <a:rPr lang="en-US" altLang="zh-CN" sz="1800" dirty="0" err="1"/>
              <a:t>ses</a:t>
            </a:r>
            <a:r>
              <a:rPr lang="zh-CN" altLang="zh-CN" sz="1800" dirty="0"/>
              <a:t>获取版本失败，更换备件时拔插</a:t>
            </a:r>
            <a:r>
              <a:rPr lang="en-US" altLang="zh-CN" sz="1800" dirty="0"/>
              <a:t>b</a:t>
            </a:r>
            <a:r>
              <a:rPr lang="zh-CN" altLang="zh-CN" sz="1800" dirty="0"/>
              <a:t>控造成业务中断。总结：故障不能完全依赖于底层上报，需要主动例测</a:t>
            </a:r>
            <a:r>
              <a:rPr lang="zh-CN" altLang="zh-CN" sz="1800" dirty="0" smtClean="0"/>
              <a:t>。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zh-CN" sz="1800" b="1" dirty="0"/>
              <a:t>硬件采用长短针设计，避免</a:t>
            </a:r>
            <a:r>
              <a:rPr lang="en-US" altLang="zh-CN" sz="1800" b="1" dirty="0"/>
              <a:t>FRU</a:t>
            </a:r>
            <a:r>
              <a:rPr lang="zh-CN" altLang="zh-CN" sz="1800" b="1" dirty="0"/>
              <a:t>拔插过程中虚接导致的问题。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093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zh-CN" altLang="en-US" dirty="0" smtClean="0"/>
              <a:t>其他经验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5494" y="1580081"/>
            <a:ext cx="7885868" cy="33749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 smtClean="0"/>
              <a:t>日常工作中常见的</a:t>
            </a:r>
            <a:r>
              <a:rPr lang="en-US" altLang="zh-CN" sz="1700" b="1" dirty="0" smtClean="0"/>
              <a:t>DFX</a:t>
            </a:r>
            <a:r>
              <a:rPr lang="zh-CN" altLang="en-US" sz="1700" b="1" dirty="0"/>
              <a:t>设计</a:t>
            </a:r>
            <a:r>
              <a:rPr lang="zh-CN" altLang="en-US" sz="1700" b="1" dirty="0" smtClean="0"/>
              <a:t>：</a:t>
            </a:r>
            <a:endParaRPr lang="zh-CN" altLang="en-US" sz="17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700" b="1" dirty="0" smtClean="0"/>
              <a:t>可定位性设计</a:t>
            </a:r>
            <a:endParaRPr lang="en-US" altLang="zh-CN" sz="17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700" b="1" dirty="0" smtClean="0"/>
              <a:t>IO</a:t>
            </a:r>
            <a:r>
              <a:rPr lang="zh-CN" altLang="en-US" sz="1700" b="1" dirty="0" smtClean="0"/>
              <a:t>性能相关问题定位手段完善；</a:t>
            </a:r>
            <a:endParaRPr lang="en-US" altLang="zh-CN" sz="17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b="1" dirty="0"/>
              <a:t>各</a:t>
            </a:r>
            <a:r>
              <a:rPr lang="zh-CN" altLang="en-US" sz="1700" b="1" dirty="0" smtClean="0"/>
              <a:t>模块关键资源可查询</a:t>
            </a:r>
            <a:r>
              <a:rPr lang="en-US" altLang="zh-CN" sz="1700" b="1" dirty="0" smtClean="0"/>
              <a:t>(Login</a:t>
            </a:r>
            <a:r>
              <a:rPr lang="zh-CN" altLang="en-US" sz="1700" b="1" dirty="0" smtClean="0"/>
              <a:t>资源，</a:t>
            </a:r>
            <a:r>
              <a:rPr lang="en-US" altLang="zh-CN" sz="1700" b="1" dirty="0" smtClean="0"/>
              <a:t>IO</a:t>
            </a:r>
            <a:r>
              <a:rPr lang="zh-CN" altLang="en-US" sz="1700" b="1" dirty="0" smtClean="0"/>
              <a:t>资源</a:t>
            </a:r>
            <a:r>
              <a:rPr lang="en-US" altLang="zh-CN" sz="1700" b="1" dirty="0" smtClean="0"/>
              <a:t>)</a:t>
            </a:r>
            <a:r>
              <a:rPr lang="zh-CN" altLang="en-US" sz="1700" b="1" dirty="0" smtClean="0"/>
              <a:t>；</a:t>
            </a:r>
            <a:endParaRPr lang="en-US" altLang="zh-CN" sz="17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b="1" dirty="0" smtClean="0"/>
              <a:t>告警尽量直观体现</a:t>
            </a:r>
            <a:r>
              <a:rPr lang="en-US" altLang="zh-CN" sz="1700" b="1" dirty="0" smtClean="0"/>
              <a:t>FRU</a:t>
            </a:r>
            <a:r>
              <a:rPr lang="zh-CN" altLang="en-US" sz="1700" b="1" dirty="0" smtClean="0"/>
              <a:t>信息；</a:t>
            </a:r>
            <a:endParaRPr lang="en-US" altLang="zh-CN" sz="17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b="1" dirty="0" smtClean="0"/>
              <a:t>非设备原因的导致的问题（交流电欠压导致掉电等）能够快速回答客户质疑；</a:t>
            </a:r>
            <a:endParaRPr lang="en-US" altLang="zh-CN" sz="1700" b="1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69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zh-CN" altLang="en-US" dirty="0" smtClean="0"/>
              <a:t>其他经验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75493" y="1426806"/>
            <a:ext cx="11570763" cy="47419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 smtClean="0"/>
              <a:t>效率提升小技巧：</a:t>
            </a:r>
            <a:endParaRPr lang="zh-CN" altLang="en-US" sz="1700" b="1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/>
              <a:t>疑难问题攻关过程</a:t>
            </a:r>
            <a:r>
              <a:rPr lang="zh-CN" altLang="zh-CN" sz="1800" b="1" dirty="0" smtClean="0"/>
              <a:t>中</a:t>
            </a:r>
            <a:r>
              <a:rPr lang="zh-CN" altLang="zh-CN" sz="1800" b="1" dirty="0"/>
              <a:t>要做到流程记录</a:t>
            </a:r>
            <a:r>
              <a:rPr lang="zh-CN" altLang="zh-CN" sz="1800" b="1" dirty="0" smtClean="0"/>
              <a:t>完备</a:t>
            </a:r>
            <a:r>
              <a:rPr lang="zh-CN" altLang="en-US" sz="1800" b="1" dirty="0" smtClean="0"/>
              <a:t>：</a:t>
            </a:r>
            <a:r>
              <a:rPr lang="zh-CN" altLang="en-US" sz="1800" dirty="0" smtClean="0"/>
              <a:t>攻关过程中</a:t>
            </a:r>
            <a:r>
              <a:rPr lang="zh-CN" altLang="zh-CN" sz="1800" dirty="0" smtClean="0"/>
              <a:t>可能</a:t>
            </a:r>
            <a:r>
              <a:rPr lang="zh-CN" altLang="zh-CN" sz="1800" dirty="0"/>
              <a:t>需要进行大量的实验验证；往往开始时思路不是特别清晰，做的一些实验结果容易被忽略，后面思路渐渐清晰，需要一些明确的实验结果时又需要返工重新进行验证，极大影响工作效率</a:t>
            </a:r>
            <a:r>
              <a:rPr lang="zh-CN" altLang="zh-CN" sz="1800" dirty="0" smtClean="0"/>
              <a:t>；验证</a:t>
            </a:r>
            <a:r>
              <a:rPr lang="zh-CN" altLang="zh-CN" sz="1800" dirty="0"/>
              <a:t>组网较复杂时，物料协调甚至频繁切换设备登录都会比较耗时间</a:t>
            </a:r>
            <a:r>
              <a:rPr lang="zh-CN" altLang="zh-CN" sz="1800" dirty="0" smtClean="0"/>
              <a:t>；因此</a:t>
            </a:r>
            <a:r>
              <a:rPr lang="zh-CN" altLang="zh-CN" sz="1800" dirty="0"/>
              <a:t>问题攻关过程中要做到流程记录完备，包括：已经确认过的问题和结论</a:t>
            </a:r>
            <a:r>
              <a:rPr lang="en-US" altLang="zh-CN" sz="1800" dirty="0"/>
              <a:t>(</a:t>
            </a:r>
            <a:r>
              <a:rPr lang="zh-CN" altLang="zh-CN" sz="1800" dirty="0"/>
              <a:t>日志佐证</a:t>
            </a:r>
            <a:r>
              <a:rPr lang="en-US" altLang="zh-CN" sz="1800" dirty="0"/>
              <a:t>)</a:t>
            </a:r>
            <a:r>
              <a:rPr lang="zh-CN" altLang="zh-CN" sz="1800" dirty="0"/>
              <a:t>，日志梳理统计，过程回放日志信息，验证过程中使用的设备信息等，最好用表格的形式一条条记录清楚。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/>
              <a:t>做好历史问题的</a:t>
            </a:r>
            <a:r>
              <a:rPr lang="zh-CN" altLang="zh-CN" sz="1800" b="1" dirty="0" smtClean="0"/>
              <a:t>归档</a:t>
            </a:r>
            <a:r>
              <a:rPr lang="zh-CN" altLang="en-US" sz="1800" b="1" dirty="0" smtClean="0"/>
              <a:t>：</a:t>
            </a:r>
            <a:r>
              <a:rPr lang="zh-CN" altLang="zh-CN" sz="1800" dirty="0" smtClean="0"/>
              <a:t>记录</a:t>
            </a:r>
            <a:r>
              <a:rPr lang="zh-CN" altLang="zh-CN" sz="1800" dirty="0"/>
              <a:t>的问题要从责任领域，问题模块，故障表现类型（</a:t>
            </a:r>
            <a:r>
              <a:rPr lang="en-US" altLang="zh-CN" sz="1800" dirty="0"/>
              <a:t>oops</a:t>
            </a:r>
            <a:r>
              <a:rPr lang="zh-CN" altLang="zh-CN" sz="1800" dirty="0"/>
              <a:t>，误告警，数据不一致）等多个维度可搜索，并记录好引入版本和解决版本等信息。经常被其他同事问到的常见问题整理到</a:t>
            </a:r>
            <a:r>
              <a:rPr lang="en-US" altLang="zh-CN" sz="1800" dirty="0"/>
              <a:t>FAQ</a:t>
            </a:r>
            <a:r>
              <a:rPr lang="zh-CN" altLang="zh-CN" sz="1800" dirty="0"/>
              <a:t>手册。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/>
              <a:t>利用</a:t>
            </a:r>
            <a:r>
              <a:rPr lang="en-US" altLang="zh-CN" sz="1800" b="1" dirty="0"/>
              <a:t>EXCEL</a:t>
            </a:r>
            <a:r>
              <a:rPr lang="zh-CN" altLang="zh-CN" sz="1800" b="1" dirty="0"/>
              <a:t>整理可视化的知识</a:t>
            </a:r>
            <a:r>
              <a:rPr lang="zh-CN" altLang="zh-CN" sz="1800" b="1" dirty="0" smtClean="0"/>
              <a:t>地图</a:t>
            </a:r>
            <a:r>
              <a:rPr lang="en-US" altLang="zh-CN" sz="1800" b="1" dirty="0"/>
              <a:t>:</a:t>
            </a:r>
            <a:r>
              <a:rPr lang="zh-CN" altLang="zh-CN" sz="1800" dirty="0" smtClean="0"/>
              <a:t>链接到</a:t>
            </a:r>
            <a:r>
              <a:rPr lang="zh-CN" altLang="zh-CN" sz="1800" dirty="0"/>
              <a:t>各个经常用到的目录。负责维护工作时，涉及到从光纤线规格到制裁国家等方方面面的信息，可视化的知识地图极大提高查找文档的效率。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zh-CN" sz="1800" b="1" dirty="0"/>
              <a:t>技能可</a:t>
            </a:r>
            <a:r>
              <a:rPr lang="zh-CN" altLang="zh-CN" sz="1800" b="1" dirty="0" smtClean="0"/>
              <a:t>传承</a:t>
            </a:r>
            <a:r>
              <a:rPr lang="en-US" altLang="zh-CN" sz="1800" b="1" dirty="0" smtClean="0"/>
              <a:t>:</a:t>
            </a:r>
            <a:r>
              <a:rPr lang="zh-CN" altLang="zh-CN" sz="1800" dirty="0" smtClean="0"/>
              <a:t>如</a:t>
            </a:r>
            <a:r>
              <a:rPr lang="zh-CN" altLang="zh-CN" sz="1800" dirty="0"/>
              <a:t>各版本至少保留一份上电日志，用于学习各个模块正常的开工流程，以及遇到问题时，用于异常日志和正常日志的对比；保留一份从物理协商开始建连接到读写</a:t>
            </a:r>
            <a:r>
              <a:rPr lang="en-US" altLang="zh-CN" sz="1800" dirty="0"/>
              <a:t>IO</a:t>
            </a:r>
            <a:r>
              <a:rPr lang="zh-CN" altLang="zh-CN" sz="1800" dirty="0"/>
              <a:t>运行一段时间的</a:t>
            </a:r>
            <a:r>
              <a:rPr lang="en-US" altLang="zh-CN" sz="1800" dirty="0"/>
              <a:t>trace</a:t>
            </a:r>
            <a:r>
              <a:rPr lang="zh-CN" altLang="zh-CN" sz="1800" dirty="0"/>
              <a:t>。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altLang="zh-CN" sz="1800" b="1" dirty="0" err="1"/>
              <a:t>visio</a:t>
            </a:r>
            <a:r>
              <a:rPr lang="zh-CN" altLang="zh-CN" sz="1800" b="1" dirty="0"/>
              <a:t>等保存一份画图</a:t>
            </a:r>
            <a:r>
              <a:rPr lang="zh-CN" altLang="zh-CN" sz="1800" b="1" dirty="0" smtClean="0"/>
              <a:t>模板</a:t>
            </a:r>
            <a:r>
              <a:rPr lang="en-US" altLang="zh-CN" sz="1800" b="1" dirty="0" smtClean="0"/>
              <a:t>:</a:t>
            </a:r>
            <a:r>
              <a:rPr lang="zh-CN" altLang="zh-CN" sz="1800" dirty="0" smtClean="0"/>
              <a:t>在</a:t>
            </a:r>
            <a:r>
              <a:rPr lang="zh-CN" altLang="zh-CN" sz="1800" dirty="0"/>
              <a:t>画各种组网图时可以极大提升效率，减少各种组件如方框，线条，箭头，文本等添加需要的时间。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en-US" sz="1800" b="1" dirty="0" smtClean="0"/>
              <a:t>设计文档尽量提供多的信息：</a:t>
            </a:r>
            <a:r>
              <a:rPr lang="zh-CN" altLang="zh-CN" sz="1800" dirty="0" smtClean="0"/>
              <a:t>底层</a:t>
            </a:r>
            <a:r>
              <a:rPr lang="zh-CN" altLang="zh-CN" sz="1800" dirty="0"/>
              <a:t>对上层的接口文档中要写明上层命令格式，避免出现驱动开发人员只知道接口不清楚具体命令，每次进行调试时要找上层模块人员询问；同时也方便转维后供维护人员查询使用。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b="1" dirty="0"/>
              <a:t>利用</a:t>
            </a:r>
            <a:r>
              <a:rPr lang="zh-CN" altLang="en-US" sz="1800" b="1" dirty="0" smtClean="0"/>
              <a:t>好工具：</a:t>
            </a:r>
            <a:r>
              <a:rPr lang="zh-CN" altLang="zh-CN" sz="1800" dirty="0" smtClean="0"/>
              <a:t>如</a:t>
            </a:r>
            <a:r>
              <a:rPr lang="zh-CN" altLang="zh-CN" sz="1800" dirty="0"/>
              <a:t>正则表达式等；掌握好正则表达式可以将需要的关键日志一次性搜索出来，避免搜一个关键词再到日志中查看上下文，提高日志分析效率。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739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3624" y="1214440"/>
            <a:ext cx="9144000" cy="2429513"/>
          </a:xfrm>
        </p:spPr>
        <p:txBody>
          <a:bodyPr>
            <a:normAutofit/>
          </a:bodyPr>
          <a:lstStyle/>
          <a:p>
            <a:r>
              <a:rPr lang="zh-CN" altLang="en-US" i="1" dirty="0" smtClean="0"/>
              <a:t>完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zh-CN" altLang="en-US" sz="4000" i="1" dirty="0"/>
              <a:t>请</a:t>
            </a:r>
            <a:r>
              <a:rPr lang="zh-CN" altLang="en-US" sz="4000" i="1" dirty="0" smtClean="0"/>
              <a:t>大家交流指导并提出宝贵意见</a:t>
            </a:r>
            <a:endParaRPr lang="zh-CN" alt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3158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产品相关的三大流程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790"/>
          </a:xfrm>
        </p:spPr>
        <p:txBody>
          <a:bodyPr/>
          <a:lstStyle/>
          <a:p>
            <a:r>
              <a:rPr lang="en-US" altLang="zh-CN" dirty="0" smtClean="0"/>
              <a:t>IPD(</a:t>
            </a:r>
            <a:r>
              <a:rPr lang="zh-CN" altLang="en-US" dirty="0" smtClean="0"/>
              <a:t>集成产品开发流程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LTC(</a:t>
            </a:r>
            <a:r>
              <a:rPr lang="zh-CN" altLang="en-US" dirty="0" smtClean="0"/>
              <a:t>线索到回款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ITR(</a:t>
            </a:r>
            <a:r>
              <a:rPr lang="zh-CN" altLang="en-US" dirty="0" smtClean="0"/>
              <a:t>问题到解决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1" y="3411416"/>
            <a:ext cx="10515600" cy="3036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目标：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分享个人的部分经验，更希望大家能够集思广益；不断优化研发涉及的流程。通过流程管控保证交付件质量和提高工作效率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帮助无工作经验的校招新员工对研发类工作流程有一个整体的认识</a:t>
            </a:r>
            <a:endParaRPr lang="zh-CN" altLang="en-US" sz="1800" dirty="0"/>
          </a:p>
          <a:p>
            <a:r>
              <a:rPr lang="zh-CN" altLang="en-US" b="1" dirty="0" smtClean="0"/>
              <a:t>个人优势和不足</a:t>
            </a:r>
            <a:endParaRPr lang="en-US" altLang="zh-CN" b="1" dirty="0" smtClean="0"/>
          </a:p>
          <a:p>
            <a:r>
              <a:rPr lang="zh-CN" altLang="en-US" sz="1800" dirty="0" smtClean="0"/>
              <a:t>优势：</a:t>
            </a:r>
            <a:r>
              <a:rPr lang="zh-CN" altLang="zh-CN" sz="1800" dirty="0" smtClean="0"/>
              <a:t>参与</a:t>
            </a:r>
            <a:r>
              <a:rPr lang="zh-CN" altLang="zh-CN" sz="1800" dirty="0"/>
              <a:t>过开发和维护工作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作为流程当中一个环节的执行者，</a:t>
            </a:r>
            <a:r>
              <a:rPr lang="zh-CN" altLang="zh-CN" sz="1800" dirty="0" smtClean="0"/>
              <a:t>对</a:t>
            </a:r>
            <a:r>
              <a:rPr lang="en-US" altLang="zh-CN" sz="1800" dirty="0"/>
              <a:t>IPD</a:t>
            </a:r>
            <a:r>
              <a:rPr lang="zh-CN" altLang="zh-CN" sz="1800" dirty="0"/>
              <a:t>和</a:t>
            </a:r>
            <a:r>
              <a:rPr lang="en-US" altLang="zh-CN" sz="1800" dirty="0" smtClean="0"/>
              <a:t>ITR</a:t>
            </a:r>
            <a:r>
              <a:rPr lang="zh-CN" altLang="en-US" sz="1800" dirty="0" smtClean="0"/>
              <a:t>中的某些环节以及具体的问题处理过程有较深入了解，该材料也重点分享具体的经验。</a:t>
            </a:r>
            <a:endParaRPr lang="en-US" altLang="zh-CN" sz="1800" dirty="0" smtClean="0"/>
          </a:p>
          <a:p>
            <a:r>
              <a:rPr lang="zh-CN" altLang="en-US" sz="1800" dirty="0" smtClean="0"/>
              <a:t>不足：对整体流程缺乏深入的认识；对</a:t>
            </a:r>
            <a:r>
              <a:rPr lang="en-US" altLang="zh-CN" sz="1800" dirty="0" smtClean="0"/>
              <a:t>LTC</a:t>
            </a:r>
            <a:r>
              <a:rPr lang="zh-CN" altLang="en-US" sz="1800" dirty="0" smtClean="0"/>
              <a:t>流程几乎完全不了解。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4686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en-US" altLang="zh-CN" dirty="0" smtClean="0"/>
              <a:t>IPD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5494" y="1739447"/>
            <a:ext cx="5949460" cy="49835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IPD</a:t>
            </a:r>
            <a:r>
              <a:rPr lang="zh-CN" altLang="en-US" sz="1800" dirty="0" smtClean="0"/>
              <a:t>核心主线是需求实现的交付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任务书开发</a:t>
            </a:r>
            <a:r>
              <a:rPr lang="en-US" altLang="zh-CN" sz="1800" dirty="0" smtClean="0"/>
              <a:t>&gt;&gt;</a:t>
            </a:r>
            <a:r>
              <a:rPr lang="zh-CN" altLang="en-US" sz="1800" dirty="0" smtClean="0"/>
              <a:t>概念</a:t>
            </a:r>
            <a:r>
              <a:rPr lang="en-US" altLang="zh-CN" sz="1800" dirty="0" smtClean="0"/>
              <a:t>&gt;&gt;</a:t>
            </a:r>
            <a:r>
              <a:rPr lang="zh-CN" altLang="en-US" sz="1800" dirty="0" smtClean="0"/>
              <a:t>计划</a:t>
            </a:r>
            <a:r>
              <a:rPr lang="en-US" altLang="zh-CN" sz="1800" dirty="0" smtClean="0"/>
              <a:t>&gt;&gt;</a:t>
            </a:r>
            <a:r>
              <a:rPr lang="zh-CN" altLang="en-US" sz="1800" dirty="0"/>
              <a:t>开发</a:t>
            </a:r>
            <a:r>
              <a:rPr lang="en-US" altLang="zh-CN" sz="1800" dirty="0" smtClean="0"/>
              <a:t>&gt;&gt;</a:t>
            </a:r>
            <a:r>
              <a:rPr lang="zh-CN" altLang="en-US" sz="1800" dirty="0" smtClean="0"/>
              <a:t>验证</a:t>
            </a:r>
            <a:r>
              <a:rPr lang="en-US" altLang="zh-CN" sz="1800" dirty="0" smtClean="0"/>
              <a:t>&gt;&gt;</a:t>
            </a:r>
            <a:r>
              <a:rPr lang="zh-CN" altLang="en-US" sz="1800" dirty="0" smtClean="0"/>
              <a:t>发布</a:t>
            </a:r>
            <a:r>
              <a:rPr lang="en-US" altLang="zh-CN" sz="1800" dirty="0" smtClean="0"/>
              <a:t>&gt;&gt;</a:t>
            </a:r>
            <a:r>
              <a:rPr lang="zh-CN" altLang="en-US" sz="1800" dirty="0" smtClean="0"/>
              <a:t>生命周期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r>
              <a:rPr lang="zh-CN" altLang="en-US" sz="1800" dirty="0"/>
              <a:t>开发过程中不断进行“验证</a:t>
            </a:r>
            <a:r>
              <a:rPr lang="en-US" altLang="zh-CN" sz="1800" dirty="0"/>
              <a:t>—</a:t>
            </a:r>
            <a:r>
              <a:rPr lang="zh-CN" altLang="en-US" sz="1800" dirty="0"/>
              <a:t>修改</a:t>
            </a:r>
            <a:r>
              <a:rPr lang="en-US" altLang="zh-CN" sz="1800" dirty="0"/>
              <a:t>—</a:t>
            </a:r>
            <a:r>
              <a:rPr lang="zh-CN" altLang="en-US" sz="1800" dirty="0"/>
              <a:t>验证”的迭代；用</a:t>
            </a:r>
            <a:r>
              <a:rPr lang="en-US" altLang="zh-CN" sz="1800" dirty="0"/>
              <a:t>DI</a:t>
            </a:r>
            <a:r>
              <a:rPr lang="zh-CN" altLang="en-US" sz="1800" dirty="0"/>
              <a:t>（缺陷密度）来描述产品的质量。通过对</a:t>
            </a:r>
            <a:r>
              <a:rPr lang="en-US" altLang="zh-CN" sz="1800" dirty="0"/>
              <a:t>DI</a:t>
            </a:r>
            <a:r>
              <a:rPr lang="zh-CN" altLang="en-US" sz="1800" dirty="0"/>
              <a:t>值的控制保证交付件的</a:t>
            </a:r>
            <a:r>
              <a:rPr lang="zh-CN" altLang="en-US" sz="1800" dirty="0" smtClean="0"/>
              <a:t>质量；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具体到一个问题的解决，其过程如右图所示。</a:t>
            </a:r>
            <a:endParaRPr lang="en-US" altLang="zh-CN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/>
              <a:t>测试发现问题，创建问题单，记录问题的故障描述、问题级别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提示、一般、严重、致命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、版本以及导致故障的操作等信息；经审核后将问题单转相应模块开发处理</a:t>
            </a:r>
            <a:endParaRPr lang="en-US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59" y="1732155"/>
            <a:ext cx="5264371" cy="4990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en-US" altLang="zh-CN" dirty="0" smtClean="0"/>
              <a:t>IPD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5494" y="1739447"/>
            <a:ext cx="5949460" cy="498354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zh-CN" sz="1800" dirty="0" smtClean="0"/>
              <a:t>不同</a:t>
            </a:r>
            <a:r>
              <a:rPr lang="zh-CN" altLang="zh-CN" sz="1800" dirty="0"/>
              <a:t>的故障级别的问题单有不同的</a:t>
            </a:r>
            <a:r>
              <a:rPr lang="en-US" altLang="zh-CN" sz="1800" dirty="0" smtClean="0"/>
              <a:t>DI</a:t>
            </a:r>
            <a:r>
              <a:rPr lang="zh-CN" altLang="zh-CN" sz="1800" dirty="0" smtClean="0"/>
              <a:t>值</a:t>
            </a:r>
            <a:r>
              <a:rPr lang="zh-CN" altLang="zh-CN" sz="1800" dirty="0"/>
              <a:t>，在版本转测试或者</a:t>
            </a:r>
            <a:r>
              <a:rPr lang="zh-CN" altLang="zh-CN" sz="1800" dirty="0" smtClean="0"/>
              <a:t>过</a:t>
            </a:r>
            <a:r>
              <a:rPr lang="en-US" altLang="zh-CN" sz="1800" dirty="0" smtClean="0"/>
              <a:t>TR</a:t>
            </a:r>
            <a:r>
              <a:rPr lang="zh-CN" altLang="zh-CN" sz="1800" dirty="0" smtClean="0"/>
              <a:t>点</a:t>
            </a:r>
            <a:r>
              <a:rPr lang="zh-CN" altLang="zh-CN" sz="1800" dirty="0"/>
              <a:t>时有</a:t>
            </a:r>
            <a:r>
              <a:rPr lang="en-US" altLang="zh-CN" sz="1800" dirty="0"/>
              <a:t>DI</a:t>
            </a:r>
            <a:r>
              <a:rPr lang="zh-CN" altLang="zh-CN" sz="1800" dirty="0"/>
              <a:t>指标限制，因此开发人员有义务尽快</a:t>
            </a:r>
            <a:r>
              <a:rPr lang="zh-CN" altLang="zh-CN" sz="1800" dirty="0" smtClean="0"/>
              <a:t>解决</a:t>
            </a:r>
            <a:r>
              <a:rPr lang="zh-CN" altLang="en-US" sz="1800" dirty="0" smtClean="0"/>
              <a:t>需要</a:t>
            </a:r>
            <a:r>
              <a:rPr lang="zh-CN" altLang="zh-CN" sz="1800" dirty="0" smtClean="0"/>
              <a:t>处理</a:t>
            </a:r>
            <a:r>
              <a:rPr lang="zh-CN" altLang="zh-CN" sz="1800" dirty="0"/>
              <a:t>的问题单</a:t>
            </a:r>
            <a:r>
              <a:rPr lang="zh-CN" altLang="zh-CN" sz="1800" dirty="0" smtClean="0"/>
              <a:t>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所看护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责任田</a:t>
            </a:r>
            <a:r>
              <a:rPr lang="zh-CN" altLang="zh-CN" sz="1800" b="1" dirty="0">
                <a:solidFill>
                  <a:srgbClr val="FF0000"/>
                </a:solidFill>
              </a:rPr>
              <a:t>的</a:t>
            </a:r>
            <a:r>
              <a:rPr lang="en-US" altLang="zh-CN" sz="1800" b="1" dirty="0">
                <a:solidFill>
                  <a:srgbClr val="FF0000"/>
                </a:solidFill>
              </a:rPr>
              <a:t>DI</a:t>
            </a:r>
            <a:r>
              <a:rPr lang="zh-CN" altLang="zh-CN" sz="1800" b="1" dirty="0">
                <a:solidFill>
                  <a:srgbClr val="FF0000"/>
                </a:solidFill>
              </a:rPr>
              <a:t>不达标从而影响转测试、按时过点等会被记录为不良事件。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"/>
            </a:pPr>
            <a:r>
              <a:rPr lang="zh-CN" altLang="zh-CN" sz="1800" dirty="0"/>
              <a:t>提出解决方案后</a:t>
            </a:r>
            <a:r>
              <a:rPr lang="zh-CN" altLang="zh-CN" sz="1800" dirty="0" smtClean="0"/>
              <a:t>，经过</a:t>
            </a:r>
            <a:r>
              <a:rPr lang="zh-CN" altLang="zh-CN" sz="1800" dirty="0"/>
              <a:t>组内评审</a:t>
            </a:r>
            <a:r>
              <a:rPr lang="zh-CN" altLang="zh-CN" sz="1800" dirty="0" smtClean="0"/>
              <a:t>确定</a:t>
            </a:r>
            <a:r>
              <a:rPr lang="zh-CN" altLang="en-US" sz="1800" dirty="0"/>
              <a:t>方案</a:t>
            </a:r>
            <a:r>
              <a:rPr lang="zh-CN" altLang="zh-CN" sz="1800" dirty="0" smtClean="0"/>
              <a:t>是否</a:t>
            </a:r>
            <a:r>
              <a:rPr lang="zh-CN" altLang="zh-CN" sz="1800" dirty="0"/>
              <a:t>合理</a:t>
            </a:r>
            <a:r>
              <a:rPr lang="zh-CN" altLang="zh-CN" sz="1800" dirty="0" smtClean="0"/>
              <a:t>，若</a:t>
            </a:r>
            <a:r>
              <a:rPr lang="zh-CN" altLang="zh-CN" sz="1800" dirty="0"/>
              <a:t>合理则进行编码实现解决</a:t>
            </a:r>
            <a:r>
              <a:rPr lang="en-US" altLang="zh-CN" sz="1800" dirty="0"/>
              <a:t>bug</a:t>
            </a:r>
            <a:r>
              <a:rPr lang="zh-CN" altLang="zh-CN" sz="1800" dirty="0"/>
              <a:t>。代码</a:t>
            </a:r>
            <a:r>
              <a:rPr lang="zh-CN" altLang="zh-CN" sz="1800" dirty="0" smtClean="0"/>
              <a:t>经过</a:t>
            </a:r>
            <a:r>
              <a:rPr lang="zh-CN" altLang="en-US" sz="1800" dirty="0" smtClean="0"/>
              <a:t>至少两人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其中至少一人为</a:t>
            </a:r>
            <a:r>
              <a:rPr lang="en-US" altLang="zh-CN" sz="1800" dirty="0" smtClean="0"/>
              <a:t>PL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MDE)</a:t>
            </a:r>
            <a:r>
              <a:rPr lang="zh-CN" altLang="zh-CN" sz="1800" dirty="0" smtClean="0"/>
              <a:t>检视</a:t>
            </a:r>
            <a:r>
              <a:rPr lang="zh-CN" altLang="zh-CN" sz="1800" dirty="0"/>
              <a:t>后才能上库，同时问题单由开发人员定位阶段转到开发代表审核阶段，审核通过后走给测试回归问题单。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"/>
            </a:pPr>
            <a:r>
              <a:rPr lang="zh-CN" altLang="zh-CN" sz="1800" dirty="0"/>
              <a:t>测试收到问题单后，根据故障原因按照问题的出现方法进行测试，或者对于难以复现的问题，根据开发给出的原因构造特殊场景进行测试，测试通过后附上测试报告，问题单走给测试经理审核，审核通过后关闭。如果测试解决后的版本仍然出现</a:t>
            </a:r>
            <a:r>
              <a:rPr lang="zh-CN" altLang="zh-CN" sz="1800" dirty="0" smtClean="0"/>
              <a:t>问题</a:t>
            </a:r>
            <a:r>
              <a:rPr lang="zh-CN" altLang="en-US" sz="1800" dirty="0" smtClean="0"/>
              <a:t>的称为</a:t>
            </a:r>
            <a:r>
              <a:rPr lang="zh-CN" altLang="zh-CN" sz="1800" dirty="0" smtClean="0"/>
              <a:t>回归</a:t>
            </a:r>
            <a:r>
              <a:rPr lang="en-US" altLang="zh-CN" sz="1800" dirty="0"/>
              <a:t>(</a:t>
            </a:r>
            <a:r>
              <a:rPr lang="zh-CN" altLang="zh-CN" sz="1800" dirty="0"/>
              <a:t>测试</a:t>
            </a:r>
            <a:r>
              <a:rPr lang="en-US" altLang="zh-CN" sz="1800" dirty="0"/>
              <a:t>)</a:t>
            </a:r>
            <a:r>
              <a:rPr lang="zh-CN" altLang="zh-CN" sz="1800" dirty="0"/>
              <a:t>不通过</a:t>
            </a:r>
            <a:r>
              <a:rPr lang="zh-CN" altLang="zh-CN" sz="1800" dirty="0" smtClean="0"/>
              <a:t>；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回归</a:t>
            </a:r>
            <a:r>
              <a:rPr lang="zh-CN" altLang="zh-CN" sz="1800" b="1" dirty="0">
                <a:solidFill>
                  <a:srgbClr val="FF0000"/>
                </a:solidFill>
              </a:rPr>
              <a:t>不通过会记录不良事件。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2"/>
            </a:pPr>
            <a:r>
              <a:rPr lang="en-US" altLang="zh-CN" sz="1800" dirty="0"/>
              <a:t>CCB</a:t>
            </a:r>
            <a:r>
              <a:rPr lang="zh-CN" altLang="zh-CN" sz="1800" dirty="0"/>
              <a:t>流程</a:t>
            </a:r>
            <a:r>
              <a:rPr lang="en-US" altLang="zh-CN" sz="1800" dirty="0"/>
              <a:t>:</a:t>
            </a:r>
            <a:r>
              <a:rPr lang="zh-CN" altLang="zh-CN" sz="1800" dirty="0"/>
              <a:t>针对确实无法定位、影响相对较小、出现概率较低、改动过于复杂可能导致更大问题的问题单，需要</a:t>
            </a:r>
            <a:r>
              <a:rPr lang="en-US" altLang="zh-CN" sz="1800" dirty="0"/>
              <a:t>CCB</a:t>
            </a:r>
            <a:r>
              <a:rPr lang="zh-CN" altLang="zh-CN" sz="1800" dirty="0"/>
              <a:t>进行</a:t>
            </a:r>
            <a:r>
              <a:rPr lang="zh-CN" altLang="zh-CN" sz="1800" dirty="0" smtClean="0"/>
              <a:t>裁决</a:t>
            </a:r>
            <a:r>
              <a:rPr lang="zh-CN" altLang="en-US" sz="1800" dirty="0" smtClean="0"/>
              <a:t>是否修改或者挂起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endParaRPr lang="en-US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59" y="1732155"/>
            <a:ext cx="5264371" cy="49908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536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开发常见问题举例</a:t>
            </a:r>
            <a:r>
              <a:rPr lang="en-US" altLang="zh-CN" dirty="0" smtClean="0"/>
              <a:t>--</a:t>
            </a:r>
            <a:r>
              <a:rPr lang="zh-CN" altLang="en-US" dirty="0" smtClean="0"/>
              <a:t>性能问题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298716"/>
            <a:ext cx="5534465" cy="39850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性能问题的特点</a:t>
            </a:r>
            <a:endParaRPr lang="en-US" altLang="zh-CN" dirty="0" smtClean="0"/>
          </a:p>
          <a:p>
            <a:pPr mar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dirty="0"/>
              <a:t>IO</a:t>
            </a:r>
            <a:r>
              <a:rPr lang="zh-CN" altLang="en-US" sz="1800" dirty="0"/>
              <a:t>流程长，涉及到的模块</a:t>
            </a:r>
            <a:r>
              <a:rPr lang="zh-CN" altLang="en-US" sz="1800" dirty="0" smtClean="0"/>
              <a:t>多； 见右图</a:t>
            </a:r>
            <a:endParaRPr lang="en-US" altLang="zh-CN" sz="1800" dirty="0"/>
          </a:p>
          <a:p>
            <a:pPr mar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出现无规律，可能只出现较短时间并且不能重现。</a:t>
            </a:r>
            <a:endParaRPr lang="en-US" altLang="zh-CN" sz="18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dirty="0" smtClean="0"/>
              <a:t>IO</a:t>
            </a:r>
            <a:r>
              <a:rPr lang="zh-CN" altLang="en-US" sz="1800" dirty="0" smtClean="0"/>
              <a:t>慢</a:t>
            </a:r>
            <a:r>
              <a:rPr lang="zh-CN" altLang="en-US" sz="1800" dirty="0"/>
              <a:t>但</a:t>
            </a:r>
            <a:r>
              <a:rPr lang="zh-CN" altLang="en-US" sz="1800" dirty="0" smtClean="0"/>
              <a:t>未失败的情况下日志中可能无法记录到异常；</a:t>
            </a:r>
            <a:endParaRPr lang="en-US" altLang="zh-CN" sz="180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性能问题定位思路</a:t>
            </a:r>
            <a:endParaRPr lang="en-US" altLang="zh-CN" dirty="0"/>
          </a:p>
          <a:p>
            <a:pPr mar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/>
              <a:t>记录好</a:t>
            </a:r>
            <a:r>
              <a:rPr lang="en-US" altLang="zh-CN" sz="1800" dirty="0"/>
              <a:t>IO</a:t>
            </a:r>
            <a:r>
              <a:rPr lang="zh-CN" altLang="en-US" sz="1800" dirty="0"/>
              <a:t>的阶段和时间戳</a:t>
            </a:r>
            <a:endParaRPr lang="en-US" altLang="zh-CN" sz="1800" dirty="0"/>
          </a:p>
          <a:p>
            <a:pPr mar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定期例测有</a:t>
            </a:r>
            <a:r>
              <a:rPr lang="zh-CN" altLang="en-US" sz="1800" dirty="0"/>
              <a:t>无</a:t>
            </a:r>
            <a:r>
              <a:rPr lang="en-US" altLang="zh-CN" sz="1800" dirty="0"/>
              <a:t>IO</a:t>
            </a:r>
            <a:r>
              <a:rPr lang="zh-CN" altLang="en-US" sz="1800" dirty="0"/>
              <a:t>慢的情况，记录超过一定时间的</a:t>
            </a:r>
            <a:r>
              <a:rPr lang="en-US" altLang="zh-CN" sz="1800" dirty="0"/>
              <a:t>IO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以</a:t>
            </a:r>
            <a:r>
              <a:rPr lang="en-US" altLang="zh-CN" sz="1800" dirty="0" smtClean="0"/>
              <a:t>FC</a:t>
            </a:r>
            <a:r>
              <a:rPr lang="zh-CN" altLang="en-US" sz="1800" dirty="0" smtClean="0"/>
              <a:t>模块为例，见下页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30" y="2298716"/>
            <a:ext cx="5653770" cy="39850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59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" y="258677"/>
            <a:ext cx="11338560" cy="65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298716"/>
            <a:ext cx="10515601" cy="39850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性能问题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性能问题的解决思路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1</a:t>
            </a:r>
            <a:r>
              <a:rPr lang="en-US" altLang="zh-CN" sz="1800" dirty="0"/>
              <a:t>.</a:t>
            </a:r>
            <a:r>
              <a:rPr lang="zh-CN" altLang="zh-CN" sz="1800" dirty="0"/>
              <a:t>尽量减小锁粒度，减少锁的冲突时间</a:t>
            </a:r>
            <a:r>
              <a:rPr lang="zh-CN" altLang="zh-CN" sz="1800" dirty="0" smtClean="0"/>
              <a:t>；</a:t>
            </a:r>
            <a:r>
              <a:rPr lang="en-US" altLang="zh-CN" sz="1800" dirty="0" smtClean="0"/>
              <a:t>{</a:t>
            </a:r>
            <a:r>
              <a:rPr lang="en-US" altLang="zh-CN" sz="1800" dirty="0"/>
              <a:t>Io</a:t>
            </a:r>
            <a:r>
              <a:rPr lang="zh-CN" altLang="zh-CN" sz="1800" dirty="0"/>
              <a:t>、资源</a:t>
            </a:r>
            <a:r>
              <a:rPr lang="zh-CN" altLang="zh-CN" sz="1800" dirty="0" smtClean="0"/>
              <a:t>锁</a:t>
            </a:r>
            <a:r>
              <a:rPr lang="en-US" altLang="zh-CN" sz="1800" dirty="0" smtClean="0"/>
              <a:t>} </a:t>
            </a:r>
            <a:r>
              <a:rPr lang="zh-CN" altLang="zh-CN" sz="1800" dirty="0" smtClean="0"/>
              <a:t>优于</a:t>
            </a:r>
            <a:r>
              <a:rPr lang="en-US" altLang="zh-CN" sz="1800" dirty="0" smtClean="0"/>
              <a:t> {</a:t>
            </a:r>
            <a:r>
              <a:rPr lang="zh-CN" altLang="zh-CN" sz="1800" dirty="0"/>
              <a:t>端口</a:t>
            </a:r>
            <a:r>
              <a:rPr lang="zh-CN" altLang="zh-CN" sz="1800" dirty="0" smtClean="0"/>
              <a:t>锁</a:t>
            </a:r>
            <a:r>
              <a:rPr lang="en-US" altLang="zh-CN" sz="1800" dirty="0" smtClean="0"/>
              <a:t>} </a:t>
            </a:r>
            <a:r>
              <a:rPr lang="zh-CN" altLang="zh-CN" sz="1800" dirty="0" smtClean="0"/>
              <a:t>优于</a:t>
            </a:r>
            <a:r>
              <a:rPr lang="en-US" altLang="zh-CN" sz="1800" dirty="0" smtClean="0"/>
              <a:t> {</a:t>
            </a:r>
            <a:r>
              <a:rPr lang="zh-CN" altLang="zh-CN" sz="1800" dirty="0"/>
              <a:t>驱动锁</a:t>
            </a:r>
            <a:r>
              <a:rPr lang="en-US" altLang="zh-CN" sz="1800" dirty="0" smtClean="0"/>
              <a:t>}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2.</a:t>
            </a:r>
            <a:r>
              <a:rPr lang="zh-CN" altLang="zh-CN" sz="1800" dirty="0"/>
              <a:t>中断亲和度设置，保证各个</a:t>
            </a:r>
            <a:r>
              <a:rPr lang="en-US" altLang="zh-CN" sz="1800" dirty="0"/>
              <a:t>CPU</a:t>
            </a:r>
            <a:r>
              <a:rPr lang="zh-CN" altLang="zh-CN" sz="1800" dirty="0"/>
              <a:t>负载均衡；</a:t>
            </a:r>
            <a:r>
              <a:rPr lang="en-US" altLang="zh-CN" sz="1800" dirty="0" err="1"/>
              <a:t>smartio</a:t>
            </a:r>
            <a:r>
              <a:rPr lang="zh-CN" altLang="zh-CN" sz="1800" dirty="0"/>
              <a:t>芯片中，接收和发送会注册两个中断号，将不同的中断号绑定到不同的</a:t>
            </a:r>
            <a:r>
              <a:rPr lang="en-US" altLang="zh-CN" sz="1800" dirty="0"/>
              <a:t>CPU</a:t>
            </a:r>
            <a:r>
              <a:rPr lang="zh-CN" altLang="zh-CN" sz="1800" dirty="0"/>
              <a:t>核上</a:t>
            </a:r>
            <a:r>
              <a:rPr lang="zh-CN" altLang="zh-CN" sz="1800" dirty="0" smtClean="0"/>
              <a:t>可以显著</a:t>
            </a:r>
            <a:r>
              <a:rPr lang="zh-CN" altLang="zh-CN" sz="1800" dirty="0"/>
              <a:t>提高性能。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3.</a:t>
            </a:r>
            <a:r>
              <a:rPr lang="zh-CN" altLang="zh-CN" sz="1800" dirty="0"/>
              <a:t>加锁和处理分开，如待处理的资源挂在一条链表上时，可以将“对链表加锁</a:t>
            </a:r>
            <a:r>
              <a:rPr lang="en-US" altLang="zh-CN" sz="1800" dirty="0"/>
              <a:t>—</a:t>
            </a:r>
            <a:r>
              <a:rPr lang="zh-CN" altLang="zh-CN" sz="1800" dirty="0"/>
              <a:t>处理每个节点</a:t>
            </a:r>
            <a:r>
              <a:rPr lang="en-US" altLang="zh-CN" sz="1800" dirty="0"/>
              <a:t>—</a:t>
            </a:r>
            <a:r>
              <a:rPr lang="zh-CN" altLang="zh-CN" sz="1800" dirty="0"/>
              <a:t>对链表解锁”的处理过程修改为“对链表加锁</a:t>
            </a:r>
            <a:r>
              <a:rPr lang="en-US" altLang="zh-CN" sz="1800" dirty="0"/>
              <a:t>--</a:t>
            </a:r>
            <a:r>
              <a:rPr lang="zh-CN" altLang="zh-CN" sz="1800" dirty="0"/>
              <a:t>从链表取下挂到临时链表头</a:t>
            </a:r>
            <a:r>
              <a:rPr lang="en-US" altLang="zh-CN" sz="1800" dirty="0"/>
              <a:t>—</a:t>
            </a:r>
            <a:r>
              <a:rPr lang="zh-CN" altLang="zh-CN" sz="1800" dirty="0"/>
              <a:t>对链表解锁</a:t>
            </a:r>
            <a:r>
              <a:rPr lang="en-US" altLang="zh-CN" sz="1800" dirty="0"/>
              <a:t>—</a:t>
            </a:r>
            <a:r>
              <a:rPr lang="zh-CN" altLang="zh-CN" sz="1800" dirty="0"/>
              <a:t>处理临时链表”，通常由于摘链挂链的速度高于处理每个节点的速度，同时临时链表头是函数的临时变量，无需加锁处理，因此后一种情况可以减少锁的持有时间，降低锁冲突。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4.</a:t>
            </a:r>
            <a:r>
              <a:rPr lang="zh-CN" altLang="zh-CN" sz="1800" dirty="0"/>
              <a:t>提高</a:t>
            </a:r>
            <a:r>
              <a:rPr lang="en-US" altLang="zh-CN" sz="1800" dirty="0"/>
              <a:t>cache</a:t>
            </a:r>
            <a:r>
              <a:rPr lang="zh-CN" altLang="zh-CN" sz="1800" dirty="0"/>
              <a:t>命中率，参照</a:t>
            </a:r>
            <a:r>
              <a:rPr lang="en-US" altLang="zh-CN" sz="1800" dirty="0"/>
              <a:t>slab</a:t>
            </a:r>
            <a:r>
              <a:rPr lang="zh-CN" altLang="zh-CN" sz="1800" dirty="0"/>
              <a:t>中着色区的使用，错开不同对象对缓冲区的使用，改善高速缓存的命中率。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开发常见问题举例</a:t>
            </a:r>
            <a:r>
              <a:rPr lang="en-US" altLang="zh-CN" dirty="0" smtClean="0"/>
              <a:t>--</a:t>
            </a:r>
            <a:r>
              <a:rPr lang="zh-CN" altLang="en-US" dirty="0" smtClean="0"/>
              <a:t>性能问题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7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494" y="224449"/>
            <a:ext cx="10515600" cy="1041644"/>
          </a:xfrm>
        </p:spPr>
        <p:txBody>
          <a:bodyPr/>
          <a:lstStyle/>
          <a:p>
            <a:r>
              <a:rPr lang="en-US" altLang="zh-CN" dirty="0" smtClean="0"/>
              <a:t>ITR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0" y="1563083"/>
            <a:ext cx="11605846" cy="2418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ITR</a:t>
            </a:r>
            <a:r>
              <a:rPr lang="zh-CN" altLang="en-US" dirty="0" smtClean="0"/>
              <a:t>流程是指从问题发生到问题解决的整个流程，如下图所示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/>
              <a:t>需</a:t>
            </a:r>
            <a:r>
              <a:rPr lang="zh-CN" altLang="en-US" sz="1800" dirty="0" smtClean="0"/>
              <a:t>关注以下要素：</a:t>
            </a:r>
            <a:endParaRPr lang="en-US" altLang="zh-CN" sz="1800" dirty="0" smtClean="0"/>
          </a:p>
          <a:p>
            <a:r>
              <a:rPr lang="zh-CN" altLang="en-US" sz="1800" dirty="0"/>
              <a:t>准确性，分析和结论经得起推敲，能够有效解决问题。</a:t>
            </a:r>
            <a:endParaRPr lang="en-US" altLang="zh-CN" sz="1800" dirty="0"/>
          </a:p>
          <a:p>
            <a:r>
              <a:rPr lang="zh-CN" altLang="en-US" sz="1800" dirty="0" smtClean="0"/>
              <a:t>时效性，帮助客户快速解决问题；自己快速响应，对于自己处理不了的问题快速上升。</a:t>
            </a:r>
            <a:endParaRPr lang="en-US" altLang="zh-CN" sz="1800" dirty="0" smtClean="0"/>
          </a:p>
          <a:p>
            <a:r>
              <a:rPr lang="zh-CN" altLang="en-US" sz="1800" dirty="0" smtClean="0"/>
              <a:t>现场灭火优先于根因分析；摆在第一位的是要将客户损失降至最低；根因分析可通过多种手段后续定位。</a:t>
            </a:r>
            <a:endParaRPr lang="en-US" altLang="zh-CN" sz="1800" dirty="0" smtClean="0"/>
          </a:p>
          <a:p>
            <a:r>
              <a:rPr lang="zh-CN" altLang="en-US" sz="1800" dirty="0" smtClean="0"/>
              <a:t>问题得到解决后要主动思考，总结改进点。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05957341"/>
              </p:ext>
            </p:extLst>
          </p:nvPr>
        </p:nvGraphicFramePr>
        <p:xfrm>
          <a:off x="822178" y="4543863"/>
          <a:ext cx="10160002" cy="153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9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维护部组织结构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706936"/>
            <a:ext cx="6515101" cy="48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2423</Words>
  <Application>Microsoft Office PowerPoint</Application>
  <PresentationFormat>宽屏</PresentationFormat>
  <Paragraphs>125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Wingdings</vt:lpstr>
      <vt:lpstr>Office 主题</vt:lpstr>
      <vt:lpstr>工作经验总结交流</vt:lpstr>
      <vt:lpstr>产品相关的三大流程 </vt:lpstr>
      <vt:lpstr>IPD简介</vt:lpstr>
      <vt:lpstr>IPD简介</vt:lpstr>
      <vt:lpstr>开发常见问题举例--性能问题</vt:lpstr>
      <vt:lpstr>PowerPoint 演示文稿</vt:lpstr>
      <vt:lpstr>开发常见问题举例--性能问题</vt:lpstr>
      <vt:lpstr>ITR简介</vt:lpstr>
      <vt:lpstr>维护部组织结构</vt:lpstr>
      <vt:lpstr>PowerPoint 演示文稿</vt:lpstr>
      <vt:lpstr>ITR简介</vt:lpstr>
      <vt:lpstr>ITR简介－－问题处理流程</vt:lpstr>
      <vt:lpstr>ITR简介－－问题端到端跟踪</vt:lpstr>
      <vt:lpstr>ITR简介－－问题端到端跟踪</vt:lpstr>
      <vt:lpstr>其他经验</vt:lpstr>
      <vt:lpstr>其他经验</vt:lpstr>
      <vt:lpstr>其他经验</vt:lpstr>
      <vt:lpstr>完 请大家交流指导并提出宝贵意见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工作经验总结交流</dc:title>
  <dc:creator>frank</dc:creator>
  <cp:lastModifiedBy>Frank Fan(范会杨)</cp:lastModifiedBy>
  <cp:revision>105</cp:revision>
  <dcterms:created xsi:type="dcterms:W3CDTF">2016-08-28T02:28:38Z</dcterms:created>
  <dcterms:modified xsi:type="dcterms:W3CDTF">2017-09-20T06:32:49Z</dcterms:modified>
</cp:coreProperties>
</file>