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9" r:id="rId2"/>
    <p:sldId id="404" r:id="rId3"/>
    <p:sldId id="406" r:id="rId4"/>
    <p:sldId id="405" r:id="rId5"/>
    <p:sldId id="388" r:id="rId6"/>
    <p:sldId id="403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8B0A2A-C50C-4459-A7DF-074A3E23A54A}">
          <p14:sldIdLst>
            <p14:sldId id="389"/>
            <p14:sldId id="404"/>
            <p14:sldId id="406"/>
            <p14:sldId id="405"/>
          </p14:sldIdLst>
        </p14:section>
        <p14:section name="无标题节" id="{73F62582-5CD1-4B2E-ACDD-E920807E255E}">
          <p14:sldIdLst>
            <p14:sldId id="388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114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AFAFA"/>
    <a:srgbClr val="44546A"/>
    <a:srgbClr val="CED1D2"/>
    <a:srgbClr val="050313"/>
    <a:srgbClr val="0090AB"/>
    <a:srgbClr val="E4E6E5"/>
    <a:srgbClr val="F3F3F3"/>
    <a:srgbClr val="5151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2" autoAdjust="0"/>
    <p:restoredTop sz="98674" autoAdjust="0"/>
  </p:normalViewPr>
  <p:slideViewPr>
    <p:cSldViewPr snapToGrid="0">
      <p:cViewPr varScale="1">
        <p:scale>
          <a:sx n="112" d="100"/>
          <a:sy n="112" d="100"/>
        </p:scale>
        <p:origin x="624" y="78"/>
      </p:cViewPr>
      <p:guideLst>
        <p:guide orient="horz" pos="2160"/>
        <p:guide orient="horz" pos="31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15F98-4D3F-4666-A213-AD8AD06A34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D6C36-9A75-4D43-8154-011E3B9F18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6262"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438968" y="387078"/>
            <a:ext cx="620664" cy="620664"/>
            <a:chOff x="5211145" y="945038"/>
            <a:chExt cx="794657" cy="794657"/>
          </a:xfrm>
        </p:grpSpPr>
        <p:sp>
          <p:nvSpPr>
            <p:cNvPr id="31" name="椭圆 30"/>
            <p:cNvSpPr/>
            <p:nvPr/>
          </p:nvSpPr>
          <p:spPr>
            <a:xfrm>
              <a:off x="5211145" y="945038"/>
              <a:ext cx="794657" cy="7946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5423787" y="1095784"/>
              <a:ext cx="395508" cy="494578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009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6262"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38968" y="387078"/>
            <a:ext cx="620664" cy="620664"/>
            <a:chOff x="5654008" y="3714626"/>
            <a:chExt cx="794657" cy="794657"/>
          </a:xfrm>
        </p:grpSpPr>
        <p:sp>
          <p:nvSpPr>
            <p:cNvPr id="13" name="椭圆 12"/>
            <p:cNvSpPr/>
            <p:nvPr/>
          </p:nvSpPr>
          <p:spPr>
            <a:xfrm>
              <a:off x="5654008" y="3714626"/>
              <a:ext cx="794657" cy="7946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5840782" y="3932587"/>
              <a:ext cx="421108" cy="339466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46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6262"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38968" y="387078"/>
            <a:ext cx="620664" cy="620664"/>
            <a:chOff x="6106337" y="3076121"/>
            <a:chExt cx="794657" cy="794657"/>
          </a:xfrm>
        </p:grpSpPr>
        <p:sp>
          <p:nvSpPr>
            <p:cNvPr id="16" name="椭圆 15"/>
            <p:cNvSpPr/>
            <p:nvPr/>
          </p:nvSpPr>
          <p:spPr>
            <a:xfrm>
              <a:off x="6106337" y="3076121"/>
              <a:ext cx="794657" cy="7946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6294719" y="3246071"/>
              <a:ext cx="441293" cy="434877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20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6262"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38968" y="387078"/>
            <a:ext cx="620664" cy="620664"/>
            <a:chOff x="5828234" y="4227547"/>
            <a:chExt cx="794657" cy="794657"/>
          </a:xfrm>
        </p:grpSpPr>
        <p:sp>
          <p:nvSpPr>
            <p:cNvPr id="13" name="椭圆 12"/>
            <p:cNvSpPr/>
            <p:nvPr/>
          </p:nvSpPr>
          <p:spPr>
            <a:xfrm>
              <a:off x="5828234" y="4227547"/>
              <a:ext cx="794657" cy="7946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6038788" y="4431543"/>
              <a:ext cx="397328" cy="404102"/>
            </a:xfrm>
            <a:custGeom>
              <a:avLst/>
              <a:gdLst>
                <a:gd name="T0" fmla="*/ 324 w 358"/>
                <a:gd name="T1" fmla="*/ 306 h 355"/>
                <a:gd name="T2" fmla="*/ 287 w 358"/>
                <a:gd name="T3" fmla="*/ 306 h 355"/>
                <a:gd name="T4" fmla="*/ 235 w 358"/>
                <a:gd name="T5" fmla="*/ 207 h 355"/>
                <a:gd name="T6" fmla="*/ 229 w 358"/>
                <a:gd name="T7" fmla="*/ 226 h 355"/>
                <a:gd name="T8" fmla="*/ 201 w 358"/>
                <a:gd name="T9" fmla="*/ 248 h 355"/>
                <a:gd name="T10" fmla="*/ 294 w 358"/>
                <a:gd name="T11" fmla="*/ 351 h 355"/>
                <a:gd name="T12" fmla="*/ 353 w 358"/>
                <a:gd name="T13" fmla="*/ 311 h 355"/>
                <a:gd name="T14" fmla="*/ 310 w 358"/>
                <a:gd name="T15" fmla="*/ 265 h 355"/>
                <a:gd name="T16" fmla="*/ 244 w 358"/>
                <a:gd name="T17" fmla="*/ 211 h 355"/>
                <a:gd name="T18" fmla="*/ 129 w 358"/>
                <a:gd name="T19" fmla="*/ 126 h 355"/>
                <a:gd name="T20" fmla="*/ 149 w 358"/>
                <a:gd name="T21" fmla="*/ 121 h 355"/>
                <a:gd name="T22" fmla="*/ 154 w 358"/>
                <a:gd name="T23" fmla="*/ 102 h 355"/>
                <a:gd name="T24" fmla="*/ 159 w 358"/>
                <a:gd name="T25" fmla="*/ 83 h 355"/>
                <a:gd name="T26" fmla="*/ 69 w 358"/>
                <a:gd name="T27" fmla="*/ 8 h 355"/>
                <a:gd name="T28" fmla="*/ 57 w 358"/>
                <a:gd name="T29" fmla="*/ 101 h 355"/>
                <a:gd name="T30" fmla="*/ 0 w 358"/>
                <a:gd name="T31" fmla="*/ 77 h 355"/>
                <a:gd name="T32" fmla="*/ 106 w 358"/>
                <a:gd name="T33" fmla="*/ 153 h 355"/>
                <a:gd name="T34" fmla="*/ 120 w 358"/>
                <a:gd name="T35" fmla="*/ 136 h 355"/>
                <a:gd name="T36" fmla="*/ 345 w 358"/>
                <a:gd name="T37" fmla="*/ 35 h 355"/>
                <a:gd name="T38" fmla="*/ 297 w 358"/>
                <a:gd name="T39" fmla="*/ 1 h 355"/>
                <a:gd name="T40" fmla="*/ 168 w 358"/>
                <a:gd name="T41" fmla="*/ 116 h 355"/>
                <a:gd name="T42" fmla="*/ 150 w 358"/>
                <a:gd name="T43" fmla="*/ 142 h 355"/>
                <a:gd name="T44" fmla="*/ 134 w 358"/>
                <a:gd name="T45" fmla="*/ 150 h 355"/>
                <a:gd name="T46" fmla="*/ 136 w 358"/>
                <a:gd name="T47" fmla="*/ 199 h 355"/>
                <a:gd name="T48" fmla="*/ 32 w 358"/>
                <a:gd name="T49" fmla="*/ 289 h 355"/>
                <a:gd name="T50" fmla="*/ 20 w 358"/>
                <a:gd name="T51" fmla="*/ 355 h 355"/>
                <a:gd name="T52" fmla="*/ 74 w 358"/>
                <a:gd name="T53" fmla="*/ 301 h 355"/>
                <a:gd name="T54" fmla="*/ 159 w 358"/>
                <a:gd name="T55" fmla="*/ 222 h 355"/>
                <a:gd name="T56" fmla="*/ 206 w 358"/>
                <a:gd name="T57" fmla="*/ 222 h 355"/>
                <a:gd name="T58" fmla="*/ 220 w 358"/>
                <a:gd name="T59" fmla="*/ 192 h 355"/>
                <a:gd name="T60" fmla="*/ 240 w 358"/>
                <a:gd name="T61" fmla="*/ 188 h 355"/>
                <a:gd name="T62" fmla="*/ 345 w 358"/>
                <a:gd name="T63" fmla="*/ 3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8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6262"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38968" y="387078"/>
            <a:ext cx="620664" cy="620664"/>
            <a:chOff x="5211145" y="5220402"/>
            <a:chExt cx="794657" cy="794657"/>
          </a:xfrm>
        </p:grpSpPr>
        <p:sp>
          <p:nvSpPr>
            <p:cNvPr id="16" name="椭圆 15"/>
            <p:cNvSpPr/>
            <p:nvPr/>
          </p:nvSpPr>
          <p:spPr>
            <a:xfrm>
              <a:off x="5211145" y="5220402"/>
              <a:ext cx="794657" cy="7946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5426589" y="5352786"/>
              <a:ext cx="361889" cy="494578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37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6550744"/>
            <a:ext cx="12192000" cy="322400"/>
            <a:chOff x="0" y="6550744"/>
            <a:chExt cx="12192000" cy="322400"/>
          </a:xfrm>
        </p:grpSpPr>
        <p:sp>
          <p:nvSpPr>
            <p:cNvPr id="4" name="矩形 3"/>
            <p:cNvSpPr/>
            <p:nvPr/>
          </p:nvSpPr>
          <p:spPr>
            <a:xfrm>
              <a:off x="0" y="6550744"/>
              <a:ext cx="12192000" cy="307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6262"/>
            <a:stretch/>
          </p:blipFill>
          <p:spPr bwMode="auto">
            <a:xfrm>
              <a:off x="0" y="6616700"/>
              <a:ext cx="12192000" cy="25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10955335" y="6488112"/>
            <a:ext cx="842965" cy="396504"/>
            <a:chOff x="10955335" y="6488112"/>
            <a:chExt cx="842965" cy="396504"/>
          </a:xfrm>
        </p:grpSpPr>
        <p:sp>
          <p:nvSpPr>
            <p:cNvPr id="7" name="矩形 6"/>
            <p:cNvSpPr/>
            <p:nvPr/>
          </p:nvSpPr>
          <p:spPr>
            <a:xfrm>
              <a:off x="11137900" y="6488112"/>
              <a:ext cx="660400" cy="396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10955335" y="6488112"/>
              <a:ext cx="180975" cy="12858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11263017" y="6546168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55A55124-15F1-4085-9FF2-60582F9FC95A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03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10F01C-9816-4762-A1D7-F354446303F4}" type="datetimeFigureOut">
              <a:rPr lang="zh-CN" altLang="en-US" smtClean="0"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26F90-2D1F-42FF-A6C7-303A9AD1A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6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ED1D2"/>
            </a:gs>
            <a:gs pos="100000">
              <a:srgbClr val="FAFAF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59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9" r:id="rId4"/>
    <p:sldLayoutId id="2147483660" r:id="rId5"/>
    <p:sldLayoutId id="2147483656" r:id="rId6"/>
    <p:sldLayoutId id="2147483655" r:id="rId7"/>
    <p:sldLayoutId id="214748366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92200" y="415092"/>
            <a:ext cx="6930136" cy="519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平台逻辑架构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19" y="786240"/>
            <a:ext cx="272463" cy="27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4"/>
          <p:cNvSpPr txBox="1"/>
          <p:nvPr/>
        </p:nvSpPr>
        <p:spPr>
          <a:xfrm>
            <a:off x="5022878" y="1073030"/>
            <a:ext cx="9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政府监管部门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6556248" y="1051772"/>
            <a:ext cx="3672880" cy="8963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智慧树幼儿园应用系统</a:t>
            </a:r>
            <a:endParaRPr lang="zh-CN" altLang="en-US" sz="1400" dirty="0"/>
          </a:p>
        </p:txBody>
      </p:sp>
      <p:cxnSp>
        <p:nvCxnSpPr>
          <p:cNvPr id="301" name="直接箭头连接符 300"/>
          <p:cNvCxnSpPr>
            <a:stCxn id="298" idx="0"/>
          </p:cNvCxnSpPr>
          <p:nvPr/>
        </p:nvCxnSpPr>
        <p:spPr>
          <a:xfrm flipV="1">
            <a:off x="5058635" y="4397127"/>
            <a:ext cx="5746" cy="25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1058016" y="4525286"/>
            <a:ext cx="10335408" cy="1862021"/>
          </a:xfrm>
          <a:prstGeom prst="rect">
            <a:avLst/>
          </a:prstGeom>
          <a:noFill/>
          <a:ln w="38100">
            <a:solidFill>
              <a:srgbClr val="2626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接入控制层</a:t>
            </a:r>
          </a:p>
        </p:txBody>
      </p:sp>
      <p:sp>
        <p:nvSpPr>
          <p:cNvPr id="298" name="矩形 297"/>
          <p:cNvSpPr/>
          <p:nvPr/>
        </p:nvSpPr>
        <p:spPr>
          <a:xfrm>
            <a:off x="1254512" y="4654155"/>
            <a:ext cx="7608246" cy="4207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 smtClean="0"/>
              <a:t>设备接入控制子系统</a:t>
            </a:r>
            <a:endParaRPr lang="zh-CN" altLang="en-US" sz="1600" dirty="0"/>
          </a:p>
        </p:txBody>
      </p:sp>
      <p:pic>
        <p:nvPicPr>
          <p:cNvPr id="305" name="图片 30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5974" y="5518580"/>
            <a:ext cx="1575249" cy="554153"/>
          </a:xfrm>
          <a:prstGeom prst="rect">
            <a:avLst/>
          </a:prstGeom>
        </p:spPr>
      </p:pic>
      <p:sp>
        <p:nvSpPr>
          <p:cNvPr id="352" name="文本框 351"/>
          <p:cNvSpPr txBox="1"/>
          <p:nvPr/>
        </p:nvSpPr>
        <p:spPr>
          <a:xfrm>
            <a:off x="2388794" y="61194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设备</a:t>
            </a:r>
            <a:endParaRPr lang="zh-CN" altLang="en-US" sz="1200" dirty="0"/>
          </a:p>
        </p:txBody>
      </p:sp>
      <p:sp>
        <p:nvSpPr>
          <p:cNvPr id="362" name="圆角矩形 361"/>
          <p:cNvSpPr/>
          <p:nvPr/>
        </p:nvSpPr>
        <p:spPr>
          <a:xfrm>
            <a:off x="3886700" y="5370443"/>
            <a:ext cx="1855835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媒体分发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圆角矩形 362"/>
          <p:cNvSpPr/>
          <p:nvPr/>
        </p:nvSpPr>
        <p:spPr>
          <a:xfrm>
            <a:off x="5955366" y="5370443"/>
            <a:ext cx="1735457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媒体录像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60" idx="2"/>
          </p:cNvCxnSpPr>
          <p:nvPr/>
        </p:nvCxnSpPr>
        <p:spPr>
          <a:xfrm flipH="1">
            <a:off x="8386642" y="1948127"/>
            <a:ext cx="6046" cy="58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05" idx="0"/>
          </p:cNvCxnSpPr>
          <p:nvPr/>
        </p:nvCxnSpPr>
        <p:spPr>
          <a:xfrm flipH="1" flipV="1">
            <a:off x="2758334" y="5074946"/>
            <a:ext cx="5265" cy="44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肘形连接符 540"/>
          <p:cNvCxnSpPr>
            <a:stCxn id="305" idx="3"/>
            <a:endCxn id="362" idx="1"/>
          </p:cNvCxnSpPr>
          <p:nvPr/>
        </p:nvCxnSpPr>
        <p:spPr>
          <a:xfrm flipV="1">
            <a:off x="3551223" y="5623141"/>
            <a:ext cx="335477" cy="172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箭头连接符 548"/>
          <p:cNvCxnSpPr>
            <a:stCxn id="362" idx="0"/>
          </p:cNvCxnSpPr>
          <p:nvPr/>
        </p:nvCxnSpPr>
        <p:spPr>
          <a:xfrm flipV="1">
            <a:off x="4814618" y="5005255"/>
            <a:ext cx="1372" cy="3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箭头连接符 552"/>
          <p:cNvCxnSpPr>
            <a:stCxn id="363" idx="0"/>
          </p:cNvCxnSpPr>
          <p:nvPr/>
        </p:nvCxnSpPr>
        <p:spPr>
          <a:xfrm flipV="1">
            <a:off x="6823095" y="5033308"/>
            <a:ext cx="6605" cy="33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圆角矩形 384"/>
          <p:cNvSpPr/>
          <p:nvPr/>
        </p:nvSpPr>
        <p:spPr>
          <a:xfrm>
            <a:off x="8998582" y="5373905"/>
            <a:ext cx="1735457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媒体转码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4942443" y="2327324"/>
            <a:ext cx="6131300" cy="2770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smtClean="0"/>
              <a:t>API</a:t>
            </a:r>
            <a:r>
              <a:rPr lang="zh-CN" altLang="en-US" sz="1400" dirty="0" smtClean="0"/>
              <a:t>接入管理子系统</a:t>
            </a:r>
            <a:endParaRPr lang="zh-CN" altLang="en-US" sz="1400" dirty="0"/>
          </a:p>
        </p:txBody>
      </p:sp>
      <p:sp>
        <p:nvSpPr>
          <p:cNvPr id="390" name="圆柱形 389"/>
          <p:cNvSpPr/>
          <p:nvPr/>
        </p:nvSpPr>
        <p:spPr>
          <a:xfrm>
            <a:off x="2323780" y="3181869"/>
            <a:ext cx="1073797" cy="722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数据库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MySQL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Mongodb</a:t>
            </a:r>
            <a:endParaRPr lang="zh-CN" altLang="en-US" sz="800" dirty="0"/>
          </a:p>
        </p:txBody>
      </p:sp>
      <p:grpSp>
        <p:nvGrpSpPr>
          <p:cNvPr id="391" name="组合 390"/>
          <p:cNvGrpSpPr/>
          <p:nvPr/>
        </p:nvGrpSpPr>
        <p:grpSpPr>
          <a:xfrm>
            <a:off x="3445945" y="3510053"/>
            <a:ext cx="1182420" cy="293738"/>
            <a:chOff x="8098980" y="3100250"/>
            <a:chExt cx="1319938" cy="500742"/>
          </a:xfrm>
        </p:grpSpPr>
        <p:sp>
          <p:nvSpPr>
            <p:cNvPr id="392" name="椭圆 391"/>
            <p:cNvSpPr/>
            <p:nvPr/>
          </p:nvSpPr>
          <p:spPr>
            <a:xfrm>
              <a:off x="8122254" y="3124199"/>
              <a:ext cx="1261753" cy="45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缓存</a:t>
              </a:r>
            </a:p>
          </p:txBody>
        </p:sp>
        <p:sp>
          <p:nvSpPr>
            <p:cNvPr id="393" name="椭圆 392"/>
            <p:cNvSpPr/>
            <p:nvPr/>
          </p:nvSpPr>
          <p:spPr>
            <a:xfrm>
              <a:off x="8215349" y="3185159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8378266" y="3137261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8541182" y="3113312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8697274" y="3100250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8867015" y="3100250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9039239" y="3126375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9211625" y="3185158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9349096" y="3304901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9211624" y="3463833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9039239" y="3526970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8867014" y="3553095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8694470" y="3553095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8538377" y="3544388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8378265" y="3520439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8215349" y="3463832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8098980" y="3304901"/>
              <a:ext cx="69822" cy="47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409" name="圆角矩形 408"/>
          <p:cNvSpPr/>
          <p:nvPr/>
        </p:nvSpPr>
        <p:spPr>
          <a:xfrm>
            <a:off x="4955732" y="2926185"/>
            <a:ext cx="945537" cy="597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/>
              <a:t>租户管理子系统</a:t>
            </a:r>
            <a:endParaRPr lang="zh-CN" altLang="en-US" sz="1200" dirty="0"/>
          </a:p>
        </p:txBody>
      </p:sp>
      <p:sp>
        <p:nvSpPr>
          <p:cNvPr id="411" name="圆角矩形 410"/>
          <p:cNvSpPr/>
          <p:nvPr/>
        </p:nvSpPr>
        <p:spPr>
          <a:xfrm>
            <a:off x="6158342" y="2918974"/>
            <a:ext cx="945537" cy="597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流</a:t>
            </a:r>
            <a:r>
              <a:rPr lang="zh-CN" altLang="en-US" sz="1200" dirty="0" smtClean="0"/>
              <a:t>媒体控制子系统</a:t>
            </a:r>
            <a:endParaRPr lang="zh-CN" altLang="en-US" sz="1200" dirty="0"/>
          </a:p>
        </p:txBody>
      </p:sp>
      <p:cxnSp>
        <p:nvCxnSpPr>
          <p:cNvPr id="412" name="直接箭头连接符 411"/>
          <p:cNvCxnSpPr>
            <a:stCxn id="389" idx="2"/>
            <a:endCxn id="409" idx="0"/>
          </p:cNvCxnSpPr>
          <p:nvPr/>
        </p:nvCxnSpPr>
        <p:spPr>
          <a:xfrm flipH="1">
            <a:off x="5428501" y="2604333"/>
            <a:ext cx="2579592" cy="32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>
            <a:stCxn id="389" idx="2"/>
            <a:endCxn id="411" idx="0"/>
          </p:cNvCxnSpPr>
          <p:nvPr/>
        </p:nvCxnSpPr>
        <p:spPr>
          <a:xfrm flipH="1">
            <a:off x="6631111" y="2604333"/>
            <a:ext cx="1376982" cy="31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圆角矩形 414"/>
          <p:cNvSpPr/>
          <p:nvPr/>
        </p:nvSpPr>
        <p:spPr>
          <a:xfrm>
            <a:off x="1217101" y="2379722"/>
            <a:ext cx="887963" cy="161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运营管理子系统</a:t>
            </a:r>
            <a:endParaRPr lang="zh-CN" altLang="en-US" sz="1400" dirty="0"/>
          </a:p>
        </p:txBody>
      </p:sp>
      <p:sp>
        <p:nvSpPr>
          <p:cNvPr id="416" name="矩形 415"/>
          <p:cNvSpPr/>
          <p:nvPr/>
        </p:nvSpPr>
        <p:spPr>
          <a:xfrm>
            <a:off x="1058016" y="2269631"/>
            <a:ext cx="10335408" cy="208353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4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1" y="1584371"/>
            <a:ext cx="400054" cy="27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8" name="直接箭头连接符 417"/>
          <p:cNvCxnSpPr/>
          <p:nvPr/>
        </p:nvCxnSpPr>
        <p:spPr>
          <a:xfrm>
            <a:off x="1665649" y="1953514"/>
            <a:ext cx="866" cy="2920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31"/>
          <p:cNvSpPr txBox="1"/>
          <p:nvPr/>
        </p:nvSpPr>
        <p:spPr>
          <a:xfrm>
            <a:off x="1249829" y="182675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运营管理员</a:t>
            </a:r>
            <a:endParaRPr lang="zh-CN" altLang="en-US" sz="1000" dirty="0"/>
          </a:p>
        </p:txBody>
      </p:sp>
      <p:sp>
        <p:nvSpPr>
          <p:cNvPr id="420" name="圆角矩形 419"/>
          <p:cNvSpPr/>
          <p:nvPr/>
        </p:nvSpPr>
        <p:spPr>
          <a:xfrm>
            <a:off x="2253913" y="3162290"/>
            <a:ext cx="2414370" cy="773970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1" name="圆角矩形 420"/>
          <p:cNvSpPr/>
          <p:nvPr/>
        </p:nvSpPr>
        <p:spPr>
          <a:xfrm>
            <a:off x="8553214" y="2945296"/>
            <a:ext cx="945537" cy="597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设备控制子系统</a:t>
            </a:r>
            <a:endParaRPr lang="zh-CN" altLang="en-US" sz="1200" dirty="0"/>
          </a:p>
        </p:txBody>
      </p:sp>
      <p:cxnSp>
        <p:nvCxnSpPr>
          <p:cNvPr id="422" name="直接箭头连接符 421"/>
          <p:cNvCxnSpPr>
            <a:stCxn id="389" idx="2"/>
            <a:endCxn id="421" idx="0"/>
          </p:cNvCxnSpPr>
          <p:nvPr/>
        </p:nvCxnSpPr>
        <p:spPr>
          <a:xfrm>
            <a:off x="8008093" y="2604333"/>
            <a:ext cx="1017890" cy="3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圆柱形 422"/>
          <p:cNvSpPr/>
          <p:nvPr/>
        </p:nvSpPr>
        <p:spPr>
          <a:xfrm rot="5400000">
            <a:off x="7729675" y="788696"/>
            <a:ext cx="458979" cy="6466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 dirty="0" smtClean="0"/>
              <a:t>接入总线（</a:t>
            </a:r>
            <a:r>
              <a:rPr lang="en-US" altLang="zh-CN" sz="1400" dirty="0" smtClean="0"/>
              <a:t>DUBBO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424" name="圆角矩形 423"/>
          <p:cNvSpPr/>
          <p:nvPr/>
        </p:nvSpPr>
        <p:spPr>
          <a:xfrm>
            <a:off x="2507107" y="2316688"/>
            <a:ext cx="1998109" cy="58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 smtClean="0"/>
              <a:t>自服务门户</a:t>
            </a:r>
            <a:endParaRPr lang="zh-CN" altLang="en-US" sz="1000" dirty="0"/>
          </a:p>
        </p:txBody>
      </p:sp>
      <p:pic>
        <p:nvPicPr>
          <p:cNvPr id="4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91" y="1596306"/>
            <a:ext cx="328190" cy="27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6" name="TextBox 34"/>
          <p:cNvSpPr txBox="1"/>
          <p:nvPr/>
        </p:nvSpPr>
        <p:spPr>
          <a:xfrm>
            <a:off x="2999963" y="1791608"/>
            <a:ext cx="960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租户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开发者</a:t>
            </a:r>
            <a:endParaRPr lang="zh-CN" altLang="en-US" sz="1000" dirty="0"/>
          </a:p>
        </p:txBody>
      </p:sp>
      <p:cxnSp>
        <p:nvCxnSpPr>
          <p:cNvPr id="427" name="直接箭头连接符 426"/>
          <p:cNvCxnSpPr/>
          <p:nvPr/>
        </p:nvCxnSpPr>
        <p:spPr>
          <a:xfrm>
            <a:off x="3367680" y="1983112"/>
            <a:ext cx="3620" cy="2692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圆角矩形 569"/>
          <p:cNvSpPr/>
          <p:nvPr/>
        </p:nvSpPr>
        <p:spPr>
          <a:xfrm>
            <a:off x="9747094" y="2934729"/>
            <a:ext cx="945537" cy="597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联动管理子系统</a:t>
            </a:r>
            <a:endParaRPr lang="zh-CN" altLang="en-US" sz="1200" dirty="0"/>
          </a:p>
        </p:txBody>
      </p:sp>
      <p:cxnSp>
        <p:nvCxnSpPr>
          <p:cNvPr id="571" name="直接箭头连接符 570"/>
          <p:cNvCxnSpPr>
            <a:stCxn id="389" idx="2"/>
            <a:endCxn id="570" idx="0"/>
          </p:cNvCxnSpPr>
          <p:nvPr/>
        </p:nvCxnSpPr>
        <p:spPr>
          <a:xfrm>
            <a:off x="8008093" y="2604333"/>
            <a:ext cx="2211770" cy="33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圆角矩形 573"/>
          <p:cNvSpPr/>
          <p:nvPr/>
        </p:nvSpPr>
        <p:spPr>
          <a:xfrm>
            <a:off x="7335415" y="2924354"/>
            <a:ext cx="945537" cy="597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告警处理子系统</a:t>
            </a:r>
            <a:endParaRPr lang="zh-CN" altLang="en-US" sz="1200" dirty="0"/>
          </a:p>
        </p:txBody>
      </p:sp>
      <p:sp>
        <p:nvSpPr>
          <p:cNvPr id="575" name="圆角矩形 574"/>
          <p:cNvSpPr/>
          <p:nvPr/>
        </p:nvSpPr>
        <p:spPr>
          <a:xfrm>
            <a:off x="2525658" y="2356921"/>
            <a:ext cx="469159" cy="3030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6" name="圆角矩形 575"/>
          <p:cNvSpPr/>
          <p:nvPr/>
        </p:nvSpPr>
        <p:spPr>
          <a:xfrm>
            <a:off x="3535644" y="2362008"/>
            <a:ext cx="455345" cy="3030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能力订购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7" name="圆角矩形 576"/>
          <p:cNvSpPr/>
          <p:nvPr/>
        </p:nvSpPr>
        <p:spPr>
          <a:xfrm>
            <a:off x="3027526" y="2362008"/>
            <a:ext cx="480967" cy="3030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资源订购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" name="圆角矩形 577"/>
          <p:cNvSpPr/>
          <p:nvPr/>
        </p:nvSpPr>
        <p:spPr>
          <a:xfrm>
            <a:off x="4019091" y="2360645"/>
            <a:ext cx="449215" cy="3030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开发发布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9" name="直接箭头连接符 578"/>
          <p:cNvCxnSpPr>
            <a:stCxn id="389" idx="2"/>
            <a:endCxn id="574" idx="0"/>
          </p:cNvCxnSpPr>
          <p:nvPr/>
        </p:nvCxnSpPr>
        <p:spPr>
          <a:xfrm flipH="1">
            <a:off x="7808184" y="2604333"/>
            <a:ext cx="199909" cy="32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圆角矩形 579"/>
          <p:cNvSpPr/>
          <p:nvPr/>
        </p:nvSpPr>
        <p:spPr>
          <a:xfrm>
            <a:off x="5022878" y="1491520"/>
            <a:ext cx="1135464" cy="4920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监控客户端</a:t>
            </a:r>
            <a:endParaRPr lang="zh-CN" altLang="en-US" sz="1400" dirty="0"/>
          </a:p>
        </p:txBody>
      </p:sp>
      <p:cxnSp>
        <p:nvCxnSpPr>
          <p:cNvPr id="144" name="直接箭头连接符 143"/>
          <p:cNvCxnSpPr>
            <a:stCxn id="385" idx="0"/>
          </p:cNvCxnSpPr>
          <p:nvPr/>
        </p:nvCxnSpPr>
        <p:spPr>
          <a:xfrm flipV="1">
            <a:off x="9866311" y="4251280"/>
            <a:ext cx="1824" cy="112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92200" y="415092"/>
            <a:ext cx="6930136" cy="519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SVS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逻辑架构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直接箭头连接符 2"/>
          <p:cNvCxnSpPr>
            <a:stCxn id="5" idx="0"/>
          </p:cNvCxnSpPr>
          <p:nvPr/>
        </p:nvCxnSpPr>
        <p:spPr>
          <a:xfrm flipV="1">
            <a:off x="5349193" y="1991171"/>
            <a:ext cx="9020" cy="8579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80207" y="2384278"/>
            <a:ext cx="10335408" cy="3507374"/>
          </a:xfrm>
          <a:prstGeom prst="rect">
            <a:avLst/>
          </a:prstGeom>
          <a:noFill/>
          <a:ln w="38100">
            <a:solidFill>
              <a:srgbClr val="2626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接入控制层</a:t>
            </a:r>
          </a:p>
        </p:txBody>
      </p:sp>
      <p:sp>
        <p:nvSpPr>
          <p:cNvPr id="5" name="矩形 4"/>
          <p:cNvSpPr/>
          <p:nvPr/>
        </p:nvSpPr>
        <p:spPr>
          <a:xfrm>
            <a:off x="1545070" y="2849081"/>
            <a:ext cx="7608246" cy="8282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svs_access_control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8165" y="5022924"/>
            <a:ext cx="1575249" cy="5541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0985" y="56237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设备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4108891" y="4874787"/>
            <a:ext cx="1855835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svs_mu_stream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417859" y="4874787"/>
            <a:ext cx="1735457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svs_mu_record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6" idx="0"/>
          </p:cNvCxnSpPr>
          <p:nvPr/>
        </p:nvCxnSpPr>
        <p:spPr>
          <a:xfrm flipV="1">
            <a:off x="2985790" y="3677363"/>
            <a:ext cx="13784" cy="13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8" idx="1"/>
          </p:cNvCxnSpPr>
          <p:nvPr/>
        </p:nvCxnSpPr>
        <p:spPr>
          <a:xfrm flipV="1">
            <a:off x="3773414" y="5127485"/>
            <a:ext cx="335477" cy="172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V="1">
            <a:off x="5036809" y="3677363"/>
            <a:ext cx="5210" cy="119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8264945" y="3677363"/>
            <a:ext cx="20643" cy="119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795446" y="2849081"/>
            <a:ext cx="1735457" cy="25311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AllMedia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flipV="1">
            <a:off x="10663175" y="1991171"/>
            <a:ext cx="1348" cy="8579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82198" y="4111626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VMS</a:t>
            </a:r>
            <a:endParaRPr lang="zh-CN" altLang="en-US" sz="11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210119" y="414527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VMS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4108891" y="1153682"/>
            <a:ext cx="4924014" cy="837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域控制服务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614741" y="1215615"/>
            <a:ext cx="1693786" cy="7007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endCxn id="26" idx="2"/>
          </p:cNvCxnSpPr>
          <p:nvPr/>
        </p:nvCxnSpPr>
        <p:spPr>
          <a:xfrm flipV="1">
            <a:off x="2461634" y="1916371"/>
            <a:ext cx="0" cy="9327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1"/>
            <a:endCxn id="26" idx="3"/>
          </p:cNvCxnSpPr>
          <p:nvPr/>
        </p:nvCxnSpPr>
        <p:spPr>
          <a:xfrm flipH="1" flipV="1">
            <a:off x="3308527" y="1565993"/>
            <a:ext cx="800364" cy="64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331049" y="2103447"/>
            <a:ext cx="95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http+json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642513" y="2438154"/>
            <a:ext cx="95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http+xml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930320" y="4076341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GB28181/VMS</a:t>
            </a:r>
            <a:endParaRPr lang="zh-CN" altLang="en-US" sz="1200" dirty="0"/>
          </a:p>
        </p:txBody>
      </p:sp>
      <p:cxnSp>
        <p:nvCxnSpPr>
          <p:cNvPr id="36" name="直接箭头连接符 35"/>
          <p:cNvCxnSpPr>
            <a:endCxn id="8" idx="2"/>
          </p:cNvCxnSpPr>
          <p:nvPr/>
        </p:nvCxnSpPr>
        <p:spPr>
          <a:xfrm flipV="1">
            <a:off x="5036808" y="5380183"/>
            <a:ext cx="1" cy="97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968247" y="5544926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RTSP/RTMP</a:t>
            </a:r>
            <a:endParaRPr lang="zh-CN" altLang="en-US" sz="1000" dirty="0"/>
          </a:p>
        </p:txBody>
      </p:sp>
      <p:cxnSp>
        <p:nvCxnSpPr>
          <p:cNvPr id="40" name="直接箭头连接符 39"/>
          <p:cNvCxnSpPr>
            <a:stCxn id="8" idx="3"/>
            <a:endCxn id="9" idx="1"/>
          </p:cNvCxnSpPr>
          <p:nvPr/>
        </p:nvCxnSpPr>
        <p:spPr>
          <a:xfrm>
            <a:off x="5964726" y="5127485"/>
            <a:ext cx="1453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393774" y="488442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RTSP</a:t>
            </a:r>
            <a:endParaRPr lang="zh-CN" altLang="en-US" sz="1200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299293" y="5412334"/>
            <a:ext cx="1" cy="97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230732" y="557707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RTSP/HTTP</a:t>
            </a:r>
            <a:endParaRPr lang="zh-CN" alt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735822" y="5261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RTP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377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92200" y="415092"/>
            <a:ext cx="6930136" cy="519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媒体组网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654" y="2207989"/>
            <a:ext cx="2189442" cy="4410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svs_access_control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937060" y="2207989"/>
            <a:ext cx="2189442" cy="4410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svs_access_control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8095872" y="2207989"/>
            <a:ext cx="2189442" cy="4410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svs_access_control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516466" y="2207989"/>
            <a:ext cx="2189442" cy="4410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svs_access_control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20265" y="21448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0170" y="3986025"/>
            <a:ext cx="1855835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svs_mu_stream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29612" y="3986025"/>
            <a:ext cx="1855835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svs_mu_stream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37868" y="3986025"/>
            <a:ext cx="1855835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svs_mu_stream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94418" y="3986025"/>
            <a:ext cx="1855835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svs_mu_stream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357397" y="3986025"/>
            <a:ext cx="1855835" cy="5053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3" tIns="45720" rIns="91443" bIns="45720"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svs_mu_stream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0"/>
            <a:endCxn id="3" idx="2"/>
          </p:cNvCxnSpPr>
          <p:nvPr/>
        </p:nvCxnSpPr>
        <p:spPr>
          <a:xfrm flipV="1">
            <a:off x="1268088" y="2649039"/>
            <a:ext cx="184287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  <a:endCxn id="3" idx="2"/>
          </p:cNvCxnSpPr>
          <p:nvPr/>
        </p:nvCxnSpPr>
        <p:spPr>
          <a:xfrm flipH="1" flipV="1">
            <a:off x="1452375" y="2649039"/>
            <a:ext cx="2005155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0"/>
            <a:endCxn id="3" idx="2"/>
          </p:cNvCxnSpPr>
          <p:nvPr/>
        </p:nvCxnSpPr>
        <p:spPr>
          <a:xfrm flipH="1" flipV="1">
            <a:off x="1452375" y="2649039"/>
            <a:ext cx="4213411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0"/>
            <a:endCxn id="3" idx="2"/>
          </p:cNvCxnSpPr>
          <p:nvPr/>
        </p:nvCxnSpPr>
        <p:spPr>
          <a:xfrm flipH="1" flipV="1">
            <a:off x="1452375" y="2649039"/>
            <a:ext cx="6569961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0"/>
            <a:endCxn id="3" idx="2"/>
          </p:cNvCxnSpPr>
          <p:nvPr/>
        </p:nvCxnSpPr>
        <p:spPr>
          <a:xfrm flipH="1" flipV="1">
            <a:off x="1452375" y="2649039"/>
            <a:ext cx="8832940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0"/>
            <a:endCxn id="4" idx="2"/>
          </p:cNvCxnSpPr>
          <p:nvPr/>
        </p:nvCxnSpPr>
        <p:spPr>
          <a:xfrm flipV="1">
            <a:off x="1268088" y="2649039"/>
            <a:ext cx="2763693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0"/>
            <a:endCxn id="4" idx="2"/>
          </p:cNvCxnSpPr>
          <p:nvPr/>
        </p:nvCxnSpPr>
        <p:spPr>
          <a:xfrm flipV="1">
            <a:off x="3457530" y="2649039"/>
            <a:ext cx="574251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4" idx="2"/>
          </p:cNvCxnSpPr>
          <p:nvPr/>
        </p:nvCxnSpPr>
        <p:spPr>
          <a:xfrm flipH="1" flipV="1">
            <a:off x="4031781" y="2649039"/>
            <a:ext cx="1634005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0"/>
            <a:endCxn id="6" idx="2"/>
          </p:cNvCxnSpPr>
          <p:nvPr/>
        </p:nvCxnSpPr>
        <p:spPr>
          <a:xfrm flipV="1">
            <a:off x="5665786" y="2649039"/>
            <a:ext cx="945401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0"/>
            <a:endCxn id="6" idx="2"/>
          </p:cNvCxnSpPr>
          <p:nvPr/>
        </p:nvCxnSpPr>
        <p:spPr>
          <a:xfrm flipH="1" flipV="1">
            <a:off x="6611187" y="2649039"/>
            <a:ext cx="1411149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0"/>
            <a:endCxn id="5" idx="2"/>
          </p:cNvCxnSpPr>
          <p:nvPr/>
        </p:nvCxnSpPr>
        <p:spPr>
          <a:xfrm flipV="1">
            <a:off x="5665786" y="2649039"/>
            <a:ext cx="3524807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0"/>
            <a:endCxn id="6" idx="2"/>
          </p:cNvCxnSpPr>
          <p:nvPr/>
        </p:nvCxnSpPr>
        <p:spPr>
          <a:xfrm flipV="1">
            <a:off x="3457530" y="2649039"/>
            <a:ext cx="3153657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0"/>
            <a:endCxn id="5" idx="2"/>
          </p:cNvCxnSpPr>
          <p:nvPr/>
        </p:nvCxnSpPr>
        <p:spPr>
          <a:xfrm flipV="1">
            <a:off x="3457530" y="2649039"/>
            <a:ext cx="5733063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0"/>
            <a:endCxn id="6" idx="2"/>
          </p:cNvCxnSpPr>
          <p:nvPr/>
        </p:nvCxnSpPr>
        <p:spPr>
          <a:xfrm flipV="1">
            <a:off x="1268088" y="2649039"/>
            <a:ext cx="5343099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0"/>
            <a:endCxn id="5" idx="2"/>
          </p:cNvCxnSpPr>
          <p:nvPr/>
        </p:nvCxnSpPr>
        <p:spPr>
          <a:xfrm flipV="1">
            <a:off x="1268088" y="2649039"/>
            <a:ext cx="7922505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0"/>
            <a:endCxn id="5" idx="2"/>
          </p:cNvCxnSpPr>
          <p:nvPr/>
        </p:nvCxnSpPr>
        <p:spPr>
          <a:xfrm flipV="1">
            <a:off x="8022336" y="2649039"/>
            <a:ext cx="1168257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0"/>
            <a:endCxn id="4" idx="2"/>
          </p:cNvCxnSpPr>
          <p:nvPr/>
        </p:nvCxnSpPr>
        <p:spPr>
          <a:xfrm flipH="1" flipV="1">
            <a:off x="4031781" y="2649039"/>
            <a:ext cx="3990555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2" idx="0"/>
            <a:endCxn id="4" idx="2"/>
          </p:cNvCxnSpPr>
          <p:nvPr/>
        </p:nvCxnSpPr>
        <p:spPr>
          <a:xfrm flipH="1" flipV="1">
            <a:off x="4031781" y="2649039"/>
            <a:ext cx="6253534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0"/>
            <a:endCxn id="6" idx="2"/>
          </p:cNvCxnSpPr>
          <p:nvPr/>
        </p:nvCxnSpPr>
        <p:spPr>
          <a:xfrm flipH="1" flipV="1">
            <a:off x="6611187" y="2649039"/>
            <a:ext cx="3674128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0"/>
            <a:endCxn id="5" idx="2"/>
          </p:cNvCxnSpPr>
          <p:nvPr/>
        </p:nvCxnSpPr>
        <p:spPr>
          <a:xfrm flipH="1" flipV="1">
            <a:off x="9190593" y="2649039"/>
            <a:ext cx="1094722" cy="13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4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92200" y="415092"/>
            <a:ext cx="6930136" cy="519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ACCESS_CONTROL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6430" y="2460070"/>
            <a:ext cx="7608246" cy="9817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EventProcess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7890257" y="5465975"/>
            <a:ext cx="1384419" cy="393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VMS-Stack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1666430" y="5467308"/>
            <a:ext cx="1384419" cy="39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GB28181-Stack</a:t>
            </a:r>
            <a:endParaRPr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4680066" y="5458641"/>
            <a:ext cx="1427148" cy="39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Control-Stack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666430" y="1674976"/>
            <a:ext cx="2333002" cy="64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DevService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855835" y="1674976"/>
            <a:ext cx="2333002" cy="64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MediaService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808253" y="3110670"/>
            <a:ext cx="1298961" cy="264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</a:p>
        </p:txBody>
      </p:sp>
      <p:cxnSp>
        <p:nvCxnSpPr>
          <p:cNvPr id="38" name="直接箭头连接符 37"/>
          <p:cNvCxnSpPr>
            <a:endCxn id="9" idx="2"/>
          </p:cNvCxnSpPr>
          <p:nvPr/>
        </p:nvCxnSpPr>
        <p:spPr>
          <a:xfrm flipV="1">
            <a:off x="2358639" y="5862415"/>
            <a:ext cx="1" cy="56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666430" y="4108405"/>
            <a:ext cx="2375731" cy="683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9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92200" y="451668"/>
            <a:ext cx="5003800" cy="519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典型组网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9963" y="4704815"/>
            <a:ext cx="1825625" cy="1625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4099977" y="4649252"/>
            <a:ext cx="769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03546" y="2572008"/>
            <a:ext cx="6964362" cy="169227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971930" y="2592353"/>
            <a:ext cx="1052513" cy="2000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zh-CN" altLang="en-US" sz="1000">
                <a:solidFill>
                  <a:srgbClr val="000000"/>
                </a:solidFill>
                <a:ea typeface="宋体" pitchFamily="2" charset="-122"/>
              </a:rPr>
              <a:t>数据库存储</a:t>
            </a:r>
          </a:p>
        </p:txBody>
      </p:sp>
      <p:sp>
        <p:nvSpPr>
          <p:cNvPr id="19" name="TextBox 45"/>
          <p:cNvSpPr txBox="1"/>
          <p:nvPr/>
        </p:nvSpPr>
        <p:spPr>
          <a:xfrm>
            <a:off x="3905898" y="3894103"/>
            <a:ext cx="976312" cy="233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en-US" altLang="zh-CN" sz="1000" dirty="0" smtClean="0">
                <a:solidFill>
                  <a:srgbClr val="000000"/>
                </a:solidFill>
                <a:ea typeface="宋体" pitchFamily="2" charset="-122"/>
              </a:rPr>
              <a:t>DB&amp;</a:t>
            </a:r>
            <a:r>
              <a:rPr lang="zh-CN" altLang="en-US" sz="1000" dirty="0" smtClean="0">
                <a:solidFill>
                  <a:srgbClr val="000000"/>
                </a:solidFill>
                <a:ea typeface="宋体" pitchFamily="2" charset="-122"/>
              </a:rPr>
              <a:t>缓存集群</a:t>
            </a:r>
            <a:endParaRPr lang="zh-CN" alt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4140205" y="3178141"/>
            <a:ext cx="152400" cy="2603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10"/>
          <p:cNvCxnSpPr>
            <a:cxnSpLocks noChangeShapeType="1"/>
          </p:cNvCxnSpPr>
          <p:nvPr/>
        </p:nvCxnSpPr>
        <p:spPr bwMode="auto">
          <a:xfrm rot="16200000" flipH="1">
            <a:off x="4357693" y="3182903"/>
            <a:ext cx="325438" cy="18573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pic>
        <p:nvPicPr>
          <p:cNvPr id="22" name="Picture 11" descr="图片1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930" y="2852703"/>
            <a:ext cx="2778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1851" y="3438491"/>
            <a:ext cx="3032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5064" y="3438491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464" y="3438491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9601" y="3438491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45"/>
          <p:cNvSpPr txBox="1"/>
          <p:nvPr/>
        </p:nvSpPr>
        <p:spPr>
          <a:xfrm>
            <a:off x="5131631" y="3904434"/>
            <a:ext cx="1350660" cy="2571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zh-CN" altLang="en-US" sz="10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altLang="en-US" sz="1000" dirty="0" smtClean="0">
                <a:solidFill>
                  <a:srgbClr val="000000"/>
                </a:solidFill>
                <a:ea typeface="宋体" pitchFamily="2" charset="-122"/>
              </a:rPr>
              <a:t>总线业务系统集群</a:t>
            </a:r>
            <a:endParaRPr lang="zh-CN" alt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5" name="TextBox 45"/>
          <p:cNvSpPr txBox="1"/>
          <p:nvPr/>
        </p:nvSpPr>
        <p:spPr>
          <a:xfrm>
            <a:off x="2343188" y="3890928"/>
            <a:ext cx="1604962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zh-CN" altLang="en-US" sz="10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1000" dirty="0" smtClean="0">
                <a:solidFill>
                  <a:srgbClr val="000000"/>
                </a:solidFill>
                <a:ea typeface="宋体" pitchFamily="2" charset="-122"/>
              </a:rPr>
              <a:t>ZK</a:t>
            </a:r>
            <a:r>
              <a:rPr lang="zh-CN" altLang="en-US" sz="1000" dirty="0" smtClean="0">
                <a:solidFill>
                  <a:srgbClr val="000000"/>
                </a:solidFill>
                <a:ea typeface="宋体" pitchFamily="2" charset="-122"/>
              </a:rPr>
              <a:t>分部署协调集群</a:t>
            </a:r>
            <a:endParaRPr lang="zh-CN" alt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6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680" y="2612991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2555" y="2620928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018" y="2620928"/>
            <a:ext cx="303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9"/>
          <p:cNvSpPr txBox="1"/>
          <p:nvPr/>
        </p:nvSpPr>
        <p:spPr>
          <a:xfrm>
            <a:off x="5295668" y="3076541"/>
            <a:ext cx="1314450" cy="2619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zh-CN" altLang="en-US" sz="10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altLang="en-US" sz="1000" dirty="0" smtClean="0">
                <a:solidFill>
                  <a:srgbClr val="000000"/>
                </a:solidFill>
                <a:ea typeface="宋体" pitchFamily="2" charset="-122"/>
              </a:rPr>
              <a:t>开放接入集群</a:t>
            </a:r>
            <a:endParaRPr lang="zh-CN" alt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40" name="Picture 9" descr="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7504" y="3430553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0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3668" y="3422616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9" descr="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8696" y="3446428"/>
            <a:ext cx="303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0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0" y="3438491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Line 9"/>
          <p:cNvSpPr>
            <a:spLocks noChangeShapeType="1"/>
          </p:cNvSpPr>
          <p:nvPr/>
        </p:nvSpPr>
        <p:spPr bwMode="auto">
          <a:xfrm flipH="1">
            <a:off x="1358900" y="5354102"/>
            <a:ext cx="203200" cy="32543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4" name="Line 9"/>
          <p:cNvSpPr>
            <a:spLocks noChangeShapeType="1"/>
          </p:cNvSpPr>
          <p:nvPr/>
        </p:nvSpPr>
        <p:spPr bwMode="auto">
          <a:xfrm flipH="1">
            <a:off x="2068513" y="5354102"/>
            <a:ext cx="203200" cy="32543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05" name="直接连接符 10"/>
          <p:cNvCxnSpPr>
            <a:cxnSpLocks noChangeShapeType="1"/>
          </p:cNvCxnSpPr>
          <p:nvPr/>
        </p:nvCxnSpPr>
        <p:spPr bwMode="auto">
          <a:xfrm rot="16200000" flipH="1">
            <a:off x="1500982" y="5480308"/>
            <a:ext cx="252412" cy="1301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06" name="直接连接符 10"/>
          <p:cNvCxnSpPr>
            <a:cxnSpLocks noChangeShapeType="1"/>
          </p:cNvCxnSpPr>
          <p:nvPr/>
        </p:nvCxnSpPr>
        <p:spPr bwMode="auto">
          <a:xfrm rot="16200000" flipH="1">
            <a:off x="2212182" y="5413633"/>
            <a:ext cx="317500" cy="19843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pic>
        <p:nvPicPr>
          <p:cNvPr id="307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963" y="5614452"/>
            <a:ext cx="303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7175" y="5614452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3575" y="5614452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713" y="5614452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" name="Picture 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8900" y="5030252"/>
            <a:ext cx="422275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12" name="Picture 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050" y="5030252"/>
            <a:ext cx="423863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13" name="TextBox 45"/>
          <p:cNvSpPr txBox="1"/>
          <p:nvPr/>
        </p:nvSpPr>
        <p:spPr>
          <a:xfrm>
            <a:off x="969963" y="6070065"/>
            <a:ext cx="1752600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zh-CN" altLang="en-US" sz="10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US" sz="1000" dirty="0" smtClean="0">
                <a:solidFill>
                  <a:srgbClr val="000000"/>
                </a:solidFill>
                <a:ea typeface="宋体" pitchFamily="2" charset="-122"/>
              </a:rPr>
              <a:t>设备接入、媒体服务集群</a:t>
            </a:r>
            <a:endParaRPr lang="zh-CN" alt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5" name="云形 26"/>
          <p:cNvSpPr/>
          <p:nvPr/>
        </p:nvSpPr>
        <p:spPr bwMode="auto">
          <a:xfrm>
            <a:off x="3943532" y="4564707"/>
            <a:ext cx="1176337" cy="557213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288" tIns="0" rIns="0" bIns="0" anchor="ctr"/>
          <a:lstStyle/>
          <a:p>
            <a:pPr>
              <a:defRPr/>
            </a:pPr>
            <a:r>
              <a:rPr lang="en-US" altLang="zh-CN" sz="1400" b="0" dirty="0">
                <a:solidFill>
                  <a:srgbClr val="000000"/>
                </a:solidFill>
                <a:ea typeface="宋体" pitchFamily="2" charset="-122"/>
              </a:rPr>
              <a:t>internet</a:t>
            </a:r>
            <a:endParaRPr lang="zh-CN" altLang="en-US" sz="1400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6108700" y="4704815"/>
            <a:ext cx="1825625" cy="1625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17" name="Line 9"/>
          <p:cNvSpPr>
            <a:spLocks noChangeShapeType="1"/>
          </p:cNvSpPr>
          <p:nvPr/>
        </p:nvSpPr>
        <p:spPr bwMode="auto">
          <a:xfrm flipH="1">
            <a:off x="6497638" y="5354102"/>
            <a:ext cx="203200" cy="32543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" name="Line 9"/>
          <p:cNvSpPr>
            <a:spLocks noChangeShapeType="1"/>
          </p:cNvSpPr>
          <p:nvPr/>
        </p:nvSpPr>
        <p:spPr bwMode="auto">
          <a:xfrm flipH="1">
            <a:off x="7207250" y="5354102"/>
            <a:ext cx="203200" cy="32543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19" name="直接连接符 10"/>
          <p:cNvCxnSpPr>
            <a:cxnSpLocks noChangeShapeType="1"/>
          </p:cNvCxnSpPr>
          <p:nvPr/>
        </p:nvCxnSpPr>
        <p:spPr bwMode="auto">
          <a:xfrm rot="16200000" flipH="1">
            <a:off x="6639720" y="5480308"/>
            <a:ext cx="252412" cy="1301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320" name="直接连接符 10"/>
          <p:cNvCxnSpPr>
            <a:cxnSpLocks noChangeShapeType="1"/>
          </p:cNvCxnSpPr>
          <p:nvPr/>
        </p:nvCxnSpPr>
        <p:spPr bwMode="auto">
          <a:xfrm rot="16200000" flipH="1">
            <a:off x="7350919" y="5413633"/>
            <a:ext cx="317500" cy="19843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</p:cxnSp>
      <p:pic>
        <p:nvPicPr>
          <p:cNvPr id="321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5614452"/>
            <a:ext cx="3032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2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5913" y="5614452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3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13" y="5614452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4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0450" y="5614452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" name="Picture 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7638" y="5030252"/>
            <a:ext cx="422275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26" name="Picture 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9788" y="5030252"/>
            <a:ext cx="423862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27" name="TextBox 45"/>
          <p:cNvSpPr txBox="1"/>
          <p:nvPr/>
        </p:nvSpPr>
        <p:spPr>
          <a:xfrm>
            <a:off x="6075363" y="6070065"/>
            <a:ext cx="1736725" cy="266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000" dirty="0">
                <a:solidFill>
                  <a:srgbClr val="000000"/>
                </a:solidFill>
                <a:ea typeface="宋体" pitchFamily="2" charset="-122"/>
              </a:rPr>
              <a:t>设备接入、媒体服务集群</a:t>
            </a:r>
          </a:p>
        </p:txBody>
      </p:sp>
      <p:cxnSp>
        <p:nvCxnSpPr>
          <p:cNvPr id="329" name="直接连接符 328"/>
          <p:cNvCxnSpPr>
            <a:stCxn id="3" idx="3"/>
            <a:endCxn id="315" idx="1"/>
          </p:cNvCxnSpPr>
          <p:nvPr/>
        </p:nvCxnSpPr>
        <p:spPr>
          <a:xfrm flipV="1">
            <a:off x="2795588" y="5121327"/>
            <a:ext cx="1736113" cy="39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15" idx="1"/>
            <a:endCxn id="316" idx="1"/>
          </p:cNvCxnSpPr>
          <p:nvPr/>
        </p:nvCxnSpPr>
        <p:spPr>
          <a:xfrm>
            <a:off x="4531701" y="5121327"/>
            <a:ext cx="1576999" cy="39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56"/>
          <p:cNvSpPr txBox="1">
            <a:spLocks noChangeArrowheads="1"/>
          </p:cNvSpPr>
          <p:nvPr/>
        </p:nvSpPr>
        <p:spPr bwMode="auto">
          <a:xfrm>
            <a:off x="903546" y="2572008"/>
            <a:ext cx="9541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200" dirty="0" smtClean="0">
                <a:solidFill>
                  <a:srgbClr val="F85208"/>
                </a:solidFill>
              </a:rPr>
              <a:t>中心云平台</a:t>
            </a:r>
            <a:endParaRPr lang="zh-CN" altLang="en-US" sz="1200" dirty="0">
              <a:solidFill>
                <a:srgbClr val="F85208"/>
              </a:solidFill>
            </a:endParaRPr>
          </a:p>
        </p:txBody>
      </p:sp>
      <p:sp>
        <p:nvSpPr>
          <p:cNvPr id="332" name="TextBox 357"/>
          <p:cNvSpPr txBox="1">
            <a:spLocks noChangeArrowheads="1"/>
          </p:cNvSpPr>
          <p:nvPr/>
        </p:nvSpPr>
        <p:spPr bwMode="auto">
          <a:xfrm>
            <a:off x="1395598" y="4687719"/>
            <a:ext cx="11079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200" dirty="0" smtClean="0">
                <a:solidFill>
                  <a:srgbClr val="F85208"/>
                </a:solidFill>
              </a:rPr>
              <a:t>监控集群节点</a:t>
            </a:r>
            <a:endParaRPr lang="zh-CN" altLang="en-US" sz="1200" dirty="0">
              <a:solidFill>
                <a:srgbClr val="F85208"/>
              </a:solidFill>
            </a:endParaRPr>
          </a:p>
        </p:txBody>
      </p:sp>
      <p:sp>
        <p:nvSpPr>
          <p:cNvPr id="333" name="TextBox 358"/>
          <p:cNvSpPr txBox="1">
            <a:spLocks noChangeArrowheads="1"/>
          </p:cNvSpPr>
          <p:nvPr/>
        </p:nvSpPr>
        <p:spPr bwMode="auto">
          <a:xfrm>
            <a:off x="6390570" y="4722326"/>
            <a:ext cx="11079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200" dirty="0" smtClean="0">
                <a:solidFill>
                  <a:srgbClr val="F85208"/>
                </a:solidFill>
              </a:rPr>
              <a:t>监控集群节点</a:t>
            </a:r>
            <a:endParaRPr lang="zh-CN" altLang="en-US" sz="1200" dirty="0">
              <a:solidFill>
                <a:srgbClr val="F85208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8923156" y="4843313"/>
            <a:ext cx="2084263" cy="1187949"/>
            <a:chOff x="2152651" y="1260872"/>
            <a:chExt cx="4657724" cy="3882628"/>
          </a:xfrm>
        </p:grpSpPr>
        <p:sp>
          <p:nvSpPr>
            <p:cNvPr id="337" name="Freeform 19"/>
            <p:cNvSpPr>
              <a:spLocks/>
            </p:cNvSpPr>
            <p:nvPr/>
          </p:nvSpPr>
          <p:spPr bwMode="auto">
            <a:xfrm flipH="1">
              <a:off x="3860007" y="3151585"/>
              <a:ext cx="1240631" cy="1991915"/>
            </a:xfrm>
            <a:custGeom>
              <a:avLst/>
              <a:gdLst>
                <a:gd name="connsiteX0" fmla="*/ 759198 w 1653886"/>
                <a:gd name="connsiteY0" fmla="*/ 850 h 2656618"/>
                <a:gd name="connsiteX1" fmla="*/ 763881 w 1653886"/>
                <a:gd name="connsiteY1" fmla="*/ 488839 h 2656618"/>
                <a:gd name="connsiteX2" fmla="*/ 459348 w 1653886"/>
                <a:gd name="connsiteY2" fmla="*/ 298375 h 2656618"/>
                <a:gd name="connsiteX3" fmla="*/ 233486 w 1653886"/>
                <a:gd name="connsiteY3" fmla="*/ 125688 h 2656618"/>
                <a:gd name="connsiteX4" fmla="*/ 502490 w 1653886"/>
                <a:gd name="connsiteY4" fmla="*/ 735172 h 2656618"/>
                <a:gd name="connsiteX5" fmla="*/ 55842 w 1653886"/>
                <a:gd name="connsiteY5" fmla="*/ 326310 h 2656618"/>
                <a:gd name="connsiteX6" fmla="*/ 48228 w 1653886"/>
                <a:gd name="connsiteY6" fmla="*/ 514234 h 2656618"/>
                <a:gd name="connsiteX7" fmla="*/ 411130 w 1653886"/>
                <a:gd name="connsiteY7" fmla="*/ 930715 h 2656618"/>
                <a:gd name="connsiteX8" fmla="*/ 65993 w 1653886"/>
                <a:gd name="connsiteY8" fmla="*/ 750409 h 2656618"/>
                <a:gd name="connsiteX9" fmla="*/ 170042 w 1653886"/>
                <a:gd name="connsiteY9" fmla="*/ 981505 h 2656618"/>
                <a:gd name="connsiteX10" fmla="*/ 723277 w 1653886"/>
                <a:gd name="connsiteY10" fmla="*/ 1641780 h 2656618"/>
                <a:gd name="connsiteX11" fmla="*/ 671256 w 1653886"/>
                <a:gd name="connsiteY11" fmla="*/ 2645894 h 2656618"/>
                <a:gd name="connsiteX12" fmla="*/ 670238 w 1653886"/>
                <a:gd name="connsiteY12" fmla="*/ 2656618 h 2656618"/>
                <a:gd name="connsiteX13" fmla="*/ 1288826 w 1653886"/>
                <a:gd name="connsiteY13" fmla="*/ 2656618 h 2656618"/>
                <a:gd name="connsiteX14" fmla="*/ 1277268 w 1653886"/>
                <a:gd name="connsiteY14" fmla="*/ 2583272 h 2656618"/>
                <a:gd name="connsiteX15" fmla="*/ 1266361 w 1653886"/>
                <a:gd name="connsiteY15" fmla="*/ 1331959 h 2656618"/>
                <a:gd name="connsiteX16" fmla="*/ 1652103 w 1653886"/>
                <a:gd name="connsiteY16" fmla="*/ 430430 h 2656618"/>
                <a:gd name="connsiteX17" fmla="*/ 1459232 w 1653886"/>
                <a:gd name="connsiteY17" fmla="*/ 471062 h 2656618"/>
                <a:gd name="connsiteX18" fmla="*/ 1098868 w 1653886"/>
                <a:gd name="connsiteY18" fmla="*/ 732633 h 2656618"/>
                <a:gd name="connsiteX19" fmla="*/ 794335 w 1653886"/>
                <a:gd name="connsiteY19" fmla="*/ 8870 h 2656618"/>
                <a:gd name="connsiteX20" fmla="*/ 759198 w 1653886"/>
                <a:gd name="connsiteY20" fmla="*/ 850 h 265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3886" h="2656618">
                  <a:moveTo>
                    <a:pt x="759198" y="850"/>
                  </a:moveTo>
                  <a:cubicBezTo>
                    <a:pt x="692269" y="17203"/>
                    <a:pt x="726132" y="266631"/>
                    <a:pt x="763881" y="488839"/>
                  </a:cubicBezTo>
                  <a:cubicBezTo>
                    <a:pt x="807024" y="740251"/>
                    <a:pt x="593850" y="600578"/>
                    <a:pt x="459348" y="298375"/>
                  </a:cubicBezTo>
                  <a:cubicBezTo>
                    <a:pt x="324846" y="-3827"/>
                    <a:pt x="246175" y="82516"/>
                    <a:pt x="233486" y="125688"/>
                  </a:cubicBezTo>
                  <a:cubicBezTo>
                    <a:pt x="218259" y="168860"/>
                    <a:pt x="525330" y="707237"/>
                    <a:pt x="502490" y="735172"/>
                  </a:cubicBezTo>
                  <a:cubicBezTo>
                    <a:pt x="482188" y="760567"/>
                    <a:pt x="93908" y="313612"/>
                    <a:pt x="55842" y="326310"/>
                  </a:cubicBezTo>
                  <a:cubicBezTo>
                    <a:pt x="20313" y="339007"/>
                    <a:pt x="-45669" y="374561"/>
                    <a:pt x="48228" y="514234"/>
                  </a:cubicBezTo>
                  <a:cubicBezTo>
                    <a:pt x="139588" y="656447"/>
                    <a:pt x="428895" y="892622"/>
                    <a:pt x="411130" y="930715"/>
                  </a:cubicBezTo>
                  <a:cubicBezTo>
                    <a:pt x="393366" y="971347"/>
                    <a:pt x="152277" y="755488"/>
                    <a:pt x="65993" y="750409"/>
                  </a:cubicBezTo>
                  <a:cubicBezTo>
                    <a:pt x="-22829" y="745330"/>
                    <a:pt x="12700" y="869767"/>
                    <a:pt x="170042" y="981505"/>
                  </a:cubicBezTo>
                  <a:cubicBezTo>
                    <a:pt x="327384" y="1093244"/>
                    <a:pt x="710588" y="1217680"/>
                    <a:pt x="723277" y="1641780"/>
                  </a:cubicBezTo>
                  <a:cubicBezTo>
                    <a:pt x="732001" y="1933348"/>
                    <a:pt x="695144" y="2389360"/>
                    <a:pt x="671256" y="2645894"/>
                  </a:cubicBezTo>
                  <a:lnTo>
                    <a:pt x="670238" y="2656618"/>
                  </a:lnTo>
                  <a:lnTo>
                    <a:pt x="1288826" y="2656618"/>
                  </a:lnTo>
                  <a:lnTo>
                    <a:pt x="1277268" y="2583272"/>
                  </a:lnTo>
                  <a:cubicBezTo>
                    <a:pt x="1221841" y="2210562"/>
                    <a:pt x="1177856" y="1703363"/>
                    <a:pt x="1266361" y="1331959"/>
                  </a:cubicBezTo>
                  <a:cubicBezTo>
                    <a:pt x="1426241" y="669145"/>
                    <a:pt x="1677481" y="532011"/>
                    <a:pt x="1652103" y="430430"/>
                  </a:cubicBezTo>
                  <a:cubicBezTo>
                    <a:pt x="1629263" y="328849"/>
                    <a:pt x="1499836" y="377100"/>
                    <a:pt x="1459232" y="471062"/>
                  </a:cubicBezTo>
                  <a:cubicBezTo>
                    <a:pt x="1418628" y="562485"/>
                    <a:pt x="1253672" y="765646"/>
                    <a:pt x="1098868" y="732633"/>
                  </a:cubicBezTo>
                  <a:cubicBezTo>
                    <a:pt x="946601" y="699619"/>
                    <a:pt x="905997" y="69819"/>
                    <a:pt x="794335" y="8870"/>
                  </a:cubicBezTo>
                  <a:cubicBezTo>
                    <a:pt x="780377" y="934"/>
                    <a:pt x="768759" y="-1486"/>
                    <a:pt x="759198" y="8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38" name="Freeform 67"/>
            <p:cNvSpPr>
              <a:spLocks/>
            </p:cNvSpPr>
            <p:nvPr/>
          </p:nvSpPr>
          <p:spPr bwMode="auto">
            <a:xfrm rot="1883109">
              <a:off x="2152651" y="2183606"/>
              <a:ext cx="1754981" cy="1747838"/>
            </a:xfrm>
            <a:custGeom>
              <a:avLst/>
              <a:gdLst>
                <a:gd name="T0" fmla="*/ 2338677 w 270"/>
                <a:gd name="T1" fmla="*/ 1196041 h 269"/>
                <a:gd name="T2" fmla="*/ 0 w 270"/>
                <a:gd name="T3" fmla="*/ 1620723 h 269"/>
                <a:gd name="T4" fmla="*/ 2269383 w 270"/>
                <a:gd name="T5" fmla="*/ 1014035 h 269"/>
                <a:gd name="T6" fmla="*/ 1030750 w 270"/>
                <a:gd name="T7" fmla="*/ 1317379 h 269"/>
                <a:gd name="T8" fmla="*/ 2338677 w 270"/>
                <a:gd name="T9" fmla="*/ 1196041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39" name="Freeform 67"/>
            <p:cNvSpPr>
              <a:spLocks/>
            </p:cNvSpPr>
            <p:nvPr/>
          </p:nvSpPr>
          <p:spPr bwMode="auto">
            <a:xfrm rot="4961872">
              <a:off x="2922985" y="1264444"/>
              <a:ext cx="2128838" cy="2121694"/>
            </a:xfrm>
            <a:custGeom>
              <a:avLst/>
              <a:gdLst>
                <a:gd name="T0" fmla="*/ 2837751 w 270"/>
                <a:gd name="T1" fmla="*/ 1451277 h 269"/>
                <a:gd name="T2" fmla="*/ 0 w 270"/>
                <a:gd name="T3" fmla="*/ 1966585 h 269"/>
                <a:gd name="T4" fmla="*/ 2753669 w 270"/>
                <a:gd name="T5" fmla="*/ 1230430 h 269"/>
                <a:gd name="T6" fmla="*/ 1250712 w 270"/>
                <a:gd name="T7" fmla="*/ 1598508 h 269"/>
                <a:gd name="T8" fmla="*/ 2837751 w 270"/>
                <a:gd name="T9" fmla="*/ 1451277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40" name="Freeform 67"/>
            <p:cNvSpPr>
              <a:spLocks/>
            </p:cNvSpPr>
            <p:nvPr/>
          </p:nvSpPr>
          <p:spPr bwMode="auto">
            <a:xfrm rot="7696778">
              <a:off x="4236840" y="1390055"/>
              <a:ext cx="1875234" cy="1869281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41" name="Freeform 67"/>
            <p:cNvSpPr>
              <a:spLocks/>
            </p:cNvSpPr>
            <p:nvPr/>
          </p:nvSpPr>
          <p:spPr bwMode="auto">
            <a:xfrm rot="10345882">
              <a:off x="5105400" y="2351485"/>
              <a:ext cx="1704975" cy="1700213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342" name="Group 8"/>
          <p:cNvGrpSpPr/>
          <p:nvPr/>
        </p:nvGrpSpPr>
        <p:grpSpPr>
          <a:xfrm>
            <a:off x="8638100" y="2454005"/>
            <a:ext cx="2626361" cy="2331613"/>
            <a:chOff x="7845714" y="1736884"/>
            <a:chExt cx="3501814" cy="3108815"/>
          </a:xfrm>
        </p:grpSpPr>
        <p:grpSp>
          <p:nvGrpSpPr>
            <p:cNvPr id="343" name="Group 9"/>
            <p:cNvGrpSpPr/>
            <p:nvPr/>
          </p:nvGrpSpPr>
          <p:grpSpPr>
            <a:xfrm>
              <a:off x="7845714" y="1736884"/>
              <a:ext cx="3501814" cy="2847525"/>
              <a:chOff x="7541909" y="1631854"/>
              <a:chExt cx="4046955" cy="2847525"/>
            </a:xfrm>
          </p:grpSpPr>
          <p:sp>
            <p:nvSpPr>
              <p:cNvPr id="345" name="Rectangle 11"/>
              <p:cNvSpPr/>
              <p:nvPr/>
            </p:nvSpPr>
            <p:spPr>
              <a:xfrm>
                <a:off x="7541909" y="1631854"/>
                <a:ext cx="4046955" cy="284752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Rectangle 12"/>
              <p:cNvSpPr/>
              <p:nvPr/>
            </p:nvSpPr>
            <p:spPr>
              <a:xfrm>
                <a:off x="7541909" y="1631854"/>
                <a:ext cx="4046955" cy="435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latin typeface="+mj-lt"/>
                  </a:rPr>
                  <a:t>灵活组网、</a:t>
                </a:r>
                <a:r>
                  <a:rPr lang="zh-CN" altLang="en-US" sz="1600" b="1" dirty="0"/>
                  <a:t>平滑</a:t>
                </a:r>
                <a:r>
                  <a:rPr lang="zh-CN" altLang="en-US" sz="1600" b="1" dirty="0" smtClean="0"/>
                  <a:t>扩容</a:t>
                </a:r>
                <a:endParaRPr lang="en-GB" altLang="en-US" sz="1600" b="1" dirty="0"/>
              </a:p>
            </p:txBody>
          </p:sp>
        </p:grpSp>
        <p:sp>
          <p:nvSpPr>
            <p:cNvPr id="344" name="Rectangle 10"/>
            <p:cNvSpPr/>
            <p:nvPr/>
          </p:nvSpPr>
          <p:spPr>
            <a:xfrm>
              <a:off x="8039406" y="2321933"/>
              <a:ext cx="3133230" cy="2523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支持全云化和实体机部署</a:t>
              </a:r>
              <a:endParaRPr lang="en-US" altLang="zh-CN" sz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支持动态扩展，集群自动负载</a:t>
              </a:r>
              <a:endParaRPr lang="en-US" altLang="zh-CN" sz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dirty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扩容过程系统不停机</a:t>
              </a:r>
              <a:endParaRPr lang="en-US" altLang="zh-CN" sz="1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dirty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扩容过程性能不下降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1200" dirty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扩容过程数据不</a:t>
              </a:r>
              <a:r>
                <a:rPr lang="zh-CN" altLang="en-US" sz="1200" dirty="0" smtClean="0">
                  <a:solidFill>
                    <a:srgbClr val="FF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丢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endParaRPr lang="zh-CN" altLang="en-US" sz="1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 marL="128588" indent="-128588">
                <a:buFont typeface="Wingdings" panose="05000000000000000000" pitchFamily="2" charset="2"/>
                <a:buChar char="Ø"/>
              </a:pPr>
              <a:endParaRPr lang="en-GB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58" name="Picture 9" descr="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0171" y="3463097"/>
            <a:ext cx="303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9" name="Picture 9" descr="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2955" y="3457808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2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907" y="1171408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3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8782" y="1179345"/>
            <a:ext cx="304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4" name="Picture 4" descr="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245" y="1179345"/>
            <a:ext cx="303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" name="TextBox 39"/>
          <p:cNvSpPr txBox="1"/>
          <p:nvPr/>
        </p:nvSpPr>
        <p:spPr>
          <a:xfrm>
            <a:off x="4405625" y="1634958"/>
            <a:ext cx="1314450" cy="2619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algn="l">
              <a:defRPr/>
            </a:pPr>
            <a:r>
              <a:rPr lang="zh-CN" altLang="en-US" sz="1000" dirty="0" smtClean="0">
                <a:solidFill>
                  <a:srgbClr val="000000"/>
                </a:solidFill>
                <a:ea typeface="宋体" pitchFamily="2" charset="-122"/>
              </a:rPr>
              <a:t>智慧树业务系统</a:t>
            </a:r>
            <a:endParaRPr lang="zh-CN" altLang="en-US" sz="10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4021650" y="878977"/>
            <a:ext cx="1818214" cy="108276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373" name="直接连接符 372"/>
          <p:cNvCxnSpPr>
            <a:stCxn id="370" idx="2"/>
          </p:cNvCxnSpPr>
          <p:nvPr/>
        </p:nvCxnSpPr>
        <p:spPr>
          <a:xfrm>
            <a:off x="4930757" y="1961742"/>
            <a:ext cx="7914" cy="62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92200" y="451668"/>
            <a:ext cx="5003800" cy="519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系统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规格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44478"/>
              </p:ext>
            </p:extLst>
          </p:nvPr>
        </p:nvGraphicFramePr>
        <p:xfrm>
          <a:off x="499543" y="1648209"/>
          <a:ext cx="5022850" cy="2000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451"/>
                <a:gridCol w="1847049"/>
                <a:gridCol w="1530350"/>
              </a:tblGrid>
              <a:tr h="0">
                <a:tc gridSpan="3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域控制管理系统规格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规格项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规格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备注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单域最大设备接入数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10W</a:t>
                      </a:r>
                      <a:r>
                        <a:rPr lang="zh-CN" altLang="en-US" sz="1050" dirty="0" smtClean="0">
                          <a:effectLst/>
                        </a:rPr>
                        <a:t>路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  <a:latin typeface="+mn-lt"/>
                          <a:ea typeface="+mn-ea"/>
                        </a:rPr>
                        <a:t>单域最大接入集群数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100</a:t>
                      </a:r>
                      <a:r>
                        <a:rPr lang="zh-CN" altLang="en-US" sz="1050" dirty="0" smtClean="0">
                          <a:effectLst/>
                        </a:rPr>
                        <a:t>个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  <a:latin typeface="+mn-lt"/>
                          <a:ea typeface="+mn-ea"/>
                        </a:rPr>
                        <a:t>单域实时浏览请求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100CPS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单域告警处理性能规格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1000CPS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单域录像任务管理规格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100TPS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注：改规格以典型配置硬件为基础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14773"/>
              </p:ext>
            </p:extLst>
          </p:nvPr>
        </p:nvGraphicFramePr>
        <p:xfrm>
          <a:off x="6095999" y="1648209"/>
          <a:ext cx="5534827" cy="2000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71"/>
                <a:gridCol w="1576662"/>
                <a:gridCol w="2144994"/>
              </a:tblGrid>
              <a:tr h="0">
                <a:tc gridSpan="3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接入控制系统规格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规格项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规格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备注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 smtClean="0">
                          <a:effectLst/>
                        </a:rPr>
                        <a:t>最大</a:t>
                      </a:r>
                      <a:r>
                        <a:rPr lang="zh-CN" altLang="en-US" sz="1050" dirty="0" smtClean="0">
                          <a:effectLst/>
                        </a:rPr>
                        <a:t>并发在线设备数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  <a:latin typeface="+mn-lt"/>
                          <a:ea typeface="+mn-ea"/>
                        </a:rPr>
                        <a:t>2000</a:t>
                      </a:r>
                      <a:r>
                        <a:rPr lang="zh-CN" altLang="en-US" sz="1050" dirty="0" smtClean="0">
                          <a:effectLst/>
                          <a:latin typeface="+mn-lt"/>
                          <a:ea typeface="+mn-ea"/>
                        </a:rPr>
                        <a:t>路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 smtClean="0">
                          <a:effectLst/>
                        </a:rPr>
                        <a:t>最大</a:t>
                      </a:r>
                      <a:r>
                        <a:rPr lang="en-US" altLang="zh-CN" sz="1050" dirty="0" smtClean="0">
                          <a:effectLst/>
                        </a:rPr>
                        <a:t>MD</a:t>
                      </a:r>
                      <a:r>
                        <a:rPr lang="zh-CN" altLang="en-US" sz="1050" dirty="0" smtClean="0">
                          <a:effectLst/>
                        </a:rPr>
                        <a:t>媒体分发管理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128</a:t>
                      </a:r>
                      <a:r>
                        <a:rPr lang="zh-CN" altLang="en-US" sz="1050" dirty="0" smtClean="0">
                          <a:effectLst/>
                        </a:rPr>
                        <a:t>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 smtClean="0">
                          <a:effectLst/>
                        </a:rPr>
                        <a:t>最大</a:t>
                      </a:r>
                      <a:r>
                        <a:rPr lang="en-US" altLang="zh-CN" sz="1050" dirty="0" smtClean="0">
                          <a:effectLst/>
                        </a:rPr>
                        <a:t>MR</a:t>
                      </a:r>
                      <a:r>
                        <a:rPr lang="zh-CN" altLang="en-US" sz="1050" dirty="0" smtClean="0">
                          <a:effectLst/>
                        </a:rPr>
                        <a:t>媒体录像管理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256</a:t>
                      </a:r>
                      <a:r>
                        <a:rPr lang="zh-CN" altLang="en-US" sz="1050" dirty="0" smtClean="0">
                          <a:effectLst/>
                        </a:rPr>
                        <a:t>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 smtClean="0">
                          <a:effectLst/>
                        </a:rPr>
                        <a:t>最大</a:t>
                      </a:r>
                      <a:r>
                        <a:rPr lang="zh-CN" altLang="en-US" sz="1050" dirty="0" smtClean="0">
                          <a:effectLst/>
                        </a:rPr>
                        <a:t>并发媒体会话数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20000</a:t>
                      </a:r>
                      <a:r>
                        <a:rPr lang="zh-CN" altLang="en-US" sz="1050" dirty="0" smtClean="0">
                          <a:effectLst/>
                        </a:rPr>
                        <a:t>路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</a:rPr>
                        <a:t>包括实时浏览和实时录像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注：改规格以典型配置硬件为基础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18284"/>
              </p:ext>
            </p:extLst>
          </p:nvPr>
        </p:nvGraphicFramePr>
        <p:xfrm>
          <a:off x="3368468" y="4159248"/>
          <a:ext cx="5022850" cy="2000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451"/>
                <a:gridCol w="1847049"/>
                <a:gridCol w="1530350"/>
              </a:tblGrid>
              <a:tr h="0">
                <a:tc gridSpan="3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流媒体系统规格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规格项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规格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备注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最大并发分发流量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800Mbps</a:t>
                      </a:r>
                      <a:r>
                        <a:rPr lang="en-US" sz="1050" dirty="0">
                          <a:effectLst/>
                        </a:rPr>
                        <a:t>/</a:t>
                      </a:r>
                      <a:r>
                        <a:rPr lang="zh-CN" sz="1050" dirty="0">
                          <a:effectLst/>
                        </a:rPr>
                        <a:t>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不以分辨率区分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最大并发分发数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2000</a:t>
                      </a:r>
                      <a:r>
                        <a:rPr lang="zh-CN" sz="1050" dirty="0">
                          <a:effectLst/>
                        </a:rPr>
                        <a:t>路</a:t>
                      </a:r>
                      <a:r>
                        <a:rPr lang="en-US" sz="1050" dirty="0">
                          <a:effectLst/>
                        </a:rPr>
                        <a:t>/</a:t>
                      </a:r>
                      <a:r>
                        <a:rPr lang="zh-CN" sz="1050" dirty="0">
                          <a:effectLst/>
                        </a:rPr>
                        <a:t>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不以分辨率区分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最大</a:t>
                      </a:r>
                      <a:r>
                        <a:rPr lang="zh-CN" sz="1050" dirty="0" smtClean="0">
                          <a:effectLst/>
                        </a:rPr>
                        <a:t>并发</a:t>
                      </a:r>
                      <a:r>
                        <a:rPr lang="zh-CN" altLang="en-US" sz="1050" dirty="0" smtClean="0">
                          <a:effectLst/>
                        </a:rPr>
                        <a:t>录像</a:t>
                      </a:r>
                      <a:r>
                        <a:rPr lang="en-US" altLang="zh-CN" sz="1050" dirty="0" smtClean="0">
                          <a:effectLst/>
                        </a:rPr>
                        <a:t>IO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600M</a:t>
                      </a:r>
                      <a:r>
                        <a:rPr lang="en-US" altLang="zh-CN" sz="1050" dirty="0" smtClean="0">
                          <a:effectLst/>
                        </a:rPr>
                        <a:t>bps</a:t>
                      </a:r>
                      <a:r>
                        <a:rPr lang="en-US" sz="1050" dirty="0" smtClean="0">
                          <a:effectLst/>
                        </a:rPr>
                        <a:t>/</a:t>
                      </a:r>
                      <a:r>
                        <a:rPr lang="zh-CN" sz="1050" dirty="0">
                          <a:effectLst/>
                        </a:rPr>
                        <a:t>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最大</a:t>
                      </a:r>
                      <a:r>
                        <a:rPr lang="zh-CN" sz="1050" dirty="0" smtClean="0">
                          <a:effectLst/>
                        </a:rPr>
                        <a:t>并发</a:t>
                      </a:r>
                      <a:r>
                        <a:rPr lang="zh-CN" altLang="en-US" sz="1050" dirty="0" smtClean="0">
                          <a:effectLst/>
                        </a:rPr>
                        <a:t>录像路数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dirty="0" smtClean="0">
                          <a:effectLst/>
                        </a:rPr>
                        <a:t>1000</a:t>
                      </a:r>
                      <a:r>
                        <a:rPr lang="zh-CN" altLang="zh-CN" sz="1050" dirty="0" smtClean="0">
                          <a:effectLst/>
                        </a:rPr>
                        <a:t>路</a:t>
                      </a:r>
                      <a:r>
                        <a:rPr lang="en-US" altLang="zh-CN" sz="1050" dirty="0" smtClean="0">
                          <a:effectLst/>
                        </a:rPr>
                        <a:t>/</a:t>
                      </a:r>
                      <a:r>
                        <a:rPr lang="zh-CN" altLang="zh-CN" sz="1050" dirty="0" smtClean="0">
                          <a:effectLst/>
                        </a:rPr>
                        <a:t>台</a:t>
                      </a:r>
                      <a:endParaRPr lang="zh-CN" alt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最大并发文件转码数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effectLst/>
                        </a:rPr>
                        <a:t>16</a:t>
                      </a:r>
                      <a:r>
                        <a:rPr lang="zh-CN" altLang="zh-CN" sz="1050" dirty="0" smtClean="0">
                          <a:effectLst/>
                        </a:rPr>
                        <a:t>路</a:t>
                      </a:r>
                      <a:r>
                        <a:rPr lang="en-US" altLang="zh-CN" sz="1050" dirty="0" smtClean="0">
                          <a:effectLst/>
                        </a:rPr>
                        <a:t>720P/</a:t>
                      </a:r>
                      <a:r>
                        <a:rPr lang="zh-CN" altLang="zh-CN" sz="1050" dirty="0" smtClean="0">
                          <a:effectLst/>
                        </a:rPr>
                        <a:t>台</a:t>
                      </a:r>
                      <a:endParaRPr lang="zh-CN" altLang="zh-CN" sz="10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注：改规格以典型配置硬件为基础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0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bcfdd3973fdb6383027bd47899834cde41cf"/>
  <p:tag name="ISPRING_RESOURCE_PATHS_HASH_PRESENTER" val="6d4e8b91591944506c265263cd19b7938d7f2f83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0563C1"/>
      </a:dk2>
      <a:lt2>
        <a:srgbClr val="E7E6E6"/>
      </a:lt2>
      <a:accent1>
        <a:srgbClr val="8CC066"/>
      </a:accent1>
      <a:accent2>
        <a:srgbClr val="66BFBC"/>
      </a:accent2>
      <a:accent3>
        <a:srgbClr val="FC6E5B"/>
      </a:accent3>
      <a:accent4>
        <a:srgbClr val="FBC75D"/>
      </a:accent4>
      <a:accent5>
        <a:srgbClr val="6080A6"/>
      </a:accent5>
      <a:accent6>
        <a:srgbClr val="A5A5A5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9342</TotalTime>
  <Words>378</Words>
  <Application>Microsoft Office PowerPoint</Application>
  <PresentationFormat>宽屏</PresentationFormat>
  <Paragraphs>135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MDG</dc:creator>
  <cp:lastModifiedBy>何欣</cp:lastModifiedBy>
  <cp:revision>880</cp:revision>
  <dcterms:created xsi:type="dcterms:W3CDTF">2015-08-05T05:45:56Z</dcterms:created>
  <dcterms:modified xsi:type="dcterms:W3CDTF">2018-03-02T02:04:54Z</dcterms:modified>
</cp:coreProperties>
</file>