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50" r:id="rId2"/>
    <p:sldId id="261" r:id="rId3"/>
    <p:sldId id="455" r:id="rId4"/>
    <p:sldId id="456" r:id="rId5"/>
    <p:sldId id="473" r:id="rId6"/>
    <p:sldId id="411" r:id="rId7"/>
    <p:sldId id="457" r:id="rId8"/>
    <p:sldId id="459" r:id="rId9"/>
    <p:sldId id="458" r:id="rId10"/>
    <p:sldId id="460" r:id="rId11"/>
    <p:sldId id="461" r:id="rId12"/>
    <p:sldId id="464" r:id="rId13"/>
    <p:sldId id="462" r:id="rId14"/>
    <p:sldId id="463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27" r:id="rId24"/>
    <p:sldId id="259" r:id="rId25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90000"/>
      </a:lnSpc>
      <a:spcBef>
        <a:spcPct val="20000"/>
      </a:spcBef>
      <a:spcAft>
        <a:spcPct val="0"/>
      </a:spcAft>
      <a:buFont typeface="Arial" pitchFamily="34" charset="0"/>
      <a:buChar char="•"/>
      <a:defRPr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Font typeface="Arial" pitchFamily="34" charset="0"/>
      <a:buChar char="•"/>
      <a:defRPr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Font typeface="Arial" pitchFamily="34" charset="0"/>
      <a:buChar char="•"/>
      <a:defRPr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Font typeface="Arial" pitchFamily="34" charset="0"/>
      <a:buChar char="•"/>
      <a:defRPr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Font typeface="Arial" pitchFamily="34" charset="0"/>
      <a:buChar char="•"/>
      <a:defRPr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3399"/>
    <a:srgbClr val="0067AC"/>
    <a:srgbClr val="0066FF"/>
    <a:srgbClr val="FFFF00"/>
    <a:srgbClr val="3333FF"/>
    <a:srgbClr val="FF3300"/>
    <a:srgbClr val="ECE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7" autoAdjust="0"/>
    <p:restoredTop sz="96588" autoAdjust="0"/>
  </p:normalViewPr>
  <p:slideViewPr>
    <p:cSldViewPr>
      <p:cViewPr>
        <p:scale>
          <a:sx n="100" d="100"/>
          <a:sy n="100" d="100"/>
        </p:scale>
        <p:origin x="-660" y="180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>
            <a:lvl1pPr>
              <a:lnSpc>
                <a:spcPct val="160000"/>
              </a:lnSpc>
              <a:spcBef>
                <a:spcPct val="0"/>
              </a:spcBef>
              <a:buFontTx/>
              <a:buNone/>
              <a:defRPr sz="1200">
                <a:solidFill>
                  <a:srgbClr val="0067A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>
            <a:lvl1pPr algn="r">
              <a:lnSpc>
                <a:spcPct val="160000"/>
              </a:lnSpc>
              <a:spcBef>
                <a:spcPct val="0"/>
              </a:spcBef>
              <a:buFontTx/>
              <a:buNone/>
              <a:defRPr sz="1200">
                <a:solidFill>
                  <a:srgbClr val="0067A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b" anchorCtr="0" compatLnSpc="1"/>
          <a:lstStyle>
            <a:lvl1pPr>
              <a:lnSpc>
                <a:spcPct val="160000"/>
              </a:lnSpc>
              <a:spcBef>
                <a:spcPct val="0"/>
              </a:spcBef>
              <a:buFontTx/>
              <a:buNone/>
              <a:defRPr sz="1200">
                <a:solidFill>
                  <a:srgbClr val="0067A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60000"/>
              </a:lnSpc>
              <a:spcBef>
                <a:spcPct val="0"/>
              </a:spcBef>
              <a:buFont typeface="Arial" pitchFamily="34" charset="0"/>
              <a:buNone/>
              <a:defRPr sz="1200">
                <a:solidFill>
                  <a:srgbClr val="0067AC"/>
                </a:solidFill>
              </a:defRPr>
            </a:lvl1pPr>
          </a:lstStyle>
          <a:p>
            <a:pPr>
              <a:defRPr/>
            </a:pPr>
            <a:fld id="{284D4047-291F-4BF0-B58D-3ADD1E6AD0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586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>
            <a:lvl1pPr>
              <a:lnSpc>
                <a:spcPct val="160000"/>
              </a:lnSpc>
              <a:spcBef>
                <a:spcPct val="0"/>
              </a:spcBef>
              <a:buFontTx/>
              <a:buNone/>
              <a:defRPr sz="1200">
                <a:solidFill>
                  <a:srgbClr val="0067A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>
            <a:lvl1pPr algn="r">
              <a:lnSpc>
                <a:spcPct val="160000"/>
              </a:lnSpc>
              <a:spcBef>
                <a:spcPct val="0"/>
              </a:spcBef>
              <a:buFontTx/>
              <a:buNone/>
              <a:defRPr sz="1200">
                <a:solidFill>
                  <a:srgbClr val="0067A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b" anchorCtr="0" compatLnSpc="1"/>
          <a:lstStyle>
            <a:lvl1pPr>
              <a:lnSpc>
                <a:spcPct val="160000"/>
              </a:lnSpc>
              <a:spcBef>
                <a:spcPct val="0"/>
              </a:spcBef>
              <a:buFontTx/>
              <a:buNone/>
              <a:defRPr sz="1200">
                <a:solidFill>
                  <a:srgbClr val="0067A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60000"/>
              </a:lnSpc>
              <a:spcBef>
                <a:spcPct val="0"/>
              </a:spcBef>
              <a:buFont typeface="Arial" pitchFamily="34" charset="0"/>
              <a:buNone/>
              <a:defRPr sz="1200">
                <a:solidFill>
                  <a:srgbClr val="0067AC"/>
                </a:solidFill>
              </a:defRPr>
            </a:lvl1pPr>
          </a:lstStyle>
          <a:p>
            <a:pPr>
              <a:defRPr/>
            </a:pPr>
            <a:fld id="{8DA4D2B5-07CC-4B4F-B520-E305A9C099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951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F045B42-7C0F-4B2D-9A2D-E037223C0864}" type="slidenum">
              <a:rPr lang="en-US" altLang="zh-CN" sz="1200" smtClean="0">
                <a:solidFill>
                  <a:srgbClr val="0067AC"/>
                </a:solidFill>
              </a:rPr>
              <a:pPr eaLnBrk="1" hangingPunct="1"/>
              <a:t>1</a:t>
            </a:fld>
            <a:endParaRPr lang="en-US" altLang="zh-CN" sz="1200" smtClean="0">
              <a:solidFill>
                <a:srgbClr val="0067AC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5BC1E75-4D80-4469-BAA5-A748EF01E9F7}" type="slidenum">
              <a:rPr lang="en-US" altLang="zh-CN" sz="1200" smtClean="0">
                <a:solidFill>
                  <a:srgbClr val="0067AC"/>
                </a:solidFill>
              </a:rPr>
              <a:pPr eaLnBrk="1" hangingPunct="1"/>
              <a:t>2</a:t>
            </a:fld>
            <a:endParaRPr lang="en-US" altLang="zh-CN" sz="1200" smtClean="0">
              <a:solidFill>
                <a:srgbClr val="0067AC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04D7B70-7425-43F9-9A29-0F0996187DDA}" type="slidenum">
              <a:rPr lang="en-US" altLang="zh-CN" sz="1200" smtClean="0">
                <a:solidFill>
                  <a:srgbClr val="0067AC"/>
                </a:solidFill>
              </a:rPr>
              <a:pPr eaLnBrk="1" hangingPunct="1"/>
              <a:t>24</a:t>
            </a:fld>
            <a:endParaRPr lang="en-US" altLang="zh-CN" sz="1200" smtClean="0">
              <a:solidFill>
                <a:srgbClr val="0067AC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5518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352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375783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008596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46479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43605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124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8819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03543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63532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44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090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282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PPT母版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7A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7AC"/>
          </a:solidFill>
          <a:latin typeface="黑体" pitchFamily="2" charset="-122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7AC"/>
          </a:solidFill>
          <a:latin typeface="黑体" pitchFamily="2" charset="-122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7AC"/>
          </a:solidFill>
          <a:latin typeface="黑体" pitchFamily="2" charset="-122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7AC"/>
          </a:solidFill>
          <a:latin typeface="黑体" pitchFamily="2" charset="-122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67AC"/>
          </a:solidFill>
          <a:latin typeface="黑体" pitchFamily="2" charset="-122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67AC"/>
          </a:solidFill>
          <a:latin typeface="黑体" pitchFamily="2" charset="-122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67AC"/>
          </a:solidFill>
          <a:latin typeface="黑体" pitchFamily="2" charset="-122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67AC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101600"/>
            <a:ext cx="920115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文本框 1"/>
          <p:cNvSpPr txBox="1">
            <a:spLocks noChangeArrowheads="1"/>
          </p:cNvSpPr>
          <p:nvPr/>
        </p:nvSpPr>
        <p:spPr bwMode="auto">
          <a:xfrm>
            <a:off x="1871663" y="4250471"/>
            <a:ext cx="5437187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网呈内部培训</a:t>
            </a:r>
            <a:r>
              <a:rPr lang="en-US" altLang="zh-CN" dirty="0"/>
              <a:t>                           </a:t>
            </a:r>
            <a:r>
              <a:rPr lang="en-US" altLang="zh-CN" b="0" dirty="0" smtClean="0"/>
              <a:t>ums</a:t>
            </a:r>
            <a:r>
              <a:rPr lang="zh-CN" altLang="en-US" b="0" dirty="0" smtClean="0"/>
              <a:t>外设管理及其使用介绍</a:t>
            </a:r>
            <a:endParaRPr lang="en-US" altLang="zh-CN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外设</a:t>
            </a:r>
            <a:r>
              <a:rPr lang="en-US" altLang="zh-CN" sz="2800" dirty="0" smtClean="0">
                <a:solidFill>
                  <a:schemeClr val="bg1"/>
                </a:solidFill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</a:rPr>
              <a:t>传统合成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784975" cy="4680520"/>
          </a:xfrm>
        </p:spPr>
        <p:txBody>
          <a:bodyPr/>
          <a:lstStyle/>
          <a:p>
            <a:pPr>
              <a:defRPr/>
            </a:pPr>
            <a:r>
              <a:rPr lang="zh-CN" alt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传统合成外设</a:t>
            </a:r>
            <a:r>
              <a:rPr lang="zh-CN" altLang="en-US" noProof="1" smtClean="0">
                <a:sym typeface="+mn-ea"/>
              </a:rPr>
              <a:t>，运行在</a:t>
            </a:r>
            <a:r>
              <a:rPr lang="en-US" altLang="zh-CN" noProof="1" smtClean="0">
                <a:sym typeface="+mn-ea"/>
              </a:rPr>
              <a:t>mpu2</a:t>
            </a:r>
            <a:r>
              <a:rPr lang="zh-CN" altLang="en-US" noProof="1" smtClean="0">
                <a:sym typeface="+mn-ea"/>
              </a:rPr>
              <a:t>或者</a:t>
            </a:r>
            <a:r>
              <a:rPr lang="en-US" altLang="zh-CN" noProof="1" smtClean="0">
                <a:sym typeface="+mn-ea"/>
              </a:rPr>
              <a:t>mpu2Eard</a:t>
            </a:r>
            <a:r>
              <a:rPr lang="zh-CN" altLang="en-US" noProof="1" smtClean="0">
                <a:sym typeface="+mn-ea"/>
              </a:rPr>
              <a:t>板卡上，主业务启动后，首先</a:t>
            </a:r>
            <a:r>
              <a:rPr lang="zh-CN" altLang="en-US" noProof="1">
                <a:sym typeface="+mn-ea"/>
              </a:rPr>
              <a:t>会读取板卡的层槽信息向</a:t>
            </a:r>
            <a:r>
              <a:rPr lang="en-US" altLang="zh-CN" noProof="1">
                <a:sym typeface="+mn-ea"/>
              </a:rPr>
              <a:t>ums</a:t>
            </a:r>
            <a:r>
              <a:rPr lang="zh-CN" altLang="en-US" noProof="1">
                <a:sym typeface="+mn-ea"/>
              </a:rPr>
              <a:t>注册</a:t>
            </a:r>
            <a:r>
              <a:rPr lang="zh-CN" altLang="en-US" noProof="1" smtClean="0">
                <a:sym typeface="+mn-ea"/>
              </a:rPr>
              <a:t>，</a:t>
            </a: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回复板卡注册成功，同时也会回复</a:t>
            </a:r>
            <a:r>
              <a:rPr lang="zh-CN" altLang="en-US" noProof="1">
                <a:sym typeface="+mn-ea"/>
              </a:rPr>
              <a:t>需要启动的</a:t>
            </a:r>
            <a:r>
              <a:rPr lang="zh-CN" alt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外设参数</a:t>
            </a:r>
            <a:r>
              <a:rPr lang="zh-CN" altLang="en-US" noProof="1" smtClean="0">
                <a:sym typeface="+mn-ea"/>
              </a:rPr>
              <a:t>，之后相应的外设再向</a:t>
            </a: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注册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r>
              <a:rPr lang="en-US" altLang="zh-CN" noProof="1" smtClean="0">
                <a:sym typeface="+mn-ea"/>
              </a:rPr>
              <a:t>1</a:t>
            </a:r>
            <a:r>
              <a:rPr lang="zh-CN" altLang="en-US" noProof="1" smtClean="0">
                <a:sym typeface="+mn-ea"/>
              </a:rPr>
              <a:t>个</a:t>
            </a:r>
            <a:r>
              <a:rPr lang="zh-CN" altLang="en-US" noProof="1">
                <a:sym typeface="+mn-ea"/>
              </a:rPr>
              <a:t>传统合成外设，抽象</a:t>
            </a:r>
            <a:r>
              <a:rPr lang="zh-CN" altLang="en-US" noProof="1" smtClean="0">
                <a:sym typeface="+mn-ea"/>
              </a:rPr>
              <a:t>成</a:t>
            </a:r>
            <a:r>
              <a:rPr lang="en-US" altLang="zh-CN" noProof="1" smtClean="0">
                <a:sym typeface="+mn-ea"/>
              </a:rPr>
              <a:t>1</a:t>
            </a:r>
            <a:r>
              <a:rPr lang="zh-CN" altLang="en-US" noProof="1" smtClean="0">
                <a:sym typeface="+mn-ea"/>
              </a:rPr>
              <a:t>个</a:t>
            </a:r>
            <a:r>
              <a:rPr lang="zh-CN" alt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画面合成器</a:t>
            </a:r>
            <a:r>
              <a:rPr lang="zh-CN" altLang="en-US" noProof="1">
                <a:sym typeface="+mn-ea"/>
              </a:rPr>
              <a:t>供会议</a:t>
            </a:r>
            <a:r>
              <a:rPr lang="zh-CN" altLang="en-US" noProof="1" smtClean="0">
                <a:sym typeface="+mn-ea"/>
              </a:rPr>
              <a:t>使用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r>
              <a:rPr lang="zh-CN" alt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传统合成外设</a:t>
            </a:r>
            <a:r>
              <a:rPr lang="zh-CN" altLang="en-US" noProof="1">
                <a:sym typeface="+mn-ea"/>
              </a:rPr>
              <a:t>目前用于实现</a:t>
            </a:r>
            <a:r>
              <a:rPr lang="en-US" altLang="zh-CN" noProof="1">
                <a:sym typeface="+mn-ea"/>
              </a:rPr>
              <a:t>ums</a:t>
            </a:r>
            <a:r>
              <a:rPr lang="zh-CN" altLang="en-US" noProof="1">
                <a:sym typeface="+mn-ea"/>
              </a:rPr>
              <a:t>会议中的画面合成</a:t>
            </a:r>
            <a:r>
              <a:rPr lang="zh-CN" altLang="en-US" noProof="1" smtClean="0">
                <a:sym typeface="+mn-ea"/>
              </a:rPr>
              <a:t>功能</a:t>
            </a:r>
            <a:endParaRPr lang="en-US" altLang="zh-CN" noProof="1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812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外设</a:t>
            </a:r>
            <a:r>
              <a:rPr lang="en-US" altLang="zh-CN" sz="2800" dirty="0" smtClean="0">
                <a:solidFill>
                  <a:schemeClr val="bg1"/>
                </a:solidFill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</a:rPr>
              <a:t>传统合成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784975" cy="4680520"/>
          </a:xfrm>
        </p:spPr>
        <p:txBody>
          <a:bodyPr/>
          <a:lstStyle/>
          <a:p>
            <a:pPr>
              <a:defRPr/>
            </a:pPr>
            <a:r>
              <a:rPr lang="en-US" altLang="zh-CN" noProof="1" smtClean="0">
                <a:sym typeface="+mn-ea"/>
              </a:rPr>
              <a:t>mpu2</a:t>
            </a:r>
            <a:r>
              <a:rPr lang="zh-CN" altLang="en-US" noProof="1" smtClean="0">
                <a:sym typeface="+mn-ea"/>
              </a:rPr>
              <a:t>或</a:t>
            </a:r>
            <a:r>
              <a:rPr lang="en-US" altLang="zh-CN" noProof="1" smtClean="0">
                <a:sym typeface="+mn-ea"/>
              </a:rPr>
              <a:t>mpu2Eard</a:t>
            </a:r>
            <a:r>
              <a:rPr lang="zh-CN" altLang="en-US" noProof="1" smtClean="0">
                <a:sym typeface="+mn-ea"/>
              </a:rPr>
              <a:t>板卡上的主业务包含传统合成和视频适配两种模式，启动后只能</a:t>
            </a:r>
            <a:r>
              <a:rPr lang="en-US" altLang="zh-CN" noProof="1" smtClean="0">
                <a:sym typeface="+mn-ea"/>
              </a:rPr>
              <a:t>2</a:t>
            </a:r>
            <a:r>
              <a:rPr lang="zh-CN" altLang="en-US" noProof="1" smtClean="0">
                <a:sym typeface="+mn-ea"/>
              </a:rPr>
              <a:t>选</a:t>
            </a:r>
            <a:r>
              <a:rPr lang="en-US" altLang="zh-CN" noProof="1" smtClean="0">
                <a:sym typeface="+mn-ea"/>
              </a:rPr>
              <a:t>1</a:t>
            </a:r>
            <a:endParaRPr lang="en-US" altLang="zh-CN" noProof="1">
              <a:sym typeface="+mn-ea"/>
            </a:endParaRPr>
          </a:p>
          <a:p>
            <a:pPr>
              <a:defRPr/>
            </a:pPr>
            <a:r>
              <a:rPr lang="zh-CN" altLang="en-US" noProof="1" smtClean="0">
                <a:sym typeface="+mn-ea"/>
              </a:rPr>
              <a:t>传统</a:t>
            </a:r>
            <a:r>
              <a:rPr lang="zh-CN" altLang="en-US" noProof="1">
                <a:sym typeface="+mn-ea"/>
              </a:rPr>
              <a:t>合成分为</a:t>
            </a:r>
            <a:r>
              <a:rPr lang="en-US" altLang="zh-CN" noProof="1">
                <a:sym typeface="+mn-ea"/>
              </a:rPr>
              <a:t>enhanced</a:t>
            </a:r>
            <a:r>
              <a:rPr lang="zh-CN" altLang="en-US" noProof="1">
                <a:sym typeface="+mn-ea"/>
              </a:rPr>
              <a:t>和</a:t>
            </a:r>
            <a:r>
              <a:rPr lang="en-US" altLang="zh-CN" noProof="1">
                <a:sym typeface="+mn-ea"/>
              </a:rPr>
              <a:t>basic</a:t>
            </a:r>
            <a:r>
              <a:rPr lang="zh-CN" altLang="en-US" noProof="1">
                <a:sym typeface="+mn-ea"/>
              </a:rPr>
              <a:t>两种子模式</a:t>
            </a:r>
            <a:endParaRPr lang="en-US" altLang="zh-CN" noProof="1">
              <a:sym typeface="+mn-ea"/>
            </a:endParaRPr>
          </a:p>
          <a:p>
            <a:pPr>
              <a:defRPr/>
            </a:pPr>
            <a:r>
              <a:rPr lang="en-US" altLang="zh-CN" noProof="1">
                <a:sym typeface="+mn-ea"/>
              </a:rPr>
              <a:t>1</a:t>
            </a:r>
            <a:r>
              <a:rPr lang="zh-CN" altLang="en-US" noProof="1">
                <a:sym typeface="+mn-ea"/>
              </a:rPr>
              <a:t>块</a:t>
            </a:r>
            <a:r>
              <a:rPr lang="en-US" altLang="zh-CN" noProof="1">
                <a:sym typeface="+mn-ea"/>
              </a:rPr>
              <a:t>mpu2</a:t>
            </a:r>
            <a:r>
              <a:rPr lang="zh-CN" altLang="en-US" noProof="1">
                <a:sym typeface="+mn-ea"/>
              </a:rPr>
              <a:t>板卡只支持</a:t>
            </a:r>
            <a:r>
              <a:rPr lang="en-US" altLang="zh-CN" noProof="1">
                <a:sym typeface="+mn-ea"/>
              </a:rPr>
              <a:t>1</a:t>
            </a:r>
            <a:r>
              <a:rPr lang="zh-CN" altLang="en-US" noProof="1">
                <a:sym typeface="+mn-ea"/>
              </a:rPr>
              <a:t>个</a:t>
            </a:r>
            <a:r>
              <a:rPr lang="en-US" altLang="zh-CN" noProof="1">
                <a:sym typeface="+mn-ea"/>
              </a:rPr>
              <a:t>basic</a:t>
            </a:r>
            <a:r>
              <a:rPr lang="zh-CN" altLang="en-US" noProof="1">
                <a:sym typeface="+mn-ea"/>
              </a:rPr>
              <a:t>模式</a:t>
            </a:r>
            <a:r>
              <a:rPr lang="zh-CN" altLang="en-US" noProof="1" smtClean="0">
                <a:sym typeface="+mn-ea"/>
              </a:rPr>
              <a:t>的</a:t>
            </a:r>
            <a:r>
              <a:rPr lang="zh-CN" altLang="en-US" noProof="1">
                <a:sym typeface="+mn-ea"/>
              </a:rPr>
              <a:t>画面</a:t>
            </a:r>
            <a:r>
              <a:rPr lang="zh-CN" altLang="en-US" noProof="1" smtClean="0">
                <a:sym typeface="+mn-ea"/>
              </a:rPr>
              <a:t>合成器</a:t>
            </a:r>
            <a:endParaRPr lang="en-US" altLang="zh-CN" noProof="1">
              <a:sym typeface="+mn-ea"/>
            </a:endParaRPr>
          </a:p>
          <a:p>
            <a:pPr>
              <a:defRPr/>
            </a:pPr>
            <a:r>
              <a:rPr lang="en-US" altLang="zh-CN" noProof="1">
                <a:sym typeface="+mn-ea"/>
              </a:rPr>
              <a:t>1</a:t>
            </a:r>
            <a:r>
              <a:rPr lang="zh-CN" altLang="en-US" noProof="1">
                <a:sym typeface="+mn-ea"/>
              </a:rPr>
              <a:t>块</a:t>
            </a:r>
            <a:r>
              <a:rPr lang="en-US" altLang="zh-CN" noProof="1">
                <a:sym typeface="+mn-ea"/>
              </a:rPr>
              <a:t>mpu2Eard</a:t>
            </a:r>
            <a:r>
              <a:rPr lang="zh-CN" altLang="en-US" noProof="1">
                <a:sym typeface="+mn-ea"/>
              </a:rPr>
              <a:t>板卡支持</a:t>
            </a:r>
            <a:r>
              <a:rPr lang="en-US" altLang="zh-CN" noProof="1">
                <a:sym typeface="+mn-ea"/>
              </a:rPr>
              <a:t>2</a:t>
            </a:r>
            <a:r>
              <a:rPr lang="zh-CN" altLang="en-US" noProof="1">
                <a:sym typeface="+mn-ea"/>
              </a:rPr>
              <a:t>个</a:t>
            </a:r>
            <a:r>
              <a:rPr lang="en-US" altLang="zh-CN" noProof="1">
                <a:sym typeface="+mn-ea"/>
              </a:rPr>
              <a:t>basic</a:t>
            </a:r>
            <a:r>
              <a:rPr lang="zh-CN" altLang="en-US" noProof="1">
                <a:sym typeface="+mn-ea"/>
              </a:rPr>
              <a:t>模式或</a:t>
            </a:r>
            <a:r>
              <a:rPr lang="en-US" altLang="zh-CN" noProof="1">
                <a:sym typeface="+mn-ea"/>
              </a:rPr>
              <a:t>1</a:t>
            </a:r>
            <a:r>
              <a:rPr lang="zh-CN" altLang="en-US" noProof="1">
                <a:sym typeface="+mn-ea"/>
              </a:rPr>
              <a:t>个</a:t>
            </a:r>
            <a:r>
              <a:rPr lang="en-US" altLang="zh-CN" noProof="1">
                <a:sym typeface="+mn-ea"/>
              </a:rPr>
              <a:t>enhanced</a:t>
            </a:r>
            <a:r>
              <a:rPr lang="zh-CN" altLang="en-US" noProof="1">
                <a:sym typeface="+mn-ea"/>
              </a:rPr>
              <a:t>模式</a:t>
            </a:r>
            <a:r>
              <a:rPr lang="zh-CN" altLang="en-US" noProof="1" smtClean="0">
                <a:sym typeface="+mn-ea"/>
              </a:rPr>
              <a:t>的</a:t>
            </a:r>
            <a:r>
              <a:rPr lang="zh-CN" altLang="en-US" noProof="1">
                <a:sym typeface="+mn-ea"/>
              </a:rPr>
              <a:t>画面合成器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endParaRPr lang="en-US" altLang="zh-CN" noProof="1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519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外设</a:t>
            </a:r>
            <a:r>
              <a:rPr lang="en-US" altLang="zh-CN" sz="2800" dirty="0" smtClean="0">
                <a:solidFill>
                  <a:schemeClr val="bg1"/>
                </a:solidFill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</a:rPr>
              <a:t>传统合成</a:t>
            </a:r>
          </a:p>
        </p:txBody>
      </p:sp>
      <p:pic>
        <p:nvPicPr>
          <p:cNvPr id="9218" name="Picture 2" descr="E:\20150316_TPS_UMS\Professional_VOB\t1-uranus\doc\ums相关设计文档\传统画面合成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4908586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940152" y="1700808"/>
            <a:ext cx="3024335" cy="4176464"/>
          </a:xfrm>
        </p:spPr>
        <p:txBody>
          <a:bodyPr/>
          <a:lstStyle/>
          <a:p>
            <a:pPr>
              <a:defRPr/>
            </a:pPr>
            <a:r>
              <a:rPr lang="zh-CN" altLang="en-US" sz="2400" noProof="1" smtClean="0">
                <a:sym typeface="+mn-ea"/>
              </a:rPr>
              <a:t>画面合成器的前适配通道数跟子模式、会议视频格式以及合成风格有关</a:t>
            </a:r>
            <a:endParaRPr lang="en-US" altLang="zh-CN" sz="2400" noProof="1" smtClean="0">
              <a:sym typeface="+mn-ea"/>
            </a:endParaRPr>
          </a:p>
          <a:p>
            <a:pPr>
              <a:defRPr/>
            </a:pPr>
            <a:r>
              <a:rPr lang="en-US" altLang="zh-CN" sz="2400" noProof="1" smtClean="0">
                <a:sym typeface="+mn-ea"/>
              </a:rPr>
              <a:t>enhance</a:t>
            </a:r>
            <a:r>
              <a:rPr lang="zh-CN" altLang="en-US" sz="2400" noProof="1" smtClean="0">
                <a:sym typeface="+mn-ea"/>
              </a:rPr>
              <a:t>模式的画面合成器，前适配通道最多有</a:t>
            </a:r>
            <a:r>
              <a:rPr lang="en-US" altLang="zh-CN" sz="2400" noProof="1" smtClean="0">
                <a:sym typeface="+mn-ea"/>
              </a:rPr>
              <a:t>19</a:t>
            </a:r>
            <a:r>
              <a:rPr lang="zh-CN" altLang="en-US" sz="2400" noProof="1" smtClean="0">
                <a:sym typeface="+mn-ea"/>
              </a:rPr>
              <a:t>个</a:t>
            </a:r>
            <a:endParaRPr lang="en-US" altLang="zh-CN" sz="2400" noProof="1" smtClean="0">
              <a:sym typeface="+mn-ea"/>
            </a:endParaRPr>
          </a:p>
          <a:p>
            <a:pPr>
              <a:defRPr/>
            </a:pPr>
            <a:r>
              <a:rPr lang="en-US" altLang="zh-CN" sz="2400" noProof="1">
                <a:sym typeface="+mn-ea"/>
              </a:rPr>
              <a:t>b</a:t>
            </a:r>
            <a:r>
              <a:rPr lang="en-US" altLang="zh-CN" sz="2400" noProof="1" smtClean="0">
                <a:sym typeface="+mn-ea"/>
              </a:rPr>
              <a:t>asic</a:t>
            </a:r>
            <a:r>
              <a:rPr lang="zh-CN" altLang="en-US" sz="2400" noProof="1" smtClean="0">
                <a:sym typeface="+mn-ea"/>
              </a:rPr>
              <a:t>模式的画面合成器，前适配通道最多只有</a:t>
            </a:r>
            <a:r>
              <a:rPr lang="en-US" altLang="zh-CN" sz="2400" noProof="1" smtClean="0">
                <a:sym typeface="+mn-ea"/>
              </a:rPr>
              <a:t>4</a:t>
            </a:r>
            <a:r>
              <a:rPr lang="zh-CN" altLang="en-US" sz="2400" noProof="1" smtClean="0">
                <a:sym typeface="+mn-ea"/>
              </a:rPr>
              <a:t>个</a:t>
            </a:r>
            <a:endParaRPr lang="en-US" altLang="zh-CN" sz="2400" noProof="1" smtClean="0">
              <a:sym typeface="+mn-ea"/>
            </a:endParaRPr>
          </a:p>
          <a:p>
            <a:pPr>
              <a:defRPr/>
            </a:pPr>
            <a:endParaRPr lang="en-US" altLang="zh-CN" noProof="1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8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外设</a:t>
            </a:r>
            <a:r>
              <a:rPr lang="en-US" altLang="zh-CN" sz="2800" dirty="0" smtClean="0">
                <a:solidFill>
                  <a:schemeClr val="bg1"/>
                </a:solidFill>
              </a:rPr>
              <a:t>-</a:t>
            </a:r>
            <a:r>
              <a:rPr lang="zh-CN" altLang="en-US" sz="2800" dirty="0">
                <a:solidFill>
                  <a:schemeClr val="bg1"/>
                </a:solidFill>
              </a:rPr>
              <a:t>视频适配</a:t>
            </a:r>
            <a:endParaRPr lang="zh-CN" altLang="en-US" sz="2800" dirty="0" smtClean="0">
              <a:solidFill>
                <a:schemeClr val="bg1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5" cy="5544616"/>
          </a:xfrm>
        </p:spPr>
        <p:txBody>
          <a:bodyPr/>
          <a:lstStyle/>
          <a:p>
            <a:pPr>
              <a:defRPr/>
            </a:pPr>
            <a:r>
              <a:rPr lang="zh-CN" alt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视频适配外设</a:t>
            </a:r>
            <a:r>
              <a:rPr lang="zh-CN" altLang="en-US" noProof="1" smtClean="0">
                <a:sym typeface="+mn-ea"/>
              </a:rPr>
              <a:t>，运行在</a:t>
            </a:r>
            <a:r>
              <a:rPr lang="en-US" altLang="zh-CN" noProof="1" smtClean="0">
                <a:sym typeface="+mn-ea"/>
              </a:rPr>
              <a:t>mpu2</a:t>
            </a:r>
            <a:r>
              <a:rPr lang="zh-CN" altLang="en-US" noProof="1" smtClean="0">
                <a:sym typeface="+mn-ea"/>
              </a:rPr>
              <a:t>或者</a:t>
            </a:r>
            <a:r>
              <a:rPr lang="en-US" altLang="zh-CN" noProof="1" smtClean="0">
                <a:sym typeface="+mn-ea"/>
              </a:rPr>
              <a:t>mpu2Eard</a:t>
            </a:r>
            <a:r>
              <a:rPr lang="zh-CN" altLang="en-US" noProof="1" smtClean="0">
                <a:sym typeface="+mn-ea"/>
              </a:rPr>
              <a:t>板卡上，主业务启动后，首先</a:t>
            </a:r>
            <a:r>
              <a:rPr lang="zh-CN" altLang="en-US" noProof="1">
                <a:sym typeface="+mn-ea"/>
              </a:rPr>
              <a:t>会读取板卡的层槽信息向</a:t>
            </a:r>
            <a:r>
              <a:rPr lang="en-US" altLang="zh-CN" noProof="1">
                <a:sym typeface="+mn-ea"/>
              </a:rPr>
              <a:t>ums</a:t>
            </a:r>
            <a:r>
              <a:rPr lang="zh-CN" altLang="en-US" noProof="1">
                <a:sym typeface="+mn-ea"/>
              </a:rPr>
              <a:t>注册</a:t>
            </a:r>
            <a:r>
              <a:rPr lang="zh-CN" altLang="en-US" noProof="1" smtClean="0">
                <a:sym typeface="+mn-ea"/>
              </a:rPr>
              <a:t>，</a:t>
            </a: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回复板卡注册成功，同时也会回复</a:t>
            </a:r>
            <a:r>
              <a:rPr lang="zh-CN" altLang="en-US" noProof="1">
                <a:sym typeface="+mn-ea"/>
              </a:rPr>
              <a:t>需要启动的</a:t>
            </a:r>
            <a:r>
              <a:rPr lang="zh-CN" alt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外设参数</a:t>
            </a:r>
            <a:r>
              <a:rPr lang="zh-CN" altLang="en-US" noProof="1" smtClean="0">
                <a:sym typeface="+mn-ea"/>
              </a:rPr>
              <a:t>，之后相应的外设再向</a:t>
            </a: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注册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r>
              <a:rPr lang="en-US" altLang="zh-CN" noProof="1" smtClean="0">
                <a:sym typeface="+mn-ea"/>
              </a:rPr>
              <a:t>1</a:t>
            </a:r>
            <a:r>
              <a:rPr lang="zh-CN" altLang="en-US" noProof="1" smtClean="0">
                <a:sym typeface="+mn-ea"/>
              </a:rPr>
              <a:t>个视频适配外设，抽象成</a:t>
            </a:r>
            <a:r>
              <a:rPr lang="en-US" altLang="zh-CN" noProof="1" smtClean="0">
                <a:sym typeface="+mn-ea"/>
              </a:rPr>
              <a:t>1</a:t>
            </a:r>
            <a:r>
              <a:rPr lang="zh-CN" altLang="en-US" noProof="1" smtClean="0">
                <a:sym typeface="+mn-ea"/>
              </a:rPr>
              <a:t>个视频适配器，</a:t>
            </a:r>
            <a:r>
              <a:rPr lang="en-US" altLang="zh-CN" noProof="1" smtClean="0">
                <a:sym typeface="+mn-ea"/>
              </a:rPr>
              <a:t>1</a:t>
            </a:r>
            <a:r>
              <a:rPr lang="zh-CN" altLang="en-US" noProof="1" smtClean="0">
                <a:sym typeface="+mn-ea"/>
              </a:rPr>
              <a:t>个视频适配器包含若干</a:t>
            </a:r>
            <a:r>
              <a:rPr lang="zh-CN" alt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视频适配通道</a:t>
            </a:r>
            <a:endParaRPr lang="en-US" altLang="zh-CN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>
              <a:defRPr/>
            </a:pPr>
            <a:r>
              <a:rPr lang="zh-CN" alt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视频适配</a:t>
            </a:r>
            <a:r>
              <a:rPr lang="zh-CN" alt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外设</a:t>
            </a:r>
            <a:r>
              <a:rPr lang="zh-CN" altLang="en-US" noProof="1" smtClean="0">
                <a:sym typeface="+mn-ea"/>
              </a:rPr>
              <a:t>用于</a:t>
            </a: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会议中所有需要用到视频适配的会议场景，包括发言人、主席、双流、选看、轮询、讨论等等</a:t>
            </a:r>
            <a:endParaRPr lang="en-US" altLang="zh-CN" noProof="1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571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外设</a:t>
            </a:r>
            <a:r>
              <a:rPr lang="en-US" altLang="zh-CN" sz="2800" dirty="0" smtClean="0">
                <a:solidFill>
                  <a:schemeClr val="bg1"/>
                </a:solidFill>
              </a:rPr>
              <a:t>-</a:t>
            </a:r>
            <a:r>
              <a:rPr lang="zh-CN" altLang="en-US" sz="2800" dirty="0">
                <a:solidFill>
                  <a:schemeClr val="bg1"/>
                </a:solidFill>
              </a:rPr>
              <a:t>视频</a:t>
            </a:r>
            <a:r>
              <a:rPr lang="zh-CN" altLang="en-US" sz="2800" dirty="0" smtClean="0">
                <a:solidFill>
                  <a:schemeClr val="bg1"/>
                </a:solidFill>
              </a:rPr>
              <a:t>适配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84975" cy="4680520"/>
          </a:xfrm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sym typeface="+mn-ea"/>
              </a:rPr>
              <a:t>视频适配，跟传统合成一样，也分为</a:t>
            </a:r>
            <a:r>
              <a:rPr lang="en-US" altLang="zh-CN" noProof="1">
                <a:sym typeface="+mn-ea"/>
              </a:rPr>
              <a:t>enhanced</a:t>
            </a:r>
            <a:r>
              <a:rPr lang="zh-CN" altLang="en-US" noProof="1">
                <a:sym typeface="+mn-ea"/>
              </a:rPr>
              <a:t>和</a:t>
            </a:r>
            <a:r>
              <a:rPr lang="en-US" altLang="zh-CN" noProof="1">
                <a:sym typeface="+mn-ea"/>
              </a:rPr>
              <a:t>basic</a:t>
            </a:r>
            <a:r>
              <a:rPr lang="zh-CN" altLang="en-US" noProof="1">
                <a:sym typeface="+mn-ea"/>
              </a:rPr>
              <a:t>两种子</a:t>
            </a:r>
            <a:r>
              <a:rPr lang="zh-CN" altLang="en-US" noProof="1" smtClean="0">
                <a:sym typeface="+mn-ea"/>
              </a:rPr>
              <a:t>模式</a:t>
            </a:r>
            <a:endParaRPr lang="en-US" altLang="zh-CN" noProof="1">
              <a:sym typeface="+mn-ea"/>
            </a:endParaRPr>
          </a:p>
          <a:p>
            <a:pPr>
              <a:defRPr/>
            </a:pPr>
            <a:r>
              <a:rPr lang="en-US" altLang="zh-CN" noProof="1">
                <a:sym typeface="+mn-ea"/>
              </a:rPr>
              <a:t>1</a:t>
            </a:r>
            <a:r>
              <a:rPr lang="zh-CN" altLang="en-US" noProof="1">
                <a:sym typeface="+mn-ea"/>
              </a:rPr>
              <a:t>块</a:t>
            </a:r>
            <a:r>
              <a:rPr lang="en-US" altLang="zh-CN" noProof="1">
                <a:sym typeface="+mn-ea"/>
              </a:rPr>
              <a:t>mpu2</a:t>
            </a:r>
            <a:r>
              <a:rPr lang="zh-CN" altLang="en-US" noProof="1">
                <a:sym typeface="+mn-ea"/>
              </a:rPr>
              <a:t>板卡只支持</a:t>
            </a:r>
            <a:r>
              <a:rPr lang="en-US" altLang="zh-CN" noProof="1">
                <a:sym typeface="+mn-ea"/>
              </a:rPr>
              <a:t>1</a:t>
            </a:r>
            <a:r>
              <a:rPr lang="zh-CN" altLang="en-US" noProof="1">
                <a:sym typeface="+mn-ea"/>
              </a:rPr>
              <a:t>个</a:t>
            </a:r>
            <a:r>
              <a:rPr lang="en-US" altLang="zh-CN" noProof="1">
                <a:sym typeface="+mn-ea"/>
              </a:rPr>
              <a:t>basic</a:t>
            </a:r>
            <a:r>
              <a:rPr lang="zh-CN" altLang="en-US" noProof="1">
                <a:sym typeface="+mn-ea"/>
              </a:rPr>
              <a:t>模式</a:t>
            </a:r>
            <a:r>
              <a:rPr lang="zh-CN" altLang="en-US" noProof="1" smtClean="0">
                <a:sym typeface="+mn-ea"/>
              </a:rPr>
              <a:t>的</a:t>
            </a:r>
            <a:r>
              <a:rPr lang="zh-CN" altLang="en-US" noProof="1">
                <a:sym typeface="+mn-ea"/>
              </a:rPr>
              <a:t>视频</a:t>
            </a:r>
            <a:r>
              <a:rPr lang="zh-CN" altLang="en-US" noProof="1" smtClean="0">
                <a:sym typeface="+mn-ea"/>
              </a:rPr>
              <a:t>适配</a:t>
            </a:r>
            <a:r>
              <a:rPr lang="zh-CN" altLang="en-US" noProof="1">
                <a:sym typeface="+mn-ea"/>
              </a:rPr>
              <a:t>器</a:t>
            </a:r>
            <a:endParaRPr lang="en-US" altLang="zh-CN" noProof="1">
              <a:sym typeface="+mn-ea"/>
            </a:endParaRPr>
          </a:p>
          <a:p>
            <a:pPr>
              <a:defRPr/>
            </a:pPr>
            <a:r>
              <a:rPr lang="en-US" altLang="zh-CN" noProof="1">
                <a:sym typeface="+mn-ea"/>
              </a:rPr>
              <a:t>1</a:t>
            </a:r>
            <a:r>
              <a:rPr lang="zh-CN" altLang="en-US" noProof="1">
                <a:sym typeface="+mn-ea"/>
              </a:rPr>
              <a:t>块</a:t>
            </a:r>
            <a:r>
              <a:rPr lang="en-US" altLang="zh-CN" noProof="1">
                <a:sym typeface="+mn-ea"/>
              </a:rPr>
              <a:t>mpu2Eard</a:t>
            </a:r>
            <a:r>
              <a:rPr lang="zh-CN" altLang="en-US" noProof="1">
                <a:sym typeface="+mn-ea"/>
              </a:rPr>
              <a:t>板卡支持</a:t>
            </a:r>
            <a:r>
              <a:rPr lang="en-US" altLang="zh-CN" noProof="1">
                <a:sym typeface="+mn-ea"/>
              </a:rPr>
              <a:t>2</a:t>
            </a:r>
            <a:r>
              <a:rPr lang="zh-CN" altLang="en-US" noProof="1">
                <a:sym typeface="+mn-ea"/>
              </a:rPr>
              <a:t>个</a:t>
            </a:r>
            <a:r>
              <a:rPr lang="en-US" altLang="zh-CN" noProof="1">
                <a:sym typeface="+mn-ea"/>
              </a:rPr>
              <a:t>basic</a:t>
            </a:r>
            <a:r>
              <a:rPr lang="zh-CN" altLang="en-US" noProof="1">
                <a:sym typeface="+mn-ea"/>
              </a:rPr>
              <a:t>模式或</a:t>
            </a:r>
            <a:r>
              <a:rPr lang="en-US" altLang="zh-CN" noProof="1">
                <a:sym typeface="+mn-ea"/>
              </a:rPr>
              <a:t>1</a:t>
            </a:r>
            <a:r>
              <a:rPr lang="zh-CN" altLang="en-US" noProof="1">
                <a:sym typeface="+mn-ea"/>
              </a:rPr>
              <a:t>个</a:t>
            </a:r>
            <a:r>
              <a:rPr lang="en-US" altLang="zh-CN" noProof="1">
                <a:sym typeface="+mn-ea"/>
              </a:rPr>
              <a:t>enhanced</a:t>
            </a:r>
            <a:r>
              <a:rPr lang="zh-CN" altLang="en-US" noProof="1">
                <a:sym typeface="+mn-ea"/>
              </a:rPr>
              <a:t>模式</a:t>
            </a:r>
            <a:r>
              <a:rPr lang="zh-CN" altLang="en-US" noProof="1" smtClean="0">
                <a:sym typeface="+mn-ea"/>
              </a:rPr>
              <a:t>的</a:t>
            </a:r>
            <a:r>
              <a:rPr lang="zh-CN" altLang="en-US" noProof="1">
                <a:sym typeface="+mn-ea"/>
              </a:rPr>
              <a:t>视频</a:t>
            </a:r>
            <a:r>
              <a:rPr lang="zh-CN" altLang="en-US" noProof="1" smtClean="0">
                <a:sym typeface="+mn-ea"/>
              </a:rPr>
              <a:t>适配器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r>
              <a:rPr lang="en-US" altLang="zh-CN" noProof="1" smtClean="0">
                <a:sym typeface="+mn-ea"/>
              </a:rPr>
              <a:t>enhanced</a:t>
            </a:r>
            <a:r>
              <a:rPr lang="zh-CN" altLang="en-US" noProof="1" smtClean="0">
                <a:sym typeface="+mn-ea"/>
              </a:rPr>
              <a:t>模式的视频适配</a:t>
            </a:r>
            <a:r>
              <a:rPr lang="zh-CN" altLang="en-US" noProof="1">
                <a:sym typeface="+mn-ea"/>
              </a:rPr>
              <a:t>器</a:t>
            </a:r>
            <a:r>
              <a:rPr lang="zh-CN" altLang="en-US" noProof="1" smtClean="0">
                <a:sym typeface="+mn-ea"/>
              </a:rPr>
              <a:t>，有</a:t>
            </a:r>
            <a:r>
              <a:rPr lang="en-US" altLang="zh-CN" noProof="1" smtClean="0">
                <a:sym typeface="+mn-ea"/>
              </a:rPr>
              <a:t>7</a:t>
            </a:r>
            <a:r>
              <a:rPr lang="zh-CN" altLang="en-US" noProof="1" smtClean="0">
                <a:sym typeface="+mn-ea"/>
              </a:rPr>
              <a:t>个视频适配通道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r>
              <a:rPr lang="en-US" altLang="zh-CN" noProof="1" smtClean="0">
                <a:sym typeface="+mn-ea"/>
              </a:rPr>
              <a:t>basic</a:t>
            </a:r>
            <a:r>
              <a:rPr lang="zh-CN" altLang="en-US" noProof="1" smtClean="0">
                <a:sym typeface="+mn-ea"/>
              </a:rPr>
              <a:t>模式的适配适配器，只有</a:t>
            </a:r>
            <a:r>
              <a:rPr lang="en-US" altLang="zh-CN" noProof="1" smtClean="0">
                <a:sym typeface="+mn-ea"/>
              </a:rPr>
              <a:t>4</a:t>
            </a:r>
            <a:r>
              <a:rPr lang="zh-CN" altLang="en-US" noProof="1" smtClean="0">
                <a:sym typeface="+mn-ea"/>
              </a:rPr>
              <a:t>个视频适配通道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endParaRPr lang="en-US" altLang="zh-CN" noProof="1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17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外设</a:t>
            </a:r>
            <a:r>
              <a:rPr lang="en-US" altLang="zh-CN" sz="2800" dirty="0" smtClean="0">
                <a:solidFill>
                  <a:schemeClr val="bg1"/>
                </a:solidFill>
              </a:rPr>
              <a:t>-</a:t>
            </a:r>
            <a:r>
              <a:rPr lang="zh-CN" altLang="en-US" sz="2800" dirty="0">
                <a:solidFill>
                  <a:schemeClr val="bg1"/>
                </a:solidFill>
              </a:rPr>
              <a:t>视频</a:t>
            </a:r>
            <a:r>
              <a:rPr lang="zh-CN" altLang="en-US" sz="2800" dirty="0" smtClean="0">
                <a:solidFill>
                  <a:schemeClr val="bg1"/>
                </a:solidFill>
              </a:rPr>
              <a:t>适配</a:t>
            </a:r>
          </a:p>
        </p:txBody>
      </p:sp>
      <p:pic>
        <p:nvPicPr>
          <p:cNvPr id="10243" name="Picture 3" descr="E:\20150316_TPS_UMS\Professional_VOB\t1-uranus\doc\ums相关设计文档\视频适配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5686154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372200" y="1700808"/>
            <a:ext cx="2592287" cy="4176464"/>
          </a:xfrm>
        </p:spPr>
        <p:txBody>
          <a:bodyPr/>
          <a:lstStyle/>
          <a:p>
            <a:pPr>
              <a:defRPr/>
            </a:pPr>
            <a:r>
              <a:rPr lang="zh-CN" altLang="en-US" sz="2400" noProof="1" smtClean="0">
                <a:sym typeface="+mn-ea"/>
              </a:rPr>
              <a:t>不同的视频适配通道能力有差异</a:t>
            </a:r>
            <a:endParaRPr lang="en-US" altLang="zh-CN" sz="2400" noProof="1" smtClean="0">
              <a:sym typeface="+mn-ea"/>
            </a:endParaRPr>
          </a:p>
          <a:p>
            <a:pPr>
              <a:defRPr/>
            </a:pPr>
            <a:r>
              <a:rPr lang="en-US" altLang="zh-CN" sz="2400" noProof="1">
                <a:sym typeface="+mn-ea"/>
              </a:rPr>
              <a:t>e</a:t>
            </a:r>
            <a:r>
              <a:rPr lang="en-US" altLang="zh-CN" sz="2400" noProof="1" smtClean="0">
                <a:sym typeface="+mn-ea"/>
              </a:rPr>
              <a:t>nhance</a:t>
            </a:r>
            <a:r>
              <a:rPr lang="zh-CN" altLang="en-US" sz="2400" noProof="1" smtClean="0">
                <a:sym typeface="+mn-ea"/>
              </a:rPr>
              <a:t>模式适配器的</a:t>
            </a:r>
            <a:r>
              <a:rPr lang="en-US" altLang="zh-CN" sz="2400" noProof="1" smtClean="0">
                <a:sym typeface="+mn-ea"/>
              </a:rPr>
              <a:t>0</a:t>
            </a:r>
            <a:r>
              <a:rPr lang="en-US" altLang="zh-CN" sz="2400" noProof="1">
                <a:sym typeface="+mn-ea"/>
              </a:rPr>
              <a:t>,</a:t>
            </a:r>
            <a:r>
              <a:rPr lang="en-US" altLang="zh-CN" sz="2400" noProof="1" smtClean="0">
                <a:sym typeface="+mn-ea"/>
              </a:rPr>
              <a:t>1</a:t>
            </a:r>
            <a:r>
              <a:rPr lang="zh-CN" altLang="en-US" sz="2400" noProof="1" smtClean="0">
                <a:sym typeface="+mn-ea"/>
              </a:rPr>
              <a:t>通道能力</a:t>
            </a:r>
            <a:r>
              <a:rPr lang="en-US" altLang="zh-CN" sz="2400" noProof="1" smtClean="0">
                <a:sym typeface="+mn-ea"/>
              </a:rPr>
              <a:t>3000</a:t>
            </a:r>
          </a:p>
          <a:p>
            <a:pPr>
              <a:defRPr/>
            </a:pPr>
            <a:r>
              <a:rPr lang="en-US" altLang="zh-CN" sz="2400" noProof="1">
                <a:sym typeface="+mn-ea"/>
              </a:rPr>
              <a:t>b</a:t>
            </a:r>
            <a:r>
              <a:rPr lang="en-US" altLang="zh-CN" sz="2400" noProof="1" smtClean="0">
                <a:sym typeface="+mn-ea"/>
              </a:rPr>
              <a:t>asic</a:t>
            </a:r>
            <a:r>
              <a:rPr lang="zh-CN" altLang="en-US" sz="2400" noProof="1" smtClean="0">
                <a:sym typeface="+mn-ea"/>
              </a:rPr>
              <a:t>模式适配器的</a:t>
            </a:r>
            <a:r>
              <a:rPr lang="en-US" altLang="zh-CN" sz="2400" noProof="1" smtClean="0">
                <a:sym typeface="+mn-ea"/>
              </a:rPr>
              <a:t>0,1</a:t>
            </a:r>
            <a:r>
              <a:rPr lang="zh-CN" altLang="en-US" sz="2400" noProof="1" smtClean="0">
                <a:sym typeface="+mn-ea"/>
              </a:rPr>
              <a:t>通道能力</a:t>
            </a:r>
            <a:r>
              <a:rPr lang="en-US" altLang="zh-CN" sz="2400" noProof="1" smtClean="0">
                <a:sym typeface="+mn-ea"/>
              </a:rPr>
              <a:t>1500</a:t>
            </a:r>
          </a:p>
          <a:p>
            <a:pPr>
              <a:defRPr/>
            </a:pPr>
            <a:r>
              <a:rPr lang="zh-CN" altLang="en-US" sz="2400" noProof="1" smtClean="0">
                <a:sym typeface="+mn-ea"/>
              </a:rPr>
              <a:t>其余通道能力</a:t>
            </a:r>
            <a:r>
              <a:rPr lang="en-US" altLang="zh-CN" sz="2400" noProof="1" smtClean="0">
                <a:sym typeface="+mn-ea"/>
              </a:rPr>
              <a:t>1000</a:t>
            </a:r>
          </a:p>
          <a:p>
            <a:pPr>
              <a:defRPr/>
            </a:pPr>
            <a:endParaRPr lang="en-US" altLang="zh-CN" sz="2400" noProof="1" smtClean="0">
              <a:sym typeface="+mn-ea"/>
            </a:endParaRPr>
          </a:p>
          <a:p>
            <a:pPr>
              <a:defRPr/>
            </a:pPr>
            <a:endParaRPr lang="en-US" altLang="zh-CN" noProof="1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999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外设</a:t>
            </a:r>
            <a:r>
              <a:rPr lang="en-US" altLang="zh-CN" sz="2800" dirty="0" smtClean="0">
                <a:solidFill>
                  <a:schemeClr val="bg1"/>
                </a:solidFill>
              </a:rPr>
              <a:t>-</a:t>
            </a:r>
            <a:r>
              <a:rPr lang="zh-CN" altLang="en-US" sz="2800" dirty="0">
                <a:solidFill>
                  <a:schemeClr val="bg1"/>
                </a:solidFill>
              </a:rPr>
              <a:t>多</a:t>
            </a:r>
            <a:r>
              <a:rPr lang="zh-CN" altLang="en-US" sz="2800" dirty="0" smtClean="0">
                <a:solidFill>
                  <a:schemeClr val="bg1"/>
                </a:solidFill>
              </a:rPr>
              <a:t>画面合成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784975" cy="4824536"/>
          </a:xfrm>
        </p:spPr>
        <p:txBody>
          <a:bodyPr/>
          <a:lstStyle/>
          <a:p>
            <a:pPr>
              <a:defRPr/>
            </a:pPr>
            <a:r>
              <a:rPr lang="zh-CN" alt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多</a:t>
            </a:r>
            <a:r>
              <a:rPr lang="zh-CN" alt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画面合成外设</a:t>
            </a:r>
            <a:r>
              <a:rPr lang="zh-CN" altLang="en-US" noProof="1" smtClean="0">
                <a:sym typeface="+mn-ea"/>
              </a:rPr>
              <a:t>，运行在</a:t>
            </a:r>
            <a:r>
              <a:rPr lang="en-US" altLang="zh-CN" noProof="1" smtClean="0">
                <a:sym typeface="+mn-ea"/>
              </a:rPr>
              <a:t>mpu2Tp</a:t>
            </a:r>
            <a:r>
              <a:rPr lang="zh-CN" altLang="en-US" noProof="1" smtClean="0">
                <a:sym typeface="+mn-ea"/>
              </a:rPr>
              <a:t>板</a:t>
            </a:r>
            <a:r>
              <a:rPr lang="zh-CN" altLang="en-US" noProof="1">
                <a:sym typeface="+mn-ea"/>
              </a:rPr>
              <a:t>卡上，启动后，首先会读取板卡的层槽信息向</a:t>
            </a:r>
            <a:r>
              <a:rPr lang="en-US" altLang="zh-CN" noProof="1">
                <a:sym typeface="+mn-ea"/>
              </a:rPr>
              <a:t>ums</a:t>
            </a:r>
            <a:r>
              <a:rPr lang="zh-CN" altLang="en-US" noProof="1">
                <a:sym typeface="+mn-ea"/>
              </a:rPr>
              <a:t>注册，板卡注册成功后，</a:t>
            </a:r>
            <a:r>
              <a:rPr lang="zh-CN" altLang="en-US" noProof="1" smtClean="0">
                <a:sym typeface="+mn-ea"/>
              </a:rPr>
              <a:t>再是</a:t>
            </a:r>
            <a:r>
              <a:rPr lang="zh-CN" altLang="en-US" noProof="1">
                <a:sym typeface="+mn-ea"/>
              </a:rPr>
              <a:t>外设</a:t>
            </a:r>
            <a:r>
              <a:rPr lang="zh-CN" altLang="en-US" noProof="1" smtClean="0">
                <a:sym typeface="+mn-ea"/>
              </a:rPr>
              <a:t>向</a:t>
            </a:r>
            <a:r>
              <a:rPr lang="en-US" altLang="zh-CN" noProof="1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注册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r>
              <a:rPr lang="en-US" altLang="zh-CN" noProof="1">
                <a:sym typeface="+mn-ea"/>
              </a:rPr>
              <a:t>mpu2Tp</a:t>
            </a:r>
            <a:r>
              <a:rPr lang="zh-CN" altLang="en-US" noProof="1">
                <a:sym typeface="+mn-ea"/>
              </a:rPr>
              <a:t>板卡，从硬件上来说就是</a:t>
            </a:r>
            <a:r>
              <a:rPr lang="en-US" altLang="zh-CN" noProof="1">
                <a:sym typeface="+mn-ea"/>
              </a:rPr>
              <a:t>mpu2Eard</a:t>
            </a:r>
            <a:r>
              <a:rPr lang="zh-CN" altLang="en-US" noProof="1">
                <a:sym typeface="+mn-ea"/>
              </a:rPr>
              <a:t>板卡，只是软件业务不同</a:t>
            </a:r>
            <a:endParaRPr lang="en-US" altLang="zh-CN" noProof="1">
              <a:sym typeface="+mn-ea"/>
            </a:endParaRPr>
          </a:p>
          <a:p>
            <a:pPr>
              <a:defRPr/>
            </a:pPr>
            <a:r>
              <a:rPr lang="en-US" altLang="zh-CN" noProof="1">
                <a:sym typeface="+mn-ea"/>
              </a:rPr>
              <a:t>1</a:t>
            </a:r>
            <a:r>
              <a:rPr lang="zh-CN" altLang="en-US" noProof="1">
                <a:sym typeface="+mn-ea"/>
              </a:rPr>
              <a:t>块</a:t>
            </a:r>
            <a:r>
              <a:rPr lang="en-US" altLang="zh-CN" noProof="1">
                <a:sym typeface="+mn-ea"/>
              </a:rPr>
              <a:t>mpu2Tp</a:t>
            </a:r>
            <a:r>
              <a:rPr lang="zh-CN" altLang="en-US" noProof="1">
                <a:sym typeface="+mn-ea"/>
              </a:rPr>
              <a:t>板卡</a:t>
            </a:r>
            <a:r>
              <a:rPr lang="zh-CN" altLang="en-US" noProof="1" smtClean="0">
                <a:sym typeface="+mn-ea"/>
              </a:rPr>
              <a:t>，可以提供</a:t>
            </a:r>
            <a:r>
              <a:rPr lang="en-US" altLang="zh-CN" noProof="1" smtClean="0">
                <a:sym typeface="+mn-ea"/>
              </a:rPr>
              <a:t>4</a:t>
            </a:r>
            <a:r>
              <a:rPr lang="zh-CN" altLang="en-US" noProof="1">
                <a:sym typeface="+mn-ea"/>
              </a:rPr>
              <a:t>个多画面合成器供</a:t>
            </a:r>
            <a:r>
              <a:rPr lang="en-US" altLang="zh-CN" noProof="1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使用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r>
              <a:rPr lang="zh-CN" alt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多</a:t>
            </a:r>
            <a:r>
              <a:rPr lang="zh-CN" alt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画面合成</a:t>
            </a:r>
            <a:r>
              <a:rPr lang="zh-CN" alt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外设</a:t>
            </a:r>
            <a:r>
              <a:rPr lang="zh-CN" altLang="en-US" noProof="1" smtClean="0">
                <a:sym typeface="+mn-ea"/>
              </a:rPr>
              <a:t>用于</a:t>
            </a: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会议中的演讲模式、会议讨论、会议点名、轮询、选看等场景</a:t>
            </a:r>
            <a:endParaRPr lang="en-US" altLang="zh-CN" noProof="1">
              <a:sym typeface="+mn-ea"/>
            </a:endParaRPr>
          </a:p>
          <a:p>
            <a:pPr>
              <a:defRPr/>
            </a:pPr>
            <a:endParaRPr lang="en-US" altLang="zh-CN" noProof="1">
              <a:sym typeface="+mn-ea"/>
            </a:endParaRPr>
          </a:p>
          <a:p>
            <a:pPr>
              <a:defRPr/>
            </a:pPr>
            <a:endParaRPr lang="en-US" altLang="zh-CN" noProof="1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999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外设</a:t>
            </a:r>
            <a:r>
              <a:rPr lang="en-US" altLang="zh-CN" sz="2800" dirty="0" smtClean="0">
                <a:solidFill>
                  <a:schemeClr val="bg1"/>
                </a:solidFill>
              </a:rPr>
              <a:t>-</a:t>
            </a:r>
            <a:r>
              <a:rPr lang="zh-CN" altLang="en-US" sz="2800" dirty="0">
                <a:solidFill>
                  <a:schemeClr val="bg1"/>
                </a:solidFill>
              </a:rPr>
              <a:t>多</a:t>
            </a:r>
            <a:r>
              <a:rPr lang="zh-CN" altLang="en-US" sz="2800" dirty="0" smtClean="0">
                <a:solidFill>
                  <a:schemeClr val="bg1"/>
                </a:solidFill>
              </a:rPr>
              <a:t>画面合成</a:t>
            </a:r>
          </a:p>
        </p:txBody>
      </p:sp>
      <p:pic>
        <p:nvPicPr>
          <p:cNvPr id="11266" name="Picture 2" descr="E:\20150316_TPS_UMS\Professional_VOB\t1-uranus\doc\ums相关设计文档\1大3小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26" y="1268760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E:\20150316_TPS_UMS\Professional_VOB\t1-uranus\doc\ums相关设计文档\1大6小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49" y="4005064"/>
            <a:ext cx="75723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E:\20150316_TPS_UMS\Professional_VOB\t1-uranus\doc\ums相关设计文档\1大9小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298" y="1260723"/>
            <a:ext cx="38671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8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外设</a:t>
            </a:r>
            <a:r>
              <a:rPr lang="en-US" altLang="zh-CN" sz="2800" dirty="0" smtClean="0">
                <a:solidFill>
                  <a:schemeClr val="bg1"/>
                </a:solidFill>
              </a:rPr>
              <a:t>-</a:t>
            </a:r>
            <a:r>
              <a:rPr lang="zh-CN" altLang="en-US" sz="2800" dirty="0">
                <a:solidFill>
                  <a:schemeClr val="bg1"/>
                </a:solidFill>
              </a:rPr>
              <a:t>混</a:t>
            </a:r>
            <a:r>
              <a:rPr lang="zh-CN" altLang="en-US" sz="2800" dirty="0" smtClean="0">
                <a:solidFill>
                  <a:schemeClr val="bg1"/>
                </a:solidFill>
              </a:rPr>
              <a:t>音、音频适配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784975" cy="4824536"/>
          </a:xfrm>
        </p:spPr>
        <p:txBody>
          <a:bodyPr/>
          <a:lstStyle/>
          <a:p>
            <a:pPr>
              <a:defRPr/>
            </a:pPr>
            <a:r>
              <a:rPr lang="zh-CN" alt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混音及音频适配外设</a:t>
            </a:r>
            <a:r>
              <a:rPr lang="zh-CN" altLang="en-US" noProof="1" smtClean="0">
                <a:sym typeface="+mn-ea"/>
              </a:rPr>
              <a:t>，运行在</a:t>
            </a:r>
            <a:r>
              <a:rPr lang="en-US" altLang="zh-CN" noProof="1" smtClean="0">
                <a:sym typeface="+mn-ea"/>
              </a:rPr>
              <a:t>apu2Tp</a:t>
            </a:r>
            <a:r>
              <a:rPr lang="zh-CN" altLang="en-US" noProof="1" smtClean="0">
                <a:sym typeface="+mn-ea"/>
              </a:rPr>
              <a:t>板卡上，主业务启动后，首先会读取板卡的层槽信息向</a:t>
            </a: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注册，</a:t>
            </a: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回复板卡注册成功，同时也会回复需要启动的</a:t>
            </a:r>
            <a:r>
              <a:rPr lang="zh-CN" alt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外设参数</a:t>
            </a:r>
            <a:r>
              <a:rPr lang="zh-CN" altLang="en-US" noProof="1" smtClean="0">
                <a:sym typeface="+mn-ea"/>
              </a:rPr>
              <a:t>，之后相应的外设再向</a:t>
            </a: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注册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r>
              <a:rPr lang="en-US" altLang="zh-CN" noProof="1" smtClean="0">
                <a:sym typeface="+mn-ea"/>
              </a:rPr>
              <a:t>1</a:t>
            </a:r>
            <a:r>
              <a:rPr lang="zh-CN" altLang="en-US" noProof="1" smtClean="0">
                <a:sym typeface="+mn-ea"/>
              </a:rPr>
              <a:t>块</a:t>
            </a:r>
            <a:r>
              <a:rPr lang="en-US" altLang="zh-CN" noProof="1" smtClean="0">
                <a:sym typeface="+mn-ea"/>
              </a:rPr>
              <a:t>apu2TP</a:t>
            </a:r>
            <a:r>
              <a:rPr lang="zh-CN" altLang="en-US" noProof="1" smtClean="0">
                <a:sym typeface="+mn-ea"/>
              </a:rPr>
              <a:t>板卡，可提供最多</a:t>
            </a:r>
            <a:r>
              <a:rPr lang="en-US" altLang="zh-CN" noProof="1" smtClean="0">
                <a:sym typeface="+mn-ea"/>
              </a:rPr>
              <a:t>4</a:t>
            </a:r>
            <a:r>
              <a:rPr lang="zh-CN" altLang="en-US" noProof="1" smtClean="0">
                <a:sym typeface="+mn-ea"/>
              </a:rPr>
              <a:t>个混音器以及</a:t>
            </a:r>
            <a:r>
              <a:rPr lang="en-US" altLang="zh-CN" noProof="1" smtClean="0">
                <a:sym typeface="+mn-ea"/>
              </a:rPr>
              <a:t>1</a:t>
            </a:r>
            <a:r>
              <a:rPr lang="zh-CN" altLang="en-US" noProof="1" smtClean="0">
                <a:sym typeface="+mn-ea"/>
              </a:rPr>
              <a:t>个音频适配器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r>
              <a:rPr lang="zh-CN" altLang="en-US" noProof="1" smtClean="0">
                <a:sym typeface="+mn-ea"/>
              </a:rPr>
              <a:t>每个混音器可配置不同数量的混音通道，之和不超过</a:t>
            </a:r>
            <a:r>
              <a:rPr lang="en-US" altLang="zh-CN" noProof="1" smtClean="0">
                <a:sym typeface="+mn-ea"/>
              </a:rPr>
              <a:t>64</a:t>
            </a:r>
            <a:r>
              <a:rPr lang="zh-CN" altLang="en-US" noProof="1" smtClean="0">
                <a:sym typeface="+mn-ea"/>
              </a:rPr>
              <a:t>，</a:t>
            </a:r>
            <a:r>
              <a:rPr lang="en-US" altLang="zh-CN" noProof="1" smtClean="0">
                <a:sym typeface="+mn-ea"/>
              </a:rPr>
              <a:t>1</a:t>
            </a:r>
            <a:r>
              <a:rPr lang="zh-CN" altLang="en-US" noProof="1" smtClean="0">
                <a:sym typeface="+mn-ea"/>
              </a:rPr>
              <a:t>个音频适配器支持</a:t>
            </a:r>
            <a:r>
              <a:rPr lang="en-US" altLang="zh-CN" noProof="1" smtClean="0">
                <a:sym typeface="+mn-ea"/>
              </a:rPr>
              <a:t>7</a:t>
            </a:r>
            <a:r>
              <a:rPr lang="zh-CN" altLang="en-US" noProof="1" smtClean="0">
                <a:sym typeface="+mn-ea"/>
              </a:rPr>
              <a:t>个音频适配通道</a:t>
            </a:r>
            <a:endParaRPr lang="en-US" altLang="zh-CN" noProof="1">
              <a:sym typeface="+mn-ea"/>
            </a:endParaRPr>
          </a:p>
          <a:p>
            <a:pPr>
              <a:defRPr/>
            </a:pPr>
            <a:endParaRPr lang="en-US" altLang="zh-CN" noProof="1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839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外设</a:t>
            </a:r>
            <a:r>
              <a:rPr lang="en-US" altLang="zh-CN" sz="2800" dirty="0" smtClean="0">
                <a:solidFill>
                  <a:schemeClr val="bg1"/>
                </a:solidFill>
              </a:rPr>
              <a:t>-</a:t>
            </a:r>
            <a:r>
              <a:rPr lang="zh-CN" altLang="en-US" sz="2800" dirty="0">
                <a:solidFill>
                  <a:schemeClr val="bg1"/>
                </a:solidFill>
              </a:rPr>
              <a:t>混</a:t>
            </a:r>
            <a:r>
              <a:rPr lang="zh-CN" altLang="en-US" sz="2800" dirty="0" smtClean="0">
                <a:solidFill>
                  <a:schemeClr val="bg1"/>
                </a:solidFill>
              </a:rPr>
              <a:t>音、音频适配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784975" cy="4824536"/>
          </a:xfrm>
        </p:spPr>
        <p:txBody>
          <a:bodyPr/>
          <a:lstStyle/>
          <a:p>
            <a:pPr>
              <a:defRPr/>
            </a:pPr>
            <a:r>
              <a:rPr lang="zh-CN" alt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混音外设</a:t>
            </a:r>
            <a:r>
              <a:rPr lang="zh-CN" altLang="en-US" noProof="1" smtClean="0">
                <a:sym typeface="+mn-ea"/>
              </a:rPr>
              <a:t>用于</a:t>
            </a: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会议中的讨论模式、会议混音、会议点名等场景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r>
              <a:rPr lang="zh-CN" alt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音频适配</a:t>
            </a:r>
            <a:r>
              <a:rPr lang="zh-CN" altLang="en-US" noProof="1" smtClean="0">
                <a:sym typeface="+mn-ea"/>
              </a:rPr>
              <a:t>外设用于</a:t>
            </a: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多音频格式会议中需要用到音频适配的会议场景，包括发言人、双流、主席等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endParaRPr lang="en-US" altLang="zh-CN" noProof="1">
              <a:sym typeface="+mn-ea"/>
            </a:endParaRPr>
          </a:p>
        </p:txBody>
      </p:sp>
      <p:pic>
        <p:nvPicPr>
          <p:cNvPr id="12290" name="Picture 2" descr="E:\20150316_TPS_UMS\Professional_VOB\t1-uranus\doc\ums相关设计文档\音频适配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579" y="3933056"/>
            <a:ext cx="5434821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16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9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68313" y="188913"/>
            <a:ext cx="3382962" cy="719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主  要  内  容</a:t>
            </a: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 bwMode="auto">
          <a:xfrm>
            <a:off x="468313" y="13414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altLang="zh-CN" b="1" dirty="0"/>
          </a:p>
          <a:p>
            <a:r>
              <a:rPr lang="en-US" altLang="zh-CN" b="1" dirty="0" smtClean="0"/>
              <a:t>ums</a:t>
            </a:r>
            <a:r>
              <a:rPr lang="zh-CN" altLang="en-US" b="1" dirty="0" smtClean="0"/>
              <a:t>的外设管理</a:t>
            </a:r>
            <a:endParaRPr lang="en-US" altLang="zh-CN" b="1" dirty="0" smtClean="0"/>
          </a:p>
          <a:p>
            <a:r>
              <a:rPr lang="en-US" altLang="zh-CN" b="1" dirty="0"/>
              <a:t>u</a:t>
            </a:r>
            <a:r>
              <a:rPr lang="en-US" altLang="zh-CN" b="1" dirty="0" smtClean="0"/>
              <a:t>ms</a:t>
            </a:r>
            <a:r>
              <a:rPr lang="zh-CN" altLang="en-US" b="1" dirty="0" smtClean="0"/>
              <a:t>对外设的使用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外设</a:t>
            </a:r>
            <a:r>
              <a:rPr lang="en-US" altLang="zh-CN" sz="2800" dirty="0" smtClean="0">
                <a:solidFill>
                  <a:schemeClr val="bg1"/>
                </a:solidFill>
              </a:rPr>
              <a:t>-</a:t>
            </a:r>
            <a:r>
              <a:rPr lang="zh-CN" altLang="en-US" sz="2800" dirty="0">
                <a:solidFill>
                  <a:schemeClr val="bg1"/>
                </a:solidFill>
              </a:rPr>
              <a:t>混</a:t>
            </a:r>
            <a:r>
              <a:rPr lang="zh-CN" altLang="en-US" sz="2800" dirty="0" smtClean="0">
                <a:solidFill>
                  <a:schemeClr val="bg1"/>
                </a:solidFill>
              </a:rPr>
              <a:t>音、音频适配</a:t>
            </a:r>
          </a:p>
        </p:txBody>
      </p:sp>
      <p:pic>
        <p:nvPicPr>
          <p:cNvPr id="13314" name="Picture 2" descr="E:\20150316_TPS_UMS\Professional_VOB\t1-uranus\doc\ums相关设计文档\混音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5040560" cy="407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84168" y="1772816"/>
            <a:ext cx="2592287" cy="4176464"/>
          </a:xfrm>
        </p:spPr>
        <p:txBody>
          <a:bodyPr/>
          <a:lstStyle/>
          <a:p>
            <a:pPr>
              <a:defRPr/>
            </a:pPr>
            <a:r>
              <a:rPr lang="zh-CN" altLang="en-US" sz="2400" noProof="1" smtClean="0">
                <a:sym typeface="+mn-ea"/>
              </a:rPr>
              <a:t>混音器的通道数决定了进入混音器的音频路数</a:t>
            </a:r>
            <a:endParaRPr lang="en-US" altLang="zh-CN" sz="2400" noProof="1" smtClean="0">
              <a:sym typeface="+mn-ea"/>
            </a:endParaRPr>
          </a:p>
          <a:p>
            <a:pPr>
              <a:defRPr/>
            </a:pPr>
            <a:r>
              <a:rPr lang="zh-CN" altLang="en-US" sz="2400" noProof="1">
                <a:sym typeface="+mn-ea"/>
              </a:rPr>
              <a:t>混音</a:t>
            </a:r>
            <a:r>
              <a:rPr lang="zh-CN" altLang="en-US" sz="2400" noProof="1" smtClean="0">
                <a:sym typeface="+mn-ea"/>
              </a:rPr>
              <a:t>器可出</a:t>
            </a:r>
            <a:r>
              <a:rPr lang="en-US" altLang="zh-CN" sz="2400" noProof="1" smtClean="0">
                <a:sym typeface="+mn-ea"/>
              </a:rPr>
              <a:t>4</a:t>
            </a:r>
            <a:r>
              <a:rPr lang="zh-CN" altLang="en-US" sz="2400" noProof="1" smtClean="0">
                <a:sym typeface="+mn-ea"/>
              </a:rPr>
              <a:t>路不同格式的</a:t>
            </a:r>
            <a:r>
              <a:rPr lang="en-US" altLang="zh-CN" sz="2400" noProof="1" smtClean="0">
                <a:sym typeface="+mn-ea"/>
              </a:rPr>
              <a:t>n</a:t>
            </a:r>
            <a:r>
              <a:rPr lang="zh-CN" altLang="en-US" sz="2400" noProof="1" smtClean="0">
                <a:sym typeface="+mn-ea"/>
              </a:rPr>
              <a:t>模式音频</a:t>
            </a:r>
            <a:endParaRPr lang="en-US" altLang="zh-CN" sz="2400" noProof="1" smtClean="0">
              <a:sym typeface="+mn-ea"/>
            </a:endParaRPr>
          </a:p>
          <a:p>
            <a:pPr>
              <a:defRPr/>
            </a:pPr>
            <a:r>
              <a:rPr lang="en-US" altLang="zh-CN" sz="2400" noProof="1" smtClean="0">
                <a:sym typeface="+mn-ea"/>
              </a:rPr>
              <a:t>n-1</a:t>
            </a:r>
            <a:r>
              <a:rPr lang="zh-CN" altLang="en-US" sz="2400" noProof="1" smtClean="0">
                <a:sym typeface="+mn-ea"/>
              </a:rPr>
              <a:t>模式只有一路，其格式取决于减去的那路音频格式</a:t>
            </a:r>
            <a:endParaRPr lang="en-US" altLang="zh-CN" sz="2400" noProof="1" smtClean="0">
              <a:sym typeface="+mn-ea"/>
            </a:endParaRPr>
          </a:p>
          <a:p>
            <a:pPr>
              <a:defRPr/>
            </a:pPr>
            <a:endParaRPr lang="en-US" altLang="zh-CN" noProof="1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788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外设</a:t>
            </a:r>
            <a:r>
              <a:rPr lang="en-US" altLang="zh-CN" sz="2800" dirty="0" smtClean="0">
                <a:solidFill>
                  <a:schemeClr val="bg1"/>
                </a:solidFill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</a:rPr>
              <a:t>电视墙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784975" cy="4824536"/>
          </a:xfrm>
        </p:spPr>
        <p:txBody>
          <a:bodyPr/>
          <a:lstStyle/>
          <a:p>
            <a:pPr>
              <a:defRPr/>
            </a:pPr>
            <a:r>
              <a:rPr lang="zh-CN" alt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电视墙外设</a:t>
            </a:r>
            <a:r>
              <a:rPr lang="zh-CN" altLang="en-US" noProof="1" smtClean="0">
                <a:sym typeface="+mn-ea"/>
              </a:rPr>
              <a:t>，运行在</a:t>
            </a:r>
            <a:r>
              <a:rPr lang="en-US" altLang="zh-CN" noProof="1" smtClean="0">
                <a:sym typeface="+mn-ea"/>
              </a:rPr>
              <a:t>hdu2</a:t>
            </a:r>
            <a:r>
              <a:rPr lang="zh-CN" altLang="en-US" noProof="1" smtClean="0">
                <a:sym typeface="+mn-ea"/>
              </a:rPr>
              <a:t>板</a:t>
            </a:r>
            <a:r>
              <a:rPr lang="zh-CN" altLang="en-US" noProof="1">
                <a:sym typeface="+mn-ea"/>
              </a:rPr>
              <a:t>卡上</a:t>
            </a:r>
            <a:r>
              <a:rPr lang="zh-CN" altLang="en-US" noProof="1" smtClean="0">
                <a:sym typeface="+mn-ea"/>
              </a:rPr>
              <a:t>，启动</a:t>
            </a:r>
            <a:r>
              <a:rPr lang="zh-CN" altLang="en-US" noProof="1">
                <a:sym typeface="+mn-ea"/>
              </a:rPr>
              <a:t>后，首先会读取板卡的层槽信息向</a:t>
            </a:r>
            <a:r>
              <a:rPr lang="en-US" altLang="zh-CN" noProof="1">
                <a:sym typeface="+mn-ea"/>
              </a:rPr>
              <a:t>ums</a:t>
            </a:r>
            <a:r>
              <a:rPr lang="zh-CN" altLang="en-US" noProof="1">
                <a:sym typeface="+mn-ea"/>
              </a:rPr>
              <a:t>注册，板卡注册成功后，再是外设向</a:t>
            </a:r>
            <a:r>
              <a:rPr lang="en-US" altLang="zh-CN" noProof="1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注册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r>
              <a:rPr lang="en-US" altLang="zh-CN" noProof="1" smtClean="0">
                <a:sym typeface="+mn-ea"/>
              </a:rPr>
              <a:t>hdu2</a:t>
            </a:r>
            <a:r>
              <a:rPr lang="zh-CN" altLang="en-US" noProof="1" smtClean="0">
                <a:sym typeface="+mn-ea"/>
              </a:rPr>
              <a:t>板卡，跟之前所有板卡不同，它不是插在</a:t>
            </a:r>
            <a:r>
              <a:rPr lang="en-US" altLang="zh-CN" noProof="1" smtClean="0">
                <a:sym typeface="+mn-ea"/>
              </a:rPr>
              <a:t>kdv8000a</a:t>
            </a:r>
            <a:r>
              <a:rPr lang="zh-CN" altLang="en-US" noProof="1" smtClean="0">
                <a:sym typeface="+mn-ea"/>
              </a:rPr>
              <a:t>机框上的板卡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r>
              <a:rPr lang="en-US" altLang="zh-CN" noProof="1" smtClean="0">
                <a:sym typeface="+mn-ea"/>
              </a:rPr>
              <a:t>1</a:t>
            </a:r>
            <a:r>
              <a:rPr lang="zh-CN" altLang="en-US" noProof="1" smtClean="0">
                <a:sym typeface="+mn-ea"/>
              </a:rPr>
              <a:t>块</a:t>
            </a:r>
            <a:r>
              <a:rPr lang="en-US" altLang="zh-CN" noProof="1" smtClean="0">
                <a:sym typeface="+mn-ea"/>
              </a:rPr>
              <a:t>hdu2</a:t>
            </a:r>
            <a:r>
              <a:rPr lang="zh-CN" altLang="en-US" noProof="1" smtClean="0">
                <a:sym typeface="+mn-ea"/>
              </a:rPr>
              <a:t>板卡，可提供</a:t>
            </a:r>
            <a:r>
              <a:rPr lang="en-US" altLang="zh-CN" noProof="1" smtClean="0">
                <a:sym typeface="+mn-ea"/>
              </a:rPr>
              <a:t>2</a:t>
            </a:r>
            <a:r>
              <a:rPr lang="zh-CN" altLang="en-US" noProof="1" smtClean="0">
                <a:sym typeface="+mn-ea"/>
              </a:rPr>
              <a:t>个电视墙解码通道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r>
              <a:rPr lang="en-US" altLang="zh-CN" noProof="1" smtClean="0">
                <a:sym typeface="+mn-ea"/>
              </a:rPr>
              <a:t>1</a:t>
            </a:r>
            <a:r>
              <a:rPr lang="zh-CN" altLang="en-US" noProof="1" smtClean="0">
                <a:sym typeface="+mn-ea"/>
              </a:rPr>
              <a:t>块</a:t>
            </a:r>
            <a:r>
              <a:rPr lang="en-US" altLang="zh-CN" noProof="1" smtClean="0">
                <a:sym typeface="+mn-ea"/>
              </a:rPr>
              <a:t>hdu2</a:t>
            </a:r>
            <a:r>
              <a:rPr lang="zh-CN" altLang="en-US" noProof="1" smtClean="0">
                <a:sym typeface="+mn-ea"/>
              </a:rPr>
              <a:t>板卡上，可任选</a:t>
            </a:r>
            <a:r>
              <a:rPr lang="en-US" altLang="zh-CN" noProof="1" smtClean="0">
                <a:sym typeface="+mn-ea"/>
              </a:rPr>
              <a:t>1</a:t>
            </a:r>
            <a:r>
              <a:rPr lang="zh-CN" altLang="en-US" noProof="1" smtClean="0">
                <a:sym typeface="+mn-ea"/>
              </a:rPr>
              <a:t>个通道开启</a:t>
            </a:r>
            <a:r>
              <a:rPr lang="en-US" altLang="zh-CN" noProof="1" smtClean="0">
                <a:sym typeface="+mn-ea"/>
              </a:rPr>
              <a:t>4</a:t>
            </a:r>
            <a:r>
              <a:rPr lang="zh-CN" altLang="en-US" noProof="1" smtClean="0">
                <a:sym typeface="+mn-ea"/>
              </a:rPr>
              <a:t>画面的合成模式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r>
              <a:rPr lang="zh-CN" alt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电视墙外设</a:t>
            </a:r>
            <a:r>
              <a:rPr lang="zh-CN" altLang="en-US" noProof="1" smtClean="0">
                <a:sym typeface="+mn-ea"/>
              </a:rPr>
              <a:t>用于实现</a:t>
            </a: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会议中的电视墙功能</a:t>
            </a:r>
            <a:endParaRPr lang="en-US" altLang="zh-CN" noProof="1">
              <a:sym typeface="+mn-ea"/>
            </a:endParaRPr>
          </a:p>
          <a:p>
            <a:pPr>
              <a:defRPr/>
            </a:pPr>
            <a:endParaRPr lang="en-US" altLang="zh-CN" noProof="1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07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外设</a:t>
            </a:r>
            <a:r>
              <a:rPr lang="en-US" altLang="zh-CN" sz="2800" dirty="0" smtClean="0">
                <a:solidFill>
                  <a:schemeClr val="bg1"/>
                </a:solidFill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</a:rPr>
              <a:t>电视墙</a:t>
            </a:r>
          </a:p>
        </p:txBody>
      </p:sp>
      <p:pic>
        <p:nvPicPr>
          <p:cNvPr id="1026" name="Picture 2" descr="E:\20150316_TPS_UMS\Professional_VOB\t1-uranus\doc\ums相关设计文档\电视墙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3528392" cy="418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724129" y="1711499"/>
            <a:ext cx="2592287" cy="4176464"/>
          </a:xfrm>
        </p:spPr>
        <p:txBody>
          <a:bodyPr/>
          <a:lstStyle/>
          <a:p>
            <a:pPr>
              <a:defRPr/>
            </a:pPr>
            <a:r>
              <a:rPr lang="en-US" altLang="zh-CN" sz="2400" noProof="1">
                <a:sym typeface="+mn-ea"/>
              </a:rPr>
              <a:t>h</a:t>
            </a:r>
            <a:r>
              <a:rPr lang="en-US" altLang="zh-CN" sz="2400" noProof="1" smtClean="0">
                <a:sym typeface="+mn-ea"/>
              </a:rPr>
              <a:t>du2</a:t>
            </a:r>
            <a:r>
              <a:rPr lang="zh-CN" altLang="en-US" sz="2400" noProof="1" smtClean="0">
                <a:sym typeface="+mn-ea"/>
              </a:rPr>
              <a:t>通道，在不开启合成模式的情形下，最大支持</a:t>
            </a:r>
            <a:r>
              <a:rPr lang="en-US" altLang="zh-CN" sz="2400" noProof="1" smtClean="0">
                <a:sym typeface="+mn-ea"/>
              </a:rPr>
              <a:t>1080p</a:t>
            </a:r>
            <a:r>
              <a:rPr lang="zh-CN" altLang="en-US" sz="2400" noProof="1" smtClean="0">
                <a:sym typeface="+mn-ea"/>
              </a:rPr>
              <a:t>的解码</a:t>
            </a:r>
            <a:endParaRPr lang="en-US" altLang="zh-CN" sz="2400" noProof="1" smtClean="0">
              <a:sym typeface="+mn-ea"/>
            </a:endParaRPr>
          </a:p>
          <a:p>
            <a:pPr>
              <a:defRPr/>
            </a:pPr>
            <a:r>
              <a:rPr lang="zh-CN" altLang="en-US" sz="2400" noProof="1" smtClean="0">
                <a:sym typeface="+mn-ea"/>
              </a:rPr>
              <a:t>开启合成模式的情形下，最大只支持</a:t>
            </a:r>
            <a:r>
              <a:rPr lang="en-US" altLang="zh-CN" sz="2400" noProof="1" smtClean="0">
                <a:sym typeface="+mn-ea"/>
              </a:rPr>
              <a:t>720p</a:t>
            </a:r>
            <a:r>
              <a:rPr lang="zh-CN" altLang="en-US" sz="2400" noProof="1" smtClean="0">
                <a:sym typeface="+mn-ea"/>
              </a:rPr>
              <a:t>的解码</a:t>
            </a:r>
            <a:endParaRPr lang="en-US" altLang="zh-CN" sz="2400" noProof="1" smtClean="0">
              <a:sym typeface="+mn-ea"/>
            </a:endParaRPr>
          </a:p>
          <a:p>
            <a:pPr>
              <a:defRPr/>
            </a:pPr>
            <a:endParaRPr lang="en-US" altLang="zh-CN" sz="2400" noProof="1" smtClean="0">
              <a:sym typeface="+mn-ea"/>
            </a:endParaRPr>
          </a:p>
          <a:p>
            <a:pPr>
              <a:defRPr/>
            </a:pPr>
            <a:endParaRPr lang="en-US" altLang="zh-CN" noProof="1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259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8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567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u</a:t>
            </a:r>
            <a:r>
              <a:rPr lang="en-US" altLang="zh-CN" sz="2800" dirty="0" smtClean="0">
                <a:solidFill>
                  <a:schemeClr val="bg1"/>
                </a:solidFill>
              </a:rPr>
              <a:t>ms</a:t>
            </a:r>
            <a:r>
              <a:rPr lang="zh-CN" altLang="en-US" sz="2800" dirty="0" smtClean="0">
                <a:solidFill>
                  <a:schemeClr val="bg1"/>
                </a:solidFill>
              </a:rPr>
              <a:t>的所有板卡及业务</a:t>
            </a:r>
            <a:r>
              <a:rPr lang="en-US" altLang="zh-CN" sz="2800" dirty="0" smtClean="0">
                <a:solidFill>
                  <a:schemeClr val="bg1"/>
                </a:solidFill>
              </a:rPr>
              <a:t>-</a:t>
            </a:r>
            <a:r>
              <a:rPr lang="zh-CN" altLang="en-US" sz="2800" dirty="0">
                <a:solidFill>
                  <a:schemeClr val="bg1"/>
                </a:solidFill>
              </a:rPr>
              <a:t>回顾</a:t>
            </a:r>
            <a:endParaRPr lang="zh-CN" altLang="en-US" sz="2800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47607"/>
              </p:ext>
            </p:extLst>
          </p:nvPr>
        </p:nvGraphicFramePr>
        <p:xfrm>
          <a:off x="395536" y="1164586"/>
          <a:ext cx="8424936" cy="5352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68"/>
                <a:gridCol w="4212468"/>
              </a:tblGrid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板卡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运行业务</a:t>
                      </a:r>
                      <a:endParaRPr lang="zh-CN" altLang="en-US" sz="2800" dirty="0"/>
                    </a:p>
                  </a:txBody>
                  <a:tcPr/>
                </a:tc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Mpc2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+mn-ea"/>
                        </a:rPr>
                        <a:t>主控</a:t>
                      </a:r>
                      <a:r>
                        <a:rPr lang="zh-CN" altLang="en-US" sz="2800" noProof="1" smtClean="0">
                          <a:sym typeface="+mn-ea"/>
                        </a:rPr>
                        <a:t>、时间同步</a:t>
                      </a:r>
                      <a:endParaRPr lang="zh-CN" altLang="en-US" sz="2800" dirty="0"/>
                    </a:p>
                  </a:txBody>
                  <a:tcPr/>
                </a:tc>
              </a:tr>
              <a:tr h="517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IS2.2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接入、转发、重传</a:t>
                      </a:r>
                    </a:p>
                  </a:txBody>
                  <a:tcPr/>
                </a:tc>
              </a:tr>
              <a:tr h="565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Cri2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转发或</a:t>
                      </a:r>
                      <a:r>
                        <a:rPr lang="en-US" altLang="zh-CN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sip</a:t>
                      </a:r>
                      <a:r>
                        <a:rPr lang="en-US" altLang="zh-CN" sz="2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CN" sz="2800" b="1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gk</a:t>
                      </a:r>
                      <a:r>
                        <a:rPr lang="en-US" altLang="zh-CN" sz="2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zh-CN" altLang="en-US" sz="2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升级服务器</a:t>
                      </a:r>
                      <a:endParaRPr lang="zh-CN" alt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463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Apu2</a:t>
                      </a:r>
                      <a:r>
                        <a:rPr lang="zh-CN" altLang="en-US" sz="2800" dirty="0" smtClean="0"/>
                        <a:t>（</a:t>
                      </a:r>
                      <a:r>
                        <a:rPr lang="en-US" altLang="zh-CN" sz="2800" dirty="0" smtClean="0"/>
                        <a:t>Apu2-TP</a:t>
                      </a:r>
                      <a:r>
                        <a:rPr lang="zh-CN" altLang="en-US" sz="2800" dirty="0" smtClean="0"/>
                        <a:t>）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混音、音频适配</a:t>
                      </a:r>
                      <a:endParaRPr lang="zh-CN" altLang="en-US" sz="2800" dirty="0"/>
                    </a:p>
                  </a:txBody>
                  <a:tcPr/>
                </a:tc>
              </a:tr>
              <a:tr h="6463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Mpu2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传统合成或视频适配</a:t>
                      </a:r>
                      <a:endParaRPr lang="zh-CN" altLang="en-US" sz="2800" dirty="0"/>
                    </a:p>
                  </a:txBody>
                  <a:tcPr/>
                </a:tc>
              </a:tr>
              <a:tr h="6463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Mpu2_Eard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传统合成或视频适配</a:t>
                      </a:r>
                    </a:p>
                  </a:txBody>
                  <a:tcPr/>
                </a:tc>
              </a:tr>
              <a:tr h="6463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Mpu2_Eard</a:t>
                      </a:r>
                      <a:r>
                        <a:rPr lang="zh-CN" altLang="en-US" sz="2800" dirty="0" smtClean="0"/>
                        <a:t>（</a:t>
                      </a:r>
                      <a:r>
                        <a:rPr lang="en-US" altLang="zh-CN" sz="2800" dirty="0" smtClean="0"/>
                        <a:t>Mpu2-TP</a:t>
                      </a:r>
                      <a:r>
                        <a:rPr lang="zh-CN" altLang="en-US" sz="2800" dirty="0" smtClean="0"/>
                        <a:t>）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多画面合成</a:t>
                      </a:r>
                      <a:endParaRPr lang="zh-CN" altLang="en-US" sz="2800" dirty="0"/>
                    </a:p>
                  </a:txBody>
                  <a:tcPr/>
                </a:tc>
              </a:tr>
              <a:tr h="6463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Hdu2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电视墙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38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什么是外设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784975" cy="4824536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sym typeface="+mn-ea"/>
              </a:rPr>
              <a:t>相对于</a:t>
            </a: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主控业务，所有需要向</a:t>
            </a: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主控注册，并能给</a:t>
            </a: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主控提供相应功能的业务，统称为</a:t>
            </a:r>
            <a:r>
              <a:rPr lang="zh-CN" alt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外设</a:t>
            </a:r>
            <a:endParaRPr lang="en-US" altLang="zh-CN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>
              <a:defRPr/>
            </a:pPr>
            <a:r>
              <a:rPr lang="zh-CN" alt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非媒体资源外设</a:t>
            </a:r>
            <a:r>
              <a:rPr lang="zh-CN" altLang="en-US" noProof="1" smtClean="0">
                <a:sym typeface="+mn-ea"/>
              </a:rPr>
              <a:t>：时间同步</a:t>
            </a:r>
            <a:r>
              <a:rPr lang="zh-CN" altLang="en-US" noProof="1">
                <a:sym typeface="+mn-ea"/>
              </a:rPr>
              <a:t>、 </a:t>
            </a:r>
            <a:r>
              <a:rPr lang="zh-CN" altLang="en-US" noProof="1" smtClean="0">
                <a:sym typeface="+mn-ea"/>
              </a:rPr>
              <a:t>接入、转发</a:t>
            </a:r>
            <a:r>
              <a:rPr lang="zh-CN" altLang="en-US" noProof="1">
                <a:sym typeface="+mn-ea"/>
              </a:rPr>
              <a:t>、</a:t>
            </a:r>
            <a:r>
              <a:rPr lang="zh-CN" altLang="en-US" noProof="1" smtClean="0">
                <a:sym typeface="+mn-ea"/>
              </a:rPr>
              <a:t>重传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r>
              <a:rPr lang="zh-CN" alt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媒体资源外设</a:t>
            </a:r>
            <a:r>
              <a:rPr lang="zh-CN" altLang="en-US" noProof="1" smtClean="0">
                <a:sym typeface="+mn-ea"/>
              </a:rPr>
              <a:t>：传统合成、多画面合成、混音、音视频适配、电视墙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r>
              <a:rPr lang="zh-CN" altLang="en-US" noProof="1" smtClean="0">
                <a:sym typeface="+mn-ea"/>
              </a:rPr>
              <a:t>狭义的</a:t>
            </a: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，单指的是主控业务，广义的</a:t>
            </a: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是包含主控及所有外设业务的集合</a:t>
            </a:r>
            <a:endParaRPr lang="en-US" altLang="zh-CN" noProof="1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48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u</a:t>
            </a:r>
            <a:r>
              <a:rPr lang="en-US" altLang="zh-CN" sz="2800" dirty="0" smtClean="0">
                <a:solidFill>
                  <a:schemeClr val="bg1"/>
                </a:solidFill>
              </a:rPr>
              <a:t>ms</a:t>
            </a:r>
            <a:r>
              <a:rPr lang="zh-CN" altLang="en-US" sz="2800" dirty="0" smtClean="0">
                <a:solidFill>
                  <a:schemeClr val="bg1"/>
                </a:solidFill>
              </a:rPr>
              <a:t>的外设管理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8312" y="1341438"/>
            <a:ext cx="8424167" cy="4525962"/>
          </a:xfrm>
        </p:spPr>
        <p:txBody>
          <a:bodyPr/>
          <a:lstStyle/>
          <a:p>
            <a:pPr>
              <a:defRPr/>
            </a:pPr>
            <a:r>
              <a:rPr lang="en-US" altLang="zh-CN" noProof="1"/>
              <a:t>ums</a:t>
            </a:r>
            <a:r>
              <a:rPr lang="zh-CN" altLang="en-US" noProof="1" smtClean="0"/>
              <a:t>的外设管理模块（</a:t>
            </a:r>
            <a:r>
              <a:rPr lang="en-US" altLang="zh-CN" noProof="1" smtClean="0"/>
              <a:t>umseqp</a:t>
            </a:r>
            <a:r>
              <a:rPr lang="zh-CN" altLang="en-US" noProof="1" smtClean="0"/>
              <a:t>）</a:t>
            </a:r>
            <a:endParaRPr lang="en-US" altLang="zh-CN" noProof="1"/>
          </a:p>
          <a:p>
            <a:pPr>
              <a:defRPr/>
            </a:pPr>
            <a:r>
              <a:rPr lang="en-US" altLang="zh-CN" sz="2400" noProof="1">
                <a:sym typeface="+mn-ea"/>
              </a:rPr>
              <a:t>m</a:t>
            </a:r>
            <a:r>
              <a:rPr lang="en-US" altLang="zh-CN" sz="2400" noProof="1" smtClean="0">
                <a:sym typeface="+mn-ea"/>
              </a:rPr>
              <a:t>pc2</a:t>
            </a:r>
            <a:r>
              <a:rPr lang="zh-CN" altLang="en-US" sz="2400" noProof="1" smtClean="0">
                <a:sym typeface="+mn-ea"/>
              </a:rPr>
              <a:t>作为主控板卡，运行主控、时间同步业务；</a:t>
            </a:r>
            <a:endParaRPr lang="en-US" altLang="zh-CN" sz="2400" noProof="1" smtClean="0">
              <a:sym typeface="+mn-ea"/>
            </a:endParaRPr>
          </a:p>
          <a:p>
            <a:pPr>
              <a:defRPr/>
            </a:pPr>
            <a:r>
              <a:rPr lang="zh-CN" altLang="en-US" sz="2400" noProof="1" smtClean="0">
                <a:sym typeface="+mn-ea"/>
              </a:rPr>
              <a:t>其余板卡都作为</a:t>
            </a:r>
            <a:r>
              <a:rPr lang="en-US" altLang="zh-CN" sz="2400" noProof="1">
                <a:sym typeface="+mn-ea"/>
              </a:rPr>
              <a:t>m</a:t>
            </a:r>
            <a:r>
              <a:rPr lang="en-US" altLang="zh-CN" sz="2400" noProof="1" smtClean="0">
                <a:sym typeface="+mn-ea"/>
              </a:rPr>
              <a:t>pc2</a:t>
            </a:r>
            <a:r>
              <a:rPr lang="zh-CN" altLang="en-US" sz="2400" noProof="1" smtClean="0">
                <a:sym typeface="+mn-ea"/>
              </a:rPr>
              <a:t>的</a:t>
            </a:r>
            <a:r>
              <a:rPr lang="zh-CN" altLang="en-US" sz="2400" noProof="1">
                <a:sym typeface="+mn-ea"/>
              </a:rPr>
              <a:t>外设</a:t>
            </a:r>
            <a:r>
              <a:rPr lang="zh-CN" altLang="en-US" sz="2400" noProof="1" smtClean="0">
                <a:sym typeface="+mn-ea"/>
              </a:rPr>
              <a:t>板卡，其注册流程如下所示：</a:t>
            </a:r>
            <a:endParaRPr lang="en-US" altLang="zh-CN" sz="2400" noProof="1" smtClean="0">
              <a:sym typeface="+mn-ea"/>
            </a:endParaRPr>
          </a:p>
        </p:txBody>
      </p:sp>
      <p:pic>
        <p:nvPicPr>
          <p:cNvPr id="6" name="Picture 2" descr="E:\20150316_TPS_UMS\Professional_VOB\t1-uranus\doc\ums板卡注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04" y="2874430"/>
            <a:ext cx="5364616" cy="348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2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外设</a:t>
            </a:r>
            <a:r>
              <a:rPr lang="en-US" altLang="zh-CN" sz="2800" dirty="0" smtClean="0">
                <a:solidFill>
                  <a:schemeClr val="bg1"/>
                </a:solidFill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</a:rPr>
              <a:t>时间同步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784975" cy="4103786"/>
          </a:xfrm>
        </p:spPr>
        <p:txBody>
          <a:bodyPr/>
          <a:lstStyle/>
          <a:p>
            <a:pPr>
              <a:defRPr/>
            </a:pPr>
            <a:r>
              <a:rPr lang="zh-CN" alt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时间同步外设</a:t>
            </a:r>
            <a:r>
              <a:rPr lang="zh-CN" altLang="en-US" noProof="1" smtClean="0">
                <a:sym typeface="+mn-ea"/>
              </a:rPr>
              <a:t>跟</a:t>
            </a: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主控业务一样，都运行在</a:t>
            </a:r>
            <a:r>
              <a:rPr lang="en-US" altLang="zh-CN" noProof="1" smtClean="0">
                <a:sym typeface="+mn-ea"/>
              </a:rPr>
              <a:t>mpc2</a:t>
            </a:r>
            <a:r>
              <a:rPr lang="zh-CN" altLang="en-US" noProof="1" smtClean="0">
                <a:sym typeface="+mn-ea"/>
              </a:rPr>
              <a:t>板卡上，启动后，直接向</a:t>
            </a: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注册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r>
              <a:rPr lang="zh-CN" alt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时间同步</a:t>
            </a:r>
            <a:r>
              <a:rPr lang="zh-CN" alt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外设</a:t>
            </a:r>
            <a:r>
              <a:rPr lang="zh-CN" altLang="en-US" noProof="1" smtClean="0">
                <a:sym typeface="+mn-ea"/>
              </a:rPr>
              <a:t>目前用于向</a:t>
            </a: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上报时间，并将</a:t>
            </a: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设置的时间写到</a:t>
            </a:r>
            <a:r>
              <a:rPr lang="zh-CN" altLang="en-US" noProof="1">
                <a:sym typeface="+mn-ea"/>
              </a:rPr>
              <a:t>配置</a:t>
            </a:r>
            <a:r>
              <a:rPr lang="zh-CN" altLang="en-US" noProof="1" smtClean="0">
                <a:sym typeface="+mn-ea"/>
              </a:rPr>
              <a:t>文件中，以便</a:t>
            </a: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将时间同步到其余外设板卡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r>
              <a:rPr lang="en-US" altLang="zh-CN" noProof="1" smtClean="0">
                <a:sym typeface="+mn-ea"/>
              </a:rPr>
              <a:t>B6</a:t>
            </a:r>
            <a:r>
              <a:rPr lang="zh-CN" altLang="en-US" noProof="1" smtClean="0">
                <a:sym typeface="+mn-ea"/>
              </a:rPr>
              <a:t>版本</a:t>
            </a: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，各板卡间时间同步功能将由</a:t>
            </a:r>
            <a:r>
              <a:rPr lang="en-US" altLang="zh-CN" noProof="1" smtClean="0">
                <a:sym typeface="+mn-ea"/>
              </a:rPr>
              <a:t>ntp</a:t>
            </a:r>
            <a:r>
              <a:rPr lang="zh-CN" altLang="en-US" noProof="1" smtClean="0">
                <a:sym typeface="+mn-ea"/>
              </a:rPr>
              <a:t>实现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endParaRPr lang="en-US" altLang="zh-CN" noProof="1" smtClean="0">
              <a:sym typeface="+mn-ea"/>
            </a:endParaRPr>
          </a:p>
          <a:p>
            <a:pPr>
              <a:defRPr/>
            </a:pPr>
            <a:endParaRPr lang="en-US" altLang="zh-CN" noProof="1" smtClean="0">
              <a:sym typeface="+mn-ea"/>
            </a:endParaRPr>
          </a:p>
          <a:p>
            <a:pPr>
              <a:defRPr/>
            </a:pPr>
            <a:endParaRPr lang="en-US" altLang="zh-CN" noProof="1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外设</a:t>
            </a:r>
            <a:r>
              <a:rPr lang="en-US" altLang="zh-CN" sz="2800" dirty="0" smtClean="0">
                <a:solidFill>
                  <a:schemeClr val="bg1"/>
                </a:solidFill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</a:rPr>
              <a:t>接入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784975" cy="4680520"/>
          </a:xfrm>
        </p:spPr>
        <p:txBody>
          <a:bodyPr/>
          <a:lstStyle/>
          <a:p>
            <a:pPr>
              <a:defRPr/>
            </a:pPr>
            <a:r>
              <a:rPr lang="zh-CN" alt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接入外设</a:t>
            </a:r>
            <a:r>
              <a:rPr lang="zh-CN" altLang="en-US" noProof="1" smtClean="0">
                <a:sym typeface="+mn-ea"/>
              </a:rPr>
              <a:t>，</a:t>
            </a:r>
            <a:r>
              <a:rPr lang="zh-CN" altLang="en-US" noProof="1">
                <a:sym typeface="+mn-ea"/>
              </a:rPr>
              <a:t>运行在</a:t>
            </a:r>
            <a:r>
              <a:rPr lang="en-US" altLang="zh-CN" noProof="1">
                <a:sym typeface="+mn-ea"/>
              </a:rPr>
              <a:t>is2.2</a:t>
            </a:r>
            <a:r>
              <a:rPr lang="zh-CN" altLang="en-US" noProof="1">
                <a:sym typeface="+mn-ea"/>
              </a:rPr>
              <a:t>板卡上，启动后，直接向</a:t>
            </a:r>
            <a:r>
              <a:rPr lang="en-US" altLang="zh-CN" noProof="1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注册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r>
              <a:rPr lang="zh-CN" alt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接入外设</a:t>
            </a:r>
            <a:r>
              <a:rPr lang="zh-CN" altLang="en-US" noProof="1" smtClean="0">
                <a:sym typeface="+mn-ea"/>
              </a:rPr>
              <a:t>主要用于</a:t>
            </a: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会议中呼叫会场入会，同时为</a:t>
            </a: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提供被呼的功能，以及为</a:t>
            </a: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会议模板的提供注册及在线地址簿查询功能</a:t>
            </a:r>
            <a:endParaRPr lang="en-US" altLang="zh-CN" noProof="1">
              <a:sym typeface="+mn-ea"/>
            </a:endParaRPr>
          </a:p>
          <a:p>
            <a:pPr>
              <a:defRPr/>
            </a:pPr>
            <a:r>
              <a:rPr lang="zh-CN" altLang="en-US" noProof="1" smtClean="0">
                <a:sym typeface="+mn-ea"/>
              </a:rPr>
              <a:t>支持双协议，</a:t>
            </a:r>
            <a:r>
              <a:rPr lang="en-US" altLang="zh-CN" noProof="1" smtClean="0">
                <a:sym typeface="+mn-ea"/>
              </a:rPr>
              <a:t>sip</a:t>
            </a:r>
            <a:r>
              <a:rPr lang="zh-CN" altLang="en-US" noProof="1" smtClean="0">
                <a:sym typeface="+mn-ea"/>
              </a:rPr>
              <a:t>和</a:t>
            </a:r>
            <a:r>
              <a:rPr lang="en-US" altLang="zh-CN" noProof="1" smtClean="0">
                <a:sym typeface="+mn-ea"/>
              </a:rPr>
              <a:t>h323</a:t>
            </a:r>
          </a:p>
          <a:p>
            <a:pPr>
              <a:defRPr/>
            </a:pPr>
            <a:endParaRPr lang="en-US" altLang="zh-CN" noProof="1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40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外设</a:t>
            </a:r>
            <a:r>
              <a:rPr lang="en-US" altLang="zh-CN" sz="2800" dirty="0" smtClean="0">
                <a:solidFill>
                  <a:schemeClr val="bg1"/>
                </a:solidFill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</a:rPr>
              <a:t>转发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784975" cy="4680520"/>
          </a:xfrm>
        </p:spPr>
        <p:txBody>
          <a:bodyPr/>
          <a:lstStyle/>
          <a:p>
            <a:pPr>
              <a:defRPr/>
            </a:pPr>
            <a:r>
              <a:rPr lang="zh-CN" alt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转发外设</a:t>
            </a:r>
            <a:r>
              <a:rPr lang="zh-CN" altLang="en-US" noProof="1" smtClean="0">
                <a:sym typeface="+mn-ea"/>
              </a:rPr>
              <a:t>，可以运行在</a:t>
            </a:r>
            <a:r>
              <a:rPr lang="en-US" altLang="zh-CN" noProof="1" smtClean="0">
                <a:sym typeface="+mn-ea"/>
              </a:rPr>
              <a:t>is2.2</a:t>
            </a:r>
            <a:r>
              <a:rPr lang="zh-CN" altLang="en-US" noProof="1" smtClean="0">
                <a:sym typeface="+mn-ea"/>
              </a:rPr>
              <a:t>或者</a:t>
            </a:r>
            <a:r>
              <a:rPr lang="en-US" altLang="zh-CN" noProof="1" smtClean="0">
                <a:sym typeface="+mn-ea"/>
              </a:rPr>
              <a:t>cri2</a:t>
            </a:r>
            <a:r>
              <a:rPr lang="zh-CN" altLang="en-US" noProof="1" smtClean="0">
                <a:sym typeface="+mn-ea"/>
              </a:rPr>
              <a:t>板卡上，启动后，首先会读取板卡的层槽信息向</a:t>
            </a: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注册，板卡注册成功后，再是转发向</a:t>
            </a: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注册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r>
              <a:rPr lang="zh-CN" alt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转发外设</a:t>
            </a:r>
            <a:r>
              <a:rPr lang="zh-CN" altLang="en-US" noProof="1" smtClean="0">
                <a:sym typeface="+mn-ea"/>
              </a:rPr>
              <a:t>主要用于</a:t>
            </a: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会议中会场及媒体资源外设的</a:t>
            </a:r>
            <a:r>
              <a:rPr lang="zh-CN" altLang="en-US" noProof="1">
                <a:sym typeface="+mn-ea"/>
              </a:rPr>
              <a:t>音视频</a:t>
            </a:r>
            <a:r>
              <a:rPr lang="zh-CN" altLang="en-US" noProof="1" smtClean="0">
                <a:sym typeface="+mn-ea"/>
              </a:rPr>
              <a:t>码流的转发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r>
              <a:rPr lang="en-US" altLang="zh-CN" noProof="1">
                <a:sym typeface="+mn-ea"/>
              </a:rPr>
              <a:t>u</a:t>
            </a:r>
            <a:r>
              <a:rPr lang="en-US" altLang="zh-CN" noProof="1" smtClean="0">
                <a:sym typeface="+mn-ea"/>
              </a:rPr>
              <a:t>ms</a:t>
            </a:r>
            <a:r>
              <a:rPr lang="zh-CN" altLang="en-US" noProof="1" smtClean="0">
                <a:sym typeface="+mn-ea"/>
              </a:rPr>
              <a:t>支持多个转发外设同时接入，</a:t>
            </a: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的每个会议最多能同时使用</a:t>
            </a:r>
            <a:r>
              <a:rPr lang="en-US" altLang="zh-CN" noProof="1" smtClean="0">
                <a:sym typeface="+mn-ea"/>
              </a:rPr>
              <a:t>3</a:t>
            </a:r>
            <a:r>
              <a:rPr lang="zh-CN" altLang="en-US" noProof="1" smtClean="0">
                <a:sym typeface="+mn-ea"/>
              </a:rPr>
              <a:t>个转发外设，并实现负载均衡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endParaRPr lang="en-US" altLang="zh-CN" noProof="1" smtClean="0">
              <a:sym typeface="+mn-ea"/>
            </a:endParaRPr>
          </a:p>
          <a:p>
            <a:pPr>
              <a:defRPr/>
            </a:pPr>
            <a:endParaRPr lang="en-US" altLang="zh-CN" noProof="1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77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外设</a:t>
            </a:r>
            <a:r>
              <a:rPr lang="en-US" altLang="zh-CN" sz="2800" dirty="0" smtClean="0">
                <a:solidFill>
                  <a:schemeClr val="bg1"/>
                </a:solidFill>
              </a:rPr>
              <a:t>-</a:t>
            </a:r>
            <a:r>
              <a:rPr lang="zh-CN" altLang="en-US" sz="2800" dirty="0">
                <a:solidFill>
                  <a:schemeClr val="bg1"/>
                </a:solidFill>
              </a:rPr>
              <a:t>重传</a:t>
            </a:r>
            <a:endParaRPr lang="zh-CN" altLang="en-US" sz="2800" dirty="0" smtClean="0">
              <a:solidFill>
                <a:schemeClr val="bg1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784975" cy="4680520"/>
          </a:xfrm>
        </p:spPr>
        <p:txBody>
          <a:bodyPr/>
          <a:lstStyle/>
          <a:p>
            <a:pPr>
              <a:defRPr/>
            </a:pPr>
            <a:r>
              <a:rPr lang="zh-CN" alt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重传</a:t>
            </a:r>
            <a:r>
              <a:rPr lang="zh-CN" alt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外设</a:t>
            </a:r>
            <a:r>
              <a:rPr lang="zh-CN" altLang="en-US" noProof="1" smtClean="0">
                <a:sym typeface="+mn-ea"/>
              </a:rPr>
              <a:t>，运行在</a:t>
            </a:r>
            <a:r>
              <a:rPr lang="en-US" altLang="zh-CN" noProof="1" smtClean="0">
                <a:sym typeface="+mn-ea"/>
              </a:rPr>
              <a:t>is2.2</a:t>
            </a:r>
            <a:r>
              <a:rPr lang="zh-CN" altLang="en-US" noProof="1" smtClean="0">
                <a:sym typeface="+mn-ea"/>
              </a:rPr>
              <a:t>板卡上，</a:t>
            </a:r>
            <a:r>
              <a:rPr lang="zh-CN" altLang="en-US" noProof="1">
                <a:sym typeface="+mn-ea"/>
              </a:rPr>
              <a:t>启动后，直接向</a:t>
            </a:r>
            <a:r>
              <a:rPr lang="en-US" altLang="zh-CN" noProof="1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注册</a:t>
            </a:r>
            <a:endParaRPr lang="en-US" altLang="zh-CN" noProof="1">
              <a:sym typeface="+mn-ea"/>
            </a:endParaRPr>
          </a:p>
          <a:p>
            <a:pPr>
              <a:defRPr/>
            </a:pPr>
            <a:r>
              <a:rPr lang="zh-CN" alt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重传</a:t>
            </a:r>
            <a:r>
              <a:rPr lang="zh-CN" alt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外设</a:t>
            </a:r>
            <a:r>
              <a:rPr lang="zh-CN" altLang="en-US" noProof="1" smtClean="0">
                <a:sym typeface="+mn-ea"/>
              </a:rPr>
              <a:t>主要用于</a:t>
            </a:r>
            <a:r>
              <a:rPr lang="en-US" altLang="zh-CN" noProof="1" smtClean="0">
                <a:sym typeface="+mn-ea"/>
              </a:rPr>
              <a:t>ums</a:t>
            </a:r>
            <a:r>
              <a:rPr lang="zh-CN" altLang="en-US" noProof="1" smtClean="0">
                <a:sym typeface="+mn-ea"/>
              </a:rPr>
              <a:t>会议中广播码流的缓存，处理广播码流接收方的丢包重传，及向广播码流发送方的请求重传</a:t>
            </a:r>
            <a:endParaRPr lang="en-US" altLang="zh-CN" noProof="1" smtClean="0">
              <a:sym typeface="+mn-ea"/>
            </a:endParaRPr>
          </a:p>
          <a:p>
            <a:pPr>
              <a:defRPr/>
            </a:pPr>
            <a:endParaRPr lang="en-US" altLang="zh-CN" noProof="1" smtClean="0">
              <a:sym typeface="+mn-ea"/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365398" y="4566692"/>
            <a:ext cx="78581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400" dirty="0"/>
              <a:t>发言人</a:t>
            </a:r>
          </a:p>
        </p:txBody>
      </p:sp>
      <p:cxnSp>
        <p:nvCxnSpPr>
          <p:cNvPr id="6" name="直接箭头连接符 4"/>
          <p:cNvCxnSpPr>
            <a:cxnSpLocks noChangeShapeType="1"/>
            <a:stCxn id="5" idx="3"/>
          </p:cNvCxnSpPr>
          <p:nvPr/>
        </p:nvCxnSpPr>
        <p:spPr bwMode="auto">
          <a:xfrm>
            <a:off x="2151211" y="4711154"/>
            <a:ext cx="1008062" cy="9525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3232298" y="4577804"/>
            <a:ext cx="11239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400" dirty="0"/>
              <a:t>虚拟发言人</a:t>
            </a:r>
          </a:p>
        </p:txBody>
      </p:sp>
      <p:sp>
        <p:nvSpPr>
          <p:cNvPr id="8" name="文本框 6"/>
          <p:cNvSpPr txBox="1">
            <a:spLocks noChangeArrowheads="1"/>
          </p:cNvSpPr>
          <p:nvPr/>
        </p:nvSpPr>
        <p:spPr bwMode="auto">
          <a:xfrm>
            <a:off x="6470798" y="4072979"/>
            <a:ext cx="11255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400"/>
              <a:t>会场</a:t>
            </a:r>
            <a:r>
              <a:rPr lang="en-US" altLang="zh-CN" sz="1400"/>
              <a:t>1</a:t>
            </a:r>
          </a:p>
        </p:txBody>
      </p:sp>
      <p:sp>
        <p:nvSpPr>
          <p:cNvPr id="9" name="文本框 7"/>
          <p:cNvSpPr txBox="1">
            <a:spLocks noChangeArrowheads="1"/>
          </p:cNvSpPr>
          <p:nvPr/>
        </p:nvSpPr>
        <p:spPr bwMode="auto">
          <a:xfrm>
            <a:off x="6470798" y="4649242"/>
            <a:ext cx="11255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400"/>
              <a:t>会场</a:t>
            </a:r>
            <a:r>
              <a:rPr lang="en-US" altLang="zh-CN" sz="1400"/>
              <a:t>2</a:t>
            </a:r>
          </a:p>
        </p:txBody>
      </p:sp>
      <p:sp>
        <p:nvSpPr>
          <p:cNvPr id="10" name="文本框 8"/>
          <p:cNvSpPr txBox="1">
            <a:spLocks noChangeArrowheads="1"/>
          </p:cNvSpPr>
          <p:nvPr/>
        </p:nvSpPr>
        <p:spPr bwMode="auto">
          <a:xfrm>
            <a:off x="6470798" y="5225504"/>
            <a:ext cx="11255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400"/>
              <a:t>会场</a:t>
            </a:r>
            <a:r>
              <a:rPr lang="en-US" altLang="zh-CN" sz="1400"/>
              <a:t>3</a:t>
            </a:r>
          </a:p>
        </p:txBody>
      </p:sp>
      <p:sp>
        <p:nvSpPr>
          <p:cNvPr id="11" name="文本框 9"/>
          <p:cNvSpPr txBox="1">
            <a:spLocks noChangeArrowheads="1"/>
          </p:cNvSpPr>
          <p:nvPr/>
        </p:nvSpPr>
        <p:spPr bwMode="auto">
          <a:xfrm>
            <a:off x="6470798" y="5873204"/>
            <a:ext cx="11255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400"/>
              <a:t>会场</a:t>
            </a:r>
            <a:r>
              <a:rPr lang="en-US" altLang="zh-CN" sz="1400"/>
              <a:t>4</a:t>
            </a:r>
          </a:p>
        </p:txBody>
      </p:sp>
      <p:cxnSp>
        <p:nvCxnSpPr>
          <p:cNvPr id="12" name="直接箭头连接符 10"/>
          <p:cNvCxnSpPr>
            <a:cxnSpLocks noChangeShapeType="1"/>
            <a:endCxn id="8" idx="1"/>
          </p:cNvCxnSpPr>
          <p:nvPr/>
        </p:nvCxnSpPr>
        <p:spPr bwMode="auto">
          <a:xfrm flipV="1">
            <a:off x="4311798" y="4219029"/>
            <a:ext cx="2159000" cy="50165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箭头连接符 11"/>
          <p:cNvCxnSpPr>
            <a:cxnSpLocks noChangeShapeType="1"/>
            <a:stCxn id="7" idx="3"/>
            <a:endCxn id="9" idx="1"/>
          </p:cNvCxnSpPr>
          <p:nvPr/>
        </p:nvCxnSpPr>
        <p:spPr bwMode="auto">
          <a:xfrm>
            <a:off x="4356248" y="4722267"/>
            <a:ext cx="2114550" cy="73025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箭头连接符 12"/>
          <p:cNvCxnSpPr>
            <a:cxnSpLocks noChangeShapeType="1"/>
            <a:stCxn id="7" idx="3"/>
            <a:endCxn id="10" idx="1"/>
          </p:cNvCxnSpPr>
          <p:nvPr/>
        </p:nvCxnSpPr>
        <p:spPr bwMode="auto">
          <a:xfrm>
            <a:off x="4356248" y="4722267"/>
            <a:ext cx="2114550" cy="649287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箭头连接符 13"/>
          <p:cNvCxnSpPr>
            <a:cxnSpLocks noChangeShapeType="1"/>
            <a:stCxn id="7" idx="3"/>
          </p:cNvCxnSpPr>
          <p:nvPr/>
        </p:nvCxnSpPr>
        <p:spPr bwMode="auto">
          <a:xfrm>
            <a:off x="4356248" y="4722267"/>
            <a:ext cx="2143125" cy="1223962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箭头连接符 4"/>
          <p:cNvCxnSpPr>
            <a:cxnSpLocks noChangeShapeType="1"/>
            <a:stCxn id="7" idx="2"/>
            <a:endCxn id="18" idx="0"/>
          </p:cNvCxnSpPr>
          <p:nvPr/>
        </p:nvCxnSpPr>
        <p:spPr bwMode="auto">
          <a:xfrm>
            <a:off x="3794273" y="4865142"/>
            <a:ext cx="21643" cy="649797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文本框 5"/>
          <p:cNvSpPr txBox="1">
            <a:spLocks noChangeArrowheads="1"/>
          </p:cNvSpPr>
          <p:nvPr/>
        </p:nvSpPr>
        <p:spPr bwMode="auto">
          <a:xfrm>
            <a:off x="2771800" y="5514939"/>
            <a:ext cx="208823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400" dirty="0" smtClean="0"/>
              <a:t>虚拟发言人的重传资源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7466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黑体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1991</TotalTime>
  <Pages>0</Pages>
  <Words>1436</Words>
  <Characters>0</Characters>
  <Application>Microsoft Office PowerPoint</Application>
  <DocSecurity>0</DocSecurity>
  <PresentationFormat>全屏显示(4:3)</PresentationFormat>
  <Lines>0</Lines>
  <Paragraphs>115</Paragraphs>
  <Slides>24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默认设计模板</vt:lpstr>
      <vt:lpstr>PowerPoint 演示文稿</vt:lpstr>
      <vt:lpstr>主  要  内  容</vt:lpstr>
      <vt:lpstr>ums的所有板卡及业务-回顾</vt:lpstr>
      <vt:lpstr>什么是外设</vt:lpstr>
      <vt:lpstr>ums的外设管理</vt:lpstr>
      <vt:lpstr>外设-时间同步</vt:lpstr>
      <vt:lpstr>外设-接入</vt:lpstr>
      <vt:lpstr>外设-转发</vt:lpstr>
      <vt:lpstr>外设-重传</vt:lpstr>
      <vt:lpstr>外设-传统合成</vt:lpstr>
      <vt:lpstr>外设-传统合成</vt:lpstr>
      <vt:lpstr>外设-传统合成</vt:lpstr>
      <vt:lpstr>外设-视频适配</vt:lpstr>
      <vt:lpstr>外设-视频适配</vt:lpstr>
      <vt:lpstr>外设-视频适配</vt:lpstr>
      <vt:lpstr>外设-多画面合成</vt:lpstr>
      <vt:lpstr>外设-多画面合成</vt:lpstr>
      <vt:lpstr>外设-混音、音频适配</vt:lpstr>
      <vt:lpstr>外设-混音、音频适配</vt:lpstr>
      <vt:lpstr>外设-混音、音频适配</vt:lpstr>
      <vt:lpstr>外设-电视墙</vt:lpstr>
      <vt:lpstr>外设-电视墙</vt:lpstr>
      <vt:lpstr>问答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lb</dc:creator>
  <cp:lastModifiedBy>高勇</cp:lastModifiedBy>
  <cp:revision>2236</cp:revision>
  <dcterms:created xsi:type="dcterms:W3CDTF">2004-09-20T09:22:12Z</dcterms:created>
  <dcterms:modified xsi:type="dcterms:W3CDTF">2017-08-03T08:56:19Z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