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50" r:id="rId2"/>
    <p:sldId id="261" r:id="rId3"/>
    <p:sldId id="411" r:id="rId4"/>
    <p:sldId id="394" r:id="rId5"/>
    <p:sldId id="414" r:id="rId6"/>
    <p:sldId id="422" r:id="rId7"/>
    <p:sldId id="424" r:id="rId8"/>
    <p:sldId id="418" r:id="rId9"/>
    <p:sldId id="428" r:id="rId10"/>
    <p:sldId id="425" r:id="rId11"/>
    <p:sldId id="417" r:id="rId12"/>
    <p:sldId id="433" r:id="rId13"/>
    <p:sldId id="429" r:id="rId14"/>
    <p:sldId id="432" r:id="rId15"/>
    <p:sldId id="430" r:id="rId16"/>
    <p:sldId id="431" r:id="rId17"/>
    <p:sldId id="413" r:id="rId18"/>
    <p:sldId id="419" r:id="rId19"/>
    <p:sldId id="421" r:id="rId20"/>
    <p:sldId id="427" r:id="rId21"/>
    <p:sldId id="259" r:id="rId22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90000"/>
      </a:lnSpc>
      <a:spcBef>
        <a:spcPct val="20000"/>
      </a:spcBef>
      <a:spcAft>
        <a:spcPct val="0"/>
      </a:spcAft>
      <a:buFont typeface="Arial" pitchFamily="34" charset="0"/>
      <a:buChar char="•"/>
      <a:defRPr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Font typeface="Arial" pitchFamily="34" charset="0"/>
      <a:buChar char="•"/>
      <a:defRPr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Font typeface="Arial" pitchFamily="34" charset="0"/>
      <a:buChar char="•"/>
      <a:defRPr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Font typeface="Arial" pitchFamily="34" charset="0"/>
      <a:buChar char="•"/>
      <a:defRPr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Font typeface="Arial" pitchFamily="34" charset="0"/>
      <a:buChar char="•"/>
      <a:defRPr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3399"/>
    <a:srgbClr val="0067AC"/>
    <a:srgbClr val="0066FF"/>
    <a:srgbClr val="FFFF00"/>
    <a:srgbClr val="3333FF"/>
    <a:srgbClr val="FF3300"/>
    <a:srgbClr val="ECE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7" autoAdjust="0"/>
    <p:restoredTop sz="96588" autoAdjust="0"/>
  </p:normalViewPr>
  <p:slideViewPr>
    <p:cSldViewPr>
      <p:cViewPr>
        <p:scale>
          <a:sx n="100" d="100"/>
          <a:sy n="100" d="100"/>
        </p:scale>
        <p:origin x="-660" y="336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>
            <a:lvl1pPr>
              <a:lnSpc>
                <a:spcPct val="160000"/>
              </a:lnSpc>
              <a:spcBef>
                <a:spcPct val="0"/>
              </a:spcBef>
              <a:buFontTx/>
              <a:buNone/>
              <a:defRPr sz="1200">
                <a:solidFill>
                  <a:srgbClr val="0067A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>
            <a:lvl1pPr algn="r">
              <a:lnSpc>
                <a:spcPct val="160000"/>
              </a:lnSpc>
              <a:spcBef>
                <a:spcPct val="0"/>
              </a:spcBef>
              <a:buFontTx/>
              <a:buNone/>
              <a:defRPr sz="1200">
                <a:solidFill>
                  <a:srgbClr val="0067A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b" anchorCtr="0" compatLnSpc="1"/>
          <a:lstStyle>
            <a:lvl1pPr>
              <a:lnSpc>
                <a:spcPct val="160000"/>
              </a:lnSpc>
              <a:spcBef>
                <a:spcPct val="0"/>
              </a:spcBef>
              <a:buFontTx/>
              <a:buNone/>
              <a:defRPr sz="1200">
                <a:solidFill>
                  <a:srgbClr val="0067A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60000"/>
              </a:lnSpc>
              <a:spcBef>
                <a:spcPct val="0"/>
              </a:spcBef>
              <a:buFont typeface="Arial" pitchFamily="34" charset="0"/>
              <a:buNone/>
              <a:defRPr sz="1200">
                <a:solidFill>
                  <a:srgbClr val="0067AC"/>
                </a:solidFill>
              </a:defRPr>
            </a:lvl1pPr>
          </a:lstStyle>
          <a:p>
            <a:pPr>
              <a:defRPr/>
            </a:pPr>
            <a:fld id="{284D4047-291F-4BF0-B58D-3ADD1E6AD0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586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>
            <a:lvl1pPr>
              <a:lnSpc>
                <a:spcPct val="160000"/>
              </a:lnSpc>
              <a:spcBef>
                <a:spcPct val="0"/>
              </a:spcBef>
              <a:buFontTx/>
              <a:buNone/>
              <a:defRPr sz="1200">
                <a:solidFill>
                  <a:srgbClr val="0067A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>
            <a:lvl1pPr algn="r">
              <a:lnSpc>
                <a:spcPct val="160000"/>
              </a:lnSpc>
              <a:spcBef>
                <a:spcPct val="0"/>
              </a:spcBef>
              <a:buFontTx/>
              <a:buNone/>
              <a:defRPr sz="1200">
                <a:solidFill>
                  <a:srgbClr val="0067A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b" anchorCtr="0" compatLnSpc="1"/>
          <a:lstStyle>
            <a:lvl1pPr>
              <a:lnSpc>
                <a:spcPct val="160000"/>
              </a:lnSpc>
              <a:spcBef>
                <a:spcPct val="0"/>
              </a:spcBef>
              <a:buFontTx/>
              <a:buNone/>
              <a:defRPr sz="1200">
                <a:solidFill>
                  <a:srgbClr val="0067A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60000"/>
              </a:lnSpc>
              <a:spcBef>
                <a:spcPct val="0"/>
              </a:spcBef>
              <a:buFont typeface="Arial" pitchFamily="34" charset="0"/>
              <a:buNone/>
              <a:defRPr sz="1200">
                <a:solidFill>
                  <a:srgbClr val="0067AC"/>
                </a:solidFill>
              </a:defRPr>
            </a:lvl1pPr>
          </a:lstStyle>
          <a:p>
            <a:pPr>
              <a:defRPr/>
            </a:pPr>
            <a:fld id="{8DA4D2B5-07CC-4B4F-B520-E305A9C099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951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F045B42-7C0F-4B2D-9A2D-E037223C0864}" type="slidenum">
              <a:rPr lang="en-US" altLang="zh-CN" sz="1200" smtClean="0">
                <a:solidFill>
                  <a:srgbClr val="0067AC"/>
                </a:solidFill>
              </a:rPr>
              <a:pPr eaLnBrk="1" hangingPunct="1"/>
              <a:t>1</a:t>
            </a:fld>
            <a:endParaRPr lang="en-US" altLang="zh-CN" sz="1200" smtClean="0">
              <a:solidFill>
                <a:srgbClr val="0067AC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5BC1E75-4D80-4469-BAA5-A748EF01E9F7}" type="slidenum">
              <a:rPr lang="en-US" altLang="zh-CN" sz="1200" smtClean="0">
                <a:solidFill>
                  <a:srgbClr val="0067AC"/>
                </a:solidFill>
              </a:rPr>
              <a:pPr eaLnBrk="1" hangingPunct="1"/>
              <a:t>2</a:t>
            </a:fld>
            <a:endParaRPr lang="en-US" altLang="zh-CN" sz="1200" smtClean="0">
              <a:solidFill>
                <a:srgbClr val="0067AC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04D7B70-7425-43F9-9A29-0F0996187DDA}" type="slidenum">
              <a:rPr lang="en-US" altLang="zh-CN" sz="1200" smtClean="0">
                <a:solidFill>
                  <a:srgbClr val="0067AC"/>
                </a:solidFill>
              </a:rPr>
              <a:pPr eaLnBrk="1" hangingPunct="1"/>
              <a:t>21</a:t>
            </a:fld>
            <a:endParaRPr lang="en-US" altLang="zh-CN" sz="1200" smtClean="0">
              <a:solidFill>
                <a:srgbClr val="0067AC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5518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352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375783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008596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46479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43605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124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8819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03543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63532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44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090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282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PPT母版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7A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7AC"/>
          </a:solidFill>
          <a:latin typeface="黑体" pitchFamily="2" charset="-122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7AC"/>
          </a:solidFill>
          <a:latin typeface="黑体" pitchFamily="2" charset="-122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7AC"/>
          </a:solidFill>
          <a:latin typeface="黑体" pitchFamily="2" charset="-122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7AC"/>
          </a:solidFill>
          <a:latin typeface="黑体" pitchFamily="2" charset="-122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67AC"/>
          </a:solidFill>
          <a:latin typeface="黑体" pitchFamily="2" charset="-122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67AC"/>
          </a:solidFill>
          <a:latin typeface="黑体" pitchFamily="2" charset="-122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67AC"/>
          </a:solidFill>
          <a:latin typeface="黑体" pitchFamily="2" charset="-122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67AC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0.png"/><Relationship Id="rId7" Type="http://schemas.openxmlformats.org/officeDocument/2006/relationships/image" Target="../media/image8.emf"/><Relationship Id="rId12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jpeg"/><Relationship Id="rId5" Type="http://schemas.openxmlformats.org/officeDocument/2006/relationships/image" Target="../media/image7.emf"/><Relationship Id="rId10" Type="http://schemas.openxmlformats.org/officeDocument/2006/relationships/image" Target="../media/image11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101600"/>
            <a:ext cx="920115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文本框 1"/>
          <p:cNvSpPr txBox="1">
            <a:spLocks noChangeArrowheads="1"/>
          </p:cNvSpPr>
          <p:nvPr/>
        </p:nvSpPr>
        <p:spPr bwMode="auto">
          <a:xfrm>
            <a:off x="1871663" y="4250471"/>
            <a:ext cx="5437187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网呈内部培训</a:t>
            </a:r>
            <a:r>
              <a:rPr lang="en-US" altLang="zh-CN" dirty="0"/>
              <a:t>                           </a:t>
            </a:r>
            <a:r>
              <a:rPr lang="en-US" altLang="zh-CN" b="0" dirty="0"/>
              <a:t>ums</a:t>
            </a:r>
            <a:r>
              <a:rPr lang="zh-CN" altLang="en-US" b="0" dirty="0"/>
              <a:t>的架构和组件</a:t>
            </a:r>
            <a:r>
              <a:rPr lang="zh-CN" altLang="en-US" b="0" dirty="0" smtClean="0"/>
              <a:t>介绍</a:t>
            </a:r>
            <a:endParaRPr lang="en-US" altLang="zh-CN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sym typeface="+mn-ea"/>
              </a:rPr>
              <a:t>传统合成：最大支持</a:t>
            </a:r>
            <a:r>
              <a:rPr lang="en-US" altLang="zh-CN" noProof="1" smtClean="0">
                <a:sym typeface="+mn-ea"/>
              </a:rPr>
              <a:t>25</a:t>
            </a:r>
            <a:r>
              <a:rPr lang="zh-CN" altLang="en-US" noProof="1" smtClean="0">
                <a:sym typeface="+mn-ea"/>
              </a:rPr>
              <a:t>画面风格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endParaRPr lang="en-US" altLang="zh-CN" noProof="1">
              <a:sym typeface="+mn-ea"/>
            </a:endParaRPr>
          </a:p>
          <a:p>
            <a:pPr>
              <a:defRPr/>
            </a:pPr>
            <a:endParaRPr lang="en-US" altLang="zh-CN" noProof="1" smtClean="0">
              <a:sym typeface="+mn-ea"/>
            </a:endParaRPr>
          </a:p>
          <a:p>
            <a:pPr>
              <a:defRPr/>
            </a:pPr>
            <a:endParaRPr lang="en-US" altLang="zh-CN" noProof="1">
              <a:sym typeface="+mn-ea"/>
            </a:endParaRPr>
          </a:p>
          <a:p>
            <a:pPr>
              <a:defRPr/>
            </a:pPr>
            <a:r>
              <a:rPr lang="zh-CN" altLang="en-US" noProof="1" smtClean="0">
                <a:sym typeface="+mn-ea"/>
              </a:rPr>
              <a:t>多画面合成：最大支持</a:t>
            </a:r>
            <a:r>
              <a:rPr lang="en-US" altLang="zh-CN" noProof="1" smtClean="0">
                <a:sym typeface="+mn-ea"/>
              </a:rPr>
              <a:t>1</a:t>
            </a:r>
            <a:r>
              <a:rPr lang="zh-CN" altLang="en-US" noProof="1">
                <a:sym typeface="+mn-ea"/>
              </a:rPr>
              <a:t>大</a:t>
            </a:r>
            <a:r>
              <a:rPr lang="en-US" altLang="zh-CN" noProof="1" smtClean="0">
                <a:sym typeface="+mn-ea"/>
              </a:rPr>
              <a:t>9</a:t>
            </a:r>
            <a:r>
              <a:rPr lang="zh-CN" altLang="en-US" noProof="1" smtClean="0">
                <a:sym typeface="+mn-ea"/>
              </a:rPr>
              <a:t>小合成风格</a:t>
            </a:r>
            <a:endParaRPr lang="zh-CN" altLang="en-US" noProof="1">
              <a:sym typeface="+mn-ea"/>
            </a:endParaRPr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组件</a:t>
            </a: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umseqp</a:t>
            </a:r>
            <a:endParaRPr lang="zh-CN" altLang="en-US" sz="2800" dirty="0" smtClean="0"/>
          </a:p>
        </p:txBody>
      </p:sp>
      <p:pic>
        <p:nvPicPr>
          <p:cNvPr id="5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2872"/>
            <a:ext cx="1800200" cy="1202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306499"/>
              </p:ext>
            </p:extLst>
          </p:nvPr>
        </p:nvGraphicFramePr>
        <p:xfrm>
          <a:off x="4499992" y="2167247"/>
          <a:ext cx="1941399" cy="1309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" name="Visio" r:id="rId4" imgW="682290" imgH="466366" progId="Visio.Drawing.11">
                  <p:embed/>
                </p:oleObj>
              </mc:Choice>
              <mc:Fallback>
                <p:oleObj name="Visio" r:id="rId4" imgW="682290" imgH="46636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2167247"/>
                        <a:ext cx="1941399" cy="130985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491885"/>
              </p:ext>
            </p:extLst>
          </p:nvPr>
        </p:nvGraphicFramePr>
        <p:xfrm>
          <a:off x="2555776" y="2132856"/>
          <a:ext cx="1628312" cy="1342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" name="Visio" r:id="rId6" imgW="1349190" imgH="1097172" progId="Visio.Drawing.11">
                  <p:embed/>
                </p:oleObj>
              </mc:Choice>
              <mc:Fallback>
                <p:oleObj name="Visio" r:id="rId6" imgW="1349190" imgH="109717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132856"/>
                        <a:ext cx="1628312" cy="134225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725547"/>
              </p:ext>
            </p:extLst>
          </p:nvPr>
        </p:nvGraphicFramePr>
        <p:xfrm>
          <a:off x="6732240" y="2133838"/>
          <a:ext cx="1973886" cy="1340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" name="Visio" r:id="rId8" imgW="658260" imgH="444530" progId="Visio.Drawing.11">
                  <p:embed/>
                </p:oleObj>
              </mc:Choice>
              <mc:Fallback>
                <p:oleObj name="Visio" r:id="rId8" imgW="658260" imgH="44453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2133838"/>
                        <a:ext cx="1973886" cy="134029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1" name="Picture 15" descr="E:\KDV_TP_doc\项目文档\0-业务管理\5-研发领域\01-网真\03-UMS\KDV8000A-UMS B5\1大三小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25" y="4490538"/>
            <a:ext cx="2132857" cy="145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5" name="Picture 19" descr="E:\KDV_TP_doc\项目文档\0-业务管理\5-研发领域\01-网真\03-UMS\KDV8000A-UMS B5\1大6小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518202"/>
            <a:ext cx="4218235" cy="142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5" name="Picture 29" descr="E:\KDV_TP_doc\项目文档\0-业务管理\5-研发领域\01-网真\03-UMS\KDV8000A-UMS B5\1大9小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27702"/>
            <a:ext cx="2114141" cy="142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72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组件</a:t>
            </a: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umscall</a:t>
            </a:r>
            <a:endParaRPr lang="zh-CN" altLang="en-US" sz="2800" dirty="0" smtClean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518390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noProof="1" smtClean="0">
                <a:sym typeface="+mn-ea"/>
              </a:rPr>
              <a:t>	UMS</a:t>
            </a:r>
            <a:r>
              <a:rPr lang="zh-CN" altLang="en-US" noProof="1" smtClean="0">
                <a:sym typeface="+mn-ea"/>
              </a:rPr>
              <a:t>的会议控制模块（</a:t>
            </a:r>
            <a:r>
              <a:rPr lang="en-US" altLang="zh-CN" noProof="1" smtClean="0">
                <a:sym typeface="+mn-ea"/>
              </a:rPr>
              <a:t>umscall</a:t>
            </a:r>
            <a:r>
              <a:rPr lang="zh-CN" altLang="en-US" noProof="1" smtClean="0">
                <a:sym typeface="+mn-ea"/>
              </a:rPr>
              <a:t>）</a:t>
            </a:r>
            <a:endParaRPr lang="en-US" altLang="zh-CN" noProof="1" smtClean="0">
              <a:sym typeface="+mn-ea"/>
            </a:endParaRPr>
          </a:p>
          <a:p>
            <a:pPr marL="0" indent="0">
              <a:buNone/>
              <a:defRPr/>
            </a:pPr>
            <a:endParaRPr lang="en-US" altLang="zh-CN" sz="1600" noProof="1">
              <a:sym typeface="+mn-ea"/>
            </a:endParaRPr>
          </a:p>
          <a:p>
            <a:pPr>
              <a:defRPr/>
            </a:pPr>
            <a:r>
              <a:rPr lang="zh-CN" altLang="en-US" noProof="1" smtClean="0">
                <a:sym typeface="+mn-ea"/>
              </a:rPr>
              <a:t>会议模板、临时会议</a:t>
            </a:r>
            <a:r>
              <a:rPr lang="zh-CN" altLang="en-US" noProof="1" smtClean="0">
                <a:sym typeface="+mn-ea"/>
              </a:rPr>
              <a:t>模板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r>
              <a:rPr lang="zh-CN" altLang="en-US" noProof="1" smtClean="0">
                <a:sym typeface="+mn-ea"/>
              </a:rPr>
              <a:t>召开会议的方式</a:t>
            </a:r>
            <a:endParaRPr lang="en-US" altLang="zh-CN" noProof="1" smtClean="0">
              <a:sym typeface="+mn-ea"/>
            </a:endParaRPr>
          </a:p>
          <a:p>
            <a:pPr lvl="1">
              <a:defRPr/>
            </a:pPr>
            <a:r>
              <a:rPr lang="en-US" altLang="zh-CN" noProof="1" smtClean="0">
                <a:sym typeface="+mn-ea"/>
              </a:rPr>
              <a:t>UMC</a:t>
            </a:r>
            <a:r>
              <a:rPr lang="zh-CN" altLang="en-US" noProof="1" smtClean="0">
                <a:sym typeface="+mn-ea"/>
              </a:rPr>
              <a:t>通过会议模板召开会议</a:t>
            </a:r>
            <a:endParaRPr lang="en-US" altLang="zh-CN" noProof="1" smtClean="0">
              <a:sym typeface="+mn-ea"/>
            </a:endParaRPr>
          </a:p>
          <a:p>
            <a:pPr lvl="1">
              <a:defRPr/>
            </a:pPr>
            <a:r>
              <a:rPr lang="en-US" altLang="zh-CN" noProof="1" smtClean="0">
                <a:sym typeface="+mn-ea"/>
              </a:rPr>
              <a:t>CNC</a:t>
            </a:r>
            <a:r>
              <a:rPr lang="zh-CN" altLang="en-US" noProof="1" smtClean="0">
                <a:sym typeface="+mn-ea"/>
              </a:rPr>
              <a:t>通过呼叫会议模板召开会议</a:t>
            </a:r>
            <a:endParaRPr lang="en-US" altLang="zh-CN" noProof="1" smtClean="0">
              <a:sym typeface="+mn-ea"/>
            </a:endParaRPr>
          </a:p>
          <a:p>
            <a:pPr lvl="1">
              <a:defRPr/>
            </a:pPr>
            <a:r>
              <a:rPr lang="en-US" altLang="zh-CN" noProof="1" smtClean="0">
                <a:sym typeface="+mn-ea"/>
              </a:rPr>
              <a:t>CNC</a:t>
            </a:r>
            <a:r>
              <a:rPr lang="zh-CN" altLang="en-US" noProof="1" smtClean="0">
                <a:sym typeface="+mn-ea"/>
              </a:rPr>
              <a:t>设置</a:t>
            </a: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为呼叫服务器，选择若干会场召开临时会议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r>
              <a:rPr lang="zh-CN" altLang="en-US" noProof="1" smtClean="0">
                <a:sym typeface="+mn-ea"/>
              </a:rPr>
              <a:t>主会场、分会场、发言会场（可变）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endParaRPr lang="en-US" altLang="zh-CN" noProof="1" smtClean="0">
              <a:sym typeface="+mn-ea"/>
            </a:endParaRPr>
          </a:p>
          <a:p>
            <a:pPr>
              <a:defRPr/>
            </a:pPr>
            <a:endParaRPr lang="en-US" altLang="zh-CN" noProof="1" smtClean="0">
              <a:sym typeface="+mn-ea"/>
            </a:endParaRPr>
          </a:p>
          <a:p>
            <a:pPr>
              <a:defRPr/>
            </a:pPr>
            <a:endParaRPr lang="en-US" altLang="zh-CN" noProof="1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435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组件</a:t>
            </a: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umscall</a:t>
            </a:r>
            <a:endParaRPr lang="zh-CN" altLang="en-US" sz="2800" dirty="0" smtClean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5183906"/>
          </a:xfrm>
        </p:spPr>
        <p:txBody>
          <a:bodyPr/>
          <a:lstStyle/>
          <a:p>
            <a:pPr>
              <a:defRPr/>
            </a:pPr>
            <a:endParaRPr lang="en-US" altLang="zh-CN" noProof="1" smtClean="0">
              <a:sym typeface="+mn-ea"/>
            </a:endParaRPr>
          </a:p>
          <a:p>
            <a:pPr>
              <a:defRPr/>
            </a:pPr>
            <a:r>
              <a:rPr lang="zh-CN" altLang="en-US" noProof="1" smtClean="0">
                <a:sym typeface="+mn-ea"/>
              </a:rPr>
              <a:t>会议</a:t>
            </a:r>
            <a:r>
              <a:rPr lang="zh-CN" altLang="en-US" noProof="1">
                <a:sym typeface="+mn-ea"/>
              </a:rPr>
              <a:t>管理：</a:t>
            </a:r>
            <a:r>
              <a:rPr lang="en-US" altLang="zh-CN" noProof="1">
                <a:sym typeface="+mn-ea"/>
              </a:rPr>
              <a:t>umscall</a:t>
            </a:r>
            <a:r>
              <a:rPr lang="zh-CN" altLang="en-US" noProof="1">
                <a:sym typeface="+mn-ea"/>
              </a:rPr>
              <a:t>由一个业务</a:t>
            </a:r>
            <a:r>
              <a:rPr lang="en-US" altLang="zh-CN" noProof="1">
                <a:sym typeface="+mn-ea"/>
              </a:rPr>
              <a:t>app</a:t>
            </a:r>
            <a:r>
              <a:rPr lang="zh-CN" altLang="en-US" noProof="1">
                <a:sym typeface="+mn-ea"/>
              </a:rPr>
              <a:t>构成，实例化</a:t>
            </a:r>
            <a:r>
              <a:rPr lang="en-US" altLang="zh-CN" noProof="1">
                <a:sym typeface="+mn-ea"/>
              </a:rPr>
              <a:t>16</a:t>
            </a:r>
            <a:r>
              <a:rPr lang="zh-CN" altLang="en-US" noProof="1">
                <a:sym typeface="+mn-ea"/>
              </a:rPr>
              <a:t>个</a:t>
            </a:r>
            <a:r>
              <a:rPr lang="en-US" altLang="zh-CN" noProof="1">
                <a:sym typeface="+mn-ea"/>
              </a:rPr>
              <a:t>inst</a:t>
            </a:r>
            <a:r>
              <a:rPr lang="zh-CN" altLang="en-US" noProof="1">
                <a:sym typeface="+mn-ea"/>
              </a:rPr>
              <a:t>，每个</a:t>
            </a:r>
            <a:r>
              <a:rPr lang="en-US" altLang="zh-CN" noProof="1">
                <a:sym typeface="+mn-ea"/>
              </a:rPr>
              <a:t>inst</a:t>
            </a:r>
            <a:r>
              <a:rPr lang="zh-CN" altLang="en-US" noProof="1">
                <a:sym typeface="+mn-ea"/>
              </a:rPr>
              <a:t>对应一个会议，</a:t>
            </a:r>
            <a:r>
              <a:rPr lang="en-US" altLang="zh-CN" noProof="1">
                <a:sym typeface="+mn-ea"/>
              </a:rPr>
              <a:t>UMS</a:t>
            </a:r>
            <a:r>
              <a:rPr lang="zh-CN" altLang="en-US" noProof="1">
                <a:sym typeface="+mn-ea"/>
              </a:rPr>
              <a:t>最大支持</a:t>
            </a:r>
            <a:r>
              <a:rPr lang="en-US" altLang="zh-CN" noProof="1">
                <a:sym typeface="+mn-ea"/>
              </a:rPr>
              <a:t>16</a:t>
            </a:r>
            <a:r>
              <a:rPr lang="zh-CN" altLang="en-US" noProof="1">
                <a:sym typeface="+mn-ea"/>
              </a:rPr>
              <a:t>个会议；</a:t>
            </a:r>
            <a:endParaRPr lang="en-US" altLang="zh-CN" noProof="1">
              <a:sym typeface="+mn-ea"/>
            </a:endParaRPr>
          </a:p>
          <a:p>
            <a:pPr>
              <a:defRPr/>
            </a:pPr>
            <a:r>
              <a:rPr lang="zh-CN" altLang="en-US" noProof="1">
                <a:sym typeface="+mn-ea"/>
              </a:rPr>
              <a:t>会场管理：</a:t>
            </a:r>
            <a:r>
              <a:rPr lang="en-US" altLang="zh-CN" noProof="1">
                <a:sym typeface="+mn-ea"/>
              </a:rPr>
              <a:t>UMS</a:t>
            </a:r>
            <a:r>
              <a:rPr lang="zh-CN" altLang="en-US" noProof="1">
                <a:sym typeface="+mn-ea"/>
              </a:rPr>
              <a:t>的一个多点会议，单级最大支持</a:t>
            </a:r>
            <a:r>
              <a:rPr lang="en-US" altLang="zh-CN" noProof="1">
                <a:sym typeface="+mn-ea"/>
              </a:rPr>
              <a:t>64</a:t>
            </a:r>
            <a:r>
              <a:rPr lang="zh-CN" altLang="en-US" noProof="1">
                <a:sym typeface="+mn-ea"/>
              </a:rPr>
              <a:t>个会场，加上级联，最大支持</a:t>
            </a:r>
            <a:r>
              <a:rPr lang="en-US" altLang="zh-CN" noProof="1">
                <a:sym typeface="+mn-ea"/>
              </a:rPr>
              <a:t>1024</a:t>
            </a:r>
            <a:r>
              <a:rPr lang="zh-CN" altLang="en-US" noProof="1">
                <a:sym typeface="+mn-ea"/>
              </a:rPr>
              <a:t>个会场，最大支持两层级联；</a:t>
            </a:r>
            <a:endParaRPr lang="en-US" altLang="zh-CN" noProof="1">
              <a:sym typeface="+mn-ea"/>
            </a:endParaRPr>
          </a:p>
          <a:p>
            <a:pPr>
              <a:defRPr/>
            </a:pPr>
            <a:endParaRPr lang="en-US" altLang="zh-CN" noProof="1" smtClean="0">
              <a:sym typeface="+mn-ea"/>
            </a:endParaRPr>
          </a:p>
          <a:p>
            <a:pPr>
              <a:defRPr/>
            </a:pPr>
            <a:endParaRPr lang="en-US" altLang="zh-CN" noProof="1" smtClean="0">
              <a:sym typeface="+mn-ea"/>
            </a:endParaRPr>
          </a:p>
          <a:p>
            <a:pPr>
              <a:defRPr/>
            </a:pPr>
            <a:endParaRPr lang="en-US" altLang="zh-CN" noProof="1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011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/>
              <a:t>组件</a:t>
            </a:r>
            <a:r>
              <a:rPr lang="en-US" altLang="zh-CN" sz="2800" dirty="0"/>
              <a:t>-</a:t>
            </a:r>
            <a:r>
              <a:rPr lang="en-US" altLang="zh-CN" sz="2800" dirty="0" err="1"/>
              <a:t>umscall</a:t>
            </a:r>
            <a:endParaRPr lang="zh-CN" altLang="en-US" sz="2800" dirty="0" smtClean="0"/>
          </a:p>
        </p:txBody>
      </p:sp>
      <p:pic>
        <p:nvPicPr>
          <p:cNvPr id="8198" name="Picture 6" descr="D:\Users\gaoyong.KDCRD\AppData\Roaming\feiq\RichOle\189272688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826730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02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/>
              <a:t>组件</a:t>
            </a:r>
            <a:r>
              <a:rPr lang="en-US" altLang="zh-CN" sz="2800" dirty="0"/>
              <a:t>-</a:t>
            </a:r>
            <a:r>
              <a:rPr lang="en-US" altLang="zh-CN" sz="2800" dirty="0" err="1"/>
              <a:t>umscall</a:t>
            </a:r>
            <a:endParaRPr lang="zh-CN" altLang="en-US" sz="2800" dirty="0" smtClean="0"/>
          </a:p>
        </p:txBody>
      </p:sp>
      <p:pic>
        <p:nvPicPr>
          <p:cNvPr id="12290" name="Picture 2" descr="D:\Users\gaoyong.KDCRD\AppData\Roaming\feiq\RichOle\323500823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632296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5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/>
              <a:t>组件</a:t>
            </a:r>
            <a:r>
              <a:rPr lang="en-US" altLang="zh-CN" sz="2800" dirty="0"/>
              <a:t>-</a:t>
            </a:r>
            <a:r>
              <a:rPr lang="en-US" altLang="zh-CN" sz="2800" dirty="0" err="1"/>
              <a:t>umscall</a:t>
            </a:r>
            <a:endParaRPr lang="zh-CN" altLang="en-US" sz="2800" dirty="0" smtClean="0"/>
          </a:p>
        </p:txBody>
      </p:sp>
      <p:pic>
        <p:nvPicPr>
          <p:cNvPr id="10246" name="Picture 6" descr="D:\Users\gaoyong.KDCRD\AppData\Roaming\feiq\RichOle\44099376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7324725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9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/>
              <a:t>组件</a:t>
            </a:r>
            <a:r>
              <a:rPr lang="en-US" altLang="zh-CN" sz="2800" dirty="0"/>
              <a:t>-</a:t>
            </a:r>
            <a:r>
              <a:rPr lang="en-US" altLang="zh-CN" sz="2800" dirty="0" err="1"/>
              <a:t>umscall</a:t>
            </a:r>
            <a:endParaRPr lang="zh-CN" altLang="en-US" sz="2800" dirty="0" smtClean="0"/>
          </a:p>
        </p:txBody>
      </p:sp>
      <p:pic>
        <p:nvPicPr>
          <p:cNvPr id="11270" name="Picture 6" descr="D:\Users\gaoyong.KDCRD\AppData\Roaming\feiq\RichOle\294522534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03" y="1340768"/>
            <a:ext cx="8607277" cy="510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3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/>
              <a:t>组件</a:t>
            </a:r>
            <a:r>
              <a:rPr lang="en-US" altLang="zh-CN" sz="2800" dirty="0"/>
              <a:t>-</a:t>
            </a:r>
            <a:r>
              <a:rPr lang="en-US" altLang="zh-CN" sz="2800" dirty="0" err="1"/>
              <a:t>umscall</a:t>
            </a:r>
            <a:endParaRPr lang="zh-CN" altLang="en-US" sz="2800" dirty="0" smtClean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724897" y="1844824"/>
            <a:ext cx="3383607" cy="403244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sz="2800" noProof="1" smtClean="0">
                <a:sym typeface="+mn-ea"/>
              </a:rPr>
              <a:t>UMS</a:t>
            </a:r>
            <a:r>
              <a:rPr lang="zh-CN" altLang="en-US" sz="2800" noProof="1" smtClean="0">
                <a:sym typeface="+mn-ea"/>
              </a:rPr>
              <a:t>对每个与会</a:t>
            </a:r>
            <a:r>
              <a:rPr lang="zh-CN" altLang="en-US" sz="2800" noProof="1">
                <a:sym typeface="+mn-ea"/>
              </a:rPr>
              <a:t>会场</a:t>
            </a:r>
            <a:r>
              <a:rPr lang="zh-CN" altLang="en-US" sz="2800" noProof="1" smtClean="0">
                <a:sym typeface="+mn-ea"/>
              </a:rPr>
              <a:t>描述成一个</a:t>
            </a:r>
            <a:r>
              <a:rPr lang="en-US" altLang="zh-CN" sz="2800" noProof="1" smtClean="0">
                <a:sym typeface="+mn-ea"/>
              </a:rPr>
              <a:t>Node</a:t>
            </a:r>
            <a:r>
              <a:rPr lang="zh-CN" altLang="en-US" sz="2800" noProof="1" smtClean="0">
                <a:sym typeface="+mn-ea"/>
              </a:rPr>
              <a:t>，在本级的</a:t>
            </a:r>
            <a:r>
              <a:rPr lang="en-US" altLang="zh-CN" sz="2800" noProof="1" smtClean="0">
                <a:sym typeface="+mn-ea"/>
              </a:rPr>
              <a:t>Node</a:t>
            </a:r>
            <a:r>
              <a:rPr lang="zh-CN" altLang="en-US" sz="2800" noProof="1" smtClean="0">
                <a:sym typeface="+mn-ea"/>
              </a:rPr>
              <a:t>编号从</a:t>
            </a:r>
            <a:r>
              <a:rPr lang="en-US" altLang="zh-CN" sz="2800" noProof="1" smtClean="0">
                <a:sym typeface="+mn-ea"/>
              </a:rPr>
              <a:t>1</a:t>
            </a:r>
            <a:r>
              <a:rPr lang="zh-CN" altLang="en-US" sz="2800" noProof="1" smtClean="0">
                <a:sym typeface="+mn-ea"/>
              </a:rPr>
              <a:t>到</a:t>
            </a:r>
            <a:r>
              <a:rPr lang="en-US" altLang="zh-CN" sz="2800" noProof="1" smtClean="0">
                <a:sym typeface="+mn-ea"/>
              </a:rPr>
              <a:t>64</a:t>
            </a:r>
            <a:r>
              <a:rPr lang="zh-CN" altLang="en-US" sz="2800" noProof="1" smtClean="0">
                <a:sym typeface="+mn-ea"/>
              </a:rPr>
              <a:t>，在下级的</a:t>
            </a:r>
            <a:r>
              <a:rPr lang="en-US" altLang="zh-CN" sz="2800" noProof="1" smtClean="0">
                <a:sym typeface="+mn-ea"/>
              </a:rPr>
              <a:t>Node</a:t>
            </a:r>
            <a:r>
              <a:rPr lang="zh-CN" altLang="en-US" sz="2800" noProof="1" smtClean="0">
                <a:sym typeface="+mn-ea"/>
              </a:rPr>
              <a:t>编号从</a:t>
            </a:r>
            <a:r>
              <a:rPr lang="en-US" altLang="zh-CN" sz="2800" noProof="1" smtClean="0">
                <a:sym typeface="+mn-ea"/>
              </a:rPr>
              <a:t>66</a:t>
            </a:r>
            <a:r>
              <a:rPr lang="zh-CN" altLang="en-US" sz="2800" noProof="1" smtClean="0">
                <a:sym typeface="+mn-ea"/>
              </a:rPr>
              <a:t>开始。编号</a:t>
            </a:r>
            <a:r>
              <a:rPr lang="en-US" altLang="zh-CN" sz="2800" noProof="1" smtClean="0">
                <a:sym typeface="+mn-ea"/>
              </a:rPr>
              <a:t>65</a:t>
            </a:r>
            <a:r>
              <a:rPr lang="zh-CN" altLang="en-US" sz="2800" noProof="1" smtClean="0">
                <a:sym typeface="+mn-ea"/>
              </a:rPr>
              <a:t>的</a:t>
            </a:r>
            <a:r>
              <a:rPr lang="en-US" altLang="zh-CN" sz="2800" noProof="1" smtClean="0">
                <a:sym typeface="+mn-ea"/>
              </a:rPr>
              <a:t>Node</a:t>
            </a:r>
            <a:r>
              <a:rPr lang="zh-CN" altLang="en-US" sz="2800" noProof="1" smtClean="0">
                <a:sym typeface="+mn-ea"/>
              </a:rPr>
              <a:t>留给下级</a:t>
            </a:r>
            <a:r>
              <a:rPr lang="en-US" altLang="zh-CN" sz="2800" noProof="1" smtClean="0">
                <a:sym typeface="+mn-ea"/>
              </a:rPr>
              <a:t>UMS</a:t>
            </a:r>
            <a:r>
              <a:rPr lang="zh-CN" altLang="en-US" sz="2800" noProof="1" smtClean="0">
                <a:sym typeface="+mn-ea"/>
              </a:rPr>
              <a:t>使用，用来描述上级</a:t>
            </a:r>
            <a:r>
              <a:rPr lang="en-US" altLang="zh-CN" sz="2800" noProof="1" smtClean="0">
                <a:sym typeface="+mn-ea"/>
              </a:rPr>
              <a:t>UMS</a:t>
            </a:r>
            <a:r>
              <a:rPr lang="zh-CN" altLang="en-US" sz="2800" noProof="1" smtClean="0">
                <a:sym typeface="+mn-ea"/>
              </a:rPr>
              <a:t>。</a:t>
            </a:r>
            <a:endParaRPr lang="en-US" altLang="zh-CN" sz="2800" noProof="1" smtClean="0">
              <a:sym typeface="+mn-ea"/>
            </a:endParaRPr>
          </a:p>
        </p:txBody>
      </p:sp>
      <p:pic>
        <p:nvPicPr>
          <p:cNvPr id="1027" name="Picture 3" descr="D:\Users\Public\Documents\TrueLink\Users\gaoyong@kedacom.com\KDCPic\eeb8974c-a7bd-4178-93c7-e81b1f71ccc7_37d81815-82ae-4998-8d2b-5e7b11e04489@kedacom.c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873005"/>
            <a:ext cx="5315043" cy="150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KDV_TP_doc\项目文档\0-业务管理\5-研发领域\01-网真\03-UMS\KDV8000A-UMS B5\ums会场管理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1" y="1320714"/>
            <a:ext cx="5485780" cy="340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/>
              <a:t>组件</a:t>
            </a:r>
            <a:r>
              <a:rPr lang="en-US" altLang="zh-CN" sz="2800" dirty="0"/>
              <a:t>-</a:t>
            </a:r>
            <a:r>
              <a:rPr lang="en-US" altLang="zh-CN" sz="2800" dirty="0" err="1"/>
              <a:t>umscall</a:t>
            </a:r>
            <a:endParaRPr lang="zh-CN" altLang="en-US" sz="2800" dirty="0" smtClean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>
                <a:sym typeface="+mn-ea"/>
              </a:rPr>
              <a:t>多</a:t>
            </a:r>
            <a:r>
              <a:rPr lang="zh-CN" altLang="en-US" noProof="1" smtClean="0">
                <a:sym typeface="+mn-ea"/>
              </a:rPr>
              <a:t>点会议，根据不同会议场景，确定每个与会会场的目标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r>
              <a:rPr lang="zh-CN" altLang="en-US" noProof="1" smtClean="0">
                <a:sym typeface="+mn-ea"/>
              </a:rPr>
              <a:t>会议业务：演讲模式、讨论模式、会议点名、会议混音、选看、轮询、传统合成、电视墙等；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r>
              <a:rPr lang="zh-CN" altLang="en-US" noProof="1" smtClean="0">
                <a:sym typeface="+mn-ea"/>
              </a:rPr>
              <a:t>演讲模式：</a:t>
            </a:r>
            <a:endParaRPr lang="en-US" altLang="zh-CN" noProof="1" smtClean="0">
              <a:sym typeface="+mn-ea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365398" y="4642793"/>
            <a:ext cx="78581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400" dirty="0"/>
              <a:t>发言人</a:t>
            </a:r>
          </a:p>
        </p:txBody>
      </p:sp>
      <p:cxnSp>
        <p:nvCxnSpPr>
          <p:cNvPr id="6" name="直接箭头连接符 4"/>
          <p:cNvCxnSpPr>
            <a:cxnSpLocks noChangeShapeType="1"/>
            <a:stCxn id="4" idx="3"/>
          </p:cNvCxnSpPr>
          <p:nvPr/>
        </p:nvCxnSpPr>
        <p:spPr bwMode="auto">
          <a:xfrm>
            <a:off x="2151211" y="4787255"/>
            <a:ext cx="1008062" cy="9525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3232298" y="4653905"/>
            <a:ext cx="11239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400" dirty="0"/>
              <a:t>虚拟发言人</a:t>
            </a:r>
          </a:p>
        </p:txBody>
      </p:sp>
      <p:sp>
        <p:nvSpPr>
          <p:cNvPr id="8" name="文本框 6"/>
          <p:cNvSpPr txBox="1">
            <a:spLocks noChangeArrowheads="1"/>
          </p:cNvSpPr>
          <p:nvPr/>
        </p:nvSpPr>
        <p:spPr bwMode="auto">
          <a:xfrm>
            <a:off x="6470798" y="4149080"/>
            <a:ext cx="11255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400"/>
              <a:t>会场</a:t>
            </a:r>
            <a:r>
              <a:rPr lang="en-US" altLang="zh-CN" sz="1400"/>
              <a:t>1</a:t>
            </a:r>
          </a:p>
        </p:txBody>
      </p:sp>
      <p:sp>
        <p:nvSpPr>
          <p:cNvPr id="9" name="文本框 7"/>
          <p:cNvSpPr txBox="1">
            <a:spLocks noChangeArrowheads="1"/>
          </p:cNvSpPr>
          <p:nvPr/>
        </p:nvSpPr>
        <p:spPr bwMode="auto">
          <a:xfrm>
            <a:off x="6470798" y="4725343"/>
            <a:ext cx="11255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400"/>
              <a:t>会场</a:t>
            </a:r>
            <a:r>
              <a:rPr lang="en-US" altLang="zh-CN" sz="1400"/>
              <a:t>2</a:t>
            </a:r>
          </a:p>
        </p:txBody>
      </p:sp>
      <p:sp>
        <p:nvSpPr>
          <p:cNvPr id="10" name="文本框 8"/>
          <p:cNvSpPr txBox="1">
            <a:spLocks noChangeArrowheads="1"/>
          </p:cNvSpPr>
          <p:nvPr/>
        </p:nvSpPr>
        <p:spPr bwMode="auto">
          <a:xfrm>
            <a:off x="6470798" y="5301605"/>
            <a:ext cx="11255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400"/>
              <a:t>会场</a:t>
            </a:r>
            <a:r>
              <a:rPr lang="en-US" altLang="zh-CN" sz="1400"/>
              <a:t>3</a:t>
            </a:r>
          </a:p>
        </p:txBody>
      </p:sp>
      <p:sp>
        <p:nvSpPr>
          <p:cNvPr id="11" name="文本框 9"/>
          <p:cNvSpPr txBox="1">
            <a:spLocks noChangeArrowheads="1"/>
          </p:cNvSpPr>
          <p:nvPr/>
        </p:nvSpPr>
        <p:spPr bwMode="auto">
          <a:xfrm>
            <a:off x="6470798" y="5949305"/>
            <a:ext cx="11255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400"/>
              <a:t>会场</a:t>
            </a:r>
            <a:r>
              <a:rPr lang="en-US" altLang="zh-CN" sz="1400"/>
              <a:t>4</a:t>
            </a:r>
          </a:p>
        </p:txBody>
      </p:sp>
      <p:cxnSp>
        <p:nvCxnSpPr>
          <p:cNvPr id="12" name="直接箭头连接符 10"/>
          <p:cNvCxnSpPr>
            <a:cxnSpLocks noChangeShapeType="1"/>
            <a:endCxn id="8" idx="1"/>
          </p:cNvCxnSpPr>
          <p:nvPr/>
        </p:nvCxnSpPr>
        <p:spPr bwMode="auto">
          <a:xfrm flipV="1">
            <a:off x="4311798" y="4295130"/>
            <a:ext cx="2159000" cy="50165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箭头连接符 11"/>
          <p:cNvCxnSpPr>
            <a:cxnSpLocks noChangeShapeType="1"/>
            <a:stCxn id="7" idx="3"/>
            <a:endCxn id="9" idx="1"/>
          </p:cNvCxnSpPr>
          <p:nvPr/>
        </p:nvCxnSpPr>
        <p:spPr bwMode="auto">
          <a:xfrm>
            <a:off x="4356248" y="4798368"/>
            <a:ext cx="2114550" cy="73025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箭头连接符 12"/>
          <p:cNvCxnSpPr>
            <a:cxnSpLocks noChangeShapeType="1"/>
            <a:stCxn id="7" idx="3"/>
            <a:endCxn id="10" idx="1"/>
          </p:cNvCxnSpPr>
          <p:nvPr/>
        </p:nvCxnSpPr>
        <p:spPr bwMode="auto">
          <a:xfrm>
            <a:off x="4356248" y="4798368"/>
            <a:ext cx="2114550" cy="649287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箭头连接符 13"/>
          <p:cNvCxnSpPr>
            <a:cxnSpLocks noChangeShapeType="1"/>
            <a:stCxn id="7" idx="3"/>
          </p:cNvCxnSpPr>
          <p:nvPr/>
        </p:nvCxnSpPr>
        <p:spPr bwMode="auto">
          <a:xfrm>
            <a:off x="4356248" y="4798368"/>
            <a:ext cx="2143125" cy="1223962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文本框 3"/>
          <p:cNvSpPr txBox="1">
            <a:spLocks noChangeArrowheads="1"/>
          </p:cNvSpPr>
          <p:nvPr/>
        </p:nvSpPr>
        <p:spPr bwMode="auto">
          <a:xfrm>
            <a:off x="1437134" y="5521325"/>
            <a:ext cx="78581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400" dirty="0"/>
              <a:t>主席</a:t>
            </a:r>
          </a:p>
        </p:txBody>
      </p:sp>
      <p:cxnSp>
        <p:nvCxnSpPr>
          <p:cNvPr id="28" name="直接箭头连接符 4"/>
          <p:cNvCxnSpPr>
            <a:cxnSpLocks noChangeShapeType="1"/>
            <a:stCxn id="27" idx="3"/>
          </p:cNvCxnSpPr>
          <p:nvPr/>
        </p:nvCxnSpPr>
        <p:spPr bwMode="auto">
          <a:xfrm>
            <a:off x="2222947" y="5665787"/>
            <a:ext cx="1008062" cy="9525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文本框 5"/>
          <p:cNvSpPr txBox="1">
            <a:spLocks noChangeArrowheads="1"/>
          </p:cNvSpPr>
          <p:nvPr/>
        </p:nvSpPr>
        <p:spPr bwMode="auto">
          <a:xfrm>
            <a:off x="3304034" y="5532437"/>
            <a:ext cx="112395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400" dirty="0" smtClean="0"/>
              <a:t>发言人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685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/>
              <a:t>组件</a:t>
            </a:r>
            <a:r>
              <a:rPr lang="en-US" altLang="zh-CN" sz="2800" dirty="0"/>
              <a:t>-</a:t>
            </a:r>
            <a:r>
              <a:rPr lang="en-US" altLang="zh-CN" sz="2800" dirty="0" err="1"/>
              <a:t>umscall</a:t>
            </a:r>
            <a:endParaRPr lang="zh-CN" altLang="en-US" sz="2800" dirty="0" smtClean="0"/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/>
          <a:lstStyle/>
          <a:p>
            <a:r>
              <a:rPr lang="zh-CN" altLang="en-US" noProof="1" smtClean="0"/>
              <a:t>讨论模式：讨论中1</a:t>
            </a:r>
            <a:r>
              <a:rPr lang="zh-CN" altLang="en-US" noProof="1"/>
              <a:t>个三屏会场A，2个单屏会场 B、</a:t>
            </a:r>
            <a:r>
              <a:rPr lang="zh-CN" altLang="en-US" noProof="1" smtClean="0"/>
              <a:t>C，</a:t>
            </a:r>
            <a:r>
              <a:rPr lang="en-US" altLang="zh-CN" noProof="1" smtClean="0"/>
              <a:t>B</a:t>
            </a:r>
            <a:r>
              <a:rPr lang="zh-CN" altLang="en-US" noProof="1" smtClean="0"/>
              <a:t>为发言会场</a:t>
            </a:r>
            <a:endParaRPr lang="zh-CN" altLang="en-US" noProof="1"/>
          </a:p>
          <a:p>
            <a:pPr marL="0" indent="0">
              <a:buNone/>
            </a:pPr>
            <a:endParaRPr lang="en-US" altLang="zh-CN" noProof="1" smtClean="0"/>
          </a:p>
          <a:p>
            <a:pPr marL="0" indent="0">
              <a:buNone/>
            </a:pPr>
            <a:r>
              <a:rPr lang="zh-CN" altLang="en-US" noProof="1" smtClean="0"/>
              <a:t>广播三屏目标：</a:t>
            </a:r>
            <a:endParaRPr lang="zh-CN" altLang="en-US" noProof="1"/>
          </a:p>
          <a:p>
            <a:pPr marL="0" indent="0">
              <a:buFontTx/>
              <a:buNone/>
            </a:pPr>
            <a:endParaRPr lang="en-US" altLang="zh-CN" noProof="1" smtClean="0"/>
          </a:p>
          <a:p>
            <a:pPr marL="0" indent="0">
              <a:buFontTx/>
              <a:buNone/>
            </a:pPr>
            <a:r>
              <a:rPr lang="zh-CN" altLang="en-US" noProof="1" smtClean="0"/>
              <a:t>广播单屏目标：</a:t>
            </a:r>
            <a:endParaRPr lang="zh-CN" altLang="en-US" noProof="1"/>
          </a:p>
          <a:p>
            <a:pPr marL="0" indent="0">
              <a:buFontTx/>
              <a:buNone/>
            </a:pPr>
            <a:endParaRPr lang="zh-CN" altLang="en-US" noProof="1"/>
          </a:p>
          <a:p>
            <a:pPr marL="0" indent="0">
              <a:buFontTx/>
              <a:buNone/>
            </a:pPr>
            <a:r>
              <a:rPr lang="zh-CN" altLang="en-US" noProof="1" smtClean="0"/>
              <a:t>发言会场目标：</a:t>
            </a:r>
            <a:endParaRPr lang="zh-CN" altLang="en-US" noProof="1"/>
          </a:p>
        </p:txBody>
      </p:sp>
      <p:graphicFrame>
        <p:nvGraphicFramePr>
          <p:cNvPr id="20" name="Picture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654426"/>
              </p:ext>
            </p:extLst>
          </p:nvPr>
        </p:nvGraphicFramePr>
        <p:xfrm>
          <a:off x="3264843" y="5229200"/>
          <a:ext cx="2027237" cy="1121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" r:id="rId3" imgW="3940560" imgH="2244960" progId="Visio.Drawing.11">
                  <p:embed/>
                </p:oleObj>
              </mc:Choice>
              <mc:Fallback>
                <p:oleObj r:id="rId3" imgW="3940560" imgH="22449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4843" y="5229200"/>
                        <a:ext cx="2027237" cy="1121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Picture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510905"/>
              </p:ext>
            </p:extLst>
          </p:nvPr>
        </p:nvGraphicFramePr>
        <p:xfrm>
          <a:off x="3245793" y="3933056"/>
          <a:ext cx="2046287" cy="1132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" r:id="rId5" imgW="3940560" imgH="2244960" progId="Visio.Drawing.11">
                  <p:embed/>
                </p:oleObj>
              </mc:Choice>
              <mc:Fallback>
                <p:oleObj r:id="rId5" imgW="3940560" imgH="22449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5793" y="3933056"/>
                        <a:ext cx="2046287" cy="1132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Picture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67047"/>
              </p:ext>
            </p:extLst>
          </p:nvPr>
        </p:nvGraphicFramePr>
        <p:xfrm>
          <a:off x="3264272" y="2708920"/>
          <a:ext cx="5861050" cy="1089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" r:id="rId7" imgW="11702520" imgH="2252160" progId="Visio.Drawing.11">
                  <p:embed/>
                </p:oleObj>
              </mc:Choice>
              <mc:Fallback>
                <p:oleObj r:id="rId7" imgW="11702520" imgH="22521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4272" y="2708920"/>
                        <a:ext cx="5861050" cy="1089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81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9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68313" y="188913"/>
            <a:ext cx="3382962" cy="719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主  要  内  容</a:t>
            </a: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 bwMode="auto">
          <a:xfrm>
            <a:off x="468313" y="13414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altLang="zh-CN" b="1" dirty="0"/>
          </a:p>
          <a:p>
            <a:r>
              <a:rPr lang="zh-CN" altLang="en-US" b="1" dirty="0" smtClean="0"/>
              <a:t>什么是</a:t>
            </a:r>
            <a:r>
              <a:rPr lang="en-US" altLang="zh-CN" b="1" dirty="0" smtClean="0"/>
              <a:t>UMS</a:t>
            </a:r>
          </a:p>
          <a:p>
            <a:r>
              <a:rPr lang="zh-CN" altLang="en-US" b="1" dirty="0" smtClean="0"/>
              <a:t>架构</a:t>
            </a:r>
            <a:endParaRPr lang="en-US" altLang="zh-CN" b="1" dirty="0" smtClean="0"/>
          </a:p>
          <a:p>
            <a:r>
              <a:rPr lang="zh-CN" altLang="en-US" b="1" dirty="0" smtClean="0"/>
              <a:t>组件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8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567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什么是</a:t>
            </a:r>
            <a:r>
              <a:rPr lang="en-US" altLang="zh-CN" sz="2800" dirty="0" smtClean="0"/>
              <a:t>UMS</a:t>
            </a:r>
            <a:endParaRPr lang="zh-CN" altLang="en-US" sz="2800" dirty="0" smtClean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8313" y="1196752"/>
            <a:ext cx="8229600" cy="5039890"/>
          </a:xfrm>
        </p:spPr>
        <p:txBody>
          <a:bodyPr/>
          <a:lstStyle/>
          <a:p>
            <a:r>
              <a:rPr lang="en-US" altLang="zh-CN" sz="2800" dirty="0" smtClean="0"/>
              <a:t>MCU </a:t>
            </a:r>
            <a:r>
              <a:rPr lang="zh-CN" altLang="en-US" sz="2800" dirty="0" smtClean="0"/>
              <a:t>：多点控制单元，业内对视频会议平台的统称</a:t>
            </a:r>
          </a:p>
          <a:p>
            <a:r>
              <a:rPr lang="en-US" altLang="zh-CN" sz="2800" dirty="0" smtClean="0"/>
              <a:t>UMS </a:t>
            </a:r>
            <a:r>
              <a:rPr lang="zh-CN" altLang="en-US" sz="2800" dirty="0" smtClean="0"/>
              <a:t>：统一管理服务器，网呈会议的视频会议平台</a:t>
            </a:r>
          </a:p>
          <a:p>
            <a:r>
              <a:rPr lang="en-US" altLang="zh-CN" sz="2800" dirty="0" smtClean="0"/>
              <a:t>UMS</a:t>
            </a:r>
            <a:r>
              <a:rPr lang="zh-CN" altLang="en-US" sz="2800" dirty="0" smtClean="0"/>
              <a:t>是针对网呈</a:t>
            </a:r>
            <a:r>
              <a:rPr lang="en-US" altLang="zh-CN" sz="2800" dirty="0" smtClean="0"/>
              <a:t>T300E</a:t>
            </a:r>
            <a:r>
              <a:rPr lang="zh-CN" altLang="en-US" sz="2800" dirty="0" smtClean="0"/>
              <a:t>终端</a:t>
            </a:r>
            <a:r>
              <a:rPr lang="zh-CN" altLang="en-US" sz="2800" dirty="0"/>
              <a:t>所</a:t>
            </a:r>
            <a:r>
              <a:rPr lang="zh-CN" altLang="en-US" sz="2800" dirty="0" smtClean="0"/>
              <a:t>做的</a:t>
            </a:r>
            <a:r>
              <a:rPr lang="zh-CN" altLang="zh-CN" sz="2800" dirty="0" smtClean="0"/>
              <a:t>一</a:t>
            </a:r>
            <a:r>
              <a:rPr lang="zh-CN" altLang="zh-CN" sz="2800" dirty="0"/>
              <a:t>款全新平台</a:t>
            </a:r>
            <a:r>
              <a:rPr lang="zh-CN" altLang="zh-CN" sz="2800" dirty="0" smtClean="0"/>
              <a:t>，</a:t>
            </a:r>
            <a:r>
              <a:rPr lang="zh-CN" altLang="en-US" sz="2800" dirty="0" smtClean="0"/>
              <a:t>能充分发挥网呈</a:t>
            </a:r>
            <a:r>
              <a:rPr lang="en-US" altLang="zh-CN" sz="2800" dirty="0" smtClean="0"/>
              <a:t>T300E</a:t>
            </a:r>
            <a:r>
              <a:rPr lang="zh-CN" altLang="en-US" sz="2800" dirty="0" smtClean="0"/>
              <a:t>终端多流特性，支持双协议，兼容传统</a:t>
            </a:r>
            <a:r>
              <a:rPr lang="en-US" altLang="zh-CN" sz="2800" dirty="0" smtClean="0"/>
              <a:t>MCU</a:t>
            </a:r>
            <a:r>
              <a:rPr lang="zh-CN" altLang="en-US" sz="2800" dirty="0" smtClean="0"/>
              <a:t>、传统高清和标清终端，适合会议质量要求高的小型会议</a:t>
            </a:r>
            <a:endParaRPr lang="en-US" altLang="zh-CN" sz="2800" dirty="0" smtClean="0"/>
          </a:p>
          <a:p>
            <a:r>
              <a:rPr lang="zh-CN" altLang="en-US" sz="2800" dirty="0" smtClean="0"/>
              <a:t>我司传统</a:t>
            </a:r>
            <a:r>
              <a:rPr lang="en-US" altLang="zh-CN" sz="2800" dirty="0" smtClean="0"/>
              <a:t>MCU</a:t>
            </a:r>
            <a:r>
              <a:rPr lang="zh-CN" altLang="en-US" sz="2800" dirty="0" smtClean="0"/>
              <a:t>的发展历程更为久远，架构更为复杂，功能也更为全面，更适合对会议质量要求不高的大型会议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468313" y="1341438"/>
            <a:ext cx="8229600" cy="51118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noProof="1"/>
              <a:t>硬件 </a:t>
            </a:r>
            <a:endParaRPr lang="zh-CN" altLang="en-US" b="0" noProof="1" smtClean="0">
              <a:sym typeface="+mn-ea"/>
            </a:endParaRPr>
          </a:p>
          <a:p>
            <a:pPr marL="0" indent="0">
              <a:buFontTx/>
              <a:buNone/>
              <a:defRPr/>
            </a:pPr>
            <a:r>
              <a:rPr lang="zh-CN" altLang="en-US" b="0" noProof="1" smtClean="0">
                <a:sym typeface="+mn-ea"/>
              </a:rPr>
              <a:t>   </a:t>
            </a:r>
            <a:r>
              <a:rPr lang="en-US" altLang="zh-CN" b="0" noProof="1" smtClean="0">
                <a:sym typeface="+mn-ea"/>
              </a:rPr>
              <a:t>KDV8000A</a:t>
            </a:r>
            <a:r>
              <a:rPr lang="zh-CN" altLang="en-US" b="0" noProof="1">
                <a:sym typeface="+mn-ea"/>
              </a:rPr>
              <a:t>机</a:t>
            </a:r>
            <a:r>
              <a:rPr lang="zh-CN" altLang="en-US" b="0" noProof="1" smtClean="0">
                <a:sym typeface="+mn-ea"/>
              </a:rPr>
              <a:t>框  插</a:t>
            </a:r>
            <a:r>
              <a:rPr lang="zh-CN" altLang="en-US" b="0" noProof="1">
                <a:sym typeface="+mn-ea"/>
              </a:rPr>
              <a:t>卡式  可堆叠</a:t>
            </a:r>
            <a:endParaRPr lang="en-US" altLang="zh-CN" b="0" noProof="1" smtClean="0">
              <a:sym typeface="+mn-ea"/>
            </a:endParaRPr>
          </a:p>
          <a:p>
            <a:pPr marL="0" indent="0">
              <a:buFontTx/>
              <a:buNone/>
              <a:defRPr/>
            </a:pPr>
            <a:r>
              <a:rPr lang="en-US" altLang="zh-CN" b="0" noProof="1" smtClean="0">
                <a:sym typeface="+mn-ea"/>
              </a:rPr>
              <a:t>   MPC2</a:t>
            </a:r>
            <a:r>
              <a:rPr lang="zh-CN" altLang="en-US" b="0" noProof="1">
                <a:sym typeface="+mn-ea"/>
              </a:rPr>
              <a:t>、</a:t>
            </a:r>
            <a:r>
              <a:rPr lang="en-US" altLang="zh-CN" b="0" noProof="1">
                <a:sym typeface="+mn-ea"/>
              </a:rPr>
              <a:t> IS22</a:t>
            </a:r>
            <a:r>
              <a:rPr lang="zh-CN" altLang="en-US" b="0" noProof="1">
                <a:sym typeface="+mn-ea"/>
              </a:rPr>
              <a:t>、</a:t>
            </a:r>
            <a:r>
              <a:rPr lang="en-US" altLang="zh-CN" b="0" noProof="1">
                <a:sym typeface="+mn-ea"/>
              </a:rPr>
              <a:t> CRI2</a:t>
            </a:r>
            <a:r>
              <a:rPr lang="zh-CN" altLang="en-US" b="0" noProof="1">
                <a:sym typeface="+mn-ea"/>
              </a:rPr>
              <a:t>、</a:t>
            </a:r>
            <a:r>
              <a:rPr lang="en-US" altLang="zh-CN" b="0" noProof="1">
                <a:sym typeface="+mn-ea"/>
              </a:rPr>
              <a:t>MPU2</a:t>
            </a:r>
            <a:r>
              <a:rPr lang="zh-CN" altLang="en-US" b="0" noProof="1">
                <a:sym typeface="+mn-ea"/>
              </a:rPr>
              <a:t>、</a:t>
            </a:r>
            <a:r>
              <a:rPr lang="en-US" altLang="zh-CN" b="0" noProof="1" smtClean="0">
                <a:sym typeface="+mn-ea"/>
              </a:rPr>
              <a:t>MPU2_Eard</a:t>
            </a:r>
            <a:r>
              <a:rPr lang="zh-CN" altLang="en-US" b="0" noProof="1" smtClean="0">
                <a:sym typeface="+mn-ea"/>
              </a:rPr>
              <a:t>、</a:t>
            </a:r>
            <a:r>
              <a:rPr lang="en-US" altLang="zh-CN" b="0" noProof="1" smtClean="0">
                <a:sym typeface="+mn-ea"/>
              </a:rPr>
              <a:t>APU2</a:t>
            </a:r>
            <a:endParaRPr lang="en-US" altLang="zh-CN" b="0" noProof="1">
              <a:sym typeface="+mn-ea"/>
            </a:endParaRPr>
          </a:p>
          <a:p>
            <a:pPr>
              <a:defRPr/>
            </a:pPr>
            <a:r>
              <a:rPr lang="zh-CN" altLang="en-US" noProof="1"/>
              <a:t>软件</a:t>
            </a:r>
          </a:p>
          <a:p>
            <a:pPr marL="0" indent="0">
              <a:buFontTx/>
              <a:buNone/>
              <a:defRPr/>
            </a:pPr>
            <a:r>
              <a:rPr lang="zh-CN" altLang="en-US" b="0" noProof="1"/>
              <a:t>   模块化  可</a:t>
            </a:r>
            <a:r>
              <a:rPr lang="zh-CN" altLang="en-US" b="0" noProof="1" smtClean="0"/>
              <a:t>配</a:t>
            </a:r>
            <a:endParaRPr lang="en-US" altLang="zh-CN" b="0" noProof="1" smtClean="0"/>
          </a:p>
          <a:p>
            <a:pPr marL="0" indent="0">
              <a:buFontTx/>
              <a:buNone/>
              <a:defRPr/>
            </a:pPr>
            <a:r>
              <a:rPr lang="zh-CN" altLang="en-US" b="0" noProof="1" smtClean="0"/>
              <a:t>   主</a:t>
            </a:r>
            <a:r>
              <a:rPr lang="zh-CN" altLang="en-US" b="0" noProof="1"/>
              <a:t>控、 </a:t>
            </a:r>
            <a:r>
              <a:rPr lang="en-US" altLang="zh-CN" b="0" noProof="1" smtClean="0"/>
              <a:t>sip</a:t>
            </a:r>
            <a:r>
              <a:rPr lang="zh-CN" altLang="en-US" b="0" noProof="1"/>
              <a:t>注册服务器、</a:t>
            </a:r>
            <a:r>
              <a:rPr lang="en-US" altLang="zh-CN" b="0" noProof="1"/>
              <a:t>GK</a:t>
            </a:r>
            <a:r>
              <a:rPr lang="zh-CN" altLang="en-US" b="0" noProof="1"/>
              <a:t>、升级服务器</a:t>
            </a:r>
          </a:p>
          <a:p>
            <a:pPr marL="0" indent="0">
              <a:buFontTx/>
              <a:buNone/>
              <a:defRPr/>
            </a:pPr>
            <a:r>
              <a:rPr lang="zh-CN" altLang="en-US" b="0" noProof="1" smtClean="0"/>
              <a:t>   接入</a:t>
            </a:r>
            <a:r>
              <a:rPr lang="zh-CN" altLang="en-US" b="0" noProof="1"/>
              <a:t>、转发、重传</a:t>
            </a:r>
            <a:r>
              <a:rPr lang="zh-CN" altLang="en-US" b="0" noProof="1" smtClean="0"/>
              <a:t>、时间同步、视频</a:t>
            </a:r>
            <a:r>
              <a:rPr lang="zh-CN" altLang="en-US" b="0" noProof="1"/>
              <a:t>适配</a:t>
            </a:r>
            <a:r>
              <a:rPr lang="zh-CN" altLang="en-US" b="0" noProof="1" smtClean="0"/>
              <a:t>、传统</a:t>
            </a:r>
            <a:r>
              <a:rPr lang="zh-CN" altLang="en-US" b="0" noProof="1"/>
              <a:t>合成 、多画面</a:t>
            </a:r>
            <a:r>
              <a:rPr lang="zh-CN" altLang="en-US" b="0" noProof="1" smtClean="0"/>
              <a:t>合成</a:t>
            </a:r>
            <a:r>
              <a:rPr lang="zh-CN" altLang="en-US" b="0" noProof="1"/>
              <a:t>、音频适配、混</a:t>
            </a:r>
            <a:r>
              <a:rPr lang="zh-CN" altLang="en-US" b="0" noProof="1" smtClean="0"/>
              <a:t>音、电视墙</a:t>
            </a:r>
            <a:endParaRPr lang="zh-CN" altLang="en-US" b="0" noProof="1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167" y="1396703"/>
            <a:ext cx="1292225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架构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架构</a:t>
            </a:r>
          </a:p>
        </p:txBody>
      </p:sp>
      <p:pic>
        <p:nvPicPr>
          <p:cNvPr id="5123" name="Picture 3" descr="E:\20150316_TPS_UMS\Professional_VOB\t1-uranus\doc\ums架构图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92" y="1196752"/>
            <a:ext cx="7190008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组件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51520" y="1341438"/>
            <a:ext cx="8784975" cy="5183906"/>
          </a:xfrm>
        </p:spPr>
        <p:txBody>
          <a:bodyPr/>
          <a:lstStyle/>
          <a:p>
            <a:pPr>
              <a:defRPr/>
            </a:pPr>
            <a:r>
              <a:rPr lang="zh-CN" altLang="en-US" noProof="1"/>
              <a:t>平台业务开发常用的底层组件</a:t>
            </a:r>
          </a:p>
          <a:p>
            <a:pPr>
              <a:defRPr/>
            </a:pPr>
            <a:r>
              <a:rPr lang="zh-CN" altLang="en-US" noProof="1"/>
              <a:t>协议：</a:t>
            </a:r>
            <a:r>
              <a:rPr lang="en-US" altLang="zh-CN" noProof="1"/>
              <a:t>SIP </a:t>
            </a:r>
            <a:r>
              <a:rPr lang="zh-CN" altLang="en-US" noProof="1"/>
              <a:t>、</a:t>
            </a:r>
            <a:r>
              <a:rPr lang="en-US" altLang="zh-CN" noProof="1"/>
              <a:t>H323</a:t>
            </a:r>
          </a:p>
          <a:p>
            <a:pPr>
              <a:defRPr/>
            </a:pPr>
            <a:r>
              <a:rPr lang="zh-CN" altLang="en-US" noProof="1"/>
              <a:t>网络</a:t>
            </a:r>
            <a:r>
              <a:rPr lang="zh-CN" altLang="en-US" noProof="1" smtClean="0"/>
              <a:t>：</a:t>
            </a:r>
            <a:r>
              <a:rPr lang="en-US" altLang="zh-CN" noProof="1" smtClean="0"/>
              <a:t>MediaNet</a:t>
            </a:r>
            <a:r>
              <a:rPr lang="zh-CN" altLang="en-US" noProof="1"/>
              <a:t>、</a:t>
            </a:r>
            <a:r>
              <a:rPr lang="en-US" altLang="zh-CN" noProof="1"/>
              <a:t>DataSwitch</a:t>
            </a:r>
            <a:r>
              <a:rPr lang="zh-CN" altLang="en-US" noProof="1"/>
              <a:t>、</a:t>
            </a:r>
            <a:r>
              <a:rPr lang="en-US" altLang="zh-CN" noProof="1"/>
              <a:t>NetBuff</a:t>
            </a:r>
          </a:p>
          <a:p>
            <a:pPr>
              <a:defRPr/>
            </a:pPr>
            <a:r>
              <a:rPr lang="zh-CN" altLang="en-US" noProof="1"/>
              <a:t>媒控</a:t>
            </a:r>
            <a:r>
              <a:rPr lang="zh-CN" altLang="en-US" noProof="1" smtClean="0"/>
              <a:t>：</a:t>
            </a:r>
            <a:r>
              <a:rPr lang="en-US" altLang="zh-CN" noProof="1"/>
              <a:t> CHardMulPic </a:t>
            </a:r>
            <a:r>
              <a:rPr lang="zh-CN" altLang="en-US" noProof="1" smtClean="0"/>
              <a:t>、</a:t>
            </a:r>
            <a:r>
              <a:rPr lang="en-US" altLang="zh-CN" noProof="1"/>
              <a:t> CKdvVideoAdapter </a:t>
            </a:r>
            <a:r>
              <a:rPr lang="zh-CN" altLang="en-US" noProof="1" smtClean="0"/>
              <a:t>、</a:t>
            </a:r>
            <a:r>
              <a:rPr lang="en-US" altLang="zh-CN" noProof="1" smtClean="0"/>
              <a:t>CKdvAudAdaptor </a:t>
            </a:r>
            <a:r>
              <a:rPr lang="zh-CN" altLang="en-US" noProof="1" smtClean="0"/>
              <a:t>、</a:t>
            </a:r>
            <a:r>
              <a:rPr lang="en-US" altLang="zh-CN" noProof="1"/>
              <a:t> CKdvMixer</a:t>
            </a:r>
            <a:r>
              <a:rPr lang="en-US" altLang="zh-CN" noProof="1" smtClean="0">
                <a:sym typeface="+mn-ea"/>
              </a:rPr>
              <a:t>   </a:t>
            </a:r>
          </a:p>
          <a:p>
            <a:pPr>
              <a:defRPr/>
            </a:pPr>
            <a:r>
              <a:rPr lang="en-US" altLang="zh-CN" noProof="1" smtClean="0">
                <a:sym typeface="+mn-ea"/>
              </a:rPr>
              <a:t>MediaNet: </a:t>
            </a:r>
            <a:r>
              <a:rPr lang="zh-CN" altLang="en-US" noProof="1" smtClean="0">
                <a:sym typeface="+mn-ea"/>
              </a:rPr>
              <a:t>编</a:t>
            </a:r>
            <a:r>
              <a:rPr lang="zh-CN" altLang="en-US" noProof="1">
                <a:sym typeface="+mn-ea"/>
              </a:rPr>
              <a:t>解码侧收发码</a:t>
            </a:r>
            <a:r>
              <a:rPr lang="zh-CN" altLang="en-US" noProof="1" smtClean="0">
                <a:sym typeface="+mn-ea"/>
              </a:rPr>
              <a:t>流，基于</a:t>
            </a:r>
            <a:r>
              <a:rPr lang="en-US" altLang="zh-CN" noProof="1" smtClean="0">
                <a:sym typeface="+mn-ea"/>
              </a:rPr>
              <a:t>RTP\RTCP</a:t>
            </a:r>
            <a:endParaRPr lang="en-US" altLang="zh-CN" noProof="1">
              <a:sym typeface="+mn-ea"/>
            </a:endParaRPr>
          </a:p>
          <a:p>
            <a:pPr marL="0" indent="0">
              <a:buFontTx/>
              <a:buNone/>
              <a:defRPr/>
            </a:pPr>
            <a:r>
              <a:rPr lang="zh-CN" altLang="en-US" noProof="1">
                <a:sym typeface="+mn-ea"/>
              </a:rPr>
              <a:t>   </a:t>
            </a:r>
            <a:r>
              <a:rPr lang="en-US" altLang="zh-CN" noProof="1" smtClean="0">
                <a:sym typeface="+mn-ea"/>
              </a:rPr>
              <a:t>DataSwitch: </a:t>
            </a:r>
            <a:r>
              <a:rPr lang="zh-CN" altLang="en-US" noProof="1" smtClean="0">
                <a:sym typeface="+mn-ea"/>
              </a:rPr>
              <a:t>用于</a:t>
            </a:r>
            <a:r>
              <a:rPr lang="zh-CN" altLang="en-US" noProof="1">
                <a:sym typeface="+mn-ea"/>
              </a:rPr>
              <a:t>转发码流</a:t>
            </a:r>
          </a:p>
          <a:p>
            <a:pPr marL="0" indent="0">
              <a:buFontTx/>
              <a:buNone/>
              <a:defRPr/>
            </a:pPr>
            <a:r>
              <a:rPr lang="zh-CN" altLang="en-US" noProof="1">
                <a:sym typeface="+mn-ea"/>
              </a:rPr>
              <a:t>   </a:t>
            </a:r>
            <a:r>
              <a:rPr lang="en-US" altLang="zh-CN" noProof="1" smtClean="0">
                <a:sym typeface="+mn-ea"/>
              </a:rPr>
              <a:t>NetBuf: </a:t>
            </a:r>
            <a:r>
              <a:rPr lang="zh-CN" altLang="en-US" noProof="1" smtClean="0">
                <a:sym typeface="+mn-ea"/>
              </a:rPr>
              <a:t>用于</a:t>
            </a:r>
            <a:r>
              <a:rPr lang="zh-CN" altLang="en-US" noProof="1">
                <a:sym typeface="+mn-ea"/>
              </a:rPr>
              <a:t>缓冲码流，响应重传请求</a:t>
            </a:r>
          </a:p>
        </p:txBody>
      </p:sp>
    </p:spTree>
    <p:extLst>
      <p:ext uri="{BB962C8B-B14F-4D97-AF65-F5344CB8AC3E}">
        <p14:creationId xmlns:p14="http://schemas.microsoft.com/office/powerpoint/2010/main" val="259398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组件</a:t>
            </a: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umseqp</a:t>
            </a:r>
            <a:endParaRPr lang="zh-CN" altLang="en-US" sz="2800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2923"/>
              </p:ext>
            </p:extLst>
          </p:nvPr>
        </p:nvGraphicFramePr>
        <p:xfrm>
          <a:off x="395536" y="1164586"/>
          <a:ext cx="8424936" cy="5352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68"/>
                <a:gridCol w="4212468"/>
              </a:tblGrid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板卡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运行业务</a:t>
                      </a:r>
                      <a:endParaRPr lang="zh-CN" altLang="en-US" sz="2800" dirty="0"/>
                    </a:p>
                  </a:txBody>
                  <a:tcPr/>
                </a:tc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Mpc2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noProof="1" smtClean="0">
                          <a:sym typeface="+mn-ea"/>
                        </a:rPr>
                        <a:t>主控、时间同步</a:t>
                      </a:r>
                      <a:endParaRPr lang="zh-CN" altLang="en-US" sz="2800" dirty="0"/>
                    </a:p>
                  </a:txBody>
                  <a:tcPr/>
                </a:tc>
              </a:tr>
              <a:tr h="517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IS2.2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接入、转发、重传</a:t>
                      </a:r>
                    </a:p>
                  </a:txBody>
                  <a:tcPr/>
                </a:tc>
              </a:tr>
              <a:tr h="565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CRI2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转发或</a:t>
                      </a:r>
                      <a:r>
                        <a:rPr lang="en-US" altLang="zh-CN" sz="2800" dirty="0" smtClean="0"/>
                        <a:t>sip</a:t>
                      </a:r>
                      <a:r>
                        <a:rPr lang="en-US" altLang="zh-CN" sz="2800" baseline="0" dirty="0" smtClean="0"/>
                        <a:t> </a:t>
                      </a:r>
                      <a:r>
                        <a:rPr lang="en-US" altLang="zh-CN" sz="2800" baseline="0" dirty="0" err="1" smtClean="0"/>
                        <a:t>gk</a:t>
                      </a:r>
                      <a:r>
                        <a:rPr lang="en-US" altLang="zh-CN" sz="2800" baseline="0" dirty="0" smtClean="0"/>
                        <a:t> </a:t>
                      </a:r>
                      <a:r>
                        <a:rPr lang="zh-CN" altLang="en-US" sz="2800" baseline="0" dirty="0" smtClean="0"/>
                        <a:t>升级服务器</a:t>
                      </a:r>
                      <a:endParaRPr lang="zh-CN" altLang="en-US" sz="2800" dirty="0"/>
                    </a:p>
                  </a:txBody>
                  <a:tcPr/>
                </a:tc>
              </a:tr>
              <a:tr h="6463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Apu2-TP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混音、音频适配</a:t>
                      </a:r>
                      <a:endParaRPr lang="zh-CN" altLang="en-US" sz="2800" dirty="0"/>
                    </a:p>
                  </a:txBody>
                  <a:tcPr/>
                </a:tc>
              </a:tr>
              <a:tr h="6463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Mpu2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传统合成或视频适配</a:t>
                      </a:r>
                      <a:endParaRPr lang="zh-CN" altLang="en-US" sz="2800" dirty="0"/>
                    </a:p>
                  </a:txBody>
                  <a:tcPr/>
                </a:tc>
              </a:tr>
              <a:tr h="6463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Mpu2_Eard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传统合成或视频适配</a:t>
                      </a:r>
                    </a:p>
                  </a:txBody>
                  <a:tcPr/>
                </a:tc>
              </a:tr>
              <a:tr h="6463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Mpu2-TP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多画面合成</a:t>
                      </a:r>
                      <a:endParaRPr lang="zh-CN" altLang="en-US" sz="2800" dirty="0"/>
                    </a:p>
                  </a:txBody>
                  <a:tcPr/>
                </a:tc>
              </a:tr>
              <a:tr h="6463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Hdu2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电视墙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87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组件</a:t>
            </a: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umseqp</a:t>
            </a:r>
            <a:endParaRPr lang="zh-CN" altLang="en-US" sz="2800" dirty="0" smtClean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8312" y="1341438"/>
            <a:ext cx="8424167" cy="4525962"/>
          </a:xfrm>
        </p:spPr>
        <p:txBody>
          <a:bodyPr/>
          <a:lstStyle/>
          <a:p>
            <a:pPr>
              <a:defRPr/>
            </a:pPr>
            <a:r>
              <a:rPr lang="en-US" altLang="zh-CN" noProof="1" smtClean="0"/>
              <a:t>UMS</a:t>
            </a:r>
            <a:r>
              <a:rPr lang="zh-CN" altLang="en-US" noProof="1" smtClean="0"/>
              <a:t>的外设管理模块（</a:t>
            </a:r>
            <a:r>
              <a:rPr lang="en-US" altLang="zh-CN" noProof="1" smtClean="0"/>
              <a:t>umseqp</a:t>
            </a:r>
            <a:r>
              <a:rPr lang="zh-CN" altLang="en-US" noProof="1" smtClean="0"/>
              <a:t>）</a:t>
            </a:r>
            <a:endParaRPr lang="en-US" altLang="zh-CN" noProof="1"/>
          </a:p>
          <a:p>
            <a:pPr>
              <a:defRPr/>
            </a:pPr>
            <a:r>
              <a:rPr lang="en-US" altLang="zh-CN" sz="2400" noProof="1" smtClean="0">
                <a:sym typeface="+mn-ea"/>
              </a:rPr>
              <a:t>Mpc2</a:t>
            </a:r>
            <a:r>
              <a:rPr lang="zh-CN" altLang="en-US" sz="2400" noProof="1" smtClean="0">
                <a:sym typeface="+mn-ea"/>
              </a:rPr>
              <a:t>作为主控板卡，运行主控、时间同步业务；</a:t>
            </a:r>
            <a:endParaRPr lang="en-US" altLang="zh-CN" sz="2400" noProof="1" smtClean="0">
              <a:sym typeface="+mn-ea"/>
            </a:endParaRPr>
          </a:p>
          <a:p>
            <a:pPr>
              <a:defRPr/>
            </a:pPr>
            <a:r>
              <a:rPr lang="zh-CN" altLang="en-US" sz="2400" noProof="1" smtClean="0">
                <a:sym typeface="+mn-ea"/>
              </a:rPr>
              <a:t>其余板卡都作为</a:t>
            </a:r>
            <a:r>
              <a:rPr lang="en-US" altLang="zh-CN" sz="2400" noProof="1" smtClean="0">
                <a:sym typeface="+mn-ea"/>
              </a:rPr>
              <a:t>Mpc2</a:t>
            </a:r>
            <a:r>
              <a:rPr lang="zh-CN" altLang="en-US" sz="2400" noProof="1" smtClean="0">
                <a:sym typeface="+mn-ea"/>
              </a:rPr>
              <a:t>的</a:t>
            </a:r>
            <a:r>
              <a:rPr lang="zh-CN" altLang="en-US" sz="2400" noProof="1">
                <a:sym typeface="+mn-ea"/>
              </a:rPr>
              <a:t>外设</a:t>
            </a:r>
            <a:r>
              <a:rPr lang="zh-CN" altLang="en-US" sz="2400" noProof="1" smtClean="0">
                <a:sym typeface="+mn-ea"/>
              </a:rPr>
              <a:t>板卡，其注册流程如下所示：</a:t>
            </a:r>
            <a:endParaRPr lang="en-US" altLang="zh-CN" sz="2400" noProof="1" smtClean="0">
              <a:sym typeface="+mn-ea"/>
            </a:endParaRPr>
          </a:p>
        </p:txBody>
      </p:sp>
      <p:pic>
        <p:nvPicPr>
          <p:cNvPr id="6146" name="Picture 2" descr="E:\20150316_TPS_UMS\Professional_VOB\t1-uranus\doc\ums板卡注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04" y="2874430"/>
            <a:ext cx="5364616" cy="348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90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组件</a:t>
            </a: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umseqp</a:t>
            </a:r>
            <a:endParaRPr lang="zh-CN" altLang="en-US" sz="2800" dirty="0" smtClean="0"/>
          </a:p>
        </p:txBody>
      </p:sp>
      <p:pic>
        <p:nvPicPr>
          <p:cNvPr id="3" name="Picture 2" descr="D:\Users\gaoyong.KDCRD\AppData\Roaming\feiq\RichOle\60358457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7908801" cy="556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5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黑体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1008</TotalTime>
  <Pages>0</Pages>
  <Words>619</Words>
  <Characters>0</Characters>
  <Application>Microsoft Office PowerPoint</Application>
  <DocSecurity>0</DocSecurity>
  <PresentationFormat>全屏显示(4:3)</PresentationFormat>
  <Lines>0</Lines>
  <Paragraphs>104</Paragraphs>
  <Slides>21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默认设计模板</vt:lpstr>
      <vt:lpstr>Visio</vt:lpstr>
      <vt:lpstr>Microsoft Visio 绘图</vt:lpstr>
      <vt:lpstr>PowerPoint 演示文稿</vt:lpstr>
      <vt:lpstr>主  要  内  容</vt:lpstr>
      <vt:lpstr>什么是UMS</vt:lpstr>
      <vt:lpstr>架构</vt:lpstr>
      <vt:lpstr>架构</vt:lpstr>
      <vt:lpstr>组件</vt:lpstr>
      <vt:lpstr>组件-umseqp</vt:lpstr>
      <vt:lpstr>组件-umseqp</vt:lpstr>
      <vt:lpstr>组件-umseqp</vt:lpstr>
      <vt:lpstr>组件-umseqp</vt:lpstr>
      <vt:lpstr>组件-umscall</vt:lpstr>
      <vt:lpstr>组件-umscall</vt:lpstr>
      <vt:lpstr>组件-umscall</vt:lpstr>
      <vt:lpstr>组件-umscall</vt:lpstr>
      <vt:lpstr>组件-umscall</vt:lpstr>
      <vt:lpstr>组件-umscall</vt:lpstr>
      <vt:lpstr>组件-umscall</vt:lpstr>
      <vt:lpstr>组件-umscall</vt:lpstr>
      <vt:lpstr>组件-umscall</vt:lpstr>
      <vt:lpstr>问答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lb</dc:creator>
  <cp:lastModifiedBy>高勇</cp:lastModifiedBy>
  <cp:revision>1822</cp:revision>
  <dcterms:created xsi:type="dcterms:W3CDTF">2004-09-20T09:22:12Z</dcterms:created>
  <dcterms:modified xsi:type="dcterms:W3CDTF">2017-05-25T10:09:39Z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