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Lst>
  <p:sldSz cx="12192000" cy="6858000"/>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6" d="100"/>
          <a:sy n="76" d="100"/>
        </p:scale>
        <p:origin x="12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1D3B9B-0AC7-40DC-AB70-C4F7FE8FDBE6}" type="datetimeFigureOut">
              <a:rPr lang="en-US" smtClean="0"/>
              <a:t>3/1/2022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24053-8DE9-473D-B770-FCF63F6FD076}" type="slidenum">
              <a:rPr lang="en-US" smtClean="0"/>
              <a:t>‹Nº›</a:t>
            </a:fld>
            <a:endParaRPr lang="en-US"/>
          </a:p>
        </p:txBody>
      </p:sp>
    </p:spTree>
    <p:extLst>
      <p:ext uri="{BB962C8B-B14F-4D97-AF65-F5344CB8AC3E}">
        <p14:creationId xmlns:p14="http://schemas.microsoft.com/office/powerpoint/2010/main" val="216853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A2B24053-8DE9-473D-B770-FCF63F6FD076}" type="slidenum">
              <a:rPr lang="en-US" smtClean="0"/>
              <a:t>5</a:t>
            </a:fld>
            <a:endParaRPr lang="en-US"/>
          </a:p>
        </p:txBody>
      </p:sp>
    </p:spTree>
    <p:extLst>
      <p:ext uri="{BB962C8B-B14F-4D97-AF65-F5344CB8AC3E}">
        <p14:creationId xmlns:p14="http://schemas.microsoft.com/office/powerpoint/2010/main" val="2310358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A2B24053-8DE9-473D-B770-FCF63F6FD076}" type="slidenum">
              <a:rPr lang="en-US" smtClean="0"/>
              <a:t>13</a:t>
            </a:fld>
            <a:endParaRPr lang="en-US"/>
          </a:p>
        </p:txBody>
      </p:sp>
    </p:spTree>
    <p:extLst>
      <p:ext uri="{BB962C8B-B14F-4D97-AF65-F5344CB8AC3E}">
        <p14:creationId xmlns:p14="http://schemas.microsoft.com/office/powerpoint/2010/main" val="4209117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hlink"/>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
            <a:ext cx="12192000" cy="36623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5" name="Rectangle 4"/>
          <p:cNvSpPr>
            <a:spLocks noChangeArrowheads="1"/>
          </p:cNvSpPr>
          <p:nvPr/>
        </p:nvSpPr>
        <p:spPr bwMode="auto">
          <a:xfrm>
            <a:off x="0" y="6605588"/>
            <a:ext cx="12185651" cy="2778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6" name="Rectangle 5"/>
          <p:cNvSpPr>
            <a:spLocks noChangeArrowheads="1"/>
          </p:cNvSpPr>
          <p:nvPr/>
        </p:nvSpPr>
        <p:spPr bwMode="auto">
          <a:xfrm>
            <a:off x="1" y="3617913"/>
            <a:ext cx="12196233" cy="2159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4103" name="Rectangle 7"/>
          <p:cNvSpPr>
            <a:spLocks noGrp="1" noChangeArrowheads="1"/>
          </p:cNvSpPr>
          <p:nvPr>
            <p:ph type="subTitle" idx="1"/>
          </p:nvPr>
        </p:nvSpPr>
        <p:spPr>
          <a:xfrm>
            <a:off x="3744385" y="4149726"/>
            <a:ext cx="4607983" cy="1152525"/>
          </a:xfrm>
        </p:spPr>
        <p:txBody>
          <a:bodyPr/>
          <a:lstStyle>
            <a:lvl1pPr marL="0" indent="0">
              <a:buFontTx/>
              <a:buNone/>
              <a:defRPr sz="2800"/>
            </a:lvl1pPr>
          </a:lstStyle>
          <a:p>
            <a:pPr lvl="0"/>
            <a:r>
              <a:rPr lang="es-ES" altLang="en-US" noProof="0" smtClean="0"/>
              <a:t>Haga clic para editar el estilo de subtítulo del patrón</a:t>
            </a:r>
            <a:endParaRPr lang="en-GB" altLang="en-US" noProof="0" smtClean="0"/>
          </a:p>
        </p:txBody>
      </p:sp>
      <p:sp>
        <p:nvSpPr>
          <p:cNvPr id="4102" name="Rectangle 6"/>
          <p:cNvSpPr>
            <a:spLocks noGrp="1" noChangeArrowheads="1"/>
          </p:cNvSpPr>
          <p:nvPr>
            <p:ph type="ctrTitle"/>
          </p:nvPr>
        </p:nvSpPr>
        <p:spPr>
          <a:xfrm>
            <a:off x="3744384" y="620714"/>
            <a:ext cx="4512733" cy="2484437"/>
          </a:xfrm>
        </p:spPr>
        <p:txBody>
          <a:bodyPr/>
          <a:lstStyle>
            <a:lvl1pPr>
              <a:defRPr/>
            </a:lvl1pPr>
          </a:lstStyle>
          <a:p>
            <a:pPr lvl="0"/>
            <a:r>
              <a:rPr lang="es-ES" altLang="en-US" noProof="0" smtClean="0"/>
              <a:t>Haga clic para modificar el estilo de título del patrón</a:t>
            </a:r>
            <a:endParaRPr lang="en-GB" altLang="en-US" noProof="0" smtClean="0"/>
          </a:p>
        </p:txBody>
      </p:sp>
      <p:sp>
        <p:nvSpPr>
          <p:cNvPr id="7" name="Rectangle 11"/>
          <p:cNvSpPr>
            <a:spLocks noGrp="1" noChangeArrowheads="1"/>
          </p:cNvSpPr>
          <p:nvPr>
            <p:ph type="dt" sz="half" idx="10"/>
          </p:nvPr>
        </p:nvSpPr>
        <p:spPr bwMode="auto">
          <a:xfrm>
            <a:off x="609600" y="6605588"/>
            <a:ext cx="2844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fld id="{4AAD347D-5ACD-4C99-B74B-A9C85AD731AF}" type="datetimeFigureOut">
              <a:rPr lang="en-US" smtClean="0"/>
              <a:t>3/1/2022</a:t>
            </a:fld>
            <a:endParaRPr lang="en-US" dirty="0"/>
          </a:p>
        </p:txBody>
      </p:sp>
      <p:sp>
        <p:nvSpPr>
          <p:cNvPr id="8" name="Rectangle 12"/>
          <p:cNvSpPr>
            <a:spLocks noGrp="1" noChangeArrowheads="1"/>
          </p:cNvSpPr>
          <p:nvPr>
            <p:ph type="ftr" sz="quarter" idx="11"/>
          </p:nvPr>
        </p:nvSpPr>
        <p:spPr bwMode="auto">
          <a:xfrm>
            <a:off x="4165600" y="6605588"/>
            <a:ext cx="3860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endParaRPr lang="en-US" dirty="0"/>
          </a:p>
        </p:txBody>
      </p:sp>
      <p:sp>
        <p:nvSpPr>
          <p:cNvPr id="9" name="Rectangle 13"/>
          <p:cNvSpPr>
            <a:spLocks noGrp="1" noChangeArrowheads="1"/>
          </p:cNvSpPr>
          <p:nvPr>
            <p:ph type="sldNum" sz="quarter" idx="12"/>
          </p:nvPr>
        </p:nvSpPr>
        <p:spPr bwMode="auto">
          <a:xfrm>
            <a:off x="8737600" y="6605588"/>
            <a:ext cx="2844800" cy="279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0356873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2445818315"/>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02700" y="260351"/>
            <a:ext cx="2762251" cy="5832475"/>
          </a:xfrm>
        </p:spPr>
        <p:txBody>
          <a:bodyPr vert="eaVert"/>
          <a:lstStyle/>
          <a:p>
            <a:r>
              <a:rPr lang="es-ES" smtClean="0"/>
              <a:t>Haga clic para modificar el estilo de título del patrón</a:t>
            </a:r>
            <a:endParaRPr lang="en-GB"/>
          </a:p>
        </p:txBody>
      </p:sp>
      <p:sp>
        <p:nvSpPr>
          <p:cNvPr id="3" name="Vertical Text Placeholder 2"/>
          <p:cNvSpPr>
            <a:spLocks noGrp="1"/>
          </p:cNvSpPr>
          <p:nvPr>
            <p:ph type="body" orient="vert" idx="1"/>
          </p:nvPr>
        </p:nvSpPr>
        <p:spPr>
          <a:xfrm>
            <a:off x="609601" y="260351"/>
            <a:ext cx="8089900" cy="58324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130452496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413686580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s-ES" smtClean="0"/>
              <a:t>Haga clic para modificar el estilo de título del patrón</a:t>
            </a:r>
            <a:endParaRPr lang="en-GB"/>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Editar el estilo de texto del patrón</a:t>
            </a:r>
          </a:p>
        </p:txBody>
      </p:sp>
    </p:spTree>
    <p:extLst>
      <p:ext uri="{BB962C8B-B14F-4D97-AF65-F5344CB8AC3E}">
        <p14:creationId xmlns:p14="http://schemas.microsoft.com/office/powerpoint/2010/main" val="105334193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
        <p:nvSpPr>
          <p:cNvPr id="3" name="Content Placeholder 2"/>
          <p:cNvSpPr>
            <a:spLocks noGrp="1"/>
          </p:cNvSpPr>
          <p:nvPr>
            <p:ph sz="half" idx="1"/>
          </p:nvPr>
        </p:nvSpPr>
        <p:spPr>
          <a:xfrm>
            <a:off x="609601" y="1484313"/>
            <a:ext cx="5425017" cy="460851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Content Placeholder 3"/>
          <p:cNvSpPr>
            <a:spLocks noGrp="1"/>
          </p:cNvSpPr>
          <p:nvPr>
            <p:ph sz="half" idx="2"/>
          </p:nvPr>
        </p:nvSpPr>
        <p:spPr>
          <a:xfrm>
            <a:off x="6237818" y="1484313"/>
            <a:ext cx="5427133" cy="460851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72064034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s-ES" smtClean="0"/>
              <a:t>Haga clic para modificar el estilo de título del patrón</a:t>
            </a:r>
            <a:endParaRPr lang="en-GB"/>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40318" y="2505075"/>
            <a:ext cx="51583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505075"/>
            <a:ext cx="518371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Tree>
    <p:extLst>
      <p:ext uri="{BB962C8B-B14F-4D97-AF65-F5344CB8AC3E}">
        <p14:creationId xmlns:p14="http://schemas.microsoft.com/office/powerpoint/2010/main" val="4178193810"/>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a:p>
        </p:txBody>
      </p:sp>
    </p:spTree>
    <p:extLst>
      <p:ext uri="{BB962C8B-B14F-4D97-AF65-F5344CB8AC3E}">
        <p14:creationId xmlns:p14="http://schemas.microsoft.com/office/powerpoint/2010/main" val="86205129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665463"/>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GB"/>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346662585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GB"/>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GB"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317381006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4233" y="1"/>
            <a:ext cx="12192000" cy="11969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7" name="Rectangle 9"/>
          <p:cNvSpPr>
            <a:spLocks noChangeArrowheads="1"/>
          </p:cNvSpPr>
          <p:nvPr/>
        </p:nvSpPr>
        <p:spPr bwMode="auto">
          <a:xfrm>
            <a:off x="0" y="6735764"/>
            <a:ext cx="12192000" cy="149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8" name="Rectangle 10"/>
          <p:cNvSpPr>
            <a:spLocks noChangeArrowheads="1"/>
          </p:cNvSpPr>
          <p:nvPr/>
        </p:nvSpPr>
        <p:spPr bwMode="auto">
          <a:xfrm>
            <a:off x="-4233" y="1089025"/>
            <a:ext cx="12196233" cy="2159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1029" name="Rectangle 2"/>
          <p:cNvSpPr>
            <a:spLocks noGrp="1" noChangeArrowheads="1"/>
          </p:cNvSpPr>
          <p:nvPr>
            <p:ph type="title"/>
          </p:nvPr>
        </p:nvSpPr>
        <p:spPr bwMode="auto">
          <a:xfrm>
            <a:off x="609601" y="260351"/>
            <a:ext cx="11055351"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GB" altLang="en-US" smtClean="0"/>
          </a:p>
        </p:txBody>
      </p:sp>
      <p:sp>
        <p:nvSpPr>
          <p:cNvPr id="1030" name="Rectangle 3"/>
          <p:cNvSpPr>
            <a:spLocks noGrp="1" noChangeArrowheads="1"/>
          </p:cNvSpPr>
          <p:nvPr>
            <p:ph type="body" idx="1"/>
          </p:nvPr>
        </p:nvSpPr>
        <p:spPr bwMode="auto">
          <a:xfrm>
            <a:off x="609601" y="1484313"/>
            <a:ext cx="1105535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Editar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GB" altLang="en-US" smtClean="0"/>
          </a:p>
        </p:txBody>
      </p:sp>
      <p:sp>
        <p:nvSpPr>
          <p:cNvPr id="1031" name="Rectangle 11"/>
          <p:cNvSpPr>
            <a:spLocks noChangeArrowheads="1"/>
          </p:cNvSpPr>
          <p:nvPr/>
        </p:nvSpPr>
        <p:spPr bwMode="auto">
          <a:xfrm>
            <a:off x="0" y="6705600"/>
            <a:ext cx="12192000" cy="698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Tree>
    <p:extLst>
      <p:ext uri="{BB962C8B-B14F-4D97-AF65-F5344CB8AC3E}">
        <p14:creationId xmlns:p14="http://schemas.microsoft.com/office/powerpoint/2010/main" val="24478786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wipe dir="r"/>
  </p:transition>
  <p:hf sldNum="0" hdr="0" ft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accent2"/>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accent2"/>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accent2"/>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accent2"/>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gjaramillo@gmail.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yum.oracle.com/oracle-linux-isos.html" TargetMode="External"/><Relationship Id="rId2" Type="http://schemas.openxmlformats.org/officeDocument/2006/relationships/hyperlink" Target="https://www.virtualbox.org/wiki/Linux_Downloa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docs.docker.com/compose/instal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MX" dirty="0" smtClean="0">
                <a:solidFill>
                  <a:schemeClr val="tx1"/>
                </a:solidFill>
              </a:rPr>
              <a:t>Luis Gerardo Jaramillo </a:t>
            </a:r>
            <a:r>
              <a:rPr lang="es-MX" dirty="0" err="1">
                <a:solidFill>
                  <a:schemeClr val="tx1"/>
                </a:solidFill>
              </a:rPr>
              <a:t>G</a:t>
            </a:r>
            <a:r>
              <a:rPr lang="es-MX" dirty="0" err="1" smtClean="0">
                <a:solidFill>
                  <a:schemeClr val="tx1"/>
                </a:solidFill>
              </a:rPr>
              <a:t>tz</a:t>
            </a:r>
            <a:r>
              <a:rPr lang="es-MX" dirty="0" smtClean="0">
                <a:solidFill>
                  <a:schemeClr val="tx1"/>
                </a:solidFill>
              </a:rPr>
              <a:t>.	</a:t>
            </a:r>
            <a:r>
              <a:rPr lang="es-MX" dirty="0" smtClean="0">
                <a:solidFill>
                  <a:schemeClr val="tx1"/>
                </a:solidFill>
                <a:hlinkClick r:id="rId3"/>
              </a:rPr>
              <a:t>Lgjaramillo@gmail.com</a:t>
            </a:r>
            <a:endParaRPr lang="es-MX" dirty="0" smtClean="0">
              <a:solidFill>
                <a:schemeClr val="tx1"/>
              </a:solidFill>
            </a:endParaRPr>
          </a:p>
          <a:p>
            <a:r>
              <a:rPr lang="es-MX" dirty="0" smtClean="0">
                <a:solidFill>
                  <a:schemeClr val="tx1"/>
                </a:solidFill>
              </a:rPr>
              <a:t>IJALTI Marzo 2022</a:t>
            </a:r>
            <a:endParaRPr lang="es-MX" dirty="0">
              <a:solidFill>
                <a:schemeClr val="tx1"/>
              </a:solidFill>
            </a:endParaRPr>
          </a:p>
        </p:txBody>
      </p:sp>
      <p:sp>
        <p:nvSpPr>
          <p:cNvPr id="2" name="Título 1"/>
          <p:cNvSpPr>
            <a:spLocks noGrp="1"/>
          </p:cNvSpPr>
          <p:nvPr>
            <p:ph type="ctrTitle"/>
          </p:nvPr>
        </p:nvSpPr>
        <p:spPr/>
        <p:txBody>
          <a:bodyPr/>
          <a:lstStyle/>
          <a:p>
            <a:r>
              <a:rPr lang="es-MX" dirty="0" err="1" smtClean="0"/>
              <a:t>Kubernetes</a:t>
            </a:r>
            <a:endParaRPr lang="es-MX" dirty="0"/>
          </a:p>
        </p:txBody>
      </p:sp>
    </p:spTree>
    <p:extLst>
      <p:ext uri="{BB962C8B-B14F-4D97-AF65-F5344CB8AC3E}">
        <p14:creationId xmlns:p14="http://schemas.microsoft.com/office/powerpoint/2010/main" val="4217541469"/>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Arquitectura y conceptos de </a:t>
            </a:r>
            <a:r>
              <a:rPr lang="es-MX" dirty="0" err="1" smtClean="0"/>
              <a:t>Kubernetes</a:t>
            </a:r>
            <a:endParaRPr lang="es-MX" dirty="0"/>
          </a:p>
        </p:txBody>
      </p:sp>
      <p:sp>
        <p:nvSpPr>
          <p:cNvPr id="5" name="Rectángulo redondeado 4"/>
          <p:cNvSpPr/>
          <p:nvPr/>
        </p:nvSpPr>
        <p:spPr>
          <a:xfrm>
            <a:off x="1828799" y="2098430"/>
            <a:ext cx="8335109" cy="458372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MX" dirty="0"/>
          </a:p>
        </p:txBody>
      </p:sp>
      <p:sp>
        <p:nvSpPr>
          <p:cNvPr id="6" name="CuadroTexto 5"/>
          <p:cNvSpPr txBox="1"/>
          <p:nvPr/>
        </p:nvSpPr>
        <p:spPr>
          <a:xfrm>
            <a:off x="2672862" y="1791174"/>
            <a:ext cx="947695" cy="369332"/>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s-MX" b="1" dirty="0" err="1" smtClean="0">
                <a:ln/>
                <a:solidFill>
                  <a:schemeClr val="accent3"/>
                </a:solidFill>
              </a:rPr>
              <a:t>Cluster</a:t>
            </a:r>
            <a:endParaRPr lang="es-MX" b="1" dirty="0">
              <a:ln/>
              <a:solidFill>
                <a:schemeClr val="accent3"/>
              </a:solidFill>
            </a:endParaRPr>
          </a:p>
        </p:txBody>
      </p:sp>
      <p:sp>
        <p:nvSpPr>
          <p:cNvPr id="7" name="Rectángulo redondeado 6"/>
          <p:cNvSpPr/>
          <p:nvPr/>
        </p:nvSpPr>
        <p:spPr>
          <a:xfrm>
            <a:off x="2215662" y="3135923"/>
            <a:ext cx="2239108" cy="233289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8" name="CuadroTexto 7"/>
          <p:cNvSpPr txBox="1"/>
          <p:nvPr/>
        </p:nvSpPr>
        <p:spPr>
          <a:xfrm>
            <a:off x="2531951" y="2835152"/>
            <a:ext cx="1467068" cy="369332"/>
          </a:xfrm>
          <a:prstGeom prst="rect">
            <a:avLst/>
          </a:prstGeom>
          <a:noFill/>
        </p:spPr>
        <p:txBody>
          <a:bodyPr wrap="none" rtlCol="0">
            <a:spAutoFit/>
          </a:bodyPr>
          <a:lstStyle/>
          <a:p>
            <a:r>
              <a:rPr lang="es-MX" dirty="0" smtClean="0">
                <a:solidFill>
                  <a:schemeClr val="accent5"/>
                </a:solidFill>
              </a:rPr>
              <a:t>Master </a:t>
            </a:r>
            <a:r>
              <a:rPr lang="es-MX" dirty="0" err="1" smtClean="0">
                <a:solidFill>
                  <a:schemeClr val="accent5"/>
                </a:solidFill>
              </a:rPr>
              <a:t>node</a:t>
            </a:r>
            <a:endParaRPr lang="es-MX" dirty="0">
              <a:solidFill>
                <a:schemeClr val="accent5"/>
              </a:solidFill>
            </a:endParaRPr>
          </a:p>
        </p:txBody>
      </p:sp>
      <p:sp>
        <p:nvSpPr>
          <p:cNvPr id="9" name="Rectángulo redondeado 8"/>
          <p:cNvSpPr/>
          <p:nvPr/>
        </p:nvSpPr>
        <p:spPr>
          <a:xfrm>
            <a:off x="2403231" y="3598985"/>
            <a:ext cx="1863969" cy="10316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600" dirty="0" smtClean="0"/>
              <a:t>Herramientas para el manejo de nodos</a:t>
            </a:r>
            <a:endParaRPr lang="es-MX" sz="1600" dirty="0"/>
          </a:p>
        </p:txBody>
      </p:sp>
      <p:sp>
        <p:nvSpPr>
          <p:cNvPr id="10" name="Rectángulo redondeado 9"/>
          <p:cNvSpPr/>
          <p:nvPr/>
        </p:nvSpPr>
        <p:spPr>
          <a:xfrm>
            <a:off x="2403231" y="4931386"/>
            <a:ext cx="1863969" cy="3575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sz="1400" dirty="0" smtClean="0"/>
              <a:t>Plano de Control</a:t>
            </a:r>
            <a:endParaRPr lang="es-MX" sz="1400" dirty="0"/>
          </a:p>
        </p:txBody>
      </p:sp>
      <p:grpSp>
        <p:nvGrpSpPr>
          <p:cNvPr id="36" name="Grupo 35"/>
          <p:cNvGrpSpPr/>
          <p:nvPr/>
        </p:nvGrpSpPr>
        <p:grpSpPr>
          <a:xfrm>
            <a:off x="5720862" y="2154589"/>
            <a:ext cx="2602523" cy="1444396"/>
            <a:chOff x="5720862" y="2154589"/>
            <a:chExt cx="2602523" cy="1444396"/>
          </a:xfrm>
        </p:grpSpPr>
        <p:sp>
          <p:nvSpPr>
            <p:cNvPr id="11" name="Rectángulo redondeado 10"/>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12" name="CuadroTexto 11"/>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13" name="Rectángulo redondeado 12"/>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14" name="Rectángulo redondeado 13"/>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cxnSp>
        <p:nvCxnSpPr>
          <p:cNvPr id="27" name="Conector angular 26"/>
          <p:cNvCxnSpPr>
            <a:stCxn id="7" idx="3"/>
            <a:endCxn id="22" idx="1"/>
          </p:cNvCxnSpPr>
          <p:nvPr/>
        </p:nvCxnSpPr>
        <p:spPr>
          <a:xfrm>
            <a:off x="4454770" y="4302369"/>
            <a:ext cx="1266092" cy="1672790"/>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0" name="Conector angular 29"/>
          <p:cNvCxnSpPr>
            <a:stCxn id="7" idx="3"/>
            <a:endCxn id="11" idx="1"/>
          </p:cNvCxnSpPr>
          <p:nvPr/>
        </p:nvCxnSpPr>
        <p:spPr>
          <a:xfrm flipV="1">
            <a:off x="4454770" y="3030416"/>
            <a:ext cx="1266092" cy="1271953"/>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3" name="Conector angular 32"/>
          <p:cNvCxnSpPr>
            <a:stCxn id="7" idx="3"/>
            <a:endCxn id="17" idx="1"/>
          </p:cNvCxnSpPr>
          <p:nvPr/>
        </p:nvCxnSpPr>
        <p:spPr>
          <a:xfrm>
            <a:off x="4454770" y="4302369"/>
            <a:ext cx="1266092" cy="238286"/>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
        <p:nvSpPr>
          <p:cNvPr id="34" name="Rectángulo redondeado 33"/>
          <p:cNvSpPr/>
          <p:nvPr/>
        </p:nvSpPr>
        <p:spPr>
          <a:xfrm rot="16200000">
            <a:off x="-1361775" y="4032179"/>
            <a:ext cx="4161692" cy="637076"/>
          </a:xfrm>
          <a:prstGeom prst="roundRect">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dirty="0" smtClean="0"/>
              <a:t>Cloud </a:t>
            </a:r>
            <a:r>
              <a:rPr lang="es-MX" dirty="0" err="1" smtClean="0"/>
              <a:t>Provider</a:t>
            </a:r>
            <a:r>
              <a:rPr lang="es-MX" dirty="0" smtClean="0"/>
              <a:t> API</a:t>
            </a:r>
            <a:endParaRPr lang="es-MX" dirty="0"/>
          </a:p>
        </p:txBody>
      </p:sp>
      <p:sp>
        <p:nvSpPr>
          <p:cNvPr id="35" name="Flecha derecha 34"/>
          <p:cNvSpPr/>
          <p:nvPr/>
        </p:nvSpPr>
        <p:spPr>
          <a:xfrm rot="10800000">
            <a:off x="1061056" y="3918911"/>
            <a:ext cx="996462" cy="5065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37" name="Grupo 36"/>
          <p:cNvGrpSpPr/>
          <p:nvPr/>
        </p:nvGrpSpPr>
        <p:grpSpPr>
          <a:xfrm>
            <a:off x="5720862" y="3595375"/>
            <a:ext cx="2602523" cy="1444396"/>
            <a:chOff x="5720862" y="2154589"/>
            <a:chExt cx="2602523" cy="1444396"/>
          </a:xfrm>
        </p:grpSpPr>
        <p:sp>
          <p:nvSpPr>
            <p:cNvPr id="38" name="Rectángulo redondeado 37"/>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39" name="CuadroTexto 38"/>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40" name="Rectángulo redondeado 39"/>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41" name="Rectángulo redondeado 40"/>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grpSp>
        <p:nvGrpSpPr>
          <p:cNvPr id="42" name="Grupo 41"/>
          <p:cNvGrpSpPr/>
          <p:nvPr/>
        </p:nvGrpSpPr>
        <p:grpSpPr>
          <a:xfrm>
            <a:off x="5744310" y="5039771"/>
            <a:ext cx="2602523" cy="1444396"/>
            <a:chOff x="5720862" y="2154589"/>
            <a:chExt cx="2602523" cy="1444396"/>
          </a:xfrm>
        </p:grpSpPr>
        <p:sp>
          <p:nvSpPr>
            <p:cNvPr id="43" name="Rectángulo redondeado 42"/>
            <p:cNvSpPr/>
            <p:nvPr/>
          </p:nvSpPr>
          <p:spPr>
            <a:xfrm>
              <a:off x="5720862" y="2461846"/>
              <a:ext cx="2602523" cy="1137139"/>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44" name="CuadroTexto 43"/>
            <p:cNvSpPr txBox="1"/>
            <p:nvPr/>
          </p:nvSpPr>
          <p:spPr>
            <a:xfrm>
              <a:off x="6194011" y="2154589"/>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45" name="Rectángulo redondeado 44"/>
            <p:cNvSpPr/>
            <p:nvPr/>
          </p:nvSpPr>
          <p:spPr>
            <a:xfrm>
              <a:off x="5861538" y="2661138"/>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Proxy / </a:t>
              </a:r>
              <a:r>
                <a:rPr lang="es-MX" dirty="0" err="1" smtClean="0"/>
                <a:t>Config</a:t>
              </a:r>
              <a:endParaRPr lang="es-MX" dirty="0"/>
            </a:p>
          </p:txBody>
        </p:sp>
        <p:sp>
          <p:nvSpPr>
            <p:cNvPr id="46" name="Rectángulo redondeado 45"/>
            <p:cNvSpPr/>
            <p:nvPr/>
          </p:nvSpPr>
          <p:spPr>
            <a:xfrm>
              <a:off x="5861538" y="3085661"/>
              <a:ext cx="2332893"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err="1" smtClean="0"/>
                <a:t>Pod</a:t>
              </a:r>
              <a:r>
                <a:rPr lang="es-MX" dirty="0" smtClean="0"/>
                <a:t> (</a:t>
              </a:r>
              <a:r>
                <a:rPr lang="es-MX" dirty="0" err="1" smtClean="0"/>
                <a:t>Container</a:t>
              </a:r>
              <a:r>
                <a:rPr lang="es-MX" dirty="0" smtClean="0"/>
                <a:t>)</a:t>
              </a:r>
              <a:endParaRPr lang="es-MX" dirty="0"/>
            </a:p>
          </p:txBody>
        </p:sp>
      </p:grpSp>
    </p:spTree>
    <p:extLst>
      <p:ext uri="{BB962C8B-B14F-4D97-AF65-F5344CB8AC3E}">
        <p14:creationId xmlns:p14="http://schemas.microsoft.com/office/powerpoint/2010/main" val="239731693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Arquitectura </a:t>
            </a:r>
            <a:r>
              <a:rPr lang="es-MX" dirty="0" err="1" smtClean="0"/>
              <a:t>Kubernetes</a:t>
            </a:r>
            <a:endParaRPr lang="es-MX" dirty="0"/>
          </a:p>
        </p:txBody>
      </p:sp>
      <p:sp>
        <p:nvSpPr>
          <p:cNvPr id="5" name="Rectángulo redondeado 4"/>
          <p:cNvSpPr/>
          <p:nvPr/>
        </p:nvSpPr>
        <p:spPr>
          <a:xfrm>
            <a:off x="1594339" y="2369516"/>
            <a:ext cx="3798276" cy="4062047"/>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6" name="CuadroTexto 5"/>
          <p:cNvSpPr txBox="1"/>
          <p:nvPr/>
        </p:nvSpPr>
        <p:spPr>
          <a:xfrm>
            <a:off x="1910628" y="2068746"/>
            <a:ext cx="1467068" cy="369332"/>
          </a:xfrm>
          <a:prstGeom prst="rect">
            <a:avLst/>
          </a:prstGeom>
          <a:noFill/>
        </p:spPr>
        <p:txBody>
          <a:bodyPr wrap="none" rtlCol="0">
            <a:spAutoFit/>
          </a:bodyPr>
          <a:lstStyle/>
          <a:p>
            <a:r>
              <a:rPr lang="es-MX" dirty="0" smtClean="0">
                <a:solidFill>
                  <a:schemeClr val="accent5"/>
                </a:solidFill>
              </a:rPr>
              <a:t>Master </a:t>
            </a:r>
            <a:r>
              <a:rPr lang="es-MX" dirty="0" err="1" smtClean="0">
                <a:solidFill>
                  <a:schemeClr val="accent5"/>
                </a:solidFill>
              </a:rPr>
              <a:t>node</a:t>
            </a:r>
            <a:endParaRPr lang="es-MX" dirty="0">
              <a:solidFill>
                <a:schemeClr val="accent5"/>
              </a:solidFill>
            </a:endParaRPr>
          </a:p>
        </p:txBody>
      </p:sp>
      <p:sp>
        <p:nvSpPr>
          <p:cNvPr id="7" name="Rectángulo redondeado 6"/>
          <p:cNvSpPr/>
          <p:nvPr/>
        </p:nvSpPr>
        <p:spPr>
          <a:xfrm>
            <a:off x="2286000" y="2738848"/>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API Server</a:t>
            </a:r>
            <a:endParaRPr lang="es-MX" dirty="0"/>
          </a:p>
        </p:txBody>
      </p:sp>
      <p:sp>
        <p:nvSpPr>
          <p:cNvPr id="8" name="Rectángulo redondeado 7"/>
          <p:cNvSpPr/>
          <p:nvPr/>
        </p:nvSpPr>
        <p:spPr>
          <a:xfrm>
            <a:off x="2286000" y="3480998"/>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Scheduler</a:t>
            </a:r>
            <a:endParaRPr lang="es-MX" dirty="0"/>
          </a:p>
        </p:txBody>
      </p:sp>
      <p:sp>
        <p:nvSpPr>
          <p:cNvPr id="9" name="Rectángulo redondeado 8"/>
          <p:cNvSpPr/>
          <p:nvPr/>
        </p:nvSpPr>
        <p:spPr>
          <a:xfrm>
            <a:off x="2297959" y="4219397"/>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Kube-Controller</a:t>
            </a:r>
            <a:r>
              <a:rPr lang="es-MX" dirty="0" smtClean="0"/>
              <a:t> Manager</a:t>
            </a:r>
            <a:endParaRPr lang="es-MX" dirty="0"/>
          </a:p>
        </p:txBody>
      </p:sp>
      <p:sp>
        <p:nvSpPr>
          <p:cNvPr id="10" name="Rectángulo redondeado 9"/>
          <p:cNvSpPr/>
          <p:nvPr/>
        </p:nvSpPr>
        <p:spPr>
          <a:xfrm>
            <a:off x="2309681" y="4972066"/>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Cloud-</a:t>
            </a:r>
            <a:r>
              <a:rPr lang="es-MX" dirty="0" err="1" smtClean="0"/>
              <a:t>Controller</a:t>
            </a:r>
            <a:r>
              <a:rPr lang="es-MX" dirty="0" smtClean="0"/>
              <a:t> Manager</a:t>
            </a:r>
            <a:endParaRPr lang="es-MX" dirty="0"/>
          </a:p>
        </p:txBody>
      </p:sp>
      <p:sp>
        <p:nvSpPr>
          <p:cNvPr id="11" name="Rectángulo redondeado 10"/>
          <p:cNvSpPr/>
          <p:nvPr/>
        </p:nvSpPr>
        <p:spPr>
          <a:xfrm rot="16200000">
            <a:off x="-1361775" y="4032179"/>
            <a:ext cx="4161692" cy="637076"/>
          </a:xfrm>
          <a:prstGeom prst="roundRect">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dirty="0" smtClean="0"/>
              <a:t>Cloud </a:t>
            </a:r>
            <a:r>
              <a:rPr lang="es-MX" dirty="0" err="1" smtClean="0"/>
              <a:t>Provider</a:t>
            </a:r>
            <a:r>
              <a:rPr lang="es-MX" dirty="0" smtClean="0"/>
              <a:t> API</a:t>
            </a:r>
            <a:endParaRPr lang="es-MX" dirty="0"/>
          </a:p>
        </p:txBody>
      </p:sp>
      <p:sp>
        <p:nvSpPr>
          <p:cNvPr id="12" name="Flecha derecha 11"/>
          <p:cNvSpPr/>
          <p:nvPr/>
        </p:nvSpPr>
        <p:spPr>
          <a:xfrm rot="10800000">
            <a:off x="1061056" y="3918911"/>
            <a:ext cx="996462" cy="5065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redondeado 13"/>
          <p:cNvSpPr/>
          <p:nvPr/>
        </p:nvSpPr>
        <p:spPr>
          <a:xfrm>
            <a:off x="7174523" y="2376003"/>
            <a:ext cx="3997569" cy="4055560"/>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dirty="0"/>
          </a:p>
        </p:txBody>
      </p:sp>
      <p:sp>
        <p:nvSpPr>
          <p:cNvPr id="15" name="CuadroTexto 14"/>
          <p:cNvSpPr txBox="1"/>
          <p:nvPr/>
        </p:nvSpPr>
        <p:spPr>
          <a:xfrm>
            <a:off x="7647672" y="2068746"/>
            <a:ext cx="1656223" cy="369332"/>
          </a:xfrm>
          <a:prstGeom prst="rect">
            <a:avLst/>
          </a:prstGeom>
          <a:noFill/>
        </p:spPr>
        <p:txBody>
          <a:bodyPr wrap="none" rtlCol="0">
            <a:spAutoFit/>
          </a:bodyPr>
          <a:lstStyle/>
          <a:p>
            <a:r>
              <a:rPr lang="es-MX" dirty="0" err="1" smtClean="0">
                <a:ln w="0"/>
                <a:effectLst>
                  <a:outerShdw blurRad="38100" dist="19050" dir="2700000" algn="tl" rotWithShape="0">
                    <a:schemeClr val="dk1">
                      <a:alpha val="40000"/>
                    </a:schemeClr>
                  </a:outerShdw>
                </a:effectLst>
              </a:rPr>
              <a:t>Worker</a:t>
            </a:r>
            <a:r>
              <a:rPr lang="es-MX" dirty="0" smtClean="0">
                <a:ln w="0"/>
                <a:effectLst>
                  <a:outerShdw blurRad="38100" dist="19050" dir="2700000" algn="tl" rotWithShape="0">
                    <a:schemeClr val="dk1">
                      <a:alpha val="40000"/>
                    </a:schemeClr>
                  </a:outerShdw>
                </a:effectLst>
              </a:rPr>
              <a:t> </a:t>
            </a:r>
            <a:r>
              <a:rPr lang="es-MX" dirty="0" err="1" smtClean="0">
                <a:ln w="0"/>
                <a:effectLst>
                  <a:outerShdw blurRad="38100" dist="19050" dir="2700000" algn="tl" rotWithShape="0">
                    <a:schemeClr val="dk1">
                      <a:alpha val="40000"/>
                    </a:schemeClr>
                  </a:outerShdw>
                </a:effectLst>
              </a:rPr>
              <a:t>Node</a:t>
            </a:r>
            <a:endParaRPr lang="es-MX" dirty="0">
              <a:ln w="0"/>
              <a:effectLst>
                <a:outerShdw blurRad="38100" dist="19050" dir="2700000" algn="tl" rotWithShape="0">
                  <a:schemeClr val="dk1">
                    <a:alpha val="40000"/>
                  </a:schemeClr>
                </a:outerShdw>
              </a:effectLst>
            </a:endParaRPr>
          </a:p>
        </p:txBody>
      </p:sp>
      <p:sp>
        <p:nvSpPr>
          <p:cNvPr id="16" name="Rectángulo redondeado 15"/>
          <p:cNvSpPr/>
          <p:nvPr/>
        </p:nvSpPr>
        <p:spPr>
          <a:xfrm>
            <a:off x="7338646"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600" dirty="0" err="1" smtClean="0"/>
              <a:t>Kubelet</a:t>
            </a:r>
            <a:endParaRPr lang="es-MX" sz="1600" dirty="0"/>
          </a:p>
        </p:txBody>
      </p:sp>
      <p:sp>
        <p:nvSpPr>
          <p:cNvPr id="20" name="Rectángulo redondeado 19"/>
          <p:cNvSpPr/>
          <p:nvPr/>
        </p:nvSpPr>
        <p:spPr>
          <a:xfrm>
            <a:off x="8604738"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600" dirty="0" err="1" smtClean="0"/>
              <a:t>Docker</a:t>
            </a:r>
            <a:endParaRPr lang="es-MX" sz="1600" dirty="0"/>
          </a:p>
        </p:txBody>
      </p:sp>
      <p:sp>
        <p:nvSpPr>
          <p:cNvPr id="21" name="Rectángulo redondeado 20"/>
          <p:cNvSpPr/>
          <p:nvPr/>
        </p:nvSpPr>
        <p:spPr>
          <a:xfrm>
            <a:off x="9870830" y="2864308"/>
            <a:ext cx="1101969" cy="358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200" dirty="0" err="1" smtClean="0"/>
              <a:t>Kube</a:t>
            </a:r>
            <a:r>
              <a:rPr lang="es-MX" sz="1200" dirty="0" smtClean="0"/>
              <a:t>-Proxy</a:t>
            </a:r>
            <a:endParaRPr lang="es-MX" sz="1200" dirty="0"/>
          </a:p>
        </p:txBody>
      </p:sp>
      <p:sp>
        <p:nvSpPr>
          <p:cNvPr id="22" name="Rectángulo redondeado 21"/>
          <p:cNvSpPr/>
          <p:nvPr/>
        </p:nvSpPr>
        <p:spPr>
          <a:xfrm>
            <a:off x="7338646" y="3785799"/>
            <a:ext cx="1752599" cy="1754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p:txBody>
      </p:sp>
      <p:sp>
        <p:nvSpPr>
          <p:cNvPr id="23" name="Rectángulo redondeado 22"/>
          <p:cNvSpPr/>
          <p:nvPr/>
        </p:nvSpPr>
        <p:spPr>
          <a:xfrm>
            <a:off x="9255368" y="3785798"/>
            <a:ext cx="1752599" cy="1754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dirty="0"/>
          </a:p>
        </p:txBody>
      </p:sp>
      <p:sp>
        <p:nvSpPr>
          <p:cNvPr id="24" name="CuadroTexto 23"/>
          <p:cNvSpPr txBox="1"/>
          <p:nvPr/>
        </p:nvSpPr>
        <p:spPr>
          <a:xfrm>
            <a:off x="7899795" y="3455888"/>
            <a:ext cx="630301" cy="369332"/>
          </a:xfrm>
          <a:prstGeom prst="rect">
            <a:avLst/>
          </a:prstGeom>
          <a:noFill/>
        </p:spPr>
        <p:txBody>
          <a:bodyPr wrap="none" rtlCol="0">
            <a:spAutoFit/>
          </a:bodyPr>
          <a:lstStyle/>
          <a:p>
            <a:r>
              <a:rPr lang="es-MX" dirty="0" err="1" smtClean="0">
                <a:solidFill>
                  <a:schemeClr val="accent3">
                    <a:lumMod val="60000"/>
                    <a:lumOff val="40000"/>
                  </a:schemeClr>
                </a:solidFill>
              </a:rPr>
              <a:t>Pod</a:t>
            </a:r>
            <a:endParaRPr lang="es-MX" dirty="0">
              <a:solidFill>
                <a:schemeClr val="accent3">
                  <a:lumMod val="60000"/>
                  <a:lumOff val="40000"/>
                </a:schemeClr>
              </a:solidFill>
            </a:endParaRPr>
          </a:p>
        </p:txBody>
      </p:sp>
      <p:sp>
        <p:nvSpPr>
          <p:cNvPr id="25" name="CuadroTexto 24"/>
          <p:cNvSpPr txBox="1"/>
          <p:nvPr/>
        </p:nvSpPr>
        <p:spPr>
          <a:xfrm>
            <a:off x="9811248" y="3455888"/>
            <a:ext cx="630301" cy="369332"/>
          </a:xfrm>
          <a:prstGeom prst="rect">
            <a:avLst/>
          </a:prstGeom>
          <a:noFill/>
        </p:spPr>
        <p:txBody>
          <a:bodyPr wrap="none" rtlCol="0">
            <a:spAutoFit/>
          </a:bodyPr>
          <a:lstStyle/>
          <a:p>
            <a:r>
              <a:rPr lang="es-MX" dirty="0" err="1" smtClean="0">
                <a:solidFill>
                  <a:schemeClr val="accent3">
                    <a:lumMod val="60000"/>
                    <a:lumOff val="40000"/>
                  </a:schemeClr>
                </a:solidFill>
              </a:rPr>
              <a:t>Pod</a:t>
            </a:r>
            <a:endParaRPr lang="es-MX" dirty="0">
              <a:solidFill>
                <a:schemeClr val="accent3">
                  <a:lumMod val="60000"/>
                  <a:lumOff val="40000"/>
                </a:schemeClr>
              </a:solidFill>
            </a:endParaRPr>
          </a:p>
        </p:txBody>
      </p:sp>
      <p:sp>
        <p:nvSpPr>
          <p:cNvPr id="26" name="Rectángulo redondeado 25"/>
          <p:cNvSpPr/>
          <p:nvPr/>
        </p:nvSpPr>
        <p:spPr>
          <a:xfrm>
            <a:off x="7511560" y="396344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Volumes</a:t>
            </a:r>
            <a:endParaRPr lang="es-MX" dirty="0"/>
          </a:p>
        </p:txBody>
      </p:sp>
      <p:sp>
        <p:nvSpPr>
          <p:cNvPr id="27" name="Rectángulo redondeado 26"/>
          <p:cNvSpPr/>
          <p:nvPr/>
        </p:nvSpPr>
        <p:spPr>
          <a:xfrm>
            <a:off x="7523282" y="4486203"/>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28" name="Rectángulo redondeado 27"/>
          <p:cNvSpPr/>
          <p:nvPr/>
        </p:nvSpPr>
        <p:spPr>
          <a:xfrm>
            <a:off x="7523282" y="498125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29" name="Rectángulo redondeado 28"/>
          <p:cNvSpPr/>
          <p:nvPr/>
        </p:nvSpPr>
        <p:spPr>
          <a:xfrm>
            <a:off x="9428284" y="4486203"/>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30" name="Rectángulo redondeado 29"/>
          <p:cNvSpPr/>
          <p:nvPr/>
        </p:nvSpPr>
        <p:spPr>
          <a:xfrm>
            <a:off x="9428284" y="4981258"/>
            <a:ext cx="1406769" cy="38336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err="1" smtClean="0"/>
              <a:t>Container</a:t>
            </a:r>
            <a:endParaRPr lang="es-MX" dirty="0"/>
          </a:p>
        </p:txBody>
      </p:sp>
      <p:sp>
        <p:nvSpPr>
          <p:cNvPr id="31" name="Rectángulo redondeado 30"/>
          <p:cNvSpPr/>
          <p:nvPr/>
        </p:nvSpPr>
        <p:spPr>
          <a:xfrm>
            <a:off x="2297959" y="5724735"/>
            <a:ext cx="2414954"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err="1" smtClean="0"/>
              <a:t>etcd</a:t>
            </a:r>
            <a:r>
              <a:rPr lang="es-MX" dirty="0" smtClean="0"/>
              <a:t> (DB Storage)</a:t>
            </a:r>
            <a:endParaRPr lang="es-MX" dirty="0"/>
          </a:p>
        </p:txBody>
      </p:sp>
    </p:spTree>
    <p:extLst>
      <p:ext uri="{BB962C8B-B14F-4D97-AF65-F5344CB8AC3E}">
        <p14:creationId xmlns:p14="http://schemas.microsoft.com/office/powerpoint/2010/main" val="2334592790"/>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Arquitectura </a:t>
            </a:r>
            <a:r>
              <a:rPr lang="es-MX" dirty="0" err="1" smtClean="0"/>
              <a:t>Kubernetes</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52" y="1675702"/>
            <a:ext cx="11095310" cy="5182298"/>
          </a:xfrm>
          <a:prstGeom prst="rect">
            <a:avLst/>
          </a:prstGeom>
        </p:spPr>
      </p:pic>
      <p:sp>
        <p:nvSpPr>
          <p:cNvPr id="6" name="Rectángulo redondeado 5"/>
          <p:cNvSpPr/>
          <p:nvPr/>
        </p:nvSpPr>
        <p:spPr>
          <a:xfrm>
            <a:off x="4794739"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
        <p:nvSpPr>
          <p:cNvPr id="7" name="Rectángulo redondeado 6"/>
          <p:cNvSpPr/>
          <p:nvPr/>
        </p:nvSpPr>
        <p:spPr>
          <a:xfrm>
            <a:off x="6236678"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
        <p:nvSpPr>
          <p:cNvPr id="8" name="Rectángulo redondeado 7"/>
          <p:cNvSpPr/>
          <p:nvPr/>
        </p:nvSpPr>
        <p:spPr>
          <a:xfrm>
            <a:off x="7678617" y="4191501"/>
            <a:ext cx="937846" cy="3282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1600" dirty="0" err="1" smtClean="0"/>
              <a:t>Docker</a:t>
            </a:r>
            <a:endParaRPr lang="es-MX" sz="1600" dirty="0"/>
          </a:p>
        </p:txBody>
      </p:sp>
    </p:spTree>
    <p:extLst>
      <p:ext uri="{BB962C8B-B14F-4D97-AF65-F5344CB8AC3E}">
        <p14:creationId xmlns:p14="http://schemas.microsoft.com/office/powerpoint/2010/main" val="124027293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Proyecto con </a:t>
            </a:r>
            <a:r>
              <a:rPr lang="es-MX" dirty="0" err="1" smtClean="0"/>
              <a:t>SpringBoot</a:t>
            </a:r>
            <a:r>
              <a:rPr lang="es-MX" dirty="0" smtClean="0"/>
              <a:t>, </a:t>
            </a:r>
            <a:r>
              <a:rPr lang="es-MX" dirty="0" err="1" smtClean="0"/>
              <a:t>PetClinic</a:t>
            </a:r>
            <a:endParaRPr lang="es-MX" dirty="0"/>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t="13042"/>
          <a:stretch/>
        </p:blipFill>
        <p:spPr>
          <a:xfrm>
            <a:off x="428258" y="3200545"/>
            <a:ext cx="6054603" cy="3309792"/>
          </a:xfrm>
          <a:prstGeom prst="rect">
            <a:avLst/>
          </a:prstGeom>
          <a:effectLst>
            <a:outerShdw blurRad="50800" dist="38100" dir="2700000" algn="tl" rotWithShape="0">
              <a:prstClr val="black">
                <a:alpha val="40000"/>
              </a:prstClr>
            </a:outerShdw>
          </a:effectLst>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2523" y="1853248"/>
            <a:ext cx="4841033" cy="3098818"/>
          </a:xfrm>
          <a:prstGeom prst="rect">
            <a:avLst/>
          </a:prstGeom>
          <a:effectLst>
            <a:outerShdw blurRad="50800" dist="38100" dir="2700000" algn="tl" rotWithShape="0">
              <a:prstClr val="black">
                <a:alpha val="40000"/>
              </a:prstClr>
            </a:outerShdw>
          </a:effectLst>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543" y="2817883"/>
            <a:ext cx="4764849" cy="36924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295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Proyecto </a:t>
            </a:r>
            <a:r>
              <a:rPr lang="es-MX" dirty="0" err="1" smtClean="0"/>
              <a:t>SpringBoot</a:t>
            </a:r>
            <a:r>
              <a:rPr lang="es-MX" dirty="0" smtClean="0"/>
              <a:t>, </a:t>
            </a:r>
            <a:r>
              <a:rPr lang="es-MX" dirty="0" err="1" smtClean="0"/>
              <a:t>PetClinic</a:t>
            </a:r>
            <a:r>
              <a:rPr lang="es-MX" dirty="0" smtClean="0"/>
              <a:t> - Arquitectura</a:t>
            </a:r>
            <a:endParaRPr lang="es-MX"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937" y="2003150"/>
            <a:ext cx="8641759" cy="4579495"/>
          </a:xfrm>
          <a:prstGeom prst="rect">
            <a:avLst/>
          </a:prstGeom>
        </p:spPr>
      </p:pic>
    </p:spTree>
    <p:extLst>
      <p:ext uri="{BB962C8B-B14F-4D97-AF65-F5344CB8AC3E}">
        <p14:creationId xmlns:p14="http://schemas.microsoft.com/office/powerpoint/2010/main" val="66269537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 Instalar las primeras herramientas</a:t>
            </a:r>
            <a:endParaRPr lang="es-MX" dirty="0"/>
          </a:p>
        </p:txBody>
      </p:sp>
      <p:sp>
        <p:nvSpPr>
          <p:cNvPr id="3" name="Marcador de contenido 2"/>
          <p:cNvSpPr>
            <a:spLocks noGrp="1"/>
          </p:cNvSpPr>
          <p:nvPr>
            <p:ph idx="1"/>
          </p:nvPr>
        </p:nvSpPr>
        <p:spPr/>
        <p:txBody>
          <a:bodyPr/>
          <a:lstStyle/>
          <a:p>
            <a:r>
              <a:rPr lang="es-MX" dirty="0" smtClean="0">
                <a:solidFill>
                  <a:schemeClr val="tx1"/>
                </a:solidFill>
              </a:rPr>
              <a:t>Opcional.- Instalar Oracle Virtual Box</a:t>
            </a:r>
          </a:p>
          <a:p>
            <a:pPr lvl="1"/>
            <a:r>
              <a:rPr lang="es-MX" dirty="0">
                <a:solidFill>
                  <a:schemeClr val="tx1"/>
                </a:solidFill>
                <a:hlinkClick r:id="rId2"/>
              </a:rPr>
              <a:t>https://www.virtualbox.org/wiki/Linux_Downloads</a:t>
            </a:r>
            <a:endParaRPr lang="es-MX" dirty="0" smtClean="0">
              <a:solidFill>
                <a:schemeClr val="tx1"/>
              </a:solidFill>
            </a:endParaRPr>
          </a:p>
          <a:p>
            <a:r>
              <a:rPr lang="es-MX" dirty="0" smtClean="0">
                <a:solidFill>
                  <a:schemeClr val="tx1"/>
                </a:solidFill>
              </a:rPr>
              <a:t>Opcional.- Instalar Oracle Linux 8.5</a:t>
            </a:r>
          </a:p>
          <a:p>
            <a:pPr lvl="1"/>
            <a:r>
              <a:rPr lang="es-MX" dirty="0">
                <a:solidFill>
                  <a:schemeClr val="tx1"/>
                </a:solidFill>
                <a:hlinkClick r:id="rId3"/>
              </a:rPr>
              <a:t>https://</a:t>
            </a:r>
            <a:r>
              <a:rPr lang="es-MX" dirty="0" smtClean="0">
                <a:solidFill>
                  <a:schemeClr val="tx1"/>
                </a:solidFill>
                <a:hlinkClick r:id="rId3"/>
              </a:rPr>
              <a:t>yum.oracle.com/oracle-linux-isos.html</a:t>
            </a:r>
            <a:endParaRPr lang="es-MX" dirty="0">
              <a:solidFill>
                <a:schemeClr val="tx1"/>
              </a:solidFill>
            </a:endParaRPr>
          </a:p>
          <a:p>
            <a:pPr lvl="1"/>
            <a:endParaRPr lang="es-MX" dirty="0">
              <a:solidFill>
                <a:schemeClr val="tx1"/>
              </a:solidFill>
            </a:endParaRPr>
          </a:p>
          <a:p>
            <a:pPr marL="57150" indent="0">
              <a:buNone/>
            </a:pPr>
            <a:r>
              <a:rPr lang="es-MX" sz="2800" dirty="0">
                <a:solidFill>
                  <a:schemeClr val="tx1"/>
                </a:solidFill>
              </a:rPr>
              <a:t>La Instalación de Oracle Linux es sumamente simple, al entrar en las opciones solo se tiene que especificar los apartados que están en rojo, yo he seleccionado en software el tipo Servidor GUI y seleccionado la casilla de "Herramientas gráficas de administración" de la lista de la derecha. </a:t>
            </a:r>
          </a:p>
        </p:txBody>
      </p:sp>
    </p:spTree>
    <p:extLst>
      <p:ext uri="{BB962C8B-B14F-4D97-AF65-F5344CB8AC3E}">
        <p14:creationId xmlns:p14="http://schemas.microsoft.com/office/powerpoint/2010/main" val="346775691"/>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endParaRPr lang="es-MX" dirty="0"/>
          </a:p>
        </p:txBody>
      </p:sp>
      <p:pic>
        <p:nvPicPr>
          <p:cNvPr id="6" name="Imagen 5"/>
          <p:cNvPicPr>
            <a:picLocks noChangeAspect="1"/>
          </p:cNvPicPr>
          <p:nvPr/>
        </p:nvPicPr>
        <p:blipFill>
          <a:blip r:embed="rId2"/>
          <a:stretch>
            <a:fillRect/>
          </a:stretch>
        </p:blipFill>
        <p:spPr>
          <a:xfrm>
            <a:off x="5792481" y="1586778"/>
            <a:ext cx="5991225" cy="4848225"/>
          </a:xfrm>
          <a:prstGeom prst="rect">
            <a:avLst/>
          </a:prstGeom>
        </p:spPr>
      </p:pic>
      <p:sp>
        <p:nvSpPr>
          <p:cNvPr id="7" name="CuadroTexto 6"/>
          <p:cNvSpPr txBox="1"/>
          <p:nvPr/>
        </p:nvSpPr>
        <p:spPr>
          <a:xfrm>
            <a:off x="237506" y="1757547"/>
            <a:ext cx="4868884" cy="3416320"/>
          </a:xfrm>
          <a:prstGeom prst="rect">
            <a:avLst/>
          </a:prstGeom>
          <a:noFill/>
        </p:spPr>
        <p:txBody>
          <a:bodyPr wrap="square" rtlCol="0">
            <a:spAutoFit/>
          </a:bodyPr>
          <a:lstStyle/>
          <a:p>
            <a:r>
              <a:rPr lang="es-MX" sz="2400" dirty="0" err="1"/>
              <a:t>Docker</a:t>
            </a:r>
            <a:r>
              <a:rPr lang="es-MX" sz="2400" dirty="0"/>
              <a:t> es un proyecto de código abierto que automatiza el despliegue de aplicaciones dentro de contenedores de software, proporcionando una capa adicional de abstracción y automatización de virtualización de aplicaciones en múltiples sistemas operativos.</a:t>
            </a:r>
          </a:p>
        </p:txBody>
      </p:sp>
    </p:spTree>
    <p:extLst>
      <p:ext uri="{BB962C8B-B14F-4D97-AF65-F5344CB8AC3E}">
        <p14:creationId xmlns:p14="http://schemas.microsoft.com/office/powerpoint/2010/main" val="2249267278"/>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Ediciones</a:t>
            </a:r>
            <a:endParaRPr lang="es-MX" dirty="0"/>
          </a:p>
        </p:txBody>
      </p:sp>
      <p:sp>
        <p:nvSpPr>
          <p:cNvPr id="3" name="Marcador de contenido 2"/>
          <p:cNvSpPr>
            <a:spLocks noGrp="1"/>
          </p:cNvSpPr>
          <p:nvPr>
            <p:ph idx="1"/>
          </p:nvPr>
        </p:nvSpPr>
        <p:spPr/>
        <p:txBody>
          <a:bodyPr/>
          <a:lstStyle/>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is</a:t>
            </a:r>
            <a:r>
              <a:rPr lang="es-MX" dirty="0">
                <a:solidFill>
                  <a:schemeClr val="accent1"/>
                </a:solidFill>
              </a:rPr>
              <a:t> no </a:t>
            </a:r>
            <a:r>
              <a:rPr lang="es-MX" dirty="0" err="1">
                <a:solidFill>
                  <a:schemeClr val="accent1"/>
                </a:solidFill>
              </a:rPr>
              <a:t>longer</a:t>
            </a:r>
            <a:r>
              <a:rPr lang="es-MX" dirty="0">
                <a:solidFill>
                  <a:schemeClr val="accent1"/>
                </a:solidFill>
              </a:rPr>
              <a:t> </a:t>
            </a:r>
            <a:r>
              <a:rPr lang="es-MX" dirty="0" err="1">
                <a:solidFill>
                  <a:schemeClr val="accent1"/>
                </a:solidFill>
              </a:rPr>
              <a:t>just</a:t>
            </a:r>
            <a:r>
              <a:rPr lang="es-MX" dirty="0">
                <a:solidFill>
                  <a:schemeClr val="accent1"/>
                </a:solidFill>
              </a:rPr>
              <a:t> a "</a:t>
            </a:r>
            <a:r>
              <a:rPr lang="es-MX" dirty="0" err="1">
                <a:solidFill>
                  <a:schemeClr val="accent1"/>
                </a:solidFill>
              </a:rPr>
              <a:t>container</a:t>
            </a:r>
            <a:r>
              <a:rPr lang="es-MX" dirty="0">
                <a:solidFill>
                  <a:schemeClr val="accent1"/>
                </a:solidFill>
              </a:rPr>
              <a:t> </a:t>
            </a:r>
            <a:r>
              <a:rPr lang="es-MX" dirty="0" err="1">
                <a:solidFill>
                  <a:schemeClr val="accent1"/>
                </a:solidFill>
              </a:rPr>
              <a:t>runtime</a:t>
            </a:r>
            <a:r>
              <a:rPr lang="es-MX" dirty="0">
                <a:solidFill>
                  <a:schemeClr val="accent1"/>
                </a:solidFill>
              </a:rPr>
              <a:t>"</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moves</a:t>
            </a:r>
            <a:r>
              <a:rPr lang="es-MX" dirty="0">
                <a:solidFill>
                  <a:schemeClr val="accent1"/>
                </a:solidFill>
              </a:rPr>
              <a:t> </a:t>
            </a:r>
            <a:r>
              <a:rPr lang="es-MX" dirty="0" err="1">
                <a:solidFill>
                  <a:schemeClr val="accent1"/>
                </a:solidFill>
              </a:rPr>
              <a:t>fast</a:t>
            </a:r>
            <a:r>
              <a:rPr lang="es-MX" dirty="0">
                <a:solidFill>
                  <a:schemeClr val="accent1"/>
                </a:solidFill>
              </a:rPr>
              <a:t>, </a:t>
            </a:r>
            <a:r>
              <a:rPr lang="es-MX" dirty="0" err="1">
                <a:solidFill>
                  <a:schemeClr val="accent1"/>
                </a:solidFill>
              </a:rPr>
              <a:t>it</a:t>
            </a:r>
            <a:r>
              <a:rPr lang="es-MX" dirty="0">
                <a:solidFill>
                  <a:schemeClr val="accent1"/>
                </a:solidFill>
              </a:rPr>
              <a:t> </a:t>
            </a:r>
            <a:r>
              <a:rPr lang="es-MX" dirty="0" err="1">
                <a:solidFill>
                  <a:schemeClr val="accent1"/>
                </a:solidFill>
              </a:rPr>
              <a:t>matters</a:t>
            </a:r>
            <a:r>
              <a:rPr lang="es-MX" dirty="0">
                <a:solidFill>
                  <a:schemeClr val="accent1"/>
                </a:solidFill>
              </a:rPr>
              <a:t> </a:t>
            </a:r>
            <a:r>
              <a:rPr lang="es-MX" dirty="0" err="1">
                <a:solidFill>
                  <a:schemeClr val="accent1"/>
                </a:solidFill>
              </a:rPr>
              <a:t>how</a:t>
            </a:r>
            <a:r>
              <a:rPr lang="es-MX" dirty="0">
                <a:solidFill>
                  <a:schemeClr val="accent1"/>
                </a:solidFill>
              </a:rPr>
              <a:t> </a:t>
            </a:r>
            <a:r>
              <a:rPr lang="es-MX" dirty="0" err="1">
                <a:solidFill>
                  <a:schemeClr val="accent1"/>
                </a:solidFill>
              </a:rPr>
              <a:t>you</a:t>
            </a:r>
            <a:r>
              <a:rPr lang="es-MX" dirty="0">
                <a:solidFill>
                  <a:schemeClr val="accent1"/>
                </a:solidFill>
              </a:rPr>
              <a:t> </a:t>
            </a:r>
            <a:r>
              <a:rPr lang="es-MX" dirty="0" err="1">
                <a:solidFill>
                  <a:schemeClr val="accent1"/>
                </a:solidFill>
              </a:rPr>
              <a:t>install</a:t>
            </a:r>
            <a:r>
              <a:rPr lang="es-MX" dirty="0">
                <a:solidFill>
                  <a:schemeClr val="accent1"/>
                </a:solidFill>
              </a:rPr>
              <a:t> </a:t>
            </a:r>
            <a:r>
              <a:rPr lang="es-MX" dirty="0" err="1">
                <a:solidFill>
                  <a:schemeClr val="accent1"/>
                </a:solidFill>
              </a:rPr>
              <a:t>it</a:t>
            </a:r>
            <a:endParaRPr lang="es-MX" dirty="0">
              <a:solidFill>
                <a:schemeClr val="accent1"/>
              </a:solidFill>
            </a:endParaRPr>
          </a:p>
          <a:p>
            <a:pPr marL="0" indent="0">
              <a:buNone/>
            </a:pPr>
            <a:r>
              <a:rPr lang="es-MX" dirty="0">
                <a:solidFill>
                  <a:schemeClr val="accent1"/>
                </a:solidFill>
              </a:rPr>
              <a:t>• Linux (</a:t>
            </a:r>
            <a:r>
              <a:rPr lang="es-MX" dirty="0" err="1">
                <a:solidFill>
                  <a:schemeClr val="accent1"/>
                </a:solidFill>
              </a:rPr>
              <a:t>different</a:t>
            </a:r>
            <a:r>
              <a:rPr lang="es-MX" dirty="0">
                <a:solidFill>
                  <a:schemeClr val="accent1"/>
                </a:solidFill>
              </a:rPr>
              <a:t> per distro, </a:t>
            </a:r>
            <a:r>
              <a:rPr lang="es-MX" dirty="0" err="1">
                <a:solidFill>
                  <a:schemeClr val="accent1"/>
                </a:solidFill>
              </a:rPr>
              <a:t>don’t</a:t>
            </a:r>
            <a:r>
              <a:rPr lang="es-MX" dirty="0">
                <a:solidFill>
                  <a:schemeClr val="accent1"/>
                </a:solidFill>
              </a:rPr>
              <a:t> use default </a:t>
            </a:r>
            <a:r>
              <a:rPr lang="es-MX" dirty="0" err="1">
                <a:solidFill>
                  <a:schemeClr val="accent1"/>
                </a:solidFill>
              </a:rPr>
              <a:t>package</a:t>
            </a:r>
            <a:r>
              <a:rPr lang="es-MX" dirty="0">
                <a:solidFill>
                  <a:schemeClr val="accent1"/>
                </a:solidFill>
              </a:rPr>
              <a:t>)</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Desktop (</a:t>
            </a:r>
            <a:r>
              <a:rPr lang="es-MX" dirty="0" err="1">
                <a:solidFill>
                  <a:schemeClr val="accent1"/>
                </a:solidFill>
              </a:rPr>
              <a:t>Recommended</a:t>
            </a:r>
            <a:r>
              <a:rPr lang="es-MX" dirty="0">
                <a:solidFill>
                  <a:schemeClr val="accent1"/>
                </a:solidFill>
              </a:rPr>
              <a:t> </a:t>
            </a:r>
            <a:r>
              <a:rPr lang="es-MX" dirty="0" err="1">
                <a:solidFill>
                  <a:schemeClr val="accent1"/>
                </a:solidFill>
              </a:rPr>
              <a:t>for</a:t>
            </a:r>
            <a:r>
              <a:rPr lang="es-MX" dirty="0">
                <a:solidFill>
                  <a:schemeClr val="accent1"/>
                </a:solidFill>
              </a:rPr>
              <a:t> Windows and Mac)</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Toolbox</a:t>
            </a:r>
            <a:r>
              <a:rPr lang="es-MX" dirty="0">
                <a:solidFill>
                  <a:schemeClr val="accent1"/>
                </a:solidFill>
              </a:rPr>
              <a:t> (</a:t>
            </a:r>
            <a:r>
              <a:rPr lang="es-MX" dirty="0" err="1">
                <a:solidFill>
                  <a:schemeClr val="accent1"/>
                </a:solidFill>
              </a:rPr>
              <a:t>Legacy</a:t>
            </a:r>
            <a:r>
              <a:rPr lang="es-MX" dirty="0">
                <a:solidFill>
                  <a:schemeClr val="accent1"/>
                </a:solidFill>
              </a:rPr>
              <a:t> </a:t>
            </a:r>
            <a:r>
              <a:rPr lang="es-MX" dirty="0" err="1">
                <a:solidFill>
                  <a:schemeClr val="accent1"/>
                </a:solidFill>
              </a:rPr>
              <a:t>for</a:t>
            </a:r>
            <a:r>
              <a:rPr lang="es-MX" dirty="0">
                <a:solidFill>
                  <a:schemeClr val="accent1"/>
                </a:solidFill>
              </a:rPr>
              <a:t> Win10 Home/Win7/Win8)</a:t>
            </a:r>
          </a:p>
        </p:txBody>
      </p:sp>
    </p:spTree>
    <p:extLst>
      <p:ext uri="{BB962C8B-B14F-4D97-AF65-F5344CB8AC3E}">
        <p14:creationId xmlns:p14="http://schemas.microsoft.com/office/powerpoint/2010/main" val="471870693"/>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a:t> </a:t>
            </a:r>
            <a:r>
              <a:rPr lang="es-MX" dirty="0" smtClean="0"/>
              <a:t>– </a:t>
            </a:r>
            <a:r>
              <a:rPr lang="es-MX" dirty="0" err="1" smtClean="0"/>
              <a:t>Community</a:t>
            </a:r>
            <a:r>
              <a:rPr lang="es-MX" dirty="0" smtClean="0"/>
              <a:t> vs </a:t>
            </a:r>
            <a:r>
              <a:rPr lang="es-MX" dirty="0" err="1" smtClean="0"/>
              <a:t>Enteprise</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Docker Community (free) vs. Docker Enterprise (paid)</a:t>
            </a:r>
          </a:p>
          <a:p>
            <a:pPr marL="0" indent="0">
              <a:buNone/>
            </a:pPr>
            <a:r>
              <a:rPr lang="en-US" dirty="0">
                <a:solidFill>
                  <a:schemeClr val="accent1"/>
                </a:solidFill>
              </a:rPr>
              <a:t>• Old Name "EE" = Enterprise Edition (same thing)</a:t>
            </a:r>
          </a:p>
          <a:p>
            <a:pPr marL="0" indent="0">
              <a:buNone/>
            </a:pPr>
            <a:r>
              <a:rPr lang="en-US" dirty="0">
                <a:solidFill>
                  <a:schemeClr val="accent1"/>
                </a:solidFill>
              </a:rPr>
              <a:t>• Windows Server 2016 comes with Enterprise Basic</a:t>
            </a:r>
          </a:p>
          <a:p>
            <a:pPr marL="0" indent="0">
              <a:buNone/>
            </a:pPr>
            <a:r>
              <a:rPr lang="en-US" dirty="0">
                <a:solidFill>
                  <a:schemeClr val="accent1"/>
                </a:solidFill>
              </a:rPr>
              <a:t>• Linux servers are a target for Enterprise</a:t>
            </a:r>
          </a:p>
          <a:p>
            <a:pPr marL="0" indent="0">
              <a:buNone/>
            </a:pPr>
            <a:r>
              <a:rPr lang="en-US" dirty="0">
                <a:solidFill>
                  <a:schemeClr val="accent1"/>
                </a:solidFill>
              </a:rPr>
              <a:t>• Enterprise also gets you GUI apps like DTR and UCP</a:t>
            </a:r>
          </a:p>
          <a:p>
            <a:pPr marL="0" indent="0">
              <a:buNone/>
            </a:pPr>
            <a:r>
              <a:rPr lang="en-US" dirty="0">
                <a:solidFill>
                  <a:schemeClr val="accent1"/>
                </a:solidFill>
              </a:rPr>
              <a:t>• Developers and </a:t>
            </a:r>
            <a:r>
              <a:rPr lang="en-US" dirty="0" err="1">
                <a:solidFill>
                  <a:schemeClr val="accent1"/>
                </a:solidFill>
              </a:rPr>
              <a:t>Sysadmins</a:t>
            </a:r>
            <a:r>
              <a:rPr lang="en-US" dirty="0">
                <a:solidFill>
                  <a:schemeClr val="accent1"/>
                </a:solidFill>
              </a:rPr>
              <a:t> use Community locally</a:t>
            </a:r>
            <a:endParaRPr lang="es-MX" dirty="0">
              <a:solidFill>
                <a:schemeClr val="accent1"/>
              </a:solidFill>
            </a:endParaRPr>
          </a:p>
        </p:txBody>
      </p:sp>
    </p:spTree>
    <p:extLst>
      <p:ext uri="{BB962C8B-B14F-4D97-AF65-F5344CB8AC3E}">
        <p14:creationId xmlns:p14="http://schemas.microsoft.com/office/powerpoint/2010/main" val="283048328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en </a:t>
            </a:r>
            <a:r>
              <a:rPr lang="es-MX" dirty="0" err="1" smtClean="0"/>
              <a:t>linux</a:t>
            </a:r>
            <a:endParaRPr lang="es-MX" dirty="0"/>
          </a:p>
        </p:txBody>
      </p:sp>
      <p:sp>
        <p:nvSpPr>
          <p:cNvPr id="3" name="Marcador de contenido 2"/>
          <p:cNvSpPr>
            <a:spLocks noGrp="1"/>
          </p:cNvSpPr>
          <p:nvPr>
            <p:ph idx="1"/>
          </p:nvPr>
        </p:nvSpPr>
        <p:spPr/>
        <p:txBody>
          <a:bodyPr/>
          <a:lstStyle/>
          <a:p>
            <a:pPr marL="0" indent="0">
              <a:buNone/>
            </a:pPr>
            <a:r>
              <a:rPr lang="es-MX" sz="2800" dirty="0">
                <a:solidFill>
                  <a:schemeClr val="accent1"/>
                </a:solidFill>
              </a:rPr>
              <a:t>• </a:t>
            </a:r>
            <a:r>
              <a:rPr lang="es-MX" sz="2800" dirty="0" err="1">
                <a:solidFill>
                  <a:schemeClr val="accent1"/>
                </a:solidFill>
              </a:rPr>
              <a:t>Easiest</a:t>
            </a:r>
            <a:r>
              <a:rPr lang="es-MX" sz="2800" dirty="0">
                <a:solidFill>
                  <a:schemeClr val="accent1"/>
                </a:solidFill>
              </a:rPr>
              <a:t> </a:t>
            </a:r>
            <a:r>
              <a:rPr lang="es-MX" sz="2800" dirty="0" err="1">
                <a:solidFill>
                  <a:schemeClr val="accent1"/>
                </a:solidFill>
              </a:rPr>
              <a:t>install</a:t>
            </a:r>
            <a:r>
              <a:rPr lang="es-MX" sz="2800" dirty="0">
                <a:solidFill>
                  <a:schemeClr val="accent1"/>
                </a:solidFill>
              </a:rPr>
              <a:t>/</a:t>
            </a:r>
            <a:r>
              <a:rPr lang="es-MX" sz="2800" dirty="0" err="1">
                <a:solidFill>
                  <a:schemeClr val="accent1"/>
                </a:solidFill>
              </a:rPr>
              <a:t>setup</a:t>
            </a:r>
            <a:r>
              <a:rPr lang="es-MX" sz="2800" dirty="0">
                <a:solidFill>
                  <a:schemeClr val="accent1"/>
                </a:solidFill>
              </a:rPr>
              <a:t>, </a:t>
            </a:r>
            <a:r>
              <a:rPr lang="es-MX" sz="2800" dirty="0" err="1">
                <a:solidFill>
                  <a:schemeClr val="accent1"/>
                </a:solidFill>
              </a:rPr>
              <a:t>best</a:t>
            </a:r>
            <a:r>
              <a:rPr lang="es-MX" sz="2800" dirty="0">
                <a:solidFill>
                  <a:schemeClr val="accent1"/>
                </a:solidFill>
              </a:rPr>
              <a:t> </a:t>
            </a:r>
            <a:r>
              <a:rPr lang="es-MX" sz="2800" dirty="0" err="1">
                <a:solidFill>
                  <a:schemeClr val="accent1"/>
                </a:solidFill>
              </a:rPr>
              <a:t>native</a:t>
            </a:r>
            <a:r>
              <a:rPr lang="es-MX" sz="2800" dirty="0">
                <a:solidFill>
                  <a:schemeClr val="accent1"/>
                </a:solidFill>
              </a:rPr>
              <a:t> </a:t>
            </a:r>
            <a:r>
              <a:rPr lang="es-MX" sz="2800" dirty="0" err="1">
                <a:solidFill>
                  <a:schemeClr val="accent1"/>
                </a:solidFill>
              </a:rPr>
              <a:t>experience</a:t>
            </a:r>
            <a:endParaRPr lang="es-MX" sz="2800" dirty="0">
              <a:solidFill>
                <a:schemeClr val="accent1"/>
              </a:solidFill>
            </a:endParaRPr>
          </a:p>
          <a:p>
            <a:pPr marL="0" indent="0">
              <a:buNone/>
            </a:pPr>
            <a:r>
              <a:rPr lang="es-MX" sz="2800" dirty="0">
                <a:solidFill>
                  <a:schemeClr val="accent1"/>
                </a:solidFill>
              </a:rPr>
              <a:t>• </a:t>
            </a:r>
            <a:r>
              <a:rPr lang="es-MX" sz="2800" dirty="0" smtClean="0">
                <a:solidFill>
                  <a:schemeClr val="accent1"/>
                </a:solidFill>
              </a:rPr>
              <a:t>store.docker.com </a:t>
            </a:r>
            <a:r>
              <a:rPr lang="es-MX" sz="2800" dirty="0">
                <a:solidFill>
                  <a:schemeClr val="accent1"/>
                </a:solidFill>
              </a:rPr>
              <a:t>has </a:t>
            </a:r>
            <a:r>
              <a:rPr lang="es-MX" sz="2800" dirty="0" err="1">
                <a:solidFill>
                  <a:schemeClr val="accent1"/>
                </a:solidFill>
              </a:rPr>
              <a:t>instructions</a:t>
            </a:r>
            <a:r>
              <a:rPr lang="es-MX" sz="2800" dirty="0">
                <a:solidFill>
                  <a:schemeClr val="accent1"/>
                </a:solidFill>
              </a:rPr>
              <a:t> </a:t>
            </a:r>
            <a:r>
              <a:rPr lang="es-MX" sz="2800" dirty="0" err="1">
                <a:solidFill>
                  <a:schemeClr val="accent1"/>
                </a:solidFill>
              </a:rPr>
              <a:t>for</a:t>
            </a:r>
            <a:r>
              <a:rPr lang="es-MX" sz="2800" dirty="0">
                <a:solidFill>
                  <a:schemeClr val="accent1"/>
                </a:solidFill>
              </a:rPr>
              <a:t> </a:t>
            </a:r>
            <a:r>
              <a:rPr lang="es-MX" sz="2800" dirty="0" err="1">
                <a:solidFill>
                  <a:schemeClr val="accent1"/>
                </a:solidFill>
              </a:rPr>
              <a:t>each</a:t>
            </a:r>
            <a:r>
              <a:rPr lang="es-MX" sz="2800" dirty="0">
                <a:solidFill>
                  <a:schemeClr val="accent1"/>
                </a:solidFill>
              </a:rPr>
              <a:t> distro</a:t>
            </a:r>
          </a:p>
          <a:p>
            <a:pPr marL="0" indent="0">
              <a:buNone/>
            </a:pPr>
            <a:r>
              <a:rPr lang="es-MX" sz="2800" dirty="0">
                <a:solidFill>
                  <a:schemeClr val="accent1"/>
                </a:solidFill>
              </a:rPr>
              <a:t>• RHEL </a:t>
            </a:r>
            <a:r>
              <a:rPr lang="es-MX" sz="2800" dirty="0" err="1">
                <a:solidFill>
                  <a:schemeClr val="accent1"/>
                </a:solidFill>
              </a:rPr>
              <a:t>officially</a:t>
            </a:r>
            <a:r>
              <a:rPr lang="es-MX" sz="2800" dirty="0">
                <a:solidFill>
                  <a:schemeClr val="accent1"/>
                </a:solidFill>
              </a:rPr>
              <a:t> </a:t>
            </a:r>
            <a:r>
              <a:rPr lang="es-MX" sz="2800" dirty="0" err="1">
                <a:solidFill>
                  <a:schemeClr val="accent1"/>
                </a:solidFill>
              </a:rPr>
              <a:t>only</a:t>
            </a:r>
            <a:r>
              <a:rPr lang="es-MX" sz="2800" dirty="0">
                <a:solidFill>
                  <a:schemeClr val="accent1"/>
                </a:solidFill>
              </a:rPr>
              <a:t> </a:t>
            </a:r>
            <a:r>
              <a:rPr lang="es-MX" sz="2800" dirty="0" err="1">
                <a:solidFill>
                  <a:schemeClr val="accent1"/>
                </a:solidFill>
              </a:rPr>
              <a:t>supports</a:t>
            </a:r>
            <a:r>
              <a:rPr lang="es-MX" sz="2800" dirty="0">
                <a:solidFill>
                  <a:schemeClr val="accent1"/>
                </a:solidFill>
              </a:rPr>
              <a:t> </a:t>
            </a:r>
            <a:r>
              <a:rPr lang="es-MX" sz="2800" dirty="0" err="1">
                <a:solidFill>
                  <a:schemeClr val="accent1"/>
                </a:solidFill>
              </a:rPr>
              <a:t>Docker</a:t>
            </a:r>
            <a:r>
              <a:rPr lang="es-MX" sz="2800" dirty="0">
                <a:solidFill>
                  <a:schemeClr val="accent1"/>
                </a:solidFill>
              </a:rPr>
              <a:t> EE (</a:t>
            </a:r>
            <a:r>
              <a:rPr lang="es-MX" sz="2800" dirty="0" err="1">
                <a:solidFill>
                  <a:schemeClr val="accent1"/>
                </a:solidFill>
              </a:rPr>
              <a:t>paid</a:t>
            </a:r>
            <a:r>
              <a:rPr lang="es-MX" sz="2800" dirty="0">
                <a:solidFill>
                  <a:schemeClr val="accent1"/>
                </a:solidFill>
              </a:rPr>
              <a:t>), </a:t>
            </a:r>
            <a:r>
              <a:rPr lang="es-MX" sz="2800" dirty="0" err="1">
                <a:solidFill>
                  <a:schemeClr val="accent1"/>
                </a:solidFill>
              </a:rPr>
              <a:t>but</a:t>
            </a:r>
            <a:r>
              <a:rPr lang="es-MX" sz="2800" dirty="0">
                <a:solidFill>
                  <a:schemeClr val="accent1"/>
                </a:solidFill>
              </a:rPr>
              <a:t> </a:t>
            </a:r>
            <a:r>
              <a:rPr lang="es-MX" sz="2800" dirty="0" err="1">
                <a:solidFill>
                  <a:schemeClr val="accent1"/>
                </a:solidFill>
              </a:rPr>
              <a:t>CentOS</a:t>
            </a:r>
            <a:r>
              <a:rPr lang="es-MX" sz="2800" dirty="0">
                <a:solidFill>
                  <a:schemeClr val="accent1"/>
                </a:solidFill>
              </a:rPr>
              <a:t> </a:t>
            </a:r>
            <a:r>
              <a:rPr lang="es-MX" sz="2800" dirty="0" err="1">
                <a:solidFill>
                  <a:schemeClr val="accent1"/>
                </a:solidFill>
              </a:rPr>
              <a:t>will</a:t>
            </a:r>
            <a:r>
              <a:rPr lang="es-MX" sz="2800" dirty="0">
                <a:solidFill>
                  <a:schemeClr val="accent1"/>
                </a:solidFill>
              </a:rPr>
              <a:t> </a:t>
            </a:r>
            <a:r>
              <a:rPr lang="es-MX" sz="2800" dirty="0" err="1">
                <a:solidFill>
                  <a:schemeClr val="accent1"/>
                </a:solidFill>
              </a:rPr>
              <a:t>work</a:t>
            </a:r>
            <a:endParaRPr lang="es-MX" sz="2800" dirty="0">
              <a:solidFill>
                <a:schemeClr val="accent1"/>
              </a:solidFill>
            </a:endParaRPr>
          </a:p>
          <a:p>
            <a:pPr marL="0" indent="0">
              <a:buNone/>
            </a:pPr>
            <a:r>
              <a:rPr lang="es-MX" sz="2800" dirty="0">
                <a:solidFill>
                  <a:schemeClr val="accent1"/>
                </a:solidFill>
              </a:rPr>
              <a:t>• </a:t>
            </a:r>
            <a:r>
              <a:rPr lang="es-MX" sz="2800" dirty="0" err="1">
                <a:solidFill>
                  <a:schemeClr val="accent1"/>
                </a:solidFill>
              </a:rPr>
              <a:t>Installing</a:t>
            </a:r>
            <a:r>
              <a:rPr lang="es-MX" sz="2800" dirty="0">
                <a:solidFill>
                  <a:schemeClr val="accent1"/>
                </a:solidFill>
              </a:rPr>
              <a:t> in a VM, Cloud </a:t>
            </a:r>
            <a:r>
              <a:rPr lang="es-MX" sz="2800" dirty="0" err="1">
                <a:solidFill>
                  <a:schemeClr val="accent1"/>
                </a:solidFill>
              </a:rPr>
              <a:t>Instance</a:t>
            </a:r>
            <a:r>
              <a:rPr lang="es-MX" sz="2800" dirty="0">
                <a:solidFill>
                  <a:schemeClr val="accent1"/>
                </a:solidFill>
              </a:rPr>
              <a:t>, </a:t>
            </a:r>
            <a:r>
              <a:rPr lang="es-MX" sz="2800" dirty="0" err="1">
                <a:solidFill>
                  <a:schemeClr val="accent1"/>
                </a:solidFill>
              </a:rPr>
              <a:t>all</a:t>
            </a:r>
            <a:r>
              <a:rPr lang="es-MX" sz="2800" dirty="0">
                <a:solidFill>
                  <a:schemeClr val="accent1"/>
                </a:solidFill>
              </a:rPr>
              <a:t> are </a:t>
            </a:r>
            <a:r>
              <a:rPr lang="es-MX" sz="2800" dirty="0" err="1">
                <a:solidFill>
                  <a:schemeClr val="accent1"/>
                </a:solidFill>
              </a:rPr>
              <a:t>the</a:t>
            </a:r>
            <a:r>
              <a:rPr lang="es-MX" sz="2800" dirty="0">
                <a:solidFill>
                  <a:schemeClr val="accent1"/>
                </a:solidFill>
              </a:rPr>
              <a:t> </a:t>
            </a:r>
            <a:r>
              <a:rPr lang="es-MX" sz="2800" dirty="0" err="1">
                <a:solidFill>
                  <a:schemeClr val="accent1"/>
                </a:solidFill>
              </a:rPr>
              <a:t>same</a:t>
            </a:r>
            <a:r>
              <a:rPr lang="es-MX" sz="2800" dirty="0">
                <a:solidFill>
                  <a:schemeClr val="accent1"/>
                </a:solidFill>
              </a:rPr>
              <a:t> </a:t>
            </a:r>
            <a:r>
              <a:rPr lang="es-MX" sz="2800" dirty="0" err="1">
                <a:solidFill>
                  <a:schemeClr val="accent1"/>
                </a:solidFill>
              </a:rPr>
              <a:t>process</a:t>
            </a:r>
            <a:endParaRPr lang="es-MX" sz="2800" dirty="0">
              <a:solidFill>
                <a:schemeClr val="accent1"/>
              </a:solidFill>
            </a:endParaRPr>
          </a:p>
          <a:p>
            <a:pPr marL="0" indent="0">
              <a:buNone/>
            </a:pPr>
            <a:r>
              <a:rPr lang="es-MX" sz="2800" dirty="0">
                <a:solidFill>
                  <a:schemeClr val="accent1"/>
                </a:solidFill>
              </a:rPr>
              <a:t>• </a:t>
            </a:r>
            <a:r>
              <a:rPr lang="es-MX" sz="2800" dirty="0" err="1">
                <a:solidFill>
                  <a:schemeClr val="accent1"/>
                </a:solidFill>
              </a:rPr>
              <a:t>May</a:t>
            </a:r>
            <a:r>
              <a:rPr lang="es-MX" sz="2800" dirty="0">
                <a:solidFill>
                  <a:schemeClr val="accent1"/>
                </a:solidFill>
              </a:rPr>
              <a:t> </a:t>
            </a:r>
            <a:r>
              <a:rPr lang="es-MX" sz="2800" dirty="0" err="1">
                <a:solidFill>
                  <a:schemeClr val="accent1"/>
                </a:solidFill>
              </a:rPr>
              <a:t>not</a:t>
            </a:r>
            <a:r>
              <a:rPr lang="es-MX" sz="2800" dirty="0">
                <a:solidFill>
                  <a:schemeClr val="accent1"/>
                </a:solidFill>
              </a:rPr>
              <a:t> </a:t>
            </a:r>
            <a:r>
              <a:rPr lang="es-MX" sz="2800" dirty="0" err="1">
                <a:solidFill>
                  <a:schemeClr val="accent1"/>
                </a:solidFill>
              </a:rPr>
              <a:t>work</a:t>
            </a:r>
            <a:r>
              <a:rPr lang="es-MX" sz="2800" dirty="0">
                <a:solidFill>
                  <a:schemeClr val="accent1"/>
                </a:solidFill>
              </a:rPr>
              <a:t> </a:t>
            </a:r>
            <a:r>
              <a:rPr lang="es-MX" sz="2800" dirty="0" err="1">
                <a:solidFill>
                  <a:schemeClr val="accent1"/>
                </a:solidFill>
              </a:rPr>
              <a:t>for</a:t>
            </a:r>
            <a:r>
              <a:rPr lang="es-MX" sz="2800" dirty="0">
                <a:solidFill>
                  <a:schemeClr val="accent1"/>
                </a:solidFill>
              </a:rPr>
              <a:t> </a:t>
            </a:r>
            <a:r>
              <a:rPr lang="es-MX" sz="2800" dirty="0" err="1">
                <a:solidFill>
                  <a:schemeClr val="accent1"/>
                </a:solidFill>
              </a:rPr>
              <a:t>unlisted</a:t>
            </a:r>
            <a:r>
              <a:rPr lang="es-MX" sz="2800" dirty="0">
                <a:solidFill>
                  <a:schemeClr val="accent1"/>
                </a:solidFill>
              </a:rPr>
              <a:t> distros (Amazon Linux, </a:t>
            </a:r>
            <a:r>
              <a:rPr lang="es-MX" sz="2800" dirty="0" err="1">
                <a:solidFill>
                  <a:schemeClr val="accent1"/>
                </a:solidFill>
              </a:rPr>
              <a:t>Linode</a:t>
            </a:r>
            <a:r>
              <a:rPr lang="es-MX" sz="2800" dirty="0">
                <a:solidFill>
                  <a:schemeClr val="accent1"/>
                </a:solidFill>
              </a:rPr>
              <a:t> Linux, etc.)</a:t>
            </a:r>
          </a:p>
          <a:p>
            <a:pPr marL="0" indent="0">
              <a:buNone/>
            </a:pPr>
            <a:r>
              <a:rPr lang="es-MX" sz="2800" dirty="0">
                <a:solidFill>
                  <a:schemeClr val="accent1"/>
                </a:solidFill>
              </a:rPr>
              <a:t>• </a:t>
            </a:r>
            <a:r>
              <a:rPr lang="es-MX" sz="2800" dirty="0" err="1">
                <a:solidFill>
                  <a:schemeClr val="accent1"/>
                </a:solidFill>
              </a:rPr>
              <a:t>Don't</a:t>
            </a:r>
            <a:r>
              <a:rPr lang="es-MX" sz="2800" dirty="0">
                <a:solidFill>
                  <a:schemeClr val="accent1"/>
                </a:solidFill>
              </a:rPr>
              <a:t> use pre-</a:t>
            </a:r>
            <a:r>
              <a:rPr lang="es-MX" sz="2800" dirty="0" err="1">
                <a:solidFill>
                  <a:schemeClr val="accent1"/>
                </a:solidFill>
              </a:rPr>
              <a:t>installed</a:t>
            </a:r>
            <a:r>
              <a:rPr lang="es-MX" sz="2800" dirty="0">
                <a:solidFill>
                  <a:schemeClr val="accent1"/>
                </a:solidFill>
              </a:rPr>
              <a:t> </a:t>
            </a:r>
            <a:r>
              <a:rPr lang="es-MX" sz="2800" dirty="0" err="1">
                <a:solidFill>
                  <a:schemeClr val="accent1"/>
                </a:solidFill>
              </a:rPr>
              <a:t>setups</a:t>
            </a:r>
            <a:r>
              <a:rPr lang="es-MX" sz="2800" dirty="0">
                <a:solidFill>
                  <a:schemeClr val="accent1"/>
                </a:solidFill>
              </a:rPr>
              <a:t> (Digital </a:t>
            </a:r>
            <a:r>
              <a:rPr lang="es-MX" sz="2800" dirty="0" err="1">
                <a:solidFill>
                  <a:schemeClr val="accent1"/>
                </a:solidFill>
              </a:rPr>
              <a:t>Ocean</a:t>
            </a:r>
            <a:r>
              <a:rPr lang="es-MX" sz="2800" dirty="0">
                <a:solidFill>
                  <a:schemeClr val="accent1"/>
                </a:solidFill>
              </a:rPr>
              <a:t>, </a:t>
            </a:r>
            <a:r>
              <a:rPr lang="es-MX" sz="2800" dirty="0" err="1">
                <a:solidFill>
                  <a:schemeClr val="accent1"/>
                </a:solidFill>
              </a:rPr>
              <a:t>Linode</a:t>
            </a:r>
            <a:r>
              <a:rPr lang="es-MX" sz="2800" dirty="0">
                <a:solidFill>
                  <a:schemeClr val="accent1"/>
                </a:solidFill>
              </a:rPr>
              <a:t>, etc.)</a:t>
            </a:r>
          </a:p>
        </p:txBody>
      </p:sp>
    </p:spTree>
    <p:extLst>
      <p:ext uri="{BB962C8B-B14F-4D97-AF65-F5344CB8AC3E}">
        <p14:creationId xmlns:p14="http://schemas.microsoft.com/office/powerpoint/2010/main" val="1783714157"/>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Kubernetes.- </a:t>
            </a:r>
            <a:r>
              <a:rPr lang="es-MX" dirty="0" smtClean="0"/>
              <a:t>Contenido</a:t>
            </a:r>
            <a:r>
              <a:rPr lang="en-US" dirty="0" smtClean="0"/>
              <a:t> del </a:t>
            </a:r>
            <a:r>
              <a:rPr lang="es-MX" dirty="0" smtClean="0"/>
              <a:t>curso</a:t>
            </a:r>
            <a:endParaRPr lang="es-MX" dirty="0"/>
          </a:p>
        </p:txBody>
      </p:sp>
      <p:sp>
        <p:nvSpPr>
          <p:cNvPr id="3" name="Marcador de contenido 2"/>
          <p:cNvSpPr>
            <a:spLocks noGrp="1"/>
          </p:cNvSpPr>
          <p:nvPr>
            <p:ph idx="1"/>
          </p:nvPr>
        </p:nvSpPr>
        <p:spPr/>
        <p:txBody>
          <a:bodyPr>
            <a:normAutofit lnSpcReduction="10000"/>
          </a:bodyPr>
          <a:lstStyle/>
          <a:p>
            <a:r>
              <a:rPr lang="es-MX" dirty="0" smtClean="0">
                <a:solidFill>
                  <a:schemeClr val="accent1"/>
                </a:solidFill>
              </a:rPr>
              <a:t>Introducción</a:t>
            </a:r>
          </a:p>
          <a:p>
            <a:r>
              <a:rPr lang="en-US" dirty="0" smtClean="0">
                <a:solidFill>
                  <a:schemeClr val="accent1"/>
                </a:solidFill>
              </a:rPr>
              <a:t>Docker</a:t>
            </a:r>
          </a:p>
          <a:p>
            <a:r>
              <a:rPr lang="en-US" dirty="0" smtClean="0">
                <a:solidFill>
                  <a:schemeClr val="accent1"/>
                </a:solidFill>
              </a:rPr>
              <a:t>Kubernetes objects</a:t>
            </a:r>
          </a:p>
          <a:p>
            <a:r>
              <a:rPr lang="en-US" dirty="0" smtClean="0">
                <a:solidFill>
                  <a:schemeClr val="accent1"/>
                </a:solidFill>
              </a:rPr>
              <a:t>Kubernetes storage</a:t>
            </a:r>
          </a:p>
          <a:p>
            <a:r>
              <a:rPr lang="en-US" dirty="0" smtClean="0">
                <a:solidFill>
                  <a:schemeClr val="accent1"/>
                </a:solidFill>
              </a:rPr>
              <a:t>Kubernetes networking</a:t>
            </a:r>
          </a:p>
          <a:p>
            <a:r>
              <a:rPr lang="en-US" dirty="0" smtClean="0">
                <a:solidFill>
                  <a:schemeClr val="accent1"/>
                </a:solidFill>
              </a:rPr>
              <a:t>Kubernetes namespaces</a:t>
            </a:r>
          </a:p>
          <a:p>
            <a:r>
              <a:rPr lang="en-US" dirty="0" smtClean="0">
                <a:solidFill>
                  <a:schemeClr val="accent1"/>
                </a:solidFill>
              </a:rPr>
              <a:t>Kubernetes ingress</a:t>
            </a:r>
          </a:p>
          <a:p>
            <a:r>
              <a:rPr lang="en-US" dirty="0" smtClean="0">
                <a:solidFill>
                  <a:schemeClr val="accent1"/>
                </a:solidFill>
              </a:rPr>
              <a:t>Proyecto con Spring Boot</a:t>
            </a:r>
          </a:p>
          <a:p>
            <a:endParaRPr lang="en-US" dirty="0">
              <a:solidFill>
                <a:schemeClr val="accent1"/>
              </a:solidFill>
            </a:endParaRPr>
          </a:p>
        </p:txBody>
      </p:sp>
    </p:spTree>
    <p:extLst>
      <p:ext uri="{BB962C8B-B14F-4D97-AF65-F5344CB8AC3E}">
        <p14:creationId xmlns:p14="http://schemas.microsoft.com/office/powerpoint/2010/main" val="881723134"/>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Instalar en </a:t>
            </a:r>
            <a:r>
              <a:rPr lang="es-MX" dirty="0" err="1" smtClean="0"/>
              <a:t>linux</a:t>
            </a:r>
            <a:endParaRPr lang="es-MX" dirty="0"/>
          </a:p>
        </p:txBody>
      </p:sp>
      <p:sp>
        <p:nvSpPr>
          <p:cNvPr id="3" name="Marcador de contenido 2"/>
          <p:cNvSpPr>
            <a:spLocks noGrp="1"/>
          </p:cNvSpPr>
          <p:nvPr>
            <p:ph idx="1"/>
          </p:nvPr>
        </p:nvSpPr>
        <p:spPr>
          <a:xfrm>
            <a:off x="609601" y="1389310"/>
            <a:ext cx="11055351" cy="4608512"/>
          </a:xfrm>
        </p:spPr>
        <p:txBody>
          <a:bodyPr/>
          <a:lstStyle/>
          <a:p>
            <a:pPr marL="0" indent="0">
              <a:buNone/>
            </a:pPr>
            <a:r>
              <a:rPr lang="en-US" sz="2800" dirty="0">
                <a:solidFill>
                  <a:schemeClr val="accent1"/>
                </a:solidFill>
              </a:rPr>
              <a:t>• Install </a:t>
            </a:r>
            <a:r>
              <a:rPr lang="en-US" sz="2800" dirty="0" smtClean="0">
                <a:solidFill>
                  <a:schemeClr val="accent1"/>
                </a:solidFill>
              </a:rPr>
              <a:t>Docker</a:t>
            </a:r>
          </a:p>
          <a:p>
            <a:pPr marL="400050" lvl="1" indent="0">
              <a:buNone/>
            </a:pPr>
            <a:r>
              <a:rPr lang="es-MX" sz="2000" dirty="0">
                <a:solidFill>
                  <a:schemeClr val="accent1"/>
                </a:solidFill>
              </a:rPr>
              <a:t>https://oracle-base.com/articles/linux/docker-install-docker-on-oracle-linux-ol8</a:t>
            </a:r>
          </a:p>
          <a:p>
            <a:pPr marL="400050" lvl="1" indent="0">
              <a:buNone/>
            </a:pPr>
            <a:r>
              <a:rPr lang="es-MX" sz="2000" dirty="0" smtClean="0">
                <a:solidFill>
                  <a:schemeClr val="accent1"/>
                </a:solidFill>
              </a:rPr>
              <a:t>sudo </a:t>
            </a:r>
            <a:r>
              <a:rPr lang="es-MX" sz="2000" dirty="0" err="1">
                <a:solidFill>
                  <a:schemeClr val="accent1"/>
                </a:solidFill>
              </a:rPr>
              <a:t>systemctl</a:t>
            </a:r>
            <a:r>
              <a:rPr lang="es-MX" sz="2000" dirty="0">
                <a:solidFill>
                  <a:schemeClr val="accent1"/>
                </a:solidFill>
              </a:rPr>
              <a:t> </a:t>
            </a:r>
            <a:r>
              <a:rPr lang="es-MX" sz="2000" dirty="0" err="1">
                <a:solidFill>
                  <a:schemeClr val="accent1"/>
                </a:solidFill>
              </a:rPr>
              <a:t>start</a:t>
            </a:r>
            <a:r>
              <a:rPr lang="es-MX" sz="2000" dirty="0">
                <a:solidFill>
                  <a:schemeClr val="accent1"/>
                </a:solidFill>
              </a:rPr>
              <a:t> </a:t>
            </a:r>
            <a:r>
              <a:rPr lang="es-MX" sz="2000" dirty="0" err="1">
                <a:solidFill>
                  <a:schemeClr val="accent1"/>
                </a:solidFill>
              </a:rPr>
              <a:t>docker</a:t>
            </a:r>
            <a:r>
              <a:rPr lang="es-MX" sz="2000" dirty="0">
                <a:solidFill>
                  <a:schemeClr val="accent1"/>
                </a:solidFill>
              </a:rPr>
              <a:t> </a:t>
            </a:r>
            <a:endParaRPr lang="en-US" sz="2000" dirty="0">
              <a:solidFill>
                <a:schemeClr val="accent1"/>
              </a:solidFill>
            </a:endParaRPr>
          </a:p>
          <a:p>
            <a:pPr marL="0" indent="0">
              <a:buNone/>
            </a:pPr>
            <a:r>
              <a:rPr lang="en-US" sz="2800" dirty="0">
                <a:solidFill>
                  <a:schemeClr val="accent1"/>
                </a:solidFill>
              </a:rPr>
              <a:t>• Add your user to </a:t>
            </a:r>
            <a:r>
              <a:rPr lang="en-US" sz="2800" dirty="0" err="1">
                <a:solidFill>
                  <a:schemeClr val="accent1"/>
                </a:solidFill>
              </a:rPr>
              <a:t>docker</a:t>
            </a:r>
            <a:r>
              <a:rPr lang="en-US" sz="2800" dirty="0">
                <a:solidFill>
                  <a:schemeClr val="accent1"/>
                </a:solidFill>
              </a:rPr>
              <a:t> </a:t>
            </a:r>
            <a:r>
              <a:rPr lang="en-US" sz="2800" dirty="0" smtClean="0">
                <a:solidFill>
                  <a:schemeClr val="accent1"/>
                </a:solidFill>
              </a:rPr>
              <a:t>group</a:t>
            </a:r>
          </a:p>
          <a:p>
            <a:pPr marL="400050" lvl="1" indent="0">
              <a:buNone/>
            </a:pPr>
            <a:r>
              <a:rPr lang="es-MX" sz="2000" dirty="0">
                <a:solidFill>
                  <a:schemeClr val="accent1"/>
                </a:solidFill>
              </a:rPr>
              <a:t>sudo </a:t>
            </a:r>
            <a:r>
              <a:rPr lang="es-MX" sz="2000" dirty="0" err="1">
                <a:solidFill>
                  <a:schemeClr val="accent1"/>
                </a:solidFill>
              </a:rPr>
              <a:t>usermod</a:t>
            </a:r>
            <a:r>
              <a:rPr lang="es-MX" sz="2000" dirty="0">
                <a:solidFill>
                  <a:schemeClr val="accent1"/>
                </a:solidFill>
              </a:rPr>
              <a:t> -</a:t>
            </a:r>
            <a:r>
              <a:rPr lang="es-MX" sz="2000" dirty="0" err="1">
                <a:solidFill>
                  <a:schemeClr val="accent1"/>
                </a:solidFill>
              </a:rPr>
              <a:t>aG</a:t>
            </a:r>
            <a:r>
              <a:rPr lang="es-MX" sz="2000" dirty="0">
                <a:solidFill>
                  <a:schemeClr val="accent1"/>
                </a:solidFill>
              </a:rPr>
              <a:t> </a:t>
            </a:r>
            <a:r>
              <a:rPr lang="es-MX" sz="2000" dirty="0" err="1">
                <a:solidFill>
                  <a:schemeClr val="accent1"/>
                </a:solidFill>
              </a:rPr>
              <a:t>docker</a:t>
            </a:r>
            <a:r>
              <a:rPr lang="es-MX" sz="2000" dirty="0">
                <a:solidFill>
                  <a:schemeClr val="accent1"/>
                </a:solidFill>
              </a:rPr>
              <a:t> $USER &amp;&amp; </a:t>
            </a:r>
            <a:r>
              <a:rPr lang="es-MX" sz="2000" dirty="0" err="1">
                <a:solidFill>
                  <a:schemeClr val="accent1"/>
                </a:solidFill>
              </a:rPr>
              <a:t>newgrp</a:t>
            </a:r>
            <a:r>
              <a:rPr lang="es-MX" sz="2000" dirty="0">
                <a:solidFill>
                  <a:schemeClr val="accent1"/>
                </a:solidFill>
              </a:rPr>
              <a:t> </a:t>
            </a:r>
            <a:r>
              <a:rPr lang="es-MX" sz="2000" dirty="0" err="1">
                <a:solidFill>
                  <a:schemeClr val="accent1"/>
                </a:solidFill>
              </a:rPr>
              <a:t>docker</a:t>
            </a:r>
            <a:endParaRPr lang="en-US" sz="2000" dirty="0">
              <a:solidFill>
                <a:schemeClr val="accent1"/>
              </a:solidFill>
            </a:endParaRPr>
          </a:p>
          <a:p>
            <a:pPr marL="0" indent="0">
              <a:buNone/>
            </a:pPr>
            <a:r>
              <a:rPr lang="en-US" sz="2800" dirty="0" smtClean="0">
                <a:solidFill>
                  <a:schemeClr val="accent1"/>
                </a:solidFill>
              </a:rPr>
              <a:t>• </a:t>
            </a:r>
            <a:r>
              <a:rPr lang="en-US" sz="2800" dirty="0">
                <a:solidFill>
                  <a:schemeClr val="accent1"/>
                </a:solidFill>
              </a:rPr>
              <a:t>Get a code </a:t>
            </a:r>
            <a:r>
              <a:rPr lang="en-US" sz="2800" dirty="0" smtClean="0">
                <a:solidFill>
                  <a:schemeClr val="accent1"/>
                </a:solidFill>
              </a:rPr>
              <a:t>editor</a:t>
            </a:r>
          </a:p>
          <a:p>
            <a:pPr marL="0" indent="0">
              <a:buNone/>
            </a:pPr>
            <a:r>
              <a:rPr lang="en-US" sz="2800" dirty="0">
                <a:solidFill>
                  <a:schemeClr val="accent1"/>
                </a:solidFill>
              </a:rPr>
              <a:t>• </a:t>
            </a:r>
            <a:r>
              <a:rPr lang="en-US" sz="2800" dirty="0" smtClean="0">
                <a:solidFill>
                  <a:schemeClr val="accent1"/>
                </a:solidFill>
              </a:rPr>
              <a:t>After </a:t>
            </a:r>
            <a:r>
              <a:rPr lang="en-US" sz="2800" dirty="0">
                <a:solidFill>
                  <a:schemeClr val="accent1"/>
                </a:solidFill>
              </a:rPr>
              <a:t>installing Docker, also get </a:t>
            </a:r>
            <a:r>
              <a:rPr lang="en-US" sz="2800" dirty="0" err="1" smtClean="0">
                <a:solidFill>
                  <a:schemeClr val="accent1"/>
                </a:solidFill>
              </a:rPr>
              <a:t>docker</a:t>
            </a:r>
            <a:r>
              <a:rPr lang="en-US" sz="2800" dirty="0" smtClean="0">
                <a:solidFill>
                  <a:schemeClr val="accent1"/>
                </a:solidFill>
              </a:rPr>
              <a:t>-compose </a:t>
            </a:r>
          </a:p>
          <a:p>
            <a:pPr marL="400050" lvl="1" indent="0">
              <a:buNone/>
            </a:pPr>
            <a:r>
              <a:rPr lang="en-US" sz="2400" dirty="0" smtClean="0">
                <a:solidFill>
                  <a:schemeClr val="accent1"/>
                </a:solidFill>
                <a:hlinkClick r:id="rId2"/>
              </a:rPr>
              <a:t>https</a:t>
            </a:r>
            <a:r>
              <a:rPr lang="en-US" sz="2400" dirty="0">
                <a:solidFill>
                  <a:schemeClr val="accent1"/>
                </a:solidFill>
                <a:hlinkClick r:id="rId2"/>
              </a:rPr>
              <a:t>://docs.docker.com/compose/install</a:t>
            </a:r>
            <a:r>
              <a:rPr lang="en-US" sz="2400" dirty="0" smtClean="0">
                <a:solidFill>
                  <a:schemeClr val="accent1"/>
                </a:solidFill>
                <a:hlinkClick r:id="rId2"/>
              </a:rPr>
              <a:t>/</a:t>
            </a:r>
            <a:endParaRPr lang="es-MX" sz="2400" dirty="0" smtClean="0">
              <a:solidFill>
                <a:schemeClr val="accent1"/>
              </a:solidFill>
            </a:endParaRPr>
          </a:p>
          <a:p>
            <a:pPr marL="0" indent="0">
              <a:buNone/>
            </a:pPr>
            <a:r>
              <a:rPr lang="en-US" sz="2800" dirty="0" smtClean="0">
                <a:solidFill>
                  <a:schemeClr val="accent1"/>
                </a:solidFill>
              </a:rPr>
              <a:t>• Install Visual Studio Code</a:t>
            </a:r>
          </a:p>
          <a:p>
            <a:pPr marL="400050" lvl="1" indent="0">
              <a:buNone/>
            </a:pPr>
            <a:r>
              <a:rPr lang="en-US" sz="2400" dirty="0">
                <a:solidFill>
                  <a:schemeClr val="accent1"/>
                </a:solidFill>
                <a:hlinkClick r:id="rId3"/>
              </a:rPr>
              <a:t>https://code.visualstudio.com</a:t>
            </a:r>
            <a:r>
              <a:rPr lang="en-US" sz="2400" dirty="0" smtClean="0">
                <a:solidFill>
                  <a:schemeClr val="accent1"/>
                </a:solidFill>
                <a:hlinkClick r:id="rId3"/>
              </a:rPr>
              <a:t>/</a:t>
            </a:r>
            <a:endParaRPr lang="en-US" sz="2400" dirty="0" smtClean="0">
              <a:solidFill>
                <a:schemeClr val="accent1"/>
              </a:solidFill>
            </a:endParaRPr>
          </a:p>
          <a:p>
            <a:pPr marL="400050" lvl="1" indent="0">
              <a:buNone/>
            </a:pPr>
            <a:r>
              <a:rPr lang="en-US" sz="2400" dirty="0">
                <a:solidFill>
                  <a:schemeClr val="accent1"/>
                </a:solidFill>
              </a:rPr>
              <a:t>https://blogs.oracle.com/wim/post/installing-visual-studio-code-on-oracle-linux-7</a:t>
            </a:r>
            <a:endParaRPr lang="en-US" sz="2400" dirty="0" smtClean="0">
              <a:solidFill>
                <a:schemeClr val="accent1"/>
              </a:solidFill>
            </a:endParaRPr>
          </a:p>
        </p:txBody>
      </p:sp>
    </p:spTree>
    <p:extLst>
      <p:ext uri="{BB962C8B-B14F-4D97-AF65-F5344CB8AC3E}">
        <p14:creationId xmlns:p14="http://schemas.microsoft.com/office/powerpoint/2010/main" val="1263229875"/>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2.- Docker – </a:t>
            </a:r>
            <a:r>
              <a:rPr lang="en-US" dirty="0" err="1" smtClean="0"/>
              <a:t>Imagen</a:t>
            </a:r>
            <a:r>
              <a:rPr lang="en-US" dirty="0" smtClean="0"/>
              <a:t> vs </a:t>
            </a:r>
            <a:r>
              <a:rPr lang="en-US" dirty="0" err="1" smtClean="0"/>
              <a:t>Contenedor</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An Image is the application we want to run</a:t>
            </a:r>
          </a:p>
          <a:p>
            <a:pPr marL="0" indent="0">
              <a:buNone/>
            </a:pPr>
            <a:r>
              <a:rPr lang="en-US" dirty="0">
                <a:solidFill>
                  <a:schemeClr val="accent1"/>
                </a:solidFill>
              </a:rPr>
              <a:t>• A Container is an instance of that image running as a process</a:t>
            </a:r>
          </a:p>
          <a:p>
            <a:pPr marL="0" indent="0">
              <a:buNone/>
            </a:pPr>
            <a:r>
              <a:rPr lang="en-US" dirty="0">
                <a:solidFill>
                  <a:schemeClr val="accent1"/>
                </a:solidFill>
              </a:rPr>
              <a:t>• You can have many containers running off the same image</a:t>
            </a:r>
          </a:p>
          <a:p>
            <a:pPr marL="0" indent="0">
              <a:buNone/>
            </a:pPr>
            <a:r>
              <a:rPr lang="en-US" dirty="0">
                <a:solidFill>
                  <a:schemeClr val="accent1"/>
                </a:solidFill>
              </a:rPr>
              <a:t>• In this lecture our image will be the Nginx web server</a:t>
            </a:r>
          </a:p>
          <a:p>
            <a:pPr marL="0" indent="0">
              <a:buNone/>
            </a:pPr>
            <a:r>
              <a:rPr lang="en-US" dirty="0">
                <a:solidFill>
                  <a:schemeClr val="accent1"/>
                </a:solidFill>
              </a:rPr>
              <a:t>• Docker's default image "registry" is called Docker Hub</a:t>
            </a:r>
          </a:p>
          <a:p>
            <a:pPr marL="0" indent="0">
              <a:buNone/>
            </a:pPr>
            <a:r>
              <a:rPr lang="en-US" dirty="0">
                <a:solidFill>
                  <a:schemeClr val="accent1"/>
                </a:solidFill>
              </a:rPr>
              <a:t>(hub.docker.com</a:t>
            </a:r>
            <a:r>
              <a:rPr lang="en-US" dirty="0" smtClean="0">
                <a:solidFill>
                  <a:schemeClr val="accent1"/>
                </a:solidFill>
              </a:rPr>
              <a:t>)</a:t>
            </a:r>
          </a:p>
          <a:p>
            <a:pPr marL="0" indent="0">
              <a:buNone/>
            </a:pPr>
            <a:r>
              <a:rPr lang="en-US" dirty="0">
                <a:solidFill>
                  <a:schemeClr val="accent1"/>
                </a:solidFill>
              </a:rPr>
              <a:t>• Containers aren’t Mini-VM’s</a:t>
            </a:r>
          </a:p>
          <a:p>
            <a:pPr marL="0" indent="0">
              <a:buNone/>
            </a:pPr>
            <a:r>
              <a:rPr lang="en-US" dirty="0">
                <a:solidFill>
                  <a:schemeClr val="accent1"/>
                </a:solidFill>
              </a:rPr>
              <a:t>• </a:t>
            </a:r>
            <a:r>
              <a:rPr lang="en-US" dirty="0" smtClean="0">
                <a:solidFill>
                  <a:schemeClr val="accent1"/>
                </a:solidFill>
              </a:rPr>
              <a:t>Containers </a:t>
            </a:r>
            <a:r>
              <a:rPr lang="en-US" dirty="0">
                <a:solidFill>
                  <a:schemeClr val="accent1"/>
                </a:solidFill>
              </a:rPr>
              <a:t>are just processes</a:t>
            </a:r>
            <a:endParaRPr lang="es-MX" dirty="0">
              <a:solidFill>
                <a:schemeClr val="accent1"/>
              </a:solidFill>
            </a:endParaRPr>
          </a:p>
        </p:txBody>
      </p:sp>
    </p:spTree>
    <p:extLst>
      <p:ext uri="{BB962C8B-B14F-4D97-AF65-F5344CB8AC3E}">
        <p14:creationId xmlns:p14="http://schemas.microsoft.com/office/powerpoint/2010/main" val="313551059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2.- Docker – </a:t>
            </a:r>
            <a:r>
              <a:rPr lang="en-US" dirty="0" err="1" smtClean="0"/>
              <a:t>Detalles</a:t>
            </a:r>
            <a:r>
              <a:rPr lang="en-US" dirty="0" smtClean="0"/>
              <a:t> de la </a:t>
            </a:r>
            <a:r>
              <a:rPr lang="en-US" dirty="0" err="1" smtClean="0"/>
              <a:t>ejecución</a:t>
            </a:r>
            <a:r>
              <a:rPr lang="en-US" dirty="0" smtClean="0"/>
              <a:t> de </a:t>
            </a:r>
            <a:r>
              <a:rPr lang="en-US" dirty="0" err="1" smtClean="0"/>
              <a:t>contenedor</a:t>
            </a:r>
            <a:endParaRPr lang="es-MX" dirty="0"/>
          </a:p>
        </p:txBody>
      </p:sp>
      <p:sp>
        <p:nvSpPr>
          <p:cNvPr id="3" name="Marcador de contenido 2"/>
          <p:cNvSpPr>
            <a:spLocks noGrp="1"/>
          </p:cNvSpPr>
          <p:nvPr>
            <p:ph idx="1"/>
          </p:nvPr>
        </p:nvSpPr>
        <p:spPr>
          <a:xfrm>
            <a:off x="478972" y="1365560"/>
            <a:ext cx="11055351" cy="4608512"/>
          </a:xfrm>
        </p:spPr>
        <p:txBody>
          <a:bodyPr/>
          <a:lstStyle/>
          <a:p>
            <a:pPr marL="0" indent="0">
              <a:buNone/>
            </a:pPr>
            <a:r>
              <a:rPr lang="en-US" sz="2800" dirty="0">
                <a:solidFill>
                  <a:schemeClr val="accent1"/>
                </a:solidFill>
              </a:rPr>
              <a:t>1. Looks for that image locally in image cache, doesn't </a:t>
            </a:r>
            <a:r>
              <a:rPr lang="en-US" sz="2800" dirty="0" smtClean="0">
                <a:solidFill>
                  <a:schemeClr val="accent1"/>
                </a:solidFill>
              </a:rPr>
              <a:t>find anything</a:t>
            </a:r>
            <a:endParaRPr lang="en-US" sz="2800" dirty="0">
              <a:solidFill>
                <a:schemeClr val="accent1"/>
              </a:solidFill>
            </a:endParaRPr>
          </a:p>
          <a:p>
            <a:pPr marL="0" indent="0">
              <a:buNone/>
            </a:pPr>
            <a:r>
              <a:rPr lang="en-US" sz="2800" dirty="0">
                <a:solidFill>
                  <a:schemeClr val="accent1"/>
                </a:solidFill>
              </a:rPr>
              <a:t>2. Then looks in remote image repository (defaults to Docker Hub)</a:t>
            </a:r>
          </a:p>
          <a:p>
            <a:pPr marL="0" indent="0">
              <a:buNone/>
            </a:pPr>
            <a:r>
              <a:rPr lang="en-US" sz="2800" dirty="0">
                <a:solidFill>
                  <a:schemeClr val="accent1"/>
                </a:solidFill>
              </a:rPr>
              <a:t>3. Downloads the latest version (</a:t>
            </a:r>
            <a:r>
              <a:rPr lang="en-US" sz="2800" dirty="0" err="1">
                <a:solidFill>
                  <a:schemeClr val="accent1"/>
                </a:solidFill>
              </a:rPr>
              <a:t>nginx:latest</a:t>
            </a:r>
            <a:r>
              <a:rPr lang="en-US" sz="2800" dirty="0">
                <a:solidFill>
                  <a:schemeClr val="accent1"/>
                </a:solidFill>
              </a:rPr>
              <a:t> by default)</a:t>
            </a:r>
          </a:p>
          <a:p>
            <a:pPr marL="0" indent="0">
              <a:buNone/>
            </a:pPr>
            <a:r>
              <a:rPr lang="en-US" sz="2800" dirty="0">
                <a:solidFill>
                  <a:schemeClr val="accent1"/>
                </a:solidFill>
              </a:rPr>
              <a:t>4. Creates new container based on that image and prepares </a:t>
            </a:r>
            <a:r>
              <a:rPr lang="en-US" sz="2800" dirty="0" smtClean="0">
                <a:solidFill>
                  <a:schemeClr val="accent1"/>
                </a:solidFill>
              </a:rPr>
              <a:t>to start</a:t>
            </a:r>
            <a:endParaRPr lang="en-US" sz="2800" dirty="0">
              <a:solidFill>
                <a:schemeClr val="accent1"/>
              </a:solidFill>
            </a:endParaRPr>
          </a:p>
          <a:p>
            <a:pPr marL="0" indent="0">
              <a:buNone/>
            </a:pPr>
            <a:r>
              <a:rPr lang="en-US" sz="2800" dirty="0">
                <a:solidFill>
                  <a:schemeClr val="accent1"/>
                </a:solidFill>
              </a:rPr>
              <a:t>5. Gives it a virtual IP on a private network inside </a:t>
            </a:r>
            <a:r>
              <a:rPr lang="en-US" sz="2800" dirty="0" err="1">
                <a:solidFill>
                  <a:schemeClr val="accent1"/>
                </a:solidFill>
              </a:rPr>
              <a:t>docker</a:t>
            </a:r>
            <a:r>
              <a:rPr lang="en-US" sz="2800" dirty="0">
                <a:solidFill>
                  <a:schemeClr val="accent1"/>
                </a:solidFill>
              </a:rPr>
              <a:t> engine</a:t>
            </a:r>
          </a:p>
          <a:p>
            <a:pPr marL="0" indent="0">
              <a:buNone/>
            </a:pPr>
            <a:r>
              <a:rPr lang="en-US" sz="2800" dirty="0">
                <a:solidFill>
                  <a:schemeClr val="accent1"/>
                </a:solidFill>
              </a:rPr>
              <a:t>6. Opens up port 80 on host and forwards to port 80 in container</a:t>
            </a:r>
          </a:p>
          <a:p>
            <a:pPr marL="0" indent="0">
              <a:buNone/>
            </a:pPr>
            <a:r>
              <a:rPr lang="en-US" sz="2800" dirty="0">
                <a:solidFill>
                  <a:schemeClr val="accent1"/>
                </a:solidFill>
              </a:rPr>
              <a:t>7. Starts container by using the CMD in the image </a:t>
            </a:r>
            <a:r>
              <a:rPr lang="en-US" sz="2800" dirty="0" err="1" smtClean="0">
                <a:solidFill>
                  <a:schemeClr val="accent1"/>
                </a:solidFill>
              </a:rPr>
              <a:t>Dockerfile</a:t>
            </a:r>
            <a:endParaRPr lang="en-US" sz="2800" dirty="0" smtClean="0">
              <a:solidFill>
                <a:schemeClr val="accent1"/>
              </a:solidFill>
            </a:endParaRPr>
          </a:p>
          <a:p>
            <a:pPr marL="0" indent="0">
              <a:buNone/>
            </a:pPr>
            <a:r>
              <a:rPr lang="en-US" sz="2800" dirty="0">
                <a:solidFill>
                  <a:schemeClr val="accent1"/>
                </a:solidFill>
              </a:rPr>
              <a:t>• </a:t>
            </a:r>
            <a:r>
              <a:rPr lang="en-US" sz="2800" dirty="0" err="1">
                <a:solidFill>
                  <a:schemeClr val="accent1"/>
                </a:solidFill>
              </a:rPr>
              <a:t>docker</a:t>
            </a:r>
            <a:r>
              <a:rPr lang="en-US" sz="2800" dirty="0">
                <a:solidFill>
                  <a:schemeClr val="accent1"/>
                </a:solidFill>
              </a:rPr>
              <a:t> container top - process list in one container</a:t>
            </a:r>
          </a:p>
          <a:p>
            <a:pPr marL="0" indent="0">
              <a:buNone/>
            </a:pPr>
            <a:r>
              <a:rPr lang="en-US" sz="2800" dirty="0">
                <a:solidFill>
                  <a:schemeClr val="accent1"/>
                </a:solidFill>
              </a:rPr>
              <a:t>• </a:t>
            </a:r>
            <a:r>
              <a:rPr lang="en-US" sz="2800" dirty="0" err="1">
                <a:solidFill>
                  <a:schemeClr val="accent1"/>
                </a:solidFill>
              </a:rPr>
              <a:t>docker</a:t>
            </a:r>
            <a:r>
              <a:rPr lang="en-US" sz="2800" dirty="0">
                <a:solidFill>
                  <a:schemeClr val="accent1"/>
                </a:solidFill>
              </a:rPr>
              <a:t> container inspect - details of one container </a:t>
            </a:r>
            <a:r>
              <a:rPr lang="en-US" sz="2800" dirty="0" err="1">
                <a:solidFill>
                  <a:schemeClr val="accent1"/>
                </a:solidFill>
              </a:rPr>
              <a:t>config</a:t>
            </a:r>
            <a:endParaRPr lang="en-US" sz="2800" dirty="0">
              <a:solidFill>
                <a:schemeClr val="accent1"/>
              </a:solidFill>
            </a:endParaRPr>
          </a:p>
          <a:p>
            <a:pPr marL="0" indent="0">
              <a:buNone/>
            </a:pPr>
            <a:r>
              <a:rPr lang="en-US" sz="2800" dirty="0">
                <a:solidFill>
                  <a:schemeClr val="accent1"/>
                </a:solidFill>
              </a:rPr>
              <a:t>• </a:t>
            </a:r>
            <a:r>
              <a:rPr lang="en-US" sz="2800" dirty="0" err="1">
                <a:solidFill>
                  <a:schemeClr val="accent1"/>
                </a:solidFill>
              </a:rPr>
              <a:t>docker</a:t>
            </a:r>
            <a:r>
              <a:rPr lang="en-US" sz="2800" dirty="0">
                <a:solidFill>
                  <a:schemeClr val="accent1"/>
                </a:solidFill>
              </a:rPr>
              <a:t> container stats - performance stats for all containers</a:t>
            </a:r>
            <a:endParaRPr lang="es-MX" sz="2800" dirty="0">
              <a:solidFill>
                <a:schemeClr val="accent1"/>
              </a:solidFill>
            </a:endParaRPr>
          </a:p>
        </p:txBody>
      </p:sp>
    </p:spTree>
    <p:extLst>
      <p:ext uri="{BB962C8B-B14F-4D97-AF65-F5344CB8AC3E}">
        <p14:creationId xmlns:p14="http://schemas.microsoft.com/office/powerpoint/2010/main" val="383807673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Lo que es una </a:t>
            </a:r>
            <a:r>
              <a:rPr lang="es-MX" dirty="0" err="1" smtClean="0"/>
              <a:t>imágen</a:t>
            </a:r>
            <a:endParaRPr lang="es-MX" dirty="0"/>
          </a:p>
        </p:txBody>
      </p:sp>
      <p:sp>
        <p:nvSpPr>
          <p:cNvPr id="3" name="Marcador de contenido 2"/>
          <p:cNvSpPr>
            <a:spLocks noGrp="1"/>
          </p:cNvSpPr>
          <p:nvPr>
            <p:ph idx="1"/>
          </p:nvPr>
        </p:nvSpPr>
        <p:spPr/>
        <p:txBody>
          <a:bodyPr/>
          <a:lstStyle/>
          <a:p>
            <a:pPr marL="0" indent="0">
              <a:buNone/>
            </a:pPr>
            <a:r>
              <a:rPr lang="en-US" sz="2800" dirty="0">
                <a:solidFill>
                  <a:schemeClr val="accent1"/>
                </a:solidFill>
              </a:rPr>
              <a:t>• App binaries and dependencies</a:t>
            </a:r>
          </a:p>
          <a:p>
            <a:pPr marL="0" indent="0">
              <a:buNone/>
            </a:pPr>
            <a:r>
              <a:rPr lang="en-US" sz="2800" dirty="0">
                <a:solidFill>
                  <a:schemeClr val="accent1"/>
                </a:solidFill>
              </a:rPr>
              <a:t>• Metadata about the image data and how to run the image</a:t>
            </a:r>
          </a:p>
          <a:p>
            <a:pPr marL="0" indent="0">
              <a:buNone/>
            </a:pPr>
            <a:r>
              <a:rPr lang="en-US" sz="2800" dirty="0">
                <a:solidFill>
                  <a:schemeClr val="accent1"/>
                </a:solidFill>
              </a:rPr>
              <a:t>• Official definition: "An Image is an ordered collection of root</a:t>
            </a:r>
          </a:p>
          <a:p>
            <a:pPr marL="0" indent="0">
              <a:buNone/>
            </a:pPr>
            <a:r>
              <a:rPr lang="en-US" sz="2800" dirty="0" err="1">
                <a:solidFill>
                  <a:schemeClr val="accent1"/>
                </a:solidFill>
              </a:rPr>
              <a:t>filesystem</a:t>
            </a:r>
            <a:r>
              <a:rPr lang="en-US" sz="2800" dirty="0">
                <a:solidFill>
                  <a:schemeClr val="accent1"/>
                </a:solidFill>
              </a:rPr>
              <a:t> changes and the corresponding execution</a:t>
            </a:r>
          </a:p>
          <a:p>
            <a:pPr marL="0" indent="0">
              <a:buNone/>
            </a:pPr>
            <a:r>
              <a:rPr lang="en-US" sz="2800" dirty="0">
                <a:solidFill>
                  <a:schemeClr val="accent1"/>
                </a:solidFill>
              </a:rPr>
              <a:t>parameters for use within a container runtime."</a:t>
            </a:r>
          </a:p>
          <a:p>
            <a:pPr marL="0" indent="0">
              <a:buNone/>
            </a:pPr>
            <a:r>
              <a:rPr lang="en-US" sz="2800" dirty="0">
                <a:solidFill>
                  <a:schemeClr val="accent1"/>
                </a:solidFill>
              </a:rPr>
              <a:t>• Not a complete OS. No kernel, kernel modules (e.g. drivers)</a:t>
            </a:r>
          </a:p>
          <a:p>
            <a:pPr marL="0" indent="0">
              <a:buNone/>
            </a:pPr>
            <a:r>
              <a:rPr lang="en-US" sz="2800" dirty="0">
                <a:solidFill>
                  <a:schemeClr val="accent1"/>
                </a:solidFill>
              </a:rPr>
              <a:t>• Small as one file (your app binary) like a </a:t>
            </a:r>
            <a:r>
              <a:rPr lang="en-US" sz="2800" dirty="0" err="1">
                <a:solidFill>
                  <a:schemeClr val="accent1"/>
                </a:solidFill>
              </a:rPr>
              <a:t>golang</a:t>
            </a:r>
            <a:r>
              <a:rPr lang="en-US" sz="2800" dirty="0">
                <a:solidFill>
                  <a:schemeClr val="accent1"/>
                </a:solidFill>
              </a:rPr>
              <a:t> static binary</a:t>
            </a:r>
          </a:p>
          <a:p>
            <a:pPr marL="0" indent="0">
              <a:buNone/>
            </a:pPr>
            <a:r>
              <a:rPr lang="en-US" sz="2800" dirty="0">
                <a:solidFill>
                  <a:schemeClr val="accent1"/>
                </a:solidFill>
              </a:rPr>
              <a:t>• Big as a Ubuntu distro with apt, and Apache, PHP, and more</a:t>
            </a:r>
          </a:p>
          <a:p>
            <a:pPr marL="0" indent="0">
              <a:buNone/>
            </a:pPr>
            <a:r>
              <a:rPr lang="en-US" sz="2800" dirty="0">
                <a:solidFill>
                  <a:schemeClr val="accent1"/>
                </a:solidFill>
              </a:rPr>
              <a:t>installed</a:t>
            </a:r>
            <a:endParaRPr lang="es-MX" sz="2800" dirty="0">
              <a:solidFill>
                <a:schemeClr val="accent1"/>
              </a:solidFill>
            </a:endParaRPr>
          </a:p>
        </p:txBody>
      </p:sp>
    </p:spTree>
    <p:extLst>
      <p:ext uri="{BB962C8B-B14F-4D97-AF65-F5344CB8AC3E}">
        <p14:creationId xmlns:p14="http://schemas.microsoft.com/office/powerpoint/2010/main" val="943695754"/>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a:t> </a:t>
            </a:r>
            <a:r>
              <a:rPr lang="es-MX" dirty="0" smtClean="0"/>
              <a:t>-  El </a:t>
            </a:r>
            <a:r>
              <a:rPr lang="es-MX" dirty="0" err="1" smtClean="0"/>
              <a:t>docker</a:t>
            </a:r>
            <a:r>
              <a:rPr lang="es-MX" dirty="0" smtClean="0"/>
              <a:t> </a:t>
            </a:r>
            <a:r>
              <a:rPr lang="es-MX" dirty="0" err="1" smtClean="0"/>
              <a:t>hub</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Docker Hub, "the apt package system for Containers"</a:t>
            </a:r>
          </a:p>
          <a:p>
            <a:pPr marL="0" indent="0">
              <a:buNone/>
            </a:pPr>
            <a:r>
              <a:rPr lang="en-US" dirty="0">
                <a:solidFill>
                  <a:schemeClr val="accent1"/>
                </a:solidFill>
              </a:rPr>
              <a:t>• Official images and how to use them</a:t>
            </a:r>
          </a:p>
          <a:p>
            <a:pPr marL="0" indent="0">
              <a:buNone/>
            </a:pPr>
            <a:r>
              <a:rPr lang="en-US" dirty="0">
                <a:solidFill>
                  <a:schemeClr val="accent1"/>
                </a:solidFill>
              </a:rPr>
              <a:t>• How to discern "good" public images</a:t>
            </a:r>
          </a:p>
          <a:p>
            <a:pPr marL="0" indent="0">
              <a:buNone/>
            </a:pPr>
            <a:r>
              <a:rPr lang="en-US" dirty="0">
                <a:solidFill>
                  <a:schemeClr val="accent1"/>
                </a:solidFill>
              </a:rPr>
              <a:t>• Using different base images like </a:t>
            </a:r>
            <a:r>
              <a:rPr lang="en-US" dirty="0" err="1">
                <a:solidFill>
                  <a:schemeClr val="accent1"/>
                </a:solidFill>
              </a:rPr>
              <a:t>Debian</a:t>
            </a:r>
            <a:r>
              <a:rPr lang="en-US" dirty="0">
                <a:solidFill>
                  <a:schemeClr val="accent1"/>
                </a:solidFill>
              </a:rPr>
              <a:t> or Alpine</a:t>
            </a:r>
          </a:p>
          <a:p>
            <a:pPr marL="0" indent="0">
              <a:buNone/>
            </a:pPr>
            <a:r>
              <a:rPr lang="en-US" dirty="0">
                <a:solidFill>
                  <a:schemeClr val="accent1"/>
                </a:solidFill>
              </a:rPr>
              <a:t>• The recommended tagging scheme used by Official images</a:t>
            </a:r>
            <a:endParaRPr lang="es-MX" dirty="0">
              <a:solidFill>
                <a:schemeClr val="accent1"/>
              </a:solidFill>
            </a:endParaRPr>
          </a:p>
        </p:txBody>
      </p:sp>
    </p:spTree>
    <p:extLst>
      <p:ext uri="{BB962C8B-B14F-4D97-AF65-F5344CB8AC3E}">
        <p14:creationId xmlns:p14="http://schemas.microsoft.com/office/powerpoint/2010/main" val="3933332426"/>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Las capas de una imagen de </a:t>
            </a:r>
            <a:r>
              <a:rPr lang="es-MX" dirty="0" err="1" smtClean="0"/>
              <a:t>docker</a:t>
            </a:r>
            <a:endParaRPr lang="es-MX" dirty="0"/>
          </a:p>
        </p:txBody>
      </p:sp>
      <p:sp>
        <p:nvSpPr>
          <p:cNvPr id="3" name="Marcador de contenido 2"/>
          <p:cNvSpPr>
            <a:spLocks noGrp="1"/>
          </p:cNvSpPr>
          <p:nvPr>
            <p:ph idx="1"/>
          </p:nvPr>
        </p:nvSpPr>
        <p:spPr>
          <a:xfrm>
            <a:off x="609601" y="1484313"/>
            <a:ext cx="11055351" cy="2909557"/>
          </a:xfrm>
        </p:spPr>
        <p:txBody>
          <a:bodyPr/>
          <a:lstStyle/>
          <a:p>
            <a:pPr marL="0" indent="0">
              <a:buNone/>
            </a:pPr>
            <a:r>
              <a:rPr lang="en-US" dirty="0">
                <a:solidFill>
                  <a:schemeClr val="accent1"/>
                </a:solidFill>
              </a:rPr>
              <a:t>• Images are made up of file system changes and metadata</a:t>
            </a:r>
          </a:p>
          <a:p>
            <a:pPr marL="0" indent="0">
              <a:buNone/>
            </a:pPr>
            <a:r>
              <a:rPr lang="en-US" dirty="0">
                <a:solidFill>
                  <a:schemeClr val="accent1"/>
                </a:solidFill>
              </a:rPr>
              <a:t>• Each layer is uniquely identified and only stored once on a host</a:t>
            </a:r>
          </a:p>
          <a:p>
            <a:pPr marL="0" indent="0">
              <a:buNone/>
            </a:pPr>
            <a:r>
              <a:rPr lang="en-US" dirty="0">
                <a:solidFill>
                  <a:schemeClr val="accent1"/>
                </a:solidFill>
              </a:rPr>
              <a:t>• This saves storage space on host and transfer time on push/pull</a:t>
            </a:r>
          </a:p>
          <a:p>
            <a:pPr marL="0" indent="0">
              <a:buNone/>
            </a:pPr>
            <a:r>
              <a:rPr lang="en-US" dirty="0">
                <a:solidFill>
                  <a:schemeClr val="accent1"/>
                </a:solidFill>
              </a:rPr>
              <a:t>• A container is just a single read/write layer on top of image</a:t>
            </a:r>
          </a:p>
          <a:p>
            <a:pPr marL="0" indent="0">
              <a:buNone/>
            </a:pPr>
            <a:r>
              <a:rPr lang="en-US" dirty="0">
                <a:solidFill>
                  <a:schemeClr val="accent1"/>
                </a:solidFill>
              </a:rPr>
              <a:t>• </a:t>
            </a:r>
            <a:r>
              <a:rPr lang="en-US" dirty="0" err="1">
                <a:solidFill>
                  <a:schemeClr val="accent1"/>
                </a:solidFill>
              </a:rPr>
              <a:t>docker</a:t>
            </a:r>
            <a:r>
              <a:rPr lang="en-US" dirty="0">
                <a:solidFill>
                  <a:schemeClr val="accent1"/>
                </a:solidFill>
              </a:rPr>
              <a:t> image history and inspect commands can </a:t>
            </a:r>
            <a:r>
              <a:rPr lang="en-US" dirty="0" smtClean="0">
                <a:solidFill>
                  <a:schemeClr val="accent1"/>
                </a:solidFill>
              </a:rPr>
              <a:t>teach us</a:t>
            </a:r>
            <a:endParaRPr lang="es-MX" dirty="0">
              <a:solidFill>
                <a:schemeClr val="accent1"/>
              </a:solidFill>
            </a:endParaRPr>
          </a:p>
        </p:txBody>
      </p:sp>
      <p:grpSp>
        <p:nvGrpSpPr>
          <p:cNvPr id="10" name="Grupo 9"/>
          <p:cNvGrpSpPr/>
          <p:nvPr/>
        </p:nvGrpSpPr>
        <p:grpSpPr>
          <a:xfrm>
            <a:off x="1508166" y="4496789"/>
            <a:ext cx="8360228" cy="1844634"/>
            <a:chOff x="1508166" y="4496789"/>
            <a:chExt cx="8360228" cy="1844634"/>
          </a:xfrm>
        </p:grpSpPr>
        <p:sp>
          <p:nvSpPr>
            <p:cNvPr id="4" name="Rectángulo 3"/>
            <p:cNvSpPr/>
            <p:nvPr/>
          </p:nvSpPr>
          <p:spPr>
            <a:xfrm>
              <a:off x="1508166" y="5783283"/>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Alpine</a:t>
              </a:r>
              <a:r>
                <a:rPr lang="es-MX" dirty="0" smtClean="0"/>
                <a:t> 10mb</a:t>
              </a:r>
              <a:endParaRPr lang="es-MX" dirty="0"/>
            </a:p>
          </p:txBody>
        </p:sp>
        <p:sp>
          <p:nvSpPr>
            <p:cNvPr id="6" name="Rectángulo 5"/>
            <p:cNvSpPr/>
            <p:nvPr/>
          </p:nvSpPr>
          <p:spPr>
            <a:xfrm>
              <a:off x="1850571" y="5140036"/>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Apache 10mb</a:t>
              </a:r>
              <a:endParaRPr lang="es-MX" dirty="0"/>
            </a:p>
          </p:txBody>
        </p:sp>
        <p:sp>
          <p:nvSpPr>
            <p:cNvPr id="7" name="Rectángulo 6"/>
            <p:cNvSpPr/>
            <p:nvPr/>
          </p:nvSpPr>
          <p:spPr>
            <a:xfrm>
              <a:off x="2396836" y="4496789"/>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Langing</a:t>
              </a:r>
              <a:r>
                <a:rPr lang="es-MX" dirty="0" smtClean="0"/>
                <a:t> page 5mb</a:t>
              </a:r>
              <a:endParaRPr lang="es-MX" dirty="0"/>
            </a:p>
          </p:txBody>
        </p:sp>
        <p:sp>
          <p:nvSpPr>
            <p:cNvPr id="8" name="Rectángulo 7"/>
            <p:cNvSpPr/>
            <p:nvPr/>
          </p:nvSpPr>
          <p:spPr>
            <a:xfrm>
              <a:off x="4653148" y="4496789"/>
              <a:ext cx="2054431" cy="558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Web page store 10mb</a:t>
              </a:r>
              <a:endParaRPr lang="es-MX" dirty="0"/>
            </a:p>
          </p:txBody>
        </p:sp>
        <p:sp>
          <p:nvSpPr>
            <p:cNvPr id="9" name="Elipse 8"/>
            <p:cNvSpPr/>
            <p:nvPr/>
          </p:nvSpPr>
          <p:spPr>
            <a:xfrm>
              <a:off x="7956467" y="4886695"/>
              <a:ext cx="1911927" cy="106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Total de espacio</a:t>
              </a:r>
            </a:p>
            <a:p>
              <a:pPr algn="ctr"/>
              <a:r>
                <a:rPr lang="es-MX" dirty="0" smtClean="0"/>
                <a:t>35 </a:t>
              </a:r>
              <a:r>
                <a:rPr lang="es-MX" dirty="0" err="1" smtClean="0"/>
                <a:t>mb</a:t>
              </a:r>
              <a:endParaRPr lang="es-MX" dirty="0"/>
            </a:p>
          </p:txBody>
        </p:sp>
      </p:grpSp>
    </p:spTree>
    <p:extLst>
      <p:ext uri="{BB962C8B-B14F-4D97-AF65-F5344CB8AC3E}">
        <p14:creationId xmlns:p14="http://schemas.microsoft.com/office/powerpoint/2010/main" val="6436768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Crear </a:t>
            </a:r>
            <a:r>
              <a:rPr lang="es-MX" dirty="0" err="1" smtClean="0"/>
              <a:t>Dockerfiles</a:t>
            </a:r>
            <a:endParaRPr lang="es-MX" dirty="0"/>
          </a:p>
        </p:txBody>
      </p:sp>
      <p:sp>
        <p:nvSpPr>
          <p:cNvPr id="3" name="Marcador de contenido 2"/>
          <p:cNvSpPr>
            <a:spLocks noGrp="1"/>
          </p:cNvSpPr>
          <p:nvPr>
            <p:ph idx="1"/>
          </p:nvPr>
        </p:nvSpPr>
        <p:spPr/>
        <p:txBody>
          <a:bodyPr/>
          <a:lstStyle/>
          <a:p>
            <a:pPr marL="0" indent="0">
              <a:buNone/>
            </a:pPr>
            <a:r>
              <a:rPr lang="es-MX" dirty="0">
                <a:solidFill>
                  <a:schemeClr val="accent1"/>
                </a:solidFill>
              </a:rPr>
              <a:t>• </a:t>
            </a:r>
            <a:r>
              <a:rPr lang="es-MX" dirty="0" err="1">
                <a:solidFill>
                  <a:schemeClr val="accent1"/>
                </a:solidFill>
              </a:rPr>
              <a:t>Dockerfile</a:t>
            </a:r>
            <a:r>
              <a:rPr lang="es-MX" dirty="0">
                <a:solidFill>
                  <a:schemeClr val="accent1"/>
                </a:solidFill>
              </a:rPr>
              <a:t> </a:t>
            </a:r>
            <a:r>
              <a:rPr lang="es-MX" dirty="0" err="1">
                <a:solidFill>
                  <a:schemeClr val="accent1"/>
                </a:solidFill>
              </a:rPr>
              <a:t>basics</a:t>
            </a:r>
            <a:endParaRPr lang="es-MX" dirty="0">
              <a:solidFill>
                <a:schemeClr val="accent1"/>
              </a:solidFill>
            </a:endParaRPr>
          </a:p>
          <a:p>
            <a:pPr marL="0" indent="0">
              <a:buNone/>
            </a:pPr>
            <a:r>
              <a:rPr lang="es-MX" dirty="0">
                <a:solidFill>
                  <a:schemeClr val="accent1"/>
                </a:solidFill>
              </a:rPr>
              <a:t>• FROM (base </a:t>
            </a:r>
            <a:r>
              <a:rPr lang="es-MX" dirty="0" err="1">
                <a:solidFill>
                  <a:schemeClr val="accent1"/>
                </a:solidFill>
              </a:rPr>
              <a:t>image</a:t>
            </a:r>
            <a:r>
              <a:rPr lang="es-MX" dirty="0">
                <a:solidFill>
                  <a:schemeClr val="accent1"/>
                </a:solidFill>
              </a:rPr>
              <a:t>)</a:t>
            </a:r>
          </a:p>
          <a:p>
            <a:pPr marL="0" indent="0">
              <a:buNone/>
            </a:pPr>
            <a:r>
              <a:rPr lang="es-MX" dirty="0">
                <a:solidFill>
                  <a:schemeClr val="accent1"/>
                </a:solidFill>
              </a:rPr>
              <a:t>• ENV (</a:t>
            </a:r>
            <a:r>
              <a:rPr lang="es-MX" dirty="0" err="1">
                <a:solidFill>
                  <a:schemeClr val="accent1"/>
                </a:solidFill>
              </a:rPr>
              <a:t>environment</a:t>
            </a:r>
            <a:r>
              <a:rPr lang="es-MX" dirty="0">
                <a:solidFill>
                  <a:schemeClr val="accent1"/>
                </a:solidFill>
              </a:rPr>
              <a:t> variable)</a:t>
            </a:r>
          </a:p>
          <a:p>
            <a:pPr marL="0" indent="0">
              <a:buNone/>
            </a:pPr>
            <a:r>
              <a:rPr lang="es-MX" dirty="0">
                <a:solidFill>
                  <a:schemeClr val="accent1"/>
                </a:solidFill>
              </a:rPr>
              <a:t>• RUN (</a:t>
            </a:r>
            <a:r>
              <a:rPr lang="es-MX" dirty="0" err="1">
                <a:solidFill>
                  <a:schemeClr val="accent1"/>
                </a:solidFill>
              </a:rPr>
              <a:t>any</a:t>
            </a:r>
            <a:r>
              <a:rPr lang="es-MX" dirty="0">
                <a:solidFill>
                  <a:schemeClr val="accent1"/>
                </a:solidFill>
              </a:rPr>
              <a:t> </a:t>
            </a:r>
            <a:r>
              <a:rPr lang="es-MX" dirty="0" err="1">
                <a:solidFill>
                  <a:schemeClr val="accent1"/>
                </a:solidFill>
              </a:rPr>
              <a:t>arbitrary</a:t>
            </a:r>
            <a:r>
              <a:rPr lang="es-MX" dirty="0">
                <a:solidFill>
                  <a:schemeClr val="accent1"/>
                </a:solidFill>
              </a:rPr>
              <a:t> </a:t>
            </a:r>
            <a:r>
              <a:rPr lang="es-MX" dirty="0" err="1">
                <a:solidFill>
                  <a:schemeClr val="accent1"/>
                </a:solidFill>
              </a:rPr>
              <a:t>shell</a:t>
            </a:r>
            <a:r>
              <a:rPr lang="es-MX" dirty="0">
                <a:solidFill>
                  <a:schemeClr val="accent1"/>
                </a:solidFill>
              </a:rPr>
              <a:t> </a:t>
            </a:r>
            <a:r>
              <a:rPr lang="es-MX" dirty="0" err="1">
                <a:solidFill>
                  <a:schemeClr val="accent1"/>
                </a:solidFill>
              </a:rPr>
              <a:t>command</a:t>
            </a:r>
            <a:r>
              <a:rPr lang="es-MX" dirty="0">
                <a:solidFill>
                  <a:schemeClr val="accent1"/>
                </a:solidFill>
              </a:rPr>
              <a:t>)</a:t>
            </a:r>
          </a:p>
          <a:p>
            <a:pPr marL="0" indent="0">
              <a:buNone/>
            </a:pPr>
            <a:r>
              <a:rPr lang="es-MX" dirty="0">
                <a:solidFill>
                  <a:schemeClr val="accent1"/>
                </a:solidFill>
              </a:rPr>
              <a:t>• EXPOSE (open </a:t>
            </a:r>
            <a:r>
              <a:rPr lang="es-MX" dirty="0" err="1">
                <a:solidFill>
                  <a:schemeClr val="accent1"/>
                </a:solidFill>
              </a:rPr>
              <a:t>port</a:t>
            </a:r>
            <a:r>
              <a:rPr lang="es-MX" dirty="0">
                <a:solidFill>
                  <a:schemeClr val="accent1"/>
                </a:solidFill>
              </a:rPr>
              <a:t> </a:t>
            </a:r>
            <a:r>
              <a:rPr lang="es-MX" dirty="0" err="1">
                <a:solidFill>
                  <a:schemeClr val="accent1"/>
                </a:solidFill>
              </a:rPr>
              <a:t>from</a:t>
            </a:r>
            <a:r>
              <a:rPr lang="es-MX" dirty="0">
                <a:solidFill>
                  <a:schemeClr val="accent1"/>
                </a:solidFill>
              </a:rPr>
              <a:t> </a:t>
            </a:r>
            <a:r>
              <a:rPr lang="es-MX" dirty="0" err="1">
                <a:solidFill>
                  <a:schemeClr val="accent1"/>
                </a:solidFill>
              </a:rPr>
              <a:t>container</a:t>
            </a:r>
            <a:r>
              <a:rPr lang="es-MX" dirty="0">
                <a:solidFill>
                  <a:schemeClr val="accent1"/>
                </a:solidFill>
              </a:rPr>
              <a:t> to virtual </a:t>
            </a:r>
            <a:r>
              <a:rPr lang="es-MX" dirty="0" err="1">
                <a:solidFill>
                  <a:schemeClr val="accent1"/>
                </a:solidFill>
              </a:rPr>
              <a:t>network</a:t>
            </a:r>
            <a:r>
              <a:rPr lang="es-MX" dirty="0">
                <a:solidFill>
                  <a:schemeClr val="accent1"/>
                </a:solidFill>
              </a:rPr>
              <a:t>)</a:t>
            </a:r>
          </a:p>
          <a:p>
            <a:pPr marL="0" indent="0">
              <a:buNone/>
            </a:pPr>
            <a:r>
              <a:rPr lang="es-MX" dirty="0">
                <a:solidFill>
                  <a:schemeClr val="accent1"/>
                </a:solidFill>
              </a:rPr>
              <a:t>• CMD (</a:t>
            </a:r>
            <a:r>
              <a:rPr lang="es-MX" dirty="0" err="1">
                <a:solidFill>
                  <a:schemeClr val="accent1"/>
                </a:solidFill>
              </a:rPr>
              <a:t>command</a:t>
            </a:r>
            <a:r>
              <a:rPr lang="es-MX" dirty="0">
                <a:solidFill>
                  <a:schemeClr val="accent1"/>
                </a:solidFill>
              </a:rPr>
              <a:t> to run </a:t>
            </a:r>
            <a:r>
              <a:rPr lang="es-MX" dirty="0" err="1">
                <a:solidFill>
                  <a:schemeClr val="accent1"/>
                </a:solidFill>
              </a:rPr>
              <a:t>when</a:t>
            </a:r>
            <a:r>
              <a:rPr lang="es-MX" dirty="0">
                <a:solidFill>
                  <a:schemeClr val="accent1"/>
                </a:solidFill>
              </a:rPr>
              <a:t> </a:t>
            </a:r>
            <a:r>
              <a:rPr lang="es-MX" dirty="0" err="1">
                <a:solidFill>
                  <a:schemeClr val="accent1"/>
                </a:solidFill>
              </a:rPr>
              <a:t>container</a:t>
            </a:r>
            <a:r>
              <a:rPr lang="es-MX" dirty="0">
                <a:solidFill>
                  <a:schemeClr val="accent1"/>
                </a:solidFill>
              </a:rPr>
              <a:t> </a:t>
            </a:r>
            <a:r>
              <a:rPr lang="es-MX" dirty="0" err="1">
                <a:solidFill>
                  <a:schemeClr val="accent1"/>
                </a:solidFill>
              </a:rPr>
              <a:t>starts</a:t>
            </a:r>
            <a:r>
              <a:rPr lang="es-MX" dirty="0">
                <a:solidFill>
                  <a:schemeClr val="accent1"/>
                </a:solidFill>
              </a:rPr>
              <a:t>)</a:t>
            </a:r>
          </a:p>
          <a:p>
            <a:pPr marL="0" indent="0">
              <a:buNone/>
            </a:pPr>
            <a:r>
              <a:rPr lang="es-MX" dirty="0">
                <a:solidFill>
                  <a:schemeClr val="accent1"/>
                </a:solidFill>
              </a:rPr>
              <a:t>• </a:t>
            </a:r>
            <a:r>
              <a:rPr lang="es-MX" dirty="0" err="1">
                <a:solidFill>
                  <a:schemeClr val="accent1"/>
                </a:solidFill>
              </a:rPr>
              <a:t>docker</a:t>
            </a:r>
            <a:r>
              <a:rPr lang="es-MX" dirty="0">
                <a:solidFill>
                  <a:schemeClr val="accent1"/>
                </a:solidFill>
              </a:rPr>
              <a:t> </a:t>
            </a:r>
            <a:r>
              <a:rPr lang="es-MX" dirty="0" err="1">
                <a:solidFill>
                  <a:schemeClr val="accent1"/>
                </a:solidFill>
              </a:rPr>
              <a:t>image</a:t>
            </a:r>
            <a:r>
              <a:rPr lang="es-MX" dirty="0">
                <a:solidFill>
                  <a:schemeClr val="accent1"/>
                </a:solidFill>
              </a:rPr>
              <a:t> </a:t>
            </a:r>
            <a:r>
              <a:rPr lang="es-MX" dirty="0" err="1">
                <a:solidFill>
                  <a:schemeClr val="accent1"/>
                </a:solidFill>
              </a:rPr>
              <a:t>build</a:t>
            </a:r>
            <a:r>
              <a:rPr lang="es-MX" dirty="0">
                <a:solidFill>
                  <a:schemeClr val="accent1"/>
                </a:solidFill>
              </a:rPr>
              <a:t> (</a:t>
            </a:r>
            <a:r>
              <a:rPr lang="es-MX" dirty="0" err="1">
                <a:solidFill>
                  <a:schemeClr val="accent1"/>
                </a:solidFill>
              </a:rPr>
              <a:t>create</a:t>
            </a:r>
            <a:r>
              <a:rPr lang="es-MX" dirty="0">
                <a:solidFill>
                  <a:schemeClr val="accent1"/>
                </a:solidFill>
              </a:rPr>
              <a:t> </a:t>
            </a:r>
            <a:r>
              <a:rPr lang="es-MX" dirty="0" err="1">
                <a:solidFill>
                  <a:schemeClr val="accent1"/>
                </a:solidFill>
              </a:rPr>
              <a:t>image</a:t>
            </a:r>
            <a:r>
              <a:rPr lang="es-MX" dirty="0">
                <a:solidFill>
                  <a:schemeClr val="accent1"/>
                </a:solidFill>
              </a:rPr>
              <a:t> </a:t>
            </a:r>
            <a:r>
              <a:rPr lang="es-MX" dirty="0" err="1">
                <a:solidFill>
                  <a:schemeClr val="accent1"/>
                </a:solidFill>
              </a:rPr>
              <a:t>from</a:t>
            </a:r>
            <a:r>
              <a:rPr lang="es-MX" dirty="0">
                <a:solidFill>
                  <a:schemeClr val="accent1"/>
                </a:solidFill>
              </a:rPr>
              <a:t> </a:t>
            </a:r>
            <a:r>
              <a:rPr lang="es-MX" dirty="0" err="1">
                <a:solidFill>
                  <a:schemeClr val="accent1"/>
                </a:solidFill>
              </a:rPr>
              <a:t>Dockerfile</a:t>
            </a:r>
            <a:r>
              <a:rPr lang="es-MX" dirty="0" smtClean="0">
                <a:solidFill>
                  <a:schemeClr val="accent1"/>
                </a:solidFill>
              </a:rPr>
              <a:t>)</a:t>
            </a:r>
          </a:p>
          <a:p>
            <a:pPr marL="0" indent="0">
              <a:buNone/>
            </a:pPr>
            <a:r>
              <a:rPr lang="es-MX" dirty="0">
                <a:solidFill>
                  <a:schemeClr val="accent1"/>
                </a:solidFill>
              </a:rPr>
              <a:t>https://docs.docker.com/engine/reference/builder/</a:t>
            </a:r>
          </a:p>
        </p:txBody>
      </p:sp>
    </p:spTree>
    <p:extLst>
      <p:ext uri="{BB962C8B-B14F-4D97-AF65-F5344CB8AC3E}">
        <p14:creationId xmlns:p14="http://schemas.microsoft.com/office/powerpoint/2010/main" val="3671975173"/>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Persistencia de datos en contenedores</a:t>
            </a:r>
            <a:endParaRPr lang="es-MX" dirty="0"/>
          </a:p>
        </p:txBody>
      </p:sp>
      <p:sp>
        <p:nvSpPr>
          <p:cNvPr id="3" name="Marcador de contenido 2"/>
          <p:cNvSpPr>
            <a:spLocks noGrp="1"/>
          </p:cNvSpPr>
          <p:nvPr>
            <p:ph idx="1"/>
          </p:nvPr>
        </p:nvSpPr>
        <p:spPr/>
        <p:txBody>
          <a:bodyPr/>
          <a:lstStyle/>
          <a:p>
            <a:pPr marL="0" indent="0">
              <a:buNone/>
            </a:pPr>
            <a:r>
              <a:rPr lang="en-US" sz="2800" dirty="0">
                <a:solidFill>
                  <a:schemeClr val="accent1"/>
                </a:solidFill>
              </a:rPr>
              <a:t>• Containers are usually immutable and ephemeral</a:t>
            </a:r>
          </a:p>
          <a:p>
            <a:pPr marL="0" indent="0">
              <a:buNone/>
            </a:pPr>
            <a:r>
              <a:rPr lang="en-US" sz="2800" dirty="0">
                <a:solidFill>
                  <a:schemeClr val="accent1"/>
                </a:solidFill>
              </a:rPr>
              <a:t>• "immutable infrastructure": only re-deploy containers, never change</a:t>
            </a:r>
          </a:p>
          <a:p>
            <a:pPr marL="0" indent="0">
              <a:buNone/>
            </a:pPr>
            <a:r>
              <a:rPr lang="en-US" sz="2800" dirty="0">
                <a:solidFill>
                  <a:schemeClr val="accent1"/>
                </a:solidFill>
              </a:rPr>
              <a:t>• This is the ideal scenario, but what about databases, or unique</a:t>
            </a:r>
          </a:p>
          <a:p>
            <a:pPr marL="0" indent="0">
              <a:buNone/>
            </a:pPr>
            <a:r>
              <a:rPr lang="en-US" sz="2800" dirty="0">
                <a:solidFill>
                  <a:schemeClr val="accent1"/>
                </a:solidFill>
              </a:rPr>
              <a:t>data?</a:t>
            </a:r>
          </a:p>
          <a:p>
            <a:pPr marL="0" indent="0">
              <a:buNone/>
            </a:pPr>
            <a:r>
              <a:rPr lang="en-US" sz="2800" dirty="0">
                <a:solidFill>
                  <a:schemeClr val="accent1"/>
                </a:solidFill>
              </a:rPr>
              <a:t>• Docker gives us features to ensure these "separation of concerns"</a:t>
            </a:r>
          </a:p>
          <a:p>
            <a:pPr marL="0" indent="0">
              <a:buNone/>
            </a:pPr>
            <a:r>
              <a:rPr lang="en-US" sz="2800" dirty="0">
                <a:solidFill>
                  <a:schemeClr val="accent1"/>
                </a:solidFill>
              </a:rPr>
              <a:t>• This is known as "persistent data"</a:t>
            </a:r>
          </a:p>
          <a:p>
            <a:pPr marL="0" indent="0">
              <a:buNone/>
            </a:pPr>
            <a:r>
              <a:rPr lang="en-US" sz="2800" dirty="0">
                <a:solidFill>
                  <a:schemeClr val="accent1"/>
                </a:solidFill>
              </a:rPr>
              <a:t>• Two ways: Volumes and Bind Mounts</a:t>
            </a:r>
          </a:p>
          <a:p>
            <a:pPr marL="0" indent="0">
              <a:buNone/>
            </a:pPr>
            <a:r>
              <a:rPr lang="en-US" sz="2800" dirty="0">
                <a:solidFill>
                  <a:schemeClr val="accent1"/>
                </a:solidFill>
              </a:rPr>
              <a:t>• Volumes: make special location outside of container UFS</a:t>
            </a:r>
          </a:p>
          <a:p>
            <a:pPr marL="0" indent="0">
              <a:buNone/>
            </a:pPr>
            <a:r>
              <a:rPr lang="en-US" sz="2800" dirty="0">
                <a:solidFill>
                  <a:schemeClr val="accent1"/>
                </a:solidFill>
              </a:rPr>
              <a:t>• Bind Mounts: link container path to host path</a:t>
            </a:r>
            <a:endParaRPr lang="es-MX" sz="2800" dirty="0">
              <a:solidFill>
                <a:schemeClr val="accent1"/>
              </a:solidFill>
            </a:endParaRPr>
          </a:p>
        </p:txBody>
      </p:sp>
    </p:spTree>
    <p:extLst>
      <p:ext uri="{BB962C8B-B14F-4D97-AF65-F5344CB8AC3E}">
        <p14:creationId xmlns:p14="http://schemas.microsoft.com/office/powerpoint/2010/main" val="3222893522"/>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a:t>
            </a:r>
            <a:r>
              <a:rPr lang="es-MX" dirty="0" err="1" smtClean="0"/>
              <a:t>Volumes</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VOLUME command in </a:t>
            </a:r>
            <a:r>
              <a:rPr lang="en-US" dirty="0" err="1">
                <a:solidFill>
                  <a:schemeClr val="accent1"/>
                </a:solidFill>
              </a:rPr>
              <a:t>Dockerfile</a:t>
            </a:r>
            <a:endParaRPr lang="en-US" dirty="0">
              <a:solidFill>
                <a:schemeClr val="accent1"/>
              </a:solidFill>
            </a:endParaRPr>
          </a:p>
          <a:p>
            <a:pPr marL="0" indent="0">
              <a:buNone/>
            </a:pPr>
            <a:r>
              <a:rPr lang="en-US" dirty="0">
                <a:solidFill>
                  <a:schemeClr val="accent1"/>
                </a:solidFill>
              </a:rPr>
              <a:t>• Also override with </a:t>
            </a:r>
            <a:r>
              <a:rPr lang="en-US" dirty="0" err="1">
                <a:solidFill>
                  <a:schemeClr val="accent1"/>
                </a:solidFill>
              </a:rPr>
              <a:t>docker</a:t>
            </a:r>
            <a:r>
              <a:rPr lang="en-US" dirty="0">
                <a:solidFill>
                  <a:schemeClr val="accent1"/>
                </a:solidFill>
              </a:rPr>
              <a:t> run -v /path/in/container</a:t>
            </a:r>
          </a:p>
          <a:p>
            <a:pPr marL="0" indent="0">
              <a:buNone/>
            </a:pPr>
            <a:r>
              <a:rPr lang="en-US" dirty="0">
                <a:solidFill>
                  <a:schemeClr val="accent1"/>
                </a:solidFill>
              </a:rPr>
              <a:t>• Bypasses Union File System and stores in alt location on host</a:t>
            </a:r>
          </a:p>
          <a:p>
            <a:pPr marL="0" indent="0">
              <a:buNone/>
            </a:pPr>
            <a:r>
              <a:rPr lang="en-US" dirty="0">
                <a:solidFill>
                  <a:schemeClr val="accent1"/>
                </a:solidFill>
              </a:rPr>
              <a:t>• Includes it's own management commands under </a:t>
            </a:r>
            <a:r>
              <a:rPr lang="en-US" dirty="0" err="1">
                <a:solidFill>
                  <a:schemeClr val="accent1"/>
                </a:solidFill>
              </a:rPr>
              <a:t>docker</a:t>
            </a:r>
            <a:r>
              <a:rPr lang="en-US" dirty="0">
                <a:solidFill>
                  <a:schemeClr val="accent1"/>
                </a:solidFill>
              </a:rPr>
              <a:t> volume</a:t>
            </a:r>
          </a:p>
          <a:p>
            <a:pPr marL="0" indent="0">
              <a:buNone/>
            </a:pPr>
            <a:r>
              <a:rPr lang="en-US" dirty="0">
                <a:solidFill>
                  <a:schemeClr val="accent1"/>
                </a:solidFill>
              </a:rPr>
              <a:t>• Connect to none, one, or multiple containers at </a:t>
            </a:r>
            <a:r>
              <a:rPr lang="en-US" dirty="0" smtClean="0">
                <a:solidFill>
                  <a:schemeClr val="accent1"/>
                </a:solidFill>
              </a:rPr>
              <a:t>once</a:t>
            </a:r>
          </a:p>
          <a:p>
            <a:pPr marL="0" indent="0">
              <a:buNone/>
            </a:pPr>
            <a:r>
              <a:rPr lang="en-US" dirty="0" smtClean="0">
                <a:solidFill>
                  <a:schemeClr val="accent1"/>
                </a:solidFill>
              </a:rPr>
              <a:t>• </a:t>
            </a:r>
            <a:r>
              <a:rPr lang="en-US" dirty="0">
                <a:solidFill>
                  <a:schemeClr val="accent1"/>
                </a:solidFill>
              </a:rPr>
              <a:t>By default they only have a unique ID, but you can assign name</a:t>
            </a:r>
          </a:p>
          <a:p>
            <a:pPr marL="0" indent="0">
              <a:buNone/>
            </a:pPr>
            <a:r>
              <a:rPr lang="en-US" dirty="0">
                <a:solidFill>
                  <a:schemeClr val="accent1"/>
                </a:solidFill>
              </a:rPr>
              <a:t>• Then it's a "named volume"</a:t>
            </a:r>
            <a:endParaRPr lang="es-MX" dirty="0">
              <a:solidFill>
                <a:schemeClr val="accent1"/>
              </a:solidFill>
            </a:endParaRPr>
          </a:p>
        </p:txBody>
      </p:sp>
    </p:spTree>
    <p:extLst>
      <p:ext uri="{BB962C8B-B14F-4D97-AF65-F5344CB8AC3E}">
        <p14:creationId xmlns:p14="http://schemas.microsoft.com/office/powerpoint/2010/main" val="2523450614"/>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a:t>
            </a:r>
            <a:r>
              <a:rPr lang="es-MX" dirty="0" err="1" smtClean="0"/>
              <a:t>Bind</a:t>
            </a:r>
            <a:endParaRPr lang="es-MX" dirty="0"/>
          </a:p>
        </p:txBody>
      </p:sp>
      <p:sp>
        <p:nvSpPr>
          <p:cNvPr id="3" name="Marcador de contenido 2"/>
          <p:cNvSpPr>
            <a:spLocks noGrp="1"/>
          </p:cNvSpPr>
          <p:nvPr>
            <p:ph idx="1"/>
          </p:nvPr>
        </p:nvSpPr>
        <p:spPr/>
        <p:txBody>
          <a:bodyPr/>
          <a:lstStyle/>
          <a:p>
            <a:pPr marL="0" indent="0">
              <a:buNone/>
            </a:pPr>
            <a:r>
              <a:rPr lang="en-US" dirty="0">
                <a:solidFill>
                  <a:schemeClr val="accent1"/>
                </a:solidFill>
              </a:rPr>
              <a:t>• Maps a host file or directory to a container file or directory</a:t>
            </a:r>
          </a:p>
          <a:p>
            <a:pPr marL="0" indent="0">
              <a:buNone/>
            </a:pPr>
            <a:r>
              <a:rPr lang="en-US" dirty="0">
                <a:solidFill>
                  <a:schemeClr val="accent1"/>
                </a:solidFill>
              </a:rPr>
              <a:t>• Basically just two locations pointing to the same file(s)</a:t>
            </a:r>
          </a:p>
          <a:p>
            <a:pPr marL="0" indent="0">
              <a:buNone/>
            </a:pPr>
            <a:r>
              <a:rPr lang="en-US" dirty="0">
                <a:solidFill>
                  <a:schemeClr val="accent1"/>
                </a:solidFill>
              </a:rPr>
              <a:t>• Again, skips UFS, and host files overwrite any in container</a:t>
            </a:r>
          </a:p>
          <a:p>
            <a:pPr marL="0" indent="0">
              <a:buNone/>
            </a:pPr>
            <a:r>
              <a:rPr lang="en-US" dirty="0">
                <a:solidFill>
                  <a:schemeClr val="accent1"/>
                </a:solidFill>
              </a:rPr>
              <a:t>• Can't use in </a:t>
            </a:r>
            <a:r>
              <a:rPr lang="en-US" dirty="0" err="1">
                <a:solidFill>
                  <a:schemeClr val="accent1"/>
                </a:solidFill>
              </a:rPr>
              <a:t>Dockerfile</a:t>
            </a:r>
            <a:r>
              <a:rPr lang="en-US" dirty="0">
                <a:solidFill>
                  <a:schemeClr val="accent1"/>
                </a:solidFill>
              </a:rPr>
              <a:t>, must be at container run</a:t>
            </a:r>
          </a:p>
          <a:p>
            <a:pPr marL="0" indent="0">
              <a:buNone/>
            </a:pPr>
            <a:r>
              <a:rPr lang="en-US" dirty="0">
                <a:solidFill>
                  <a:schemeClr val="accent1"/>
                </a:solidFill>
              </a:rPr>
              <a:t>• ... run -v </a:t>
            </a:r>
            <a:r>
              <a:rPr lang="en-US" dirty="0" smtClean="0">
                <a:solidFill>
                  <a:schemeClr val="accent1"/>
                </a:solidFill>
              </a:rPr>
              <a:t>/home/</a:t>
            </a:r>
            <a:r>
              <a:rPr lang="en-US" dirty="0" err="1" smtClean="0">
                <a:solidFill>
                  <a:schemeClr val="accent1"/>
                </a:solidFill>
              </a:rPr>
              <a:t>gera</a:t>
            </a:r>
            <a:r>
              <a:rPr lang="en-US" dirty="0" smtClean="0">
                <a:solidFill>
                  <a:schemeClr val="accent1"/>
                </a:solidFill>
              </a:rPr>
              <a:t>/</a:t>
            </a:r>
            <a:r>
              <a:rPr lang="en-US" dirty="0" err="1" smtClean="0">
                <a:solidFill>
                  <a:schemeClr val="accent1"/>
                </a:solidFill>
              </a:rPr>
              <a:t>somestuff</a:t>
            </a:r>
            <a:r>
              <a:rPr lang="en-US" dirty="0">
                <a:solidFill>
                  <a:schemeClr val="accent1"/>
                </a:solidFill>
              </a:rPr>
              <a:t>:/</a:t>
            </a:r>
            <a:r>
              <a:rPr lang="en-US" dirty="0" smtClean="0">
                <a:solidFill>
                  <a:schemeClr val="accent1"/>
                </a:solidFill>
              </a:rPr>
              <a:t>path/container </a:t>
            </a:r>
          </a:p>
          <a:p>
            <a:pPr marL="0" indent="0">
              <a:buNone/>
            </a:pPr>
            <a:r>
              <a:rPr lang="en-US" dirty="0" smtClean="0">
                <a:solidFill>
                  <a:schemeClr val="accent1"/>
                </a:solidFill>
              </a:rPr>
              <a:t>• </a:t>
            </a:r>
            <a:r>
              <a:rPr lang="en-US" dirty="0">
                <a:solidFill>
                  <a:schemeClr val="accent1"/>
                </a:solidFill>
              </a:rPr>
              <a:t>The main difference a bind mount has from a volume is that since it can exist anywhere on the host </a:t>
            </a:r>
            <a:r>
              <a:rPr lang="en-US" dirty="0" err="1">
                <a:solidFill>
                  <a:schemeClr val="accent1"/>
                </a:solidFill>
              </a:rPr>
              <a:t>filesystem</a:t>
            </a:r>
            <a:r>
              <a:rPr lang="en-US" dirty="0">
                <a:solidFill>
                  <a:schemeClr val="accent1"/>
                </a:solidFill>
              </a:rPr>
              <a:t>, processes outside of Docker can also modify it.</a:t>
            </a:r>
            <a:endParaRPr lang="es-MX" dirty="0">
              <a:solidFill>
                <a:schemeClr val="accent1"/>
              </a:solidFill>
            </a:endParaRPr>
          </a:p>
        </p:txBody>
      </p:sp>
    </p:spTree>
    <p:extLst>
      <p:ext uri="{BB962C8B-B14F-4D97-AF65-F5344CB8AC3E}">
        <p14:creationId xmlns:p14="http://schemas.microsoft.com/office/powerpoint/2010/main" val="1655953500"/>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Cambios de infraestructura históricos</a:t>
            </a:r>
            <a:endParaRPr lang="es-MX" dirty="0"/>
          </a:p>
        </p:txBody>
      </p:sp>
      <p:sp>
        <p:nvSpPr>
          <p:cNvPr id="3" name="Marcador de contenido 2"/>
          <p:cNvSpPr>
            <a:spLocks noGrp="1"/>
          </p:cNvSpPr>
          <p:nvPr>
            <p:ph idx="1"/>
          </p:nvPr>
        </p:nvSpPr>
        <p:spPr/>
        <p:txBody>
          <a:bodyPr>
            <a:normAutofit/>
          </a:bodyPr>
          <a:lstStyle/>
          <a:p>
            <a:r>
              <a:rPr lang="es-MX" sz="4800" dirty="0" smtClean="0">
                <a:solidFill>
                  <a:schemeClr val="accent1"/>
                </a:solidFill>
              </a:rPr>
              <a:t>Mainframe to PC		90’s</a:t>
            </a:r>
          </a:p>
          <a:p>
            <a:r>
              <a:rPr lang="es-MX" sz="4800" dirty="0" err="1" smtClean="0">
                <a:solidFill>
                  <a:schemeClr val="accent1"/>
                </a:solidFill>
              </a:rPr>
              <a:t>Baremetal</a:t>
            </a:r>
            <a:r>
              <a:rPr lang="es-MX" sz="4800" dirty="0" smtClean="0">
                <a:solidFill>
                  <a:schemeClr val="accent1"/>
                </a:solidFill>
              </a:rPr>
              <a:t> to Virtual	00’s</a:t>
            </a:r>
          </a:p>
          <a:p>
            <a:r>
              <a:rPr lang="es-MX" sz="4800" dirty="0" err="1" smtClean="0">
                <a:solidFill>
                  <a:schemeClr val="accent1"/>
                </a:solidFill>
              </a:rPr>
              <a:t>Datacenter</a:t>
            </a:r>
            <a:r>
              <a:rPr lang="es-MX" sz="4800" dirty="0" smtClean="0">
                <a:solidFill>
                  <a:schemeClr val="accent1"/>
                </a:solidFill>
              </a:rPr>
              <a:t> to Cloud	10’s</a:t>
            </a:r>
          </a:p>
          <a:p>
            <a:r>
              <a:rPr lang="es-MX" sz="4800" dirty="0" smtClean="0">
                <a:solidFill>
                  <a:schemeClr val="accent1"/>
                </a:solidFill>
              </a:rPr>
              <a:t>Host to </a:t>
            </a:r>
            <a:r>
              <a:rPr lang="es-MX" sz="4800" dirty="0" err="1" smtClean="0">
                <a:solidFill>
                  <a:schemeClr val="accent1"/>
                </a:solidFill>
              </a:rPr>
              <a:t>Container</a:t>
            </a:r>
            <a:r>
              <a:rPr lang="es-MX" sz="4800" dirty="0" smtClean="0">
                <a:solidFill>
                  <a:schemeClr val="accent1"/>
                </a:solidFill>
              </a:rPr>
              <a:t> (</a:t>
            </a:r>
            <a:r>
              <a:rPr lang="es-MX" sz="4800" dirty="0" err="1" smtClean="0">
                <a:solidFill>
                  <a:schemeClr val="accent1"/>
                </a:solidFill>
              </a:rPr>
              <a:t>Serverless</a:t>
            </a:r>
            <a:r>
              <a:rPr lang="es-MX" sz="4800" dirty="0" smtClean="0">
                <a:solidFill>
                  <a:schemeClr val="accent1"/>
                </a:solidFill>
              </a:rPr>
              <a:t>)</a:t>
            </a:r>
            <a:endParaRPr lang="es-MX" sz="4800" dirty="0">
              <a:solidFill>
                <a:schemeClr val="accent1"/>
              </a:solidFill>
            </a:endParaRPr>
          </a:p>
        </p:txBody>
      </p:sp>
    </p:spTree>
    <p:extLst>
      <p:ext uri="{BB962C8B-B14F-4D97-AF65-F5344CB8AC3E}">
        <p14:creationId xmlns:p14="http://schemas.microsoft.com/office/powerpoint/2010/main" val="11936222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 </a:t>
            </a:r>
            <a:r>
              <a:rPr lang="es-MX" dirty="0" err="1" smtClean="0"/>
              <a:t>Docker</a:t>
            </a:r>
            <a:r>
              <a:rPr lang="es-MX" dirty="0" smtClean="0"/>
              <a:t> – </a:t>
            </a:r>
            <a:r>
              <a:rPr lang="es-MX" dirty="0" err="1" smtClean="0"/>
              <a:t>docker-compose</a:t>
            </a:r>
            <a:endParaRPr lang="es-MX" dirty="0"/>
          </a:p>
        </p:txBody>
      </p:sp>
      <p:sp>
        <p:nvSpPr>
          <p:cNvPr id="3" name="Marcador de contenido 2"/>
          <p:cNvSpPr>
            <a:spLocks noGrp="1"/>
          </p:cNvSpPr>
          <p:nvPr>
            <p:ph idx="1"/>
          </p:nvPr>
        </p:nvSpPr>
        <p:spPr/>
        <p:txBody>
          <a:bodyPr/>
          <a:lstStyle/>
          <a:p>
            <a:pPr marL="0" indent="0">
              <a:buNone/>
            </a:pPr>
            <a:r>
              <a:rPr lang="en-US" dirty="0"/>
              <a:t>• </a:t>
            </a:r>
            <a:r>
              <a:rPr lang="en-US" dirty="0" smtClean="0"/>
              <a:t>Configure </a:t>
            </a:r>
            <a:r>
              <a:rPr lang="en-US" dirty="0"/>
              <a:t>relationships between containers</a:t>
            </a:r>
          </a:p>
          <a:p>
            <a:pPr marL="0" indent="0">
              <a:buNone/>
            </a:pPr>
            <a:r>
              <a:rPr lang="en-US" dirty="0"/>
              <a:t>• </a:t>
            </a:r>
            <a:r>
              <a:rPr lang="en-US" dirty="0" smtClean="0"/>
              <a:t>Save </a:t>
            </a:r>
            <a:r>
              <a:rPr lang="en-US" dirty="0"/>
              <a:t>our </a:t>
            </a:r>
            <a:r>
              <a:rPr lang="en-US" dirty="0" err="1"/>
              <a:t>docker</a:t>
            </a:r>
            <a:r>
              <a:rPr lang="en-US" dirty="0"/>
              <a:t> container run settings in easy-to-read file</a:t>
            </a:r>
          </a:p>
          <a:p>
            <a:pPr marL="0" indent="0">
              <a:buNone/>
            </a:pPr>
            <a:r>
              <a:rPr lang="en-US" dirty="0"/>
              <a:t>• </a:t>
            </a:r>
            <a:r>
              <a:rPr lang="en-US" dirty="0" smtClean="0"/>
              <a:t>Create </a:t>
            </a:r>
            <a:r>
              <a:rPr lang="en-US" dirty="0"/>
              <a:t>one-liner developer environment startups</a:t>
            </a:r>
          </a:p>
          <a:p>
            <a:pPr marL="0" indent="0">
              <a:buNone/>
            </a:pPr>
            <a:r>
              <a:rPr lang="en-US" dirty="0"/>
              <a:t>• </a:t>
            </a:r>
            <a:r>
              <a:rPr lang="en-US" dirty="0" smtClean="0"/>
              <a:t>YAML-formatted </a:t>
            </a:r>
            <a:r>
              <a:rPr lang="en-US" dirty="0"/>
              <a:t>file that describes our solution options for:</a:t>
            </a:r>
          </a:p>
          <a:p>
            <a:pPr marL="400050" lvl="1" indent="0">
              <a:buNone/>
            </a:pPr>
            <a:r>
              <a:rPr lang="en-US" dirty="0"/>
              <a:t>• containers</a:t>
            </a:r>
          </a:p>
          <a:p>
            <a:pPr marL="400050" lvl="1" indent="0">
              <a:buNone/>
            </a:pPr>
            <a:r>
              <a:rPr lang="en-US" dirty="0"/>
              <a:t>• networks</a:t>
            </a:r>
          </a:p>
          <a:p>
            <a:pPr marL="400050" lvl="1" indent="0">
              <a:buNone/>
            </a:pPr>
            <a:r>
              <a:rPr lang="en-US" dirty="0" smtClean="0"/>
              <a:t>• volumes</a:t>
            </a:r>
          </a:p>
          <a:p>
            <a:pPr marL="0" indent="0">
              <a:buNone/>
            </a:pPr>
            <a:r>
              <a:rPr lang="en-US" dirty="0" err="1" smtClean="0"/>
              <a:t>docker</a:t>
            </a:r>
            <a:r>
              <a:rPr lang="en-US" dirty="0" smtClean="0"/>
              <a:t>-compose up</a:t>
            </a:r>
          </a:p>
          <a:p>
            <a:pPr marL="0" indent="0">
              <a:buNone/>
            </a:pPr>
            <a:r>
              <a:rPr lang="en-US" dirty="0" err="1" smtClean="0"/>
              <a:t>docker</a:t>
            </a:r>
            <a:r>
              <a:rPr lang="en-US" dirty="0" smtClean="0"/>
              <a:t>-compose down</a:t>
            </a:r>
          </a:p>
        </p:txBody>
      </p:sp>
    </p:spTree>
    <p:extLst>
      <p:ext uri="{BB962C8B-B14F-4D97-AF65-F5344CB8AC3E}">
        <p14:creationId xmlns:p14="http://schemas.microsoft.com/office/powerpoint/2010/main" val="252442232"/>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La matriz del infierno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459" y="1304192"/>
            <a:ext cx="9467850" cy="52578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859" y="1401640"/>
            <a:ext cx="9315450" cy="5324475"/>
          </a:xfrm>
          <a:prstGeom prst="rect">
            <a:avLst/>
          </a:prstGeom>
        </p:spPr>
      </p:pic>
    </p:spTree>
    <p:extLst>
      <p:ext uri="{BB962C8B-B14F-4D97-AF65-F5344CB8AC3E}">
        <p14:creationId xmlns:p14="http://schemas.microsoft.com/office/powerpoint/2010/main" val="36694499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 Que es </a:t>
            </a:r>
            <a:r>
              <a:rPr lang="es-MX" dirty="0" err="1" smtClean="0"/>
              <a:t>docker</a:t>
            </a:r>
            <a:r>
              <a:rPr lang="es-MX" dirty="0" smtClean="0"/>
              <a:t> ?</a:t>
            </a:r>
            <a:endParaRPr lang="es-MX" dirty="0"/>
          </a:p>
        </p:txBody>
      </p:sp>
      <p:sp>
        <p:nvSpPr>
          <p:cNvPr id="4" name="Rectángulo redondeado 3"/>
          <p:cNvSpPr/>
          <p:nvPr/>
        </p:nvSpPr>
        <p:spPr>
          <a:xfrm>
            <a:off x="433754" y="1853248"/>
            <a:ext cx="11254154" cy="773723"/>
          </a:xfrm>
          <a:prstGeom prst="roundRect">
            <a:avLst/>
          </a:prstGeom>
          <a:solidFill>
            <a:schemeClr val="bg2">
              <a:lumMod val="9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t>Docker</a:t>
            </a:r>
            <a:r>
              <a:rPr lang="es-MX" dirty="0" smtClean="0"/>
              <a:t> es una tecnología de contenedores: Una herramienta para crear y manejar contenedores</a:t>
            </a:r>
            <a:endParaRPr lang="es-MX" dirty="0"/>
          </a:p>
        </p:txBody>
      </p:sp>
      <p:sp>
        <p:nvSpPr>
          <p:cNvPr id="5" name="Rectángulo redondeado 4"/>
          <p:cNvSpPr/>
          <p:nvPr/>
        </p:nvSpPr>
        <p:spPr>
          <a:xfrm>
            <a:off x="4255476" y="2046679"/>
            <a:ext cx="1301261" cy="38686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dirty="0"/>
          </a:p>
        </p:txBody>
      </p:sp>
      <p:sp>
        <p:nvSpPr>
          <p:cNvPr id="6" name="Rectángulo redondeado 5"/>
          <p:cNvSpPr/>
          <p:nvPr/>
        </p:nvSpPr>
        <p:spPr>
          <a:xfrm>
            <a:off x="1184030" y="3194161"/>
            <a:ext cx="2954216" cy="633046"/>
          </a:xfrm>
          <a:prstGeom prst="roundRect">
            <a:avLst/>
          </a:prstGeom>
          <a:solidFill>
            <a:schemeClr val="bg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dirty="0" smtClean="0"/>
              <a:t>Contenedor</a:t>
            </a:r>
            <a:endParaRPr lang="es-MX" dirty="0"/>
          </a:p>
        </p:txBody>
      </p:sp>
      <p:sp>
        <p:nvSpPr>
          <p:cNvPr id="7" name="Rectángulo redondeado 6"/>
          <p:cNvSpPr/>
          <p:nvPr/>
        </p:nvSpPr>
        <p:spPr>
          <a:xfrm>
            <a:off x="890954" y="4027501"/>
            <a:ext cx="3774831" cy="212711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MX" dirty="0" smtClean="0"/>
              <a:t>Una unidad estandarizada de software</a:t>
            </a:r>
          </a:p>
          <a:p>
            <a:pPr algn="ctr"/>
            <a:endParaRPr lang="es-MX" dirty="0" smtClean="0"/>
          </a:p>
          <a:p>
            <a:pPr algn="ctr"/>
            <a:r>
              <a:rPr lang="es-MX" dirty="0" smtClean="0"/>
              <a:t>Un paquete de código y dependencias que ejecutan un código (código </a:t>
            </a:r>
            <a:r>
              <a:rPr lang="es-MX" dirty="0" err="1" smtClean="0"/>
              <a:t>NodeJS</a:t>
            </a:r>
            <a:r>
              <a:rPr lang="es-MX" dirty="0" smtClean="0"/>
              <a:t> + </a:t>
            </a:r>
            <a:r>
              <a:rPr lang="es-MX" dirty="0" err="1" smtClean="0"/>
              <a:t>NodeJS</a:t>
            </a:r>
            <a:r>
              <a:rPr lang="es-MX" dirty="0" smtClean="0"/>
              <a:t> </a:t>
            </a:r>
            <a:r>
              <a:rPr lang="es-MX" dirty="0" err="1" smtClean="0"/>
              <a:t>runtime</a:t>
            </a:r>
            <a:r>
              <a:rPr lang="es-MX" dirty="0" smtClean="0"/>
              <a:t>)</a:t>
            </a:r>
            <a:endParaRPr lang="es-MX" dirty="0"/>
          </a:p>
        </p:txBody>
      </p:sp>
      <p:cxnSp>
        <p:nvCxnSpPr>
          <p:cNvPr id="9" name="Conector angular 8"/>
          <p:cNvCxnSpPr/>
          <p:nvPr/>
        </p:nvCxnSpPr>
        <p:spPr>
          <a:xfrm rot="5400000">
            <a:off x="3918628" y="2458727"/>
            <a:ext cx="767484" cy="703385"/>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 name="Grupo 12"/>
          <p:cNvGrpSpPr/>
          <p:nvPr/>
        </p:nvGrpSpPr>
        <p:grpSpPr>
          <a:xfrm>
            <a:off x="4665785" y="3194161"/>
            <a:ext cx="1406770" cy="533777"/>
            <a:chOff x="5275384" y="3194161"/>
            <a:chExt cx="1406770" cy="533777"/>
          </a:xfrm>
        </p:grpSpPr>
        <p:sp>
          <p:nvSpPr>
            <p:cNvPr id="11" name="Flecha derecha 10"/>
            <p:cNvSpPr/>
            <p:nvPr/>
          </p:nvSpPr>
          <p:spPr>
            <a:xfrm>
              <a:off x="5978769" y="3194161"/>
              <a:ext cx="703385" cy="533777"/>
            </a:xfrm>
            <a:prstGeom prst="righ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MX" dirty="0"/>
            </a:p>
          </p:txBody>
        </p:sp>
        <p:sp>
          <p:nvSpPr>
            <p:cNvPr id="12" name="Flecha derecha 11"/>
            <p:cNvSpPr/>
            <p:nvPr/>
          </p:nvSpPr>
          <p:spPr>
            <a:xfrm rot="10800000">
              <a:off x="5275384" y="3194161"/>
              <a:ext cx="703385" cy="533777"/>
            </a:xfrm>
            <a:prstGeom prst="righ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s-MX" dirty="0"/>
            </a:p>
          </p:txBody>
        </p:sp>
      </p:grpSp>
      <p:sp>
        <p:nvSpPr>
          <p:cNvPr id="14" name="Rectángulo redondeado 13"/>
          <p:cNvSpPr/>
          <p:nvPr/>
        </p:nvSpPr>
        <p:spPr>
          <a:xfrm>
            <a:off x="6658709" y="2772312"/>
            <a:ext cx="3270737" cy="1453662"/>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El mismo contenedor siempre tiene el mismo comportamiento.</a:t>
            </a:r>
          </a:p>
          <a:p>
            <a:pPr algn="ctr"/>
            <a:r>
              <a:rPr lang="es-MX" dirty="0" smtClean="0"/>
              <a:t>No importa donde o quien lo ejecute.</a:t>
            </a:r>
            <a:endParaRPr lang="es-MX" dirty="0"/>
          </a:p>
        </p:txBody>
      </p:sp>
      <p:sp>
        <p:nvSpPr>
          <p:cNvPr id="15" name="Rectángulo redondeado 14"/>
          <p:cNvSpPr/>
          <p:nvPr/>
        </p:nvSpPr>
        <p:spPr>
          <a:xfrm>
            <a:off x="6658709" y="4275608"/>
            <a:ext cx="3270737" cy="14609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El soporte para contenedores es construido dentro de sistemas operativos modernos</a:t>
            </a:r>
            <a:endParaRPr lang="es-MX" dirty="0"/>
          </a:p>
        </p:txBody>
      </p:sp>
      <p:sp>
        <p:nvSpPr>
          <p:cNvPr id="16" name="Rectángulo redondeado 15"/>
          <p:cNvSpPr/>
          <p:nvPr/>
        </p:nvSpPr>
        <p:spPr>
          <a:xfrm>
            <a:off x="6658709" y="5821311"/>
            <a:ext cx="3270737" cy="817495"/>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err="1" smtClean="0"/>
              <a:t>Docker</a:t>
            </a:r>
            <a:r>
              <a:rPr lang="es-MX" dirty="0" smtClean="0"/>
              <a:t> simplifica la creación y manejo de contenedores</a:t>
            </a:r>
            <a:endParaRPr lang="es-MX" dirty="0"/>
          </a:p>
        </p:txBody>
      </p:sp>
    </p:spTree>
    <p:extLst>
      <p:ext uri="{BB962C8B-B14F-4D97-AF65-F5344CB8AC3E}">
        <p14:creationId xmlns:p14="http://schemas.microsoft.com/office/powerpoint/2010/main" val="362324682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Máquina Virtual vs Contenedores </a:t>
            </a:r>
            <a:r>
              <a:rPr lang="es-MX" dirty="0" err="1" smtClean="0"/>
              <a:t>Docker</a:t>
            </a:r>
            <a:endParaRPr lang="es-MX" dirty="0"/>
          </a:p>
        </p:txBody>
      </p:sp>
      <p:sp>
        <p:nvSpPr>
          <p:cNvPr id="4" name="Rectángulo redondeado 3"/>
          <p:cNvSpPr/>
          <p:nvPr/>
        </p:nvSpPr>
        <p:spPr>
          <a:xfrm>
            <a:off x="433753" y="5697415"/>
            <a:ext cx="5064369" cy="5744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t>Sistema Operativo</a:t>
            </a:r>
            <a:endParaRPr lang="es-MX" dirty="0"/>
          </a:p>
        </p:txBody>
      </p:sp>
      <p:cxnSp>
        <p:nvCxnSpPr>
          <p:cNvPr id="6" name="Conector recto 5"/>
          <p:cNvCxnSpPr/>
          <p:nvPr/>
        </p:nvCxnSpPr>
        <p:spPr>
          <a:xfrm>
            <a:off x="6037383" y="2433539"/>
            <a:ext cx="11723" cy="3856892"/>
          </a:xfrm>
          <a:prstGeom prst="line">
            <a:avLst/>
          </a:prstGeom>
        </p:spPr>
        <p:style>
          <a:lnRef idx="1">
            <a:schemeClr val="accent4"/>
          </a:lnRef>
          <a:fillRef idx="0">
            <a:schemeClr val="accent4"/>
          </a:fillRef>
          <a:effectRef idx="0">
            <a:schemeClr val="accent4"/>
          </a:effectRef>
          <a:fontRef idx="minor">
            <a:schemeClr val="tx1"/>
          </a:fontRef>
        </p:style>
      </p:cxnSp>
      <p:grpSp>
        <p:nvGrpSpPr>
          <p:cNvPr id="13" name="Grupo 12"/>
          <p:cNvGrpSpPr/>
          <p:nvPr/>
        </p:nvGrpSpPr>
        <p:grpSpPr>
          <a:xfrm>
            <a:off x="433754" y="3094892"/>
            <a:ext cx="2016369" cy="2473569"/>
            <a:chOff x="433754" y="3094892"/>
            <a:chExt cx="2016369" cy="2473569"/>
          </a:xfrm>
        </p:grpSpPr>
        <p:sp>
          <p:nvSpPr>
            <p:cNvPr id="7" name="Rectángulo redondeado 6"/>
            <p:cNvSpPr/>
            <p:nvPr/>
          </p:nvSpPr>
          <p:spPr>
            <a:xfrm>
              <a:off x="433754" y="3094892"/>
              <a:ext cx="2016369" cy="247356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s-MX" dirty="0"/>
            </a:p>
          </p:txBody>
        </p:sp>
        <p:sp>
          <p:nvSpPr>
            <p:cNvPr id="9" name="Rectángulo redondeado 8"/>
            <p:cNvSpPr/>
            <p:nvPr/>
          </p:nvSpPr>
          <p:spPr>
            <a:xfrm>
              <a:off x="504092" y="4407877"/>
              <a:ext cx="1875692" cy="10316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Virtual OS</a:t>
              </a:r>
            </a:p>
            <a:p>
              <a:pPr algn="ctr"/>
              <a:r>
                <a:rPr lang="es-MX" dirty="0" smtClean="0"/>
                <a:t>(Linux)</a:t>
              </a:r>
              <a:endParaRPr lang="es-MX" dirty="0"/>
            </a:p>
          </p:txBody>
        </p:sp>
        <p:sp>
          <p:nvSpPr>
            <p:cNvPr id="11" name="Rectángulo redondeado 10"/>
            <p:cNvSpPr/>
            <p:nvPr/>
          </p:nvSpPr>
          <p:spPr>
            <a:xfrm>
              <a:off x="492369" y="3846171"/>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12" name="Rectángulo redondeado 11"/>
            <p:cNvSpPr/>
            <p:nvPr/>
          </p:nvSpPr>
          <p:spPr>
            <a:xfrm>
              <a:off x="504092" y="3247293"/>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grpSp>
        <p:nvGrpSpPr>
          <p:cNvPr id="14" name="Grupo 13"/>
          <p:cNvGrpSpPr/>
          <p:nvPr/>
        </p:nvGrpSpPr>
        <p:grpSpPr>
          <a:xfrm>
            <a:off x="2667001" y="3094891"/>
            <a:ext cx="2016369" cy="2473569"/>
            <a:chOff x="433754" y="3094892"/>
            <a:chExt cx="2016369" cy="2473569"/>
          </a:xfrm>
        </p:grpSpPr>
        <p:sp>
          <p:nvSpPr>
            <p:cNvPr id="15" name="Rectángulo redondeado 14"/>
            <p:cNvSpPr/>
            <p:nvPr/>
          </p:nvSpPr>
          <p:spPr>
            <a:xfrm>
              <a:off x="433754" y="3094892"/>
              <a:ext cx="2016369" cy="247356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s-MX" dirty="0"/>
            </a:p>
          </p:txBody>
        </p:sp>
        <p:sp>
          <p:nvSpPr>
            <p:cNvPr id="16" name="Rectángulo redondeado 15"/>
            <p:cNvSpPr/>
            <p:nvPr/>
          </p:nvSpPr>
          <p:spPr>
            <a:xfrm>
              <a:off x="504092" y="4407877"/>
              <a:ext cx="1875692" cy="10316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Virtual OS</a:t>
              </a:r>
            </a:p>
            <a:p>
              <a:pPr algn="ctr"/>
              <a:r>
                <a:rPr lang="es-MX" dirty="0" smtClean="0"/>
                <a:t>(Linux)</a:t>
              </a:r>
              <a:endParaRPr lang="es-MX" dirty="0"/>
            </a:p>
          </p:txBody>
        </p:sp>
        <p:sp>
          <p:nvSpPr>
            <p:cNvPr id="17" name="Rectángulo redondeado 16"/>
            <p:cNvSpPr/>
            <p:nvPr/>
          </p:nvSpPr>
          <p:spPr>
            <a:xfrm>
              <a:off x="492369" y="3846171"/>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18" name="Rectángulo redondeado 17"/>
            <p:cNvSpPr/>
            <p:nvPr/>
          </p:nvSpPr>
          <p:spPr>
            <a:xfrm>
              <a:off x="504092" y="3247293"/>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sp>
        <p:nvSpPr>
          <p:cNvPr id="19" name="Rectángulo redondeado 18"/>
          <p:cNvSpPr/>
          <p:nvPr/>
        </p:nvSpPr>
        <p:spPr>
          <a:xfrm>
            <a:off x="4818185" y="5158154"/>
            <a:ext cx="530287" cy="41030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a:t>
            </a:r>
            <a:endParaRPr lang="es-MX" dirty="0"/>
          </a:p>
        </p:txBody>
      </p:sp>
      <p:sp>
        <p:nvSpPr>
          <p:cNvPr id="20" name="Rectángulo redondeado 19"/>
          <p:cNvSpPr/>
          <p:nvPr/>
        </p:nvSpPr>
        <p:spPr>
          <a:xfrm>
            <a:off x="6588368" y="5697415"/>
            <a:ext cx="5064369" cy="5744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smtClean="0"/>
              <a:t>Sistema Operativo</a:t>
            </a:r>
            <a:endParaRPr lang="es-MX" dirty="0"/>
          </a:p>
        </p:txBody>
      </p:sp>
      <p:sp>
        <p:nvSpPr>
          <p:cNvPr id="21" name="Rectángulo redondeado 20"/>
          <p:cNvSpPr/>
          <p:nvPr/>
        </p:nvSpPr>
        <p:spPr>
          <a:xfrm>
            <a:off x="6588367" y="5188463"/>
            <a:ext cx="5064369" cy="462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Soporte de contenedores integrado / Emulado</a:t>
            </a:r>
            <a:endParaRPr lang="es-MX" dirty="0"/>
          </a:p>
        </p:txBody>
      </p:sp>
      <p:sp>
        <p:nvSpPr>
          <p:cNvPr id="22" name="Rectángulo redondeado 21"/>
          <p:cNvSpPr/>
          <p:nvPr/>
        </p:nvSpPr>
        <p:spPr>
          <a:xfrm>
            <a:off x="6588367" y="4727330"/>
            <a:ext cx="5064369" cy="3927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smtClean="0"/>
              <a:t>(</a:t>
            </a:r>
            <a:r>
              <a:rPr lang="es-MX" dirty="0" err="1" smtClean="0"/>
              <a:t>Doker</a:t>
            </a:r>
            <a:r>
              <a:rPr lang="es-MX" dirty="0" smtClean="0"/>
              <a:t> </a:t>
            </a:r>
            <a:r>
              <a:rPr lang="es-MX" dirty="0" err="1" smtClean="0"/>
              <a:t>Engine</a:t>
            </a:r>
            <a:r>
              <a:rPr lang="es-MX" dirty="0" smtClean="0"/>
              <a:t>)</a:t>
            </a:r>
            <a:endParaRPr lang="es-MX" dirty="0"/>
          </a:p>
        </p:txBody>
      </p:sp>
      <p:grpSp>
        <p:nvGrpSpPr>
          <p:cNvPr id="33" name="Grupo 32"/>
          <p:cNvGrpSpPr/>
          <p:nvPr/>
        </p:nvGrpSpPr>
        <p:grpSpPr>
          <a:xfrm>
            <a:off x="6588367" y="3059678"/>
            <a:ext cx="2016369" cy="1566037"/>
            <a:chOff x="6570783" y="2841839"/>
            <a:chExt cx="2016369" cy="1566037"/>
          </a:xfrm>
        </p:grpSpPr>
        <p:sp>
          <p:nvSpPr>
            <p:cNvPr id="24" name="Rectángulo redondeado 23"/>
            <p:cNvSpPr/>
            <p:nvPr/>
          </p:nvSpPr>
          <p:spPr>
            <a:xfrm>
              <a:off x="6570783" y="2841839"/>
              <a:ext cx="2016369" cy="156603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Contenedor</a:t>
              </a:r>
            </a:p>
            <a:p>
              <a:pPr algn="ctr"/>
              <a:endParaRPr lang="es-MX" dirty="0" smtClean="0"/>
            </a:p>
            <a:p>
              <a:pPr algn="ctr"/>
              <a:endParaRPr lang="es-MX" dirty="0" smtClean="0"/>
            </a:p>
            <a:p>
              <a:pPr algn="ctr"/>
              <a:endParaRPr lang="es-MX" dirty="0" smtClean="0"/>
            </a:p>
            <a:p>
              <a:pPr algn="ctr"/>
              <a:endParaRPr lang="es-MX" dirty="0" smtClean="0"/>
            </a:p>
            <a:p>
              <a:pPr algn="ctr"/>
              <a:endParaRPr lang="es-MX" dirty="0"/>
            </a:p>
          </p:txBody>
        </p:sp>
        <p:sp>
          <p:nvSpPr>
            <p:cNvPr id="26" name="Rectángulo redondeado 25"/>
            <p:cNvSpPr/>
            <p:nvPr/>
          </p:nvSpPr>
          <p:spPr>
            <a:xfrm>
              <a:off x="6646987" y="3742089"/>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27" name="Rectángulo redondeado 26"/>
            <p:cNvSpPr/>
            <p:nvPr/>
          </p:nvSpPr>
          <p:spPr>
            <a:xfrm>
              <a:off x="6641121" y="3179381"/>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grpSp>
        <p:nvGrpSpPr>
          <p:cNvPr id="34" name="Grupo 33"/>
          <p:cNvGrpSpPr/>
          <p:nvPr/>
        </p:nvGrpSpPr>
        <p:grpSpPr>
          <a:xfrm>
            <a:off x="8698523" y="3065035"/>
            <a:ext cx="2016369" cy="1566037"/>
            <a:chOff x="6570783" y="2841839"/>
            <a:chExt cx="2016369" cy="1566037"/>
          </a:xfrm>
        </p:grpSpPr>
        <p:sp>
          <p:nvSpPr>
            <p:cNvPr id="35" name="Rectángulo redondeado 34"/>
            <p:cNvSpPr/>
            <p:nvPr/>
          </p:nvSpPr>
          <p:spPr>
            <a:xfrm>
              <a:off x="6570783" y="2841839"/>
              <a:ext cx="2016369" cy="156603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Contenedor</a:t>
              </a:r>
            </a:p>
            <a:p>
              <a:pPr algn="ctr"/>
              <a:endParaRPr lang="es-MX" dirty="0" smtClean="0"/>
            </a:p>
            <a:p>
              <a:pPr algn="ctr"/>
              <a:endParaRPr lang="es-MX" dirty="0" smtClean="0"/>
            </a:p>
            <a:p>
              <a:pPr algn="ctr"/>
              <a:endParaRPr lang="es-MX" dirty="0" smtClean="0"/>
            </a:p>
            <a:p>
              <a:pPr algn="ctr"/>
              <a:endParaRPr lang="es-MX" dirty="0" smtClean="0"/>
            </a:p>
            <a:p>
              <a:pPr algn="ctr"/>
              <a:endParaRPr lang="es-MX" dirty="0"/>
            </a:p>
          </p:txBody>
        </p:sp>
        <p:sp>
          <p:nvSpPr>
            <p:cNvPr id="36" name="Rectángulo redondeado 35"/>
            <p:cNvSpPr/>
            <p:nvPr/>
          </p:nvSpPr>
          <p:spPr>
            <a:xfrm>
              <a:off x="6646987" y="3742089"/>
              <a:ext cx="1875692" cy="515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smtClean="0"/>
                <a:t>Librerías, dependencias</a:t>
              </a:r>
              <a:endParaRPr lang="es-MX" dirty="0"/>
            </a:p>
          </p:txBody>
        </p:sp>
        <p:sp>
          <p:nvSpPr>
            <p:cNvPr id="37" name="Rectángulo redondeado 36"/>
            <p:cNvSpPr/>
            <p:nvPr/>
          </p:nvSpPr>
          <p:spPr>
            <a:xfrm>
              <a:off x="6641121" y="3179381"/>
              <a:ext cx="1875692" cy="515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smtClean="0"/>
                <a:t>Aplicación A</a:t>
              </a:r>
              <a:endParaRPr lang="es-MX" dirty="0"/>
            </a:p>
          </p:txBody>
        </p:sp>
      </p:grpSp>
      <p:sp>
        <p:nvSpPr>
          <p:cNvPr id="38" name="Rectángulo redondeado 37"/>
          <p:cNvSpPr/>
          <p:nvPr/>
        </p:nvSpPr>
        <p:spPr>
          <a:xfrm>
            <a:off x="10791096" y="4202722"/>
            <a:ext cx="530287" cy="41030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s-MX" dirty="0" smtClean="0"/>
              <a:t>…</a:t>
            </a:r>
            <a:endParaRPr lang="es-MX" dirty="0"/>
          </a:p>
        </p:txBody>
      </p:sp>
      <p:sp>
        <p:nvSpPr>
          <p:cNvPr id="39" name="CuadroTexto 38"/>
          <p:cNvSpPr txBox="1"/>
          <p:nvPr/>
        </p:nvSpPr>
        <p:spPr>
          <a:xfrm>
            <a:off x="1582615" y="2230288"/>
            <a:ext cx="1960793" cy="369332"/>
          </a:xfrm>
          <a:prstGeom prst="rect">
            <a:avLst/>
          </a:prstGeom>
          <a:noFill/>
        </p:spPr>
        <p:txBody>
          <a:bodyPr wrap="none" rtlCol="0">
            <a:spAutoFit/>
          </a:bodyPr>
          <a:lstStyle/>
          <a:p>
            <a:r>
              <a:rPr lang="es-MX" dirty="0" smtClean="0"/>
              <a:t>Máquina Virtual</a:t>
            </a:r>
            <a:endParaRPr lang="es-MX" dirty="0"/>
          </a:p>
        </p:txBody>
      </p:sp>
      <p:sp>
        <p:nvSpPr>
          <p:cNvPr id="40" name="CuadroTexto 39"/>
          <p:cNvSpPr txBox="1"/>
          <p:nvPr/>
        </p:nvSpPr>
        <p:spPr>
          <a:xfrm>
            <a:off x="7788464" y="2230288"/>
            <a:ext cx="2674130" cy="369332"/>
          </a:xfrm>
          <a:prstGeom prst="rect">
            <a:avLst/>
          </a:prstGeom>
          <a:noFill/>
        </p:spPr>
        <p:txBody>
          <a:bodyPr wrap="none" rtlCol="0">
            <a:spAutoFit/>
          </a:bodyPr>
          <a:lstStyle/>
          <a:p>
            <a:r>
              <a:rPr lang="es-MX" dirty="0" smtClean="0"/>
              <a:t>Contenedores </a:t>
            </a:r>
            <a:r>
              <a:rPr lang="es-MX" dirty="0" err="1" smtClean="0"/>
              <a:t>Docker</a:t>
            </a:r>
            <a:endParaRPr lang="es-MX" dirty="0"/>
          </a:p>
        </p:txBody>
      </p:sp>
    </p:spTree>
    <p:extLst>
      <p:ext uri="{BB962C8B-B14F-4D97-AF65-F5344CB8AC3E}">
        <p14:creationId xmlns:p14="http://schemas.microsoft.com/office/powerpoint/2010/main" val="354523201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Introducción: Máquina Virtual vs Contenedores </a:t>
            </a:r>
            <a:r>
              <a:rPr lang="es-MX" dirty="0" err="1" smtClean="0"/>
              <a:t>Docker</a:t>
            </a:r>
            <a:endParaRPr lang="es-MX" dirty="0"/>
          </a:p>
        </p:txBody>
      </p:sp>
      <p:sp>
        <p:nvSpPr>
          <p:cNvPr id="5" name="Rectángulo redondeado 4"/>
          <p:cNvSpPr/>
          <p:nvPr/>
        </p:nvSpPr>
        <p:spPr>
          <a:xfrm>
            <a:off x="808892" y="2309446"/>
            <a:ext cx="3681046" cy="8323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smtClean="0"/>
              <a:t>Contenedores </a:t>
            </a:r>
            <a:r>
              <a:rPr lang="es-MX" dirty="0" err="1" smtClean="0"/>
              <a:t>Docker</a:t>
            </a:r>
            <a:endParaRPr lang="es-MX" dirty="0"/>
          </a:p>
        </p:txBody>
      </p:sp>
      <p:sp>
        <p:nvSpPr>
          <p:cNvPr id="6" name="Rectángulo redondeado 5"/>
          <p:cNvSpPr/>
          <p:nvPr/>
        </p:nvSpPr>
        <p:spPr>
          <a:xfrm>
            <a:off x="7502769" y="2309446"/>
            <a:ext cx="3681046" cy="8323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smtClean="0"/>
              <a:t>Máquinas Virtuales</a:t>
            </a:r>
            <a:endParaRPr lang="es-MX" dirty="0"/>
          </a:p>
        </p:txBody>
      </p:sp>
      <p:sp>
        <p:nvSpPr>
          <p:cNvPr id="7" name="Rectángulo redondeado 6"/>
          <p:cNvSpPr/>
          <p:nvPr/>
        </p:nvSpPr>
        <p:spPr>
          <a:xfrm>
            <a:off x="808892" y="3597983"/>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Bajo impacto en OS, muy rápidos, poco espacio</a:t>
            </a:r>
            <a:endParaRPr lang="es-MX" dirty="0"/>
          </a:p>
        </p:txBody>
      </p:sp>
      <p:sp>
        <p:nvSpPr>
          <p:cNvPr id="8" name="Rectángulo redondeado 7"/>
          <p:cNvSpPr/>
          <p:nvPr/>
        </p:nvSpPr>
        <p:spPr>
          <a:xfrm>
            <a:off x="808892" y="4394150"/>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Fácil de compartir, reconstruir y distribuir</a:t>
            </a:r>
            <a:endParaRPr lang="es-MX" dirty="0"/>
          </a:p>
        </p:txBody>
      </p:sp>
      <p:sp>
        <p:nvSpPr>
          <p:cNvPr id="9" name="Rectángulo redondeado 8"/>
          <p:cNvSpPr/>
          <p:nvPr/>
        </p:nvSpPr>
        <p:spPr>
          <a:xfrm>
            <a:off x="808892" y="5190317"/>
            <a:ext cx="3681046" cy="67993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dirty="0" smtClean="0"/>
              <a:t>Encapsula apps/entornos en lugar de máquinas completas</a:t>
            </a:r>
            <a:endParaRPr lang="es-MX" dirty="0"/>
          </a:p>
        </p:txBody>
      </p:sp>
      <p:sp>
        <p:nvSpPr>
          <p:cNvPr id="10" name="Rectángulo redondeado 9"/>
          <p:cNvSpPr/>
          <p:nvPr/>
        </p:nvSpPr>
        <p:spPr>
          <a:xfrm>
            <a:off x="7502769" y="3597983"/>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Mayor impacto en OS, mas lenta y mayor espacio</a:t>
            </a:r>
            <a:endParaRPr lang="es-MX" dirty="0"/>
          </a:p>
        </p:txBody>
      </p:sp>
      <p:sp>
        <p:nvSpPr>
          <p:cNvPr id="11" name="Rectángulo redondeado 10"/>
          <p:cNvSpPr/>
          <p:nvPr/>
        </p:nvSpPr>
        <p:spPr>
          <a:xfrm>
            <a:off x="7502769" y="4394150"/>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Compartir, reconstruir y distribuir suele ser desafiante</a:t>
            </a:r>
            <a:endParaRPr lang="es-MX" dirty="0"/>
          </a:p>
        </p:txBody>
      </p:sp>
      <p:sp>
        <p:nvSpPr>
          <p:cNvPr id="12" name="Rectángulo redondeado 11"/>
          <p:cNvSpPr/>
          <p:nvPr/>
        </p:nvSpPr>
        <p:spPr>
          <a:xfrm>
            <a:off x="7502769" y="5190317"/>
            <a:ext cx="3681046" cy="67993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dirty="0" smtClean="0"/>
              <a:t>Encapsula “toda la máquina” en vez de solo app/entorno</a:t>
            </a:r>
            <a:endParaRPr lang="es-MX" dirty="0"/>
          </a:p>
        </p:txBody>
      </p:sp>
      <p:cxnSp>
        <p:nvCxnSpPr>
          <p:cNvPr id="13" name="Conector recto 12"/>
          <p:cNvCxnSpPr/>
          <p:nvPr/>
        </p:nvCxnSpPr>
        <p:spPr>
          <a:xfrm>
            <a:off x="5990492" y="2210800"/>
            <a:ext cx="11723" cy="3856892"/>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4182065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Arquitectura </a:t>
            </a:r>
            <a:r>
              <a:rPr lang="es-MX" dirty="0" err="1" smtClean="0"/>
              <a:t>Docker</a:t>
            </a:r>
            <a:endParaRPr lang="es-MX"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261" y="1528862"/>
            <a:ext cx="9602032" cy="5019475"/>
          </a:xfrm>
          <a:prstGeom prst="rect">
            <a:avLst/>
          </a:prstGeom>
        </p:spPr>
      </p:pic>
    </p:spTree>
    <p:extLst>
      <p:ext uri="{BB962C8B-B14F-4D97-AF65-F5344CB8AC3E}">
        <p14:creationId xmlns:p14="http://schemas.microsoft.com/office/powerpoint/2010/main" val="290052714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 </a:t>
            </a:r>
            <a:r>
              <a:rPr lang="es-MX" dirty="0" err="1" smtClean="0"/>
              <a:t>Docker</a:t>
            </a:r>
            <a:r>
              <a:rPr lang="es-MX" dirty="0" smtClean="0"/>
              <a:t>, Flujo de trabajo</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012" y="1638086"/>
            <a:ext cx="9239250" cy="4535213"/>
          </a:xfrm>
          <a:prstGeom prst="rect">
            <a:avLst/>
          </a:prstGeom>
        </p:spPr>
      </p:pic>
    </p:spTree>
    <p:extLst>
      <p:ext uri="{BB962C8B-B14F-4D97-AF65-F5344CB8AC3E}">
        <p14:creationId xmlns:p14="http://schemas.microsoft.com/office/powerpoint/2010/main" val="283925702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Personalizado 5">
      <a:dk1>
        <a:srgbClr val="2E4C6B"/>
      </a:dk1>
      <a:lt1>
        <a:srgbClr val="FFFFFF"/>
      </a:lt1>
      <a:dk2>
        <a:srgbClr val="FFFFFF"/>
      </a:dk2>
      <a:lt2>
        <a:srgbClr val="B3CCE6"/>
      </a:lt2>
      <a:accent1>
        <a:srgbClr val="336599"/>
      </a:accent1>
      <a:accent2>
        <a:srgbClr val="99C1FE"/>
      </a:accent2>
      <a:accent3>
        <a:srgbClr val="65A3FF"/>
      </a:accent3>
      <a:accent4>
        <a:srgbClr val="004CBF"/>
      </a:accent4>
      <a:accent5>
        <a:srgbClr val="00327F"/>
      </a:accent5>
      <a:accent6>
        <a:srgbClr val="7486A5"/>
      </a:accent6>
      <a:hlink>
        <a:srgbClr val="4986C3"/>
      </a:hlink>
      <a:folHlink>
        <a:srgbClr val="0066FF"/>
      </a:folHlink>
    </a:clrScheme>
    <a:fontScheme name="Personalizado 1">
      <a:majorFont>
        <a:latin typeface="Arial Narrow"/>
        <a:ea typeface=""/>
        <a:cs typeface="Arial"/>
      </a:majorFont>
      <a:minorFont>
        <a:latin typeface="Calibri Light"/>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8E8AB4"/>
        </a:dk1>
        <a:lt1>
          <a:srgbClr val="F8F8F8"/>
        </a:lt1>
        <a:dk2>
          <a:srgbClr val="5D5888"/>
        </a:dk2>
        <a:lt2>
          <a:srgbClr val="FFFFFF"/>
        </a:lt2>
        <a:accent1>
          <a:srgbClr val="191077"/>
        </a:accent1>
        <a:accent2>
          <a:srgbClr val="BC0606"/>
        </a:accent2>
        <a:accent3>
          <a:srgbClr val="B6B4C3"/>
        </a:accent3>
        <a:accent4>
          <a:srgbClr val="D4D4D4"/>
        </a:accent4>
        <a:accent5>
          <a:srgbClr val="ABAABD"/>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4">
        <a:dk1>
          <a:srgbClr val="8E8AB4"/>
        </a:dk1>
        <a:lt1>
          <a:srgbClr val="F8F8F8"/>
        </a:lt1>
        <a:dk2>
          <a:srgbClr val="5D5888"/>
        </a:dk2>
        <a:lt2>
          <a:srgbClr val="FFFFFF"/>
        </a:lt2>
        <a:accent1>
          <a:srgbClr val="FFFFFF"/>
        </a:accent1>
        <a:accent2>
          <a:srgbClr val="BC0606"/>
        </a:accent2>
        <a:accent3>
          <a:srgbClr val="B6B4C3"/>
        </a:accent3>
        <a:accent4>
          <a:srgbClr val="D4D4D4"/>
        </a:accent4>
        <a:accent5>
          <a:srgbClr val="FFFFFF"/>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5">
        <a:dk1>
          <a:srgbClr val="8E8AB4"/>
        </a:dk1>
        <a:lt1>
          <a:srgbClr val="F8F8F8"/>
        </a:lt1>
        <a:dk2>
          <a:srgbClr val="5D5888"/>
        </a:dk2>
        <a:lt2>
          <a:srgbClr val="FFFFFF"/>
        </a:lt2>
        <a:accent1>
          <a:srgbClr val="5D5888"/>
        </a:accent1>
        <a:accent2>
          <a:srgbClr val="BC0606"/>
        </a:accent2>
        <a:accent3>
          <a:srgbClr val="B6B4C3"/>
        </a:accent3>
        <a:accent4>
          <a:srgbClr val="D4D4D4"/>
        </a:accent4>
        <a:accent5>
          <a:srgbClr val="B6B4C3"/>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
      <a:clrScheme name="Default Design 16">
        <a:dk1>
          <a:srgbClr val="8E8AB4"/>
        </a:dk1>
        <a:lt1>
          <a:srgbClr val="F8F8F8"/>
        </a:lt1>
        <a:dk2>
          <a:srgbClr val="5D5888"/>
        </a:dk2>
        <a:lt2>
          <a:srgbClr val="463F83"/>
        </a:lt2>
        <a:accent1>
          <a:srgbClr val="5D5888"/>
        </a:accent1>
        <a:accent2>
          <a:srgbClr val="BC0606"/>
        </a:accent2>
        <a:accent3>
          <a:srgbClr val="B6B4C3"/>
        </a:accent3>
        <a:accent4>
          <a:srgbClr val="D4D4D4"/>
        </a:accent4>
        <a:accent5>
          <a:srgbClr val="B6B4C3"/>
        </a:accent5>
        <a:accent6>
          <a:srgbClr val="AA0505"/>
        </a:accent6>
        <a:hlink>
          <a:srgbClr val="FF9933"/>
        </a:hlink>
        <a:folHlink>
          <a:srgbClr val="99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00422</Template>
  <TotalTime>5341</TotalTime>
  <Words>1565</Words>
  <Application>Microsoft Office PowerPoint</Application>
  <PresentationFormat>Panorámica</PresentationFormat>
  <Paragraphs>243</Paragraphs>
  <Slides>30</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Arial Narrow</vt:lpstr>
      <vt:lpstr>Calibri</vt:lpstr>
      <vt:lpstr>Calibri Light</vt:lpstr>
      <vt:lpstr>Default Design</vt:lpstr>
      <vt:lpstr>Kubernetes</vt:lpstr>
      <vt:lpstr>Kubernetes.- Contenido del curso</vt:lpstr>
      <vt:lpstr>Introducción.- Cambios de infraestructura históricos</vt:lpstr>
      <vt:lpstr>Introducción.- La matriz del infierno</vt:lpstr>
      <vt:lpstr>Introducción. ¿ Que es docker ?</vt:lpstr>
      <vt:lpstr>Introducción: Máquina Virtual vs Contenedores Docker</vt:lpstr>
      <vt:lpstr>Introducción: Máquina Virtual vs Contenedores Docker</vt:lpstr>
      <vt:lpstr>Introducción: Arquitectura Docker</vt:lpstr>
      <vt:lpstr>Introducción: Docker, Flujo de trabajo</vt:lpstr>
      <vt:lpstr>Introducción: Arquitectura y conceptos de Kubernetes</vt:lpstr>
      <vt:lpstr>Introducción: Arquitectura Kubernetes</vt:lpstr>
      <vt:lpstr>Introducción: Arquitectura Kubernetes</vt:lpstr>
      <vt:lpstr>Introducción: Proyecto con SpringBoot, PetClinic</vt:lpstr>
      <vt:lpstr>Introducción: Proyecto SpringBoot, PetClinic - Arquitectura</vt:lpstr>
      <vt:lpstr>Introducción – Instalar las primeras herramientas</vt:lpstr>
      <vt:lpstr>2.- Docker</vt:lpstr>
      <vt:lpstr>2.- Docker – Ediciones</vt:lpstr>
      <vt:lpstr>2.- Docker – Community vs Enteprise</vt:lpstr>
      <vt:lpstr>2.- Docker en linux</vt:lpstr>
      <vt:lpstr>2.- Docker – Instalar en linux</vt:lpstr>
      <vt:lpstr>2.- Docker – Imagen vs Contenedor</vt:lpstr>
      <vt:lpstr>2.- Docker – Detalles de la ejecución de contenedor</vt:lpstr>
      <vt:lpstr>2.- Docker – Lo que es una imágen</vt:lpstr>
      <vt:lpstr>2.- Docker -  El docker hub</vt:lpstr>
      <vt:lpstr>2.- Docker – Las capas de una imagen de docker</vt:lpstr>
      <vt:lpstr>2.- Docker – Crear Dockerfiles</vt:lpstr>
      <vt:lpstr>2.- Docker – Persistencia de datos en contenedores</vt:lpstr>
      <vt:lpstr>2.- Docker - Volumes</vt:lpstr>
      <vt:lpstr>2.- Docker – Bind</vt:lpstr>
      <vt:lpstr>2.- Docker – docker-compose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Gerardo</dc:creator>
  <cp:lastModifiedBy>Gerardo</cp:lastModifiedBy>
  <cp:revision>59</cp:revision>
  <dcterms:created xsi:type="dcterms:W3CDTF">2022-01-19T00:31:44Z</dcterms:created>
  <dcterms:modified xsi:type="dcterms:W3CDTF">2022-03-02T11:47:17Z</dcterms:modified>
</cp:coreProperties>
</file>