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4301F-B47F-5569-35AE-E2A1174D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42641" cy="2387600"/>
          </a:xfrm>
        </p:spPr>
        <p:txBody>
          <a:bodyPr/>
          <a:lstStyle/>
          <a:p>
            <a:pPr algn="r"/>
            <a:r>
              <a:rPr lang="en-US" dirty="0" err="1">
                <a:latin typeface="Arial Rounded MT Bold" panose="020F0704030504030204" pitchFamily="34" charset="0"/>
              </a:rPr>
              <a:t>Curso</a:t>
            </a:r>
            <a:r>
              <a:rPr lang="en-US" dirty="0">
                <a:latin typeface="Arial Rounded MT Bold" panose="020F0704030504030204" pitchFamily="34" charset="0"/>
              </a:rPr>
              <a:t> de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4EF76A-5E96-CE29-228B-D634F690C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42641" cy="1655762"/>
          </a:xfrm>
        </p:spPr>
        <p:txBody>
          <a:bodyPr/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Ing. Luis Gerardo Jaramillo</a:t>
            </a:r>
          </a:p>
          <a:p>
            <a:pPr algn="r"/>
            <a:r>
              <a:rPr lang="en-US" dirty="0">
                <a:latin typeface="Arial Narrow" panose="020B0606020202030204" pitchFamily="34" charset="0"/>
              </a:rPr>
              <a:t>Agosto-</a:t>
            </a:r>
            <a:r>
              <a:rPr lang="en-US" dirty="0" err="1">
                <a:latin typeface="Arial Narrow" panose="020B0606020202030204" pitchFamily="34" charset="0"/>
              </a:rPr>
              <a:t>septiembre</a:t>
            </a:r>
            <a:r>
              <a:rPr lang="en-US" dirty="0">
                <a:latin typeface="Arial Narrow" panose="020B0606020202030204" pitchFamily="34" charset="0"/>
              </a:rPr>
              <a:t> 2024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F08BD0-D230-25B0-24F7-B46751D2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008" y="1270270"/>
            <a:ext cx="9142857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1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7454" y="2016520"/>
            <a:ext cx="5444801" cy="4841480"/>
          </a:xfrm>
        </p:spPr>
        <p:txBody>
          <a:bodyPr numCol="2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Condicionales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Aptos Narrow" panose="020B0004020202020204" pitchFamily="34" charset="0"/>
              </a:rPr>
              <a:t>If</a:t>
            </a:r>
            <a:r>
              <a:rPr lang="es-ES" sz="2400" dirty="0">
                <a:latin typeface="Aptos Narrow" panose="020B0004020202020204" pitchFamily="34" charset="0"/>
              </a:rPr>
              <a:t>, </a:t>
            </a:r>
            <a:r>
              <a:rPr lang="es-ES" sz="2400" dirty="0" err="1">
                <a:latin typeface="Aptos Narrow" panose="020B0004020202020204" pitchFamily="34" charset="0"/>
              </a:rPr>
              <a:t>else</a:t>
            </a:r>
            <a:r>
              <a:rPr lang="es-ES" sz="2400" dirty="0">
                <a:latin typeface="Aptos Narrow" panose="020B0004020202020204" pitchFamily="34" charset="0"/>
              </a:rPr>
              <a:t>, </a:t>
            </a:r>
            <a:r>
              <a:rPr lang="es-ES" sz="2400" dirty="0" err="1">
                <a:latin typeface="Aptos Narrow" panose="020B0004020202020204" pitchFamily="34" charset="0"/>
              </a:rPr>
              <a:t>elif</a:t>
            </a:r>
            <a:endParaRPr lang="es-ES" sz="2400" dirty="0">
              <a:latin typeface="Aptos Narrow" panose="020B00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Aptos Narrow" panose="020B0004020202020204" pitchFamily="34" charset="0"/>
              </a:rPr>
              <a:t>Match-case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Iteraciones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Aptos Narrow" panose="020B0004020202020204" pitchFamily="34" charset="0"/>
              </a:rPr>
              <a:t>While</a:t>
            </a:r>
            <a:endParaRPr lang="es-ES" sz="2400" dirty="0">
              <a:latin typeface="Aptos Narrow" panose="020B00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Aptos Narrow" panose="020B0004020202020204" pitchFamily="34" charset="0"/>
              </a:rPr>
              <a:t>For</a:t>
            </a:r>
            <a:endParaRPr lang="es-ES" sz="2400" dirty="0">
              <a:latin typeface="Aptos Narrow" panose="020B00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Aptos Narrow" panose="020B0004020202020204" pitchFamily="34" charset="0"/>
              </a:rPr>
              <a:t>Enumerate</a:t>
            </a:r>
            <a:endParaRPr lang="es-ES" sz="2400" dirty="0">
              <a:latin typeface="Aptos Narrow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Bucles anidados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600" dirty="0">
              <a:latin typeface="Aptos Narrow" panose="020B00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1.4 </a:t>
            </a:r>
            <a:r>
              <a:rPr lang="pt-BR" dirty="0" err="1">
                <a:latin typeface="Arial Rounded MT Bold" panose="020F0704030504030204" pitchFamily="34" charset="0"/>
              </a:rPr>
              <a:t>Estructuras</a:t>
            </a:r>
            <a:r>
              <a:rPr lang="pt-BR" dirty="0">
                <a:latin typeface="Arial Rounded MT Bold" panose="020F0704030504030204" pitchFamily="34" charset="0"/>
              </a:rPr>
              <a:t> de </a:t>
            </a:r>
            <a:r>
              <a:rPr lang="pt-BR" dirty="0" err="1">
                <a:latin typeface="Arial Rounded MT Bold" panose="020F0704030504030204" pitchFamily="34" charset="0"/>
              </a:rPr>
              <a:t>control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7DD1E4-832A-A7DA-F86D-E6066B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64" y="1403295"/>
            <a:ext cx="4468657" cy="4564024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70C59C5-57DF-448E-0396-878ECC407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342" y="1062156"/>
            <a:ext cx="5555549" cy="565210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3FADD499-B49C-8545-DB73-E1C5DB002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5801" y="1258936"/>
            <a:ext cx="6910755" cy="50616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F2E93E-BCE2-5C34-655D-55FED4DD4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272" y="1507646"/>
            <a:ext cx="5840857" cy="43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399" y="986852"/>
            <a:ext cx="3868615" cy="2464070"/>
          </a:xfrm>
        </p:spPr>
        <p:txBody>
          <a:bodyPr numCol="1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Aptos Narrow" panose="020B0004020202020204" pitchFamily="34" charset="0"/>
              </a:rPr>
              <a:t>Tuplas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Aptos Narrow" panose="020B0004020202020204" pitchFamily="34" charset="0"/>
              </a:rPr>
              <a:t>Conjuntos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Aptos Narrow" panose="020B0004020202020204" pitchFamily="34" charset="0"/>
              </a:rPr>
              <a:t>Diccionarios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Aptos Narrow" panose="020B0004020202020204" pitchFamily="34" charset="0"/>
              </a:rPr>
              <a:t>Pilas y Colas usando listas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1.5 Tipos de </a:t>
            </a:r>
            <a:r>
              <a:rPr lang="pt-BR" dirty="0" err="1">
                <a:latin typeface="Arial Rounded MT Bold" panose="020F0704030504030204" pitchFamily="34" charset="0"/>
              </a:rPr>
              <a:t>datos</a:t>
            </a:r>
            <a:r>
              <a:rPr lang="pt-BR" dirty="0"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latin typeface="Arial Rounded MT Bold" panose="020F0704030504030204" pitchFamily="34" charset="0"/>
              </a:rPr>
              <a:t>adicionales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AFEBC4-D01D-3CA1-5751-C09862E0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53" y="3657600"/>
            <a:ext cx="7214394" cy="287974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76BA453-9714-E6A8-6468-6941B85AF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7419" y="736631"/>
            <a:ext cx="6830577" cy="33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CBC8D-CD93-7F10-C935-FC5D8E55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538" y="0"/>
            <a:ext cx="9809018" cy="938151"/>
          </a:xfrm>
        </p:spPr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Temario</a:t>
            </a:r>
            <a:r>
              <a:rPr lang="en-US" dirty="0">
                <a:latin typeface="Arial Rounded MT Bold" panose="020F0704030504030204" pitchFamily="34" charset="0"/>
              </a:rPr>
              <a:t> del </a:t>
            </a:r>
            <a:r>
              <a:rPr lang="en-US" dirty="0" err="1">
                <a:latin typeface="Arial Rounded MT Bold" panose="020F0704030504030204" pitchFamily="34" charset="0"/>
              </a:rPr>
              <a:t>curso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FE6E0-EB6A-ED64-0523-B39D5F867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085602"/>
            <a:ext cx="4878389" cy="5284519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Fundamentos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orientada a Objetos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Manipulación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librerías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Desarrollo web con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Automatización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scripting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control de versions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Proyecto final.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76BCFC3-522F-4BB1-8041-4AC688DA2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085602"/>
            <a:ext cx="4686795" cy="4686795"/>
          </a:xfrm>
        </p:spPr>
      </p:pic>
    </p:spTree>
    <p:extLst>
      <p:ext uri="{BB962C8B-B14F-4D97-AF65-F5344CB8AC3E}">
        <p14:creationId xmlns:p14="http://schemas.microsoft.com/office/powerpoint/2010/main" val="14692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E93DD-6D6F-E451-19BC-22D9234FB1A6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Módulo 1: Fundamentos de Python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361F9C15-E0EA-0389-C463-2421207017CC}"/>
              </a:ext>
            </a:extLst>
          </p:cNvPr>
          <p:cNvSpPr txBox="1">
            <a:spLocks/>
          </p:cNvSpPr>
          <p:nvPr/>
        </p:nvSpPr>
        <p:spPr>
          <a:xfrm>
            <a:off x="5494317" y="1389413"/>
            <a:ext cx="5934511" cy="5260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latin typeface="Aptos Narrow" panose="020B0004020202020204" pitchFamily="34" charset="0"/>
              </a:rPr>
              <a:t>¿ Que es </a:t>
            </a:r>
            <a:r>
              <a:rPr lang="es-MX" dirty="0" err="1">
                <a:latin typeface="Aptos Narrow" panose="020B0004020202020204" pitchFamily="34" charset="0"/>
              </a:rPr>
              <a:t>python</a:t>
            </a:r>
            <a:r>
              <a:rPr lang="es-MX" dirty="0">
                <a:latin typeface="Aptos Narrow" panose="020B0004020202020204" pitchFamily="34" charset="0"/>
              </a:rPr>
              <a:t> ?</a:t>
            </a:r>
            <a:endParaRPr lang="en-US" dirty="0">
              <a:latin typeface="Aptos Narrow" panose="020B0004020202020204" pitchFamily="34" charset="0"/>
            </a:endParaRPr>
          </a:p>
          <a:p>
            <a:r>
              <a:rPr lang="es-ES" dirty="0">
                <a:latin typeface="Aptos Narrow" panose="020B0004020202020204" pitchFamily="34" charset="0"/>
              </a:rPr>
              <a:t>Python es un lenguaje de programación de alto nivel, interpretado y de propósito general, diseñado con un enfoque en la legibilidad del código. Creado por Guido van Rossum y lanzado por primera vez en 1991, Python se ha convertido en uno de los lenguajes de programación más populares y ampliamente utilizados en el mundo.</a:t>
            </a:r>
            <a:endParaRPr lang="en-US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51B1C8-2B4B-59E6-81C6-260F1752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8" y="1389413"/>
            <a:ext cx="3642832" cy="39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061953"/>
            <a:ext cx="5934511" cy="53982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ptos Narrow" panose="020B0004020202020204" pitchFamily="34" charset="0"/>
              </a:rPr>
              <a:t>Fácil de aprender y usar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ptos Narrow" panose="020B0004020202020204" pitchFamily="34" charset="0"/>
              </a:rPr>
              <a:t>Interpretado.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ptos Narrow" panose="020B0004020202020204" pitchFamily="34" charset="0"/>
              </a:rPr>
              <a:t>Multiparadigma.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ptos Narrow" panose="020B0004020202020204" pitchFamily="34" charset="0"/>
              </a:rPr>
              <a:t>Tipado dinámico.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ptos Narrow" panose="020B0004020202020204" pitchFamily="34" charset="0"/>
              </a:rPr>
              <a:t>Gestión automática de memoria.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ptos Narrow" panose="020B0004020202020204" pitchFamily="34" charset="0"/>
              </a:rPr>
              <a:t>Extensible y </a:t>
            </a:r>
            <a:r>
              <a:rPr lang="es-MX" sz="2400" dirty="0" err="1">
                <a:latin typeface="Aptos Narrow" panose="020B0004020202020204" pitchFamily="34" charset="0"/>
              </a:rPr>
              <a:t>embebible</a:t>
            </a:r>
            <a:r>
              <a:rPr lang="es-MX" sz="2400" dirty="0">
                <a:latin typeface="Aptos Narrow" panose="020B00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ptos Narrow" panose="020B0004020202020204" pitchFamily="34" charset="0"/>
              </a:rPr>
              <a:t>Amplia</a:t>
            </a:r>
            <a:r>
              <a:rPr lang="en-US" sz="2400" dirty="0">
                <a:latin typeface="Aptos Narrow" panose="020B0004020202020204" pitchFamily="34" charset="0"/>
              </a:rPr>
              <a:t> </a:t>
            </a:r>
            <a:r>
              <a:rPr lang="en-US" sz="2400" dirty="0" err="1">
                <a:latin typeface="Aptos Narrow" panose="020B0004020202020204" pitchFamily="34" charset="0"/>
              </a:rPr>
              <a:t>biblioteca</a:t>
            </a:r>
            <a:r>
              <a:rPr lang="en-US" sz="2400" dirty="0">
                <a:latin typeface="Aptos Narrow" panose="020B0004020202020204" pitchFamily="34" charset="0"/>
              </a:rPr>
              <a:t> </a:t>
            </a:r>
            <a:r>
              <a:rPr lang="en-US" sz="2400" dirty="0" err="1">
                <a:latin typeface="Aptos Narrow" panose="020B0004020202020204" pitchFamily="34" charset="0"/>
              </a:rPr>
              <a:t>estándar</a:t>
            </a:r>
            <a:endParaRPr lang="en-US" sz="2400" dirty="0"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ptos Narrow" panose="020B0004020202020204" pitchFamily="34" charset="0"/>
              </a:rPr>
              <a:t>Multiplataforma</a:t>
            </a:r>
            <a:r>
              <a:rPr lang="en-US" sz="2400" dirty="0">
                <a:latin typeface="Aptos Narrow" panose="020B00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ptos Narrow" panose="020B0004020202020204" pitchFamily="34" charset="0"/>
              </a:rPr>
              <a:t>Soporta</a:t>
            </a:r>
            <a:r>
              <a:rPr lang="en-US" sz="2400" dirty="0">
                <a:latin typeface="Aptos Narrow" panose="020B0004020202020204" pitchFamily="34" charset="0"/>
              </a:rPr>
              <a:t> </a:t>
            </a:r>
            <a:r>
              <a:rPr lang="en-US" sz="2400" dirty="0" err="1">
                <a:latin typeface="Aptos Narrow" panose="020B0004020202020204" pitchFamily="34" charset="0"/>
              </a:rPr>
              <a:t>módulos</a:t>
            </a:r>
            <a:r>
              <a:rPr lang="en-US" sz="2400" dirty="0">
                <a:latin typeface="Aptos Narrow" panose="020B0004020202020204" pitchFamily="34" charset="0"/>
              </a:rPr>
              <a:t> y </a:t>
            </a:r>
            <a:r>
              <a:rPr lang="en-US" sz="2400" dirty="0" err="1">
                <a:latin typeface="Aptos Narrow" panose="020B0004020202020204" pitchFamily="34" charset="0"/>
              </a:rPr>
              <a:t>paquetes</a:t>
            </a:r>
            <a:r>
              <a:rPr lang="en-US" sz="2400" dirty="0">
                <a:latin typeface="Aptos Narrow" panose="020B00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ptos Narrow" panose="020B0004020202020204" pitchFamily="34" charset="0"/>
              </a:rPr>
              <a:t>Repositorio</a:t>
            </a:r>
            <a:r>
              <a:rPr lang="en-US" sz="2400" dirty="0">
                <a:latin typeface="Aptos Narrow" panose="020B0004020202020204" pitchFamily="34" charset="0"/>
              </a:rPr>
              <a:t> </a:t>
            </a:r>
            <a:r>
              <a:rPr lang="en-US" sz="2400" dirty="0" err="1">
                <a:latin typeface="Aptos Narrow" panose="020B0004020202020204" pitchFamily="34" charset="0"/>
              </a:rPr>
              <a:t>Pypi</a:t>
            </a:r>
            <a:endParaRPr lang="en-US" sz="2400" dirty="0">
              <a:latin typeface="Aptos Narrow" panose="020B00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1.1 Características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017609-D922-2000-4CC0-B194EDA4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00" y="1061953"/>
            <a:ext cx="5189756" cy="53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151" y="1061953"/>
            <a:ext cx="4108862" cy="5398224"/>
          </a:xfrm>
        </p:spPr>
        <p:txBody>
          <a:bodyPr numCol="1">
            <a:normAutofit lnSpcReduction="10000"/>
          </a:bodyPr>
          <a:lstStyle/>
          <a:p>
            <a:r>
              <a:rPr lang="es-ES" sz="2800" dirty="0">
                <a:latin typeface="Aptos Narrow" panose="020B0004020202020204" pitchFamily="34" charset="0"/>
              </a:rPr>
              <a:t>Python es versátil y se utiliza en una amplia gama de campos, incluyendo: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Desarrollo web.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Ciencia de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Automatización y scripting.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Desarrollo de aplicaciones de escritorio y móviles.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1.1 </a:t>
            </a:r>
            <a:r>
              <a:rPr lang="pt-BR" dirty="0" err="1">
                <a:latin typeface="Arial Rounded MT Bold" panose="020F0704030504030204" pitchFamily="34" charset="0"/>
              </a:rPr>
              <a:t>Aplicaciones</a:t>
            </a:r>
            <a:r>
              <a:rPr lang="pt-BR" dirty="0">
                <a:latin typeface="Arial Rounded MT Bold" panose="020F0704030504030204" pitchFamily="34" charset="0"/>
              </a:rPr>
              <a:t> de </a:t>
            </a:r>
            <a:r>
              <a:rPr lang="pt-BR" dirty="0" err="1">
                <a:latin typeface="Arial Rounded MT Bold" panose="020F0704030504030204" pitchFamily="34" charset="0"/>
              </a:rPr>
              <a:t>python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0E5161-D797-1604-990A-6184F6EF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16" y="1061953"/>
            <a:ext cx="7477496" cy="47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5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150" y="724395"/>
            <a:ext cx="10379033" cy="5735782"/>
          </a:xfrm>
        </p:spPr>
        <p:txBody>
          <a:bodyPr numCol="1">
            <a:normAutofit fontScale="92500" lnSpcReduction="10000"/>
          </a:bodyPr>
          <a:lstStyle/>
          <a:p>
            <a:r>
              <a:rPr lang="es-ES" sz="2800" dirty="0">
                <a:latin typeface="Aptos Narrow" panose="020B0004020202020204" pitchFamily="34" charset="0"/>
              </a:rPr>
              <a:t>Principales Hitos en la Evolución de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Python 1.0 (Enero de 1994).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Python 2.0 (Octubre de 2000).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Python 3.0 (Diciembre de 2008).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Filosofía de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Python en la Actualidad.</a:t>
            </a:r>
          </a:p>
          <a:p>
            <a:endParaRPr lang="es-ES" sz="2800" dirty="0">
              <a:latin typeface="Aptos Narrow" panose="020B0004020202020204" pitchFamily="34" charset="0"/>
            </a:endParaRPr>
          </a:p>
          <a:p>
            <a:endParaRPr lang="es-ES" sz="2800" dirty="0">
              <a:latin typeface="Aptos Narrow" panose="020B0004020202020204" pitchFamily="34" charset="0"/>
            </a:endParaRPr>
          </a:p>
          <a:p>
            <a:endParaRPr lang="es-ES" sz="2800" dirty="0">
              <a:latin typeface="Aptos Narrow" panose="020B0004020202020204" pitchFamily="34" charset="0"/>
            </a:endParaRPr>
          </a:p>
          <a:p>
            <a:r>
              <a:rPr lang="es-ES" sz="2800" dirty="0">
                <a:latin typeface="Aptos Narrow" panose="020B0004020202020204" pitchFamily="34" charset="0"/>
              </a:rPr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1.1 Historia y </a:t>
            </a:r>
            <a:r>
              <a:rPr lang="pt-BR" dirty="0" err="1">
                <a:latin typeface="Arial Rounded MT Bold" panose="020F0704030504030204" pitchFamily="34" charset="0"/>
              </a:rPr>
              <a:t>evolución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11C8D4-0B05-07E8-468A-58EDA210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1" y="4114800"/>
            <a:ext cx="11791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2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724395"/>
            <a:ext cx="11277600" cy="5735782"/>
          </a:xfrm>
        </p:spPr>
        <p:txBody>
          <a:bodyPr numCol="2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Desarrollo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Ciencia de 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Desarrollo de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Automatización y scripting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Desarrollo de videojuegos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Seguridad informática y “</a:t>
            </a:r>
            <a:r>
              <a:rPr lang="es-ES" sz="2800" dirty="0" err="1">
                <a:latin typeface="Aptos Narrow" panose="020B0004020202020204" pitchFamily="34" charset="0"/>
              </a:rPr>
              <a:t>pentesting</a:t>
            </a:r>
            <a:r>
              <a:rPr lang="es-ES" sz="2800" dirty="0">
                <a:latin typeface="Aptos Narrow" panose="020B0004020202020204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Inteligencia artificial y aprendizaje automático.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Educación e investigación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Computación científica y de ingeniería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Ingeniería de datos.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1.1 </a:t>
            </a:r>
            <a:r>
              <a:rPr lang="pt-BR" dirty="0" err="1">
                <a:latin typeface="Arial Rounded MT Bold" panose="020F0704030504030204" pitchFamily="34" charset="0"/>
              </a:rPr>
              <a:t>Areas</a:t>
            </a:r>
            <a:r>
              <a:rPr lang="pt-BR" dirty="0">
                <a:latin typeface="Arial Rounded MT Bold" panose="020F0704030504030204" pitchFamily="34" charset="0"/>
              </a:rPr>
              <a:t> de experto </a:t>
            </a:r>
            <a:r>
              <a:rPr lang="pt-BR" dirty="0" err="1">
                <a:latin typeface="Arial Rounded MT Bold" panose="020F0704030504030204" pitchFamily="34" charset="0"/>
              </a:rPr>
              <a:t>en</a:t>
            </a:r>
            <a:r>
              <a:rPr lang="pt-BR" dirty="0"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latin typeface="Arial Rounded MT Bold" panose="020F0704030504030204" pitchFamily="34" charset="0"/>
              </a:rPr>
              <a:t>python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01D201-0BE1-C229-4113-BC17B011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8" y="3093522"/>
            <a:ext cx="4655127" cy="3717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37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724395"/>
            <a:ext cx="11277600" cy="5735782"/>
          </a:xfrm>
        </p:spPr>
        <p:txBody>
          <a:bodyPr numCol="1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Instalar </a:t>
            </a:r>
            <a:r>
              <a:rPr lang="es-ES" sz="2800" dirty="0" err="1">
                <a:latin typeface="Aptos Narrow" panose="020B0004020202020204" pitchFamily="34" charset="0"/>
              </a:rPr>
              <a:t>python</a:t>
            </a:r>
            <a:endParaRPr lang="es-ES" sz="2800" dirty="0">
              <a:latin typeface="Aptos Narrow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Instalar </a:t>
            </a:r>
            <a:r>
              <a:rPr lang="es-ES" sz="2800" dirty="0" err="1">
                <a:latin typeface="Aptos Narrow" panose="020B0004020202020204" pitchFamily="34" charset="0"/>
              </a:rPr>
              <a:t>jupyter</a:t>
            </a:r>
            <a:endParaRPr lang="es-ES" sz="2800" dirty="0">
              <a:latin typeface="Aptos Narrow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Primeros pasos en </a:t>
            </a:r>
            <a:r>
              <a:rPr lang="es-ES" sz="2800" dirty="0" err="1">
                <a:latin typeface="Aptos Narrow" panose="020B0004020202020204" pitchFamily="34" charset="0"/>
              </a:rPr>
              <a:t>jupyter</a:t>
            </a:r>
            <a:endParaRPr lang="es-ES" sz="2800" dirty="0">
              <a:latin typeface="Aptos Narrow" panose="020B0004020202020204" pitchFamily="34" charset="0"/>
            </a:endParaRPr>
          </a:p>
          <a:p>
            <a:r>
              <a:rPr lang="es-ES" sz="2800" b="1" dirty="0" err="1">
                <a:latin typeface="Aptos Narrow" panose="020B0004020202020204" pitchFamily="34" charset="0"/>
              </a:rPr>
              <a:t>Jupyter</a:t>
            </a:r>
            <a:r>
              <a:rPr lang="es-ES" sz="2800" dirty="0">
                <a:latin typeface="Aptos Narrow" panose="020B0004020202020204" pitchFamily="34" charset="0"/>
              </a:rPr>
              <a:t> es una aplicación web de código abierto que permite crear y compartir documentos que contienen código en vivo, ecuaciones, visualizaciones y texto. Es una herramienta para la ciencia de datos, la computación científica, los tutoriales de programación, y la educación. El nombre "</a:t>
            </a:r>
            <a:r>
              <a:rPr lang="es-ES" sz="2800" dirty="0" err="1">
                <a:latin typeface="Aptos Narrow" panose="020B0004020202020204" pitchFamily="34" charset="0"/>
              </a:rPr>
              <a:t>Jupyter</a:t>
            </a:r>
            <a:r>
              <a:rPr lang="es-ES" sz="2800" dirty="0">
                <a:latin typeface="Aptos Narrow" panose="020B0004020202020204" pitchFamily="34" charset="0"/>
              </a:rPr>
              <a:t>" es un acrónimo que hace honor a los lenguajes de programación que inicialmente soportaba: Julia, Python, y R, aunque ahora es compatible con muchos más.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Aptos Narrow" panose="020B00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1.2 </a:t>
            </a:r>
            <a:r>
              <a:rPr lang="pt-BR" dirty="0" err="1">
                <a:latin typeface="Arial Rounded MT Bold" panose="020F0704030504030204" pitchFamily="34" charset="0"/>
              </a:rPr>
              <a:t>instalación</a:t>
            </a:r>
            <a:r>
              <a:rPr lang="pt-BR" dirty="0">
                <a:latin typeface="Arial Rounded MT Bold" panose="020F0704030504030204" pitchFamily="34" charset="0"/>
              </a:rPr>
              <a:t> y </a:t>
            </a:r>
            <a:r>
              <a:rPr lang="pt-BR" dirty="0" err="1">
                <a:latin typeface="Arial Rounded MT Bold" panose="020F0704030504030204" pitchFamily="34" charset="0"/>
              </a:rPr>
              <a:t>configuración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7FB6A6-74F5-572A-B34E-EC89D49E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85" y="744292"/>
            <a:ext cx="1584049" cy="18365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94F4C2-CA3D-5A29-32EB-EBC7A49E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27" y="744292"/>
            <a:ext cx="4339997" cy="20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079AE5-BBD4-D70C-173D-61C1F893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1187531"/>
            <a:ext cx="11277600" cy="5670469"/>
          </a:xfrm>
        </p:spPr>
        <p:txBody>
          <a:bodyPr numCol="2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Números y operaciones básicas.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Variables numéricas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Ejercicio #1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Textos ( cadenas, </a:t>
            </a:r>
            <a:r>
              <a:rPr lang="es-ES" sz="2800" dirty="0" err="1">
                <a:latin typeface="Aptos Narrow" panose="020B0004020202020204" pitchFamily="34" charset="0"/>
              </a:rPr>
              <a:t>strings</a:t>
            </a:r>
            <a:r>
              <a:rPr lang="es-ES" sz="2800" dirty="0">
                <a:latin typeface="Aptos Narrow" panose="020B0004020202020204" pitchFamily="34" charset="0"/>
              </a:rPr>
              <a:t>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Ejercicio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Mas textos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Ejercicio #3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Listas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Ejercicio #4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Operadores. Son cálculos que se realizan usando 2 argumentos (operandos).   + - / * 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ptos Narrow" panose="020B0004020202020204" pitchFamily="34" charset="0"/>
              </a:rPr>
              <a:t>Expresiones: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Aritméticas: 2 + 5    2.5 * 2    10/2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Algebraicas: radio * 3.14   (n1+n2)/2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600" dirty="0">
                <a:latin typeface="Aptos Narrow" panose="020B0004020202020204" pitchFamily="34" charset="0"/>
              </a:rPr>
              <a:t>Relacionales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Aptos Narrow" panose="020B0004020202020204" pitchFamily="34" charset="0"/>
              </a:rPr>
              <a:t>5 </a:t>
            </a:r>
            <a:r>
              <a:rPr lang="en-US" sz="2400" dirty="0">
                <a:latin typeface="Aptos Narrow" panose="020B0004020202020204" pitchFamily="34" charset="0"/>
              </a:rPr>
              <a:t>&lt; 10      2==2    3&gt;1    4!=5</a:t>
            </a:r>
            <a:endParaRPr lang="es-ES" sz="2400" dirty="0">
              <a:latin typeface="Aptos Narrow" panose="020B00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9C34C1-995F-3CD3-F660-C0B173C8D672}"/>
              </a:ext>
            </a:extLst>
          </p:cNvPr>
          <p:cNvSpPr txBox="1">
            <a:spLocks/>
          </p:cNvSpPr>
          <p:nvPr/>
        </p:nvSpPr>
        <p:spPr>
          <a:xfrm>
            <a:off x="1377538" y="0"/>
            <a:ext cx="9809018" cy="9381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Rounded MT Bold" panose="020F0704030504030204" pitchFamily="34" charset="0"/>
              </a:rPr>
              <a:t>1.3 </a:t>
            </a:r>
            <a:r>
              <a:rPr lang="pt-BR" dirty="0" err="1">
                <a:latin typeface="Arial Rounded MT Bold" panose="020F0704030504030204" pitchFamily="34" charset="0"/>
              </a:rPr>
              <a:t>Sintaxis</a:t>
            </a:r>
            <a:r>
              <a:rPr lang="pt-BR" dirty="0">
                <a:latin typeface="Arial Rounded MT Bold" panose="020F0704030504030204" pitchFamily="34" charset="0"/>
              </a:rPr>
              <a:t> básica: </a:t>
            </a:r>
            <a:r>
              <a:rPr lang="pt-BR" dirty="0" err="1">
                <a:latin typeface="Arial Rounded MT Bold" panose="020F0704030504030204" pitchFamily="34" charset="0"/>
              </a:rPr>
              <a:t>variables</a:t>
            </a:r>
            <a:r>
              <a:rPr lang="pt-BR" dirty="0">
                <a:latin typeface="Arial Rounded MT Bold" panose="020F0704030504030204" pitchFamily="34" charset="0"/>
              </a:rPr>
              <a:t>, tipos DE DATOS BASICOS y operadores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07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2386</TotalTime>
  <Words>496</Words>
  <Application>Microsoft Office PowerPoint</Application>
  <PresentationFormat>Panorámica</PresentationFormat>
  <Paragraphs>90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 Narrow</vt:lpstr>
      <vt:lpstr>Arial</vt:lpstr>
      <vt:lpstr>Arial Narrow</vt:lpstr>
      <vt:lpstr>Arial Rounded MT Bold</vt:lpstr>
      <vt:lpstr>Tw Cen MT</vt:lpstr>
      <vt:lpstr>Circuito</vt:lpstr>
      <vt:lpstr>Curso de python</vt:lpstr>
      <vt:lpstr>Temario del 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</dc:title>
  <dc:creator>vboxuser</dc:creator>
  <cp:lastModifiedBy>vboxuser</cp:lastModifiedBy>
  <cp:revision>17</cp:revision>
  <dcterms:created xsi:type="dcterms:W3CDTF">2024-04-07T18:18:41Z</dcterms:created>
  <dcterms:modified xsi:type="dcterms:W3CDTF">2024-08-11T19:17:37Z</dcterms:modified>
</cp:coreProperties>
</file>